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5143500" type="screen16x9"/>
  <p:notesSz cx="6858000" cy="9144000"/>
  <p:embeddedFontLst>
    <p:embeddedFont>
      <p:font typeface="Nanum Myeongjo" panose="02020603020101020101" pitchFamily="18" charset="-127"/>
      <p:regular r:id="rId59"/>
      <p:bold r:id="rId60"/>
    </p:embeddedFont>
    <p:embeddedFont>
      <p:font typeface="NanumMyeongjo ExtraBold" panose="02020603020101020101" pitchFamily="18" charset="-127"/>
      <p:bold r:id="rId61"/>
    </p:embeddedFont>
    <p:embeddedFont>
      <p:font typeface="Alfa Slab One" pitchFamily="2" charset="77"/>
      <p:regular r:id="rId62"/>
    </p:embeddedFont>
    <p:embeddedFont>
      <p:font typeface="DM Sans" pitchFamily="2" charset="77"/>
      <p:regular r:id="rId63"/>
      <p:bold r:id="rId64"/>
      <p:italic r:id="rId65"/>
      <p:boldItalic r:id="rId66"/>
    </p:embeddedFont>
    <p:embeddedFont>
      <p:font typeface="DM Sans Medium" pitchFamily="2" charset="77"/>
      <p:regular r:id="rId67"/>
      <p:bold r:id="rId68"/>
      <p:italic r:id="rId69"/>
      <p:boldItalic r:id="rId70"/>
    </p:embeddedFont>
    <p:embeddedFont>
      <p:font typeface="IBM Plex Sans" panose="020B0503050203000203" pitchFamily="34" charset="0"/>
      <p:regular r:id="rId71"/>
      <p:bold r:id="rId72"/>
      <p:italic r:id="rId73"/>
      <p:boldItalic r:id="rId74"/>
    </p:embeddedFont>
    <p:embeddedFont>
      <p:font typeface="Proxima Nova" panose="02000506030000020004" pitchFamily="2" charset="0"/>
      <p:regular r:id="rId75"/>
      <p:bold r:id="rId76"/>
      <p:italic r:id="rId77"/>
      <p:boldItalic r:id="rId78"/>
    </p:embeddedFont>
    <p:embeddedFont>
      <p:font typeface="Roboto" panose="02000000000000000000" pitchFamily="2"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
          <p15:clr>
            <a:srgbClr val="747775"/>
          </p15:clr>
        </p15:guide>
        <p15:guide id="2" pos="388">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7" roundtripDataSignature="AMtx7mgdpQMm9vBXPv0c79dhcQRihKF5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CF250A-6ECE-454E-9EA6-0501A60125A9}">
  <a:tblStyle styleId="{0FCF250A-6ECE-454E-9EA6-0501A60125A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BBEA6EB-E819-418D-A788-2E122271F450}" styleName="Table_1">
    <a:wholeTbl>
      <a:tcTxStyle b="off" i="off">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5804DD8-BEEE-4F67-B84B-693BB3BB7758}" styleName="Table_2">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137" d="100"/>
          <a:sy n="137" d="100"/>
        </p:scale>
        <p:origin x="920" y="192"/>
      </p:cViewPr>
      <p:guideLst>
        <p:guide orient="horz" pos="408"/>
        <p:guide pos="3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font" Target="fonts/font10.fntdata"/><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notesMaster" Target="notesMasters/notes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3.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80" Type="http://schemas.openxmlformats.org/officeDocument/2006/relationships/font" Target="fonts/font2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8.fntdata"/><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8.fntdata"/><Relationship Id="rId87" Type="http://customschemas.google.com/relationships/presentationmetadata" Target="metadata"/><Relationship Id="rId61" Type="http://schemas.openxmlformats.org/officeDocument/2006/relationships/font" Target="fonts/font3.fntdata"/><Relationship Id="rId82"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dweek.org/education/opinion-are-labels-preventing-students-from-succeeding/2018/05"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en.wikipedia.org/wiki/Jacqueline_Woodso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these are the Content and Practice Expectations (CPE) we landed 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some time to read and consider: </a:t>
            </a:r>
            <a:r>
              <a:rPr lang="en" i="1">
                <a:solidFill>
                  <a:schemeClr val="dk1"/>
                </a:solidFill>
              </a:rPr>
              <a:t>what in our list of Content Practice Expectations resonates with you? What surprises you?</a:t>
            </a:r>
            <a:endParaRPr i="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Please see page 4 in your handout.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examine the indicators that are associated with each content and practice expectation.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Pose the question: “What new insights do you have?”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share with the group.</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that we will continue to build a shared understanding of these through sample prompts.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Please see pages 5-6 in your handout.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select a task and look for connections to badge CPEs.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Offer enough time for everyone to engage with at least one task; participants do not need to look at both.</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Consider use of self-select breakout rooms to give participants time to discuss with small group.</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Please see pages 7-8 in your handout.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volunteers to share connections they see to each of the tasks.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these quotes with group as a way to give insight into the </a:t>
            </a:r>
            <a:r>
              <a:rPr lang="en" i="1">
                <a:solidFill>
                  <a:schemeClr val="dk1"/>
                </a:solidFill>
              </a:rPr>
              <a:t>why</a:t>
            </a:r>
            <a:r>
              <a:rPr lang="en">
                <a:solidFill>
                  <a:schemeClr val="dk1"/>
                </a:solidFill>
              </a:rPr>
              <a:t> of this badging project.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this quote with group as a way to give insight into the </a:t>
            </a:r>
            <a:r>
              <a:rPr lang="en" i="1">
                <a:solidFill>
                  <a:schemeClr val="dk1"/>
                </a:solidFill>
              </a:rPr>
              <a:t>why</a:t>
            </a:r>
            <a:r>
              <a:rPr lang="en">
                <a:solidFill>
                  <a:schemeClr val="dk1"/>
                </a:solidFill>
              </a:rPr>
              <a:t> of this badging project.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reflect on the HS Badging System, the quote and this list.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consider </a:t>
            </a:r>
            <a:r>
              <a:rPr lang="en" i="1">
                <a:solidFill>
                  <a:schemeClr val="dk1"/>
                </a:solidFill>
              </a:rPr>
              <a:t>how can this approach give students space for what math can be?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3" name="Google Shape;32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Please see page 9 in your handout.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153.b: Specify a sequence of transformations that will carry a given figure onto a similar figure.</a:t>
            </a:r>
            <a:endParaRPr b="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Please see page 12 in your handout.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Ask a participant to read the quote out loud.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Ask the group to reflect on (a) the types of labels they have heard used in math contexts; (b) the potential impact of these labels. </a:t>
            </a:r>
            <a:endParaRPr>
              <a:solidFill>
                <a:schemeClr val="dk1"/>
              </a:solidFill>
            </a:endParaRPr>
          </a:p>
          <a:p>
            <a:pPr marL="45720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From: EdWeek </a:t>
            </a:r>
            <a:r>
              <a:rPr lang="en" u="sng">
                <a:solidFill>
                  <a:schemeClr val="hlink"/>
                </a:solidFill>
                <a:hlinkClick r:id="rId3"/>
              </a:rPr>
              <a:t>https://www.edweek.org/education/opinion-are-labels-preventing-students-from-succeeding/2018/05</a:t>
            </a:r>
            <a:r>
              <a:rPr lang="en">
                <a:solidFill>
                  <a:schemeClr val="dk1"/>
                </a:solidFill>
              </a:rPr>
              <a:t>  (</a:t>
            </a:r>
            <a:r>
              <a:rPr lang="en" u="sng">
                <a:solidFill>
                  <a:schemeClr val="hlink"/>
                </a:solidFill>
                <a:hlinkClick r:id="rId4"/>
              </a:rPr>
              <a:t>Jacqueline Woodson bio</a:t>
            </a:r>
            <a:r>
              <a:rPr lang="en">
                <a:solidFill>
                  <a:schemeClr val="dk1"/>
                </a:solidFill>
              </a:rPr>
              <a: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Read the quote and ask participants to reflect on (a) the types of labels they have heard used in math contexts; (b) the potential impact of these labels.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7" name="Google Shape;41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study student work associated with Task 1.</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Please see page 13 in your handout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153.b: Specify a sequence of transformations that will carry a given figure onto a similar figure.</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time to consider this joining question and invite folks to share.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Introduce criteria for success.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Ask: “what resonates with you? What questions surface for you?”</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Consider use of breakout groups.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the following in chat: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Please see page 18 in your handout.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b="1">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7" name="Google Shape;45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We will focus our lens on the indicator displayed on the slide: 153.b</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5" name="Google Shape;47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7" name="Google Shape;48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Estimated time for this section is about 15 minutes.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4" name="Google Shape;53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Please see pages 13-16 in your handout.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r>
              <a:rPr lang="en">
                <a:solidFill>
                  <a:schemeClr val="dk1"/>
                </a:solidFill>
              </a:rPr>
              <a: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time to read and connect.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Consider use of breakout rooms to give participants time to discuss with small group.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4" name="Google Shape;55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 good CPE to focus on for this task is </a:t>
            </a:r>
            <a:r>
              <a:rPr lang="en" b="1">
                <a:solidFill>
                  <a:schemeClr val="dk1"/>
                </a:solidFill>
              </a:rPr>
              <a:t>153.c: Verify experimentally the properties of dilations given by a center and a scale factor.</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4" name="Google Shape;5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that we will now be reflecting on the learning principles in relation to this task.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read and access the copy.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Please see page 12 in your handout.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6" name="Google Shape;57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Consider use of breakout rooms for small group conversation.</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share with the whole group.</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Estimated time for this section is about 30 minutes.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study student work.</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Google Shape;62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share what they noticed.</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Look for trends in responses, especially as connected to </a:t>
            </a:r>
            <a:r>
              <a:rPr lang="en" b="1">
                <a:solidFill>
                  <a:schemeClr val="dk1"/>
                </a:solidFill>
              </a:rPr>
              <a:t>153.c: Verify experimentally the properties of dilations given by a center and a scale factor.</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Please see page 17 in your handout.</a:t>
            </a:r>
            <a:endParaRPr>
              <a:solidFill>
                <a:schemeClr val="dk1"/>
              </a:solidFill>
            </a:endParaRPr>
          </a:p>
          <a:p>
            <a:pPr marL="457200" lvl="0" indent="0" algn="l" rtl="0">
              <a:lnSpc>
                <a:spcPct val="100000"/>
              </a:lnSpc>
              <a:spcBef>
                <a:spcPts val="0"/>
              </a:spcBef>
              <a:spcAft>
                <a:spcPts val="0"/>
              </a:spcAft>
              <a:buSzPts val="1100"/>
              <a:buNone/>
            </a:pPr>
            <a:r>
              <a:rPr lang="en">
                <a:solidFill>
                  <a:schemeClr val="dk1"/>
                </a:solidFill>
              </a:rPr>
              <a:t>—</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Remind participants of the criteria of success. </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set up what folks will do on the next slide.</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They will examine the student work.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Determine where that </a:t>
            </a:r>
            <a:r>
              <a:rPr lang="en" b="1" u="sng">
                <a:solidFill>
                  <a:schemeClr val="dk1"/>
                </a:solidFill>
              </a:rPr>
              <a:t>work</a:t>
            </a:r>
            <a:r>
              <a:rPr lang="en">
                <a:solidFill>
                  <a:schemeClr val="dk1"/>
                </a:solidFill>
              </a:rPr>
              <a:t> falls along the criteria for success spectrum.</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And add a post it sharing what evidence of success is present.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We will focus our lens on the indicator displayed on the slide: 153.c.</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Note, a similar process can be done for each indicator that applies to this task.</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Facilitator will need to make a copy of the </a:t>
            </a:r>
            <a:r>
              <a:rPr lang="en" u="sng">
                <a:solidFill>
                  <a:schemeClr val="hlink"/>
                </a:solidFill>
                <a:hlinkClick r:id="rId3"/>
              </a:rPr>
              <a:t>Jamboard file- Baseline PL Looking at Student Work</a:t>
            </a:r>
            <a:r>
              <a:rPr lang="en">
                <a:solidFill>
                  <a:schemeClr val="dk1"/>
                </a:solidFill>
              </a:rPr>
              <a:t> and share that link with participants.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add a post it to the jamboard sharing:</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Where they think the evidence of learning is along the Criteria for Success spectrum.</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If the student was here, what question(s) would you pose to understand what they know?</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a:solidFill>
                  <a:schemeClr val="dk1"/>
                </a:solidFill>
              </a:rPr>
              <a:t>Remind participants to focus at the CPE level, using the indicators to help guide decision-making.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If they find the student </a:t>
            </a:r>
            <a:r>
              <a:rPr lang="en" b="1" u="sng">
                <a:solidFill>
                  <a:schemeClr val="dk1"/>
                </a:solidFill>
              </a:rPr>
              <a:t>work</a:t>
            </a:r>
            <a:r>
              <a:rPr lang="en" b="1">
                <a:solidFill>
                  <a:schemeClr val="dk1"/>
                </a:solidFill>
              </a:rPr>
              <a:t> </a:t>
            </a:r>
            <a:r>
              <a:rPr lang="en">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Navigate to Jamboard file to illustrate use of tools as needed.</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slide serves to remind participants about the learning principles that undergird the bading system.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3" name="Google Shape;663;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3" name="Google Shape;683;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3" name="Google Shape;693;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to share with whole group.</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Google Shape;703;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Estimated time for this section is about 5 minutes.</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0" name="Google Shape;710;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that our process began by grounding in the standards and identifying the story of the standards.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Frame this by asking participants to consider how they would synthesize these set of standards.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link to document in chat:</a:t>
            </a:r>
            <a:endParaRPr>
              <a:solidFill>
                <a:schemeClr val="dk1"/>
              </a:solidFill>
            </a:endParaRPr>
          </a:p>
          <a:p>
            <a:pPr marL="457200" lvl="0" indent="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Link to Handout: [insert link]</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Feel free to download a copy.</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Please see pages 2 in your handout.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Facilitation Note</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Invite volunteers to share responses with the group.</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Share in chat: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What are the are the key takeaways for students?</a:t>
            </a:r>
            <a:endParaRPr>
              <a:solidFill>
                <a:schemeClr val="dk1"/>
              </a:solidFill>
            </a:endParaRPr>
          </a:p>
          <a:p>
            <a:pPr marL="0" lvl="0" indent="457200" algn="l" rtl="0">
              <a:lnSpc>
                <a:spcPct val="100000"/>
              </a:lnSpc>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9"/>
        <p:cNvGrpSpPr/>
        <p:nvPr/>
      </p:nvGrpSpPr>
      <p:grpSpPr>
        <a:xfrm>
          <a:off x="0" y="0"/>
          <a:ext cx="0" cy="0"/>
          <a:chOff x="0" y="0"/>
          <a:chExt cx="0" cy="0"/>
        </a:xfrm>
      </p:grpSpPr>
      <p:cxnSp>
        <p:nvCxnSpPr>
          <p:cNvPr id="10" name="Google Shape;10;p57"/>
          <p:cNvCxnSpPr/>
          <p:nvPr/>
        </p:nvCxnSpPr>
        <p:spPr>
          <a:xfrm>
            <a:off x="-2700" y="4836225"/>
            <a:ext cx="9149400" cy="0"/>
          </a:xfrm>
          <a:prstGeom prst="straightConnector1">
            <a:avLst/>
          </a:prstGeom>
          <a:noFill/>
          <a:ln w="9525" cap="flat" cmpd="sng">
            <a:solidFill>
              <a:schemeClr val="dk2"/>
            </a:solidFill>
            <a:prstDash val="solid"/>
            <a:round/>
            <a:headEnd type="none" w="sm" len="sm"/>
            <a:tailEnd type="none" w="sm" len="sm"/>
          </a:ln>
        </p:spPr>
      </p:cxnSp>
      <p:cxnSp>
        <p:nvCxnSpPr>
          <p:cNvPr id="11" name="Google Shape;11;p57"/>
          <p:cNvCxnSpPr/>
          <p:nvPr/>
        </p:nvCxnSpPr>
        <p:spPr>
          <a:xfrm rot="10800000">
            <a:off x="305625" y="-4950"/>
            <a:ext cx="0" cy="51534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8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8" name="Google Shape;4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84"/>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1" name="Google Shape;51;p8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8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55"/>
        <p:cNvGrpSpPr/>
        <p:nvPr/>
      </p:nvGrpSpPr>
      <p:grpSpPr>
        <a:xfrm>
          <a:off x="0" y="0"/>
          <a:ext cx="0" cy="0"/>
          <a:chOff x="0" y="0"/>
          <a:chExt cx="0" cy="0"/>
        </a:xfrm>
      </p:grpSpPr>
      <p:sp>
        <p:nvSpPr>
          <p:cNvPr id="56" name="Google Shape;56;p86"/>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300"/>
              <a:buFont typeface="Roboto"/>
              <a:buNone/>
              <a:defRPr>
                <a:solidFill>
                  <a:schemeClr val="lt1"/>
                </a:solidFill>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86"/>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a:lnSpc>
                <a:spcPct val="90000"/>
              </a:lnSpc>
              <a:spcBef>
                <a:spcPts val="1200"/>
              </a:spcBef>
              <a:spcAft>
                <a:spcPts val="0"/>
              </a:spcAft>
              <a:buClr>
                <a:schemeClr val="dk1"/>
              </a:buClr>
              <a:buSzPts val="1500"/>
              <a:buNone/>
              <a:defRPr sz="1500"/>
            </a:lvl2pPr>
            <a:lvl3pPr lvl="2" algn="ctr">
              <a:lnSpc>
                <a:spcPct val="90000"/>
              </a:lnSpc>
              <a:spcBef>
                <a:spcPts val="1200"/>
              </a:spcBef>
              <a:spcAft>
                <a:spcPts val="0"/>
              </a:spcAft>
              <a:buClr>
                <a:schemeClr val="dk1"/>
              </a:buClr>
              <a:buSzPts val="1400"/>
              <a:buNone/>
              <a:defRPr sz="1400"/>
            </a:lvl3pPr>
            <a:lvl4pPr lvl="3" algn="ctr">
              <a:lnSpc>
                <a:spcPct val="90000"/>
              </a:lnSpc>
              <a:spcBef>
                <a:spcPts val="1200"/>
              </a:spcBef>
              <a:spcAft>
                <a:spcPts val="0"/>
              </a:spcAft>
              <a:buClr>
                <a:schemeClr val="dk1"/>
              </a:buClr>
              <a:buSzPts val="1200"/>
              <a:buNone/>
              <a:defRPr sz="1200"/>
            </a:lvl4pPr>
            <a:lvl5pPr lvl="4" algn="ctr">
              <a:lnSpc>
                <a:spcPct val="90000"/>
              </a:lnSpc>
              <a:spcBef>
                <a:spcPts val="1200"/>
              </a:spcBef>
              <a:spcAft>
                <a:spcPts val="0"/>
              </a:spcAft>
              <a:buClr>
                <a:schemeClr val="dk1"/>
              </a:buClr>
              <a:buSzPts val="1200"/>
              <a:buNone/>
              <a:defRPr sz="1200"/>
            </a:lvl5pPr>
            <a:lvl6pPr lvl="5" algn="ctr">
              <a:lnSpc>
                <a:spcPct val="90000"/>
              </a:lnSpc>
              <a:spcBef>
                <a:spcPts val="1200"/>
              </a:spcBef>
              <a:spcAft>
                <a:spcPts val="0"/>
              </a:spcAft>
              <a:buClr>
                <a:schemeClr val="dk1"/>
              </a:buClr>
              <a:buSzPts val="1200"/>
              <a:buNone/>
              <a:defRPr sz="1200"/>
            </a:lvl6pPr>
            <a:lvl7pPr lvl="6" algn="ctr">
              <a:lnSpc>
                <a:spcPct val="90000"/>
              </a:lnSpc>
              <a:spcBef>
                <a:spcPts val="1200"/>
              </a:spcBef>
              <a:spcAft>
                <a:spcPts val="0"/>
              </a:spcAft>
              <a:buClr>
                <a:schemeClr val="dk1"/>
              </a:buClr>
              <a:buSzPts val="1200"/>
              <a:buNone/>
              <a:defRPr sz="1200"/>
            </a:lvl7pPr>
            <a:lvl8pPr lvl="7" algn="ctr">
              <a:lnSpc>
                <a:spcPct val="90000"/>
              </a:lnSpc>
              <a:spcBef>
                <a:spcPts val="1200"/>
              </a:spcBef>
              <a:spcAft>
                <a:spcPts val="0"/>
              </a:spcAft>
              <a:buClr>
                <a:schemeClr val="dk1"/>
              </a:buClr>
              <a:buSzPts val="1200"/>
              <a:buNone/>
              <a:defRPr sz="1200"/>
            </a:lvl8pPr>
            <a:lvl9pPr lvl="8" algn="ctr">
              <a:lnSpc>
                <a:spcPct val="90000"/>
              </a:lnSpc>
              <a:spcBef>
                <a:spcPts val="1200"/>
              </a:spcBef>
              <a:spcAft>
                <a:spcPts val="1200"/>
              </a:spcAft>
              <a:buClr>
                <a:schemeClr val="dk1"/>
              </a:buClr>
              <a:buSzPts val="1200"/>
              <a:buNone/>
              <a:defRPr sz="1200"/>
            </a:lvl9pPr>
          </a:lstStyle>
          <a:p>
            <a:endParaRPr/>
          </a:p>
        </p:txBody>
      </p:sp>
      <p:pic>
        <p:nvPicPr>
          <p:cNvPr id="58" name="Google Shape;58;p86"/>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59" name="Google Shape;59;p86"/>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64"/>
        <p:cNvGrpSpPr/>
        <p:nvPr/>
      </p:nvGrpSpPr>
      <p:grpSpPr>
        <a:xfrm>
          <a:off x="0" y="0"/>
          <a:ext cx="0" cy="0"/>
          <a:chOff x="0" y="0"/>
          <a:chExt cx="0" cy="0"/>
        </a:xfrm>
      </p:grpSpPr>
      <p:cxnSp>
        <p:nvCxnSpPr>
          <p:cNvPr id="65" name="Google Shape;65;p59"/>
          <p:cNvCxnSpPr/>
          <p:nvPr/>
        </p:nvCxnSpPr>
        <p:spPr>
          <a:xfrm>
            <a:off x="-2700" y="4836225"/>
            <a:ext cx="9149400" cy="0"/>
          </a:xfrm>
          <a:prstGeom prst="straightConnector1">
            <a:avLst/>
          </a:prstGeom>
          <a:noFill/>
          <a:ln w="9525" cap="flat" cmpd="sng">
            <a:solidFill>
              <a:schemeClr val="dk2"/>
            </a:solidFill>
            <a:prstDash val="solid"/>
            <a:round/>
            <a:headEnd type="none" w="sm" len="sm"/>
            <a:tailEnd type="none" w="sm" len="sm"/>
          </a:ln>
        </p:spPr>
      </p:cxnSp>
      <p:cxnSp>
        <p:nvCxnSpPr>
          <p:cNvPr id="66" name="Google Shape;66;p59"/>
          <p:cNvCxnSpPr/>
          <p:nvPr/>
        </p:nvCxnSpPr>
        <p:spPr>
          <a:xfrm rot="10800000">
            <a:off x="305625" y="-4950"/>
            <a:ext cx="0" cy="51534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0" name="Google Shape;70;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71"/>
        <p:cNvGrpSpPr/>
        <p:nvPr/>
      </p:nvGrpSpPr>
      <p:grpSpPr>
        <a:xfrm>
          <a:off x="0" y="0"/>
          <a:ext cx="0" cy="0"/>
          <a:chOff x="0" y="0"/>
          <a:chExt cx="0" cy="0"/>
        </a:xfrm>
      </p:grpSpPr>
      <p:cxnSp>
        <p:nvCxnSpPr>
          <p:cNvPr id="72" name="Google Shape;72;p61"/>
          <p:cNvCxnSpPr/>
          <p:nvPr/>
        </p:nvCxnSpPr>
        <p:spPr>
          <a:xfrm>
            <a:off x="-2700" y="4836225"/>
            <a:ext cx="9149400" cy="0"/>
          </a:xfrm>
          <a:prstGeom prst="straightConnector1">
            <a:avLst/>
          </a:prstGeom>
          <a:noFill/>
          <a:ln w="9525" cap="flat" cmpd="sng">
            <a:solidFill>
              <a:schemeClr val="dk2"/>
            </a:solidFill>
            <a:prstDash val="solid"/>
            <a:round/>
            <a:headEnd type="none" w="sm" len="sm"/>
            <a:tailEnd type="none" w="sm" len="sm"/>
          </a:ln>
        </p:spPr>
      </p:cxnSp>
      <p:cxnSp>
        <p:nvCxnSpPr>
          <p:cNvPr id="73" name="Google Shape;73;p61"/>
          <p:cNvCxnSpPr/>
          <p:nvPr/>
        </p:nvCxnSpPr>
        <p:spPr>
          <a:xfrm rot="10800000">
            <a:off x="305625" y="-4950"/>
            <a:ext cx="0" cy="5153400"/>
          </a:xfrm>
          <a:prstGeom prst="straightConnector1">
            <a:avLst/>
          </a:prstGeom>
          <a:noFill/>
          <a:ln w="9525" cap="flat" cmpd="sng">
            <a:solidFill>
              <a:schemeClr val="dk2"/>
            </a:solidFill>
            <a:prstDash val="solid"/>
            <a:round/>
            <a:headEnd type="none" w="sm" len="sm"/>
            <a:tailEnd type="none" w="sm" len="sm"/>
          </a:ln>
        </p:spPr>
      </p:cxnSp>
      <p:sp>
        <p:nvSpPr>
          <p:cNvPr id="74" name="Google Shape;74;p61"/>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marR="0" lvl="0" indent="0" algn="r"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rgbClr val="000000"/>
                </a:solidFill>
                <a:latin typeface="DM Sans"/>
                <a:ea typeface="DM Sans"/>
                <a:cs typeface="DM Sans"/>
                <a:sym typeface="DM Sans"/>
              </a:rPr>
              <a:t>‹#›</a:t>
            </a:fld>
            <a:endParaRPr sz="500" b="0" i="0" u="none" strike="noStrike" cap="none">
              <a:solidFill>
                <a:srgbClr val="000000"/>
              </a:solidFill>
              <a:latin typeface="DM Sans"/>
              <a:ea typeface="DM Sans"/>
              <a:cs typeface="DM Sans"/>
              <a:sym typeface="DM Sans"/>
            </a:endParaRPr>
          </a:p>
        </p:txBody>
      </p:sp>
      <p:sp>
        <p:nvSpPr>
          <p:cNvPr id="75" name="Google Shape;75;p61"/>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chemeClr val="dk1"/>
                </a:solidFill>
                <a:latin typeface="DM Sans"/>
                <a:ea typeface="DM Sans"/>
                <a:cs typeface="DM Sans"/>
                <a:sym typeface="DM Sans"/>
              </a:rPr>
              <a:t>Title of Presentation</a:t>
            </a:r>
            <a:endParaRPr sz="500" b="0" i="0" u="none" strike="noStrike" cap="none">
              <a:solidFill>
                <a:srgbClr val="000000"/>
              </a:solidFill>
              <a:latin typeface="DM Sans"/>
              <a:ea typeface="DM Sans"/>
              <a:cs typeface="DM Sans"/>
              <a:sym typeface="DM Sans"/>
            </a:endParaRPr>
          </a:p>
        </p:txBody>
      </p:sp>
      <p:sp>
        <p:nvSpPr>
          <p:cNvPr id="76" name="Google Shape;76;p61"/>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000000"/>
                </a:solidFill>
                <a:latin typeface="DM Sans"/>
                <a:ea typeface="DM Sans"/>
                <a:cs typeface="DM Sans"/>
                <a:sym typeface="DM Sans"/>
              </a:rPr>
              <a:t>XQ</a:t>
            </a:r>
            <a:endParaRPr sz="500" b="0" i="0" u="none" strike="noStrike" cap="none">
              <a:solidFill>
                <a:srgbClr val="000000"/>
              </a:solidFill>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7"/>
        <p:cNvGrpSpPr/>
        <p:nvPr/>
      </p:nvGrpSpPr>
      <p:grpSpPr>
        <a:xfrm>
          <a:off x="0" y="0"/>
          <a:ext cx="0" cy="0"/>
          <a:chOff x="0" y="0"/>
          <a:chExt cx="0" cy="0"/>
        </a:xfrm>
      </p:grpSpPr>
      <p:sp>
        <p:nvSpPr>
          <p:cNvPr id="78" name="Google Shape;78;p6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79" name="Google Shape;79;p6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0" name="Google Shape;80;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81"/>
        <p:cNvGrpSpPr/>
        <p:nvPr/>
      </p:nvGrpSpPr>
      <p:grpSpPr>
        <a:xfrm>
          <a:off x="0" y="0"/>
          <a:ext cx="0" cy="0"/>
          <a:chOff x="0" y="0"/>
          <a:chExt cx="0" cy="0"/>
        </a:xfrm>
      </p:grpSpPr>
      <p:cxnSp>
        <p:nvCxnSpPr>
          <p:cNvPr id="82" name="Google Shape;82;p63"/>
          <p:cNvCxnSpPr/>
          <p:nvPr/>
        </p:nvCxnSpPr>
        <p:spPr>
          <a:xfrm>
            <a:off x="-2700" y="4836225"/>
            <a:ext cx="9149400" cy="0"/>
          </a:xfrm>
          <a:prstGeom prst="straightConnector1">
            <a:avLst/>
          </a:prstGeom>
          <a:noFill/>
          <a:ln w="9525" cap="flat" cmpd="sng">
            <a:solidFill>
              <a:schemeClr val="dk2"/>
            </a:solidFill>
            <a:prstDash val="solid"/>
            <a:round/>
            <a:headEnd type="none" w="sm" len="sm"/>
            <a:tailEnd type="none" w="sm" len="sm"/>
          </a:ln>
        </p:spPr>
      </p:cxnSp>
      <p:cxnSp>
        <p:nvCxnSpPr>
          <p:cNvPr id="83" name="Google Shape;83;p63"/>
          <p:cNvCxnSpPr/>
          <p:nvPr/>
        </p:nvCxnSpPr>
        <p:spPr>
          <a:xfrm rot="10800000">
            <a:off x="305625" y="-4950"/>
            <a:ext cx="0" cy="5153400"/>
          </a:xfrm>
          <a:prstGeom prst="straightConnector1">
            <a:avLst/>
          </a:prstGeom>
          <a:noFill/>
          <a:ln w="9525" cap="flat" cmpd="sng">
            <a:solidFill>
              <a:schemeClr val="dk2"/>
            </a:solidFill>
            <a:prstDash val="solid"/>
            <a:round/>
            <a:headEnd type="none" w="sm" len="sm"/>
            <a:tailEnd type="none" w="sm" len="sm"/>
          </a:ln>
        </p:spPr>
      </p:cxnSp>
      <p:sp>
        <p:nvSpPr>
          <p:cNvPr id="84" name="Google Shape;84;p6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marR="0" lvl="0" indent="0" algn="r"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rgbClr val="000000"/>
                </a:solidFill>
                <a:latin typeface="DM Sans"/>
                <a:ea typeface="DM Sans"/>
                <a:cs typeface="DM Sans"/>
                <a:sym typeface="DM Sans"/>
              </a:rPr>
              <a:t>‹#›</a:t>
            </a:fld>
            <a:endParaRPr sz="500" b="0" i="0" u="none" strike="noStrike" cap="none">
              <a:solidFill>
                <a:srgbClr val="000000"/>
              </a:solidFill>
              <a:latin typeface="DM Sans"/>
              <a:ea typeface="DM Sans"/>
              <a:cs typeface="DM Sans"/>
              <a:sym typeface="DM Sans"/>
            </a:endParaRPr>
          </a:p>
        </p:txBody>
      </p:sp>
      <p:sp>
        <p:nvSpPr>
          <p:cNvPr id="85" name="Google Shape;85;p6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chemeClr val="dk1"/>
                </a:solidFill>
                <a:latin typeface="DM Sans"/>
                <a:ea typeface="DM Sans"/>
                <a:cs typeface="DM Sans"/>
                <a:sym typeface="DM Sans"/>
              </a:rPr>
              <a:t>Title of Presentation</a:t>
            </a:r>
            <a:endParaRPr sz="500" b="0" i="0" u="none" strike="noStrike" cap="none">
              <a:solidFill>
                <a:srgbClr val="000000"/>
              </a:solidFill>
              <a:latin typeface="DM Sans"/>
              <a:ea typeface="DM Sans"/>
              <a:cs typeface="DM Sans"/>
              <a:sym typeface="DM Sans"/>
            </a:endParaRPr>
          </a:p>
        </p:txBody>
      </p:sp>
      <p:sp>
        <p:nvSpPr>
          <p:cNvPr id="86" name="Google Shape;86;p6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000000"/>
                </a:solidFill>
                <a:latin typeface="DM Sans"/>
                <a:ea typeface="DM Sans"/>
                <a:cs typeface="DM Sans"/>
                <a:sym typeface="DM Sans"/>
              </a:rPr>
              <a:t>XQ</a:t>
            </a:r>
            <a:endParaRPr sz="500" b="0" i="0" u="none" strike="noStrike" cap="none">
              <a:solidFill>
                <a:srgbClr val="000000"/>
              </a:solidFill>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6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9" name="Google Shape;89;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cxnSp>
        <p:nvCxnSpPr>
          <p:cNvPr id="13" name="Google Shape;13;p75"/>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4" name="Google Shape;14;p75"/>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5" name="Google Shape;15;p75"/>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6" name="Google Shape;16;p7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0"/>
        <p:cNvGrpSpPr/>
        <p:nvPr/>
      </p:nvGrpSpPr>
      <p:grpSpPr>
        <a:xfrm>
          <a:off x="0" y="0"/>
          <a:ext cx="0" cy="0"/>
          <a:chOff x="0" y="0"/>
          <a:chExt cx="0" cy="0"/>
        </a:xfrm>
      </p:grpSpPr>
      <p:sp>
        <p:nvSpPr>
          <p:cNvPr id="91" name="Google Shape;91;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2" name="Google Shape;92;p6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3" name="Google Shape;93;p6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94" name="Google Shape;94;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6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8"/>
        <p:cNvGrpSpPr/>
        <p:nvPr/>
      </p:nvGrpSpPr>
      <p:grpSpPr>
        <a:xfrm>
          <a:off x="0" y="0"/>
          <a:ext cx="0" cy="0"/>
          <a:chOff x="0" y="0"/>
          <a:chExt cx="0" cy="0"/>
        </a:xfrm>
      </p:grpSpPr>
      <p:sp>
        <p:nvSpPr>
          <p:cNvPr id="99" name="Google Shape;99;p6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00" name="Google Shape;100;p6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1" name="Google Shape;101;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2"/>
        <p:cNvGrpSpPr/>
        <p:nvPr/>
      </p:nvGrpSpPr>
      <p:grpSpPr>
        <a:xfrm>
          <a:off x="0" y="0"/>
          <a:ext cx="0" cy="0"/>
          <a:chOff x="0" y="0"/>
          <a:chExt cx="0" cy="0"/>
        </a:xfrm>
      </p:grpSpPr>
      <p:sp>
        <p:nvSpPr>
          <p:cNvPr id="103" name="Google Shape;103;p6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04" name="Google Shape;104;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sp>
        <p:nvSpPr>
          <p:cNvPr id="106" name="Google Shape;106;p6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6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08" name="Google Shape;108;p6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9" name="Google Shape;109;p6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10" name="Google Shape;110;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1"/>
        <p:cNvGrpSpPr/>
        <p:nvPr/>
      </p:nvGrpSpPr>
      <p:grpSpPr>
        <a:xfrm>
          <a:off x="0" y="0"/>
          <a:ext cx="0" cy="0"/>
          <a:chOff x="0" y="0"/>
          <a:chExt cx="0" cy="0"/>
        </a:xfrm>
      </p:grpSpPr>
      <p:sp>
        <p:nvSpPr>
          <p:cNvPr id="112" name="Google Shape;112;p7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13" name="Google Shape;113;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4"/>
        <p:cNvGrpSpPr/>
        <p:nvPr/>
      </p:nvGrpSpPr>
      <p:grpSpPr>
        <a:xfrm>
          <a:off x="0" y="0"/>
          <a:ext cx="0" cy="0"/>
          <a:chOff x="0" y="0"/>
          <a:chExt cx="0" cy="0"/>
        </a:xfrm>
      </p:grpSpPr>
      <p:sp>
        <p:nvSpPr>
          <p:cNvPr id="115" name="Google Shape;115;p7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16" name="Google Shape;116;p7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17" name="Google Shape;117;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120"/>
        <p:cNvGrpSpPr/>
        <p:nvPr/>
      </p:nvGrpSpPr>
      <p:grpSpPr>
        <a:xfrm>
          <a:off x="0" y="0"/>
          <a:ext cx="0" cy="0"/>
          <a:chOff x="0" y="0"/>
          <a:chExt cx="0" cy="0"/>
        </a:xfrm>
      </p:grpSpPr>
      <p:sp>
        <p:nvSpPr>
          <p:cNvPr id="121" name="Google Shape;121;p73"/>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2" name="Google Shape;122;p73"/>
          <p:cNvCxnSpPr/>
          <p:nvPr/>
        </p:nvCxnSpPr>
        <p:spPr>
          <a:xfrm rot="10800000">
            <a:off x="305625" y="-4950"/>
            <a:ext cx="0" cy="5153400"/>
          </a:xfrm>
          <a:prstGeom prst="straightConnector1">
            <a:avLst/>
          </a:prstGeom>
          <a:noFill/>
          <a:ln w="9525" cap="flat" cmpd="sng">
            <a:solidFill>
              <a:schemeClr val="dk2"/>
            </a:solidFill>
            <a:prstDash val="solid"/>
            <a:round/>
            <a:headEnd type="none" w="sm" len="sm"/>
            <a:tailEnd type="none" w="sm" len="sm"/>
          </a:ln>
        </p:spPr>
      </p:cxnSp>
      <p:sp>
        <p:nvSpPr>
          <p:cNvPr id="123" name="Google Shape;123;p7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marR="0" lvl="0" indent="0" algn="r" rtl="0">
              <a:lnSpc>
                <a:spcPct val="100000"/>
              </a:lnSpc>
              <a:spcBef>
                <a:spcPts val="0"/>
              </a:spcBef>
              <a:spcAft>
                <a:spcPts val="0"/>
              </a:spcAft>
              <a:buClr>
                <a:srgbClr val="000000"/>
              </a:buClr>
              <a:buSzPts val="500"/>
              <a:buFont typeface="Arial"/>
              <a:buNone/>
            </a:pPr>
            <a:fld id="{00000000-1234-1234-1234-123412341234}" type="slidenum">
              <a:rPr lang="en" sz="500" b="0" i="0" u="none" strike="noStrike" cap="none">
                <a:solidFill>
                  <a:srgbClr val="000000"/>
                </a:solidFill>
                <a:latin typeface="DM Sans"/>
                <a:ea typeface="DM Sans"/>
                <a:cs typeface="DM Sans"/>
                <a:sym typeface="DM Sans"/>
              </a:rPr>
              <a:t>‹#›</a:t>
            </a:fld>
            <a:endParaRPr sz="500" b="0" i="0" u="none" strike="noStrike" cap="none">
              <a:solidFill>
                <a:srgbClr val="000000"/>
              </a:solidFill>
              <a:latin typeface="DM Sans"/>
              <a:ea typeface="DM Sans"/>
              <a:cs typeface="DM Sans"/>
              <a:sym typeface="DM Sans"/>
            </a:endParaRPr>
          </a:p>
        </p:txBody>
      </p:sp>
      <p:sp>
        <p:nvSpPr>
          <p:cNvPr id="124" name="Google Shape;124;p73"/>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chemeClr val="dk1"/>
                </a:solidFill>
                <a:latin typeface="DM Sans"/>
                <a:ea typeface="DM Sans"/>
                <a:cs typeface="DM Sans"/>
                <a:sym typeface="DM Sans"/>
              </a:rPr>
              <a:t>Title of Presentation</a:t>
            </a:r>
            <a:endParaRPr sz="500" b="0" i="0" u="none" strike="noStrike" cap="none">
              <a:solidFill>
                <a:srgbClr val="000000"/>
              </a:solidFill>
              <a:latin typeface="DM Sans"/>
              <a:ea typeface="DM Sans"/>
              <a:cs typeface="DM Sans"/>
              <a:sym typeface="DM Sans"/>
            </a:endParaRPr>
          </a:p>
        </p:txBody>
      </p:sp>
      <p:sp>
        <p:nvSpPr>
          <p:cNvPr id="125" name="Google Shape;125;p7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00"/>
              <a:buFont typeface="Arial"/>
              <a:buNone/>
            </a:pPr>
            <a:r>
              <a:rPr lang="en" sz="500" b="0" i="0" u="none" strike="noStrike" cap="none">
                <a:solidFill>
                  <a:srgbClr val="000000"/>
                </a:solidFill>
                <a:latin typeface="DM Sans"/>
                <a:ea typeface="DM Sans"/>
                <a:cs typeface="DM Sans"/>
                <a:sym typeface="DM Sans"/>
              </a:rPr>
              <a:t>XQ</a:t>
            </a:r>
            <a:endParaRPr sz="500" b="0" i="0" u="none" strike="noStrike" cap="none">
              <a:solidFill>
                <a:srgbClr val="000000"/>
              </a:solidFill>
              <a:latin typeface="DM Sans"/>
              <a:ea typeface="DM Sans"/>
              <a:cs typeface="DM Sans"/>
              <a:sym typeface="DM Sans"/>
            </a:endParaRPr>
          </a:p>
        </p:txBody>
      </p:sp>
      <p:cxnSp>
        <p:nvCxnSpPr>
          <p:cNvPr id="126" name="Google Shape;126;p73"/>
          <p:cNvCxnSpPr/>
          <p:nvPr/>
        </p:nvCxnSpPr>
        <p:spPr>
          <a:xfrm>
            <a:off x="5844900" y="1350"/>
            <a:ext cx="0" cy="5141400"/>
          </a:xfrm>
          <a:prstGeom prst="straightConnector1">
            <a:avLst/>
          </a:prstGeom>
          <a:noFill/>
          <a:ln w="9525" cap="flat" cmpd="sng">
            <a:solidFill>
              <a:schemeClr val="dk2"/>
            </a:solidFill>
            <a:prstDash val="solid"/>
            <a:round/>
            <a:headEnd type="none" w="sm" len="sm"/>
            <a:tailEnd type="none" w="sm" len="sm"/>
          </a:ln>
        </p:spPr>
      </p:cxnSp>
      <p:cxnSp>
        <p:nvCxnSpPr>
          <p:cNvPr id="127" name="Google Shape;127;p73"/>
          <p:cNvCxnSpPr/>
          <p:nvPr/>
        </p:nvCxnSpPr>
        <p:spPr>
          <a:xfrm>
            <a:off x="-2700" y="4836225"/>
            <a:ext cx="9149400" cy="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128"/>
        <p:cNvGrpSpPr/>
        <p:nvPr/>
      </p:nvGrpSpPr>
      <p:grpSpPr>
        <a:xfrm>
          <a:off x="0" y="0"/>
          <a:ext cx="0" cy="0"/>
          <a:chOff x="0" y="0"/>
          <a:chExt cx="0" cy="0"/>
        </a:xfrm>
      </p:grpSpPr>
      <p:sp>
        <p:nvSpPr>
          <p:cNvPr id="129" name="Google Shape;129;p7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0" name="Google Shape;130;p7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1" name="Google Shape;131;p7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sp>
        <p:nvSpPr>
          <p:cNvPr id="18" name="Google Shape;18;p76"/>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19" name="Google Shape;19;p7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2" name="Google Shape;22;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3" name="Google Shape;23;p7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7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7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7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7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7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7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80"/>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80"/>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8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6"/>
        <p:cNvGrpSpPr/>
        <p:nvPr/>
      </p:nvGrpSpPr>
      <p:grpSpPr>
        <a:xfrm>
          <a:off x="0" y="0"/>
          <a:ext cx="0" cy="0"/>
          <a:chOff x="0" y="0"/>
          <a:chExt cx="0" cy="0"/>
        </a:xfrm>
      </p:grpSpPr>
      <p:sp>
        <p:nvSpPr>
          <p:cNvPr id="37" name="Google Shape;37;p81"/>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8" name="Google Shape;38;p8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82"/>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 name="Google Shape;41;p8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8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3" name="Google Shape;43;p8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4" name="Google Shape;44;p8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5" name="Google Shape;45;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Proxima Nova"/>
              <a:buChar char="●"/>
              <a:defRPr sz="1800" b="0" i="0" u="none" strike="noStrike" cap="none">
                <a:solidFill>
                  <a:schemeClr val="dk2"/>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chemeClr val="dk2"/>
              </a:buClr>
              <a:buSzPts val="1400"/>
              <a:buFont typeface="Proxima Nova"/>
              <a:buChar char="■"/>
              <a:defRPr sz="1400" b="0" i="0" u="none" strike="noStrike" cap="none">
                <a:solidFill>
                  <a:schemeClr val="dk2"/>
                </a:solidFill>
                <a:latin typeface="Proxima Nova"/>
                <a:ea typeface="Proxima Nova"/>
                <a:cs typeface="Proxima Nova"/>
                <a:sym typeface="Proxima Nova"/>
              </a:defRPr>
            </a:lvl9pPr>
          </a:lstStyle>
          <a:p>
            <a:endParaRPr/>
          </a:p>
        </p:txBody>
      </p:sp>
      <p:sp>
        <p:nvSpPr>
          <p:cNvPr id="8" name="Google Shape;8;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0"/>
        <p:cNvGrpSpPr/>
        <p:nvPr/>
      </p:nvGrpSpPr>
      <p:grpSpPr>
        <a:xfrm>
          <a:off x="0" y="0"/>
          <a:ext cx="0" cy="0"/>
          <a:chOff x="0" y="0"/>
          <a:chExt cx="0" cy="0"/>
        </a:xfrm>
      </p:grpSpPr>
      <p:sp>
        <p:nvSpPr>
          <p:cNvPr id="61" name="Google Shape;61;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2" name="Google Shape;62;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3" name="Google Shape;63;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1"/>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137" name="Google Shape;137;p1"/>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138" name="Google Shape;138;p1"/>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3500" b="0" i="0" u="none" strike="noStrike" cap="none">
                <a:solidFill>
                  <a:srgbClr val="83FBA3"/>
                </a:solidFill>
                <a:latin typeface="Nanum Myeongjo"/>
                <a:ea typeface="Nanum Myeongjo"/>
                <a:cs typeface="Nanum Myeongjo"/>
                <a:sym typeface="Nanum Myeongjo"/>
              </a:rPr>
              <a:t>Preparation Notes</a:t>
            </a:r>
            <a:endParaRPr sz="3500" b="0" i="0" u="none" strike="noStrike" cap="none">
              <a:solidFill>
                <a:srgbClr val="83FBA3"/>
              </a:solidFill>
              <a:latin typeface="Nanum Myeongjo"/>
              <a:ea typeface="Nanum Myeongjo"/>
              <a:cs typeface="Nanum Myeongjo"/>
              <a:sym typeface="Nanum Myeongjo"/>
            </a:endParaRPr>
          </a:p>
          <a:p>
            <a:pPr marL="0" marR="0" lvl="0" indent="0" algn="l" rtl="0">
              <a:lnSpc>
                <a:spcPct val="100000"/>
              </a:lnSpc>
              <a:spcBef>
                <a:spcPts val="1000"/>
              </a:spcBef>
              <a:spcAft>
                <a:spcPts val="0"/>
              </a:spcAft>
              <a:buClr>
                <a:schemeClr val="dk1"/>
              </a:buClr>
              <a:buSzPts val="1100"/>
              <a:buFont typeface="Arial"/>
              <a:buNone/>
            </a:pPr>
            <a:endParaRPr sz="3500" b="0" i="0" u="none" strike="noStrike" cap="none">
              <a:solidFill>
                <a:srgbClr val="83FBA3"/>
              </a:solidFill>
              <a:latin typeface="Nanum Myeongjo"/>
              <a:ea typeface="Nanum Myeongjo"/>
              <a:cs typeface="Nanum Myeongjo"/>
              <a:sym typeface="Nanum Myeongjo"/>
            </a:endParaRPr>
          </a:p>
          <a:p>
            <a:pPr marL="0" marR="0" lvl="0" indent="0" algn="l" rtl="0">
              <a:lnSpc>
                <a:spcPct val="100000"/>
              </a:lnSpc>
              <a:spcBef>
                <a:spcPts val="1000"/>
              </a:spcBef>
              <a:spcAft>
                <a:spcPts val="1000"/>
              </a:spcAft>
              <a:buClr>
                <a:schemeClr val="dk1"/>
              </a:buClr>
              <a:buSzPts val="1100"/>
              <a:buFont typeface="Arial"/>
              <a:buNone/>
            </a:pPr>
            <a:endParaRPr sz="3500" b="0" i="0" u="none" strike="noStrike" cap="none">
              <a:solidFill>
                <a:schemeClr val="lt1"/>
              </a:solidFill>
              <a:latin typeface="Nanum Myeongjo"/>
              <a:ea typeface="Nanum Myeongjo"/>
              <a:cs typeface="Nanum Myeongjo"/>
              <a:sym typeface="Nanum Myeongjo"/>
            </a:endParaRPr>
          </a:p>
        </p:txBody>
      </p:sp>
      <p:sp>
        <p:nvSpPr>
          <p:cNvPr id="139" name="Google Shape;139;p1"/>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500"/>
              </a:spcBef>
              <a:spcAft>
                <a:spcPts val="0"/>
              </a:spcAft>
              <a:buClr>
                <a:srgbClr val="000000"/>
              </a:buClr>
              <a:buSzPts val="1400"/>
              <a:buFont typeface="Arial"/>
              <a:buNone/>
            </a:pPr>
            <a:r>
              <a:rPr lang="en" sz="1400" b="0" i="0" u="none" strike="noStrike" cap="none">
                <a:solidFill>
                  <a:schemeClr val="lt1"/>
                </a:solidFill>
                <a:latin typeface="Nanum Myeongjo"/>
                <a:ea typeface="Nanum Myeongjo"/>
                <a:cs typeface="Nanum Myeongjo"/>
                <a:sym typeface="Nanum Myeongjo"/>
              </a:rPr>
              <a:t>Please review and customize this deck to prepare it for use. Some notes:</a:t>
            </a:r>
            <a:endParaRPr sz="1400" b="0" i="0" u="none" strike="noStrike" cap="none">
              <a:solidFill>
                <a:schemeClr val="lt1"/>
              </a:solidFill>
              <a:latin typeface="Nanum Myeongjo"/>
              <a:ea typeface="Nanum Myeongjo"/>
              <a:cs typeface="Nanum Myeongjo"/>
              <a:sym typeface="Nanum Myeongjo"/>
            </a:endParaRPr>
          </a:p>
          <a:p>
            <a:pPr marL="457200" marR="0" lvl="0" indent="-317500" algn="l" rtl="0">
              <a:lnSpc>
                <a:spcPct val="115000"/>
              </a:lnSpc>
              <a:spcBef>
                <a:spcPts val="500"/>
              </a:spcBef>
              <a:spcAft>
                <a:spcPts val="0"/>
              </a:spcAft>
              <a:buClr>
                <a:schemeClr val="lt1"/>
              </a:buClr>
              <a:buSzPts val="1400"/>
              <a:buFont typeface="Nanum Myeongjo"/>
              <a:buChar char="●"/>
            </a:pPr>
            <a:r>
              <a:rPr lang="en" sz="1400" b="0" i="0" u="none" strike="noStrike" cap="none">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sz="1400" b="0" i="0" u="none" strike="noStrike" cap="none">
              <a:solidFill>
                <a:schemeClr val="lt1"/>
              </a:solidFill>
              <a:latin typeface="Nanum Myeongjo"/>
              <a:ea typeface="Nanum Myeongjo"/>
              <a:cs typeface="Nanum Myeongjo"/>
              <a:sym typeface="Nanum Myeongjo"/>
            </a:endParaRPr>
          </a:p>
          <a:p>
            <a:pPr marL="457200" marR="0" lvl="0" indent="-317500" algn="l" rtl="0">
              <a:lnSpc>
                <a:spcPct val="115000"/>
              </a:lnSpc>
              <a:spcBef>
                <a:spcPts val="0"/>
              </a:spcBef>
              <a:spcAft>
                <a:spcPts val="0"/>
              </a:spcAft>
              <a:buClr>
                <a:schemeClr val="lt1"/>
              </a:buClr>
              <a:buSzPts val="1400"/>
              <a:buFont typeface="Nanum Myeongjo"/>
              <a:buChar char="●"/>
            </a:pPr>
            <a:r>
              <a:rPr lang="en" sz="1400" b="0" i="0" u="none" strike="noStrike" cap="none">
                <a:solidFill>
                  <a:schemeClr val="lt1"/>
                </a:solidFill>
                <a:latin typeface="Nanum Myeongjo"/>
                <a:ea typeface="Nanum Myeongjo"/>
                <a:cs typeface="Nanum Myeongjo"/>
                <a:sym typeface="Nanum Myeongjo"/>
              </a:rPr>
              <a:t>For the 202</a:t>
            </a:r>
            <a:r>
              <a:rPr lang="en">
                <a:solidFill>
                  <a:schemeClr val="lt1"/>
                </a:solidFill>
                <a:latin typeface="Nanum Myeongjo"/>
                <a:ea typeface="Nanum Myeongjo"/>
                <a:cs typeface="Nanum Myeongjo"/>
                <a:sym typeface="Nanum Myeongjo"/>
              </a:rPr>
              <a:t>4</a:t>
            </a:r>
            <a:r>
              <a:rPr lang="en" sz="1400" b="0" i="0" u="none" strike="noStrike" cap="none">
                <a:solidFill>
                  <a:schemeClr val="lt1"/>
                </a:solidFill>
                <a:latin typeface="Nanum Myeongjo"/>
                <a:ea typeface="Nanum Myeongjo"/>
                <a:cs typeface="Nanum Myeongjo"/>
                <a:sym typeface="Nanum Myeongjo"/>
              </a:rPr>
              <a:t>-2</a:t>
            </a:r>
            <a:r>
              <a:rPr lang="en">
                <a:solidFill>
                  <a:schemeClr val="lt1"/>
                </a:solidFill>
                <a:latin typeface="Nanum Myeongjo"/>
                <a:ea typeface="Nanum Myeongjo"/>
                <a:cs typeface="Nanum Myeongjo"/>
                <a:sym typeface="Nanum Myeongjo"/>
              </a:rPr>
              <a:t>5</a:t>
            </a:r>
            <a:r>
              <a:rPr lang="en" sz="1400" b="0" i="0" u="none" strike="noStrike" cap="none">
                <a:solidFill>
                  <a:schemeClr val="lt1"/>
                </a:solidFill>
                <a:latin typeface="Nanum Myeongjo"/>
                <a:ea typeface="Nanum Myeongjo"/>
                <a:cs typeface="Nanum Myeongjo"/>
                <a:sym typeface="Nanum Myeongjo"/>
              </a:rPr>
              <a:t> school year, student work samples are not provided for most sessions. The facilitator will need to collect or create student work samples when implementing these materials during 202</a:t>
            </a:r>
            <a:r>
              <a:rPr lang="en">
                <a:solidFill>
                  <a:schemeClr val="lt1"/>
                </a:solidFill>
                <a:latin typeface="Nanum Myeongjo"/>
                <a:ea typeface="Nanum Myeongjo"/>
                <a:cs typeface="Nanum Myeongjo"/>
                <a:sym typeface="Nanum Myeongjo"/>
              </a:rPr>
              <a:t>4</a:t>
            </a:r>
            <a:r>
              <a:rPr lang="en" sz="1400" b="0" i="0" u="none" strike="noStrike" cap="none">
                <a:solidFill>
                  <a:schemeClr val="lt1"/>
                </a:solidFill>
                <a:latin typeface="Nanum Myeongjo"/>
                <a:ea typeface="Nanum Myeongjo"/>
                <a:cs typeface="Nanum Myeongjo"/>
                <a:sym typeface="Nanum Myeongjo"/>
              </a:rPr>
              <a:t>-2</a:t>
            </a:r>
            <a:r>
              <a:rPr lang="en">
                <a:solidFill>
                  <a:schemeClr val="lt1"/>
                </a:solidFill>
                <a:latin typeface="Nanum Myeongjo"/>
                <a:ea typeface="Nanum Myeongjo"/>
                <a:cs typeface="Nanum Myeongjo"/>
                <a:sym typeface="Nanum Myeongjo"/>
              </a:rPr>
              <a:t>5</a:t>
            </a:r>
            <a:r>
              <a:rPr lang="en" sz="1400" b="0" i="0" u="none" strike="noStrike" cap="none">
                <a:solidFill>
                  <a:schemeClr val="lt1"/>
                </a:solidFill>
                <a:latin typeface="Nanum Myeongjo"/>
                <a:ea typeface="Nanum Myeongjo"/>
                <a:cs typeface="Nanum Myeongjo"/>
                <a:sym typeface="Nanum Myeongjo"/>
              </a:rPr>
              <a:t>. </a:t>
            </a:r>
            <a:endParaRPr sz="1400" b="0" i="0" u="none" strike="noStrike" cap="none">
              <a:solidFill>
                <a:schemeClr val="lt1"/>
              </a:solidFill>
              <a:latin typeface="Nanum Myeongjo"/>
              <a:ea typeface="Nanum Myeongjo"/>
              <a:cs typeface="Nanum Myeongjo"/>
              <a:sym typeface="Nanum Myeongjo"/>
            </a:endParaRPr>
          </a:p>
          <a:p>
            <a:pPr marL="457200" marR="0" lvl="0" indent="-317500" algn="l" rtl="0">
              <a:lnSpc>
                <a:spcPct val="115000"/>
              </a:lnSpc>
              <a:spcBef>
                <a:spcPts val="0"/>
              </a:spcBef>
              <a:spcAft>
                <a:spcPts val="0"/>
              </a:spcAft>
              <a:buClr>
                <a:schemeClr val="lt1"/>
              </a:buClr>
              <a:buSzPts val="1400"/>
              <a:buFont typeface="Nanum Myeongjo"/>
              <a:buChar char="●"/>
            </a:pPr>
            <a:r>
              <a:rPr lang="en" sz="1400" b="0" i="0" u="none" strike="noStrike" cap="none">
                <a:solidFill>
                  <a:schemeClr val="lt1"/>
                </a:solidFill>
                <a:latin typeface="Nanum Myeongjo"/>
                <a:ea typeface="Nanum Myeongjo"/>
                <a:cs typeface="Nanum Myeongjo"/>
                <a:sym typeface="Nanum Myeongjo"/>
              </a:rPr>
              <a:t>These PL materials are designed to easily accommodate remote delivery: </a:t>
            </a:r>
            <a:endParaRPr sz="1400" b="0" i="0" u="none" strike="noStrike" cap="none">
              <a:solidFill>
                <a:schemeClr val="lt1"/>
              </a:solidFill>
              <a:latin typeface="Nanum Myeongjo"/>
              <a:ea typeface="Nanum Myeongjo"/>
              <a:cs typeface="Nanum Myeongjo"/>
              <a:sym typeface="Nanum Myeongjo"/>
            </a:endParaRPr>
          </a:p>
          <a:p>
            <a:pPr marL="914400" marR="0" lvl="1" indent="-317500" algn="l" rtl="0">
              <a:lnSpc>
                <a:spcPct val="115000"/>
              </a:lnSpc>
              <a:spcBef>
                <a:spcPts val="0"/>
              </a:spcBef>
              <a:spcAft>
                <a:spcPts val="0"/>
              </a:spcAft>
              <a:buClr>
                <a:schemeClr val="lt1"/>
              </a:buClr>
              <a:buSzPts val="1400"/>
              <a:buFont typeface="Nanum Myeongjo"/>
              <a:buChar char="○"/>
            </a:pPr>
            <a:r>
              <a:rPr lang="en" sz="1400" b="0" i="0" u="none" strike="noStrike" cap="none">
                <a:solidFill>
                  <a:schemeClr val="lt1"/>
                </a:solidFill>
                <a:latin typeface="Nanum Myeongjo"/>
                <a:ea typeface="Nanum Myeongjo"/>
                <a:cs typeface="Nanum Myeongjo"/>
                <a:sym typeface="Nanum Myeongjo"/>
              </a:rPr>
              <a:t>A </a:t>
            </a:r>
            <a:r>
              <a:rPr lang="en" sz="1400" b="0" i="0" u="sng" strike="noStrike" cap="none">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 sz="1400" b="0" i="0" u="none" strike="noStrike" cap="none">
                <a:solidFill>
                  <a:schemeClr val="lt1"/>
                </a:solidFill>
                <a:latin typeface="Nanum Myeongjo"/>
                <a:ea typeface="Nanum Myeongjo"/>
                <a:cs typeface="Nanum Myeongjo"/>
                <a:sym typeface="Nanum Myeongjo"/>
              </a:rPr>
              <a:t> is provided to facilitate discussion of student work; the facilitator will need to make a copy of this and be ready to share the link with participants as noted in the deck. </a:t>
            </a:r>
            <a:endParaRPr sz="1400" b="0" i="0" u="none" strike="noStrike" cap="none">
              <a:solidFill>
                <a:schemeClr val="lt1"/>
              </a:solidFill>
              <a:latin typeface="Nanum Myeongjo"/>
              <a:ea typeface="Nanum Myeongjo"/>
              <a:cs typeface="Nanum Myeongjo"/>
              <a:sym typeface="Nanum Myeongjo"/>
            </a:endParaRPr>
          </a:p>
          <a:p>
            <a:pPr marL="914400" marR="0" lvl="1" indent="-317500" algn="l" rtl="0">
              <a:lnSpc>
                <a:spcPct val="115000"/>
              </a:lnSpc>
              <a:spcBef>
                <a:spcPts val="0"/>
              </a:spcBef>
              <a:spcAft>
                <a:spcPts val="0"/>
              </a:spcAft>
              <a:buClr>
                <a:schemeClr val="lt1"/>
              </a:buClr>
              <a:buSzPts val="1400"/>
              <a:buFont typeface="Nanum Myeongjo"/>
              <a:buChar char="○"/>
            </a:pPr>
            <a:r>
              <a:rPr lang="en" sz="1400" b="0" i="0" u="none" strike="noStrike" cap="none">
                <a:solidFill>
                  <a:schemeClr val="lt1"/>
                </a:solidFill>
                <a:latin typeface="Nanum Myeongjo"/>
                <a:ea typeface="Nanum Myeongjo"/>
                <a:cs typeface="Nanum Myeongjo"/>
                <a:sym typeface="Nanum Myeongjo"/>
              </a:rPr>
              <a:t>Text that can be readily pasted (marked with “—”) into a video </a:t>
            </a:r>
            <a:r>
              <a:rPr lang="en">
                <a:solidFill>
                  <a:schemeClr val="lt1"/>
                </a:solidFill>
                <a:latin typeface="Nanum Myeongjo"/>
                <a:ea typeface="Nanum Myeongjo"/>
                <a:cs typeface="Nanum Myeongjo"/>
                <a:sym typeface="Nanum Myeongjo"/>
              </a:rPr>
              <a:t>call</a:t>
            </a:r>
            <a:r>
              <a:rPr lang="en" sz="1400" b="0" i="0" u="none" strike="noStrike" cap="none">
                <a:solidFill>
                  <a:schemeClr val="lt1"/>
                </a:solidFill>
                <a:latin typeface="Nanum Myeongjo"/>
                <a:ea typeface="Nanum Myeongjo"/>
                <a:cs typeface="Nanum Myeongjo"/>
                <a:sym typeface="Nanum Myeongjo"/>
              </a:rPr>
              <a:t> chat feature is included when participants need to reference the handout.</a:t>
            </a:r>
            <a:endParaRPr sz="1400" b="0" i="0" u="none" strike="noStrike" cap="none">
              <a:solidFill>
                <a:schemeClr val="lt1"/>
              </a:solidFill>
              <a:latin typeface="Nanum Myeongjo"/>
              <a:ea typeface="Nanum Myeongjo"/>
              <a:cs typeface="Nanum Myeongjo"/>
              <a:sym typeface="Nanum Myeongjo"/>
            </a:endParaRPr>
          </a:p>
          <a:p>
            <a:pPr marL="914400" marR="0" lvl="1" indent="-317500" algn="l" rtl="0">
              <a:lnSpc>
                <a:spcPct val="115000"/>
              </a:lnSpc>
              <a:spcBef>
                <a:spcPts val="0"/>
              </a:spcBef>
              <a:spcAft>
                <a:spcPts val="0"/>
              </a:spcAft>
              <a:buClr>
                <a:schemeClr val="lt1"/>
              </a:buClr>
              <a:buSzPts val="1400"/>
              <a:buFont typeface="Nanum Myeongjo"/>
              <a:buChar char="○"/>
            </a:pPr>
            <a:r>
              <a:rPr lang="en" sz="1400" b="0" i="0" u="none" strike="noStrike" cap="none">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sz="1400" b="0" i="0" u="none" strike="noStrike" cap="none">
              <a:solidFill>
                <a:schemeClr val="lt1"/>
              </a:solidFill>
              <a:latin typeface="Nanum Myeongjo"/>
              <a:ea typeface="Nanum Myeongjo"/>
              <a:cs typeface="Nanum Myeongjo"/>
              <a:sym typeface="Nanum Myeongjo"/>
            </a:endParaRPr>
          </a:p>
          <a:p>
            <a:pPr marL="0" marR="0" lvl="0" indent="0" algn="l" rtl="0">
              <a:lnSpc>
                <a:spcPct val="115000"/>
              </a:lnSpc>
              <a:spcBef>
                <a:spcPts val="500"/>
              </a:spcBef>
              <a:spcAft>
                <a:spcPts val="0"/>
              </a:spcAft>
              <a:buClr>
                <a:srgbClr val="000000"/>
              </a:buClr>
              <a:buSzPts val="1400"/>
              <a:buFont typeface="Arial"/>
              <a:buNone/>
            </a:pPr>
            <a:endParaRPr sz="1400" b="0" i="0" u="none" strike="noStrike" cap="none">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1"/>
        <p:cNvGrpSpPr/>
        <p:nvPr/>
      </p:nvGrpSpPr>
      <p:grpSpPr>
        <a:xfrm>
          <a:off x="0" y="0"/>
          <a:ext cx="0" cy="0"/>
          <a:chOff x="0" y="0"/>
          <a:chExt cx="0" cy="0"/>
        </a:xfrm>
      </p:grpSpPr>
      <p:sp>
        <p:nvSpPr>
          <p:cNvPr id="232" name="Google Shape;232;p10"/>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0"/>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n" sz="2100" b="0" i="0" u="none" strike="noStrike" cap="none">
                <a:solidFill>
                  <a:schemeClr val="dk1"/>
                </a:solidFill>
                <a:latin typeface="Nanum Myeongjo"/>
                <a:ea typeface="Nanum Myeongjo"/>
                <a:cs typeface="Nanum Myeongjo"/>
                <a:sym typeface="Nanum Myeongjo"/>
              </a:rPr>
              <a:t>M153 Content and Practice Expectations (CPE)</a:t>
            </a:r>
            <a:endParaRPr sz="2100" b="0" i="0" u="none" strike="noStrike" cap="none">
              <a:solidFill>
                <a:schemeClr val="dk1"/>
              </a:solidFill>
              <a:latin typeface="Nanum Myeongjo"/>
              <a:ea typeface="Nanum Myeongjo"/>
              <a:cs typeface="Nanum Myeongjo"/>
              <a:sym typeface="Nanum Myeongjo"/>
            </a:endParaRPr>
          </a:p>
        </p:txBody>
      </p:sp>
      <p:cxnSp>
        <p:nvCxnSpPr>
          <p:cNvPr id="234" name="Google Shape;234;p10"/>
          <p:cNvCxnSpPr/>
          <p:nvPr/>
        </p:nvCxnSpPr>
        <p:spPr>
          <a:xfrm rot="10800000">
            <a:off x="-4200" y="812375"/>
            <a:ext cx="9152400" cy="0"/>
          </a:xfrm>
          <a:prstGeom prst="straightConnector1">
            <a:avLst/>
          </a:prstGeom>
          <a:noFill/>
          <a:ln w="9525" cap="flat" cmpd="sng">
            <a:solidFill>
              <a:schemeClr val="dk1"/>
            </a:solidFill>
            <a:prstDash val="solid"/>
            <a:round/>
            <a:headEnd type="none" w="sm" len="sm"/>
            <a:tailEnd type="none" w="sm" len="sm"/>
          </a:ln>
        </p:spPr>
      </p:cxnSp>
      <p:graphicFrame>
        <p:nvGraphicFramePr>
          <p:cNvPr id="235" name="Google Shape;235;p10"/>
          <p:cNvGraphicFramePr/>
          <p:nvPr/>
        </p:nvGraphicFramePr>
        <p:xfrm>
          <a:off x="345075" y="1292925"/>
          <a:ext cx="3000000" cy="3000000"/>
        </p:xfrm>
        <a:graphic>
          <a:graphicData uri="http://schemas.openxmlformats.org/drawingml/2006/table">
            <a:tbl>
              <a:tblPr>
                <a:noFill/>
                <a:tableStyleId>{0FCF250A-6ECE-454E-9EA6-0501A60125A9}</a:tableStyleId>
              </a:tblPr>
              <a:tblGrid>
                <a:gridCol w="721700">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153.a</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Given a geometric figure and a dilation, draw the transformed figure using tools such as graph paper, tracing paper, or geometry software.</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153.b</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Specify a sequence of transformations that will carry a given figure onto a similar figure.</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153.c</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Verify experimentally the properties of dilations given by a center and a scale factor.</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153.d</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Given two figures, use the definition of similarity in terms of similarity transformations to decide if they are similar.</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153.e</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Explain using similarity transformations the meaning of similarity for triangles as the equality of all corresponding pairs of angles and the proportionality of all corresponding pairs of sides.</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153.f</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Use the properties of similarity transformations to establish the AA criterion for two triangles to be similar.</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425">
                <a:tc>
                  <a:txBody>
                    <a:bodyPr/>
                    <a:lstStyle/>
                    <a:p>
                      <a:pPr marL="0" marR="0" lvl="0" indent="0" algn="l" rtl="0">
                        <a:lnSpc>
                          <a:spcPct val="100000"/>
                        </a:lnSpc>
                        <a:spcBef>
                          <a:spcPts val="0"/>
                        </a:spcBef>
                        <a:spcAft>
                          <a:spcPts val="0"/>
                        </a:spcAft>
                        <a:buClr>
                          <a:schemeClr val="dk1"/>
                        </a:buClr>
                        <a:buSzPts val="1100"/>
                        <a:buFont typeface="Arial"/>
                        <a:buNone/>
                      </a:pPr>
                      <a:r>
                        <a:rPr lang="en" sz="1000" u="none" strike="noStrike" cap="none">
                          <a:solidFill>
                            <a:schemeClr val="dk1"/>
                          </a:solidFill>
                          <a:latin typeface="DM Sans"/>
                          <a:ea typeface="DM Sans"/>
                          <a:cs typeface="DM Sans"/>
                          <a:sym typeface="DM Sans"/>
                        </a:rPr>
                        <a:t>153.g</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Use similarity to prove theorems about triangles. </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2425">
                <a:tc>
                  <a:txBody>
                    <a:bodyPr/>
                    <a:lstStyle/>
                    <a:p>
                      <a:pPr marL="0" marR="0" lvl="0" indent="0" algn="l" rtl="0">
                        <a:lnSpc>
                          <a:spcPct val="100000"/>
                        </a:lnSpc>
                        <a:spcBef>
                          <a:spcPts val="0"/>
                        </a:spcBef>
                        <a:spcAft>
                          <a:spcPts val="0"/>
                        </a:spcAft>
                        <a:buClr>
                          <a:schemeClr val="dk1"/>
                        </a:buClr>
                        <a:buSzPts val="1100"/>
                        <a:buFont typeface="Arial"/>
                        <a:buNone/>
                      </a:pPr>
                      <a:r>
                        <a:rPr lang="en" sz="1000" u="none" strike="noStrike" cap="none">
                          <a:solidFill>
                            <a:schemeClr val="dk1"/>
                          </a:solidFill>
                          <a:latin typeface="DM Sans"/>
                          <a:ea typeface="DM Sans"/>
                          <a:cs typeface="DM Sans"/>
                          <a:sym typeface="DM Sans"/>
                        </a:rPr>
                        <a:t>153.h</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Use similarity criteria for triangles to solve problems and to prove relationships in geometric figures.</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9"/>
        <p:cNvGrpSpPr/>
        <p:nvPr/>
      </p:nvGrpSpPr>
      <p:grpSpPr>
        <a:xfrm>
          <a:off x="0" y="0"/>
          <a:ext cx="0" cy="0"/>
          <a:chOff x="0" y="0"/>
          <a:chExt cx="0" cy="0"/>
        </a:xfrm>
      </p:grpSpPr>
      <p:graphicFrame>
        <p:nvGraphicFramePr>
          <p:cNvPr id="240" name="Google Shape;240;p11"/>
          <p:cNvGraphicFramePr/>
          <p:nvPr/>
        </p:nvGraphicFramePr>
        <p:xfrm>
          <a:off x="345075" y="1292925"/>
          <a:ext cx="3000000" cy="3000000"/>
        </p:xfrm>
        <a:graphic>
          <a:graphicData uri="http://schemas.openxmlformats.org/drawingml/2006/table">
            <a:tbl>
              <a:tblPr>
                <a:noFill/>
                <a:tableStyleId>{0FCF250A-6ECE-454E-9EA6-0501A60125A9}</a:tableStyleId>
              </a:tblPr>
              <a:tblGrid>
                <a:gridCol w="721700">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153.a</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Given a geometric figure and a dilation, draw the transformed figure using tools such as graph paper, tracing paper, or geometry software.</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153.b</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Specify a sequence of transformations that will carry a given figure onto a similar figure.</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153.c</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Verify experimentally the properties of dilations given by a center and a scale factor.</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153.d</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Given two figures, use the definition of similarity in terms of similarity transformations to decide if they are similar.</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153.e</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Explain using similarity transformations the meaning of similarity for triangles as the equality of all corresponding pairs of angles and the proportionality of all corresponding pairs of sides.</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242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chemeClr val="dk1"/>
                          </a:solidFill>
                          <a:latin typeface="DM Sans"/>
                          <a:ea typeface="DM Sans"/>
                          <a:cs typeface="DM Sans"/>
                          <a:sym typeface="DM Sans"/>
                        </a:rPr>
                        <a:t>153.f</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Use the properties of similarity transformations to establish the AA criterion for two triangles to be similar.</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92425">
                <a:tc>
                  <a:txBody>
                    <a:bodyPr/>
                    <a:lstStyle/>
                    <a:p>
                      <a:pPr marL="0" marR="0" lvl="0" indent="0" algn="l" rtl="0">
                        <a:lnSpc>
                          <a:spcPct val="100000"/>
                        </a:lnSpc>
                        <a:spcBef>
                          <a:spcPts val="0"/>
                        </a:spcBef>
                        <a:spcAft>
                          <a:spcPts val="0"/>
                        </a:spcAft>
                        <a:buClr>
                          <a:schemeClr val="dk1"/>
                        </a:buClr>
                        <a:buSzPts val="1100"/>
                        <a:buFont typeface="Arial"/>
                        <a:buNone/>
                      </a:pPr>
                      <a:r>
                        <a:rPr lang="en" sz="1000" u="none" strike="noStrike" cap="none">
                          <a:solidFill>
                            <a:schemeClr val="dk1"/>
                          </a:solidFill>
                          <a:latin typeface="DM Sans"/>
                          <a:ea typeface="DM Sans"/>
                          <a:cs typeface="DM Sans"/>
                          <a:sym typeface="DM Sans"/>
                        </a:rPr>
                        <a:t>153.g</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Use similarity to prove theorems about triangles. </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92425">
                <a:tc>
                  <a:txBody>
                    <a:bodyPr/>
                    <a:lstStyle/>
                    <a:p>
                      <a:pPr marL="0" marR="0" lvl="0" indent="0" algn="l" rtl="0">
                        <a:lnSpc>
                          <a:spcPct val="100000"/>
                        </a:lnSpc>
                        <a:spcBef>
                          <a:spcPts val="0"/>
                        </a:spcBef>
                        <a:spcAft>
                          <a:spcPts val="0"/>
                        </a:spcAft>
                        <a:buClr>
                          <a:schemeClr val="dk1"/>
                        </a:buClr>
                        <a:buSzPts val="1100"/>
                        <a:buFont typeface="Arial"/>
                        <a:buNone/>
                      </a:pPr>
                      <a:r>
                        <a:rPr lang="en" sz="1000" u="none" strike="noStrike" cap="none">
                          <a:solidFill>
                            <a:schemeClr val="dk1"/>
                          </a:solidFill>
                          <a:latin typeface="DM Sans"/>
                          <a:ea typeface="DM Sans"/>
                          <a:cs typeface="DM Sans"/>
                          <a:sym typeface="DM Sans"/>
                        </a:rPr>
                        <a:t>153.h</a:t>
                      </a:r>
                      <a:endParaRPr sz="1000" u="none" strike="noStrike" cap="none">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Use similarity criteria for triangles to solve problems and to prove relationships in geometric figures.</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sp>
        <p:nvSpPr>
          <p:cNvPr id="241" name="Google Shape;241;p1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1"/>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n" sz="2100" b="0" i="0" u="none" strike="noStrike" cap="none">
                <a:solidFill>
                  <a:schemeClr val="dk1"/>
                </a:solidFill>
                <a:latin typeface="Nanum Myeongjo"/>
                <a:ea typeface="Nanum Myeongjo"/>
                <a:cs typeface="Nanum Myeongjo"/>
                <a:sym typeface="Nanum Myeongjo"/>
              </a:rPr>
              <a:t>M153 Content and Practice Expectations (CPE)</a:t>
            </a:r>
            <a:endParaRPr sz="2100" b="0" i="0" u="none" strike="noStrike" cap="none">
              <a:solidFill>
                <a:schemeClr val="dk1"/>
              </a:solidFill>
              <a:latin typeface="Nanum Myeongjo"/>
              <a:ea typeface="Nanum Myeongjo"/>
              <a:cs typeface="Nanum Myeongjo"/>
              <a:sym typeface="Nanum Myeongjo"/>
            </a:endParaRPr>
          </a:p>
        </p:txBody>
      </p:sp>
      <p:cxnSp>
        <p:nvCxnSpPr>
          <p:cNvPr id="243" name="Google Shape;243;p11"/>
          <p:cNvCxnSpPr/>
          <p:nvPr/>
        </p:nvCxnSpPr>
        <p:spPr>
          <a:xfrm rot="10800000">
            <a:off x="-4200" y="812375"/>
            <a:ext cx="9152400" cy="0"/>
          </a:xfrm>
          <a:prstGeom prst="straightConnector1">
            <a:avLst/>
          </a:prstGeom>
          <a:noFill/>
          <a:ln w="9525" cap="flat" cmpd="sng">
            <a:solidFill>
              <a:schemeClr val="dk1"/>
            </a:solidFill>
            <a:prstDash val="solid"/>
            <a:round/>
            <a:headEnd type="none" w="sm" len="sm"/>
            <a:tailEnd type="none" w="sm" len="sm"/>
          </a:ln>
        </p:spPr>
      </p:cxnSp>
      <p:sp>
        <p:nvSpPr>
          <p:cNvPr id="244" name="Google Shape;244;p11"/>
          <p:cNvSpPr/>
          <p:nvPr/>
        </p:nvSpPr>
        <p:spPr>
          <a:xfrm>
            <a:off x="65432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1"/>
          <p:cNvSpPr txBox="1"/>
          <p:nvPr/>
        </p:nvSpPr>
        <p:spPr>
          <a:xfrm>
            <a:off x="6823325" y="3075600"/>
            <a:ext cx="13860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BDFCD7"/>
                </a:solidFill>
                <a:latin typeface="DM Sans"/>
                <a:ea typeface="DM Sans"/>
                <a:cs typeface="DM Sans"/>
                <a:sym typeface="DM Sans"/>
              </a:rPr>
              <a:t>What</a:t>
            </a:r>
            <a:br>
              <a:rPr lang="en" sz="1400" b="1" i="0" u="none" strike="noStrike" cap="none">
                <a:solidFill>
                  <a:srgbClr val="BDFCD7"/>
                </a:solidFill>
                <a:latin typeface="DM Sans"/>
                <a:ea typeface="DM Sans"/>
                <a:cs typeface="DM Sans"/>
                <a:sym typeface="DM Sans"/>
              </a:rPr>
            </a:br>
            <a:r>
              <a:rPr lang="en" sz="1400" b="1" i="0" u="none" strike="noStrike" cap="none">
                <a:solidFill>
                  <a:srgbClr val="BDFCD7"/>
                </a:solidFill>
                <a:latin typeface="DM Sans"/>
                <a:ea typeface="DM Sans"/>
                <a:cs typeface="DM Sans"/>
                <a:sym typeface="DM Sans"/>
              </a:rPr>
              <a:t>resonates with you?</a:t>
            </a:r>
            <a:endParaRPr sz="1400" b="1" i="0" u="none" strike="noStrike" cap="none">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9"/>
        <p:cNvGrpSpPr/>
        <p:nvPr/>
      </p:nvGrpSpPr>
      <p:grpSpPr>
        <a:xfrm>
          <a:off x="0" y="0"/>
          <a:ext cx="0" cy="0"/>
          <a:chOff x="0" y="0"/>
          <a:chExt cx="0" cy="0"/>
        </a:xfrm>
      </p:grpSpPr>
      <p:sp>
        <p:nvSpPr>
          <p:cNvPr id="250" name="Google Shape;250;p1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2"/>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n" sz="2100" b="0" i="0" u="none" strike="noStrike" cap="none">
                <a:solidFill>
                  <a:schemeClr val="dk1"/>
                </a:solidFill>
                <a:latin typeface="Nanum Myeongjo"/>
                <a:ea typeface="Nanum Myeongjo"/>
                <a:cs typeface="Nanum Myeongjo"/>
                <a:sym typeface="Nanum Myeongjo"/>
              </a:rPr>
              <a:t>M15</a:t>
            </a:r>
            <a:r>
              <a:rPr lang="en" sz="2100">
                <a:solidFill>
                  <a:schemeClr val="dk1"/>
                </a:solidFill>
                <a:latin typeface="Nanum Myeongjo"/>
                <a:ea typeface="Nanum Myeongjo"/>
                <a:cs typeface="Nanum Myeongjo"/>
                <a:sym typeface="Nanum Myeongjo"/>
              </a:rPr>
              <a:t>3</a:t>
            </a:r>
            <a:r>
              <a:rPr lang="en" sz="2100" b="0" i="0" u="none" strike="noStrike" cap="none">
                <a:solidFill>
                  <a:schemeClr val="dk1"/>
                </a:solidFill>
                <a:latin typeface="Nanum Myeongjo"/>
                <a:ea typeface="Nanum Myeongjo"/>
                <a:cs typeface="Nanum Myeongjo"/>
                <a:sym typeface="Nanum Myeongjo"/>
              </a:rPr>
              <a:t> Content and Practice Expectations and Indicators</a:t>
            </a:r>
            <a:endParaRPr sz="2100" b="0" i="0" u="none" strike="noStrike" cap="none">
              <a:solidFill>
                <a:schemeClr val="dk1"/>
              </a:solidFill>
              <a:latin typeface="Nanum Myeongjo"/>
              <a:ea typeface="Nanum Myeongjo"/>
              <a:cs typeface="Nanum Myeongjo"/>
              <a:sym typeface="Nanum Myeongjo"/>
            </a:endParaRPr>
          </a:p>
        </p:txBody>
      </p:sp>
      <p:cxnSp>
        <p:nvCxnSpPr>
          <p:cNvPr id="252" name="Google Shape;252;p12"/>
          <p:cNvCxnSpPr/>
          <p:nvPr/>
        </p:nvCxnSpPr>
        <p:spPr>
          <a:xfrm rot="10800000">
            <a:off x="-4200" y="812375"/>
            <a:ext cx="9152400" cy="0"/>
          </a:xfrm>
          <a:prstGeom prst="straightConnector1">
            <a:avLst/>
          </a:prstGeom>
          <a:noFill/>
          <a:ln w="9525" cap="flat" cmpd="sng">
            <a:solidFill>
              <a:schemeClr val="dk1"/>
            </a:solidFill>
            <a:prstDash val="solid"/>
            <a:round/>
            <a:headEnd type="none" w="sm" len="sm"/>
            <a:tailEnd type="none" w="sm" len="sm"/>
          </a:ln>
        </p:spPr>
      </p:cxnSp>
      <p:sp>
        <p:nvSpPr>
          <p:cNvPr id="253" name="Google Shape;253;p12"/>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2"/>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BDFCD7"/>
                </a:solidFill>
                <a:latin typeface="DM Sans"/>
                <a:ea typeface="DM Sans"/>
                <a:cs typeface="DM Sans"/>
                <a:sym typeface="DM Sans"/>
              </a:rPr>
              <a:t>What new insights do you have?</a:t>
            </a:r>
            <a:endParaRPr sz="1400" b="1" i="0" u="none" strike="noStrike" cap="none">
              <a:solidFill>
                <a:srgbClr val="BDFCD7"/>
              </a:solidFill>
              <a:latin typeface="DM Sans"/>
              <a:ea typeface="DM Sans"/>
              <a:cs typeface="DM Sans"/>
              <a:sym typeface="DM Sans"/>
            </a:endParaRPr>
          </a:p>
        </p:txBody>
      </p:sp>
      <p:graphicFrame>
        <p:nvGraphicFramePr>
          <p:cNvPr id="255" name="Google Shape;255;p12"/>
          <p:cNvGraphicFramePr/>
          <p:nvPr/>
        </p:nvGraphicFramePr>
        <p:xfrm>
          <a:off x="345075" y="1292825"/>
          <a:ext cx="3000000" cy="3000000"/>
        </p:xfrm>
        <a:graphic>
          <a:graphicData uri="http://schemas.openxmlformats.org/drawingml/2006/table">
            <a:tbl>
              <a:tblPr>
                <a:noFill/>
                <a:tableStyleId>{BBBEA6EB-E819-418D-A788-2E122271F450}</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IBM Plex Sans"/>
                          <a:ea typeface="IBM Plex Sans"/>
                          <a:cs typeface="IBM Plex Sans"/>
                          <a:sym typeface="IBM Plex Sans"/>
                        </a:rPr>
                        <a:t>Content and Practice Expectations</a:t>
                      </a:r>
                      <a:endParaRPr sz="1000" b="1" u="none" strike="noStrike" cap="none">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IBM Plex Sans"/>
                          <a:ea typeface="IBM Plex Sans"/>
                          <a:cs typeface="IBM Plex Sans"/>
                          <a:sym typeface="IBM Plex Sans"/>
                        </a:rPr>
                        <a:t>Indicators  </a:t>
                      </a:r>
                      <a:endParaRPr sz="1000" b="1" u="none" strike="noStrike" cap="none">
                        <a:solidFill>
                          <a:srgbClr val="F2F2F2"/>
                        </a:solidFill>
                        <a:latin typeface="IBM Plex Sans"/>
                        <a:ea typeface="IBM Plex Sans"/>
                        <a:cs typeface="IBM Plex Sans"/>
                        <a:sym typeface="IBM Plex Sans"/>
                      </a:endParaRPr>
                    </a:p>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IBM Plex Sans"/>
                          <a:ea typeface="IBM Plex Sans"/>
                          <a:cs typeface="IBM Plex Sans"/>
                          <a:sym typeface="IBM Plex Sans"/>
                        </a:rPr>
                        <a:t>Choose an artifact where you…</a:t>
                      </a:r>
                      <a:endParaRPr sz="1000" b="1" u="none" strike="noStrike" cap="none">
                        <a:solidFill>
                          <a:srgbClr val="F2F2F2"/>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493650">
                <a:tc rowSpan="2">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153.a: Given a geometric figure and a dilation, draw the transformed figure using, e.g., graph paper, tracing paper, or geometry software.</a:t>
                      </a:r>
                      <a:endParaRPr sz="1000" u="none" strike="noStrike" cap="none">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i. create a dilated figure using graph paper, tracing paper, or geometry software.</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9365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ii. explain how you dilated a figure.</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153.b: Specify a sequence of transformations that will carry a given figure onto a similar figure.</a:t>
                      </a:r>
                      <a:endParaRPr sz="1000" u="none" strike="noStrike" cap="none">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 sz="1000" u="none" strike="noStrike" cap="none">
                          <a:solidFill>
                            <a:srgbClr val="434343"/>
                          </a:solidFill>
                          <a:latin typeface="IBM Plex Sans"/>
                          <a:ea typeface="IBM Plex Sans"/>
                          <a:cs typeface="IBM Plex Sans"/>
                          <a:sym typeface="IBM Plex Sans"/>
                        </a:rPr>
                        <a:t>i. describe a sequence of transformations that would carry a figure onto a similar figure.</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2300">
                <a:tc rowSpan="2">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153.c: Verify experimentally the properties of dilations given by a center and a scale factor.</a:t>
                      </a:r>
                      <a:endParaRPr sz="1000" u="none" strike="noStrike" cap="none">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i. create a dilated figure using graph paper, tracing paper, or geometry software and describe the effect of dilations on line segments.</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2300">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solidFill>
                            <a:srgbClr val="434343"/>
                          </a:solidFill>
                          <a:latin typeface="IBM Plex Sans"/>
                          <a:ea typeface="IBM Plex Sans"/>
                          <a:cs typeface="IBM Plex Sans"/>
                          <a:sym typeface="IBM Plex Sans"/>
                        </a:rPr>
                        <a:t>ii. create a dilated figure using graph paper, tracing paper, or geometry software and describe the effect of dilations on angles.</a:t>
                      </a:r>
                      <a:endParaRPr sz="1000" u="none" strike="noStrike" cap="none">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59"/>
        <p:cNvGrpSpPr/>
        <p:nvPr/>
      </p:nvGrpSpPr>
      <p:grpSpPr>
        <a:xfrm>
          <a:off x="0" y="0"/>
          <a:ext cx="0" cy="0"/>
          <a:chOff x="0" y="0"/>
          <a:chExt cx="0" cy="0"/>
        </a:xfrm>
      </p:grpSpPr>
      <p:cxnSp>
        <p:nvCxnSpPr>
          <p:cNvPr id="260" name="Google Shape;260;p13"/>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261" name="Google Shape;261;p13"/>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262" name="Google Shape;262;p13"/>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500" b="0" i="0" u="none" strike="noStrike" cap="none">
                <a:solidFill>
                  <a:schemeClr val="lt1"/>
                </a:solidFill>
                <a:latin typeface="DM Sans"/>
                <a:ea typeface="DM Sans"/>
                <a:cs typeface="DM Sans"/>
                <a:sym typeface="DM Sans"/>
              </a:rPr>
              <a:t>Choose at least one task to explore: </a:t>
            </a:r>
            <a:endParaRPr sz="2500" b="0" i="0" u="none" strike="noStrike" cap="none">
              <a:solidFill>
                <a:schemeClr val="lt1"/>
              </a:solidFill>
              <a:latin typeface="DM Sans"/>
              <a:ea typeface="DM Sans"/>
              <a:cs typeface="DM Sans"/>
              <a:sym typeface="DM Sans"/>
            </a:endParaRPr>
          </a:p>
          <a:p>
            <a:pPr marL="457200" marR="0" lvl="0" indent="-387350" algn="l" rtl="0">
              <a:lnSpc>
                <a:spcPct val="100000"/>
              </a:lnSpc>
              <a:spcBef>
                <a:spcPts val="1200"/>
              </a:spcBef>
              <a:spcAft>
                <a:spcPts val="0"/>
              </a:spcAft>
              <a:buClr>
                <a:srgbClr val="83FBA3"/>
              </a:buClr>
              <a:buSzPts val="2500"/>
              <a:buFont typeface="DM Sans"/>
              <a:buChar char="●"/>
            </a:pPr>
            <a:r>
              <a:rPr lang="en" sz="2500" b="0" i="0" u="none" strike="noStrike" cap="none">
                <a:solidFill>
                  <a:srgbClr val="83FBA3"/>
                </a:solidFill>
                <a:latin typeface="DM Sans"/>
                <a:ea typeface="DM Sans"/>
                <a:cs typeface="DM Sans"/>
                <a:sym typeface="DM Sans"/>
              </a:rPr>
              <a:t>Bank Shot</a:t>
            </a:r>
            <a:endParaRPr sz="2500" b="0" i="0" u="none" strike="noStrike" cap="none">
              <a:solidFill>
                <a:srgbClr val="83FBA3"/>
              </a:solidFill>
              <a:latin typeface="DM Sans"/>
              <a:ea typeface="DM Sans"/>
              <a:cs typeface="DM Sans"/>
              <a:sym typeface="DM Sans"/>
            </a:endParaRPr>
          </a:p>
          <a:p>
            <a:pPr marL="457200" marR="0" lvl="0" indent="-387350" algn="l" rtl="0">
              <a:lnSpc>
                <a:spcPct val="100000"/>
              </a:lnSpc>
              <a:spcBef>
                <a:spcPts val="0"/>
              </a:spcBef>
              <a:spcAft>
                <a:spcPts val="0"/>
              </a:spcAft>
              <a:buClr>
                <a:srgbClr val="83FBA3"/>
              </a:buClr>
              <a:buSzPts val="2500"/>
              <a:buFont typeface="DM Sans"/>
              <a:buChar char="●"/>
            </a:pPr>
            <a:r>
              <a:rPr lang="en" sz="2500" b="0" i="0" u="none" strike="noStrike" cap="none">
                <a:solidFill>
                  <a:srgbClr val="83FBA3"/>
                </a:solidFill>
                <a:latin typeface="DM Sans"/>
                <a:ea typeface="DM Sans"/>
                <a:cs typeface="DM Sans"/>
                <a:sym typeface="DM Sans"/>
              </a:rPr>
              <a:t>Dilating a Line</a:t>
            </a:r>
            <a:endParaRPr sz="2500" b="0" i="0" u="none" strike="noStrike" cap="none">
              <a:solidFill>
                <a:srgbClr val="83FBA3"/>
              </a:solidFill>
              <a:latin typeface="DM Sans"/>
              <a:ea typeface="DM Sans"/>
              <a:cs typeface="DM Sans"/>
              <a:sym typeface="DM Sans"/>
            </a:endParaRPr>
          </a:p>
          <a:p>
            <a:pPr marL="0" marR="0" lvl="0" indent="0" algn="l" rtl="0">
              <a:lnSpc>
                <a:spcPct val="100000"/>
              </a:lnSpc>
              <a:spcBef>
                <a:spcPts val="1200"/>
              </a:spcBef>
              <a:spcAft>
                <a:spcPts val="0"/>
              </a:spcAft>
              <a:buClr>
                <a:schemeClr val="dk1"/>
              </a:buClr>
              <a:buSzPts val="1100"/>
              <a:buFont typeface="Arial"/>
              <a:buNone/>
            </a:pPr>
            <a:r>
              <a:rPr lang="en" sz="2500" b="0" i="0" u="none" strike="noStrike" cap="none">
                <a:solidFill>
                  <a:schemeClr val="lt1"/>
                </a:solidFill>
                <a:latin typeface="DM Sans"/>
                <a:ea typeface="DM Sans"/>
                <a:cs typeface="DM Sans"/>
                <a:sym typeface="DM Sans"/>
              </a:rPr>
              <a:t>Which content and practice expectations are evident in each one? </a:t>
            </a:r>
            <a:endParaRPr sz="2500" b="0" i="0" u="none" strike="noStrike" cap="none">
              <a:solidFill>
                <a:schemeClr val="lt1"/>
              </a:solidFill>
              <a:latin typeface="DM Sans"/>
              <a:ea typeface="DM Sans"/>
              <a:cs typeface="DM Sans"/>
              <a:sym typeface="DM Sans"/>
            </a:endParaRPr>
          </a:p>
          <a:p>
            <a:pPr marL="0" marR="0" lvl="0" indent="0" algn="l" rtl="0">
              <a:lnSpc>
                <a:spcPct val="100000"/>
              </a:lnSpc>
              <a:spcBef>
                <a:spcPts val="1200"/>
              </a:spcBef>
              <a:spcAft>
                <a:spcPts val="1200"/>
              </a:spcAft>
              <a:buClr>
                <a:schemeClr val="dk1"/>
              </a:buClr>
              <a:buSzPts val="1100"/>
              <a:buFont typeface="Arial"/>
              <a:buNone/>
            </a:pPr>
            <a:endParaRPr sz="2500" b="0" i="0" u="none" strike="noStrike" cap="none">
              <a:solidFill>
                <a:schemeClr val="lt1"/>
              </a:solidFill>
              <a:latin typeface="DM Sans"/>
              <a:ea typeface="DM Sans"/>
              <a:cs typeface="DM Sans"/>
              <a:sym typeface="DM Sans"/>
            </a:endParaRPr>
          </a:p>
        </p:txBody>
      </p:sp>
      <p:sp>
        <p:nvSpPr>
          <p:cNvPr id="263" name="Google Shape;263;p13"/>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Let’s Investigate</a:t>
            </a:r>
            <a:endParaRPr sz="3500" b="0" i="0" u="none" strike="noStrike" cap="none">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7"/>
        <p:cNvGrpSpPr/>
        <p:nvPr/>
      </p:nvGrpSpPr>
      <p:grpSpPr>
        <a:xfrm>
          <a:off x="0" y="0"/>
          <a:ext cx="0" cy="0"/>
          <a:chOff x="0" y="0"/>
          <a:chExt cx="0" cy="0"/>
        </a:xfrm>
      </p:grpSpPr>
      <p:cxnSp>
        <p:nvCxnSpPr>
          <p:cNvPr id="268" name="Google Shape;268;p14"/>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269" name="Google Shape;269;p14"/>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270" name="Google Shape;270;p14"/>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2500" b="0" i="0" u="none" strike="noStrike" cap="none">
                <a:solidFill>
                  <a:schemeClr val="lt1"/>
                </a:solidFill>
                <a:latin typeface="DM Sans"/>
                <a:ea typeface="DM Sans"/>
                <a:cs typeface="DM Sans"/>
                <a:sym typeface="DM Sans"/>
              </a:rPr>
              <a:t>Choose at least one task to explore: </a:t>
            </a:r>
            <a:endParaRPr sz="2500" b="0" i="0" u="none" strike="noStrike" cap="none">
              <a:solidFill>
                <a:schemeClr val="lt1"/>
              </a:solidFill>
              <a:latin typeface="DM Sans"/>
              <a:ea typeface="DM Sans"/>
              <a:cs typeface="DM Sans"/>
              <a:sym typeface="DM Sans"/>
            </a:endParaRPr>
          </a:p>
          <a:p>
            <a:pPr marL="457200" marR="0" lvl="0" indent="-387350" algn="l" rtl="0">
              <a:lnSpc>
                <a:spcPct val="100000"/>
              </a:lnSpc>
              <a:spcBef>
                <a:spcPts val="1200"/>
              </a:spcBef>
              <a:spcAft>
                <a:spcPts val="0"/>
              </a:spcAft>
              <a:buClr>
                <a:srgbClr val="83FBA3"/>
              </a:buClr>
              <a:buSzPts val="2500"/>
              <a:buFont typeface="DM Sans"/>
              <a:buChar char="●"/>
            </a:pPr>
            <a:r>
              <a:rPr lang="en" sz="2500" b="0" i="0" u="none" strike="noStrike" cap="none">
                <a:solidFill>
                  <a:srgbClr val="83FBA3"/>
                </a:solidFill>
                <a:latin typeface="DM Sans"/>
                <a:ea typeface="DM Sans"/>
                <a:cs typeface="DM Sans"/>
                <a:sym typeface="DM Sans"/>
              </a:rPr>
              <a:t>Bank Shot</a:t>
            </a:r>
            <a:endParaRPr sz="2500" b="0" i="0" u="none" strike="noStrike" cap="none">
              <a:solidFill>
                <a:srgbClr val="83FBA3"/>
              </a:solidFill>
              <a:latin typeface="DM Sans"/>
              <a:ea typeface="DM Sans"/>
              <a:cs typeface="DM Sans"/>
              <a:sym typeface="DM Sans"/>
            </a:endParaRPr>
          </a:p>
          <a:p>
            <a:pPr marL="457200" marR="0" lvl="0" indent="-387350" algn="l" rtl="0">
              <a:lnSpc>
                <a:spcPct val="100000"/>
              </a:lnSpc>
              <a:spcBef>
                <a:spcPts val="0"/>
              </a:spcBef>
              <a:spcAft>
                <a:spcPts val="0"/>
              </a:spcAft>
              <a:buClr>
                <a:srgbClr val="83FBA3"/>
              </a:buClr>
              <a:buSzPts val="2500"/>
              <a:buFont typeface="DM Sans"/>
              <a:buChar char="●"/>
            </a:pPr>
            <a:r>
              <a:rPr lang="en" sz="2500" b="0" i="0" u="none" strike="noStrike" cap="none">
                <a:solidFill>
                  <a:srgbClr val="83FBA3"/>
                </a:solidFill>
                <a:latin typeface="DM Sans"/>
                <a:ea typeface="DM Sans"/>
                <a:cs typeface="DM Sans"/>
                <a:sym typeface="DM Sans"/>
              </a:rPr>
              <a:t>Dilating a Line</a:t>
            </a:r>
            <a:endParaRPr sz="2500" b="0" i="0" u="none" strike="noStrike" cap="none">
              <a:solidFill>
                <a:srgbClr val="83FBA3"/>
              </a:solidFill>
              <a:latin typeface="DM Sans"/>
              <a:ea typeface="DM Sans"/>
              <a:cs typeface="DM Sans"/>
              <a:sym typeface="DM Sans"/>
            </a:endParaRPr>
          </a:p>
          <a:p>
            <a:pPr marL="0" marR="0" lvl="0" indent="0" algn="l" rtl="0">
              <a:lnSpc>
                <a:spcPct val="100000"/>
              </a:lnSpc>
              <a:spcBef>
                <a:spcPts val="1200"/>
              </a:spcBef>
              <a:spcAft>
                <a:spcPts val="0"/>
              </a:spcAft>
              <a:buClr>
                <a:schemeClr val="dk1"/>
              </a:buClr>
              <a:buSzPts val="1100"/>
              <a:buFont typeface="Arial"/>
              <a:buNone/>
            </a:pPr>
            <a:r>
              <a:rPr lang="en" sz="2500" b="0" i="0" u="none" strike="noStrike" cap="none">
                <a:solidFill>
                  <a:schemeClr val="lt1"/>
                </a:solidFill>
                <a:latin typeface="DM Sans"/>
                <a:ea typeface="DM Sans"/>
                <a:cs typeface="DM Sans"/>
                <a:sym typeface="DM Sans"/>
              </a:rPr>
              <a:t>Which content and practice expectations are evident in each one? </a:t>
            </a:r>
            <a:endParaRPr sz="2500" b="0" i="0" u="none" strike="noStrike" cap="none">
              <a:solidFill>
                <a:schemeClr val="lt1"/>
              </a:solidFill>
              <a:latin typeface="DM Sans"/>
              <a:ea typeface="DM Sans"/>
              <a:cs typeface="DM Sans"/>
              <a:sym typeface="DM Sans"/>
            </a:endParaRPr>
          </a:p>
          <a:p>
            <a:pPr marL="0" marR="0" lvl="0" indent="0" algn="l" rtl="0">
              <a:lnSpc>
                <a:spcPct val="100000"/>
              </a:lnSpc>
              <a:spcBef>
                <a:spcPts val="1200"/>
              </a:spcBef>
              <a:spcAft>
                <a:spcPts val="1200"/>
              </a:spcAft>
              <a:buClr>
                <a:schemeClr val="dk1"/>
              </a:buClr>
              <a:buSzPts val="1100"/>
              <a:buFont typeface="Arial"/>
              <a:buNone/>
            </a:pPr>
            <a:endParaRPr sz="2500" b="0" i="0" u="none" strike="noStrike" cap="none">
              <a:solidFill>
                <a:schemeClr val="lt1"/>
              </a:solidFill>
              <a:latin typeface="DM Sans"/>
              <a:ea typeface="DM Sans"/>
              <a:cs typeface="DM Sans"/>
              <a:sym typeface="DM Sans"/>
            </a:endParaRPr>
          </a:p>
        </p:txBody>
      </p:sp>
      <p:sp>
        <p:nvSpPr>
          <p:cNvPr id="271" name="Google Shape;271;p1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Let’s Investigate</a:t>
            </a:r>
            <a:endParaRPr sz="3500" b="0" i="0" u="none" strike="noStrike" cap="none">
              <a:solidFill>
                <a:srgbClr val="83FBA3"/>
              </a:solidFill>
              <a:latin typeface="Nanum Myeongjo"/>
              <a:ea typeface="Nanum Myeongjo"/>
              <a:cs typeface="Nanum Myeongjo"/>
              <a:sym typeface="Nanum Myeongjo"/>
            </a:endParaRPr>
          </a:p>
        </p:txBody>
      </p:sp>
      <p:sp>
        <p:nvSpPr>
          <p:cNvPr id="272" name="Google Shape;272;p14"/>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4"/>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45758"/>
                </a:solidFill>
                <a:latin typeface="DM Sans"/>
                <a:ea typeface="DM Sans"/>
                <a:cs typeface="DM Sans"/>
                <a:sym typeface="DM Sans"/>
              </a:rPr>
              <a:t>Come off mute or put your thoughts in the chat! What did you find?</a:t>
            </a:r>
            <a:endParaRPr sz="1400" b="1" i="0" u="none" strike="noStrike" cap="none">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7"/>
        <p:cNvGrpSpPr/>
        <p:nvPr/>
      </p:nvGrpSpPr>
      <p:grpSpPr>
        <a:xfrm>
          <a:off x="0" y="0"/>
          <a:ext cx="0" cy="0"/>
          <a:chOff x="0" y="0"/>
          <a:chExt cx="0" cy="0"/>
        </a:xfrm>
      </p:grpSpPr>
      <p:cxnSp>
        <p:nvCxnSpPr>
          <p:cNvPr id="278" name="Google Shape;278;p15"/>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279" name="Google Shape;279;p15"/>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280" name="Google Shape;280;p15"/>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marR="0" lvl="0" indent="-387350" algn="l" rtl="0">
              <a:lnSpc>
                <a:spcPct val="100000"/>
              </a:lnSpc>
              <a:spcBef>
                <a:spcPts val="0"/>
              </a:spcBef>
              <a:spcAft>
                <a:spcPts val="0"/>
              </a:spcAft>
              <a:buClr>
                <a:schemeClr val="lt1"/>
              </a:buClr>
              <a:buSzPts val="2500"/>
              <a:buFont typeface="Nanum Myeongjo"/>
              <a:buAutoNum type="arabicPeriod"/>
            </a:pPr>
            <a:r>
              <a:rPr lang="en" sz="2500" b="0" i="0" u="none" strike="noStrike" cap="none">
                <a:solidFill>
                  <a:schemeClr val="lt1"/>
                </a:solidFill>
                <a:latin typeface="DM Sans"/>
                <a:ea typeface="DM Sans"/>
                <a:cs typeface="DM Sans"/>
                <a:sym typeface="DM Sans"/>
              </a:rPr>
              <a:t>How do these content and practice expectations align to ways you’ve taught this topic before? </a:t>
            </a:r>
            <a:endParaRPr sz="2500" b="0" i="0" u="none" strike="noStrike" cap="none">
              <a:solidFill>
                <a:schemeClr val="lt1"/>
              </a:solidFill>
              <a:latin typeface="DM Sans"/>
              <a:ea typeface="DM Sans"/>
              <a:cs typeface="DM Sans"/>
              <a:sym typeface="DM Sans"/>
            </a:endParaRPr>
          </a:p>
          <a:p>
            <a:pPr marL="457200" marR="0" lvl="0" indent="-387350" algn="l" rtl="0">
              <a:lnSpc>
                <a:spcPct val="100000"/>
              </a:lnSpc>
              <a:spcBef>
                <a:spcPts val="1000"/>
              </a:spcBef>
              <a:spcAft>
                <a:spcPts val="1000"/>
              </a:spcAft>
              <a:buClr>
                <a:schemeClr val="lt1"/>
              </a:buClr>
              <a:buSzPts val="2500"/>
              <a:buFont typeface="Nanum Myeongjo"/>
              <a:buAutoNum type="arabicPeriod"/>
            </a:pPr>
            <a:r>
              <a:rPr lang="en" sz="2500" b="0" i="0" u="none" strike="noStrike" cap="none">
                <a:solidFill>
                  <a:schemeClr val="lt1"/>
                </a:solidFill>
                <a:latin typeface="DM Sans"/>
                <a:ea typeface="DM Sans"/>
                <a:cs typeface="DM Sans"/>
                <a:sym typeface="DM Sans"/>
              </a:rPr>
              <a:t>How are they different? </a:t>
            </a:r>
            <a:endParaRPr sz="2500" b="0" i="0" u="none" strike="noStrike" cap="none">
              <a:solidFill>
                <a:schemeClr val="lt1"/>
              </a:solidFill>
              <a:latin typeface="DM Sans"/>
              <a:ea typeface="DM Sans"/>
              <a:cs typeface="DM Sans"/>
              <a:sym typeface="DM Sans"/>
            </a:endParaRPr>
          </a:p>
        </p:txBody>
      </p:sp>
      <p:sp>
        <p:nvSpPr>
          <p:cNvPr id="281" name="Google Shape;281;p15"/>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5"/>
          <p:cNvSpPr txBox="1"/>
          <p:nvPr/>
        </p:nvSpPr>
        <p:spPr>
          <a:xfrm>
            <a:off x="6823325" y="3030975"/>
            <a:ext cx="1386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45758"/>
                </a:solidFill>
                <a:latin typeface="DM Sans"/>
                <a:ea typeface="DM Sans"/>
                <a:cs typeface="DM Sans"/>
                <a:sym typeface="DM Sans"/>
              </a:rPr>
              <a:t>Come off mute or put your thoughts in the chat!</a:t>
            </a:r>
            <a:endParaRPr sz="1400" b="1" i="0" u="none" strike="noStrike" cap="none">
              <a:solidFill>
                <a:srgbClr val="145758"/>
              </a:solidFill>
              <a:latin typeface="DM Sans"/>
              <a:ea typeface="DM Sans"/>
              <a:cs typeface="DM Sans"/>
              <a:sym typeface="DM Sans"/>
            </a:endParaRPr>
          </a:p>
        </p:txBody>
      </p:sp>
      <p:sp>
        <p:nvSpPr>
          <p:cNvPr id="283" name="Google Shape;283;p15"/>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What’s the Same? What’s Different?</a:t>
            </a:r>
            <a:endParaRPr sz="3500" b="0" i="0" u="none" strike="noStrike" cap="none">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87"/>
        <p:cNvGrpSpPr/>
        <p:nvPr/>
      </p:nvGrpSpPr>
      <p:grpSpPr>
        <a:xfrm>
          <a:off x="0" y="0"/>
          <a:ext cx="0" cy="0"/>
          <a:chOff x="0" y="0"/>
          <a:chExt cx="0" cy="0"/>
        </a:xfrm>
      </p:grpSpPr>
      <p:pic>
        <p:nvPicPr>
          <p:cNvPr id="288" name="Google Shape;288;p16"/>
          <p:cNvPicPr preferRelativeResize="0"/>
          <p:nvPr/>
        </p:nvPicPr>
        <p:blipFill rotWithShape="1">
          <a:blip r:embed="rId3">
            <a:alphaModFix/>
          </a:blip>
          <a:srcRect/>
          <a:stretch/>
        </p:blipFill>
        <p:spPr>
          <a:xfrm rot="432179">
            <a:off x="2764280" y="359560"/>
            <a:ext cx="2773340" cy="1592282"/>
          </a:xfrm>
          <a:prstGeom prst="rect">
            <a:avLst/>
          </a:prstGeom>
          <a:noFill/>
          <a:ln>
            <a:noFill/>
          </a:ln>
        </p:spPr>
      </p:pic>
      <p:sp>
        <p:nvSpPr>
          <p:cNvPr id="289" name="Google Shape;289;p16"/>
          <p:cNvSpPr txBox="1"/>
          <p:nvPr/>
        </p:nvSpPr>
        <p:spPr>
          <a:xfrm>
            <a:off x="5687325" y="601800"/>
            <a:ext cx="2855400" cy="107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20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sz="1400" b="0" i="0" u="none" strike="noStrike" cap="none">
              <a:solidFill>
                <a:schemeClr val="dk1"/>
              </a:solidFill>
              <a:latin typeface="DM Sans"/>
              <a:ea typeface="DM Sans"/>
              <a:cs typeface="DM Sans"/>
              <a:sym typeface="DM Sans"/>
            </a:endParaRPr>
          </a:p>
        </p:txBody>
      </p:sp>
      <p:sp>
        <p:nvSpPr>
          <p:cNvPr id="290" name="Google Shape;290;p16"/>
          <p:cNvSpPr txBox="1"/>
          <p:nvPr/>
        </p:nvSpPr>
        <p:spPr>
          <a:xfrm>
            <a:off x="3115050" y="608250"/>
            <a:ext cx="2511600" cy="1033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 sz="9000" b="0" i="0" u="none" strike="noStrike" cap="none">
                <a:solidFill>
                  <a:schemeClr val="dk1"/>
                </a:solidFill>
                <a:latin typeface="Nanum Myeongjo"/>
                <a:ea typeface="Nanum Myeongjo"/>
                <a:cs typeface="Nanum Myeongjo"/>
                <a:sym typeface="Nanum Myeongjo"/>
              </a:rPr>
              <a:t>60%</a:t>
            </a:r>
            <a:endParaRPr sz="9000" b="0" i="0" u="none" strike="noStrike" cap="none">
              <a:solidFill>
                <a:schemeClr val="dk1"/>
              </a:solidFill>
              <a:latin typeface="Nanum Myeongjo"/>
              <a:ea typeface="Nanum Myeongjo"/>
              <a:cs typeface="Nanum Myeongjo"/>
              <a:sym typeface="Nanum Myeongjo"/>
            </a:endParaRPr>
          </a:p>
        </p:txBody>
      </p:sp>
      <p:cxnSp>
        <p:nvCxnSpPr>
          <p:cNvPr id="291" name="Google Shape;291;p16"/>
          <p:cNvCxnSpPr/>
          <p:nvPr/>
        </p:nvCxnSpPr>
        <p:spPr>
          <a:xfrm>
            <a:off x="2510750" y="300"/>
            <a:ext cx="0" cy="5141400"/>
          </a:xfrm>
          <a:prstGeom prst="straightConnector1">
            <a:avLst/>
          </a:prstGeom>
          <a:noFill/>
          <a:ln w="9525" cap="flat" cmpd="sng">
            <a:solidFill>
              <a:schemeClr val="dk2"/>
            </a:solidFill>
            <a:prstDash val="solid"/>
            <a:round/>
            <a:headEnd type="none" w="sm" len="sm"/>
            <a:tailEnd type="none" w="sm" len="sm"/>
          </a:ln>
        </p:spPr>
      </p:cxnSp>
      <p:pic>
        <p:nvPicPr>
          <p:cNvPr id="292" name="Google Shape;292;p16"/>
          <p:cNvPicPr preferRelativeResize="0"/>
          <p:nvPr/>
        </p:nvPicPr>
        <p:blipFill rotWithShape="1">
          <a:blip r:embed="rId3">
            <a:alphaModFix/>
          </a:blip>
          <a:srcRect/>
          <a:stretch/>
        </p:blipFill>
        <p:spPr>
          <a:xfrm rot="432179">
            <a:off x="2764280" y="2308260"/>
            <a:ext cx="2773340" cy="1592282"/>
          </a:xfrm>
          <a:prstGeom prst="rect">
            <a:avLst/>
          </a:prstGeom>
          <a:noFill/>
          <a:ln>
            <a:noFill/>
          </a:ln>
        </p:spPr>
      </p:pic>
      <p:sp>
        <p:nvSpPr>
          <p:cNvPr id="293" name="Google Shape;293;p16"/>
          <p:cNvSpPr txBox="1"/>
          <p:nvPr/>
        </p:nvSpPr>
        <p:spPr>
          <a:xfrm>
            <a:off x="5687325" y="2499600"/>
            <a:ext cx="2951100" cy="129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200"/>
              </a:spcAft>
              <a:buClr>
                <a:srgbClr val="000000"/>
              </a:buClr>
              <a:buSzPts val="1400"/>
              <a:buFont typeface="Arial"/>
              <a:buNone/>
            </a:pPr>
            <a:r>
              <a:rPr lang="en" sz="1400" b="0" i="0" u="none" strike="noStrike" cap="none">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sz="1400" b="0" i="0" u="none" strike="noStrike" cap="none">
              <a:solidFill>
                <a:schemeClr val="dk1"/>
              </a:solidFill>
              <a:latin typeface="DM Sans"/>
              <a:ea typeface="DM Sans"/>
              <a:cs typeface="DM Sans"/>
              <a:sym typeface="DM Sans"/>
            </a:endParaRPr>
          </a:p>
        </p:txBody>
      </p:sp>
      <p:sp>
        <p:nvSpPr>
          <p:cNvPr id="294" name="Google Shape;294;p16"/>
          <p:cNvSpPr txBox="1"/>
          <p:nvPr/>
        </p:nvSpPr>
        <p:spPr>
          <a:xfrm>
            <a:off x="3115050" y="2556950"/>
            <a:ext cx="2511600" cy="10338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9000"/>
              <a:buFont typeface="Arial"/>
              <a:buNone/>
            </a:pPr>
            <a:r>
              <a:rPr lang="en" sz="9000" b="0" i="0" u="none" strike="noStrike" cap="none">
                <a:solidFill>
                  <a:schemeClr val="dk1"/>
                </a:solidFill>
                <a:latin typeface="Nanum Myeongjo"/>
                <a:ea typeface="Nanum Myeongjo"/>
                <a:cs typeface="Nanum Myeongjo"/>
                <a:sym typeface="Nanum Myeongjo"/>
              </a:rPr>
              <a:t>33%</a:t>
            </a:r>
            <a:endParaRPr sz="9000" b="0" i="0" u="none" strike="noStrike" cap="none">
              <a:solidFill>
                <a:schemeClr val="dk1"/>
              </a:solidFill>
              <a:latin typeface="Nanum Myeongjo"/>
              <a:ea typeface="Nanum Myeongjo"/>
              <a:cs typeface="Nanum Myeongjo"/>
              <a:sym typeface="Nanum Myeongjo"/>
            </a:endParaRPr>
          </a:p>
        </p:txBody>
      </p:sp>
      <p:sp>
        <p:nvSpPr>
          <p:cNvPr id="295" name="Google Shape;295;p16"/>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Inequity</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Is our</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Reality</a:t>
            </a:r>
            <a:endParaRPr sz="3300" b="0" i="0" u="none" strike="noStrike" cap="none">
              <a:solidFill>
                <a:schemeClr val="dk1"/>
              </a:solidFill>
              <a:latin typeface="Nanum Myeongjo"/>
              <a:ea typeface="Nanum Myeongjo"/>
              <a:cs typeface="Nanum Myeongjo"/>
              <a:sym typeface="Nanum Myeongjo"/>
            </a:endParaRPr>
          </a:p>
        </p:txBody>
      </p:sp>
      <p:sp>
        <p:nvSpPr>
          <p:cNvPr id="296" name="Google Shape;296;p16"/>
          <p:cNvSpPr txBox="1"/>
          <p:nvPr/>
        </p:nvSpPr>
        <p:spPr>
          <a:xfrm>
            <a:off x="3115050" y="361950"/>
            <a:ext cx="890700" cy="2463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2000"/>
              <a:buFont typeface="Arial"/>
              <a:buNone/>
            </a:pPr>
            <a:r>
              <a:rPr lang="en" sz="2000" b="1" i="0" u="none" strike="noStrike" cap="none">
                <a:solidFill>
                  <a:schemeClr val="dk1"/>
                </a:solidFill>
                <a:latin typeface="DM Sans"/>
                <a:ea typeface="DM Sans"/>
                <a:cs typeface="DM Sans"/>
                <a:sym typeface="DM Sans"/>
              </a:rPr>
              <a:t>About</a:t>
            </a:r>
            <a:endParaRPr sz="2000" b="1" i="0" u="none" strike="noStrike" cap="none">
              <a:solidFill>
                <a:srgbClr val="000000"/>
              </a:solidFill>
              <a:latin typeface="DM Sans"/>
              <a:ea typeface="DM Sans"/>
              <a:cs typeface="DM Sans"/>
              <a:sym typeface="DM Sans"/>
            </a:endParaRPr>
          </a:p>
        </p:txBody>
      </p:sp>
      <p:sp>
        <p:nvSpPr>
          <p:cNvPr id="297" name="Google Shape;297;p16"/>
          <p:cNvSpPr txBox="1"/>
          <p:nvPr/>
        </p:nvSpPr>
        <p:spPr>
          <a:xfrm>
            <a:off x="3115050" y="2310650"/>
            <a:ext cx="764400" cy="2463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2000"/>
              <a:buFont typeface="Arial"/>
              <a:buNone/>
            </a:pPr>
            <a:r>
              <a:rPr lang="en" sz="2000" b="1" i="0" u="none" strike="noStrike" cap="none">
                <a:solidFill>
                  <a:schemeClr val="dk1"/>
                </a:solidFill>
                <a:latin typeface="DM Sans"/>
                <a:ea typeface="DM Sans"/>
                <a:cs typeface="DM Sans"/>
                <a:sym typeface="DM Sans"/>
              </a:rPr>
              <a:t>Only</a:t>
            </a:r>
            <a:endParaRPr sz="2000" b="1" i="0" u="none" strike="noStrike" cap="none">
              <a:solidFill>
                <a:srgbClr val="000000"/>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301"/>
        <p:cNvGrpSpPr/>
        <p:nvPr/>
      </p:nvGrpSpPr>
      <p:grpSpPr>
        <a:xfrm>
          <a:off x="0" y="0"/>
          <a:ext cx="0" cy="0"/>
          <a:chOff x="0" y="0"/>
          <a:chExt cx="0" cy="0"/>
        </a:xfrm>
      </p:grpSpPr>
      <p:cxnSp>
        <p:nvCxnSpPr>
          <p:cNvPr id="302" name="Google Shape;302;p17"/>
          <p:cNvCxnSpPr/>
          <p:nvPr/>
        </p:nvCxnSpPr>
        <p:spPr>
          <a:xfrm>
            <a:off x="2510750" y="300"/>
            <a:ext cx="0" cy="5141400"/>
          </a:xfrm>
          <a:prstGeom prst="straightConnector1">
            <a:avLst/>
          </a:prstGeom>
          <a:noFill/>
          <a:ln w="9525" cap="flat" cmpd="sng">
            <a:solidFill>
              <a:schemeClr val="dk2"/>
            </a:solidFill>
            <a:prstDash val="solid"/>
            <a:round/>
            <a:headEnd type="none" w="sm" len="sm"/>
            <a:tailEnd type="none" w="sm" len="sm"/>
          </a:ln>
        </p:spPr>
      </p:cxnSp>
      <p:sp>
        <p:nvSpPr>
          <p:cNvPr id="303" name="Google Shape;303;p17"/>
          <p:cNvSpPr txBox="1"/>
          <p:nvPr/>
        </p:nvSpPr>
        <p:spPr>
          <a:xfrm>
            <a:off x="3096450" y="993625"/>
            <a:ext cx="5744400" cy="4098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1200"/>
              </a:spcBef>
              <a:spcAft>
                <a:spcPts val="0"/>
              </a:spcAft>
              <a:buClr>
                <a:srgbClr val="000000"/>
              </a:buClr>
              <a:buSzPts val="2300"/>
              <a:buFont typeface="Arial"/>
              <a:buNone/>
            </a:pPr>
            <a:r>
              <a:rPr lang="en" sz="2300" b="0" i="0" u="none" strike="noStrike" cap="none">
                <a:solidFill>
                  <a:srgbClr val="202728"/>
                </a:solidFill>
                <a:latin typeface="DM Sans"/>
                <a:ea typeface="DM Sans"/>
                <a:cs typeface="DM Sans"/>
                <a:sym typeface="DM Sans"/>
              </a:rPr>
              <a:t>“And by 2018, problems with the pipeline through math courses and tests were persisting. Despite the implementation of new state standards and tests, just 31 percent of students were meeting or exceeding standards in math, compared with 56 percent in English.” (Daro &amp; Asturias, 2019)</a:t>
            </a:r>
            <a:endParaRPr sz="2300" b="0" i="0" u="none" strike="noStrike" cap="none">
              <a:solidFill>
                <a:srgbClr val="202728"/>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r>
              <a:rPr lang="en" sz="900" b="0" i="0" u="none" strike="noStrike" cap="none">
                <a:solidFill>
                  <a:srgbClr val="202728"/>
                </a:solidFill>
                <a:latin typeface="DM Sans"/>
                <a:ea typeface="DM Sans"/>
                <a:cs typeface="DM Sans"/>
                <a:sym typeface="DM Sans"/>
              </a:rPr>
              <a:t>Source: https://justequations.org/resource/branching-out-designing-high-school-math-pathways-for-equity</a:t>
            </a:r>
            <a:endParaRPr sz="900" b="0" i="0" u="none" strike="noStrike" cap="none">
              <a:solidFill>
                <a:srgbClr val="202728"/>
              </a:solidFill>
              <a:latin typeface="DM Sans"/>
              <a:ea typeface="DM Sans"/>
              <a:cs typeface="DM Sans"/>
              <a:sym typeface="DM Sans"/>
            </a:endParaRPr>
          </a:p>
          <a:p>
            <a:pPr marL="0" marR="0" lvl="0" indent="0" algn="l" rtl="0">
              <a:lnSpc>
                <a:spcPct val="100000"/>
              </a:lnSpc>
              <a:spcBef>
                <a:spcPts val="1200"/>
              </a:spcBef>
              <a:spcAft>
                <a:spcPts val="1200"/>
              </a:spcAft>
              <a:buClr>
                <a:srgbClr val="000000"/>
              </a:buClr>
              <a:buSzPts val="1400"/>
              <a:buFont typeface="Arial"/>
              <a:buNone/>
            </a:pPr>
            <a:endParaRPr sz="1400" b="0" i="0" u="none" strike="noStrike" cap="none">
              <a:solidFill>
                <a:schemeClr val="dk1"/>
              </a:solidFill>
              <a:latin typeface="DM Sans"/>
              <a:ea typeface="DM Sans"/>
              <a:cs typeface="DM Sans"/>
              <a:sym typeface="DM Sans"/>
            </a:endParaRPr>
          </a:p>
        </p:txBody>
      </p:sp>
      <p:sp>
        <p:nvSpPr>
          <p:cNvPr id="304" name="Google Shape;304;p1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Inequity</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Is our</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Reality</a:t>
            </a:r>
            <a:endParaRPr sz="33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08"/>
        <p:cNvGrpSpPr/>
        <p:nvPr/>
      </p:nvGrpSpPr>
      <p:grpSpPr>
        <a:xfrm>
          <a:off x="0" y="0"/>
          <a:ext cx="0" cy="0"/>
          <a:chOff x="0" y="0"/>
          <a:chExt cx="0" cy="0"/>
        </a:xfrm>
      </p:grpSpPr>
      <p:sp>
        <p:nvSpPr>
          <p:cNvPr id="309" name="Google Shape;309;p1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NanumMyeongjo ExtraBold"/>
                <a:ea typeface="NanumMyeongjo ExtraBold"/>
                <a:cs typeface="NanumMyeongjo ExtraBold"/>
                <a:sym typeface="NanumMyeongjo ExtraBold"/>
              </a:rPr>
              <a:t>Is math...?</a:t>
            </a:r>
            <a:endParaRPr sz="1400" b="0" i="0" u="none" strike="noStrike" cap="none">
              <a:solidFill>
                <a:schemeClr val="dk1"/>
              </a:solidFill>
              <a:latin typeface="NanumMyeongjo ExtraBold"/>
              <a:ea typeface="NanumMyeongjo ExtraBold"/>
              <a:cs typeface="NanumMyeongjo ExtraBold"/>
              <a:sym typeface="NanumMyeongjo ExtraBold"/>
            </a:endParaRPr>
          </a:p>
        </p:txBody>
      </p:sp>
      <p:sp>
        <p:nvSpPr>
          <p:cNvPr id="310" name="Google Shape;310;p1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About getting one right answer, the teacher’s way</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Irrelevant</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About doing procedures</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Independent work</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Something my teacher made up</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Formulaic</a:t>
            </a:r>
            <a:endParaRPr sz="1000" b="0" i="0" u="none" strike="noStrike" cap="none">
              <a:solidFill>
                <a:schemeClr val="dk1"/>
              </a:solidFill>
              <a:latin typeface="DM Sans"/>
              <a:ea typeface="DM Sans"/>
              <a:cs typeface="DM Sans"/>
              <a:sym typeface="DM Sans"/>
            </a:endParaRPr>
          </a:p>
        </p:txBody>
      </p:sp>
      <p:cxnSp>
        <p:nvCxnSpPr>
          <p:cNvPr id="311" name="Google Shape;311;p18"/>
          <p:cNvCxnSpPr/>
          <p:nvPr/>
        </p:nvCxnSpPr>
        <p:spPr>
          <a:xfrm>
            <a:off x="2374350" y="1083650"/>
            <a:ext cx="6784800" cy="0"/>
          </a:xfrm>
          <a:prstGeom prst="straightConnector1">
            <a:avLst/>
          </a:prstGeom>
          <a:noFill/>
          <a:ln w="9525" cap="flat" cmpd="sng">
            <a:solidFill>
              <a:schemeClr val="dk1"/>
            </a:solidFill>
            <a:prstDash val="solid"/>
            <a:round/>
            <a:headEnd type="none" w="sm" len="sm"/>
            <a:tailEnd type="none" w="sm" len="sm"/>
          </a:ln>
        </p:spPr>
      </p:cxnSp>
      <p:sp>
        <p:nvSpPr>
          <p:cNvPr id="312" name="Google Shape;312;p1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NanumMyeongjo ExtraBold"/>
                <a:ea typeface="NanumMyeongjo ExtraBold"/>
                <a:cs typeface="NanumMyeongjo ExtraBold"/>
                <a:sym typeface="NanumMyeongjo ExtraBold"/>
              </a:rPr>
              <a:t>Or could math be...?</a:t>
            </a:r>
            <a:endParaRPr sz="1400" b="0" i="0" u="none" strike="noStrike" cap="none">
              <a:solidFill>
                <a:schemeClr val="dk1"/>
              </a:solidFill>
              <a:latin typeface="NanumMyeongjo ExtraBold"/>
              <a:ea typeface="NanumMyeongjo ExtraBold"/>
              <a:cs typeface="NanumMyeongjo ExtraBold"/>
              <a:sym typeface="NanumMyeongjo ExtraBold"/>
            </a:endParaRPr>
          </a:p>
        </p:txBody>
      </p:sp>
      <p:sp>
        <p:nvSpPr>
          <p:cNvPr id="313" name="Google Shape;313;p1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About using multiple strategies flexibly</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Connected to the real-world in ways that make sense</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About understanding and applying</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Collaborative work</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Lived across continents and centuries</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Novel, challenging problems</a:t>
            </a:r>
            <a:endParaRPr sz="1000" b="0" i="0" u="none" strike="noStrike" cap="none">
              <a:solidFill>
                <a:schemeClr val="dk1"/>
              </a:solidFill>
              <a:latin typeface="DM Sans"/>
              <a:ea typeface="DM Sans"/>
              <a:cs typeface="DM Sans"/>
              <a:sym typeface="DM Sans"/>
            </a:endParaRPr>
          </a:p>
        </p:txBody>
      </p:sp>
      <p:cxnSp>
        <p:nvCxnSpPr>
          <p:cNvPr id="314" name="Google Shape;314;p18"/>
          <p:cNvCxnSpPr/>
          <p:nvPr/>
        </p:nvCxnSpPr>
        <p:spPr>
          <a:xfrm>
            <a:off x="5916300" y="1083650"/>
            <a:ext cx="0" cy="4065300"/>
          </a:xfrm>
          <a:prstGeom prst="straightConnector1">
            <a:avLst/>
          </a:prstGeom>
          <a:noFill/>
          <a:ln w="9525" cap="flat" cmpd="sng">
            <a:solidFill>
              <a:schemeClr val="dk1"/>
            </a:solidFill>
            <a:prstDash val="solid"/>
            <a:round/>
            <a:headEnd type="none" w="sm" len="sm"/>
            <a:tailEnd type="none" w="sm" len="sm"/>
          </a:ln>
        </p:spPr>
      </p:cxnSp>
      <p:cxnSp>
        <p:nvCxnSpPr>
          <p:cNvPr id="315" name="Google Shape;315;p18"/>
          <p:cNvCxnSpPr/>
          <p:nvPr/>
        </p:nvCxnSpPr>
        <p:spPr>
          <a:xfrm>
            <a:off x="2374350" y="4721100"/>
            <a:ext cx="6784800" cy="0"/>
          </a:xfrm>
          <a:prstGeom prst="straightConnector1">
            <a:avLst/>
          </a:prstGeom>
          <a:noFill/>
          <a:ln w="9525" cap="flat" cmpd="sng">
            <a:solidFill>
              <a:schemeClr val="dk1"/>
            </a:solidFill>
            <a:prstDash val="solid"/>
            <a:round/>
            <a:headEnd type="none" w="sm" len="sm"/>
            <a:tailEnd type="none" w="sm" len="sm"/>
          </a:ln>
        </p:spPr>
      </p:cxnSp>
      <p:sp>
        <p:nvSpPr>
          <p:cNvPr id="316" name="Google Shape;316;p1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We Must Lead the Movement</a:t>
            </a:r>
            <a:endParaRPr sz="3300" b="0" i="0" u="none" strike="noStrike" cap="none">
              <a:solidFill>
                <a:schemeClr val="dk1"/>
              </a:solidFill>
              <a:latin typeface="Nanum Myeongjo"/>
              <a:ea typeface="Nanum Myeongjo"/>
              <a:cs typeface="Nanum Myeongjo"/>
              <a:sym typeface="Nanum Myeongjo"/>
            </a:endParaRPr>
          </a:p>
        </p:txBody>
      </p:sp>
      <p:cxnSp>
        <p:nvCxnSpPr>
          <p:cNvPr id="318" name="Google Shape;318;p18"/>
          <p:cNvCxnSpPr/>
          <p:nvPr/>
        </p:nvCxnSpPr>
        <p:spPr>
          <a:xfrm>
            <a:off x="2720450" y="-6900"/>
            <a:ext cx="0" cy="5155800"/>
          </a:xfrm>
          <a:prstGeom prst="straightConnector1">
            <a:avLst/>
          </a:prstGeom>
          <a:noFill/>
          <a:ln w="9525" cap="flat" cmpd="sng">
            <a:solidFill>
              <a:schemeClr val="dk1"/>
            </a:solidFill>
            <a:prstDash val="solid"/>
            <a:round/>
            <a:headEnd type="none" w="sm" len="sm"/>
            <a:tailEnd type="none" w="sm" len="sm"/>
          </a:ln>
        </p:spPr>
      </p:cxnSp>
      <p:sp>
        <p:nvSpPr>
          <p:cNvPr id="319" name="Google Shape;319;p1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BDFCD7"/>
                </a:solidFill>
                <a:latin typeface="DM Sans"/>
                <a:ea typeface="DM Sans"/>
                <a:cs typeface="DM Sans"/>
                <a:sym typeface="DM Sans"/>
              </a:rPr>
              <a:t>How can this approach give space for what math can be?</a:t>
            </a:r>
            <a:endParaRPr sz="1400" b="1" i="0" u="none" strike="noStrike" cap="none">
              <a:solidFill>
                <a:srgbClr val="BDFCD7"/>
              </a:solidFill>
              <a:latin typeface="DM Sans"/>
              <a:ea typeface="DM Sans"/>
              <a:cs typeface="DM Sans"/>
              <a:sym typeface="DM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24"/>
        <p:cNvGrpSpPr/>
        <p:nvPr/>
      </p:nvGrpSpPr>
      <p:grpSpPr>
        <a:xfrm>
          <a:off x="0" y="0"/>
          <a:ext cx="0" cy="0"/>
          <a:chOff x="0" y="0"/>
          <a:chExt cx="0" cy="0"/>
        </a:xfrm>
      </p:grpSpPr>
      <p:cxnSp>
        <p:nvCxnSpPr>
          <p:cNvPr id="325" name="Google Shape;325;p19"/>
          <p:cNvCxnSpPr/>
          <p:nvPr/>
        </p:nvCxnSpPr>
        <p:spPr>
          <a:xfrm>
            <a:off x="3115350" y="300"/>
            <a:ext cx="0" cy="5141400"/>
          </a:xfrm>
          <a:prstGeom prst="straightConnector1">
            <a:avLst/>
          </a:prstGeom>
          <a:noFill/>
          <a:ln w="9525" cap="flat" cmpd="sng">
            <a:solidFill>
              <a:schemeClr val="dk2"/>
            </a:solidFill>
            <a:prstDash val="solid"/>
            <a:round/>
            <a:headEnd type="none" w="sm" len="sm"/>
            <a:tailEnd type="none" w="sm" len="sm"/>
          </a:ln>
        </p:spPr>
      </p:cxnSp>
      <p:sp>
        <p:nvSpPr>
          <p:cNvPr id="326" name="Google Shape;326;p1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Task 1: Expectations </a:t>
            </a:r>
            <a:br>
              <a:rPr lang="en" sz="5200" b="0" i="0" u="none" strike="noStrike" cap="none">
                <a:solidFill>
                  <a:schemeClr val="dk1"/>
                </a:solidFill>
                <a:latin typeface="Nanum Myeongjo"/>
                <a:ea typeface="Nanum Myeongjo"/>
                <a:cs typeface="Nanum Myeongjo"/>
                <a:sym typeface="Nanum Myeongjo"/>
              </a:rPr>
            </a:br>
            <a:r>
              <a:rPr lang="en" sz="5200" b="0" i="0" u="none" strike="noStrike" cap="none">
                <a:solidFill>
                  <a:schemeClr val="dk1"/>
                </a:solidFill>
                <a:latin typeface="Nanum Myeongjo"/>
                <a:ea typeface="Nanum Myeongjo"/>
                <a:cs typeface="Nanum Myeongjo"/>
                <a:sym typeface="Nanum Myeongjo"/>
              </a:rPr>
              <a:t>and Learning Principles</a:t>
            </a:r>
            <a:endParaRPr sz="5200" b="0" i="0" u="none" strike="noStrike" cap="none">
              <a:solidFill>
                <a:schemeClr val="dk1"/>
              </a:solidFill>
              <a:latin typeface="Nanum Myeongjo"/>
              <a:ea typeface="Nanum Myeongjo"/>
              <a:cs typeface="Nanum Myeongjo"/>
              <a:sym typeface="Nanum Myeongjo"/>
            </a:endParaRPr>
          </a:p>
        </p:txBody>
      </p:sp>
      <p:sp>
        <p:nvSpPr>
          <p:cNvPr id="327" name="Google Shape;327;p1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02</a:t>
            </a:r>
            <a:endParaRPr sz="52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2"/>
          <p:cNvSpPr txBox="1"/>
          <p:nvPr/>
        </p:nvSpPr>
        <p:spPr>
          <a:xfrm>
            <a:off x="615900" y="1031000"/>
            <a:ext cx="8006700" cy="1944600"/>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Clr>
                <a:srgbClr val="000000"/>
              </a:buClr>
              <a:buSzPts val="4900"/>
              <a:buFont typeface="Arial"/>
              <a:buNone/>
            </a:pPr>
            <a:r>
              <a:rPr lang="en" sz="4900" b="0" i="0" u="none" strike="noStrike" cap="none">
                <a:solidFill>
                  <a:srgbClr val="000000"/>
                </a:solidFill>
                <a:latin typeface="Nanum Myeongjo"/>
                <a:ea typeface="Nanum Myeongjo"/>
                <a:cs typeface="Nanum Myeongjo"/>
                <a:sym typeface="Nanum Myeongjo"/>
              </a:rPr>
              <a:t>M153 Overview</a:t>
            </a:r>
            <a:endParaRPr sz="4900" b="0" i="0" u="none" strike="noStrike" cap="none">
              <a:solidFill>
                <a:srgbClr val="000000"/>
              </a:solidFill>
              <a:latin typeface="Nanum Myeongjo"/>
              <a:ea typeface="Nanum Myeongjo"/>
              <a:cs typeface="Nanum Myeongjo"/>
              <a:sym typeface="Nanum Myeongjo"/>
            </a:endParaRPr>
          </a:p>
        </p:txBody>
      </p:sp>
      <p:sp>
        <p:nvSpPr>
          <p:cNvPr id="145" name="Google Shape;145;p2"/>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DM Sans Medium"/>
                <a:ea typeface="DM Sans Medium"/>
                <a:cs typeface="DM Sans Medium"/>
                <a:sym typeface="DM Sans Medium"/>
              </a:rPr>
              <a:t>Month XX, XXXX</a:t>
            </a:r>
            <a:endParaRPr sz="1600" b="0" i="0" u="none" strike="noStrike" cap="none">
              <a:solidFill>
                <a:srgbClr val="000000"/>
              </a:solidFill>
              <a:latin typeface="DM Sans Medium"/>
              <a:ea typeface="DM Sans Medium"/>
              <a:cs typeface="DM Sans Medium"/>
              <a:sym typeface="DM Sans Medium"/>
            </a:endParaRPr>
          </a:p>
        </p:txBody>
      </p:sp>
      <p:pic>
        <p:nvPicPr>
          <p:cNvPr id="146" name="Google Shape;146;p2"/>
          <p:cNvPicPr preferRelativeResize="0"/>
          <p:nvPr/>
        </p:nvPicPr>
        <p:blipFill rotWithShape="1">
          <a:blip r:embed="rId3">
            <a:alphaModFix/>
          </a:blip>
          <a:srcRect/>
          <a:stretch/>
        </p:blipFill>
        <p:spPr>
          <a:xfrm>
            <a:off x="8162438" y="4343025"/>
            <a:ext cx="678562" cy="340075"/>
          </a:xfrm>
          <a:prstGeom prst="rect">
            <a:avLst/>
          </a:prstGeom>
          <a:noFill/>
          <a:ln>
            <a:noFill/>
          </a:ln>
        </p:spPr>
      </p:pic>
      <p:sp>
        <p:nvSpPr>
          <p:cNvPr id="147" name="Google Shape;147;p2"/>
          <p:cNvSpPr txBox="1"/>
          <p:nvPr/>
        </p:nvSpPr>
        <p:spPr>
          <a:xfrm>
            <a:off x="615900" y="1757000"/>
            <a:ext cx="4340700" cy="49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DM Sans"/>
                <a:ea typeface="DM Sans"/>
                <a:cs typeface="DM Sans"/>
                <a:sym typeface="DM Sans"/>
              </a:rPr>
              <a:t>XQ Badge Project PL Series Baseline Session</a:t>
            </a:r>
            <a:endParaRPr sz="1600" b="1" i="0" u="none" strike="noStrike" cap="none">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1"/>
        <p:cNvGrpSpPr/>
        <p:nvPr/>
      </p:nvGrpSpPr>
      <p:grpSpPr>
        <a:xfrm>
          <a:off x="0" y="0"/>
          <a:ext cx="0" cy="0"/>
          <a:chOff x="0" y="0"/>
          <a:chExt cx="0" cy="0"/>
        </a:xfrm>
      </p:grpSpPr>
      <p:cxnSp>
        <p:nvCxnSpPr>
          <p:cNvPr id="332" name="Google Shape;332;p20"/>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333" name="Google Shape;333;p20"/>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334" name="Google Shape;334;p20"/>
          <p:cNvSpPr txBox="1"/>
          <p:nvPr/>
        </p:nvSpPr>
        <p:spPr>
          <a:xfrm>
            <a:off x="615900" y="1369950"/>
            <a:ext cx="6308400" cy="3276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lt1"/>
                </a:solidFill>
                <a:latin typeface="DM Sans"/>
                <a:ea typeface="DM Sans"/>
                <a:cs typeface="DM Sans"/>
                <a:sym typeface="DM Sans"/>
              </a:rPr>
              <a:t>In the two triangles pictured below, m(&lt;A)=m(&lt;D) and m(&lt;B)=m(&lt;E):</a:t>
            </a: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1200"/>
              </a:spcAft>
              <a:buClr>
                <a:schemeClr val="dk1"/>
              </a:buClr>
              <a:buSzPts val="1100"/>
              <a:buFont typeface="Arial"/>
              <a:buNone/>
            </a:pPr>
            <a:r>
              <a:rPr lang="en" sz="1800" b="0" i="0" u="none" strike="noStrike" cap="none">
                <a:solidFill>
                  <a:schemeClr val="lt1"/>
                </a:solidFill>
                <a:latin typeface="DM Sans"/>
                <a:ea typeface="DM Sans"/>
                <a:cs typeface="DM Sans"/>
                <a:sym typeface="DM Sans"/>
              </a:rPr>
              <a:t>Using a sequence of translations, rotations, reflections, and/or dilations, show that △ABC is similar to △DEF.</a:t>
            </a:r>
            <a:endParaRPr sz="1800" b="0" i="0" u="none" strike="noStrike" cap="none">
              <a:solidFill>
                <a:schemeClr val="lt1"/>
              </a:solidFill>
              <a:latin typeface="DM Sans"/>
              <a:ea typeface="DM Sans"/>
              <a:cs typeface="DM Sans"/>
              <a:sym typeface="DM Sans"/>
            </a:endParaRPr>
          </a:p>
        </p:txBody>
      </p:sp>
      <p:sp>
        <p:nvSpPr>
          <p:cNvPr id="335" name="Google Shape;335;p2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Let’s Do Some Math!</a:t>
            </a:r>
            <a:endParaRPr sz="3500" b="0" i="0" u="none" strike="noStrike" cap="none">
              <a:solidFill>
                <a:srgbClr val="83FBA3"/>
              </a:solidFill>
              <a:latin typeface="Nanum Myeongjo"/>
              <a:ea typeface="Nanum Myeongjo"/>
              <a:cs typeface="Nanum Myeongjo"/>
              <a:sym typeface="Nanum Myeongjo"/>
            </a:endParaRPr>
          </a:p>
        </p:txBody>
      </p:sp>
      <p:sp>
        <p:nvSpPr>
          <p:cNvPr id="336" name="Google Shape;336;p20"/>
          <p:cNvSpPr/>
          <p:nvPr/>
        </p:nvSpPr>
        <p:spPr>
          <a:xfrm>
            <a:off x="6924275" y="26549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0"/>
          <p:cNvSpPr txBox="1"/>
          <p:nvPr/>
        </p:nvSpPr>
        <p:spPr>
          <a:xfrm>
            <a:off x="7116575" y="3166275"/>
            <a:ext cx="1561500" cy="923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145758"/>
                </a:solidFill>
                <a:latin typeface="Proxima Nova"/>
                <a:ea typeface="Proxima Nova"/>
                <a:cs typeface="Proxima Nova"/>
                <a:sym typeface="Proxima Nova"/>
              </a:rPr>
              <a:t>Do the task as a student would. Jot down any reflections that you have as you do the math!</a:t>
            </a:r>
            <a:endParaRPr sz="1200" b="1" i="0" u="none" strike="noStrike" cap="none">
              <a:solidFill>
                <a:srgbClr val="145758"/>
              </a:solidFill>
              <a:latin typeface="DM Sans"/>
              <a:ea typeface="DM Sans"/>
              <a:cs typeface="DM Sans"/>
              <a:sym typeface="DM Sans"/>
            </a:endParaRPr>
          </a:p>
        </p:txBody>
      </p:sp>
      <p:pic>
        <p:nvPicPr>
          <p:cNvPr id="338" name="Google Shape;338;p20"/>
          <p:cNvPicPr preferRelativeResize="0"/>
          <p:nvPr/>
        </p:nvPicPr>
        <p:blipFill rotWithShape="1">
          <a:blip r:embed="rId3">
            <a:alphaModFix/>
          </a:blip>
          <a:srcRect/>
          <a:stretch/>
        </p:blipFill>
        <p:spPr>
          <a:xfrm>
            <a:off x="2638170" y="1766213"/>
            <a:ext cx="2551581" cy="2212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42"/>
        <p:cNvGrpSpPr/>
        <p:nvPr/>
      </p:nvGrpSpPr>
      <p:grpSpPr>
        <a:xfrm>
          <a:off x="0" y="0"/>
          <a:ext cx="0" cy="0"/>
          <a:chOff x="0" y="0"/>
          <a:chExt cx="0" cy="0"/>
        </a:xfrm>
      </p:grpSpPr>
      <p:cxnSp>
        <p:nvCxnSpPr>
          <p:cNvPr id="343" name="Google Shape;343;p21"/>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344" name="Google Shape;344;p21"/>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345" name="Google Shape;345;p21"/>
          <p:cNvSpPr txBox="1"/>
          <p:nvPr/>
        </p:nvSpPr>
        <p:spPr>
          <a:xfrm>
            <a:off x="615900" y="368375"/>
            <a:ext cx="70230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Content and Practice Expectations</a:t>
            </a:r>
            <a:endParaRPr sz="3500" b="0" i="0" u="none" strike="noStrike" cap="none">
              <a:solidFill>
                <a:srgbClr val="83FBA3"/>
              </a:solidFill>
              <a:latin typeface="Nanum Myeongjo"/>
              <a:ea typeface="Nanum Myeongjo"/>
              <a:cs typeface="Nanum Myeongjo"/>
              <a:sym typeface="Nanum Myeongjo"/>
            </a:endParaRPr>
          </a:p>
        </p:txBody>
      </p:sp>
      <p:sp>
        <p:nvSpPr>
          <p:cNvPr id="346" name="Google Shape;346;p2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145758"/>
                </a:solidFill>
                <a:latin typeface="DM Sans"/>
                <a:ea typeface="DM Sans"/>
                <a:cs typeface="DM Sans"/>
                <a:sym typeface="DM Sans"/>
              </a:rPr>
              <a:t>Choose 1-2 Content and Practice Expectations that student work could give evidence of.</a:t>
            </a:r>
            <a:endParaRPr sz="1100" b="1" i="0" u="none" strike="noStrike" cap="none">
              <a:solidFill>
                <a:srgbClr val="145758"/>
              </a:solidFill>
              <a:latin typeface="DM Sans"/>
              <a:ea typeface="DM Sans"/>
              <a:cs typeface="DM Sans"/>
              <a:sym typeface="DM Sans"/>
            </a:endParaRPr>
          </a:p>
        </p:txBody>
      </p:sp>
      <p:sp>
        <p:nvSpPr>
          <p:cNvPr id="348" name="Google Shape;348;p21"/>
          <p:cNvSpPr txBox="1"/>
          <p:nvPr/>
        </p:nvSpPr>
        <p:spPr>
          <a:xfrm>
            <a:off x="615900" y="1293750"/>
            <a:ext cx="6308400" cy="3276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lt1"/>
                </a:solidFill>
                <a:latin typeface="DM Sans"/>
                <a:ea typeface="DM Sans"/>
                <a:cs typeface="DM Sans"/>
                <a:sym typeface="DM Sans"/>
              </a:rPr>
              <a:t>In the two triangles pictured below, m(&lt;A)=m(&lt;D) and m(&lt;B)=m(&lt;E):</a:t>
            </a: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1200"/>
              </a:spcAft>
              <a:buClr>
                <a:schemeClr val="dk1"/>
              </a:buClr>
              <a:buSzPts val="1100"/>
              <a:buFont typeface="Arial"/>
              <a:buNone/>
            </a:pPr>
            <a:r>
              <a:rPr lang="en" sz="1800" b="0" i="0" u="none" strike="noStrike" cap="none">
                <a:solidFill>
                  <a:schemeClr val="lt1"/>
                </a:solidFill>
                <a:latin typeface="DM Sans"/>
                <a:ea typeface="DM Sans"/>
                <a:cs typeface="DM Sans"/>
                <a:sym typeface="DM Sans"/>
              </a:rPr>
              <a:t>Using a sequence of translations, rotations, reflections, and/or dilations, show that △ABC is similar to △DEF.</a:t>
            </a:r>
            <a:endParaRPr sz="1800" b="0" i="0" u="none" strike="noStrike" cap="none">
              <a:solidFill>
                <a:schemeClr val="lt1"/>
              </a:solidFill>
              <a:latin typeface="DM Sans"/>
              <a:ea typeface="DM Sans"/>
              <a:cs typeface="DM Sans"/>
              <a:sym typeface="DM Sans"/>
            </a:endParaRPr>
          </a:p>
        </p:txBody>
      </p:sp>
      <p:pic>
        <p:nvPicPr>
          <p:cNvPr id="349" name="Google Shape;349;p21"/>
          <p:cNvPicPr preferRelativeResize="0"/>
          <p:nvPr/>
        </p:nvPicPr>
        <p:blipFill rotWithShape="1">
          <a:blip r:embed="rId3">
            <a:alphaModFix/>
          </a:blip>
          <a:srcRect/>
          <a:stretch/>
        </p:blipFill>
        <p:spPr>
          <a:xfrm>
            <a:off x="2638170" y="1690013"/>
            <a:ext cx="2551581" cy="2212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53"/>
        <p:cNvGrpSpPr/>
        <p:nvPr/>
      </p:nvGrpSpPr>
      <p:grpSpPr>
        <a:xfrm>
          <a:off x="0" y="0"/>
          <a:ext cx="0" cy="0"/>
          <a:chOff x="0" y="0"/>
          <a:chExt cx="0" cy="0"/>
        </a:xfrm>
      </p:grpSpPr>
      <p:cxnSp>
        <p:nvCxnSpPr>
          <p:cNvPr id="354" name="Google Shape;354;p22"/>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355" name="Google Shape;355;p22"/>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356" name="Google Shape;356;p22"/>
          <p:cNvSpPr txBox="1"/>
          <p:nvPr/>
        </p:nvSpPr>
        <p:spPr>
          <a:xfrm>
            <a:off x="615900" y="368375"/>
            <a:ext cx="74907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Content and Practice Expectations</a:t>
            </a:r>
            <a:endParaRPr sz="3500" b="0" i="0" u="none" strike="noStrike" cap="none">
              <a:solidFill>
                <a:srgbClr val="83FBA3"/>
              </a:solidFill>
              <a:latin typeface="Nanum Myeongjo"/>
              <a:ea typeface="Nanum Myeongjo"/>
              <a:cs typeface="Nanum Myeongjo"/>
              <a:sym typeface="Nanum Myeongjo"/>
            </a:endParaRPr>
          </a:p>
        </p:txBody>
      </p:sp>
      <p:sp>
        <p:nvSpPr>
          <p:cNvPr id="357" name="Google Shape;357;p2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2"/>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145758"/>
                </a:solidFill>
                <a:latin typeface="Proxima Nova"/>
                <a:ea typeface="Proxima Nova"/>
                <a:cs typeface="Proxima Nova"/>
                <a:sym typeface="Proxima Nova"/>
              </a:rPr>
              <a:t>153.b: Specify a sequence of transformations that will carry a given figure onto a similar figure.</a:t>
            </a:r>
            <a:endParaRPr sz="1100" b="1" i="0" u="none" strike="noStrike" cap="none">
              <a:solidFill>
                <a:srgbClr val="145758"/>
              </a:solidFill>
              <a:latin typeface="DM Sans"/>
              <a:ea typeface="DM Sans"/>
              <a:cs typeface="DM Sans"/>
              <a:sym typeface="DM Sans"/>
            </a:endParaRPr>
          </a:p>
        </p:txBody>
      </p:sp>
      <p:sp>
        <p:nvSpPr>
          <p:cNvPr id="359" name="Google Shape;359;p22"/>
          <p:cNvSpPr txBox="1"/>
          <p:nvPr/>
        </p:nvSpPr>
        <p:spPr>
          <a:xfrm>
            <a:off x="615900" y="1369950"/>
            <a:ext cx="6308400" cy="32769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lt1"/>
                </a:solidFill>
                <a:latin typeface="DM Sans"/>
                <a:ea typeface="DM Sans"/>
                <a:cs typeface="DM Sans"/>
                <a:sym typeface="DM Sans"/>
              </a:rPr>
              <a:t>In the two triangles pictured below, m(&lt;A)=m(&lt;D) and m(&lt;B)=m(&lt;E):</a:t>
            </a: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0"/>
              </a:spcAft>
              <a:buClr>
                <a:schemeClr val="dk1"/>
              </a:buClr>
              <a:buSzPts val="1100"/>
              <a:buFont typeface="Arial"/>
              <a:buNone/>
            </a:pP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200"/>
              </a:spcBef>
              <a:spcAft>
                <a:spcPts val="1200"/>
              </a:spcAft>
              <a:buClr>
                <a:schemeClr val="dk1"/>
              </a:buClr>
              <a:buSzPts val="1100"/>
              <a:buFont typeface="Arial"/>
              <a:buNone/>
            </a:pPr>
            <a:r>
              <a:rPr lang="en" sz="1800" b="0" i="0" u="none" strike="noStrike" cap="none">
                <a:solidFill>
                  <a:schemeClr val="lt1"/>
                </a:solidFill>
                <a:latin typeface="DM Sans"/>
                <a:ea typeface="DM Sans"/>
                <a:cs typeface="DM Sans"/>
                <a:sym typeface="DM Sans"/>
              </a:rPr>
              <a:t>Using a sequence of translations, rotations, reflections, and/or dilations, show that △ABC is similar to △DEF.</a:t>
            </a:r>
            <a:endParaRPr sz="1800" b="0" i="0" u="none" strike="noStrike" cap="none">
              <a:solidFill>
                <a:schemeClr val="lt1"/>
              </a:solidFill>
              <a:latin typeface="DM Sans"/>
              <a:ea typeface="DM Sans"/>
              <a:cs typeface="DM Sans"/>
              <a:sym typeface="DM Sans"/>
            </a:endParaRPr>
          </a:p>
        </p:txBody>
      </p:sp>
      <p:pic>
        <p:nvPicPr>
          <p:cNvPr id="360" name="Google Shape;360;p22"/>
          <p:cNvPicPr preferRelativeResize="0"/>
          <p:nvPr/>
        </p:nvPicPr>
        <p:blipFill rotWithShape="1">
          <a:blip r:embed="rId3">
            <a:alphaModFix/>
          </a:blip>
          <a:srcRect/>
          <a:stretch/>
        </p:blipFill>
        <p:spPr>
          <a:xfrm>
            <a:off x="2638170" y="1766213"/>
            <a:ext cx="2551581" cy="221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64"/>
        <p:cNvGrpSpPr/>
        <p:nvPr/>
      </p:nvGrpSpPr>
      <p:grpSpPr>
        <a:xfrm>
          <a:off x="0" y="0"/>
          <a:ext cx="0" cy="0"/>
          <a:chOff x="0" y="0"/>
          <a:chExt cx="0" cy="0"/>
        </a:xfrm>
      </p:grpSpPr>
      <p:sp>
        <p:nvSpPr>
          <p:cNvPr id="365" name="Google Shape;365;p2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In M153 Badge Title, students will employ the following learning principles: </a:t>
            </a:r>
            <a:endParaRPr sz="900" b="1" i="0" u="none" strike="noStrike" cap="none">
              <a:solidFill>
                <a:schemeClr val="dk1"/>
              </a:solidFill>
              <a:latin typeface="DM Sans"/>
              <a:ea typeface="DM Sans"/>
              <a:cs typeface="DM Sans"/>
              <a:sym typeface="DM Sans"/>
            </a:endParaRPr>
          </a:p>
        </p:txBody>
      </p:sp>
      <p:sp>
        <p:nvSpPr>
          <p:cNvPr id="366" name="Google Shape;366;p2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with cognitively demanding tasks in heterogeneous settings (LP 1).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in social activities (LP 2).</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Build conceptual understanding through reasoning (LP 3).</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Have agency in their learning (LP 4).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View mathematics as a human endeavor across centuries (LP 5).</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See mathematics as relevant (LP 6).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Employ technology as a tool for problem-solving and understanding (LP 7).</a:t>
            </a:r>
            <a:endParaRPr sz="1200" b="0" i="0" u="none" strike="noStrike" cap="none">
              <a:solidFill>
                <a:schemeClr val="dk1"/>
              </a:solidFill>
              <a:latin typeface="DM Sans"/>
              <a:ea typeface="DM Sans"/>
              <a:cs typeface="DM Sans"/>
              <a:sym typeface="DM Sans"/>
            </a:endParaRPr>
          </a:p>
        </p:txBody>
      </p:sp>
      <p:cxnSp>
        <p:nvCxnSpPr>
          <p:cNvPr id="367" name="Google Shape;367;p23"/>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368" name="Google Shape;368;p2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Learning</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Principles</a:t>
            </a:r>
            <a:endParaRPr sz="3300" b="0" i="0" u="none" strike="noStrike" cap="none">
              <a:solidFill>
                <a:schemeClr val="dk1"/>
              </a:solidFill>
              <a:latin typeface="Nanum Myeongjo"/>
              <a:ea typeface="Nanum Myeongjo"/>
              <a:cs typeface="Nanum Myeongjo"/>
              <a:sym typeface="Nanum Myeongjo"/>
            </a:endParaRPr>
          </a:p>
        </p:txBody>
      </p:sp>
      <p:cxnSp>
        <p:nvCxnSpPr>
          <p:cNvPr id="370" name="Google Shape;370;p23"/>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371" name="Google Shape;371;p23"/>
          <p:cNvCxnSpPr/>
          <p:nvPr/>
        </p:nvCxnSpPr>
        <p:spPr>
          <a:xfrm>
            <a:off x="2720450" y="-6900"/>
            <a:ext cx="0" cy="5155800"/>
          </a:xfrm>
          <a:prstGeom prst="straightConnector1">
            <a:avLst/>
          </a:prstGeom>
          <a:noFill/>
          <a:ln w="9525" cap="flat" cmpd="sng">
            <a:solidFill>
              <a:schemeClr val="dk1"/>
            </a:solidFill>
            <a:prstDash val="solid"/>
            <a:round/>
            <a:headEnd type="none" w="sm" len="sm"/>
            <a:tailEnd type="none" w="sm" len="sm"/>
          </a:ln>
        </p:spPr>
      </p:cxnSp>
      <p:cxnSp>
        <p:nvCxnSpPr>
          <p:cNvPr id="372" name="Google Shape;372;p23"/>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6"/>
        <p:cNvGrpSpPr/>
        <p:nvPr/>
      </p:nvGrpSpPr>
      <p:grpSpPr>
        <a:xfrm>
          <a:off x="0" y="0"/>
          <a:ext cx="0" cy="0"/>
          <a:chOff x="0" y="0"/>
          <a:chExt cx="0" cy="0"/>
        </a:xfrm>
      </p:grpSpPr>
      <p:sp>
        <p:nvSpPr>
          <p:cNvPr id="377" name="Google Shape;377;p2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In M152 Badge Title, students will employ the following learning principles: </a:t>
            </a:r>
            <a:endParaRPr sz="900" b="1" i="0" u="none" strike="noStrike" cap="none">
              <a:solidFill>
                <a:schemeClr val="dk1"/>
              </a:solidFill>
              <a:latin typeface="DM Sans"/>
              <a:ea typeface="DM Sans"/>
              <a:cs typeface="DM Sans"/>
              <a:sym typeface="DM Sans"/>
            </a:endParaRPr>
          </a:p>
        </p:txBody>
      </p:sp>
      <p:sp>
        <p:nvSpPr>
          <p:cNvPr id="378" name="Google Shape;378;p2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with cognitively demanding tasks in heterogeneous settings (LP 1).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in social activities (LP 2).</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Build conceptual understanding through reasoning (LP 3).</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Have agency in their learning (LP 4).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View mathematics as a human endeavor across centuries (LP 5).</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See mathematics as relevant (LP 6).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Employ technology as a tool for problem-solving and understanding (LP 7).</a:t>
            </a:r>
            <a:endParaRPr sz="1200" b="0" i="0" u="none" strike="noStrike" cap="none">
              <a:solidFill>
                <a:schemeClr val="dk1"/>
              </a:solidFill>
              <a:latin typeface="DM Sans"/>
              <a:ea typeface="DM Sans"/>
              <a:cs typeface="DM Sans"/>
              <a:sym typeface="DM Sans"/>
            </a:endParaRPr>
          </a:p>
        </p:txBody>
      </p:sp>
      <p:cxnSp>
        <p:nvCxnSpPr>
          <p:cNvPr id="379" name="Google Shape;379;p24"/>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380" name="Google Shape;380;p2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1" name="Google Shape;381;p24"/>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382" name="Google Shape;382;p24"/>
          <p:cNvCxnSpPr/>
          <p:nvPr/>
        </p:nvCxnSpPr>
        <p:spPr>
          <a:xfrm>
            <a:off x="2720450" y="-6900"/>
            <a:ext cx="0" cy="5155800"/>
          </a:xfrm>
          <a:prstGeom prst="straightConnector1">
            <a:avLst/>
          </a:prstGeom>
          <a:noFill/>
          <a:ln w="9525" cap="flat" cmpd="sng">
            <a:solidFill>
              <a:schemeClr val="dk1"/>
            </a:solidFill>
            <a:prstDash val="solid"/>
            <a:round/>
            <a:headEnd type="none" w="sm" len="sm"/>
            <a:tailEnd type="none" w="sm" len="sm"/>
          </a:ln>
        </p:spPr>
      </p:cxnSp>
      <p:cxnSp>
        <p:nvCxnSpPr>
          <p:cNvPr id="383" name="Google Shape;383;p24"/>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
        <p:nvSpPr>
          <p:cNvPr id="384" name="Google Shape;384;p2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Learning</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Principles</a:t>
            </a:r>
            <a:endParaRPr sz="3300" b="0" i="0" u="none" strike="noStrike" cap="none">
              <a:solidFill>
                <a:schemeClr val="dk1"/>
              </a:solidFill>
              <a:latin typeface="Nanum Myeongjo"/>
              <a:ea typeface="Nanum Myeongjo"/>
              <a:cs typeface="Nanum Myeongjo"/>
              <a:sym typeface="Nanum Myeongjo"/>
            </a:endParaRPr>
          </a:p>
        </p:txBody>
      </p:sp>
      <p:sp>
        <p:nvSpPr>
          <p:cNvPr id="385" name="Google Shape;385;p2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1300" b="1" i="0" u="none" strike="noStrike" cap="none">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89"/>
        <p:cNvGrpSpPr/>
        <p:nvPr/>
      </p:nvGrpSpPr>
      <p:grpSpPr>
        <a:xfrm>
          <a:off x="0" y="0"/>
          <a:ext cx="0" cy="0"/>
          <a:chOff x="0" y="0"/>
          <a:chExt cx="0" cy="0"/>
        </a:xfrm>
      </p:grpSpPr>
      <p:sp>
        <p:nvSpPr>
          <p:cNvPr id="390" name="Google Shape;390;p25"/>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In M152 Badge Title, students will employ the following learning principles: </a:t>
            </a:r>
            <a:endParaRPr sz="900" b="1" i="0" u="none" strike="noStrike" cap="none">
              <a:solidFill>
                <a:schemeClr val="dk1"/>
              </a:solidFill>
              <a:latin typeface="DM Sans"/>
              <a:ea typeface="DM Sans"/>
              <a:cs typeface="DM Sans"/>
              <a:sym typeface="DM Sans"/>
            </a:endParaRPr>
          </a:p>
        </p:txBody>
      </p:sp>
      <p:sp>
        <p:nvSpPr>
          <p:cNvPr id="391" name="Google Shape;391;p2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with cognitively demanding tasks in heterogeneous settings (LP 1).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in social activities (LP 2).</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Build conceptual understanding through reasoning (LP 3).</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Have agency in their learning (LP 4).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View mathematics as a human endeavor across centuries (LP 5).</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See mathematics as relevant (LP 6).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Employ technology as a tool for problem-solving and understanding (LP 7).</a:t>
            </a:r>
            <a:endParaRPr sz="1200" b="0" i="0" u="none" strike="noStrike" cap="none">
              <a:solidFill>
                <a:schemeClr val="dk1"/>
              </a:solidFill>
              <a:latin typeface="DM Sans"/>
              <a:ea typeface="DM Sans"/>
              <a:cs typeface="DM Sans"/>
              <a:sym typeface="DM Sans"/>
            </a:endParaRPr>
          </a:p>
        </p:txBody>
      </p:sp>
      <p:cxnSp>
        <p:nvCxnSpPr>
          <p:cNvPr id="392" name="Google Shape;392;p25"/>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393" name="Google Shape;393;p2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4" name="Google Shape;394;p25"/>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395" name="Google Shape;395;p25"/>
          <p:cNvCxnSpPr/>
          <p:nvPr/>
        </p:nvCxnSpPr>
        <p:spPr>
          <a:xfrm>
            <a:off x="2720450" y="-6900"/>
            <a:ext cx="0" cy="5155800"/>
          </a:xfrm>
          <a:prstGeom prst="straightConnector1">
            <a:avLst/>
          </a:prstGeom>
          <a:noFill/>
          <a:ln w="9525" cap="flat" cmpd="sng">
            <a:solidFill>
              <a:schemeClr val="dk1"/>
            </a:solidFill>
            <a:prstDash val="solid"/>
            <a:round/>
            <a:headEnd type="none" w="sm" len="sm"/>
            <a:tailEnd type="none" w="sm" len="sm"/>
          </a:ln>
        </p:spPr>
      </p:cxnSp>
      <p:sp>
        <p:nvSpPr>
          <p:cNvPr id="396" name="Google Shape;396;p2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83FBA3"/>
                </a:solidFill>
                <a:latin typeface="DM Sans"/>
                <a:ea typeface="DM Sans"/>
                <a:cs typeface="DM Sans"/>
                <a:sym typeface="DM Sans"/>
              </a:rPr>
              <a:t>Share what </a:t>
            </a:r>
            <a:br>
              <a:rPr lang="en" sz="1600" b="1" i="0" u="none" strike="noStrike" cap="none">
                <a:solidFill>
                  <a:srgbClr val="83FBA3"/>
                </a:solidFill>
                <a:latin typeface="DM Sans"/>
                <a:ea typeface="DM Sans"/>
                <a:cs typeface="DM Sans"/>
                <a:sym typeface="DM Sans"/>
              </a:rPr>
            </a:br>
            <a:r>
              <a:rPr lang="en" sz="1600" b="1" i="0" u="none" strike="noStrike" cap="none">
                <a:solidFill>
                  <a:srgbClr val="83FBA3"/>
                </a:solidFill>
                <a:latin typeface="DM Sans"/>
                <a:ea typeface="DM Sans"/>
                <a:cs typeface="DM Sans"/>
                <a:sym typeface="DM Sans"/>
              </a:rPr>
              <a:t>you came up with!</a:t>
            </a:r>
            <a:endParaRPr sz="1000" b="1" i="0" u="none" strike="noStrike" cap="none">
              <a:solidFill>
                <a:srgbClr val="83FBA3"/>
              </a:solidFill>
              <a:latin typeface="DM Sans"/>
              <a:ea typeface="DM Sans"/>
              <a:cs typeface="DM Sans"/>
              <a:sym typeface="DM Sans"/>
            </a:endParaRPr>
          </a:p>
        </p:txBody>
      </p:sp>
      <p:cxnSp>
        <p:nvCxnSpPr>
          <p:cNvPr id="398" name="Google Shape;398;p25"/>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
        <p:nvSpPr>
          <p:cNvPr id="399" name="Google Shape;399;p2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Learning</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Principles</a:t>
            </a:r>
            <a:endParaRPr sz="33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403"/>
        <p:cNvGrpSpPr/>
        <p:nvPr/>
      </p:nvGrpSpPr>
      <p:grpSpPr>
        <a:xfrm>
          <a:off x="0" y="0"/>
          <a:ext cx="0" cy="0"/>
          <a:chOff x="0" y="0"/>
          <a:chExt cx="0" cy="0"/>
        </a:xfrm>
      </p:grpSpPr>
      <p:cxnSp>
        <p:nvCxnSpPr>
          <p:cNvPr id="404" name="Google Shape;404;p26"/>
          <p:cNvCxnSpPr/>
          <p:nvPr/>
        </p:nvCxnSpPr>
        <p:spPr>
          <a:xfrm>
            <a:off x="3115350" y="300"/>
            <a:ext cx="0" cy="5141400"/>
          </a:xfrm>
          <a:prstGeom prst="straightConnector1">
            <a:avLst/>
          </a:prstGeom>
          <a:noFill/>
          <a:ln w="9525" cap="flat" cmpd="sng">
            <a:solidFill>
              <a:schemeClr val="dk2"/>
            </a:solidFill>
            <a:prstDash val="solid"/>
            <a:round/>
            <a:headEnd type="none" w="sm" len="sm"/>
            <a:tailEnd type="none" w="sm" len="sm"/>
          </a:ln>
        </p:spPr>
      </p:cxnSp>
      <p:sp>
        <p:nvSpPr>
          <p:cNvPr id="405" name="Google Shape;405;p2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Task 1: Student Work</a:t>
            </a:r>
            <a:endParaRPr sz="5200" b="0" i="0" u="none" strike="noStrike" cap="none">
              <a:solidFill>
                <a:schemeClr val="dk1"/>
              </a:solidFill>
              <a:latin typeface="Nanum Myeongjo"/>
              <a:ea typeface="Nanum Myeongjo"/>
              <a:cs typeface="Nanum Myeongjo"/>
              <a:sym typeface="Nanum Myeongjo"/>
            </a:endParaRPr>
          </a:p>
        </p:txBody>
      </p:sp>
      <p:sp>
        <p:nvSpPr>
          <p:cNvPr id="406" name="Google Shape;406;p2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03</a:t>
            </a:r>
            <a:endParaRPr sz="52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10"/>
        <p:cNvGrpSpPr/>
        <p:nvPr/>
      </p:nvGrpSpPr>
      <p:grpSpPr>
        <a:xfrm>
          <a:off x="0" y="0"/>
          <a:ext cx="0" cy="0"/>
          <a:chOff x="0" y="0"/>
          <a:chExt cx="0" cy="0"/>
        </a:xfrm>
      </p:grpSpPr>
      <p:cxnSp>
        <p:nvCxnSpPr>
          <p:cNvPr id="411" name="Google Shape;411;p27"/>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412" name="Google Shape;412;p27"/>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413" name="Google Shape;413;p27"/>
          <p:cNvSpPr txBox="1"/>
          <p:nvPr/>
        </p:nvSpPr>
        <p:spPr>
          <a:xfrm>
            <a:off x="664600" y="1027825"/>
            <a:ext cx="7924800" cy="3494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1200"/>
              </a:spcAft>
              <a:buClr>
                <a:srgbClr val="000000"/>
              </a:buClr>
              <a:buSzPts val="1100"/>
              <a:buFont typeface="Arial"/>
              <a:buNone/>
            </a:pPr>
            <a:r>
              <a:rPr lang="en" sz="2000" b="0" i="0" u="none" strike="noStrike" cap="none">
                <a:solidFill>
                  <a:srgbClr val="FFFFFF"/>
                </a:solidFill>
                <a:latin typeface="DM Sans"/>
                <a:ea typeface="DM Sans"/>
                <a:cs typeface="DM Sans"/>
                <a:sym typeface="DM Sans"/>
              </a:rPr>
              <a:t>“Any kind of qualifier can be harmful because who we are is not static. Our abilities are constantly changing…I know if I was raised in this day and age, I would have been labeled a struggling reader. But what I know now is I was actually reading like a writer. I was reading slowly and deliberately and deconstructing language, not in the sense of looking up words in the dictionary, but understanding from context. I was constantly being compared to my sister who excelled, and it made me feel insecure. What gets translated is 'you are not as good,' and that gets translated into our whole bodies. That's where the danger lies.” - Jacqueline Woodson</a:t>
            </a:r>
            <a:endParaRPr sz="1700" b="0" i="0" u="none" strike="noStrike" cap="none">
              <a:solidFill>
                <a:srgbClr val="FFFFFF"/>
              </a:solidFill>
              <a:latin typeface="DM Sans"/>
              <a:ea typeface="DM Sans"/>
              <a:cs typeface="DM Sans"/>
              <a:sym typeface="DM Sans"/>
            </a:endParaRPr>
          </a:p>
        </p:txBody>
      </p:sp>
      <p:sp>
        <p:nvSpPr>
          <p:cNvPr id="414" name="Google Shape;414;p2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What is the impact of our labels?</a:t>
            </a:r>
            <a:endParaRPr sz="3500" b="0" i="0" u="none" strike="noStrike" cap="none">
              <a:solidFill>
                <a:srgbClr val="83FBA3"/>
              </a:solidFill>
              <a:latin typeface="Nanum Myeongjo"/>
              <a:ea typeface="Nanum Myeongjo"/>
              <a:cs typeface="Nanum Myeongjo"/>
              <a:sym typeface="Nanum Myeongj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8"/>
        <p:cNvGrpSpPr/>
        <p:nvPr/>
      </p:nvGrpSpPr>
      <p:grpSpPr>
        <a:xfrm>
          <a:off x="0" y="0"/>
          <a:ext cx="0" cy="0"/>
          <a:chOff x="0" y="0"/>
          <a:chExt cx="0" cy="0"/>
        </a:xfrm>
      </p:grpSpPr>
      <p:sp>
        <p:nvSpPr>
          <p:cNvPr id="419" name="Google Shape;419;p2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marR="0" lvl="0" indent="-82296" algn="l" rtl="0">
              <a:lnSpc>
                <a:spcPct val="105000"/>
              </a:lnSpc>
              <a:spcBef>
                <a:spcPts val="1200"/>
              </a:spcBef>
              <a:spcAft>
                <a:spcPts val="0"/>
              </a:spcAft>
              <a:buClr>
                <a:schemeClr val="dk1"/>
              </a:buClr>
              <a:buSzPts val="1100"/>
              <a:buFont typeface="DM Sans"/>
              <a:buChar char="●"/>
            </a:pPr>
            <a:r>
              <a:rPr lang="en" sz="1100" b="0" i="0" u="none" strike="noStrike" cap="none">
                <a:solidFill>
                  <a:schemeClr val="dk1"/>
                </a:solidFill>
                <a:latin typeface="DM Sans"/>
                <a:ea typeface="DM Sans"/>
                <a:cs typeface="DM Sans"/>
                <a:sym typeface="DM Sans"/>
              </a:rPr>
              <a:t>One thing you notice about each piece of student work.</a:t>
            </a:r>
            <a:endParaRPr sz="1100" b="0" i="0" u="none" strike="noStrike" cap="none">
              <a:solidFill>
                <a:schemeClr val="dk1"/>
              </a:solidFill>
              <a:latin typeface="DM Sans"/>
              <a:ea typeface="DM Sans"/>
              <a:cs typeface="DM Sans"/>
              <a:sym typeface="DM Sans"/>
            </a:endParaRPr>
          </a:p>
        </p:txBody>
      </p:sp>
      <p:sp>
        <p:nvSpPr>
          <p:cNvPr id="420" name="Google Shape;420;p2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0" i="0" u="none" strike="noStrike" cap="none">
                <a:solidFill>
                  <a:schemeClr val="dk1"/>
                </a:solidFill>
                <a:latin typeface="DM Sans Medium"/>
                <a:ea typeface="DM Sans Medium"/>
                <a:cs typeface="DM Sans Medium"/>
                <a:sym typeface="DM Sans Medium"/>
              </a:rPr>
              <a:t>Jot down</a:t>
            </a:r>
            <a:endParaRPr sz="1100" b="0" i="0" u="none" strike="noStrike" cap="none">
              <a:solidFill>
                <a:srgbClr val="000000"/>
              </a:solidFill>
              <a:latin typeface="DM Sans Medium"/>
              <a:ea typeface="DM Sans Medium"/>
              <a:cs typeface="DM Sans Medium"/>
              <a:sym typeface="DM Sans Medium"/>
            </a:endParaRPr>
          </a:p>
        </p:txBody>
      </p:sp>
      <p:cxnSp>
        <p:nvCxnSpPr>
          <p:cNvPr id="421" name="Google Shape;421;p28"/>
          <p:cNvCxnSpPr/>
          <p:nvPr/>
        </p:nvCxnSpPr>
        <p:spPr>
          <a:xfrm>
            <a:off x="-2700" y="1482784"/>
            <a:ext cx="9149400" cy="0"/>
          </a:xfrm>
          <a:prstGeom prst="straightConnector1">
            <a:avLst/>
          </a:prstGeom>
          <a:noFill/>
          <a:ln w="9525" cap="flat" cmpd="sng">
            <a:solidFill>
              <a:schemeClr val="dk1"/>
            </a:solidFill>
            <a:prstDash val="solid"/>
            <a:round/>
            <a:headEnd type="none" w="sm" len="sm"/>
            <a:tailEnd type="none" w="sm" len="sm"/>
          </a:ln>
        </p:spPr>
      </p:cxnSp>
      <p:cxnSp>
        <p:nvCxnSpPr>
          <p:cNvPr id="422" name="Google Shape;422;p28"/>
          <p:cNvCxnSpPr/>
          <p:nvPr/>
        </p:nvCxnSpPr>
        <p:spPr>
          <a:xfrm>
            <a:off x="7081850" y="300"/>
            <a:ext cx="0" cy="5141400"/>
          </a:xfrm>
          <a:prstGeom prst="straightConnector1">
            <a:avLst/>
          </a:prstGeom>
          <a:noFill/>
          <a:ln w="9525" cap="flat" cmpd="sng">
            <a:solidFill>
              <a:schemeClr val="dk2"/>
            </a:solidFill>
            <a:prstDash val="solid"/>
            <a:round/>
            <a:headEnd type="none" w="sm" len="sm"/>
            <a:tailEnd type="none" w="sm" len="sm"/>
          </a:ln>
        </p:spPr>
      </p:cxnSp>
      <p:sp>
        <p:nvSpPr>
          <p:cNvPr id="423" name="Google Shape;423;p2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Round 1:What </a:t>
            </a:r>
            <a:br>
              <a:rPr lang="en" sz="3300" b="0" i="0" u="none" strike="noStrike" cap="none">
                <a:solidFill>
                  <a:schemeClr val="dk1"/>
                </a:solidFill>
                <a:latin typeface="Nanum Myeongjo"/>
                <a:ea typeface="Nanum Myeongjo"/>
                <a:cs typeface="Nanum Myeongjo"/>
                <a:sym typeface="Nanum Myeongjo"/>
              </a:rPr>
            </a:br>
            <a:r>
              <a:rPr lang="en" sz="3300" b="0" i="0" u="none" strike="noStrike" cap="none">
                <a:solidFill>
                  <a:schemeClr val="dk1"/>
                </a:solidFill>
                <a:latin typeface="Nanum Myeongjo"/>
                <a:ea typeface="Nanum Myeongjo"/>
                <a:cs typeface="Nanum Myeongjo"/>
                <a:sym typeface="Nanum Myeongjo"/>
              </a:rPr>
              <a:t>do you notice?</a:t>
            </a:r>
            <a:endParaRPr sz="3300" b="0" i="0" u="none" strike="noStrike" cap="none">
              <a:solidFill>
                <a:schemeClr val="dk1"/>
              </a:solidFill>
              <a:latin typeface="Nanum Myeongjo"/>
              <a:ea typeface="Nanum Myeongjo"/>
              <a:cs typeface="Nanum Myeongjo"/>
              <a:sym typeface="Nanum Myeongjo"/>
            </a:endParaRPr>
          </a:p>
        </p:txBody>
      </p:sp>
      <p:sp>
        <p:nvSpPr>
          <p:cNvPr id="424" name="Google Shape;424;p2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of student work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28"/>
        <p:cNvGrpSpPr/>
        <p:nvPr/>
      </p:nvGrpSpPr>
      <p:grpSpPr>
        <a:xfrm>
          <a:off x="0" y="0"/>
          <a:ext cx="0" cy="0"/>
          <a:chOff x="0" y="0"/>
          <a:chExt cx="0" cy="0"/>
        </a:xfrm>
      </p:grpSpPr>
      <p:cxnSp>
        <p:nvCxnSpPr>
          <p:cNvPr id="429" name="Google Shape;429;p29"/>
          <p:cNvCxnSpPr/>
          <p:nvPr/>
        </p:nvCxnSpPr>
        <p:spPr>
          <a:xfrm>
            <a:off x="-2700" y="1482784"/>
            <a:ext cx="9149400" cy="0"/>
          </a:xfrm>
          <a:prstGeom prst="straightConnector1">
            <a:avLst/>
          </a:prstGeom>
          <a:noFill/>
          <a:ln w="9525" cap="flat" cmpd="sng">
            <a:solidFill>
              <a:schemeClr val="dk1"/>
            </a:solidFill>
            <a:prstDash val="solid"/>
            <a:round/>
            <a:headEnd type="none" w="sm" len="sm"/>
            <a:tailEnd type="none" w="sm" len="sm"/>
          </a:ln>
        </p:spPr>
      </p:cxnSp>
      <p:cxnSp>
        <p:nvCxnSpPr>
          <p:cNvPr id="430" name="Google Shape;430;p29"/>
          <p:cNvCxnSpPr/>
          <p:nvPr/>
        </p:nvCxnSpPr>
        <p:spPr>
          <a:xfrm>
            <a:off x="7081850" y="300"/>
            <a:ext cx="0" cy="5141400"/>
          </a:xfrm>
          <a:prstGeom prst="straightConnector1">
            <a:avLst/>
          </a:prstGeom>
          <a:noFill/>
          <a:ln w="9525" cap="flat" cmpd="sng">
            <a:solidFill>
              <a:schemeClr val="dk2"/>
            </a:solidFill>
            <a:prstDash val="solid"/>
            <a:round/>
            <a:headEnd type="none" w="sm" len="sm"/>
            <a:tailEnd type="none" w="sm" len="sm"/>
          </a:ln>
        </p:spPr>
      </p:cxnSp>
      <p:sp>
        <p:nvSpPr>
          <p:cNvPr id="431" name="Google Shape;431;p2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Round 1:What </a:t>
            </a:r>
            <a:br>
              <a:rPr lang="en" sz="3300" b="0" i="0" u="none" strike="noStrike" cap="none">
                <a:solidFill>
                  <a:schemeClr val="dk1"/>
                </a:solidFill>
                <a:latin typeface="Nanum Myeongjo"/>
                <a:ea typeface="Nanum Myeongjo"/>
                <a:cs typeface="Nanum Myeongjo"/>
                <a:sym typeface="Nanum Myeongjo"/>
              </a:rPr>
            </a:br>
            <a:r>
              <a:rPr lang="en" sz="3300" b="0" i="0" u="none" strike="noStrike" cap="none">
                <a:solidFill>
                  <a:schemeClr val="dk1"/>
                </a:solidFill>
                <a:latin typeface="Nanum Myeongjo"/>
                <a:ea typeface="Nanum Myeongjo"/>
                <a:cs typeface="Nanum Myeongjo"/>
                <a:sym typeface="Nanum Myeongjo"/>
              </a:rPr>
              <a:t>do you notice?</a:t>
            </a:r>
            <a:endParaRPr sz="2400" b="0" i="0" u="none" strike="noStrike" cap="none">
              <a:solidFill>
                <a:schemeClr val="dk1"/>
              </a:solidFill>
              <a:latin typeface="Nanum Myeongjo"/>
              <a:ea typeface="Nanum Myeongjo"/>
              <a:cs typeface="Nanum Myeongjo"/>
              <a:sym typeface="Nanum Myeongjo"/>
            </a:endParaRPr>
          </a:p>
        </p:txBody>
      </p:sp>
      <p:sp>
        <p:nvSpPr>
          <p:cNvPr id="432" name="Google Shape;432;p2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2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BDFCD7"/>
                </a:solidFill>
                <a:latin typeface="DM Sans"/>
                <a:ea typeface="DM Sans"/>
                <a:cs typeface="DM Sans"/>
                <a:sym typeface="DM Sans"/>
              </a:rPr>
              <a:t>Come off mute and share what you saw!</a:t>
            </a:r>
            <a:endParaRPr sz="1400" b="1" i="0" u="none" strike="noStrike" cap="none">
              <a:solidFill>
                <a:srgbClr val="BDFCD7"/>
              </a:solidFill>
              <a:latin typeface="DM Sans"/>
              <a:ea typeface="DM Sans"/>
              <a:cs typeface="DM Sans"/>
              <a:sym typeface="DM Sans"/>
            </a:endParaRPr>
          </a:p>
        </p:txBody>
      </p:sp>
      <p:sp>
        <p:nvSpPr>
          <p:cNvPr id="434" name="Google Shape;434;p2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marR="0" lvl="0" indent="-82296" algn="l" rtl="0">
              <a:lnSpc>
                <a:spcPct val="105000"/>
              </a:lnSpc>
              <a:spcBef>
                <a:spcPts val="1200"/>
              </a:spcBef>
              <a:spcAft>
                <a:spcPts val="0"/>
              </a:spcAft>
              <a:buClr>
                <a:schemeClr val="dk1"/>
              </a:buClr>
              <a:buSzPts val="1100"/>
              <a:buFont typeface="DM Sans"/>
              <a:buChar char="●"/>
            </a:pPr>
            <a:r>
              <a:rPr lang="en" sz="1100" b="0" i="0" u="none" strike="noStrike" cap="none">
                <a:solidFill>
                  <a:schemeClr val="dk1"/>
                </a:solidFill>
                <a:latin typeface="DM Sans"/>
                <a:ea typeface="DM Sans"/>
                <a:cs typeface="DM Sans"/>
                <a:sym typeface="DM Sans"/>
              </a:rPr>
              <a:t>One thing you notice about each piece of student work.</a:t>
            </a:r>
            <a:endParaRPr sz="1100" b="0" i="0" u="none" strike="noStrike" cap="none">
              <a:solidFill>
                <a:schemeClr val="dk1"/>
              </a:solidFill>
              <a:latin typeface="DM Sans"/>
              <a:ea typeface="DM Sans"/>
              <a:cs typeface="DM Sans"/>
              <a:sym typeface="DM Sans"/>
            </a:endParaRPr>
          </a:p>
        </p:txBody>
      </p:sp>
      <p:sp>
        <p:nvSpPr>
          <p:cNvPr id="435" name="Google Shape;435;p2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0" i="0" u="none" strike="noStrike" cap="none">
                <a:solidFill>
                  <a:schemeClr val="dk1"/>
                </a:solidFill>
                <a:latin typeface="DM Sans Medium"/>
                <a:ea typeface="DM Sans Medium"/>
                <a:cs typeface="DM Sans Medium"/>
                <a:sym typeface="DM Sans Medium"/>
              </a:rPr>
              <a:t>Jot down</a:t>
            </a:r>
            <a:endParaRPr sz="1100" b="0" i="0" u="none" strike="noStrike" cap="none">
              <a:solidFill>
                <a:srgbClr val="000000"/>
              </a:solidFill>
              <a:latin typeface="DM Sans Medium"/>
              <a:ea typeface="DM Sans Medium"/>
              <a:cs typeface="DM Sans Medium"/>
              <a:sym typeface="DM Sans Medium"/>
            </a:endParaRPr>
          </a:p>
        </p:txBody>
      </p:sp>
      <p:sp>
        <p:nvSpPr>
          <p:cNvPr id="436" name="Google Shape;436;p2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of student work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153" name="Google Shape;153;p3"/>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154" name="Google Shape;154;p3"/>
          <p:cNvSpPr txBox="1"/>
          <p:nvPr/>
        </p:nvSpPr>
        <p:spPr>
          <a:xfrm>
            <a:off x="768300" y="379351"/>
            <a:ext cx="5917800" cy="3360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3500" b="0" i="0" u="none" strike="noStrike" cap="none">
                <a:solidFill>
                  <a:srgbClr val="83FBA3"/>
                </a:solidFill>
                <a:latin typeface="Nanum Myeongjo"/>
                <a:ea typeface="Nanum Myeongjo"/>
                <a:cs typeface="Nanum Myeongjo"/>
                <a:sym typeface="Nanum Myeongjo"/>
              </a:rPr>
              <a:t>Welcome!</a:t>
            </a:r>
            <a:endParaRPr sz="3500" b="0" i="0" u="none" strike="noStrike" cap="none">
              <a:solidFill>
                <a:srgbClr val="83FBA3"/>
              </a:solidFill>
              <a:latin typeface="Nanum Myeongjo"/>
              <a:ea typeface="Nanum Myeongjo"/>
              <a:cs typeface="Nanum Myeongjo"/>
              <a:sym typeface="Nanum Myeongjo"/>
            </a:endParaRPr>
          </a:p>
          <a:p>
            <a:pPr marL="0" marR="0" lvl="0" indent="0" algn="l" rtl="0">
              <a:lnSpc>
                <a:spcPct val="100000"/>
              </a:lnSpc>
              <a:spcBef>
                <a:spcPts val="1000"/>
              </a:spcBef>
              <a:spcAft>
                <a:spcPts val="1000"/>
              </a:spcAft>
              <a:buClr>
                <a:srgbClr val="000000"/>
              </a:buClr>
              <a:buSzPts val="1100"/>
              <a:buFont typeface="Arial"/>
              <a:buNone/>
            </a:pPr>
            <a:r>
              <a:rPr lang="en" sz="3500" b="0" i="0" u="none" strike="noStrike" cap="none">
                <a:solidFill>
                  <a:srgbClr val="FFFFFF"/>
                </a:solidFill>
                <a:latin typeface="DM Sans"/>
                <a:ea typeface="DM Sans"/>
                <a:cs typeface="DM Sans"/>
                <a:sym typeface="DM Sans"/>
              </a:rPr>
              <a:t>Community Builder:</a:t>
            </a:r>
            <a:br>
              <a:rPr lang="en" sz="3500" b="0" i="0" u="none" strike="noStrike" cap="none">
                <a:solidFill>
                  <a:srgbClr val="FFFFFF"/>
                </a:solidFill>
                <a:latin typeface="Nanum Myeongjo"/>
                <a:ea typeface="Nanum Myeongjo"/>
                <a:cs typeface="Nanum Myeongjo"/>
                <a:sym typeface="Nanum Myeongjo"/>
              </a:rPr>
            </a:br>
            <a:r>
              <a:rPr lang="en" sz="3500" b="0" i="0" u="none" strike="noStrike" cap="none">
                <a:solidFill>
                  <a:srgbClr val="FFFFFF"/>
                </a:solidFill>
                <a:latin typeface="Nanum Myeongjo"/>
                <a:ea typeface="Nanum Myeongjo"/>
                <a:cs typeface="Nanum Myeongjo"/>
                <a:sym typeface="Nanum Myeongjo"/>
              </a:rPr>
              <a:t>Write a “tweet” in 140 characters or less to describe your school year so far. Get ready to share! </a:t>
            </a:r>
            <a:endParaRPr sz="3500" b="0" i="0" u="none" strike="noStrike" cap="none">
              <a:solidFill>
                <a:srgbClr val="FFFFFF"/>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40"/>
        <p:cNvGrpSpPr/>
        <p:nvPr/>
      </p:nvGrpSpPr>
      <p:grpSpPr>
        <a:xfrm>
          <a:off x="0" y="0"/>
          <a:ext cx="0" cy="0"/>
          <a:chOff x="0" y="0"/>
          <a:chExt cx="0" cy="0"/>
        </a:xfrm>
      </p:grpSpPr>
      <p:cxnSp>
        <p:nvCxnSpPr>
          <p:cNvPr id="441" name="Google Shape;441;p30"/>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442" name="Google Shape;442;p30"/>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443" name="Google Shape;443;p3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1000"/>
              </a:spcAft>
              <a:buClr>
                <a:schemeClr val="dk1"/>
              </a:buClr>
              <a:buSzPts val="1100"/>
              <a:buFont typeface="Arial"/>
              <a:buNone/>
            </a:pPr>
            <a:r>
              <a:rPr lang="en" sz="3500" b="0" i="0" u="none" strike="noStrike" cap="none">
                <a:solidFill>
                  <a:srgbClr val="83FBA3"/>
                </a:solidFill>
                <a:latin typeface="Nanum Myeongjo"/>
                <a:ea typeface="Nanum Myeongjo"/>
                <a:cs typeface="Nanum Myeongjo"/>
                <a:sym typeface="Nanum Myeongjo"/>
              </a:rPr>
              <a:t>Criteria for Success</a:t>
            </a:r>
            <a:endParaRPr sz="3500" b="0" i="0" u="none" strike="noStrike" cap="none">
              <a:solidFill>
                <a:schemeClr val="lt1"/>
              </a:solidFill>
              <a:latin typeface="Nanum Myeongjo"/>
              <a:ea typeface="Nanum Myeongjo"/>
              <a:cs typeface="Nanum Myeongjo"/>
              <a:sym typeface="Nanum Myeongjo"/>
            </a:endParaRPr>
          </a:p>
        </p:txBody>
      </p:sp>
      <p:graphicFrame>
        <p:nvGraphicFramePr>
          <p:cNvPr id="444" name="Google Shape;444;p30"/>
          <p:cNvGraphicFramePr/>
          <p:nvPr/>
        </p:nvGraphicFramePr>
        <p:xfrm>
          <a:off x="1037388" y="1308850"/>
          <a:ext cx="3000000" cy="3000000"/>
        </p:xfrm>
        <a:graphic>
          <a:graphicData uri="http://schemas.openxmlformats.org/drawingml/2006/table">
            <a:tbl>
              <a:tblPr>
                <a:noFill/>
                <a:tableStyleId>{55804DD8-BEEE-4F67-B84B-693BB3BB7758}</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DM Sans"/>
                          <a:ea typeface="DM Sans"/>
                          <a:cs typeface="DM Sans"/>
                          <a:sym typeface="DM Sans"/>
                        </a:rPr>
                        <a:t>Conference and Provide Revision Support</a:t>
                      </a:r>
                      <a:endParaRPr sz="1200" b="1" u="none" strike="noStrike" cap="none">
                        <a:latin typeface="DM Sans"/>
                        <a:ea typeface="DM Sans"/>
                        <a:cs typeface="DM Sans"/>
                        <a:sym typeface="DM Sans"/>
                      </a:endParaRPr>
                    </a:p>
                  </a:txBody>
                  <a:tcPr marL="63500" marR="63500" marT="63500" marB="63500">
                    <a:solidFill>
                      <a:srgbClr val="83FBA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DM Sans"/>
                          <a:ea typeface="DM Sans"/>
                          <a:cs typeface="DM Sans"/>
                          <a:sym typeface="DM Sans"/>
                        </a:rPr>
                        <a:t>Accept with Revision</a:t>
                      </a:r>
                      <a:endParaRPr sz="1200" b="1" u="none" strike="noStrike" cap="none">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b="1" u="none" strike="noStrike" cap="none">
                          <a:latin typeface="DM Sans"/>
                          <a:ea typeface="DM Sans"/>
                          <a:cs typeface="DM Sans"/>
                          <a:sym typeface="DM Sans"/>
                        </a:rPr>
                        <a:t>Accept</a:t>
                      </a:r>
                      <a:endParaRPr sz="1200" b="1" u="none" strike="noStrike" cap="none">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u="none" strike="noStrike" cap="none">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u="none" strike="noStrike" cap="none">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en" sz="1300" u="none" strike="noStrike" cap="none">
                          <a:solidFill>
                            <a:schemeClr val="lt1"/>
                          </a:solidFill>
                          <a:latin typeface="DM Sans"/>
                          <a:ea typeface="DM Sans"/>
                          <a:cs typeface="DM Sans"/>
                          <a:sym typeface="DM Sans"/>
                        </a:rPr>
                        <a:t>The student’s artifact demonstrates evidence that they have met the expectations of the indicator(s).</a:t>
                      </a:r>
                      <a:endParaRPr sz="1300" u="none" strike="noStrike" cap="none">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45" name="Google Shape;445;p3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145758"/>
                </a:solidFill>
                <a:latin typeface="Proxima Nova"/>
                <a:ea typeface="Proxima Nova"/>
                <a:cs typeface="Proxima Nova"/>
                <a:sym typeface="Proxima Nova"/>
              </a:rPr>
              <a:t>What resonates with you? What questions surace for you?</a:t>
            </a:r>
            <a:endParaRPr sz="1100" b="1" i="0" u="none" strike="noStrike" cap="none">
              <a:solidFill>
                <a:srgbClr val="145758"/>
              </a:solidFill>
              <a:latin typeface="DM Sans"/>
              <a:ea typeface="DM Sans"/>
              <a:cs typeface="DM Sans"/>
              <a:sym typeface="DM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50"/>
        <p:cNvGrpSpPr/>
        <p:nvPr/>
      </p:nvGrpSpPr>
      <p:grpSpPr>
        <a:xfrm>
          <a:off x="0" y="0"/>
          <a:ext cx="0" cy="0"/>
          <a:chOff x="0" y="0"/>
          <a:chExt cx="0" cy="0"/>
        </a:xfrm>
      </p:grpSpPr>
      <p:cxnSp>
        <p:nvCxnSpPr>
          <p:cNvPr id="451" name="Google Shape;451;p31"/>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452" name="Google Shape;452;p31"/>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453" name="Google Shape;453;p31"/>
          <p:cNvSpPr txBox="1"/>
          <p:nvPr/>
        </p:nvSpPr>
        <p:spPr>
          <a:xfrm>
            <a:off x="615900" y="1353700"/>
            <a:ext cx="7161600" cy="29937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2300" b="0" i="0" u="none" strike="noStrike" cap="none">
                <a:solidFill>
                  <a:schemeClr val="lt1"/>
                </a:solidFill>
                <a:latin typeface="DM Sans"/>
                <a:ea typeface="DM Sans"/>
                <a:cs typeface="DM Sans"/>
                <a:sym typeface="DM Sans"/>
              </a:rPr>
              <a:t>The best learning is driven by students’ authentic questions- the kinds of wonderings that keep them up at night and light their cognitive fires. As an educator and instructional leader, you have the power to model relentless curiosity and the power of inquiry (Safir and Dugan, 2021, p. 112)</a:t>
            </a:r>
            <a:endParaRPr sz="2000" b="0" i="0" u="none" strike="noStrike" cap="none">
              <a:solidFill>
                <a:schemeClr val="lt1"/>
              </a:solidFill>
              <a:latin typeface="DM Sans"/>
              <a:ea typeface="DM Sans"/>
              <a:cs typeface="DM Sans"/>
              <a:sym typeface="DM Sans"/>
            </a:endParaRPr>
          </a:p>
          <a:p>
            <a:pPr marL="457200" marR="0" lvl="0" indent="0" algn="l" rtl="0">
              <a:lnSpc>
                <a:spcPct val="115000"/>
              </a:lnSpc>
              <a:spcBef>
                <a:spcPts val="1200"/>
              </a:spcBef>
              <a:spcAft>
                <a:spcPts val="0"/>
              </a:spcAft>
              <a:buClr>
                <a:schemeClr val="dk1"/>
              </a:buClr>
              <a:buSzPts val="1100"/>
              <a:buFont typeface="Arial"/>
              <a:buNone/>
            </a:pPr>
            <a:r>
              <a:rPr lang="en" sz="1200" b="0" i="0" u="none" strike="noStrike" cap="none">
                <a:solidFill>
                  <a:schemeClr val="lt1"/>
                </a:solidFill>
                <a:latin typeface="DM Sans"/>
                <a:ea typeface="DM Sans"/>
                <a:cs typeface="DM Sans"/>
                <a:sym typeface="DM Sans"/>
              </a:rPr>
              <a:t>Source: Safir, Shane, and Jamila Dugan. Street Data: A Next-Generation Model for Equity, Pedagogy, and School Transformation. Corwin, 2021. </a:t>
            </a:r>
            <a:endParaRPr sz="2000" b="0" i="0" u="none" strike="noStrike" cap="none">
              <a:solidFill>
                <a:schemeClr val="lt1"/>
              </a:solidFill>
              <a:latin typeface="DM Sans"/>
              <a:ea typeface="DM Sans"/>
              <a:cs typeface="DM Sans"/>
              <a:sym typeface="DM Sans"/>
            </a:endParaRPr>
          </a:p>
        </p:txBody>
      </p:sp>
      <p:sp>
        <p:nvSpPr>
          <p:cNvPr id="454" name="Google Shape;454;p3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Humanizing Assessment</a:t>
            </a:r>
            <a:endParaRPr sz="3500" b="0" i="0" u="none" strike="noStrike" cap="none">
              <a:solidFill>
                <a:srgbClr val="83FBA3"/>
              </a:solidFill>
              <a:latin typeface="Nanum Myeongjo"/>
              <a:ea typeface="Nanum Myeongjo"/>
              <a:cs typeface="Nanum Myeongjo"/>
              <a:sym typeface="Nanum Myeongj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58"/>
        <p:cNvGrpSpPr/>
        <p:nvPr/>
      </p:nvGrpSpPr>
      <p:grpSpPr>
        <a:xfrm>
          <a:off x="0" y="0"/>
          <a:ext cx="0" cy="0"/>
          <a:chOff x="0" y="0"/>
          <a:chExt cx="0" cy="0"/>
        </a:xfrm>
      </p:grpSpPr>
      <p:cxnSp>
        <p:nvCxnSpPr>
          <p:cNvPr id="459" name="Google Shape;459;p32"/>
          <p:cNvCxnSpPr/>
          <p:nvPr/>
        </p:nvCxnSpPr>
        <p:spPr>
          <a:xfrm>
            <a:off x="6900" y="1085975"/>
            <a:ext cx="9152400" cy="0"/>
          </a:xfrm>
          <a:prstGeom prst="straightConnector1">
            <a:avLst/>
          </a:prstGeom>
          <a:noFill/>
          <a:ln w="9525" cap="flat" cmpd="sng">
            <a:solidFill>
              <a:srgbClr val="000000"/>
            </a:solidFill>
            <a:prstDash val="solid"/>
            <a:round/>
            <a:headEnd type="none" w="sm" len="sm"/>
            <a:tailEnd type="none" w="sm" len="sm"/>
          </a:ln>
        </p:spPr>
      </p:cxnSp>
      <p:sp>
        <p:nvSpPr>
          <p:cNvPr id="460" name="Google Shape;460;p3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Let’s examine some work together:</a:t>
            </a:r>
            <a:endParaRPr sz="1400" b="1" i="0" u="none" strike="noStrike" cap="none">
              <a:solidFill>
                <a:schemeClr val="dk1"/>
              </a:solidFill>
              <a:latin typeface="DM Sans"/>
              <a:ea typeface="DM Sans"/>
              <a:cs typeface="DM Sans"/>
              <a:sym typeface="DM Sans"/>
            </a:endParaRPr>
          </a:p>
        </p:txBody>
      </p:sp>
      <p:cxnSp>
        <p:nvCxnSpPr>
          <p:cNvPr id="461" name="Google Shape;461;p32"/>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462" name="Google Shape;462;p3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63" name="Google Shape;463;p32"/>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464" name="Google Shape;464;p32"/>
          <p:cNvCxnSpPr/>
          <p:nvPr/>
        </p:nvCxnSpPr>
        <p:spPr>
          <a:xfrm>
            <a:off x="2796525" y="-6900"/>
            <a:ext cx="0" cy="5155800"/>
          </a:xfrm>
          <a:prstGeom prst="straightConnector1">
            <a:avLst/>
          </a:prstGeom>
          <a:noFill/>
          <a:ln w="9525" cap="flat" cmpd="sng">
            <a:solidFill>
              <a:schemeClr val="dk1"/>
            </a:solidFill>
            <a:prstDash val="solid"/>
            <a:round/>
            <a:headEnd type="none" w="sm" len="sm"/>
            <a:tailEnd type="none" w="sm" len="sm"/>
          </a:ln>
        </p:spPr>
      </p:cxnSp>
      <p:cxnSp>
        <p:nvCxnSpPr>
          <p:cNvPr id="465" name="Google Shape;465;p32"/>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
        <p:nvSpPr>
          <p:cNvPr id="466" name="Google Shape;466;p3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Round 2:</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What evidence of learning is there?</a:t>
            </a:r>
            <a:endParaRPr sz="3300" b="0" i="0" u="none" strike="noStrike" cap="none">
              <a:solidFill>
                <a:schemeClr val="dk1"/>
              </a:solidFill>
              <a:latin typeface="Nanum Myeongjo"/>
              <a:ea typeface="Nanum Myeongjo"/>
              <a:cs typeface="Nanum Myeongjo"/>
              <a:sym typeface="Nanum Myeongjo"/>
            </a:endParaRPr>
          </a:p>
        </p:txBody>
      </p:sp>
      <p:sp>
        <p:nvSpPr>
          <p:cNvPr id="467" name="Google Shape;467;p32"/>
          <p:cNvSpPr txBox="1"/>
          <p:nvPr/>
        </p:nvSpPr>
        <p:spPr>
          <a:xfrm>
            <a:off x="325175" y="2843600"/>
            <a:ext cx="2169900" cy="677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dk1"/>
                </a:solidFill>
                <a:latin typeface="Arial"/>
                <a:ea typeface="Arial"/>
                <a:cs typeface="Arial"/>
                <a:sym typeface="Arial"/>
              </a:rPr>
              <a:t>153.b: Specify a sequence of transformations that will carry a given figure onto a similar figure.</a:t>
            </a:r>
            <a:endParaRPr sz="1000" b="1" i="0" u="none" strike="noStrike" cap="none">
              <a:solidFill>
                <a:schemeClr val="dk1"/>
              </a:solidFill>
              <a:latin typeface="DM Sans"/>
              <a:ea typeface="DM Sans"/>
              <a:cs typeface="DM Sans"/>
              <a:sym typeface="DM Sans"/>
            </a:endParaRPr>
          </a:p>
        </p:txBody>
      </p:sp>
      <p:cxnSp>
        <p:nvCxnSpPr>
          <p:cNvPr id="468" name="Google Shape;468;p32"/>
          <p:cNvCxnSpPr/>
          <p:nvPr/>
        </p:nvCxnSpPr>
        <p:spPr>
          <a:xfrm>
            <a:off x="4885475" y="1085975"/>
            <a:ext cx="0" cy="3745500"/>
          </a:xfrm>
          <a:prstGeom prst="straightConnector1">
            <a:avLst/>
          </a:prstGeom>
          <a:noFill/>
          <a:ln w="9525" cap="flat" cmpd="sng">
            <a:solidFill>
              <a:schemeClr val="dk1"/>
            </a:solidFill>
            <a:prstDash val="solid"/>
            <a:round/>
            <a:headEnd type="none" w="sm" len="sm"/>
            <a:tailEnd type="none" w="sm" len="sm"/>
          </a:ln>
        </p:spPr>
      </p:cxnSp>
      <p:cxnSp>
        <p:nvCxnSpPr>
          <p:cNvPr id="469" name="Google Shape;469;p32"/>
          <p:cNvCxnSpPr/>
          <p:nvPr/>
        </p:nvCxnSpPr>
        <p:spPr>
          <a:xfrm>
            <a:off x="6898225" y="1085975"/>
            <a:ext cx="0" cy="3745500"/>
          </a:xfrm>
          <a:prstGeom prst="straightConnector1">
            <a:avLst/>
          </a:prstGeom>
          <a:noFill/>
          <a:ln w="9525" cap="flat" cmpd="sng">
            <a:solidFill>
              <a:schemeClr val="dk1"/>
            </a:solidFill>
            <a:prstDash val="solid"/>
            <a:round/>
            <a:headEnd type="none" w="sm" len="sm"/>
            <a:tailEnd type="none" w="sm" len="sm"/>
          </a:ln>
        </p:spPr>
      </p:cxnSp>
      <p:sp>
        <p:nvSpPr>
          <p:cNvPr id="470" name="Google Shape;470;p3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DM Sans"/>
                <a:ea typeface="DM Sans"/>
                <a:cs typeface="DM Sans"/>
                <a:sym typeface="DM Sans"/>
              </a:rPr>
              <a:t>Conference and Provide Revision Support</a:t>
            </a:r>
            <a:endParaRPr sz="1000" b="1" i="0" u="none" strike="noStrike" cap="none">
              <a:solidFill>
                <a:srgbClr val="000000"/>
              </a:solidFill>
              <a:latin typeface="DM Sans"/>
              <a:ea typeface="DM Sans"/>
              <a:cs typeface="DM Sans"/>
              <a:sym typeface="DM Sans"/>
            </a:endParaRPr>
          </a:p>
          <a:p>
            <a:pPr marL="0" marR="0" lvl="0" indent="0" algn="l" rtl="0">
              <a:lnSpc>
                <a:spcPct val="115000"/>
              </a:lnSpc>
              <a:spcBef>
                <a:spcPts val="500"/>
              </a:spcBef>
              <a:spcAft>
                <a:spcPts val="50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b="0" i="0" u="none" strike="noStrike" cap="none">
              <a:solidFill>
                <a:srgbClr val="000000"/>
              </a:solidFill>
              <a:latin typeface="DM Sans"/>
              <a:ea typeface="DM Sans"/>
              <a:cs typeface="DM Sans"/>
              <a:sym typeface="DM Sans"/>
            </a:endParaRPr>
          </a:p>
        </p:txBody>
      </p:sp>
      <p:sp>
        <p:nvSpPr>
          <p:cNvPr id="471" name="Google Shape;471;p3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DM Sans"/>
                <a:ea typeface="DM Sans"/>
                <a:cs typeface="DM Sans"/>
                <a:sym typeface="DM Sans"/>
              </a:rPr>
              <a:t>Accept with Revision</a:t>
            </a:r>
            <a:endParaRPr sz="1000" b="1" i="0" u="none" strike="noStrike" cap="none">
              <a:solidFill>
                <a:srgbClr val="000000"/>
              </a:solidFill>
              <a:latin typeface="DM Sans"/>
              <a:ea typeface="DM Sans"/>
              <a:cs typeface="DM Sans"/>
              <a:sym typeface="DM Sans"/>
            </a:endParaRPr>
          </a:p>
          <a:p>
            <a:pPr marL="0" marR="0" lvl="0" indent="0" algn="l" rtl="0">
              <a:lnSpc>
                <a:spcPct val="115000"/>
              </a:lnSpc>
              <a:spcBef>
                <a:spcPts val="500"/>
              </a:spcBef>
              <a:spcAft>
                <a:spcPts val="50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b="0" i="0" u="none" strike="noStrike" cap="none">
              <a:solidFill>
                <a:srgbClr val="000000"/>
              </a:solidFill>
              <a:latin typeface="DM Sans"/>
              <a:ea typeface="DM Sans"/>
              <a:cs typeface="DM Sans"/>
              <a:sym typeface="DM Sans"/>
            </a:endParaRPr>
          </a:p>
        </p:txBody>
      </p:sp>
      <p:sp>
        <p:nvSpPr>
          <p:cNvPr id="472" name="Google Shape;472;p3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DM Sans"/>
                <a:ea typeface="DM Sans"/>
                <a:cs typeface="DM Sans"/>
                <a:sym typeface="DM Sans"/>
              </a:rPr>
              <a:t>Accept </a:t>
            </a:r>
            <a:endParaRPr sz="1000" b="1" i="0" u="none" strike="noStrike" cap="none">
              <a:solidFill>
                <a:srgbClr val="000000"/>
              </a:solidFill>
              <a:latin typeface="DM Sans"/>
              <a:ea typeface="DM Sans"/>
              <a:cs typeface="DM Sans"/>
              <a:sym typeface="DM Sans"/>
            </a:endParaRPr>
          </a:p>
          <a:p>
            <a:pPr marL="0" marR="0" lvl="0" indent="0" algn="l" rtl="0">
              <a:lnSpc>
                <a:spcPct val="115000"/>
              </a:lnSpc>
              <a:spcBef>
                <a:spcPts val="500"/>
              </a:spcBef>
              <a:spcAft>
                <a:spcPts val="50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The student’s artifact demonstrates evidence </a:t>
            </a:r>
            <a:br>
              <a:rPr lang="en" sz="1000" b="0" i="0" u="none" strike="noStrike" cap="none">
                <a:solidFill>
                  <a:srgbClr val="000000"/>
                </a:solidFill>
                <a:latin typeface="DM Sans"/>
                <a:ea typeface="DM Sans"/>
                <a:cs typeface="DM Sans"/>
                <a:sym typeface="DM Sans"/>
              </a:rPr>
            </a:br>
            <a:r>
              <a:rPr lang="en" sz="1000" b="0" i="0" u="none" strike="noStrike" cap="none">
                <a:solidFill>
                  <a:srgbClr val="000000"/>
                </a:solidFill>
                <a:latin typeface="DM Sans"/>
                <a:ea typeface="DM Sans"/>
                <a:cs typeface="DM Sans"/>
                <a:sym typeface="DM Sans"/>
              </a:rPr>
              <a:t>that they have met the expectations of the indicator(s).</a:t>
            </a:r>
            <a:endParaRPr sz="1000" b="0" i="0" u="none" strike="noStrike" cap="none">
              <a:solidFill>
                <a:srgbClr val="000000"/>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6"/>
        <p:cNvGrpSpPr/>
        <p:nvPr/>
      </p:nvGrpSpPr>
      <p:grpSpPr>
        <a:xfrm>
          <a:off x="0" y="0"/>
          <a:ext cx="0" cy="0"/>
          <a:chOff x="0" y="0"/>
          <a:chExt cx="0" cy="0"/>
        </a:xfrm>
      </p:grpSpPr>
      <p:cxnSp>
        <p:nvCxnSpPr>
          <p:cNvPr id="477" name="Google Shape;477;p33"/>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sp>
        <p:nvSpPr>
          <p:cNvPr id="478" name="Google Shape;478;p3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Examining Student Work</a:t>
            </a:r>
            <a:endParaRPr sz="3300" b="0" i="0" u="none" strike="noStrike" cap="none">
              <a:solidFill>
                <a:schemeClr val="dk1"/>
              </a:solidFill>
              <a:latin typeface="Nanum Myeongjo"/>
              <a:ea typeface="Nanum Myeongjo"/>
              <a:cs typeface="Nanum Myeongjo"/>
              <a:sym typeface="Nanum Myeongjo"/>
            </a:endParaRPr>
          </a:p>
        </p:txBody>
      </p:sp>
      <p:cxnSp>
        <p:nvCxnSpPr>
          <p:cNvPr id="479" name="Google Shape;479;p33"/>
          <p:cNvCxnSpPr/>
          <p:nvPr/>
        </p:nvCxnSpPr>
        <p:spPr>
          <a:xfrm>
            <a:off x="5674175" y="300"/>
            <a:ext cx="0" cy="5141400"/>
          </a:xfrm>
          <a:prstGeom prst="straightConnector1">
            <a:avLst/>
          </a:prstGeom>
          <a:noFill/>
          <a:ln w="9525" cap="flat" cmpd="sng">
            <a:solidFill>
              <a:schemeClr val="dk2"/>
            </a:solidFill>
            <a:prstDash val="solid"/>
            <a:round/>
            <a:headEnd type="none" w="sm" len="sm"/>
            <a:tailEnd type="none" w="sm" len="sm"/>
          </a:ln>
        </p:spPr>
      </p:cxnSp>
      <p:pic>
        <p:nvPicPr>
          <p:cNvPr id="480" name="Google Shape;480;p3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81" name="Google Shape;481;p33"/>
          <p:cNvSpPr/>
          <p:nvPr/>
        </p:nvSpPr>
        <p:spPr>
          <a:xfrm>
            <a:off x="615894" y="2298334"/>
            <a:ext cx="450710" cy="412109"/>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3"/>
          <p:cNvSpPr/>
          <p:nvPr/>
        </p:nvSpPr>
        <p:spPr>
          <a:xfrm>
            <a:off x="1178639" y="2352244"/>
            <a:ext cx="1649499" cy="304289"/>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83FBA3"/>
                </a:solidFill>
                <a:latin typeface="DM Sans"/>
                <a:ea typeface="DM Sans"/>
                <a:cs typeface="DM Sans"/>
                <a:sym typeface="DM Sans"/>
              </a:rPr>
              <a:t>Put your</a:t>
            </a:r>
            <a:br>
              <a:rPr lang="en" sz="1600" b="1" i="0" u="none" strike="noStrike" cap="none">
                <a:solidFill>
                  <a:srgbClr val="83FBA3"/>
                </a:solidFill>
                <a:latin typeface="DM Sans"/>
                <a:ea typeface="DM Sans"/>
                <a:cs typeface="DM Sans"/>
                <a:sym typeface="DM Sans"/>
              </a:rPr>
            </a:br>
            <a:r>
              <a:rPr lang="en" sz="1600" b="1" i="0" u="none" strike="noStrike" cap="none">
                <a:solidFill>
                  <a:srgbClr val="83FBA3"/>
                </a:solidFill>
                <a:latin typeface="DM Sans"/>
                <a:ea typeface="DM Sans"/>
                <a:cs typeface="DM Sans"/>
                <a:sym typeface="DM Sans"/>
              </a:rPr>
              <a:t>thoughts on the Jamboard!</a:t>
            </a:r>
            <a:endParaRPr sz="1000" b="1" i="0" u="none" strike="noStrike" cap="none">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8"/>
        <p:cNvGrpSpPr/>
        <p:nvPr/>
      </p:nvGrpSpPr>
      <p:grpSpPr>
        <a:xfrm>
          <a:off x="0" y="0"/>
          <a:ext cx="0" cy="0"/>
          <a:chOff x="0" y="0"/>
          <a:chExt cx="0" cy="0"/>
        </a:xfrm>
      </p:grpSpPr>
      <p:cxnSp>
        <p:nvCxnSpPr>
          <p:cNvPr id="489" name="Google Shape;489;p34"/>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sp>
        <p:nvSpPr>
          <p:cNvPr id="490" name="Google Shape;490;p3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Example #1</a:t>
            </a:r>
            <a:endParaRPr sz="3300" b="0" i="0" u="none" strike="noStrike" cap="none">
              <a:solidFill>
                <a:schemeClr val="dk1"/>
              </a:solidFill>
              <a:latin typeface="Nanum Myeongjo"/>
              <a:ea typeface="Nanum Myeongjo"/>
              <a:cs typeface="Nanum Myeongjo"/>
              <a:sym typeface="Nanum Myeongjo"/>
            </a:endParaRPr>
          </a:p>
        </p:txBody>
      </p:sp>
      <p:cxnSp>
        <p:nvCxnSpPr>
          <p:cNvPr id="491" name="Google Shape;491;p34"/>
          <p:cNvCxnSpPr/>
          <p:nvPr/>
        </p:nvCxnSpPr>
        <p:spPr>
          <a:xfrm>
            <a:off x="4226375" y="300"/>
            <a:ext cx="0" cy="5141400"/>
          </a:xfrm>
          <a:prstGeom prst="straightConnector1">
            <a:avLst/>
          </a:prstGeom>
          <a:noFill/>
          <a:ln w="9525" cap="flat" cmpd="sng">
            <a:solidFill>
              <a:schemeClr val="dk2"/>
            </a:solidFill>
            <a:prstDash val="solid"/>
            <a:round/>
            <a:headEnd type="none" w="sm" len="sm"/>
            <a:tailEnd type="none" w="sm" len="sm"/>
          </a:ln>
        </p:spPr>
      </p:cxnSp>
      <p:sp>
        <p:nvSpPr>
          <p:cNvPr id="492" name="Google Shape;492;p3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1 of student work</a:t>
            </a:r>
            <a:endParaRPr sz="1400" b="0" i="0" u="none" strike="noStrike" cap="none">
              <a:solidFill>
                <a:srgbClr val="000000"/>
              </a:solidFill>
              <a:latin typeface="Arial"/>
              <a:ea typeface="Arial"/>
              <a:cs typeface="Arial"/>
              <a:sym typeface="Arial"/>
            </a:endParaRPr>
          </a:p>
        </p:txBody>
      </p:sp>
      <p:sp>
        <p:nvSpPr>
          <p:cNvPr id="493" name="Google Shape;493;p3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83FBA3"/>
                </a:solidFill>
                <a:latin typeface="DM Sans"/>
                <a:ea typeface="DM Sans"/>
                <a:cs typeface="DM Sans"/>
                <a:sym typeface="DM Sans"/>
              </a:rPr>
              <a:t>Let’s compare notes.</a:t>
            </a:r>
            <a:endParaRPr sz="1000" b="1" i="0" u="none" strike="noStrike" cap="none">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8"/>
        <p:cNvGrpSpPr/>
        <p:nvPr/>
      </p:nvGrpSpPr>
      <p:grpSpPr>
        <a:xfrm>
          <a:off x="0" y="0"/>
          <a:ext cx="0" cy="0"/>
          <a:chOff x="0" y="0"/>
          <a:chExt cx="0" cy="0"/>
        </a:xfrm>
      </p:grpSpPr>
      <p:cxnSp>
        <p:nvCxnSpPr>
          <p:cNvPr id="499" name="Google Shape;499;p35"/>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cxnSp>
        <p:nvCxnSpPr>
          <p:cNvPr id="500" name="Google Shape;500;p35"/>
          <p:cNvCxnSpPr/>
          <p:nvPr/>
        </p:nvCxnSpPr>
        <p:spPr>
          <a:xfrm>
            <a:off x="4226375" y="300"/>
            <a:ext cx="0" cy="5141400"/>
          </a:xfrm>
          <a:prstGeom prst="straightConnector1">
            <a:avLst/>
          </a:prstGeom>
          <a:noFill/>
          <a:ln w="9525" cap="flat" cmpd="sng">
            <a:solidFill>
              <a:schemeClr val="dk2"/>
            </a:solidFill>
            <a:prstDash val="solid"/>
            <a:round/>
            <a:headEnd type="none" w="sm" len="sm"/>
            <a:tailEnd type="none" w="sm" len="sm"/>
          </a:ln>
        </p:spPr>
      </p:cxnSp>
      <p:sp>
        <p:nvSpPr>
          <p:cNvPr id="501" name="Google Shape;501;p3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Example #2</a:t>
            </a:r>
            <a:endParaRPr sz="3300" b="0" i="0" u="none" strike="noStrike" cap="none">
              <a:solidFill>
                <a:schemeClr val="dk1"/>
              </a:solidFill>
              <a:latin typeface="Nanum Myeongjo"/>
              <a:ea typeface="Nanum Myeongjo"/>
              <a:cs typeface="Nanum Myeongjo"/>
              <a:sym typeface="Nanum Myeongjo"/>
            </a:endParaRPr>
          </a:p>
        </p:txBody>
      </p:sp>
      <p:sp>
        <p:nvSpPr>
          <p:cNvPr id="502" name="Google Shape;502;p3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2 of student work</a:t>
            </a:r>
            <a:endParaRPr sz="1400" b="0" i="0" u="none" strike="noStrike" cap="none">
              <a:solidFill>
                <a:srgbClr val="000000"/>
              </a:solidFill>
              <a:latin typeface="Arial"/>
              <a:ea typeface="Arial"/>
              <a:cs typeface="Arial"/>
              <a:sym typeface="Arial"/>
            </a:endParaRPr>
          </a:p>
        </p:txBody>
      </p:sp>
      <p:sp>
        <p:nvSpPr>
          <p:cNvPr id="503" name="Google Shape;503;p3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83FBA3"/>
                </a:solidFill>
                <a:latin typeface="DM Sans"/>
                <a:ea typeface="DM Sans"/>
                <a:cs typeface="DM Sans"/>
                <a:sym typeface="DM Sans"/>
              </a:rPr>
              <a:t>Let’s compare notes. </a:t>
            </a:r>
            <a:endParaRPr sz="1000" b="1" i="0" u="none" strike="noStrike" cap="none">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508"/>
        <p:cNvGrpSpPr/>
        <p:nvPr/>
      </p:nvGrpSpPr>
      <p:grpSpPr>
        <a:xfrm>
          <a:off x="0" y="0"/>
          <a:ext cx="0" cy="0"/>
          <a:chOff x="0" y="0"/>
          <a:chExt cx="0" cy="0"/>
        </a:xfrm>
      </p:grpSpPr>
      <p:cxnSp>
        <p:nvCxnSpPr>
          <p:cNvPr id="509" name="Google Shape;509;p36"/>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cxnSp>
        <p:nvCxnSpPr>
          <p:cNvPr id="510" name="Google Shape;510;p36"/>
          <p:cNvCxnSpPr/>
          <p:nvPr/>
        </p:nvCxnSpPr>
        <p:spPr>
          <a:xfrm>
            <a:off x="4226375" y="300"/>
            <a:ext cx="0" cy="5141400"/>
          </a:xfrm>
          <a:prstGeom prst="straightConnector1">
            <a:avLst/>
          </a:prstGeom>
          <a:noFill/>
          <a:ln w="9525" cap="flat" cmpd="sng">
            <a:solidFill>
              <a:schemeClr val="dk2"/>
            </a:solidFill>
            <a:prstDash val="solid"/>
            <a:round/>
            <a:headEnd type="none" w="sm" len="sm"/>
            <a:tailEnd type="none" w="sm" len="sm"/>
          </a:ln>
        </p:spPr>
      </p:cxnSp>
      <p:sp>
        <p:nvSpPr>
          <p:cNvPr id="511" name="Google Shape;511;p3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Example #3</a:t>
            </a:r>
            <a:endParaRPr sz="3300" b="0" i="0" u="none" strike="noStrike" cap="none">
              <a:solidFill>
                <a:schemeClr val="dk1"/>
              </a:solidFill>
              <a:latin typeface="Nanum Myeongjo"/>
              <a:ea typeface="Nanum Myeongjo"/>
              <a:cs typeface="Nanum Myeongjo"/>
              <a:sym typeface="Nanum Myeongjo"/>
            </a:endParaRPr>
          </a:p>
        </p:txBody>
      </p:sp>
      <p:sp>
        <p:nvSpPr>
          <p:cNvPr id="512" name="Google Shape;512;p3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3 of student work</a:t>
            </a:r>
            <a:endParaRPr sz="1400" b="0" i="0" u="none" strike="noStrike" cap="none">
              <a:solidFill>
                <a:srgbClr val="000000"/>
              </a:solidFill>
              <a:latin typeface="Arial"/>
              <a:ea typeface="Arial"/>
              <a:cs typeface="Arial"/>
              <a:sym typeface="Arial"/>
            </a:endParaRPr>
          </a:p>
        </p:txBody>
      </p:sp>
      <p:sp>
        <p:nvSpPr>
          <p:cNvPr id="513" name="Google Shape;513;p3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83FBA3"/>
                </a:solidFill>
                <a:latin typeface="DM Sans"/>
                <a:ea typeface="DM Sans"/>
                <a:cs typeface="DM Sans"/>
                <a:sym typeface="DM Sans"/>
              </a:rPr>
              <a:t>Let’s compare notes.</a:t>
            </a:r>
            <a:endParaRPr sz="1000" b="1" i="0" u="none" strike="noStrike" cap="none">
              <a:solidFill>
                <a:srgbClr val="83FBA3"/>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18"/>
        <p:cNvGrpSpPr/>
        <p:nvPr/>
      </p:nvGrpSpPr>
      <p:grpSpPr>
        <a:xfrm>
          <a:off x="0" y="0"/>
          <a:ext cx="0" cy="0"/>
          <a:chOff x="0" y="0"/>
          <a:chExt cx="0" cy="0"/>
        </a:xfrm>
      </p:grpSpPr>
      <p:cxnSp>
        <p:nvCxnSpPr>
          <p:cNvPr id="519" name="Google Shape;519;p37"/>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520" name="Google Shape;520;p37"/>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521" name="Google Shape;521;p3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marR="0" lvl="0" indent="-368300" algn="l" rtl="0">
              <a:lnSpc>
                <a:spcPct val="115000"/>
              </a:lnSpc>
              <a:spcBef>
                <a:spcPts val="0"/>
              </a:spcBef>
              <a:spcAft>
                <a:spcPts val="0"/>
              </a:spcAft>
              <a:buClr>
                <a:schemeClr val="lt1"/>
              </a:buClr>
              <a:buSzPts val="2200"/>
              <a:buFont typeface="DM Sans"/>
              <a:buChar char="●"/>
            </a:pPr>
            <a:r>
              <a:rPr lang="en" sz="2200" b="0" i="0" u="none" strike="noStrike" cap="none">
                <a:solidFill>
                  <a:schemeClr val="lt1"/>
                </a:solidFill>
                <a:latin typeface="DM Sans"/>
                <a:ea typeface="DM Sans"/>
                <a:cs typeface="DM Sans"/>
                <a:sym typeface="DM Sans"/>
              </a:rPr>
              <a:t>Content and Practice Expectations</a:t>
            </a:r>
            <a:endParaRPr sz="2200" b="0" i="0" u="none" strike="noStrike" cap="none">
              <a:solidFill>
                <a:schemeClr val="lt1"/>
              </a:solidFill>
              <a:latin typeface="DM Sans"/>
              <a:ea typeface="DM Sans"/>
              <a:cs typeface="DM Sans"/>
              <a:sym typeface="DM Sans"/>
            </a:endParaRPr>
          </a:p>
          <a:p>
            <a:pPr marL="457200" marR="0" lvl="0" indent="-368300" algn="l" rtl="0">
              <a:lnSpc>
                <a:spcPct val="115000"/>
              </a:lnSpc>
              <a:spcBef>
                <a:spcPts val="0"/>
              </a:spcBef>
              <a:spcAft>
                <a:spcPts val="0"/>
              </a:spcAft>
              <a:buClr>
                <a:schemeClr val="lt1"/>
              </a:buClr>
              <a:buSzPts val="2200"/>
              <a:buFont typeface="DM Sans"/>
              <a:buChar char="●"/>
            </a:pPr>
            <a:r>
              <a:rPr lang="en" sz="2200" b="0" i="0" u="none" strike="noStrike" cap="none">
                <a:solidFill>
                  <a:schemeClr val="lt1"/>
                </a:solidFill>
                <a:latin typeface="DM Sans"/>
                <a:ea typeface="DM Sans"/>
                <a:cs typeface="DM Sans"/>
                <a:sym typeface="DM Sans"/>
              </a:rPr>
              <a:t>Learning Principles</a:t>
            </a:r>
            <a:endParaRPr sz="2200" b="0" i="0" u="none" strike="noStrike" cap="none">
              <a:solidFill>
                <a:schemeClr val="lt1"/>
              </a:solidFill>
              <a:latin typeface="DM Sans"/>
              <a:ea typeface="DM Sans"/>
              <a:cs typeface="DM Sans"/>
              <a:sym typeface="DM Sans"/>
            </a:endParaRPr>
          </a:p>
          <a:p>
            <a:pPr marL="457200" marR="0" lvl="0" indent="-368300" algn="l" rtl="0">
              <a:lnSpc>
                <a:spcPct val="115000"/>
              </a:lnSpc>
              <a:spcBef>
                <a:spcPts val="0"/>
              </a:spcBef>
              <a:spcAft>
                <a:spcPts val="0"/>
              </a:spcAft>
              <a:buClr>
                <a:schemeClr val="lt1"/>
              </a:buClr>
              <a:buSzPts val="2200"/>
              <a:buFont typeface="DM Sans"/>
              <a:buChar char="●"/>
            </a:pPr>
            <a:r>
              <a:rPr lang="en" sz="2200" b="0" i="0" u="none" strike="noStrike" cap="none">
                <a:solidFill>
                  <a:schemeClr val="lt1"/>
                </a:solidFill>
                <a:latin typeface="DM Sans"/>
                <a:ea typeface="DM Sans"/>
                <a:cs typeface="DM Sans"/>
                <a:sym typeface="DM Sans"/>
              </a:rPr>
              <a:t>Criteria for Success</a:t>
            </a:r>
            <a:endParaRPr sz="2200" b="0" i="0" u="none" strike="noStrike" cap="none">
              <a:solidFill>
                <a:schemeClr val="lt1"/>
              </a:solidFill>
              <a:latin typeface="DM Sans"/>
              <a:ea typeface="DM Sans"/>
              <a:cs typeface="DM Sans"/>
              <a:sym typeface="DM Sans"/>
            </a:endParaRPr>
          </a:p>
          <a:p>
            <a:pPr marL="0" marR="0" lvl="0" indent="0" algn="l" rtl="0">
              <a:lnSpc>
                <a:spcPct val="115000"/>
              </a:lnSpc>
              <a:spcBef>
                <a:spcPts val="1000"/>
              </a:spcBef>
              <a:spcAft>
                <a:spcPts val="0"/>
              </a:spcAft>
              <a:buClr>
                <a:srgbClr val="000000"/>
              </a:buClr>
              <a:buSzPts val="2200"/>
              <a:buFont typeface="Arial"/>
              <a:buNone/>
            </a:pPr>
            <a:r>
              <a:rPr lang="en" sz="2200" b="0" i="0" u="none" strike="noStrike" cap="none">
                <a:solidFill>
                  <a:schemeClr val="lt1"/>
                </a:solidFill>
                <a:latin typeface="DM Sans"/>
                <a:ea typeface="DM Sans"/>
                <a:cs typeface="DM Sans"/>
                <a:sym typeface="DM Sans"/>
              </a:rPr>
              <a:t>Which one excites you the most? </a:t>
            </a:r>
            <a:endParaRPr sz="2200" b="0" i="0" u="none" strike="noStrike" cap="none">
              <a:solidFill>
                <a:schemeClr val="lt1"/>
              </a:solidFill>
              <a:latin typeface="DM Sans"/>
              <a:ea typeface="DM Sans"/>
              <a:cs typeface="DM Sans"/>
              <a:sym typeface="DM Sans"/>
            </a:endParaRPr>
          </a:p>
          <a:p>
            <a:pPr marL="0" marR="0" lvl="0" indent="0" algn="l" rtl="0">
              <a:lnSpc>
                <a:spcPct val="115000"/>
              </a:lnSpc>
              <a:spcBef>
                <a:spcPts val="1000"/>
              </a:spcBef>
              <a:spcAft>
                <a:spcPts val="0"/>
              </a:spcAft>
              <a:buClr>
                <a:srgbClr val="000000"/>
              </a:buClr>
              <a:buSzPts val="2200"/>
              <a:buFont typeface="Arial"/>
              <a:buNone/>
            </a:pPr>
            <a:r>
              <a:rPr lang="en" sz="2200" b="0" i="0" u="none" strike="noStrike" cap="none">
                <a:solidFill>
                  <a:schemeClr val="lt1"/>
                </a:solidFill>
                <a:latin typeface="DM Sans"/>
                <a:ea typeface="DM Sans"/>
                <a:cs typeface="DM Sans"/>
                <a:sym typeface="DM Sans"/>
              </a:rPr>
              <a:t>What one will have the greatest impact on students? </a:t>
            </a:r>
            <a:endParaRPr sz="2200" b="0" i="0" u="none" strike="noStrike" cap="none">
              <a:solidFill>
                <a:schemeClr val="lt1"/>
              </a:solidFill>
              <a:latin typeface="DM Sans"/>
              <a:ea typeface="DM Sans"/>
              <a:cs typeface="DM Sans"/>
              <a:sym typeface="DM Sans"/>
            </a:endParaRPr>
          </a:p>
          <a:p>
            <a:pPr marL="0" marR="0" lvl="0" indent="0" algn="l" rtl="0">
              <a:lnSpc>
                <a:spcPct val="115000"/>
              </a:lnSpc>
              <a:spcBef>
                <a:spcPts val="1000"/>
              </a:spcBef>
              <a:spcAft>
                <a:spcPts val="0"/>
              </a:spcAft>
              <a:buClr>
                <a:srgbClr val="000000"/>
              </a:buClr>
              <a:buSzPts val="2200"/>
              <a:buFont typeface="Arial"/>
              <a:buNone/>
            </a:pPr>
            <a:r>
              <a:rPr lang="en" sz="2200" b="0" i="0" u="none" strike="noStrike" cap="none">
                <a:solidFill>
                  <a:schemeClr val="lt1"/>
                </a:solidFill>
                <a:latin typeface="DM Sans"/>
                <a:ea typeface="DM Sans"/>
                <a:cs typeface="DM Sans"/>
                <a:sym typeface="DM Sans"/>
              </a:rPr>
              <a:t>What questions surface for you?</a:t>
            </a:r>
            <a:endParaRPr sz="2200" b="0" i="0" u="none" strike="noStrike" cap="none">
              <a:solidFill>
                <a:schemeClr val="lt1"/>
              </a:solidFill>
              <a:latin typeface="DM Sans"/>
              <a:ea typeface="DM Sans"/>
              <a:cs typeface="DM Sans"/>
              <a:sym typeface="DM Sans"/>
            </a:endParaRPr>
          </a:p>
          <a:p>
            <a:pPr marL="0" marR="0" lvl="0" indent="0" algn="l" rtl="0">
              <a:lnSpc>
                <a:spcPct val="115000"/>
              </a:lnSpc>
              <a:spcBef>
                <a:spcPts val="1000"/>
              </a:spcBef>
              <a:spcAft>
                <a:spcPts val="0"/>
              </a:spcAft>
              <a:buClr>
                <a:srgbClr val="000000"/>
              </a:buClr>
              <a:buSzPts val="2200"/>
              <a:buFont typeface="Arial"/>
              <a:buNone/>
            </a:pPr>
            <a:endParaRPr sz="2200" b="0" i="0" u="none" strike="noStrike" cap="none">
              <a:solidFill>
                <a:schemeClr val="lt1"/>
              </a:solidFill>
              <a:latin typeface="DM Sans"/>
              <a:ea typeface="DM Sans"/>
              <a:cs typeface="DM Sans"/>
              <a:sym typeface="DM Sans"/>
            </a:endParaRPr>
          </a:p>
          <a:p>
            <a:pPr marL="0" marR="0" lvl="0" indent="0" algn="l" rtl="0">
              <a:lnSpc>
                <a:spcPct val="115000"/>
              </a:lnSpc>
              <a:spcBef>
                <a:spcPts val="1000"/>
              </a:spcBef>
              <a:spcAft>
                <a:spcPts val="1000"/>
              </a:spcAft>
              <a:buClr>
                <a:srgbClr val="000000"/>
              </a:buClr>
              <a:buSzPts val="2200"/>
              <a:buFont typeface="Arial"/>
              <a:buNone/>
            </a:pPr>
            <a:endParaRPr sz="2200" b="0" i="0" u="none" strike="noStrike" cap="none">
              <a:solidFill>
                <a:schemeClr val="lt1"/>
              </a:solidFill>
              <a:latin typeface="DM Sans"/>
              <a:ea typeface="DM Sans"/>
              <a:cs typeface="DM Sans"/>
              <a:sym typeface="DM Sans"/>
            </a:endParaRPr>
          </a:p>
        </p:txBody>
      </p:sp>
      <p:sp>
        <p:nvSpPr>
          <p:cNvPr id="522" name="Google Shape;522;p3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Three Key Components of the Math Badging System</a:t>
            </a:r>
            <a:endParaRPr sz="3500" b="0" i="0" u="none" strike="noStrike" cap="none">
              <a:solidFill>
                <a:srgbClr val="83FBA3"/>
              </a:solidFill>
              <a:latin typeface="Nanum Myeongjo"/>
              <a:ea typeface="Nanum Myeongjo"/>
              <a:cs typeface="Nanum Myeongjo"/>
              <a:sym typeface="Nanum Myeongjo"/>
            </a:endParaRPr>
          </a:p>
        </p:txBody>
      </p:sp>
      <p:sp>
        <p:nvSpPr>
          <p:cNvPr id="523" name="Google Shape;523;p3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45758"/>
                </a:solidFill>
                <a:latin typeface="DM Sans"/>
                <a:ea typeface="DM Sans"/>
                <a:cs typeface="DM Sans"/>
                <a:sym typeface="DM Sans"/>
              </a:rPr>
              <a:t>Come off </a:t>
            </a:r>
            <a:br>
              <a:rPr lang="en" sz="1400" b="1" i="0" u="none" strike="noStrike" cap="none">
                <a:solidFill>
                  <a:srgbClr val="145758"/>
                </a:solidFill>
                <a:latin typeface="DM Sans"/>
                <a:ea typeface="DM Sans"/>
                <a:cs typeface="DM Sans"/>
                <a:sym typeface="DM Sans"/>
              </a:rPr>
            </a:br>
            <a:r>
              <a:rPr lang="en" sz="1400" b="1" i="0" u="none" strike="noStrike" cap="none">
                <a:solidFill>
                  <a:srgbClr val="145758"/>
                </a:solidFill>
                <a:latin typeface="DM Sans"/>
                <a:ea typeface="DM Sans"/>
                <a:cs typeface="DM Sans"/>
                <a:sym typeface="DM Sans"/>
              </a:rPr>
              <a:t>mute or share in the chat!</a:t>
            </a:r>
            <a:endParaRPr sz="1100" b="1" i="0" u="none" strike="noStrike" cap="none">
              <a:solidFill>
                <a:srgbClr val="145758"/>
              </a:solidFill>
              <a:latin typeface="DM Sans"/>
              <a:ea typeface="DM Sans"/>
              <a:cs typeface="DM Sans"/>
              <a:sym typeface="DM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28"/>
        <p:cNvGrpSpPr/>
        <p:nvPr/>
      </p:nvGrpSpPr>
      <p:grpSpPr>
        <a:xfrm>
          <a:off x="0" y="0"/>
          <a:ext cx="0" cy="0"/>
          <a:chOff x="0" y="0"/>
          <a:chExt cx="0" cy="0"/>
        </a:xfrm>
      </p:grpSpPr>
      <p:cxnSp>
        <p:nvCxnSpPr>
          <p:cNvPr id="529" name="Google Shape;529;p38"/>
          <p:cNvCxnSpPr/>
          <p:nvPr/>
        </p:nvCxnSpPr>
        <p:spPr>
          <a:xfrm>
            <a:off x="3115350" y="300"/>
            <a:ext cx="0" cy="5141400"/>
          </a:xfrm>
          <a:prstGeom prst="straightConnector1">
            <a:avLst/>
          </a:prstGeom>
          <a:noFill/>
          <a:ln w="9525" cap="flat" cmpd="sng">
            <a:solidFill>
              <a:schemeClr val="dk2"/>
            </a:solidFill>
            <a:prstDash val="solid"/>
            <a:round/>
            <a:headEnd type="none" w="sm" len="sm"/>
            <a:tailEnd type="none" w="sm" len="sm"/>
          </a:ln>
        </p:spPr>
      </p:cxnSp>
      <p:sp>
        <p:nvSpPr>
          <p:cNvPr id="530" name="Google Shape;530;p3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Task 2: Expectations and Learning Principles</a:t>
            </a:r>
            <a:endParaRPr sz="5200" b="0" i="0" u="none" strike="noStrike" cap="none">
              <a:solidFill>
                <a:schemeClr val="dk1"/>
              </a:solidFill>
              <a:latin typeface="Nanum Myeongjo"/>
              <a:ea typeface="Nanum Myeongjo"/>
              <a:cs typeface="Nanum Myeongjo"/>
              <a:sym typeface="Nanum Myeongjo"/>
            </a:endParaRPr>
          </a:p>
        </p:txBody>
      </p:sp>
      <p:sp>
        <p:nvSpPr>
          <p:cNvPr id="531" name="Google Shape;531;p3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04</a:t>
            </a:r>
            <a:endParaRPr sz="52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5"/>
        <p:cNvGrpSpPr/>
        <p:nvPr/>
      </p:nvGrpSpPr>
      <p:grpSpPr>
        <a:xfrm>
          <a:off x="0" y="0"/>
          <a:ext cx="0" cy="0"/>
          <a:chOff x="0" y="0"/>
          <a:chExt cx="0" cy="0"/>
        </a:xfrm>
      </p:grpSpPr>
      <p:cxnSp>
        <p:nvCxnSpPr>
          <p:cNvPr id="536" name="Google Shape;536;p39"/>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cxnSp>
        <p:nvCxnSpPr>
          <p:cNvPr id="537" name="Google Shape;537;p39"/>
          <p:cNvCxnSpPr/>
          <p:nvPr/>
        </p:nvCxnSpPr>
        <p:spPr>
          <a:xfrm>
            <a:off x="6396050" y="300"/>
            <a:ext cx="0" cy="5141400"/>
          </a:xfrm>
          <a:prstGeom prst="straightConnector1">
            <a:avLst/>
          </a:prstGeom>
          <a:noFill/>
          <a:ln w="9525" cap="flat" cmpd="sng">
            <a:solidFill>
              <a:schemeClr val="dk2"/>
            </a:solidFill>
            <a:prstDash val="solid"/>
            <a:round/>
            <a:headEnd type="none" w="sm" len="sm"/>
            <a:tailEnd type="none" w="sm" len="sm"/>
          </a:ln>
        </p:spPr>
      </p:cxnSp>
      <p:sp>
        <p:nvSpPr>
          <p:cNvPr id="538" name="Google Shape;538;p3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Let’s Do Some Math!</a:t>
            </a:r>
            <a:endParaRPr sz="3300" b="0" i="0" u="none" strike="noStrike" cap="none">
              <a:solidFill>
                <a:schemeClr val="dk1"/>
              </a:solidFill>
              <a:latin typeface="Nanum Myeongjo"/>
              <a:ea typeface="Nanum Myeongjo"/>
              <a:cs typeface="Nanum Myeongjo"/>
              <a:sym typeface="Nanum Myeongjo"/>
            </a:endParaRPr>
          </a:p>
        </p:txBody>
      </p:sp>
      <p:pic>
        <p:nvPicPr>
          <p:cNvPr id="539" name="Google Shape;539;p39"/>
          <p:cNvPicPr preferRelativeResize="0"/>
          <p:nvPr/>
        </p:nvPicPr>
        <p:blipFill rotWithShape="1">
          <a:blip r:embed="rId3">
            <a:alphaModFix/>
          </a:blip>
          <a:srcRect/>
          <a:stretch/>
        </p:blipFill>
        <p:spPr>
          <a:xfrm>
            <a:off x="615900" y="913050"/>
            <a:ext cx="6475500" cy="3885300"/>
          </a:xfrm>
          <a:prstGeom prst="rect">
            <a:avLst/>
          </a:prstGeom>
          <a:noFill/>
          <a:ln w="9525" cap="flat" cmpd="sng">
            <a:solidFill>
              <a:schemeClr val="dk2"/>
            </a:solidFill>
            <a:prstDash val="solid"/>
            <a:round/>
            <a:headEnd type="none" w="sm" len="sm"/>
            <a:tailEnd type="none" w="sm" len="sm"/>
          </a:ln>
        </p:spPr>
      </p:pic>
      <p:sp>
        <p:nvSpPr>
          <p:cNvPr id="540" name="Google Shape;540;p3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9FC8D"/>
                </a:solidFill>
                <a:latin typeface="DM Sans"/>
                <a:ea typeface="DM Sans"/>
                <a:cs typeface="DM Sans"/>
                <a:sym typeface="DM Sans"/>
              </a:rPr>
              <a:t>Do the task as a student would. Jot down any reflections that you have as you do the math!</a:t>
            </a:r>
            <a:endParaRPr sz="800" b="1" i="0" u="none" strike="noStrike" cap="none">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4"/>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NanumMyeongjo ExtraBold"/>
                <a:ea typeface="NanumMyeongjo ExtraBold"/>
                <a:cs typeface="NanumMyeongjo ExtraBold"/>
                <a:sym typeface="NanumMyeongjo ExtraBold"/>
              </a:rPr>
              <a:t>Participants will be able to:</a:t>
            </a:r>
            <a:endParaRPr sz="1400" b="0" i="0" u="none" strike="noStrike" cap="none">
              <a:solidFill>
                <a:schemeClr val="dk1"/>
              </a:solidFill>
              <a:latin typeface="NanumMyeongjo ExtraBold"/>
              <a:ea typeface="NanumMyeongjo ExtraBold"/>
              <a:cs typeface="NanumMyeongjo ExtraBold"/>
              <a:sym typeface="NanumMyeongjo ExtraBold"/>
            </a:endParaRPr>
          </a:p>
        </p:txBody>
      </p:sp>
      <p:sp>
        <p:nvSpPr>
          <p:cNvPr id="160" name="Google Shape;160;p4"/>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Explain the content and practice expectations for the M153 badge</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Analyze tasks through the lenses of (1) content and practice expectations and (2) learning principles</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Analyze student work for evidence of learning</a:t>
            </a:r>
            <a:endParaRPr sz="1000" b="0" i="0" u="none" strike="noStrike" cap="none">
              <a:solidFill>
                <a:schemeClr val="dk1"/>
              </a:solidFill>
              <a:latin typeface="DM Sans"/>
              <a:ea typeface="DM Sans"/>
              <a:cs typeface="DM Sans"/>
              <a:sym typeface="DM Sans"/>
            </a:endParaRPr>
          </a:p>
        </p:txBody>
      </p:sp>
      <p:cxnSp>
        <p:nvCxnSpPr>
          <p:cNvPr id="161" name="Google Shape;161;p4"/>
          <p:cNvCxnSpPr/>
          <p:nvPr/>
        </p:nvCxnSpPr>
        <p:spPr>
          <a:xfrm>
            <a:off x="2374350" y="1083650"/>
            <a:ext cx="6784800" cy="0"/>
          </a:xfrm>
          <a:prstGeom prst="straightConnector1">
            <a:avLst/>
          </a:prstGeom>
          <a:noFill/>
          <a:ln w="9525" cap="flat" cmpd="sng">
            <a:solidFill>
              <a:schemeClr val="dk1"/>
            </a:solidFill>
            <a:prstDash val="solid"/>
            <a:round/>
            <a:headEnd type="none" w="sm" len="sm"/>
            <a:tailEnd type="none" w="sm" len="sm"/>
          </a:ln>
        </p:spPr>
      </p:cxnSp>
      <p:sp>
        <p:nvSpPr>
          <p:cNvPr id="162" name="Google Shape;162;p4"/>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NanumMyeongjo ExtraBold"/>
                <a:ea typeface="NanumMyeongjo ExtraBold"/>
                <a:cs typeface="NanumMyeongjo ExtraBold"/>
                <a:sym typeface="NanumMyeongjo ExtraBold"/>
              </a:rPr>
              <a:t>Agenda:</a:t>
            </a:r>
            <a:endParaRPr sz="1400" b="0" i="0" u="none" strike="noStrike" cap="none">
              <a:solidFill>
                <a:schemeClr val="dk1"/>
              </a:solidFill>
              <a:latin typeface="NanumMyeongjo ExtraBold"/>
              <a:ea typeface="NanumMyeongjo ExtraBold"/>
              <a:cs typeface="NanumMyeongjo ExtraBold"/>
              <a:sym typeface="NanumMyeongjo ExtraBold"/>
            </a:endParaRPr>
          </a:p>
        </p:txBody>
      </p:sp>
      <p:sp>
        <p:nvSpPr>
          <p:cNvPr id="164" name="Google Shape;164;p4"/>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Task 1: Expectations and Learning Principles</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Task 1: Student Work</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Task 2: Expectations and Learning Principles</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Task 2: Student Work</a:t>
            </a:r>
            <a:endParaRPr sz="1000" b="0" i="0" u="none" strike="noStrike" cap="none">
              <a:solidFill>
                <a:schemeClr val="dk1"/>
              </a:solidFill>
              <a:latin typeface="DM Sans"/>
              <a:ea typeface="DM Sans"/>
              <a:cs typeface="DM Sans"/>
              <a:sym typeface="DM Sans"/>
            </a:endParaRPr>
          </a:p>
          <a:p>
            <a:pPr marL="146304" marR="0" lvl="0" indent="-146304" algn="l" rtl="0">
              <a:lnSpc>
                <a:spcPct val="115000"/>
              </a:lnSpc>
              <a:spcBef>
                <a:spcPts val="500"/>
              </a:spcBef>
              <a:spcAft>
                <a:spcPts val="0"/>
              </a:spcAft>
              <a:buClr>
                <a:schemeClr val="dk1"/>
              </a:buClr>
              <a:buSzPts val="1000"/>
              <a:buFont typeface="DM Sans"/>
              <a:buChar char="●"/>
            </a:pPr>
            <a:r>
              <a:rPr lang="en" sz="1000" b="0" i="0" u="none" strike="noStrike" cap="none">
                <a:solidFill>
                  <a:schemeClr val="dk1"/>
                </a:solidFill>
                <a:latin typeface="DM Sans"/>
                <a:ea typeface="DM Sans"/>
                <a:cs typeface="DM Sans"/>
                <a:sym typeface="DM Sans"/>
              </a:rPr>
              <a:t>Closing</a:t>
            </a:r>
            <a:endParaRPr sz="1000" b="0" i="0" u="none" strike="noStrike" cap="none">
              <a:solidFill>
                <a:schemeClr val="dk1"/>
              </a:solidFill>
              <a:latin typeface="DM Sans"/>
              <a:ea typeface="DM Sans"/>
              <a:cs typeface="DM Sans"/>
              <a:sym typeface="DM Sans"/>
            </a:endParaRPr>
          </a:p>
        </p:txBody>
      </p:sp>
      <p:sp>
        <p:nvSpPr>
          <p:cNvPr id="165" name="Google Shape;165;p4"/>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6" name="Google Shape;166;p4"/>
          <p:cNvCxnSpPr/>
          <p:nvPr/>
        </p:nvCxnSpPr>
        <p:spPr>
          <a:xfrm>
            <a:off x="5687700" y="1083650"/>
            <a:ext cx="0" cy="4065300"/>
          </a:xfrm>
          <a:prstGeom prst="straightConnector1">
            <a:avLst/>
          </a:prstGeom>
          <a:noFill/>
          <a:ln w="9525" cap="flat" cmpd="sng">
            <a:solidFill>
              <a:schemeClr val="dk1"/>
            </a:solidFill>
            <a:prstDash val="solid"/>
            <a:round/>
            <a:headEnd type="none" w="sm" len="sm"/>
            <a:tailEnd type="none" w="sm" len="sm"/>
          </a:ln>
        </p:spPr>
      </p:cxnSp>
      <p:cxnSp>
        <p:nvCxnSpPr>
          <p:cNvPr id="167" name="Google Shape;167;p4"/>
          <p:cNvCxnSpPr/>
          <p:nvPr/>
        </p:nvCxnSpPr>
        <p:spPr>
          <a:xfrm>
            <a:off x="2374350" y="4721100"/>
            <a:ext cx="6784800" cy="0"/>
          </a:xfrm>
          <a:prstGeom prst="straightConnector1">
            <a:avLst/>
          </a:prstGeom>
          <a:noFill/>
          <a:ln w="9525" cap="flat" cmpd="sng">
            <a:solidFill>
              <a:schemeClr val="dk1"/>
            </a:solidFill>
            <a:prstDash val="solid"/>
            <a:round/>
            <a:headEnd type="none" w="sm" len="sm"/>
            <a:tailEnd type="none" w="sm" len="sm"/>
          </a:ln>
        </p:spPr>
      </p:cxnSp>
      <p:sp>
        <p:nvSpPr>
          <p:cNvPr id="168" name="Google Shape;168;p4"/>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Outcomes and Agenda</a:t>
            </a:r>
            <a:endParaRPr sz="3300" b="0" i="0" u="none" strike="noStrike" cap="none">
              <a:solidFill>
                <a:schemeClr val="dk1"/>
              </a:solidFill>
              <a:latin typeface="Nanum Myeongjo"/>
              <a:ea typeface="Nanum Myeongjo"/>
              <a:cs typeface="Nanum Myeongjo"/>
              <a:sym typeface="Nanum Myeongjo"/>
            </a:endParaRPr>
          </a:p>
        </p:txBody>
      </p:sp>
      <p:cxnSp>
        <p:nvCxnSpPr>
          <p:cNvPr id="170" name="Google Shape;170;p4"/>
          <p:cNvCxnSpPr/>
          <p:nvPr/>
        </p:nvCxnSpPr>
        <p:spPr>
          <a:xfrm>
            <a:off x="2505475" y="-6900"/>
            <a:ext cx="0" cy="5155800"/>
          </a:xfrm>
          <a:prstGeom prst="straightConnector1">
            <a:avLst/>
          </a:prstGeom>
          <a:noFill/>
          <a:ln w="9525" cap="flat" cmpd="sng">
            <a:solidFill>
              <a:schemeClr val="dk1"/>
            </a:solidFill>
            <a:prstDash val="solid"/>
            <a:round/>
            <a:headEnd type="none" w="sm" len="sm"/>
            <a:tailEnd type="none" w="sm" len="sm"/>
          </a:ln>
        </p:spPr>
      </p:cxnSp>
      <p:pic>
        <p:nvPicPr>
          <p:cNvPr id="171" name="Google Shape;171;p4"/>
          <p:cNvPicPr preferRelativeResize="0"/>
          <p:nvPr/>
        </p:nvPicPr>
        <p:blipFill rotWithShape="1">
          <a:blip r:embed="rId3">
            <a:alphaModFix/>
          </a:blip>
          <a:srcRect/>
          <a:stretch/>
        </p:blipFill>
        <p:spPr>
          <a:xfrm>
            <a:off x="3096768" y="841025"/>
            <a:ext cx="481663" cy="485249"/>
          </a:xfrm>
          <a:prstGeom prst="rect">
            <a:avLst/>
          </a:prstGeom>
          <a:noFill/>
          <a:ln>
            <a:noFill/>
          </a:ln>
        </p:spPr>
      </p:pic>
      <p:pic>
        <p:nvPicPr>
          <p:cNvPr id="172" name="Google Shape;172;p4"/>
          <p:cNvPicPr preferRelativeResize="0"/>
          <p:nvPr/>
        </p:nvPicPr>
        <p:blipFill rotWithShape="1">
          <a:blip r:embed="rId4">
            <a:alphaModFix/>
          </a:blip>
          <a:src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45"/>
        <p:cNvGrpSpPr/>
        <p:nvPr/>
      </p:nvGrpSpPr>
      <p:grpSpPr>
        <a:xfrm>
          <a:off x="0" y="0"/>
          <a:ext cx="0" cy="0"/>
          <a:chOff x="0" y="0"/>
          <a:chExt cx="0" cy="0"/>
        </a:xfrm>
      </p:grpSpPr>
      <p:cxnSp>
        <p:nvCxnSpPr>
          <p:cNvPr id="546" name="Google Shape;546;p40"/>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cxnSp>
        <p:nvCxnSpPr>
          <p:cNvPr id="547" name="Google Shape;547;p40"/>
          <p:cNvCxnSpPr/>
          <p:nvPr/>
        </p:nvCxnSpPr>
        <p:spPr>
          <a:xfrm>
            <a:off x="7843850" y="300"/>
            <a:ext cx="0" cy="5141400"/>
          </a:xfrm>
          <a:prstGeom prst="straightConnector1">
            <a:avLst/>
          </a:prstGeom>
          <a:noFill/>
          <a:ln w="9525" cap="flat" cmpd="sng">
            <a:solidFill>
              <a:schemeClr val="dk2"/>
            </a:solidFill>
            <a:prstDash val="solid"/>
            <a:round/>
            <a:headEnd type="none" w="sm" len="sm"/>
            <a:tailEnd type="none" w="sm" len="sm"/>
          </a:ln>
        </p:spPr>
      </p:cxnSp>
      <p:sp>
        <p:nvSpPr>
          <p:cNvPr id="548" name="Google Shape;548;p4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Content and Practice Expectations</a:t>
            </a:r>
            <a:endParaRPr sz="3300" b="0" i="0" u="none" strike="noStrike" cap="none">
              <a:solidFill>
                <a:schemeClr val="dk1"/>
              </a:solidFill>
              <a:latin typeface="Nanum Myeongjo"/>
              <a:ea typeface="Nanum Myeongjo"/>
              <a:cs typeface="Nanum Myeongjo"/>
              <a:sym typeface="Nanum Myeongjo"/>
            </a:endParaRPr>
          </a:p>
        </p:txBody>
      </p:sp>
      <p:pic>
        <p:nvPicPr>
          <p:cNvPr id="549" name="Google Shape;549;p40"/>
          <p:cNvPicPr preferRelativeResize="0"/>
          <p:nvPr/>
        </p:nvPicPr>
        <p:blipFill rotWithShape="1">
          <a:blip r:embed="rId3">
            <a:alphaModFix/>
          </a:blip>
          <a:srcRect/>
          <a:stretch/>
        </p:blipFill>
        <p:spPr>
          <a:xfrm>
            <a:off x="676800" y="913050"/>
            <a:ext cx="6475500" cy="3885300"/>
          </a:xfrm>
          <a:prstGeom prst="rect">
            <a:avLst/>
          </a:prstGeom>
          <a:noFill/>
          <a:ln w="9525" cap="flat" cmpd="sng">
            <a:solidFill>
              <a:schemeClr val="dk2"/>
            </a:solidFill>
            <a:prstDash val="solid"/>
            <a:round/>
            <a:headEnd type="none" w="sm" len="sm"/>
            <a:tailEnd type="none" w="sm" len="sm"/>
          </a:ln>
        </p:spPr>
      </p:pic>
      <p:sp>
        <p:nvSpPr>
          <p:cNvPr id="550" name="Google Shape;550;p4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9FC8D"/>
                </a:solidFill>
                <a:latin typeface="DM Sans"/>
                <a:ea typeface="DM Sans"/>
                <a:cs typeface="DM Sans"/>
                <a:sym typeface="DM Sans"/>
              </a:rPr>
              <a:t>Choose 1-2 Content and Practice Expectations that student work could give evidence of.</a:t>
            </a:r>
            <a:endParaRPr sz="1100" b="1" i="0" u="none" strike="noStrike" cap="none">
              <a:solidFill>
                <a:srgbClr val="C9FC8D"/>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55"/>
        <p:cNvGrpSpPr/>
        <p:nvPr/>
      </p:nvGrpSpPr>
      <p:grpSpPr>
        <a:xfrm>
          <a:off x="0" y="0"/>
          <a:ext cx="0" cy="0"/>
          <a:chOff x="0" y="0"/>
          <a:chExt cx="0" cy="0"/>
        </a:xfrm>
      </p:grpSpPr>
      <p:cxnSp>
        <p:nvCxnSpPr>
          <p:cNvPr id="556" name="Google Shape;556;p41"/>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cxnSp>
        <p:nvCxnSpPr>
          <p:cNvPr id="557" name="Google Shape;557;p41"/>
          <p:cNvCxnSpPr/>
          <p:nvPr/>
        </p:nvCxnSpPr>
        <p:spPr>
          <a:xfrm>
            <a:off x="7843850" y="300"/>
            <a:ext cx="0" cy="5141400"/>
          </a:xfrm>
          <a:prstGeom prst="straightConnector1">
            <a:avLst/>
          </a:prstGeom>
          <a:noFill/>
          <a:ln w="9525" cap="flat" cmpd="sng">
            <a:solidFill>
              <a:schemeClr val="dk2"/>
            </a:solidFill>
            <a:prstDash val="solid"/>
            <a:round/>
            <a:headEnd type="none" w="sm" len="sm"/>
            <a:tailEnd type="none" w="sm" len="sm"/>
          </a:ln>
        </p:spPr>
      </p:cxnSp>
      <p:sp>
        <p:nvSpPr>
          <p:cNvPr id="558" name="Google Shape;558;p4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Content and Practice Expectations</a:t>
            </a:r>
            <a:endParaRPr sz="3300" b="0" i="0" u="none" strike="noStrike" cap="none">
              <a:solidFill>
                <a:schemeClr val="dk1"/>
              </a:solidFill>
              <a:latin typeface="Nanum Myeongjo"/>
              <a:ea typeface="Nanum Myeongjo"/>
              <a:cs typeface="Nanum Myeongjo"/>
              <a:sym typeface="Nanum Myeongjo"/>
            </a:endParaRPr>
          </a:p>
        </p:txBody>
      </p:sp>
      <p:pic>
        <p:nvPicPr>
          <p:cNvPr id="559" name="Google Shape;559;p41"/>
          <p:cNvPicPr preferRelativeResize="0"/>
          <p:nvPr/>
        </p:nvPicPr>
        <p:blipFill rotWithShape="1">
          <a:blip r:embed="rId3">
            <a:alphaModFix/>
          </a:blip>
          <a:srcRect/>
          <a:stretch/>
        </p:blipFill>
        <p:spPr>
          <a:xfrm>
            <a:off x="615900" y="913050"/>
            <a:ext cx="6475500" cy="3885300"/>
          </a:xfrm>
          <a:prstGeom prst="rect">
            <a:avLst/>
          </a:prstGeom>
          <a:noFill/>
          <a:ln w="9525" cap="flat" cmpd="sng">
            <a:solidFill>
              <a:schemeClr val="dk2"/>
            </a:solidFill>
            <a:prstDash val="solid"/>
            <a:round/>
            <a:headEnd type="none" w="sm" len="sm"/>
            <a:tailEnd type="none" w="sm" len="sm"/>
          </a:ln>
        </p:spPr>
      </p:pic>
      <p:sp>
        <p:nvSpPr>
          <p:cNvPr id="560" name="Google Shape;560;p41"/>
          <p:cNvSpPr/>
          <p:nvPr/>
        </p:nvSpPr>
        <p:spPr>
          <a:xfrm>
            <a:off x="6513300" y="2078050"/>
            <a:ext cx="2213100" cy="21117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41"/>
          <p:cNvSpPr txBox="1"/>
          <p:nvPr/>
        </p:nvSpPr>
        <p:spPr>
          <a:xfrm>
            <a:off x="6786300" y="2710600"/>
            <a:ext cx="1667100" cy="846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C9FC8D"/>
                </a:solidFill>
                <a:latin typeface="DM Sans"/>
                <a:ea typeface="DM Sans"/>
                <a:cs typeface="DM Sans"/>
                <a:sym typeface="DM Sans"/>
              </a:rPr>
              <a:t>153.c: Verify experimentally the properties of dilations given by a center and a scale factor.</a:t>
            </a:r>
            <a:endParaRPr sz="1100" b="1" i="0" u="none" strike="noStrike" cap="none">
              <a:solidFill>
                <a:srgbClr val="C9FC8D"/>
              </a:solidFill>
              <a:latin typeface="DM Sans"/>
              <a:ea typeface="DM Sans"/>
              <a:cs typeface="DM Sans"/>
              <a:sym typeface="DM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65"/>
        <p:cNvGrpSpPr/>
        <p:nvPr/>
      </p:nvGrpSpPr>
      <p:grpSpPr>
        <a:xfrm>
          <a:off x="0" y="0"/>
          <a:ext cx="0" cy="0"/>
          <a:chOff x="0" y="0"/>
          <a:chExt cx="0" cy="0"/>
        </a:xfrm>
      </p:grpSpPr>
      <p:sp>
        <p:nvSpPr>
          <p:cNvPr id="566" name="Google Shape;566;p42"/>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In M153 Badge Title, students will employ the following learning principles: </a:t>
            </a:r>
            <a:endParaRPr sz="1400" b="1" i="0" u="none" strike="noStrike" cap="none">
              <a:solidFill>
                <a:schemeClr val="dk1"/>
              </a:solidFill>
              <a:latin typeface="DM Sans"/>
              <a:ea typeface="DM Sans"/>
              <a:cs typeface="DM Sans"/>
              <a:sym typeface="DM Sans"/>
            </a:endParaRPr>
          </a:p>
        </p:txBody>
      </p:sp>
      <p:sp>
        <p:nvSpPr>
          <p:cNvPr id="567" name="Google Shape;567;p4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with cognitively demanding tasks in heterogeneous settings (LP 1).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in social activities (LP 2).</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Build conceptual understanding through reasoning (LP 3).</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Have agency in their learning (LP 4).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View mathematics as a human endeavor across centuries (LP 5).</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See mathematics as relevant (LP 6).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Employ technology as a tool for problem-solving and understanding (LP 7).</a:t>
            </a:r>
            <a:endParaRPr sz="1200" b="0" i="0" u="none" strike="noStrike" cap="none">
              <a:solidFill>
                <a:schemeClr val="dk1"/>
              </a:solidFill>
              <a:latin typeface="DM Sans"/>
              <a:ea typeface="DM Sans"/>
              <a:cs typeface="DM Sans"/>
              <a:sym typeface="DM Sans"/>
            </a:endParaRPr>
          </a:p>
        </p:txBody>
      </p:sp>
      <p:cxnSp>
        <p:nvCxnSpPr>
          <p:cNvPr id="568" name="Google Shape;568;p42"/>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569" name="Google Shape;569;p4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0" name="Google Shape;570;p42"/>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571" name="Google Shape;571;p42"/>
          <p:cNvCxnSpPr/>
          <p:nvPr/>
        </p:nvCxnSpPr>
        <p:spPr>
          <a:xfrm>
            <a:off x="2720450" y="-6900"/>
            <a:ext cx="0" cy="5155800"/>
          </a:xfrm>
          <a:prstGeom prst="straightConnector1">
            <a:avLst/>
          </a:prstGeom>
          <a:noFill/>
          <a:ln w="9525" cap="flat" cmpd="sng">
            <a:solidFill>
              <a:schemeClr val="dk1"/>
            </a:solidFill>
            <a:prstDash val="solid"/>
            <a:round/>
            <a:headEnd type="none" w="sm" len="sm"/>
            <a:tailEnd type="none" w="sm" len="sm"/>
          </a:ln>
        </p:spPr>
      </p:cxnSp>
      <p:cxnSp>
        <p:nvCxnSpPr>
          <p:cNvPr id="572" name="Google Shape;572;p42"/>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
        <p:nvSpPr>
          <p:cNvPr id="573" name="Google Shape;573;p4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Learning</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Principles</a:t>
            </a:r>
            <a:endParaRPr sz="33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77"/>
        <p:cNvGrpSpPr/>
        <p:nvPr/>
      </p:nvGrpSpPr>
      <p:grpSpPr>
        <a:xfrm>
          <a:off x="0" y="0"/>
          <a:ext cx="0" cy="0"/>
          <a:chOff x="0" y="0"/>
          <a:chExt cx="0" cy="0"/>
        </a:xfrm>
      </p:grpSpPr>
      <p:sp>
        <p:nvSpPr>
          <p:cNvPr id="578" name="Google Shape;578;p43"/>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In M153 Badge Title, students will employ the following learning principles: </a:t>
            </a:r>
            <a:endParaRPr sz="1400" b="1" i="0" u="none" strike="noStrike" cap="none">
              <a:solidFill>
                <a:schemeClr val="dk1"/>
              </a:solidFill>
              <a:latin typeface="DM Sans"/>
              <a:ea typeface="DM Sans"/>
              <a:cs typeface="DM Sans"/>
              <a:sym typeface="DM Sans"/>
            </a:endParaRPr>
          </a:p>
        </p:txBody>
      </p:sp>
      <p:sp>
        <p:nvSpPr>
          <p:cNvPr id="579" name="Google Shape;579;p4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with cognitively demanding tasks in heterogeneous settings (LP 1).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in social activities (LP 2).</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Build conceptual understanding through reasoning (LP 3).</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Have agency in their learning (LP 4).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View mathematics as a human endeavor across centuries (LP 5).</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See mathematics as relevant (LP 6).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Employ technology as a tool for problem-solving and understanding (LP 7).</a:t>
            </a:r>
            <a:endParaRPr sz="1200" b="0" i="0" u="none" strike="noStrike" cap="none">
              <a:solidFill>
                <a:schemeClr val="dk1"/>
              </a:solidFill>
              <a:latin typeface="DM Sans"/>
              <a:ea typeface="DM Sans"/>
              <a:cs typeface="DM Sans"/>
              <a:sym typeface="DM Sans"/>
            </a:endParaRPr>
          </a:p>
        </p:txBody>
      </p:sp>
      <p:cxnSp>
        <p:nvCxnSpPr>
          <p:cNvPr id="580" name="Google Shape;580;p43"/>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581" name="Google Shape;581;p4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82" name="Google Shape;582;p43"/>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583" name="Google Shape;583;p43"/>
          <p:cNvCxnSpPr/>
          <p:nvPr/>
        </p:nvCxnSpPr>
        <p:spPr>
          <a:xfrm>
            <a:off x="2720450" y="-6900"/>
            <a:ext cx="0" cy="5155800"/>
          </a:xfrm>
          <a:prstGeom prst="straightConnector1">
            <a:avLst/>
          </a:prstGeom>
          <a:noFill/>
          <a:ln w="9525" cap="flat" cmpd="sng">
            <a:solidFill>
              <a:schemeClr val="dk1"/>
            </a:solidFill>
            <a:prstDash val="solid"/>
            <a:round/>
            <a:headEnd type="none" w="sm" len="sm"/>
            <a:tailEnd type="none" w="sm" len="sm"/>
          </a:ln>
        </p:spPr>
      </p:cxnSp>
      <p:cxnSp>
        <p:nvCxnSpPr>
          <p:cNvPr id="584" name="Google Shape;584;p43"/>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
        <p:nvSpPr>
          <p:cNvPr id="585" name="Google Shape;585;p4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Learning</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Principles</a:t>
            </a:r>
            <a:endParaRPr sz="3300" b="0" i="0" u="none" strike="noStrike" cap="none">
              <a:solidFill>
                <a:schemeClr val="dk1"/>
              </a:solidFill>
              <a:latin typeface="Nanum Myeongjo"/>
              <a:ea typeface="Nanum Myeongjo"/>
              <a:cs typeface="Nanum Myeongjo"/>
              <a:sym typeface="Nanum Myeongjo"/>
            </a:endParaRPr>
          </a:p>
        </p:txBody>
      </p:sp>
      <p:sp>
        <p:nvSpPr>
          <p:cNvPr id="586" name="Google Shape;586;p4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4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BDFCD7"/>
                </a:solidFill>
                <a:latin typeface="DM Sans"/>
                <a:ea typeface="DM Sans"/>
                <a:cs typeface="DM Sans"/>
                <a:sym typeface="DM Sans"/>
              </a:rPr>
              <a:t>Which of these principles does this task lend itself to? </a:t>
            </a:r>
            <a:endParaRPr sz="1100" b="1" i="0" u="none" strike="noStrike" cap="none">
              <a:solidFill>
                <a:srgbClr val="BDFCD7"/>
              </a:solidFill>
              <a:latin typeface="DM Sans"/>
              <a:ea typeface="DM Sans"/>
              <a:cs typeface="DM Sans"/>
              <a:sym typeface="DM Sans"/>
            </a:endParaRPr>
          </a:p>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BDFCD7"/>
                </a:solidFill>
                <a:latin typeface="DM Sans"/>
                <a:ea typeface="DM Sans"/>
                <a:cs typeface="DM Sans"/>
                <a:sym typeface="DM Sans"/>
              </a:rPr>
              <a:t>Which ones can the task be easily adapted to accommodate? </a:t>
            </a:r>
            <a:endParaRPr sz="1100" b="1" i="0" u="none" strike="noStrike" cap="none">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91"/>
        <p:cNvGrpSpPr/>
        <p:nvPr/>
      </p:nvGrpSpPr>
      <p:grpSpPr>
        <a:xfrm>
          <a:off x="0" y="0"/>
          <a:ext cx="0" cy="0"/>
          <a:chOff x="0" y="0"/>
          <a:chExt cx="0" cy="0"/>
        </a:xfrm>
      </p:grpSpPr>
      <p:sp>
        <p:nvSpPr>
          <p:cNvPr id="592" name="Google Shape;592;p44"/>
          <p:cNvSpPr txBox="1"/>
          <p:nvPr/>
        </p:nvSpPr>
        <p:spPr>
          <a:xfrm>
            <a:off x="3105100" y="690325"/>
            <a:ext cx="3636300" cy="431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In M153 Badge Title, students will employ the following learning principles: </a:t>
            </a:r>
            <a:endParaRPr sz="1400" b="1" i="0" u="none" strike="noStrike" cap="none">
              <a:solidFill>
                <a:schemeClr val="dk1"/>
              </a:solidFill>
              <a:latin typeface="DM Sans"/>
              <a:ea typeface="DM Sans"/>
              <a:cs typeface="DM Sans"/>
              <a:sym typeface="DM Sans"/>
            </a:endParaRPr>
          </a:p>
        </p:txBody>
      </p:sp>
      <p:sp>
        <p:nvSpPr>
          <p:cNvPr id="593" name="Google Shape;593;p4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with cognitively demanding tasks in heterogeneous settings (LP 1).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Engage in social activities (LP 2).</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Build conceptual understanding through reasoning (LP 3).</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Have agency in their learning (LP 4).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View mathematics as a human endeavor across centuries (LP 5).</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See mathematics as relevant (LP 6). </a:t>
            </a:r>
            <a:endParaRPr sz="1200" b="0" i="0" u="none" strike="noStrike" cap="none">
              <a:solidFill>
                <a:schemeClr val="dk1"/>
              </a:solidFill>
              <a:latin typeface="DM Sans"/>
              <a:ea typeface="DM Sans"/>
              <a:cs typeface="DM Sans"/>
              <a:sym typeface="DM Sans"/>
            </a:endParaRPr>
          </a:p>
          <a:p>
            <a:pPr marL="164592" marR="0" lvl="0" indent="-164592" algn="l" rtl="0">
              <a:lnSpc>
                <a:spcPct val="115000"/>
              </a:lnSpc>
              <a:spcBef>
                <a:spcPts val="500"/>
              </a:spcBef>
              <a:spcAft>
                <a:spcPts val="0"/>
              </a:spcAft>
              <a:buClr>
                <a:schemeClr val="dk1"/>
              </a:buClr>
              <a:buSzPts val="1200"/>
              <a:buFont typeface="DM Sans"/>
              <a:buChar char="●"/>
            </a:pPr>
            <a:r>
              <a:rPr lang="en" sz="1200" b="0" i="0" u="none" strike="noStrike" cap="none">
                <a:solidFill>
                  <a:schemeClr val="dk1"/>
                </a:solidFill>
                <a:latin typeface="DM Sans"/>
                <a:ea typeface="DM Sans"/>
                <a:cs typeface="DM Sans"/>
                <a:sym typeface="DM Sans"/>
              </a:rPr>
              <a:t>Employ technology as a tool for problem-solving and understanding (LP 7).</a:t>
            </a:r>
            <a:endParaRPr sz="1200" b="0" i="0" u="none" strike="noStrike" cap="none">
              <a:solidFill>
                <a:schemeClr val="dk1"/>
              </a:solidFill>
              <a:latin typeface="DM Sans"/>
              <a:ea typeface="DM Sans"/>
              <a:cs typeface="DM Sans"/>
              <a:sym typeface="DM Sans"/>
            </a:endParaRPr>
          </a:p>
        </p:txBody>
      </p:sp>
      <p:cxnSp>
        <p:nvCxnSpPr>
          <p:cNvPr id="594" name="Google Shape;594;p44"/>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595" name="Google Shape;595;p4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96" name="Google Shape;596;p44"/>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597" name="Google Shape;597;p44"/>
          <p:cNvCxnSpPr/>
          <p:nvPr/>
        </p:nvCxnSpPr>
        <p:spPr>
          <a:xfrm>
            <a:off x="2720450" y="-6900"/>
            <a:ext cx="0" cy="5155800"/>
          </a:xfrm>
          <a:prstGeom prst="straightConnector1">
            <a:avLst/>
          </a:prstGeom>
          <a:noFill/>
          <a:ln w="9525" cap="flat" cmpd="sng">
            <a:solidFill>
              <a:schemeClr val="dk1"/>
            </a:solidFill>
            <a:prstDash val="solid"/>
            <a:round/>
            <a:headEnd type="none" w="sm" len="sm"/>
            <a:tailEnd type="none" w="sm" len="sm"/>
          </a:ln>
        </p:spPr>
      </p:cxnSp>
      <p:cxnSp>
        <p:nvCxnSpPr>
          <p:cNvPr id="598" name="Google Shape;598;p44"/>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
        <p:nvSpPr>
          <p:cNvPr id="599" name="Google Shape;599;p4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Learning</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Principles</a:t>
            </a:r>
            <a:endParaRPr sz="3300" b="0" i="0" u="none" strike="noStrike" cap="none">
              <a:solidFill>
                <a:schemeClr val="dk1"/>
              </a:solidFill>
              <a:latin typeface="Nanum Myeongjo"/>
              <a:ea typeface="Nanum Myeongjo"/>
              <a:cs typeface="Nanum Myeongjo"/>
              <a:sym typeface="Nanum Myeongjo"/>
            </a:endParaRPr>
          </a:p>
        </p:txBody>
      </p:sp>
      <p:sp>
        <p:nvSpPr>
          <p:cNvPr id="600" name="Google Shape;600;p4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BDFCD7"/>
                </a:solidFill>
                <a:latin typeface="DM Sans"/>
                <a:ea typeface="DM Sans"/>
                <a:cs typeface="DM Sans"/>
                <a:sym typeface="DM Sans"/>
              </a:rPr>
              <a:t>Share what </a:t>
            </a:r>
            <a:br>
              <a:rPr lang="en" sz="1600" b="1" i="0" u="none" strike="noStrike" cap="none">
                <a:solidFill>
                  <a:srgbClr val="BDFCD7"/>
                </a:solidFill>
                <a:latin typeface="DM Sans"/>
                <a:ea typeface="DM Sans"/>
                <a:cs typeface="DM Sans"/>
                <a:sym typeface="DM Sans"/>
              </a:rPr>
            </a:br>
            <a:r>
              <a:rPr lang="en" sz="1600" b="1" i="0" u="none" strike="noStrike" cap="none">
                <a:solidFill>
                  <a:srgbClr val="BDFCD7"/>
                </a:solidFill>
                <a:latin typeface="DM Sans"/>
                <a:ea typeface="DM Sans"/>
                <a:cs typeface="DM Sans"/>
                <a:sym typeface="DM Sans"/>
              </a:rPr>
              <a:t>you came up with!</a:t>
            </a:r>
            <a:endParaRPr sz="1100" b="1" i="0" u="none" strike="noStrike" cap="none">
              <a:solidFill>
                <a:srgbClr val="BDFCD7"/>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05"/>
        <p:cNvGrpSpPr/>
        <p:nvPr/>
      </p:nvGrpSpPr>
      <p:grpSpPr>
        <a:xfrm>
          <a:off x="0" y="0"/>
          <a:ext cx="0" cy="0"/>
          <a:chOff x="0" y="0"/>
          <a:chExt cx="0" cy="0"/>
        </a:xfrm>
      </p:grpSpPr>
      <p:cxnSp>
        <p:nvCxnSpPr>
          <p:cNvPr id="606" name="Google Shape;606;p45"/>
          <p:cNvCxnSpPr/>
          <p:nvPr/>
        </p:nvCxnSpPr>
        <p:spPr>
          <a:xfrm>
            <a:off x="3115350" y="300"/>
            <a:ext cx="0" cy="5141400"/>
          </a:xfrm>
          <a:prstGeom prst="straightConnector1">
            <a:avLst/>
          </a:prstGeom>
          <a:noFill/>
          <a:ln w="9525" cap="flat" cmpd="sng">
            <a:solidFill>
              <a:schemeClr val="dk2"/>
            </a:solidFill>
            <a:prstDash val="solid"/>
            <a:round/>
            <a:headEnd type="none" w="sm" len="sm"/>
            <a:tailEnd type="none" w="sm" len="sm"/>
          </a:ln>
        </p:spPr>
      </p:cxnSp>
      <p:sp>
        <p:nvSpPr>
          <p:cNvPr id="607" name="Google Shape;607;p4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Task 2: Student Work</a:t>
            </a:r>
            <a:endParaRPr sz="5200" b="0" i="0" u="none" strike="noStrike" cap="none">
              <a:solidFill>
                <a:schemeClr val="dk1"/>
              </a:solidFill>
              <a:latin typeface="Nanum Myeongjo"/>
              <a:ea typeface="Nanum Myeongjo"/>
              <a:cs typeface="Nanum Myeongjo"/>
              <a:sym typeface="Nanum Myeongjo"/>
            </a:endParaRPr>
          </a:p>
        </p:txBody>
      </p:sp>
      <p:sp>
        <p:nvSpPr>
          <p:cNvPr id="608" name="Google Shape;608;p4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05</a:t>
            </a:r>
            <a:endParaRPr sz="52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12"/>
        <p:cNvGrpSpPr/>
        <p:nvPr/>
      </p:nvGrpSpPr>
      <p:grpSpPr>
        <a:xfrm>
          <a:off x="0" y="0"/>
          <a:ext cx="0" cy="0"/>
          <a:chOff x="0" y="0"/>
          <a:chExt cx="0" cy="0"/>
        </a:xfrm>
      </p:grpSpPr>
      <p:sp>
        <p:nvSpPr>
          <p:cNvPr id="613" name="Google Shape;613;p4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marR="0" lvl="0" indent="-82296" algn="l" rtl="0">
              <a:lnSpc>
                <a:spcPct val="105000"/>
              </a:lnSpc>
              <a:spcBef>
                <a:spcPts val="1200"/>
              </a:spcBef>
              <a:spcAft>
                <a:spcPts val="0"/>
              </a:spcAft>
              <a:buClr>
                <a:schemeClr val="dk1"/>
              </a:buClr>
              <a:buSzPts val="1100"/>
              <a:buFont typeface="DM Sans"/>
              <a:buChar char="●"/>
            </a:pPr>
            <a:r>
              <a:rPr lang="en" sz="1100" b="0" i="0" u="none" strike="noStrike" cap="none">
                <a:solidFill>
                  <a:schemeClr val="dk1"/>
                </a:solidFill>
                <a:latin typeface="DM Sans"/>
                <a:ea typeface="DM Sans"/>
                <a:cs typeface="DM Sans"/>
                <a:sym typeface="DM Sans"/>
              </a:rPr>
              <a:t>One thing you notice about each piece of student work.</a:t>
            </a:r>
            <a:endParaRPr sz="1100" b="0" i="0" u="none" strike="noStrike" cap="none">
              <a:solidFill>
                <a:schemeClr val="dk1"/>
              </a:solidFill>
              <a:latin typeface="DM Sans"/>
              <a:ea typeface="DM Sans"/>
              <a:cs typeface="DM Sans"/>
              <a:sym typeface="DM Sans"/>
            </a:endParaRPr>
          </a:p>
        </p:txBody>
      </p:sp>
      <p:sp>
        <p:nvSpPr>
          <p:cNvPr id="614" name="Google Shape;614;p4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0" i="0" u="none" strike="noStrike" cap="none">
                <a:solidFill>
                  <a:schemeClr val="dk1"/>
                </a:solidFill>
                <a:latin typeface="DM Sans Medium"/>
                <a:ea typeface="DM Sans Medium"/>
                <a:cs typeface="DM Sans Medium"/>
                <a:sym typeface="DM Sans Medium"/>
              </a:rPr>
              <a:t>Jot down</a:t>
            </a:r>
            <a:endParaRPr sz="1100" b="0" i="0" u="none" strike="noStrike" cap="none">
              <a:solidFill>
                <a:srgbClr val="000000"/>
              </a:solidFill>
              <a:latin typeface="DM Sans Medium"/>
              <a:ea typeface="DM Sans Medium"/>
              <a:cs typeface="DM Sans Medium"/>
              <a:sym typeface="DM Sans Medium"/>
            </a:endParaRPr>
          </a:p>
        </p:txBody>
      </p:sp>
      <p:cxnSp>
        <p:nvCxnSpPr>
          <p:cNvPr id="615" name="Google Shape;615;p46"/>
          <p:cNvCxnSpPr/>
          <p:nvPr/>
        </p:nvCxnSpPr>
        <p:spPr>
          <a:xfrm>
            <a:off x="-2700" y="1482784"/>
            <a:ext cx="9149400" cy="0"/>
          </a:xfrm>
          <a:prstGeom prst="straightConnector1">
            <a:avLst/>
          </a:prstGeom>
          <a:noFill/>
          <a:ln w="9525" cap="flat" cmpd="sng">
            <a:solidFill>
              <a:schemeClr val="dk1"/>
            </a:solidFill>
            <a:prstDash val="solid"/>
            <a:round/>
            <a:headEnd type="none" w="sm" len="sm"/>
            <a:tailEnd type="none" w="sm" len="sm"/>
          </a:ln>
        </p:spPr>
      </p:cxnSp>
      <p:cxnSp>
        <p:nvCxnSpPr>
          <p:cNvPr id="616" name="Google Shape;616;p46"/>
          <p:cNvCxnSpPr/>
          <p:nvPr/>
        </p:nvCxnSpPr>
        <p:spPr>
          <a:xfrm>
            <a:off x="7081850" y="300"/>
            <a:ext cx="0" cy="5141400"/>
          </a:xfrm>
          <a:prstGeom prst="straightConnector1">
            <a:avLst/>
          </a:prstGeom>
          <a:noFill/>
          <a:ln w="9525" cap="flat" cmpd="sng">
            <a:solidFill>
              <a:schemeClr val="dk2"/>
            </a:solidFill>
            <a:prstDash val="solid"/>
            <a:round/>
            <a:headEnd type="none" w="sm" len="sm"/>
            <a:tailEnd type="none" w="sm" len="sm"/>
          </a:ln>
        </p:spPr>
      </p:cxnSp>
      <p:sp>
        <p:nvSpPr>
          <p:cNvPr id="617" name="Google Shape;617;p4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Round 1:What </a:t>
            </a:r>
            <a:br>
              <a:rPr lang="en" sz="3300" b="0" i="0" u="none" strike="noStrike" cap="none">
                <a:solidFill>
                  <a:schemeClr val="dk1"/>
                </a:solidFill>
                <a:latin typeface="Nanum Myeongjo"/>
                <a:ea typeface="Nanum Myeongjo"/>
                <a:cs typeface="Nanum Myeongjo"/>
                <a:sym typeface="Nanum Myeongjo"/>
              </a:rPr>
            </a:br>
            <a:r>
              <a:rPr lang="en" sz="3300" b="0" i="0" u="none" strike="noStrike" cap="none">
                <a:solidFill>
                  <a:schemeClr val="dk1"/>
                </a:solidFill>
                <a:latin typeface="Nanum Myeongjo"/>
                <a:ea typeface="Nanum Myeongjo"/>
                <a:cs typeface="Nanum Myeongjo"/>
                <a:sym typeface="Nanum Myeongjo"/>
              </a:rPr>
              <a:t>do you notice?</a:t>
            </a:r>
            <a:endParaRPr sz="3300" b="0" i="0" u="none" strike="noStrike" cap="none">
              <a:solidFill>
                <a:schemeClr val="dk1"/>
              </a:solidFill>
              <a:latin typeface="Nanum Myeongjo"/>
              <a:ea typeface="Nanum Myeongjo"/>
              <a:cs typeface="Nanum Myeongjo"/>
              <a:sym typeface="Nanum Myeongjo"/>
            </a:endParaRPr>
          </a:p>
        </p:txBody>
      </p:sp>
      <p:sp>
        <p:nvSpPr>
          <p:cNvPr id="618" name="Google Shape;618;p4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of student work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22"/>
        <p:cNvGrpSpPr/>
        <p:nvPr/>
      </p:nvGrpSpPr>
      <p:grpSpPr>
        <a:xfrm>
          <a:off x="0" y="0"/>
          <a:ext cx="0" cy="0"/>
          <a:chOff x="0" y="0"/>
          <a:chExt cx="0" cy="0"/>
        </a:xfrm>
      </p:grpSpPr>
      <p:sp>
        <p:nvSpPr>
          <p:cNvPr id="623" name="Google Shape;623;p4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marR="0" lvl="0" indent="-82296" algn="l" rtl="0">
              <a:lnSpc>
                <a:spcPct val="105000"/>
              </a:lnSpc>
              <a:spcBef>
                <a:spcPts val="1200"/>
              </a:spcBef>
              <a:spcAft>
                <a:spcPts val="0"/>
              </a:spcAft>
              <a:buClr>
                <a:schemeClr val="dk1"/>
              </a:buClr>
              <a:buSzPts val="1100"/>
              <a:buFont typeface="DM Sans"/>
              <a:buChar char="●"/>
            </a:pPr>
            <a:r>
              <a:rPr lang="en" sz="1100" b="0" i="0" u="none" strike="noStrike" cap="none">
                <a:solidFill>
                  <a:schemeClr val="dk1"/>
                </a:solidFill>
                <a:latin typeface="DM Sans"/>
                <a:ea typeface="DM Sans"/>
                <a:cs typeface="DM Sans"/>
                <a:sym typeface="DM Sans"/>
              </a:rPr>
              <a:t>One thing you notice about each piece of student work.</a:t>
            </a:r>
            <a:endParaRPr sz="1100" b="0" i="0" u="none" strike="noStrike" cap="none">
              <a:solidFill>
                <a:schemeClr val="dk1"/>
              </a:solidFill>
              <a:latin typeface="DM Sans"/>
              <a:ea typeface="DM Sans"/>
              <a:cs typeface="DM Sans"/>
              <a:sym typeface="DM Sans"/>
            </a:endParaRPr>
          </a:p>
        </p:txBody>
      </p:sp>
      <p:sp>
        <p:nvSpPr>
          <p:cNvPr id="624" name="Google Shape;624;p4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0" i="0" u="none" strike="noStrike" cap="none">
                <a:solidFill>
                  <a:schemeClr val="dk1"/>
                </a:solidFill>
                <a:latin typeface="DM Sans Medium"/>
                <a:ea typeface="DM Sans Medium"/>
                <a:cs typeface="DM Sans Medium"/>
                <a:sym typeface="DM Sans Medium"/>
              </a:rPr>
              <a:t>Jot down</a:t>
            </a:r>
            <a:endParaRPr sz="1100" b="0" i="0" u="none" strike="noStrike" cap="none">
              <a:solidFill>
                <a:srgbClr val="000000"/>
              </a:solidFill>
              <a:latin typeface="DM Sans Medium"/>
              <a:ea typeface="DM Sans Medium"/>
              <a:cs typeface="DM Sans Medium"/>
              <a:sym typeface="DM Sans Medium"/>
            </a:endParaRPr>
          </a:p>
        </p:txBody>
      </p:sp>
      <p:cxnSp>
        <p:nvCxnSpPr>
          <p:cNvPr id="625" name="Google Shape;625;p47"/>
          <p:cNvCxnSpPr/>
          <p:nvPr/>
        </p:nvCxnSpPr>
        <p:spPr>
          <a:xfrm>
            <a:off x="-2700" y="1482784"/>
            <a:ext cx="9149400" cy="0"/>
          </a:xfrm>
          <a:prstGeom prst="straightConnector1">
            <a:avLst/>
          </a:prstGeom>
          <a:noFill/>
          <a:ln w="9525" cap="flat" cmpd="sng">
            <a:solidFill>
              <a:schemeClr val="dk1"/>
            </a:solidFill>
            <a:prstDash val="solid"/>
            <a:round/>
            <a:headEnd type="none" w="sm" len="sm"/>
            <a:tailEnd type="none" w="sm" len="sm"/>
          </a:ln>
        </p:spPr>
      </p:cxnSp>
      <p:cxnSp>
        <p:nvCxnSpPr>
          <p:cNvPr id="626" name="Google Shape;626;p47"/>
          <p:cNvCxnSpPr/>
          <p:nvPr/>
        </p:nvCxnSpPr>
        <p:spPr>
          <a:xfrm>
            <a:off x="7081850" y="300"/>
            <a:ext cx="0" cy="5141400"/>
          </a:xfrm>
          <a:prstGeom prst="straightConnector1">
            <a:avLst/>
          </a:prstGeom>
          <a:noFill/>
          <a:ln w="9525" cap="flat" cmpd="sng">
            <a:solidFill>
              <a:schemeClr val="dk2"/>
            </a:solidFill>
            <a:prstDash val="solid"/>
            <a:round/>
            <a:headEnd type="none" w="sm" len="sm"/>
            <a:tailEnd type="none" w="sm" len="sm"/>
          </a:ln>
        </p:spPr>
      </p:cxnSp>
      <p:sp>
        <p:nvSpPr>
          <p:cNvPr id="627" name="Google Shape;627;p4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Round 1:What </a:t>
            </a:r>
            <a:br>
              <a:rPr lang="en" sz="3300" b="0" i="0" u="none" strike="noStrike" cap="none">
                <a:solidFill>
                  <a:schemeClr val="dk1"/>
                </a:solidFill>
                <a:latin typeface="Nanum Myeongjo"/>
                <a:ea typeface="Nanum Myeongjo"/>
                <a:cs typeface="Nanum Myeongjo"/>
                <a:sym typeface="Nanum Myeongjo"/>
              </a:rPr>
            </a:br>
            <a:r>
              <a:rPr lang="en" sz="3300" b="0" i="0" u="none" strike="noStrike" cap="none">
                <a:solidFill>
                  <a:schemeClr val="dk1"/>
                </a:solidFill>
                <a:latin typeface="Nanum Myeongjo"/>
                <a:ea typeface="Nanum Myeongjo"/>
                <a:cs typeface="Nanum Myeongjo"/>
                <a:sym typeface="Nanum Myeongjo"/>
              </a:rPr>
              <a:t>do you notice?</a:t>
            </a:r>
            <a:endParaRPr sz="3300" b="0" i="0" u="none" strike="noStrike" cap="none">
              <a:solidFill>
                <a:schemeClr val="dk1"/>
              </a:solidFill>
              <a:latin typeface="Nanum Myeongjo"/>
              <a:ea typeface="Nanum Myeongjo"/>
              <a:cs typeface="Nanum Myeongjo"/>
              <a:sym typeface="Nanum Myeongjo"/>
            </a:endParaRPr>
          </a:p>
        </p:txBody>
      </p:sp>
      <p:sp>
        <p:nvSpPr>
          <p:cNvPr id="628" name="Google Shape;628;p4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4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C9FC8D"/>
                </a:solidFill>
                <a:latin typeface="DM Sans"/>
                <a:ea typeface="DM Sans"/>
                <a:cs typeface="DM Sans"/>
                <a:sym typeface="DM Sans"/>
              </a:rPr>
              <a:t>Come off mute and share what you saw!</a:t>
            </a:r>
            <a:endParaRPr sz="1400" b="1" i="0" u="none" strike="noStrike" cap="none">
              <a:solidFill>
                <a:srgbClr val="C9FC8D"/>
              </a:solidFill>
              <a:latin typeface="DM Sans"/>
              <a:ea typeface="DM Sans"/>
              <a:cs typeface="DM Sans"/>
              <a:sym typeface="DM Sans"/>
            </a:endParaRPr>
          </a:p>
        </p:txBody>
      </p:sp>
      <p:sp>
        <p:nvSpPr>
          <p:cNvPr id="630" name="Google Shape;630;p4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of student work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34"/>
        <p:cNvGrpSpPr/>
        <p:nvPr/>
      </p:nvGrpSpPr>
      <p:grpSpPr>
        <a:xfrm>
          <a:off x="0" y="0"/>
          <a:ext cx="0" cy="0"/>
          <a:chOff x="0" y="0"/>
          <a:chExt cx="0" cy="0"/>
        </a:xfrm>
      </p:grpSpPr>
      <p:cxnSp>
        <p:nvCxnSpPr>
          <p:cNvPr id="635" name="Google Shape;635;p48"/>
          <p:cNvCxnSpPr/>
          <p:nvPr/>
        </p:nvCxnSpPr>
        <p:spPr>
          <a:xfrm>
            <a:off x="6900" y="1085975"/>
            <a:ext cx="9152400" cy="0"/>
          </a:xfrm>
          <a:prstGeom prst="straightConnector1">
            <a:avLst/>
          </a:prstGeom>
          <a:noFill/>
          <a:ln w="9525" cap="flat" cmpd="sng">
            <a:solidFill>
              <a:srgbClr val="000000"/>
            </a:solidFill>
            <a:prstDash val="solid"/>
            <a:round/>
            <a:headEnd type="none" w="sm" len="sm"/>
            <a:tailEnd type="none" w="sm" len="sm"/>
          </a:ln>
        </p:spPr>
      </p:cxnSp>
      <p:sp>
        <p:nvSpPr>
          <p:cNvPr id="636" name="Google Shape;636;p4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Let’s examine some work together:</a:t>
            </a:r>
            <a:endParaRPr sz="1400" b="1" i="0" u="none" strike="noStrike" cap="none">
              <a:solidFill>
                <a:schemeClr val="dk1"/>
              </a:solidFill>
              <a:latin typeface="DM Sans"/>
              <a:ea typeface="DM Sans"/>
              <a:cs typeface="DM Sans"/>
              <a:sym typeface="DM Sans"/>
            </a:endParaRPr>
          </a:p>
        </p:txBody>
      </p:sp>
      <p:cxnSp>
        <p:nvCxnSpPr>
          <p:cNvPr id="637" name="Google Shape;637;p48"/>
          <p:cNvCxnSpPr/>
          <p:nvPr/>
        </p:nvCxnSpPr>
        <p:spPr>
          <a:xfrm>
            <a:off x="8834775" y="-6900"/>
            <a:ext cx="0" cy="5155800"/>
          </a:xfrm>
          <a:prstGeom prst="straightConnector1">
            <a:avLst/>
          </a:prstGeom>
          <a:noFill/>
          <a:ln w="9525" cap="flat" cmpd="sng">
            <a:solidFill>
              <a:srgbClr val="000000"/>
            </a:solidFill>
            <a:prstDash val="solid"/>
            <a:round/>
            <a:headEnd type="none" w="sm" len="sm"/>
            <a:tailEnd type="none" w="sm" len="sm"/>
          </a:ln>
        </p:spPr>
      </p:cxnSp>
      <p:sp>
        <p:nvSpPr>
          <p:cNvPr id="638" name="Google Shape;638;p4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39" name="Google Shape;639;p48"/>
          <p:cNvCxnSpPr/>
          <p:nvPr/>
        </p:nvCxnSpPr>
        <p:spPr>
          <a:xfrm>
            <a:off x="-13800" y="4831525"/>
            <a:ext cx="9173100" cy="0"/>
          </a:xfrm>
          <a:prstGeom prst="straightConnector1">
            <a:avLst/>
          </a:prstGeom>
          <a:noFill/>
          <a:ln w="9525" cap="flat" cmpd="sng">
            <a:solidFill>
              <a:srgbClr val="000000"/>
            </a:solidFill>
            <a:prstDash val="solid"/>
            <a:round/>
            <a:headEnd type="none" w="sm" len="sm"/>
            <a:tailEnd type="none" w="sm" len="sm"/>
          </a:ln>
        </p:spPr>
      </p:cxnSp>
      <p:cxnSp>
        <p:nvCxnSpPr>
          <p:cNvPr id="640" name="Google Shape;640;p48"/>
          <p:cNvCxnSpPr/>
          <p:nvPr/>
        </p:nvCxnSpPr>
        <p:spPr>
          <a:xfrm>
            <a:off x="2796525" y="-6900"/>
            <a:ext cx="0" cy="5155800"/>
          </a:xfrm>
          <a:prstGeom prst="straightConnector1">
            <a:avLst/>
          </a:prstGeom>
          <a:noFill/>
          <a:ln w="9525" cap="flat" cmpd="sng">
            <a:solidFill>
              <a:schemeClr val="dk1"/>
            </a:solidFill>
            <a:prstDash val="solid"/>
            <a:round/>
            <a:headEnd type="none" w="sm" len="sm"/>
            <a:tailEnd type="none" w="sm" len="sm"/>
          </a:ln>
        </p:spPr>
      </p:cxnSp>
      <p:cxnSp>
        <p:nvCxnSpPr>
          <p:cNvPr id="641" name="Google Shape;641;p48"/>
          <p:cNvCxnSpPr/>
          <p:nvPr/>
        </p:nvCxnSpPr>
        <p:spPr>
          <a:xfrm>
            <a:off x="6900" y="317500"/>
            <a:ext cx="9152400" cy="0"/>
          </a:xfrm>
          <a:prstGeom prst="straightConnector1">
            <a:avLst/>
          </a:prstGeom>
          <a:noFill/>
          <a:ln w="9525" cap="flat" cmpd="sng">
            <a:solidFill>
              <a:srgbClr val="000000"/>
            </a:solidFill>
            <a:prstDash val="solid"/>
            <a:round/>
            <a:headEnd type="none" w="sm" len="sm"/>
            <a:tailEnd type="none" w="sm" len="sm"/>
          </a:ln>
        </p:spPr>
      </p:cxnSp>
      <p:sp>
        <p:nvSpPr>
          <p:cNvPr id="642" name="Google Shape;642;p4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Round 2:</a:t>
            </a:r>
            <a:endParaRPr sz="3300" b="0" i="0" u="none" strike="noStrike" cap="none">
              <a:solidFill>
                <a:schemeClr val="dk1"/>
              </a:solidFill>
              <a:latin typeface="Nanum Myeongjo"/>
              <a:ea typeface="Nanum Myeongjo"/>
              <a:cs typeface="Nanum Myeongjo"/>
              <a:sym typeface="Nanum Myeongjo"/>
            </a:endParaRPr>
          </a:p>
          <a:p>
            <a:pPr marL="0" marR="0" lvl="0" indent="0" algn="l" rtl="0">
              <a:lnSpc>
                <a:spcPct val="8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What evidence of learning is there?</a:t>
            </a:r>
            <a:endParaRPr sz="3300" b="0" i="0" u="none" strike="noStrike" cap="none">
              <a:solidFill>
                <a:schemeClr val="dk1"/>
              </a:solidFill>
              <a:latin typeface="Nanum Myeongjo"/>
              <a:ea typeface="Nanum Myeongjo"/>
              <a:cs typeface="Nanum Myeongjo"/>
              <a:sym typeface="Nanum Myeongjo"/>
            </a:endParaRPr>
          </a:p>
        </p:txBody>
      </p:sp>
      <p:sp>
        <p:nvSpPr>
          <p:cNvPr id="643" name="Google Shape;643;p48"/>
          <p:cNvSpPr txBox="1"/>
          <p:nvPr/>
        </p:nvSpPr>
        <p:spPr>
          <a:xfrm>
            <a:off x="325175" y="2843600"/>
            <a:ext cx="2169900" cy="4617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1">
                <a:solidFill>
                  <a:schemeClr val="dk1"/>
                </a:solidFill>
                <a:latin typeface="DM Sans"/>
                <a:ea typeface="DM Sans"/>
                <a:cs typeface="DM Sans"/>
                <a:sym typeface="DM Sans"/>
              </a:rPr>
              <a:t>153.c: Verify experimentally the properties of dilations given by a center and a scale factor.</a:t>
            </a:r>
            <a:endParaRPr sz="1000" b="1" i="0" u="none" strike="noStrike" cap="none">
              <a:solidFill>
                <a:schemeClr val="dk1"/>
              </a:solidFill>
              <a:latin typeface="DM Sans"/>
              <a:ea typeface="DM Sans"/>
              <a:cs typeface="DM Sans"/>
              <a:sym typeface="DM Sans"/>
            </a:endParaRPr>
          </a:p>
        </p:txBody>
      </p:sp>
      <p:cxnSp>
        <p:nvCxnSpPr>
          <p:cNvPr id="644" name="Google Shape;644;p48"/>
          <p:cNvCxnSpPr/>
          <p:nvPr/>
        </p:nvCxnSpPr>
        <p:spPr>
          <a:xfrm>
            <a:off x="4885475" y="1085975"/>
            <a:ext cx="0" cy="3745500"/>
          </a:xfrm>
          <a:prstGeom prst="straightConnector1">
            <a:avLst/>
          </a:prstGeom>
          <a:noFill/>
          <a:ln w="9525" cap="flat" cmpd="sng">
            <a:solidFill>
              <a:schemeClr val="dk1"/>
            </a:solidFill>
            <a:prstDash val="solid"/>
            <a:round/>
            <a:headEnd type="none" w="sm" len="sm"/>
            <a:tailEnd type="none" w="sm" len="sm"/>
          </a:ln>
        </p:spPr>
      </p:cxnSp>
      <p:cxnSp>
        <p:nvCxnSpPr>
          <p:cNvPr id="645" name="Google Shape;645;p48"/>
          <p:cNvCxnSpPr/>
          <p:nvPr/>
        </p:nvCxnSpPr>
        <p:spPr>
          <a:xfrm>
            <a:off x="6898225" y="1085975"/>
            <a:ext cx="0" cy="3745500"/>
          </a:xfrm>
          <a:prstGeom prst="straightConnector1">
            <a:avLst/>
          </a:prstGeom>
          <a:noFill/>
          <a:ln w="9525" cap="flat" cmpd="sng">
            <a:solidFill>
              <a:schemeClr val="dk1"/>
            </a:solidFill>
            <a:prstDash val="solid"/>
            <a:round/>
            <a:headEnd type="none" w="sm" len="sm"/>
            <a:tailEnd type="none" w="sm" len="sm"/>
          </a:ln>
        </p:spPr>
      </p:cxnSp>
      <p:sp>
        <p:nvSpPr>
          <p:cNvPr id="646" name="Google Shape;646;p4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DM Sans"/>
                <a:ea typeface="DM Sans"/>
                <a:cs typeface="DM Sans"/>
                <a:sym typeface="DM Sans"/>
              </a:rPr>
              <a:t>Conference and Provide Revision Support</a:t>
            </a:r>
            <a:endParaRPr sz="1000" b="1" i="0" u="none" strike="noStrike" cap="none">
              <a:solidFill>
                <a:srgbClr val="000000"/>
              </a:solidFill>
              <a:latin typeface="DM Sans"/>
              <a:ea typeface="DM Sans"/>
              <a:cs typeface="DM Sans"/>
              <a:sym typeface="DM Sans"/>
            </a:endParaRPr>
          </a:p>
          <a:p>
            <a:pPr marL="0" marR="0" lvl="0" indent="0" algn="l" rtl="0">
              <a:lnSpc>
                <a:spcPct val="115000"/>
              </a:lnSpc>
              <a:spcBef>
                <a:spcPts val="500"/>
              </a:spcBef>
              <a:spcAft>
                <a:spcPts val="50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b="0" i="0" u="none" strike="noStrike" cap="none">
              <a:solidFill>
                <a:srgbClr val="000000"/>
              </a:solidFill>
              <a:latin typeface="DM Sans"/>
              <a:ea typeface="DM Sans"/>
              <a:cs typeface="DM Sans"/>
              <a:sym typeface="DM Sans"/>
            </a:endParaRPr>
          </a:p>
        </p:txBody>
      </p:sp>
      <p:sp>
        <p:nvSpPr>
          <p:cNvPr id="647" name="Google Shape;647;p4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DM Sans"/>
                <a:ea typeface="DM Sans"/>
                <a:cs typeface="DM Sans"/>
                <a:sym typeface="DM Sans"/>
              </a:rPr>
              <a:t>Accept with Revision</a:t>
            </a:r>
            <a:endParaRPr sz="1000" b="1" i="0" u="none" strike="noStrike" cap="none">
              <a:solidFill>
                <a:srgbClr val="000000"/>
              </a:solidFill>
              <a:latin typeface="DM Sans"/>
              <a:ea typeface="DM Sans"/>
              <a:cs typeface="DM Sans"/>
              <a:sym typeface="DM Sans"/>
            </a:endParaRPr>
          </a:p>
          <a:p>
            <a:pPr marL="0" marR="0" lvl="0" indent="0" algn="l" rtl="0">
              <a:lnSpc>
                <a:spcPct val="115000"/>
              </a:lnSpc>
              <a:spcBef>
                <a:spcPts val="500"/>
              </a:spcBef>
              <a:spcAft>
                <a:spcPts val="50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b="0" i="0" u="none" strike="noStrike" cap="none">
              <a:solidFill>
                <a:srgbClr val="000000"/>
              </a:solidFill>
              <a:latin typeface="DM Sans"/>
              <a:ea typeface="DM Sans"/>
              <a:cs typeface="DM Sans"/>
              <a:sym typeface="DM Sans"/>
            </a:endParaRPr>
          </a:p>
        </p:txBody>
      </p:sp>
      <p:sp>
        <p:nvSpPr>
          <p:cNvPr id="648" name="Google Shape;648;p4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a:solidFill>
                  <a:srgbClr val="000000"/>
                </a:solidFill>
                <a:latin typeface="DM Sans"/>
                <a:ea typeface="DM Sans"/>
                <a:cs typeface="DM Sans"/>
                <a:sym typeface="DM Sans"/>
              </a:rPr>
              <a:t>Accept </a:t>
            </a:r>
            <a:endParaRPr sz="1000" b="1" i="0" u="none" strike="noStrike" cap="none">
              <a:solidFill>
                <a:srgbClr val="000000"/>
              </a:solidFill>
              <a:latin typeface="DM Sans"/>
              <a:ea typeface="DM Sans"/>
              <a:cs typeface="DM Sans"/>
              <a:sym typeface="DM Sans"/>
            </a:endParaRPr>
          </a:p>
          <a:p>
            <a:pPr marL="0" marR="0" lvl="0" indent="0" algn="l" rtl="0">
              <a:lnSpc>
                <a:spcPct val="115000"/>
              </a:lnSpc>
              <a:spcBef>
                <a:spcPts val="500"/>
              </a:spcBef>
              <a:spcAft>
                <a:spcPts val="500"/>
              </a:spcAft>
              <a:buClr>
                <a:srgbClr val="000000"/>
              </a:buClr>
              <a:buSzPts val="1000"/>
              <a:buFont typeface="Arial"/>
              <a:buNone/>
            </a:pPr>
            <a:r>
              <a:rPr lang="en" sz="1000" b="0" i="0" u="none" strike="noStrike" cap="none">
                <a:solidFill>
                  <a:srgbClr val="000000"/>
                </a:solidFill>
                <a:latin typeface="DM Sans"/>
                <a:ea typeface="DM Sans"/>
                <a:cs typeface="DM Sans"/>
                <a:sym typeface="DM Sans"/>
              </a:rPr>
              <a:t>The student’s artifact demonstrates evidence </a:t>
            </a:r>
            <a:br>
              <a:rPr lang="en" sz="1000" b="0" i="0" u="none" strike="noStrike" cap="none">
                <a:solidFill>
                  <a:srgbClr val="000000"/>
                </a:solidFill>
                <a:latin typeface="DM Sans"/>
                <a:ea typeface="DM Sans"/>
                <a:cs typeface="DM Sans"/>
                <a:sym typeface="DM Sans"/>
              </a:rPr>
            </a:br>
            <a:r>
              <a:rPr lang="en" sz="1000" b="0" i="0" u="none" strike="noStrike" cap="none">
                <a:solidFill>
                  <a:srgbClr val="000000"/>
                </a:solidFill>
                <a:latin typeface="DM Sans"/>
                <a:ea typeface="DM Sans"/>
                <a:cs typeface="DM Sans"/>
                <a:sym typeface="DM Sans"/>
              </a:rPr>
              <a:t>that they have met the expectations of the indicator(s).</a:t>
            </a:r>
            <a:endParaRPr sz="1000" b="0" i="0" u="none" strike="noStrike" cap="none">
              <a:solidFill>
                <a:srgbClr val="000000"/>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52"/>
        <p:cNvGrpSpPr/>
        <p:nvPr/>
      </p:nvGrpSpPr>
      <p:grpSpPr>
        <a:xfrm>
          <a:off x="0" y="0"/>
          <a:ext cx="0" cy="0"/>
          <a:chOff x="0" y="0"/>
          <a:chExt cx="0" cy="0"/>
        </a:xfrm>
      </p:grpSpPr>
      <p:cxnSp>
        <p:nvCxnSpPr>
          <p:cNvPr id="653" name="Google Shape;653;p49"/>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sp>
        <p:nvSpPr>
          <p:cNvPr id="654" name="Google Shape;654;p4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Examining Student Work</a:t>
            </a:r>
            <a:endParaRPr sz="3300" b="0" i="0" u="none" strike="noStrike" cap="none">
              <a:solidFill>
                <a:schemeClr val="dk1"/>
              </a:solidFill>
              <a:latin typeface="Nanum Myeongjo"/>
              <a:ea typeface="Nanum Myeongjo"/>
              <a:cs typeface="Nanum Myeongjo"/>
              <a:sym typeface="Nanum Myeongjo"/>
            </a:endParaRPr>
          </a:p>
        </p:txBody>
      </p:sp>
      <p:cxnSp>
        <p:nvCxnSpPr>
          <p:cNvPr id="655" name="Google Shape;655;p49"/>
          <p:cNvCxnSpPr/>
          <p:nvPr/>
        </p:nvCxnSpPr>
        <p:spPr>
          <a:xfrm>
            <a:off x="5674175" y="300"/>
            <a:ext cx="0" cy="5141400"/>
          </a:xfrm>
          <a:prstGeom prst="straightConnector1">
            <a:avLst/>
          </a:prstGeom>
          <a:noFill/>
          <a:ln w="9525" cap="flat" cmpd="sng">
            <a:solidFill>
              <a:schemeClr val="dk2"/>
            </a:solidFill>
            <a:prstDash val="solid"/>
            <a:round/>
            <a:headEnd type="none" w="sm" len="sm"/>
            <a:tailEnd type="none" w="sm" len="sm"/>
          </a:ln>
        </p:spPr>
      </p:cxnSp>
      <p:pic>
        <p:nvPicPr>
          <p:cNvPr id="656" name="Google Shape;656;p4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57" name="Google Shape;657;p4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4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4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4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83FBA3"/>
                </a:solidFill>
                <a:latin typeface="DM Sans"/>
                <a:ea typeface="DM Sans"/>
                <a:cs typeface="DM Sans"/>
                <a:sym typeface="DM Sans"/>
              </a:rPr>
              <a:t>Put your</a:t>
            </a:r>
            <a:br>
              <a:rPr lang="en" sz="1600" b="1" i="0" u="none" strike="noStrike" cap="none">
                <a:solidFill>
                  <a:srgbClr val="83FBA3"/>
                </a:solidFill>
                <a:latin typeface="DM Sans"/>
                <a:ea typeface="DM Sans"/>
                <a:cs typeface="DM Sans"/>
                <a:sym typeface="DM Sans"/>
              </a:rPr>
            </a:br>
            <a:r>
              <a:rPr lang="en" sz="1600" b="1" i="0" u="none" strike="noStrike" cap="none">
                <a:solidFill>
                  <a:srgbClr val="83FBA3"/>
                </a:solidFill>
                <a:latin typeface="DM Sans"/>
                <a:ea typeface="DM Sans"/>
                <a:cs typeface="DM Sans"/>
                <a:sym typeface="DM Sans"/>
              </a:rPr>
              <a:t>thoughts on the Jamboard!</a:t>
            </a:r>
            <a:endParaRPr sz="1000" b="1" i="0" u="none" strike="noStrike" cap="none">
              <a:solidFill>
                <a:srgbClr val="83FBA3"/>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5"/>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178" name="Google Shape;178;p5"/>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179" name="Google Shape;179;p5"/>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3500" b="0" i="0" u="none" strike="noStrike" cap="none">
                <a:solidFill>
                  <a:srgbClr val="83FBA3"/>
                </a:solidFill>
                <a:latin typeface="Nanum Myeongjo"/>
                <a:ea typeface="Nanum Myeongjo"/>
                <a:cs typeface="Nanum Myeongjo"/>
                <a:sym typeface="Nanum Myeongjo"/>
              </a:rPr>
              <a:t>Learning Principles</a:t>
            </a:r>
            <a:endParaRPr sz="3500" b="0" i="0" u="none" strike="noStrike" cap="none">
              <a:solidFill>
                <a:srgbClr val="83FBA3"/>
              </a:solidFill>
              <a:latin typeface="Nanum Myeongjo"/>
              <a:ea typeface="Nanum Myeongjo"/>
              <a:cs typeface="Nanum Myeongjo"/>
              <a:sym typeface="Nanum Myeongjo"/>
            </a:endParaRPr>
          </a:p>
          <a:p>
            <a:pPr marL="0" marR="0" lvl="0" indent="0" algn="l" rtl="0">
              <a:lnSpc>
                <a:spcPct val="100000"/>
              </a:lnSpc>
              <a:spcBef>
                <a:spcPts val="1000"/>
              </a:spcBef>
              <a:spcAft>
                <a:spcPts val="0"/>
              </a:spcAft>
              <a:buClr>
                <a:schemeClr val="dk1"/>
              </a:buClr>
              <a:buSzPts val="1100"/>
              <a:buFont typeface="Arial"/>
              <a:buNone/>
            </a:pPr>
            <a:endParaRPr sz="3500" b="0" i="0" u="none" strike="noStrike" cap="none">
              <a:solidFill>
                <a:srgbClr val="83FBA3"/>
              </a:solidFill>
              <a:latin typeface="Nanum Myeongjo"/>
              <a:ea typeface="Nanum Myeongjo"/>
              <a:cs typeface="Nanum Myeongjo"/>
              <a:sym typeface="Nanum Myeongjo"/>
            </a:endParaRPr>
          </a:p>
          <a:p>
            <a:pPr marL="0" marR="0" lvl="0" indent="0" algn="l" rtl="0">
              <a:lnSpc>
                <a:spcPct val="100000"/>
              </a:lnSpc>
              <a:spcBef>
                <a:spcPts val="1000"/>
              </a:spcBef>
              <a:spcAft>
                <a:spcPts val="1000"/>
              </a:spcAft>
              <a:buClr>
                <a:schemeClr val="dk1"/>
              </a:buClr>
              <a:buSzPts val="1100"/>
              <a:buFont typeface="Arial"/>
              <a:buNone/>
            </a:pPr>
            <a:endParaRPr sz="3500" b="0" i="0" u="none" strike="noStrike" cap="none">
              <a:solidFill>
                <a:schemeClr val="lt1"/>
              </a:solidFill>
              <a:latin typeface="Nanum Myeongjo"/>
              <a:ea typeface="Nanum Myeongjo"/>
              <a:cs typeface="Nanum Myeongjo"/>
              <a:sym typeface="Nanum Myeongjo"/>
            </a:endParaRPr>
          </a:p>
        </p:txBody>
      </p:sp>
      <p:sp>
        <p:nvSpPr>
          <p:cNvPr id="180" name="Google Shape;180;p5"/>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marR="0" lvl="0" indent="-164592" algn="l" rtl="0">
              <a:lnSpc>
                <a:spcPct val="115000"/>
              </a:lnSpc>
              <a:spcBef>
                <a:spcPts val="500"/>
              </a:spcBef>
              <a:spcAft>
                <a:spcPts val="0"/>
              </a:spcAft>
              <a:buClr>
                <a:schemeClr val="lt1"/>
              </a:buClr>
              <a:buSzPts val="1800"/>
              <a:buFont typeface="Nanum Myeongjo"/>
              <a:buAutoNum type="arabicPeriod"/>
            </a:pPr>
            <a:r>
              <a:rPr lang="en" sz="1800" b="0" i="0" u="none" strike="noStrike" cap="none">
                <a:solidFill>
                  <a:schemeClr val="lt1"/>
                </a:solidFill>
                <a:latin typeface="Nanum Myeongjo"/>
                <a:ea typeface="Nanum Myeongjo"/>
                <a:cs typeface="Nanum Myeongjo"/>
                <a:sym typeface="Nanum Myeongjo"/>
              </a:rPr>
              <a:t>Engage with cognitively demanding tasks in heterogeneous settings. </a:t>
            </a:r>
            <a:endParaRPr sz="1800" b="0" i="0" u="none" strike="noStrike" cap="none">
              <a:solidFill>
                <a:schemeClr val="lt1"/>
              </a:solidFill>
              <a:latin typeface="Nanum Myeongjo"/>
              <a:ea typeface="Nanum Myeongjo"/>
              <a:cs typeface="Nanum Myeongjo"/>
              <a:sym typeface="Nanum Myeongjo"/>
            </a:endParaRPr>
          </a:p>
          <a:p>
            <a:pPr marL="164592" marR="0" lvl="0" indent="-164592" algn="l" rtl="0">
              <a:lnSpc>
                <a:spcPct val="115000"/>
              </a:lnSpc>
              <a:spcBef>
                <a:spcPts val="500"/>
              </a:spcBef>
              <a:spcAft>
                <a:spcPts val="0"/>
              </a:spcAft>
              <a:buClr>
                <a:schemeClr val="lt1"/>
              </a:buClr>
              <a:buSzPts val="1800"/>
              <a:buFont typeface="Nanum Myeongjo"/>
              <a:buAutoNum type="arabicPeriod"/>
            </a:pPr>
            <a:r>
              <a:rPr lang="en" sz="1800" b="0" i="0" u="none" strike="noStrike" cap="none">
                <a:solidFill>
                  <a:schemeClr val="lt1"/>
                </a:solidFill>
                <a:latin typeface="Nanum Myeongjo"/>
                <a:ea typeface="Nanum Myeongjo"/>
                <a:cs typeface="Nanum Myeongjo"/>
                <a:sym typeface="Nanum Myeongjo"/>
              </a:rPr>
              <a:t>Engage in social activities.</a:t>
            </a:r>
            <a:endParaRPr sz="1800" b="0" i="0" u="none" strike="noStrike" cap="none">
              <a:solidFill>
                <a:schemeClr val="lt1"/>
              </a:solidFill>
              <a:latin typeface="Nanum Myeongjo"/>
              <a:ea typeface="Nanum Myeongjo"/>
              <a:cs typeface="Nanum Myeongjo"/>
              <a:sym typeface="Nanum Myeongjo"/>
            </a:endParaRPr>
          </a:p>
          <a:p>
            <a:pPr marL="164592" marR="0" lvl="0" indent="-164592" algn="l" rtl="0">
              <a:lnSpc>
                <a:spcPct val="115000"/>
              </a:lnSpc>
              <a:spcBef>
                <a:spcPts val="500"/>
              </a:spcBef>
              <a:spcAft>
                <a:spcPts val="0"/>
              </a:spcAft>
              <a:buClr>
                <a:schemeClr val="lt1"/>
              </a:buClr>
              <a:buSzPts val="1800"/>
              <a:buFont typeface="Nanum Myeongjo"/>
              <a:buAutoNum type="arabicPeriod"/>
            </a:pPr>
            <a:r>
              <a:rPr lang="en" sz="1800" b="0" i="0" u="none" strike="noStrike" cap="none">
                <a:solidFill>
                  <a:schemeClr val="lt1"/>
                </a:solidFill>
                <a:latin typeface="Nanum Myeongjo"/>
                <a:ea typeface="Nanum Myeongjo"/>
                <a:cs typeface="Nanum Myeongjo"/>
                <a:sym typeface="Nanum Myeongjo"/>
              </a:rPr>
              <a:t>Build conceptual understanding through reasoning.</a:t>
            </a:r>
            <a:endParaRPr sz="1800" b="0" i="0" u="none" strike="noStrike" cap="none">
              <a:solidFill>
                <a:schemeClr val="lt1"/>
              </a:solidFill>
              <a:latin typeface="Nanum Myeongjo"/>
              <a:ea typeface="Nanum Myeongjo"/>
              <a:cs typeface="Nanum Myeongjo"/>
              <a:sym typeface="Nanum Myeongjo"/>
            </a:endParaRPr>
          </a:p>
          <a:p>
            <a:pPr marL="164592" marR="0" lvl="0" indent="-164592" algn="l" rtl="0">
              <a:lnSpc>
                <a:spcPct val="115000"/>
              </a:lnSpc>
              <a:spcBef>
                <a:spcPts val="500"/>
              </a:spcBef>
              <a:spcAft>
                <a:spcPts val="0"/>
              </a:spcAft>
              <a:buClr>
                <a:schemeClr val="lt1"/>
              </a:buClr>
              <a:buSzPts val="1800"/>
              <a:buFont typeface="Nanum Myeongjo"/>
              <a:buAutoNum type="arabicPeriod"/>
            </a:pPr>
            <a:r>
              <a:rPr lang="en" sz="1800" b="0" i="0" u="none" strike="noStrike" cap="none">
                <a:solidFill>
                  <a:schemeClr val="lt1"/>
                </a:solidFill>
                <a:latin typeface="Nanum Myeongjo"/>
                <a:ea typeface="Nanum Myeongjo"/>
                <a:cs typeface="Nanum Myeongjo"/>
                <a:sym typeface="Nanum Myeongjo"/>
              </a:rPr>
              <a:t>Have agency in their learning. </a:t>
            </a:r>
            <a:endParaRPr sz="1800" b="0" i="0" u="none" strike="noStrike" cap="none">
              <a:solidFill>
                <a:schemeClr val="lt1"/>
              </a:solidFill>
              <a:latin typeface="Nanum Myeongjo"/>
              <a:ea typeface="Nanum Myeongjo"/>
              <a:cs typeface="Nanum Myeongjo"/>
              <a:sym typeface="Nanum Myeongjo"/>
            </a:endParaRPr>
          </a:p>
          <a:p>
            <a:pPr marL="164592" marR="0" lvl="0" indent="-164592" algn="l" rtl="0">
              <a:lnSpc>
                <a:spcPct val="115000"/>
              </a:lnSpc>
              <a:spcBef>
                <a:spcPts val="500"/>
              </a:spcBef>
              <a:spcAft>
                <a:spcPts val="0"/>
              </a:spcAft>
              <a:buClr>
                <a:schemeClr val="lt1"/>
              </a:buClr>
              <a:buSzPts val="1800"/>
              <a:buFont typeface="Nanum Myeongjo"/>
              <a:buAutoNum type="arabicPeriod"/>
            </a:pPr>
            <a:r>
              <a:rPr lang="en" sz="1800" b="0" i="0" u="none" strike="noStrike" cap="none">
                <a:solidFill>
                  <a:schemeClr val="lt1"/>
                </a:solidFill>
                <a:latin typeface="Nanum Myeongjo"/>
                <a:ea typeface="Nanum Myeongjo"/>
                <a:cs typeface="Nanum Myeongjo"/>
                <a:sym typeface="Nanum Myeongjo"/>
              </a:rPr>
              <a:t>View mathematics as a human endeavor across centuries.</a:t>
            </a:r>
            <a:endParaRPr sz="1800" b="0" i="0" u="none" strike="noStrike" cap="none">
              <a:solidFill>
                <a:schemeClr val="lt1"/>
              </a:solidFill>
              <a:latin typeface="Nanum Myeongjo"/>
              <a:ea typeface="Nanum Myeongjo"/>
              <a:cs typeface="Nanum Myeongjo"/>
              <a:sym typeface="Nanum Myeongjo"/>
            </a:endParaRPr>
          </a:p>
          <a:p>
            <a:pPr marL="164592" marR="0" lvl="0" indent="-164592" algn="l" rtl="0">
              <a:lnSpc>
                <a:spcPct val="115000"/>
              </a:lnSpc>
              <a:spcBef>
                <a:spcPts val="500"/>
              </a:spcBef>
              <a:spcAft>
                <a:spcPts val="0"/>
              </a:spcAft>
              <a:buClr>
                <a:schemeClr val="lt1"/>
              </a:buClr>
              <a:buSzPts val="1800"/>
              <a:buFont typeface="Nanum Myeongjo"/>
              <a:buAutoNum type="arabicPeriod"/>
            </a:pPr>
            <a:r>
              <a:rPr lang="en" sz="1800" b="0" i="0" u="none" strike="noStrike" cap="none">
                <a:solidFill>
                  <a:schemeClr val="lt1"/>
                </a:solidFill>
                <a:latin typeface="Nanum Myeongjo"/>
                <a:ea typeface="Nanum Myeongjo"/>
                <a:cs typeface="Nanum Myeongjo"/>
                <a:sym typeface="Nanum Myeongjo"/>
              </a:rPr>
              <a:t>See mathematics as relevant. </a:t>
            </a:r>
            <a:endParaRPr sz="1800" b="0" i="0" u="none" strike="noStrike" cap="none">
              <a:solidFill>
                <a:schemeClr val="lt1"/>
              </a:solidFill>
              <a:latin typeface="Nanum Myeongjo"/>
              <a:ea typeface="Nanum Myeongjo"/>
              <a:cs typeface="Nanum Myeongjo"/>
              <a:sym typeface="Nanum Myeongjo"/>
            </a:endParaRPr>
          </a:p>
          <a:p>
            <a:pPr marL="164592" marR="0" lvl="0" indent="-164592" algn="l" rtl="0">
              <a:lnSpc>
                <a:spcPct val="115000"/>
              </a:lnSpc>
              <a:spcBef>
                <a:spcPts val="500"/>
              </a:spcBef>
              <a:spcAft>
                <a:spcPts val="0"/>
              </a:spcAft>
              <a:buClr>
                <a:schemeClr val="lt1"/>
              </a:buClr>
              <a:buSzPts val="1800"/>
              <a:buFont typeface="Nanum Myeongjo"/>
              <a:buAutoNum type="arabicPeriod"/>
            </a:pPr>
            <a:r>
              <a:rPr lang="en" sz="1800" b="0" i="0" u="none" strike="noStrike" cap="none">
                <a:solidFill>
                  <a:schemeClr val="lt1"/>
                </a:solidFill>
                <a:latin typeface="Nanum Myeongjo"/>
                <a:ea typeface="Nanum Myeongjo"/>
                <a:cs typeface="Nanum Myeongjo"/>
                <a:sym typeface="Nanum Myeongjo"/>
              </a:rPr>
              <a:t>Employ technology as a tool for problem-solving and understanding.</a:t>
            </a:r>
            <a:endParaRPr sz="1800" b="0" i="0" u="none" strike="noStrike" cap="none">
              <a:solidFill>
                <a:schemeClr val="lt1"/>
              </a:solidFill>
              <a:latin typeface="Nanum Myeongjo"/>
              <a:ea typeface="Nanum Myeongjo"/>
              <a:cs typeface="Nanum Myeongjo"/>
              <a:sym typeface="Nanum Myeongjo"/>
            </a:endParaRPr>
          </a:p>
        </p:txBody>
      </p:sp>
      <p:sp>
        <p:nvSpPr>
          <p:cNvPr id="181" name="Google Shape;181;p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
          <p:cNvSpPr txBox="1"/>
          <p:nvPr/>
        </p:nvSpPr>
        <p:spPr>
          <a:xfrm>
            <a:off x="6887975" y="3145425"/>
            <a:ext cx="1561500" cy="338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 sz="1100" b="1" i="0" u="none" strike="noStrike" cap="none">
                <a:solidFill>
                  <a:srgbClr val="145758"/>
                </a:solidFill>
                <a:latin typeface="Proxima Nova"/>
                <a:ea typeface="Proxima Nova"/>
                <a:cs typeface="Proxima Nova"/>
                <a:sym typeface="Proxima Nova"/>
              </a:rPr>
              <a:t>Which learning principle excites you? Why? </a:t>
            </a:r>
            <a:endParaRPr sz="1100" b="1" i="0" u="none" strike="noStrike" cap="none">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4"/>
        <p:cNvGrpSpPr/>
        <p:nvPr/>
      </p:nvGrpSpPr>
      <p:grpSpPr>
        <a:xfrm>
          <a:off x="0" y="0"/>
          <a:ext cx="0" cy="0"/>
          <a:chOff x="0" y="0"/>
          <a:chExt cx="0" cy="0"/>
        </a:xfrm>
      </p:grpSpPr>
      <p:cxnSp>
        <p:nvCxnSpPr>
          <p:cNvPr id="665" name="Google Shape;665;p50"/>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sp>
        <p:nvSpPr>
          <p:cNvPr id="666" name="Google Shape;666;p5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Example #1</a:t>
            </a:r>
            <a:endParaRPr sz="3300" b="0" i="0" u="none" strike="noStrike" cap="none">
              <a:solidFill>
                <a:schemeClr val="dk1"/>
              </a:solidFill>
              <a:latin typeface="Nanum Myeongjo"/>
              <a:ea typeface="Nanum Myeongjo"/>
              <a:cs typeface="Nanum Myeongjo"/>
              <a:sym typeface="Nanum Myeongjo"/>
            </a:endParaRPr>
          </a:p>
        </p:txBody>
      </p:sp>
      <p:cxnSp>
        <p:nvCxnSpPr>
          <p:cNvPr id="667" name="Google Shape;667;p50"/>
          <p:cNvCxnSpPr/>
          <p:nvPr/>
        </p:nvCxnSpPr>
        <p:spPr>
          <a:xfrm>
            <a:off x="4226375" y="300"/>
            <a:ext cx="0" cy="5141400"/>
          </a:xfrm>
          <a:prstGeom prst="straightConnector1">
            <a:avLst/>
          </a:prstGeom>
          <a:noFill/>
          <a:ln w="9525" cap="flat" cmpd="sng">
            <a:solidFill>
              <a:schemeClr val="dk2"/>
            </a:solidFill>
            <a:prstDash val="solid"/>
            <a:round/>
            <a:headEnd type="none" w="sm" len="sm"/>
            <a:tailEnd type="none" w="sm" len="sm"/>
          </a:ln>
        </p:spPr>
      </p:cxnSp>
      <p:sp>
        <p:nvSpPr>
          <p:cNvPr id="668" name="Google Shape;668;p5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1 of student work</a:t>
            </a:r>
            <a:endParaRPr sz="1400" b="0" i="0" u="none" strike="noStrike" cap="none">
              <a:solidFill>
                <a:srgbClr val="000000"/>
              </a:solidFill>
              <a:latin typeface="Arial"/>
              <a:ea typeface="Arial"/>
              <a:cs typeface="Arial"/>
              <a:sym typeface="Arial"/>
            </a:endParaRPr>
          </a:p>
        </p:txBody>
      </p:sp>
      <p:sp>
        <p:nvSpPr>
          <p:cNvPr id="669" name="Google Shape;669;p5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8EF"/>
                </a:solidFill>
                <a:latin typeface="DM Sans"/>
                <a:ea typeface="DM Sans"/>
                <a:cs typeface="DM Sans"/>
                <a:sym typeface="DM Sans"/>
              </a:rPr>
              <a:t>Let’s compare notes.</a:t>
            </a:r>
            <a:endParaRPr sz="1000" b="1" i="0" u="none" strike="noStrike" cap="none">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74"/>
        <p:cNvGrpSpPr/>
        <p:nvPr/>
      </p:nvGrpSpPr>
      <p:grpSpPr>
        <a:xfrm>
          <a:off x="0" y="0"/>
          <a:ext cx="0" cy="0"/>
          <a:chOff x="0" y="0"/>
          <a:chExt cx="0" cy="0"/>
        </a:xfrm>
      </p:grpSpPr>
      <p:cxnSp>
        <p:nvCxnSpPr>
          <p:cNvPr id="675" name="Google Shape;675;p51"/>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sp>
        <p:nvSpPr>
          <p:cNvPr id="676" name="Google Shape;676;p5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Example #2</a:t>
            </a:r>
            <a:endParaRPr sz="3300" b="0" i="0" u="none" strike="noStrike" cap="none">
              <a:solidFill>
                <a:schemeClr val="dk1"/>
              </a:solidFill>
              <a:latin typeface="Nanum Myeongjo"/>
              <a:ea typeface="Nanum Myeongjo"/>
              <a:cs typeface="Nanum Myeongjo"/>
              <a:sym typeface="Nanum Myeongjo"/>
            </a:endParaRPr>
          </a:p>
        </p:txBody>
      </p:sp>
      <p:cxnSp>
        <p:nvCxnSpPr>
          <p:cNvPr id="677" name="Google Shape;677;p51"/>
          <p:cNvCxnSpPr/>
          <p:nvPr/>
        </p:nvCxnSpPr>
        <p:spPr>
          <a:xfrm>
            <a:off x="4226375" y="300"/>
            <a:ext cx="0" cy="5141400"/>
          </a:xfrm>
          <a:prstGeom prst="straightConnector1">
            <a:avLst/>
          </a:prstGeom>
          <a:noFill/>
          <a:ln w="9525" cap="flat" cmpd="sng">
            <a:solidFill>
              <a:schemeClr val="dk2"/>
            </a:solidFill>
            <a:prstDash val="solid"/>
            <a:round/>
            <a:headEnd type="none" w="sm" len="sm"/>
            <a:tailEnd type="none" w="sm" len="sm"/>
          </a:ln>
        </p:spPr>
      </p:cxnSp>
      <p:sp>
        <p:nvSpPr>
          <p:cNvPr id="678" name="Google Shape;678;p5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2 of student work</a:t>
            </a:r>
            <a:endParaRPr sz="1400" b="0" i="0" u="none" strike="noStrike" cap="none">
              <a:solidFill>
                <a:srgbClr val="000000"/>
              </a:solidFill>
              <a:latin typeface="Arial"/>
              <a:ea typeface="Arial"/>
              <a:cs typeface="Arial"/>
              <a:sym typeface="Arial"/>
            </a:endParaRPr>
          </a:p>
        </p:txBody>
      </p:sp>
      <p:sp>
        <p:nvSpPr>
          <p:cNvPr id="679" name="Google Shape;679;p5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5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8EF"/>
                </a:solidFill>
                <a:latin typeface="DM Sans"/>
                <a:ea typeface="DM Sans"/>
                <a:cs typeface="DM Sans"/>
                <a:sym typeface="DM Sans"/>
              </a:rPr>
              <a:t>Let’s compare notes.</a:t>
            </a:r>
            <a:endParaRPr sz="1000" b="1" i="0" u="none" strike="noStrike" cap="none">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84"/>
        <p:cNvGrpSpPr/>
        <p:nvPr/>
      </p:nvGrpSpPr>
      <p:grpSpPr>
        <a:xfrm>
          <a:off x="0" y="0"/>
          <a:ext cx="0" cy="0"/>
          <a:chOff x="0" y="0"/>
          <a:chExt cx="0" cy="0"/>
        </a:xfrm>
      </p:grpSpPr>
      <p:cxnSp>
        <p:nvCxnSpPr>
          <p:cNvPr id="685" name="Google Shape;685;p52"/>
          <p:cNvCxnSpPr/>
          <p:nvPr/>
        </p:nvCxnSpPr>
        <p:spPr>
          <a:xfrm>
            <a:off x="-2700" y="1246575"/>
            <a:ext cx="9149400" cy="0"/>
          </a:xfrm>
          <a:prstGeom prst="straightConnector1">
            <a:avLst/>
          </a:prstGeom>
          <a:noFill/>
          <a:ln w="9525" cap="flat" cmpd="sng">
            <a:solidFill>
              <a:schemeClr val="dk1"/>
            </a:solidFill>
            <a:prstDash val="solid"/>
            <a:round/>
            <a:headEnd type="none" w="sm" len="sm"/>
            <a:tailEnd type="none" w="sm" len="sm"/>
          </a:ln>
        </p:spPr>
      </p:cxnSp>
      <p:sp>
        <p:nvSpPr>
          <p:cNvPr id="686" name="Google Shape;686;p5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3300"/>
              <a:buFont typeface="Arial"/>
              <a:buNone/>
            </a:pPr>
            <a:r>
              <a:rPr lang="en" sz="3300" b="0" i="0" u="none" strike="noStrike" cap="none">
                <a:solidFill>
                  <a:schemeClr val="dk1"/>
                </a:solidFill>
                <a:latin typeface="Nanum Myeongjo"/>
                <a:ea typeface="Nanum Myeongjo"/>
                <a:cs typeface="Nanum Myeongjo"/>
                <a:sym typeface="Nanum Myeongjo"/>
              </a:rPr>
              <a:t>Example #3</a:t>
            </a:r>
            <a:endParaRPr sz="3300" b="0" i="0" u="none" strike="noStrike" cap="none">
              <a:solidFill>
                <a:schemeClr val="dk1"/>
              </a:solidFill>
              <a:latin typeface="Nanum Myeongjo"/>
              <a:ea typeface="Nanum Myeongjo"/>
              <a:cs typeface="Nanum Myeongjo"/>
              <a:sym typeface="Nanum Myeongjo"/>
            </a:endParaRPr>
          </a:p>
        </p:txBody>
      </p:sp>
      <p:cxnSp>
        <p:nvCxnSpPr>
          <p:cNvPr id="687" name="Google Shape;687;p52"/>
          <p:cNvCxnSpPr/>
          <p:nvPr/>
        </p:nvCxnSpPr>
        <p:spPr>
          <a:xfrm>
            <a:off x="4226375" y="300"/>
            <a:ext cx="0" cy="5141400"/>
          </a:xfrm>
          <a:prstGeom prst="straightConnector1">
            <a:avLst/>
          </a:prstGeom>
          <a:noFill/>
          <a:ln w="9525" cap="flat" cmpd="sng">
            <a:solidFill>
              <a:schemeClr val="dk2"/>
            </a:solidFill>
            <a:prstDash val="solid"/>
            <a:round/>
            <a:headEnd type="none" w="sm" len="sm"/>
            <a:tailEnd type="none" w="sm" len="sm"/>
          </a:ln>
        </p:spPr>
      </p:cxnSp>
      <p:sp>
        <p:nvSpPr>
          <p:cNvPr id="688" name="Google Shape;688;p5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insert image 3 of student work</a:t>
            </a:r>
            <a:endParaRPr sz="1400" b="0" i="0" u="none" strike="noStrike" cap="none">
              <a:solidFill>
                <a:srgbClr val="000000"/>
              </a:solidFill>
              <a:latin typeface="Arial"/>
              <a:ea typeface="Arial"/>
              <a:cs typeface="Arial"/>
              <a:sym typeface="Arial"/>
            </a:endParaRPr>
          </a:p>
        </p:txBody>
      </p:sp>
      <p:sp>
        <p:nvSpPr>
          <p:cNvPr id="689" name="Google Shape;689;p5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5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FF8EF"/>
                </a:solidFill>
                <a:latin typeface="DM Sans"/>
                <a:ea typeface="DM Sans"/>
                <a:cs typeface="DM Sans"/>
                <a:sym typeface="DM Sans"/>
              </a:rPr>
              <a:t>Let’s compare notes.</a:t>
            </a:r>
            <a:endParaRPr sz="1000" b="1" i="0" u="none" strike="noStrike" cap="none">
              <a:solidFill>
                <a:srgbClr val="FFF8EF"/>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94"/>
        <p:cNvGrpSpPr/>
        <p:nvPr/>
      </p:nvGrpSpPr>
      <p:grpSpPr>
        <a:xfrm>
          <a:off x="0" y="0"/>
          <a:ext cx="0" cy="0"/>
          <a:chOff x="0" y="0"/>
          <a:chExt cx="0" cy="0"/>
        </a:xfrm>
      </p:grpSpPr>
      <p:cxnSp>
        <p:nvCxnSpPr>
          <p:cNvPr id="695" name="Google Shape;695;p53"/>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696" name="Google Shape;696;p53"/>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697" name="Google Shape;697;p5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Let’s Hear Some Reflections</a:t>
            </a:r>
            <a:endParaRPr sz="3500" b="0" i="0" u="none" strike="noStrike" cap="none">
              <a:solidFill>
                <a:srgbClr val="83FBA3"/>
              </a:solidFill>
              <a:latin typeface="Nanum Myeongjo"/>
              <a:ea typeface="Nanum Myeongjo"/>
              <a:cs typeface="Nanum Myeongjo"/>
              <a:sym typeface="Nanum Myeongjo"/>
            </a:endParaRPr>
          </a:p>
        </p:txBody>
      </p:sp>
      <p:sp>
        <p:nvSpPr>
          <p:cNvPr id="698" name="Google Shape;698;p5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en" sz="2200" b="0" i="0" u="none" strike="noStrike" cap="none">
                <a:solidFill>
                  <a:schemeClr val="lt1"/>
                </a:solidFill>
                <a:latin typeface="DM Sans"/>
                <a:ea typeface="DM Sans"/>
                <a:cs typeface="DM Sans"/>
                <a:sym typeface="DM Sans"/>
              </a:rPr>
              <a:t>What kinds of support will students need to demonstrate evidence of learning? </a:t>
            </a:r>
            <a:endParaRPr sz="2200" b="0" i="0" u="none" strike="noStrike" cap="none">
              <a:solidFill>
                <a:schemeClr val="lt1"/>
              </a:solidFill>
              <a:latin typeface="DM Sans"/>
              <a:ea typeface="DM Sans"/>
              <a:cs typeface="DM Sans"/>
              <a:sym typeface="DM Sans"/>
            </a:endParaRPr>
          </a:p>
          <a:p>
            <a:pPr marL="0" marR="0" lvl="0" indent="0" algn="l" rtl="0">
              <a:lnSpc>
                <a:spcPct val="115000"/>
              </a:lnSpc>
              <a:spcBef>
                <a:spcPts val="1000"/>
              </a:spcBef>
              <a:spcAft>
                <a:spcPts val="1000"/>
              </a:spcAft>
              <a:buClr>
                <a:srgbClr val="000000"/>
              </a:buClr>
              <a:buSzPts val="2200"/>
              <a:buFont typeface="Arial"/>
              <a:buNone/>
            </a:pPr>
            <a:r>
              <a:rPr lang="en" sz="2200" b="0" i="0" u="none" strike="noStrike" cap="none">
                <a:solidFill>
                  <a:schemeClr val="lt1"/>
                </a:solidFill>
                <a:latin typeface="DM Sans"/>
                <a:ea typeface="DM Sans"/>
                <a:cs typeface="DM Sans"/>
                <a:sym typeface="DM Sans"/>
              </a:rPr>
              <a:t>Has your thinking changed at all on how to implement this task? If so, how? </a:t>
            </a:r>
            <a:endParaRPr sz="2700" b="0" i="0" u="none" strike="noStrike" cap="none">
              <a:solidFill>
                <a:schemeClr val="lt1"/>
              </a:solidFill>
              <a:latin typeface="DM Sans"/>
              <a:ea typeface="DM Sans"/>
              <a:cs typeface="DM Sans"/>
              <a:sym typeface="DM Sans"/>
            </a:endParaRPr>
          </a:p>
        </p:txBody>
      </p:sp>
      <p:sp>
        <p:nvSpPr>
          <p:cNvPr id="699" name="Google Shape;699;p5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5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145758"/>
                </a:solidFill>
                <a:latin typeface="DM Sans"/>
                <a:ea typeface="DM Sans"/>
                <a:cs typeface="DM Sans"/>
                <a:sym typeface="DM Sans"/>
              </a:rPr>
              <a:t>Come off </a:t>
            </a:r>
            <a:br>
              <a:rPr lang="en" sz="1400" b="1" i="0" u="none" strike="noStrike" cap="none">
                <a:solidFill>
                  <a:srgbClr val="145758"/>
                </a:solidFill>
                <a:latin typeface="DM Sans"/>
                <a:ea typeface="DM Sans"/>
                <a:cs typeface="DM Sans"/>
                <a:sym typeface="DM Sans"/>
              </a:rPr>
            </a:br>
            <a:r>
              <a:rPr lang="en" sz="1400" b="1" i="0" u="none" strike="noStrike" cap="none">
                <a:solidFill>
                  <a:srgbClr val="145758"/>
                </a:solidFill>
                <a:latin typeface="DM Sans"/>
                <a:ea typeface="DM Sans"/>
                <a:cs typeface="DM Sans"/>
                <a:sym typeface="DM Sans"/>
              </a:rPr>
              <a:t>mute or share in the chat!</a:t>
            </a:r>
            <a:endParaRPr sz="1100" b="1" i="0" u="none" strike="noStrike" cap="none">
              <a:solidFill>
                <a:srgbClr val="145758"/>
              </a:solidFill>
              <a:latin typeface="DM Sans"/>
              <a:ea typeface="DM Sans"/>
              <a:cs typeface="DM Sans"/>
              <a:sym typeface="DM San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704"/>
        <p:cNvGrpSpPr/>
        <p:nvPr/>
      </p:nvGrpSpPr>
      <p:grpSpPr>
        <a:xfrm>
          <a:off x="0" y="0"/>
          <a:ext cx="0" cy="0"/>
          <a:chOff x="0" y="0"/>
          <a:chExt cx="0" cy="0"/>
        </a:xfrm>
      </p:grpSpPr>
      <p:cxnSp>
        <p:nvCxnSpPr>
          <p:cNvPr id="705" name="Google Shape;705;p54"/>
          <p:cNvCxnSpPr/>
          <p:nvPr/>
        </p:nvCxnSpPr>
        <p:spPr>
          <a:xfrm>
            <a:off x="3115350" y="300"/>
            <a:ext cx="0" cy="5141400"/>
          </a:xfrm>
          <a:prstGeom prst="straightConnector1">
            <a:avLst/>
          </a:prstGeom>
          <a:noFill/>
          <a:ln w="9525" cap="flat" cmpd="sng">
            <a:solidFill>
              <a:schemeClr val="dk2"/>
            </a:solidFill>
            <a:prstDash val="solid"/>
            <a:round/>
            <a:headEnd type="none" w="sm" len="sm"/>
            <a:tailEnd type="none" w="sm" len="sm"/>
          </a:ln>
        </p:spPr>
      </p:cxnSp>
      <p:sp>
        <p:nvSpPr>
          <p:cNvPr id="706" name="Google Shape;706;p5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Closing</a:t>
            </a:r>
            <a:endParaRPr sz="5200" b="0" i="0" u="none" strike="noStrike" cap="none">
              <a:solidFill>
                <a:schemeClr val="dk1"/>
              </a:solidFill>
              <a:latin typeface="Nanum Myeongjo"/>
              <a:ea typeface="Nanum Myeongjo"/>
              <a:cs typeface="Nanum Myeongjo"/>
              <a:sym typeface="Nanum Myeongjo"/>
            </a:endParaRPr>
          </a:p>
        </p:txBody>
      </p:sp>
      <p:sp>
        <p:nvSpPr>
          <p:cNvPr id="707" name="Google Shape;707;p5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dirty="0">
                <a:solidFill>
                  <a:schemeClr val="dk1"/>
                </a:solidFill>
                <a:latin typeface="Nanum Myeongjo"/>
                <a:ea typeface="Nanum Myeongjo"/>
                <a:cs typeface="Nanum Myeongjo"/>
                <a:sym typeface="Nanum Myeongjo"/>
              </a:rPr>
              <a:t>06</a:t>
            </a:r>
            <a:endParaRPr sz="5200" b="0" i="0" u="none" strike="noStrike" cap="none" dirty="0">
              <a:solidFill>
                <a:schemeClr val="dk1"/>
              </a:solidFill>
              <a:latin typeface="Nanum Myeongjo"/>
              <a:ea typeface="Nanum Myeongjo"/>
              <a:cs typeface="Nanum Myeongjo"/>
              <a:sym typeface="Nanum Myeongj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711"/>
        <p:cNvGrpSpPr/>
        <p:nvPr/>
      </p:nvGrpSpPr>
      <p:grpSpPr>
        <a:xfrm>
          <a:off x="0" y="0"/>
          <a:ext cx="0" cy="0"/>
          <a:chOff x="0" y="0"/>
          <a:chExt cx="0" cy="0"/>
        </a:xfrm>
      </p:grpSpPr>
      <p:cxnSp>
        <p:nvCxnSpPr>
          <p:cNvPr id="712" name="Google Shape;712;p55"/>
          <p:cNvCxnSpPr/>
          <p:nvPr/>
        </p:nvCxnSpPr>
        <p:spPr>
          <a:xfrm>
            <a:off x="312775" y="-13900"/>
            <a:ext cx="0" cy="5178300"/>
          </a:xfrm>
          <a:prstGeom prst="straightConnector1">
            <a:avLst/>
          </a:prstGeom>
          <a:noFill/>
          <a:ln w="9525" cap="flat" cmpd="sng">
            <a:solidFill>
              <a:srgbClr val="83FBA3"/>
            </a:solidFill>
            <a:prstDash val="solid"/>
            <a:round/>
            <a:headEnd type="none" w="sm" len="sm"/>
            <a:tailEnd type="none" w="sm" len="sm"/>
          </a:ln>
        </p:spPr>
      </p:cxnSp>
      <p:cxnSp>
        <p:nvCxnSpPr>
          <p:cNvPr id="713" name="Google Shape;713;p55"/>
          <p:cNvCxnSpPr/>
          <p:nvPr/>
        </p:nvCxnSpPr>
        <p:spPr>
          <a:xfrm rot="10800000">
            <a:off x="-100" y="4837750"/>
            <a:ext cx="9202800" cy="0"/>
          </a:xfrm>
          <a:prstGeom prst="straightConnector1">
            <a:avLst/>
          </a:prstGeom>
          <a:noFill/>
          <a:ln w="9525" cap="flat" cmpd="sng">
            <a:solidFill>
              <a:srgbClr val="83FBA3"/>
            </a:solidFill>
            <a:prstDash val="solid"/>
            <a:round/>
            <a:headEnd type="none" w="sm" len="sm"/>
            <a:tailEnd type="none" w="sm" len="sm"/>
          </a:ln>
        </p:spPr>
      </p:cxnSp>
      <p:sp>
        <p:nvSpPr>
          <p:cNvPr id="714" name="Google Shape;714;p5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lt1"/>
                </a:solidFill>
                <a:latin typeface="DM Sans"/>
                <a:ea typeface="DM Sans"/>
                <a:cs typeface="DM Sans"/>
                <a:sym typeface="DM Sans"/>
              </a:rPr>
              <a:t>Choose one question to respond to: </a:t>
            </a:r>
            <a:endParaRPr sz="1800" b="0" i="0" u="none" strike="noStrike" cap="none">
              <a:solidFill>
                <a:schemeClr val="lt1"/>
              </a:solidFill>
              <a:latin typeface="DM Sans"/>
              <a:ea typeface="DM Sans"/>
              <a:cs typeface="DM Sans"/>
              <a:sym typeface="DM Sans"/>
            </a:endParaRPr>
          </a:p>
          <a:p>
            <a:pPr marL="457200" marR="0" lvl="0" indent="-342900" algn="l" rtl="0">
              <a:lnSpc>
                <a:spcPct val="115000"/>
              </a:lnSpc>
              <a:spcBef>
                <a:spcPts val="1000"/>
              </a:spcBef>
              <a:spcAft>
                <a:spcPts val="0"/>
              </a:spcAft>
              <a:buClr>
                <a:schemeClr val="lt1"/>
              </a:buClr>
              <a:buSzPts val="1800"/>
              <a:buFont typeface="DM Sans"/>
              <a:buAutoNum type="arabicPeriod"/>
            </a:pPr>
            <a:r>
              <a:rPr lang="en" sz="1800" b="0" i="0" u="none" strike="noStrike" cap="none">
                <a:solidFill>
                  <a:schemeClr val="lt1"/>
                </a:solidFill>
                <a:latin typeface="DM Sans"/>
                <a:ea typeface="DM Sans"/>
                <a:cs typeface="DM Sans"/>
                <a:sym typeface="DM Sans"/>
              </a:rPr>
              <a:t>Which content and practice expectation are you most excited about? Why? </a:t>
            </a:r>
            <a:endParaRPr sz="1800" b="0" i="0" u="none" strike="noStrike" cap="none">
              <a:solidFill>
                <a:schemeClr val="lt1"/>
              </a:solidFill>
              <a:latin typeface="DM Sans"/>
              <a:ea typeface="DM Sans"/>
              <a:cs typeface="DM Sans"/>
              <a:sym typeface="DM Sans"/>
            </a:endParaRPr>
          </a:p>
          <a:p>
            <a:pPr marL="457200" marR="0" lvl="0" indent="-342900" algn="l" rtl="0">
              <a:lnSpc>
                <a:spcPct val="115000"/>
              </a:lnSpc>
              <a:spcBef>
                <a:spcPts val="1000"/>
              </a:spcBef>
              <a:spcAft>
                <a:spcPts val="0"/>
              </a:spcAft>
              <a:buClr>
                <a:schemeClr val="lt1"/>
              </a:buClr>
              <a:buSzPts val="1800"/>
              <a:buFont typeface="DM Sans"/>
              <a:buAutoNum type="arabicPeriod"/>
            </a:pPr>
            <a:r>
              <a:rPr lang="en" sz="1800" b="0" i="0" u="none" strike="noStrike" cap="none">
                <a:solidFill>
                  <a:schemeClr val="lt1"/>
                </a:solidFill>
                <a:latin typeface="DM Sans"/>
                <a:ea typeface="DM Sans"/>
                <a:cs typeface="DM Sans"/>
                <a:sym typeface="DM Sans"/>
              </a:rPr>
              <a:t>Which learning principle are you most excited about connecting to M152 content? Why?</a:t>
            </a:r>
            <a:endParaRPr sz="1800" b="0" i="0" u="none" strike="noStrike" cap="none">
              <a:solidFill>
                <a:schemeClr val="lt1"/>
              </a:solidFill>
              <a:latin typeface="DM Sans"/>
              <a:ea typeface="DM Sans"/>
              <a:cs typeface="DM Sans"/>
              <a:sym typeface="DM Sans"/>
            </a:endParaRPr>
          </a:p>
          <a:p>
            <a:pPr marL="457200" marR="0" lvl="0" indent="-342900" algn="l" rtl="0">
              <a:lnSpc>
                <a:spcPct val="115000"/>
              </a:lnSpc>
              <a:spcBef>
                <a:spcPts val="1000"/>
              </a:spcBef>
              <a:spcAft>
                <a:spcPts val="0"/>
              </a:spcAft>
              <a:buClr>
                <a:schemeClr val="lt1"/>
              </a:buClr>
              <a:buSzPts val="1800"/>
              <a:buFont typeface="DM Sans"/>
              <a:buAutoNum type="arabicPeriod"/>
            </a:pPr>
            <a:r>
              <a:rPr lang="en" sz="1800" b="0" i="0" u="none" strike="noStrike" cap="none">
                <a:solidFill>
                  <a:schemeClr val="lt1"/>
                </a:solidFill>
                <a:latin typeface="DM Sans"/>
                <a:ea typeface="DM Sans"/>
                <a:cs typeface="DM Sans"/>
                <a:sym typeface="DM Sans"/>
              </a:rPr>
              <a:t>What impact do you think using a portfolio system will have on your students? Why?</a:t>
            </a:r>
            <a:endParaRPr sz="1800" b="0" i="0" u="none" strike="noStrike" cap="none">
              <a:solidFill>
                <a:schemeClr val="lt1"/>
              </a:solidFill>
              <a:latin typeface="DM Sans"/>
              <a:ea typeface="DM Sans"/>
              <a:cs typeface="DM Sans"/>
              <a:sym typeface="DM Sans"/>
            </a:endParaRPr>
          </a:p>
          <a:p>
            <a:pPr marL="0" marR="0" lvl="0" indent="0" algn="l" rtl="0">
              <a:lnSpc>
                <a:spcPct val="115000"/>
              </a:lnSpc>
              <a:spcBef>
                <a:spcPts val="1000"/>
              </a:spcBef>
              <a:spcAft>
                <a:spcPts val="1000"/>
              </a:spcAft>
              <a:buClr>
                <a:srgbClr val="000000"/>
              </a:buClr>
              <a:buSzPts val="1800"/>
              <a:buFont typeface="Arial"/>
              <a:buNone/>
            </a:pPr>
            <a:endParaRPr sz="1800" b="0" i="0" u="none" strike="noStrike" cap="none">
              <a:solidFill>
                <a:schemeClr val="lt1"/>
              </a:solidFill>
              <a:latin typeface="DM Sans"/>
              <a:ea typeface="DM Sans"/>
              <a:cs typeface="DM Sans"/>
              <a:sym typeface="DM Sans"/>
            </a:endParaRPr>
          </a:p>
        </p:txBody>
      </p:sp>
      <p:sp>
        <p:nvSpPr>
          <p:cNvPr id="715" name="Google Shape;715;p5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000"/>
              </a:spcAft>
              <a:buClr>
                <a:srgbClr val="000000"/>
              </a:buClr>
              <a:buSzPts val="3500"/>
              <a:buFont typeface="Arial"/>
              <a:buNone/>
            </a:pPr>
            <a:r>
              <a:rPr lang="en" sz="3500" b="0" i="0" u="none" strike="noStrike" cap="none">
                <a:solidFill>
                  <a:srgbClr val="83FBA3"/>
                </a:solidFill>
                <a:latin typeface="Nanum Myeongjo"/>
                <a:ea typeface="Nanum Myeongjo"/>
                <a:cs typeface="Nanum Myeongjo"/>
                <a:sym typeface="Nanum Myeongjo"/>
              </a:rPr>
              <a:t>What Are Your Takeaways?</a:t>
            </a:r>
            <a:endParaRPr sz="3500" b="0" i="0" u="none" strike="noStrike" cap="none">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6"/>
          <p:cNvCxnSpPr/>
          <p:nvPr/>
        </p:nvCxnSpPr>
        <p:spPr>
          <a:xfrm>
            <a:off x="3115350" y="300"/>
            <a:ext cx="0" cy="5141400"/>
          </a:xfrm>
          <a:prstGeom prst="straightConnector1">
            <a:avLst/>
          </a:prstGeom>
          <a:noFill/>
          <a:ln w="9525" cap="flat" cmpd="sng">
            <a:solidFill>
              <a:schemeClr val="dk2"/>
            </a:solidFill>
            <a:prstDash val="solid"/>
            <a:round/>
            <a:headEnd type="none" w="sm" len="sm"/>
            <a:tailEnd type="none" w="sm" len="sm"/>
          </a:ln>
        </p:spPr>
      </p:cxnSp>
      <p:sp>
        <p:nvSpPr>
          <p:cNvPr id="188" name="Google Shape;188;p6"/>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Exploring the Content</a:t>
            </a:r>
            <a:endParaRPr sz="5200" b="0" i="0" u="none" strike="noStrike" cap="none">
              <a:solidFill>
                <a:schemeClr val="dk1"/>
              </a:solidFill>
              <a:latin typeface="Nanum Myeongjo"/>
              <a:ea typeface="Nanum Myeongjo"/>
              <a:cs typeface="Nanum Myeongjo"/>
              <a:sym typeface="Nanum Myeongjo"/>
            </a:endParaRPr>
          </a:p>
        </p:txBody>
      </p:sp>
      <p:sp>
        <p:nvSpPr>
          <p:cNvPr id="189" name="Google Shape;189;p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5200"/>
              <a:buFont typeface="Arial"/>
              <a:buNone/>
            </a:pPr>
            <a:r>
              <a:rPr lang="en" sz="5200" b="0" i="0" u="none" strike="noStrike" cap="none">
                <a:solidFill>
                  <a:schemeClr val="dk1"/>
                </a:solidFill>
                <a:latin typeface="Nanum Myeongjo"/>
                <a:ea typeface="Nanum Myeongjo"/>
                <a:cs typeface="Nanum Myeongjo"/>
                <a:sym typeface="Nanum Myeongjo"/>
              </a:rPr>
              <a:t>01</a:t>
            </a:r>
            <a:endParaRPr sz="5200" b="0" i="0" u="none" strike="noStrike" cap="none">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7"/>
          <p:cNvCxnSpPr/>
          <p:nvPr/>
        </p:nvCxnSpPr>
        <p:spPr>
          <a:xfrm>
            <a:off x="343425" y="0"/>
            <a:ext cx="0" cy="5164500"/>
          </a:xfrm>
          <a:prstGeom prst="straightConnector1">
            <a:avLst/>
          </a:prstGeom>
          <a:noFill/>
          <a:ln w="9525" cap="flat" cmpd="sng">
            <a:solidFill>
              <a:schemeClr val="dk1"/>
            </a:solidFill>
            <a:prstDash val="solid"/>
            <a:round/>
            <a:headEnd type="none" w="sm" len="sm"/>
            <a:tailEnd type="none" w="sm" len="sm"/>
          </a:ln>
        </p:spPr>
      </p:cxnSp>
      <p:sp>
        <p:nvSpPr>
          <p:cNvPr id="195" name="Google Shape;195;p7"/>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7"/>
          <p:cNvSpPr txBox="1"/>
          <p:nvPr/>
        </p:nvSpPr>
        <p:spPr>
          <a:xfrm>
            <a:off x="345075" y="276625"/>
            <a:ext cx="6032100" cy="2910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100"/>
              <a:buFont typeface="Arial"/>
              <a:buNone/>
            </a:pPr>
            <a:r>
              <a:rPr lang="en" sz="2100" b="0" i="0" u="none" strike="noStrike" cap="none">
                <a:solidFill>
                  <a:schemeClr val="dk1"/>
                </a:solidFill>
                <a:latin typeface="Nanum Myeongjo"/>
                <a:ea typeface="Nanum Myeongjo"/>
                <a:cs typeface="Nanum Myeongjo"/>
                <a:sym typeface="Nanum Myeongjo"/>
              </a:rPr>
              <a:t>M153 Reasoning and Proof through Similarity</a:t>
            </a:r>
            <a:endParaRPr sz="2100" b="0" i="0" u="none" strike="noStrike" cap="none">
              <a:solidFill>
                <a:schemeClr val="dk1"/>
              </a:solidFill>
              <a:latin typeface="Nanum Myeongjo"/>
              <a:ea typeface="Nanum Myeongjo"/>
              <a:cs typeface="Nanum Myeongjo"/>
              <a:sym typeface="Nanum Myeongjo"/>
            </a:endParaRPr>
          </a:p>
        </p:txBody>
      </p:sp>
      <p:cxnSp>
        <p:nvCxnSpPr>
          <p:cNvPr id="197" name="Google Shape;197;p7"/>
          <p:cNvCxnSpPr/>
          <p:nvPr/>
        </p:nvCxnSpPr>
        <p:spPr>
          <a:xfrm rot="10800000">
            <a:off x="-4200" y="812375"/>
            <a:ext cx="9152400" cy="0"/>
          </a:xfrm>
          <a:prstGeom prst="straightConnector1">
            <a:avLst/>
          </a:prstGeom>
          <a:noFill/>
          <a:ln w="9525" cap="flat" cmpd="sng">
            <a:solidFill>
              <a:schemeClr val="dk1"/>
            </a:solidFill>
            <a:prstDash val="solid"/>
            <a:round/>
            <a:headEnd type="none" w="sm" len="sm"/>
            <a:tailEnd type="none" w="sm" len="sm"/>
          </a:ln>
        </p:spPr>
      </p:cxnSp>
      <p:sp>
        <p:nvSpPr>
          <p:cNvPr id="198" name="Google Shape;198;p7"/>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1200"/>
              </a:spcAft>
              <a:buClr>
                <a:schemeClr val="dk1"/>
              </a:buClr>
              <a:buSzPts val="1100"/>
              <a:buFont typeface="Arial"/>
              <a:buNone/>
            </a:pPr>
            <a:r>
              <a:rPr lang="en" sz="3500" b="0" i="0" u="none" strike="noStrike" cap="none">
                <a:solidFill>
                  <a:schemeClr val="dk1"/>
                </a:solidFill>
                <a:latin typeface="Nanum Myeongjo"/>
                <a:ea typeface="Nanum Myeongjo"/>
                <a:cs typeface="Nanum Myeongjo"/>
                <a:sym typeface="Nanum Myeongjo"/>
              </a:rPr>
              <a:t>What comes to mind? </a:t>
            </a:r>
            <a:br>
              <a:rPr lang="en" sz="3500" b="0" i="0" u="none" strike="noStrike" cap="none">
                <a:solidFill>
                  <a:schemeClr val="dk1"/>
                </a:solidFill>
                <a:latin typeface="Nanum Myeongjo"/>
                <a:ea typeface="Nanum Myeongjo"/>
                <a:cs typeface="Nanum Myeongjo"/>
                <a:sym typeface="Nanum Myeongjo"/>
              </a:rPr>
            </a:br>
            <a:r>
              <a:rPr lang="en" sz="3500" b="0" i="0" u="none" strike="noStrike" cap="none">
                <a:solidFill>
                  <a:schemeClr val="dk1"/>
                </a:solidFill>
                <a:latin typeface="Nanum Myeongjo"/>
                <a:ea typeface="Nanum Myeongjo"/>
                <a:cs typeface="Nanum Myeongjo"/>
                <a:sym typeface="Nanum Myeongjo"/>
              </a:rPr>
              <a:t>What knowledge and skills should students learn to earn this badge? </a:t>
            </a:r>
            <a:endParaRPr sz="3500" b="0" i="0" u="none" strike="noStrike" cap="none">
              <a:solidFill>
                <a:schemeClr val="dk1"/>
              </a:solidFill>
              <a:latin typeface="Nanum Myeongjo"/>
              <a:ea typeface="Nanum Myeongjo"/>
              <a:cs typeface="Nanum Myeongjo"/>
              <a:sym typeface="Nanum Myeongjo"/>
            </a:endParaRPr>
          </a:p>
        </p:txBody>
      </p:sp>
      <p:sp>
        <p:nvSpPr>
          <p:cNvPr id="199" name="Google Shape;199;p7"/>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7"/>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BDFCD7"/>
                </a:solidFill>
                <a:latin typeface="DM Sans"/>
                <a:ea typeface="DM Sans"/>
                <a:cs typeface="DM Sans"/>
                <a:sym typeface="DM Sans"/>
              </a:rPr>
              <a:t>Come off mute or put your thoughts in the chat!</a:t>
            </a:r>
            <a:endParaRPr sz="1400" b="1" i="0" u="none" strike="noStrike" cap="none">
              <a:solidFill>
                <a:srgbClr val="BDFCD7"/>
              </a:solidFill>
              <a:latin typeface="DM Sans"/>
              <a:ea typeface="DM Sans"/>
              <a:cs typeface="DM Sans"/>
              <a:sym typeface="DM Sans"/>
            </a:endParaRPr>
          </a:p>
        </p:txBody>
      </p:sp>
      <p:cxnSp>
        <p:nvCxnSpPr>
          <p:cNvPr id="201" name="Google Shape;201;p7"/>
          <p:cNvCxnSpPr/>
          <p:nvPr/>
        </p:nvCxnSpPr>
        <p:spPr>
          <a:xfrm rot="10800000">
            <a:off x="-4200" y="4815975"/>
            <a:ext cx="9152400"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8"/>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100"/>
              <a:buFont typeface="Arial"/>
              <a:buNone/>
            </a:pPr>
            <a:r>
              <a:rPr lang="en" sz="3500" b="0" i="0" u="none" strike="noStrike" cap="none">
                <a:solidFill>
                  <a:schemeClr val="dk1"/>
                </a:solidFill>
                <a:latin typeface="Nanum Myeongjo"/>
                <a:ea typeface="Nanum Myeongjo"/>
                <a:cs typeface="Nanum Myeongjo"/>
                <a:sym typeface="Nanum Myeongjo"/>
              </a:rPr>
              <a:t>What’s the Story of these Standards?</a:t>
            </a:r>
            <a:endParaRPr sz="3500" b="0" i="0" u="none" strike="noStrike" cap="none">
              <a:solidFill>
                <a:schemeClr val="dk1"/>
              </a:solidFill>
              <a:latin typeface="Nanum Myeongjo"/>
              <a:ea typeface="Nanum Myeongjo"/>
              <a:cs typeface="Nanum Myeongjo"/>
              <a:sym typeface="Nanum Myeongjo"/>
            </a:endParaRPr>
          </a:p>
        </p:txBody>
      </p:sp>
      <p:sp>
        <p:nvSpPr>
          <p:cNvPr id="207" name="Google Shape;207;p8"/>
          <p:cNvSpPr txBox="1"/>
          <p:nvPr/>
        </p:nvSpPr>
        <p:spPr>
          <a:xfrm>
            <a:off x="400200" y="2748200"/>
            <a:ext cx="4173300" cy="1501500"/>
          </a:xfrm>
          <a:prstGeom prst="rect">
            <a:avLst/>
          </a:prstGeom>
          <a:noFill/>
          <a:ln>
            <a:noFill/>
          </a:ln>
        </p:spPr>
        <p:txBody>
          <a:bodyPr spcFirstLastPara="1" wrap="square" lIns="91425" tIns="0" rIns="0" bIns="0" anchor="t" anchorCtr="0">
            <a:spAutoFit/>
          </a:bodyPr>
          <a:lstStyle/>
          <a:p>
            <a:pPr marL="457200" marR="0" lvl="0" indent="-298450" algn="l" rtl="0">
              <a:lnSpc>
                <a:spcPct val="115000"/>
              </a:lnSpc>
              <a:spcBef>
                <a:spcPts val="0"/>
              </a:spcBef>
              <a:spcAft>
                <a:spcPts val="0"/>
              </a:spcAft>
              <a:buClr>
                <a:schemeClr val="dk1"/>
              </a:buClr>
              <a:buSzPts val="1100"/>
              <a:buFont typeface="Arial"/>
              <a:buAutoNum type="arabicPeriod"/>
            </a:pPr>
            <a:r>
              <a:rPr lang="en" sz="1100" b="0" i="0" u="none" strike="noStrike" cap="none">
                <a:solidFill>
                  <a:schemeClr val="dk1"/>
                </a:solidFill>
                <a:latin typeface="Arial"/>
                <a:ea typeface="Arial"/>
                <a:cs typeface="Arial"/>
                <a:sym typeface="Arial"/>
              </a:rPr>
              <a:t>Verify experimentally the properties of dilations given by a center and a scale factor: </a:t>
            </a:r>
            <a:endParaRPr sz="1100" b="0" i="0" u="none" strike="noStrike" cap="none">
              <a:solidFill>
                <a:schemeClr val="dk1"/>
              </a:solidFill>
              <a:latin typeface="Arial"/>
              <a:ea typeface="Arial"/>
              <a:cs typeface="Arial"/>
              <a:sym typeface="Arial"/>
            </a:endParaRPr>
          </a:p>
          <a:p>
            <a:pPr marL="914400" marR="0" lvl="1" indent="-298450" algn="l" rtl="0">
              <a:lnSpc>
                <a:spcPct val="115000"/>
              </a:lnSpc>
              <a:spcBef>
                <a:spcPts val="0"/>
              </a:spcBef>
              <a:spcAft>
                <a:spcPts val="0"/>
              </a:spcAft>
              <a:buClr>
                <a:schemeClr val="dk1"/>
              </a:buClr>
              <a:buSzPts val="1100"/>
              <a:buFont typeface="Arial"/>
              <a:buAutoNum type="alphaLcPeriod"/>
            </a:pPr>
            <a:r>
              <a:rPr lang="en" sz="1100" b="0" i="0" u="none" strike="noStrike" cap="none">
                <a:solidFill>
                  <a:schemeClr val="dk1"/>
                </a:solidFill>
                <a:latin typeface="Arial"/>
                <a:ea typeface="Arial"/>
                <a:cs typeface="Arial"/>
                <a:sym typeface="Arial"/>
              </a:rPr>
              <a:t>A dilation takes a line not passing through the center of the dilation to a parallel line, and leaves a line passing through the center unchanged. 	 </a:t>
            </a:r>
            <a:endParaRPr sz="1100" b="0" i="0" u="none" strike="noStrike" cap="none">
              <a:solidFill>
                <a:schemeClr val="dk1"/>
              </a:solidFill>
              <a:latin typeface="Arial"/>
              <a:ea typeface="Arial"/>
              <a:cs typeface="Arial"/>
              <a:sym typeface="Arial"/>
            </a:endParaRPr>
          </a:p>
          <a:p>
            <a:pPr marL="914400" marR="0" lvl="1" indent="-298450" algn="l" rtl="0">
              <a:lnSpc>
                <a:spcPct val="115000"/>
              </a:lnSpc>
              <a:spcBef>
                <a:spcPts val="0"/>
              </a:spcBef>
              <a:spcAft>
                <a:spcPts val="0"/>
              </a:spcAft>
              <a:buClr>
                <a:schemeClr val="dk1"/>
              </a:buClr>
              <a:buSzPts val="1100"/>
              <a:buFont typeface="Arial"/>
              <a:buAutoNum type="alphaLcPeriod"/>
            </a:pPr>
            <a:r>
              <a:rPr lang="en" sz="1100" b="0" i="0" u="none" strike="noStrike" cap="none">
                <a:solidFill>
                  <a:schemeClr val="dk1"/>
                </a:solidFill>
                <a:latin typeface="Arial"/>
                <a:ea typeface="Arial"/>
                <a:cs typeface="Arial"/>
                <a:sym typeface="Arial"/>
              </a:rPr>
              <a:t>The dilation of a line segment is longer or shorter in the ratio given by the scale factor.</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900"/>
              <a:buFont typeface="Arial"/>
              <a:buNone/>
            </a:pPr>
            <a:endParaRPr sz="900" b="0" i="0" u="none" strike="noStrike" cap="none">
              <a:solidFill>
                <a:schemeClr val="dk1"/>
              </a:solidFill>
              <a:latin typeface="DM Sans"/>
              <a:ea typeface="DM Sans"/>
              <a:cs typeface="DM Sans"/>
              <a:sym typeface="DM Sans"/>
            </a:endParaRPr>
          </a:p>
        </p:txBody>
      </p:sp>
      <p:sp>
        <p:nvSpPr>
          <p:cNvPr id="208" name="Google Shape;208;p8"/>
          <p:cNvSpPr txBox="1"/>
          <p:nvPr/>
        </p:nvSpPr>
        <p:spPr>
          <a:xfrm>
            <a:off x="615900" y="1438900"/>
            <a:ext cx="4032900" cy="6681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Selected Common Core Standards for Mathematics High School - Similarity, Right Triangles, and Trigonometry</a:t>
            </a:r>
            <a:endParaRPr sz="1400" b="1" i="0" u="none" strike="noStrike" cap="none">
              <a:solidFill>
                <a:srgbClr val="000000"/>
              </a:solidFill>
              <a:latin typeface="DM Sans"/>
              <a:ea typeface="DM Sans"/>
              <a:cs typeface="DM Sans"/>
              <a:sym typeface="DM Sans"/>
            </a:endParaRPr>
          </a:p>
        </p:txBody>
      </p:sp>
      <p:cxnSp>
        <p:nvCxnSpPr>
          <p:cNvPr id="209" name="Google Shape;209;p8"/>
          <p:cNvCxnSpPr/>
          <p:nvPr/>
        </p:nvCxnSpPr>
        <p:spPr>
          <a:xfrm rot="10800000">
            <a:off x="4874201" y="125"/>
            <a:ext cx="0" cy="5162100"/>
          </a:xfrm>
          <a:prstGeom prst="straightConnector1">
            <a:avLst/>
          </a:prstGeom>
          <a:noFill/>
          <a:ln w="9525" cap="flat" cmpd="sng">
            <a:solidFill>
              <a:schemeClr val="dk2"/>
            </a:solidFill>
            <a:prstDash val="solid"/>
            <a:round/>
            <a:headEnd type="none" w="sm" len="sm"/>
            <a:tailEnd type="none" w="sm" len="sm"/>
          </a:ln>
        </p:spPr>
      </p:cxnSp>
      <p:sp>
        <p:nvSpPr>
          <p:cNvPr id="210" name="Google Shape;210;p8"/>
          <p:cNvSpPr txBox="1"/>
          <p:nvPr/>
        </p:nvSpPr>
        <p:spPr>
          <a:xfrm>
            <a:off x="615900" y="2177850"/>
            <a:ext cx="4032900" cy="3471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1" i="0" u="none" strike="noStrike" cap="none">
                <a:solidFill>
                  <a:schemeClr val="dk1"/>
                </a:solidFill>
                <a:latin typeface="DM Sans"/>
                <a:ea typeface="DM Sans"/>
                <a:cs typeface="DM Sans"/>
                <a:sym typeface="DM Sans"/>
              </a:rPr>
              <a:t>Understand similarity in terms of similarity transformations</a:t>
            </a:r>
            <a:endParaRPr sz="1100" b="1" i="0" u="none" strike="noStrike" cap="none">
              <a:solidFill>
                <a:srgbClr val="000000"/>
              </a:solidFill>
              <a:latin typeface="DM Sans"/>
              <a:ea typeface="DM Sans"/>
              <a:cs typeface="DM Sans"/>
              <a:sym typeface="DM Sans"/>
            </a:endParaRPr>
          </a:p>
        </p:txBody>
      </p:sp>
      <p:sp>
        <p:nvSpPr>
          <p:cNvPr id="211" name="Google Shape;211;p8"/>
          <p:cNvSpPr txBox="1"/>
          <p:nvPr/>
        </p:nvSpPr>
        <p:spPr>
          <a:xfrm>
            <a:off x="4950400" y="740925"/>
            <a:ext cx="3890700" cy="1337700"/>
          </a:xfrm>
          <a:prstGeom prst="rect">
            <a:avLst/>
          </a:prstGeom>
          <a:noFill/>
          <a:ln>
            <a:noFill/>
          </a:ln>
        </p:spPr>
        <p:txBody>
          <a:bodyPr spcFirstLastPara="1" wrap="square" lIns="91425" tIns="0" rIns="0" bIns="0" anchor="t" anchorCtr="0">
            <a:spAutoFit/>
          </a:bodyPr>
          <a:lstStyle/>
          <a:p>
            <a:pPr marL="457200" marR="0" lvl="0" indent="-298450" algn="l" rtl="0">
              <a:lnSpc>
                <a:spcPct val="115000"/>
              </a:lnSpc>
              <a:spcBef>
                <a:spcPts val="0"/>
              </a:spcBef>
              <a:spcAft>
                <a:spcPts val="0"/>
              </a:spcAft>
              <a:buClr>
                <a:schemeClr val="dk1"/>
              </a:buClr>
              <a:buSzPts val="1100"/>
              <a:buFont typeface="Arial"/>
              <a:buAutoNum type="arabicPeriod" startAt="6"/>
            </a:pPr>
            <a:r>
              <a:rPr lang="en" sz="1100" b="0" i="0" u="none" strike="noStrike" cap="none">
                <a:solidFill>
                  <a:schemeClr val="dk1"/>
                </a:solidFill>
                <a:latin typeface="Arial"/>
                <a:ea typeface="Arial"/>
                <a:cs typeface="Arial"/>
                <a:sym typeface="Arial"/>
              </a:rPr>
              <a:t>Prove theorems about triangles. Theorems include: a line parallel to one side of a triangle divides the other two proportionally, and conversely; the Pythagorean Theorem proved using triangle similarity. </a:t>
            </a:r>
            <a:endParaRPr sz="1100" b="0" i="0" u="none" strike="noStrike" cap="none">
              <a:solidFill>
                <a:schemeClr val="dk1"/>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startAt="6"/>
            </a:pPr>
            <a:r>
              <a:rPr lang="en" sz="1100" b="0" i="0" u="none" strike="noStrike" cap="none">
                <a:solidFill>
                  <a:schemeClr val="dk1"/>
                </a:solidFill>
                <a:latin typeface="Arial"/>
                <a:ea typeface="Arial"/>
                <a:cs typeface="Arial"/>
                <a:sym typeface="Arial"/>
              </a:rPr>
              <a:t>Use congruence and similarity criteria for triangles to solve problems and to prove relationships in geometric figures. </a:t>
            </a:r>
            <a:endParaRPr sz="900" b="0" i="0" u="none" strike="noStrike" cap="none">
              <a:solidFill>
                <a:schemeClr val="dk1"/>
              </a:solidFill>
              <a:latin typeface="DM Sans"/>
              <a:ea typeface="DM Sans"/>
              <a:cs typeface="DM Sans"/>
              <a:sym typeface="DM Sans"/>
            </a:endParaRPr>
          </a:p>
        </p:txBody>
      </p:sp>
      <p:sp>
        <p:nvSpPr>
          <p:cNvPr id="212" name="Google Shape;212;p8"/>
          <p:cNvSpPr txBox="1"/>
          <p:nvPr/>
        </p:nvSpPr>
        <p:spPr>
          <a:xfrm>
            <a:off x="5174775" y="379650"/>
            <a:ext cx="3512700" cy="1692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1" i="0" u="none" strike="noStrike" cap="none">
                <a:solidFill>
                  <a:schemeClr val="dk1"/>
                </a:solidFill>
                <a:latin typeface="DM Sans"/>
                <a:ea typeface="DM Sans"/>
                <a:cs typeface="DM Sans"/>
                <a:sym typeface="DM Sans"/>
              </a:rPr>
              <a:t>Prove theorems involving similarity</a:t>
            </a:r>
            <a:endParaRPr sz="1100" b="1" i="0" u="none" strike="noStrike" cap="none">
              <a:solidFill>
                <a:srgbClr val="000000"/>
              </a:solidFill>
              <a:latin typeface="DM Sans"/>
              <a:ea typeface="DM Sans"/>
              <a:cs typeface="DM Sans"/>
              <a:sym typeface="DM Sans"/>
            </a:endParaRPr>
          </a:p>
        </p:txBody>
      </p:sp>
      <p:sp>
        <p:nvSpPr>
          <p:cNvPr id="213" name="Google Shape;213;p8"/>
          <p:cNvSpPr/>
          <p:nvPr/>
        </p:nvSpPr>
        <p:spPr>
          <a:xfrm>
            <a:off x="5365925" y="393407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
          <p:cNvSpPr txBox="1"/>
          <p:nvPr/>
        </p:nvSpPr>
        <p:spPr>
          <a:xfrm>
            <a:off x="5443775" y="4048975"/>
            <a:ext cx="3000000" cy="78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C9FC8D"/>
                </a:solidFill>
                <a:latin typeface="DM Sans"/>
                <a:ea typeface="DM Sans"/>
                <a:cs typeface="DM Sans"/>
                <a:sym typeface="DM Sans"/>
              </a:rPr>
              <a:t>How would you synthesize these? </a:t>
            </a:r>
            <a:br>
              <a:rPr lang="en" sz="1300" b="1" i="0" u="none" strike="noStrike" cap="none">
                <a:solidFill>
                  <a:srgbClr val="C9FC8D"/>
                </a:solidFill>
                <a:latin typeface="DM Sans"/>
                <a:ea typeface="DM Sans"/>
                <a:cs typeface="DM Sans"/>
                <a:sym typeface="DM Sans"/>
              </a:rPr>
            </a:br>
            <a:r>
              <a:rPr lang="en" sz="1300" b="1" i="0" u="none" strike="noStrike" cap="none">
                <a:solidFill>
                  <a:srgbClr val="C9FC8D"/>
                </a:solidFill>
                <a:latin typeface="DM Sans"/>
                <a:ea typeface="DM Sans"/>
                <a:cs typeface="DM Sans"/>
                <a:sym typeface="DM Sans"/>
              </a:rPr>
              <a:t>What are the key takeaways </a:t>
            </a:r>
            <a:br>
              <a:rPr lang="en" sz="1300" b="1" i="0" u="none" strike="noStrike" cap="none">
                <a:solidFill>
                  <a:srgbClr val="C9FC8D"/>
                </a:solidFill>
                <a:latin typeface="DM Sans"/>
                <a:ea typeface="DM Sans"/>
                <a:cs typeface="DM Sans"/>
                <a:sym typeface="DM Sans"/>
              </a:rPr>
            </a:br>
            <a:r>
              <a:rPr lang="en" sz="1300" b="1" i="0" u="none" strike="noStrike" cap="none">
                <a:solidFill>
                  <a:srgbClr val="C9FC8D"/>
                </a:solidFill>
                <a:latin typeface="DM Sans"/>
                <a:ea typeface="DM Sans"/>
                <a:cs typeface="DM Sans"/>
                <a:sym typeface="DM Sans"/>
              </a:rPr>
              <a:t>for students?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18"/>
        <p:cNvGrpSpPr/>
        <p:nvPr/>
      </p:nvGrpSpPr>
      <p:grpSpPr>
        <a:xfrm>
          <a:off x="0" y="0"/>
          <a:ext cx="0" cy="0"/>
          <a:chOff x="0" y="0"/>
          <a:chExt cx="0" cy="0"/>
        </a:xfrm>
      </p:grpSpPr>
      <p:sp>
        <p:nvSpPr>
          <p:cNvPr id="219" name="Google Shape;219;p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1100"/>
              <a:buFont typeface="Arial"/>
              <a:buNone/>
            </a:pPr>
            <a:r>
              <a:rPr lang="en" sz="3500" b="0" i="0" u="none" strike="noStrike" cap="none">
                <a:solidFill>
                  <a:schemeClr val="dk1"/>
                </a:solidFill>
                <a:latin typeface="Nanum Myeongjo"/>
                <a:ea typeface="Nanum Myeongjo"/>
                <a:cs typeface="Nanum Myeongjo"/>
                <a:sym typeface="Nanum Myeongjo"/>
              </a:rPr>
              <a:t>What’s the Story of these Standards?</a:t>
            </a:r>
            <a:endParaRPr sz="3500" b="0" i="0" u="none" strike="noStrike" cap="none">
              <a:solidFill>
                <a:schemeClr val="dk1"/>
              </a:solidFill>
              <a:latin typeface="Nanum Myeongjo"/>
              <a:ea typeface="Nanum Myeongjo"/>
              <a:cs typeface="Nanum Myeongjo"/>
              <a:sym typeface="Nanum Myeongjo"/>
            </a:endParaRPr>
          </a:p>
        </p:txBody>
      </p:sp>
      <p:cxnSp>
        <p:nvCxnSpPr>
          <p:cNvPr id="220" name="Google Shape;220;p9"/>
          <p:cNvCxnSpPr/>
          <p:nvPr/>
        </p:nvCxnSpPr>
        <p:spPr>
          <a:xfrm rot="10800000">
            <a:off x="4874201" y="125"/>
            <a:ext cx="0" cy="5162100"/>
          </a:xfrm>
          <a:prstGeom prst="straightConnector1">
            <a:avLst/>
          </a:prstGeom>
          <a:noFill/>
          <a:ln w="9525" cap="flat" cmpd="sng">
            <a:solidFill>
              <a:schemeClr val="dk2"/>
            </a:solidFill>
            <a:prstDash val="solid"/>
            <a:round/>
            <a:headEnd type="none" w="sm" len="sm"/>
            <a:tailEnd type="none" w="sm" len="sm"/>
          </a:ln>
        </p:spPr>
      </p:cxnSp>
      <p:sp>
        <p:nvSpPr>
          <p:cNvPr id="221" name="Google Shape;221;p9"/>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9"/>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300"/>
              <a:buFont typeface="Arial"/>
              <a:buNone/>
            </a:pPr>
            <a:r>
              <a:rPr lang="en" sz="1300" b="1" i="0" u="none" strike="noStrike" cap="none">
                <a:solidFill>
                  <a:srgbClr val="C9FC8D"/>
                </a:solidFill>
                <a:latin typeface="DM Sans"/>
                <a:ea typeface="DM Sans"/>
                <a:cs typeface="DM Sans"/>
                <a:sym typeface="DM Sans"/>
              </a:rPr>
              <a:t>Share your thinking!</a:t>
            </a:r>
            <a:endParaRPr sz="1300" b="1" i="0" u="none" strike="noStrike" cap="none">
              <a:solidFill>
                <a:srgbClr val="C9FC8D"/>
              </a:solidFill>
              <a:latin typeface="DM Sans"/>
              <a:ea typeface="DM Sans"/>
              <a:cs typeface="DM Sans"/>
              <a:sym typeface="DM Sans"/>
            </a:endParaRPr>
          </a:p>
        </p:txBody>
      </p:sp>
      <p:sp>
        <p:nvSpPr>
          <p:cNvPr id="223" name="Google Shape;223;p9"/>
          <p:cNvSpPr txBox="1"/>
          <p:nvPr/>
        </p:nvSpPr>
        <p:spPr>
          <a:xfrm>
            <a:off x="400200" y="2748200"/>
            <a:ext cx="4173300" cy="1501500"/>
          </a:xfrm>
          <a:prstGeom prst="rect">
            <a:avLst/>
          </a:prstGeom>
          <a:noFill/>
          <a:ln>
            <a:noFill/>
          </a:ln>
        </p:spPr>
        <p:txBody>
          <a:bodyPr spcFirstLastPara="1" wrap="square" lIns="91425" tIns="0" rIns="0" bIns="0" anchor="t" anchorCtr="0">
            <a:spAutoFit/>
          </a:bodyPr>
          <a:lstStyle/>
          <a:p>
            <a:pPr marL="457200" marR="0" lvl="0" indent="-298450" algn="l" rtl="0">
              <a:lnSpc>
                <a:spcPct val="115000"/>
              </a:lnSpc>
              <a:spcBef>
                <a:spcPts val="0"/>
              </a:spcBef>
              <a:spcAft>
                <a:spcPts val="0"/>
              </a:spcAft>
              <a:buClr>
                <a:schemeClr val="dk1"/>
              </a:buClr>
              <a:buSzPts val="1100"/>
              <a:buFont typeface="Arial"/>
              <a:buAutoNum type="arabicPeriod"/>
            </a:pPr>
            <a:r>
              <a:rPr lang="en" sz="1100" b="0" i="0" u="none" strike="noStrike" cap="none">
                <a:solidFill>
                  <a:schemeClr val="dk1"/>
                </a:solidFill>
                <a:latin typeface="Arial"/>
                <a:ea typeface="Arial"/>
                <a:cs typeface="Arial"/>
                <a:sym typeface="Arial"/>
              </a:rPr>
              <a:t>Verify experimentally the properties of dilations given by a center and a scale factor: </a:t>
            </a:r>
            <a:endParaRPr sz="1100" b="0" i="0" u="none" strike="noStrike" cap="none">
              <a:solidFill>
                <a:schemeClr val="dk1"/>
              </a:solidFill>
              <a:latin typeface="Arial"/>
              <a:ea typeface="Arial"/>
              <a:cs typeface="Arial"/>
              <a:sym typeface="Arial"/>
            </a:endParaRPr>
          </a:p>
          <a:p>
            <a:pPr marL="914400" marR="0" lvl="1" indent="-298450" algn="l" rtl="0">
              <a:lnSpc>
                <a:spcPct val="115000"/>
              </a:lnSpc>
              <a:spcBef>
                <a:spcPts val="0"/>
              </a:spcBef>
              <a:spcAft>
                <a:spcPts val="0"/>
              </a:spcAft>
              <a:buClr>
                <a:schemeClr val="dk1"/>
              </a:buClr>
              <a:buSzPts val="1100"/>
              <a:buFont typeface="Arial"/>
              <a:buAutoNum type="alphaLcPeriod"/>
            </a:pPr>
            <a:r>
              <a:rPr lang="en" sz="1100" b="0" i="0" u="none" strike="noStrike" cap="none">
                <a:solidFill>
                  <a:schemeClr val="dk1"/>
                </a:solidFill>
                <a:latin typeface="Arial"/>
                <a:ea typeface="Arial"/>
                <a:cs typeface="Arial"/>
                <a:sym typeface="Arial"/>
              </a:rPr>
              <a:t>A dilation takes a line not passing through the center of the dilation to a parallel line, and leaves a line passing through the center unchanged. 	 </a:t>
            </a:r>
            <a:endParaRPr sz="1100" b="0" i="0" u="none" strike="noStrike" cap="none">
              <a:solidFill>
                <a:schemeClr val="dk1"/>
              </a:solidFill>
              <a:latin typeface="Arial"/>
              <a:ea typeface="Arial"/>
              <a:cs typeface="Arial"/>
              <a:sym typeface="Arial"/>
            </a:endParaRPr>
          </a:p>
          <a:p>
            <a:pPr marL="914400" marR="0" lvl="1" indent="-298450" algn="l" rtl="0">
              <a:lnSpc>
                <a:spcPct val="115000"/>
              </a:lnSpc>
              <a:spcBef>
                <a:spcPts val="0"/>
              </a:spcBef>
              <a:spcAft>
                <a:spcPts val="0"/>
              </a:spcAft>
              <a:buClr>
                <a:schemeClr val="dk1"/>
              </a:buClr>
              <a:buSzPts val="1100"/>
              <a:buFont typeface="Arial"/>
              <a:buAutoNum type="alphaLcPeriod"/>
            </a:pPr>
            <a:r>
              <a:rPr lang="en" sz="1100" b="0" i="0" u="none" strike="noStrike" cap="none">
                <a:solidFill>
                  <a:schemeClr val="dk1"/>
                </a:solidFill>
                <a:latin typeface="Arial"/>
                <a:ea typeface="Arial"/>
                <a:cs typeface="Arial"/>
                <a:sym typeface="Arial"/>
              </a:rPr>
              <a:t>The dilation of a line segment is longer or shorter in the ratio given by the scale factor.</a:t>
            </a:r>
            <a:endParaRPr sz="11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900"/>
              <a:buFont typeface="Arial"/>
              <a:buNone/>
            </a:pPr>
            <a:endParaRPr sz="900" b="0" i="0" u="none" strike="noStrike" cap="none">
              <a:solidFill>
                <a:schemeClr val="dk1"/>
              </a:solidFill>
              <a:latin typeface="DM Sans"/>
              <a:ea typeface="DM Sans"/>
              <a:cs typeface="DM Sans"/>
              <a:sym typeface="DM Sans"/>
            </a:endParaRPr>
          </a:p>
        </p:txBody>
      </p:sp>
      <p:sp>
        <p:nvSpPr>
          <p:cNvPr id="224" name="Google Shape;224;p9"/>
          <p:cNvSpPr txBox="1"/>
          <p:nvPr/>
        </p:nvSpPr>
        <p:spPr>
          <a:xfrm>
            <a:off x="615900" y="1438900"/>
            <a:ext cx="4032900" cy="6681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400"/>
              <a:buFont typeface="Arial"/>
              <a:buNone/>
            </a:pPr>
            <a:r>
              <a:rPr lang="en" sz="1400" b="1" i="0" u="none" strike="noStrike" cap="none">
                <a:solidFill>
                  <a:schemeClr val="dk1"/>
                </a:solidFill>
                <a:latin typeface="DM Sans"/>
                <a:ea typeface="DM Sans"/>
                <a:cs typeface="DM Sans"/>
                <a:sym typeface="DM Sans"/>
              </a:rPr>
              <a:t>Selected Common Core Standards for Mathematics High School - Similarity, Right Triangles, and Trigonometry</a:t>
            </a:r>
            <a:endParaRPr sz="1400" b="1" i="0" u="none" strike="noStrike" cap="none">
              <a:solidFill>
                <a:srgbClr val="000000"/>
              </a:solidFill>
              <a:latin typeface="DM Sans"/>
              <a:ea typeface="DM Sans"/>
              <a:cs typeface="DM Sans"/>
              <a:sym typeface="DM Sans"/>
            </a:endParaRPr>
          </a:p>
        </p:txBody>
      </p:sp>
      <p:sp>
        <p:nvSpPr>
          <p:cNvPr id="225" name="Google Shape;225;p9"/>
          <p:cNvSpPr txBox="1"/>
          <p:nvPr/>
        </p:nvSpPr>
        <p:spPr>
          <a:xfrm>
            <a:off x="615900" y="2177850"/>
            <a:ext cx="4032900" cy="3471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1" i="0" u="none" strike="noStrike" cap="none">
                <a:solidFill>
                  <a:schemeClr val="dk1"/>
                </a:solidFill>
                <a:latin typeface="DM Sans"/>
                <a:ea typeface="DM Sans"/>
                <a:cs typeface="DM Sans"/>
                <a:sym typeface="DM Sans"/>
              </a:rPr>
              <a:t>Understand similarity in terms of similarity transformations</a:t>
            </a:r>
            <a:endParaRPr sz="1100" b="1" i="0" u="none" strike="noStrike" cap="none">
              <a:solidFill>
                <a:srgbClr val="000000"/>
              </a:solidFill>
              <a:latin typeface="DM Sans"/>
              <a:ea typeface="DM Sans"/>
              <a:cs typeface="DM Sans"/>
              <a:sym typeface="DM Sans"/>
            </a:endParaRPr>
          </a:p>
        </p:txBody>
      </p:sp>
      <p:sp>
        <p:nvSpPr>
          <p:cNvPr id="226" name="Google Shape;226;p9"/>
          <p:cNvSpPr txBox="1"/>
          <p:nvPr/>
        </p:nvSpPr>
        <p:spPr>
          <a:xfrm>
            <a:off x="4950400" y="740925"/>
            <a:ext cx="3890700" cy="1337700"/>
          </a:xfrm>
          <a:prstGeom prst="rect">
            <a:avLst/>
          </a:prstGeom>
          <a:noFill/>
          <a:ln>
            <a:noFill/>
          </a:ln>
        </p:spPr>
        <p:txBody>
          <a:bodyPr spcFirstLastPara="1" wrap="square" lIns="91425" tIns="0" rIns="0" bIns="0" anchor="t" anchorCtr="0">
            <a:spAutoFit/>
          </a:bodyPr>
          <a:lstStyle/>
          <a:p>
            <a:pPr marL="457200" marR="0" lvl="0" indent="-298450" algn="l" rtl="0">
              <a:lnSpc>
                <a:spcPct val="115000"/>
              </a:lnSpc>
              <a:spcBef>
                <a:spcPts val="0"/>
              </a:spcBef>
              <a:spcAft>
                <a:spcPts val="0"/>
              </a:spcAft>
              <a:buClr>
                <a:schemeClr val="dk1"/>
              </a:buClr>
              <a:buSzPts val="1100"/>
              <a:buFont typeface="Arial"/>
              <a:buAutoNum type="arabicPeriod" startAt="6"/>
            </a:pPr>
            <a:r>
              <a:rPr lang="en" sz="1100" b="0" i="0" u="none" strike="noStrike" cap="none">
                <a:solidFill>
                  <a:schemeClr val="dk1"/>
                </a:solidFill>
                <a:latin typeface="Arial"/>
                <a:ea typeface="Arial"/>
                <a:cs typeface="Arial"/>
                <a:sym typeface="Arial"/>
              </a:rPr>
              <a:t>Prove theorems about triangles. Theorems include: a line parallel to one side of a triangle divides the other two proportionally, and conversely; the Pythagorean Theorem proved using triangle similarity. </a:t>
            </a:r>
            <a:endParaRPr sz="1100" b="0" i="0" u="none" strike="noStrike" cap="none">
              <a:solidFill>
                <a:schemeClr val="dk1"/>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AutoNum type="arabicPeriod" startAt="6"/>
            </a:pPr>
            <a:r>
              <a:rPr lang="en" sz="1100" b="0" i="0" u="none" strike="noStrike" cap="none">
                <a:solidFill>
                  <a:schemeClr val="dk1"/>
                </a:solidFill>
                <a:latin typeface="Arial"/>
                <a:ea typeface="Arial"/>
                <a:cs typeface="Arial"/>
                <a:sym typeface="Arial"/>
              </a:rPr>
              <a:t>Use congruence and similarity criteria for triangles to solve problems and to prove relationships in geometric figures. </a:t>
            </a:r>
            <a:endParaRPr sz="900" b="0" i="0" u="none" strike="noStrike" cap="none">
              <a:solidFill>
                <a:schemeClr val="dk1"/>
              </a:solidFill>
              <a:latin typeface="DM Sans"/>
              <a:ea typeface="DM Sans"/>
              <a:cs typeface="DM Sans"/>
              <a:sym typeface="DM Sans"/>
            </a:endParaRPr>
          </a:p>
        </p:txBody>
      </p:sp>
      <p:sp>
        <p:nvSpPr>
          <p:cNvPr id="227" name="Google Shape;227;p9"/>
          <p:cNvSpPr txBox="1"/>
          <p:nvPr/>
        </p:nvSpPr>
        <p:spPr>
          <a:xfrm>
            <a:off x="5174775" y="379650"/>
            <a:ext cx="3512700" cy="169200"/>
          </a:xfrm>
          <a:prstGeom prst="rect">
            <a:avLst/>
          </a:prstGeom>
          <a:noFill/>
          <a:ln>
            <a:noFill/>
          </a:ln>
        </p:spPr>
        <p:txBody>
          <a:bodyPr spcFirstLastPara="1" wrap="square" lIns="0" tIns="0" rIns="0" bIns="0" anchor="t" anchorCtr="0">
            <a:spAutoFit/>
          </a:bodyPr>
          <a:lstStyle/>
          <a:p>
            <a:pPr marL="0" marR="0" lvl="0" indent="0" algn="l" rtl="0">
              <a:lnSpc>
                <a:spcPct val="105000"/>
              </a:lnSpc>
              <a:spcBef>
                <a:spcPts val="0"/>
              </a:spcBef>
              <a:spcAft>
                <a:spcPts val="0"/>
              </a:spcAft>
              <a:buClr>
                <a:srgbClr val="000000"/>
              </a:buClr>
              <a:buSzPts val="1100"/>
              <a:buFont typeface="Arial"/>
              <a:buNone/>
            </a:pPr>
            <a:r>
              <a:rPr lang="en" sz="1100" b="1" i="0" u="none" strike="noStrike" cap="none">
                <a:solidFill>
                  <a:schemeClr val="dk1"/>
                </a:solidFill>
                <a:latin typeface="DM Sans"/>
                <a:ea typeface="DM Sans"/>
                <a:cs typeface="DM Sans"/>
                <a:sym typeface="DM Sans"/>
              </a:rPr>
              <a:t>Prove theorems involving similarity</a:t>
            </a:r>
            <a:endParaRPr sz="1100" b="1" i="0" u="none" strike="noStrike" cap="none">
              <a:solidFill>
                <a:srgbClr val="000000"/>
              </a:solidFill>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5952</Words>
  <Application>Microsoft Macintosh PowerPoint</Application>
  <PresentationFormat>On-screen Show (16:9)</PresentationFormat>
  <Paragraphs>571</Paragraphs>
  <Slides>55</Slides>
  <Notes>55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IBM Plex Sans</vt:lpstr>
      <vt:lpstr>NanumMyeongjo ExtraBold</vt:lpstr>
      <vt:lpstr>Roboto</vt:lpstr>
      <vt:lpstr>Nanum Myeongjo</vt:lpstr>
      <vt:lpstr>Arial</vt:lpstr>
      <vt:lpstr>DM Sans Medium</vt:lpstr>
      <vt:lpstr>Alfa Slab One</vt:lpstr>
      <vt:lpstr>DM Sans</vt:lpstr>
      <vt:lpstr>Proxima Nova</vt:lpstr>
      <vt:lpstr>Gameday</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2023-12-29T17:19:16Z</dcterms:modified>
</cp:coreProperties>
</file>