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IBM Plex Sans"/>
      <p:regular r:id="rId61"/>
      <p:bold r:id="rId62"/>
      <p:italic r:id="rId63"/>
      <p:boldItalic r:id="rId64"/>
    </p:embeddedFont>
    <p:embeddedFont>
      <p:font typeface="DM Sans Medium"/>
      <p:regular r:id="rId65"/>
      <p:bold r:id="rId66"/>
      <p:italic r:id="rId67"/>
      <p:boldItalic r:id="rId68"/>
    </p:embeddedFont>
    <p:embeddedFont>
      <p:font typeface="Proxima Nova"/>
      <p:regular r:id="rId69"/>
      <p:bold r:id="rId70"/>
      <p:italic r:id="rId71"/>
      <p:boldItalic r:id="rId72"/>
    </p:embeddedFont>
    <p:embeddedFont>
      <p:font typeface="Roboto"/>
      <p:regular r:id="rId73"/>
      <p:bold r:id="rId74"/>
      <p:italic r:id="rId75"/>
      <p:boldItalic r:id="rId76"/>
    </p:embeddedFont>
    <p:embeddedFont>
      <p:font typeface="NanumMyeongjo ExtraBold"/>
      <p:bold r:id="rId77"/>
    </p:embeddedFont>
    <p:embeddedFont>
      <p:font typeface="DM Sans"/>
      <p:regular r:id="rId78"/>
      <p:bold r:id="rId79"/>
      <p:italic r:id="rId80"/>
      <p:boldItalic r:id="rId81"/>
    </p:embeddedFont>
    <p:embeddedFont>
      <p:font typeface="Nanum Myeongjo"/>
      <p:regular r:id="rId82"/>
      <p:bold r:id="rId83"/>
    </p:embeddedFont>
    <p:embeddedFont>
      <p:font typeface="Alfa Slab One"/>
      <p:regular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85" roundtripDataSignature="AMtx7mjtQk1TY1lAHBoIVNnJoICknBT3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767FD0-3510-42D3-BAE5-0670DD3DEFA0}">
  <a:tblStyle styleId="{11767FD0-3510-42D3-BAE5-0670DD3DEF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CBEC2D4-55A9-4017-BADA-8636050F1674}" styleName="Table_1">
    <a:wholeTbl>
      <a:tcTxStyle b="off" i="off">
        <a:font>
          <a:latin typeface="Cambria"/>
          <a:ea typeface="Cambria"/>
          <a:cs typeface="Cambria"/>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2D81B69-CB33-4116-8A1B-D3EB7C908331}" styleName="Table_2">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AlfaSlabOne-regular.fntdata"/><Relationship Id="rId83" Type="http://schemas.openxmlformats.org/officeDocument/2006/relationships/font" Target="fonts/NanumMyeongjo-bold.fntdata"/><Relationship Id="rId42" Type="http://schemas.openxmlformats.org/officeDocument/2006/relationships/slide" Target="slides/slide35.xml"/><Relationship Id="rId41" Type="http://schemas.openxmlformats.org/officeDocument/2006/relationships/slide" Target="slides/slide34.xml"/><Relationship Id="rId85" Type="http://customschemas.google.com/relationships/presentationmetadata" Target="meta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DMSans-italic.fntdata"/><Relationship Id="rId82" Type="http://schemas.openxmlformats.org/officeDocument/2006/relationships/font" Target="fonts/NanumMyeongjo-regular.fntdata"/><Relationship Id="rId81" Type="http://schemas.openxmlformats.org/officeDocument/2006/relationships/font" Target="fonts/DMSa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ProximaNova-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NanumMyeongjoExtraBold-bold.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79" Type="http://schemas.openxmlformats.org/officeDocument/2006/relationships/font" Target="fonts/DMSans-bold.fntdata"/><Relationship Id="rId34" Type="http://schemas.openxmlformats.org/officeDocument/2006/relationships/slide" Target="slides/slide27.xml"/><Relationship Id="rId78" Type="http://schemas.openxmlformats.org/officeDocument/2006/relationships/font" Target="fonts/DMSans-regular.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bold.fntdata"/><Relationship Id="rId61" Type="http://schemas.openxmlformats.org/officeDocument/2006/relationships/font" Target="fonts/IBMPlexSans-regular.fntdata"/><Relationship Id="rId20" Type="http://schemas.openxmlformats.org/officeDocument/2006/relationships/slide" Target="slides/slide13.xml"/><Relationship Id="rId64" Type="http://schemas.openxmlformats.org/officeDocument/2006/relationships/font" Target="fonts/IBMPlexSans-boldItalic.fntdata"/><Relationship Id="rId63" Type="http://schemas.openxmlformats.org/officeDocument/2006/relationships/font" Target="fonts/IBMPlexSans-italic.fntdata"/><Relationship Id="rId22" Type="http://schemas.openxmlformats.org/officeDocument/2006/relationships/slide" Target="slides/slide15.xml"/><Relationship Id="rId66" Type="http://schemas.openxmlformats.org/officeDocument/2006/relationships/font" Target="fonts/DMSansMedium-bold.fntdata"/><Relationship Id="rId21" Type="http://schemas.openxmlformats.org/officeDocument/2006/relationships/slide" Target="slides/slide14.xml"/><Relationship Id="rId65" Type="http://schemas.openxmlformats.org/officeDocument/2006/relationships/font" Target="fonts/DMSansMedium-regular.fntdata"/><Relationship Id="rId24" Type="http://schemas.openxmlformats.org/officeDocument/2006/relationships/slide" Target="slides/slide17.xml"/><Relationship Id="rId68" Type="http://schemas.openxmlformats.org/officeDocument/2006/relationships/font" Target="fonts/DMSansMedium-boldItalic.fntdata"/><Relationship Id="rId23" Type="http://schemas.openxmlformats.org/officeDocument/2006/relationships/slide" Target="slides/slide16.xml"/><Relationship Id="rId67" Type="http://schemas.openxmlformats.org/officeDocument/2006/relationships/font" Target="fonts/DMSansMedium-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pages 8-9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Please see page 10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quotes with group as a way to give insight into the </a:t>
            </a:r>
            <a:r>
              <a:rPr i="1" lang="en-GB">
                <a:solidFill>
                  <a:schemeClr val="dk1"/>
                </a:solidFill>
              </a:rPr>
              <a:t>why</a:t>
            </a:r>
            <a:r>
              <a:rPr lang="en-GB">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consider </a:t>
            </a:r>
            <a:r>
              <a:rPr i="1" lang="en-GB">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100.g: Solve real-world problems involving area and perimeter of polygons, as well as surface area and volume of prisms and pyramids. </a:t>
            </a:r>
            <a:endParaRPr b="1">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pages 13-14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Look for trends in responses, especially as connected to </a:t>
            </a:r>
            <a:r>
              <a:rPr b="1" lang="en-GB">
                <a:solidFill>
                  <a:schemeClr val="dk1"/>
                </a:solidFill>
              </a:rPr>
              <a:t>100.g: CPE Solve real-world problems involving area and perimeter of polygons, as well as surface area and volume of prisms and pyramids. </a:t>
            </a:r>
            <a:endParaRPr b="1">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20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pages 15-16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100.a: Identify quantities of interest for modeling purposes.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Look for trends in responses, especially as connected to </a:t>
            </a:r>
            <a:r>
              <a:rPr b="1" lang="en-GB">
                <a:solidFill>
                  <a:schemeClr val="dk1"/>
                </a:solidFill>
              </a:rPr>
              <a:t>100.a: Identify quantities of interest for modeling purposes.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pages 17-19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Remind participants of the criteria of success.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100.a</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not a norming exercise; there is not single correct characterization of the work. Emphasize use of evidence and concrete next steps from each participant to support student learning.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responses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What are the are the key takeaways for students?</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5"/>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5"/>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1"/>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2"/>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2"/>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4"/>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4"/>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4"/>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4"/>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7"/>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7"/>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9"/>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9"/>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9"/>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9"/>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9"/>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6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6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1"/>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1"/>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1"/>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1"/>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1"/>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3"/>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3"/>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1"/>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1"/>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1"/>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1"/>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1"/>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1"/>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1"/>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4"/>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0"/>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8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8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8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8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2.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1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317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GB"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0" lvl="0" marL="457200" marR="0" rtl="0" algn="l">
              <a:lnSpc>
                <a:spcPct val="115000"/>
              </a:lnSpc>
              <a:spcBef>
                <a:spcPts val="0"/>
              </a:spcBef>
              <a:spcAft>
                <a:spcPts val="0"/>
              </a:spcAft>
              <a:buNone/>
            </a:pPr>
            <a:r>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A</a:t>
            </a:r>
            <a:r>
              <a:rPr b="0" i="0" lang="en-GB" sz="1400" u="none" cap="none" strike="noStrike">
                <a:solidFill>
                  <a:srgbClr val="83FF36"/>
                </a:solidFill>
                <a:latin typeface="Nanum Myeongjo"/>
                <a:ea typeface="Nanum Myeongjo"/>
                <a:cs typeface="Nanum Myeongjo"/>
                <a:sym typeface="Nanum Myeongjo"/>
              </a:rPr>
              <a:t> </a:t>
            </a:r>
            <a:r>
              <a:rPr b="0" i="0" lang="en-GB"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GB" sz="1400" u="none" cap="none" strike="noStrike">
                <a:solidFill>
                  <a:srgbClr val="83FF36"/>
                </a:solidFill>
                <a:latin typeface="Nanum Myeongjo"/>
                <a:ea typeface="Nanum Myeongjo"/>
                <a:cs typeface="Nanum Myeongjo"/>
                <a:sym typeface="Nanum Myeongjo"/>
              </a:rPr>
              <a:t> i</a:t>
            </a:r>
            <a:r>
              <a:rPr b="0" i="0" lang="en-GB" sz="1400" u="none" cap="none" strike="noStrike">
                <a:solidFill>
                  <a:schemeClr val="lt1"/>
                </a:solidFill>
                <a:latin typeface="Nanum Myeongjo"/>
                <a:ea typeface="Nanum Myeongjo"/>
                <a:cs typeface="Nanum Myeongjo"/>
                <a:sym typeface="Nanum Myeongjo"/>
              </a:rPr>
              <a:t>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Text that can be readily pasted (marked with “—”) into a video call’s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29" name="Shape 229"/>
        <p:cNvGrpSpPr/>
        <p:nvPr/>
      </p:nvGrpSpPr>
      <p:grpSpPr>
        <a:xfrm>
          <a:off x="0" y="0"/>
          <a:ext cx="0" cy="0"/>
          <a:chOff x="0" y="0"/>
          <a:chExt cx="0" cy="0"/>
        </a:xfrm>
      </p:grpSpPr>
      <p:sp>
        <p:nvSpPr>
          <p:cNvPr id="230" name="Google Shape;230;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M100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32" name="Google Shape;232;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33" name="Google Shape;233;p10"/>
          <p:cNvGraphicFramePr/>
          <p:nvPr/>
        </p:nvGraphicFramePr>
        <p:xfrm>
          <a:off x="311700" y="1057150"/>
          <a:ext cx="3000000" cy="3000000"/>
        </p:xfrm>
        <a:graphic>
          <a:graphicData uri="http://schemas.openxmlformats.org/drawingml/2006/table">
            <a:tbl>
              <a:tblPr>
                <a:noFill/>
                <a:tableStyleId>{11767FD0-3510-42D3-BAE5-0670DD3DEFA0}</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100.a</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Identify quantities of interest for modeling purposes.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100.b</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Reason with units in problems, formulas, and data displays to solve problems.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100.c</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simple numeric and algebraic expressions that arise in applications in terms of the context.</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100.d</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equations, tables, and graphs that arise in applications involving proportional relationships.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100.e</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data displays, such as line plots, histograms, and box plots in terms of the context.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100.f</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distances, intervals of time, liquid volume, mass, money, and other situations where operations with fractions and decimals are appropriate.</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100.g</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area and perimeter of polygons, as well as surface area and volume of prisms and pyramids.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100.h</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quantities in a proportional relationship, including scale drawings. </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100.i</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Choose a level of accuracy appropriate to limitations on measurement when reporting quantities.</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7" name="Shape 237"/>
        <p:cNvGrpSpPr/>
        <p:nvPr/>
      </p:nvGrpSpPr>
      <p:grpSpPr>
        <a:xfrm>
          <a:off x="0" y="0"/>
          <a:ext cx="0" cy="0"/>
          <a:chOff x="0" y="0"/>
          <a:chExt cx="0" cy="0"/>
        </a:xfrm>
      </p:grpSpPr>
      <p:sp>
        <p:nvSpPr>
          <p:cNvPr id="238" name="Google Shape;238;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M100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0" name="Google Shape;240;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41" name="Google Shape;241;p11"/>
          <p:cNvGraphicFramePr/>
          <p:nvPr/>
        </p:nvGraphicFramePr>
        <p:xfrm>
          <a:off x="311700" y="1057150"/>
          <a:ext cx="3000000" cy="3000000"/>
        </p:xfrm>
        <a:graphic>
          <a:graphicData uri="http://schemas.openxmlformats.org/drawingml/2006/table">
            <a:tbl>
              <a:tblPr>
                <a:noFill/>
                <a:tableStyleId>{11767FD0-3510-42D3-BAE5-0670DD3DEFA0}</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100.a</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Identify quantities of interest for modeling purposes.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100.b</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Reason with units in problems, formulas, and data displays to solve problems.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100.c</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simple numeric and algebraic expressions that arise in applications in terms of the context.</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100.d</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equations, tables, and graphs that arise in applications involving proportional relationships.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100.e</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Interpret data displays, such as line plots, histograms, and box plots in terms of the context.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DM Sans"/>
                          <a:ea typeface="DM Sans"/>
                          <a:cs typeface="DM Sans"/>
                          <a:sym typeface="DM Sans"/>
                        </a:rPr>
                        <a:t>100.f</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distances, intervals of time, liquid volume, mass, money, and other situations where operations with fractions and decimals are appropriate.</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100.g</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area and perimeter of polygons, as well as surface area and volume of prisms and pyramids. </a:t>
                      </a:r>
                      <a:endParaRPr sz="1000" u="none" cap="none" strike="noStrike">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100.h</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IBM Plex Sans"/>
                          <a:ea typeface="IBM Plex Sans"/>
                          <a:cs typeface="IBM Plex Sans"/>
                          <a:sym typeface="IBM Plex Sans"/>
                        </a:rPr>
                        <a:t>Solve real-world problems involving quantities in a proportional relationship, including scale drawings. </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chemeClr val="dk1"/>
                          </a:solidFill>
                          <a:latin typeface="DM Sans"/>
                          <a:ea typeface="DM Sans"/>
                          <a:cs typeface="DM Sans"/>
                          <a:sym typeface="DM Sans"/>
                        </a:rPr>
                        <a:t>100.i</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rgbClr val="1F1F1F"/>
                          </a:solidFill>
                          <a:latin typeface="IBM Plex Sans"/>
                          <a:ea typeface="IBM Plex Sans"/>
                          <a:cs typeface="IBM Plex Sans"/>
                          <a:sym typeface="IBM Plex Sans"/>
                        </a:rPr>
                        <a:t>Choose a level of accuracy appropriate to limitations on measurement when reporting quantities.</a:t>
                      </a:r>
                      <a:endParaRPr sz="1000" u="none" cap="none" strike="noStrike">
                        <a:solidFill>
                          <a:srgbClr val="1F1F1F"/>
                        </a:solidFill>
                        <a:latin typeface="IBM Plex Sans"/>
                        <a:ea typeface="IBM Plex Sans"/>
                        <a:cs typeface="IBM Plex Sans"/>
                        <a:sym typeface="IBM Plex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2" name="Google Shape;242;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txBox="1"/>
          <p:nvPr/>
        </p:nvSpPr>
        <p:spPr>
          <a:xfrm>
            <a:off x="68233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a:t>
            </a:r>
            <a:br>
              <a:rPr b="1" i="0" lang="en-GB" sz="1400" u="none" cap="none" strike="noStrike">
                <a:solidFill>
                  <a:srgbClr val="BDFCD7"/>
                </a:solidFill>
                <a:latin typeface="DM Sans"/>
                <a:ea typeface="DM Sans"/>
                <a:cs typeface="DM Sans"/>
                <a:sym typeface="DM Sans"/>
              </a:rPr>
            </a:br>
            <a:r>
              <a:rPr b="1" i="0" lang="en-GB" sz="1400" u="none" cap="none" strike="noStrike">
                <a:solidFill>
                  <a:srgbClr val="BDFCD7"/>
                </a:solidFill>
                <a:latin typeface="DM Sans"/>
                <a:ea typeface="DM Sans"/>
                <a:cs typeface="DM Sans"/>
                <a:sym typeface="DM Sans"/>
              </a:rPr>
              <a:t>resonates with you?</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7" name="Shape 247"/>
        <p:cNvGrpSpPr/>
        <p:nvPr/>
      </p:nvGrpSpPr>
      <p:grpSpPr>
        <a:xfrm>
          <a:off x="0" y="0"/>
          <a:ext cx="0" cy="0"/>
          <a:chOff x="0" y="0"/>
          <a:chExt cx="0" cy="0"/>
        </a:xfrm>
      </p:grpSpPr>
      <p:sp>
        <p:nvSpPr>
          <p:cNvPr id="248" name="Google Shape;248;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M100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0" name="Google Shape;250;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51" name="Google Shape;251;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graphicFrame>
        <p:nvGraphicFramePr>
          <p:cNvPr id="253" name="Google Shape;253;p12"/>
          <p:cNvGraphicFramePr/>
          <p:nvPr/>
        </p:nvGraphicFramePr>
        <p:xfrm>
          <a:off x="345075" y="1057125"/>
          <a:ext cx="3000000" cy="3000000"/>
        </p:xfrm>
        <a:graphic>
          <a:graphicData uri="http://schemas.openxmlformats.org/drawingml/2006/table">
            <a:tbl>
              <a:tblPr>
                <a:noFill/>
                <a:tableStyleId>{7CBEC2D4-55A9-4017-BADA-8636050F1674}</a:tableStyleId>
              </a:tblPr>
              <a:tblGrid>
                <a:gridCol w="2462925"/>
                <a:gridCol w="3807250"/>
              </a:tblGrid>
              <a:tr h="46735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2F2F2"/>
                          </a:solidFill>
                          <a:latin typeface="IBM Plex Sans"/>
                          <a:ea typeface="IBM Plex Sans"/>
                          <a:cs typeface="IBM Plex Sans"/>
                          <a:sym typeface="IBM Plex Sans"/>
                        </a:rPr>
                        <a:t>Content and Practice Expectations</a:t>
                      </a:r>
                      <a:endParaRPr b="1" sz="1000" u="none" cap="none" strike="noStrike">
                        <a:solidFill>
                          <a:srgbClr val="F2F2F2"/>
                        </a:solidFill>
                        <a:latin typeface="IBM Plex Sans"/>
                        <a:ea typeface="IBM Plex Sans"/>
                        <a:cs typeface="IBM Plex Sans"/>
                        <a:sym typeface="IBM Plex Sans"/>
                      </a:endParaRPr>
                    </a:p>
                  </a:txBody>
                  <a:tcPr marT="63500" marB="63500" marR="63500" marL="63500">
                    <a:solidFill>
                      <a:srgbClr val="66666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2F2F2"/>
                          </a:solidFill>
                          <a:latin typeface="IBM Plex Sans"/>
                          <a:ea typeface="IBM Plex Sans"/>
                          <a:cs typeface="IBM Plex Sans"/>
                          <a:sym typeface="IBM Plex Sans"/>
                        </a:rPr>
                        <a:t>Indicators  </a:t>
                      </a:r>
                      <a:endParaRPr b="1" sz="1000" u="none" cap="none" strike="noStrike">
                        <a:solidFill>
                          <a:srgbClr val="F2F2F2"/>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rgbClr val="F2F2F2"/>
                          </a:solidFill>
                          <a:latin typeface="IBM Plex Sans"/>
                          <a:ea typeface="IBM Plex Sans"/>
                          <a:cs typeface="IBM Plex Sans"/>
                          <a:sym typeface="IBM Plex Sans"/>
                        </a:rPr>
                        <a:t>Choose an artifact where you…</a:t>
                      </a:r>
                      <a:endParaRPr b="1" sz="1000" u="none" cap="none" strike="noStrike">
                        <a:solidFill>
                          <a:srgbClr val="F2F2F2"/>
                        </a:solidFill>
                        <a:latin typeface="IBM Plex Sans"/>
                        <a:ea typeface="IBM Plex Sans"/>
                        <a:cs typeface="IBM Plex Sans"/>
                        <a:sym typeface="IBM Plex Sans"/>
                      </a:endParaRPr>
                    </a:p>
                  </a:txBody>
                  <a:tcPr marT="63500" marB="63500" marR="63500" marL="63500">
                    <a:solidFill>
                      <a:srgbClr val="666666"/>
                    </a:solidFill>
                  </a:tcPr>
                </a:tc>
              </a:tr>
              <a:tr h="632300">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solidFill>
                            <a:srgbClr val="434343"/>
                          </a:solidFill>
                          <a:latin typeface="IBM Plex Sans"/>
                          <a:ea typeface="IBM Plex Sans"/>
                          <a:cs typeface="IBM Plex Sans"/>
                          <a:sym typeface="IBM Plex Sans"/>
                        </a:rPr>
                        <a:t>100.a: Identify quantities of interest for modeling purposes. </a:t>
                      </a:r>
                      <a:endParaRPr sz="1000" u="none" cap="none" strike="noStrike">
                        <a:solidFill>
                          <a:srgbClr val="434343"/>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434343"/>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434343"/>
                          </a:solidFill>
                          <a:latin typeface="IBM Plex Sans"/>
                          <a:ea typeface="IBM Plex Sans"/>
                          <a:cs typeface="IBM Plex Sans"/>
                          <a:sym typeface="IBM Plex Sans"/>
                        </a:rPr>
                        <a:t>i. make sense of a situation and choose key quantities. Explore the relationship between those quantities to answer a question of interest.  </a:t>
                      </a:r>
                      <a:endParaRPr sz="1000" u="none" cap="none" strike="noStrike">
                        <a:solidFill>
                          <a:srgbClr val="434343"/>
                        </a:solidFill>
                        <a:latin typeface="IBM Plex Sans"/>
                        <a:ea typeface="IBM Plex Sans"/>
                        <a:cs typeface="IBM Plex Sans"/>
                        <a:sym typeface="IBM Plex Sans"/>
                      </a:endParaRPr>
                    </a:p>
                  </a:txBody>
                  <a:tcPr marT="63500" marB="63500" marR="63500" marL="63500">
                    <a:lnB cap="flat" cmpd="sng" w="12700">
                      <a:solidFill>
                        <a:srgbClr val="000000"/>
                      </a:solidFill>
                      <a:prstDash val="solid"/>
                      <a:round/>
                      <a:headEnd len="sm" w="sm" type="none"/>
                      <a:tailEnd len="sm" w="sm" type="none"/>
                    </a:lnB>
                    <a:solidFill>
                      <a:schemeClr val="lt1"/>
                    </a:solidFill>
                  </a:tcPr>
                </a:tc>
              </a:tr>
              <a:tr h="632300">
                <a:tc rowSpan="3">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434343"/>
                          </a:solidFill>
                          <a:latin typeface="IBM Plex Sans"/>
                          <a:ea typeface="IBM Plex Sans"/>
                          <a:cs typeface="IBM Plex Sans"/>
                          <a:sym typeface="IBM Plex Sans"/>
                        </a:rPr>
                        <a:t>100.b: Reason with units in problems, formulas, and data displays to solve problems.</a:t>
                      </a:r>
                      <a:endParaRPr sz="1000" u="none" cap="none" strike="noStrike">
                        <a:solidFill>
                          <a:srgbClr val="434343"/>
                        </a:solidFill>
                        <a:latin typeface="IBM Plex Sans"/>
                        <a:ea typeface="IBM Plex Sans"/>
                        <a:cs typeface="IBM Plex Sans"/>
                        <a:sym typeface="IBM Plex Sans"/>
                      </a:endParaRPr>
                    </a:p>
                  </a:txBody>
                  <a:tcPr marT="63500" marB="63500" marR="63500" marL="63500">
                    <a:lnR cap="flat" cmpd="sng" w="12700">
                      <a:solidFill>
                        <a:srgbClr val="000000"/>
                      </a:solidFill>
                      <a:prstDash val="solid"/>
                      <a:round/>
                      <a:headEnd len="sm" w="sm" type="none"/>
                      <a:tailEnd len="sm" w="sm" type="none"/>
                    </a:lnR>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434343"/>
                          </a:solidFill>
                          <a:latin typeface="IBM Plex Sans"/>
                          <a:ea typeface="IBM Plex Sans"/>
                          <a:cs typeface="IBM Plex Sans"/>
                          <a:sym typeface="IBM Plex Sans"/>
                        </a:rPr>
                        <a:t>i. determine an appropriate scale for a graph or data display.</a:t>
                      </a:r>
                      <a:endParaRPr sz="1000" u="none" cap="none" strike="noStrike">
                        <a:solidFill>
                          <a:srgbClr val="434343"/>
                        </a:solidFill>
                        <a:latin typeface="IBM Plex Sans"/>
                        <a:ea typeface="IBM Plex Sans"/>
                        <a:cs typeface="IBM Plex Sans"/>
                        <a:sym typeface="IBM Plex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323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434343"/>
                          </a:solidFill>
                          <a:latin typeface="IBM Plex Sans"/>
                          <a:ea typeface="IBM Plex Sans"/>
                          <a:cs typeface="IBM Plex Sans"/>
                          <a:sym typeface="IBM Plex Sans"/>
                        </a:rPr>
                        <a:t>ii. manipulate units as part of the problem solving process.</a:t>
                      </a:r>
                      <a:endParaRPr sz="1000" u="none" cap="none" strike="noStrike">
                        <a:solidFill>
                          <a:srgbClr val="434343"/>
                        </a:solidFill>
                        <a:latin typeface="IBM Plex Sans"/>
                        <a:ea typeface="IBM Plex Sans"/>
                        <a:cs typeface="IBM Plex Sans"/>
                        <a:sym typeface="IBM Plex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32300">
                <a:tc vMerge="1"/>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434343"/>
                          </a:solidFill>
                          <a:latin typeface="IBM Plex Sans"/>
                          <a:ea typeface="IBM Plex Sans"/>
                          <a:cs typeface="IBM Plex Sans"/>
                          <a:sym typeface="IBM Plex Sans"/>
                        </a:rPr>
                        <a:t>iii. explain how the units (including derived units, where appropriate) represented in a solution relate to the problem context, formula, and/or data display.</a:t>
                      </a:r>
                      <a:endParaRPr sz="1000" u="none" cap="none" strike="noStrike">
                        <a:solidFill>
                          <a:srgbClr val="434343"/>
                        </a:solidFill>
                        <a:latin typeface="IBM Plex Sans"/>
                        <a:ea typeface="IBM Plex Sans"/>
                        <a:cs typeface="IBM Plex Sans"/>
                        <a:sym typeface="IBM Plex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57" name="Shape 257"/>
        <p:cNvGrpSpPr/>
        <p:nvPr/>
      </p:nvGrpSpPr>
      <p:grpSpPr>
        <a:xfrm>
          <a:off x="0" y="0"/>
          <a:ext cx="0" cy="0"/>
          <a:chOff x="0" y="0"/>
          <a:chExt cx="0" cy="0"/>
        </a:xfrm>
      </p:grpSpPr>
      <p:cxnSp>
        <p:nvCxnSpPr>
          <p:cNvPr id="258" name="Google Shape;258;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59" name="Google Shape;259;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0" name="Google Shape;260;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Thunder and Lightning</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Traffic Jam</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1" name="Google Shape;261;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5" name="Shape 265"/>
        <p:cNvGrpSpPr/>
        <p:nvPr/>
      </p:nvGrpSpPr>
      <p:grpSpPr>
        <a:xfrm>
          <a:off x="0" y="0"/>
          <a:ext cx="0" cy="0"/>
          <a:chOff x="0" y="0"/>
          <a:chExt cx="0" cy="0"/>
        </a:xfrm>
      </p:grpSpPr>
      <p:cxnSp>
        <p:nvCxnSpPr>
          <p:cNvPr id="266" name="Google Shape;266;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7" name="Google Shape;267;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8" name="Google Shape;268;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Thunder and Lightning</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Traffic Jam</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9" name="Google Shape;269;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0" name="Google Shape;270;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5" name="Shape 275"/>
        <p:cNvGrpSpPr/>
        <p:nvPr/>
      </p:nvGrpSpPr>
      <p:grpSpPr>
        <a:xfrm>
          <a:off x="0" y="0"/>
          <a:ext cx="0" cy="0"/>
          <a:chOff x="0" y="0"/>
          <a:chExt cx="0" cy="0"/>
        </a:xfrm>
      </p:grpSpPr>
      <p:cxnSp>
        <p:nvCxnSpPr>
          <p:cNvPr id="276" name="Google Shape;276;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7" name="Google Shape;277;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8" name="Google Shape;278;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79" name="Google Shape;279;p1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txBox="1"/>
          <p:nvPr/>
        </p:nvSpPr>
        <p:spPr>
          <a:xfrm>
            <a:off x="6975725" y="296842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81" name="Google Shape;281;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85" name="Shape 285"/>
        <p:cNvGrpSpPr/>
        <p:nvPr/>
      </p:nvGrpSpPr>
      <p:grpSpPr>
        <a:xfrm>
          <a:off x="0" y="0"/>
          <a:ext cx="0" cy="0"/>
          <a:chOff x="0" y="0"/>
          <a:chExt cx="0" cy="0"/>
        </a:xfrm>
      </p:grpSpPr>
      <p:pic>
        <p:nvPicPr>
          <p:cNvPr id="286" name="Google Shape;286;p16"/>
          <p:cNvPicPr preferRelativeResize="0"/>
          <p:nvPr/>
        </p:nvPicPr>
        <p:blipFill rotWithShape="1">
          <a:blip r:embed="rId3">
            <a:alphaModFix/>
          </a:blip>
          <a:srcRect b="0" l="0" r="0" t="0"/>
          <a:stretch/>
        </p:blipFill>
        <p:spPr>
          <a:xfrm rot="432179">
            <a:off x="2764280" y="359560"/>
            <a:ext cx="2773340" cy="1592282"/>
          </a:xfrm>
          <a:prstGeom prst="rect">
            <a:avLst/>
          </a:prstGeom>
          <a:noFill/>
          <a:ln>
            <a:noFill/>
          </a:ln>
        </p:spPr>
      </p:pic>
      <p:sp>
        <p:nvSpPr>
          <p:cNvPr id="287" name="Google Shape;287;p16"/>
          <p:cNvSpPr txBox="1"/>
          <p:nvPr/>
        </p:nvSpPr>
        <p:spPr>
          <a:xfrm>
            <a:off x="5687325" y="601800"/>
            <a:ext cx="28554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b="0" i="0" sz="1400" u="none" cap="none" strike="noStrike">
              <a:solidFill>
                <a:schemeClr val="dk1"/>
              </a:solidFill>
              <a:latin typeface="DM Sans"/>
              <a:ea typeface="DM Sans"/>
              <a:cs typeface="DM Sans"/>
              <a:sym typeface="DM Sans"/>
            </a:endParaRPr>
          </a:p>
        </p:txBody>
      </p:sp>
      <p:sp>
        <p:nvSpPr>
          <p:cNvPr id="288" name="Google Shape;288;p16"/>
          <p:cNvSpPr txBox="1"/>
          <p:nvPr/>
        </p:nvSpPr>
        <p:spPr>
          <a:xfrm>
            <a:off x="3115050" y="6082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60%</a:t>
            </a:r>
            <a:endParaRPr b="0" i="0" sz="9000" u="none" cap="none" strike="noStrike">
              <a:solidFill>
                <a:schemeClr val="dk1"/>
              </a:solidFill>
              <a:latin typeface="Nanum Myeongjo"/>
              <a:ea typeface="Nanum Myeongjo"/>
              <a:cs typeface="Nanum Myeongjo"/>
              <a:sym typeface="Nanum Myeongjo"/>
            </a:endParaRPr>
          </a:p>
        </p:txBody>
      </p:sp>
      <p:cxnSp>
        <p:nvCxnSpPr>
          <p:cNvPr id="289" name="Google Shape;289;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pic>
        <p:nvPicPr>
          <p:cNvPr id="290" name="Google Shape;290;p16"/>
          <p:cNvPicPr preferRelativeResize="0"/>
          <p:nvPr/>
        </p:nvPicPr>
        <p:blipFill rotWithShape="1">
          <a:blip r:embed="rId3">
            <a:alphaModFix/>
          </a:blip>
          <a:srcRect b="0" l="0" r="0" t="0"/>
          <a:stretch/>
        </p:blipFill>
        <p:spPr>
          <a:xfrm rot="432179">
            <a:off x="2764280" y="2308260"/>
            <a:ext cx="2773340" cy="1592282"/>
          </a:xfrm>
          <a:prstGeom prst="rect">
            <a:avLst/>
          </a:prstGeom>
          <a:noFill/>
          <a:ln>
            <a:noFill/>
          </a:ln>
        </p:spPr>
      </p:pic>
      <p:sp>
        <p:nvSpPr>
          <p:cNvPr id="291" name="Google Shape;291;p16"/>
          <p:cNvSpPr txBox="1"/>
          <p:nvPr/>
        </p:nvSpPr>
        <p:spPr>
          <a:xfrm>
            <a:off x="5687325" y="2499600"/>
            <a:ext cx="29511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b="0" i="0" sz="1400" u="none" cap="none" strike="noStrike">
              <a:solidFill>
                <a:schemeClr val="dk1"/>
              </a:solidFill>
              <a:latin typeface="DM Sans"/>
              <a:ea typeface="DM Sans"/>
              <a:cs typeface="DM Sans"/>
              <a:sym typeface="DM Sans"/>
            </a:endParaRPr>
          </a:p>
        </p:txBody>
      </p:sp>
      <p:sp>
        <p:nvSpPr>
          <p:cNvPr id="292" name="Google Shape;292;p16"/>
          <p:cNvSpPr txBox="1"/>
          <p:nvPr/>
        </p:nvSpPr>
        <p:spPr>
          <a:xfrm>
            <a:off x="3115050" y="25569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33%</a:t>
            </a:r>
            <a:endParaRPr b="0" i="0" sz="9000" u="none" cap="none" strike="noStrike">
              <a:solidFill>
                <a:schemeClr val="dk1"/>
              </a:solidFill>
              <a:latin typeface="Nanum Myeongjo"/>
              <a:ea typeface="Nanum Myeongjo"/>
              <a:cs typeface="Nanum Myeongjo"/>
              <a:sym typeface="Nanum Myeongjo"/>
            </a:endParaRPr>
          </a:p>
        </p:txBody>
      </p:sp>
      <p:sp>
        <p:nvSpPr>
          <p:cNvPr id="293" name="Google Shape;293;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
        <p:nvSpPr>
          <p:cNvPr id="294" name="Google Shape;294;p16"/>
          <p:cNvSpPr txBox="1"/>
          <p:nvPr/>
        </p:nvSpPr>
        <p:spPr>
          <a:xfrm>
            <a:off x="3115050" y="361950"/>
            <a:ext cx="10209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About</a:t>
            </a:r>
            <a:endParaRPr b="1" i="0" sz="2000" u="none" cap="none" strike="noStrike">
              <a:solidFill>
                <a:srgbClr val="000000"/>
              </a:solidFill>
              <a:latin typeface="DM Sans"/>
              <a:ea typeface="DM Sans"/>
              <a:cs typeface="DM Sans"/>
              <a:sym typeface="DM Sans"/>
            </a:endParaRPr>
          </a:p>
        </p:txBody>
      </p:sp>
      <p:sp>
        <p:nvSpPr>
          <p:cNvPr id="295" name="Google Shape;295;p16"/>
          <p:cNvSpPr txBox="1"/>
          <p:nvPr/>
        </p:nvSpPr>
        <p:spPr>
          <a:xfrm>
            <a:off x="3115050" y="2310650"/>
            <a:ext cx="7644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Only</a:t>
            </a:r>
            <a:endParaRPr b="1" i="0" sz="2000" u="none" cap="none" strike="noStrik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99" name="Shape 299"/>
        <p:cNvGrpSpPr/>
        <p:nvPr/>
      </p:nvGrpSpPr>
      <p:grpSpPr>
        <a:xfrm>
          <a:off x="0" y="0"/>
          <a:ext cx="0" cy="0"/>
          <a:chOff x="0" y="0"/>
          <a:chExt cx="0" cy="0"/>
        </a:xfrm>
      </p:grpSpPr>
      <p:sp>
        <p:nvSpPr>
          <p:cNvPr id="300" name="Google Shape;300;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1" name="Google Shape;301;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302" name="Google Shape;302;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303" name="Google Shape;303;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4" name="Google Shape;304;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05" name="Google Shape;305;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06" name="Google Shape;306;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07" name="Google Shape;307;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09" name="Google Shape;309;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10" name="Google Shape;310;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5" name="Shape 315"/>
        <p:cNvGrpSpPr/>
        <p:nvPr/>
      </p:nvGrpSpPr>
      <p:grpSpPr>
        <a:xfrm>
          <a:off x="0" y="0"/>
          <a:ext cx="0" cy="0"/>
          <a:chOff x="0" y="0"/>
          <a:chExt cx="0" cy="0"/>
        </a:xfrm>
      </p:grpSpPr>
      <p:cxnSp>
        <p:nvCxnSpPr>
          <p:cNvPr id="316" name="Google Shape;316;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17" name="Google Shape;317;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Expectations </a:t>
            </a:r>
            <a:br>
              <a:rPr b="0" i="0" lang="en-GB" sz="5200" u="none" cap="none" strike="noStrike">
                <a:solidFill>
                  <a:schemeClr val="dk1"/>
                </a:solidFill>
                <a:latin typeface="Nanum Myeongjo"/>
                <a:ea typeface="Nanum Myeongjo"/>
                <a:cs typeface="Nanum Myeongjo"/>
                <a:sym typeface="Nanum Myeongjo"/>
              </a:rPr>
            </a:br>
            <a:r>
              <a:rPr b="0" i="0" lang="en-GB"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18" name="Google Shape;318;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2" name="Shape 322"/>
        <p:cNvGrpSpPr/>
        <p:nvPr/>
      </p:nvGrpSpPr>
      <p:grpSpPr>
        <a:xfrm>
          <a:off x="0" y="0"/>
          <a:ext cx="0" cy="0"/>
          <a:chOff x="0" y="0"/>
          <a:chExt cx="0" cy="0"/>
        </a:xfrm>
      </p:grpSpPr>
      <p:cxnSp>
        <p:nvCxnSpPr>
          <p:cNvPr id="323" name="Google Shape;323;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24" name="Google Shape;324;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25" name="Google Shape;325;p19"/>
          <p:cNvSpPr txBox="1"/>
          <p:nvPr/>
        </p:nvSpPr>
        <p:spPr>
          <a:xfrm>
            <a:off x="615900" y="1141350"/>
            <a:ext cx="5917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Ayhan came across his great grandmother’s recipe for lemon cake. He mixed all the ingredients together in his 3 quart mixing bowl and noticed the batter almost filled up the bowl.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Now he has to determine which baking pan to use. He has a set of pans that include the following:</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loaf pan that measures 8.5 inches by 4.5 inches by 2.5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square pan that measures 8 inches by 8 inches by 2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An oblong pan that measures 13 inches by 9 inches by 1.75 inches</a:t>
            </a:r>
            <a:endParaRPr b="0" i="0" sz="1600" u="none" cap="none" strike="noStrike">
              <a:solidFill>
                <a:schemeClr val="lt1"/>
              </a:solidFill>
              <a:latin typeface="DM Sans"/>
              <a:ea typeface="DM Sans"/>
              <a:cs typeface="DM Sans"/>
              <a:sym typeface="DM Sa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Which pan should he use?</a:t>
            </a:r>
            <a:endParaRPr b="0" i="0" sz="2900" u="none" cap="none" strike="noStrike">
              <a:solidFill>
                <a:schemeClr val="lt1"/>
              </a:solidFill>
              <a:latin typeface="DM Sans"/>
              <a:ea typeface="DM Sans"/>
              <a:cs typeface="DM Sans"/>
              <a:sym typeface="DM Sans"/>
            </a:endParaRPr>
          </a:p>
        </p:txBody>
      </p:sp>
      <p:sp>
        <p:nvSpPr>
          <p:cNvPr id="326" name="Google Shape;326;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27" name="Google Shape;327;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GB" sz="6400" u="none" cap="none" strike="noStrike">
                <a:solidFill>
                  <a:srgbClr val="000000"/>
                </a:solidFill>
                <a:latin typeface="Nanum Myeongjo"/>
                <a:ea typeface="Nanum Myeongjo"/>
                <a:cs typeface="Nanum Myeongjo"/>
                <a:sym typeface="Nanum Myeongjo"/>
              </a:rPr>
              <a:t>M100 Overview </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DM Sans Medium"/>
                <a:ea typeface="DM Sans Medium"/>
                <a:cs typeface="DM Sans Medium"/>
                <a:sym typeface="DM Sans Medium"/>
              </a:rPr>
              <a:t>Month XX, XXXX</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615900" y="1880150"/>
            <a:ext cx="43407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2" name="Shape 332"/>
        <p:cNvGrpSpPr/>
        <p:nvPr/>
      </p:nvGrpSpPr>
      <p:grpSpPr>
        <a:xfrm>
          <a:off x="0" y="0"/>
          <a:ext cx="0" cy="0"/>
          <a:chOff x="0" y="0"/>
          <a:chExt cx="0" cy="0"/>
        </a:xfrm>
      </p:grpSpPr>
      <p:cxnSp>
        <p:nvCxnSpPr>
          <p:cNvPr id="333" name="Google Shape;333;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4" name="Google Shape;334;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5" name="Google Shape;335;p20"/>
          <p:cNvSpPr txBox="1"/>
          <p:nvPr/>
        </p:nvSpPr>
        <p:spPr>
          <a:xfrm>
            <a:off x="615900" y="368375"/>
            <a:ext cx="70974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36" name="Google Shape;336;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38" name="Google Shape;338;p20"/>
          <p:cNvSpPr txBox="1"/>
          <p:nvPr/>
        </p:nvSpPr>
        <p:spPr>
          <a:xfrm>
            <a:off x="615900" y="1141350"/>
            <a:ext cx="5917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Ayhan came across his great grandmother’s recipe for lemon cake. He mixed all the ingredients together in his 3 quart mixing bowl and noticed the batter almost filled up the bowl.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Now he has to determine which baking pan to use. He has a set of pans that include the following:</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loaf pan that measures 8.5 inches by 4.5 inches by 2.5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square pan that measures 8 inches by 8 inches by 2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An oblong pan that measures 13 inches by 9 inches by 1.75 inches</a:t>
            </a:r>
            <a:endParaRPr b="0" i="0" sz="1600" u="none" cap="none" strike="noStrike">
              <a:solidFill>
                <a:schemeClr val="lt1"/>
              </a:solidFill>
              <a:latin typeface="DM Sans"/>
              <a:ea typeface="DM Sans"/>
              <a:cs typeface="DM Sans"/>
              <a:sym typeface="DM Sa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Which pan should he use?</a:t>
            </a:r>
            <a:endParaRPr b="0" i="0" sz="29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2" name="Shape 342"/>
        <p:cNvGrpSpPr/>
        <p:nvPr/>
      </p:nvGrpSpPr>
      <p:grpSpPr>
        <a:xfrm>
          <a:off x="0" y="0"/>
          <a:ext cx="0" cy="0"/>
          <a:chOff x="0" y="0"/>
          <a:chExt cx="0" cy="0"/>
        </a:xfrm>
      </p:grpSpPr>
      <p:cxnSp>
        <p:nvCxnSpPr>
          <p:cNvPr id="343" name="Google Shape;343;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44" name="Google Shape;344;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5" name="Google Shape;345;p21"/>
          <p:cNvSpPr txBox="1"/>
          <p:nvPr/>
        </p:nvSpPr>
        <p:spPr>
          <a:xfrm>
            <a:off x="615900" y="368375"/>
            <a:ext cx="7037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6" name="Google Shape;346;p2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1"/>
          <p:cNvSpPr txBox="1"/>
          <p:nvPr/>
        </p:nvSpPr>
        <p:spPr>
          <a:xfrm>
            <a:off x="6735575" y="2856250"/>
            <a:ext cx="15615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100.g: Solve real-world problems involving area and perimeter of polygons, as well as surface area and volume of prisms and pyramids. </a:t>
            </a:r>
            <a:endParaRPr b="1" i="0" sz="1100" u="none" cap="none" strike="noStrike">
              <a:solidFill>
                <a:srgbClr val="145758"/>
              </a:solidFill>
              <a:latin typeface="DM Sans"/>
              <a:ea typeface="DM Sans"/>
              <a:cs typeface="DM Sans"/>
              <a:sym typeface="DM Sans"/>
            </a:endParaRPr>
          </a:p>
        </p:txBody>
      </p:sp>
      <p:sp>
        <p:nvSpPr>
          <p:cNvPr id="348" name="Google Shape;348;p21"/>
          <p:cNvSpPr txBox="1"/>
          <p:nvPr/>
        </p:nvSpPr>
        <p:spPr>
          <a:xfrm>
            <a:off x="615900" y="1141350"/>
            <a:ext cx="5917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Ayhan came across his great grandmother’s recipe for lemon cake. He mixed all the ingredients together in his 3 quart mixing bowl and noticed the batter almost filled up the bowl.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Now he has to determine which baking pan to use. He has a set of pans that include the following:</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loaf pan that measures 8.5 inches by 4.5 inches by 2.5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 square pan that measures 8 inches by 8 inches by 2 inches</a:t>
            </a:r>
            <a:endParaRPr b="0" i="0" sz="1600" u="none" cap="none" strike="noStrike">
              <a:solidFill>
                <a:schemeClr val="lt1"/>
              </a:solidFill>
              <a:latin typeface="DM Sans"/>
              <a:ea typeface="DM Sans"/>
              <a:cs typeface="DM Sans"/>
              <a:sym typeface="DM Sans"/>
            </a:endParaRPr>
          </a:p>
          <a:p>
            <a:pPr indent="-330200" lvl="0" marL="457200" marR="0" rtl="0" algn="l">
              <a:lnSpc>
                <a:spcPct val="100000"/>
              </a:lnSpc>
              <a:spcBef>
                <a:spcPts val="0"/>
              </a:spcBef>
              <a:spcAft>
                <a:spcPts val="0"/>
              </a:spcAft>
              <a:buClr>
                <a:schemeClr val="lt1"/>
              </a:buClr>
              <a:buSzPts val="1600"/>
              <a:buFont typeface="DM Sans"/>
              <a:buChar char="●"/>
            </a:pPr>
            <a:r>
              <a:rPr b="0" i="0" lang="en-GB" sz="1600" u="none" cap="none" strike="noStrike">
                <a:solidFill>
                  <a:schemeClr val="lt1"/>
                </a:solidFill>
                <a:latin typeface="DM Sans"/>
                <a:ea typeface="DM Sans"/>
                <a:cs typeface="DM Sans"/>
                <a:sym typeface="DM Sans"/>
              </a:rPr>
              <a:t>An oblong pan that measures 13 inches by 9 inches by 1.75 inches</a:t>
            </a:r>
            <a:endParaRPr b="0" i="0" sz="1600" u="none" cap="none" strike="noStrike">
              <a:solidFill>
                <a:schemeClr val="lt1"/>
              </a:solidFill>
              <a:latin typeface="DM Sans"/>
              <a:ea typeface="DM Sans"/>
              <a:cs typeface="DM Sans"/>
              <a:sym typeface="DM Sa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DM Sans"/>
                <a:ea typeface="DM Sans"/>
                <a:cs typeface="DM Sans"/>
                <a:sym typeface="DM Sans"/>
              </a:rPr>
              <a:t>Which pan should he use?</a:t>
            </a:r>
            <a:endParaRPr b="0" i="0" sz="2900" u="none" cap="none" strike="noStrike">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2" name="Shape 352"/>
        <p:cNvGrpSpPr/>
        <p:nvPr/>
      </p:nvGrpSpPr>
      <p:grpSpPr>
        <a:xfrm>
          <a:off x="0" y="0"/>
          <a:ext cx="0" cy="0"/>
          <a:chOff x="0" y="0"/>
          <a:chExt cx="0" cy="0"/>
        </a:xfrm>
      </p:grpSpPr>
      <p:sp>
        <p:nvSpPr>
          <p:cNvPr id="353" name="Google Shape;353;p2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54" name="Google Shape;354;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55" name="Google Shape;355;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56" name="Google Shape;356;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58" name="Google Shape;358;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59" name="Google Shape;359;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0" name="Google Shape;360;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4" name="Shape 364"/>
        <p:cNvGrpSpPr/>
        <p:nvPr/>
      </p:nvGrpSpPr>
      <p:grpSpPr>
        <a:xfrm>
          <a:off x="0" y="0"/>
          <a:ext cx="0" cy="0"/>
          <a:chOff x="0" y="0"/>
          <a:chExt cx="0" cy="0"/>
        </a:xfrm>
      </p:grpSpPr>
      <p:sp>
        <p:nvSpPr>
          <p:cNvPr id="365" name="Google Shape;365;p2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6" name="Google Shape;366;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7" name="Google Shape;367;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68" name="Google Shape;368;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9" name="Google Shape;369;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0" name="Google Shape;370;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71" name="Google Shape;371;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72" name="Google Shape;372;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73" name="Google Shape;373;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7" name="Shape 377"/>
        <p:cNvGrpSpPr/>
        <p:nvPr/>
      </p:nvGrpSpPr>
      <p:grpSpPr>
        <a:xfrm>
          <a:off x="0" y="0"/>
          <a:ext cx="0" cy="0"/>
          <a:chOff x="0" y="0"/>
          <a:chExt cx="0" cy="0"/>
        </a:xfrm>
      </p:grpSpPr>
      <p:sp>
        <p:nvSpPr>
          <p:cNvPr id="378" name="Google Shape;378;p2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79" name="Google Shape;379;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80" name="Google Shape;380;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81" name="Google Shape;381;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2" name="Google Shape;382;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83" name="Google Shape;383;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84" name="Google Shape;384;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Share what </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86" name="Google Shape;386;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7" name="Google Shape;387;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1" name="Shape 391"/>
        <p:cNvGrpSpPr/>
        <p:nvPr/>
      </p:nvGrpSpPr>
      <p:grpSpPr>
        <a:xfrm>
          <a:off x="0" y="0"/>
          <a:ext cx="0" cy="0"/>
          <a:chOff x="0" y="0"/>
          <a:chExt cx="0" cy="0"/>
        </a:xfrm>
      </p:grpSpPr>
      <p:cxnSp>
        <p:nvCxnSpPr>
          <p:cNvPr id="392" name="Google Shape;392;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93" name="Google Shape;393;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Student Work</a:t>
            </a:r>
            <a:endParaRPr b="0" i="0" sz="5200" u="none" cap="none" strike="noStrike">
              <a:solidFill>
                <a:schemeClr val="dk1"/>
              </a:solidFill>
              <a:latin typeface="Nanum Myeongjo"/>
              <a:ea typeface="Nanum Myeongjo"/>
              <a:cs typeface="Nanum Myeongjo"/>
              <a:sym typeface="Nanum Myeongjo"/>
            </a:endParaRPr>
          </a:p>
        </p:txBody>
      </p:sp>
      <p:sp>
        <p:nvSpPr>
          <p:cNvPr id="394" name="Google Shape;394;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398" name="Shape 398"/>
        <p:cNvGrpSpPr/>
        <p:nvPr/>
      </p:nvGrpSpPr>
      <p:grpSpPr>
        <a:xfrm>
          <a:off x="0" y="0"/>
          <a:ext cx="0" cy="0"/>
          <a:chOff x="0" y="0"/>
          <a:chExt cx="0" cy="0"/>
        </a:xfrm>
      </p:grpSpPr>
      <p:sp>
        <p:nvSpPr>
          <p:cNvPr id="399" name="Google Shape;399;p26"/>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400" name="Google Shape;400;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401" name="Google Shape;401;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02" name="Google Shape;402;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03" name="Google Shape;403;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pic>
        <p:nvPicPr>
          <p:cNvPr id="404" name="Google Shape;404;p26"/>
          <p:cNvPicPr preferRelativeResize="0"/>
          <p:nvPr/>
        </p:nvPicPr>
        <p:blipFill rotWithShape="1">
          <a:blip r:embed="rId3">
            <a:alphaModFix/>
          </a:blip>
          <a:srcRect b="0" l="0" r="0" t="0"/>
          <a:stretch/>
        </p:blipFill>
        <p:spPr>
          <a:xfrm>
            <a:off x="3427675" y="1838051"/>
            <a:ext cx="5592226" cy="22679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08" name="Shape 408"/>
        <p:cNvGrpSpPr/>
        <p:nvPr/>
      </p:nvGrpSpPr>
      <p:grpSpPr>
        <a:xfrm>
          <a:off x="0" y="0"/>
          <a:ext cx="0" cy="0"/>
          <a:chOff x="0" y="0"/>
          <a:chExt cx="0" cy="0"/>
        </a:xfrm>
      </p:grpSpPr>
      <p:cxnSp>
        <p:nvCxnSpPr>
          <p:cNvPr id="409" name="Google Shape;409;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0" name="Google Shape;410;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1" name="Google Shape;411;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2400" u="none" cap="none" strike="noStrike">
              <a:solidFill>
                <a:schemeClr val="dk1"/>
              </a:solidFill>
              <a:latin typeface="Nanum Myeongjo"/>
              <a:ea typeface="Nanum Myeongjo"/>
              <a:cs typeface="Nanum Myeongjo"/>
              <a:sym typeface="Nanum Myeongjo"/>
            </a:endParaRPr>
          </a:p>
        </p:txBody>
      </p:sp>
      <p:pic>
        <p:nvPicPr>
          <p:cNvPr id="412" name="Google Shape;412;p27"/>
          <p:cNvPicPr preferRelativeResize="0"/>
          <p:nvPr/>
        </p:nvPicPr>
        <p:blipFill rotWithShape="1">
          <a:blip r:embed="rId3">
            <a:alphaModFix/>
          </a:blip>
          <a:srcRect b="0" l="0" r="0" t="0"/>
          <a:stretch/>
        </p:blipFill>
        <p:spPr>
          <a:xfrm>
            <a:off x="3427675" y="1838051"/>
            <a:ext cx="5592226" cy="2267950"/>
          </a:xfrm>
          <a:prstGeom prst="rect">
            <a:avLst/>
          </a:prstGeom>
          <a:noFill/>
          <a:ln cap="flat" cmpd="sng" w="9525">
            <a:solidFill>
              <a:srgbClr val="000000"/>
            </a:solidFill>
            <a:prstDash val="solid"/>
            <a:round/>
            <a:headEnd len="sm" w="sm" type="none"/>
            <a:tailEnd len="sm" w="sm" type="none"/>
          </a:ln>
        </p:spPr>
      </p:pic>
      <p:sp>
        <p:nvSpPr>
          <p:cNvPr id="413" name="Google Shape;413;p27"/>
          <p:cNvSpPr/>
          <p:nvPr/>
        </p:nvSpPr>
        <p:spPr>
          <a:xfrm>
            <a:off x="1169275" y="27370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7"/>
          <p:cNvSpPr txBox="1"/>
          <p:nvPr/>
        </p:nvSpPr>
        <p:spPr>
          <a:xfrm>
            <a:off x="1449325" y="33868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and share what you saw!</a:t>
            </a:r>
            <a:endParaRPr b="1" i="0" sz="1400" u="none" cap="none" strike="noStrike">
              <a:solidFill>
                <a:srgbClr val="BDFCD7"/>
              </a:solidFill>
              <a:latin typeface="DM Sans"/>
              <a:ea typeface="DM Sans"/>
              <a:cs typeface="DM Sans"/>
              <a:sym typeface="DM Sans"/>
            </a:endParaRPr>
          </a:p>
        </p:txBody>
      </p:sp>
      <p:sp>
        <p:nvSpPr>
          <p:cNvPr id="415" name="Google Shape;415;p27"/>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416" name="Google Shape;416;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20" name="Shape 420"/>
        <p:cNvGrpSpPr/>
        <p:nvPr/>
      </p:nvGrpSpPr>
      <p:grpSpPr>
        <a:xfrm>
          <a:off x="0" y="0"/>
          <a:ext cx="0" cy="0"/>
          <a:chOff x="0" y="0"/>
          <a:chExt cx="0" cy="0"/>
        </a:xfrm>
      </p:grpSpPr>
      <p:cxnSp>
        <p:nvCxnSpPr>
          <p:cNvPr id="421" name="Google Shape;421;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22" name="Google Shape;422;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23" name="Google Shape;423;p28"/>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24" name="Google Shape;424;p28"/>
          <p:cNvGraphicFramePr/>
          <p:nvPr/>
        </p:nvGraphicFramePr>
        <p:xfrm>
          <a:off x="1037388" y="1308850"/>
          <a:ext cx="3000000" cy="3000000"/>
        </p:xfrm>
        <a:graphic>
          <a:graphicData uri="http://schemas.openxmlformats.org/drawingml/2006/table">
            <a:tbl>
              <a:tblPr>
                <a:noFill/>
                <a:tableStyleId>{D2D81B69-CB33-4116-8A1B-D3EB7C908331}</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25" name="Google Shape;425;p28"/>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8"/>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What resonates with you? What questions surace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0" name="Shape 430"/>
        <p:cNvGrpSpPr/>
        <p:nvPr/>
      </p:nvGrpSpPr>
      <p:grpSpPr>
        <a:xfrm>
          <a:off x="0" y="0"/>
          <a:ext cx="0" cy="0"/>
          <a:chOff x="0" y="0"/>
          <a:chExt cx="0" cy="0"/>
        </a:xfrm>
      </p:grpSpPr>
      <p:cxnSp>
        <p:nvCxnSpPr>
          <p:cNvPr id="431" name="Google Shape;431;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2" name="Google Shape;432;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3" name="Google Shape;433;p29"/>
          <p:cNvSpPr txBox="1"/>
          <p:nvPr/>
        </p:nvSpPr>
        <p:spPr>
          <a:xfrm>
            <a:off x="664600" y="1027825"/>
            <a:ext cx="7924800" cy="3855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2300" u="none" cap="none" strike="noStrike">
                <a:solidFill>
                  <a:schemeClr val="lt1"/>
                </a:solidFill>
                <a:latin typeface="DM Sans"/>
                <a:ea typeface="DM Sans"/>
                <a:cs typeface="DM Sans"/>
                <a:sym typeface="DM Sans"/>
              </a:rPr>
              <a:t>Grading echoes the economic framework of testing, presuming that we can encapsulate learning in a number or a letter. Street data reminds us that our primary task as educators is to provide regular feedback to students so they can grow, not to evaluate them in order to anoint them academically capable or not. </a:t>
            </a:r>
            <a:r>
              <a:rPr b="0" i="0" lang="en-GB" sz="2000" u="none" cap="none" strike="noStrike">
                <a:solidFill>
                  <a:schemeClr val="lt1"/>
                </a:solidFill>
                <a:latin typeface="DM Sans"/>
                <a:ea typeface="DM Sans"/>
                <a:cs typeface="DM Sans"/>
                <a:sym typeface="DM Sans"/>
              </a:rPr>
              <a:t>(Safir and Dugan, 2021, p. 135)</a:t>
            </a:r>
            <a:endParaRPr b="0" i="0" sz="20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0"/>
              </a:spcAft>
              <a:buClr>
                <a:schemeClr val="dk1"/>
              </a:buClr>
              <a:buSzPts val="1100"/>
              <a:buFont typeface="Arial"/>
              <a:buNone/>
            </a:pPr>
            <a:r>
              <a:t/>
            </a:r>
            <a:endParaRPr b="0" i="0" sz="2000" u="none" cap="none" strike="noStrike">
              <a:solidFill>
                <a:schemeClr val="lt1"/>
              </a:solidFill>
              <a:latin typeface="DM Sans"/>
              <a:ea typeface="DM Sans"/>
              <a:cs typeface="DM Sans"/>
              <a:sym typeface="DM Sans"/>
            </a:endParaRPr>
          </a:p>
          <a:p>
            <a:pPr indent="0" lvl="0" marL="457200" marR="0" rtl="0" algn="l">
              <a:lnSpc>
                <a:spcPct val="115000"/>
              </a:lnSpc>
              <a:spcBef>
                <a:spcPts val="1200"/>
              </a:spcBef>
              <a:spcAft>
                <a:spcPts val="0"/>
              </a:spcAft>
              <a:buClr>
                <a:schemeClr val="dk1"/>
              </a:buClr>
              <a:buSzPts val="1100"/>
              <a:buFont typeface="Arial"/>
              <a:buNone/>
            </a:pPr>
            <a:r>
              <a:rPr b="0" i="0" lang="en-GB" sz="1200" u="none" cap="none" strike="noStrik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b="0" i="0" sz="2000" u="none" cap="none" strike="noStrike">
              <a:solidFill>
                <a:schemeClr val="lt1"/>
              </a:solidFill>
              <a:latin typeface="DM Sans"/>
              <a:ea typeface="DM Sans"/>
              <a:cs typeface="DM Sans"/>
              <a:sym typeface="DM Sans"/>
            </a:endParaRPr>
          </a:p>
        </p:txBody>
      </p:sp>
      <p:sp>
        <p:nvSpPr>
          <p:cNvPr id="434" name="Google Shape;434;p29"/>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1"/>
            <a:ext cx="5917800" cy="282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Welcome!</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rPr b="0" i="0" lang="en-GB" sz="3500" u="none" cap="none" strike="noStrike">
                <a:solidFill>
                  <a:schemeClr val="lt1"/>
                </a:solidFill>
                <a:latin typeface="DM Sans"/>
                <a:ea typeface="DM Sans"/>
                <a:cs typeface="DM Sans"/>
                <a:sym typeface="DM Sans"/>
              </a:rPr>
              <a:t>Joining Question:</a:t>
            </a:r>
            <a:br>
              <a:rPr b="0" i="0" lang="en-GB" sz="3500" u="none" cap="none" strike="noStrike">
                <a:solidFill>
                  <a:schemeClr val="lt1"/>
                </a:solidFill>
                <a:latin typeface="Nanum Myeongjo"/>
                <a:ea typeface="Nanum Myeongjo"/>
                <a:cs typeface="Nanum Myeongjo"/>
                <a:sym typeface="Nanum Myeongjo"/>
              </a:rPr>
            </a:br>
            <a:r>
              <a:rPr b="0" i="0" lang="en-GB" sz="3500" u="none" cap="none" strike="noStrike">
                <a:solidFill>
                  <a:schemeClr val="lt1"/>
                </a:solidFill>
                <a:latin typeface="Nanum Myeongjo"/>
                <a:ea typeface="Nanum Myeongjo"/>
                <a:cs typeface="Nanum Myeongjo"/>
                <a:sym typeface="Nanum Myeongjo"/>
              </a:rPr>
              <a:t>What song or piece of music is at the top of your playlist right now? </a:t>
            </a:r>
            <a:endParaRPr b="0" i="0" sz="35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38" name="Shape 438"/>
        <p:cNvGrpSpPr/>
        <p:nvPr/>
      </p:nvGrpSpPr>
      <p:grpSpPr>
        <a:xfrm>
          <a:off x="0" y="0"/>
          <a:ext cx="0" cy="0"/>
          <a:chOff x="0" y="0"/>
          <a:chExt cx="0" cy="0"/>
        </a:xfrm>
      </p:grpSpPr>
      <p:cxnSp>
        <p:nvCxnSpPr>
          <p:cNvPr id="439" name="Google Shape;439;p30"/>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40" name="Google Shape;440;p30"/>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41" name="Google Shape;441;p3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42" name="Google Shape;442;p30"/>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3" name="Google Shape;443;p3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44" name="Google Shape;444;p30"/>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45" name="Google Shape;445;p3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46" name="Google Shape;446;p30"/>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47" name="Google Shape;447;p30"/>
          <p:cNvSpPr txBox="1"/>
          <p:nvPr/>
        </p:nvSpPr>
        <p:spPr>
          <a:xfrm>
            <a:off x="325175" y="2843600"/>
            <a:ext cx="21699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DM Sans"/>
                <a:ea typeface="DM Sans"/>
                <a:cs typeface="DM Sans"/>
                <a:sym typeface="DM Sans"/>
              </a:rPr>
              <a:t>100.g: Solve real-world problems involving area and perimeter of polygons, as well as surface area and volume of prisms and pyramids. </a:t>
            </a:r>
            <a:endParaRPr b="1" i="0" sz="1000" u="none" cap="none" strike="noStrike">
              <a:solidFill>
                <a:schemeClr val="dk1"/>
              </a:solidFill>
              <a:latin typeface="DM Sans"/>
              <a:ea typeface="DM Sans"/>
              <a:cs typeface="DM Sans"/>
              <a:sym typeface="DM Sans"/>
            </a:endParaRPr>
          </a:p>
        </p:txBody>
      </p:sp>
      <p:cxnSp>
        <p:nvCxnSpPr>
          <p:cNvPr id="448" name="Google Shape;448;p30"/>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49" name="Google Shape;449;p30"/>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50" name="Google Shape;450;p30"/>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51" name="Google Shape;451;p30"/>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52" name="Google Shape;452;p30"/>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56" name="Shape 456"/>
        <p:cNvGrpSpPr/>
        <p:nvPr/>
      </p:nvGrpSpPr>
      <p:grpSpPr>
        <a:xfrm>
          <a:off x="0" y="0"/>
          <a:ext cx="0" cy="0"/>
          <a:chOff x="0" y="0"/>
          <a:chExt cx="0" cy="0"/>
        </a:xfrm>
      </p:grpSpPr>
      <p:cxnSp>
        <p:nvCxnSpPr>
          <p:cNvPr id="457" name="Google Shape;457;p31"/>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58" name="Google Shape;458;p31"/>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59" name="Google Shape;459;p31"/>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60" name="Google Shape;460;p31"/>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61" name="Google Shape;461;p31"/>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1"/>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1"/>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1"/>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68" name="Shape 468"/>
        <p:cNvGrpSpPr/>
        <p:nvPr/>
      </p:nvGrpSpPr>
      <p:grpSpPr>
        <a:xfrm>
          <a:off x="0" y="0"/>
          <a:ext cx="0" cy="0"/>
          <a:chOff x="0" y="0"/>
          <a:chExt cx="0" cy="0"/>
        </a:xfrm>
      </p:grpSpPr>
      <p:cxnSp>
        <p:nvCxnSpPr>
          <p:cNvPr id="469" name="Google Shape;469;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70" name="Google Shape;470;p32"/>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71" name="Google Shape;471;p32"/>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72" name="Google Shape;472;p32"/>
          <p:cNvPicPr preferRelativeResize="0"/>
          <p:nvPr/>
        </p:nvPicPr>
        <p:blipFill rotWithShape="1">
          <a:blip r:embed="rId3">
            <a:alphaModFix/>
          </a:blip>
          <a:srcRect b="0" l="0" r="0" t="0"/>
          <a:stretch/>
        </p:blipFill>
        <p:spPr>
          <a:xfrm>
            <a:off x="740625" y="1457125"/>
            <a:ext cx="7954501" cy="3225975"/>
          </a:xfrm>
          <a:prstGeom prst="rect">
            <a:avLst/>
          </a:prstGeom>
          <a:noFill/>
          <a:ln cap="flat" cmpd="sng" w="9525">
            <a:solidFill>
              <a:srgbClr val="000000"/>
            </a:solidFill>
            <a:prstDash val="solid"/>
            <a:round/>
            <a:headEnd len="sm" w="sm" type="none"/>
            <a:tailEnd len="sm" w="sm" type="none"/>
          </a:ln>
        </p:spPr>
      </p:pic>
      <p:sp>
        <p:nvSpPr>
          <p:cNvPr id="473" name="Google Shape;473;p32"/>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2"/>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8" name="Shape 478"/>
        <p:cNvGrpSpPr/>
        <p:nvPr/>
      </p:nvGrpSpPr>
      <p:grpSpPr>
        <a:xfrm>
          <a:off x="0" y="0"/>
          <a:ext cx="0" cy="0"/>
          <a:chOff x="0" y="0"/>
          <a:chExt cx="0" cy="0"/>
        </a:xfrm>
      </p:grpSpPr>
      <p:cxnSp>
        <p:nvCxnSpPr>
          <p:cNvPr id="479" name="Google Shape;479;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80" name="Google Shape;480;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1" name="Google Shape;481;p33"/>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482" name="Google Shape;482;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pic>
        <p:nvPicPr>
          <p:cNvPr id="484" name="Google Shape;484;p33"/>
          <p:cNvPicPr preferRelativeResize="0"/>
          <p:nvPr/>
        </p:nvPicPr>
        <p:blipFill>
          <a:blip r:embed="rId3">
            <a:alphaModFix/>
          </a:blip>
          <a:stretch>
            <a:fillRect/>
          </a:stretch>
        </p:blipFill>
        <p:spPr>
          <a:xfrm>
            <a:off x="742550" y="1006475"/>
            <a:ext cx="5800725" cy="3676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8" name="Shape 488"/>
        <p:cNvGrpSpPr/>
        <p:nvPr/>
      </p:nvGrpSpPr>
      <p:grpSpPr>
        <a:xfrm>
          <a:off x="0" y="0"/>
          <a:ext cx="0" cy="0"/>
          <a:chOff x="0" y="0"/>
          <a:chExt cx="0" cy="0"/>
        </a:xfrm>
      </p:grpSpPr>
      <p:cxnSp>
        <p:nvCxnSpPr>
          <p:cNvPr id="489" name="Google Shape;489;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90" name="Google Shape;490;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1" name="Google Shape;491;p34"/>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pic>
        <p:nvPicPr>
          <p:cNvPr id="492" name="Google Shape;492;p34"/>
          <p:cNvPicPr preferRelativeResize="0"/>
          <p:nvPr/>
        </p:nvPicPr>
        <p:blipFill rotWithShape="1">
          <a:blip r:embed="rId3">
            <a:alphaModFix/>
          </a:blip>
          <a:srcRect b="0" l="0" r="0" t="0"/>
          <a:stretch/>
        </p:blipFill>
        <p:spPr>
          <a:xfrm>
            <a:off x="1881188" y="982000"/>
            <a:ext cx="5381625" cy="4124325"/>
          </a:xfrm>
          <a:prstGeom prst="rect">
            <a:avLst/>
          </a:prstGeom>
          <a:noFill/>
          <a:ln>
            <a:noFill/>
          </a:ln>
        </p:spPr>
      </p:pic>
      <p:sp>
        <p:nvSpPr>
          <p:cNvPr id="493" name="Google Shape;493;p34"/>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4"/>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98" name="Shape 498"/>
        <p:cNvGrpSpPr/>
        <p:nvPr/>
      </p:nvGrpSpPr>
      <p:grpSpPr>
        <a:xfrm>
          <a:off x="0" y="0"/>
          <a:ext cx="0" cy="0"/>
          <a:chOff x="0" y="0"/>
          <a:chExt cx="0" cy="0"/>
        </a:xfrm>
      </p:grpSpPr>
      <p:cxnSp>
        <p:nvCxnSpPr>
          <p:cNvPr id="499" name="Google Shape;499;p3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00" name="Google Shape;500;p3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01" name="Google Shape;501;p35"/>
          <p:cNvSpPr txBox="1"/>
          <p:nvPr/>
        </p:nvSpPr>
        <p:spPr>
          <a:xfrm>
            <a:off x="615900" y="1598550"/>
            <a:ext cx="6571800" cy="40953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Content and Practice Expectations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Learning Principles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GB" sz="2200" u="none" cap="none" strike="noStrike">
                <a:solidFill>
                  <a:schemeClr val="lt1"/>
                </a:solidFill>
                <a:latin typeface="DM Sans"/>
                <a:ea typeface="DM Sans"/>
                <a:cs typeface="DM Sans"/>
                <a:sym typeface="DM Sans"/>
              </a:rPr>
              <a:t>Criteria for Success</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Which one excites you the most?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one will have the greatest impact on students?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questions surface for you?</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p:txBody>
      </p:sp>
      <p:sp>
        <p:nvSpPr>
          <p:cNvPr id="502" name="Google Shape;502;p35"/>
          <p:cNvSpPr txBox="1"/>
          <p:nvPr/>
        </p:nvSpPr>
        <p:spPr>
          <a:xfrm>
            <a:off x="615900" y="368375"/>
            <a:ext cx="6417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Three Key Components of the Math Badging System</a:t>
            </a:r>
            <a:endParaRPr b="0" i="0" sz="3500" u="none" cap="none" strike="noStrike">
              <a:solidFill>
                <a:srgbClr val="83FBA3"/>
              </a:solidFill>
              <a:latin typeface="Nanum Myeongjo"/>
              <a:ea typeface="Nanum Myeongjo"/>
              <a:cs typeface="Nanum Myeongjo"/>
              <a:sym typeface="Nanum Myeongjo"/>
            </a:endParaRPr>
          </a:p>
        </p:txBody>
      </p:sp>
      <p:sp>
        <p:nvSpPr>
          <p:cNvPr id="503" name="Google Shape;503;p35"/>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5"/>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08" name="Shape 508"/>
        <p:cNvGrpSpPr/>
        <p:nvPr/>
      </p:nvGrpSpPr>
      <p:grpSpPr>
        <a:xfrm>
          <a:off x="0" y="0"/>
          <a:ext cx="0" cy="0"/>
          <a:chOff x="0" y="0"/>
          <a:chExt cx="0" cy="0"/>
        </a:xfrm>
      </p:grpSpPr>
      <p:cxnSp>
        <p:nvCxnSpPr>
          <p:cNvPr id="509" name="Google Shape;509;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10" name="Google Shape;510;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11" name="Google Shape;511;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15" name="Shape 515"/>
        <p:cNvGrpSpPr/>
        <p:nvPr/>
      </p:nvGrpSpPr>
      <p:grpSpPr>
        <a:xfrm>
          <a:off x="0" y="0"/>
          <a:ext cx="0" cy="0"/>
          <a:chOff x="0" y="0"/>
          <a:chExt cx="0" cy="0"/>
        </a:xfrm>
      </p:grpSpPr>
      <p:cxnSp>
        <p:nvCxnSpPr>
          <p:cNvPr id="516" name="Google Shape;516;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17" name="Google Shape;517;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18" name="Google Shape;518;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pic>
        <p:nvPicPr>
          <p:cNvPr id="519" name="Google Shape;519;p37"/>
          <p:cNvPicPr preferRelativeResize="0"/>
          <p:nvPr/>
        </p:nvPicPr>
        <p:blipFill rotWithShape="1">
          <a:blip r:embed="rId3">
            <a:alphaModFix/>
          </a:blip>
          <a:srcRect b="0" l="0" r="0" t="0"/>
          <a:stretch/>
        </p:blipFill>
        <p:spPr>
          <a:xfrm>
            <a:off x="1714000" y="1063275"/>
            <a:ext cx="5716010" cy="4078049"/>
          </a:xfrm>
          <a:prstGeom prst="rect">
            <a:avLst/>
          </a:prstGeom>
          <a:noFill/>
          <a:ln>
            <a:noFill/>
          </a:ln>
        </p:spPr>
      </p:pic>
      <p:sp>
        <p:nvSpPr>
          <p:cNvPr id="520" name="Google Shape;520;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5" name="Shape 525"/>
        <p:cNvGrpSpPr/>
        <p:nvPr/>
      </p:nvGrpSpPr>
      <p:grpSpPr>
        <a:xfrm>
          <a:off x="0" y="0"/>
          <a:ext cx="0" cy="0"/>
          <a:chOff x="0" y="0"/>
          <a:chExt cx="0" cy="0"/>
        </a:xfrm>
      </p:grpSpPr>
      <p:cxnSp>
        <p:nvCxnSpPr>
          <p:cNvPr id="526" name="Google Shape;526;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27" name="Google Shape;527;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28" name="Google Shape;528;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pic>
        <p:nvPicPr>
          <p:cNvPr id="529" name="Google Shape;529;p38"/>
          <p:cNvPicPr preferRelativeResize="0"/>
          <p:nvPr/>
        </p:nvPicPr>
        <p:blipFill rotWithShape="1">
          <a:blip r:embed="rId3">
            <a:alphaModFix/>
          </a:blip>
          <a:srcRect b="0" l="0" r="0" t="0"/>
          <a:stretch/>
        </p:blipFill>
        <p:spPr>
          <a:xfrm>
            <a:off x="1714000" y="1063275"/>
            <a:ext cx="5716010" cy="4078049"/>
          </a:xfrm>
          <a:prstGeom prst="rect">
            <a:avLst/>
          </a:prstGeom>
          <a:noFill/>
          <a:ln>
            <a:noFill/>
          </a:ln>
        </p:spPr>
      </p:pic>
      <p:sp>
        <p:nvSpPr>
          <p:cNvPr id="530" name="Google Shape;530;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5" name="Shape 535"/>
        <p:cNvGrpSpPr/>
        <p:nvPr/>
      </p:nvGrpSpPr>
      <p:grpSpPr>
        <a:xfrm>
          <a:off x="0" y="0"/>
          <a:ext cx="0" cy="0"/>
          <a:chOff x="0" y="0"/>
          <a:chExt cx="0" cy="0"/>
        </a:xfrm>
      </p:grpSpPr>
      <p:cxnSp>
        <p:nvCxnSpPr>
          <p:cNvPr id="536" name="Google Shape;536;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7" name="Google Shape;537;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38" name="Google Shape;538;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pic>
        <p:nvPicPr>
          <p:cNvPr id="539" name="Google Shape;539;p39"/>
          <p:cNvPicPr preferRelativeResize="0"/>
          <p:nvPr/>
        </p:nvPicPr>
        <p:blipFill rotWithShape="1">
          <a:blip r:embed="rId3">
            <a:alphaModFix/>
          </a:blip>
          <a:srcRect b="0" l="0" r="0" t="0"/>
          <a:stretch/>
        </p:blipFill>
        <p:spPr>
          <a:xfrm>
            <a:off x="1714000" y="1063275"/>
            <a:ext cx="5716010" cy="4078049"/>
          </a:xfrm>
          <a:prstGeom prst="rect">
            <a:avLst/>
          </a:prstGeom>
          <a:noFill/>
          <a:ln>
            <a:noFill/>
          </a:ln>
        </p:spPr>
      </p:pic>
      <p:sp>
        <p:nvSpPr>
          <p:cNvPr id="540" name="Google Shape;540;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9"/>
          <p:cNvSpPr txBox="1"/>
          <p:nvPr/>
        </p:nvSpPr>
        <p:spPr>
          <a:xfrm>
            <a:off x="6976350" y="2679000"/>
            <a:ext cx="15540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100.a: Identify quantities of interest for modeling purposes. </a:t>
            </a:r>
            <a:endParaRPr b="1" i="0" sz="1100" u="none" cap="none" strike="noStrike">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Explain the content and practice expectations for the M100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Exploring the Content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Explo</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45" name="Shape 545"/>
        <p:cNvGrpSpPr/>
        <p:nvPr/>
      </p:nvGrpSpPr>
      <p:grpSpPr>
        <a:xfrm>
          <a:off x="0" y="0"/>
          <a:ext cx="0" cy="0"/>
          <a:chOff x="0" y="0"/>
          <a:chExt cx="0" cy="0"/>
        </a:xfrm>
      </p:grpSpPr>
      <p:sp>
        <p:nvSpPr>
          <p:cNvPr id="546" name="Google Shape;546;p40"/>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47" name="Google Shape;547;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48" name="Google Shape;548;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49" name="Google Shape;549;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0" name="Google Shape;550;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51" name="Google Shape;551;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52" name="Google Shape;552;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53" name="Google Shape;553;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57" name="Shape 557"/>
        <p:cNvGrpSpPr/>
        <p:nvPr/>
      </p:nvGrpSpPr>
      <p:grpSpPr>
        <a:xfrm>
          <a:off x="0" y="0"/>
          <a:ext cx="0" cy="0"/>
          <a:chOff x="0" y="0"/>
          <a:chExt cx="0" cy="0"/>
        </a:xfrm>
      </p:grpSpPr>
      <p:sp>
        <p:nvSpPr>
          <p:cNvPr id="558" name="Google Shape;558;p41"/>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59" name="Google Shape;559;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60" name="Google Shape;560;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61" name="Google Shape;561;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2" name="Google Shape;562;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3" name="Google Shape;563;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4" name="Google Shape;564;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65" name="Google Shape;565;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66" name="Google Shape;566;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71" name="Shape 571"/>
        <p:cNvGrpSpPr/>
        <p:nvPr/>
      </p:nvGrpSpPr>
      <p:grpSpPr>
        <a:xfrm>
          <a:off x="0" y="0"/>
          <a:ext cx="0" cy="0"/>
          <a:chOff x="0" y="0"/>
          <a:chExt cx="0" cy="0"/>
        </a:xfrm>
      </p:grpSpPr>
      <p:sp>
        <p:nvSpPr>
          <p:cNvPr id="572" name="Google Shape;572;p4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M100 Quantitative Reasoning,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73" name="Google Shape;573;p4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74" name="Google Shape;574;p4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75" name="Google Shape;575;p4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6" name="Google Shape;576;p4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77" name="Google Shape;577;p4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78" name="Google Shape;578;p4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79" name="Google Shape;579;p4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80" name="Google Shape;580;p42"/>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2"/>
          <p:cNvSpPr txBox="1"/>
          <p:nvPr/>
        </p:nvSpPr>
        <p:spPr>
          <a:xfrm>
            <a:off x="6595350" y="3075800"/>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BDFCD7"/>
                </a:solidFill>
                <a:latin typeface="DM Sans"/>
                <a:ea typeface="DM Sans"/>
                <a:cs typeface="DM Sans"/>
                <a:sym typeface="DM Sans"/>
              </a:rPr>
              <a:t>Share what </a:t>
            </a:r>
            <a:br>
              <a:rPr b="1" i="0" lang="en-GB" sz="1600" u="none" cap="none" strike="noStrike">
                <a:solidFill>
                  <a:srgbClr val="BDFCD7"/>
                </a:solidFill>
                <a:latin typeface="DM Sans"/>
                <a:ea typeface="DM Sans"/>
                <a:cs typeface="DM Sans"/>
                <a:sym typeface="DM Sans"/>
              </a:rPr>
            </a:br>
            <a:r>
              <a:rPr b="1" i="0" lang="en-GB" sz="1600" u="none" cap="none" strike="noStrike">
                <a:solidFill>
                  <a:srgbClr val="BDFCD7"/>
                </a:solidFill>
                <a:latin typeface="DM Sans"/>
                <a:ea typeface="DM Sans"/>
                <a:cs typeface="DM Sans"/>
                <a:sym typeface="DM Sans"/>
              </a:rPr>
              <a:t>you came up with!</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85" name="Shape 585"/>
        <p:cNvGrpSpPr/>
        <p:nvPr/>
      </p:nvGrpSpPr>
      <p:grpSpPr>
        <a:xfrm>
          <a:off x="0" y="0"/>
          <a:ext cx="0" cy="0"/>
          <a:chOff x="0" y="0"/>
          <a:chExt cx="0" cy="0"/>
        </a:xfrm>
      </p:grpSpPr>
      <p:cxnSp>
        <p:nvCxnSpPr>
          <p:cNvPr id="586" name="Google Shape;586;p43"/>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87" name="Google Shape;587;p43"/>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Student Work</a:t>
            </a:r>
            <a:endParaRPr b="0" i="0" sz="5200" u="none" cap="none" strike="noStrike">
              <a:solidFill>
                <a:schemeClr val="dk1"/>
              </a:solidFill>
              <a:latin typeface="Nanum Myeongjo"/>
              <a:ea typeface="Nanum Myeongjo"/>
              <a:cs typeface="Nanum Myeongjo"/>
              <a:sym typeface="Nanum Myeongjo"/>
            </a:endParaRPr>
          </a:p>
        </p:txBody>
      </p:sp>
      <p:sp>
        <p:nvSpPr>
          <p:cNvPr id="588" name="Google Shape;588;p43"/>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92" name="Shape 592"/>
        <p:cNvGrpSpPr/>
        <p:nvPr/>
      </p:nvGrpSpPr>
      <p:grpSpPr>
        <a:xfrm>
          <a:off x="0" y="0"/>
          <a:ext cx="0" cy="0"/>
          <a:chOff x="0" y="0"/>
          <a:chExt cx="0" cy="0"/>
        </a:xfrm>
      </p:grpSpPr>
      <p:sp>
        <p:nvSpPr>
          <p:cNvPr id="593" name="Google Shape;593;p44"/>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594" name="Google Shape;594;p44"/>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595" name="Google Shape;595;p44"/>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596" name="Google Shape;596;p44"/>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597" name="Google Shape;597;p44"/>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pic>
        <p:nvPicPr>
          <p:cNvPr id="598" name="Google Shape;598;p44"/>
          <p:cNvPicPr preferRelativeResize="0"/>
          <p:nvPr/>
        </p:nvPicPr>
        <p:blipFill rotWithShape="1">
          <a:blip r:embed="rId3">
            <a:alphaModFix/>
          </a:blip>
          <a:srcRect b="14972" l="6582" r="9671" t="7368"/>
          <a:stretch/>
        </p:blipFill>
        <p:spPr>
          <a:xfrm>
            <a:off x="4341775" y="92525"/>
            <a:ext cx="4012175" cy="49569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602" name="Shape 602"/>
        <p:cNvGrpSpPr/>
        <p:nvPr/>
      </p:nvGrpSpPr>
      <p:grpSpPr>
        <a:xfrm>
          <a:off x="0" y="0"/>
          <a:ext cx="0" cy="0"/>
          <a:chOff x="0" y="0"/>
          <a:chExt cx="0" cy="0"/>
        </a:xfrm>
      </p:grpSpPr>
      <p:sp>
        <p:nvSpPr>
          <p:cNvPr id="603" name="Google Shape;603;p45"/>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604" name="Google Shape;604;p45"/>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605" name="Google Shape;605;p45"/>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606" name="Google Shape;606;p45"/>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607" name="Google Shape;607;p45"/>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608" name="Google Shape;608;p45"/>
          <p:cNvSpPr/>
          <p:nvPr/>
        </p:nvSpPr>
        <p:spPr>
          <a:xfrm>
            <a:off x="1612725" y="26440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5"/>
          <p:cNvSpPr txBox="1"/>
          <p:nvPr/>
        </p:nvSpPr>
        <p:spPr>
          <a:xfrm>
            <a:off x="1808775" y="3331300"/>
            <a:ext cx="1554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C9FC8D"/>
                </a:solidFill>
                <a:latin typeface="DM Sans"/>
                <a:ea typeface="DM Sans"/>
                <a:cs typeface="DM Sans"/>
                <a:sym typeface="DM Sans"/>
              </a:rPr>
              <a:t>Come off mute and share what you saw!</a:t>
            </a:r>
            <a:endParaRPr b="1" i="0" sz="1400" u="none" cap="none" strike="noStrike">
              <a:solidFill>
                <a:srgbClr val="C9FC8D"/>
              </a:solidFill>
              <a:latin typeface="DM Sans"/>
              <a:ea typeface="DM Sans"/>
              <a:cs typeface="DM Sans"/>
              <a:sym typeface="DM Sans"/>
            </a:endParaRPr>
          </a:p>
        </p:txBody>
      </p:sp>
      <p:pic>
        <p:nvPicPr>
          <p:cNvPr id="610" name="Google Shape;610;p45"/>
          <p:cNvPicPr preferRelativeResize="0"/>
          <p:nvPr/>
        </p:nvPicPr>
        <p:blipFill rotWithShape="1">
          <a:blip r:embed="rId3">
            <a:alphaModFix/>
          </a:blip>
          <a:srcRect b="14972" l="6582" r="9671" t="7368"/>
          <a:stretch/>
        </p:blipFill>
        <p:spPr>
          <a:xfrm>
            <a:off x="4341775" y="92525"/>
            <a:ext cx="4012175" cy="49569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14" name="Shape 614"/>
        <p:cNvGrpSpPr/>
        <p:nvPr/>
      </p:nvGrpSpPr>
      <p:grpSpPr>
        <a:xfrm>
          <a:off x="0" y="0"/>
          <a:ext cx="0" cy="0"/>
          <a:chOff x="0" y="0"/>
          <a:chExt cx="0" cy="0"/>
        </a:xfrm>
      </p:grpSpPr>
      <p:cxnSp>
        <p:nvCxnSpPr>
          <p:cNvPr id="615" name="Google Shape;615;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16" name="Google Shape;616;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17" name="Google Shape;617;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18" name="Google Shape;618;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9" name="Google Shape;619;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20" name="Google Shape;620;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21" name="Google Shape;621;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22" name="Google Shape;622;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23" name="Google Shape;623;p46"/>
          <p:cNvSpPr txBox="1"/>
          <p:nvPr/>
        </p:nvSpPr>
        <p:spPr>
          <a:xfrm>
            <a:off x="325175" y="2843600"/>
            <a:ext cx="2169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DM Sans"/>
                <a:ea typeface="DM Sans"/>
                <a:cs typeface="DM Sans"/>
                <a:sym typeface="DM Sans"/>
              </a:rPr>
              <a:t>100.a: Identify quantities of interest for modeling purposes. </a:t>
            </a:r>
            <a:endParaRPr b="1" i="0" sz="1000" u="none" cap="none" strike="noStrike">
              <a:solidFill>
                <a:schemeClr val="dk1"/>
              </a:solidFill>
              <a:latin typeface="DM Sans"/>
              <a:ea typeface="DM Sans"/>
              <a:cs typeface="DM Sans"/>
              <a:sym typeface="DM Sans"/>
            </a:endParaRPr>
          </a:p>
        </p:txBody>
      </p:sp>
      <p:cxnSp>
        <p:nvCxnSpPr>
          <p:cNvPr id="624" name="Google Shape;624;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25" name="Google Shape;625;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26" name="Google Shape;626;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27" name="Google Shape;627;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28" name="Google Shape;628;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32" name="Shape 632"/>
        <p:cNvGrpSpPr/>
        <p:nvPr/>
      </p:nvGrpSpPr>
      <p:grpSpPr>
        <a:xfrm>
          <a:off x="0" y="0"/>
          <a:ext cx="0" cy="0"/>
          <a:chOff x="0" y="0"/>
          <a:chExt cx="0" cy="0"/>
        </a:xfrm>
      </p:grpSpPr>
      <p:cxnSp>
        <p:nvCxnSpPr>
          <p:cNvPr id="633" name="Google Shape;633;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34" name="Google Shape;634;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35" name="Google Shape;635;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36" name="Google Shape;636;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37" name="Google Shape;637;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44" name="Shape 644"/>
        <p:cNvGrpSpPr/>
        <p:nvPr/>
      </p:nvGrpSpPr>
      <p:grpSpPr>
        <a:xfrm>
          <a:off x="0" y="0"/>
          <a:ext cx="0" cy="0"/>
          <a:chOff x="0" y="0"/>
          <a:chExt cx="0" cy="0"/>
        </a:xfrm>
      </p:grpSpPr>
      <p:cxnSp>
        <p:nvCxnSpPr>
          <p:cNvPr id="645" name="Google Shape;645;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46" name="Google Shape;646;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47" name="Google Shape;647;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48" name="Google Shape;648;p48"/>
          <p:cNvSpPr/>
          <p:nvPr/>
        </p:nvSpPr>
        <p:spPr>
          <a:xfrm>
            <a:off x="7014600" y="206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48"/>
          <p:cNvSpPr txBox="1"/>
          <p:nvPr/>
        </p:nvSpPr>
        <p:spPr>
          <a:xfrm>
            <a:off x="7210650" y="278895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pic>
        <p:nvPicPr>
          <p:cNvPr id="650" name="Google Shape;650;p48"/>
          <p:cNvPicPr preferRelativeResize="0"/>
          <p:nvPr/>
        </p:nvPicPr>
        <p:blipFill rotWithShape="1">
          <a:blip r:embed="rId3">
            <a:alphaModFix/>
          </a:blip>
          <a:srcRect b="14972" l="6582" r="9671" t="7368"/>
          <a:stretch/>
        </p:blipFill>
        <p:spPr>
          <a:xfrm>
            <a:off x="2914175" y="140350"/>
            <a:ext cx="4012175" cy="495695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54" name="Shape 654"/>
        <p:cNvGrpSpPr/>
        <p:nvPr/>
      </p:nvGrpSpPr>
      <p:grpSpPr>
        <a:xfrm>
          <a:off x="0" y="0"/>
          <a:ext cx="0" cy="0"/>
          <a:chOff x="0" y="0"/>
          <a:chExt cx="0" cy="0"/>
        </a:xfrm>
      </p:grpSpPr>
      <p:cxnSp>
        <p:nvCxnSpPr>
          <p:cNvPr id="655" name="Google Shape;655;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56" name="Google Shape;656;p49"/>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cxnSp>
        <p:nvCxnSpPr>
          <p:cNvPr id="657" name="Google Shape;657;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58" name="Google Shape;658;p49"/>
          <p:cNvPicPr preferRelativeResize="0"/>
          <p:nvPr/>
        </p:nvPicPr>
        <p:blipFill rotWithShape="1">
          <a:blip r:embed="rId3">
            <a:alphaModFix/>
          </a:blip>
          <a:srcRect b="0" l="0" r="0" t="0"/>
          <a:stretch/>
        </p:blipFill>
        <p:spPr>
          <a:xfrm>
            <a:off x="2973375" y="179725"/>
            <a:ext cx="3966147" cy="4838700"/>
          </a:xfrm>
          <a:prstGeom prst="rect">
            <a:avLst/>
          </a:prstGeom>
          <a:noFill/>
          <a:ln cap="flat" cmpd="sng" w="12700">
            <a:solidFill>
              <a:srgbClr val="000000"/>
            </a:solidFill>
            <a:prstDash val="solid"/>
            <a:miter lim="8000"/>
            <a:headEnd len="sm" w="sm" type="none"/>
            <a:tailEnd len="sm" w="sm" type="none"/>
          </a:ln>
        </p:spPr>
      </p:pic>
      <p:sp>
        <p:nvSpPr>
          <p:cNvPr id="659" name="Google Shape;659;p49"/>
          <p:cNvSpPr/>
          <p:nvPr/>
        </p:nvSpPr>
        <p:spPr>
          <a:xfrm>
            <a:off x="7014600" y="206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49"/>
          <p:cNvSpPr txBox="1"/>
          <p:nvPr/>
        </p:nvSpPr>
        <p:spPr>
          <a:xfrm>
            <a:off x="7210650" y="278895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Which learning principle would you like to focus on today?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64" name="Shape 664"/>
        <p:cNvGrpSpPr/>
        <p:nvPr/>
      </p:nvGrpSpPr>
      <p:grpSpPr>
        <a:xfrm>
          <a:off x="0" y="0"/>
          <a:ext cx="0" cy="0"/>
          <a:chOff x="0" y="0"/>
          <a:chExt cx="0" cy="0"/>
        </a:xfrm>
      </p:grpSpPr>
      <p:cxnSp>
        <p:nvCxnSpPr>
          <p:cNvPr id="665" name="Google Shape;665;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66" name="Google Shape;666;p50"/>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cxnSp>
        <p:nvCxnSpPr>
          <p:cNvPr id="667" name="Google Shape;667;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68" name="Google Shape;668;p50"/>
          <p:cNvSpPr/>
          <p:nvPr/>
        </p:nvSpPr>
        <p:spPr>
          <a:xfrm>
            <a:off x="516925" y="25509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0"/>
          <p:cNvSpPr txBox="1"/>
          <p:nvPr/>
        </p:nvSpPr>
        <p:spPr>
          <a:xfrm>
            <a:off x="712975" y="327770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pic>
        <p:nvPicPr>
          <p:cNvPr id="670" name="Google Shape;670;p50"/>
          <p:cNvPicPr preferRelativeResize="0"/>
          <p:nvPr/>
        </p:nvPicPr>
        <p:blipFill rotWithShape="1">
          <a:blip r:embed="rId3">
            <a:alphaModFix/>
          </a:blip>
          <a:srcRect b="0" l="0" r="0" t="0"/>
          <a:stretch/>
        </p:blipFill>
        <p:spPr>
          <a:xfrm>
            <a:off x="2615425" y="913050"/>
            <a:ext cx="5701351" cy="407804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74" name="Shape 674"/>
        <p:cNvGrpSpPr/>
        <p:nvPr/>
      </p:nvGrpSpPr>
      <p:grpSpPr>
        <a:xfrm>
          <a:off x="0" y="0"/>
          <a:ext cx="0" cy="0"/>
          <a:chOff x="0" y="0"/>
          <a:chExt cx="0" cy="0"/>
        </a:xfrm>
      </p:grpSpPr>
      <p:cxnSp>
        <p:nvCxnSpPr>
          <p:cNvPr id="675" name="Google Shape;675;p5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76" name="Google Shape;676;p5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77" name="Google Shape;677;p51"/>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Hear Some Reflections</a:t>
            </a:r>
            <a:endParaRPr b="0" i="0" sz="3500" u="none" cap="none" strike="noStrike">
              <a:solidFill>
                <a:srgbClr val="83FBA3"/>
              </a:solidFill>
              <a:latin typeface="Nanum Myeongjo"/>
              <a:ea typeface="Nanum Myeongjo"/>
              <a:cs typeface="Nanum Myeongjo"/>
              <a:sym typeface="Nanum Myeongjo"/>
            </a:endParaRPr>
          </a:p>
        </p:txBody>
      </p:sp>
      <p:sp>
        <p:nvSpPr>
          <p:cNvPr id="678" name="Google Shape;678;p51"/>
          <p:cNvSpPr txBox="1"/>
          <p:nvPr/>
        </p:nvSpPr>
        <p:spPr>
          <a:xfrm>
            <a:off x="615900" y="1598550"/>
            <a:ext cx="5421300" cy="163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What kinds of support will students need to demonstrate evidence of learning?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rPr b="0" i="0" lang="en-GB" sz="2200" u="none" cap="none" strike="noStrike">
                <a:solidFill>
                  <a:schemeClr val="lt1"/>
                </a:solidFill>
                <a:latin typeface="DM Sans"/>
                <a:ea typeface="DM Sans"/>
                <a:cs typeface="DM Sans"/>
                <a:sym typeface="DM Sans"/>
              </a:rPr>
              <a:t>Has your thinking changed at all on how to implement this task? If so, how? </a:t>
            </a:r>
            <a:endParaRPr b="0" i="0" sz="2700" u="none" cap="none" strike="noStrike">
              <a:solidFill>
                <a:schemeClr val="lt1"/>
              </a:solidFill>
              <a:latin typeface="DM Sans"/>
              <a:ea typeface="DM Sans"/>
              <a:cs typeface="DM Sans"/>
              <a:sym typeface="DM Sans"/>
            </a:endParaRPr>
          </a:p>
        </p:txBody>
      </p:sp>
      <p:sp>
        <p:nvSpPr>
          <p:cNvPr id="679" name="Google Shape;679;p5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51"/>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a:t>
            </a:r>
            <a:br>
              <a:rPr b="1" i="0" lang="en-GB" sz="1400" u="none" cap="none" strike="noStrike">
                <a:solidFill>
                  <a:srgbClr val="145758"/>
                </a:solidFill>
                <a:latin typeface="DM Sans"/>
                <a:ea typeface="DM Sans"/>
                <a:cs typeface="DM Sans"/>
                <a:sym typeface="DM Sans"/>
              </a:rPr>
            </a:br>
            <a:r>
              <a:rPr b="1" i="0" lang="en-GB"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84" name="Shape 684"/>
        <p:cNvGrpSpPr/>
        <p:nvPr/>
      </p:nvGrpSpPr>
      <p:grpSpPr>
        <a:xfrm>
          <a:off x="0" y="0"/>
          <a:ext cx="0" cy="0"/>
          <a:chOff x="0" y="0"/>
          <a:chExt cx="0" cy="0"/>
        </a:xfrm>
      </p:grpSpPr>
      <p:cxnSp>
        <p:nvCxnSpPr>
          <p:cNvPr id="685" name="Google Shape;685;p5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86" name="Google Shape;686;p52"/>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687" name="Google Shape;687;p5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a:t>
            </a:r>
            <a:r>
              <a:rPr lang="en-GB" sz="5200">
                <a:solidFill>
                  <a:schemeClr val="dk1"/>
                </a:solidFill>
                <a:latin typeface="Nanum Myeongjo"/>
                <a:ea typeface="Nanum Myeongjo"/>
                <a:cs typeface="Nanum Myeongjo"/>
                <a:sym typeface="Nanum Myeongjo"/>
              </a:rPr>
              <a:t>6</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91" name="Shape 691"/>
        <p:cNvGrpSpPr/>
        <p:nvPr/>
      </p:nvGrpSpPr>
      <p:grpSpPr>
        <a:xfrm>
          <a:off x="0" y="0"/>
          <a:ext cx="0" cy="0"/>
          <a:chOff x="0" y="0"/>
          <a:chExt cx="0" cy="0"/>
        </a:xfrm>
      </p:grpSpPr>
      <p:cxnSp>
        <p:nvCxnSpPr>
          <p:cNvPr id="692" name="Google Shape;692;p5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93" name="Google Shape;693;p5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94" name="Google Shape;694;p53"/>
          <p:cNvSpPr txBox="1"/>
          <p:nvPr/>
        </p:nvSpPr>
        <p:spPr>
          <a:xfrm>
            <a:off x="615900" y="1598550"/>
            <a:ext cx="6871500" cy="326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2000" u="none" cap="none" strike="noStrike">
                <a:solidFill>
                  <a:schemeClr val="lt1"/>
                </a:solidFill>
                <a:latin typeface="DM Sans"/>
                <a:ea typeface="DM Sans"/>
                <a:cs typeface="DM Sans"/>
                <a:sym typeface="DM Sans"/>
              </a:rPr>
              <a:t>Choose one question to respond to: </a:t>
            </a:r>
            <a:endParaRPr b="0" i="0" sz="2000" u="none" cap="none" strike="noStrike">
              <a:solidFill>
                <a:schemeClr val="lt1"/>
              </a:solidFill>
              <a:latin typeface="DM Sans"/>
              <a:ea typeface="DM Sans"/>
              <a:cs typeface="DM Sans"/>
              <a:sym typeface="DM Sans"/>
            </a:endParaRPr>
          </a:p>
          <a:p>
            <a:pPr indent="-355600" lvl="0" marL="457200" marR="0" rtl="0" algn="l">
              <a:lnSpc>
                <a:spcPct val="115000"/>
              </a:lnSpc>
              <a:spcBef>
                <a:spcPts val="1000"/>
              </a:spcBef>
              <a:spcAft>
                <a:spcPts val="0"/>
              </a:spcAft>
              <a:buClr>
                <a:schemeClr val="lt1"/>
              </a:buClr>
              <a:buSzPts val="2000"/>
              <a:buFont typeface="DM Sans"/>
              <a:buAutoNum type="arabicPeriod"/>
            </a:pPr>
            <a:r>
              <a:rPr b="0" i="0" lang="en-GB" sz="2000" u="none" cap="none" strike="noStrike">
                <a:solidFill>
                  <a:schemeClr val="lt1"/>
                </a:solidFill>
                <a:latin typeface="DM Sans"/>
                <a:ea typeface="DM Sans"/>
                <a:cs typeface="DM Sans"/>
                <a:sym typeface="DM Sans"/>
              </a:rPr>
              <a:t>Which content and practice expectation are you most excited about? Why? </a:t>
            </a:r>
            <a:endParaRPr b="0" i="0" sz="2000" u="none" cap="none" strike="noStrike">
              <a:solidFill>
                <a:schemeClr val="lt1"/>
              </a:solidFill>
              <a:latin typeface="DM Sans"/>
              <a:ea typeface="DM Sans"/>
              <a:cs typeface="DM Sans"/>
              <a:sym typeface="DM Sans"/>
            </a:endParaRPr>
          </a:p>
          <a:p>
            <a:pPr indent="-355600" lvl="0" marL="457200" marR="0" rtl="0" algn="l">
              <a:lnSpc>
                <a:spcPct val="115000"/>
              </a:lnSpc>
              <a:spcBef>
                <a:spcPts val="1000"/>
              </a:spcBef>
              <a:spcAft>
                <a:spcPts val="0"/>
              </a:spcAft>
              <a:buClr>
                <a:schemeClr val="lt1"/>
              </a:buClr>
              <a:buSzPts val="2000"/>
              <a:buFont typeface="DM Sans"/>
              <a:buAutoNum type="arabicPeriod"/>
            </a:pPr>
            <a:r>
              <a:rPr b="0" i="0" lang="en-GB" sz="2000" u="none" cap="none" strike="noStrike">
                <a:solidFill>
                  <a:schemeClr val="lt1"/>
                </a:solidFill>
                <a:latin typeface="DM Sans"/>
                <a:ea typeface="DM Sans"/>
                <a:cs typeface="DM Sans"/>
                <a:sym typeface="DM Sans"/>
              </a:rPr>
              <a:t>Which learning principle are you most excited about connecting to M100 content? Why?</a:t>
            </a:r>
            <a:endParaRPr b="0" i="0" sz="2000" u="none" cap="none" strike="noStrike">
              <a:solidFill>
                <a:schemeClr val="lt1"/>
              </a:solidFill>
              <a:latin typeface="DM Sans"/>
              <a:ea typeface="DM Sans"/>
              <a:cs typeface="DM Sans"/>
              <a:sym typeface="DM Sans"/>
            </a:endParaRPr>
          </a:p>
          <a:p>
            <a:pPr indent="-355600" lvl="0" marL="457200" marR="0" rtl="0" algn="l">
              <a:lnSpc>
                <a:spcPct val="115000"/>
              </a:lnSpc>
              <a:spcBef>
                <a:spcPts val="1000"/>
              </a:spcBef>
              <a:spcAft>
                <a:spcPts val="0"/>
              </a:spcAft>
              <a:buClr>
                <a:schemeClr val="lt1"/>
              </a:buClr>
              <a:buSzPts val="2000"/>
              <a:buFont typeface="DM Sans"/>
              <a:buAutoNum type="arabicPeriod"/>
            </a:pPr>
            <a:r>
              <a:rPr b="0" i="0" lang="en-GB" sz="2000" u="none" cap="none" strike="noStrike">
                <a:solidFill>
                  <a:schemeClr val="lt1"/>
                </a:solidFill>
                <a:latin typeface="DM Sans"/>
                <a:ea typeface="DM Sans"/>
                <a:cs typeface="DM Sans"/>
                <a:sym typeface="DM Sans"/>
              </a:rPr>
              <a:t>What impact do you think using a portfolio system will have on your students? Why?</a:t>
            </a:r>
            <a:endParaRPr b="0" i="0" sz="20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1800"/>
              <a:buFont typeface="Arial"/>
              <a:buNone/>
            </a:pPr>
            <a:r>
              <a:t/>
            </a:r>
            <a:endParaRPr b="0" i="0" sz="1800" u="none" cap="none" strike="noStrike">
              <a:solidFill>
                <a:schemeClr val="lt1"/>
              </a:solidFill>
              <a:latin typeface="DM Sans"/>
              <a:ea typeface="DM Sans"/>
              <a:cs typeface="DM Sans"/>
              <a:sym typeface="DM Sans"/>
            </a:endParaRPr>
          </a:p>
        </p:txBody>
      </p:sp>
      <p:sp>
        <p:nvSpPr>
          <p:cNvPr id="695" name="Google Shape;695;p53"/>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 Are Your Takeaways?</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60321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M100 Quantitative Reasoning</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 comes to mind? </a:t>
            </a:r>
            <a:br>
              <a:rPr b="0" i="0" lang="en-GB" sz="3500" u="none" cap="none" strike="noStrike">
                <a:solidFill>
                  <a:schemeClr val="dk1"/>
                </a:solidFill>
                <a:latin typeface="Nanum Myeongjo"/>
                <a:ea typeface="Nanum Myeongjo"/>
                <a:cs typeface="Nanum Myeongjo"/>
                <a:sym typeface="Nanum Myeongjo"/>
              </a:rPr>
            </a:br>
            <a:r>
              <a:rPr b="0" i="0" lang="en-GB"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615900" y="2896800"/>
            <a:ext cx="3728400" cy="9483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chemeClr val="dk1"/>
              </a:buClr>
              <a:buSzPts val="1100"/>
              <a:buFont typeface="Arial"/>
              <a:buAutoNum type="arabicPeriod"/>
            </a:pPr>
            <a:r>
              <a:rPr b="0" i="0" lang="en-GB" sz="1100" u="none" cap="none" strike="noStrike">
                <a:solidFill>
                  <a:schemeClr val="dk1"/>
                </a:solidFill>
                <a:latin typeface="Arial"/>
                <a:ea typeface="Arial"/>
                <a:cs typeface="Arial"/>
                <a:sym typeface="Arial"/>
              </a:rPr>
              <a:t>Use units as a way to understand problems and to guide the solution of multi-step problems; choose and interpret units consistently in formulas; choose and interpret the scale and the origin in graphs and data displays.</a:t>
            </a:r>
            <a:endParaRPr b="0" i="0" sz="900" u="none" cap="none" strike="noStrike">
              <a:solidFill>
                <a:schemeClr val="dk1"/>
              </a:solidFill>
              <a:latin typeface="DM Sans"/>
              <a:ea typeface="DM Sans"/>
              <a:cs typeface="DM Sans"/>
              <a:sym typeface="DM Sans"/>
            </a:endParaRPr>
          </a:p>
        </p:txBody>
      </p:sp>
      <p:sp>
        <p:nvSpPr>
          <p:cNvPr id="208" name="Google Shape;208;p8"/>
          <p:cNvSpPr txBox="1"/>
          <p:nvPr/>
        </p:nvSpPr>
        <p:spPr>
          <a:xfrm>
            <a:off x="615900" y="1515100"/>
            <a:ext cx="4032900" cy="4419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Quantities</a:t>
            </a:r>
            <a:endParaRPr b="1" i="0" sz="14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615900" y="2147600"/>
            <a:ext cx="35127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Reason quantitatively and use units to solve problems. </a:t>
            </a:r>
            <a:endParaRPr b="1" i="0" sz="1100" u="none" cap="none" strike="noStrike">
              <a:solidFill>
                <a:srgbClr val="000000"/>
              </a:solidFill>
              <a:latin typeface="DM Sans"/>
              <a:ea typeface="DM Sans"/>
              <a:cs typeface="DM Sans"/>
              <a:sym typeface="DM Sans"/>
            </a:endParaRPr>
          </a:p>
        </p:txBody>
      </p:sp>
      <p:sp>
        <p:nvSpPr>
          <p:cNvPr id="211" name="Google Shape;211;p8"/>
          <p:cNvSpPr txBox="1"/>
          <p:nvPr/>
        </p:nvSpPr>
        <p:spPr>
          <a:xfrm>
            <a:off x="5159250" y="1515100"/>
            <a:ext cx="3402000" cy="9483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chemeClr val="dk1"/>
              </a:buClr>
              <a:buSzPts val="1100"/>
              <a:buFont typeface="Arial"/>
              <a:buAutoNum type="arabicPeriod" startAt="2"/>
            </a:pPr>
            <a:r>
              <a:rPr b="0" i="0" lang="en-GB" sz="1100" u="none" cap="none" strike="noStrike">
                <a:solidFill>
                  <a:schemeClr val="dk1"/>
                </a:solidFill>
                <a:latin typeface="Arial"/>
                <a:ea typeface="Arial"/>
                <a:cs typeface="Arial"/>
                <a:sym typeface="Arial"/>
              </a:rPr>
              <a:t>Define appropriate quantities for the purpose of descriptive modeling. 	 </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startAt="2"/>
            </a:pPr>
            <a:r>
              <a:rPr b="0" i="0" lang="en-GB" sz="1100" u="none" cap="none" strike="noStrike">
                <a:solidFill>
                  <a:schemeClr val="dk1"/>
                </a:solidFill>
                <a:latin typeface="Arial"/>
                <a:ea typeface="Arial"/>
                <a:cs typeface="Arial"/>
                <a:sym typeface="Arial"/>
              </a:rPr>
              <a:t>Choose a level of accuracy appropriate to limitations on measurement when reporting quantities.</a:t>
            </a:r>
            <a:endParaRPr b="0" i="0" sz="1100" u="none" cap="none" strike="noStrike">
              <a:solidFill>
                <a:schemeClr val="dk1"/>
              </a:solidFill>
              <a:latin typeface="Arial"/>
              <a:ea typeface="Arial"/>
              <a:cs typeface="Arial"/>
              <a:sym typeface="Arial"/>
            </a:endParaRPr>
          </a:p>
        </p:txBody>
      </p:sp>
      <p:sp>
        <p:nvSpPr>
          <p:cNvPr id="212" name="Google Shape;212;p8"/>
          <p:cNvSpPr/>
          <p:nvPr/>
        </p:nvSpPr>
        <p:spPr>
          <a:xfrm>
            <a:off x="5331125" y="3196300"/>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5404100" y="335992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How would you synthesize these?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What are the key takeaways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for students?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17" name="Shape 217"/>
        <p:cNvGrpSpPr/>
        <p:nvPr/>
      </p:nvGrpSpPr>
      <p:grpSpPr>
        <a:xfrm>
          <a:off x="0" y="0"/>
          <a:ext cx="0" cy="0"/>
          <a:chOff x="0" y="0"/>
          <a:chExt cx="0" cy="0"/>
        </a:xfrm>
      </p:grpSpPr>
      <p:sp>
        <p:nvSpPr>
          <p:cNvPr id="218" name="Google Shape;218;p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cxnSp>
        <p:nvCxnSpPr>
          <p:cNvPr id="219" name="Google Shape;219;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0" name="Google Shape;220;p9"/>
          <p:cNvSpPr/>
          <p:nvPr/>
        </p:nvSpPr>
        <p:spPr>
          <a:xfrm>
            <a:off x="5282400" y="324720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txBox="1"/>
          <p:nvPr/>
        </p:nvSpPr>
        <p:spPr>
          <a:xfrm>
            <a:off x="5486650" y="336210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
        <p:nvSpPr>
          <p:cNvPr id="222" name="Google Shape;222;p9"/>
          <p:cNvSpPr txBox="1"/>
          <p:nvPr/>
        </p:nvSpPr>
        <p:spPr>
          <a:xfrm>
            <a:off x="615900" y="2896800"/>
            <a:ext cx="3728400" cy="9483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chemeClr val="dk1"/>
              </a:buClr>
              <a:buSzPts val="1100"/>
              <a:buFont typeface="Arial"/>
              <a:buAutoNum type="arabicPeriod"/>
            </a:pPr>
            <a:r>
              <a:rPr b="0" i="0" lang="en-GB" sz="1100" u="none" cap="none" strike="noStrike">
                <a:solidFill>
                  <a:schemeClr val="dk1"/>
                </a:solidFill>
                <a:latin typeface="Arial"/>
                <a:ea typeface="Arial"/>
                <a:cs typeface="Arial"/>
                <a:sym typeface="Arial"/>
              </a:rPr>
              <a:t>Use units as a way to understand problems and to guide the solution of multi-step problems; choose and interpret units consistently in formulas; choose and interpret the scale and the origin in graphs and data displays.</a:t>
            </a:r>
            <a:endParaRPr b="0" i="0" sz="900" u="none" cap="none" strike="noStrike">
              <a:solidFill>
                <a:schemeClr val="dk1"/>
              </a:solidFill>
              <a:latin typeface="DM Sans"/>
              <a:ea typeface="DM Sans"/>
              <a:cs typeface="DM Sans"/>
              <a:sym typeface="DM Sans"/>
            </a:endParaRPr>
          </a:p>
        </p:txBody>
      </p:sp>
      <p:sp>
        <p:nvSpPr>
          <p:cNvPr id="223" name="Google Shape;223;p9"/>
          <p:cNvSpPr txBox="1"/>
          <p:nvPr/>
        </p:nvSpPr>
        <p:spPr>
          <a:xfrm>
            <a:off x="615900" y="1515100"/>
            <a:ext cx="4032900" cy="4419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Quantities</a:t>
            </a:r>
            <a:endParaRPr b="1" i="0" sz="1400" u="none" cap="none" strike="noStrike">
              <a:solidFill>
                <a:srgbClr val="000000"/>
              </a:solidFill>
              <a:latin typeface="DM Sans"/>
              <a:ea typeface="DM Sans"/>
              <a:cs typeface="DM Sans"/>
              <a:sym typeface="DM Sans"/>
            </a:endParaRPr>
          </a:p>
        </p:txBody>
      </p:sp>
      <p:sp>
        <p:nvSpPr>
          <p:cNvPr id="224" name="Google Shape;224;p9"/>
          <p:cNvSpPr txBox="1"/>
          <p:nvPr/>
        </p:nvSpPr>
        <p:spPr>
          <a:xfrm>
            <a:off x="615900" y="2147600"/>
            <a:ext cx="35127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Reason quantitatively and use units to solve problems. </a:t>
            </a:r>
            <a:endParaRPr b="1" i="0" sz="1100" u="none" cap="none" strike="noStrike">
              <a:solidFill>
                <a:srgbClr val="000000"/>
              </a:solidFill>
              <a:latin typeface="DM Sans"/>
              <a:ea typeface="DM Sans"/>
              <a:cs typeface="DM Sans"/>
              <a:sym typeface="DM Sans"/>
            </a:endParaRPr>
          </a:p>
        </p:txBody>
      </p:sp>
      <p:sp>
        <p:nvSpPr>
          <p:cNvPr id="225" name="Google Shape;225;p9"/>
          <p:cNvSpPr txBox="1"/>
          <p:nvPr/>
        </p:nvSpPr>
        <p:spPr>
          <a:xfrm>
            <a:off x="5159250" y="1515100"/>
            <a:ext cx="3402000" cy="948300"/>
          </a:xfrm>
          <a:prstGeom prst="rect">
            <a:avLst/>
          </a:prstGeom>
          <a:noFill/>
          <a:ln>
            <a:noFill/>
          </a:ln>
        </p:spPr>
        <p:txBody>
          <a:bodyPr anchorCtr="0" anchor="t" bIns="0" lIns="91425" spcFirstLastPara="1" rIns="0" wrap="square" tIns="0">
            <a:spAutoFit/>
          </a:bodyPr>
          <a:lstStyle/>
          <a:p>
            <a:pPr indent="-298450" lvl="0" marL="457200" marR="0" rtl="0" algn="l">
              <a:lnSpc>
                <a:spcPct val="115000"/>
              </a:lnSpc>
              <a:spcBef>
                <a:spcPts val="0"/>
              </a:spcBef>
              <a:spcAft>
                <a:spcPts val="0"/>
              </a:spcAft>
              <a:buClr>
                <a:schemeClr val="dk1"/>
              </a:buClr>
              <a:buSzPts val="1100"/>
              <a:buFont typeface="Arial"/>
              <a:buAutoNum type="arabicPeriod" startAt="2"/>
            </a:pPr>
            <a:r>
              <a:rPr b="0" i="0" lang="en-GB" sz="1100" u="none" cap="none" strike="noStrike">
                <a:solidFill>
                  <a:schemeClr val="dk1"/>
                </a:solidFill>
                <a:latin typeface="Arial"/>
                <a:ea typeface="Arial"/>
                <a:cs typeface="Arial"/>
                <a:sym typeface="Arial"/>
              </a:rPr>
              <a:t>Define appropriate quantities for the purpose of descriptive modeling. 	 </a:t>
            </a: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startAt="2"/>
            </a:pPr>
            <a:r>
              <a:rPr b="0" i="0" lang="en-GB" sz="1100" u="none" cap="none" strike="noStrike">
                <a:solidFill>
                  <a:schemeClr val="dk1"/>
                </a:solidFill>
                <a:latin typeface="Arial"/>
                <a:ea typeface="Arial"/>
                <a:cs typeface="Arial"/>
                <a:sym typeface="Arial"/>
              </a:rPr>
              <a:t>Choose a level of accuracy appropriate to limitations on measurement when reporting quantities.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