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p15:clr>
            <a:srgbClr val="747775"/>
          </p15:clr>
        </p15:guide>
        <p15:guide id="2" pos="3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06CA15-B9AB-45B5-A3C5-EB9B7F86650F}">
  <a:tblStyle styleId="{0D06CA15-B9AB-45B5-A3C5-EB9B7F8665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4769559-E616-4CD1-8BE7-7686F4F7FCEA}"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FD684B-D754-4AF6-B474-2299D677A811}"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37" d="100"/>
          <a:sy n="137" d="100"/>
        </p:scale>
        <p:origin x="920" y="192"/>
      </p:cViewPr>
      <p:guideLst>
        <p:guide orient="horz" pos="408"/>
        <p:guide pos="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8d6c0ed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8d6c0ed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a3c363b72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a3c363b7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read and consider: </a:t>
            </a:r>
            <a:r>
              <a:rPr lang="en"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5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a3c363b72_1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4a3c363b72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20b20cc7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520b20cc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6-7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a3c363b72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4a3c363b72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Please see page 8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a3c363b72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4a3c363b72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a3c363b72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4a3c363b7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4a3c363b72_1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4a3c363b72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quotes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a3c363b72_1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4a3c363b72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consider </a:t>
            </a:r>
            <a:r>
              <a:rPr lang="en"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4a3c363b72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4a3c363b72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a3c363b72_1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a3c363b72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9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a3c363b7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a3c363b7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4a3c363b72_1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4a3c363b72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4a3c363b72_1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4a3c363b72_1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152.a: Use definitions of rotations, reflections, and translations in terms of angles, circles, perpendicular lines, parallel lines, and line segments.</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4a3c363b72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4a3c363b72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4a3c363b72_1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4a3c363b72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4a3c363b72_1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4a3c363b72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4a3c363b72_1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4a3c363b72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96f68a1d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a96f68a1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From: NCTM position paper </a:t>
            </a:r>
            <a:r>
              <a:rPr lang="en" u="sng">
                <a:solidFill>
                  <a:schemeClr val="hlink"/>
                </a:solidFill>
                <a:hlinkClick r:id="rId3"/>
              </a:rPr>
              <a:t>Ability Labels: Disrupting “High,” “Medium,” and “Low” in Mathematics Education</a:t>
            </a:r>
            <a:r>
              <a:rPr lang="en">
                <a:solidFill>
                  <a:schemeClr val="dk1"/>
                </a:solidFill>
              </a:rPr>
              <a:t> November 2023</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the quote and ask participants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4a3c363b72_1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4a3c363b72_1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11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4a3c363b72_1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4a3c363b7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152.a: Use definitions of rotations, reflections, and translations in terms of angles, circles, perpendicular lines, parallel lines, and line segments.</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520b20cc71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520b20cc71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15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a3c363b72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a3c363b7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520b20cc71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520b20cc71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520b20cc71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520b20cc71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152.a.</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4a3c363b72_1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4a3c363b72_1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4a3c363b72_1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4a3c363b72_1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4a3c363b72_1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4a3c363b72_1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4a3c363b72_1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4a3c363b72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4a3c363b72_1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4a3c363b72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4a3c363b72_1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4a3c363b72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4a3c363b72_1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4a3c363b72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12-13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4a3c363b72_1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4a3c363b72_1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a3c363b72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a3c363b72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4a3c363b72_1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4a3c363b72_1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152.j: Make formal geometric constructions with a variety of tools and methods (compass and straightedge, string, reflective devices, paper folding, dynamic geometric software, etc.).</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4a3c363b72_1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4a3c363b72_1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4a3c363b72_1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4a3c363b72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4a3c363b72_1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4a3c363b72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4a3c363b72_1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4a3c363b72_1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4a3c363b72_1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4a3c363b7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4a3c363b72_1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4a3c363b72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152.j: Make formal geometric constructions with a variety of tools and methods (compass and straightedge, string, reflective devices, paper folding, dynamic geometric software, etc.).</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4a3c363b72_1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4a3c363b72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152.j.</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4a3c363b72_1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4a3c363b72_1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4a3c363b72_1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4a3c363b72_1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20b20cc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20b20cc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4a3c363b72_1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4a3c363b72_1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4a3c363b72_1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4a3c363b72_1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4a3c363b72_1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4a3c363b72_1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4a3c363b72_1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4a3c363b72_1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4a3c363b72_1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4a3c363b72_1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a3c363b72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a3c363b7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a3c363b72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a3c363b72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a3c363b7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a3c363b7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pages 2-3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a3c363b72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a3c363b72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science.howstuffworks.com/why-do-get-so-much-pleasure-from-symmetry.ht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science.howstuffworks.com/why-do-get-so-much-pleasure-from-symmetry.ht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science.howstuffworks.com/why-do-get-so-much-pleasure-from-symmetry.ht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A </a:t>
            </a:r>
            <a:r>
              <a:rPr lang="en"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
                <a:solidFill>
                  <a:schemeClr val="lt1"/>
                </a:solidFill>
                <a:latin typeface="Nanum Myeongjo"/>
                <a:ea typeface="Nanum Myeongjo"/>
                <a:cs typeface="Nanum Myeongjo"/>
                <a:sym typeface="Nanum Myeongjo"/>
              </a:rPr>
              <a:t> 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M152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5" name="Google Shape;235;p41"/>
          <p:cNvGraphicFramePr/>
          <p:nvPr/>
        </p:nvGraphicFramePr>
        <p:xfrm>
          <a:off x="311700" y="904750"/>
          <a:ext cx="3000000" cy="3000000"/>
        </p:xfrm>
        <a:graphic>
          <a:graphicData uri="http://schemas.openxmlformats.org/drawingml/2006/table">
            <a:tbl>
              <a:tblPr>
                <a:noFill/>
                <a:tableStyleId>{0D06CA15-B9AB-45B5-A3C5-EB9B7F86650F}</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definitions of rotations, reflections, and translations in terms of angles, circles, perpendicular lines, parallel lines, and line segments.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Given a geometric figure and a rotation, reflection, or translation, draw the transformed figure using graph paper, tracing paper, geometry software, etc.</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Specify a sequence of transformations that will carry a given figure onto another.</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Given two figures, use the definition of congruence in terms of rigid motions to decide if they are congruent.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Use the definition of congruence in terms of rigid motions to show that two triangles are congruent if and only if corresponding pairs of sides and corresponding pairs of angles are congruent.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Explain how the criteria for triangle congruence (ASA, SAS, and SSS) follow from the definition of congruence in terms of rigid motions.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25">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DM Sans"/>
                          <a:ea typeface="DM Sans"/>
                          <a:cs typeface="DM Sans"/>
                          <a:sym typeface="DM Sans"/>
                        </a:rPr>
                        <a:t>152.g</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Prove theorems about lines and angles.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2425">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DM Sans"/>
                          <a:ea typeface="DM Sans"/>
                          <a:cs typeface="DM Sans"/>
                          <a:sym typeface="DM Sans"/>
                        </a:rPr>
                        <a:t>152.h</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Prove theorems about triangles.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2425">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DM Sans"/>
                          <a:ea typeface="DM Sans"/>
                          <a:cs typeface="DM Sans"/>
                          <a:sym typeface="DM Sans"/>
                        </a:rPr>
                        <a:t>152.i</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Prove theorems about parallelograms.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152.j</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Make formal geometric constructions with a variety of tools and methods (compass and straightedge, string, reflective devices, paper folding, dynamic geometric software, etc.).</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graphicFrame>
        <p:nvGraphicFramePr>
          <p:cNvPr id="240" name="Google Shape;240;p42"/>
          <p:cNvGraphicFramePr/>
          <p:nvPr/>
        </p:nvGraphicFramePr>
        <p:xfrm>
          <a:off x="311700" y="904750"/>
          <a:ext cx="3000000" cy="3000000"/>
        </p:xfrm>
        <a:graphic>
          <a:graphicData uri="http://schemas.openxmlformats.org/drawingml/2006/table">
            <a:tbl>
              <a:tblPr>
                <a:noFill/>
                <a:tableStyleId>{0D06CA15-B9AB-45B5-A3C5-EB9B7F86650F}</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Use definitions of rotations, reflections, and translations in terms of angles, circles, perpendicular lines, parallel lines, and line segments.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Given a geometric figure and a rotation, reflection, or translation, draw the transformed figure using graph paper, tracing paper, geometry software, etc.</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Specify a sequence of transformations that will carry a given figure onto another.</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Given two figures, use the definition of congruence in terms of rigid motions to decide if they are congruent.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Use the definition of congruence in terms of rigid motions to show that two triangles are congruent if and only if corresponding pairs of sides and corresponding pairs of angles are congruent.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Explain how the criteria for triangle congruence (ASA, SAS, and SSS) follow from the definition of congruence in terms of rigid motions.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25">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DM Sans"/>
                          <a:ea typeface="DM Sans"/>
                          <a:cs typeface="DM Sans"/>
                          <a:sym typeface="DM Sans"/>
                        </a:rPr>
                        <a:t>152.g</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Prove theorems about lines and angles.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2425">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DM Sans"/>
                          <a:ea typeface="DM Sans"/>
                          <a:cs typeface="DM Sans"/>
                          <a:sym typeface="DM Sans"/>
                        </a:rPr>
                        <a:t>152.h</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Prove theorems about triangles.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2425">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DM Sans"/>
                          <a:ea typeface="DM Sans"/>
                          <a:cs typeface="DM Sans"/>
                          <a:sym typeface="DM Sans"/>
                        </a:rPr>
                        <a:t>152.i</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Prove theorems about parallelograms.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152.j</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Make formal geometric constructions with a variety of tools and methods (compass and straightedge, string, reflective devices, paper folding, dynamic geometric software, etc.).</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241" name="Google Shape;241;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M152 Content and Practice Expectations (CPE)</a:t>
            </a:r>
            <a:endParaRPr sz="2100">
              <a:solidFill>
                <a:schemeClr val="dk1"/>
              </a:solidFill>
              <a:latin typeface="Nanum Myeongjo"/>
              <a:ea typeface="Nanum Myeongjo"/>
              <a:cs typeface="Nanum Myeongjo"/>
              <a:sym typeface="Nanum Myeongjo"/>
            </a:endParaRPr>
          </a:p>
        </p:txBody>
      </p:sp>
      <p:cxnSp>
        <p:nvCxnSpPr>
          <p:cNvPr id="243" name="Google Shape;243;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44" name="Google Shape;244;p42"/>
          <p:cNvSpPr/>
          <p:nvPr/>
        </p:nvSpPr>
        <p:spPr>
          <a:xfrm>
            <a:off x="65432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68233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a:t>
            </a:r>
            <a:br>
              <a:rPr lang="en" b="1">
                <a:solidFill>
                  <a:srgbClr val="BDFCD7"/>
                </a:solidFill>
                <a:latin typeface="DM Sans"/>
                <a:ea typeface="DM Sans"/>
                <a:cs typeface="DM Sans"/>
                <a:sym typeface="DM Sans"/>
              </a:rPr>
            </a:br>
            <a:r>
              <a:rPr lang="en"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M152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3000000" cy="3000000"/>
        </p:xfrm>
        <a:graphic>
          <a:graphicData uri="http://schemas.openxmlformats.org/drawingml/2006/table">
            <a:tbl>
              <a:tblPr>
                <a:noFill/>
                <a:tableStyleId>{C4769559-E616-4CD1-8BE7-7686F4F7FCEA}</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extLst>
                  <a:ext uri="{0D108BD9-81ED-4DB2-BD59-A6C34878D82A}">
                    <a16:rowId xmlns:a16="http://schemas.microsoft.com/office/drawing/2014/main" val="10000"/>
                  </a:ext>
                </a:extLst>
              </a:tr>
              <a:tr h="632300">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152.a: Use definitions of rotations, reflections, and translations in terms of angles, circles, perpendicular lines, parallel lines, and line segments.</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explain what a rotation, reflection, or translation is using appropriate terms: angle, circle, perpendicular line, parallel line, or line segment. </a:t>
                      </a:r>
                      <a:endParaRPr sz="1000">
                        <a:solidFill>
                          <a:srgbClr val="434343"/>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2300">
                <a:tc rowSpan="2">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152.b: Given a geometric figure and a rotation, reflection, or translation, draw the transformed figure using tools such as graph paper, tracing paper, or geometry software.</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create a rotated, reflected, and/or translated figure using graph paper, tracing paper, or geometry software.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ii. explain how you rotated, reflected, and/or translated a figure.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2300">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152.c: Specify a sequence of transformations that will carry a given figure onto another.</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Clr>
                          <a:schemeClr val="dk1"/>
                        </a:buClr>
                        <a:buSzPts val="1100"/>
                        <a:buFont typeface="Arial"/>
                        <a:buNone/>
                      </a:pPr>
                      <a:r>
                        <a:rPr lang="en" sz="1000">
                          <a:solidFill>
                            <a:srgbClr val="434343"/>
                          </a:solidFill>
                          <a:latin typeface="IBM Plex Sans"/>
                          <a:ea typeface="IBM Plex Sans"/>
                          <a:cs typeface="IBM Plex Sans"/>
                          <a:sym typeface="IBM Plex Sans"/>
                        </a:rPr>
                        <a:t>i. describe a sequence of transformations that would carry a figure onto another figure.</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1" name="Google Shape;261;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2" name="Google Shape;262;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Identifying Rotations</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Origami Equilateral Triangle </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9" name="Google Shape;269;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0" name="Google Shape;270;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Identifying Rotations</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Origami Equilateral Triangle </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cxnSp>
        <p:nvCxnSpPr>
          <p:cNvPr id="278" name="Google Shape;278;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9" name="Google Shape;279;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0" name="Google Shape;280;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1" name="Google Shape;281;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pic>
        <p:nvPicPr>
          <p:cNvPr id="288" name="Google Shape;288;p47"/>
          <p:cNvPicPr preferRelativeResize="0"/>
          <p:nvPr/>
        </p:nvPicPr>
        <p:blipFill>
          <a:blip r:embed="rId3">
            <a:alphaModFix/>
          </a:blip>
          <a:stretch>
            <a:fillRect/>
          </a:stretch>
        </p:blipFill>
        <p:spPr>
          <a:xfrm rot="432179">
            <a:off x="2764280" y="359560"/>
            <a:ext cx="2773340" cy="1592282"/>
          </a:xfrm>
          <a:prstGeom prst="rect">
            <a:avLst/>
          </a:prstGeom>
          <a:noFill/>
          <a:ln>
            <a:noFill/>
          </a:ln>
        </p:spPr>
      </p:pic>
      <p:sp>
        <p:nvSpPr>
          <p:cNvPr id="289" name="Google Shape;289;p47"/>
          <p:cNvSpPr txBox="1"/>
          <p:nvPr/>
        </p:nvSpPr>
        <p:spPr>
          <a:xfrm>
            <a:off x="5687325" y="601800"/>
            <a:ext cx="2855400" cy="1077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a:solidFill>
                <a:schemeClr val="dk1"/>
              </a:solidFill>
              <a:latin typeface="DM Sans"/>
              <a:ea typeface="DM Sans"/>
              <a:cs typeface="DM Sans"/>
              <a:sym typeface="DM Sans"/>
            </a:endParaRPr>
          </a:p>
        </p:txBody>
      </p:sp>
      <p:sp>
        <p:nvSpPr>
          <p:cNvPr id="290" name="Google Shape;290;p47"/>
          <p:cNvSpPr txBox="1"/>
          <p:nvPr/>
        </p:nvSpPr>
        <p:spPr>
          <a:xfrm>
            <a:off x="3115050" y="6082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9000">
                <a:solidFill>
                  <a:schemeClr val="dk1"/>
                </a:solidFill>
                <a:latin typeface="Nanum Myeongjo"/>
                <a:ea typeface="Nanum Myeongjo"/>
                <a:cs typeface="Nanum Myeongjo"/>
                <a:sym typeface="Nanum Myeongjo"/>
              </a:rPr>
              <a:t>60%</a:t>
            </a:r>
            <a:endParaRPr sz="9000">
              <a:solidFill>
                <a:schemeClr val="dk1"/>
              </a:solidFill>
              <a:latin typeface="Nanum Myeongjo"/>
              <a:ea typeface="Nanum Myeongjo"/>
              <a:cs typeface="Nanum Myeongjo"/>
              <a:sym typeface="Nanum Myeongjo"/>
            </a:endParaRPr>
          </a:p>
        </p:txBody>
      </p:sp>
      <p:cxnSp>
        <p:nvCxnSpPr>
          <p:cNvPr id="291" name="Google Shape;291;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292" name="Google Shape;292;p47"/>
          <p:cNvPicPr preferRelativeResize="0"/>
          <p:nvPr/>
        </p:nvPicPr>
        <p:blipFill>
          <a:blip r:embed="rId3">
            <a:alphaModFix/>
          </a:blip>
          <a:stretch>
            <a:fillRect/>
          </a:stretch>
        </p:blipFill>
        <p:spPr>
          <a:xfrm rot="432179">
            <a:off x="2764280" y="2308260"/>
            <a:ext cx="2773340" cy="1592282"/>
          </a:xfrm>
          <a:prstGeom prst="rect">
            <a:avLst/>
          </a:prstGeom>
          <a:noFill/>
          <a:ln>
            <a:noFill/>
          </a:ln>
        </p:spPr>
      </p:pic>
      <p:sp>
        <p:nvSpPr>
          <p:cNvPr id="293" name="Google Shape;293;p47"/>
          <p:cNvSpPr txBox="1"/>
          <p:nvPr/>
        </p:nvSpPr>
        <p:spPr>
          <a:xfrm>
            <a:off x="5687325" y="2499600"/>
            <a:ext cx="2951100" cy="1293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a:solidFill>
                <a:schemeClr val="dk1"/>
              </a:solidFill>
              <a:latin typeface="DM Sans"/>
              <a:ea typeface="DM Sans"/>
              <a:cs typeface="DM Sans"/>
              <a:sym typeface="DM Sans"/>
            </a:endParaRPr>
          </a:p>
        </p:txBody>
      </p:sp>
      <p:sp>
        <p:nvSpPr>
          <p:cNvPr id="294" name="Google Shape;294;p47"/>
          <p:cNvSpPr txBox="1"/>
          <p:nvPr/>
        </p:nvSpPr>
        <p:spPr>
          <a:xfrm>
            <a:off x="3115050" y="25569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9000">
                <a:solidFill>
                  <a:schemeClr val="dk1"/>
                </a:solidFill>
                <a:latin typeface="Nanum Myeongjo"/>
                <a:ea typeface="Nanum Myeongjo"/>
                <a:cs typeface="Nanum Myeongjo"/>
                <a:sym typeface="Nanum Myeongjo"/>
              </a:rPr>
              <a:t>33%</a:t>
            </a:r>
            <a:endParaRPr sz="9000">
              <a:solidFill>
                <a:schemeClr val="dk1"/>
              </a:solidFill>
              <a:latin typeface="Nanum Myeongjo"/>
              <a:ea typeface="Nanum Myeongjo"/>
              <a:cs typeface="Nanum Myeongjo"/>
              <a:sym typeface="Nanum Myeongjo"/>
            </a:endParaRPr>
          </a:p>
        </p:txBody>
      </p:sp>
      <p:sp>
        <p:nvSpPr>
          <p:cNvPr id="295" name="Google Shape;295;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
        <p:nvSpPr>
          <p:cNvPr id="296" name="Google Shape;296;p47"/>
          <p:cNvSpPr txBox="1"/>
          <p:nvPr/>
        </p:nvSpPr>
        <p:spPr>
          <a:xfrm>
            <a:off x="3115050" y="361950"/>
            <a:ext cx="8907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2000" b="1">
                <a:solidFill>
                  <a:schemeClr val="dk1"/>
                </a:solidFill>
                <a:latin typeface="DM Sans"/>
                <a:ea typeface="DM Sans"/>
                <a:cs typeface="DM Sans"/>
                <a:sym typeface="DM Sans"/>
              </a:rPr>
              <a:t>About</a:t>
            </a:r>
            <a:endParaRPr sz="2000" b="1">
              <a:latin typeface="DM Sans"/>
              <a:ea typeface="DM Sans"/>
              <a:cs typeface="DM Sans"/>
              <a:sym typeface="DM Sans"/>
            </a:endParaRPr>
          </a:p>
        </p:txBody>
      </p:sp>
      <p:sp>
        <p:nvSpPr>
          <p:cNvPr id="297" name="Google Shape;297;p47"/>
          <p:cNvSpPr txBox="1"/>
          <p:nvPr/>
        </p:nvSpPr>
        <p:spPr>
          <a:xfrm>
            <a:off x="3115050" y="2310650"/>
            <a:ext cx="7644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2000" b="1">
                <a:solidFill>
                  <a:schemeClr val="dk1"/>
                </a:solidFill>
                <a:latin typeface="DM Sans"/>
                <a:ea typeface="DM Sans"/>
                <a:cs typeface="DM Sans"/>
                <a:sym typeface="DM Sans"/>
              </a:rPr>
              <a:t>Only</a:t>
            </a:r>
            <a:endParaRPr sz="2000" b="1">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01"/>
        <p:cNvGrpSpPr/>
        <p:nvPr/>
      </p:nvGrpSpPr>
      <p:grpSpPr>
        <a:xfrm>
          <a:off x="0" y="0"/>
          <a:ext cx="0" cy="0"/>
          <a:chOff x="0" y="0"/>
          <a:chExt cx="0" cy="0"/>
        </a:xfrm>
      </p:grpSpPr>
      <p:sp>
        <p:nvSpPr>
          <p:cNvPr id="302" name="Google Shape;302;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303" name="Google Shape;303;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304" name="Google Shape;304;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305" name="Google Shape;305;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306" name="Google Shape;306;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7" name="Google Shape;307;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11" name="Google Shape;311;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17"/>
        <p:cNvGrpSpPr/>
        <p:nvPr/>
      </p:nvGrpSpPr>
      <p:grpSpPr>
        <a:xfrm>
          <a:off x="0" y="0"/>
          <a:ext cx="0" cy="0"/>
          <a:chOff x="0" y="0"/>
          <a:chExt cx="0" cy="0"/>
        </a:xfrm>
      </p:grpSpPr>
      <p:cxnSp>
        <p:nvCxnSpPr>
          <p:cNvPr id="318" name="Google Shape;318;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19" name="Google Shape;319;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Expectations </a:t>
            </a:r>
            <a:br>
              <a:rPr lang="en" sz="5200">
                <a:solidFill>
                  <a:schemeClr val="dk1"/>
                </a:solidFill>
                <a:latin typeface="Nanum Myeongjo"/>
                <a:ea typeface="Nanum Myeongjo"/>
                <a:cs typeface="Nanum Myeongjo"/>
                <a:sym typeface="Nanum Myeongjo"/>
              </a:rPr>
            </a:br>
            <a:r>
              <a:rPr lang="en"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20" name="Google Shape;320;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4"/>
        <p:cNvGrpSpPr/>
        <p:nvPr/>
      </p:nvGrpSpPr>
      <p:grpSpPr>
        <a:xfrm>
          <a:off x="0" y="0"/>
          <a:ext cx="0" cy="0"/>
          <a:chOff x="0" y="0"/>
          <a:chExt cx="0" cy="0"/>
        </a:xfrm>
      </p:grpSpPr>
      <p:cxnSp>
        <p:nvCxnSpPr>
          <p:cNvPr id="325" name="Google Shape;325;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6" name="Google Shape;326;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7" name="Google Shape;327;p50"/>
          <p:cNvSpPr txBox="1"/>
          <p:nvPr/>
        </p:nvSpPr>
        <p:spPr>
          <a:xfrm>
            <a:off x="615900" y="1369950"/>
            <a:ext cx="63084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In the field of marketing, it is crucial to create a brand that stands out from the rest! Think about your favorite brand logos. What about those logos make them memorable?</a:t>
            </a:r>
            <a:endParaRPr sz="18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One of the ways that companies capture their audience is through symmetry.  Symmetrical patterns are said to give the human brain a sense of familiarity and order, making it easier to remember products. Take a moment to explore the article </a:t>
            </a:r>
            <a:r>
              <a:rPr lang="en" sz="1800" u="sng">
                <a:solidFill>
                  <a:srgbClr val="83FF36"/>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Why Do We Get So Much Pleasure From Symmetry?</a:t>
            </a:r>
            <a:r>
              <a:rPr lang="en" sz="1800">
                <a:solidFill>
                  <a:srgbClr val="83FF36"/>
                </a:solidFill>
                <a:latin typeface="DM Sans"/>
                <a:ea typeface="DM Sans"/>
                <a:cs typeface="DM Sans"/>
                <a:sym typeface="DM Sans"/>
              </a:rPr>
              <a:t> </a:t>
            </a:r>
            <a:r>
              <a:rPr lang="en" sz="1800">
                <a:solidFill>
                  <a:schemeClr val="lt1"/>
                </a:solidFill>
                <a:latin typeface="DM Sans"/>
                <a:ea typeface="DM Sans"/>
                <a:cs typeface="DM Sans"/>
                <a:sym typeface="DM Sans"/>
              </a:rPr>
              <a:t>from the website howstuffworks to learn more.</a:t>
            </a:r>
            <a:endParaRPr sz="1800">
              <a:solidFill>
                <a:schemeClr val="lt1"/>
              </a:solidFill>
              <a:latin typeface="DM Sans"/>
              <a:ea typeface="DM Sans"/>
              <a:cs typeface="DM Sans"/>
              <a:sym typeface="DM Sans"/>
            </a:endParaRPr>
          </a:p>
        </p:txBody>
      </p:sp>
      <p:sp>
        <p:nvSpPr>
          <p:cNvPr id="328" name="Google Shape;328;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9" name="Google Shape;329;p50"/>
          <p:cNvSpPr/>
          <p:nvPr/>
        </p:nvSpPr>
        <p:spPr>
          <a:xfrm>
            <a:off x="6924275" y="26549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0"/>
          <p:cNvSpPr txBox="1"/>
          <p:nvPr/>
        </p:nvSpPr>
        <p:spPr>
          <a:xfrm>
            <a:off x="7116575" y="31662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80067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4900">
                <a:latin typeface="Nanum Myeongjo"/>
                <a:ea typeface="Nanum Myeongjo"/>
                <a:cs typeface="Nanum Myeongjo"/>
                <a:sym typeface="Nanum Myeongjo"/>
              </a:rPr>
              <a:t>M152 Overview</a:t>
            </a:r>
            <a:endParaRPr sz="49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757000"/>
            <a:ext cx="43407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4"/>
        <p:cNvGrpSpPr/>
        <p:nvPr/>
      </p:nvGrpSpPr>
      <p:grpSpPr>
        <a:xfrm>
          <a:off x="0" y="0"/>
          <a:ext cx="0" cy="0"/>
          <a:chOff x="0" y="0"/>
          <a:chExt cx="0" cy="0"/>
        </a:xfrm>
      </p:grpSpPr>
      <p:cxnSp>
        <p:nvCxnSpPr>
          <p:cNvPr id="335" name="Google Shape;335;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6" name="Google Shape;336;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7" name="Google Shape;337;p51"/>
          <p:cNvSpPr txBox="1"/>
          <p:nvPr/>
        </p:nvSpPr>
        <p:spPr>
          <a:xfrm>
            <a:off x="615900" y="368375"/>
            <a:ext cx="70230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8" name="Google Shape;338;p51"/>
          <p:cNvSpPr txBox="1"/>
          <p:nvPr/>
        </p:nvSpPr>
        <p:spPr>
          <a:xfrm>
            <a:off x="615900" y="1369950"/>
            <a:ext cx="63084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In the field of marketing, it is crucial to create a brand that stands out from the rest! Think about your favorite brand logos. What about those logos make them memorable?</a:t>
            </a:r>
            <a:endParaRPr sz="18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One of the ways that companies capture their audience is through symmetry.  Symmetrical patterns are said to give the human brain a sense of familiarity and order, making it easier to remember products. Take a moment to explore the article </a:t>
            </a:r>
            <a:r>
              <a:rPr lang="en" sz="1800" u="sng">
                <a:solidFill>
                  <a:srgbClr val="83FF36"/>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Why Do We Get So Much Pleasure From Symmetry?</a:t>
            </a:r>
            <a:r>
              <a:rPr lang="en" sz="1800">
                <a:solidFill>
                  <a:srgbClr val="83FF36"/>
                </a:solidFill>
                <a:latin typeface="DM Sans"/>
                <a:ea typeface="DM Sans"/>
                <a:cs typeface="DM Sans"/>
                <a:sym typeface="DM Sans"/>
              </a:rPr>
              <a:t> </a:t>
            </a:r>
            <a:r>
              <a:rPr lang="en" sz="1800">
                <a:solidFill>
                  <a:schemeClr val="lt1"/>
                </a:solidFill>
                <a:latin typeface="DM Sans"/>
                <a:ea typeface="DM Sans"/>
                <a:cs typeface="DM Sans"/>
                <a:sym typeface="DM Sans"/>
              </a:rPr>
              <a:t>from the website howstuffworks to learn more.</a:t>
            </a:r>
            <a:endParaRPr sz="1800">
              <a:solidFill>
                <a:schemeClr val="lt1"/>
              </a:solidFill>
              <a:latin typeface="DM Sans"/>
              <a:ea typeface="DM Sans"/>
              <a:cs typeface="DM Sans"/>
              <a:sym typeface="DM Sans"/>
            </a:endParaRPr>
          </a:p>
        </p:txBody>
      </p:sp>
      <p:sp>
        <p:nvSpPr>
          <p:cNvPr id="339" name="Google Shape;339;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44"/>
        <p:cNvGrpSpPr/>
        <p:nvPr/>
      </p:nvGrpSpPr>
      <p:grpSpPr>
        <a:xfrm>
          <a:off x="0" y="0"/>
          <a:ext cx="0" cy="0"/>
          <a:chOff x="0" y="0"/>
          <a:chExt cx="0" cy="0"/>
        </a:xfrm>
      </p:grpSpPr>
      <p:cxnSp>
        <p:nvCxnSpPr>
          <p:cNvPr id="345" name="Google Shape;345;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46" name="Google Shape;346;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7" name="Google Shape;347;p52"/>
          <p:cNvSpPr txBox="1"/>
          <p:nvPr/>
        </p:nvSpPr>
        <p:spPr>
          <a:xfrm>
            <a:off x="615900" y="368375"/>
            <a:ext cx="74907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8" name="Google Shape;348;p52"/>
          <p:cNvSpPr txBox="1"/>
          <p:nvPr/>
        </p:nvSpPr>
        <p:spPr>
          <a:xfrm>
            <a:off x="615900" y="1369950"/>
            <a:ext cx="63084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In the field of marketing, it is crucial to create a brand that stands out from the rest! Think about your favorite brand logos. What about those logos make them memorable?</a:t>
            </a:r>
            <a:endParaRPr sz="18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One of the ways that companies capture their audience is through symmetry.  Symmetrical patterns are said to give the human brain a sense of familiarity and order, making it easier to remember products. Take a moment to explore the article </a:t>
            </a:r>
            <a:r>
              <a:rPr lang="en" sz="1800" u="sng">
                <a:solidFill>
                  <a:srgbClr val="83FF36"/>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Why Do We Get So Much Pleasure From Symmetry?</a:t>
            </a:r>
            <a:r>
              <a:rPr lang="en" sz="1800">
                <a:solidFill>
                  <a:srgbClr val="83FF36"/>
                </a:solidFill>
                <a:latin typeface="DM Sans"/>
                <a:ea typeface="DM Sans"/>
                <a:cs typeface="DM Sans"/>
                <a:sym typeface="DM Sans"/>
              </a:rPr>
              <a:t> </a:t>
            </a:r>
            <a:r>
              <a:rPr lang="en" sz="1800">
                <a:solidFill>
                  <a:schemeClr val="lt1"/>
                </a:solidFill>
                <a:latin typeface="DM Sans"/>
                <a:ea typeface="DM Sans"/>
                <a:cs typeface="DM Sans"/>
                <a:sym typeface="DM Sans"/>
              </a:rPr>
              <a:t>from the website howstuffworks to learn more.</a:t>
            </a:r>
            <a:endParaRPr sz="1800">
              <a:solidFill>
                <a:schemeClr val="lt1"/>
              </a:solidFill>
              <a:latin typeface="DM Sans"/>
              <a:ea typeface="DM Sans"/>
              <a:cs typeface="DM Sans"/>
              <a:sym typeface="DM Sans"/>
            </a:endParaRPr>
          </a:p>
        </p:txBody>
      </p:sp>
      <p:sp>
        <p:nvSpPr>
          <p:cNvPr id="349" name="Google Shape;349;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2"/>
          <p:cNvSpPr txBox="1"/>
          <p:nvPr/>
        </p:nvSpPr>
        <p:spPr>
          <a:xfrm>
            <a:off x="6770975" y="2806725"/>
            <a:ext cx="1643100" cy="1185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152.a: Use definitions of rotations, reflections, and translations in terms of angles, circles, perpendicular lines, parallel lines, and line segments.</a:t>
            </a:r>
            <a:endParaRPr sz="1100" b="1">
              <a:solidFill>
                <a:srgbClr val="145758"/>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4"/>
        <p:cNvGrpSpPr/>
        <p:nvPr/>
      </p:nvGrpSpPr>
      <p:grpSpPr>
        <a:xfrm>
          <a:off x="0" y="0"/>
          <a:ext cx="0" cy="0"/>
          <a:chOff x="0" y="0"/>
          <a:chExt cx="0" cy="0"/>
        </a:xfrm>
      </p:grpSpPr>
      <p:sp>
        <p:nvSpPr>
          <p:cNvPr id="355" name="Google Shape;355;p5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M152 Badge Title, students will employ the following learning principles: </a:t>
            </a:r>
            <a:endParaRPr sz="900" b="1">
              <a:solidFill>
                <a:schemeClr val="dk1"/>
              </a:solidFill>
              <a:latin typeface="DM Sans"/>
              <a:ea typeface="DM Sans"/>
              <a:cs typeface="DM Sans"/>
              <a:sym typeface="DM Sans"/>
            </a:endParaRPr>
          </a:p>
        </p:txBody>
      </p:sp>
      <p:sp>
        <p:nvSpPr>
          <p:cNvPr id="356" name="Google Shape;356;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7" name="Google Shape;357;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8" name="Google Shape;358;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60" name="Google Shape;360;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1" name="Google Shape;361;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2" name="Google Shape;362;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66"/>
        <p:cNvGrpSpPr/>
        <p:nvPr/>
      </p:nvGrpSpPr>
      <p:grpSpPr>
        <a:xfrm>
          <a:off x="0" y="0"/>
          <a:ext cx="0" cy="0"/>
          <a:chOff x="0" y="0"/>
          <a:chExt cx="0" cy="0"/>
        </a:xfrm>
      </p:grpSpPr>
      <p:sp>
        <p:nvSpPr>
          <p:cNvPr id="367" name="Google Shape;367;p5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M152 Badge Title, students will employ the following learning principles: </a:t>
            </a:r>
            <a:endParaRPr sz="900" b="1">
              <a:solidFill>
                <a:schemeClr val="dk1"/>
              </a:solidFill>
              <a:latin typeface="DM Sans"/>
              <a:ea typeface="DM Sans"/>
              <a:cs typeface="DM Sans"/>
              <a:sym typeface="DM Sans"/>
            </a:endParaRPr>
          </a:p>
        </p:txBody>
      </p:sp>
      <p:sp>
        <p:nvSpPr>
          <p:cNvPr id="368" name="Google Shape;368;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9" name="Google Shape;369;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0" name="Google Shape;370;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1" name="Google Shape;371;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2" name="Google Shape;372;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74" name="Google Shape;374;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75" name="Google Shape;375;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9"/>
        <p:cNvGrpSpPr/>
        <p:nvPr/>
      </p:nvGrpSpPr>
      <p:grpSpPr>
        <a:xfrm>
          <a:off x="0" y="0"/>
          <a:ext cx="0" cy="0"/>
          <a:chOff x="0" y="0"/>
          <a:chExt cx="0" cy="0"/>
        </a:xfrm>
      </p:grpSpPr>
      <p:sp>
        <p:nvSpPr>
          <p:cNvPr id="380" name="Google Shape;380;p55"/>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M152 Badge Title, students will employ the following learning principles: </a:t>
            </a:r>
            <a:endParaRPr sz="900" b="1">
              <a:solidFill>
                <a:schemeClr val="dk1"/>
              </a:solidFill>
              <a:latin typeface="DM Sans"/>
              <a:ea typeface="DM Sans"/>
              <a:cs typeface="DM Sans"/>
              <a:sym typeface="DM Sans"/>
            </a:endParaRPr>
          </a:p>
        </p:txBody>
      </p:sp>
      <p:sp>
        <p:nvSpPr>
          <p:cNvPr id="381" name="Google Shape;381;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82" name="Google Shape;382;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83" name="Google Shape;383;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 name="Google Shape;384;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85" name="Google Shape;385;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86" name="Google Shape;386;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Share what </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88" name="Google Shape;388;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89" name="Google Shape;389;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93"/>
        <p:cNvGrpSpPr/>
        <p:nvPr/>
      </p:nvGrpSpPr>
      <p:grpSpPr>
        <a:xfrm>
          <a:off x="0" y="0"/>
          <a:ext cx="0" cy="0"/>
          <a:chOff x="0" y="0"/>
          <a:chExt cx="0" cy="0"/>
        </a:xfrm>
      </p:grpSpPr>
      <p:cxnSp>
        <p:nvCxnSpPr>
          <p:cNvPr id="394" name="Google Shape;394;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95" name="Google Shape;395;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96" name="Google Shape;396;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00"/>
        <p:cNvGrpSpPr/>
        <p:nvPr/>
      </p:nvGrpSpPr>
      <p:grpSpPr>
        <a:xfrm>
          <a:off x="0" y="0"/>
          <a:ext cx="0" cy="0"/>
          <a:chOff x="0" y="0"/>
          <a:chExt cx="0" cy="0"/>
        </a:xfrm>
      </p:grpSpPr>
      <p:cxnSp>
        <p:nvCxnSpPr>
          <p:cNvPr id="401" name="Google Shape;401;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02" name="Google Shape;402;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03" name="Google Shape;403;p57"/>
          <p:cNvSpPr txBox="1"/>
          <p:nvPr/>
        </p:nvSpPr>
        <p:spPr>
          <a:xfrm>
            <a:off x="664600" y="1027825"/>
            <a:ext cx="8098800" cy="3617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“Undoing the harms of ability labeling is not just an issue of changing our language or implementing a standardized set of “best practices” or policies. It requires sustained action and ongoing learning at every level of our educational system, from individual classrooms to schools, school districts, universities, regions, states/provinces, and the nation. Many curricula, assessments, and instructional practices reproduce stratification—labeling students, their problem-solving strategies, and the learning opportunities they should receive on a scale from “remedial” to “sophisticated” (e.g., test score categories, systems for grouping students based on perceived ability, and strategies for sequencing student work for mathematical discussions). “</a:t>
            </a:r>
            <a:endParaRPr sz="1800">
              <a:solidFill>
                <a:schemeClr val="lt1"/>
              </a:solidFill>
              <a:latin typeface="DM Sans"/>
              <a:ea typeface="DM Sans"/>
              <a:cs typeface="DM Sans"/>
              <a:sym typeface="DM Sans"/>
            </a:endParaRPr>
          </a:p>
          <a:p>
            <a:pPr marL="0" lvl="0" indent="0" algn="r"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-National Council of Teachers of Mathematics </a:t>
            </a:r>
            <a:endParaRPr sz="1500">
              <a:solidFill>
                <a:schemeClr val="lt1"/>
              </a:solidFill>
              <a:latin typeface="DM Sans"/>
              <a:ea typeface="DM Sans"/>
              <a:cs typeface="DM Sans"/>
              <a:sym typeface="DM Sans"/>
            </a:endParaRPr>
          </a:p>
        </p:txBody>
      </p:sp>
      <p:sp>
        <p:nvSpPr>
          <p:cNvPr id="404" name="Google Shape;404;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8"/>
        <p:cNvGrpSpPr/>
        <p:nvPr/>
      </p:nvGrpSpPr>
      <p:grpSpPr>
        <a:xfrm>
          <a:off x="0" y="0"/>
          <a:ext cx="0" cy="0"/>
          <a:chOff x="0" y="0"/>
          <a:chExt cx="0" cy="0"/>
        </a:xfrm>
      </p:grpSpPr>
      <p:sp>
        <p:nvSpPr>
          <p:cNvPr id="409" name="Google Shape;409;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0" name="Google Shape;410;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11" name="Google Shape;411;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3" name="Google Shape;413;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14" name="Google Shape;414;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8"/>
        <p:cNvGrpSpPr/>
        <p:nvPr/>
      </p:nvGrpSpPr>
      <p:grpSpPr>
        <a:xfrm>
          <a:off x="0" y="0"/>
          <a:ext cx="0" cy="0"/>
          <a:chOff x="0" y="0"/>
          <a:chExt cx="0" cy="0"/>
        </a:xfrm>
      </p:grpSpPr>
      <p:cxnSp>
        <p:nvCxnSpPr>
          <p:cNvPr id="419" name="Google Shape;419;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21" name="Google Shape;421;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22" name="Google Shape;422;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24" name="Google Shape;424;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25" name="Google Shape;425;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26" name="Google Shape;426;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0"/>
        <p:cNvGrpSpPr/>
        <p:nvPr/>
      </p:nvGrpSpPr>
      <p:grpSpPr>
        <a:xfrm>
          <a:off x="0" y="0"/>
          <a:ext cx="0" cy="0"/>
          <a:chOff x="0" y="0"/>
          <a:chExt cx="0" cy="0"/>
        </a:xfrm>
      </p:grpSpPr>
      <p:cxnSp>
        <p:nvCxnSpPr>
          <p:cNvPr id="431" name="Google Shape;431;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2" name="Google Shape;432;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3" name="Google Shape;433;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34" name="Google Shape;434;p60"/>
          <p:cNvGraphicFramePr/>
          <p:nvPr/>
        </p:nvGraphicFramePr>
        <p:xfrm>
          <a:off x="1037388" y="1308850"/>
          <a:ext cx="3000000" cy="3000000"/>
        </p:xfrm>
        <a:graphic>
          <a:graphicData uri="http://schemas.openxmlformats.org/drawingml/2006/table">
            <a:tbl>
              <a:tblPr>
                <a:noFill/>
                <a:tableStyleId>{F0FD684B-D754-4AF6-B474-2299D677A811}</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35" name="Google Shape;435;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1"/>
            <a:ext cx="5917800" cy="3360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 sz="3500">
                <a:solidFill>
                  <a:schemeClr val="lt1"/>
                </a:solidFill>
                <a:latin typeface="DM Sans"/>
                <a:ea typeface="DM Sans"/>
                <a:cs typeface="DM Sans"/>
                <a:sym typeface="DM Sans"/>
              </a:rPr>
              <a:t>Community Builder:</a:t>
            </a:r>
            <a:br>
              <a:rPr lang="en" sz="3500">
                <a:solidFill>
                  <a:schemeClr val="lt1"/>
                </a:solidFill>
                <a:latin typeface="Nanum Myeongjo"/>
                <a:ea typeface="Nanum Myeongjo"/>
                <a:cs typeface="Nanum Myeongjo"/>
                <a:sym typeface="Nanum Myeongjo"/>
              </a:rPr>
            </a:br>
            <a:r>
              <a:rPr lang="en" sz="3500">
                <a:solidFill>
                  <a:schemeClr val="lt1"/>
                </a:solidFill>
                <a:latin typeface="Nanum Myeongjo"/>
                <a:ea typeface="Nanum Myeongjo"/>
                <a:cs typeface="Nanum Myeongjo"/>
                <a:sym typeface="Nanum Myeongjo"/>
              </a:rPr>
              <a:t>Write a “tweet” in 140 characters or less to describe your teaching style in your first year.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40"/>
        <p:cNvGrpSpPr/>
        <p:nvPr/>
      </p:nvGrpSpPr>
      <p:grpSpPr>
        <a:xfrm>
          <a:off x="0" y="0"/>
          <a:ext cx="0" cy="0"/>
          <a:chOff x="0" y="0"/>
          <a:chExt cx="0" cy="0"/>
        </a:xfrm>
      </p:grpSpPr>
      <p:cxnSp>
        <p:nvCxnSpPr>
          <p:cNvPr id="441" name="Google Shape;441;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42" name="Google Shape;442;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43" name="Google Shape;443;p61"/>
          <p:cNvSpPr txBox="1"/>
          <p:nvPr/>
        </p:nvSpPr>
        <p:spPr>
          <a:xfrm>
            <a:off x="615900" y="1411313"/>
            <a:ext cx="7161600" cy="2922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To cultivate student voice, we must first feel a sense of agency as educators. We have to free our minds from the persistent narrative that test scores and even grades tell a legitimate story about our students’ success. </a:t>
            </a:r>
            <a:r>
              <a:rPr lang="en" sz="2000">
                <a:solidFill>
                  <a:schemeClr val="lt1"/>
                </a:solidFill>
                <a:latin typeface="DM Sans"/>
                <a:ea typeface="DM Sans"/>
                <a:cs typeface="DM Sans"/>
                <a:sym typeface="DM Sans"/>
              </a:rPr>
              <a:t>(Safir and Dugan, 2021, p. 135)</a:t>
            </a:r>
            <a:endParaRPr sz="2000">
              <a:solidFill>
                <a:schemeClr val="lt1"/>
              </a:solidFill>
              <a:latin typeface="DM Sans"/>
              <a:ea typeface="DM Sans"/>
              <a:cs typeface="DM Sans"/>
              <a:sym typeface="DM Sans"/>
            </a:endParaRPr>
          </a:p>
          <a:p>
            <a:pPr marL="457200" lvl="0" indent="0" algn="l" rtl="0">
              <a:lnSpc>
                <a:spcPct val="115000"/>
              </a:lnSpc>
              <a:spcBef>
                <a:spcPts val="1200"/>
              </a:spcBef>
              <a:spcAft>
                <a:spcPts val="0"/>
              </a:spcAft>
              <a:buClr>
                <a:schemeClr val="dk1"/>
              </a:buClr>
              <a:buSzPts val="1100"/>
              <a:buFont typeface="Arial"/>
              <a:buNone/>
            </a:pPr>
            <a:r>
              <a:rPr lang="en" sz="1200">
                <a:solidFill>
                  <a:schemeClr val="lt1"/>
                </a:solidFill>
                <a:latin typeface="DM Sans"/>
                <a:ea typeface="DM Sans"/>
                <a:cs typeface="DM Sans"/>
                <a:sym typeface="DM Sans"/>
              </a:rPr>
              <a:t>Source: Safir, Shane, and Jamila Dugan. Street Data: A Next-Generation Model for Equity, Pedagogy, and School Transformation. Corwin, 2021. </a:t>
            </a:r>
            <a:endParaRPr sz="2000">
              <a:solidFill>
                <a:schemeClr val="lt1"/>
              </a:solidFill>
              <a:latin typeface="DM Sans"/>
              <a:ea typeface="DM Sans"/>
              <a:cs typeface="DM Sans"/>
              <a:sym typeface="DM Sans"/>
            </a:endParaRPr>
          </a:p>
          <a:p>
            <a:pPr marL="0" lvl="0" indent="0" algn="l" rtl="0">
              <a:lnSpc>
                <a:spcPct val="115000"/>
              </a:lnSpc>
              <a:spcBef>
                <a:spcPts val="0"/>
              </a:spcBef>
              <a:spcAft>
                <a:spcPts val="1200"/>
              </a:spcAft>
              <a:buClr>
                <a:schemeClr val="dk1"/>
              </a:buClr>
              <a:buSzPts val="1100"/>
              <a:buFont typeface="Arial"/>
              <a:buNone/>
            </a:pPr>
            <a:endParaRPr sz="2000">
              <a:solidFill>
                <a:schemeClr val="lt1"/>
              </a:solidFill>
              <a:latin typeface="DM Sans"/>
              <a:ea typeface="DM Sans"/>
              <a:cs typeface="DM Sans"/>
              <a:sym typeface="DM Sans"/>
            </a:endParaRPr>
          </a:p>
        </p:txBody>
      </p:sp>
      <p:sp>
        <p:nvSpPr>
          <p:cNvPr id="444" name="Google Shape;444;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48"/>
        <p:cNvGrpSpPr/>
        <p:nvPr/>
      </p:nvGrpSpPr>
      <p:grpSpPr>
        <a:xfrm>
          <a:off x="0" y="0"/>
          <a:ext cx="0" cy="0"/>
          <a:chOff x="0" y="0"/>
          <a:chExt cx="0" cy="0"/>
        </a:xfrm>
      </p:grpSpPr>
      <p:cxnSp>
        <p:nvCxnSpPr>
          <p:cNvPr id="449" name="Google Shape;449;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50" name="Google Shape;450;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51" name="Google Shape;451;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52" name="Google Shape;452;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54" name="Google Shape;454;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55" name="Google Shape;455;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56" name="Google Shape;456;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7" name="Google Shape;457;p62"/>
          <p:cNvSpPr txBox="1"/>
          <p:nvPr/>
        </p:nvSpPr>
        <p:spPr>
          <a:xfrm>
            <a:off x="325175" y="2843600"/>
            <a:ext cx="2169900" cy="769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152.a: Use definitions of rotations, reflections, and translations in terms of angles, circles, perpendicular lines, parallel lines, and line segments.</a:t>
            </a:r>
            <a:endParaRPr sz="1000" b="1">
              <a:solidFill>
                <a:schemeClr val="dk1"/>
              </a:solidFill>
              <a:latin typeface="DM Sans"/>
              <a:ea typeface="DM Sans"/>
              <a:cs typeface="DM Sans"/>
              <a:sym typeface="DM Sans"/>
            </a:endParaRPr>
          </a:p>
        </p:txBody>
      </p:sp>
      <p:cxnSp>
        <p:nvCxnSpPr>
          <p:cNvPr id="458" name="Google Shape;458;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60" name="Google Shape;460;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61" name="Google Shape;461;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62" name="Google Shape;462;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66"/>
        <p:cNvGrpSpPr/>
        <p:nvPr/>
      </p:nvGrpSpPr>
      <p:grpSpPr>
        <a:xfrm>
          <a:off x="0" y="0"/>
          <a:ext cx="0" cy="0"/>
          <a:chOff x="0" y="0"/>
          <a:chExt cx="0" cy="0"/>
        </a:xfrm>
      </p:grpSpPr>
      <p:cxnSp>
        <p:nvCxnSpPr>
          <p:cNvPr id="467" name="Google Shape;467;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68" name="Google Shape;468;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69" name="Google Shape;469;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70" name="Google Shape;470;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71" name="Google Shape;471;p63"/>
          <p:cNvSpPr/>
          <p:nvPr/>
        </p:nvSpPr>
        <p:spPr>
          <a:xfrm>
            <a:off x="615894" y="2298334"/>
            <a:ext cx="450710" cy="412109"/>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3"/>
          <p:cNvSpPr/>
          <p:nvPr/>
        </p:nvSpPr>
        <p:spPr>
          <a:xfrm>
            <a:off x="1178639" y="2352244"/>
            <a:ext cx="1649499" cy="304289"/>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8"/>
        <p:cNvGrpSpPr/>
        <p:nvPr/>
      </p:nvGrpSpPr>
      <p:grpSpPr>
        <a:xfrm>
          <a:off x="0" y="0"/>
          <a:ext cx="0" cy="0"/>
          <a:chOff x="0" y="0"/>
          <a:chExt cx="0" cy="0"/>
        </a:xfrm>
      </p:grpSpPr>
      <p:cxnSp>
        <p:nvCxnSpPr>
          <p:cNvPr id="479" name="Google Shape;479;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80" name="Google Shape;480;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81" name="Google Shape;481;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2" name="Google Shape;482;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483" name="Google Shape;483;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8"/>
        <p:cNvGrpSpPr/>
        <p:nvPr/>
      </p:nvGrpSpPr>
      <p:grpSpPr>
        <a:xfrm>
          <a:off x="0" y="0"/>
          <a:ext cx="0" cy="0"/>
          <a:chOff x="0" y="0"/>
          <a:chExt cx="0" cy="0"/>
        </a:xfrm>
      </p:grpSpPr>
      <p:cxnSp>
        <p:nvCxnSpPr>
          <p:cNvPr id="489" name="Google Shape;489;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0" name="Google Shape;490;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1" name="Google Shape;491;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92" name="Google Shape;492;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493" name="Google Shape;493;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8"/>
        <p:cNvGrpSpPr/>
        <p:nvPr/>
      </p:nvGrpSpPr>
      <p:grpSpPr>
        <a:xfrm>
          <a:off x="0" y="0"/>
          <a:ext cx="0" cy="0"/>
          <a:chOff x="0" y="0"/>
          <a:chExt cx="0" cy="0"/>
        </a:xfrm>
      </p:grpSpPr>
      <p:cxnSp>
        <p:nvCxnSpPr>
          <p:cNvPr id="499" name="Google Shape;499;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00" name="Google Shape;500;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01" name="Google Shape;501;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502" name="Google Shape;502;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503" name="Google Shape;503;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08"/>
        <p:cNvGrpSpPr/>
        <p:nvPr/>
      </p:nvGrpSpPr>
      <p:grpSpPr>
        <a:xfrm>
          <a:off x="0" y="0"/>
          <a:ext cx="0" cy="0"/>
          <a:chOff x="0" y="0"/>
          <a:chExt cx="0" cy="0"/>
        </a:xfrm>
      </p:grpSpPr>
      <p:cxnSp>
        <p:nvCxnSpPr>
          <p:cNvPr id="509" name="Google Shape;509;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10" name="Google Shape;510;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11" name="Google Shape;511;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12" name="Google Shape;512;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13" name="Google Shape;513;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18"/>
        <p:cNvGrpSpPr/>
        <p:nvPr/>
      </p:nvGrpSpPr>
      <p:grpSpPr>
        <a:xfrm>
          <a:off x="0" y="0"/>
          <a:ext cx="0" cy="0"/>
          <a:chOff x="0" y="0"/>
          <a:chExt cx="0" cy="0"/>
        </a:xfrm>
      </p:grpSpPr>
      <p:cxnSp>
        <p:nvCxnSpPr>
          <p:cNvPr id="519" name="Google Shape;519;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0" name="Google Shape;520;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21" name="Google Shape;521;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5"/>
        <p:cNvGrpSpPr/>
        <p:nvPr/>
      </p:nvGrpSpPr>
      <p:grpSpPr>
        <a:xfrm>
          <a:off x="0" y="0"/>
          <a:ext cx="0" cy="0"/>
          <a:chOff x="0" y="0"/>
          <a:chExt cx="0" cy="0"/>
        </a:xfrm>
      </p:grpSpPr>
      <p:cxnSp>
        <p:nvCxnSpPr>
          <p:cNvPr id="526" name="Google Shape;526;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7" name="Google Shape;527;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528" name="Google Shape;528;p69"/>
          <p:cNvPicPr preferRelativeResize="0"/>
          <p:nvPr/>
        </p:nvPicPr>
        <p:blipFill>
          <a:blip r:embed="rId3">
            <a:alphaModFix/>
          </a:blip>
          <a:stretch>
            <a:fillRect/>
          </a:stretch>
        </p:blipFill>
        <p:spPr>
          <a:xfrm>
            <a:off x="1035625" y="909850"/>
            <a:ext cx="6475500" cy="3773256"/>
          </a:xfrm>
          <a:prstGeom prst="rect">
            <a:avLst/>
          </a:prstGeom>
          <a:noFill/>
          <a:ln w="9525" cap="flat" cmpd="sng">
            <a:solidFill>
              <a:schemeClr val="dk2"/>
            </a:solidFill>
            <a:prstDash val="solid"/>
            <a:round/>
            <a:headEnd type="none" w="sm" len="sm"/>
            <a:tailEnd type="none" w="sm" len="sm"/>
          </a:ln>
        </p:spPr>
      </p:pic>
      <p:sp>
        <p:nvSpPr>
          <p:cNvPr id="529" name="Google Shape;529;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sp>
        <p:nvSpPr>
          <p:cNvPr id="530" name="Google Shape;530;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5"/>
        <p:cNvGrpSpPr/>
        <p:nvPr/>
      </p:nvGrpSpPr>
      <p:grpSpPr>
        <a:xfrm>
          <a:off x="0" y="0"/>
          <a:ext cx="0" cy="0"/>
          <a:chOff x="0" y="0"/>
          <a:chExt cx="0" cy="0"/>
        </a:xfrm>
      </p:grpSpPr>
      <p:cxnSp>
        <p:nvCxnSpPr>
          <p:cNvPr id="536" name="Google Shape;536;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7" name="Google Shape;537;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8" name="Google Shape;538;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39" name="Google Shape;539;p70"/>
          <p:cNvPicPr preferRelativeResize="0"/>
          <p:nvPr/>
        </p:nvPicPr>
        <p:blipFill>
          <a:blip r:embed="rId3">
            <a:alphaModFix/>
          </a:blip>
          <a:stretch>
            <a:fillRect/>
          </a:stretch>
        </p:blipFill>
        <p:spPr>
          <a:xfrm>
            <a:off x="1035625" y="909850"/>
            <a:ext cx="6475500" cy="3773256"/>
          </a:xfrm>
          <a:prstGeom prst="rect">
            <a:avLst/>
          </a:prstGeom>
          <a:noFill/>
          <a:ln w="9525" cap="flat" cmpd="sng">
            <a:solidFill>
              <a:schemeClr val="dk2"/>
            </a:solidFill>
            <a:prstDash val="solid"/>
            <a:round/>
            <a:headEnd type="none" w="sm" len="sm"/>
            <a:tailEnd type="none" w="sm" len="sm"/>
          </a:ln>
        </p:spPr>
      </p:pic>
      <p:sp>
        <p:nvSpPr>
          <p:cNvPr id="540" name="Google Shape;540;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Explain the content and practice expectations for the M152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713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Exploring the Content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5"/>
        <p:cNvGrpSpPr/>
        <p:nvPr/>
      </p:nvGrpSpPr>
      <p:grpSpPr>
        <a:xfrm>
          <a:off x="0" y="0"/>
          <a:ext cx="0" cy="0"/>
          <a:chOff x="0" y="0"/>
          <a:chExt cx="0" cy="0"/>
        </a:xfrm>
      </p:grpSpPr>
      <p:cxnSp>
        <p:nvCxnSpPr>
          <p:cNvPr id="546" name="Google Shape;546;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7" name="Google Shape;547;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8" name="Google Shape;548;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49" name="Google Shape;549;p71"/>
          <p:cNvPicPr preferRelativeResize="0"/>
          <p:nvPr/>
        </p:nvPicPr>
        <p:blipFill>
          <a:blip r:embed="rId3">
            <a:alphaModFix/>
          </a:blip>
          <a:stretch>
            <a:fillRect/>
          </a:stretch>
        </p:blipFill>
        <p:spPr>
          <a:xfrm>
            <a:off x="1035625" y="909850"/>
            <a:ext cx="6475500" cy="3773256"/>
          </a:xfrm>
          <a:prstGeom prst="rect">
            <a:avLst/>
          </a:prstGeom>
          <a:noFill/>
          <a:ln w="9525" cap="flat" cmpd="sng">
            <a:solidFill>
              <a:schemeClr val="dk2"/>
            </a:solidFill>
            <a:prstDash val="solid"/>
            <a:round/>
            <a:headEnd type="none" w="sm" len="sm"/>
            <a:tailEnd type="none" w="sm" len="sm"/>
          </a:ln>
        </p:spPr>
      </p:pic>
      <p:sp>
        <p:nvSpPr>
          <p:cNvPr id="550" name="Google Shape;550;p71"/>
          <p:cNvSpPr/>
          <p:nvPr/>
        </p:nvSpPr>
        <p:spPr>
          <a:xfrm>
            <a:off x="6513300" y="2078050"/>
            <a:ext cx="2213100" cy="21117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1"/>
          <p:cNvSpPr txBox="1"/>
          <p:nvPr/>
        </p:nvSpPr>
        <p:spPr>
          <a:xfrm>
            <a:off x="6786300" y="2287300"/>
            <a:ext cx="1667100" cy="169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152.j: Make formal geometric constructions with a variety of tools and methods (compass and straightedge, string, reflective devices, paper folding, dynamic geometric software, etc.).</a:t>
            </a:r>
            <a:endParaRPr sz="1100" b="1">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5"/>
        <p:cNvGrpSpPr/>
        <p:nvPr/>
      </p:nvGrpSpPr>
      <p:grpSpPr>
        <a:xfrm>
          <a:off x="0" y="0"/>
          <a:ext cx="0" cy="0"/>
          <a:chOff x="0" y="0"/>
          <a:chExt cx="0" cy="0"/>
        </a:xfrm>
      </p:grpSpPr>
      <p:sp>
        <p:nvSpPr>
          <p:cNvPr id="556" name="Google Shape;556;p72"/>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M152 Badge Title, students will employ the following learning principles: </a:t>
            </a:r>
            <a:endParaRPr b="1">
              <a:solidFill>
                <a:schemeClr val="dk1"/>
              </a:solidFill>
              <a:latin typeface="DM Sans"/>
              <a:ea typeface="DM Sans"/>
              <a:cs typeface="DM Sans"/>
              <a:sym typeface="DM Sans"/>
            </a:endParaRPr>
          </a:p>
        </p:txBody>
      </p:sp>
      <p:sp>
        <p:nvSpPr>
          <p:cNvPr id="557" name="Google Shape;557;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58" name="Google Shape;558;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59" name="Google Shape;559;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0" name="Google Shape;560;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1" name="Google Shape;561;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2" name="Google Shape;562;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3" name="Google Shape;563;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7"/>
        <p:cNvGrpSpPr/>
        <p:nvPr/>
      </p:nvGrpSpPr>
      <p:grpSpPr>
        <a:xfrm>
          <a:off x="0" y="0"/>
          <a:ext cx="0" cy="0"/>
          <a:chOff x="0" y="0"/>
          <a:chExt cx="0" cy="0"/>
        </a:xfrm>
      </p:grpSpPr>
      <p:sp>
        <p:nvSpPr>
          <p:cNvPr id="568" name="Google Shape;568;p7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M152 Badge Title, students will employ the following learning principles: </a:t>
            </a:r>
            <a:endParaRPr b="1">
              <a:solidFill>
                <a:schemeClr val="dk1"/>
              </a:solidFill>
              <a:latin typeface="DM Sans"/>
              <a:ea typeface="DM Sans"/>
              <a:cs typeface="DM Sans"/>
              <a:sym typeface="DM Sans"/>
            </a:endParaRPr>
          </a:p>
        </p:txBody>
      </p:sp>
      <p:sp>
        <p:nvSpPr>
          <p:cNvPr id="569" name="Google Shape;569;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0" name="Google Shape;570;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1" name="Google Shape;571;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2" name="Google Shape;572;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73" name="Google Shape;573;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74" name="Google Shape;574;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5" name="Google Shape;575;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76" name="Google Shape;576;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81"/>
        <p:cNvGrpSpPr/>
        <p:nvPr/>
      </p:nvGrpSpPr>
      <p:grpSpPr>
        <a:xfrm>
          <a:off x="0" y="0"/>
          <a:ext cx="0" cy="0"/>
          <a:chOff x="0" y="0"/>
          <a:chExt cx="0" cy="0"/>
        </a:xfrm>
      </p:grpSpPr>
      <p:sp>
        <p:nvSpPr>
          <p:cNvPr id="582" name="Google Shape;582;p7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M152 Badge Title, students will employ the following learning principles: </a:t>
            </a:r>
            <a:endParaRPr b="1">
              <a:solidFill>
                <a:schemeClr val="dk1"/>
              </a:solidFill>
              <a:latin typeface="DM Sans"/>
              <a:ea typeface="DM Sans"/>
              <a:cs typeface="DM Sans"/>
              <a:sym typeface="DM Sans"/>
            </a:endParaRPr>
          </a:p>
        </p:txBody>
      </p:sp>
      <p:sp>
        <p:nvSpPr>
          <p:cNvPr id="583" name="Google Shape;583;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84" name="Google Shape;584;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85" name="Google Shape;585;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6" name="Google Shape;586;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87" name="Google Shape;587;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88" name="Google Shape;588;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89" name="Google Shape;589;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90" name="Google Shape;590;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BDFCD7"/>
                </a:solidFill>
                <a:latin typeface="DM Sans"/>
                <a:ea typeface="DM Sans"/>
                <a:cs typeface="DM Sans"/>
                <a:sym typeface="DM Sans"/>
              </a:rPr>
              <a:t>Share what </a:t>
            </a:r>
            <a:br>
              <a:rPr lang="en" sz="1600" b="1">
                <a:solidFill>
                  <a:srgbClr val="BDFCD7"/>
                </a:solidFill>
                <a:latin typeface="DM Sans"/>
                <a:ea typeface="DM Sans"/>
                <a:cs typeface="DM Sans"/>
                <a:sym typeface="DM Sans"/>
              </a:rPr>
            </a:br>
            <a:r>
              <a:rPr lang="en"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95"/>
        <p:cNvGrpSpPr/>
        <p:nvPr/>
      </p:nvGrpSpPr>
      <p:grpSpPr>
        <a:xfrm>
          <a:off x="0" y="0"/>
          <a:ext cx="0" cy="0"/>
          <a:chOff x="0" y="0"/>
          <a:chExt cx="0" cy="0"/>
        </a:xfrm>
      </p:grpSpPr>
      <p:cxnSp>
        <p:nvCxnSpPr>
          <p:cNvPr id="596" name="Google Shape;596;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7" name="Google Shape;597;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598" name="Google Shape;598;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2"/>
        <p:cNvGrpSpPr/>
        <p:nvPr/>
      </p:nvGrpSpPr>
      <p:grpSpPr>
        <a:xfrm>
          <a:off x="0" y="0"/>
          <a:ext cx="0" cy="0"/>
          <a:chOff x="0" y="0"/>
          <a:chExt cx="0" cy="0"/>
        </a:xfrm>
      </p:grpSpPr>
      <p:sp>
        <p:nvSpPr>
          <p:cNvPr id="603" name="Google Shape;603;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4" name="Google Shape;604;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5" name="Google Shape;605;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6" name="Google Shape;606;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7" name="Google Shape;607;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08" name="Google Shape;608;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12"/>
        <p:cNvGrpSpPr/>
        <p:nvPr/>
      </p:nvGrpSpPr>
      <p:grpSpPr>
        <a:xfrm>
          <a:off x="0" y="0"/>
          <a:ext cx="0" cy="0"/>
          <a:chOff x="0" y="0"/>
          <a:chExt cx="0" cy="0"/>
        </a:xfrm>
      </p:grpSpPr>
      <p:sp>
        <p:nvSpPr>
          <p:cNvPr id="613" name="Google Shape;613;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14" name="Google Shape;614;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5" name="Google Shape;615;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6" name="Google Shape;616;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7" name="Google Shape;617;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8" name="Google Shape;618;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20" name="Google Shape;620;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24"/>
        <p:cNvGrpSpPr/>
        <p:nvPr/>
      </p:nvGrpSpPr>
      <p:grpSpPr>
        <a:xfrm>
          <a:off x="0" y="0"/>
          <a:ext cx="0" cy="0"/>
          <a:chOff x="0" y="0"/>
          <a:chExt cx="0" cy="0"/>
        </a:xfrm>
      </p:grpSpPr>
      <p:cxnSp>
        <p:nvCxnSpPr>
          <p:cNvPr id="625" name="Google Shape;625;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26" name="Google Shape;626;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27" name="Google Shape;627;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28" name="Google Shape;628;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31" name="Google Shape;631;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32" name="Google Shape;632;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33" name="Google Shape;633;p78"/>
          <p:cNvSpPr txBox="1"/>
          <p:nvPr/>
        </p:nvSpPr>
        <p:spPr>
          <a:xfrm>
            <a:off x="325175" y="2843600"/>
            <a:ext cx="2169900" cy="923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152.j: Make formal geometric constructions with a variety of tools and methods (compass and straightedge, string, reflective devices, paper folding, dynamic geometric software, etc.).</a:t>
            </a:r>
            <a:endParaRPr sz="1000" b="1">
              <a:solidFill>
                <a:schemeClr val="dk1"/>
              </a:solidFill>
              <a:latin typeface="DM Sans"/>
              <a:ea typeface="DM Sans"/>
              <a:cs typeface="DM Sans"/>
              <a:sym typeface="DM Sans"/>
            </a:endParaRPr>
          </a:p>
        </p:txBody>
      </p:sp>
      <p:cxnSp>
        <p:nvCxnSpPr>
          <p:cNvPr id="634" name="Google Shape;634;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36" name="Google Shape;636;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37" name="Google Shape;637;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38" name="Google Shape;638;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42"/>
        <p:cNvGrpSpPr/>
        <p:nvPr/>
      </p:nvGrpSpPr>
      <p:grpSpPr>
        <a:xfrm>
          <a:off x="0" y="0"/>
          <a:ext cx="0" cy="0"/>
          <a:chOff x="0" y="0"/>
          <a:chExt cx="0" cy="0"/>
        </a:xfrm>
      </p:grpSpPr>
      <p:cxnSp>
        <p:nvCxnSpPr>
          <p:cNvPr id="643" name="Google Shape;643;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4" name="Google Shape;644;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45" name="Google Shape;645;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46" name="Google Shape;646;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47" name="Google Shape;647;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4"/>
        <p:cNvGrpSpPr/>
        <p:nvPr/>
      </p:nvGrpSpPr>
      <p:grpSpPr>
        <a:xfrm>
          <a:off x="0" y="0"/>
          <a:ext cx="0" cy="0"/>
          <a:chOff x="0" y="0"/>
          <a:chExt cx="0" cy="0"/>
        </a:xfrm>
      </p:grpSpPr>
      <p:cxnSp>
        <p:nvCxnSpPr>
          <p:cNvPr id="655" name="Google Shape;655;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6" name="Google Shape;656;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57" name="Google Shape;657;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58" name="Google Shape;658;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659" name="Google Shape;659;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Which learning principle would you like to focus on today?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4"/>
        <p:cNvGrpSpPr/>
        <p:nvPr/>
      </p:nvGrpSpPr>
      <p:grpSpPr>
        <a:xfrm>
          <a:off x="0" y="0"/>
          <a:ext cx="0" cy="0"/>
          <a:chOff x="0" y="0"/>
          <a:chExt cx="0" cy="0"/>
        </a:xfrm>
      </p:grpSpPr>
      <p:cxnSp>
        <p:nvCxnSpPr>
          <p:cNvPr id="665" name="Google Shape;665;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6" name="Google Shape;666;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67" name="Google Shape;667;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8" name="Google Shape;668;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669" name="Google Shape;669;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4"/>
        <p:cNvGrpSpPr/>
        <p:nvPr/>
      </p:nvGrpSpPr>
      <p:grpSpPr>
        <a:xfrm>
          <a:off x="0" y="0"/>
          <a:ext cx="0" cy="0"/>
          <a:chOff x="0" y="0"/>
          <a:chExt cx="0" cy="0"/>
        </a:xfrm>
      </p:grpSpPr>
      <p:cxnSp>
        <p:nvCxnSpPr>
          <p:cNvPr id="675" name="Google Shape;675;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6" name="Google Shape;676;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77" name="Google Shape;677;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8" name="Google Shape;678;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679" name="Google Shape;679;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84"/>
        <p:cNvGrpSpPr/>
        <p:nvPr/>
      </p:nvGrpSpPr>
      <p:grpSpPr>
        <a:xfrm>
          <a:off x="0" y="0"/>
          <a:ext cx="0" cy="0"/>
          <a:chOff x="0" y="0"/>
          <a:chExt cx="0" cy="0"/>
        </a:xfrm>
      </p:grpSpPr>
      <p:cxnSp>
        <p:nvCxnSpPr>
          <p:cNvPr id="685" name="Google Shape;685;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86" name="Google Shape;686;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87" name="Google Shape;687;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88" name="Google Shape;688;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89" name="Google Shape;689;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94"/>
        <p:cNvGrpSpPr/>
        <p:nvPr/>
      </p:nvGrpSpPr>
      <p:grpSpPr>
        <a:xfrm>
          <a:off x="0" y="0"/>
          <a:ext cx="0" cy="0"/>
          <a:chOff x="0" y="0"/>
          <a:chExt cx="0" cy="0"/>
        </a:xfrm>
      </p:grpSpPr>
      <p:cxnSp>
        <p:nvCxnSpPr>
          <p:cNvPr id="695" name="Google Shape;695;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96" name="Google Shape;696;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97" name="Google Shape;697;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701"/>
        <p:cNvGrpSpPr/>
        <p:nvPr/>
      </p:nvGrpSpPr>
      <p:grpSpPr>
        <a:xfrm>
          <a:off x="0" y="0"/>
          <a:ext cx="0" cy="0"/>
          <a:chOff x="0" y="0"/>
          <a:chExt cx="0" cy="0"/>
        </a:xfrm>
      </p:grpSpPr>
      <p:cxnSp>
        <p:nvCxnSpPr>
          <p:cNvPr id="702" name="Google Shape;702;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703" name="Google Shape;703;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704" name="Google Shape;704;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learning principle are you most excited about connecting to M152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5" name="Google Shape;705;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M152 Reasoning and Proof through Congruence</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 sz="3500">
                <a:solidFill>
                  <a:schemeClr val="dk1"/>
                </a:solidFill>
                <a:latin typeface="Nanum Myeongjo"/>
                <a:ea typeface="Nanum Myeongjo"/>
                <a:cs typeface="Nanum Myeongjo"/>
                <a:sym typeface="Nanum Myeongjo"/>
              </a:rPr>
              <a:t>What comes to mind? </a:t>
            </a:r>
            <a:br>
              <a:rPr lang="en" sz="3500">
                <a:solidFill>
                  <a:schemeClr val="dk1"/>
                </a:solidFill>
                <a:latin typeface="Nanum Myeongjo"/>
                <a:ea typeface="Nanum Myeongjo"/>
                <a:cs typeface="Nanum Myeongjo"/>
                <a:sym typeface="Nanum Myeongjo"/>
              </a:rPr>
            </a:br>
            <a:r>
              <a:rPr lang="en"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595775"/>
            <a:ext cx="3728400" cy="20394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Know precise definitions of angle, circle, perpendicular line, parallel line, and line segment, based on the undefined notions of point, line, distance along a line, and distance around a circular arc.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Represent transformations in the plane using, e.g., transparencies and geometry software; describe transformations as functions that take points in the plane as inputs and give other points as outputs. Compare transformations that preserve distance and angle to those that do not (e.g., translation versus horizontal stretch).</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Given a rectangle, parallelogram, trapezoid, or regular polygon, describe the rotations and reflections that carry it onto itself. </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Congruence</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14760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Experiment with transformations in the plane </a:t>
            </a:r>
            <a:endParaRPr sz="1100" b="1">
              <a:latin typeface="DM Sans"/>
              <a:ea typeface="DM Sans"/>
              <a:cs typeface="DM Sans"/>
              <a:sym typeface="DM Sans"/>
            </a:endParaRPr>
          </a:p>
        </p:txBody>
      </p:sp>
      <p:sp>
        <p:nvSpPr>
          <p:cNvPr id="211" name="Google Shape;211;p39"/>
          <p:cNvSpPr txBox="1"/>
          <p:nvPr/>
        </p:nvSpPr>
        <p:spPr>
          <a:xfrm>
            <a:off x="5174775" y="751625"/>
            <a:ext cx="3402000" cy="21987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startAt="6"/>
            </a:pPr>
            <a:r>
              <a:rPr lang="en" sz="900">
                <a:solidFill>
                  <a:schemeClr val="dk1"/>
                </a:solidFill>
                <a:latin typeface="DM Sans"/>
                <a:ea typeface="DM Sans"/>
                <a:cs typeface="DM Sans"/>
                <a:sym typeface="DM Sans"/>
              </a:rPr>
              <a:t>Use geometric descriptions of rigid motions to transform figures and to predict the effect of a given rigid motion on a given figure; given two figures, use the definition of congruence in terms of rigid motions to decide if they are congruent.</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startAt="6"/>
            </a:pPr>
            <a:r>
              <a:rPr lang="en" sz="900">
                <a:solidFill>
                  <a:schemeClr val="dk1"/>
                </a:solidFill>
                <a:latin typeface="DM Sans"/>
                <a:ea typeface="DM Sans"/>
                <a:cs typeface="DM Sans"/>
                <a:sym typeface="DM Sans"/>
              </a:rPr>
              <a:t>Use the definition of congruence in terms of rigid motions to show that two triangles are congruent if and only if corresponding pairs of sides and corresponding pairs of angles are congruent.</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startAt="6"/>
            </a:pPr>
            <a:r>
              <a:rPr lang="en" sz="900">
                <a:solidFill>
                  <a:schemeClr val="dk1"/>
                </a:solidFill>
                <a:latin typeface="DM Sans"/>
                <a:ea typeface="DM Sans"/>
                <a:cs typeface="DM Sans"/>
                <a:sym typeface="DM Sans"/>
              </a:rPr>
              <a:t>Explain how the criteria for triangle congruence (ASA, SAS, and SSS) follow from the definition of congruence in terms of rigid motions.</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Understand congruence in terms of rigid motion</a:t>
            </a:r>
            <a:endParaRPr sz="1100" b="1">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How would you synthesize these?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What are the key takeaways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20" name="Google Shape;220;p40"/>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Congruence</a:t>
            </a:r>
            <a:endParaRPr b="1">
              <a:latin typeface="DM Sans"/>
              <a:ea typeface="DM Sans"/>
              <a:cs typeface="DM Sans"/>
              <a:sym typeface="DM Sans"/>
            </a:endParaRPr>
          </a:p>
        </p:txBody>
      </p:sp>
      <p:cxnSp>
        <p:nvCxnSpPr>
          <p:cNvPr id="221" name="Google Shape;221;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2" name="Google Shape;222;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
        <p:nvSpPr>
          <p:cNvPr id="224" name="Google Shape;224;p40"/>
          <p:cNvSpPr txBox="1"/>
          <p:nvPr/>
        </p:nvSpPr>
        <p:spPr>
          <a:xfrm>
            <a:off x="615900" y="2595775"/>
            <a:ext cx="3728400" cy="20394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Know precise definitions of angle, circle, perpendicular line, parallel line, and line segment, based on the undefined notions of point, line, distance along a line, and distance around a circular arc.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Represent transformations in the plane using, e.g., transparencies and geometry software; describe transformations as functions that take points in the plane as inputs and give other points as outputs. Compare transformations that preserve distance and angle to those that do not (e.g., translation versus horizontal stretch).</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Given a rectangle, parallelogram, trapezoid, or regular polygon, describe the rotations and reflections that carry it onto itself. </a:t>
            </a:r>
            <a:endParaRPr sz="900">
              <a:solidFill>
                <a:schemeClr val="dk1"/>
              </a:solidFill>
              <a:latin typeface="DM Sans"/>
              <a:ea typeface="DM Sans"/>
              <a:cs typeface="DM Sans"/>
              <a:sym typeface="DM Sans"/>
            </a:endParaRPr>
          </a:p>
        </p:txBody>
      </p:sp>
      <p:sp>
        <p:nvSpPr>
          <p:cNvPr id="225" name="Google Shape;225;p40"/>
          <p:cNvSpPr txBox="1"/>
          <p:nvPr/>
        </p:nvSpPr>
        <p:spPr>
          <a:xfrm>
            <a:off x="615900" y="214760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Experiment with transformations in the plane </a:t>
            </a:r>
            <a:endParaRPr sz="1100" b="1">
              <a:latin typeface="DM Sans"/>
              <a:ea typeface="DM Sans"/>
              <a:cs typeface="DM Sans"/>
              <a:sym typeface="DM Sans"/>
            </a:endParaRPr>
          </a:p>
        </p:txBody>
      </p:sp>
      <p:sp>
        <p:nvSpPr>
          <p:cNvPr id="226" name="Google Shape;226;p40"/>
          <p:cNvSpPr txBox="1"/>
          <p:nvPr/>
        </p:nvSpPr>
        <p:spPr>
          <a:xfrm>
            <a:off x="5174775" y="751625"/>
            <a:ext cx="3402000" cy="21987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startAt="6"/>
            </a:pPr>
            <a:r>
              <a:rPr lang="en" sz="900">
                <a:solidFill>
                  <a:schemeClr val="dk1"/>
                </a:solidFill>
                <a:latin typeface="DM Sans"/>
                <a:ea typeface="DM Sans"/>
                <a:cs typeface="DM Sans"/>
                <a:sym typeface="DM Sans"/>
              </a:rPr>
              <a:t>Use geometric descriptions of rigid motions to transform figures and to predict the effect of a given rigid motion on a given figure; given two figures, use the definition of congruence in terms of rigid motions to decide if they are congruent.</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startAt="6"/>
            </a:pPr>
            <a:r>
              <a:rPr lang="en" sz="900">
                <a:solidFill>
                  <a:schemeClr val="dk1"/>
                </a:solidFill>
                <a:latin typeface="DM Sans"/>
                <a:ea typeface="DM Sans"/>
                <a:cs typeface="DM Sans"/>
                <a:sym typeface="DM Sans"/>
              </a:rPr>
              <a:t>Use the definition of congruence in terms of rigid motions to show that two triangles are congruent if and only if corresponding pairs of sides and corresponding pairs of angles are congruent.</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startAt="6"/>
            </a:pPr>
            <a:r>
              <a:rPr lang="en" sz="900">
                <a:solidFill>
                  <a:schemeClr val="dk1"/>
                </a:solidFill>
                <a:latin typeface="DM Sans"/>
                <a:ea typeface="DM Sans"/>
                <a:cs typeface="DM Sans"/>
                <a:sym typeface="DM Sans"/>
              </a:rPr>
              <a:t>Explain how the criteria for triangle congruence (ASA, SAS, and SSS) follow from the definition of congruence in terms of rigid motions.</a:t>
            </a:r>
            <a:endParaRPr sz="900">
              <a:solidFill>
                <a:schemeClr val="dk1"/>
              </a:solidFill>
              <a:latin typeface="DM Sans"/>
              <a:ea typeface="DM Sans"/>
              <a:cs typeface="DM Sans"/>
              <a:sym typeface="DM Sans"/>
            </a:endParaRPr>
          </a:p>
        </p:txBody>
      </p:sp>
      <p:sp>
        <p:nvSpPr>
          <p:cNvPr id="227" name="Google Shape;227;p40"/>
          <p:cNvSpPr txBox="1"/>
          <p:nvPr/>
        </p:nvSpPr>
        <p:spPr>
          <a:xfrm>
            <a:off x="5174775" y="30345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Understand congruence in terms of rigid motion</a:t>
            </a:r>
            <a:endParaRPr sz="1100" b="1">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6440</Words>
  <Application>Microsoft Macintosh PowerPoint</Application>
  <PresentationFormat>On-screen Show (16:9)</PresentationFormat>
  <Paragraphs>563</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2023-12-29T17:15:33Z</dcterms:modified>
</cp:coreProperties>
</file>