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Lst>
  <p:sldSz cy="5143500" cx="9144000"/>
  <p:notesSz cx="6858000" cy="9144000"/>
  <p:embeddedFontLst>
    <p:embeddedFont>
      <p:font typeface="IBM Plex Sans"/>
      <p:regular r:id="rId61"/>
      <p:bold r:id="rId62"/>
      <p:italic r:id="rId63"/>
      <p:boldItalic r:id="rId64"/>
    </p:embeddedFont>
    <p:embeddedFont>
      <p:font typeface="DM Sans Medium"/>
      <p:regular r:id="rId65"/>
      <p:bold r:id="rId66"/>
      <p:italic r:id="rId67"/>
      <p:boldItalic r:id="rId68"/>
    </p:embeddedFont>
    <p:embeddedFont>
      <p:font typeface="Proxima Nova"/>
      <p:regular r:id="rId69"/>
      <p:bold r:id="rId70"/>
      <p:italic r:id="rId71"/>
      <p:boldItalic r:id="rId72"/>
    </p:embeddedFont>
    <p:embeddedFont>
      <p:font typeface="Roboto"/>
      <p:regular r:id="rId73"/>
      <p:bold r:id="rId74"/>
      <p:italic r:id="rId75"/>
      <p:boldItalic r:id="rId76"/>
    </p:embeddedFont>
    <p:embeddedFont>
      <p:font typeface="NanumMyeongjo ExtraBold"/>
      <p:bold r:id="rId77"/>
    </p:embeddedFont>
    <p:embeddedFont>
      <p:font typeface="DM Sans"/>
      <p:regular r:id="rId78"/>
      <p:bold r:id="rId79"/>
      <p:italic r:id="rId80"/>
      <p:boldItalic r:id="rId81"/>
    </p:embeddedFont>
    <p:embeddedFont>
      <p:font typeface="Nanum Myeongjo"/>
      <p:regular r:id="rId82"/>
      <p:bold r:id="rId83"/>
    </p:embeddedFont>
    <p:embeddedFont>
      <p:font typeface="Alfa Slab One"/>
      <p:regular r:id="rId8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85" roundtripDataSignature="AMtx7mhsaooZiLHYkBnlMC3qQbqHQQNv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9F8E04-D00E-4867-A903-DB03803A837A}">
  <a:tblStyle styleId="{1C9F8E04-D00E-4867-A903-DB03803A837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07FBF43-509C-41C9-B026-EDC4D2267C77}" styleName="Table_1">
    <a:wholeTbl>
      <a:tcTxStyle b="off" i="off">
        <a:font>
          <a:latin typeface="Cambria"/>
          <a:ea typeface="Cambria"/>
          <a:cs typeface="Cambria"/>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51B81DDF-7B90-4DBE-BA24-A1E57970499D}" styleName="Table_2">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font" Target="fonts/AlfaSlabOne-regular.fntdata"/><Relationship Id="rId83" Type="http://schemas.openxmlformats.org/officeDocument/2006/relationships/font" Target="fonts/NanumMyeongjo-bold.fntdata"/><Relationship Id="rId42" Type="http://schemas.openxmlformats.org/officeDocument/2006/relationships/slide" Target="slides/slide35.xml"/><Relationship Id="rId41" Type="http://schemas.openxmlformats.org/officeDocument/2006/relationships/slide" Target="slides/slide34.xml"/><Relationship Id="rId85" Type="http://customschemas.google.com/relationships/presentationmetadata" Target="metadata"/><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80" Type="http://schemas.openxmlformats.org/officeDocument/2006/relationships/font" Target="fonts/DMSans-italic.fntdata"/><Relationship Id="rId82" Type="http://schemas.openxmlformats.org/officeDocument/2006/relationships/font" Target="fonts/NanumMyeongjo-regular.fntdata"/><Relationship Id="rId81" Type="http://schemas.openxmlformats.org/officeDocument/2006/relationships/font" Target="fonts/DM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Roboto-regular.fntdata"/><Relationship Id="rId72" Type="http://schemas.openxmlformats.org/officeDocument/2006/relationships/font" Target="fonts/ProximaNova-boldItalic.fntdata"/><Relationship Id="rId31" Type="http://schemas.openxmlformats.org/officeDocument/2006/relationships/slide" Target="slides/slide24.xml"/><Relationship Id="rId75" Type="http://schemas.openxmlformats.org/officeDocument/2006/relationships/font" Target="fonts/Roboto-italic.fntdata"/><Relationship Id="rId30" Type="http://schemas.openxmlformats.org/officeDocument/2006/relationships/slide" Target="slides/slide23.xml"/><Relationship Id="rId74" Type="http://schemas.openxmlformats.org/officeDocument/2006/relationships/font" Target="fonts/Roboto-bold.fntdata"/><Relationship Id="rId33" Type="http://schemas.openxmlformats.org/officeDocument/2006/relationships/slide" Target="slides/slide26.xml"/><Relationship Id="rId77" Type="http://schemas.openxmlformats.org/officeDocument/2006/relationships/font" Target="fonts/NanumMyeongjoExtraBold-bold.fntdata"/><Relationship Id="rId32" Type="http://schemas.openxmlformats.org/officeDocument/2006/relationships/slide" Target="slides/slide25.xml"/><Relationship Id="rId76" Type="http://schemas.openxmlformats.org/officeDocument/2006/relationships/font" Target="fonts/Roboto-boldItalic.fntdata"/><Relationship Id="rId35" Type="http://schemas.openxmlformats.org/officeDocument/2006/relationships/slide" Target="slides/slide28.xml"/><Relationship Id="rId79" Type="http://schemas.openxmlformats.org/officeDocument/2006/relationships/font" Target="fonts/DMSans-bold.fntdata"/><Relationship Id="rId34" Type="http://schemas.openxmlformats.org/officeDocument/2006/relationships/slide" Target="slides/slide27.xml"/><Relationship Id="rId78" Type="http://schemas.openxmlformats.org/officeDocument/2006/relationships/font" Target="fonts/DMSans-regular.fntdata"/><Relationship Id="rId71" Type="http://schemas.openxmlformats.org/officeDocument/2006/relationships/font" Target="fonts/ProximaNova-italic.fntdata"/><Relationship Id="rId70" Type="http://schemas.openxmlformats.org/officeDocument/2006/relationships/font" Target="fonts/ProximaNova-bold.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IBMPlexSans-bold.fntdata"/><Relationship Id="rId61" Type="http://schemas.openxmlformats.org/officeDocument/2006/relationships/font" Target="fonts/IBMPlexSans-regular.fntdata"/><Relationship Id="rId20" Type="http://schemas.openxmlformats.org/officeDocument/2006/relationships/slide" Target="slides/slide13.xml"/><Relationship Id="rId64" Type="http://schemas.openxmlformats.org/officeDocument/2006/relationships/font" Target="fonts/IBMPlexSans-boldItalic.fntdata"/><Relationship Id="rId63" Type="http://schemas.openxmlformats.org/officeDocument/2006/relationships/font" Target="fonts/IBMPlexSans-italic.fntdata"/><Relationship Id="rId22" Type="http://schemas.openxmlformats.org/officeDocument/2006/relationships/slide" Target="slides/slide15.xml"/><Relationship Id="rId66" Type="http://schemas.openxmlformats.org/officeDocument/2006/relationships/font" Target="fonts/DMSansMedium-bold.fntdata"/><Relationship Id="rId21" Type="http://schemas.openxmlformats.org/officeDocument/2006/relationships/slide" Target="slides/slide14.xml"/><Relationship Id="rId65" Type="http://schemas.openxmlformats.org/officeDocument/2006/relationships/font" Target="fonts/DMSansMedium-regular.fntdata"/><Relationship Id="rId24" Type="http://schemas.openxmlformats.org/officeDocument/2006/relationships/slide" Target="slides/slide17.xml"/><Relationship Id="rId68" Type="http://schemas.openxmlformats.org/officeDocument/2006/relationships/font" Target="fonts/DMSansMedium-boldItalic.fntdata"/><Relationship Id="rId23" Type="http://schemas.openxmlformats.org/officeDocument/2006/relationships/slide" Target="slides/slide16.xml"/><Relationship Id="rId67" Type="http://schemas.openxmlformats.org/officeDocument/2006/relationships/font" Target="fonts/DMSansMedium-italic.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ProximaNova-regular.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1YlVPbptTB8nTf_D-Js6OTefEGyMTeQcNh6iiQCXjQ/edit?usp=shari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1YlVPbptTB8nTf_D-Js6OTefEGyMTeQcNh6iiQCXjQ/edit?usp=sharing"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sources.finalsite.net/images/v1631049397/psesdorg/sa6sbwvd6ddw1mskedu1/RecommendationsforAsset-BasedLanguage082021FINAL.pdf"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78GPdj5hUQqZgNrfGk_1pk58-AAUg2jNhmeRR_eb2SA/viewer?f=0"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78GPdj5hUQqZgNrfGk_1pk58-AAUg2jNhmeRR_eb2SA/viewer?f=0" TargetMode="Externa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these are the Content and Practice Expectations (CPE) we landed on.</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some time to read and consider: </a:t>
            </a:r>
            <a:r>
              <a:rPr i="1" lang="en-GB">
                <a:solidFill>
                  <a:schemeClr val="dk1"/>
                </a:solidFill>
              </a:rPr>
              <a:t>what in our list of Content and Practice Expectations resonates with you? What surprises you?</a:t>
            </a:r>
            <a:endParaRPr i="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Link to Handout: </a:t>
            </a:r>
            <a:r>
              <a:rPr lang="en-GB" u="sng">
                <a:solidFill>
                  <a:schemeClr val="hlink"/>
                </a:solidFill>
                <a:hlinkClick r:id="rId2"/>
              </a:rPr>
              <a:t>https://docs.google.com/document/d/1R1YlVPbptTB8nTf_D-Js6OTefEGyMTeQcNh6iiQCXjQ/edit?usp=sharing</a:t>
            </a:r>
            <a:r>
              <a:rPr lang="en-GB">
                <a:solidFill>
                  <a:schemeClr val="dk1"/>
                </a:solidFill>
              </a:rPr>
              <a:t>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7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these are the Content and Practice Expectations (CPE) we landed on.</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some time to read and consider: </a:t>
            </a:r>
            <a:r>
              <a:rPr i="1" lang="en-GB">
                <a:solidFill>
                  <a:schemeClr val="dk1"/>
                </a:solidFill>
              </a:rPr>
              <a:t>what in our list of Content and Practice Expectations resonates with you? What surprises you?</a:t>
            </a:r>
            <a:endParaRPr i="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Link to Handout: </a:t>
            </a:r>
            <a:r>
              <a:rPr lang="en-GB" u="sng">
                <a:solidFill>
                  <a:schemeClr val="hlink"/>
                </a:solidFill>
                <a:hlinkClick r:id="rId2"/>
              </a:rPr>
              <a:t>https://docs.google.com/document/d/1R1YlVPbptTB8nTf_D-Js6OTefEGyMTeQcNh6iiQCXjQ/edit?usp=sharing</a:t>
            </a:r>
            <a:r>
              <a:rPr lang="en-GB">
                <a:solidFill>
                  <a:schemeClr val="dk1"/>
                </a:solidFill>
              </a:rPr>
              <a:t>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7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examine the indicators that are associated with each content and practice expectation.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Pose the question: “What new insights do you have?”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share with the group.</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we will continue to build a shared understanding of these through sample prompts.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8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select a task and look for connections to badge CPEs.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Offer enough time for everyone to engage with at least one task; participants do not need to look at both.</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Consider use of self-select breakout rooms to give participants time to discuss with small group.</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Please see page 10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298450" lvl="0" marL="457200" rtl="0" algn="l">
              <a:lnSpc>
                <a:spcPct val="100000"/>
              </a:lnSpc>
              <a:spcBef>
                <a:spcPts val="0"/>
              </a:spcBef>
              <a:spcAft>
                <a:spcPts val="0"/>
              </a:spcAft>
              <a:buSzPts val="1100"/>
              <a:buChar char="●"/>
            </a:pPr>
            <a:r>
              <a:rPr lang="en-GB"/>
              <a:t>Thunder and Lightning: </a:t>
            </a:r>
            <a:endParaRPr/>
          </a:p>
          <a:p>
            <a:pPr indent="-298450" lvl="1" marL="914400" rtl="0" algn="l">
              <a:lnSpc>
                <a:spcPct val="100000"/>
              </a:lnSpc>
              <a:spcBef>
                <a:spcPts val="0"/>
              </a:spcBef>
              <a:spcAft>
                <a:spcPts val="0"/>
              </a:spcAft>
              <a:buSzPts val="1100"/>
              <a:buChar char="○"/>
            </a:pPr>
            <a:r>
              <a:rPr lang="en-GB"/>
              <a:t>100.b: Reason with units in problems, formulas, and data displays to solve problems. , </a:t>
            </a:r>
            <a:endParaRPr/>
          </a:p>
          <a:p>
            <a:pPr indent="-298450" lvl="1" marL="914400" rtl="0" algn="l">
              <a:lnSpc>
                <a:spcPct val="100000"/>
              </a:lnSpc>
              <a:spcBef>
                <a:spcPts val="0"/>
              </a:spcBef>
              <a:spcAft>
                <a:spcPts val="0"/>
              </a:spcAft>
              <a:buSzPts val="1100"/>
              <a:buChar char="○"/>
            </a:pPr>
            <a:r>
              <a:rPr lang="en-GB"/>
              <a:t>100.f: Solve real-world problems involving distances, intervals of time, liquid volume, mass, money, and other situations where operations with fractions and decimals are appropriate.</a:t>
            </a:r>
            <a:endParaRPr/>
          </a:p>
          <a:p>
            <a:pPr indent="-298450" lvl="0" marL="457200" rtl="0" algn="l">
              <a:lnSpc>
                <a:spcPct val="100000"/>
              </a:lnSpc>
              <a:spcBef>
                <a:spcPts val="0"/>
              </a:spcBef>
              <a:spcAft>
                <a:spcPts val="0"/>
              </a:spcAft>
              <a:buSzPts val="1100"/>
              <a:buChar char="●"/>
            </a:pPr>
            <a:r>
              <a:rPr lang="en-GB"/>
              <a:t>Traffic Jam:</a:t>
            </a:r>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100.b: Reason with units in problems, formulas, and data displays to solve problems. ,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100.f: Solve real-world problems involving distances, intervals of time, liquid volume, mass, money, and other situations where operations with fractions and decimals are appropriate.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100.c: Interpret simple numeric and algebraic expressions that arise in applications in terms of the context.</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volunteers to share connections they see to each of the tasks.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Highlight responses where participants have identified one or more CPEs, using the indicators as part of their rationale.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some time to consider their responses to these questions then invite volunteers to share with whole group.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these quotes with group as a way to give insight into the </a:t>
            </a:r>
            <a:r>
              <a:rPr i="1" lang="en-GB">
                <a:solidFill>
                  <a:schemeClr val="dk1"/>
                </a:solidFill>
              </a:rPr>
              <a:t>why</a:t>
            </a:r>
            <a:r>
              <a:rPr lang="en-GB">
                <a:solidFill>
                  <a:schemeClr val="dk1"/>
                </a:solidFill>
              </a:rPr>
              <a:t> of this badging project.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reflect on the HS Badging System, the quote and this list.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consider </a:t>
            </a:r>
            <a:r>
              <a:rPr i="1" lang="en-GB">
                <a:solidFill>
                  <a:schemeClr val="dk1"/>
                </a:solidFill>
              </a:rPr>
              <a:t>how can this approach give students space for what math can be?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inviting 1-2 voices to share thoughts with the group before transitioning to the next section.</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15 minutes.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read through prompt and consider how students might approach this. Invite to try it out for themselves.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11 in your handout.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chemeClr val="dk1"/>
                </a:solidFill>
              </a:rPr>
              <a:t>Baseline timeframe: 2 hours</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r>
              <a:rPr lang="en-GB">
                <a:solidFill>
                  <a:schemeClr val="dk1"/>
                </a:solidFill>
              </a:rPr>
              <a: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to read and connect.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rooms to give participants time to discuss with small group.</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A good CPE to focus on for this task is </a:t>
            </a:r>
            <a:r>
              <a:rPr b="1" lang="en-GB">
                <a:solidFill>
                  <a:schemeClr val="dk1"/>
                </a:solidFill>
              </a:rPr>
              <a:t>100.g: Solve real-world problems involving area and perimeter of polygons, as well as surface area and volume of prisms and pyramids. </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lang="en-GB">
                <a:solidFill>
                  <a:schemeClr val="dk1"/>
                </a:solidFill>
              </a:rPr>
              <a:t>100.b Reason with units in problems, formulas, and data displays to solve problems. </a:t>
            </a:r>
            <a:endParaRPr b="1">
              <a:solidFill>
                <a:schemeClr val="dk1"/>
              </a:solidFill>
            </a:endParaRPr>
          </a:p>
          <a:p>
            <a:pPr indent="0" lvl="0" marL="45720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we will now be reflecting on the learning principles in relation to this task.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read and access the copy.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12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rooms for small group conversation.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share with the whole group.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30 minutes.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6604e429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6604e429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Give participants time to review each definition</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Ask participants:</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“What resonates abouts asset based? Deficit based?”</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“How do these differences show up in your space”</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“What specifics shifts have you made around this work?”</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None/>
            </a:pPr>
            <a:r>
              <a:rPr lang="en-GB" u="sng">
                <a:solidFill>
                  <a:schemeClr val="hlink"/>
                </a:solidFill>
                <a:hlinkClick r:id="rId2"/>
              </a:rPr>
              <a:t>https://resources.finalsite.net/images/v1631049397/psesdorg/sa6sbwvd6ddw1mskedu1/RecommendationsforAsset-BasedLanguage082021FINAL.pdf</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study student work associated with Task 1.</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Try to avoid making inferences.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from Grace. Slide 17</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13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study student work associated with Task 1.</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Try to avoid making inferences.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from Grace. Slide 17</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13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Introduce criteria for success.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Ask: “what resonates with you? What questions surface for you?”</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groups.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 following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17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3-5 minutes for folks to complete activity, and up to 10 for share out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 quote. Ask participants to reflect on how the criteria and the ideas in the quote require rethinking something in their current practice.</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set up what folks will do on the next slide: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They will examine the student work.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Determine where that </a:t>
            </a:r>
            <a:r>
              <a:rPr b="1" lang="en-GB" u="sng">
                <a:solidFill>
                  <a:schemeClr val="dk1"/>
                </a:solidFill>
              </a:rPr>
              <a:t>work</a:t>
            </a:r>
            <a:r>
              <a:rPr lang="en-GB">
                <a:solidFill>
                  <a:schemeClr val="dk1"/>
                </a:solidFill>
              </a:rPr>
              <a:t> falls along the criteria for success spectrum.</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And add a post it sharing what evidence of success is present.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We will focus our lens on the indicator displayed on the slide: 100.g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Note, a similar process can be done for each indicator that applies to this task.</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Facilitator will need to make a copy of the </a:t>
            </a:r>
            <a:r>
              <a:rPr lang="en-GB" u="sng">
                <a:solidFill>
                  <a:schemeClr val="hlink"/>
                </a:solidFill>
                <a:hlinkClick r:id="rId2"/>
              </a:rPr>
              <a:t>Jamboard file- Baseline PL Looking at Student Work</a:t>
            </a:r>
            <a:r>
              <a:rPr lang="en-GB">
                <a:solidFill>
                  <a:schemeClr val="dk1"/>
                </a:solidFill>
              </a:rPr>
              <a:t> and share that link with participants.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add a post it to the jamboard sharing: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Where they think the evidence of learning is along the Criteria for Success spectrum.</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If the student was here, what question(s) would you pose to understand what they know?</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Remind participants to focus at the CPE level, using the indicators to help guide decision-making.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If they find the student </a:t>
            </a:r>
            <a:r>
              <a:rPr b="1" lang="en-GB" u="sng">
                <a:solidFill>
                  <a:schemeClr val="dk1"/>
                </a:solidFill>
              </a:rPr>
              <a:t>work</a:t>
            </a:r>
            <a:r>
              <a:rPr b="1" lang="en-GB">
                <a:solidFill>
                  <a:schemeClr val="dk1"/>
                </a:solidFill>
              </a:rPr>
              <a:t> </a:t>
            </a:r>
            <a:r>
              <a:rPr lang="en-GB">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directions are on the first slide and the pink circle on the bottom indicates which work sample is in focus for that slide.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Navigate to Jamboard file to illustrate use of tools as needed.</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8" name="Google Shape;46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Slide 9 - Kristen #1c</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7" name="Google Shape;477;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Slide 4: Jenny #3</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6" name="Google Shape;486;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Slide 17 - Grace #4</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reflect. If time permits, consider using breakout rooms to have folks connect in smaller pairings or groups.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to share with whole group.</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15 minutes.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2" name="Google Shape;512;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read through prompt and consider how students might approach this. Invite to try it out for themselves.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14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2" name="Google Shape;522;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r>
              <a:rPr lang="en-GB">
                <a:solidFill>
                  <a:schemeClr val="dk1"/>
                </a:solidFill>
              </a:rPr>
              <a: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to read and connect.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rooms to give participants time to discuss with small group.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overview of session goals and agenda.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A good CPE to focus on for this task is </a:t>
            </a:r>
            <a:r>
              <a:rPr b="1" lang="en-GB">
                <a:solidFill>
                  <a:schemeClr val="dk1"/>
                </a:solidFill>
              </a:rPr>
              <a:t>100.a: Identify quantities of interest for modeling purposes. </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we will now be reflecting on the learning principles in relation to this task.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read and access the copy.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12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4" name="Google Shape;554;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rooms for small group conversation.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8" name="Google Shape;568;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30 minutes.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5" name="Google Shape;575;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study student work associated with Task 1.</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Try to avoid making inferences.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from Grace. Slide 14</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13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4" name="Google Shape;584;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Introduce criteria for success.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Ask: “what resonates with you? What questions surface for you?”</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groups.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 following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17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b="1">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4" name="Google Shape;594;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these are the Content and Practice Expectations (CPE) we landed on.</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some time to read and consider: </a:t>
            </a:r>
            <a:r>
              <a:rPr i="1" lang="en-GB">
                <a:solidFill>
                  <a:schemeClr val="dk1"/>
                </a:solidFill>
              </a:rPr>
              <a:t>what in our list of Content and Practice Expectations resonates with you? What surprises you?</a:t>
            </a:r>
            <a:endParaRPr i="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Link to Handout: [insert link]</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7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2" name="Google Shape;602;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set up what folks will do on the next slide: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They will examine the student work.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Determine where that </a:t>
            </a:r>
            <a:r>
              <a:rPr b="1" lang="en-GB" u="sng">
                <a:solidFill>
                  <a:schemeClr val="dk1"/>
                </a:solidFill>
              </a:rPr>
              <a:t>work</a:t>
            </a:r>
            <a:r>
              <a:rPr lang="en-GB">
                <a:solidFill>
                  <a:schemeClr val="dk1"/>
                </a:solidFill>
              </a:rPr>
              <a:t> falls along the criteria for success spectrum.</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And add a post it sharing what evidence of success is present.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We will focus our lens on the indicator displayed on the slide: 100.g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Note, a similar process can be done for each indicator that applies to this task.</a:t>
            </a:r>
            <a:endParaRPr>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0" name="Google Shape;620;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Facilitator will need to make a copy of the </a:t>
            </a:r>
            <a:r>
              <a:rPr lang="en-GB" u="sng">
                <a:solidFill>
                  <a:schemeClr val="hlink"/>
                </a:solidFill>
                <a:hlinkClick r:id="rId2"/>
              </a:rPr>
              <a:t>Jamboard file- Baseline PL Looking at Student Work</a:t>
            </a:r>
            <a:r>
              <a:rPr lang="en-GB">
                <a:solidFill>
                  <a:schemeClr val="dk1"/>
                </a:solidFill>
              </a:rPr>
              <a:t> and share that link with participants.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add a post it to the jamboard sharing: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Where they think the evidence of learning is along the Criteria for Success spectrum.</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If the student was here, what question(s) would you pose to understand what they know?</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Remind participants to focus at the CPE level, using the indicators to help guide decision-making.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If they find the student </a:t>
            </a:r>
            <a:r>
              <a:rPr b="1" lang="en-GB" u="sng">
                <a:solidFill>
                  <a:schemeClr val="dk1"/>
                </a:solidFill>
              </a:rPr>
              <a:t>work</a:t>
            </a:r>
            <a:r>
              <a:rPr b="1" lang="en-GB">
                <a:solidFill>
                  <a:schemeClr val="dk1"/>
                </a:solidFill>
              </a:rPr>
              <a:t> </a:t>
            </a:r>
            <a:r>
              <a:rPr lang="en-GB">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directions are on the first slide and the pink circle on the bottom indicates which work sample is in focus for that slide.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Navigate to Jamboard file to illustrate use of tools as needed.</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2" name="Google Shape;632;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Slide 18 - Grace #4</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slide serves to remind participants about the learning principles that undergird the bading system.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to consider this question and invite folks to share with a partner and the whole group.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1" name="Google Shape;641;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Slide 14: Grace #1</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0" name="Google Shape;650;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Slide 15 - Grace #2</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9" name="Google Shape;659;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5 minutes.</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6" name="Google Shape;666;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reflect. If time permits, consider using breakout rooms to have folks connect in smaller pairings or groups.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to share with whole group.</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25 minutes.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consider the questions on this slide; they should generate responses based only on the title of the badge. Invite volunteers to share responses with the group.</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our process began by grounding in the standards and identifying the story of the standards.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read through the standards associated with this badge in the handout. (The slide image shows only a partial list.)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Frame this by asking participants to consider how they would synthesize these set of standards.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link to document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Link to Handout: [insert link]</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2 in your handout.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our process began by grounding in the standards and identifying the story of the standards.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read through the standards associated with this badge in the handout. (The slide image shows only a partial list.)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Frame this by asking participants to consider how they would synthesize these set of standards.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link to document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Link to Handout: [insert link]</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2 in your handout.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No Footer">
  <p:cSld name="TITLE_1">
    <p:spTree>
      <p:nvGrpSpPr>
        <p:cNvPr id="9" name="Shape 9"/>
        <p:cNvGrpSpPr/>
        <p:nvPr/>
      </p:nvGrpSpPr>
      <p:grpSpPr>
        <a:xfrm>
          <a:off x="0" y="0"/>
          <a:ext cx="0" cy="0"/>
          <a:chOff x="0" y="0"/>
          <a:chExt cx="0" cy="0"/>
        </a:xfrm>
      </p:grpSpPr>
      <p:cxnSp>
        <p:nvCxnSpPr>
          <p:cNvPr id="10" name="Google Shape;10;p54"/>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cxnSp>
        <p:nvCxnSpPr>
          <p:cNvPr id="11" name="Google Shape;11;p54"/>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80"/>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8" name="Google Shape;48;p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81"/>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1" name="Google Shape;51;p81"/>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2" name="Google Shape;52;p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8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a Section Header" showMasterSp="0">
  <p:cSld name="3a Section Header">
    <p:bg>
      <p:bgPr>
        <a:solidFill>
          <a:schemeClr val="accent1"/>
        </a:solidFill>
      </p:bgPr>
    </p:bg>
    <p:spTree>
      <p:nvGrpSpPr>
        <p:cNvPr id="55" name="Shape 55"/>
        <p:cNvGrpSpPr/>
        <p:nvPr/>
      </p:nvGrpSpPr>
      <p:grpSpPr>
        <a:xfrm>
          <a:off x="0" y="0"/>
          <a:ext cx="0" cy="0"/>
          <a:chOff x="0" y="0"/>
          <a:chExt cx="0" cy="0"/>
        </a:xfrm>
      </p:grpSpPr>
      <p:sp>
        <p:nvSpPr>
          <p:cNvPr id="56" name="Google Shape;56;p83"/>
          <p:cNvSpPr txBox="1"/>
          <p:nvPr>
            <p:ph type="title"/>
          </p:nvPr>
        </p:nvSpPr>
        <p:spPr>
          <a:xfrm>
            <a:off x="571481" y="1085851"/>
            <a:ext cx="7543800" cy="14859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lt1"/>
              </a:buClr>
              <a:buSzPts val="3300"/>
              <a:buFont typeface="Roboto"/>
              <a:buNone/>
              <a:defRPr>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7" name="Google Shape;57;p83"/>
          <p:cNvSpPr txBox="1"/>
          <p:nvPr>
            <p:ph idx="1" type="subTitle"/>
          </p:nvPr>
        </p:nvSpPr>
        <p:spPr>
          <a:xfrm>
            <a:off x="571481" y="2702638"/>
            <a:ext cx="7543800" cy="1241700"/>
          </a:xfrm>
          <a:prstGeom prst="rect">
            <a:avLst/>
          </a:prstGeom>
          <a:noFill/>
          <a:ln>
            <a:noFill/>
          </a:ln>
        </p:spPr>
        <p:txBody>
          <a:bodyPr anchorCtr="0" anchor="t" bIns="34275" lIns="68575" spcFirstLastPara="1" rIns="68575" wrap="square" tIns="34275">
            <a:noAutofit/>
          </a:bodyPr>
          <a:lstStyle>
            <a:lvl1pPr lvl="0" algn="l">
              <a:lnSpc>
                <a:spcPct val="90000"/>
              </a:lnSpc>
              <a:spcBef>
                <a:spcPts val="800"/>
              </a:spcBef>
              <a:spcAft>
                <a:spcPts val="0"/>
              </a:spcAft>
              <a:buClr>
                <a:schemeClr val="lt1"/>
              </a:buClr>
              <a:buSzPts val="2100"/>
              <a:buNone/>
              <a:defRPr sz="2100">
                <a:solidFill>
                  <a:schemeClr val="lt1"/>
                </a:solidFill>
                <a:latin typeface="Roboto"/>
                <a:ea typeface="Roboto"/>
                <a:cs typeface="Roboto"/>
                <a:sym typeface="Roboto"/>
              </a:defRPr>
            </a:lvl1pPr>
            <a:lvl2pPr lvl="1" algn="ctr">
              <a:lnSpc>
                <a:spcPct val="90000"/>
              </a:lnSpc>
              <a:spcBef>
                <a:spcPts val="1200"/>
              </a:spcBef>
              <a:spcAft>
                <a:spcPts val="0"/>
              </a:spcAft>
              <a:buClr>
                <a:schemeClr val="dk1"/>
              </a:buClr>
              <a:buSzPts val="1500"/>
              <a:buNone/>
              <a:defRPr sz="1500"/>
            </a:lvl2pPr>
            <a:lvl3pPr lvl="2" algn="ctr">
              <a:lnSpc>
                <a:spcPct val="90000"/>
              </a:lnSpc>
              <a:spcBef>
                <a:spcPts val="1200"/>
              </a:spcBef>
              <a:spcAft>
                <a:spcPts val="0"/>
              </a:spcAft>
              <a:buClr>
                <a:schemeClr val="dk1"/>
              </a:buClr>
              <a:buSzPts val="1400"/>
              <a:buNone/>
              <a:defRPr sz="1400"/>
            </a:lvl3pPr>
            <a:lvl4pPr lvl="3" algn="ctr">
              <a:lnSpc>
                <a:spcPct val="90000"/>
              </a:lnSpc>
              <a:spcBef>
                <a:spcPts val="1200"/>
              </a:spcBef>
              <a:spcAft>
                <a:spcPts val="0"/>
              </a:spcAft>
              <a:buClr>
                <a:schemeClr val="dk1"/>
              </a:buClr>
              <a:buSzPts val="1200"/>
              <a:buNone/>
              <a:defRPr sz="1200"/>
            </a:lvl4pPr>
            <a:lvl5pPr lvl="4" algn="ctr">
              <a:lnSpc>
                <a:spcPct val="90000"/>
              </a:lnSpc>
              <a:spcBef>
                <a:spcPts val="1200"/>
              </a:spcBef>
              <a:spcAft>
                <a:spcPts val="0"/>
              </a:spcAft>
              <a:buClr>
                <a:schemeClr val="dk1"/>
              </a:buClr>
              <a:buSzPts val="1200"/>
              <a:buNone/>
              <a:defRPr sz="1200"/>
            </a:lvl5pPr>
            <a:lvl6pPr lvl="5" algn="ctr">
              <a:lnSpc>
                <a:spcPct val="90000"/>
              </a:lnSpc>
              <a:spcBef>
                <a:spcPts val="1200"/>
              </a:spcBef>
              <a:spcAft>
                <a:spcPts val="0"/>
              </a:spcAft>
              <a:buClr>
                <a:schemeClr val="dk1"/>
              </a:buClr>
              <a:buSzPts val="1200"/>
              <a:buNone/>
              <a:defRPr sz="1200"/>
            </a:lvl6pPr>
            <a:lvl7pPr lvl="6" algn="ctr">
              <a:lnSpc>
                <a:spcPct val="90000"/>
              </a:lnSpc>
              <a:spcBef>
                <a:spcPts val="1200"/>
              </a:spcBef>
              <a:spcAft>
                <a:spcPts val="0"/>
              </a:spcAft>
              <a:buClr>
                <a:schemeClr val="dk1"/>
              </a:buClr>
              <a:buSzPts val="1200"/>
              <a:buNone/>
              <a:defRPr sz="1200"/>
            </a:lvl7pPr>
            <a:lvl8pPr lvl="7" algn="ctr">
              <a:lnSpc>
                <a:spcPct val="90000"/>
              </a:lnSpc>
              <a:spcBef>
                <a:spcPts val="1200"/>
              </a:spcBef>
              <a:spcAft>
                <a:spcPts val="0"/>
              </a:spcAft>
              <a:buClr>
                <a:schemeClr val="dk1"/>
              </a:buClr>
              <a:buSzPts val="1200"/>
              <a:buNone/>
              <a:defRPr sz="1200"/>
            </a:lvl8pPr>
            <a:lvl9pPr lvl="8" algn="ctr">
              <a:lnSpc>
                <a:spcPct val="90000"/>
              </a:lnSpc>
              <a:spcBef>
                <a:spcPts val="1200"/>
              </a:spcBef>
              <a:spcAft>
                <a:spcPts val="1200"/>
              </a:spcAft>
              <a:buClr>
                <a:schemeClr val="dk1"/>
              </a:buClr>
              <a:buSzPts val="1200"/>
              <a:buNone/>
              <a:defRPr sz="1200"/>
            </a:lvl9pPr>
          </a:lstStyle>
          <a:p/>
        </p:txBody>
      </p:sp>
      <p:pic>
        <p:nvPicPr>
          <p:cNvPr id="58" name="Google Shape;58;p83"/>
          <p:cNvPicPr preferRelativeResize="0"/>
          <p:nvPr/>
        </p:nvPicPr>
        <p:blipFill rotWithShape="1">
          <a:blip r:embed="rId2">
            <a:alphaModFix/>
          </a:blip>
          <a:srcRect b="0" l="0" r="0" t="0"/>
          <a:stretch/>
        </p:blipFill>
        <p:spPr>
          <a:xfrm>
            <a:off x="7743825" y="4800600"/>
            <a:ext cx="1285875" cy="321469"/>
          </a:xfrm>
          <a:prstGeom prst="rect">
            <a:avLst/>
          </a:prstGeom>
          <a:noFill/>
          <a:ln>
            <a:noFill/>
          </a:ln>
        </p:spPr>
      </p:pic>
      <p:pic>
        <p:nvPicPr>
          <p:cNvPr id="59" name="Google Shape;59;p83"/>
          <p:cNvPicPr preferRelativeResize="0"/>
          <p:nvPr/>
        </p:nvPicPr>
        <p:blipFill rotWithShape="1">
          <a:blip r:embed="rId3">
            <a:alphaModFix/>
          </a:blip>
          <a:srcRect b="0" l="0" r="0" t="0"/>
          <a:stretch/>
        </p:blipFill>
        <p:spPr>
          <a:xfrm rot="5400000">
            <a:off x="-290946" y="290945"/>
            <a:ext cx="1200151" cy="61825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No Footer">
  <p:cSld name="TITLE_1">
    <p:spTree>
      <p:nvGrpSpPr>
        <p:cNvPr id="64" name="Shape 64"/>
        <p:cNvGrpSpPr/>
        <p:nvPr/>
      </p:nvGrpSpPr>
      <p:grpSpPr>
        <a:xfrm>
          <a:off x="0" y="0"/>
          <a:ext cx="0" cy="0"/>
          <a:chOff x="0" y="0"/>
          <a:chExt cx="0" cy="0"/>
        </a:xfrm>
      </p:grpSpPr>
      <p:cxnSp>
        <p:nvCxnSpPr>
          <p:cNvPr id="65" name="Google Shape;65;p56"/>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cxnSp>
        <p:nvCxnSpPr>
          <p:cNvPr id="66" name="Google Shape;66;p56"/>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7" name="Shape 67"/>
        <p:cNvGrpSpPr/>
        <p:nvPr/>
      </p:nvGrpSpPr>
      <p:grpSpPr>
        <a:xfrm>
          <a:off x="0" y="0"/>
          <a:ext cx="0" cy="0"/>
          <a:chOff x="0" y="0"/>
          <a:chExt cx="0" cy="0"/>
        </a:xfrm>
      </p:grpSpPr>
      <p:sp>
        <p:nvSpPr>
          <p:cNvPr id="68" name="Google Shape;68;p5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p5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0" name="Google Shape;70;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TITLE_1_1">
    <p:spTree>
      <p:nvGrpSpPr>
        <p:cNvPr id="71" name="Shape 71"/>
        <p:cNvGrpSpPr/>
        <p:nvPr/>
      </p:nvGrpSpPr>
      <p:grpSpPr>
        <a:xfrm>
          <a:off x="0" y="0"/>
          <a:ext cx="0" cy="0"/>
          <a:chOff x="0" y="0"/>
          <a:chExt cx="0" cy="0"/>
        </a:xfrm>
      </p:grpSpPr>
      <p:cxnSp>
        <p:nvCxnSpPr>
          <p:cNvPr id="72" name="Google Shape;72;p58"/>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cxnSp>
        <p:nvCxnSpPr>
          <p:cNvPr id="73" name="Google Shape;73;p58"/>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
        <p:nvSpPr>
          <p:cNvPr id="74" name="Google Shape;74;p58"/>
          <p:cNvSpPr txBox="1"/>
          <p:nvPr/>
        </p:nvSpPr>
        <p:spPr>
          <a:xfrm>
            <a:off x="6158700" y="4835200"/>
            <a:ext cx="2682300" cy="308400"/>
          </a:xfrm>
          <a:prstGeom prst="rect">
            <a:avLst/>
          </a:prstGeom>
          <a:noFill/>
          <a:ln>
            <a:noFill/>
          </a:ln>
        </p:spPr>
        <p:txBody>
          <a:bodyPr anchorCtr="0" anchor="ctr" bIns="0" lIns="0" spcFirstLastPara="1" rIns="0" wrap="square" tIns="0">
            <a:normAutofit/>
          </a:bodyPr>
          <a:lstStyle/>
          <a:p>
            <a:pPr indent="0" lvl="0" marL="0" marR="0" rtl="0" algn="r">
              <a:lnSpc>
                <a:spcPct val="100000"/>
              </a:lnSpc>
              <a:spcBef>
                <a:spcPts val="0"/>
              </a:spcBef>
              <a:spcAft>
                <a:spcPts val="0"/>
              </a:spcAft>
              <a:buClr>
                <a:srgbClr val="000000"/>
              </a:buClr>
              <a:buSzPts val="500"/>
              <a:buFont typeface="Arial"/>
              <a:buNone/>
            </a:pPr>
            <a:fld id="{00000000-1234-1234-1234-123412341234}" type="slidenum">
              <a:rPr b="0" i="0" lang="en-GB" sz="500" u="none" cap="none" strike="noStrike">
                <a:solidFill>
                  <a:srgbClr val="000000"/>
                </a:solidFill>
                <a:latin typeface="DM Sans"/>
                <a:ea typeface="DM Sans"/>
                <a:cs typeface="DM Sans"/>
                <a:sym typeface="DM Sans"/>
              </a:rPr>
              <a:t>‹#›</a:t>
            </a:fld>
            <a:endParaRPr b="0" i="0" sz="500" u="none" cap="none" strike="noStrike">
              <a:solidFill>
                <a:srgbClr val="000000"/>
              </a:solidFill>
              <a:latin typeface="DM Sans"/>
              <a:ea typeface="DM Sans"/>
              <a:cs typeface="DM Sans"/>
              <a:sym typeface="DM Sans"/>
            </a:endParaRPr>
          </a:p>
        </p:txBody>
      </p:sp>
      <p:sp>
        <p:nvSpPr>
          <p:cNvPr id="75" name="Google Shape;75;p58"/>
          <p:cNvSpPr txBox="1"/>
          <p:nvPr/>
        </p:nvSpPr>
        <p:spPr>
          <a:xfrm>
            <a:off x="3419850" y="4836225"/>
            <a:ext cx="26496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DM Sans"/>
                <a:ea typeface="DM Sans"/>
                <a:cs typeface="DM Sans"/>
                <a:sym typeface="DM Sans"/>
              </a:rPr>
              <a:t>Title of Presentation</a:t>
            </a:r>
            <a:endParaRPr b="0" i="0" sz="500" u="none" cap="none" strike="noStrike">
              <a:solidFill>
                <a:srgbClr val="000000"/>
              </a:solidFill>
              <a:latin typeface="DM Sans"/>
              <a:ea typeface="DM Sans"/>
              <a:cs typeface="DM Sans"/>
              <a:sym typeface="DM Sans"/>
            </a:endParaRPr>
          </a:p>
        </p:txBody>
      </p:sp>
      <p:sp>
        <p:nvSpPr>
          <p:cNvPr id="76" name="Google Shape;76;p58"/>
          <p:cNvSpPr txBox="1"/>
          <p:nvPr/>
        </p:nvSpPr>
        <p:spPr>
          <a:xfrm>
            <a:off x="615900" y="4836225"/>
            <a:ext cx="2682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DM Sans"/>
                <a:ea typeface="DM Sans"/>
                <a:cs typeface="DM Sans"/>
                <a:sym typeface="DM Sans"/>
              </a:rPr>
              <a:t>XQ</a:t>
            </a:r>
            <a:endParaRPr b="0" i="0" sz="500" u="none" cap="none" strike="noStrike">
              <a:solidFill>
                <a:srgbClr val="000000"/>
              </a:solidFill>
              <a:latin typeface="DM Sans"/>
              <a:ea typeface="DM Sans"/>
              <a:cs typeface="DM Sans"/>
              <a:sym typeface="DM Sans"/>
            </a:endParaRPr>
          </a:p>
        </p:txBody>
      </p: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7" name="Shape 77"/>
        <p:cNvGrpSpPr/>
        <p:nvPr/>
      </p:nvGrpSpPr>
      <p:grpSpPr>
        <a:xfrm>
          <a:off x="0" y="0"/>
          <a:ext cx="0" cy="0"/>
          <a:chOff x="0" y="0"/>
          <a:chExt cx="0" cy="0"/>
        </a:xfrm>
      </p:grpSpPr>
      <p:sp>
        <p:nvSpPr>
          <p:cNvPr id="78" name="Google Shape;78;p5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79" name="Google Shape;79;p5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0" name="Google Shape;80;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TITLE_2">
    <p:spTree>
      <p:nvGrpSpPr>
        <p:cNvPr id="81" name="Shape 81"/>
        <p:cNvGrpSpPr/>
        <p:nvPr/>
      </p:nvGrpSpPr>
      <p:grpSpPr>
        <a:xfrm>
          <a:off x="0" y="0"/>
          <a:ext cx="0" cy="0"/>
          <a:chOff x="0" y="0"/>
          <a:chExt cx="0" cy="0"/>
        </a:xfrm>
      </p:grpSpPr>
      <p:cxnSp>
        <p:nvCxnSpPr>
          <p:cNvPr id="82" name="Google Shape;82;p60"/>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cxnSp>
        <p:nvCxnSpPr>
          <p:cNvPr id="83" name="Google Shape;83;p60"/>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
        <p:nvSpPr>
          <p:cNvPr id="84" name="Google Shape;84;p60"/>
          <p:cNvSpPr txBox="1"/>
          <p:nvPr/>
        </p:nvSpPr>
        <p:spPr>
          <a:xfrm>
            <a:off x="6158700" y="4835200"/>
            <a:ext cx="2682300" cy="308400"/>
          </a:xfrm>
          <a:prstGeom prst="rect">
            <a:avLst/>
          </a:prstGeom>
          <a:noFill/>
          <a:ln>
            <a:noFill/>
          </a:ln>
        </p:spPr>
        <p:txBody>
          <a:bodyPr anchorCtr="0" anchor="ctr" bIns="0" lIns="0" spcFirstLastPara="1" rIns="0" wrap="square" tIns="0">
            <a:normAutofit/>
          </a:bodyPr>
          <a:lstStyle/>
          <a:p>
            <a:pPr indent="0" lvl="0" marL="0" marR="0" rtl="0" algn="r">
              <a:lnSpc>
                <a:spcPct val="100000"/>
              </a:lnSpc>
              <a:spcBef>
                <a:spcPts val="0"/>
              </a:spcBef>
              <a:spcAft>
                <a:spcPts val="0"/>
              </a:spcAft>
              <a:buClr>
                <a:srgbClr val="000000"/>
              </a:buClr>
              <a:buSzPts val="500"/>
              <a:buFont typeface="Arial"/>
              <a:buNone/>
            </a:pPr>
            <a:fld id="{00000000-1234-1234-1234-123412341234}" type="slidenum">
              <a:rPr b="0" i="0" lang="en-GB" sz="500" u="none" cap="none" strike="noStrike">
                <a:solidFill>
                  <a:srgbClr val="000000"/>
                </a:solidFill>
                <a:latin typeface="DM Sans"/>
                <a:ea typeface="DM Sans"/>
                <a:cs typeface="DM Sans"/>
                <a:sym typeface="DM Sans"/>
              </a:rPr>
              <a:t>‹#›</a:t>
            </a:fld>
            <a:endParaRPr b="0" i="0" sz="500" u="none" cap="none" strike="noStrike">
              <a:solidFill>
                <a:srgbClr val="000000"/>
              </a:solidFill>
              <a:latin typeface="DM Sans"/>
              <a:ea typeface="DM Sans"/>
              <a:cs typeface="DM Sans"/>
              <a:sym typeface="DM Sans"/>
            </a:endParaRPr>
          </a:p>
        </p:txBody>
      </p:sp>
      <p:sp>
        <p:nvSpPr>
          <p:cNvPr id="85" name="Google Shape;85;p60"/>
          <p:cNvSpPr txBox="1"/>
          <p:nvPr/>
        </p:nvSpPr>
        <p:spPr>
          <a:xfrm>
            <a:off x="3387300" y="4836225"/>
            <a:ext cx="2682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DM Sans"/>
                <a:ea typeface="DM Sans"/>
                <a:cs typeface="DM Sans"/>
                <a:sym typeface="DM Sans"/>
              </a:rPr>
              <a:t>Title of Presentation</a:t>
            </a:r>
            <a:endParaRPr b="0" i="0" sz="500" u="none" cap="none" strike="noStrike">
              <a:solidFill>
                <a:srgbClr val="000000"/>
              </a:solidFill>
              <a:latin typeface="DM Sans"/>
              <a:ea typeface="DM Sans"/>
              <a:cs typeface="DM Sans"/>
              <a:sym typeface="DM Sans"/>
            </a:endParaRPr>
          </a:p>
        </p:txBody>
      </p:sp>
      <p:sp>
        <p:nvSpPr>
          <p:cNvPr id="86" name="Google Shape;86;p60"/>
          <p:cNvSpPr txBox="1"/>
          <p:nvPr/>
        </p:nvSpPr>
        <p:spPr>
          <a:xfrm>
            <a:off x="615900" y="4836225"/>
            <a:ext cx="2682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DM Sans"/>
                <a:ea typeface="DM Sans"/>
                <a:cs typeface="DM Sans"/>
                <a:sym typeface="DM Sans"/>
              </a:rPr>
              <a:t>XQ</a:t>
            </a:r>
            <a:endParaRPr b="0" i="0" sz="500" u="none" cap="none" strike="noStrike">
              <a:solidFill>
                <a:srgbClr val="000000"/>
              </a:solidFill>
              <a:latin typeface="DM Sans"/>
              <a:ea typeface="DM Sans"/>
              <a:cs typeface="DM Sans"/>
              <a:sym typeface="DM Sans"/>
            </a:endParaRPr>
          </a:p>
        </p:txBody>
      </p: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928">
          <p15:clr>
            <a:srgbClr val="FA7B17"/>
          </p15:clr>
        </p15:guide>
        <p15:guide id="6" pos="3029">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6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89" name="Google Shape;89;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cxnSp>
        <p:nvCxnSpPr>
          <p:cNvPr id="13" name="Google Shape;13;p7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4" name="Google Shape;14;p72"/>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5" name="Google Shape;15;p72"/>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6" name="Google Shape;16;p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0" name="Shape 90"/>
        <p:cNvGrpSpPr/>
        <p:nvPr/>
      </p:nvGrpSpPr>
      <p:grpSpPr>
        <a:xfrm>
          <a:off x="0" y="0"/>
          <a:ext cx="0" cy="0"/>
          <a:chOff x="0" y="0"/>
          <a:chExt cx="0" cy="0"/>
        </a:xfrm>
      </p:grpSpPr>
      <p:sp>
        <p:nvSpPr>
          <p:cNvPr id="91" name="Google Shape;91;p6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2" name="Google Shape;92;p6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3" name="Google Shape;93;p6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4" name="Google Shape;94;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 name="Shape 95"/>
        <p:cNvGrpSpPr/>
        <p:nvPr/>
      </p:nvGrpSpPr>
      <p:grpSpPr>
        <a:xfrm>
          <a:off x="0" y="0"/>
          <a:ext cx="0" cy="0"/>
          <a:chOff x="0" y="0"/>
          <a:chExt cx="0" cy="0"/>
        </a:xfrm>
      </p:grpSpPr>
      <p:sp>
        <p:nvSpPr>
          <p:cNvPr id="96" name="Google Shape;96;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7" name="Google Shape;97;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8" name="Shape 98"/>
        <p:cNvGrpSpPr/>
        <p:nvPr/>
      </p:nvGrpSpPr>
      <p:grpSpPr>
        <a:xfrm>
          <a:off x="0" y="0"/>
          <a:ext cx="0" cy="0"/>
          <a:chOff x="0" y="0"/>
          <a:chExt cx="0" cy="0"/>
        </a:xfrm>
      </p:grpSpPr>
      <p:sp>
        <p:nvSpPr>
          <p:cNvPr id="99" name="Google Shape;99;p6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0" name="Google Shape;100;p6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1" name="Google Shape;101;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2" name="Shape 102"/>
        <p:cNvGrpSpPr/>
        <p:nvPr/>
      </p:nvGrpSpPr>
      <p:grpSpPr>
        <a:xfrm>
          <a:off x="0" y="0"/>
          <a:ext cx="0" cy="0"/>
          <a:chOff x="0" y="0"/>
          <a:chExt cx="0" cy="0"/>
        </a:xfrm>
      </p:grpSpPr>
      <p:sp>
        <p:nvSpPr>
          <p:cNvPr id="103" name="Google Shape;103;p6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04" name="Google Shape;104;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5" name="Shape 105"/>
        <p:cNvGrpSpPr/>
        <p:nvPr/>
      </p:nvGrpSpPr>
      <p:grpSpPr>
        <a:xfrm>
          <a:off x="0" y="0"/>
          <a:ext cx="0" cy="0"/>
          <a:chOff x="0" y="0"/>
          <a:chExt cx="0" cy="0"/>
        </a:xfrm>
      </p:grpSpPr>
      <p:sp>
        <p:nvSpPr>
          <p:cNvPr id="106" name="Google Shape;106;p6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6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08" name="Google Shape;108;p6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9" name="Google Shape;109;p6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0" name="Google Shape;110;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1" name="Shape 111"/>
        <p:cNvGrpSpPr/>
        <p:nvPr/>
      </p:nvGrpSpPr>
      <p:grpSpPr>
        <a:xfrm>
          <a:off x="0" y="0"/>
          <a:ext cx="0" cy="0"/>
          <a:chOff x="0" y="0"/>
          <a:chExt cx="0" cy="0"/>
        </a:xfrm>
      </p:grpSpPr>
      <p:sp>
        <p:nvSpPr>
          <p:cNvPr id="112" name="Google Shape;112;p6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13" name="Google Shape;113;p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4" name="Shape 114"/>
        <p:cNvGrpSpPr/>
        <p:nvPr/>
      </p:nvGrpSpPr>
      <p:grpSpPr>
        <a:xfrm>
          <a:off x="0" y="0"/>
          <a:ext cx="0" cy="0"/>
          <a:chOff x="0" y="0"/>
          <a:chExt cx="0" cy="0"/>
        </a:xfrm>
      </p:grpSpPr>
      <p:sp>
        <p:nvSpPr>
          <p:cNvPr id="115" name="Google Shape;115;p6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6" name="Google Shape;116;p6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17" name="Google Shape;117;p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_quote">
  <p:cSld name="TITLE_1_1_1">
    <p:spTree>
      <p:nvGrpSpPr>
        <p:cNvPr id="120" name="Shape 120"/>
        <p:cNvGrpSpPr/>
        <p:nvPr/>
      </p:nvGrpSpPr>
      <p:grpSpPr>
        <a:xfrm>
          <a:off x="0" y="0"/>
          <a:ext cx="0" cy="0"/>
          <a:chOff x="0" y="0"/>
          <a:chExt cx="0" cy="0"/>
        </a:xfrm>
      </p:grpSpPr>
      <p:sp>
        <p:nvSpPr>
          <p:cNvPr id="121" name="Google Shape;121;p70"/>
          <p:cNvSpPr/>
          <p:nvPr/>
        </p:nvSpPr>
        <p:spPr>
          <a:xfrm>
            <a:off x="5844900" y="375"/>
            <a:ext cx="3299100" cy="5153400"/>
          </a:xfrm>
          <a:prstGeom prst="rect">
            <a:avLst/>
          </a:prstGeom>
          <a:solidFill>
            <a:srgbClr val="83FF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2" name="Google Shape;122;p70"/>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
        <p:nvSpPr>
          <p:cNvPr id="123" name="Google Shape;123;p70"/>
          <p:cNvSpPr txBox="1"/>
          <p:nvPr/>
        </p:nvSpPr>
        <p:spPr>
          <a:xfrm>
            <a:off x="6158700" y="4835200"/>
            <a:ext cx="2682300" cy="308400"/>
          </a:xfrm>
          <a:prstGeom prst="rect">
            <a:avLst/>
          </a:prstGeom>
          <a:noFill/>
          <a:ln>
            <a:noFill/>
          </a:ln>
        </p:spPr>
        <p:txBody>
          <a:bodyPr anchorCtr="0" anchor="ctr" bIns="0" lIns="0" spcFirstLastPara="1" rIns="0" wrap="square" tIns="0">
            <a:normAutofit/>
          </a:bodyPr>
          <a:lstStyle/>
          <a:p>
            <a:pPr indent="0" lvl="0" marL="0" marR="0" rtl="0" algn="r">
              <a:lnSpc>
                <a:spcPct val="100000"/>
              </a:lnSpc>
              <a:spcBef>
                <a:spcPts val="0"/>
              </a:spcBef>
              <a:spcAft>
                <a:spcPts val="0"/>
              </a:spcAft>
              <a:buClr>
                <a:srgbClr val="000000"/>
              </a:buClr>
              <a:buSzPts val="500"/>
              <a:buFont typeface="Arial"/>
              <a:buNone/>
            </a:pPr>
            <a:fld id="{00000000-1234-1234-1234-123412341234}" type="slidenum">
              <a:rPr b="0" i="0" lang="en-GB" sz="500" u="none" cap="none" strike="noStrike">
                <a:solidFill>
                  <a:srgbClr val="000000"/>
                </a:solidFill>
                <a:latin typeface="DM Sans"/>
                <a:ea typeface="DM Sans"/>
                <a:cs typeface="DM Sans"/>
                <a:sym typeface="DM Sans"/>
              </a:rPr>
              <a:t>‹#›</a:t>
            </a:fld>
            <a:endParaRPr b="0" i="0" sz="500" u="none" cap="none" strike="noStrike">
              <a:solidFill>
                <a:srgbClr val="000000"/>
              </a:solidFill>
              <a:latin typeface="DM Sans"/>
              <a:ea typeface="DM Sans"/>
              <a:cs typeface="DM Sans"/>
              <a:sym typeface="DM Sans"/>
            </a:endParaRPr>
          </a:p>
        </p:txBody>
      </p:sp>
      <p:sp>
        <p:nvSpPr>
          <p:cNvPr id="124" name="Google Shape;124;p70"/>
          <p:cNvSpPr txBox="1"/>
          <p:nvPr/>
        </p:nvSpPr>
        <p:spPr>
          <a:xfrm>
            <a:off x="3419850" y="4836225"/>
            <a:ext cx="26496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DM Sans"/>
                <a:ea typeface="DM Sans"/>
                <a:cs typeface="DM Sans"/>
                <a:sym typeface="DM Sans"/>
              </a:rPr>
              <a:t>Title of Presentation</a:t>
            </a:r>
            <a:endParaRPr b="0" i="0" sz="500" u="none" cap="none" strike="noStrike">
              <a:solidFill>
                <a:srgbClr val="000000"/>
              </a:solidFill>
              <a:latin typeface="DM Sans"/>
              <a:ea typeface="DM Sans"/>
              <a:cs typeface="DM Sans"/>
              <a:sym typeface="DM Sans"/>
            </a:endParaRPr>
          </a:p>
        </p:txBody>
      </p:sp>
      <p:sp>
        <p:nvSpPr>
          <p:cNvPr id="125" name="Google Shape;125;p70"/>
          <p:cNvSpPr txBox="1"/>
          <p:nvPr/>
        </p:nvSpPr>
        <p:spPr>
          <a:xfrm>
            <a:off x="615900" y="4836225"/>
            <a:ext cx="2682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DM Sans"/>
                <a:ea typeface="DM Sans"/>
                <a:cs typeface="DM Sans"/>
                <a:sym typeface="DM Sans"/>
              </a:rPr>
              <a:t>XQ</a:t>
            </a:r>
            <a:endParaRPr b="0" i="0" sz="500" u="none" cap="none" strike="noStrike">
              <a:solidFill>
                <a:srgbClr val="000000"/>
              </a:solidFill>
              <a:latin typeface="DM Sans"/>
              <a:ea typeface="DM Sans"/>
              <a:cs typeface="DM Sans"/>
              <a:sym typeface="DM Sans"/>
            </a:endParaRPr>
          </a:p>
        </p:txBody>
      </p:sp>
      <p:cxnSp>
        <p:nvCxnSpPr>
          <p:cNvPr id="126" name="Google Shape;126;p70"/>
          <p:cNvCxnSpPr/>
          <p:nvPr/>
        </p:nvCxnSpPr>
        <p:spPr>
          <a:xfrm>
            <a:off x="5844900" y="1350"/>
            <a:ext cx="0" cy="5141400"/>
          </a:xfrm>
          <a:prstGeom prst="straightConnector1">
            <a:avLst/>
          </a:prstGeom>
          <a:noFill/>
          <a:ln cap="flat" cmpd="sng" w="9525">
            <a:solidFill>
              <a:schemeClr val="dk2"/>
            </a:solidFill>
            <a:prstDash val="solid"/>
            <a:round/>
            <a:headEnd len="sm" w="sm" type="none"/>
            <a:tailEnd len="sm" w="sm" type="none"/>
          </a:ln>
        </p:spPr>
      </p:cxnSp>
      <p:cxnSp>
        <p:nvCxnSpPr>
          <p:cNvPr id="127" name="Google Shape;127;p70"/>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128" name="Shape 128"/>
        <p:cNvGrpSpPr/>
        <p:nvPr/>
      </p:nvGrpSpPr>
      <p:grpSpPr>
        <a:xfrm>
          <a:off x="0" y="0"/>
          <a:ext cx="0" cy="0"/>
          <a:chOff x="0" y="0"/>
          <a:chExt cx="0" cy="0"/>
        </a:xfrm>
      </p:grpSpPr>
      <p:sp>
        <p:nvSpPr>
          <p:cNvPr id="129" name="Google Shape;129;p7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0" name="Google Shape;130;p7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1" name="Google Shape;131;p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sp>
        <p:nvSpPr>
          <p:cNvPr id="18" name="Google Shape;18;p73"/>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19" name="Google Shape;19;p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7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2" name="Google Shape;22;p7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3" name="Google Shape;23;p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7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6" name="Google Shape;26;p7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7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8" name="Google Shape;28;p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1" name="Google Shape;31;p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7"/>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77"/>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6" name="Shape 36"/>
        <p:cNvGrpSpPr/>
        <p:nvPr/>
      </p:nvGrpSpPr>
      <p:grpSpPr>
        <a:xfrm>
          <a:off x="0" y="0"/>
          <a:ext cx="0" cy="0"/>
          <a:chOff x="0" y="0"/>
          <a:chExt cx="0" cy="0"/>
        </a:xfrm>
      </p:grpSpPr>
      <p:sp>
        <p:nvSpPr>
          <p:cNvPr id="37" name="Google Shape;37;p78"/>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38" name="Google Shape;38;p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7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 name="Google Shape;41;p7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79"/>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3" name="Google Shape;43;p79"/>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4" name="Google Shape;44;p7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5" name="Google Shape;45;p7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theme" Target="../theme/theme1.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5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8" name="Google Shape;8;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0" name="Shape 60"/>
        <p:cNvGrpSpPr/>
        <p:nvPr/>
      </p:nvGrpSpPr>
      <p:grpSpPr>
        <a:xfrm>
          <a:off x="0" y="0"/>
          <a:ext cx="0" cy="0"/>
          <a:chOff x="0" y="0"/>
          <a:chExt cx="0" cy="0"/>
        </a:xfrm>
      </p:grpSpPr>
      <p:sp>
        <p:nvSpPr>
          <p:cNvPr id="61" name="Google Shape;61;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2" name="Google Shape;62;p5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3" name="Google Shape;63;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jamboard.google.com/d/178GPdj5hUQqZgNrfGk_1pk58-AAUg2jNhmeRR_eb2SA/viewer?f=0&amp;pli=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hyperlink" Target="https://www.youcubed.org/resource/data-literac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hyperlink" Target="https://hsdatascience.youcubed.org/downloadable/visual-representations-of-correlation-exampl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hyperlink" Target="https://hsdatascience.youcubed.org/downloadable/visual-representations-of-correlation-exampl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hyperlink" Target="https://hsdatascience.youcubed.org/downloadable/visual-representations-of-correlation-exampl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8.xml"/><Relationship Id="rId3" Type="http://schemas.openxmlformats.org/officeDocument/2006/relationships/image" Target="../media/image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145758"/>
        </a:solidFill>
      </p:bgPr>
    </p:bg>
    <p:spTree>
      <p:nvGrpSpPr>
        <p:cNvPr id="135" name="Shape 135"/>
        <p:cNvGrpSpPr/>
        <p:nvPr/>
      </p:nvGrpSpPr>
      <p:grpSpPr>
        <a:xfrm>
          <a:off x="0" y="0"/>
          <a:ext cx="0" cy="0"/>
          <a:chOff x="0" y="0"/>
          <a:chExt cx="0" cy="0"/>
        </a:xfrm>
      </p:grpSpPr>
      <p:cxnSp>
        <p:nvCxnSpPr>
          <p:cNvPr id="136" name="Google Shape;136;p1"/>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137" name="Google Shape;137;p1"/>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138" name="Google Shape;138;p1"/>
          <p:cNvSpPr txBox="1"/>
          <p:nvPr/>
        </p:nvSpPr>
        <p:spPr>
          <a:xfrm>
            <a:off x="768300" y="379350"/>
            <a:ext cx="7896300" cy="187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3500" u="none" cap="none" strike="noStrike">
                <a:solidFill>
                  <a:srgbClr val="83FBA3"/>
                </a:solidFill>
                <a:latin typeface="Nanum Myeongjo"/>
                <a:ea typeface="Nanum Myeongjo"/>
                <a:cs typeface="Nanum Myeongjo"/>
                <a:sym typeface="Nanum Myeongjo"/>
              </a:rPr>
              <a:t>Preparation Notes</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0"/>
              </a:spcAft>
              <a:buClr>
                <a:schemeClr val="dk1"/>
              </a:buClr>
              <a:buSzPts val="1100"/>
              <a:buFont typeface="Arial"/>
              <a:buNone/>
            </a:pPr>
            <a:r>
              <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1000"/>
              </a:spcAft>
              <a:buClr>
                <a:schemeClr val="dk1"/>
              </a:buClr>
              <a:buSzPts val="1100"/>
              <a:buFont typeface="Arial"/>
              <a:buNone/>
            </a:pPr>
            <a:r>
              <a:t/>
            </a:r>
            <a:endParaRPr b="0" i="0" sz="3500" u="none" cap="none" strike="noStrike">
              <a:solidFill>
                <a:schemeClr val="lt1"/>
              </a:solidFill>
              <a:latin typeface="Nanum Myeongjo"/>
              <a:ea typeface="Nanum Myeongjo"/>
              <a:cs typeface="Nanum Myeongjo"/>
              <a:sym typeface="Nanum Myeongjo"/>
            </a:endParaRPr>
          </a:p>
        </p:txBody>
      </p:sp>
      <p:sp>
        <p:nvSpPr>
          <p:cNvPr id="139" name="Google Shape;139;p1"/>
          <p:cNvSpPr txBox="1"/>
          <p:nvPr/>
        </p:nvSpPr>
        <p:spPr>
          <a:xfrm>
            <a:off x="312775" y="1071275"/>
            <a:ext cx="8733900" cy="3565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500"/>
              </a:spcBef>
              <a:spcAft>
                <a:spcPts val="0"/>
              </a:spcAft>
              <a:buClr>
                <a:srgbClr val="000000"/>
              </a:buClr>
              <a:buSzPts val="1400"/>
              <a:buFont typeface="Arial"/>
              <a:buNone/>
            </a:pPr>
            <a:r>
              <a:rPr b="0" i="0" lang="en-GB" sz="1400" u="none" cap="none" strike="noStrike">
                <a:solidFill>
                  <a:schemeClr val="lt1"/>
                </a:solidFill>
                <a:latin typeface="Nanum Myeongjo"/>
                <a:ea typeface="Nanum Myeongjo"/>
                <a:cs typeface="Nanum Myeongjo"/>
                <a:sym typeface="Nanum Myeongjo"/>
              </a:rPr>
              <a:t>Please review and customize this deck to prepare it for use. Some notes:</a:t>
            </a:r>
            <a:endParaRPr b="0" i="0" sz="1400" u="none" cap="none" strike="noStrike">
              <a:solidFill>
                <a:schemeClr val="lt1"/>
              </a:solidFill>
              <a:latin typeface="Nanum Myeongjo"/>
              <a:ea typeface="Nanum Myeongjo"/>
              <a:cs typeface="Nanum Myeongjo"/>
              <a:sym typeface="Nanum Myeongjo"/>
            </a:endParaRPr>
          </a:p>
          <a:p>
            <a:pPr indent="-317500" lvl="0" marL="457200" marR="0" rtl="0" algn="l">
              <a:lnSpc>
                <a:spcPct val="115000"/>
              </a:lnSpc>
              <a:spcBef>
                <a:spcPts val="50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These professional learning (PL) materials (slide deck and accompanying handout) are being offered in editable forms so that you may make adjustments to better support the specific work happening in your school or district. </a:t>
            </a:r>
            <a:endParaRPr b="0" i="0" sz="1400" u="none" cap="none" strike="noStrike">
              <a:solidFill>
                <a:schemeClr val="lt1"/>
              </a:solidFill>
              <a:latin typeface="Nanum Myeongjo"/>
              <a:ea typeface="Nanum Myeongjo"/>
              <a:cs typeface="Nanum Myeongjo"/>
              <a:sym typeface="Nanum Myeongjo"/>
            </a:endParaRPr>
          </a:p>
          <a:p>
            <a:pPr indent="-317500" lvl="0" marL="457200" marR="0" rtl="0" algn="l">
              <a:lnSpc>
                <a:spcPct val="115000"/>
              </a:lnSpc>
              <a:spcBef>
                <a:spcPts val="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For the 2024-25 school year, student work samples are not provided for most sessions.  The facilitator will need to collect or create student work samples when implementing these materials during 2024-25. </a:t>
            </a:r>
            <a:endParaRPr b="0" i="0" sz="1400" u="none" cap="none" strike="noStrike">
              <a:solidFill>
                <a:schemeClr val="lt1"/>
              </a:solidFill>
              <a:latin typeface="Nanum Myeongjo"/>
              <a:ea typeface="Nanum Myeongjo"/>
              <a:cs typeface="Nanum Myeongjo"/>
              <a:sym typeface="Nanum Myeongjo"/>
            </a:endParaRPr>
          </a:p>
          <a:p>
            <a:pPr indent="-317500" lvl="0" marL="457200" marR="0" rtl="0" algn="l">
              <a:lnSpc>
                <a:spcPct val="115000"/>
              </a:lnSpc>
              <a:spcBef>
                <a:spcPts val="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These PL materials are designed to easily accommodate remote delivery: </a:t>
            </a:r>
            <a:endParaRPr b="0" i="0" sz="1400" u="none" cap="none" strike="noStrike">
              <a:solidFill>
                <a:schemeClr val="lt1"/>
              </a:solidFill>
              <a:latin typeface="Nanum Myeongjo"/>
              <a:ea typeface="Nanum Myeongjo"/>
              <a:cs typeface="Nanum Myeongjo"/>
              <a:sym typeface="Nanum Myeongjo"/>
            </a:endParaRPr>
          </a:p>
          <a:p>
            <a:pPr indent="-317500" lvl="1" marL="914400" marR="0" rtl="0" algn="l">
              <a:lnSpc>
                <a:spcPct val="115000"/>
              </a:lnSpc>
              <a:spcBef>
                <a:spcPts val="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A </a:t>
            </a:r>
            <a:r>
              <a:rPr b="0" i="0" lang="en-GB" sz="1400" u="sng" cap="none" strike="noStrike">
                <a:solidFill>
                  <a:srgbClr val="83FF36"/>
                </a:solidFill>
                <a:latin typeface="Nanum Myeongjo"/>
                <a:ea typeface="Nanum Myeongjo"/>
                <a:cs typeface="Nanum Myeongjo"/>
                <a:sym typeface="Nanum Myeongjo"/>
                <a:hlinkClick r:id="rId3">
                  <a:extLst>
                    <a:ext uri="{A12FA001-AC4F-418D-AE19-62706E023703}">
                      <ahyp:hlinkClr val="tx"/>
                    </a:ext>
                  </a:extLst>
                </a:hlinkClick>
              </a:rPr>
              <a:t>Jamboard template</a:t>
            </a:r>
            <a:r>
              <a:rPr b="0" i="0" lang="en-GB" sz="1400" u="none" cap="none" strike="noStrike">
                <a:solidFill>
                  <a:srgbClr val="83FF36"/>
                </a:solidFill>
                <a:latin typeface="Nanum Myeongjo"/>
                <a:ea typeface="Nanum Myeongjo"/>
                <a:cs typeface="Nanum Myeongjo"/>
                <a:sym typeface="Nanum Myeongjo"/>
              </a:rPr>
              <a:t> </a:t>
            </a:r>
            <a:r>
              <a:rPr b="0" i="0" lang="en-GB" sz="1400" u="none" cap="none" strike="noStrike">
                <a:solidFill>
                  <a:schemeClr val="lt1"/>
                </a:solidFill>
                <a:latin typeface="Nanum Myeongjo"/>
                <a:ea typeface="Nanum Myeongjo"/>
                <a:cs typeface="Nanum Myeongjo"/>
                <a:sym typeface="Nanum Myeongjo"/>
              </a:rPr>
              <a:t>is provided to facilitate discussion of student work; the facilitator will need to make a copy of this and be ready to share the link with participants as noted in the deck. </a:t>
            </a:r>
            <a:endParaRPr b="0" i="0" sz="1400" u="none" cap="none" strike="noStrike">
              <a:solidFill>
                <a:schemeClr val="lt1"/>
              </a:solidFill>
              <a:latin typeface="Nanum Myeongjo"/>
              <a:ea typeface="Nanum Myeongjo"/>
              <a:cs typeface="Nanum Myeongjo"/>
              <a:sym typeface="Nanum Myeongjo"/>
            </a:endParaRPr>
          </a:p>
          <a:p>
            <a:pPr indent="-317500" lvl="1" marL="914400" marR="0" rtl="0" algn="l">
              <a:lnSpc>
                <a:spcPct val="115000"/>
              </a:lnSpc>
              <a:spcBef>
                <a:spcPts val="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Text that can be readily pasted (marked with “—”) into a video call chat feature is included when participants need to reference the handout.</a:t>
            </a:r>
            <a:endParaRPr b="0" i="0" sz="1400" u="none" cap="none" strike="noStrike">
              <a:solidFill>
                <a:schemeClr val="lt1"/>
              </a:solidFill>
              <a:latin typeface="Nanum Myeongjo"/>
              <a:ea typeface="Nanum Myeongjo"/>
              <a:cs typeface="Nanum Myeongjo"/>
              <a:sym typeface="Nanum Myeongjo"/>
            </a:endParaRPr>
          </a:p>
          <a:p>
            <a:pPr indent="-317500" lvl="1" marL="914400" marR="0" rtl="0" algn="l">
              <a:lnSpc>
                <a:spcPct val="115000"/>
              </a:lnSpc>
              <a:spcBef>
                <a:spcPts val="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There are placeholders for handout links to be shared with participants in the notes field of selected slides; the facilitator will need to add a link to the handout where indicated by “[insert link].”</a:t>
            </a:r>
            <a:endParaRPr b="0" i="0" sz="1400" u="none" cap="none" strike="noStrike">
              <a:solidFill>
                <a:schemeClr val="lt1"/>
              </a:solidFill>
              <a:latin typeface="Nanum Myeongjo"/>
              <a:ea typeface="Nanum Myeongjo"/>
              <a:cs typeface="Nanum Myeongjo"/>
              <a:sym typeface="Nanum Myeongjo"/>
            </a:endParaRPr>
          </a:p>
          <a:p>
            <a:pPr indent="0" lvl="0" marL="0" marR="0" rtl="0" algn="l">
              <a:lnSpc>
                <a:spcPct val="115000"/>
              </a:lnSpc>
              <a:spcBef>
                <a:spcPts val="500"/>
              </a:spcBef>
              <a:spcAft>
                <a:spcPts val="0"/>
              </a:spcAft>
              <a:buClr>
                <a:srgbClr val="000000"/>
              </a:buClr>
              <a:buSzPts val="1400"/>
              <a:buFont typeface="Arial"/>
              <a:buNone/>
            </a:pPr>
            <a:r>
              <a:t/>
            </a:r>
            <a:endParaRPr b="0" i="0" sz="1400" u="none" cap="none" strike="noStrike">
              <a:solidFill>
                <a:schemeClr val="lt1"/>
              </a:solidFill>
              <a:latin typeface="Nanum Myeongjo"/>
              <a:ea typeface="Nanum Myeongjo"/>
              <a:cs typeface="Nanum Myeongjo"/>
              <a:sym typeface="Nanum Myeongj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231" name="Shape 231"/>
        <p:cNvGrpSpPr/>
        <p:nvPr/>
      </p:nvGrpSpPr>
      <p:grpSpPr>
        <a:xfrm>
          <a:off x="0" y="0"/>
          <a:ext cx="0" cy="0"/>
          <a:chOff x="0" y="0"/>
          <a:chExt cx="0" cy="0"/>
        </a:xfrm>
      </p:grpSpPr>
      <p:sp>
        <p:nvSpPr>
          <p:cNvPr id="232" name="Google Shape;232;p10"/>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0"/>
          <p:cNvSpPr txBox="1"/>
          <p:nvPr/>
        </p:nvSpPr>
        <p:spPr>
          <a:xfrm>
            <a:off x="345075" y="276625"/>
            <a:ext cx="65538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M212 Content and Practice Expectations (CPE)</a:t>
            </a:r>
            <a:endParaRPr b="0" i="0" sz="2100" u="none" cap="none" strike="noStrike">
              <a:solidFill>
                <a:schemeClr val="dk1"/>
              </a:solidFill>
              <a:latin typeface="Nanum Myeongjo"/>
              <a:ea typeface="Nanum Myeongjo"/>
              <a:cs typeface="Nanum Myeongjo"/>
              <a:sym typeface="Nanum Myeongjo"/>
            </a:endParaRPr>
          </a:p>
        </p:txBody>
      </p:sp>
      <p:cxnSp>
        <p:nvCxnSpPr>
          <p:cNvPr id="234" name="Google Shape;234;p10"/>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graphicFrame>
        <p:nvGraphicFramePr>
          <p:cNvPr id="235" name="Google Shape;235;p10"/>
          <p:cNvGraphicFramePr/>
          <p:nvPr/>
        </p:nvGraphicFramePr>
        <p:xfrm>
          <a:off x="311700" y="1057150"/>
          <a:ext cx="3000000" cy="3000000"/>
        </p:xfrm>
        <a:graphic>
          <a:graphicData uri="http://schemas.openxmlformats.org/drawingml/2006/table">
            <a:tbl>
              <a:tblPr>
                <a:noFill/>
                <a:tableStyleId>{1C9F8E04-D00E-4867-A903-DB03803A837A}</a:tableStyleId>
              </a:tblPr>
              <a:tblGrid>
                <a:gridCol w="755075"/>
                <a:gridCol w="7796575"/>
              </a:tblGrid>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212.a</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Engage in the modeling cycle. </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212.b</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Construct questions that can be answered by predictive modeling.</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212.c</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Select appropriate types of predictive models that help answer statistical questions and justify these choices.</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212.d</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Demonstrate understanding that Data = Model + Error, where the Model may contain one predictor, multiple predictors, or no predictors at all.</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212.e</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Understand and implement machine learning methods, and distinguish between supervised and unsupervised learning methods.</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212.f </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Improve predictive model fit by transforming variables, selecting variables, or using an alternate type of predictive modeling method.</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212.g </a:t>
                      </a:r>
                      <a:endParaRPr sz="11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Use predictive models to make predictions and interpret these predictions in context.</a:t>
                      </a:r>
                      <a:endParaRPr sz="1000" u="none" cap="none" strike="noStrike">
                        <a:solidFill>
                          <a:srgbClr val="1F1F1F"/>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212.h</a:t>
                      </a:r>
                      <a:endParaRPr sz="11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Distinguish between correlation and causation.</a:t>
                      </a:r>
                      <a:endParaRPr sz="11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212.a</a:t>
                      </a:r>
                      <a:endParaRPr sz="1100" u="none" cap="none" strike="noStrike">
                        <a:solidFill>
                          <a:srgbClr val="1F1F1F"/>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Engage in the modeling cycle. </a:t>
                      </a:r>
                      <a:endParaRPr sz="1100" u="none" cap="none" strike="noStrike">
                        <a:solidFill>
                          <a:srgbClr val="1F1F1F"/>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239" name="Shape 239"/>
        <p:cNvGrpSpPr/>
        <p:nvPr/>
      </p:nvGrpSpPr>
      <p:grpSpPr>
        <a:xfrm>
          <a:off x="0" y="0"/>
          <a:ext cx="0" cy="0"/>
          <a:chOff x="0" y="0"/>
          <a:chExt cx="0" cy="0"/>
        </a:xfrm>
      </p:grpSpPr>
      <p:sp>
        <p:nvSpPr>
          <p:cNvPr id="240" name="Google Shape;240;p11"/>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1"/>
          <p:cNvSpPr txBox="1"/>
          <p:nvPr/>
        </p:nvSpPr>
        <p:spPr>
          <a:xfrm>
            <a:off x="345075" y="276625"/>
            <a:ext cx="65538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M212 Content and Practice Expectations (CPE)</a:t>
            </a:r>
            <a:endParaRPr b="0" i="0" sz="2100" u="none" cap="none" strike="noStrike">
              <a:solidFill>
                <a:schemeClr val="dk1"/>
              </a:solidFill>
              <a:latin typeface="Nanum Myeongjo"/>
              <a:ea typeface="Nanum Myeongjo"/>
              <a:cs typeface="Nanum Myeongjo"/>
              <a:sym typeface="Nanum Myeongjo"/>
            </a:endParaRPr>
          </a:p>
        </p:txBody>
      </p:sp>
      <p:cxnSp>
        <p:nvCxnSpPr>
          <p:cNvPr id="242" name="Google Shape;242;p11"/>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graphicFrame>
        <p:nvGraphicFramePr>
          <p:cNvPr id="243" name="Google Shape;243;p11"/>
          <p:cNvGraphicFramePr/>
          <p:nvPr/>
        </p:nvGraphicFramePr>
        <p:xfrm>
          <a:off x="311700" y="1057150"/>
          <a:ext cx="3000000" cy="3000000"/>
        </p:xfrm>
        <a:graphic>
          <a:graphicData uri="http://schemas.openxmlformats.org/drawingml/2006/table">
            <a:tbl>
              <a:tblPr>
                <a:noFill/>
                <a:tableStyleId>{1C9F8E04-D00E-4867-A903-DB03803A837A}</a:tableStyleId>
              </a:tblPr>
              <a:tblGrid>
                <a:gridCol w="755075"/>
                <a:gridCol w="7796575"/>
              </a:tblGrid>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212.a</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Engage in the modeling cycle. </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212.b</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Construct questions that can be answered by predictive modeling.</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212.c</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Select appropriate types of predictive models that help answer statistical questions and justify these choices.</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212.d</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Demonstrate understanding that Data = Model + Error, where the Model may contain one predictor, multiple predictors, or no predictors at all.</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212.e</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Understand and implement machine learning methods, and distinguish between supervised and unsupervised learning methods.</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212.f </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Improve predictive model fit by transforming variables, selecting variables, or using an alternate type of predictive modeling method.</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212.g </a:t>
                      </a:r>
                      <a:endParaRPr sz="11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Use predictive models to make predictions and interpret these predictions in context.</a:t>
                      </a:r>
                      <a:endParaRPr sz="1000" u="none" cap="none" strike="noStrike">
                        <a:solidFill>
                          <a:srgbClr val="1F1F1F"/>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212.h</a:t>
                      </a:r>
                      <a:endParaRPr sz="11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Distinguish between correlation and causation.</a:t>
                      </a:r>
                      <a:endParaRPr sz="11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212.a</a:t>
                      </a:r>
                      <a:endParaRPr sz="1100" u="none" cap="none" strike="noStrike">
                        <a:solidFill>
                          <a:srgbClr val="1F1F1F"/>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Engage in the modeling cycle. </a:t>
                      </a:r>
                      <a:endParaRPr sz="1100" u="none" cap="none" strike="noStrike">
                        <a:solidFill>
                          <a:srgbClr val="1F1F1F"/>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44" name="Google Shape;244;p11"/>
          <p:cNvSpPr/>
          <p:nvPr/>
        </p:nvSpPr>
        <p:spPr>
          <a:xfrm>
            <a:off x="6543275" y="24258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1"/>
          <p:cNvSpPr txBox="1"/>
          <p:nvPr/>
        </p:nvSpPr>
        <p:spPr>
          <a:xfrm>
            <a:off x="6823325" y="2752350"/>
            <a:ext cx="1386000" cy="129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Put in the chat: Which ideas connect to what your group came up with?</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249" name="Shape 249"/>
        <p:cNvGrpSpPr/>
        <p:nvPr/>
      </p:nvGrpSpPr>
      <p:grpSpPr>
        <a:xfrm>
          <a:off x="0" y="0"/>
          <a:ext cx="0" cy="0"/>
          <a:chOff x="0" y="0"/>
          <a:chExt cx="0" cy="0"/>
        </a:xfrm>
      </p:grpSpPr>
      <p:sp>
        <p:nvSpPr>
          <p:cNvPr id="250" name="Google Shape;250;p12"/>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2"/>
          <p:cNvSpPr txBox="1"/>
          <p:nvPr/>
        </p:nvSpPr>
        <p:spPr>
          <a:xfrm>
            <a:off x="345075" y="276625"/>
            <a:ext cx="85182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M212 Content and Practice Expectations and Indicators</a:t>
            </a:r>
            <a:endParaRPr b="0" i="0" sz="2100" u="none" cap="none" strike="noStrike">
              <a:solidFill>
                <a:schemeClr val="dk1"/>
              </a:solidFill>
              <a:latin typeface="Nanum Myeongjo"/>
              <a:ea typeface="Nanum Myeongjo"/>
              <a:cs typeface="Nanum Myeongjo"/>
              <a:sym typeface="Nanum Myeongjo"/>
            </a:endParaRPr>
          </a:p>
        </p:txBody>
      </p:sp>
      <p:cxnSp>
        <p:nvCxnSpPr>
          <p:cNvPr id="252" name="Google Shape;252;p12"/>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sp>
        <p:nvSpPr>
          <p:cNvPr id="253" name="Google Shape;253;p12"/>
          <p:cNvSpPr/>
          <p:nvPr/>
        </p:nvSpPr>
        <p:spPr>
          <a:xfrm>
            <a:off x="6848075" y="24258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2"/>
          <p:cNvSpPr txBox="1"/>
          <p:nvPr/>
        </p:nvSpPr>
        <p:spPr>
          <a:xfrm>
            <a:off x="7128125" y="3075600"/>
            <a:ext cx="13860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What new insights do you have?</a:t>
            </a:r>
            <a:endParaRPr b="1" i="0" sz="1400" u="none" cap="none" strike="noStrike">
              <a:solidFill>
                <a:srgbClr val="BDFCD7"/>
              </a:solidFill>
              <a:latin typeface="DM Sans"/>
              <a:ea typeface="DM Sans"/>
              <a:cs typeface="DM Sans"/>
              <a:sym typeface="DM Sans"/>
            </a:endParaRPr>
          </a:p>
        </p:txBody>
      </p:sp>
      <p:graphicFrame>
        <p:nvGraphicFramePr>
          <p:cNvPr id="255" name="Google Shape;255;p12"/>
          <p:cNvGraphicFramePr/>
          <p:nvPr/>
        </p:nvGraphicFramePr>
        <p:xfrm>
          <a:off x="409375" y="1171500"/>
          <a:ext cx="3000000" cy="3000000"/>
        </p:xfrm>
        <a:graphic>
          <a:graphicData uri="http://schemas.openxmlformats.org/drawingml/2006/table">
            <a:tbl>
              <a:tblPr>
                <a:noFill/>
                <a:tableStyleId>{307FBF43-509C-41C9-B026-EDC4D2267C77}</a:tableStyleId>
              </a:tblPr>
              <a:tblGrid>
                <a:gridCol w="2412200"/>
                <a:gridCol w="3674275"/>
              </a:tblGrid>
              <a:tr h="12700">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rgbClr val="FFFFFF"/>
                          </a:solidFill>
                          <a:latin typeface="IBM Plex Sans"/>
                          <a:ea typeface="IBM Plex Sans"/>
                          <a:cs typeface="IBM Plex Sans"/>
                          <a:sym typeface="IBM Plex Sans"/>
                        </a:rPr>
                        <a:t>Content and Practice Expectations</a:t>
                      </a:r>
                      <a:endParaRPr b="1" sz="1000" u="none" cap="none" strike="noStrike">
                        <a:solidFill>
                          <a:srgbClr val="FFFFFF"/>
                        </a:solidFill>
                        <a:latin typeface="IBM Plex Sans"/>
                        <a:ea typeface="IBM Plex Sans"/>
                        <a:cs typeface="IBM Plex Sans"/>
                        <a:sym typeface="IBM Plex Sans"/>
                      </a:endParaRPr>
                    </a:p>
                  </a:txBody>
                  <a:tcPr marT="63500" marB="63500" marR="63500" marL="63500">
                    <a:solidFill>
                      <a:srgbClr val="666666"/>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rgbClr val="FFFFFF"/>
                          </a:solidFill>
                          <a:latin typeface="IBM Plex Sans"/>
                          <a:ea typeface="IBM Plex Sans"/>
                          <a:cs typeface="IBM Plex Sans"/>
                          <a:sym typeface="IBM Plex Sans"/>
                        </a:rPr>
                        <a:t>Indicators  </a:t>
                      </a:r>
                      <a:endParaRPr b="1" sz="1000" u="none" cap="none" strike="noStrike">
                        <a:solidFill>
                          <a:srgbClr val="FFFFFF"/>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rgbClr val="FFFFFF"/>
                          </a:solidFill>
                          <a:latin typeface="IBM Plex Sans"/>
                          <a:ea typeface="IBM Plex Sans"/>
                          <a:cs typeface="IBM Plex Sans"/>
                          <a:sym typeface="IBM Plex Sans"/>
                        </a:rPr>
                        <a:t>Choose an artifact where you…</a:t>
                      </a:r>
                      <a:endParaRPr b="1" sz="1000" u="none" cap="none" strike="noStrike">
                        <a:solidFill>
                          <a:srgbClr val="FFFFFF"/>
                        </a:solidFill>
                        <a:latin typeface="IBM Plex Sans"/>
                        <a:ea typeface="IBM Plex Sans"/>
                        <a:cs typeface="IBM Plex Sans"/>
                        <a:sym typeface="IBM Plex Sans"/>
                      </a:endParaRPr>
                    </a:p>
                  </a:txBody>
                  <a:tcPr marT="63500" marB="63500" marR="63500" marL="63500">
                    <a:solidFill>
                      <a:srgbClr val="666666"/>
                    </a:solidFill>
                  </a:tcPr>
                </a:tc>
              </a:tr>
              <a:tr h="266700">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212.a: Engage in the modeling cycle (performance assessment).</a:t>
                      </a:r>
                      <a:endParaRPr sz="1000" u="none" cap="none" strike="noStrike">
                        <a:solidFill>
                          <a:srgbClr val="1F1F1F"/>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rgbClr val="1F1F1F"/>
                        </a:solidFill>
                        <a:latin typeface="IBM Plex Sans"/>
                        <a:ea typeface="IBM Plex Sans"/>
                        <a:cs typeface="IBM Plex Sans"/>
                        <a:sym typeface="IBM Plex Sans"/>
                      </a:endParaRPr>
                    </a:p>
                  </a:txBody>
                  <a:tcPr marT="63500" marB="63500" marR="63500" marL="63500">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i. engage with the full modeling cycle (problem, formulate, compute, interpret, validate, revise as necessary, report).</a:t>
                      </a:r>
                      <a:endParaRPr sz="1000" u="none" cap="none" strike="noStrike">
                        <a:solidFill>
                          <a:srgbClr val="1F1F1F"/>
                        </a:solidFill>
                        <a:latin typeface="IBM Plex Sans"/>
                        <a:ea typeface="IBM Plex Sans"/>
                        <a:cs typeface="IBM Plex Sans"/>
                        <a:sym typeface="IBM Plex Sans"/>
                      </a:endParaRPr>
                    </a:p>
                  </a:txBody>
                  <a:tcPr marT="63500" marB="63500" marR="63500" marL="63500">
                    <a:solidFill>
                      <a:schemeClr val="lt1"/>
                    </a:solidFill>
                  </a:tcPr>
                </a:tc>
              </a:tr>
              <a:tr h="266700">
                <a:tc rowSpan="4">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212.b: Construct questions that can be answered by predictive modeling.</a:t>
                      </a:r>
                      <a:endParaRPr sz="1000" u="none" cap="none" strike="noStrike">
                        <a:solidFill>
                          <a:srgbClr val="1F1F1F"/>
                        </a:solidFill>
                        <a:latin typeface="IBM Plex Sans"/>
                        <a:ea typeface="IBM Plex Sans"/>
                        <a:cs typeface="IBM Plex Sans"/>
                        <a:sym typeface="IBM Plex Sans"/>
                      </a:endParaRPr>
                    </a:p>
                  </a:txBody>
                  <a:tcPr marT="63500" marB="63500" marR="63500" marL="63500">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i. differentiate between statistical and non-statistical questions by recognizing that a statistical question can be answered by collecting data and anticipates variability in those data. </a:t>
                      </a:r>
                      <a:endParaRPr sz="1000" u="none" cap="none" strike="noStrike">
                        <a:solidFill>
                          <a:srgbClr val="1F1F1F"/>
                        </a:solidFill>
                        <a:latin typeface="IBM Plex Sans"/>
                        <a:ea typeface="IBM Plex Sans"/>
                        <a:cs typeface="IBM Plex Sans"/>
                        <a:sym typeface="IBM Plex Sans"/>
                      </a:endParaRPr>
                    </a:p>
                  </a:txBody>
                  <a:tcPr marT="63500" marB="63500" marR="63500" marL="63500">
                    <a:solidFill>
                      <a:schemeClr val="lt1"/>
                    </a:solidFill>
                  </a:tcPr>
                </a:tc>
              </a:tr>
              <a:tr h="266700">
                <a:tc vMerge="1"/>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ii. formulate statistical questions with the intent of answering the question using a predictive model.</a:t>
                      </a:r>
                      <a:endParaRPr sz="1000" u="none" cap="none" strike="noStrike">
                        <a:solidFill>
                          <a:srgbClr val="1F1F1F"/>
                        </a:solidFill>
                        <a:latin typeface="IBM Plex Sans"/>
                        <a:ea typeface="IBM Plex Sans"/>
                        <a:cs typeface="IBM Plex Sans"/>
                        <a:sym typeface="IBM Plex Sans"/>
                      </a:endParaRPr>
                    </a:p>
                  </a:txBody>
                  <a:tcPr marT="63500" marB="63500" marR="63500" marL="63500">
                    <a:solidFill>
                      <a:schemeClr val="lt1"/>
                    </a:solidFill>
                  </a:tcPr>
                </a:tc>
              </a:tr>
              <a:tr h="266700">
                <a:tc vMerge="1"/>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iii. postulate statistical questions that produce a given data visualization/model to answer those questions.</a:t>
                      </a:r>
                      <a:endParaRPr sz="1000" u="none" cap="none" strike="noStrike">
                        <a:solidFill>
                          <a:srgbClr val="1F1F1F"/>
                        </a:solidFill>
                        <a:latin typeface="IBM Plex Sans"/>
                        <a:ea typeface="IBM Plex Sans"/>
                        <a:cs typeface="IBM Plex Sans"/>
                        <a:sym typeface="IBM Plex Sans"/>
                      </a:endParaRPr>
                    </a:p>
                  </a:txBody>
                  <a:tcPr marT="63500" marB="63500" marR="63500" marL="63500">
                    <a:solidFill>
                      <a:schemeClr val="lt1"/>
                    </a:solidFill>
                  </a:tcPr>
                </a:tc>
              </a:tr>
              <a:tr h="266700">
                <a:tc vMerge="1"/>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iv. identify and define independent, dependent, and codependent relationships between potential variables in a given context or data set.</a:t>
                      </a:r>
                      <a:endParaRPr sz="1000" u="none" cap="none" strike="noStrike">
                        <a:solidFill>
                          <a:srgbClr val="1F1F1F"/>
                        </a:solidFill>
                        <a:latin typeface="IBM Plex Sans"/>
                        <a:ea typeface="IBM Plex Sans"/>
                        <a:cs typeface="IBM Plex Sans"/>
                        <a:sym typeface="IBM Plex Sans"/>
                      </a:endParaRPr>
                    </a:p>
                  </a:txBody>
                  <a:tcPr marT="63500" marB="63500" marR="63500" marL="63500">
                    <a:solidFill>
                      <a:schemeClr val="lt1"/>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259" name="Shape 259"/>
        <p:cNvGrpSpPr/>
        <p:nvPr/>
      </p:nvGrpSpPr>
      <p:grpSpPr>
        <a:xfrm>
          <a:off x="0" y="0"/>
          <a:ext cx="0" cy="0"/>
          <a:chOff x="0" y="0"/>
          <a:chExt cx="0" cy="0"/>
        </a:xfrm>
      </p:grpSpPr>
      <p:cxnSp>
        <p:nvCxnSpPr>
          <p:cNvPr id="260" name="Google Shape;260;p13"/>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261" name="Google Shape;261;p13"/>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262" name="Google Shape;262;p13"/>
          <p:cNvSpPr txBox="1"/>
          <p:nvPr/>
        </p:nvSpPr>
        <p:spPr>
          <a:xfrm>
            <a:off x="615900" y="1141350"/>
            <a:ext cx="59178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2500" u="none" cap="none" strike="noStrike">
                <a:solidFill>
                  <a:schemeClr val="lt1"/>
                </a:solidFill>
                <a:latin typeface="DM Sans"/>
                <a:ea typeface="DM Sans"/>
                <a:cs typeface="DM Sans"/>
                <a:sym typeface="DM Sans"/>
              </a:rPr>
              <a:t>Choose at least one task to explore: </a:t>
            </a:r>
            <a:endParaRPr b="0" i="0" sz="2500" u="none" cap="none" strike="noStrike">
              <a:solidFill>
                <a:schemeClr val="lt1"/>
              </a:solidFill>
              <a:latin typeface="DM Sans"/>
              <a:ea typeface="DM Sans"/>
              <a:cs typeface="DM Sans"/>
              <a:sym typeface="DM Sans"/>
            </a:endParaRPr>
          </a:p>
          <a:p>
            <a:pPr indent="-387350" lvl="0" marL="457200" marR="0" rtl="0" algn="l">
              <a:lnSpc>
                <a:spcPct val="100000"/>
              </a:lnSpc>
              <a:spcBef>
                <a:spcPts val="1200"/>
              </a:spcBef>
              <a:spcAft>
                <a:spcPts val="0"/>
              </a:spcAft>
              <a:buClr>
                <a:srgbClr val="83FBA3"/>
              </a:buClr>
              <a:buSzPts val="2500"/>
              <a:buFont typeface="DM Sans"/>
              <a:buChar char="●"/>
            </a:pPr>
            <a:r>
              <a:rPr b="0" i="0" lang="en-GB" sz="2500" u="none" cap="none" strike="noStrike">
                <a:solidFill>
                  <a:srgbClr val="83FBA3"/>
                </a:solidFill>
                <a:latin typeface="DM Sans"/>
                <a:ea typeface="DM Sans"/>
                <a:cs typeface="DM Sans"/>
                <a:sym typeface="DM Sans"/>
              </a:rPr>
              <a:t>Filtering Method Flowchart</a:t>
            </a:r>
            <a:endParaRPr b="0" i="0" sz="2500" u="none" cap="none" strike="noStrike">
              <a:solidFill>
                <a:srgbClr val="83FBA3"/>
              </a:solidFill>
              <a:latin typeface="DM Sans"/>
              <a:ea typeface="DM Sans"/>
              <a:cs typeface="DM Sans"/>
              <a:sym typeface="DM Sans"/>
            </a:endParaRPr>
          </a:p>
          <a:p>
            <a:pPr indent="-387350" lvl="0" marL="457200" marR="0" rtl="0" algn="l">
              <a:lnSpc>
                <a:spcPct val="100000"/>
              </a:lnSpc>
              <a:spcBef>
                <a:spcPts val="0"/>
              </a:spcBef>
              <a:spcAft>
                <a:spcPts val="0"/>
              </a:spcAft>
              <a:buClr>
                <a:srgbClr val="83FBA3"/>
              </a:buClr>
              <a:buSzPts val="2500"/>
              <a:buFont typeface="DM Sans"/>
              <a:buChar char="●"/>
            </a:pPr>
            <a:r>
              <a:rPr b="0" i="0" lang="en-GB" sz="2500" u="none" cap="none" strike="noStrike">
                <a:solidFill>
                  <a:srgbClr val="83FBA3"/>
                </a:solidFill>
                <a:latin typeface="DM Sans"/>
                <a:ea typeface="DM Sans"/>
                <a:cs typeface="DM Sans"/>
                <a:sym typeface="DM Sans"/>
              </a:rPr>
              <a:t>Your Favorite Sandwich</a:t>
            </a:r>
            <a:endParaRPr b="0" i="0" sz="2500" u="none" cap="none" strike="noStrike">
              <a:solidFill>
                <a:srgbClr val="83FBA3"/>
              </a:solidFill>
              <a:latin typeface="DM Sans"/>
              <a:ea typeface="DM Sans"/>
              <a:cs typeface="DM Sans"/>
              <a:sym typeface="DM Sans"/>
            </a:endParaRPr>
          </a:p>
          <a:p>
            <a:pPr indent="0" lvl="0" marL="0" marR="0" rtl="0" algn="l">
              <a:lnSpc>
                <a:spcPct val="100000"/>
              </a:lnSpc>
              <a:spcBef>
                <a:spcPts val="1200"/>
              </a:spcBef>
              <a:spcAft>
                <a:spcPts val="0"/>
              </a:spcAft>
              <a:buClr>
                <a:schemeClr val="dk1"/>
              </a:buClr>
              <a:buSzPts val="1100"/>
              <a:buFont typeface="Arial"/>
              <a:buNone/>
            </a:pPr>
            <a:r>
              <a:rPr b="0" i="0" lang="en-GB" sz="2500" u="none" cap="none" strike="noStrike">
                <a:solidFill>
                  <a:schemeClr val="lt1"/>
                </a:solidFill>
                <a:latin typeface="DM Sans"/>
                <a:ea typeface="DM Sans"/>
                <a:cs typeface="DM Sans"/>
                <a:sym typeface="DM Sans"/>
              </a:rPr>
              <a:t>Which content and practice expectations are evident in each one? </a:t>
            </a:r>
            <a:endParaRPr b="0" i="0" sz="25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1200"/>
              </a:spcAft>
              <a:buClr>
                <a:schemeClr val="dk1"/>
              </a:buClr>
              <a:buSzPts val="1100"/>
              <a:buFont typeface="Arial"/>
              <a:buNone/>
            </a:pPr>
            <a:r>
              <a:t/>
            </a:r>
            <a:endParaRPr b="0" i="0" sz="2500" u="none" cap="none" strike="noStrike">
              <a:solidFill>
                <a:schemeClr val="lt1"/>
              </a:solidFill>
              <a:latin typeface="DM Sans"/>
              <a:ea typeface="DM Sans"/>
              <a:cs typeface="DM Sans"/>
              <a:sym typeface="DM Sans"/>
            </a:endParaRPr>
          </a:p>
        </p:txBody>
      </p:sp>
      <p:sp>
        <p:nvSpPr>
          <p:cNvPr id="263" name="Google Shape;263;p13"/>
          <p:cNvSpPr txBox="1"/>
          <p:nvPr/>
        </p:nvSpPr>
        <p:spPr>
          <a:xfrm>
            <a:off x="615900" y="368375"/>
            <a:ext cx="39159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Let’s Investigate</a:t>
            </a:r>
            <a:endParaRPr b="0" i="0" sz="3500" u="none" cap="none" strike="noStrike">
              <a:solidFill>
                <a:srgbClr val="83FBA3"/>
              </a:solidFill>
              <a:latin typeface="Nanum Myeongjo"/>
              <a:ea typeface="Nanum Myeongjo"/>
              <a:cs typeface="Nanum Myeongjo"/>
              <a:sym typeface="Nanum Myeongj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267" name="Shape 267"/>
        <p:cNvGrpSpPr/>
        <p:nvPr/>
      </p:nvGrpSpPr>
      <p:grpSpPr>
        <a:xfrm>
          <a:off x="0" y="0"/>
          <a:ext cx="0" cy="0"/>
          <a:chOff x="0" y="0"/>
          <a:chExt cx="0" cy="0"/>
        </a:xfrm>
      </p:grpSpPr>
      <p:cxnSp>
        <p:nvCxnSpPr>
          <p:cNvPr id="268" name="Google Shape;268;p14"/>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269" name="Google Shape;269;p14"/>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270" name="Google Shape;270;p14"/>
          <p:cNvSpPr txBox="1"/>
          <p:nvPr/>
        </p:nvSpPr>
        <p:spPr>
          <a:xfrm>
            <a:off x="615900" y="1141350"/>
            <a:ext cx="60798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2500" u="none" cap="none" strike="noStrike">
                <a:solidFill>
                  <a:schemeClr val="lt1"/>
                </a:solidFill>
                <a:latin typeface="DM Sans"/>
                <a:ea typeface="DM Sans"/>
                <a:cs typeface="DM Sans"/>
                <a:sym typeface="DM Sans"/>
              </a:rPr>
              <a:t>Choose at least one task to explore: </a:t>
            </a:r>
            <a:endParaRPr b="0" i="0" sz="2500" u="none" cap="none" strike="noStrike">
              <a:solidFill>
                <a:schemeClr val="lt1"/>
              </a:solidFill>
              <a:latin typeface="DM Sans"/>
              <a:ea typeface="DM Sans"/>
              <a:cs typeface="DM Sans"/>
              <a:sym typeface="DM Sans"/>
            </a:endParaRPr>
          </a:p>
          <a:p>
            <a:pPr indent="-387350" lvl="0" marL="457200" marR="0" rtl="0" algn="l">
              <a:lnSpc>
                <a:spcPct val="100000"/>
              </a:lnSpc>
              <a:spcBef>
                <a:spcPts val="1200"/>
              </a:spcBef>
              <a:spcAft>
                <a:spcPts val="0"/>
              </a:spcAft>
              <a:buClr>
                <a:srgbClr val="83FBA3"/>
              </a:buClr>
              <a:buSzPts val="2500"/>
              <a:buFont typeface="DM Sans"/>
              <a:buChar char="●"/>
            </a:pPr>
            <a:r>
              <a:rPr b="0" i="0" lang="en-GB" sz="2500" u="none" cap="none" strike="noStrike">
                <a:solidFill>
                  <a:srgbClr val="83FBA3"/>
                </a:solidFill>
                <a:latin typeface="DM Sans"/>
                <a:ea typeface="DM Sans"/>
                <a:cs typeface="DM Sans"/>
                <a:sym typeface="DM Sans"/>
              </a:rPr>
              <a:t>Filtering Method Flowchart</a:t>
            </a:r>
            <a:endParaRPr b="0" i="0" sz="2500" u="none" cap="none" strike="noStrike">
              <a:solidFill>
                <a:srgbClr val="83FBA3"/>
              </a:solidFill>
              <a:latin typeface="DM Sans"/>
              <a:ea typeface="DM Sans"/>
              <a:cs typeface="DM Sans"/>
              <a:sym typeface="DM Sans"/>
            </a:endParaRPr>
          </a:p>
          <a:p>
            <a:pPr indent="-387350" lvl="0" marL="457200" marR="0" rtl="0" algn="l">
              <a:lnSpc>
                <a:spcPct val="100000"/>
              </a:lnSpc>
              <a:spcBef>
                <a:spcPts val="0"/>
              </a:spcBef>
              <a:spcAft>
                <a:spcPts val="0"/>
              </a:spcAft>
              <a:buClr>
                <a:srgbClr val="83FBA3"/>
              </a:buClr>
              <a:buSzPts val="2500"/>
              <a:buFont typeface="DM Sans"/>
              <a:buChar char="●"/>
            </a:pPr>
            <a:r>
              <a:rPr b="0" i="0" lang="en-GB" sz="2500" u="none" cap="none" strike="noStrike">
                <a:solidFill>
                  <a:srgbClr val="83FBA3"/>
                </a:solidFill>
                <a:latin typeface="DM Sans"/>
                <a:ea typeface="DM Sans"/>
                <a:cs typeface="DM Sans"/>
                <a:sym typeface="DM Sans"/>
              </a:rPr>
              <a:t>Your Favorite Sandwich</a:t>
            </a:r>
            <a:endParaRPr b="0" i="0" sz="2500" u="none" cap="none" strike="noStrike">
              <a:solidFill>
                <a:srgbClr val="83FBA3"/>
              </a:solidFill>
              <a:latin typeface="DM Sans"/>
              <a:ea typeface="DM Sans"/>
              <a:cs typeface="DM Sans"/>
              <a:sym typeface="DM Sans"/>
            </a:endParaRPr>
          </a:p>
          <a:p>
            <a:pPr indent="0" lvl="0" marL="0" marR="0" rtl="0" algn="l">
              <a:lnSpc>
                <a:spcPct val="100000"/>
              </a:lnSpc>
              <a:spcBef>
                <a:spcPts val="1200"/>
              </a:spcBef>
              <a:spcAft>
                <a:spcPts val="0"/>
              </a:spcAft>
              <a:buClr>
                <a:schemeClr val="dk1"/>
              </a:buClr>
              <a:buSzPts val="1100"/>
              <a:buFont typeface="Arial"/>
              <a:buNone/>
            </a:pPr>
            <a:r>
              <a:rPr b="0" i="0" lang="en-GB" sz="2500" u="none" cap="none" strike="noStrike">
                <a:solidFill>
                  <a:schemeClr val="lt1"/>
                </a:solidFill>
                <a:latin typeface="DM Sans"/>
                <a:ea typeface="DM Sans"/>
                <a:cs typeface="DM Sans"/>
                <a:sym typeface="DM Sans"/>
              </a:rPr>
              <a:t>Which content and practice expectations are evident in each one? </a:t>
            </a:r>
            <a:endParaRPr b="0" i="0" sz="25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1200"/>
              </a:spcAft>
              <a:buClr>
                <a:schemeClr val="dk1"/>
              </a:buClr>
              <a:buSzPts val="1100"/>
              <a:buFont typeface="Arial"/>
              <a:buNone/>
            </a:pPr>
            <a:r>
              <a:t/>
            </a:r>
            <a:endParaRPr b="0" i="0" sz="2500" u="none" cap="none" strike="noStrike">
              <a:solidFill>
                <a:schemeClr val="lt1"/>
              </a:solidFill>
              <a:latin typeface="DM Sans"/>
              <a:ea typeface="DM Sans"/>
              <a:cs typeface="DM Sans"/>
              <a:sym typeface="DM Sans"/>
            </a:endParaRPr>
          </a:p>
        </p:txBody>
      </p:sp>
      <p:sp>
        <p:nvSpPr>
          <p:cNvPr id="271" name="Google Shape;271;p14"/>
          <p:cNvSpPr txBox="1"/>
          <p:nvPr/>
        </p:nvSpPr>
        <p:spPr>
          <a:xfrm>
            <a:off x="615900" y="368375"/>
            <a:ext cx="39159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Let’s Investigate</a:t>
            </a:r>
            <a:endParaRPr b="0" i="0" sz="3500" u="none" cap="none" strike="noStrike">
              <a:solidFill>
                <a:srgbClr val="83FBA3"/>
              </a:solidFill>
              <a:latin typeface="Nanum Myeongjo"/>
              <a:ea typeface="Nanum Myeongjo"/>
              <a:cs typeface="Nanum Myeongjo"/>
              <a:sym typeface="Nanum Myeongjo"/>
            </a:endParaRPr>
          </a:p>
        </p:txBody>
      </p:sp>
      <p:sp>
        <p:nvSpPr>
          <p:cNvPr id="272" name="Google Shape;272;p14"/>
          <p:cNvSpPr/>
          <p:nvPr/>
        </p:nvSpPr>
        <p:spPr>
          <a:xfrm>
            <a:off x="66956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4"/>
          <p:cNvSpPr txBox="1"/>
          <p:nvPr/>
        </p:nvSpPr>
        <p:spPr>
          <a:xfrm>
            <a:off x="6975725" y="2898900"/>
            <a:ext cx="1386000" cy="107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145758"/>
                </a:solidFill>
                <a:latin typeface="DM Sans"/>
                <a:ea typeface="DM Sans"/>
                <a:cs typeface="DM Sans"/>
                <a:sym typeface="DM Sans"/>
              </a:rPr>
              <a:t>Come off mute or put your thoughts in the chat! What did you find?</a:t>
            </a:r>
            <a:endParaRPr b="1" i="0" sz="1400" u="none" cap="none" strike="noStrike">
              <a:solidFill>
                <a:srgbClr val="145758"/>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277" name="Shape 277"/>
        <p:cNvGrpSpPr/>
        <p:nvPr/>
      </p:nvGrpSpPr>
      <p:grpSpPr>
        <a:xfrm>
          <a:off x="0" y="0"/>
          <a:ext cx="0" cy="0"/>
          <a:chOff x="0" y="0"/>
          <a:chExt cx="0" cy="0"/>
        </a:xfrm>
      </p:grpSpPr>
      <p:cxnSp>
        <p:nvCxnSpPr>
          <p:cNvPr id="278" name="Google Shape;278;p15"/>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279" name="Google Shape;279;p15"/>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280" name="Google Shape;280;p15"/>
          <p:cNvSpPr txBox="1"/>
          <p:nvPr/>
        </p:nvSpPr>
        <p:spPr>
          <a:xfrm>
            <a:off x="650600" y="1674750"/>
            <a:ext cx="5917800" cy="1667400"/>
          </a:xfrm>
          <a:prstGeom prst="rect">
            <a:avLst/>
          </a:prstGeom>
          <a:noFill/>
          <a:ln>
            <a:noFill/>
          </a:ln>
        </p:spPr>
        <p:txBody>
          <a:bodyPr anchorCtr="0" anchor="t" bIns="0" lIns="0" spcFirstLastPara="1" rIns="0" wrap="square" tIns="0">
            <a:spAutoFit/>
          </a:bodyPr>
          <a:lstStyle/>
          <a:p>
            <a:pPr indent="-387350" lvl="0" marL="457200" marR="0" rtl="0" algn="l">
              <a:lnSpc>
                <a:spcPct val="100000"/>
              </a:lnSpc>
              <a:spcBef>
                <a:spcPts val="0"/>
              </a:spcBef>
              <a:spcAft>
                <a:spcPts val="0"/>
              </a:spcAft>
              <a:buClr>
                <a:schemeClr val="lt1"/>
              </a:buClr>
              <a:buSzPts val="2500"/>
              <a:buFont typeface="Nanum Myeongjo"/>
              <a:buAutoNum type="arabicPeriod"/>
            </a:pPr>
            <a:r>
              <a:rPr b="0" i="0" lang="en-GB" sz="2500" u="none" cap="none" strike="noStrike">
                <a:solidFill>
                  <a:schemeClr val="lt1"/>
                </a:solidFill>
                <a:latin typeface="DM Sans"/>
                <a:ea typeface="DM Sans"/>
                <a:cs typeface="DM Sans"/>
                <a:sym typeface="DM Sans"/>
              </a:rPr>
              <a:t>How do these content and practice expectations align to ways you’ve taught this topic before? </a:t>
            </a:r>
            <a:endParaRPr b="0" i="0" sz="2500" u="none" cap="none" strike="noStrike">
              <a:solidFill>
                <a:schemeClr val="lt1"/>
              </a:solidFill>
              <a:latin typeface="DM Sans"/>
              <a:ea typeface="DM Sans"/>
              <a:cs typeface="DM Sans"/>
              <a:sym typeface="DM Sans"/>
            </a:endParaRPr>
          </a:p>
          <a:p>
            <a:pPr indent="-387350" lvl="0" marL="457200" marR="0" rtl="0" algn="l">
              <a:lnSpc>
                <a:spcPct val="100000"/>
              </a:lnSpc>
              <a:spcBef>
                <a:spcPts val="1000"/>
              </a:spcBef>
              <a:spcAft>
                <a:spcPts val="1000"/>
              </a:spcAft>
              <a:buClr>
                <a:schemeClr val="lt1"/>
              </a:buClr>
              <a:buSzPts val="2500"/>
              <a:buFont typeface="Nanum Myeongjo"/>
              <a:buAutoNum type="arabicPeriod"/>
            </a:pPr>
            <a:r>
              <a:rPr b="0" i="0" lang="en-GB" sz="2500" u="none" cap="none" strike="noStrike">
                <a:solidFill>
                  <a:schemeClr val="lt1"/>
                </a:solidFill>
                <a:latin typeface="DM Sans"/>
                <a:ea typeface="DM Sans"/>
                <a:cs typeface="DM Sans"/>
                <a:sym typeface="DM Sans"/>
              </a:rPr>
              <a:t>How are they different? </a:t>
            </a:r>
            <a:endParaRPr b="0" i="0" sz="2500" u="none" cap="none" strike="noStrike">
              <a:solidFill>
                <a:schemeClr val="lt1"/>
              </a:solidFill>
              <a:latin typeface="DM Sans"/>
              <a:ea typeface="DM Sans"/>
              <a:cs typeface="DM Sans"/>
              <a:sym typeface="DM Sans"/>
            </a:endParaRPr>
          </a:p>
        </p:txBody>
      </p:sp>
      <p:sp>
        <p:nvSpPr>
          <p:cNvPr id="281" name="Google Shape;281;p15"/>
          <p:cNvSpPr/>
          <p:nvPr/>
        </p:nvSpPr>
        <p:spPr>
          <a:xfrm>
            <a:off x="66956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5"/>
          <p:cNvSpPr txBox="1"/>
          <p:nvPr/>
        </p:nvSpPr>
        <p:spPr>
          <a:xfrm>
            <a:off x="6975725" y="2968425"/>
            <a:ext cx="13860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145758"/>
                </a:solidFill>
                <a:latin typeface="DM Sans"/>
                <a:ea typeface="DM Sans"/>
                <a:cs typeface="DM Sans"/>
                <a:sym typeface="DM Sans"/>
              </a:rPr>
              <a:t>Come off mute or put your thoughts in the chat!</a:t>
            </a:r>
            <a:endParaRPr b="1" i="0" sz="1400" u="none" cap="none" strike="noStrike">
              <a:solidFill>
                <a:srgbClr val="145758"/>
              </a:solidFill>
              <a:latin typeface="DM Sans"/>
              <a:ea typeface="DM Sans"/>
              <a:cs typeface="DM Sans"/>
              <a:sym typeface="DM Sans"/>
            </a:endParaRPr>
          </a:p>
        </p:txBody>
      </p:sp>
      <p:sp>
        <p:nvSpPr>
          <p:cNvPr id="283" name="Google Shape;283;p15"/>
          <p:cNvSpPr txBox="1"/>
          <p:nvPr/>
        </p:nvSpPr>
        <p:spPr>
          <a:xfrm>
            <a:off x="615900" y="368375"/>
            <a:ext cx="39159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What’s the Same? What’s Different?</a:t>
            </a:r>
            <a:endParaRPr b="0" i="0" sz="3500" u="none" cap="none" strike="noStrike">
              <a:solidFill>
                <a:srgbClr val="83FBA3"/>
              </a:solidFill>
              <a:latin typeface="Nanum Myeongjo"/>
              <a:ea typeface="Nanum Myeongjo"/>
              <a:cs typeface="Nanum Myeongjo"/>
              <a:sym typeface="Nanum Myeongj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F36"/>
        </a:solidFill>
      </p:bgPr>
    </p:bg>
    <p:spTree>
      <p:nvGrpSpPr>
        <p:cNvPr id="287" name="Shape 287"/>
        <p:cNvGrpSpPr/>
        <p:nvPr/>
      </p:nvGrpSpPr>
      <p:grpSpPr>
        <a:xfrm>
          <a:off x="0" y="0"/>
          <a:ext cx="0" cy="0"/>
          <a:chOff x="0" y="0"/>
          <a:chExt cx="0" cy="0"/>
        </a:xfrm>
      </p:grpSpPr>
      <p:cxnSp>
        <p:nvCxnSpPr>
          <p:cNvPr id="288" name="Google Shape;288;p16"/>
          <p:cNvCxnSpPr/>
          <p:nvPr/>
        </p:nvCxnSpPr>
        <p:spPr>
          <a:xfrm>
            <a:off x="2510750" y="300"/>
            <a:ext cx="0" cy="5141400"/>
          </a:xfrm>
          <a:prstGeom prst="straightConnector1">
            <a:avLst/>
          </a:prstGeom>
          <a:noFill/>
          <a:ln cap="flat" cmpd="sng" w="9525">
            <a:solidFill>
              <a:schemeClr val="dk2"/>
            </a:solidFill>
            <a:prstDash val="solid"/>
            <a:round/>
            <a:headEnd len="sm" w="sm" type="none"/>
            <a:tailEnd len="sm" w="sm" type="none"/>
          </a:ln>
        </p:spPr>
      </p:cxnSp>
      <p:sp>
        <p:nvSpPr>
          <p:cNvPr id="289" name="Google Shape;289;p16"/>
          <p:cNvSpPr txBox="1"/>
          <p:nvPr/>
        </p:nvSpPr>
        <p:spPr>
          <a:xfrm>
            <a:off x="553775" y="266000"/>
            <a:ext cx="1691400" cy="12192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Inequity</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Is our</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Reality</a:t>
            </a:r>
            <a:endParaRPr b="0" i="0" sz="3300" u="none" cap="none" strike="noStrike">
              <a:solidFill>
                <a:schemeClr val="dk1"/>
              </a:solidFill>
              <a:latin typeface="Nanum Myeongjo"/>
              <a:ea typeface="Nanum Myeongjo"/>
              <a:cs typeface="Nanum Myeongjo"/>
              <a:sym typeface="Nanum Myeongjo"/>
            </a:endParaRPr>
          </a:p>
        </p:txBody>
      </p:sp>
      <p:sp>
        <p:nvSpPr>
          <p:cNvPr id="290" name="Google Shape;290;p16"/>
          <p:cNvSpPr txBox="1"/>
          <p:nvPr/>
        </p:nvSpPr>
        <p:spPr>
          <a:xfrm>
            <a:off x="2596425" y="266000"/>
            <a:ext cx="6150600" cy="374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DM Sans"/>
                <a:ea typeface="DM Sans"/>
                <a:cs typeface="DM Sans"/>
                <a:sym typeface="DM Sans"/>
              </a:rPr>
              <a:t>Seven of the ten fastest growing job categories in the United States are data centered, and an incredible 90% of the data ever created by humanity has emerged in the last two years. When our young people enter the workforce they will need to be confident and skilled at working with big data sets but we are woefully under preparing our students for this important mathematical work (Boaler &amp; Levitt, 2019).</a:t>
            </a:r>
            <a:endParaRPr b="0" i="0" sz="2000" u="none" cap="none" strike="noStrike">
              <a:solidFill>
                <a:schemeClr val="dk1"/>
              </a:solidFill>
              <a:latin typeface="DM Sans"/>
              <a:ea typeface="DM Sans"/>
              <a:cs typeface="DM Sans"/>
              <a:sym typeface="DM Sans"/>
            </a:endParaRPr>
          </a:p>
          <a:p>
            <a:pPr indent="0" lvl="0" marL="0" marR="0" rtl="0" algn="l">
              <a:lnSpc>
                <a:spcPct val="100000"/>
              </a:lnSpc>
              <a:spcBef>
                <a:spcPts val="1200"/>
              </a:spcBef>
              <a:spcAft>
                <a:spcPts val="0"/>
              </a:spcAft>
              <a:buClr>
                <a:srgbClr val="000000"/>
              </a:buClr>
              <a:buSzPts val="2000"/>
              <a:buFont typeface="Arial"/>
              <a:buNone/>
            </a:pPr>
            <a:r>
              <a:t/>
            </a:r>
            <a:endParaRPr b="0" i="0" sz="2000" u="none" cap="none" strike="noStrike">
              <a:solidFill>
                <a:schemeClr val="dk1"/>
              </a:solidFill>
              <a:latin typeface="DM Sans"/>
              <a:ea typeface="DM Sans"/>
              <a:cs typeface="DM Sans"/>
              <a:sym typeface="DM Sans"/>
            </a:endParaRPr>
          </a:p>
          <a:p>
            <a:pPr indent="0" lvl="0" marL="0" marR="0" rtl="0" algn="l">
              <a:lnSpc>
                <a:spcPct val="100000"/>
              </a:lnSpc>
              <a:spcBef>
                <a:spcPts val="1200"/>
              </a:spcBef>
              <a:spcAft>
                <a:spcPts val="1200"/>
              </a:spcAft>
              <a:buClr>
                <a:srgbClr val="000000"/>
              </a:buClr>
              <a:buSzPts val="1100"/>
              <a:buFont typeface="Arial"/>
              <a:buNone/>
            </a:pPr>
            <a:r>
              <a:rPr b="0" i="0" lang="en-GB" sz="1100" u="none" cap="none" strike="noStrike">
                <a:solidFill>
                  <a:schemeClr val="dk1"/>
                </a:solidFill>
                <a:latin typeface="DM Sans"/>
                <a:ea typeface="DM Sans"/>
                <a:cs typeface="DM Sans"/>
                <a:sym typeface="DM Sans"/>
              </a:rPr>
              <a:t>Source: </a:t>
            </a:r>
            <a:r>
              <a:rPr b="0" i="0" lang="en-GB" sz="1100" u="sng" cap="none" strike="noStrike">
                <a:solidFill>
                  <a:schemeClr val="accent5"/>
                </a:solidFill>
                <a:latin typeface="DM Sans"/>
                <a:ea typeface="DM Sans"/>
                <a:cs typeface="DM Sans"/>
                <a:sym typeface="DM Sans"/>
                <a:hlinkClick r:id="rId3">
                  <a:extLst>
                    <a:ext uri="{A12FA001-AC4F-418D-AE19-62706E023703}">
                      <ahyp:hlinkClr val="tx"/>
                    </a:ext>
                  </a:extLst>
                </a:hlinkClick>
              </a:rPr>
              <a:t>YouCubed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294" name="Shape 294"/>
        <p:cNvGrpSpPr/>
        <p:nvPr/>
      </p:nvGrpSpPr>
      <p:grpSpPr>
        <a:xfrm>
          <a:off x="0" y="0"/>
          <a:ext cx="0" cy="0"/>
          <a:chOff x="0" y="0"/>
          <a:chExt cx="0" cy="0"/>
        </a:xfrm>
      </p:grpSpPr>
      <p:sp>
        <p:nvSpPr>
          <p:cNvPr id="295" name="Google Shape;295;p17"/>
          <p:cNvSpPr txBox="1"/>
          <p:nvPr/>
        </p:nvSpPr>
        <p:spPr>
          <a:xfrm>
            <a:off x="3105100" y="1376125"/>
            <a:ext cx="24090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NanumMyeongjo ExtraBold"/>
                <a:ea typeface="NanumMyeongjo ExtraBold"/>
                <a:cs typeface="NanumMyeongjo ExtraBold"/>
                <a:sym typeface="NanumMyeongjo ExtraBold"/>
              </a:rPr>
              <a:t>Is math...?</a:t>
            </a:r>
            <a:endParaRPr b="0" i="0" sz="1400" u="none" cap="none" strike="noStrike">
              <a:solidFill>
                <a:schemeClr val="dk1"/>
              </a:solidFill>
              <a:latin typeface="NanumMyeongjo ExtraBold"/>
              <a:ea typeface="NanumMyeongjo ExtraBold"/>
              <a:cs typeface="NanumMyeongjo ExtraBold"/>
              <a:sym typeface="NanumMyeongjo ExtraBold"/>
            </a:endParaRPr>
          </a:p>
        </p:txBody>
      </p:sp>
      <p:sp>
        <p:nvSpPr>
          <p:cNvPr id="296" name="Google Shape;296;p17"/>
          <p:cNvSpPr txBox="1"/>
          <p:nvPr/>
        </p:nvSpPr>
        <p:spPr>
          <a:xfrm>
            <a:off x="3105100" y="1741950"/>
            <a:ext cx="2134800" cy="1536600"/>
          </a:xfrm>
          <a:prstGeom prst="rect">
            <a:avLst/>
          </a:prstGeom>
          <a:noFill/>
          <a:ln>
            <a:noFill/>
          </a:ln>
        </p:spPr>
        <p:txBody>
          <a:bodyPr anchorCtr="0" anchor="t" bIns="0" lIns="0" spcFirstLastPara="1" rIns="0" wrap="square" tIns="0">
            <a:spAutoFit/>
          </a:bodyPr>
          <a:lstStyle/>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About getting one right answer, the teacher’s way</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Irrelevant</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About doing procedures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Independent work</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Something my teacher made up</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Formulaic</a:t>
            </a:r>
            <a:endParaRPr b="0" i="0" sz="1000" u="none" cap="none" strike="noStrike">
              <a:solidFill>
                <a:schemeClr val="dk1"/>
              </a:solidFill>
              <a:latin typeface="DM Sans"/>
              <a:ea typeface="DM Sans"/>
              <a:cs typeface="DM Sans"/>
              <a:sym typeface="DM Sans"/>
            </a:endParaRPr>
          </a:p>
        </p:txBody>
      </p:sp>
      <p:cxnSp>
        <p:nvCxnSpPr>
          <p:cNvPr id="297" name="Google Shape;297;p17"/>
          <p:cNvCxnSpPr/>
          <p:nvPr/>
        </p:nvCxnSpPr>
        <p:spPr>
          <a:xfrm>
            <a:off x="2374350" y="1083650"/>
            <a:ext cx="6784800" cy="0"/>
          </a:xfrm>
          <a:prstGeom prst="straightConnector1">
            <a:avLst/>
          </a:prstGeom>
          <a:noFill/>
          <a:ln cap="flat" cmpd="sng" w="9525">
            <a:solidFill>
              <a:schemeClr val="dk1"/>
            </a:solidFill>
            <a:prstDash val="solid"/>
            <a:round/>
            <a:headEnd len="sm" w="sm" type="none"/>
            <a:tailEnd len="sm" w="sm" type="none"/>
          </a:ln>
        </p:spPr>
      </p:cxnSp>
      <p:sp>
        <p:nvSpPr>
          <p:cNvPr id="298" name="Google Shape;298;p17"/>
          <p:cNvSpPr txBox="1"/>
          <p:nvPr/>
        </p:nvSpPr>
        <p:spPr>
          <a:xfrm>
            <a:off x="6237525" y="1376125"/>
            <a:ext cx="19152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NanumMyeongjo ExtraBold"/>
                <a:ea typeface="NanumMyeongjo ExtraBold"/>
                <a:cs typeface="NanumMyeongjo ExtraBold"/>
                <a:sym typeface="NanumMyeongjo ExtraBold"/>
              </a:rPr>
              <a:t>Or could math be...?</a:t>
            </a:r>
            <a:endParaRPr b="0" i="0" sz="1400" u="none" cap="none" strike="noStrike">
              <a:solidFill>
                <a:schemeClr val="dk1"/>
              </a:solidFill>
              <a:latin typeface="NanumMyeongjo ExtraBold"/>
              <a:ea typeface="NanumMyeongjo ExtraBold"/>
              <a:cs typeface="NanumMyeongjo ExtraBold"/>
              <a:sym typeface="NanumMyeongjo ExtraBold"/>
            </a:endParaRPr>
          </a:p>
        </p:txBody>
      </p:sp>
      <p:sp>
        <p:nvSpPr>
          <p:cNvPr id="299" name="Google Shape;299;p17"/>
          <p:cNvSpPr txBox="1"/>
          <p:nvPr/>
        </p:nvSpPr>
        <p:spPr>
          <a:xfrm>
            <a:off x="6237525" y="1741950"/>
            <a:ext cx="1915200" cy="2067600"/>
          </a:xfrm>
          <a:prstGeom prst="rect">
            <a:avLst/>
          </a:prstGeom>
          <a:noFill/>
          <a:ln>
            <a:noFill/>
          </a:ln>
        </p:spPr>
        <p:txBody>
          <a:bodyPr anchorCtr="0" anchor="t" bIns="0" lIns="0" spcFirstLastPara="1" rIns="0" wrap="square" tIns="0">
            <a:spAutoFit/>
          </a:bodyPr>
          <a:lstStyle/>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About using multiple strategies flexibly</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Connected to the real-world in ways that make sense</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About understanding and applying</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Collaborative work</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Lived across continents and centuries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Novel, challenging problems</a:t>
            </a:r>
            <a:endParaRPr b="0" i="0" sz="1000" u="none" cap="none" strike="noStrike">
              <a:solidFill>
                <a:schemeClr val="dk1"/>
              </a:solidFill>
              <a:latin typeface="DM Sans"/>
              <a:ea typeface="DM Sans"/>
              <a:cs typeface="DM Sans"/>
              <a:sym typeface="DM Sans"/>
            </a:endParaRPr>
          </a:p>
        </p:txBody>
      </p:sp>
      <p:cxnSp>
        <p:nvCxnSpPr>
          <p:cNvPr id="300" name="Google Shape;300;p17"/>
          <p:cNvCxnSpPr/>
          <p:nvPr/>
        </p:nvCxnSpPr>
        <p:spPr>
          <a:xfrm>
            <a:off x="5916300" y="1083650"/>
            <a:ext cx="0" cy="4065300"/>
          </a:xfrm>
          <a:prstGeom prst="straightConnector1">
            <a:avLst/>
          </a:prstGeom>
          <a:noFill/>
          <a:ln cap="flat" cmpd="sng" w="9525">
            <a:solidFill>
              <a:schemeClr val="dk1"/>
            </a:solidFill>
            <a:prstDash val="solid"/>
            <a:round/>
            <a:headEnd len="sm" w="sm" type="none"/>
            <a:tailEnd len="sm" w="sm" type="none"/>
          </a:ln>
        </p:spPr>
      </p:cxnSp>
      <p:cxnSp>
        <p:nvCxnSpPr>
          <p:cNvPr id="301" name="Google Shape;301;p17"/>
          <p:cNvCxnSpPr/>
          <p:nvPr/>
        </p:nvCxnSpPr>
        <p:spPr>
          <a:xfrm>
            <a:off x="2374350" y="4721100"/>
            <a:ext cx="6784800" cy="0"/>
          </a:xfrm>
          <a:prstGeom prst="straightConnector1">
            <a:avLst/>
          </a:prstGeom>
          <a:noFill/>
          <a:ln cap="flat" cmpd="sng" w="9525">
            <a:solidFill>
              <a:schemeClr val="dk1"/>
            </a:solidFill>
            <a:prstDash val="solid"/>
            <a:round/>
            <a:headEnd len="sm" w="sm" type="none"/>
            <a:tailEnd len="sm" w="sm" type="none"/>
          </a:ln>
        </p:spPr>
      </p:cxnSp>
      <p:sp>
        <p:nvSpPr>
          <p:cNvPr id="302" name="Google Shape;302;p17"/>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7"/>
          <p:cNvSpPr txBox="1"/>
          <p:nvPr/>
        </p:nvSpPr>
        <p:spPr>
          <a:xfrm>
            <a:off x="325175" y="342200"/>
            <a:ext cx="2169900" cy="12192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We Must Lead the Movement</a:t>
            </a:r>
            <a:endParaRPr b="0" i="0" sz="3300" u="none" cap="none" strike="noStrike">
              <a:solidFill>
                <a:schemeClr val="dk1"/>
              </a:solidFill>
              <a:latin typeface="Nanum Myeongjo"/>
              <a:ea typeface="Nanum Myeongjo"/>
              <a:cs typeface="Nanum Myeongjo"/>
              <a:sym typeface="Nanum Myeongjo"/>
            </a:endParaRPr>
          </a:p>
        </p:txBody>
      </p:sp>
      <p:cxnSp>
        <p:nvCxnSpPr>
          <p:cNvPr id="304" name="Google Shape;304;p17"/>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sp>
        <p:nvSpPr>
          <p:cNvPr id="305" name="Google Shape;305;p17"/>
          <p:cNvSpPr/>
          <p:nvPr/>
        </p:nvSpPr>
        <p:spPr>
          <a:xfrm>
            <a:off x="389700" y="299897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7"/>
          <p:cNvSpPr txBox="1"/>
          <p:nvPr/>
        </p:nvSpPr>
        <p:spPr>
          <a:xfrm>
            <a:off x="669750" y="3541075"/>
            <a:ext cx="13860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How can this approach give space for what math can be?</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310" name="Shape 310"/>
        <p:cNvGrpSpPr/>
        <p:nvPr/>
      </p:nvGrpSpPr>
      <p:grpSpPr>
        <a:xfrm>
          <a:off x="0" y="0"/>
          <a:ext cx="0" cy="0"/>
          <a:chOff x="0" y="0"/>
          <a:chExt cx="0" cy="0"/>
        </a:xfrm>
      </p:grpSpPr>
      <p:cxnSp>
        <p:nvCxnSpPr>
          <p:cNvPr id="311" name="Google Shape;311;p18"/>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312" name="Google Shape;312;p18"/>
          <p:cNvSpPr txBox="1"/>
          <p:nvPr/>
        </p:nvSpPr>
        <p:spPr>
          <a:xfrm>
            <a:off x="3419850" y="303450"/>
            <a:ext cx="4318200" cy="30291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Task 1: Expectations </a:t>
            </a:r>
            <a:br>
              <a:rPr b="0" i="0" lang="en-GB" sz="5200" u="none" cap="none" strike="noStrike">
                <a:solidFill>
                  <a:schemeClr val="dk1"/>
                </a:solidFill>
                <a:latin typeface="Nanum Myeongjo"/>
                <a:ea typeface="Nanum Myeongjo"/>
                <a:cs typeface="Nanum Myeongjo"/>
                <a:sym typeface="Nanum Myeongjo"/>
              </a:rPr>
            </a:br>
            <a:r>
              <a:rPr b="0" i="0" lang="en-GB" sz="5200" u="none" cap="none" strike="noStrike">
                <a:solidFill>
                  <a:schemeClr val="dk1"/>
                </a:solidFill>
                <a:latin typeface="Nanum Myeongjo"/>
                <a:ea typeface="Nanum Myeongjo"/>
                <a:cs typeface="Nanum Myeongjo"/>
                <a:sym typeface="Nanum Myeongjo"/>
              </a:rPr>
              <a:t>and Learning Principles</a:t>
            </a:r>
            <a:endParaRPr b="0" i="0" sz="5200" u="none" cap="none" strike="noStrike">
              <a:solidFill>
                <a:schemeClr val="dk1"/>
              </a:solidFill>
              <a:latin typeface="Nanum Myeongjo"/>
              <a:ea typeface="Nanum Myeongjo"/>
              <a:cs typeface="Nanum Myeongjo"/>
              <a:sym typeface="Nanum Myeongjo"/>
            </a:endParaRPr>
          </a:p>
        </p:txBody>
      </p:sp>
      <p:sp>
        <p:nvSpPr>
          <p:cNvPr id="313" name="Google Shape;313;p18"/>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02</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317" name="Shape 317"/>
        <p:cNvGrpSpPr/>
        <p:nvPr/>
      </p:nvGrpSpPr>
      <p:grpSpPr>
        <a:xfrm>
          <a:off x="0" y="0"/>
          <a:ext cx="0" cy="0"/>
          <a:chOff x="0" y="0"/>
          <a:chExt cx="0" cy="0"/>
        </a:xfrm>
      </p:grpSpPr>
      <p:cxnSp>
        <p:nvCxnSpPr>
          <p:cNvPr id="318" name="Google Shape;318;p19"/>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319" name="Google Shape;319;p19"/>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320" name="Google Shape;320;p19"/>
          <p:cNvSpPr txBox="1"/>
          <p:nvPr/>
        </p:nvSpPr>
        <p:spPr>
          <a:xfrm>
            <a:off x="615900" y="1141350"/>
            <a:ext cx="5917800" cy="2739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lt1"/>
                </a:solidFill>
                <a:latin typeface="DM Sans"/>
                <a:ea typeface="DM Sans"/>
                <a:cs typeface="DM Sans"/>
                <a:sym typeface="DM Sans"/>
              </a:rPr>
              <a:t>In groups, ask students to create a visual representation that communicates the relationship between the following terms: correlated, spurious correlation, causation, random relationship, direct relationship, confounding variable, and mediating variable. Some examples</a:t>
            </a:r>
            <a:r>
              <a:rPr b="0" i="0" lang="en-GB" sz="1300" u="sng" cap="none" strike="noStrike">
                <a:solidFill>
                  <a:schemeClr val="lt1"/>
                </a:solidFill>
                <a:latin typeface="DM Sans"/>
                <a:ea typeface="DM Sans"/>
                <a:cs typeface="DM Sans"/>
                <a:sym typeface="DM Sans"/>
                <a:hlinkClick r:id="rId3">
                  <a:extLst>
                    <a:ext uri="{A12FA001-AC4F-418D-AE19-62706E023703}">
                      <ahyp:hlinkClr val="tx"/>
                    </a:ext>
                  </a:extLst>
                </a:hlinkClick>
              </a:rPr>
              <a:t> here</a:t>
            </a:r>
            <a:r>
              <a:rPr b="0" i="0" lang="en-GB" sz="1300" u="none" cap="none" strike="noStrike">
                <a:solidFill>
                  <a:schemeClr val="lt1"/>
                </a:solidFill>
                <a:latin typeface="DM Sans"/>
                <a:ea typeface="DM Sans"/>
                <a:cs typeface="DM Sans"/>
                <a:sym typeface="DM Sans"/>
              </a:rPr>
              <a:t>. </a:t>
            </a:r>
            <a:endParaRPr b="0" i="0" sz="13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0"/>
              </a:spcAft>
              <a:buClr>
                <a:schemeClr val="dk1"/>
              </a:buClr>
              <a:buSzPts val="1100"/>
              <a:buFont typeface="Arial"/>
              <a:buNone/>
            </a:pPr>
            <a:r>
              <a:rPr b="0" i="0" lang="en-GB" sz="1300" u="none" cap="none" strike="noStrike">
                <a:solidFill>
                  <a:schemeClr val="lt1"/>
                </a:solidFill>
                <a:latin typeface="DM Sans"/>
                <a:ea typeface="DM Sans"/>
                <a:cs typeface="DM Sans"/>
                <a:sym typeface="DM Sans"/>
              </a:rPr>
              <a:t>As you walk around groups, encourage students to share their thinking with each other as they decipher between these terms and decide on a visual that they feel represents the situation. The process and conversation is more important than the final product. </a:t>
            </a:r>
            <a:endParaRPr b="0" i="0" sz="13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1200"/>
              </a:spcAft>
              <a:buClr>
                <a:schemeClr val="dk1"/>
              </a:buClr>
              <a:buSzPts val="1100"/>
              <a:buFont typeface="Arial"/>
              <a:buNone/>
            </a:pPr>
            <a:r>
              <a:rPr b="0" i="0" lang="en-GB" sz="1300" u="none" cap="none" strike="noStrike">
                <a:solidFill>
                  <a:schemeClr val="lt1"/>
                </a:solidFill>
                <a:latin typeface="DM Sans"/>
                <a:ea typeface="DM Sans"/>
                <a:cs typeface="DM Sans"/>
                <a:sym typeface="DM Sans"/>
              </a:rPr>
              <a:t>After groups have created a visual, invite them to share their visual with the class. Highlight the many different ways that groups have represented the relationship. As a class, discuss the different representations and the meanings of the terms, considering how they relate to each other.   </a:t>
            </a:r>
            <a:r>
              <a:rPr b="0" i="0" lang="en-GB" sz="1500" u="none" cap="none" strike="noStrike">
                <a:solidFill>
                  <a:schemeClr val="lt1"/>
                </a:solidFill>
                <a:latin typeface="Arial"/>
                <a:ea typeface="Arial"/>
                <a:cs typeface="Arial"/>
                <a:sym typeface="Arial"/>
              </a:rPr>
              <a:t>  </a:t>
            </a:r>
            <a:endParaRPr b="0" i="0" sz="2100" u="none" cap="none" strike="noStrike">
              <a:solidFill>
                <a:schemeClr val="lt1"/>
              </a:solidFill>
              <a:latin typeface="DM Sans"/>
              <a:ea typeface="DM Sans"/>
              <a:cs typeface="DM Sans"/>
              <a:sym typeface="DM Sans"/>
            </a:endParaRPr>
          </a:p>
        </p:txBody>
      </p:sp>
      <p:sp>
        <p:nvSpPr>
          <p:cNvPr id="321" name="Google Shape;321;p19"/>
          <p:cNvSpPr txBox="1"/>
          <p:nvPr/>
        </p:nvSpPr>
        <p:spPr>
          <a:xfrm>
            <a:off x="615900" y="368375"/>
            <a:ext cx="49005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Let’s Do Some Math!</a:t>
            </a:r>
            <a:endParaRPr b="0" i="0" sz="3500" u="none" cap="none" strike="noStrike">
              <a:solidFill>
                <a:srgbClr val="83FBA3"/>
              </a:solidFill>
              <a:latin typeface="Nanum Myeongjo"/>
              <a:ea typeface="Nanum Myeongjo"/>
              <a:cs typeface="Nanum Myeongjo"/>
              <a:sym typeface="Nanum Myeongjo"/>
            </a:endParaRPr>
          </a:p>
        </p:txBody>
      </p:sp>
      <p:sp>
        <p:nvSpPr>
          <p:cNvPr id="322" name="Google Shape;322;p19"/>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9"/>
          <p:cNvSpPr txBox="1"/>
          <p:nvPr/>
        </p:nvSpPr>
        <p:spPr>
          <a:xfrm>
            <a:off x="6735575" y="2937675"/>
            <a:ext cx="15615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145758"/>
                </a:solidFill>
                <a:latin typeface="Proxima Nova"/>
                <a:ea typeface="Proxima Nova"/>
                <a:cs typeface="Proxima Nova"/>
                <a:sym typeface="Proxima Nova"/>
              </a:rPr>
              <a:t>Do the task as a student would. Jot down any reflections that you have as you do the math!</a:t>
            </a:r>
            <a:endParaRPr b="1" i="0" sz="1200" u="none" cap="none" strike="noStrike">
              <a:solidFill>
                <a:srgbClr val="145758"/>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143" name="Shape 143"/>
        <p:cNvGrpSpPr/>
        <p:nvPr/>
      </p:nvGrpSpPr>
      <p:grpSpPr>
        <a:xfrm>
          <a:off x="0" y="0"/>
          <a:ext cx="0" cy="0"/>
          <a:chOff x="0" y="0"/>
          <a:chExt cx="0" cy="0"/>
        </a:xfrm>
      </p:grpSpPr>
      <p:sp>
        <p:nvSpPr>
          <p:cNvPr id="144" name="Google Shape;144;p2"/>
          <p:cNvSpPr txBox="1"/>
          <p:nvPr/>
        </p:nvSpPr>
        <p:spPr>
          <a:xfrm>
            <a:off x="615900" y="1031000"/>
            <a:ext cx="7620600" cy="19446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000000"/>
              </a:buClr>
              <a:buSzPts val="6400"/>
              <a:buFont typeface="Arial"/>
              <a:buNone/>
            </a:pPr>
            <a:r>
              <a:rPr b="0" i="0" lang="en-GB" sz="6400" u="none" cap="none" strike="noStrike">
                <a:solidFill>
                  <a:srgbClr val="000000"/>
                </a:solidFill>
                <a:latin typeface="Nanum Myeongjo"/>
                <a:ea typeface="Nanum Myeongjo"/>
                <a:cs typeface="Nanum Myeongjo"/>
                <a:sym typeface="Nanum Myeongjo"/>
              </a:rPr>
              <a:t>M212 Overview</a:t>
            </a:r>
            <a:endParaRPr b="0" i="0" sz="6400" u="none" cap="none" strike="noStrike">
              <a:solidFill>
                <a:srgbClr val="000000"/>
              </a:solidFill>
              <a:latin typeface="Nanum Myeongjo"/>
              <a:ea typeface="Nanum Myeongjo"/>
              <a:cs typeface="Nanum Myeongjo"/>
              <a:sym typeface="Nanum Myeongjo"/>
            </a:endParaRPr>
          </a:p>
        </p:txBody>
      </p:sp>
      <p:sp>
        <p:nvSpPr>
          <p:cNvPr id="145" name="Google Shape;145;p2"/>
          <p:cNvSpPr txBox="1"/>
          <p:nvPr/>
        </p:nvSpPr>
        <p:spPr>
          <a:xfrm>
            <a:off x="615900" y="4436800"/>
            <a:ext cx="26823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DM Sans Medium"/>
                <a:ea typeface="DM Sans Medium"/>
                <a:cs typeface="DM Sans Medium"/>
                <a:sym typeface="DM Sans Medium"/>
              </a:rPr>
              <a:t>Month XX, XXXX</a:t>
            </a:r>
            <a:endParaRPr b="0" i="0" sz="1600" u="none" cap="none" strike="noStrike">
              <a:solidFill>
                <a:srgbClr val="000000"/>
              </a:solidFill>
              <a:latin typeface="DM Sans Medium"/>
              <a:ea typeface="DM Sans Medium"/>
              <a:cs typeface="DM Sans Medium"/>
              <a:sym typeface="DM Sans Medium"/>
            </a:endParaRPr>
          </a:p>
        </p:txBody>
      </p:sp>
      <p:pic>
        <p:nvPicPr>
          <p:cNvPr id="146" name="Google Shape;146;p2"/>
          <p:cNvPicPr preferRelativeResize="0"/>
          <p:nvPr/>
        </p:nvPicPr>
        <p:blipFill rotWithShape="1">
          <a:blip r:embed="rId3">
            <a:alphaModFix/>
          </a:blip>
          <a:srcRect b="0" l="0" r="0" t="0"/>
          <a:stretch/>
        </p:blipFill>
        <p:spPr>
          <a:xfrm>
            <a:off x="8162438" y="4343025"/>
            <a:ext cx="678562" cy="340075"/>
          </a:xfrm>
          <a:prstGeom prst="rect">
            <a:avLst/>
          </a:prstGeom>
          <a:noFill/>
          <a:ln>
            <a:noFill/>
          </a:ln>
        </p:spPr>
      </p:pic>
      <p:sp>
        <p:nvSpPr>
          <p:cNvPr id="147" name="Google Shape;147;p2"/>
          <p:cNvSpPr txBox="1"/>
          <p:nvPr/>
        </p:nvSpPr>
        <p:spPr>
          <a:xfrm>
            <a:off x="615900" y="1880150"/>
            <a:ext cx="43407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DM Sans"/>
                <a:ea typeface="DM Sans"/>
                <a:cs typeface="DM Sans"/>
                <a:sym typeface="DM Sans"/>
              </a:rPr>
              <a:t>XQ Badge Project PL Series Baseline Session</a:t>
            </a:r>
            <a:endParaRPr b="1" i="0" sz="1600" u="none" cap="none" strike="noStrike">
              <a:solidFill>
                <a:srgbClr val="000000"/>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327" name="Shape 327"/>
        <p:cNvGrpSpPr/>
        <p:nvPr/>
      </p:nvGrpSpPr>
      <p:grpSpPr>
        <a:xfrm>
          <a:off x="0" y="0"/>
          <a:ext cx="0" cy="0"/>
          <a:chOff x="0" y="0"/>
          <a:chExt cx="0" cy="0"/>
        </a:xfrm>
      </p:grpSpPr>
      <p:cxnSp>
        <p:nvCxnSpPr>
          <p:cNvPr id="328" name="Google Shape;328;p20"/>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329" name="Google Shape;329;p20"/>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330" name="Google Shape;330;p20"/>
          <p:cNvSpPr txBox="1"/>
          <p:nvPr/>
        </p:nvSpPr>
        <p:spPr>
          <a:xfrm>
            <a:off x="615900" y="368375"/>
            <a:ext cx="70974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Content and Practice Expectations</a:t>
            </a:r>
            <a:endParaRPr b="0" i="0" sz="3500" u="none" cap="none" strike="noStrike">
              <a:solidFill>
                <a:srgbClr val="83FBA3"/>
              </a:solidFill>
              <a:latin typeface="Nanum Myeongjo"/>
              <a:ea typeface="Nanum Myeongjo"/>
              <a:cs typeface="Nanum Myeongjo"/>
              <a:sym typeface="Nanum Myeongjo"/>
            </a:endParaRPr>
          </a:p>
        </p:txBody>
      </p:sp>
      <p:sp>
        <p:nvSpPr>
          <p:cNvPr id="331" name="Google Shape;331;p20"/>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20"/>
          <p:cNvSpPr txBox="1"/>
          <p:nvPr/>
        </p:nvSpPr>
        <p:spPr>
          <a:xfrm>
            <a:off x="6735575" y="2976075"/>
            <a:ext cx="1561500" cy="84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145758"/>
                </a:solidFill>
                <a:latin typeface="DM Sans"/>
                <a:ea typeface="DM Sans"/>
                <a:cs typeface="DM Sans"/>
                <a:sym typeface="DM Sans"/>
              </a:rPr>
              <a:t>Choose 1-2 Content and Practice Expectations that student work could give evidence of.</a:t>
            </a:r>
            <a:endParaRPr b="1" i="0" sz="1100" u="none" cap="none" strike="noStrike">
              <a:solidFill>
                <a:srgbClr val="145758"/>
              </a:solidFill>
              <a:latin typeface="DM Sans"/>
              <a:ea typeface="DM Sans"/>
              <a:cs typeface="DM Sans"/>
              <a:sym typeface="DM Sans"/>
            </a:endParaRPr>
          </a:p>
        </p:txBody>
      </p:sp>
      <p:sp>
        <p:nvSpPr>
          <p:cNvPr id="333" name="Google Shape;333;p20"/>
          <p:cNvSpPr txBox="1"/>
          <p:nvPr/>
        </p:nvSpPr>
        <p:spPr>
          <a:xfrm>
            <a:off x="615900" y="1141350"/>
            <a:ext cx="5917800" cy="2739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lt1"/>
                </a:solidFill>
                <a:latin typeface="DM Sans"/>
                <a:ea typeface="DM Sans"/>
                <a:cs typeface="DM Sans"/>
                <a:sym typeface="DM Sans"/>
              </a:rPr>
              <a:t>In groups, ask students to create a visual representation that communicates the relationship between the following terms: correlated, spurious correlation, causation, random relationship, direct relationship, confounding variable, and mediating variable. Some examples</a:t>
            </a:r>
            <a:r>
              <a:rPr b="0" i="0" lang="en-GB" sz="1300" u="sng" cap="none" strike="noStrike">
                <a:solidFill>
                  <a:schemeClr val="lt1"/>
                </a:solidFill>
                <a:latin typeface="DM Sans"/>
                <a:ea typeface="DM Sans"/>
                <a:cs typeface="DM Sans"/>
                <a:sym typeface="DM Sans"/>
                <a:hlinkClick r:id="rId3">
                  <a:extLst>
                    <a:ext uri="{A12FA001-AC4F-418D-AE19-62706E023703}">
                      <ahyp:hlinkClr val="tx"/>
                    </a:ext>
                  </a:extLst>
                </a:hlinkClick>
              </a:rPr>
              <a:t> here</a:t>
            </a:r>
            <a:r>
              <a:rPr b="0" i="0" lang="en-GB" sz="1300" u="none" cap="none" strike="noStrike">
                <a:solidFill>
                  <a:schemeClr val="lt1"/>
                </a:solidFill>
                <a:latin typeface="DM Sans"/>
                <a:ea typeface="DM Sans"/>
                <a:cs typeface="DM Sans"/>
                <a:sym typeface="DM Sans"/>
              </a:rPr>
              <a:t>. </a:t>
            </a:r>
            <a:endParaRPr b="0" i="0" sz="13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0"/>
              </a:spcAft>
              <a:buClr>
                <a:schemeClr val="dk1"/>
              </a:buClr>
              <a:buSzPts val="1100"/>
              <a:buFont typeface="Arial"/>
              <a:buNone/>
            </a:pPr>
            <a:r>
              <a:rPr b="0" i="0" lang="en-GB" sz="1300" u="none" cap="none" strike="noStrike">
                <a:solidFill>
                  <a:schemeClr val="lt1"/>
                </a:solidFill>
                <a:latin typeface="DM Sans"/>
                <a:ea typeface="DM Sans"/>
                <a:cs typeface="DM Sans"/>
                <a:sym typeface="DM Sans"/>
              </a:rPr>
              <a:t>As you walk around groups, encourage students to share their thinking with each other as they decipher between these terms and decide on a visual that they feel represents the situation. The process and conversation is more important than the final product. </a:t>
            </a:r>
            <a:endParaRPr b="0" i="0" sz="13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1200"/>
              </a:spcAft>
              <a:buClr>
                <a:schemeClr val="dk1"/>
              </a:buClr>
              <a:buSzPts val="1100"/>
              <a:buFont typeface="Arial"/>
              <a:buNone/>
            </a:pPr>
            <a:r>
              <a:rPr b="0" i="0" lang="en-GB" sz="1300" u="none" cap="none" strike="noStrike">
                <a:solidFill>
                  <a:schemeClr val="lt1"/>
                </a:solidFill>
                <a:latin typeface="DM Sans"/>
                <a:ea typeface="DM Sans"/>
                <a:cs typeface="DM Sans"/>
                <a:sym typeface="DM Sans"/>
              </a:rPr>
              <a:t>After groups have created a visual, invite them to share their visual with the class. Highlight the many different ways that groups have represented the relationship. As a class, discuss the different representations and the meanings of the terms, considering how they relate to each other.   </a:t>
            </a:r>
            <a:r>
              <a:rPr b="0" i="0" lang="en-GB" sz="1500" u="none" cap="none" strike="noStrike">
                <a:solidFill>
                  <a:schemeClr val="lt1"/>
                </a:solidFill>
                <a:latin typeface="Arial"/>
                <a:ea typeface="Arial"/>
                <a:cs typeface="Arial"/>
                <a:sym typeface="Arial"/>
              </a:rPr>
              <a:t>  </a:t>
            </a:r>
            <a:endParaRPr b="0" i="0" sz="2100" u="none" cap="none" strike="noStrike">
              <a:solidFill>
                <a:schemeClr val="lt1"/>
              </a:solidFill>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337" name="Shape 337"/>
        <p:cNvGrpSpPr/>
        <p:nvPr/>
      </p:nvGrpSpPr>
      <p:grpSpPr>
        <a:xfrm>
          <a:off x="0" y="0"/>
          <a:ext cx="0" cy="0"/>
          <a:chOff x="0" y="0"/>
          <a:chExt cx="0" cy="0"/>
        </a:xfrm>
      </p:grpSpPr>
      <p:cxnSp>
        <p:nvCxnSpPr>
          <p:cNvPr id="338" name="Google Shape;338;p21"/>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339" name="Google Shape;339;p21"/>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340" name="Google Shape;340;p21"/>
          <p:cNvSpPr txBox="1"/>
          <p:nvPr/>
        </p:nvSpPr>
        <p:spPr>
          <a:xfrm>
            <a:off x="615900" y="368375"/>
            <a:ext cx="70377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Content and Practice Expectations</a:t>
            </a:r>
            <a:endParaRPr b="0" i="0" sz="3500" u="none" cap="none" strike="noStrike">
              <a:solidFill>
                <a:srgbClr val="83FBA3"/>
              </a:solidFill>
              <a:latin typeface="Nanum Myeongjo"/>
              <a:ea typeface="Nanum Myeongjo"/>
              <a:cs typeface="Nanum Myeongjo"/>
              <a:sym typeface="Nanum Myeongjo"/>
            </a:endParaRPr>
          </a:p>
        </p:txBody>
      </p:sp>
      <p:sp>
        <p:nvSpPr>
          <p:cNvPr id="341" name="Google Shape;341;p21"/>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21"/>
          <p:cNvSpPr txBox="1"/>
          <p:nvPr/>
        </p:nvSpPr>
        <p:spPr>
          <a:xfrm>
            <a:off x="6735575" y="2856250"/>
            <a:ext cx="1329900" cy="631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145758"/>
                </a:solidFill>
                <a:latin typeface="Proxima Nova"/>
                <a:ea typeface="Proxima Nova"/>
                <a:cs typeface="Proxima Nova"/>
                <a:sym typeface="Proxima Nova"/>
              </a:rPr>
              <a:t>212.h </a:t>
            </a:r>
            <a:r>
              <a:rPr b="1" i="0" lang="en-GB" sz="1000" u="none" cap="none" strike="noStrike">
                <a:solidFill>
                  <a:srgbClr val="1F1F1F"/>
                </a:solidFill>
                <a:latin typeface="IBM Plex Sans"/>
                <a:ea typeface="IBM Plex Sans"/>
                <a:cs typeface="IBM Plex Sans"/>
                <a:sym typeface="IBM Plex Sans"/>
              </a:rPr>
              <a:t>Distinguish between correlation and causation.</a:t>
            </a:r>
            <a:endParaRPr b="1" i="0" sz="1000" u="none" cap="none" strike="noStrike">
              <a:solidFill>
                <a:srgbClr val="1F1F1F"/>
              </a:solidFill>
              <a:latin typeface="IBM Plex Sans"/>
              <a:ea typeface="IBM Plex Sans"/>
              <a:cs typeface="IBM Plex Sans"/>
              <a:sym typeface="IBM Plex Sans"/>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1F1F1F"/>
              </a:solidFill>
              <a:latin typeface="IBM Plex Sans"/>
              <a:ea typeface="IBM Plex Sans"/>
              <a:cs typeface="IBM Plex Sans"/>
              <a:sym typeface="IBM Plex Sans"/>
            </a:endParaRPr>
          </a:p>
        </p:txBody>
      </p:sp>
      <p:sp>
        <p:nvSpPr>
          <p:cNvPr id="343" name="Google Shape;343;p21"/>
          <p:cNvSpPr txBox="1"/>
          <p:nvPr/>
        </p:nvSpPr>
        <p:spPr>
          <a:xfrm>
            <a:off x="615900" y="1141350"/>
            <a:ext cx="5917800" cy="2739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lt1"/>
                </a:solidFill>
                <a:latin typeface="DM Sans"/>
                <a:ea typeface="DM Sans"/>
                <a:cs typeface="DM Sans"/>
                <a:sym typeface="DM Sans"/>
              </a:rPr>
              <a:t>In groups, ask students to create a visual representation that communicates the relationship between the following terms: correlated, spurious correlation, causation, random relationship, direct relationship, confounding variable, and mediating variable. Some examples</a:t>
            </a:r>
            <a:r>
              <a:rPr b="0" i="0" lang="en-GB" sz="1300" u="sng" cap="none" strike="noStrike">
                <a:solidFill>
                  <a:schemeClr val="lt1"/>
                </a:solidFill>
                <a:latin typeface="DM Sans"/>
                <a:ea typeface="DM Sans"/>
                <a:cs typeface="DM Sans"/>
                <a:sym typeface="DM Sans"/>
                <a:hlinkClick r:id="rId3">
                  <a:extLst>
                    <a:ext uri="{A12FA001-AC4F-418D-AE19-62706E023703}">
                      <ahyp:hlinkClr val="tx"/>
                    </a:ext>
                  </a:extLst>
                </a:hlinkClick>
              </a:rPr>
              <a:t> here</a:t>
            </a:r>
            <a:r>
              <a:rPr b="0" i="0" lang="en-GB" sz="1300" u="none" cap="none" strike="noStrike">
                <a:solidFill>
                  <a:schemeClr val="lt1"/>
                </a:solidFill>
                <a:latin typeface="DM Sans"/>
                <a:ea typeface="DM Sans"/>
                <a:cs typeface="DM Sans"/>
                <a:sym typeface="DM Sans"/>
              </a:rPr>
              <a:t>. </a:t>
            </a:r>
            <a:endParaRPr b="0" i="0" sz="13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0"/>
              </a:spcAft>
              <a:buClr>
                <a:schemeClr val="dk1"/>
              </a:buClr>
              <a:buSzPts val="1100"/>
              <a:buFont typeface="Arial"/>
              <a:buNone/>
            </a:pPr>
            <a:r>
              <a:rPr b="0" i="0" lang="en-GB" sz="1300" u="none" cap="none" strike="noStrike">
                <a:solidFill>
                  <a:schemeClr val="lt1"/>
                </a:solidFill>
                <a:latin typeface="DM Sans"/>
                <a:ea typeface="DM Sans"/>
                <a:cs typeface="DM Sans"/>
                <a:sym typeface="DM Sans"/>
              </a:rPr>
              <a:t>As you walk around groups, encourage students to share their thinking with each other as they decipher between these terms and decide on a visual that they feel represents the situation. The process and conversation is more important than the final product. </a:t>
            </a:r>
            <a:endParaRPr b="0" i="0" sz="13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1200"/>
              </a:spcAft>
              <a:buClr>
                <a:schemeClr val="dk1"/>
              </a:buClr>
              <a:buSzPts val="1100"/>
              <a:buFont typeface="Arial"/>
              <a:buNone/>
            </a:pPr>
            <a:r>
              <a:rPr b="0" i="0" lang="en-GB" sz="1300" u="none" cap="none" strike="noStrike">
                <a:solidFill>
                  <a:schemeClr val="lt1"/>
                </a:solidFill>
                <a:latin typeface="DM Sans"/>
                <a:ea typeface="DM Sans"/>
                <a:cs typeface="DM Sans"/>
                <a:sym typeface="DM Sans"/>
              </a:rPr>
              <a:t>After groups have created a visual, invite them to share their visual with the class. Highlight the many different ways that groups have represented the relationship. As a class, discuss the different representations and the meanings of the terms, considering how they relate to each other.   </a:t>
            </a:r>
            <a:r>
              <a:rPr b="0" i="0" lang="en-GB" sz="1500" u="none" cap="none" strike="noStrike">
                <a:solidFill>
                  <a:schemeClr val="lt1"/>
                </a:solidFill>
                <a:latin typeface="Arial"/>
                <a:ea typeface="Arial"/>
                <a:cs typeface="Arial"/>
                <a:sym typeface="Arial"/>
              </a:rPr>
              <a:t>  </a:t>
            </a:r>
            <a:endParaRPr b="0" i="0" sz="2100" u="none" cap="none" strike="noStrike">
              <a:solidFill>
                <a:schemeClr val="lt1"/>
              </a:solidFill>
              <a:latin typeface="DM Sans"/>
              <a:ea typeface="DM Sans"/>
              <a:cs typeface="DM Sans"/>
              <a:sym typeface="DM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47" name="Shape 347"/>
        <p:cNvGrpSpPr/>
        <p:nvPr/>
      </p:nvGrpSpPr>
      <p:grpSpPr>
        <a:xfrm>
          <a:off x="0" y="0"/>
          <a:ext cx="0" cy="0"/>
          <a:chOff x="0" y="0"/>
          <a:chExt cx="0" cy="0"/>
        </a:xfrm>
      </p:grpSpPr>
      <p:sp>
        <p:nvSpPr>
          <p:cNvPr id="348" name="Google Shape;348;p22"/>
          <p:cNvSpPr txBox="1"/>
          <p:nvPr/>
        </p:nvSpPr>
        <p:spPr>
          <a:xfrm>
            <a:off x="3105100" y="690325"/>
            <a:ext cx="3636300" cy="431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M212 Predictive Modeling, students will employ the following learning principles: </a:t>
            </a:r>
            <a:endParaRPr b="1" i="0" sz="900" u="none" cap="none" strike="noStrike">
              <a:solidFill>
                <a:schemeClr val="dk1"/>
              </a:solidFill>
              <a:latin typeface="DM Sans"/>
              <a:ea typeface="DM Sans"/>
              <a:cs typeface="DM Sans"/>
              <a:sym typeface="DM Sans"/>
            </a:endParaRPr>
          </a:p>
        </p:txBody>
      </p:sp>
      <p:sp>
        <p:nvSpPr>
          <p:cNvPr id="349" name="Google Shape;349;p22"/>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350" name="Google Shape;350;p22"/>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351" name="Google Shape;351;p22"/>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22"/>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cxnSp>
        <p:nvCxnSpPr>
          <p:cNvPr id="353" name="Google Shape;353;p22"/>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354" name="Google Shape;354;p22"/>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355" name="Google Shape;355;p22"/>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59" name="Shape 359"/>
        <p:cNvGrpSpPr/>
        <p:nvPr/>
      </p:nvGrpSpPr>
      <p:grpSpPr>
        <a:xfrm>
          <a:off x="0" y="0"/>
          <a:ext cx="0" cy="0"/>
          <a:chOff x="0" y="0"/>
          <a:chExt cx="0" cy="0"/>
        </a:xfrm>
      </p:grpSpPr>
      <p:sp>
        <p:nvSpPr>
          <p:cNvPr id="360" name="Google Shape;360;p23"/>
          <p:cNvSpPr txBox="1"/>
          <p:nvPr/>
        </p:nvSpPr>
        <p:spPr>
          <a:xfrm>
            <a:off x="3105100" y="690325"/>
            <a:ext cx="3636300" cy="431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M212 Predictive Modeling, students will employ the following learning principles: </a:t>
            </a:r>
            <a:endParaRPr b="1" i="0" sz="900" u="none" cap="none" strike="noStrike">
              <a:solidFill>
                <a:schemeClr val="dk1"/>
              </a:solidFill>
              <a:latin typeface="DM Sans"/>
              <a:ea typeface="DM Sans"/>
              <a:cs typeface="DM Sans"/>
              <a:sym typeface="DM Sans"/>
            </a:endParaRPr>
          </a:p>
        </p:txBody>
      </p:sp>
      <p:sp>
        <p:nvSpPr>
          <p:cNvPr id="361" name="Google Shape;361;p23"/>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362" name="Google Shape;362;p23"/>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363" name="Google Shape;363;p23"/>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64" name="Google Shape;364;p23"/>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365" name="Google Shape;365;p23"/>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366" name="Google Shape;366;p23"/>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367" name="Google Shape;367;p23"/>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
        <p:nvSpPr>
          <p:cNvPr id="368" name="Google Shape;368;p23"/>
          <p:cNvSpPr/>
          <p:nvPr/>
        </p:nvSpPr>
        <p:spPr>
          <a:xfrm>
            <a:off x="6543275" y="25787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GB" sz="1300" u="none" cap="none" strike="noStrike">
                <a:solidFill>
                  <a:srgbClr val="83FBA3"/>
                </a:solidFill>
                <a:latin typeface="Proxima Nova"/>
                <a:ea typeface="Proxima Nova"/>
                <a:cs typeface="Proxima Nova"/>
                <a:sym typeface="Proxima Nova"/>
              </a:rPr>
              <a:t>Which of these principles does this task lend itself to? Which ones can the task be easily adapted to accommodate?</a:t>
            </a:r>
            <a:endParaRPr b="0" i="0" sz="13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72" name="Shape 372"/>
        <p:cNvGrpSpPr/>
        <p:nvPr/>
      </p:nvGrpSpPr>
      <p:grpSpPr>
        <a:xfrm>
          <a:off x="0" y="0"/>
          <a:ext cx="0" cy="0"/>
          <a:chOff x="0" y="0"/>
          <a:chExt cx="0" cy="0"/>
        </a:xfrm>
      </p:grpSpPr>
      <p:sp>
        <p:nvSpPr>
          <p:cNvPr id="373" name="Google Shape;373;p24"/>
          <p:cNvSpPr txBox="1"/>
          <p:nvPr/>
        </p:nvSpPr>
        <p:spPr>
          <a:xfrm>
            <a:off x="3105100" y="690325"/>
            <a:ext cx="3636300" cy="431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M212 Predictive Modeling, students will employ the following learning principles: </a:t>
            </a:r>
            <a:endParaRPr b="1" i="0" sz="900" u="none" cap="none" strike="noStrike">
              <a:solidFill>
                <a:schemeClr val="dk1"/>
              </a:solidFill>
              <a:latin typeface="DM Sans"/>
              <a:ea typeface="DM Sans"/>
              <a:cs typeface="DM Sans"/>
              <a:sym typeface="DM Sans"/>
            </a:endParaRPr>
          </a:p>
        </p:txBody>
      </p:sp>
      <p:sp>
        <p:nvSpPr>
          <p:cNvPr id="374" name="Google Shape;374;p24"/>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375" name="Google Shape;375;p24"/>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376" name="Google Shape;376;p24"/>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77" name="Google Shape;377;p24"/>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378" name="Google Shape;378;p24"/>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sp>
        <p:nvSpPr>
          <p:cNvPr id="379" name="Google Shape;379;p24"/>
          <p:cNvSpPr/>
          <p:nvPr/>
        </p:nvSpPr>
        <p:spPr>
          <a:xfrm>
            <a:off x="6543275" y="25787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24"/>
          <p:cNvSpPr txBox="1"/>
          <p:nvPr/>
        </p:nvSpPr>
        <p:spPr>
          <a:xfrm>
            <a:off x="6739325" y="3235575"/>
            <a:ext cx="15540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Share what </a:t>
            </a:r>
            <a:br>
              <a:rPr b="1" i="0" lang="en-GB" sz="1600" u="none" cap="none" strike="noStrike">
                <a:solidFill>
                  <a:srgbClr val="83FBA3"/>
                </a:solidFill>
                <a:latin typeface="DM Sans"/>
                <a:ea typeface="DM Sans"/>
                <a:cs typeface="DM Sans"/>
                <a:sym typeface="DM Sans"/>
              </a:rPr>
            </a:br>
            <a:r>
              <a:rPr b="1" i="0" lang="en-GB" sz="1600" u="none" cap="none" strike="noStrike">
                <a:solidFill>
                  <a:srgbClr val="83FBA3"/>
                </a:solidFill>
                <a:latin typeface="DM Sans"/>
                <a:ea typeface="DM Sans"/>
                <a:cs typeface="DM Sans"/>
                <a:sym typeface="DM Sans"/>
              </a:rPr>
              <a:t>you came up with!</a:t>
            </a:r>
            <a:endParaRPr b="1" i="0" sz="1000" u="none" cap="none" strike="noStrike">
              <a:solidFill>
                <a:srgbClr val="83FBA3"/>
              </a:solidFill>
              <a:latin typeface="DM Sans"/>
              <a:ea typeface="DM Sans"/>
              <a:cs typeface="DM Sans"/>
              <a:sym typeface="DM Sans"/>
            </a:endParaRPr>
          </a:p>
        </p:txBody>
      </p:sp>
      <p:cxnSp>
        <p:nvCxnSpPr>
          <p:cNvPr id="381" name="Google Shape;381;p24"/>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382" name="Google Shape;382;p24"/>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386" name="Shape 386"/>
        <p:cNvGrpSpPr/>
        <p:nvPr/>
      </p:nvGrpSpPr>
      <p:grpSpPr>
        <a:xfrm>
          <a:off x="0" y="0"/>
          <a:ext cx="0" cy="0"/>
          <a:chOff x="0" y="0"/>
          <a:chExt cx="0" cy="0"/>
        </a:xfrm>
      </p:grpSpPr>
      <p:cxnSp>
        <p:nvCxnSpPr>
          <p:cNvPr id="387" name="Google Shape;387;p25"/>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388" name="Google Shape;388;p25"/>
          <p:cNvSpPr txBox="1"/>
          <p:nvPr/>
        </p:nvSpPr>
        <p:spPr>
          <a:xfrm>
            <a:off x="3419850" y="303450"/>
            <a:ext cx="4318200" cy="15759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Task 1: Student Work </a:t>
            </a:r>
            <a:endParaRPr b="0" i="0" sz="5200" u="none" cap="none" strike="noStrike">
              <a:solidFill>
                <a:schemeClr val="dk1"/>
              </a:solidFill>
              <a:latin typeface="Nanum Myeongjo"/>
              <a:ea typeface="Nanum Myeongjo"/>
              <a:cs typeface="Nanum Myeongjo"/>
              <a:sym typeface="Nanum Myeongjo"/>
            </a:endParaRPr>
          </a:p>
        </p:txBody>
      </p:sp>
      <p:sp>
        <p:nvSpPr>
          <p:cNvPr id="389" name="Google Shape;389;p25"/>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03</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26604e4297f_0_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95" name="Google Shape;395;g26604e4297f_0_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396" name="Google Shape;396;g26604e4297f_0_0"/>
          <p:cNvPicPr preferRelativeResize="0"/>
          <p:nvPr/>
        </p:nvPicPr>
        <p:blipFill>
          <a:blip r:embed="rId3">
            <a:alphaModFix/>
          </a:blip>
          <a:stretch>
            <a:fillRect/>
          </a:stretch>
        </p:blipFill>
        <p:spPr>
          <a:xfrm>
            <a:off x="247650" y="182325"/>
            <a:ext cx="8648700" cy="2057400"/>
          </a:xfrm>
          <a:prstGeom prst="rect">
            <a:avLst/>
          </a:prstGeom>
          <a:noFill/>
          <a:ln>
            <a:noFill/>
          </a:ln>
        </p:spPr>
      </p:pic>
      <p:pic>
        <p:nvPicPr>
          <p:cNvPr id="397" name="Google Shape;397;g26604e4297f_0_0"/>
          <p:cNvPicPr preferRelativeResize="0"/>
          <p:nvPr/>
        </p:nvPicPr>
        <p:blipFill>
          <a:blip r:embed="rId4">
            <a:alphaModFix/>
          </a:blip>
          <a:stretch>
            <a:fillRect/>
          </a:stretch>
        </p:blipFill>
        <p:spPr>
          <a:xfrm>
            <a:off x="528625" y="2319363"/>
            <a:ext cx="8086725" cy="2714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401" name="Shape 401"/>
        <p:cNvGrpSpPr/>
        <p:nvPr/>
      </p:nvGrpSpPr>
      <p:grpSpPr>
        <a:xfrm>
          <a:off x="0" y="0"/>
          <a:ext cx="0" cy="0"/>
          <a:chOff x="0" y="0"/>
          <a:chExt cx="0" cy="0"/>
        </a:xfrm>
      </p:grpSpPr>
      <p:sp>
        <p:nvSpPr>
          <p:cNvPr id="402" name="Google Shape;402;p26"/>
          <p:cNvSpPr txBox="1"/>
          <p:nvPr/>
        </p:nvSpPr>
        <p:spPr>
          <a:xfrm>
            <a:off x="615900" y="2077375"/>
            <a:ext cx="2040300" cy="525000"/>
          </a:xfrm>
          <a:prstGeom prst="rect">
            <a:avLst/>
          </a:prstGeom>
          <a:noFill/>
          <a:ln>
            <a:noFill/>
          </a:ln>
        </p:spPr>
        <p:txBody>
          <a:bodyPr anchorCtr="0" anchor="t" bIns="0" lIns="91425" spcFirstLastPara="1" rIns="0" wrap="square" tIns="0">
            <a:spAutoFit/>
          </a:bodyPr>
          <a:lstStyle/>
          <a:p>
            <a:pPr indent="0" lvl="0" marL="0" marR="0" rtl="0" algn="l">
              <a:lnSpc>
                <a:spcPct val="105000"/>
              </a:lnSpc>
              <a:spcBef>
                <a:spcPts val="1200"/>
              </a:spcBef>
              <a:spcAft>
                <a:spcPts val="1000"/>
              </a:spcAft>
              <a:buClr>
                <a:srgbClr val="000000"/>
              </a:buClr>
              <a:buSzPts val="1100"/>
              <a:buFont typeface="Arial"/>
              <a:buNone/>
            </a:pPr>
            <a:r>
              <a:rPr b="0" i="0" lang="en-GB" sz="1100" u="none" cap="none" strike="noStrike">
                <a:solidFill>
                  <a:schemeClr val="dk1"/>
                </a:solidFill>
                <a:latin typeface="DM Sans"/>
                <a:ea typeface="DM Sans"/>
                <a:cs typeface="DM Sans"/>
                <a:sym typeface="DM Sans"/>
              </a:rPr>
              <a:t>Jot down at least one thing you notice about this piece of student work.  </a:t>
            </a:r>
            <a:endParaRPr b="0" i="0" sz="1100" u="none" cap="none" strike="noStrike">
              <a:solidFill>
                <a:schemeClr val="dk1"/>
              </a:solidFill>
              <a:latin typeface="DM Sans"/>
              <a:ea typeface="DM Sans"/>
              <a:cs typeface="DM Sans"/>
              <a:sym typeface="DM Sans"/>
            </a:endParaRPr>
          </a:p>
        </p:txBody>
      </p:sp>
      <p:sp>
        <p:nvSpPr>
          <p:cNvPr id="403" name="Google Shape;403;p26"/>
          <p:cNvSpPr txBox="1"/>
          <p:nvPr/>
        </p:nvSpPr>
        <p:spPr>
          <a:xfrm>
            <a:off x="615900" y="1764850"/>
            <a:ext cx="2617200" cy="1692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0" i="0" lang="en-GB" sz="1100" u="none" cap="none" strike="noStrike">
                <a:solidFill>
                  <a:schemeClr val="dk1"/>
                </a:solidFill>
                <a:latin typeface="DM Sans Medium"/>
                <a:ea typeface="DM Sans Medium"/>
                <a:cs typeface="DM Sans Medium"/>
                <a:sym typeface="DM Sans Medium"/>
              </a:rPr>
              <a:t>What do you notice? </a:t>
            </a:r>
            <a:endParaRPr b="0" i="0" sz="1100" u="none" cap="none" strike="noStrike">
              <a:solidFill>
                <a:srgbClr val="000000"/>
              </a:solidFill>
              <a:latin typeface="DM Sans Medium"/>
              <a:ea typeface="DM Sans Medium"/>
              <a:cs typeface="DM Sans Medium"/>
              <a:sym typeface="DM Sans Medium"/>
            </a:endParaRPr>
          </a:p>
        </p:txBody>
      </p:sp>
      <p:cxnSp>
        <p:nvCxnSpPr>
          <p:cNvPr id="404" name="Google Shape;404;p26"/>
          <p:cNvCxnSpPr/>
          <p:nvPr/>
        </p:nvCxnSpPr>
        <p:spPr>
          <a:xfrm>
            <a:off x="-2700" y="1482784"/>
            <a:ext cx="9149400" cy="0"/>
          </a:xfrm>
          <a:prstGeom prst="straightConnector1">
            <a:avLst/>
          </a:prstGeom>
          <a:noFill/>
          <a:ln cap="flat" cmpd="sng" w="9525">
            <a:solidFill>
              <a:schemeClr val="dk1"/>
            </a:solidFill>
            <a:prstDash val="solid"/>
            <a:round/>
            <a:headEnd len="sm" w="sm" type="none"/>
            <a:tailEnd len="sm" w="sm" type="none"/>
          </a:ln>
        </p:spPr>
      </p:cxnSp>
      <p:cxnSp>
        <p:nvCxnSpPr>
          <p:cNvPr id="405" name="Google Shape;405;p26"/>
          <p:cNvCxnSpPr/>
          <p:nvPr/>
        </p:nvCxnSpPr>
        <p:spPr>
          <a:xfrm>
            <a:off x="7081850" y="300"/>
            <a:ext cx="0" cy="5141400"/>
          </a:xfrm>
          <a:prstGeom prst="straightConnector1">
            <a:avLst/>
          </a:prstGeom>
          <a:noFill/>
          <a:ln cap="flat" cmpd="sng" w="9525">
            <a:solidFill>
              <a:schemeClr val="dk2"/>
            </a:solidFill>
            <a:prstDash val="solid"/>
            <a:round/>
            <a:headEnd len="sm" w="sm" type="none"/>
            <a:tailEnd len="sm" w="sm" type="none"/>
          </a:ln>
        </p:spPr>
      </p:cxnSp>
      <p:sp>
        <p:nvSpPr>
          <p:cNvPr id="406" name="Google Shape;406;p26"/>
          <p:cNvSpPr txBox="1"/>
          <p:nvPr/>
        </p:nvSpPr>
        <p:spPr>
          <a:xfrm>
            <a:off x="615900" y="303450"/>
            <a:ext cx="5453700" cy="914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1:What </a:t>
            </a:r>
            <a:br>
              <a:rPr b="0" i="0" lang="en-GB" sz="3300" u="none" cap="none" strike="noStrike">
                <a:solidFill>
                  <a:schemeClr val="dk1"/>
                </a:solidFill>
                <a:latin typeface="Nanum Myeongjo"/>
                <a:ea typeface="Nanum Myeongjo"/>
                <a:cs typeface="Nanum Myeongjo"/>
                <a:sym typeface="Nanum Myeongjo"/>
              </a:rPr>
            </a:br>
            <a:r>
              <a:rPr b="0" i="0" lang="en-GB" sz="3300" u="none" cap="none" strike="noStrike">
                <a:solidFill>
                  <a:schemeClr val="dk1"/>
                </a:solidFill>
                <a:latin typeface="Nanum Myeongjo"/>
                <a:ea typeface="Nanum Myeongjo"/>
                <a:cs typeface="Nanum Myeongjo"/>
                <a:sym typeface="Nanum Myeongjo"/>
              </a:rPr>
              <a:t>do you notice?</a:t>
            </a:r>
            <a:endParaRPr b="0" i="0" sz="3300" u="none" cap="none" strike="noStrike">
              <a:solidFill>
                <a:schemeClr val="dk1"/>
              </a:solidFill>
              <a:latin typeface="Nanum Myeongjo"/>
              <a:ea typeface="Nanum Myeongjo"/>
              <a:cs typeface="Nanum Myeongjo"/>
              <a:sym typeface="Nanum Myeongjo"/>
            </a:endParaRPr>
          </a:p>
        </p:txBody>
      </p:sp>
      <p:sp>
        <p:nvSpPr>
          <p:cNvPr id="407" name="Google Shape;407;p26"/>
          <p:cNvSpPr/>
          <p:nvPr/>
        </p:nvSpPr>
        <p:spPr>
          <a:xfrm>
            <a:off x="843875" y="31171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Come off mute or share in the chat.</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411" name="Shape 411"/>
        <p:cNvGrpSpPr/>
        <p:nvPr/>
      </p:nvGrpSpPr>
      <p:grpSpPr>
        <a:xfrm>
          <a:off x="0" y="0"/>
          <a:ext cx="0" cy="0"/>
          <a:chOff x="0" y="0"/>
          <a:chExt cx="0" cy="0"/>
        </a:xfrm>
      </p:grpSpPr>
      <p:sp>
        <p:nvSpPr>
          <p:cNvPr id="412" name="Google Shape;412;p27"/>
          <p:cNvSpPr txBox="1"/>
          <p:nvPr/>
        </p:nvSpPr>
        <p:spPr>
          <a:xfrm>
            <a:off x="615900" y="1764850"/>
            <a:ext cx="2617200" cy="1692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0" i="0" lang="en-GB" sz="1100" u="none" cap="none" strike="noStrike">
                <a:solidFill>
                  <a:schemeClr val="dk1"/>
                </a:solidFill>
                <a:latin typeface="DM Sans Medium"/>
                <a:ea typeface="DM Sans Medium"/>
                <a:cs typeface="DM Sans Medium"/>
                <a:sym typeface="DM Sans Medium"/>
              </a:rPr>
              <a:t>What do you notice? </a:t>
            </a:r>
            <a:endParaRPr b="0" i="0" sz="1100" u="none" cap="none" strike="noStrike">
              <a:solidFill>
                <a:srgbClr val="000000"/>
              </a:solidFill>
              <a:latin typeface="DM Sans Medium"/>
              <a:ea typeface="DM Sans Medium"/>
              <a:cs typeface="DM Sans Medium"/>
              <a:sym typeface="DM Sans Medium"/>
            </a:endParaRPr>
          </a:p>
        </p:txBody>
      </p:sp>
      <p:cxnSp>
        <p:nvCxnSpPr>
          <p:cNvPr id="413" name="Google Shape;413;p27"/>
          <p:cNvCxnSpPr/>
          <p:nvPr/>
        </p:nvCxnSpPr>
        <p:spPr>
          <a:xfrm>
            <a:off x="-2700" y="1482784"/>
            <a:ext cx="9149400" cy="0"/>
          </a:xfrm>
          <a:prstGeom prst="straightConnector1">
            <a:avLst/>
          </a:prstGeom>
          <a:noFill/>
          <a:ln cap="flat" cmpd="sng" w="9525">
            <a:solidFill>
              <a:schemeClr val="dk1"/>
            </a:solidFill>
            <a:prstDash val="solid"/>
            <a:round/>
            <a:headEnd len="sm" w="sm" type="none"/>
            <a:tailEnd len="sm" w="sm" type="none"/>
          </a:ln>
        </p:spPr>
      </p:cxnSp>
      <p:cxnSp>
        <p:nvCxnSpPr>
          <p:cNvPr id="414" name="Google Shape;414;p27"/>
          <p:cNvCxnSpPr/>
          <p:nvPr/>
        </p:nvCxnSpPr>
        <p:spPr>
          <a:xfrm>
            <a:off x="7081850" y="300"/>
            <a:ext cx="0" cy="5141400"/>
          </a:xfrm>
          <a:prstGeom prst="straightConnector1">
            <a:avLst/>
          </a:prstGeom>
          <a:noFill/>
          <a:ln cap="flat" cmpd="sng" w="9525">
            <a:solidFill>
              <a:schemeClr val="dk2"/>
            </a:solidFill>
            <a:prstDash val="solid"/>
            <a:round/>
            <a:headEnd len="sm" w="sm" type="none"/>
            <a:tailEnd len="sm" w="sm" type="none"/>
          </a:ln>
        </p:spPr>
      </p:cxnSp>
      <p:sp>
        <p:nvSpPr>
          <p:cNvPr id="415" name="Google Shape;415;p27"/>
          <p:cNvSpPr txBox="1"/>
          <p:nvPr/>
        </p:nvSpPr>
        <p:spPr>
          <a:xfrm>
            <a:off x="615900" y="303450"/>
            <a:ext cx="5453700" cy="914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1:What </a:t>
            </a:r>
            <a:br>
              <a:rPr b="0" i="0" lang="en-GB" sz="3300" u="none" cap="none" strike="noStrike">
                <a:solidFill>
                  <a:schemeClr val="dk1"/>
                </a:solidFill>
                <a:latin typeface="Nanum Myeongjo"/>
                <a:ea typeface="Nanum Myeongjo"/>
                <a:cs typeface="Nanum Myeongjo"/>
                <a:sym typeface="Nanum Myeongjo"/>
              </a:rPr>
            </a:br>
            <a:r>
              <a:rPr b="0" i="0" lang="en-GB" sz="3300" u="none" cap="none" strike="noStrike">
                <a:solidFill>
                  <a:schemeClr val="dk1"/>
                </a:solidFill>
                <a:latin typeface="Nanum Myeongjo"/>
                <a:ea typeface="Nanum Myeongjo"/>
                <a:cs typeface="Nanum Myeongjo"/>
                <a:sym typeface="Nanum Myeongjo"/>
              </a:rPr>
              <a:t>do you notice?</a:t>
            </a:r>
            <a:endParaRPr b="0" i="0" sz="3300" u="none" cap="none" strike="noStrike">
              <a:solidFill>
                <a:schemeClr val="dk1"/>
              </a:solidFill>
              <a:latin typeface="Nanum Myeongjo"/>
              <a:ea typeface="Nanum Myeongjo"/>
              <a:cs typeface="Nanum Myeongjo"/>
              <a:sym typeface="Nanum Myeongjo"/>
            </a:endParaRPr>
          </a:p>
        </p:txBody>
      </p:sp>
      <p:sp>
        <p:nvSpPr>
          <p:cNvPr id="416" name="Google Shape;416;p27"/>
          <p:cNvSpPr/>
          <p:nvPr/>
        </p:nvSpPr>
        <p:spPr>
          <a:xfrm>
            <a:off x="843875" y="31171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Come off mute or share in the chat.</a:t>
            </a:r>
            <a:endParaRPr b="1" i="0" sz="1400" u="none" cap="none" strike="noStrike">
              <a:solidFill>
                <a:srgbClr val="BDFCD7"/>
              </a:solidFill>
              <a:latin typeface="DM Sans"/>
              <a:ea typeface="DM Sans"/>
              <a:cs typeface="DM Sans"/>
              <a:sym typeface="DM Sans"/>
            </a:endParaRPr>
          </a:p>
        </p:txBody>
      </p:sp>
      <p:sp>
        <p:nvSpPr>
          <p:cNvPr id="417" name="Google Shape;417;p27"/>
          <p:cNvSpPr txBox="1"/>
          <p:nvPr/>
        </p:nvSpPr>
        <p:spPr>
          <a:xfrm>
            <a:off x="84650" y="2037463"/>
            <a:ext cx="2617200" cy="525000"/>
          </a:xfrm>
          <a:prstGeom prst="rect">
            <a:avLst/>
          </a:prstGeom>
          <a:noFill/>
          <a:ln>
            <a:noFill/>
          </a:ln>
        </p:spPr>
        <p:txBody>
          <a:bodyPr anchorCtr="0" anchor="t" bIns="0" lIns="91425" spcFirstLastPara="1" rIns="0" wrap="square" tIns="0">
            <a:spAutoFit/>
          </a:bodyPr>
          <a:lstStyle/>
          <a:p>
            <a:pPr indent="-298450" lvl="0" marL="457200" marR="0" rtl="0" algn="l">
              <a:lnSpc>
                <a:spcPct val="105000"/>
              </a:lnSpc>
              <a:spcBef>
                <a:spcPts val="1200"/>
              </a:spcBef>
              <a:spcAft>
                <a:spcPts val="0"/>
              </a:spcAft>
              <a:buClr>
                <a:schemeClr val="dk1"/>
              </a:buClr>
              <a:buSzPts val="1100"/>
              <a:buFont typeface="DM Sans"/>
              <a:buChar char="●"/>
            </a:pPr>
            <a:r>
              <a:rPr b="0" i="0" lang="en-GB" sz="1100" u="none" cap="none" strike="noStrike">
                <a:solidFill>
                  <a:schemeClr val="dk1"/>
                </a:solidFill>
                <a:latin typeface="DM Sans"/>
                <a:ea typeface="DM Sans"/>
                <a:cs typeface="DM Sans"/>
                <a:sym typeface="DM Sans"/>
              </a:rPr>
              <a:t>Jot down at least one thing you notice about this piece of student work.  </a:t>
            </a:r>
            <a:endParaRPr b="0" i="0" sz="1100" u="none" cap="none" strike="noStrike">
              <a:solidFill>
                <a:schemeClr val="dk1"/>
              </a:solidFill>
              <a:latin typeface="DM Sans"/>
              <a:ea typeface="DM Sans"/>
              <a:cs typeface="DM Sans"/>
              <a:sym typeface="DM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421" name="Shape 421"/>
        <p:cNvGrpSpPr/>
        <p:nvPr/>
      </p:nvGrpSpPr>
      <p:grpSpPr>
        <a:xfrm>
          <a:off x="0" y="0"/>
          <a:ext cx="0" cy="0"/>
          <a:chOff x="0" y="0"/>
          <a:chExt cx="0" cy="0"/>
        </a:xfrm>
      </p:grpSpPr>
      <p:cxnSp>
        <p:nvCxnSpPr>
          <p:cNvPr id="422" name="Google Shape;422;p28"/>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423" name="Google Shape;423;p28"/>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424" name="Google Shape;424;p28"/>
          <p:cNvSpPr txBox="1"/>
          <p:nvPr/>
        </p:nvSpPr>
        <p:spPr>
          <a:xfrm>
            <a:off x="1613100" y="376226"/>
            <a:ext cx="5917800" cy="53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1000"/>
              </a:spcAft>
              <a:buClr>
                <a:schemeClr val="dk1"/>
              </a:buClr>
              <a:buSzPts val="1100"/>
              <a:buFont typeface="Arial"/>
              <a:buNone/>
            </a:pPr>
            <a:r>
              <a:rPr b="0" i="0" lang="en-GB" sz="3500" u="none" cap="none" strike="noStrike">
                <a:solidFill>
                  <a:srgbClr val="83FBA3"/>
                </a:solidFill>
                <a:latin typeface="Nanum Myeongjo"/>
                <a:ea typeface="Nanum Myeongjo"/>
                <a:cs typeface="Nanum Myeongjo"/>
                <a:sym typeface="Nanum Myeongjo"/>
              </a:rPr>
              <a:t>Criteria for Success</a:t>
            </a:r>
            <a:endParaRPr b="0" i="0" sz="3500" u="none" cap="none" strike="noStrike">
              <a:solidFill>
                <a:schemeClr val="lt1"/>
              </a:solidFill>
              <a:latin typeface="Nanum Myeongjo"/>
              <a:ea typeface="Nanum Myeongjo"/>
              <a:cs typeface="Nanum Myeongjo"/>
              <a:sym typeface="Nanum Myeongjo"/>
            </a:endParaRPr>
          </a:p>
        </p:txBody>
      </p:sp>
      <p:graphicFrame>
        <p:nvGraphicFramePr>
          <p:cNvPr id="425" name="Google Shape;425;p28"/>
          <p:cNvGraphicFramePr/>
          <p:nvPr/>
        </p:nvGraphicFramePr>
        <p:xfrm>
          <a:off x="1037388" y="1308850"/>
          <a:ext cx="3000000" cy="3000000"/>
        </p:xfrm>
        <a:graphic>
          <a:graphicData uri="http://schemas.openxmlformats.org/drawingml/2006/table">
            <a:tbl>
              <a:tblPr>
                <a:noFill/>
                <a:tableStyleId>{51B81DDF-7B90-4DBE-BA24-A1E57970499D}</a:tableStyleId>
              </a:tblPr>
              <a:tblGrid>
                <a:gridCol w="2677225"/>
                <a:gridCol w="2807825"/>
                <a:gridCol w="1839225"/>
              </a:tblGrid>
              <a:tr h="50002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Conference and Provide Revision Support</a:t>
                      </a:r>
                      <a:endParaRPr b="1" sz="1200" u="none" cap="none" strike="noStrike">
                        <a:latin typeface="DM Sans"/>
                        <a:ea typeface="DM Sans"/>
                        <a:cs typeface="DM Sans"/>
                        <a:sym typeface="DM Sans"/>
                      </a:endParaRPr>
                    </a:p>
                  </a:txBody>
                  <a:tcPr marT="63500" marB="63500" marR="63500" marL="63500">
                    <a:solidFill>
                      <a:srgbClr val="83FBA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Accept with Revision</a:t>
                      </a:r>
                      <a:endParaRPr b="1" sz="1200" u="none" cap="none" strike="noStrike">
                        <a:latin typeface="DM Sans"/>
                        <a:ea typeface="DM Sans"/>
                        <a:cs typeface="DM Sans"/>
                        <a:sym typeface="DM Sans"/>
                      </a:endParaRPr>
                    </a:p>
                  </a:txBody>
                  <a:tcPr marT="63500" marB="63500" marR="63500" marL="63500">
                    <a:lnB cap="flat" cmpd="sng" w="12700">
                      <a:solidFill>
                        <a:srgbClr val="1F1F1F"/>
                      </a:solidFill>
                      <a:prstDash val="solid"/>
                      <a:round/>
                      <a:headEnd len="sm" w="sm" type="none"/>
                      <a:tailEnd len="sm" w="sm" type="none"/>
                    </a:lnB>
                    <a:solidFill>
                      <a:srgbClr val="83FBA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Accept</a:t>
                      </a:r>
                      <a:endParaRPr b="1" sz="1200" u="none" cap="none" strike="noStrike">
                        <a:latin typeface="DM Sans"/>
                        <a:ea typeface="DM Sans"/>
                        <a:cs typeface="DM Sans"/>
                        <a:sym typeface="DM Sans"/>
                      </a:endParaRPr>
                    </a:p>
                  </a:txBody>
                  <a:tcPr marT="63500" marB="63500" marR="63500" marL="63500">
                    <a:solidFill>
                      <a:srgbClr val="83FBA3"/>
                    </a:solidFill>
                  </a:tcPr>
                </a:tc>
              </a:tr>
              <a:tr h="1634625">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shows an emerging understanding of the expectations of the indicator(s). After conferencing and additional instruction/learning, the student may provide a revised or different artifact as evidence of the indicator(s). </a:t>
                      </a:r>
                      <a:endParaRPr sz="1300" u="none" cap="none" strike="noStrike">
                        <a:solidFill>
                          <a:schemeClr val="lt1"/>
                        </a:solidFill>
                        <a:latin typeface="DM Sans"/>
                        <a:ea typeface="DM Sans"/>
                        <a:cs typeface="DM Sans"/>
                        <a:sym typeface="DM Sans"/>
                      </a:endParaRPr>
                    </a:p>
                  </a:txBody>
                  <a:tcPr marT="63500" marB="63500" marR="63500" marL="63500">
                    <a:lnR cap="flat" cmpd="sng" w="12700">
                      <a:solidFill>
                        <a:srgbClr val="1F1F1F"/>
                      </a:solidFill>
                      <a:prstDash val="solid"/>
                      <a:round/>
                      <a:headEnd len="sm" w="sm" type="none"/>
                      <a:tailEnd len="sm" w="sm" type="none"/>
                    </a:lnR>
                    <a:solidFill>
                      <a:schemeClr val="accent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is approaching a full understanding of the expectations of the indicator(s). The artifact may contain execution errors that should be corrected in revision. The student may revise the selected artifact or submit a different artifact.</a:t>
                      </a:r>
                      <a:endParaRPr sz="1300" u="none" cap="none" strike="noStrike">
                        <a:solidFill>
                          <a:schemeClr val="lt1"/>
                        </a:solidFill>
                        <a:latin typeface="DM Sans"/>
                        <a:ea typeface="DM Sans"/>
                        <a:cs typeface="DM Sans"/>
                        <a:sym typeface="DM Sans"/>
                      </a:endParaRPr>
                    </a:p>
                  </a:txBody>
                  <a:tcPr marT="63500" marB="63500" marR="63500" marL="63500">
                    <a:lnL cap="flat" cmpd="sng" w="12700">
                      <a:solidFill>
                        <a:srgbClr val="1F1F1F"/>
                      </a:solidFill>
                      <a:prstDash val="solid"/>
                      <a:round/>
                      <a:headEnd len="sm" w="sm" type="none"/>
                      <a:tailEnd len="sm" w="sm" type="none"/>
                    </a:lnL>
                    <a:lnR cap="flat" cmpd="sng" w="12700">
                      <a:solidFill>
                        <a:srgbClr val="1F1F1F"/>
                      </a:solidFill>
                      <a:prstDash val="solid"/>
                      <a:round/>
                      <a:headEnd len="sm" w="sm" type="none"/>
                      <a:tailEnd len="sm" w="sm" type="none"/>
                    </a:lnR>
                    <a:lnT cap="flat" cmpd="sng" w="12700">
                      <a:solidFill>
                        <a:srgbClr val="1F1F1F"/>
                      </a:solidFill>
                      <a:prstDash val="solid"/>
                      <a:round/>
                      <a:headEnd len="sm" w="sm" type="none"/>
                      <a:tailEnd len="sm" w="sm" type="none"/>
                    </a:lnT>
                    <a:lnB cap="flat" cmpd="sng" w="12700">
                      <a:solidFill>
                        <a:srgbClr val="1F1F1F"/>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demonstrates evidence that they have met the expectations of the indicator(s).</a:t>
                      </a:r>
                      <a:endParaRPr sz="1300" u="none" cap="none" strike="noStrike">
                        <a:solidFill>
                          <a:schemeClr val="lt1"/>
                        </a:solidFill>
                        <a:latin typeface="DM Sans"/>
                        <a:ea typeface="DM Sans"/>
                        <a:cs typeface="DM Sans"/>
                        <a:sym typeface="DM Sans"/>
                      </a:endParaRPr>
                    </a:p>
                  </a:txBody>
                  <a:tcPr marT="63500" marB="63500" marR="63500" marL="63500">
                    <a:lnL cap="flat" cmpd="sng" w="12700">
                      <a:solidFill>
                        <a:srgbClr val="1F1F1F"/>
                      </a:solidFill>
                      <a:prstDash val="solid"/>
                      <a:round/>
                      <a:headEnd len="sm" w="sm" type="none"/>
                      <a:tailEnd len="sm" w="sm" type="none"/>
                    </a:lnL>
                    <a:solidFill>
                      <a:schemeClr val="accent3"/>
                    </a:solidFill>
                  </a:tcPr>
                </a:tc>
              </a:tr>
            </a:tbl>
          </a:graphicData>
        </a:graphic>
      </p:graphicFrame>
      <p:sp>
        <p:nvSpPr>
          <p:cNvPr id="426" name="Google Shape;426;p28"/>
          <p:cNvSpPr/>
          <p:nvPr/>
        </p:nvSpPr>
        <p:spPr>
          <a:xfrm>
            <a:off x="6956600" y="3044050"/>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28"/>
          <p:cNvSpPr txBox="1"/>
          <p:nvPr/>
        </p:nvSpPr>
        <p:spPr>
          <a:xfrm>
            <a:off x="7148900" y="3763150"/>
            <a:ext cx="1561500" cy="507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145758"/>
                </a:solidFill>
                <a:latin typeface="Proxima Nova"/>
                <a:ea typeface="Proxima Nova"/>
                <a:cs typeface="Proxima Nova"/>
                <a:sym typeface="Proxima Nova"/>
              </a:rPr>
              <a:t>What resonates with you? What questions surface for you?</a:t>
            </a:r>
            <a:endParaRPr b="1" i="0" sz="1100" u="none" cap="none" strike="noStrike">
              <a:solidFill>
                <a:srgbClr val="145758"/>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151" name="Shape 151"/>
        <p:cNvGrpSpPr/>
        <p:nvPr/>
      </p:nvGrpSpPr>
      <p:grpSpPr>
        <a:xfrm>
          <a:off x="0" y="0"/>
          <a:ext cx="0" cy="0"/>
          <a:chOff x="0" y="0"/>
          <a:chExt cx="0" cy="0"/>
        </a:xfrm>
      </p:grpSpPr>
      <p:cxnSp>
        <p:nvCxnSpPr>
          <p:cNvPr id="152" name="Google Shape;152;p3"/>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153" name="Google Shape;153;p3"/>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154" name="Google Shape;154;p3"/>
          <p:cNvSpPr txBox="1"/>
          <p:nvPr/>
        </p:nvSpPr>
        <p:spPr>
          <a:xfrm>
            <a:off x="768300" y="379350"/>
            <a:ext cx="7656600" cy="389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3500" u="none" cap="none" strike="noStrike">
                <a:solidFill>
                  <a:srgbClr val="83FBA3"/>
                </a:solidFill>
                <a:latin typeface="Nanum Myeongjo"/>
                <a:ea typeface="Nanum Myeongjo"/>
                <a:cs typeface="Nanum Myeongjo"/>
                <a:sym typeface="Nanum Myeongjo"/>
              </a:rPr>
              <a:t>Community Building </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0"/>
              </a:spcAft>
              <a:buClr>
                <a:srgbClr val="000000"/>
              </a:buClr>
              <a:buSzPts val="3500"/>
              <a:buFont typeface="Arial"/>
              <a:buNone/>
            </a:pPr>
            <a:r>
              <a:rPr b="0" i="0" lang="en-GB" sz="3500" u="none" cap="none" strike="noStrike">
                <a:solidFill>
                  <a:schemeClr val="lt1"/>
                </a:solidFill>
                <a:latin typeface="Nanum Myeongjo"/>
                <a:ea typeface="Nanum Myeongjo"/>
                <a:cs typeface="Nanum Myeongjo"/>
                <a:sym typeface="Nanum Myeongjo"/>
              </a:rPr>
              <a:t> </a:t>
            </a:r>
            <a:endParaRPr b="0" i="0" sz="3500" u="none" cap="none" strike="noStrike">
              <a:solidFill>
                <a:schemeClr val="lt1"/>
              </a:solidFill>
              <a:latin typeface="Nanum Myeongjo"/>
              <a:ea typeface="Nanum Myeongjo"/>
              <a:cs typeface="Nanum Myeongjo"/>
              <a:sym typeface="Nanum Myeongjo"/>
            </a:endParaRPr>
          </a:p>
          <a:p>
            <a:pPr indent="0" lvl="0" marL="0" marR="0" rtl="0" algn="ctr">
              <a:lnSpc>
                <a:spcPct val="100000"/>
              </a:lnSpc>
              <a:spcBef>
                <a:spcPts val="1000"/>
              </a:spcBef>
              <a:spcAft>
                <a:spcPts val="0"/>
              </a:spcAft>
              <a:buClr>
                <a:srgbClr val="000000"/>
              </a:buClr>
              <a:buSzPts val="3500"/>
              <a:buFont typeface="Arial"/>
              <a:buNone/>
            </a:pPr>
            <a:r>
              <a:rPr b="0" i="0" lang="en-GB" sz="3500" u="none" cap="none" strike="noStrike">
                <a:solidFill>
                  <a:schemeClr val="lt1"/>
                </a:solidFill>
                <a:latin typeface="Nanum Myeongjo"/>
                <a:ea typeface="Nanum Myeongjo"/>
                <a:cs typeface="Nanum Myeongjo"/>
                <a:sym typeface="Nanum Myeongjo"/>
              </a:rPr>
              <a:t>In 140 character or less, describe a moment or interaction that pushed your teaching practice. </a:t>
            </a:r>
            <a:endParaRPr b="0" i="0" sz="3500" u="none" cap="none" strike="noStrike">
              <a:solidFill>
                <a:schemeClr val="lt1"/>
              </a:solidFill>
              <a:latin typeface="Nanum Myeongjo"/>
              <a:ea typeface="Nanum Myeongjo"/>
              <a:cs typeface="Nanum Myeongjo"/>
              <a:sym typeface="Nanum Myeongjo"/>
            </a:endParaRPr>
          </a:p>
          <a:p>
            <a:pPr indent="0" lvl="0" marL="0" marR="0" rtl="0" algn="ctr">
              <a:lnSpc>
                <a:spcPct val="115000"/>
              </a:lnSpc>
              <a:spcBef>
                <a:spcPts val="1000"/>
              </a:spcBef>
              <a:spcAft>
                <a:spcPts val="0"/>
              </a:spcAft>
              <a:buClr>
                <a:srgbClr val="000000"/>
              </a:buClr>
              <a:buSzPts val="1600"/>
              <a:buFont typeface="Arial"/>
              <a:buNone/>
            </a:pPr>
            <a:r>
              <a:t/>
            </a:r>
            <a:endParaRPr b="0" i="1" sz="1600" u="none" cap="none" strike="noStrike">
              <a:solidFill>
                <a:schemeClr val="lt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600"/>
              <a:buFont typeface="Arial"/>
              <a:buNone/>
            </a:pPr>
            <a:r>
              <a:rPr b="0" i="1" lang="en-GB" sz="1600" u="none" cap="none" strike="noStrike">
                <a:solidFill>
                  <a:schemeClr val="lt1"/>
                </a:solidFill>
                <a:latin typeface="Arial"/>
                <a:ea typeface="Arial"/>
                <a:cs typeface="Arial"/>
                <a:sym typeface="Arial"/>
              </a:rPr>
              <a:t>Use Google docs or Microsoft Word to check the character count. </a:t>
            </a:r>
            <a:endParaRPr b="0" i="1" sz="1600" u="none" cap="none" strike="noStrike">
              <a:solidFill>
                <a:schemeClr val="lt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600"/>
              <a:buFont typeface="Arial"/>
              <a:buNone/>
            </a:pPr>
            <a:r>
              <a:t/>
            </a:r>
            <a:endParaRPr b="0" i="1" sz="1600" u="none" cap="none" strike="noStrik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431" name="Shape 431"/>
        <p:cNvGrpSpPr/>
        <p:nvPr/>
      </p:nvGrpSpPr>
      <p:grpSpPr>
        <a:xfrm>
          <a:off x="0" y="0"/>
          <a:ext cx="0" cy="0"/>
          <a:chOff x="0" y="0"/>
          <a:chExt cx="0" cy="0"/>
        </a:xfrm>
      </p:grpSpPr>
      <p:cxnSp>
        <p:nvCxnSpPr>
          <p:cNvPr id="432" name="Google Shape;432;p29"/>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433" name="Google Shape;433;p29"/>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434" name="Google Shape;434;p29"/>
          <p:cNvSpPr txBox="1"/>
          <p:nvPr/>
        </p:nvSpPr>
        <p:spPr>
          <a:xfrm>
            <a:off x="664600" y="1027825"/>
            <a:ext cx="7924800" cy="3855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GB" sz="2300" u="none" cap="none" strike="noStrike">
                <a:solidFill>
                  <a:schemeClr val="lt1"/>
                </a:solidFill>
                <a:latin typeface="DM Sans"/>
                <a:ea typeface="DM Sans"/>
                <a:cs typeface="DM Sans"/>
                <a:sym typeface="DM Sans"/>
              </a:rPr>
              <a:t>Grading echoes the economic framework of testing, presuming that we can encapsulate learning in a number or a letter. Street data reminds us that our primary task as educators is to provide regular feedback to students so they can grow, not to evaluate them in order to anoint them academically capable or not. </a:t>
            </a:r>
            <a:r>
              <a:rPr b="0" i="0" lang="en-GB" sz="2000" u="none" cap="none" strike="noStrike">
                <a:solidFill>
                  <a:schemeClr val="lt1"/>
                </a:solidFill>
                <a:latin typeface="DM Sans"/>
                <a:ea typeface="DM Sans"/>
                <a:cs typeface="DM Sans"/>
                <a:sym typeface="DM Sans"/>
              </a:rPr>
              <a:t>(Safir and Dugan, 2021, p. 135)</a:t>
            </a:r>
            <a:endParaRPr b="0" i="0" sz="2000" u="none" cap="none" strike="noStrike">
              <a:solidFill>
                <a:schemeClr val="lt1"/>
              </a:solidFill>
              <a:latin typeface="DM Sans"/>
              <a:ea typeface="DM Sans"/>
              <a:cs typeface="DM Sans"/>
              <a:sym typeface="DM Sans"/>
            </a:endParaRPr>
          </a:p>
          <a:p>
            <a:pPr indent="0" lvl="0" marL="0" marR="0" rtl="0" algn="l">
              <a:lnSpc>
                <a:spcPct val="115000"/>
              </a:lnSpc>
              <a:spcBef>
                <a:spcPts val="1200"/>
              </a:spcBef>
              <a:spcAft>
                <a:spcPts val="0"/>
              </a:spcAft>
              <a:buClr>
                <a:schemeClr val="dk1"/>
              </a:buClr>
              <a:buSzPts val="1100"/>
              <a:buFont typeface="Arial"/>
              <a:buNone/>
            </a:pPr>
            <a:r>
              <a:t/>
            </a:r>
            <a:endParaRPr b="0" i="0" sz="2000" u="none" cap="none" strike="noStrike">
              <a:solidFill>
                <a:schemeClr val="lt1"/>
              </a:solidFill>
              <a:latin typeface="DM Sans"/>
              <a:ea typeface="DM Sans"/>
              <a:cs typeface="DM Sans"/>
              <a:sym typeface="DM Sans"/>
            </a:endParaRPr>
          </a:p>
          <a:p>
            <a:pPr indent="0" lvl="0" marL="457200" marR="0" rtl="0" algn="l">
              <a:lnSpc>
                <a:spcPct val="115000"/>
              </a:lnSpc>
              <a:spcBef>
                <a:spcPts val="1200"/>
              </a:spcBef>
              <a:spcAft>
                <a:spcPts val="0"/>
              </a:spcAft>
              <a:buClr>
                <a:schemeClr val="dk1"/>
              </a:buClr>
              <a:buSzPts val="1100"/>
              <a:buFont typeface="Arial"/>
              <a:buNone/>
            </a:pPr>
            <a:r>
              <a:rPr b="0" i="0" lang="en-GB" sz="1200" u="none" cap="none" strike="noStrike">
                <a:solidFill>
                  <a:schemeClr val="lt1"/>
                </a:solidFill>
                <a:latin typeface="DM Sans"/>
                <a:ea typeface="DM Sans"/>
                <a:cs typeface="DM Sans"/>
                <a:sym typeface="DM Sans"/>
              </a:rPr>
              <a:t>Source: Safir, Shane, and Jamila Dugan. Street Data: A Next-Generation Model for Equity, Pedagogy, and School Transformation. Corwin, 2021. </a:t>
            </a:r>
            <a:endParaRPr b="0" i="0" sz="2000" u="none" cap="none" strike="noStrike">
              <a:solidFill>
                <a:schemeClr val="lt1"/>
              </a:solidFill>
              <a:latin typeface="DM Sans"/>
              <a:ea typeface="DM Sans"/>
              <a:cs typeface="DM Sans"/>
              <a:sym typeface="DM Sans"/>
            </a:endParaRPr>
          </a:p>
        </p:txBody>
      </p:sp>
      <p:sp>
        <p:nvSpPr>
          <p:cNvPr id="435" name="Google Shape;435;p29"/>
          <p:cNvSpPr txBox="1"/>
          <p:nvPr/>
        </p:nvSpPr>
        <p:spPr>
          <a:xfrm>
            <a:off x="615900" y="368375"/>
            <a:ext cx="76812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Humanizing Assessment</a:t>
            </a:r>
            <a:endParaRPr b="0" i="0" sz="3500" u="none" cap="none" strike="noStrike">
              <a:solidFill>
                <a:srgbClr val="83FBA3"/>
              </a:solidFill>
              <a:latin typeface="Nanum Myeongjo"/>
              <a:ea typeface="Nanum Myeongjo"/>
              <a:cs typeface="Nanum Myeongjo"/>
              <a:sym typeface="Nanum Myeongj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439" name="Shape 439"/>
        <p:cNvGrpSpPr/>
        <p:nvPr/>
      </p:nvGrpSpPr>
      <p:grpSpPr>
        <a:xfrm>
          <a:off x="0" y="0"/>
          <a:ext cx="0" cy="0"/>
          <a:chOff x="0" y="0"/>
          <a:chExt cx="0" cy="0"/>
        </a:xfrm>
      </p:grpSpPr>
      <p:cxnSp>
        <p:nvCxnSpPr>
          <p:cNvPr id="440" name="Google Shape;440;p30"/>
          <p:cNvCxnSpPr/>
          <p:nvPr/>
        </p:nvCxnSpPr>
        <p:spPr>
          <a:xfrm>
            <a:off x="6900" y="1085975"/>
            <a:ext cx="9152400" cy="0"/>
          </a:xfrm>
          <a:prstGeom prst="straightConnector1">
            <a:avLst/>
          </a:prstGeom>
          <a:noFill/>
          <a:ln cap="flat" cmpd="sng" w="9525">
            <a:solidFill>
              <a:srgbClr val="000000"/>
            </a:solidFill>
            <a:prstDash val="solid"/>
            <a:round/>
            <a:headEnd len="sm" w="sm" type="none"/>
            <a:tailEnd len="sm" w="sm" type="none"/>
          </a:ln>
        </p:spPr>
      </p:cxnSp>
      <p:sp>
        <p:nvSpPr>
          <p:cNvPr id="441" name="Google Shape;441;p30"/>
          <p:cNvSpPr txBox="1"/>
          <p:nvPr/>
        </p:nvSpPr>
        <p:spPr>
          <a:xfrm>
            <a:off x="3120200" y="608950"/>
            <a:ext cx="5396400" cy="21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Let’s examine some work together:</a:t>
            </a:r>
            <a:endParaRPr b="1" i="0" sz="1400" u="none" cap="none" strike="noStrike">
              <a:solidFill>
                <a:schemeClr val="dk1"/>
              </a:solidFill>
              <a:latin typeface="DM Sans"/>
              <a:ea typeface="DM Sans"/>
              <a:cs typeface="DM Sans"/>
              <a:sym typeface="DM Sans"/>
            </a:endParaRPr>
          </a:p>
        </p:txBody>
      </p:sp>
      <p:cxnSp>
        <p:nvCxnSpPr>
          <p:cNvPr id="442" name="Google Shape;442;p30"/>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443" name="Google Shape;443;p30"/>
          <p:cNvSpPr/>
          <p:nvPr/>
        </p:nvSpPr>
        <p:spPr>
          <a:xfrm>
            <a:off x="0" y="0"/>
            <a:ext cx="27966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44" name="Google Shape;444;p30"/>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445" name="Google Shape;445;p30"/>
          <p:cNvCxnSpPr/>
          <p:nvPr/>
        </p:nvCxnSpPr>
        <p:spPr>
          <a:xfrm>
            <a:off x="2796525"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446" name="Google Shape;446;p30"/>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447" name="Google Shape;447;p30"/>
          <p:cNvSpPr txBox="1"/>
          <p:nvPr/>
        </p:nvSpPr>
        <p:spPr>
          <a:xfrm>
            <a:off x="325175" y="647000"/>
            <a:ext cx="2169900" cy="20319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2:</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What evidence of learning is there?</a:t>
            </a:r>
            <a:endParaRPr b="0" i="0" sz="3300" u="none" cap="none" strike="noStrike">
              <a:solidFill>
                <a:schemeClr val="dk1"/>
              </a:solidFill>
              <a:latin typeface="Nanum Myeongjo"/>
              <a:ea typeface="Nanum Myeongjo"/>
              <a:cs typeface="Nanum Myeongjo"/>
              <a:sym typeface="Nanum Myeongjo"/>
            </a:endParaRPr>
          </a:p>
        </p:txBody>
      </p:sp>
      <p:sp>
        <p:nvSpPr>
          <p:cNvPr id="448" name="Google Shape;448;p30"/>
          <p:cNvSpPr txBox="1"/>
          <p:nvPr/>
        </p:nvSpPr>
        <p:spPr>
          <a:xfrm>
            <a:off x="325175" y="2843600"/>
            <a:ext cx="2169900" cy="323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dk1"/>
              </a:buClr>
              <a:buSzPts val="1100"/>
              <a:buFont typeface="Arial"/>
              <a:buNone/>
            </a:pPr>
            <a:r>
              <a:rPr b="1" i="0" lang="en-GB" sz="1100" u="none" cap="none" strike="noStrike">
                <a:solidFill>
                  <a:srgbClr val="145758"/>
                </a:solidFill>
                <a:latin typeface="Proxima Nova"/>
                <a:ea typeface="Proxima Nova"/>
                <a:cs typeface="Proxima Nova"/>
                <a:sym typeface="Proxima Nova"/>
              </a:rPr>
              <a:t>212.h </a:t>
            </a:r>
            <a:r>
              <a:rPr b="1" i="0" lang="en-GB" sz="1000" u="none" cap="none" strike="noStrike">
                <a:solidFill>
                  <a:srgbClr val="1F1F1F"/>
                </a:solidFill>
                <a:latin typeface="IBM Plex Sans"/>
                <a:ea typeface="IBM Plex Sans"/>
                <a:cs typeface="IBM Plex Sans"/>
                <a:sym typeface="IBM Plex Sans"/>
              </a:rPr>
              <a:t>Distinguish between correlation and causation.</a:t>
            </a:r>
            <a:endParaRPr b="1" i="0" sz="1400" u="none" cap="none" strike="noStrike">
              <a:solidFill>
                <a:srgbClr val="000000"/>
              </a:solidFill>
              <a:latin typeface="Arial"/>
              <a:ea typeface="Arial"/>
              <a:cs typeface="Arial"/>
              <a:sym typeface="Arial"/>
            </a:endParaRPr>
          </a:p>
        </p:txBody>
      </p:sp>
      <p:cxnSp>
        <p:nvCxnSpPr>
          <p:cNvPr id="449" name="Google Shape;449;p30"/>
          <p:cNvCxnSpPr/>
          <p:nvPr/>
        </p:nvCxnSpPr>
        <p:spPr>
          <a:xfrm>
            <a:off x="4885475" y="1085975"/>
            <a:ext cx="0" cy="3745500"/>
          </a:xfrm>
          <a:prstGeom prst="straightConnector1">
            <a:avLst/>
          </a:prstGeom>
          <a:noFill/>
          <a:ln cap="flat" cmpd="sng" w="9525">
            <a:solidFill>
              <a:schemeClr val="dk1"/>
            </a:solidFill>
            <a:prstDash val="solid"/>
            <a:round/>
            <a:headEnd len="sm" w="sm" type="none"/>
            <a:tailEnd len="sm" w="sm" type="none"/>
          </a:ln>
        </p:spPr>
      </p:cxnSp>
      <p:cxnSp>
        <p:nvCxnSpPr>
          <p:cNvPr id="450" name="Google Shape;450;p30"/>
          <p:cNvCxnSpPr/>
          <p:nvPr/>
        </p:nvCxnSpPr>
        <p:spPr>
          <a:xfrm>
            <a:off x="6898225" y="1085975"/>
            <a:ext cx="0" cy="3745500"/>
          </a:xfrm>
          <a:prstGeom prst="straightConnector1">
            <a:avLst/>
          </a:prstGeom>
          <a:noFill/>
          <a:ln cap="flat" cmpd="sng" w="9525">
            <a:solidFill>
              <a:schemeClr val="dk1"/>
            </a:solidFill>
            <a:prstDash val="solid"/>
            <a:round/>
            <a:headEnd len="sm" w="sm" type="none"/>
            <a:tailEnd len="sm" w="sm" type="none"/>
          </a:ln>
        </p:spPr>
      </p:cxnSp>
      <p:sp>
        <p:nvSpPr>
          <p:cNvPr id="451" name="Google Shape;451;p30"/>
          <p:cNvSpPr txBox="1"/>
          <p:nvPr/>
        </p:nvSpPr>
        <p:spPr>
          <a:xfrm>
            <a:off x="3008088" y="1262550"/>
            <a:ext cx="1665900" cy="234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Conference and Provide Revision Support</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b="0" i="0" sz="1000" u="none" cap="none" strike="noStrike">
              <a:solidFill>
                <a:srgbClr val="000000"/>
              </a:solidFill>
              <a:latin typeface="DM Sans"/>
              <a:ea typeface="DM Sans"/>
              <a:cs typeface="DM Sans"/>
              <a:sym typeface="DM Sans"/>
            </a:endParaRPr>
          </a:p>
        </p:txBody>
      </p:sp>
      <p:sp>
        <p:nvSpPr>
          <p:cNvPr id="452" name="Google Shape;452;p30"/>
          <p:cNvSpPr txBox="1"/>
          <p:nvPr/>
        </p:nvSpPr>
        <p:spPr>
          <a:xfrm>
            <a:off x="5058900" y="1262550"/>
            <a:ext cx="1665900" cy="216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Accept with Revision</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b="0" i="0" sz="1000" u="none" cap="none" strike="noStrike">
              <a:solidFill>
                <a:srgbClr val="000000"/>
              </a:solidFill>
              <a:latin typeface="DM Sans"/>
              <a:ea typeface="DM Sans"/>
              <a:cs typeface="DM Sans"/>
              <a:sym typeface="DM Sans"/>
            </a:endParaRPr>
          </a:p>
        </p:txBody>
      </p:sp>
      <p:sp>
        <p:nvSpPr>
          <p:cNvPr id="453" name="Google Shape;453;p30"/>
          <p:cNvSpPr txBox="1"/>
          <p:nvPr/>
        </p:nvSpPr>
        <p:spPr>
          <a:xfrm>
            <a:off x="7071650" y="1262550"/>
            <a:ext cx="1665900" cy="1103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Accept </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demonstrates evidence </a:t>
            </a:r>
            <a:br>
              <a:rPr b="0" i="0" lang="en-GB" sz="1000" u="none" cap="none" strike="noStrike">
                <a:solidFill>
                  <a:srgbClr val="000000"/>
                </a:solidFill>
                <a:latin typeface="DM Sans"/>
                <a:ea typeface="DM Sans"/>
                <a:cs typeface="DM Sans"/>
                <a:sym typeface="DM Sans"/>
              </a:rPr>
            </a:br>
            <a:r>
              <a:rPr b="0" i="0" lang="en-GB" sz="1000" u="none" cap="none" strike="noStrike">
                <a:solidFill>
                  <a:srgbClr val="000000"/>
                </a:solidFill>
                <a:latin typeface="DM Sans"/>
                <a:ea typeface="DM Sans"/>
                <a:cs typeface="DM Sans"/>
                <a:sym typeface="DM Sans"/>
              </a:rPr>
              <a:t>that they have met the expectations of the indicator(s).</a:t>
            </a:r>
            <a:endParaRPr b="0" i="0" sz="1000" u="none" cap="none" strike="noStrike">
              <a:solidFill>
                <a:srgbClr val="000000"/>
              </a:solidFill>
              <a:latin typeface="DM Sans"/>
              <a:ea typeface="DM Sans"/>
              <a:cs typeface="DM Sans"/>
              <a:sym typeface="DM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57" name="Shape 457"/>
        <p:cNvGrpSpPr/>
        <p:nvPr/>
      </p:nvGrpSpPr>
      <p:grpSpPr>
        <a:xfrm>
          <a:off x="0" y="0"/>
          <a:ext cx="0" cy="0"/>
          <a:chOff x="0" y="0"/>
          <a:chExt cx="0" cy="0"/>
        </a:xfrm>
      </p:grpSpPr>
      <p:cxnSp>
        <p:nvCxnSpPr>
          <p:cNvPr id="458" name="Google Shape;458;p31"/>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459" name="Google Shape;459;p31"/>
          <p:cNvSpPr txBox="1"/>
          <p:nvPr/>
        </p:nvSpPr>
        <p:spPr>
          <a:xfrm>
            <a:off x="615900" y="303450"/>
            <a:ext cx="50679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Examining Student Work</a:t>
            </a:r>
            <a:endParaRPr b="0" i="0" sz="3300" u="none" cap="none" strike="noStrike">
              <a:solidFill>
                <a:schemeClr val="dk1"/>
              </a:solidFill>
              <a:latin typeface="Nanum Myeongjo"/>
              <a:ea typeface="Nanum Myeongjo"/>
              <a:cs typeface="Nanum Myeongjo"/>
              <a:sym typeface="Nanum Myeongjo"/>
            </a:endParaRPr>
          </a:p>
        </p:txBody>
      </p:sp>
      <p:cxnSp>
        <p:nvCxnSpPr>
          <p:cNvPr id="460" name="Google Shape;460;p31"/>
          <p:cNvCxnSpPr/>
          <p:nvPr/>
        </p:nvCxnSpPr>
        <p:spPr>
          <a:xfrm>
            <a:off x="5674175" y="300"/>
            <a:ext cx="0" cy="5141400"/>
          </a:xfrm>
          <a:prstGeom prst="straightConnector1">
            <a:avLst/>
          </a:prstGeom>
          <a:noFill/>
          <a:ln cap="flat" cmpd="sng" w="9525">
            <a:solidFill>
              <a:schemeClr val="dk2"/>
            </a:solidFill>
            <a:prstDash val="solid"/>
            <a:round/>
            <a:headEnd len="sm" w="sm" type="none"/>
            <a:tailEnd len="sm" w="sm" type="none"/>
          </a:ln>
        </p:spPr>
      </p:cxnSp>
      <p:pic>
        <p:nvPicPr>
          <p:cNvPr id="461" name="Google Shape;461;p31"/>
          <p:cNvPicPr preferRelativeResize="0"/>
          <p:nvPr/>
        </p:nvPicPr>
        <p:blipFill rotWithShape="1">
          <a:blip r:embed="rId3">
            <a:alphaModFix/>
          </a:blip>
          <a:srcRect b="0" l="1117" r="0" t="2572"/>
          <a:stretch/>
        </p:blipFill>
        <p:spPr>
          <a:xfrm>
            <a:off x="615900" y="819575"/>
            <a:ext cx="8225101" cy="3727675"/>
          </a:xfrm>
          <a:prstGeom prst="rect">
            <a:avLst/>
          </a:prstGeom>
          <a:noFill/>
          <a:ln>
            <a:noFill/>
          </a:ln>
        </p:spPr>
      </p:pic>
      <p:sp>
        <p:nvSpPr>
          <p:cNvPr id="462" name="Google Shape;462;p31"/>
          <p:cNvSpPr/>
          <p:nvPr/>
        </p:nvSpPr>
        <p:spPr>
          <a:xfrm>
            <a:off x="615894" y="2298334"/>
            <a:ext cx="450600" cy="412200"/>
          </a:xfrm>
          <a:prstGeom prst="ellipse">
            <a:avLst/>
          </a:prstGeom>
          <a:noFill/>
          <a:ln cap="flat" cmpd="sng" w="2857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31"/>
          <p:cNvSpPr/>
          <p:nvPr/>
        </p:nvSpPr>
        <p:spPr>
          <a:xfrm>
            <a:off x="1178639" y="2352244"/>
            <a:ext cx="1649400" cy="304200"/>
          </a:xfrm>
          <a:prstGeom prst="leftArrow">
            <a:avLst>
              <a:gd fmla="val 50000" name="adj1"/>
              <a:gd fmla="val 50000" name="adj2"/>
            </a:avLst>
          </a:prstGeom>
          <a:solidFill>
            <a:srgbClr val="145758"/>
          </a:solidFill>
          <a:ln cap="flat" cmpd="sng" w="952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31"/>
          <p:cNvSpPr/>
          <p:nvPr/>
        </p:nvSpPr>
        <p:spPr>
          <a:xfrm>
            <a:off x="3278113" y="18554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31"/>
          <p:cNvSpPr txBox="1"/>
          <p:nvPr/>
        </p:nvSpPr>
        <p:spPr>
          <a:xfrm>
            <a:off x="3348002" y="2459050"/>
            <a:ext cx="18063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Put your</a:t>
            </a:r>
            <a:br>
              <a:rPr b="1" i="0" lang="en-GB" sz="1600" u="none" cap="none" strike="noStrike">
                <a:solidFill>
                  <a:srgbClr val="83FBA3"/>
                </a:solidFill>
                <a:latin typeface="DM Sans"/>
                <a:ea typeface="DM Sans"/>
                <a:cs typeface="DM Sans"/>
                <a:sym typeface="DM Sans"/>
              </a:rPr>
            </a:br>
            <a:r>
              <a:rPr b="1" i="0" lang="en-GB" sz="1600" u="none" cap="none" strike="noStrike">
                <a:solidFill>
                  <a:srgbClr val="83FBA3"/>
                </a:solidFill>
                <a:latin typeface="DM Sans"/>
                <a:ea typeface="DM Sans"/>
                <a:cs typeface="DM Sans"/>
                <a:sym typeface="DM Sans"/>
              </a:rPr>
              <a:t>thoughts on the Jamboard!</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69" name="Shape 469"/>
        <p:cNvGrpSpPr/>
        <p:nvPr/>
      </p:nvGrpSpPr>
      <p:grpSpPr>
        <a:xfrm>
          <a:off x="0" y="0"/>
          <a:ext cx="0" cy="0"/>
          <a:chOff x="0" y="0"/>
          <a:chExt cx="0" cy="0"/>
        </a:xfrm>
      </p:grpSpPr>
      <p:cxnSp>
        <p:nvCxnSpPr>
          <p:cNvPr id="470" name="Google Shape;470;p32"/>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471" name="Google Shape;471;p32"/>
          <p:cNvSpPr txBox="1"/>
          <p:nvPr/>
        </p:nvSpPr>
        <p:spPr>
          <a:xfrm>
            <a:off x="615900" y="303450"/>
            <a:ext cx="2922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#1</a:t>
            </a:r>
            <a:endParaRPr b="0" i="0" sz="3300" u="none" cap="none" strike="noStrike">
              <a:solidFill>
                <a:schemeClr val="dk1"/>
              </a:solidFill>
              <a:latin typeface="Nanum Myeongjo"/>
              <a:ea typeface="Nanum Myeongjo"/>
              <a:cs typeface="Nanum Myeongjo"/>
              <a:sym typeface="Nanum Myeongjo"/>
            </a:endParaRPr>
          </a:p>
        </p:txBody>
      </p:sp>
      <p:cxnSp>
        <p:nvCxnSpPr>
          <p:cNvPr id="472" name="Google Shape;472;p32"/>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473" name="Google Shape;473;p32"/>
          <p:cNvSpPr/>
          <p:nvPr/>
        </p:nvSpPr>
        <p:spPr>
          <a:xfrm>
            <a:off x="6543275"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32"/>
          <p:cNvSpPr txBox="1"/>
          <p:nvPr/>
        </p:nvSpPr>
        <p:spPr>
          <a:xfrm>
            <a:off x="6739325" y="3000675"/>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Let’s compare notes.</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78" name="Shape 478"/>
        <p:cNvGrpSpPr/>
        <p:nvPr/>
      </p:nvGrpSpPr>
      <p:grpSpPr>
        <a:xfrm>
          <a:off x="0" y="0"/>
          <a:ext cx="0" cy="0"/>
          <a:chOff x="0" y="0"/>
          <a:chExt cx="0" cy="0"/>
        </a:xfrm>
      </p:grpSpPr>
      <p:cxnSp>
        <p:nvCxnSpPr>
          <p:cNvPr id="479" name="Google Shape;479;p33"/>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480" name="Google Shape;480;p33"/>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481" name="Google Shape;481;p33"/>
          <p:cNvSpPr txBox="1"/>
          <p:nvPr/>
        </p:nvSpPr>
        <p:spPr>
          <a:xfrm>
            <a:off x="615900" y="303450"/>
            <a:ext cx="28041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#2</a:t>
            </a:r>
            <a:endParaRPr b="0" i="0" sz="3300" u="none" cap="none" strike="noStrike">
              <a:solidFill>
                <a:schemeClr val="dk1"/>
              </a:solidFill>
              <a:latin typeface="Nanum Myeongjo"/>
              <a:ea typeface="Nanum Myeongjo"/>
              <a:cs typeface="Nanum Myeongjo"/>
              <a:sym typeface="Nanum Myeongjo"/>
            </a:endParaRPr>
          </a:p>
        </p:txBody>
      </p:sp>
      <p:sp>
        <p:nvSpPr>
          <p:cNvPr id="482" name="Google Shape;482;p33"/>
          <p:cNvSpPr/>
          <p:nvPr/>
        </p:nvSpPr>
        <p:spPr>
          <a:xfrm>
            <a:off x="6543275"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33"/>
          <p:cNvSpPr txBox="1"/>
          <p:nvPr/>
        </p:nvSpPr>
        <p:spPr>
          <a:xfrm>
            <a:off x="6739325" y="3000675"/>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Let’s compare notes. </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87" name="Shape 487"/>
        <p:cNvGrpSpPr/>
        <p:nvPr/>
      </p:nvGrpSpPr>
      <p:grpSpPr>
        <a:xfrm>
          <a:off x="0" y="0"/>
          <a:ext cx="0" cy="0"/>
          <a:chOff x="0" y="0"/>
          <a:chExt cx="0" cy="0"/>
        </a:xfrm>
      </p:grpSpPr>
      <p:cxnSp>
        <p:nvCxnSpPr>
          <p:cNvPr id="488" name="Google Shape;488;p34"/>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489" name="Google Shape;489;p34"/>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490" name="Google Shape;490;p34"/>
          <p:cNvSpPr txBox="1"/>
          <p:nvPr/>
        </p:nvSpPr>
        <p:spPr>
          <a:xfrm>
            <a:off x="615900" y="303450"/>
            <a:ext cx="2298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#3</a:t>
            </a:r>
            <a:endParaRPr b="0" i="0" sz="3300" u="none" cap="none" strike="noStrike">
              <a:solidFill>
                <a:schemeClr val="dk1"/>
              </a:solidFill>
              <a:latin typeface="Nanum Myeongjo"/>
              <a:ea typeface="Nanum Myeongjo"/>
              <a:cs typeface="Nanum Myeongjo"/>
              <a:sym typeface="Nanum Myeongjo"/>
            </a:endParaRPr>
          </a:p>
        </p:txBody>
      </p:sp>
      <p:sp>
        <p:nvSpPr>
          <p:cNvPr id="491" name="Google Shape;491;p34"/>
          <p:cNvSpPr/>
          <p:nvPr/>
        </p:nvSpPr>
        <p:spPr>
          <a:xfrm>
            <a:off x="944400"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34"/>
          <p:cNvSpPr txBox="1"/>
          <p:nvPr/>
        </p:nvSpPr>
        <p:spPr>
          <a:xfrm>
            <a:off x="1140450" y="3000675"/>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Let’s compare notes.</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496" name="Shape 496"/>
        <p:cNvGrpSpPr/>
        <p:nvPr/>
      </p:nvGrpSpPr>
      <p:grpSpPr>
        <a:xfrm>
          <a:off x="0" y="0"/>
          <a:ext cx="0" cy="0"/>
          <a:chOff x="0" y="0"/>
          <a:chExt cx="0" cy="0"/>
        </a:xfrm>
      </p:grpSpPr>
      <p:cxnSp>
        <p:nvCxnSpPr>
          <p:cNvPr id="497" name="Google Shape;497;p35"/>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498" name="Google Shape;498;p35"/>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499" name="Google Shape;499;p35"/>
          <p:cNvSpPr txBox="1"/>
          <p:nvPr/>
        </p:nvSpPr>
        <p:spPr>
          <a:xfrm>
            <a:off x="615900" y="1598550"/>
            <a:ext cx="6571800" cy="4095300"/>
          </a:xfrm>
          <a:prstGeom prst="rect">
            <a:avLst/>
          </a:prstGeom>
          <a:noFill/>
          <a:ln>
            <a:noFill/>
          </a:ln>
        </p:spPr>
        <p:txBody>
          <a:bodyPr anchorCtr="0" anchor="t" bIns="0" lIns="0" spcFirstLastPara="1" rIns="0" wrap="square" tIns="0">
            <a:spAutoFit/>
          </a:bodyPr>
          <a:lstStyle/>
          <a:p>
            <a:pPr indent="-368300" lvl="0" marL="457200" marR="0" rtl="0" algn="l">
              <a:lnSpc>
                <a:spcPct val="115000"/>
              </a:lnSpc>
              <a:spcBef>
                <a:spcPts val="0"/>
              </a:spcBef>
              <a:spcAft>
                <a:spcPts val="0"/>
              </a:spcAft>
              <a:buClr>
                <a:schemeClr val="lt1"/>
              </a:buClr>
              <a:buSzPts val="2200"/>
              <a:buFont typeface="DM Sans"/>
              <a:buChar char="●"/>
            </a:pPr>
            <a:r>
              <a:rPr b="0" i="0" lang="en-GB" sz="2200" u="none" cap="none" strike="noStrike">
                <a:solidFill>
                  <a:schemeClr val="lt1"/>
                </a:solidFill>
                <a:latin typeface="DM Sans"/>
                <a:ea typeface="DM Sans"/>
                <a:cs typeface="DM Sans"/>
                <a:sym typeface="DM Sans"/>
              </a:rPr>
              <a:t>Content and Practice Expectations</a:t>
            </a:r>
            <a:endParaRPr b="0" i="0" sz="2200" u="none" cap="none" strike="noStrike">
              <a:solidFill>
                <a:schemeClr val="lt1"/>
              </a:solidFill>
              <a:latin typeface="DM Sans"/>
              <a:ea typeface="DM Sans"/>
              <a:cs typeface="DM Sans"/>
              <a:sym typeface="DM Sans"/>
            </a:endParaRPr>
          </a:p>
          <a:p>
            <a:pPr indent="-368300" lvl="0" marL="457200" marR="0" rtl="0" algn="l">
              <a:lnSpc>
                <a:spcPct val="115000"/>
              </a:lnSpc>
              <a:spcBef>
                <a:spcPts val="0"/>
              </a:spcBef>
              <a:spcAft>
                <a:spcPts val="0"/>
              </a:spcAft>
              <a:buClr>
                <a:schemeClr val="lt1"/>
              </a:buClr>
              <a:buSzPts val="2200"/>
              <a:buFont typeface="DM Sans"/>
              <a:buChar char="●"/>
            </a:pPr>
            <a:r>
              <a:rPr b="0" i="0" lang="en-GB" sz="2200" u="none" cap="none" strike="noStrike">
                <a:solidFill>
                  <a:schemeClr val="lt1"/>
                </a:solidFill>
                <a:latin typeface="DM Sans"/>
                <a:ea typeface="DM Sans"/>
                <a:cs typeface="DM Sans"/>
                <a:sym typeface="DM Sans"/>
              </a:rPr>
              <a:t>Learning Principles</a:t>
            </a:r>
            <a:endParaRPr b="0" i="0" sz="2200" u="none" cap="none" strike="noStrike">
              <a:solidFill>
                <a:schemeClr val="lt1"/>
              </a:solidFill>
              <a:latin typeface="DM Sans"/>
              <a:ea typeface="DM Sans"/>
              <a:cs typeface="DM Sans"/>
              <a:sym typeface="DM Sans"/>
            </a:endParaRPr>
          </a:p>
          <a:p>
            <a:pPr indent="-368300" lvl="0" marL="457200" marR="0" rtl="0" algn="l">
              <a:lnSpc>
                <a:spcPct val="115000"/>
              </a:lnSpc>
              <a:spcBef>
                <a:spcPts val="0"/>
              </a:spcBef>
              <a:spcAft>
                <a:spcPts val="0"/>
              </a:spcAft>
              <a:buClr>
                <a:schemeClr val="lt1"/>
              </a:buClr>
              <a:buSzPts val="2200"/>
              <a:buFont typeface="DM Sans"/>
              <a:buChar char="●"/>
            </a:pPr>
            <a:r>
              <a:rPr b="0" i="0" lang="en-GB" sz="2200" u="none" cap="none" strike="noStrike">
                <a:solidFill>
                  <a:schemeClr val="lt1"/>
                </a:solidFill>
                <a:latin typeface="DM Sans"/>
                <a:ea typeface="DM Sans"/>
                <a:cs typeface="DM Sans"/>
                <a:sym typeface="DM Sans"/>
              </a:rPr>
              <a:t>Criteria for Success</a:t>
            </a:r>
            <a:endParaRPr b="0" i="0" sz="22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0"/>
              </a:spcAft>
              <a:buClr>
                <a:srgbClr val="000000"/>
              </a:buClr>
              <a:buSzPts val="2200"/>
              <a:buFont typeface="Arial"/>
              <a:buNone/>
            </a:pPr>
            <a:r>
              <a:rPr b="0" i="0" lang="en-GB" sz="2200" u="none" cap="none" strike="noStrike">
                <a:solidFill>
                  <a:schemeClr val="lt1"/>
                </a:solidFill>
                <a:latin typeface="DM Sans"/>
                <a:ea typeface="DM Sans"/>
                <a:cs typeface="DM Sans"/>
                <a:sym typeface="DM Sans"/>
              </a:rPr>
              <a:t>Which one excites you the most? </a:t>
            </a:r>
            <a:endParaRPr b="0" i="0" sz="22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0"/>
              </a:spcAft>
              <a:buClr>
                <a:srgbClr val="000000"/>
              </a:buClr>
              <a:buSzPts val="2200"/>
              <a:buFont typeface="Arial"/>
              <a:buNone/>
            </a:pPr>
            <a:r>
              <a:rPr b="0" i="0" lang="en-GB" sz="2200" u="none" cap="none" strike="noStrike">
                <a:solidFill>
                  <a:schemeClr val="lt1"/>
                </a:solidFill>
                <a:latin typeface="DM Sans"/>
                <a:ea typeface="DM Sans"/>
                <a:cs typeface="DM Sans"/>
                <a:sym typeface="DM Sans"/>
              </a:rPr>
              <a:t>What one will have the greatest impact on students? </a:t>
            </a:r>
            <a:endParaRPr b="0" i="0" sz="22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0"/>
              </a:spcAft>
              <a:buClr>
                <a:srgbClr val="000000"/>
              </a:buClr>
              <a:buSzPts val="2200"/>
              <a:buFont typeface="Arial"/>
              <a:buNone/>
            </a:pPr>
            <a:r>
              <a:rPr b="0" i="0" lang="en-GB" sz="2200" u="none" cap="none" strike="noStrike">
                <a:solidFill>
                  <a:schemeClr val="lt1"/>
                </a:solidFill>
                <a:latin typeface="DM Sans"/>
                <a:ea typeface="DM Sans"/>
                <a:cs typeface="DM Sans"/>
                <a:sym typeface="DM Sans"/>
              </a:rPr>
              <a:t>What questions surface for you?</a:t>
            </a:r>
            <a:endParaRPr b="0" i="0" sz="22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0"/>
              </a:spcAft>
              <a:buClr>
                <a:srgbClr val="000000"/>
              </a:buClr>
              <a:buSzPts val="2200"/>
              <a:buFont typeface="Arial"/>
              <a:buNone/>
            </a:pPr>
            <a:r>
              <a:t/>
            </a:r>
            <a:endParaRPr b="0" i="0" sz="22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1000"/>
              </a:spcAft>
              <a:buClr>
                <a:srgbClr val="000000"/>
              </a:buClr>
              <a:buSzPts val="2200"/>
              <a:buFont typeface="Arial"/>
              <a:buNone/>
            </a:pPr>
            <a:r>
              <a:t/>
            </a:r>
            <a:endParaRPr b="0" i="0" sz="2200" u="none" cap="none" strike="noStrike">
              <a:solidFill>
                <a:schemeClr val="lt1"/>
              </a:solidFill>
              <a:latin typeface="DM Sans"/>
              <a:ea typeface="DM Sans"/>
              <a:cs typeface="DM Sans"/>
              <a:sym typeface="DM Sans"/>
            </a:endParaRPr>
          </a:p>
        </p:txBody>
      </p:sp>
      <p:sp>
        <p:nvSpPr>
          <p:cNvPr id="500" name="Google Shape;500;p35"/>
          <p:cNvSpPr txBox="1"/>
          <p:nvPr/>
        </p:nvSpPr>
        <p:spPr>
          <a:xfrm>
            <a:off x="615900" y="368375"/>
            <a:ext cx="64176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Three Key Components of the Math Badging System</a:t>
            </a:r>
            <a:endParaRPr b="0" i="0" sz="3500" u="none" cap="none" strike="noStrike">
              <a:solidFill>
                <a:srgbClr val="83FBA3"/>
              </a:solidFill>
              <a:latin typeface="Nanum Myeongjo"/>
              <a:ea typeface="Nanum Myeongjo"/>
              <a:cs typeface="Nanum Myeongjo"/>
              <a:sym typeface="Nanum Myeongjo"/>
            </a:endParaRPr>
          </a:p>
        </p:txBody>
      </p:sp>
      <p:sp>
        <p:nvSpPr>
          <p:cNvPr id="501" name="Google Shape;501;p35"/>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35"/>
          <p:cNvSpPr txBox="1"/>
          <p:nvPr/>
        </p:nvSpPr>
        <p:spPr>
          <a:xfrm>
            <a:off x="6735575" y="3076125"/>
            <a:ext cx="15615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145758"/>
                </a:solidFill>
                <a:latin typeface="DM Sans"/>
                <a:ea typeface="DM Sans"/>
                <a:cs typeface="DM Sans"/>
                <a:sym typeface="DM Sans"/>
              </a:rPr>
              <a:t>Come off </a:t>
            </a:r>
            <a:br>
              <a:rPr b="1" i="0" lang="en-GB" sz="1400" u="none" cap="none" strike="noStrike">
                <a:solidFill>
                  <a:srgbClr val="145758"/>
                </a:solidFill>
                <a:latin typeface="DM Sans"/>
                <a:ea typeface="DM Sans"/>
                <a:cs typeface="DM Sans"/>
                <a:sym typeface="DM Sans"/>
              </a:rPr>
            </a:br>
            <a:r>
              <a:rPr b="1" i="0" lang="en-GB" sz="1400" u="none" cap="none" strike="noStrike">
                <a:solidFill>
                  <a:srgbClr val="145758"/>
                </a:solidFill>
                <a:latin typeface="DM Sans"/>
                <a:ea typeface="DM Sans"/>
                <a:cs typeface="DM Sans"/>
                <a:sym typeface="DM Sans"/>
              </a:rPr>
              <a:t>mute or share in the chat!</a:t>
            </a:r>
            <a:endParaRPr b="1" i="0" sz="1100" u="none" cap="none" strike="noStrike">
              <a:solidFill>
                <a:srgbClr val="145758"/>
              </a:solidFill>
              <a:latin typeface="DM Sans"/>
              <a:ea typeface="DM Sans"/>
              <a:cs typeface="DM Sans"/>
              <a:sym typeface="DM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506" name="Shape 506"/>
        <p:cNvGrpSpPr/>
        <p:nvPr/>
      </p:nvGrpSpPr>
      <p:grpSpPr>
        <a:xfrm>
          <a:off x="0" y="0"/>
          <a:ext cx="0" cy="0"/>
          <a:chOff x="0" y="0"/>
          <a:chExt cx="0" cy="0"/>
        </a:xfrm>
      </p:grpSpPr>
      <p:cxnSp>
        <p:nvCxnSpPr>
          <p:cNvPr id="507" name="Google Shape;507;p36"/>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508" name="Google Shape;508;p36"/>
          <p:cNvSpPr txBox="1"/>
          <p:nvPr/>
        </p:nvSpPr>
        <p:spPr>
          <a:xfrm>
            <a:off x="3419850" y="303450"/>
            <a:ext cx="4318200" cy="3021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Task 2: Expectations and Learning Principles</a:t>
            </a:r>
            <a:endParaRPr b="0" i="0" sz="5200" u="none" cap="none" strike="noStrike">
              <a:solidFill>
                <a:schemeClr val="dk1"/>
              </a:solidFill>
              <a:latin typeface="Nanum Myeongjo"/>
              <a:ea typeface="Nanum Myeongjo"/>
              <a:cs typeface="Nanum Myeongjo"/>
              <a:sym typeface="Nanum Myeongjo"/>
            </a:endParaRPr>
          </a:p>
        </p:txBody>
      </p:sp>
      <p:sp>
        <p:nvSpPr>
          <p:cNvPr id="509" name="Google Shape;509;p36"/>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04</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13" name="Shape 513"/>
        <p:cNvGrpSpPr/>
        <p:nvPr/>
      </p:nvGrpSpPr>
      <p:grpSpPr>
        <a:xfrm>
          <a:off x="0" y="0"/>
          <a:ext cx="0" cy="0"/>
          <a:chOff x="0" y="0"/>
          <a:chExt cx="0" cy="0"/>
        </a:xfrm>
      </p:grpSpPr>
      <p:cxnSp>
        <p:nvCxnSpPr>
          <p:cNvPr id="514" name="Google Shape;514;p37"/>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515" name="Google Shape;515;p37"/>
          <p:cNvCxnSpPr/>
          <p:nvPr/>
        </p:nvCxnSpPr>
        <p:spPr>
          <a:xfrm>
            <a:off x="6396050" y="300"/>
            <a:ext cx="0" cy="5141400"/>
          </a:xfrm>
          <a:prstGeom prst="straightConnector1">
            <a:avLst/>
          </a:prstGeom>
          <a:noFill/>
          <a:ln cap="flat" cmpd="sng" w="9525">
            <a:solidFill>
              <a:schemeClr val="dk2"/>
            </a:solidFill>
            <a:prstDash val="solid"/>
            <a:round/>
            <a:headEnd len="sm" w="sm" type="none"/>
            <a:tailEnd len="sm" w="sm" type="none"/>
          </a:ln>
        </p:spPr>
      </p:cxnSp>
      <p:sp>
        <p:nvSpPr>
          <p:cNvPr id="516" name="Google Shape;516;p37"/>
          <p:cNvSpPr txBox="1"/>
          <p:nvPr/>
        </p:nvSpPr>
        <p:spPr>
          <a:xfrm>
            <a:off x="615900" y="303450"/>
            <a:ext cx="40407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Let’s Do Some Math!</a:t>
            </a:r>
            <a:endParaRPr b="0" i="0" sz="3300" u="none" cap="none" strike="noStrike">
              <a:solidFill>
                <a:schemeClr val="dk1"/>
              </a:solidFill>
              <a:latin typeface="Nanum Myeongjo"/>
              <a:ea typeface="Nanum Myeongjo"/>
              <a:cs typeface="Nanum Myeongjo"/>
              <a:sym typeface="Nanum Myeongjo"/>
            </a:endParaRPr>
          </a:p>
        </p:txBody>
      </p:sp>
      <p:sp>
        <p:nvSpPr>
          <p:cNvPr id="517" name="Google Shape;517;p37"/>
          <p:cNvSpPr/>
          <p:nvPr/>
        </p:nvSpPr>
        <p:spPr>
          <a:xfrm>
            <a:off x="6780300" y="2091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37"/>
          <p:cNvSpPr txBox="1"/>
          <p:nvPr/>
        </p:nvSpPr>
        <p:spPr>
          <a:xfrm>
            <a:off x="6976350" y="2679000"/>
            <a:ext cx="1554000" cy="84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C9FC8D"/>
                </a:solidFill>
                <a:latin typeface="DM Sans"/>
                <a:ea typeface="DM Sans"/>
                <a:cs typeface="DM Sans"/>
                <a:sym typeface="DM Sans"/>
              </a:rPr>
              <a:t>Do the task as a student would. Jot down any reflections that you have as you do the math!</a:t>
            </a:r>
            <a:endParaRPr b="1" i="0" sz="800" u="none" cap="none" strike="noStrike">
              <a:solidFill>
                <a:srgbClr val="C9FC8D"/>
              </a:solidFill>
              <a:latin typeface="DM Sans"/>
              <a:ea typeface="DM Sans"/>
              <a:cs typeface="DM Sans"/>
              <a:sym typeface="DM Sans"/>
            </a:endParaRPr>
          </a:p>
        </p:txBody>
      </p:sp>
      <p:sp>
        <p:nvSpPr>
          <p:cNvPr id="519" name="Google Shape;519;p37"/>
          <p:cNvSpPr txBox="1"/>
          <p:nvPr/>
        </p:nvSpPr>
        <p:spPr>
          <a:xfrm>
            <a:off x="419850" y="1246575"/>
            <a:ext cx="5909700" cy="326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Arial"/>
                <a:ea typeface="Arial"/>
                <a:cs typeface="Arial"/>
                <a:sym typeface="Arial"/>
              </a:rPr>
              <a:t>Students are given a prompt like this: </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500"/>
              <a:buFont typeface="Arial"/>
              <a:buNone/>
            </a:pPr>
            <a:r>
              <a:rPr b="0" i="1" lang="en-GB" sz="1500" u="none" cap="none" strike="noStrike">
                <a:solidFill>
                  <a:schemeClr val="dk1"/>
                </a:solidFill>
                <a:latin typeface="Arial"/>
                <a:ea typeface="Arial"/>
                <a:cs typeface="Arial"/>
                <a:sym typeface="Arial"/>
              </a:rPr>
              <a:t>A decision tree is similar to a series of questions that are asked sequentially. Observations start by answering the first question (at the root of the tree), and then proceed along the different branches based on the answers they give to the questions that follow. At the end, based on all of the questions asked, observations are then classified as one of 𝑘 classifications. </a:t>
            </a:r>
            <a:endParaRPr b="0" i="1" sz="15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1200"/>
              </a:spcAft>
              <a:buClr>
                <a:srgbClr val="000000"/>
              </a:buClr>
              <a:buSzPts val="1500"/>
              <a:buFont typeface="Arial"/>
              <a:buNone/>
            </a:pPr>
            <a:r>
              <a:rPr b="0" i="1" lang="en-GB" sz="1500" u="none" cap="none" strike="noStrike">
                <a:solidFill>
                  <a:schemeClr val="dk1"/>
                </a:solidFill>
                <a:latin typeface="Arial"/>
                <a:ea typeface="Arial"/>
                <a:cs typeface="Arial"/>
                <a:sym typeface="Arial"/>
              </a:rPr>
              <a:t>Your goal today is to work with your group to design a decision tree that may help solve a classification problem. Your decision tree should have at least seven clearly defined </a:t>
            </a:r>
            <a:r>
              <a:rPr b="1" i="1" lang="en-GB" sz="1500" u="none" cap="none" strike="noStrike">
                <a:solidFill>
                  <a:schemeClr val="dk1"/>
                </a:solidFill>
                <a:latin typeface="Arial"/>
                <a:ea typeface="Arial"/>
                <a:cs typeface="Arial"/>
                <a:sym typeface="Arial"/>
              </a:rPr>
              <a:t>nodes</a:t>
            </a:r>
            <a:r>
              <a:rPr b="0" i="1" lang="en-GB" sz="1500" u="none" cap="none" strike="noStrike">
                <a:solidFill>
                  <a:schemeClr val="dk1"/>
                </a:solidFill>
                <a:latin typeface="Arial"/>
                <a:ea typeface="Arial"/>
                <a:cs typeface="Arial"/>
                <a:sym typeface="Arial"/>
              </a:rPr>
              <a:t>/leaves that either classify a person/object or prompt the need for a new leaf. Draw a diagram of your group’s decision tree. </a:t>
            </a:r>
            <a:endParaRPr b="0" i="1" sz="1500" u="none" cap="none" strike="noStrik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23" name="Shape 523"/>
        <p:cNvGrpSpPr/>
        <p:nvPr/>
      </p:nvGrpSpPr>
      <p:grpSpPr>
        <a:xfrm>
          <a:off x="0" y="0"/>
          <a:ext cx="0" cy="0"/>
          <a:chOff x="0" y="0"/>
          <a:chExt cx="0" cy="0"/>
        </a:xfrm>
      </p:grpSpPr>
      <p:cxnSp>
        <p:nvCxnSpPr>
          <p:cNvPr id="524" name="Google Shape;524;p38"/>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525" name="Google Shape;525;p38"/>
          <p:cNvCxnSpPr/>
          <p:nvPr/>
        </p:nvCxnSpPr>
        <p:spPr>
          <a:xfrm>
            <a:off x="7843850" y="300"/>
            <a:ext cx="0" cy="5141400"/>
          </a:xfrm>
          <a:prstGeom prst="straightConnector1">
            <a:avLst/>
          </a:prstGeom>
          <a:noFill/>
          <a:ln cap="flat" cmpd="sng" w="9525">
            <a:solidFill>
              <a:schemeClr val="dk2"/>
            </a:solidFill>
            <a:prstDash val="solid"/>
            <a:round/>
            <a:headEnd len="sm" w="sm" type="none"/>
            <a:tailEnd len="sm" w="sm" type="none"/>
          </a:ln>
        </p:spPr>
      </p:cxnSp>
      <p:sp>
        <p:nvSpPr>
          <p:cNvPr id="526" name="Google Shape;526;p38"/>
          <p:cNvSpPr txBox="1"/>
          <p:nvPr/>
        </p:nvSpPr>
        <p:spPr>
          <a:xfrm>
            <a:off x="615900" y="303450"/>
            <a:ext cx="6597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Content and Practice Expectations</a:t>
            </a:r>
            <a:endParaRPr b="0" i="0" sz="3300" u="none" cap="none" strike="noStrike">
              <a:solidFill>
                <a:schemeClr val="dk1"/>
              </a:solidFill>
              <a:latin typeface="Nanum Myeongjo"/>
              <a:ea typeface="Nanum Myeongjo"/>
              <a:cs typeface="Nanum Myeongjo"/>
              <a:sym typeface="Nanum Myeongjo"/>
            </a:endParaRPr>
          </a:p>
        </p:txBody>
      </p:sp>
      <p:sp>
        <p:nvSpPr>
          <p:cNvPr id="527" name="Google Shape;527;p38"/>
          <p:cNvSpPr/>
          <p:nvPr/>
        </p:nvSpPr>
        <p:spPr>
          <a:xfrm>
            <a:off x="6780300" y="2091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38"/>
          <p:cNvSpPr txBox="1"/>
          <p:nvPr/>
        </p:nvSpPr>
        <p:spPr>
          <a:xfrm>
            <a:off x="6976350" y="2679000"/>
            <a:ext cx="1554000" cy="84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C9FC8D"/>
                </a:solidFill>
                <a:latin typeface="DM Sans"/>
                <a:ea typeface="DM Sans"/>
                <a:cs typeface="DM Sans"/>
                <a:sym typeface="DM Sans"/>
              </a:rPr>
              <a:t>Choose 1-2 Content and Practice Expectations that student work could give evidence of.</a:t>
            </a:r>
            <a:endParaRPr b="1" i="0" sz="1100" u="none" cap="none" strike="noStrike">
              <a:solidFill>
                <a:srgbClr val="C9FC8D"/>
              </a:solidFill>
              <a:latin typeface="DM Sans"/>
              <a:ea typeface="DM Sans"/>
              <a:cs typeface="DM Sans"/>
              <a:sym typeface="DM Sans"/>
            </a:endParaRPr>
          </a:p>
        </p:txBody>
      </p:sp>
      <p:graphicFrame>
        <p:nvGraphicFramePr>
          <p:cNvPr id="529" name="Google Shape;529;p38"/>
          <p:cNvGraphicFramePr/>
          <p:nvPr/>
        </p:nvGraphicFramePr>
        <p:xfrm>
          <a:off x="403725" y="1270038"/>
          <a:ext cx="3000000" cy="3000000"/>
        </p:xfrm>
        <a:graphic>
          <a:graphicData uri="http://schemas.openxmlformats.org/drawingml/2006/table">
            <a:tbl>
              <a:tblPr>
                <a:noFill/>
                <a:tableStyleId>{1C9F8E04-D00E-4867-A903-DB03803A837A}</a:tableStyleId>
              </a:tblPr>
              <a:tblGrid>
                <a:gridCol w="588450"/>
                <a:gridCol w="6076200"/>
              </a:tblGrid>
              <a:tr h="376375">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212.a</a:t>
                      </a:r>
                      <a:endParaRPr sz="9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Engage in the modeling cycle. </a:t>
                      </a:r>
                      <a:endParaRPr sz="10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6375">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212.b</a:t>
                      </a:r>
                      <a:endParaRPr sz="9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Construct questions that can be answered by predictive modeling.</a:t>
                      </a:r>
                      <a:endParaRPr sz="10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6375">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212.c</a:t>
                      </a:r>
                      <a:endParaRPr sz="9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Select appropriate types of predictive models that help answer statistical questions and justify these choices.</a:t>
                      </a:r>
                      <a:endParaRPr sz="10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14150">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212.d</a:t>
                      </a:r>
                      <a:endParaRPr sz="9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Demonstrate understanding that Data = Model + Error, where the Model may contain one predictor, multiple predictors, or no predictors at all.</a:t>
                      </a:r>
                      <a:endParaRPr sz="10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6375">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212.e</a:t>
                      </a:r>
                      <a:endParaRPr sz="9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Understand and implement machine learning methods, and distinguish between supervised and unsupervised learning methods.</a:t>
                      </a:r>
                      <a:endParaRPr sz="10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6375">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212.f </a:t>
                      </a:r>
                      <a:endParaRPr sz="9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Improve predictive model fit by transforming variables, selecting variables, or using an alternate type of predictive modeling method.</a:t>
                      </a:r>
                      <a:endParaRPr sz="10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8750">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212.g </a:t>
                      </a:r>
                      <a:endParaRPr sz="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Use predictive models to make predictions and interpret these predictions in context.</a:t>
                      </a:r>
                      <a:endParaRPr sz="1000" u="none" cap="none" strike="noStrike">
                        <a:solidFill>
                          <a:srgbClr val="1F1F1F"/>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6375">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212.h</a:t>
                      </a:r>
                      <a:endParaRPr sz="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Distinguish between correlation and causation.</a:t>
                      </a:r>
                      <a:endParaRPr sz="10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158" name="Shape 158"/>
        <p:cNvGrpSpPr/>
        <p:nvPr/>
      </p:nvGrpSpPr>
      <p:grpSpPr>
        <a:xfrm>
          <a:off x="0" y="0"/>
          <a:ext cx="0" cy="0"/>
          <a:chOff x="0" y="0"/>
          <a:chExt cx="0" cy="0"/>
        </a:xfrm>
      </p:grpSpPr>
      <p:sp>
        <p:nvSpPr>
          <p:cNvPr id="159" name="Google Shape;159;p4"/>
          <p:cNvSpPr txBox="1"/>
          <p:nvPr/>
        </p:nvSpPr>
        <p:spPr>
          <a:xfrm>
            <a:off x="2876500" y="1757125"/>
            <a:ext cx="24090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NanumMyeongjo ExtraBold"/>
                <a:ea typeface="NanumMyeongjo ExtraBold"/>
                <a:cs typeface="NanumMyeongjo ExtraBold"/>
                <a:sym typeface="NanumMyeongjo ExtraBold"/>
              </a:rPr>
              <a:t>Participants will be able to:</a:t>
            </a:r>
            <a:endParaRPr b="0" i="0" sz="1400" u="none" cap="none" strike="noStrike">
              <a:solidFill>
                <a:schemeClr val="dk1"/>
              </a:solidFill>
              <a:latin typeface="NanumMyeongjo ExtraBold"/>
              <a:ea typeface="NanumMyeongjo ExtraBold"/>
              <a:cs typeface="NanumMyeongjo ExtraBold"/>
              <a:sym typeface="NanumMyeongjo ExtraBold"/>
            </a:endParaRPr>
          </a:p>
        </p:txBody>
      </p:sp>
      <p:sp>
        <p:nvSpPr>
          <p:cNvPr id="160" name="Google Shape;160;p4"/>
          <p:cNvSpPr txBox="1"/>
          <p:nvPr/>
        </p:nvSpPr>
        <p:spPr>
          <a:xfrm>
            <a:off x="2876500" y="2088175"/>
            <a:ext cx="2134800" cy="1521300"/>
          </a:xfrm>
          <a:prstGeom prst="rect">
            <a:avLst/>
          </a:prstGeom>
          <a:noFill/>
          <a:ln>
            <a:noFill/>
          </a:ln>
        </p:spPr>
        <p:txBody>
          <a:bodyPr anchorCtr="0" anchor="t" bIns="0" lIns="0" spcFirstLastPara="1" rIns="0" wrap="square" tIns="0">
            <a:spAutoFit/>
          </a:bodyPr>
          <a:lstStyle/>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Explain the content and practice expectations for the M212 badge</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Analyze tasks through the lenses of (1) content and practice expectations and (2) learning principles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Analyze student work for evidence of learning</a:t>
            </a:r>
            <a:endParaRPr b="0" i="0" sz="1000" u="none" cap="none" strike="noStrike">
              <a:solidFill>
                <a:schemeClr val="dk1"/>
              </a:solidFill>
              <a:latin typeface="DM Sans"/>
              <a:ea typeface="DM Sans"/>
              <a:cs typeface="DM Sans"/>
              <a:sym typeface="DM Sans"/>
            </a:endParaRPr>
          </a:p>
        </p:txBody>
      </p:sp>
      <p:cxnSp>
        <p:nvCxnSpPr>
          <p:cNvPr id="161" name="Google Shape;161;p4"/>
          <p:cNvCxnSpPr/>
          <p:nvPr/>
        </p:nvCxnSpPr>
        <p:spPr>
          <a:xfrm>
            <a:off x="2374350" y="1083650"/>
            <a:ext cx="6784800" cy="0"/>
          </a:xfrm>
          <a:prstGeom prst="straightConnector1">
            <a:avLst/>
          </a:prstGeom>
          <a:noFill/>
          <a:ln cap="flat" cmpd="sng" w="9525">
            <a:solidFill>
              <a:schemeClr val="dk1"/>
            </a:solidFill>
            <a:prstDash val="solid"/>
            <a:round/>
            <a:headEnd len="sm" w="sm" type="none"/>
            <a:tailEnd len="sm" w="sm" type="none"/>
          </a:ln>
        </p:spPr>
      </p:cxnSp>
      <p:sp>
        <p:nvSpPr>
          <p:cNvPr id="162" name="Google Shape;162;p4"/>
          <p:cNvSpPr/>
          <p:nvPr/>
        </p:nvSpPr>
        <p:spPr>
          <a:xfrm>
            <a:off x="2876500" y="617975"/>
            <a:ext cx="922200" cy="922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4"/>
          <p:cNvSpPr txBox="1"/>
          <p:nvPr/>
        </p:nvSpPr>
        <p:spPr>
          <a:xfrm>
            <a:off x="6085125" y="1757125"/>
            <a:ext cx="9222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NanumMyeongjo ExtraBold"/>
                <a:ea typeface="NanumMyeongjo ExtraBold"/>
                <a:cs typeface="NanumMyeongjo ExtraBold"/>
                <a:sym typeface="NanumMyeongjo ExtraBold"/>
              </a:rPr>
              <a:t>Agenda:</a:t>
            </a:r>
            <a:endParaRPr b="0" i="0" sz="1400" u="none" cap="none" strike="noStrike">
              <a:solidFill>
                <a:schemeClr val="dk1"/>
              </a:solidFill>
              <a:latin typeface="NanumMyeongjo ExtraBold"/>
              <a:ea typeface="NanumMyeongjo ExtraBold"/>
              <a:cs typeface="NanumMyeongjo ExtraBold"/>
              <a:sym typeface="NanumMyeongjo ExtraBold"/>
            </a:endParaRPr>
          </a:p>
        </p:txBody>
      </p:sp>
      <p:sp>
        <p:nvSpPr>
          <p:cNvPr id="164" name="Google Shape;164;p4"/>
          <p:cNvSpPr txBox="1"/>
          <p:nvPr/>
        </p:nvSpPr>
        <p:spPr>
          <a:xfrm>
            <a:off x="6085125" y="2088175"/>
            <a:ext cx="1915200" cy="1713600"/>
          </a:xfrm>
          <a:prstGeom prst="rect">
            <a:avLst/>
          </a:prstGeom>
          <a:noFill/>
          <a:ln>
            <a:noFill/>
          </a:ln>
        </p:spPr>
        <p:txBody>
          <a:bodyPr anchorCtr="0" anchor="t" bIns="0" lIns="0" spcFirstLastPara="1" rIns="0" wrap="square" tIns="0">
            <a:spAutoFit/>
          </a:bodyPr>
          <a:lstStyle/>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Exploring the Content</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Task 1: Expectations and Learning Principles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Task 1: Student Work</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Task 2: Expectations and Learning Principles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Task 2: Student Work</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Closing</a:t>
            </a:r>
            <a:endParaRPr b="0" i="0" sz="1000" u="none" cap="none" strike="noStrike">
              <a:solidFill>
                <a:schemeClr val="dk1"/>
              </a:solidFill>
              <a:latin typeface="DM Sans"/>
              <a:ea typeface="DM Sans"/>
              <a:cs typeface="DM Sans"/>
              <a:sym typeface="DM Sans"/>
            </a:endParaRPr>
          </a:p>
        </p:txBody>
      </p:sp>
      <p:sp>
        <p:nvSpPr>
          <p:cNvPr id="165" name="Google Shape;165;p4"/>
          <p:cNvSpPr/>
          <p:nvPr/>
        </p:nvSpPr>
        <p:spPr>
          <a:xfrm>
            <a:off x="6085125" y="617975"/>
            <a:ext cx="922200" cy="922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Explo</a:t>
            </a:r>
            <a:endParaRPr b="0" i="0" sz="1400" u="none" cap="none" strike="noStrike">
              <a:solidFill>
                <a:srgbClr val="000000"/>
              </a:solidFill>
              <a:latin typeface="Arial"/>
              <a:ea typeface="Arial"/>
              <a:cs typeface="Arial"/>
              <a:sym typeface="Arial"/>
            </a:endParaRPr>
          </a:p>
        </p:txBody>
      </p:sp>
      <p:cxnSp>
        <p:nvCxnSpPr>
          <p:cNvPr id="166" name="Google Shape;166;p4"/>
          <p:cNvCxnSpPr/>
          <p:nvPr/>
        </p:nvCxnSpPr>
        <p:spPr>
          <a:xfrm>
            <a:off x="5687700" y="1083650"/>
            <a:ext cx="0" cy="4065300"/>
          </a:xfrm>
          <a:prstGeom prst="straightConnector1">
            <a:avLst/>
          </a:prstGeom>
          <a:noFill/>
          <a:ln cap="flat" cmpd="sng" w="9525">
            <a:solidFill>
              <a:schemeClr val="dk1"/>
            </a:solidFill>
            <a:prstDash val="solid"/>
            <a:round/>
            <a:headEnd len="sm" w="sm" type="none"/>
            <a:tailEnd len="sm" w="sm" type="none"/>
          </a:ln>
        </p:spPr>
      </p:cxnSp>
      <p:cxnSp>
        <p:nvCxnSpPr>
          <p:cNvPr id="167" name="Google Shape;167;p4"/>
          <p:cNvCxnSpPr/>
          <p:nvPr/>
        </p:nvCxnSpPr>
        <p:spPr>
          <a:xfrm>
            <a:off x="2374350" y="4721100"/>
            <a:ext cx="6784800" cy="0"/>
          </a:xfrm>
          <a:prstGeom prst="straightConnector1">
            <a:avLst/>
          </a:prstGeom>
          <a:noFill/>
          <a:ln cap="flat" cmpd="sng" w="9525">
            <a:solidFill>
              <a:schemeClr val="dk1"/>
            </a:solidFill>
            <a:prstDash val="solid"/>
            <a:round/>
            <a:headEnd len="sm" w="sm" type="none"/>
            <a:tailEnd len="sm" w="sm" type="none"/>
          </a:ln>
        </p:spPr>
      </p:cxnSp>
      <p:sp>
        <p:nvSpPr>
          <p:cNvPr id="168" name="Google Shape;168;p4"/>
          <p:cNvSpPr/>
          <p:nvPr/>
        </p:nvSpPr>
        <p:spPr>
          <a:xfrm>
            <a:off x="0" y="0"/>
            <a:ext cx="25056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4"/>
          <p:cNvSpPr txBox="1"/>
          <p:nvPr/>
        </p:nvSpPr>
        <p:spPr>
          <a:xfrm>
            <a:off x="325175" y="342200"/>
            <a:ext cx="1915200" cy="12192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Outcomes and Agenda</a:t>
            </a:r>
            <a:endParaRPr b="0" i="0" sz="3300" u="none" cap="none" strike="noStrike">
              <a:solidFill>
                <a:schemeClr val="dk1"/>
              </a:solidFill>
              <a:latin typeface="Nanum Myeongjo"/>
              <a:ea typeface="Nanum Myeongjo"/>
              <a:cs typeface="Nanum Myeongjo"/>
              <a:sym typeface="Nanum Myeongjo"/>
            </a:endParaRPr>
          </a:p>
        </p:txBody>
      </p:sp>
      <p:cxnSp>
        <p:nvCxnSpPr>
          <p:cNvPr id="170" name="Google Shape;170;p4"/>
          <p:cNvCxnSpPr/>
          <p:nvPr/>
        </p:nvCxnSpPr>
        <p:spPr>
          <a:xfrm>
            <a:off x="2505475" y="-6900"/>
            <a:ext cx="0" cy="5155800"/>
          </a:xfrm>
          <a:prstGeom prst="straightConnector1">
            <a:avLst/>
          </a:prstGeom>
          <a:noFill/>
          <a:ln cap="flat" cmpd="sng" w="9525">
            <a:solidFill>
              <a:schemeClr val="dk1"/>
            </a:solidFill>
            <a:prstDash val="solid"/>
            <a:round/>
            <a:headEnd len="sm" w="sm" type="none"/>
            <a:tailEnd len="sm" w="sm" type="none"/>
          </a:ln>
        </p:spPr>
      </p:cxnSp>
      <p:pic>
        <p:nvPicPr>
          <p:cNvPr id="171" name="Google Shape;171;p4"/>
          <p:cNvPicPr preferRelativeResize="0"/>
          <p:nvPr/>
        </p:nvPicPr>
        <p:blipFill rotWithShape="1">
          <a:blip r:embed="rId3">
            <a:alphaModFix/>
          </a:blip>
          <a:srcRect b="0" l="0" r="0" t="0"/>
          <a:stretch/>
        </p:blipFill>
        <p:spPr>
          <a:xfrm>
            <a:off x="3096768" y="841025"/>
            <a:ext cx="481663" cy="485249"/>
          </a:xfrm>
          <a:prstGeom prst="rect">
            <a:avLst/>
          </a:prstGeom>
          <a:noFill/>
          <a:ln>
            <a:noFill/>
          </a:ln>
        </p:spPr>
      </p:pic>
      <p:pic>
        <p:nvPicPr>
          <p:cNvPr id="172" name="Google Shape;172;p4"/>
          <p:cNvPicPr preferRelativeResize="0"/>
          <p:nvPr/>
        </p:nvPicPr>
        <p:blipFill rotWithShape="1">
          <a:blip r:embed="rId4">
            <a:alphaModFix/>
          </a:blip>
          <a:srcRect b="0" l="0" r="0" t="0"/>
          <a:stretch/>
        </p:blipFill>
        <p:spPr>
          <a:xfrm>
            <a:off x="6309925" y="841025"/>
            <a:ext cx="472599" cy="485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33" name="Shape 533"/>
        <p:cNvGrpSpPr/>
        <p:nvPr/>
      </p:nvGrpSpPr>
      <p:grpSpPr>
        <a:xfrm>
          <a:off x="0" y="0"/>
          <a:ext cx="0" cy="0"/>
          <a:chOff x="0" y="0"/>
          <a:chExt cx="0" cy="0"/>
        </a:xfrm>
      </p:grpSpPr>
      <p:cxnSp>
        <p:nvCxnSpPr>
          <p:cNvPr id="534" name="Google Shape;534;p39"/>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535" name="Google Shape;535;p39"/>
          <p:cNvCxnSpPr/>
          <p:nvPr/>
        </p:nvCxnSpPr>
        <p:spPr>
          <a:xfrm>
            <a:off x="7843850" y="300"/>
            <a:ext cx="0" cy="5141400"/>
          </a:xfrm>
          <a:prstGeom prst="straightConnector1">
            <a:avLst/>
          </a:prstGeom>
          <a:noFill/>
          <a:ln cap="flat" cmpd="sng" w="9525">
            <a:solidFill>
              <a:schemeClr val="dk2"/>
            </a:solidFill>
            <a:prstDash val="solid"/>
            <a:round/>
            <a:headEnd len="sm" w="sm" type="none"/>
            <a:tailEnd len="sm" w="sm" type="none"/>
          </a:ln>
        </p:spPr>
      </p:cxnSp>
      <p:sp>
        <p:nvSpPr>
          <p:cNvPr id="536" name="Google Shape;536;p39"/>
          <p:cNvSpPr txBox="1"/>
          <p:nvPr/>
        </p:nvSpPr>
        <p:spPr>
          <a:xfrm>
            <a:off x="615900" y="303450"/>
            <a:ext cx="6597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Content and Practice Expectations</a:t>
            </a:r>
            <a:endParaRPr b="0" i="0" sz="3300" u="none" cap="none" strike="noStrike">
              <a:solidFill>
                <a:schemeClr val="dk1"/>
              </a:solidFill>
              <a:latin typeface="Nanum Myeongjo"/>
              <a:ea typeface="Nanum Myeongjo"/>
              <a:cs typeface="Nanum Myeongjo"/>
              <a:sym typeface="Nanum Myeongjo"/>
            </a:endParaRPr>
          </a:p>
        </p:txBody>
      </p:sp>
      <p:sp>
        <p:nvSpPr>
          <p:cNvPr id="537" name="Google Shape;537;p39"/>
          <p:cNvSpPr/>
          <p:nvPr/>
        </p:nvSpPr>
        <p:spPr>
          <a:xfrm>
            <a:off x="6780300" y="2091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39"/>
          <p:cNvSpPr txBox="1"/>
          <p:nvPr/>
        </p:nvSpPr>
        <p:spPr>
          <a:xfrm>
            <a:off x="6976350" y="2679000"/>
            <a:ext cx="15540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C9FC8D"/>
                </a:solidFill>
                <a:latin typeface="DM Sans"/>
                <a:ea typeface="DM Sans"/>
                <a:cs typeface="DM Sans"/>
                <a:sym typeface="DM Sans"/>
              </a:rPr>
              <a:t>212.b  Construct questions that can be answered by predictive modeling</a:t>
            </a:r>
            <a:endParaRPr b="1" i="0" sz="1100" u="none" cap="none" strike="noStrike">
              <a:solidFill>
                <a:srgbClr val="C9FC8D"/>
              </a:solidFill>
              <a:latin typeface="DM Sans"/>
              <a:ea typeface="DM Sans"/>
              <a:cs typeface="DM Sans"/>
              <a:sym typeface="DM Sans"/>
            </a:endParaRPr>
          </a:p>
        </p:txBody>
      </p:sp>
      <p:graphicFrame>
        <p:nvGraphicFramePr>
          <p:cNvPr id="539" name="Google Shape;539;p39"/>
          <p:cNvGraphicFramePr/>
          <p:nvPr/>
        </p:nvGraphicFramePr>
        <p:xfrm>
          <a:off x="403725" y="1363538"/>
          <a:ext cx="3000000" cy="3000000"/>
        </p:xfrm>
        <a:graphic>
          <a:graphicData uri="http://schemas.openxmlformats.org/drawingml/2006/table">
            <a:tbl>
              <a:tblPr>
                <a:noFill/>
                <a:tableStyleId>{1C9F8E04-D00E-4867-A903-DB03803A837A}</a:tableStyleId>
              </a:tblPr>
              <a:tblGrid>
                <a:gridCol w="588450"/>
                <a:gridCol w="6076200"/>
              </a:tblGrid>
              <a:tr h="376375">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212.a</a:t>
                      </a:r>
                      <a:endParaRPr sz="9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Engage in the modeling cycle. </a:t>
                      </a:r>
                      <a:endParaRPr sz="10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6375">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212.b</a:t>
                      </a:r>
                      <a:endParaRPr sz="9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Construct questions that can be answered by predictive modeling.</a:t>
                      </a:r>
                      <a:endParaRPr sz="10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6375">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212.c</a:t>
                      </a:r>
                      <a:endParaRPr sz="9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Select appropriate types of predictive models that help answer statistical questions and justify these choices.</a:t>
                      </a:r>
                      <a:endParaRPr sz="10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14150">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212.d</a:t>
                      </a:r>
                      <a:endParaRPr sz="9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Demonstrate understanding that Data = Model + Error, where the Model may contain one predictor, multiple predictors, or no predictors at all.</a:t>
                      </a:r>
                      <a:endParaRPr sz="10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6375">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212.e</a:t>
                      </a:r>
                      <a:endParaRPr sz="9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Understand and implement machine learning methods, and distinguish between supervised and unsupervised learning methods.</a:t>
                      </a:r>
                      <a:endParaRPr sz="10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6375">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212.f </a:t>
                      </a:r>
                      <a:endParaRPr sz="9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Improve predictive model fit by transforming variables, selecting variables, or using an alternate type of predictive modeling method.</a:t>
                      </a:r>
                      <a:endParaRPr sz="10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8750">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212.g </a:t>
                      </a:r>
                      <a:endParaRPr sz="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Use predictive models to make predictions and interpret these predictions in context.</a:t>
                      </a:r>
                      <a:endParaRPr sz="1000" u="none" cap="none" strike="noStrike">
                        <a:solidFill>
                          <a:srgbClr val="1F1F1F"/>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6375">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212.h</a:t>
                      </a:r>
                      <a:endParaRPr sz="9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Distinguish between correlation and causation.</a:t>
                      </a:r>
                      <a:endParaRPr sz="10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543" name="Shape 543"/>
        <p:cNvGrpSpPr/>
        <p:nvPr/>
      </p:nvGrpSpPr>
      <p:grpSpPr>
        <a:xfrm>
          <a:off x="0" y="0"/>
          <a:ext cx="0" cy="0"/>
          <a:chOff x="0" y="0"/>
          <a:chExt cx="0" cy="0"/>
        </a:xfrm>
      </p:grpSpPr>
      <p:sp>
        <p:nvSpPr>
          <p:cNvPr id="544" name="Google Shape;544;p40"/>
          <p:cNvSpPr txBox="1"/>
          <p:nvPr/>
        </p:nvSpPr>
        <p:spPr>
          <a:xfrm>
            <a:off x="3105100" y="690325"/>
            <a:ext cx="3636300" cy="431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M212 Predictive Modeling, students will employ the following learning principles: </a:t>
            </a:r>
            <a:endParaRPr b="1" i="0" sz="1400" u="none" cap="none" strike="noStrike">
              <a:solidFill>
                <a:schemeClr val="dk1"/>
              </a:solidFill>
              <a:latin typeface="DM Sans"/>
              <a:ea typeface="DM Sans"/>
              <a:cs typeface="DM Sans"/>
              <a:sym typeface="DM Sans"/>
            </a:endParaRPr>
          </a:p>
        </p:txBody>
      </p:sp>
      <p:sp>
        <p:nvSpPr>
          <p:cNvPr id="545" name="Google Shape;545;p40"/>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546" name="Google Shape;546;p40"/>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547" name="Google Shape;547;p40"/>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48" name="Google Shape;548;p40"/>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549" name="Google Shape;549;p40"/>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550" name="Google Shape;550;p40"/>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551" name="Google Shape;551;p40"/>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555" name="Shape 555"/>
        <p:cNvGrpSpPr/>
        <p:nvPr/>
      </p:nvGrpSpPr>
      <p:grpSpPr>
        <a:xfrm>
          <a:off x="0" y="0"/>
          <a:ext cx="0" cy="0"/>
          <a:chOff x="0" y="0"/>
          <a:chExt cx="0" cy="0"/>
        </a:xfrm>
      </p:grpSpPr>
      <p:sp>
        <p:nvSpPr>
          <p:cNvPr id="556" name="Google Shape;556;p41"/>
          <p:cNvSpPr txBox="1"/>
          <p:nvPr/>
        </p:nvSpPr>
        <p:spPr>
          <a:xfrm>
            <a:off x="3105100" y="690325"/>
            <a:ext cx="3636300" cy="431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M212 Predictive Modeling, students will employ the following learning principles: </a:t>
            </a:r>
            <a:endParaRPr b="1" i="0" sz="1400" u="none" cap="none" strike="noStrike">
              <a:solidFill>
                <a:schemeClr val="dk1"/>
              </a:solidFill>
              <a:latin typeface="DM Sans"/>
              <a:ea typeface="DM Sans"/>
              <a:cs typeface="DM Sans"/>
              <a:sym typeface="DM Sans"/>
            </a:endParaRPr>
          </a:p>
        </p:txBody>
      </p:sp>
      <p:sp>
        <p:nvSpPr>
          <p:cNvPr id="557" name="Google Shape;557;p41"/>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558" name="Google Shape;558;p41"/>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559" name="Google Shape;559;p41"/>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60" name="Google Shape;560;p41"/>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561" name="Google Shape;561;p41"/>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562" name="Google Shape;562;p41"/>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563" name="Google Shape;563;p41"/>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
        <p:nvSpPr>
          <p:cNvPr id="564" name="Google Shape;564;p41"/>
          <p:cNvSpPr/>
          <p:nvPr/>
        </p:nvSpPr>
        <p:spPr>
          <a:xfrm>
            <a:off x="6399300" y="2472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41"/>
          <p:cNvSpPr txBox="1"/>
          <p:nvPr/>
        </p:nvSpPr>
        <p:spPr>
          <a:xfrm>
            <a:off x="6595350" y="2937350"/>
            <a:ext cx="1554000" cy="1015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BDFCD7"/>
                </a:solidFill>
                <a:latin typeface="DM Sans"/>
                <a:ea typeface="DM Sans"/>
                <a:cs typeface="DM Sans"/>
                <a:sym typeface="DM Sans"/>
              </a:rPr>
              <a:t>Which of these principles does this task lend itself to? </a:t>
            </a:r>
            <a:endParaRPr b="1" i="0" sz="1100" u="none" cap="none" strike="noStrike">
              <a:solidFill>
                <a:srgbClr val="BDFCD7"/>
              </a:solidFill>
              <a:latin typeface="DM Sans"/>
              <a:ea typeface="DM Sans"/>
              <a:cs typeface="DM Sans"/>
              <a:sym typeface="DM Sans"/>
            </a:endParaRPr>
          </a:p>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BDFCD7"/>
                </a:solidFill>
                <a:latin typeface="DM Sans"/>
                <a:ea typeface="DM Sans"/>
                <a:cs typeface="DM Sans"/>
                <a:sym typeface="DM Sans"/>
              </a:rPr>
              <a:t>Which ones can the task be easily adapted to accommodate? </a:t>
            </a:r>
            <a:endParaRPr b="1" i="0" sz="1100" u="none" cap="none" strike="noStrike">
              <a:solidFill>
                <a:srgbClr val="BDFCD7"/>
              </a:solidFill>
              <a:latin typeface="DM Sans"/>
              <a:ea typeface="DM Sans"/>
              <a:cs typeface="DM Sans"/>
              <a:sym typeface="DM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569" name="Shape 569"/>
        <p:cNvGrpSpPr/>
        <p:nvPr/>
      </p:nvGrpSpPr>
      <p:grpSpPr>
        <a:xfrm>
          <a:off x="0" y="0"/>
          <a:ext cx="0" cy="0"/>
          <a:chOff x="0" y="0"/>
          <a:chExt cx="0" cy="0"/>
        </a:xfrm>
      </p:grpSpPr>
      <p:cxnSp>
        <p:nvCxnSpPr>
          <p:cNvPr id="570" name="Google Shape;570;p42"/>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571" name="Google Shape;571;p42"/>
          <p:cNvSpPr txBox="1"/>
          <p:nvPr/>
        </p:nvSpPr>
        <p:spPr>
          <a:xfrm>
            <a:off x="3419850" y="303450"/>
            <a:ext cx="4318200" cy="15759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Task 2: Student Work </a:t>
            </a:r>
            <a:endParaRPr b="0" i="0" sz="5200" u="none" cap="none" strike="noStrike">
              <a:solidFill>
                <a:schemeClr val="dk1"/>
              </a:solidFill>
              <a:latin typeface="Nanum Myeongjo"/>
              <a:ea typeface="Nanum Myeongjo"/>
              <a:cs typeface="Nanum Myeongjo"/>
              <a:sym typeface="Nanum Myeongjo"/>
            </a:endParaRPr>
          </a:p>
        </p:txBody>
      </p:sp>
      <p:sp>
        <p:nvSpPr>
          <p:cNvPr id="572" name="Google Shape;572;p42"/>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05</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76" name="Shape 576"/>
        <p:cNvGrpSpPr/>
        <p:nvPr/>
      </p:nvGrpSpPr>
      <p:grpSpPr>
        <a:xfrm>
          <a:off x="0" y="0"/>
          <a:ext cx="0" cy="0"/>
          <a:chOff x="0" y="0"/>
          <a:chExt cx="0" cy="0"/>
        </a:xfrm>
      </p:grpSpPr>
      <p:sp>
        <p:nvSpPr>
          <p:cNvPr id="577" name="Google Shape;577;p43"/>
          <p:cNvSpPr txBox="1"/>
          <p:nvPr/>
        </p:nvSpPr>
        <p:spPr>
          <a:xfrm>
            <a:off x="615900" y="1764850"/>
            <a:ext cx="2617200" cy="1692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0" i="0" lang="en-GB" sz="1100" u="none" cap="none" strike="noStrike">
                <a:solidFill>
                  <a:schemeClr val="dk1"/>
                </a:solidFill>
                <a:latin typeface="DM Sans Medium"/>
                <a:ea typeface="DM Sans Medium"/>
                <a:cs typeface="DM Sans Medium"/>
                <a:sym typeface="DM Sans Medium"/>
              </a:rPr>
              <a:t>What do you notice? </a:t>
            </a:r>
            <a:endParaRPr b="0" i="0" sz="1100" u="none" cap="none" strike="noStrike">
              <a:solidFill>
                <a:srgbClr val="000000"/>
              </a:solidFill>
              <a:latin typeface="DM Sans Medium"/>
              <a:ea typeface="DM Sans Medium"/>
              <a:cs typeface="DM Sans Medium"/>
              <a:sym typeface="DM Sans Medium"/>
            </a:endParaRPr>
          </a:p>
        </p:txBody>
      </p:sp>
      <p:cxnSp>
        <p:nvCxnSpPr>
          <p:cNvPr id="578" name="Google Shape;578;p43"/>
          <p:cNvCxnSpPr/>
          <p:nvPr/>
        </p:nvCxnSpPr>
        <p:spPr>
          <a:xfrm>
            <a:off x="-2700" y="1482784"/>
            <a:ext cx="9149400" cy="0"/>
          </a:xfrm>
          <a:prstGeom prst="straightConnector1">
            <a:avLst/>
          </a:prstGeom>
          <a:noFill/>
          <a:ln cap="flat" cmpd="sng" w="9525">
            <a:solidFill>
              <a:schemeClr val="dk1"/>
            </a:solidFill>
            <a:prstDash val="solid"/>
            <a:round/>
            <a:headEnd len="sm" w="sm" type="none"/>
            <a:tailEnd len="sm" w="sm" type="none"/>
          </a:ln>
        </p:spPr>
      </p:cxnSp>
      <p:cxnSp>
        <p:nvCxnSpPr>
          <p:cNvPr id="579" name="Google Shape;579;p43"/>
          <p:cNvCxnSpPr/>
          <p:nvPr/>
        </p:nvCxnSpPr>
        <p:spPr>
          <a:xfrm>
            <a:off x="7081850" y="300"/>
            <a:ext cx="0" cy="5141400"/>
          </a:xfrm>
          <a:prstGeom prst="straightConnector1">
            <a:avLst/>
          </a:prstGeom>
          <a:noFill/>
          <a:ln cap="flat" cmpd="sng" w="9525">
            <a:solidFill>
              <a:schemeClr val="dk2"/>
            </a:solidFill>
            <a:prstDash val="solid"/>
            <a:round/>
            <a:headEnd len="sm" w="sm" type="none"/>
            <a:tailEnd len="sm" w="sm" type="none"/>
          </a:ln>
        </p:spPr>
      </p:cxnSp>
      <p:sp>
        <p:nvSpPr>
          <p:cNvPr id="580" name="Google Shape;580;p43"/>
          <p:cNvSpPr txBox="1"/>
          <p:nvPr/>
        </p:nvSpPr>
        <p:spPr>
          <a:xfrm>
            <a:off x="615900" y="303450"/>
            <a:ext cx="5453700" cy="914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1:What </a:t>
            </a:r>
            <a:br>
              <a:rPr b="0" i="0" lang="en-GB" sz="3300" u="none" cap="none" strike="noStrike">
                <a:solidFill>
                  <a:schemeClr val="dk1"/>
                </a:solidFill>
                <a:latin typeface="Nanum Myeongjo"/>
                <a:ea typeface="Nanum Myeongjo"/>
                <a:cs typeface="Nanum Myeongjo"/>
                <a:sym typeface="Nanum Myeongjo"/>
              </a:rPr>
            </a:br>
            <a:r>
              <a:rPr b="0" i="0" lang="en-GB" sz="3300" u="none" cap="none" strike="noStrike">
                <a:solidFill>
                  <a:schemeClr val="dk1"/>
                </a:solidFill>
                <a:latin typeface="Nanum Myeongjo"/>
                <a:ea typeface="Nanum Myeongjo"/>
                <a:cs typeface="Nanum Myeongjo"/>
                <a:sym typeface="Nanum Myeongjo"/>
              </a:rPr>
              <a:t>do you notice?</a:t>
            </a:r>
            <a:endParaRPr b="0" i="0" sz="3300" u="none" cap="none" strike="noStrike">
              <a:solidFill>
                <a:schemeClr val="dk1"/>
              </a:solidFill>
              <a:latin typeface="Nanum Myeongjo"/>
              <a:ea typeface="Nanum Myeongjo"/>
              <a:cs typeface="Nanum Myeongjo"/>
              <a:sym typeface="Nanum Myeongjo"/>
            </a:endParaRPr>
          </a:p>
        </p:txBody>
      </p:sp>
      <p:sp>
        <p:nvSpPr>
          <p:cNvPr id="581" name="Google Shape;581;p43"/>
          <p:cNvSpPr/>
          <p:nvPr/>
        </p:nvSpPr>
        <p:spPr>
          <a:xfrm>
            <a:off x="843875" y="31171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Come off mute or share in the chat.</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585" name="Shape 585"/>
        <p:cNvGrpSpPr/>
        <p:nvPr/>
      </p:nvGrpSpPr>
      <p:grpSpPr>
        <a:xfrm>
          <a:off x="0" y="0"/>
          <a:ext cx="0" cy="0"/>
          <a:chOff x="0" y="0"/>
          <a:chExt cx="0" cy="0"/>
        </a:xfrm>
      </p:grpSpPr>
      <p:cxnSp>
        <p:nvCxnSpPr>
          <p:cNvPr id="586" name="Google Shape;586;p44"/>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587" name="Google Shape;587;p44"/>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588" name="Google Shape;588;p44"/>
          <p:cNvSpPr txBox="1"/>
          <p:nvPr/>
        </p:nvSpPr>
        <p:spPr>
          <a:xfrm>
            <a:off x="1613100" y="376226"/>
            <a:ext cx="5917800" cy="53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1000"/>
              </a:spcAft>
              <a:buClr>
                <a:schemeClr val="dk1"/>
              </a:buClr>
              <a:buSzPts val="1100"/>
              <a:buFont typeface="Arial"/>
              <a:buNone/>
            </a:pPr>
            <a:r>
              <a:rPr b="0" i="0" lang="en-GB" sz="3500" u="none" cap="none" strike="noStrike">
                <a:solidFill>
                  <a:srgbClr val="83FBA3"/>
                </a:solidFill>
                <a:latin typeface="Nanum Myeongjo"/>
                <a:ea typeface="Nanum Myeongjo"/>
                <a:cs typeface="Nanum Myeongjo"/>
                <a:sym typeface="Nanum Myeongjo"/>
              </a:rPr>
              <a:t>Criteria for Success</a:t>
            </a:r>
            <a:endParaRPr b="0" i="0" sz="3500" u="none" cap="none" strike="noStrike">
              <a:solidFill>
                <a:schemeClr val="lt1"/>
              </a:solidFill>
              <a:latin typeface="Nanum Myeongjo"/>
              <a:ea typeface="Nanum Myeongjo"/>
              <a:cs typeface="Nanum Myeongjo"/>
              <a:sym typeface="Nanum Myeongjo"/>
            </a:endParaRPr>
          </a:p>
        </p:txBody>
      </p:sp>
      <p:graphicFrame>
        <p:nvGraphicFramePr>
          <p:cNvPr id="589" name="Google Shape;589;p44"/>
          <p:cNvGraphicFramePr/>
          <p:nvPr/>
        </p:nvGraphicFramePr>
        <p:xfrm>
          <a:off x="1037388" y="1308850"/>
          <a:ext cx="3000000" cy="3000000"/>
        </p:xfrm>
        <a:graphic>
          <a:graphicData uri="http://schemas.openxmlformats.org/drawingml/2006/table">
            <a:tbl>
              <a:tblPr>
                <a:noFill/>
                <a:tableStyleId>{51B81DDF-7B90-4DBE-BA24-A1E57970499D}</a:tableStyleId>
              </a:tblPr>
              <a:tblGrid>
                <a:gridCol w="2677225"/>
                <a:gridCol w="2807825"/>
                <a:gridCol w="1839225"/>
              </a:tblGrid>
              <a:tr h="50002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Conference and Provide Revision Support</a:t>
                      </a:r>
                      <a:endParaRPr b="1" sz="1200" u="none" cap="none" strike="noStrike">
                        <a:latin typeface="DM Sans"/>
                        <a:ea typeface="DM Sans"/>
                        <a:cs typeface="DM Sans"/>
                        <a:sym typeface="DM Sans"/>
                      </a:endParaRPr>
                    </a:p>
                  </a:txBody>
                  <a:tcPr marT="63500" marB="63500" marR="63500" marL="63500">
                    <a:solidFill>
                      <a:srgbClr val="83FBA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Accept with Revision</a:t>
                      </a:r>
                      <a:endParaRPr b="1" sz="1200" u="none" cap="none" strike="noStrike">
                        <a:latin typeface="DM Sans"/>
                        <a:ea typeface="DM Sans"/>
                        <a:cs typeface="DM Sans"/>
                        <a:sym typeface="DM Sans"/>
                      </a:endParaRPr>
                    </a:p>
                  </a:txBody>
                  <a:tcPr marT="63500" marB="63500" marR="63500" marL="63500">
                    <a:lnB cap="flat" cmpd="sng" w="12700">
                      <a:solidFill>
                        <a:srgbClr val="1F1F1F"/>
                      </a:solidFill>
                      <a:prstDash val="solid"/>
                      <a:round/>
                      <a:headEnd len="sm" w="sm" type="none"/>
                      <a:tailEnd len="sm" w="sm" type="none"/>
                    </a:lnB>
                    <a:solidFill>
                      <a:srgbClr val="83FBA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Accept</a:t>
                      </a:r>
                      <a:endParaRPr b="1" sz="1200" u="none" cap="none" strike="noStrike">
                        <a:latin typeface="DM Sans"/>
                        <a:ea typeface="DM Sans"/>
                        <a:cs typeface="DM Sans"/>
                        <a:sym typeface="DM Sans"/>
                      </a:endParaRPr>
                    </a:p>
                  </a:txBody>
                  <a:tcPr marT="63500" marB="63500" marR="63500" marL="63500">
                    <a:solidFill>
                      <a:srgbClr val="83FBA3"/>
                    </a:solidFill>
                  </a:tcPr>
                </a:tc>
              </a:tr>
              <a:tr h="1634625">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shows an emerging understanding of the expectations of the indicator(s). After conferencing and additional instruction/learning, the student may provide a revised or different artifact as evidence of the indicator(s). </a:t>
                      </a:r>
                      <a:endParaRPr sz="1300" u="none" cap="none" strike="noStrike">
                        <a:solidFill>
                          <a:schemeClr val="lt1"/>
                        </a:solidFill>
                        <a:latin typeface="DM Sans"/>
                        <a:ea typeface="DM Sans"/>
                        <a:cs typeface="DM Sans"/>
                        <a:sym typeface="DM Sans"/>
                      </a:endParaRPr>
                    </a:p>
                  </a:txBody>
                  <a:tcPr marT="63500" marB="63500" marR="63500" marL="63500">
                    <a:lnR cap="flat" cmpd="sng" w="12700">
                      <a:solidFill>
                        <a:srgbClr val="1F1F1F"/>
                      </a:solidFill>
                      <a:prstDash val="solid"/>
                      <a:round/>
                      <a:headEnd len="sm" w="sm" type="none"/>
                      <a:tailEnd len="sm" w="sm" type="none"/>
                    </a:lnR>
                    <a:solidFill>
                      <a:schemeClr val="accent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is approaching a full understanding of the expectations of the indicator(s). The artifact may contain execution errors that should be corrected in revision. The student may revise the selected artifact or submit a different artifact.</a:t>
                      </a:r>
                      <a:endParaRPr sz="1300" u="none" cap="none" strike="noStrike">
                        <a:solidFill>
                          <a:schemeClr val="lt1"/>
                        </a:solidFill>
                        <a:latin typeface="DM Sans"/>
                        <a:ea typeface="DM Sans"/>
                        <a:cs typeface="DM Sans"/>
                        <a:sym typeface="DM Sans"/>
                      </a:endParaRPr>
                    </a:p>
                  </a:txBody>
                  <a:tcPr marT="63500" marB="63500" marR="63500" marL="63500">
                    <a:lnL cap="flat" cmpd="sng" w="12700">
                      <a:solidFill>
                        <a:srgbClr val="1F1F1F"/>
                      </a:solidFill>
                      <a:prstDash val="solid"/>
                      <a:round/>
                      <a:headEnd len="sm" w="sm" type="none"/>
                      <a:tailEnd len="sm" w="sm" type="none"/>
                    </a:lnL>
                    <a:lnR cap="flat" cmpd="sng" w="12700">
                      <a:solidFill>
                        <a:srgbClr val="1F1F1F"/>
                      </a:solidFill>
                      <a:prstDash val="solid"/>
                      <a:round/>
                      <a:headEnd len="sm" w="sm" type="none"/>
                      <a:tailEnd len="sm" w="sm" type="none"/>
                    </a:lnR>
                    <a:lnT cap="flat" cmpd="sng" w="12700">
                      <a:solidFill>
                        <a:srgbClr val="1F1F1F"/>
                      </a:solidFill>
                      <a:prstDash val="solid"/>
                      <a:round/>
                      <a:headEnd len="sm" w="sm" type="none"/>
                      <a:tailEnd len="sm" w="sm" type="none"/>
                    </a:lnT>
                    <a:lnB cap="flat" cmpd="sng" w="12700">
                      <a:solidFill>
                        <a:srgbClr val="1F1F1F"/>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demonstrates evidence that they have met the expectations of the indicator(s).</a:t>
                      </a:r>
                      <a:endParaRPr sz="1300" u="none" cap="none" strike="noStrike">
                        <a:solidFill>
                          <a:schemeClr val="lt1"/>
                        </a:solidFill>
                        <a:latin typeface="DM Sans"/>
                        <a:ea typeface="DM Sans"/>
                        <a:cs typeface="DM Sans"/>
                        <a:sym typeface="DM Sans"/>
                      </a:endParaRPr>
                    </a:p>
                  </a:txBody>
                  <a:tcPr marT="63500" marB="63500" marR="63500" marL="63500">
                    <a:lnL cap="flat" cmpd="sng" w="12700">
                      <a:solidFill>
                        <a:srgbClr val="1F1F1F"/>
                      </a:solidFill>
                      <a:prstDash val="solid"/>
                      <a:round/>
                      <a:headEnd len="sm" w="sm" type="none"/>
                      <a:tailEnd len="sm" w="sm" type="none"/>
                    </a:lnL>
                    <a:solidFill>
                      <a:schemeClr val="accent3"/>
                    </a:solidFill>
                  </a:tcPr>
                </a:tc>
              </a:tr>
            </a:tbl>
          </a:graphicData>
        </a:graphic>
      </p:graphicFrame>
      <p:sp>
        <p:nvSpPr>
          <p:cNvPr id="590" name="Google Shape;590;p44"/>
          <p:cNvSpPr/>
          <p:nvPr/>
        </p:nvSpPr>
        <p:spPr>
          <a:xfrm>
            <a:off x="6956600" y="3044050"/>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44"/>
          <p:cNvSpPr txBox="1"/>
          <p:nvPr/>
        </p:nvSpPr>
        <p:spPr>
          <a:xfrm>
            <a:off x="7148900" y="3763150"/>
            <a:ext cx="15615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145758"/>
                </a:solidFill>
                <a:latin typeface="Proxima Nova"/>
                <a:ea typeface="Proxima Nova"/>
                <a:cs typeface="Proxima Nova"/>
                <a:sym typeface="Proxima Nova"/>
              </a:rPr>
              <a:t>Our goal: understand student thinking so we can help to move it forward!</a:t>
            </a:r>
            <a:endParaRPr b="1" i="0" sz="1100" u="none" cap="none" strike="noStrike">
              <a:solidFill>
                <a:srgbClr val="145758"/>
              </a:solidFill>
              <a:latin typeface="DM Sans"/>
              <a:ea typeface="DM Sans"/>
              <a:cs typeface="DM Sans"/>
              <a:sym typeface="DM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595" name="Shape 595"/>
        <p:cNvGrpSpPr/>
        <p:nvPr/>
      </p:nvGrpSpPr>
      <p:grpSpPr>
        <a:xfrm>
          <a:off x="0" y="0"/>
          <a:ext cx="0" cy="0"/>
          <a:chOff x="0" y="0"/>
          <a:chExt cx="0" cy="0"/>
        </a:xfrm>
      </p:grpSpPr>
      <p:sp>
        <p:nvSpPr>
          <p:cNvPr id="596" name="Google Shape;596;p45"/>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45"/>
          <p:cNvSpPr txBox="1"/>
          <p:nvPr/>
        </p:nvSpPr>
        <p:spPr>
          <a:xfrm>
            <a:off x="345075" y="276625"/>
            <a:ext cx="65538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M212 Content and Practice Expectations (CPE)</a:t>
            </a:r>
            <a:endParaRPr b="0" i="0" sz="2100" u="none" cap="none" strike="noStrike">
              <a:solidFill>
                <a:schemeClr val="dk1"/>
              </a:solidFill>
              <a:latin typeface="Nanum Myeongjo"/>
              <a:ea typeface="Nanum Myeongjo"/>
              <a:cs typeface="Nanum Myeongjo"/>
              <a:sym typeface="Nanum Myeongjo"/>
            </a:endParaRPr>
          </a:p>
        </p:txBody>
      </p:sp>
      <p:cxnSp>
        <p:nvCxnSpPr>
          <p:cNvPr id="598" name="Google Shape;598;p45"/>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graphicFrame>
        <p:nvGraphicFramePr>
          <p:cNvPr id="599" name="Google Shape;599;p45"/>
          <p:cNvGraphicFramePr/>
          <p:nvPr/>
        </p:nvGraphicFramePr>
        <p:xfrm>
          <a:off x="311700" y="1057150"/>
          <a:ext cx="3000000" cy="3000000"/>
        </p:xfrm>
        <a:graphic>
          <a:graphicData uri="http://schemas.openxmlformats.org/drawingml/2006/table">
            <a:tbl>
              <a:tblPr>
                <a:noFill/>
                <a:tableStyleId>{1C9F8E04-D00E-4867-A903-DB03803A837A}</a:tableStyleId>
              </a:tblPr>
              <a:tblGrid>
                <a:gridCol w="755075"/>
                <a:gridCol w="7796575"/>
              </a:tblGrid>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212.a</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Engage in the modeling cycle. </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212.b</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Construct questions that can be answered by predictive modeling.</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212.c</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Select appropriate types of predictive models that help answer statistical questions and justify these choices.</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212.d</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Demonstrate understanding that Data = Model + Error, where the Model may contain one predictor, multiple predictors, or no predictors at all.</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212.e</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Understand and implement machine learning methods, and distinguish between supervised and unsupervised learning methods.</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212.f </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Improve predictive model fit by transforming variables, selecting variables, or using an alternate type of predictive modeling method.</a:t>
                      </a:r>
                      <a:endParaRPr sz="1100" u="none" cap="none" strike="noStrike">
                        <a:solidFill>
                          <a:srgbClr val="1F1F1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212.g </a:t>
                      </a:r>
                      <a:endParaRPr sz="11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Use predictive models to make predictions and interpret these predictions in context.</a:t>
                      </a:r>
                      <a:endParaRPr sz="1000" u="none" cap="none" strike="noStrike">
                        <a:solidFill>
                          <a:srgbClr val="1F1F1F"/>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212.h</a:t>
                      </a:r>
                      <a:endParaRPr sz="11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Distinguish between correlation and causation.</a:t>
                      </a:r>
                      <a:endParaRPr sz="11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603" name="Shape 603"/>
        <p:cNvGrpSpPr/>
        <p:nvPr/>
      </p:nvGrpSpPr>
      <p:grpSpPr>
        <a:xfrm>
          <a:off x="0" y="0"/>
          <a:ext cx="0" cy="0"/>
          <a:chOff x="0" y="0"/>
          <a:chExt cx="0" cy="0"/>
        </a:xfrm>
      </p:grpSpPr>
      <p:cxnSp>
        <p:nvCxnSpPr>
          <p:cNvPr id="604" name="Google Shape;604;p46"/>
          <p:cNvCxnSpPr/>
          <p:nvPr/>
        </p:nvCxnSpPr>
        <p:spPr>
          <a:xfrm>
            <a:off x="6900" y="1085975"/>
            <a:ext cx="9152400" cy="0"/>
          </a:xfrm>
          <a:prstGeom prst="straightConnector1">
            <a:avLst/>
          </a:prstGeom>
          <a:noFill/>
          <a:ln cap="flat" cmpd="sng" w="9525">
            <a:solidFill>
              <a:srgbClr val="000000"/>
            </a:solidFill>
            <a:prstDash val="solid"/>
            <a:round/>
            <a:headEnd len="sm" w="sm" type="none"/>
            <a:tailEnd len="sm" w="sm" type="none"/>
          </a:ln>
        </p:spPr>
      </p:cxnSp>
      <p:sp>
        <p:nvSpPr>
          <p:cNvPr id="605" name="Google Shape;605;p46"/>
          <p:cNvSpPr txBox="1"/>
          <p:nvPr/>
        </p:nvSpPr>
        <p:spPr>
          <a:xfrm>
            <a:off x="3120200" y="608950"/>
            <a:ext cx="5396400" cy="21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Let’s examine some work together:</a:t>
            </a:r>
            <a:endParaRPr b="1" i="0" sz="1400" u="none" cap="none" strike="noStrike">
              <a:solidFill>
                <a:schemeClr val="dk1"/>
              </a:solidFill>
              <a:latin typeface="DM Sans"/>
              <a:ea typeface="DM Sans"/>
              <a:cs typeface="DM Sans"/>
              <a:sym typeface="DM Sans"/>
            </a:endParaRPr>
          </a:p>
        </p:txBody>
      </p:sp>
      <p:cxnSp>
        <p:nvCxnSpPr>
          <p:cNvPr id="606" name="Google Shape;606;p46"/>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607" name="Google Shape;607;p46"/>
          <p:cNvSpPr/>
          <p:nvPr/>
        </p:nvSpPr>
        <p:spPr>
          <a:xfrm>
            <a:off x="0" y="0"/>
            <a:ext cx="27966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08" name="Google Shape;608;p46"/>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609" name="Google Shape;609;p46"/>
          <p:cNvCxnSpPr/>
          <p:nvPr/>
        </p:nvCxnSpPr>
        <p:spPr>
          <a:xfrm>
            <a:off x="2796525"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610" name="Google Shape;610;p46"/>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611" name="Google Shape;611;p46"/>
          <p:cNvSpPr txBox="1"/>
          <p:nvPr/>
        </p:nvSpPr>
        <p:spPr>
          <a:xfrm>
            <a:off x="325175" y="647000"/>
            <a:ext cx="2169900" cy="20319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2:</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What evidence of learning is there?</a:t>
            </a:r>
            <a:endParaRPr b="0" i="0" sz="3300" u="none" cap="none" strike="noStrike">
              <a:solidFill>
                <a:schemeClr val="dk1"/>
              </a:solidFill>
              <a:latin typeface="Nanum Myeongjo"/>
              <a:ea typeface="Nanum Myeongjo"/>
              <a:cs typeface="Nanum Myeongjo"/>
              <a:sym typeface="Nanum Myeongjo"/>
            </a:endParaRPr>
          </a:p>
        </p:txBody>
      </p:sp>
      <p:sp>
        <p:nvSpPr>
          <p:cNvPr id="612" name="Google Shape;612;p46"/>
          <p:cNvSpPr txBox="1"/>
          <p:nvPr/>
        </p:nvSpPr>
        <p:spPr>
          <a:xfrm>
            <a:off x="220525" y="2827500"/>
            <a:ext cx="1872300" cy="46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1000" u="none" cap="none" strike="noStrike">
                <a:solidFill>
                  <a:schemeClr val="dk1"/>
                </a:solidFill>
                <a:latin typeface="IBM Plex Sans"/>
                <a:ea typeface="IBM Plex Sans"/>
                <a:cs typeface="IBM Plex Sans"/>
                <a:sym typeface="IBM Plex Sans"/>
              </a:rPr>
              <a:t> </a:t>
            </a:r>
            <a:r>
              <a:rPr b="1" i="0" lang="en-GB" sz="1000" u="none" cap="none" strike="noStrike">
                <a:solidFill>
                  <a:schemeClr val="dk1"/>
                </a:solidFill>
                <a:latin typeface="IBM Plex Sans"/>
                <a:ea typeface="IBM Plex Sans"/>
                <a:cs typeface="IBM Plex Sans"/>
                <a:sym typeface="IBM Plex Sans"/>
              </a:rPr>
              <a:t>212.b Construct questions that can be answered by predictive modeling.</a:t>
            </a:r>
            <a:endParaRPr b="1" i="0" sz="1400" u="none" cap="none" strike="noStrike">
              <a:solidFill>
                <a:srgbClr val="000000"/>
              </a:solidFill>
              <a:latin typeface="Arial"/>
              <a:ea typeface="Arial"/>
              <a:cs typeface="Arial"/>
              <a:sym typeface="Arial"/>
            </a:endParaRPr>
          </a:p>
        </p:txBody>
      </p:sp>
      <p:cxnSp>
        <p:nvCxnSpPr>
          <p:cNvPr id="613" name="Google Shape;613;p46"/>
          <p:cNvCxnSpPr/>
          <p:nvPr/>
        </p:nvCxnSpPr>
        <p:spPr>
          <a:xfrm>
            <a:off x="4885475" y="1085975"/>
            <a:ext cx="0" cy="3745500"/>
          </a:xfrm>
          <a:prstGeom prst="straightConnector1">
            <a:avLst/>
          </a:prstGeom>
          <a:noFill/>
          <a:ln cap="flat" cmpd="sng" w="9525">
            <a:solidFill>
              <a:schemeClr val="dk1"/>
            </a:solidFill>
            <a:prstDash val="solid"/>
            <a:round/>
            <a:headEnd len="sm" w="sm" type="none"/>
            <a:tailEnd len="sm" w="sm" type="none"/>
          </a:ln>
        </p:spPr>
      </p:cxnSp>
      <p:cxnSp>
        <p:nvCxnSpPr>
          <p:cNvPr id="614" name="Google Shape;614;p46"/>
          <p:cNvCxnSpPr/>
          <p:nvPr/>
        </p:nvCxnSpPr>
        <p:spPr>
          <a:xfrm>
            <a:off x="6898225" y="1085975"/>
            <a:ext cx="0" cy="3745500"/>
          </a:xfrm>
          <a:prstGeom prst="straightConnector1">
            <a:avLst/>
          </a:prstGeom>
          <a:noFill/>
          <a:ln cap="flat" cmpd="sng" w="9525">
            <a:solidFill>
              <a:schemeClr val="dk1"/>
            </a:solidFill>
            <a:prstDash val="solid"/>
            <a:round/>
            <a:headEnd len="sm" w="sm" type="none"/>
            <a:tailEnd len="sm" w="sm" type="none"/>
          </a:ln>
        </p:spPr>
      </p:cxnSp>
      <p:sp>
        <p:nvSpPr>
          <p:cNvPr id="615" name="Google Shape;615;p46"/>
          <p:cNvSpPr txBox="1"/>
          <p:nvPr/>
        </p:nvSpPr>
        <p:spPr>
          <a:xfrm>
            <a:off x="3008088" y="1262550"/>
            <a:ext cx="1665900" cy="234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Conference and Provide Revision Support</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b="0" i="0" sz="1000" u="none" cap="none" strike="noStrike">
              <a:solidFill>
                <a:srgbClr val="000000"/>
              </a:solidFill>
              <a:latin typeface="DM Sans"/>
              <a:ea typeface="DM Sans"/>
              <a:cs typeface="DM Sans"/>
              <a:sym typeface="DM Sans"/>
            </a:endParaRPr>
          </a:p>
        </p:txBody>
      </p:sp>
      <p:sp>
        <p:nvSpPr>
          <p:cNvPr id="616" name="Google Shape;616;p46"/>
          <p:cNvSpPr txBox="1"/>
          <p:nvPr/>
        </p:nvSpPr>
        <p:spPr>
          <a:xfrm>
            <a:off x="5058900" y="1262550"/>
            <a:ext cx="1665900" cy="216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Accept with Revision</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b="0" i="0" sz="1000" u="none" cap="none" strike="noStrike">
              <a:solidFill>
                <a:srgbClr val="000000"/>
              </a:solidFill>
              <a:latin typeface="DM Sans"/>
              <a:ea typeface="DM Sans"/>
              <a:cs typeface="DM Sans"/>
              <a:sym typeface="DM Sans"/>
            </a:endParaRPr>
          </a:p>
        </p:txBody>
      </p:sp>
      <p:sp>
        <p:nvSpPr>
          <p:cNvPr id="617" name="Google Shape;617;p46"/>
          <p:cNvSpPr txBox="1"/>
          <p:nvPr/>
        </p:nvSpPr>
        <p:spPr>
          <a:xfrm>
            <a:off x="7071650" y="1262550"/>
            <a:ext cx="1665900" cy="1103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Accept </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demonstrates evidence </a:t>
            </a:r>
            <a:br>
              <a:rPr b="0" i="0" lang="en-GB" sz="1000" u="none" cap="none" strike="noStrike">
                <a:solidFill>
                  <a:srgbClr val="000000"/>
                </a:solidFill>
                <a:latin typeface="DM Sans"/>
                <a:ea typeface="DM Sans"/>
                <a:cs typeface="DM Sans"/>
                <a:sym typeface="DM Sans"/>
              </a:rPr>
            </a:br>
            <a:r>
              <a:rPr b="0" i="0" lang="en-GB" sz="1000" u="none" cap="none" strike="noStrike">
                <a:solidFill>
                  <a:srgbClr val="000000"/>
                </a:solidFill>
                <a:latin typeface="DM Sans"/>
                <a:ea typeface="DM Sans"/>
                <a:cs typeface="DM Sans"/>
                <a:sym typeface="DM Sans"/>
              </a:rPr>
              <a:t>that they have met the expectations of the indicator(s).</a:t>
            </a:r>
            <a:endParaRPr b="0" i="0" sz="1000" u="none" cap="none" strike="noStrike">
              <a:solidFill>
                <a:srgbClr val="000000"/>
              </a:solidFill>
              <a:latin typeface="DM Sans"/>
              <a:ea typeface="DM Sans"/>
              <a:cs typeface="DM Sans"/>
              <a:sym typeface="DM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621" name="Shape 621"/>
        <p:cNvGrpSpPr/>
        <p:nvPr/>
      </p:nvGrpSpPr>
      <p:grpSpPr>
        <a:xfrm>
          <a:off x="0" y="0"/>
          <a:ext cx="0" cy="0"/>
          <a:chOff x="0" y="0"/>
          <a:chExt cx="0" cy="0"/>
        </a:xfrm>
      </p:grpSpPr>
      <p:cxnSp>
        <p:nvCxnSpPr>
          <p:cNvPr id="622" name="Google Shape;622;p47"/>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623" name="Google Shape;623;p47"/>
          <p:cNvSpPr txBox="1"/>
          <p:nvPr/>
        </p:nvSpPr>
        <p:spPr>
          <a:xfrm>
            <a:off x="615900" y="303450"/>
            <a:ext cx="50679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Examining Student Work</a:t>
            </a:r>
            <a:endParaRPr b="0" i="0" sz="3300" u="none" cap="none" strike="noStrike">
              <a:solidFill>
                <a:schemeClr val="dk1"/>
              </a:solidFill>
              <a:latin typeface="Nanum Myeongjo"/>
              <a:ea typeface="Nanum Myeongjo"/>
              <a:cs typeface="Nanum Myeongjo"/>
              <a:sym typeface="Nanum Myeongjo"/>
            </a:endParaRPr>
          </a:p>
        </p:txBody>
      </p:sp>
      <p:cxnSp>
        <p:nvCxnSpPr>
          <p:cNvPr id="624" name="Google Shape;624;p47"/>
          <p:cNvCxnSpPr/>
          <p:nvPr/>
        </p:nvCxnSpPr>
        <p:spPr>
          <a:xfrm>
            <a:off x="5674175" y="300"/>
            <a:ext cx="0" cy="5141400"/>
          </a:xfrm>
          <a:prstGeom prst="straightConnector1">
            <a:avLst/>
          </a:prstGeom>
          <a:noFill/>
          <a:ln cap="flat" cmpd="sng" w="9525">
            <a:solidFill>
              <a:schemeClr val="dk2"/>
            </a:solidFill>
            <a:prstDash val="solid"/>
            <a:round/>
            <a:headEnd len="sm" w="sm" type="none"/>
            <a:tailEnd len="sm" w="sm" type="none"/>
          </a:ln>
        </p:spPr>
      </p:cxnSp>
      <p:pic>
        <p:nvPicPr>
          <p:cNvPr id="625" name="Google Shape;625;p47"/>
          <p:cNvPicPr preferRelativeResize="0"/>
          <p:nvPr/>
        </p:nvPicPr>
        <p:blipFill rotWithShape="1">
          <a:blip r:embed="rId3">
            <a:alphaModFix/>
          </a:blip>
          <a:srcRect b="0" l="1117" r="0" t="2572"/>
          <a:stretch/>
        </p:blipFill>
        <p:spPr>
          <a:xfrm>
            <a:off x="615900" y="819575"/>
            <a:ext cx="8225101" cy="3727675"/>
          </a:xfrm>
          <a:prstGeom prst="rect">
            <a:avLst/>
          </a:prstGeom>
          <a:noFill/>
          <a:ln>
            <a:noFill/>
          </a:ln>
        </p:spPr>
      </p:pic>
      <p:sp>
        <p:nvSpPr>
          <p:cNvPr id="626" name="Google Shape;626;p47"/>
          <p:cNvSpPr/>
          <p:nvPr/>
        </p:nvSpPr>
        <p:spPr>
          <a:xfrm>
            <a:off x="615894" y="2298334"/>
            <a:ext cx="450600" cy="412200"/>
          </a:xfrm>
          <a:prstGeom prst="ellipse">
            <a:avLst/>
          </a:prstGeom>
          <a:noFill/>
          <a:ln cap="flat" cmpd="sng" w="2857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47"/>
          <p:cNvSpPr/>
          <p:nvPr/>
        </p:nvSpPr>
        <p:spPr>
          <a:xfrm>
            <a:off x="1178639" y="2352244"/>
            <a:ext cx="1649400" cy="304200"/>
          </a:xfrm>
          <a:prstGeom prst="leftArrow">
            <a:avLst>
              <a:gd fmla="val 50000" name="adj1"/>
              <a:gd fmla="val 50000" name="adj2"/>
            </a:avLst>
          </a:prstGeom>
          <a:solidFill>
            <a:srgbClr val="145758"/>
          </a:solidFill>
          <a:ln cap="flat" cmpd="sng" w="952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47"/>
          <p:cNvSpPr/>
          <p:nvPr/>
        </p:nvSpPr>
        <p:spPr>
          <a:xfrm>
            <a:off x="3278113" y="18554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47"/>
          <p:cNvSpPr txBox="1"/>
          <p:nvPr/>
        </p:nvSpPr>
        <p:spPr>
          <a:xfrm>
            <a:off x="3348002" y="2459050"/>
            <a:ext cx="18063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Put your</a:t>
            </a:r>
            <a:br>
              <a:rPr b="1" i="0" lang="en-GB" sz="1600" u="none" cap="none" strike="noStrike">
                <a:solidFill>
                  <a:srgbClr val="83FBA3"/>
                </a:solidFill>
                <a:latin typeface="DM Sans"/>
                <a:ea typeface="DM Sans"/>
                <a:cs typeface="DM Sans"/>
                <a:sym typeface="DM Sans"/>
              </a:rPr>
            </a:br>
            <a:r>
              <a:rPr b="1" i="0" lang="en-GB" sz="1600" u="none" cap="none" strike="noStrike">
                <a:solidFill>
                  <a:srgbClr val="83FBA3"/>
                </a:solidFill>
                <a:latin typeface="DM Sans"/>
                <a:ea typeface="DM Sans"/>
                <a:cs typeface="DM Sans"/>
                <a:sym typeface="DM Sans"/>
              </a:rPr>
              <a:t>thoughts on the Jamboard!</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633" name="Shape 633"/>
        <p:cNvGrpSpPr/>
        <p:nvPr/>
      </p:nvGrpSpPr>
      <p:grpSpPr>
        <a:xfrm>
          <a:off x="0" y="0"/>
          <a:ext cx="0" cy="0"/>
          <a:chOff x="0" y="0"/>
          <a:chExt cx="0" cy="0"/>
        </a:xfrm>
      </p:grpSpPr>
      <p:cxnSp>
        <p:nvCxnSpPr>
          <p:cNvPr id="634" name="Google Shape;634;p48"/>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635" name="Google Shape;635;p48"/>
          <p:cNvSpPr txBox="1"/>
          <p:nvPr/>
        </p:nvSpPr>
        <p:spPr>
          <a:xfrm>
            <a:off x="615900" y="303450"/>
            <a:ext cx="2922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#1</a:t>
            </a:r>
            <a:endParaRPr b="0" i="0" sz="3300" u="none" cap="none" strike="noStrike">
              <a:solidFill>
                <a:schemeClr val="dk1"/>
              </a:solidFill>
              <a:latin typeface="Nanum Myeongjo"/>
              <a:ea typeface="Nanum Myeongjo"/>
              <a:cs typeface="Nanum Myeongjo"/>
              <a:sym typeface="Nanum Myeongjo"/>
            </a:endParaRPr>
          </a:p>
        </p:txBody>
      </p:sp>
      <p:cxnSp>
        <p:nvCxnSpPr>
          <p:cNvPr id="636" name="Google Shape;636;p48"/>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637" name="Google Shape;637;p48"/>
          <p:cNvSpPr/>
          <p:nvPr/>
        </p:nvSpPr>
        <p:spPr>
          <a:xfrm>
            <a:off x="7128200" y="278457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48"/>
          <p:cNvSpPr txBox="1"/>
          <p:nvPr/>
        </p:nvSpPr>
        <p:spPr>
          <a:xfrm>
            <a:off x="7324250" y="3511325"/>
            <a:ext cx="1554000" cy="431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FFF8EF"/>
                </a:solidFill>
                <a:latin typeface="DM Sans"/>
                <a:ea typeface="DM Sans"/>
                <a:cs typeface="DM Sans"/>
                <a:sym typeface="DM Sans"/>
              </a:rPr>
              <a:t>Let’s Compare Notes</a:t>
            </a:r>
            <a:endParaRPr b="1" i="0" sz="1400" u="none" cap="none" strike="noStrike">
              <a:solidFill>
                <a:srgbClr val="FFF8EF"/>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176" name="Shape 176"/>
        <p:cNvGrpSpPr/>
        <p:nvPr/>
      </p:nvGrpSpPr>
      <p:grpSpPr>
        <a:xfrm>
          <a:off x="0" y="0"/>
          <a:ext cx="0" cy="0"/>
          <a:chOff x="0" y="0"/>
          <a:chExt cx="0" cy="0"/>
        </a:xfrm>
      </p:grpSpPr>
      <p:cxnSp>
        <p:nvCxnSpPr>
          <p:cNvPr id="177" name="Google Shape;177;p5"/>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178" name="Google Shape;178;p5"/>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179" name="Google Shape;179;p5"/>
          <p:cNvSpPr txBox="1"/>
          <p:nvPr/>
        </p:nvSpPr>
        <p:spPr>
          <a:xfrm>
            <a:off x="768300" y="379350"/>
            <a:ext cx="7896300" cy="187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3500" u="none" cap="none" strike="noStrike">
                <a:solidFill>
                  <a:srgbClr val="83FBA3"/>
                </a:solidFill>
                <a:latin typeface="Nanum Myeongjo"/>
                <a:ea typeface="Nanum Myeongjo"/>
                <a:cs typeface="Nanum Myeongjo"/>
                <a:sym typeface="Nanum Myeongjo"/>
              </a:rPr>
              <a:t>Learning Principles</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0"/>
              </a:spcAft>
              <a:buClr>
                <a:schemeClr val="dk1"/>
              </a:buClr>
              <a:buSzPts val="1100"/>
              <a:buFont typeface="Arial"/>
              <a:buNone/>
            </a:pPr>
            <a:r>
              <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1000"/>
              </a:spcAft>
              <a:buClr>
                <a:schemeClr val="dk1"/>
              </a:buClr>
              <a:buSzPts val="1100"/>
              <a:buFont typeface="Arial"/>
              <a:buNone/>
            </a:pPr>
            <a:r>
              <a:t/>
            </a:r>
            <a:endParaRPr b="0" i="0" sz="3500" u="none" cap="none" strike="noStrike">
              <a:solidFill>
                <a:schemeClr val="lt1"/>
              </a:solidFill>
              <a:latin typeface="Nanum Myeongjo"/>
              <a:ea typeface="Nanum Myeongjo"/>
              <a:cs typeface="Nanum Myeongjo"/>
              <a:sym typeface="Nanum Myeongjo"/>
            </a:endParaRPr>
          </a:p>
        </p:txBody>
      </p:sp>
      <p:sp>
        <p:nvSpPr>
          <p:cNvPr id="180" name="Google Shape;180;p5"/>
          <p:cNvSpPr txBox="1"/>
          <p:nvPr/>
        </p:nvSpPr>
        <p:spPr>
          <a:xfrm>
            <a:off x="768300" y="1071275"/>
            <a:ext cx="5967300" cy="3210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Engage with cognitively demanding tasks in heterogeneous settings. </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Engage in social activities.</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Build conceptual understanding through reasoning.</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Have agency in their learning. </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View mathematics as a human endeavor across centuries.</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See mathematics as relevant. </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Employ technology as a tool for problem-solving and understanding.</a:t>
            </a:r>
            <a:endParaRPr b="0" i="0" sz="1800" u="none" cap="none" strike="noStrike">
              <a:solidFill>
                <a:schemeClr val="lt1"/>
              </a:solidFill>
              <a:latin typeface="Nanum Myeongjo"/>
              <a:ea typeface="Nanum Myeongjo"/>
              <a:cs typeface="Nanum Myeongjo"/>
              <a:sym typeface="Nanum Myeongjo"/>
            </a:endParaRPr>
          </a:p>
        </p:txBody>
      </p:sp>
      <p:sp>
        <p:nvSpPr>
          <p:cNvPr id="181" name="Google Shape;181;p5"/>
          <p:cNvSpPr/>
          <p:nvPr/>
        </p:nvSpPr>
        <p:spPr>
          <a:xfrm>
            <a:off x="66956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5"/>
          <p:cNvSpPr txBox="1"/>
          <p:nvPr/>
        </p:nvSpPr>
        <p:spPr>
          <a:xfrm>
            <a:off x="6887975" y="3145425"/>
            <a:ext cx="1561500" cy="507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145758"/>
                </a:solidFill>
                <a:latin typeface="Proxima Nova"/>
                <a:ea typeface="Proxima Nova"/>
                <a:cs typeface="Proxima Nova"/>
                <a:sym typeface="Proxima Nova"/>
              </a:rPr>
              <a:t>Which learning principle would you like to focus on today?</a:t>
            </a:r>
            <a:endParaRPr b="1" i="0" sz="1100" u="none" cap="none" strike="noStrike">
              <a:solidFill>
                <a:srgbClr val="145758"/>
              </a:solidFill>
              <a:latin typeface="DM Sans"/>
              <a:ea typeface="DM Sans"/>
              <a:cs typeface="DM Sans"/>
              <a:sym typeface="DM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642" name="Shape 642"/>
        <p:cNvGrpSpPr/>
        <p:nvPr/>
      </p:nvGrpSpPr>
      <p:grpSpPr>
        <a:xfrm>
          <a:off x="0" y="0"/>
          <a:ext cx="0" cy="0"/>
          <a:chOff x="0" y="0"/>
          <a:chExt cx="0" cy="0"/>
        </a:xfrm>
      </p:grpSpPr>
      <p:cxnSp>
        <p:nvCxnSpPr>
          <p:cNvPr id="643" name="Google Shape;643;p49"/>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644" name="Google Shape;644;p49"/>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645" name="Google Shape;645;p49"/>
          <p:cNvSpPr txBox="1"/>
          <p:nvPr/>
        </p:nvSpPr>
        <p:spPr>
          <a:xfrm>
            <a:off x="615900" y="303450"/>
            <a:ext cx="28041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#2</a:t>
            </a:r>
            <a:endParaRPr b="0" i="0" sz="3300" u="none" cap="none" strike="noStrike">
              <a:solidFill>
                <a:schemeClr val="dk1"/>
              </a:solidFill>
              <a:latin typeface="Nanum Myeongjo"/>
              <a:ea typeface="Nanum Myeongjo"/>
              <a:cs typeface="Nanum Myeongjo"/>
              <a:sym typeface="Nanum Myeongjo"/>
            </a:endParaRPr>
          </a:p>
        </p:txBody>
      </p:sp>
      <p:sp>
        <p:nvSpPr>
          <p:cNvPr id="646" name="Google Shape;646;p49"/>
          <p:cNvSpPr/>
          <p:nvPr/>
        </p:nvSpPr>
        <p:spPr>
          <a:xfrm>
            <a:off x="7065750" y="2413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49"/>
          <p:cNvSpPr txBox="1"/>
          <p:nvPr/>
        </p:nvSpPr>
        <p:spPr>
          <a:xfrm>
            <a:off x="7261800" y="3139950"/>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Let’s Compare Notes</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651" name="Shape 651"/>
        <p:cNvGrpSpPr/>
        <p:nvPr/>
      </p:nvGrpSpPr>
      <p:grpSpPr>
        <a:xfrm>
          <a:off x="0" y="0"/>
          <a:ext cx="0" cy="0"/>
          <a:chOff x="0" y="0"/>
          <a:chExt cx="0" cy="0"/>
        </a:xfrm>
      </p:grpSpPr>
      <p:cxnSp>
        <p:nvCxnSpPr>
          <p:cNvPr id="652" name="Google Shape;652;p50"/>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653" name="Google Shape;653;p50"/>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654" name="Google Shape;654;p50"/>
          <p:cNvSpPr txBox="1"/>
          <p:nvPr/>
        </p:nvSpPr>
        <p:spPr>
          <a:xfrm>
            <a:off x="615900" y="303450"/>
            <a:ext cx="2298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#3</a:t>
            </a:r>
            <a:endParaRPr b="0" i="0" sz="3300" u="none" cap="none" strike="noStrike">
              <a:solidFill>
                <a:schemeClr val="dk1"/>
              </a:solidFill>
              <a:latin typeface="Nanum Myeongjo"/>
              <a:ea typeface="Nanum Myeongjo"/>
              <a:cs typeface="Nanum Myeongjo"/>
              <a:sym typeface="Nanum Myeongjo"/>
            </a:endParaRPr>
          </a:p>
        </p:txBody>
      </p:sp>
      <p:sp>
        <p:nvSpPr>
          <p:cNvPr id="655" name="Google Shape;655;p50"/>
          <p:cNvSpPr/>
          <p:nvPr/>
        </p:nvSpPr>
        <p:spPr>
          <a:xfrm>
            <a:off x="944400"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50"/>
          <p:cNvSpPr txBox="1"/>
          <p:nvPr/>
        </p:nvSpPr>
        <p:spPr>
          <a:xfrm>
            <a:off x="1140450" y="3000675"/>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Let’s Compare Notes</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660" name="Shape 660"/>
        <p:cNvGrpSpPr/>
        <p:nvPr/>
      </p:nvGrpSpPr>
      <p:grpSpPr>
        <a:xfrm>
          <a:off x="0" y="0"/>
          <a:ext cx="0" cy="0"/>
          <a:chOff x="0" y="0"/>
          <a:chExt cx="0" cy="0"/>
        </a:xfrm>
      </p:grpSpPr>
      <p:cxnSp>
        <p:nvCxnSpPr>
          <p:cNvPr id="661" name="Google Shape;661;p51"/>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662" name="Google Shape;662;p51"/>
          <p:cNvSpPr txBox="1"/>
          <p:nvPr/>
        </p:nvSpPr>
        <p:spPr>
          <a:xfrm>
            <a:off x="3419850" y="303450"/>
            <a:ext cx="4318200" cy="1819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Closing</a:t>
            </a:r>
            <a:endParaRPr b="0" i="0" sz="5200" u="none" cap="none" strike="noStrike">
              <a:solidFill>
                <a:schemeClr val="dk1"/>
              </a:solidFill>
              <a:latin typeface="Nanum Myeongjo"/>
              <a:ea typeface="Nanum Myeongjo"/>
              <a:cs typeface="Nanum Myeongjo"/>
              <a:sym typeface="Nanum Myeongjo"/>
            </a:endParaRPr>
          </a:p>
        </p:txBody>
      </p:sp>
      <p:sp>
        <p:nvSpPr>
          <p:cNvPr id="663" name="Google Shape;663;p51"/>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06</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667" name="Shape 667"/>
        <p:cNvGrpSpPr/>
        <p:nvPr/>
      </p:nvGrpSpPr>
      <p:grpSpPr>
        <a:xfrm>
          <a:off x="0" y="0"/>
          <a:ext cx="0" cy="0"/>
          <a:chOff x="0" y="0"/>
          <a:chExt cx="0" cy="0"/>
        </a:xfrm>
      </p:grpSpPr>
      <p:cxnSp>
        <p:nvCxnSpPr>
          <p:cNvPr id="668" name="Google Shape;668;p52"/>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669" name="Google Shape;669;p52"/>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670" name="Google Shape;670;p52"/>
          <p:cNvSpPr txBox="1"/>
          <p:nvPr/>
        </p:nvSpPr>
        <p:spPr>
          <a:xfrm>
            <a:off x="615900" y="368375"/>
            <a:ext cx="49005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Let’s Hear Some Reflections</a:t>
            </a:r>
            <a:endParaRPr b="0" i="0" sz="3500" u="none" cap="none" strike="noStrike">
              <a:solidFill>
                <a:srgbClr val="83FBA3"/>
              </a:solidFill>
              <a:latin typeface="Nanum Myeongjo"/>
              <a:ea typeface="Nanum Myeongjo"/>
              <a:cs typeface="Nanum Myeongjo"/>
              <a:sym typeface="Nanum Myeongjo"/>
            </a:endParaRPr>
          </a:p>
        </p:txBody>
      </p:sp>
      <p:sp>
        <p:nvSpPr>
          <p:cNvPr id="671" name="Google Shape;671;p52"/>
          <p:cNvSpPr txBox="1"/>
          <p:nvPr/>
        </p:nvSpPr>
        <p:spPr>
          <a:xfrm>
            <a:off x="615900" y="1598550"/>
            <a:ext cx="5421300" cy="1635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200"/>
              <a:buFont typeface="Arial"/>
              <a:buNone/>
            </a:pPr>
            <a:r>
              <a:rPr b="0" i="0" lang="en-GB" sz="2200" u="none" cap="none" strike="noStrike">
                <a:solidFill>
                  <a:schemeClr val="lt1"/>
                </a:solidFill>
                <a:latin typeface="DM Sans"/>
                <a:ea typeface="DM Sans"/>
                <a:cs typeface="DM Sans"/>
                <a:sym typeface="DM Sans"/>
              </a:rPr>
              <a:t>What kinds of support will students need to demonstrate evidence of learning? </a:t>
            </a:r>
            <a:endParaRPr b="0" i="0" sz="22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1000"/>
              </a:spcAft>
              <a:buClr>
                <a:srgbClr val="000000"/>
              </a:buClr>
              <a:buSzPts val="2200"/>
              <a:buFont typeface="Arial"/>
              <a:buNone/>
            </a:pPr>
            <a:r>
              <a:rPr b="0" i="0" lang="en-GB" sz="2200" u="none" cap="none" strike="noStrike">
                <a:solidFill>
                  <a:schemeClr val="lt1"/>
                </a:solidFill>
                <a:latin typeface="DM Sans"/>
                <a:ea typeface="DM Sans"/>
                <a:cs typeface="DM Sans"/>
                <a:sym typeface="DM Sans"/>
              </a:rPr>
              <a:t>Has your thinking changed at all on how to implement this task? If so, how? </a:t>
            </a:r>
            <a:endParaRPr b="0" i="0" sz="2700" u="none" cap="none" strike="noStrike">
              <a:solidFill>
                <a:schemeClr val="lt1"/>
              </a:solidFill>
              <a:latin typeface="DM Sans"/>
              <a:ea typeface="DM Sans"/>
              <a:cs typeface="DM Sans"/>
              <a:sym typeface="DM Sans"/>
            </a:endParaRPr>
          </a:p>
        </p:txBody>
      </p:sp>
      <p:sp>
        <p:nvSpPr>
          <p:cNvPr id="672" name="Google Shape;672;p52"/>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52"/>
          <p:cNvSpPr txBox="1"/>
          <p:nvPr/>
        </p:nvSpPr>
        <p:spPr>
          <a:xfrm>
            <a:off x="6735575" y="3076125"/>
            <a:ext cx="15615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145758"/>
                </a:solidFill>
                <a:latin typeface="DM Sans"/>
                <a:ea typeface="DM Sans"/>
                <a:cs typeface="DM Sans"/>
                <a:sym typeface="DM Sans"/>
              </a:rPr>
              <a:t>Come off </a:t>
            </a:r>
            <a:br>
              <a:rPr b="1" i="0" lang="en-GB" sz="1400" u="none" cap="none" strike="noStrike">
                <a:solidFill>
                  <a:srgbClr val="145758"/>
                </a:solidFill>
                <a:latin typeface="DM Sans"/>
                <a:ea typeface="DM Sans"/>
                <a:cs typeface="DM Sans"/>
                <a:sym typeface="DM Sans"/>
              </a:rPr>
            </a:br>
            <a:r>
              <a:rPr b="1" i="0" lang="en-GB" sz="1400" u="none" cap="none" strike="noStrike">
                <a:solidFill>
                  <a:srgbClr val="145758"/>
                </a:solidFill>
                <a:latin typeface="DM Sans"/>
                <a:ea typeface="DM Sans"/>
                <a:cs typeface="DM Sans"/>
                <a:sym typeface="DM Sans"/>
              </a:rPr>
              <a:t>mute or share in the chat!</a:t>
            </a:r>
            <a:endParaRPr b="1" i="0" sz="1100" u="none" cap="none" strike="noStrike">
              <a:solidFill>
                <a:srgbClr val="145758"/>
              </a:solidFill>
              <a:latin typeface="DM Sans"/>
              <a:ea typeface="DM Sans"/>
              <a:cs typeface="DM Sans"/>
              <a:sym typeface="DM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186" name="Shape 186"/>
        <p:cNvGrpSpPr/>
        <p:nvPr/>
      </p:nvGrpSpPr>
      <p:grpSpPr>
        <a:xfrm>
          <a:off x="0" y="0"/>
          <a:ext cx="0" cy="0"/>
          <a:chOff x="0" y="0"/>
          <a:chExt cx="0" cy="0"/>
        </a:xfrm>
      </p:grpSpPr>
      <p:cxnSp>
        <p:nvCxnSpPr>
          <p:cNvPr id="187" name="Google Shape;187;p6"/>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188" name="Google Shape;188;p6"/>
          <p:cNvSpPr txBox="1"/>
          <p:nvPr/>
        </p:nvSpPr>
        <p:spPr>
          <a:xfrm>
            <a:off x="3419850" y="303450"/>
            <a:ext cx="5421300" cy="1944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Exploring the Content</a:t>
            </a:r>
            <a:endParaRPr b="0" i="0" sz="5200" u="none" cap="none" strike="noStrike">
              <a:solidFill>
                <a:schemeClr val="dk1"/>
              </a:solidFill>
              <a:latin typeface="Nanum Myeongjo"/>
              <a:ea typeface="Nanum Myeongjo"/>
              <a:cs typeface="Nanum Myeongjo"/>
              <a:sym typeface="Nanum Myeongjo"/>
            </a:endParaRPr>
          </a:p>
        </p:txBody>
      </p:sp>
      <p:sp>
        <p:nvSpPr>
          <p:cNvPr id="189" name="Google Shape;189;p6"/>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01</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193" name="Shape 193"/>
        <p:cNvGrpSpPr/>
        <p:nvPr/>
      </p:nvGrpSpPr>
      <p:grpSpPr>
        <a:xfrm>
          <a:off x="0" y="0"/>
          <a:ext cx="0" cy="0"/>
          <a:chOff x="0" y="0"/>
          <a:chExt cx="0" cy="0"/>
        </a:xfrm>
      </p:grpSpPr>
      <p:cxnSp>
        <p:nvCxnSpPr>
          <p:cNvPr id="194" name="Google Shape;194;p7"/>
          <p:cNvCxnSpPr/>
          <p:nvPr/>
        </p:nvCxnSpPr>
        <p:spPr>
          <a:xfrm>
            <a:off x="343425" y="0"/>
            <a:ext cx="0" cy="5164500"/>
          </a:xfrm>
          <a:prstGeom prst="straightConnector1">
            <a:avLst/>
          </a:prstGeom>
          <a:noFill/>
          <a:ln cap="flat" cmpd="sng" w="9525">
            <a:solidFill>
              <a:schemeClr val="dk1"/>
            </a:solidFill>
            <a:prstDash val="solid"/>
            <a:round/>
            <a:headEnd len="sm" w="sm" type="none"/>
            <a:tailEnd len="sm" w="sm" type="none"/>
          </a:ln>
        </p:spPr>
      </p:cxnSp>
      <p:sp>
        <p:nvSpPr>
          <p:cNvPr id="195" name="Google Shape;195;p7"/>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7"/>
          <p:cNvSpPr txBox="1"/>
          <p:nvPr/>
        </p:nvSpPr>
        <p:spPr>
          <a:xfrm>
            <a:off x="345075" y="276625"/>
            <a:ext cx="60321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M212 Predictive Modeling </a:t>
            </a:r>
            <a:endParaRPr b="0" i="0" sz="2100" u="none" cap="none" strike="noStrike">
              <a:solidFill>
                <a:schemeClr val="dk1"/>
              </a:solidFill>
              <a:latin typeface="Nanum Myeongjo"/>
              <a:ea typeface="Nanum Myeongjo"/>
              <a:cs typeface="Nanum Myeongjo"/>
              <a:sym typeface="Nanum Myeongjo"/>
            </a:endParaRPr>
          </a:p>
        </p:txBody>
      </p:sp>
      <p:cxnSp>
        <p:nvCxnSpPr>
          <p:cNvPr id="197" name="Google Shape;197;p7"/>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sp>
        <p:nvSpPr>
          <p:cNvPr id="198" name="Google Shape;198;p7"/>
          <p:cNvSpPr txBox="1"/>
          <p:nvPr/>
        </p:nvSpPr>
        <p:spPr>
          <a:xfrm>
            <a:off x="802275" y="1218825"/>
            <a:ext cx="5421300" cy="215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200"/>
              </a:spcAft>
              <a:buClr>
                <a:schemeClr val="dk1"/>
              </a:buClr>
              <a:buSzPts val="1100"/>
              <a:buFont typeface="Arial"/>
              <a:buNone/>
            </a:pPr>
            <a:r>
              <a:rPr b="0" i="0" lang="en-GB" sz="3500" u="none" cap="none" strike="noStrike">
                <a:solidFill>
                  <a:schemeClr val="dk1"/>
                </a:solidFill>
                <a:latin typeface="Nanum Myeongjo"/>
                <a:ea typeface="Nanum Myeongjo"/>
                <a:cs typeface="Nanum Myeongjo"/>
                <a:sym typeface="Nanum Myeongjo"/>
              </a:rPr>
              <a:t>What comes to mind? </a:t>
            </a:r>
            <a:br>
              <a:rPr b="0" i="0" lang="en-GB" sz="3500" u="none" cap="none" strike="noStrike">
                <a:solidFill>
                  <a:schemeClr val="dk1"/>
                </a:solidFill>
                <a:latin typeface="Nanum Myeongjo"/>
                <a:ea typeface="Nanum Myeongjo"/>
                <a:cs typeface="Nanum Myeongjo"/>
                <a:sym typeface="Nanum Myeongjo"/>
              </a:rPr>
            </a:br>
            <a:r>
              <a:rPr b="0" i="0" lang="en-GB" sz="3500" u="none" cap="none" strike="noStrike">
                <a:solidFill>
                  <a:schemeClr val="dk1"/>
                </a:solidFill>
                <a:latin typeface="Nanum Myeongjo"/>
                <a:ea typeface="Nanum Myeongjo"/>
                <a:cs typeface="Nanum Myeongjo"/>
                <a:sym typeface="Nanum Myeongjo"/>
              </a:rPr>
              <a:t>What knowledge and skills should students learn to earn this badge? </a:t>
            </a:r>
            <a:endParaRPr b="0" i="0" sz="3500" u="none" cap="none" strike="noStrike">
              <a:solidFill>
                <a:schemeClr val="dk1"/>
              </a:solidFill>
              <a:latin typeface="Nanum Myeongjo"/>
              <a:ea typeface="Nanum Myeongjo"/>
              <a:cs typeface="Nanum Myeongjo"/>
              <a:sym typeface="Nanum Myeongjo"/>
            </a:endParaRPr>
          </a:p>
        </p:txBody>
      </p:sp>
      <p:sp>
        <p:nvSpPr>
          <p:cNvPr id="199" name="Google Shape;199;p7"/>
          <p:cNvSpPr/>
          <p:nvPr/>
        </p:nvSpPr>
        <p:spPr>
          <a:xfrm>
            <a:off x="6695675" y="24263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7"/>
          <p:cNvSpPr txBox="1"/>
          <p:nvPr/>
        </p:nvSpPr>
        <p:spPr>
          <a:xfrm>
            <a:off x="6975725" y="3030975"/>
            <a:ext cx="13860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Come off mute or put your thoughts in the chat!</a:t>
            </a:r>
            <a:endParaRPr b="1" i="0" sz="1400" u="none" cap="none" strike="noStrike">
              <a:solidFill>
                <a:srgbClr val="BDFCD7"/>
              </a:solidFill>
              <a:latin typeface="DM Sans"/>
              <a:ea typeface="DM Sans"/>
              <a:cs typeface="DM Sans"/>
              <a:sym typeface="DM Sans"/>
            </a:endParaRPr>
          </a:p>
        </p:txBody>
      </p:sp>
      <p:cxnSp>
        <p:nvCxnSpPr>
          <p:cNvPr id="201" name="Google Shape;201;p7"/>
          <p:cNvCxnSpPr/>
          <p:nvPr/>
        </p:nvCxnSpPr>
        <p:spPr>
          <a:xfrm rot="10800000">
            <a:off x="-4200" y="4815975"/>
            <a:ext cx="9152400"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205" name="Shape 205"/>
        <p:cNvGrpSpPr/>
        <p:nvPr/>
      </p:nvGrpSpPr>
      <p:grpSpPr>
        <a:xfrm>
          <a:off x="0" y="0"/>
          <a:ext cx="0" cy="0"/>
          <a:chOff x="0" y="0"/>
          <a:chExt cx="0" cy="0"/>
        </a:xfrm>
      </p:grpSpPr>
      <p:sp>
        <p:nvSpPr>
          <p:cNvPr id="206" name="Google Shape;206;p8"/>
          <p:cNvSpPr txBox="1"/>
          <p:nvPr/>
        </p:nvSpPr>
        <p:spPr>
          <a:xfrm>
            <a:off x="615900" y="303450"/>
            <a:ext cx="4032900" cy="9696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1100"/>
              <a:buFont typeface="Arial"/>
              <a:buNone/>
            </a:pPr>
            <a:r>
              <a:rPr b="0" i="0" lang="en-GB" sz="3500" u="none" cap="none" strike="noStrike">
                <a:solidFill>
                  <a:schemeClr val="dk1"/>
                </a:solidFill>
                <a:latin typeface="Nanum Myeongjo"/>
                <a:ea typeface="Nanum Myeongjo"/>
                <a:cs typeface="Nanum Myeongjo"/>
                <a:sym typeface="Nanum Myeongjo"/>
              </a:rPr>
              <a:t>What’s the Story of these Standards?</a:t>
            </a:r>
            <a:endParaRPr b="0" i="0" sz="3500" u="none" cap="none" strike="noStrike">
              <a:solidFill>
                <a:schemeClr val="dk1"/>
              </a:solidFill>
              <a:latin typeface="Nanum Myeongjo"/>
              <a:ea typeface="Nanum Myeongjo"/>
              <a:cs typeface="Nanum Myeongjo"/>
              <a:sym typeface="Nanum Myeongjo"/>
            </a:endParaRPr>
          </a:p>
        </p:txBody>
      </p:sp>
      <p:sp>
        <p:nvSpPr>
          <p:cNvPr id="207" name="Google Shape;207;p8"/>
          <p:cNvSpPr txBox="1"/>
          <p:nvPr/>
        </p:nvSpPr>
        <p:spPr>
          <a:xfrm>
            <a:off x="615900" y="2896800"/>
            <a:ext cx="3728400" cy="1727100"/>
          </a:xfrm>
          <a:prstGeom prst="rect">
            <a:avLst/>
          </a:prstGeom>
          <a:noFill/>
          <a:ln>
            <a:noFill/>
          </a:ln>
        </p:spPr>
        <p:txBody>
          <a:bodyPr anchorCtr="0" anchor="t" bIns="0" lIns="91425" spcFirstLastPara="1" rIns="0" wrap="square" tIns="0">
            <a:spAutoFit/>
          </a:bodyPr>
          <a:lstStyle/>
          <a:p>
            <a:pPr indent="-298450" lvl="0" marL="457200" marR="0" rtl="0" algn="l">
              <a:lnSpc>
                <a:spcPct val="115000"/>
              </a:lnSpc>
              <a:spcBef>
                <a:spcPts val="0"/>
              </a:spcBef>
              <a:spcAft>
                <a:spcPts val="0"/>
              </a:spcAft>
              <a:buClr>
                <a:srgbClr val="434343"/>
              </a:buClr>
              <a:buSzPts val="1100"/>
              <a:buFont typeface="Arial"/>
              <a:buAutoNum type="arabicPeriod"/>
            </a:pPr>
            <a:r>
              <a:rPr b="0" i="0" lang="en-GB" sz="1100" u="none" cap="none" strike="noStrike">
                <a:solidFill>
                  <a:srgbClr val="434343"/>
                </a:solidFill>
                <a:latin typeface="Arial"/>
                <a:ea typeface="Arial"/>
                <a:cs typeface="Arial"/>
                <a:sym typeface="Arial"/>
              </a:rPr>
              <a:t>(+) Define a random variable for a quantity of interest by assigning a numerical value to each event in a sample space; graph the corresponding probability distribution using the same graphical displays as for data distributions. </a:t>
            </a:r>
            <a:endParaRPr b="0" i="0" sz="1100" u="none" cap="none" strike="noStrike">
              <a:solidFill>
                <a:srgbClr val="434343"/>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434343"/>
              </a:solidFill>
              <a:latin typeface="Arial"/>
              <a:ea typeface="Arial"/>
              <a:cs typeface="Arial"/>
              <a:sym typeface="Arial"/>
            </a:endParaRPr>
          </a:p>
          <a:p>
            <a:pPr indent="-298450" lvl="0" marL="457200" marR="0" rtl="0" algn="l">
              <a:lnSpc>
                <a:spcPct val="115000"/>
              </a:lnSpc>
              <a:spcBef>
                <a:spcPts val="0"/>
              </a:spcBef>
              <a:spcAft>
                <a:spcPts val="0"/>
              </a:spcAft>
              <a:buClr>
                <a:srgbClr val="434343"/>
              </a:buClr>
              <a:buSzPts val="1100"/>
              <a:buFont typeface="Arial"/>
              <a:buAutoNum type="arabicPeriod"/>
            </a:pPr>
            <a:r>
              <a:rPr b="0" i="0" lang="en-GB" sz="1100" u="none" cap="none" strike="noStrike">
                <a:solidFill>
                  <a:srgbClr val="434343"/>
                </a:solidFill>
                <a:latin typeface="Arial"/>
                <a:ea typeface="Arial"/>
                <a:cs typeface="Arial"/>
                <a:sym typeface="Arial"/>
              </a:rPr>
              <a:t>(+) Calculate the expected value of a random variable; interpret it as the mean of the probability distribution. </a:t>
            </a:r>
            <a:endParaRPr b="0" i="0" sz="1100" u="none" cap="none" strike="noStrike">
              <a:solidFill>
                <a:schemeClr val="dk1"/>
              </a:solidFill>
              <a:latin typeface="Arial"/>
              <a:ea typeface="Arial"/>
              <a:cs typeface="Arial"/>
              <a:sym typeface="Arial"/>
            </a:endParaRPr>
          </a:p>
        </p:txBody>
      </p:sp>
      <p:sp>
        <p:nvSpPr>
          <p:cNvPr id="208" name="Google Shape;208;p8"/>
          <p:cNvSpPr txBox="1"/>
          <p:nvPr/>
        </p:nvSpPr>
        <p:spPr>
          <a:xfrm>
            <a:off x="615900" y="1515100"/>
            <a:ext cx="4032900" cy="6681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Selected Common Core Standards for Mathematics - Using Probability to Make Decisions </a:t>
            </a:r>
            <a:endParaRPr b="1" i="0" sz="1400" u="none" cap="none" strike="noStrike">
              <a:solidFill>
                <a:srgbClr val="000000"/>
              </a:solidFill>
              <a:latin typeface="DM Sans"/>
              <a:ea typeface="DM Sans"/>
              <a:cs typeface="DM Sans"/>
              <a:sym typeface="DM Sans"/>
            </a:endParaRPr>
          </a:p>
        </p:txBody>
      </p:sp>
      <p:cxnSp>
        <p:nvCxnSpPr>
          <p:cNvPr id="209" name="Google Shape;209;p8"/>
          <p:cNvCxnSpPr/>
          <p:nvPr/>
        </p:nvCxnSpPr>
        <p:spPr>
          <a:xfrm rot="10800000">
            <a:off x="4874201" y="125"/>
            <a:ext cx="0" cy="5162100"/>
          </a:xfrm>
          <a:prstGeom prst="straightConnector1">
            <a:avLst/>
          </a:prstGeom>
          <a:noFill/>
          <a:ln cap="flat" cmpd="sng" w="9525">
            <a:solidFill>
              <a:schemeClr val="dk2"/>
            </a:solidFill>
            <a:prstDash val="solid"/>
            <a:round/>
            <a:headEnd len="sm" w="sm" type="none"/>
            <a:tailEnd len="sm" w="sm" type="none"/>
          </a:ln>
        </p:spPr>
      </p:cxnSp>
      <p:sp>
        <p:nvSpPr>
          <p:cNvPr id="210" name="Google Shape;210;p8"/>
          <p:cNvSpPr txBox="1"/>
          <p:nvPr/>
        </p:nvSpPr>
        <p:spPr>
          <a:xfrm>
            <a:off x="615900" y="2276075"/>
            <a:ext cx="35127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GB" sz="1100" u="none" cap="none" strike="noStrike">
                <a:solidFill>
                  <a:srgbClr val="434343"/>
                </a:solidFill>
                <a:latin typeface="Arial"/>
                <a:ea typeface="Arial"/>
                <a:cs typeface="Arial"/>
                <a:sym typeface="Arial"/>
              </a:rPr>
              <a:t>Calculate expected values and use them to solve problems </a:t>
            </a:r>
            <a:endParaRPr b="1" i="0" sz="1100" u="none" cap="none" strike="noStrike">
              <a:solidFill>
                <a:srgbClr val="000000"/>
              </a:solidFill>
              <a:latin typeface="DM Sans"/>
              <a:ea typeface="DM Sans"/>
              <a:cs typeface="DM Sans"/>
              <a:sym typeface="DM Sans"/>
            </a:endParaRPr>
          </a:p>
        </p:txBody>
      </p:sp>
      <p:sp>
        <p:nvSpPr>
          <p:cNvPr id="211" name="Google Shape;211;p8"/>
          <p:cNvSpPr txBox="1"/>
          <p:nvPr/>
        </p:nvSpPr>
        <p:spPr>
          <a:xfrm>
            <a:off x="5207975" y="412250"/>
            <a:ext cx="3633000" cy="2700600"/>
          </a:xfrm>
          <a:prstGeom prst="rect">
            <a:avLst/>
          </a:prstGeom>
          <a:noFill/>
          <a:ln>
            <a:noFill/>
          </a:ln>
        </p:spPr>
        <p:txBody>
          <a:bodyPr anchorCtr="0" anchor="t" bIns="0" lIns="91425"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434343"/>
                </a:solidFill>
                <a:latin typeface="Arial"/>
                <a:ea typeface="Arial"/>
                <a:cs typeface="Arial"/>
                <a:sym typeface="Arial"/>
              </a:rPr>
              <a:t>5.   (+) Weigh the possible outcomes of a decision by assigning probabilities to payoff values and finding expected values. </a:t>
            </a:r>
            <a:endParaRPr b="0" i="0" sz="1100" u="none" cap="none" strike="noStrike">
              <a:solidFill>
                <a:srgbClr val="434343"/>
              </a:solidFill>
              <a:latin typeface="Arial"/>
              <a:ea typeface="Arial"/>
              <a:cs typeface="Arial"/>
              <a:sym typeface="Arial"/>
            </a:endParaRPr>
          </a:p>
          <a:p>
            <a:pPr indent="-298450" lvl="0" marL="457200" marR="0" rtl="0" algn="l">
              <a:lnSpc>
                <a:spcPct val="115000"/>
              </a:lnSpc>
              <a:spcBef>
                <a:spcPts val="0"/>
              </a:spcBef>
              <a:spcAft>
                <a:spcPts val="0"/>
              </a:spcAft>
              <a:buClr>
                <a:srgbClr val="434343"/>
              </a:buClr>
              <a:buSzPts val="1100"/>
              <a:buFont typeface="Arial"/>
              <a:buAutoNum type="alphaLcPeriod"/>
            </a:pPr>
            <a:r>
              <a:rPr b="0" i="0" lang="en-GB" sz="1100" u="none" cap="none" strike="noStrike">
                <a:solidFill>
                  <a:srgbClr val="434343"/>
                </a:solidFill>
                <a:latin typeface="Arial"/>
                <a:ea typeface="Arial"/>
                <a:cs typeface="Arial"/>
                <a:sym typeface="Arial"/>
              </a:rPr>
              <a:t>Find the expected payoff for a game of chance. For example, find the expected winnings from a state lottery ticket or a game at a fastfood restaurant.	 </a:t>
            </a:r>
            <a:endParaRPr b="0" i="0" sz="1100" u="none" cap="none" strike="noStrike">
              <a:solidFill>
                <a:srgbClr val="434343"/>
              </a:solidFill>
              <a:latin typeface="Arial"/>
              <a:ea typeface="Arial"/>
              <a:cs typeface="Arial"/>
              <a:sym typeface="Arial"/>
            </a:endParaRPr>
          </a:p>
          <a:p>
            <a:pPr indent="-298450" lvl="0" marL="457200" marR="0" rtl="0" algn="l">
              <a:lnSpc>
                <a:spcPct val="115000"/>
              </a:lnSpc>
              <a:spcBef>
                <a:spcPts val="0"/>
              </a:spcBef>
              <a:spcAft>
                <a:spcPts val="0"/>
              </a:spcAft>
              <a:buClr>
                <a:srgbClr val="434343"/>
              </a:buClr>
              <a:buSzPts val="1100"/>
              <a:buFont typeface="Arial"/>
              <a:buAutoNum type="alphaLcPeriod"/>
            </a:pPr>
            <a:r>
              <a:rPr b="0" i="0" lang="en-GB" sz="1100" u="none" cap="none" strike="noStrike">
                <a:solidFill>
                  <a:srgbClr val="434343"/>
                </a:solidFill>
                <a:latin typeface="Arial"/>
                <a:ea typeface="Arial"/>
                <a:cs typeface="Arial"/>
                <a:sym typeface="Arial"/>
              </a:rPr>
              <a:t>Evaluate and compare strategies on the basis of expected values. For example, compare a high-deductible versus a low-deductible automobile insurance policy using various, but reasonable, chances of having a minor or a major accident.</a:t>
            </a:r>
            <a:endParaRPr b="0" i="0" sz="1100" u="none" cap="none" strike="noStrike">
              <a:solidFill>
                <a:srgbClr val="434343"/>
              </a:solidFill>
              <a:latin typeface="Arial"/>
              <a:ea typeface="Arial"/>
              <a:cs typeface="Arial"/>
              <a:sym typeface="Arial"/>
            </a:endParaRPr>
          </a:p>
          <a:p>
            <a:pPr indent="0" lvl="0" marL="45720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212" name="Google Shape;212;p8"/>
          <p:cNvSpPr/>
          <p:nvPr/>
        </p:nvSpPr>
        <p:spPr>
          <a:xfrm>
            <a:off x="5331125" y="3668200"/>
            <a:ext cx="3155700" cy="10149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8"/>
          <p:cNvSpPr txBox="1"/>
          <p:nvPr/>
        </p:nvSpPr>
        <p:spPr>
          <a:xfrm>
            <a:off x="5404100" y="3783100"/>
            <a:ext cx="30000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C9FC8D"/>
                </a:solidFill>
                <a:latin typeface="DM Sans"/>
                <a:ea typeface="DM Sans"/>
                <a:cs typeface="DM Sans"/>
                <a:sym typeface="DM Sans"/>
              </a:rPr>
              <a:t>How would you synthesize these? </a:t>
            </a:r>
            <a:br>
              <a:rPr b="1" i="0" lang="en-GB" sz="1300" u="none" cap="none" strike="noStrike">
                <a:solidFill>
                  <a:srgbClr val="C9FC8D"/>
                </a:solidFill>
                <a:latin typeface="DM Sans"/>
                <a:ea typeface="DM Sans"/>
                <a:cs typeface="DM Sans"/>
                <a:sym typeface="DM Sans"/>
              </a:rPr>
            </a:br>
            <a:r>
              <a:rPr b="1" i="0" lang="en-GB" sz="1300" u="none" cap="none" strike="noStrike">
                <a:solidFill>
                  <a:srgbClr val="C9FC8D"/>
                </a:solidFill>
                <a:latin typeface="DM Sans"/>
                <a:ea typeface="DM Sans"/>
                <a:cs typeface="DM Sans"/>
                <a:sym typeface="DM Sans"/>
              </a:rPr>
              <a:t>What are the key takeaways </a:t>
            </a:r>
            <a:br>
              <a:rPr b="1" i="0" lang="en-GB" sz="1300" u="none" cap="none" strike="noStrike">
                <a:solidFill>
                  <a:srgbClr val="C9FC8D"/>
                </a:solidFill>
                <a:latin typeface="DM Sans"/>
                <a:ea typeface="DM Sans"/>
                <a:cs typeface="DM Sans"/>
                <a:sym typeface="DM Sans"/>
              </a:rPr>
            </a:br>
            <a:r>
              <a:rPr b="1" i="0" lang="en-GB" sz="1300" u="none" cap="none" strike="noStrike">
                <a:solidFill>
                  <a:srgbClr val="C9FC8D"/>
                </a:solidFill>
                <a:latin typeface="DM Sans"/>
                <a:ea typeface="DM Sans"/>
                <a:cs typeface="DM Sans"/>
                <a:sym typeface="DM Sans"/>
              </a:rPr>
              <a:t>for students in 2-3 sentences?</a:t>
            </a:r>
            <a:endParaRPr b="0" i="0" sz="1400" u="none" cap="none" strike="noStrike">
              <a:solidFill>
                <a:srgbClr val="000000"/>
              </a:solidFill>
              <a:latin typeface="Arial"/>
              <a:ea typeface="Arial"/>
              <a:cs typeface="Arial"/>
              <a:sym typeface="Arial"/>
            </a:endParaRPr>
          </a:p>
        </p:txBody>
      </p:sp>
      <p:sp>
        <p:nvSpPr>
          <p:cNvPr id="214" name="Google Shape;214;p8"/>
          <p:cNvSpPr txBox="1"/>
          <p:nvPr/>
        </p:nvSpPr>
        <p:spPr>
          <a:xfrm>
            <a:off x="5254650" y="134250"/>
            <a:ext cx="35127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GB" sz="1100" u="none" cap="none" strike="noStrike">
                <a:solidFill>
                  <a:srgbClr val="434343"/>
                </a:solidFill>
                <a:latin typeface="Arial"/>
                <a:ea typeface="Arial"/>
                <a:cs typeface="Arial"/>
                <a:sym typeface="Arial"/>
              </a:rPr>
              <a:t>Use probability to evaluate outcomes of decisions </a:t>
            </a:r>
            <a:endParaRPr b="1" i="0" sz="1100" u="none" cap="none" strike="noStrike">
              <a:solidFill>
                <a:srgbClr val="000000"/>
              </a:solidFill>
              <a:latin typeface="DM Sans"/>
              <a:ea typeface="DM Sans"/>
              <a:cs typeface="DM Sans"/>
              <a:sym typeface="DM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218" name="Shape 218"/>
        <p:cNvGrpSpPr/>
        <p:nvPr/>
      </p:nvGrpSpPr>
      <p:grpSpPr>
        <a:xfrm>
          <a:off x="0" y="0"/>
          <a:ext cx="0" cy="0"/>
          <a:chOff x="0" y="0"/>
          <a:chExt cx="0" cy="0"/>
        </a:xfrm>
      </p:grpSpPr>
      <p:sp>
        <p:nvSpPr>
          <p:cNvPr id="219" name="Google Shape;219;p9"/>
          <p:cNvSpPr txBox="1"/>
          <p:nvPr/>
        </p:nvSpPr>
        <p:spPr>
          <a:xfrm>
            <a:off x="615900" y="303450"/>
            <a:ext cx="4032900" cy="9696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1100"/>
              <a:buFont typeface="Arial"/>
              <a:buNone/>
            </a:pPr>
            <a:r>
              <a:rPr b="0" i="0" lang="en-GB" sz="3500" u="none" cap="none" strike="noStrike">
                <a:solidFill>
                  <a:schemeClr val="dk1"/>
                </a:solidFill>
                <a:latin typeface="Nanum Myeongjo"/>
                <a:ea typeface="Nanum Myeongjo"/>
                <a:cs typeface="Nanum Myeongjo"/>
                <a:sym typeface="Nanum Myeongjo"/>
              </a:rPr>
              <a:t>What’s the Story of these Standards?</a:t>
            </a:r>
            <a:endParaRPr b="0" i="0" sz="3500" u="none" cap="none" strike="noStrike">
              <a:solidFill>
                <a:schemeClr val="dk1"/>
              </a:solidFill>
              <a:latin typeface="Nanum Myeongjo"/>
              <a:ea typeface="Nanum Myeongjo"/>
              <a:cs typeface="Nanum Myeongjo"/>
              <a:sym typeface="Nanum Myeongjo"/>
            </a:endParaRPr>
          </a:p>
        </p:txBody>
      </p:sp>
      <p:sp>
        <p:nvSpPr>
          <p:cNvPr id="220" name="Google Shape;220;p9"/>
          <p:cNvSpPr txBox="1"/>
          <p:nvPr/>
        </p:nvSpPr>
        <p:spPr>
          <a:xfrm>
            <a:off x="615900" y="2896800"/>
            <a:ext cx="3728400" cy="1727100"/>
          </a:xfrm>
          <a:prstGeom prst="rect">
            <a:avLst/>
          </a:prstGeom>
          <a:noFill/>
          <a:ln>
            <a:noFill/>
          </a:ln>
        </p:spPr>
        <p:txBody>
          <a:bodyPr anchorCtr="0" anchor="t" bIns="0" lIns="91425" spcFirstLastPara="1" rIns="0" wrap="square" tIns="0">
            <a:spAutoFit/>
          </a:bodyPr>
          <a:lstStyle/>
          <a:p>
            <a:pPr indent="-298450" lvl="0" marL="457200" marR="0" rtl="0" algn="l">
              <a:lnSpc>
                <a:spcPct val="115000"/>
              </a:lnSpc>
              <a:spcBef>
                <a:spcPts val="0"/>
              </a:spcBef>
              <a:spcAft>
                <a:spcPts val="0"/>
              </a:spcAft>
              <a:buClr>
                <a:srgbClr val="434343"/>
              </a:buClr>
              <a:buSzPts val="1100"/>
              <a:buFont typeface="Arial"/>
              <a:buAutoNum type="arabicPeriod"/>
            </a:pPr>
            <a:r>
              <a:rPr b="0" i="0" lang="en-GB" sz="1100" u="none" cap="none" strike="noStrike">
                <a:solidFill>
                  <a:srgbClr val="434343"/>
                </a:solidFill>
                <a:latin typeface="Arial"/>
                <a:ea typeface="Arial"/>
                <a:cs typeface="Arial"/>
                <a:sym typeface="Arial"/>
              </a:rPr>
              <a:t>(+) Define a random variable for a quantity of interest by assigning a numerical value to each event in a sample space; graph the corresponding probability distribution using the same graphical displays as for data distributions. </a:t>
            </a:r>
            <a:endParaRPr b="0" i="0" sz="1100" u="none" cap="none" strike="noStrike">
              <a:solidFill>
                <a:srgbClr val="434343"/>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434343"/>
              </a:solidFill>
              <a:latin typeface="Arial"/>
              <a:ea typeface="Arial"/>
              <a:cs typeface="Arial"/>
              <a:sym typeface="Arial"/>
            </a:endParaRPr>
          </a:p>
          <a:p>
            <a:pPr indent="-298450" lvl="0" marL="457200" marR="0" rtl="0" algn="l">
              <a:lnSpc>
                <a:spcPct val="115000"/>
              </a:lnSpc>
              <a:spcBef>
                <a:spcPts val="0"/>
              </a:spcBef>
              <a:spcAft>
                <a:spcPts val="0"/>
              </a:spcAft>
              <a:buClr>
                <a:srgbClr val="434343"/>
              </a:buClr>
              <a:buSzPts val="1100"/>
              <a:buFont typeface="Arial"/>
              <a:buAutoNum type="arabicPeriod"/>
            </a:pPr>
            <a:r>
              <a:rPr b="0" i="0" lang="en-GB" sz="1100" u="none" cap="none" strike="noStrike">
                <a:solidFill>
                  <a:srgbClr val="434343"/>
                </a:solidFill>
                <a:latin typeface="Arial"/>
                <a:ea typeface="Arial"/>
                <a:cs typeface="Arial"/>
                <a:sym typeface="Arial"/>
              </a:rPr>
              <a:t>(+) Calculate the expected value of a random variable; interpret it as the mean of the probability distribution. </a:t>
            </a:r>
            <a:endParaRPr b="0" i="0" sz="1100" u="none" cap="none" strike="noStrike">
              <a:solidFill>
                <a:schemeClr val="dk1"/>
              </a:solidFill>
              <a:latin typeface="Arial"/>
              <a:ea typeface="Arial"/>
              <a:cs typeface="Arial"/>
              <a:sym typeface="Arial"/>
            </a:endParaRPr>
          </a:p>
        </p:txBody>
      </p:sp>
      <p:sp>
        <p:nvSpPr>
          <p:cNvPr id="221" name="Google Shape;221;p9"/>
          <p:cNvSpPr txBox="1"/>
          <p:nvPr/>
        </p:nvSpPr>
        <p:spPr>
          <a:xfrm>
            <a:off x="615900" y="1515100"/>
            <a:ext cx="4032900" cy="6681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Selected Common Core Standards for Mathematics - Using Probability to Make Decisions </a:t>
            </a:r>
            <a:endParaRPr b="1" i="0" sz="1400" u="none" cap="none" strike="noStrike">
              <a:solidFill>
                <a:srgbClr val="000000"/>
              </a:solidFill>
              <a:latin typeface="DM Sans"/>
              <a:ea typeface="DM Sans"/>
              <a:cs typeface="DM Sans"/>
              <a:sym typeface="DM Sans"/>
            </a:endParaRPr>
          </a:p>
        </p:txBody>
      </p:sp>
      <p:cxnSp>
        <p:nvCxnSpPr>
          <p:cNvPr id="222" name="Google Shape;222;p9"/>
          <p:cNvCxnSpPr/>
          <p:nvPr/>
        </p:nvCxnSpPr>
        <p:spPr>
          <a:xfrm rot="10800000">
            <a:off x="4874201" y="125"/>
            <a:ext cx="0" cy="5162100"/>
          </a:xfrm>
          <a:prstGeom prst="straightConnector1">
            <a:avLst/>
          </a:prstGeom>
          <a:noFill/>
          <a:ln cap="flat" cmpd="sng" w="9525">
            <a:solidFill>
              <a:schemeClr val="dk2"/>
            </a:solidFill>
            <a:prstDash val="solid"/>
            <a:round/>
            <a:headEnd len="sm" w="sm" type="none"/>
            <a:tailEnd len="sm" w="sm" type="none"/>
          </a:ln>
        </p:spPr>
      </p:cxnSp>
      <p:sp>
        <p:nvSpPr>
          <p:cNvPr id="223" name="Google Shape;223;p9"/>
          <p:cNvSpPr txBox="1"/>
          <p:nvPr/>
        </p:nvSpPr>
        <p:spPr>
          <a:xfrm>
            <a:off x="615900" y="2276075"/>
            <a:ext cx="35127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GB" sz="1100" u="none" cap="none" strike="noStrike">
                <a:solidFill>
                  <a:srgbClr val="434343"/>
                </a:solidFill>
                <a:latin typeface="Arial"/>
                <a:ea typeface="Arial"/>
                <a:cs typeface="Arial"/>
                <a:sym typeface="Arial"/>
              </a:rPr>
              <a:t>Calculate expected values and use them to solve problems </a:t>
            </a:r>
            <a:endParaRPr b="1" i="0" sz="1100" u="none" cap="none" strike="noStrike">
              <a:solidFill>
                <a:srgbClr val="000000"/>
              </a:solidFill>
              <a:latin typeface="DM Sans"/>
              <a:ea typeface="DM Sans"/>
              <a:cs typeface="DM Sans"/>
              <a:sym typeface="DM Sans"/>
            </a:endParaRPr>
          </a:p>
        </p:txBody>
      </p:sp>
      <p:sp>
        <p:nvSpPr>
          <p:cNvPr id="224" name="Google Shape;224;p9"/>
          <p:cNvSpPr txBox="1"/>
          <p:nvPr/>
        </p:nvSpPr>
        <p:spPr>
          <a:xfrm>
            <a:off x="5207975" y="412250"/>
            <a:ext cx="3633000" cy="2700600"/>
          </a:xfrm>
          <a:prstGeom prst="rect">
            <a:avLst/>
          </a:prstGeom>
          <a:noFill/>
          <a:ln>
            <a:noFill/>
          </a:ln>
        </p:spPr>
        <p:txBody>
          <a:bodyPr anchorCtr="0" anchor="t" bIns="0" lIns="91425"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434343"/>
                </a:solidFill>
                <a:latin typeface="Arial"/>
                <a:ea typeface="Arial"/>
                <a:cs typeface="Arial"/>
                <a:sym typeface="Arial"/>
              </a:rPr>
              <a:t>5.   (+) Weigh the possible outcomes of a decision by assigning probabilities to payoff values and finding expected values. </a:t>
            </a:r>
            <a:endParaRPr b="0" i="0" sz="1100" u="none" cap="none" strike="noStrike">
              <a:solidFill>
                <a:srgbClr val="434343"/>
              </a:solidFill>
              <a:latin typeface="Arial"/>
              <a:ea typeface="Arial"/>
              <a:cs typeface="Arial"/>
              <a:sym typeface="Arial"/>
            </a:endParaRPr>
          </a:p>
          <a:p>
            <a:pPr indent="-298450" lvl="0" marL="457200" marR="0" rtl="0" algn="l">
              <a:lnSpc>
                <a:spcPct val="115000"/>
              </a:lnSpc>
              <a:spcBef>
                <a:spcPts val="0"/>
              </a:spcBef>
              <a:spcAft>
                <a:spcPts val="0"/>
              </a:spcAft>
              <a:buClr>
                <a:srgbClr val="434343"/>
              </a:buClr>
              <a:buSzPts val="1100"/>
              <a:buFont typeface="Arial"/>
              <a:buAutoNum type="alphaLcPeriod"/>
            </a:pPr>
            <a:r>
              <a:rPr b="0" i="0" lang="en-GB" sz="1100" u="none" cap="none" strike="noStrike">
                <a:solidFill>
                  <a:srgbClr val="434343"/>
                </a:solidFill>
                <a:latin typeface="Arial"/>
                <a:ea typeface="Arial"/>
                <a:cs typeface="Arial"/>
                <a:sym typeface="Arial"/>
              </a:rPr>
              <a:t>Find the expected payoff for a game of chance. For example, find the expected winnings from a state lottery ticket or a game at a fastfood restaurant.	 </a:t>
            </a:r>
            <a:endParaRPr b="0" i="0" sz="1100" u="none" cap="none" strike="noStrike">
              <a:solidFill>
                <a:srgbClr val="434343"/>
              </a:solidFill>
              <a:latin typeface="Arial"/>
              <a:ea typeface="Arial"/>
              <a:cs typeface="Arial"/>
              <a:sym typeface="Arial"/>
            </a:endParaRPr>
          </a:p>
          <a:p>
            <a:pPr indent="-298450" lvl="0" marL="457200" marR="0" rtl="0" algn="l">
              <a:lnSpc>
                <a:spcPct val="115000"/>
              </a:lnSpc>
              <a:spcBef>
                <a:spcPts val="0"/>
              </a:spcBef>
              <a:spcAft>
                <a:spcPts val="0"/>
              </a:spcAft>
              <a:buClr>
                <a:srgbClr val="434343"/>
              </a:buClr>
              <a:buSzPts val="1100"/>
              <a:buFont typeface="Arial"/>
              <a:buAutoNum type="alphaLcPeriod"/>
            </a:pPr>
            <a:r>
              <a:rPr b="0" i="0" lang="en-GB" sz="1100" u="none" cap="none" strike="noStrike">
                <a:solidFill>
                  <a:srgbClr val="434343"/>
                </a:solidFill>
                <a:latin typeface="Arial"/>
                <a:ea typeface="Arial"/>
                <a:cs typeface="Arial"/>
                <a:sym typeface="Arial"/>
              </a:rPr>
              <a:t>Evaluate and compare strategies on the basis of expected values. For example, compare a high-deductible versus a low-deductible automobile insurance policy using various, but reasonable, chances of having a minor or a major accident.</a:t>
            </a:r>
            <a:endParaRPr b="0" i="0" sz="1100" u="none" cap="none" strike="noStrike">
              <a:solidFill>
                <a:srgbClr val="434343"/>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225" name="Google Shape;225;p9"/>
          <p:cNvSpPr txBox="1"/>
          <p:nvPr/>
        </p:nvSpPr>
        <p:spPr>
          <a:xfrm>
            <a:off x="5254650" y="134250"/>
            <a:ext cx="35127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GB" sz="1100" u="none" cap="none" strike="noStrike">
                <a:solidFill>
                  <a:srgbClr val="434343"/>
                </a:solidFill>
                <a:latin typeface="Arial"/>
                <a:ea typeface="Arial"/>
                <a:cs typeface="Arial"/>
                <a:sym typeface="Arial"/>
              </a:rPr>
              <a:t>Use probability to evaluate outcomes of decisions </a:t>
            </a:r>
            <a:endParaRPr b="1" i="0" sz="1100" u="none" cap="none" strike="noStrike">
              <a:solidFill>
                <a:srgbClr val="000000"/>
              </a:solidFill>
              <a:latin typeface="DM Sans"/>
              <a:ea typeface="DM Sans"/>
              <a:cs typeface="DM Sans"/>
              <a:sym typeface="DM Sans"/>
            </a:endParaRPr>
          </a:p>
        </p:txBody>
      </p:sp>
      <p:sp>
        <p:nvSpPr>
          <p:cNvPr id="226" name="Google Shape;226;p9"/>
          <p:cNvSpPr/>
          <p:nvPr/>
        </p:nvSpPr>
        <p:spPr>
          <a:xfrm>
            <a:off x="5282400" y="3247200"/>
            <a:ext cx="3155700" cy="5979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9"/>
          <p:cNvSpPr txBox="1"/>
          <p:nvPr/>
        </p:nvSpPr>
        <p:spPr>
          <a:xfrm>
            <a:off x="5486650" y="3362100"/>
            <a:ext cx="27219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C9FC8D"/>
                </a:solidFill>
                <a:latin typeface="DM Sans"/>
                <a:ea typeface="DM Sans"/>
                <a:cs typeface="DM Sans"/>
                <a:sym typeface="DM Sans"/>
              </a:rPr>
              <a:t>Share your thinking!</a:t>
            </a:r>
            <a:endParaRPr b="1" i="0" sz="1300" u="none" cap="none" strike="noStrike">
              <a:solidFill>
                <a:srgbClr val="C9FC8D"/>
              </a:solidFill>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