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858000" cy="9144000"/>
  <p:embeddedFontLst>
    <p:embeddedFont>
      <p:font typeface="Nanum Myeongjo" panose="02020603020101020101" pitchFamily="18" charset="-127"/>
      <p:regular r:id="rId58"/>
      <p:bold r:id="rId59"/>
    </p:embeddedFont>
    <p:embeddedFont>
      <p:font typeface="NanumMyeongjo ExtraBold" panose="02020603020101020101" pitchFamily="18" charset="-127"/>
      <p:bold r:id="rId60"/>
    </p:embeddedFont>
    <p:embeddedFont>
      <p:font typeface="Alfa Slab One" pitchFamily="2" charset="77"/>
      <p:regular r:id="rId61"/>
    </p:embeddedFont>
    <p:embeddedFont>
      <p:font typeface="DM Sans" pitchFamily="2" charset="77"/>
      <p:regular r:id="rId62"/>
      <p:bold r:id="rId63"/>
      <p:italic r:id="rId64"/>
      <p:boldItalic r:id="rId65"/>
    </p:embeddedFont>
    <p:embeddedFont>
      <p:font typeface="DM Sans Medium" pitchFamily="2" charset="77"/>
      <p:regular r:id="rId66"/>
      <p:bold r:id="rId67"/>
      <p:italic r:id="rId68"/>
      <p:boldItalic r:id="rId69"/>
    </p:embeddedFont>
    <p:embeddedFont>
      <p:font typeface="IBM Plex Sans" panose="020B0503050203000203" pitchFamily="34" charset="0"/>
      <p:regular r:id="rId70"/>
      <p:bold r:id="rId71"/>
      <p:italic r:id="rId72"/>
      <p:boldItalic r:id="rId73"/>
    </p:embeddedFont>
    <p:embeddedFont>
      <p:font typeface="Proxima Nova" panose="02000506030000020004" pitchFamily="2" charset="0"/>
      <p:regular r:id="rId74"/>
      <p:bold r:id="rId75"/>
      <p:italic r:id="rId76"/>
      <p:boldItalic r:id="rId77"/>
    </p:embeddedFont>
    <p:embeddedFont>
      <p:font typeface="Roboto" panose="020000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
          <p15:clr>
            <a:srgbClr val="747775"/>
          </p15:clr>
        </p15:guide>
        <p15:guide id="2" pos="38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098174-911F-45C8-AE17-0036F6B139F5}">
  <a:tblStyle styleId="{13098174-911F-45C8-AE17-0036F6B139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A33EFBC-DE19-416A-978A-F74BA6FB5002}" styleName="Table_1">
    <a:wholeTbl>
      <a:tcTxStyle>
        <a:font>
          <a:latin typeface="Cambria"/>
          <a:ea typeface="Cambria"/>
          <a:cs typeface="Cambria"/>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7CCB0AD-2E9C-4A59-912A-0F85F4F24294}"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137" d="100"/>
          <a:sy n="137" d="100"/>
        </p:scale>
        <p:origin x="920" y="192"/>
      </p:cViewPr>
      <p:guideLst>
        <p:guide orient="horz" pos="408"/>
        <p:guide pos="3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9.fntdata"/><Relationship Id="rId61" Type="http://schemas.openxmlformats.org/officeDocument/2006/relationships/font" Target="fonts/font4.fntdata"/><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ctm.org/Standards-and-Positions/Position-Statements/Ability-Labels_-Disrupting-%E2%80%9CHigh,%E2%80%9D-%E2%80%9CMedium,%E2%80%9D-and-%E2%80%9CLow%E2%80%9D-in-Mathematics-Educ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8d6c0ed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8d6c0ed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4a3c363b72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4a3c363b72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these are the Content and Practice Expectations (CPE) we landed 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some time to read and consider: </a:t>
            </a:r>
            <a:r>
              <a:rPr lang="en" i="1">
                <a:solidFill>
                  <a:schemeClr val="dk1"/>
                </a:solidFill>
              </a:rPr>
              <a:t>what in our list of Content Practice Expectations resonates with you? What surprises you?</a:t>
            </a:r>
            <a:endParaRPr i="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 3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4a3c363b72_1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4a3c363b72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20b20cc7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520b20cc7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examine the indicators that are associated with each content and practice expectation.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Pose the question: “What new insights do you have?”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3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4a3c363b72_1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4a3c363b72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select a task and look for connections to badge CPEs.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Offer enough time for everyone to engage with at least one task; participants do not need to look at both.</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Consider use of self-select breakout rooms to give participants time to discuss with small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Please see pages 4-5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4a3c363b72_1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4a3c363b72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volunteers to share connections they see to each of the tasks.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Highlight responses where participants have identified one or more CPEs, using the indicators as part of their rationale.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4a3c363b72_1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4a3c363b72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some time to consider their responses to these questions then invite volunteers to share with whole group.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9c1bacc7d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9c1bacc7d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this quote with group as a way to give insight into the </a:t>
            </a:r>
            <a:r>
              <a:rPr lang="en" i="1">
                <a:solidFill>
                  <a:schemeClr val="dk1"/>
                </a:solidFill>
              </a:rPr>
              <a:t>why</a:t>
            </a:r>
            <a:r>
              <a:rPr lang="en">
                <a:solidFill>
                  <a:schemeClr val="dk1"/>
                </a:solidFill>
              </a:rPr>
              <a:t> of this badging project.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4a3c363b72_1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4a3c363b72_1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on the HS Badging System, the quote and this list.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consider </a:t>
            </a:r>
            <a:r>
              <a:rPr lang="en" i="1">
                <a:solidFill>
                  <a:schemeClr val="dk1"/>
                </a:solidFill>
              </a:rPr>
              <a:t>how can this approach give students space for what math can be?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4a3c363b72_1_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4a3c363b72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4a3c363b72_1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4a3c363b72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 6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4a3c363b72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4a3c363b7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4a3c363b72_1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4a3c363b72_1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4a3c363b72_1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4a3c363b72_1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good CPE to focus on for this task is </a:t>
            </a:r>
            <a:r>
              <a:rPr lang="en" b="1">
                <a:solidFill>
                  <a:schemeClr val="dk1"/>
                </a:solidFill>
              </a:rPr>
              <a:t>155.a: Use similarity to explain the meaning of trigonometric ratios. </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4a3c363b72_1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4a3c363b72_1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8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4a3c363b72_1_4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4a3c363b72_1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4a3c363b72_1_4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4a3c363b72_1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4a3c363b72_1_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4a3c363b72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646ca0fb7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646ca0fb7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Let participants know that since we will be looking at student work, it is important to maintain an asset orientation and avoid deficit labels.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a participant to read the quote out loud.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the group to reflect on (a) the types of labels they have heard used in math contexts; (b) the potential impact of these labels. </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From: NCTM position paper </a:t>
            </a:r>
            <a:r>
              <a:rPr lang="en" u="sng">
                <a:solidFill>
                  <a:schemeClr val="hlink"/>
                </a:solidFill>
                <a:hlinkClick r:id="rId3"/>
              </a:rPr>
              <a:t>Ability Labels: Disrupting “High,” “Medium,” and “Low” in Mathematics Education</a:t>
            </a:r>
            <a:r>
              <a:rPr lang="en">
                <a:solidFill>
                  <a:schemeClr val="dk1"/>
                </a:solidFill>
              </a:rPr>
              <a:t> November 2023</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Read the quote and ask participants to reflect on (a) the types of labels they have heard used in math contexts; (b) the potential impact of these labels.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4a3c363b72_1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4a3c363b72_1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study student work associated with Task 1.</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pages 10 - X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4a3c363b72_1_6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4a3c363b72_1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Look for trends in responses, especially as connected to </a:t>
            </a:r>
            <a:r>
              <a:rPr lang="en" b="1">
                <a:solidFill>
                  <a:schemeClr val="dk1"/>
                </a:solidFill>
              </a:rPr>
              <a:t>CPE XXX.y: CPE text.</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520b20cc71_3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520b20cc71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Introduce criteria for success.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“what resonates with you? What questions surface for you?”</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groups.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 following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14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a3c363b72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4a3c363b72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consider this joining question and invite folks to share.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20b20cc71_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520b20cc71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 quote. Ask participants to reflect on how the criteria and the ideas in the quote require rethinking something in their current practice.</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520b20cc71_3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520b20cc71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Determine where that </a:t>
            </a:r>
            <a:r>
              <a:rPr lang="en" b="1" u="sng">
                <a:solidFill>
                  <a:schemeClr val="dk1"/>
                </a:solidFill>
              </a:rPr>
              <a:t>work</a:t>
            </a:r>
            <a:r>
              <a:rPr lang="en">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will focus our lens on the indicator displayed on the slide: </a:t>
            </a:r>
            <a:r>
              <a:rPr lang="en" b="1">
                <a:solidFill>
                  <a:schemeClr val="dk1"/>
                </a:solidFill>
              </a:rPr>
              <a:t>155.a: Use similarity to explain the meaning of trigonometric ratios</a:t>
            </a:r>
            <a:r>
              <a:rPr lang="en">
                <a:solidFill>
                  <a:schemeClr val="dk1"/>
                </a:solidFill>
              </a:rPr>
              <a: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4a3c363b72_1_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4a3c363b72_1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3"/>
              </a:rPr>
              <a:t>Jamboard file- Baseline PL Looking at Student Work</a:t>
            </a:r>
            <a:r>
              <a:rPr lang="en">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they find the student </a:t>
            </a:r>
            <a:r>
              <a:rPr lang="en" b="1" u="sng">
                <a:solidFill>
                  <a:schemeClr val="dk1"/>
                </a:solidFill>
              </a:rPr>
              <a:t>work</a:t>
            </a:r>
            <a:r>
              <a:rPr lang="en" b="1">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4a3c363b72_1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4a3c363b72_1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4a3c363b72_1_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4a3c363b72_1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4a3c363b72_1_5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4a3c363b72_1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4a3c363b72_1_7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4a3c363b72_1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4a3c363b72_1_7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4a3c363b72_1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4a3c363b72_1_7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4a3c363b72_1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11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4a3c363b72_1_7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4a3c363b72_1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4a3c363b72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4a3c363b72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4a3c363b72_1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4a3c363b72_1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good CPE to focus on for this task is </a:t>
            </a:r>
            <a:r>
              <a:rPr lang="en" b="1">
                <a:solidFill>
                  <a:schemeClr val="dk1"/>
                </a:solidFill>
              </a:rPr>
              <a:t>155.c: Use trigonometric ratios to solve right triangles in applied problems.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4a3c363b72_1_8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24a3c363b72_1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9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4a3c363b72_1_8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24a3c363b72_1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for small group conversation.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4a3c363b72_1_8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4a3c363b72_1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4a3c363b72_1_7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24a3c363b72_1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4a3c363b72_1_8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24a3c363b7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study student work.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4a3c363b72_1_8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24a3c363b72_1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Look for trends in responses, especially as connected to </a:t>
            </a:r>
            <a:r>
              <a:rPr lang="en" b="1">
                <a:solidFill>
                  <a:schemeClr val="dk1"/>
                </a:solidFill>
              </a:rPr>
              <a:t>CPE 155.c: Use trigonometric ratios to solve right triangles in applied problems</a:t>
            </a:r>
            <a:r>
              <a:rPr lang="en">
                <a:solidFill>
                  <a:schemeClr val="dk1"/>
                </a:solidFill>
              </a:rPr>
              <a: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pages 13 - X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4a3c363b72_1_8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24a3c363b72_1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Remind participants of the criteria of success. </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Determine where that </a:t>
            </a:r>
            <a:r>
              <a:rPr lang="en" b="1" u="sng">
                <a:solidFill>
                  <a:schemeClr val="dk1"/>
                </a:solidFill>
              </a:rPr>
              <a:t>work</a:t>
            </a:r>
            <a:r>
              <a:rPr lang="en">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will focus our lens on the indicator displayed on the slide.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4a3c363b72_1_8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24a3c363b72_1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3"/>
              </a:rPr>
              <a:t>Jamboard file- Baseline PL Looking at Student Work</a:t>
            </a:r>
            <a:r>
              <a:rPr lang="en">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they find the student </a:t>
            </a:r>
            <a:r>
              <a:rPr lang="en" b="1" u="sng">
                <a:solidFill>
                  <a:schemeClr val="dk1"/>
                </a:solidFill>
              </a:rPr>
              <a:t>work</a:t>
            </a:r>
            <a:r>
              <a:rPr lang="en" b="1">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4a3c363b72_1_9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24a3c363b72_1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520b20cc7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520b20cc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slide serves to remind participants about the learning principles that undergird the bading system.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4a3c363b72_1_9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4a3c363b72_1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4a3c363b72_1_9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24a3c363b72_1_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4a3c363b72_1_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24a3c363b72_1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4a3c363b72_1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4a3c363b72_1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5 minutes.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4a3c363b72_1_9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24a3c363b72_1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4a3c363b72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4a3c363b72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4a3c363b72_1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4a3c363b72_1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4a3c363b72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4a3c363b72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our process began by grounding in the standards and identifying the story of the standards.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read through the standards associated with this badge in the handout. (The slide image shows only a partial list.)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Frame this by asking participants to consider how they would synthesize these set of standards.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link to document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 2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c1bacc7d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9c1bacc7d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volunteers to share responses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What are the are the key takeaways for students?</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
  <p:cSld name="TITLE_2">
    <p:spTree>
      <p:nvGrpSpPr>
        <p:cNvPr id="1" name="Shape 50"/>
        <p:cNvGrpSpPr/>
        <p:nvPr/>
      </p:nvGrpSpPr>
      <p:grpSpPr>
        <a:xfrm>
          <a:off x="0" y="0"/>
          <a:ext cx="0" cy="0"/>
          <a:chOff x="0" y="0"/>
          <a:chExt cx="0" cy="0"/>
        </a:xfrm>
      </p:grpSpPr>
      <p:cxnSp>
        <p:nvCxnSpPr>
          <p:cNvPr id="51" name="Google Shape;51;p13"/>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13"/>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53" name="Google Shape;53;p13"/>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54" name="Google Shape;54;p13"/>
          <p:cNvSpPr txBox="1"/>
          <p:nvPr/>
        </p:nvSpPr>
        <p:spPr>
          <a:xfrm>
            <a:off x="33873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55" name="Google Shape;55;p13"/>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56"/>
        <p:cNvGrpSpPr/>
        <p:nvPr/>
      </p:nvGrpSpPr>
      <p:grpSpPr>
        <a:xfrm>
          <a:off x="0" y="0"/>
          <a:ext cx="0" cy="0"/>
          <a:chOff x="0" y="0"/>
          <a:chExt cx="0" cy="0"/>
        </a:xfrm>
      </p:grpSpPr>
      <p:cxnSp>
        <p:nvCxnSpPr>
          <p:cNvPr id="57" name="Google Shape;57;p14"/>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14"/>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TITLE_1_1">
    <p:spTree>
      <p:nvGrpSpPr>
        <p:cNvPr id="1" name="Shape 59"/>
        <p:cNvGrpSpPr/>
        <p:nvPr/>
      </p:nvGrpSpPr>
      <p:grpSpPr>
        <a:xfrm>
          <a:off x="0" y="0"/>
          <a:ext cx="0" cy="0"/>
          <a:chOff x="0" y="0"/>
          <a:chExt cx="0" cy="0"/>
        </a:xfrm>
      </p:grpSpPr>
      <p:cxnSp>
        <p:nvCxnSpPr>
          <p:cNvPr id="60" name="Google Shape;60;p15"/>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15"/>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2" name="Google Shape;62;p15"/>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63" name="Google Shape;63;p15"/>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64" name="Google Shape;64;p15"/>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_quote">
  <p:cSld name="TITLE_1_1_1">
    <p:spTree>
      <p:nvGrpSpPr>
        <p:cNvPr id="1" name="Shape 65"/>
        <p:cNvGrpSpPr/>
        <p:nvPr/>
      </p:nvGrpSpPr>
      <p:grpSpPr>
        <a:xfrm>
          <a:off x="0" y="0"/>
          <a:ext cx="0" cy="0"/>
          <a:chOff x="0" y="0"/>
          <a:chExt cx="0" cy="0"/>
        </a:xfrm>
      </p:grpSpPr>
      <p:sp>
        <p:nvSpPr>
          <p:cNvPr id="66" name="Google Shape;66;p16"/>
          <p:cNvSpPr/>
          <p:nvPr/>
        </p:nvSpPr>
        <p:spPr>
          <a:xfrm>
            <a:off x="5844900" y="375"/>
            <a:ext cx="3299100" cy="5153400"/>
          </a:xfrm>
          <a:prstGeom prst="rect">
            <a:avLst/>
          </a:prstGeom>
          <a:solidFill>
            <a:srgbClr val="83F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 name="Google Shape;67;p16"/>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8" name="Google Shape;68;p16"/>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69" name="Google Shape;69;p16"/>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70" name="Google Shape;70;p16"/>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cxnSp>
        <p:nvCxnSpPr>
          <p:cNvPr id="71" name="Google Shape;71;p16"/>
          <p:cNvCxnSpPr/>
          <p:nvPr/>
        </p:nvCxnSpPr>
        <p:spPr>
          <a:xfrm>
            <a:off x="5844900" y="1350"/>
            <a:ext cx="0" cy="514140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16"/>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5" name="Google Shape;75;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cxnSp>
        <p:nvCxnSpPr>
          <p:cNvPr id="82" name="Google Shape;82;p19"/>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83" name="Google Shape;83;p19"/>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84" name="Google Shape;84;p19"/>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6" name="Google Shape;96;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24"/>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07" name="Google Shape;10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26"/>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110;p2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11" name="Google Shape;111;p26"/>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12" name="Google Shape;112;p26"/>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3" name="Google Shape;113;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7"/>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117" name="Google Shape;11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28"/>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120" name="Google Shape;120;p28"/>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1" name="Google Shape;12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3a Section Header">
  <p:cSld name="3a Section Header">
    <p:bg>
      <p:bgPr>
        <a:solidFill>
          <a:schemeClr val="accent1"/>
        </a:solidFill>
        <a:effectLst/>
      </p:bgPr>
    </p:bg>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571481" y="1085851"/>
            <a:ext cx="7543800" cy="148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300"/>
              <a:buFont typeface="Roboto"/>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 name="Google Shape;126;p30"/>
          <p:cNvSpPr txBox="1">
            <a:spLocks noGrp="1"/>
          </p:cNvSpPr>
          <p:nvPr>
            <p:ph type="subTitle" idx="1"/>
          </p:nvPr>
        </p:nvSpPr>
        <p:spPr>
          <a:xfrm>
            <a:off x="571481" y="2702638"/>
            <a:ext cx="7543800" cy="12417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rtl="0">
              <a:lnSpc>
                <a:spcPct val="90000"/>
              </a:lnSpc>
              <a:spcBef>
                <a:spcPts val="1200"/>
              </a:spcBef>
              <a:spcAft>
                <a:spcPts val="0"/>
              </a:spcAft>
              <a:buClr>
                <a:schemeClr val="dk1"/>
              </a:buClr>
              <a:buSzPts val="1500"/>
              <a:buNone/>
              <a:defRPr sz="1500"/>
            </a:lvl2pPr>
            <a:lvl3pPr lvl="2" algn="ctr" rtl="0">
              <a:lnSpc>
                <a:spcPct val="90000"/>
              </a:lnSpc>
              <a:spcBef>
                <a:spcPts val="1200"/>
              </a:spcBef>
              <a:spcAft>
                <a:spcPts val="0"/>
              </a:spcAft>
              <a:buClr>
                <a:schemeClr val="dk1"/>
              </a:buClr>
              <a:buSzPts val="1400"/>
              <a:buNone/>
              <a:defRPr sz="1400"/>
            </a:lvl3pPr>
            <a:lvl4pPr lvl="3" algn="ctr" rtl="0">
              <a:lnSpc>
                <a:spcPct val="90000"/>
              </a:lnSpc>
              <a:spcBef>
                <a:spcPts val="1200"/>
              </a:spcBef>
              <a:spcAft>
                <a:spcPts val="0"/>
              </a:spcAft>
              <a:buClr>
                <a:schemeClr val="dk1"/>
              </a:buClr>
              <a:buSzPts val="1200"/>
              <a:buNone/>
              <a:defRPr sz="1200"/>
            </a:lvl4pPr>
            <a:lvl5pPr lvl="4" algn="ctr" rtl="0">
              <a:lnSpc>
                <a:spcPct val="90000"/>
              </a:lnSpc>
              <a:spcBef>
                <a:spcPts val="1200"/>
              </a:spcBef>
              <a:spcAft>
                <a:spcPts val="0"/>
              </a:spcAft>
              <a:buClr>
                <a:schemeClr val="dk1"/>
              </a:buClr>
              <a:buSzPts val="1200"/>
              <a:buNone/>
              <a:defRPr sz="1200"/>
            </a:lvl5pPr>
            <a:lvl6pPr lvl="5" algn="ctr" rtl="0">
              <a:lnSpc>
                <a:spcPct val="90000"/>
              </a:lnSpc>
              <a:spcBef>
                <a:spcPts val="1200"/>
              </a:spcBef>
              <a:spcAft>
                <a:spcPts val="0"/>
              </a:spcAft>
              <a:buClr>
                <a:schemeClr val="dk1"/>
              </a:buClr>
              <a:buSzPts val="1200"/>
              <a:buNone/>
              <a:defRPr sz="1200"/>
            </a:lvl6pPr>
            <a:lvl7pPr lvl="6" algn="ctr" rtl="0">
              <a:lnSpc>
                <a:spcPct val="90000"/>
              </a:lnSpc>
              <a:spcBef>
                <a:spcPts val="1200"/>
              </a:spcBef>
              <a:spcAft>
                <a:spcPts val="0"/>
              </a:spcAft>
              <a:buClr>
                <a:schemeClr val="dk1"/>
              </a:buClr>
              <a:buSzPts val="1200"/>
              <a:buNone/>
              <a:defRPr sz="1200"/>
            </a:lvl7pPr>
            <a:lvl8pPr lvl="7" algn="ctr" rtl="0">
              <a:lnSpc>
                <a:spcPct val="90000"/>
              </a:lnSpc>
              <a:spcBef>
                <a:spcPts val="1200"/>
              </a:spcBef>
              <a:spcAft>
                <a:spcPts val="0"/>
              </a:spcAft>
              <a:buClr>
                <a:schemeClr val="dk1"/>
              </a:buClr>
              <a:buSzPts val="1200"/>
              <a:buNone/>
              <a:defRPr sz="1200"/>
            </a:lvl8pPr>
            <a:lvl9pPr lvl="8" algn="ctr" rtl="0">
              <a:lnSpc>
                <a:spcPct val="90000"/>
              </a:lnSpc>
              <a:spcBef>
                <a:spcPts val="1200"/>
              </a:spcBef>
              <a:spcAft>
                <a:spcPts val="1200"/>
              </a:spcAft>
              <a:buClr>
                <a:schemeClr val="dk1"/>
              </a:buClr>
              <a:buSzPts val="1200"/>
              <a:buNone/>
              <a:defRPr sz="1200"/>
            </a:lvl9pPr>
          </a:lstStyle>
          <a:p>
            <a:endParaRPr/>
          </a:p>
        </p:txBody>
      </p:sp>
      <p:pic>
        <p:nvPicPr>
          <p:cNvPr id="127" name="Google Shape;127;p30"/>
          <p:cNvPicPr preferRelativeResize="0"/>
          <p:nvPr/>
        </p:nvPicPr>
        <p:blipFill rotWithShape="1">
          <a:blip r:embed="rId2">
            <a:alphaModFix/>
          </a:blip>
          <a:srcRect/>
          <a:stretch/>
        </p:blipFill>
        <p:spPr>
          <a:xfrm>
            <a:off x="7743825" y="4800600"/>
            <a:ext cx="1285875" cy="321469"/>
          </a:xfrm>
          <a:prstGeom prst="rect">
            <a:avLst/>
          </a:prstGeom>
          <a:noFill/>
          <a:ln>
            <a:noFill/>
          </a:ln>
        </p:spPr>
      </p:pic>
      <p:pic>
        <p:nvPicPr>
          <p:cNvPr id="128" name="Google Shape;128;p30"/>
          <p:cNvPicPr preferRelativeResize="0"/>
          <p:nvPr/>
        </p:nvPicPr>
        <p:blipFill rotWithShape="1">
          <a:blip r:embed="rId3">
            <a:alphaModFix/>
          </a:blip>
          <a:srcRect/>
          <a:stretch/>
        </p:blipFill>
        <p:spPr>
          <a:xfrm rot="5400000">
            <a:off x="-290946" y="290945"/>
            <a:ext cx="1200151" cy="61825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129"/>
        <p:cNvGrpSpPr/>
        <p:nvPr/>
      </p:nvGrpSpPr>
      <p:grpSpPr>
        <a:xfrm>
          <a:off x="0" y="0"/>
          <a:ext cx="0" cy="0"/>
          <a:chOff x="0" y="0"/>
          <a:chExt cx="0" cy="0"/>
        </a:xfrm>
      </p:grpSpPr>
      <p:cxnSp>
        <p:nvCxnSpPr>
          <p:cNvPr id="130" name="Google Shape;130;p31"/>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31"/>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9" name="Google Shape;7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amp;pli=1"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geogebra.org/geometry?lang=en"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www.desmos.com/geomet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s://www.geogebra.org/geometry?lang=en"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www.desmos.com/geometr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eogebra.org/geometry?lang=en"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www.desmos.com/geometry"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35"/>
        <p:cNvGrpSpPr/>
        <p:nvPr/>
      </p:nvGrpSpPr>
      <p:grpSpPr>
        <a:xfrm>
          <a:off x="0" y="0"/>
          <a:ext cx="0" cy="0"/>
          <a:chOff x="0" y="0"/>
          <a:chExt cx="0" cy="0"/>
        </a:xfrm>
      </p:grpSpPr>
      <p:cxnSp>
        <p:nvCxnSpPr>
          <p:cNvPr id="136" name="Google Shape;136;p3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37" name="Google Shape;137;p3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38" name="Google Shape;138;p32"/>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Preparation Notes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39" name="Google Shape;139;p32"/>
          <p:cNvSpPr txBox="1"/>
          <p:nvPr/>
        </p:nvSpPr>
        <p:spPr>
          <a:xfrm>
            <a:off x="312775" y="1071275"/>
            <a:ext cx="8733900" cy="3565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500"/>
              </a:spcBef>
              <a:spcAft>
                <a:spcPts val="0"/>
              </a:spcAft>
              <a:buNone/>
            </a:pPr>
            <a:r>
              <a:rPr lang="en">
                <a:solidFill>
                  <a:schemeClr val="lt1"/>
                </a:solidFill>
                <a:latin typeface="Nanum Myeongjo"/>
                <a:ea typeface="Nanum Myeongjo"/>
                <a:cs typeface="Nanum Myeongjo"/>
                <a:sym typeface="Nanum Myeongjo"/>
              </a:rPr>
              <a:t>Please review and customize this deck to prepare it for use. Some notes:</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50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For the 2024-25 school year, student work samples are not provided for most sessions. The facilitator will need to collect or create student work samples when implementing these materials during 2024-25.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These PL materials are designed to easily accommodate remote delivery: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A</a:t>
            </a:r>
            <a:r>
              <a:rPr lang="en">
                <a:solidFill>
                  <a:srgbClr val="83FF36"/>
                </a:solidFill>
                <a:latin typeface="Nanum Myeongjo"/>
                <a:ea typeface="Nanum Myeongjo"/>
                <a:cs typeface="Nanum Myeongjo"/>
                <a:sym typeface="Nanum Myeongjo"/>
              </a:rPr>
              <a:t> </a:t>
            </a:r>
            <a:r>
              <a:rPr lang="en" u="sng">
                <a:solidFill>
                  <a:srgbClr val="83FF36"/>
                </a:solidFill>
                <a:latin typeface="Nanum Myeongjo"/>
                <a:ea typeface="Nanum Myeongjo"/>
                <a:cs typeface="Nanum Myeongjo"/>
                <a:sym typeface="Nanum Myeongjo"/>
                <a:hlinkClick r:id="rId3">
                  <a:extLst>
                    <a:ext uri="{A12FA001-AC4F-418D-AE19-62706E023703}">
                      <ahyp:hlinkClr xmlns:ahyp="http://schemas.microsoft.com/office/drawing/2018/hyperlinkcolor" val="tx"/>
                    </a:ext>
                  </a:extLst>
                </a:hlinkClick>
              </a:rPr>
              <a:t>Jamboard template</a:t>
            </a:r>
            <a:r>
              <a:rPr lang="en">
                <a:solidFill>
                  <a:srgbClr val="83FF36"/>
                </a:solidFill>
                <a:latin typeface="Nanum Myeongjo"/>
                <a:ea typeface="Nanum Myeongjo"/>
                <a:cs typeface="Nanum Myeongjo"/>
                <a:sym typeface="Nanum Myeongjo"/>
              </a:rPr>
              <a:t> i</a:t>
            </a:r>
            <a:r>
              <a:rPr lang="en">
                <a:solidFill>
                  <a:schemeClr val="lt1"/>
                </a:solidFill>
                <a:latin typeface="Nanum Myeongjo"/>
                <a:ea typeface="Nanum Myeongjo"/>
                <a:cs typeface="Nanum Myeongjo"/>
                <a:sym typeface="Nanum Myeongjo"/>
              </a:rPr>
              <a:t>s provided to facilitate discussion of student work; the facilitator will need to make a copy of this and be ready to share the link with participants as noted in the deck.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Text that can be readily pasted (marked with “—”) into a video call chat feature is included when participants need to reference the handout.</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a:solidFill>
                <a:schemeClr val="lt1"/>
              </a:solidFill>
              <a:latin typeface="Nanum Myeongjo"/>
              <a:ea typeface="Nanum Myeongjo"/>
              <a:cs typeface="Nanum Myeongjo"/>
              <a:sym typeface="Nanum Myeongjo"/>
            </a:endParaRPr>
          </a:p>
          <a:p>
            <a:pPr marL="0" lvl="0" indent="0" algn="l" rtl="0">
              <a:lnSpc>
                <a:spcPct val="115000"/>
              </a:lnSpc>
              <a:spcBef>
                <a:spcPts val="500"/>
              </a:spcBef>
              <a:spcAft>
                <a:spcPts val="0"/>
              </a:spcAft>
              <a:buNone/>
            </a:pPr>
            <a:endParaRPr>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27"/>
        <p:cNvGrpSpPr/>
        <p:nvPr/>
      </p:nvGrpSpPr>
      <p:grpSpPr>
        <a:xfrm>
          <a:off x="0" y="0"/>
          <a:ext cx="0" cy="0"/>
          <a:chOff x="0" y="0"/>
          <a:chExt cx="0" cy="0"/>
        </a:xfrm>
      </p:grpSpPr>
      <p:sp>
        <p:nvSpPr>
          <p:cNvPr id="228" name="Google Shape;228;p41"/>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1"/>
          <p:cNvSpPr txBox="1"/>
          <p:nvPr/>
        </p:nvSpPr>
        <p:spPr>
          <a:xfrm>
            <a:off x="345075" y="276625"/>
            <a:ext cx="65538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M155 Content and Practice Expectations (CPE)</a:t>
            </a:r>
            <a:endParaRPr sz="2100">
              <a:solidFill>
                <a:schemeClr val="dk1"/>
              </a:solidFill>
              <a:latin typeface="Nanum Myeongjo"/>
              <a:ea typeface="Nanum Myeongjo"/>
              <a:cs typeface="Nanum Myeongjo"/>
              <a:sym typeface="Nanum Myeongjo"/>
            </a:endParaRPr>
          </a:p>
        </p:txBody>
      </p:sp>
      <p:cxnSp>
        <p:nvCxnSpPr>
          <p:cNvPr id="230" name="Google Shape;230;p41"/>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31" name="Google Shape;231;p41"/>
          <p:cNvGraphicFramePr/>
          <p:nvPr/>
        </p:nvGraphicFramePr>
        <p:xfrm>
          <a:off x="311700" y="1057150"/>
          <a:ext cx="3000000" cy="3000000"/>
        </p:xfrm>
        <a:graphic>
          <a:graphicData uri="http://schemas.openxmlformats.org/drawingml/2006/table">
            <a:tbl>
              <a:tblPr>
                <a:noFill/>
                <a:tableStyleId>{13098174-911F-45C8-AE17-0036F6B139F5}</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155..a</a:t>
                      </a:r>
                      <a:endParaRPr sz="1000">
                        <a:solidFill>
                          <a:schemeClr val="dk1"/>
                        </a:solidFill>
                        <a:latin typeface="DM Sans"/>
                        <a:ea typeface="DM Sans"/>
                        <a:cs typeface="DM Sans"/>
                        <a:sym typeface="DM Sans"/>
                      </a:endParaRPr>
                    </a:p>
                  </a:txBody>
                  <a:tcPr marL="63500" marR="63500" marT="63500" marB="635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Use similarity to explain the meaning of trigonometric ratios. </a:t>
                      </a:r>
                      <a:endParaRPr sz="1000">
                        <a:solidFill>
                          <a:srgbClr val="1F1F1F"/>
                        </a:solidFill>
                        <a:latin typeface="IBM Plex Sans"/>
                        <a:ea typeface="IBM Plex Sans"/>
                        <a:cs typeface="IBM Plex Sans"/>
                        <a:sym typeface="IBM Plex Sans"/>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155.b</a:t>
                      </a:r>
                      <a:endParaRPr sz="1000">
                        <a:solidFill>
                          <a:schemeClr val="dk1"/>
                        </a:solidFill>
                        <a:latin typeface="DM Sans"/>
                        <a:ea typeface="DM Sans"/>
                        <a:cs typeface="DM Sans"/>
                        <a:sym typeface="DM Sans"/>
                      </a:endParaRPr>
                    </a:p>
                  </a:txBody>
                  <a:tcPr marL="63500" marR="63500" marT="63500" marB="635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Explain and use the relationship between the sine and cosine of complementary angles.</a:t>
                      </a:r>
                      <a:endParaRPr sz="1000">
                        <a:solidFill>
                          <a:srgbClr val="1F1F1F"/>
                        </a:solidFill>
                        <a:latin typeface="IBM Plex Sans"/>
                        <a:ea typeface="IBM Plex Sans"/>
                        <a:cs typeface="IBM Plex Sans"/>
                        <a:sym typeface="IBM Plex Sans"/>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155.c</a:t>
                      </a:r>
                      <a:endParaRPr sz="1000">
                        <a:solidFill>
                          <a:schemeClr val="dk1"/>
                        </a:solidFill>
                        <a:latin typeface="DM Sans"/>
                        <a:ea typeface="DM Sans"/>
                        <a:cs typeface="DM Sans"/>
                        <a:sym typeface="DM Sans"/>
                      </a:endParaRPr>
                    </a:p>
                  </a:txBody>
                  <a:tcPr marL="63500" marR="63500" marT="63500" marB="635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Use trigonometric ratios to solve right triangles in applied problems.</a:t>
                      </a:r>
                      <a:endParaRPr sz="1000">
                        <a:solidFill>
                          <a:srgbClr val="1F1F1F"/>
                        </a:solidFill>
                        <a:latin typeface="IBM Plex Sans"/>
                        <a:ea typeface="IBM Plex Sans"/>
                        <a:cs typeface="IBM Plex Sans"/>
                        <a:sym typeface="IBM Plex Sans"/>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5"/>
        <p:cNvGrpSpPr/>
        <p:nvPr/>
      </p:nvGrpSpPr>
      <p:grpSpPr>
        <a:xfrm>
          <a:off x="0" y="0"/>
          <a:ext cx="0" cy="0"/>
          <a:chOff x="0" y="0"/>
          <a:chExt cx="0" cy="0"/>
        </a:xfrm>
      </p:grpSpPr>
      <p:sp>
        <p:nvSpPr>
          <p:cNvPr id="236" name="Google Shape;236;p42"/>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2"/>
          <p:cNvSpPr txBox="1"/>
          <p:nvPr/>
        </p:nvSpPr>
        <p:spPr>
          <a:xfrm>
            <a:off x="345075" y="276625"/>
            <a:ext cx="61983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M155 Content and Practice Expectations (CPE)</a:t>
            </a:r>
            <a:endParaRPr sz="2100">
              <a:solidFill>
                <a:schemeClr val="dk1"/>
              </a:solidFill>
              <a:latin typeface="Nanum Myeongjo"/>
              <a:ea typeface="Nanum Myeongjo"/>
              <a:cs typeface="Nanum Myeongjo"/>
              <a:sym typeface="Nanum Myeongjo"/>
            </a:endParaRPr>
          </a:p>
        </p:txBody>
      </p:sp>
      <p:cxnSp>
        <p:nvCxnSpPr>
          <p:cNvPr id="238" name="Google Shape;238;p42"/>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239" name="Google Shape;239;p42"/>
          <p:cNvSpPr/>
          <p:nvPr/>
        </p:nvSpPr>
        <p:spPr>
          <a:xfrm>
            <a:off x="65432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2"/>
          <p:cNvSpPr txBox="1"/>
          <p:nvPr/>
        </p:nvSpPr>
        <p:spPr>
          <a:xfrm>
            <a:off x="68233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What</a:t>
            </a:r>
            <a:br>
              <a:rPr lang="en" b="1">
                <a:solidFill>
                  <a:srgbClr val="BDFCD7"/>
                </a:solidFill>
                <a:latin typeface="DM Sans"/>
                <a:ea typeface="DM Sans"/>
                <a:cs typeface="DM Sans"/>
                <a:sym typeface="DM Sans"/>
              </a:rPr>
            </a:br>
            <a:r>
              <a:rPr lang="en" b="1">
                <a:solidFill>
                  <a:srgbClr val="BDFCD7"/>
                </a:solidFill>
                <a:latin typeface="DM Sans"/>
                <a:ea typeface="DM Sans"/>
                <a:cs typeface="DM Sans"/>
                <a:sym typeface="DM Sans"/>
              </a:rPr>
              <a:t>resonates with you?</a:t>
            </a:r>
            <a:endParaRPr b="1">
              <a:solidFill>
                <a:srgbClr val="BDFCD7"/>
              </a:solidFill>
              <a:latin typeface="DM Sans"/>
              <a:ea typeface="DM Sans"/>
              <a:cs typeface="DM Sans"/>
              <a:sym typeface="DM Sans"/>
            </a:endParaRPr>
          </a:p>
        </p:txBody>
      </p:sp>
      <p:graphicFrame>
        <p:nvGraphicFramePr>
          <p:cNvPr id="241" name="Google Shape;241;p42"/>
          <p:cNvGraphicFramePr/>
          <p:nvPr/>
        </p:nvGraphicFramePr>
        <p:xfrm>
          <a:off x="311700" y="1057150"/>
          <a:ext cx="3000000" cy="3000000"/>
        </p:xfrm>
        <a:graphic>
          <a:graphicData uri="http://schemas.openxmlformats.org/drawingml/2006/table">
            <a:tbl>
              <a:tblPr>
                <a:noFill/>
                <a:tableStyleId>{13098174-911F-45C8-AE17-0036F6B139F5}</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155..a</a:t>
                      </a:r>
                      <a:endParaRPr sz="1000">
                        <a:solidFill>
                          <a:schemeClr val="dk1"/>
                        </a:solidFill>
                        <a:latin typeface="DM Sans"/>
                        <a:ea typeface="DM Sans"/>
                        <a:cs typeface="DM Sans"/>
                        <a:sym typeface="DM Sans"/>
                      </a:endParaRPr>
                    </a:p>
                  </a:txBody>
                  <a:tcPr marL="63500" marR="63500" marT="63500" marB="635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Use similarity to explain the meaning of trigonometric ratios. </a:t>
                      </a:r>
                      <a:endParaRPr sz="1000">
                        <a:solidFill>
                          <a:srgbClr val="1F1F1F"/>
                        </a:solidFill>
                        <a:latin typeface="IBM Plex Sans"/>
                        <a:ea typeface="IBM Plex Sans"/>
                        <a:cs typeface="IBM Plex Sans"/>
                        <a:sym typeface="IBM Plex Sans"/>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155.b</a:t>
                      </a:r>
                      <a:endParaRPr sz="1000">
                        <a:solidFill>
                          <a:schemeClr val="dk1"/>
                        </a:solidFill>
                        <a:latin typeface="DM Sans"/>
                        <a:ea typeface="DM Sans"/>
                        <a:cs typeface="DM Sans"/>
                        <a:sym typeface="DM Sans"/>
                      </a:endParaRPr>
                    </a:p>
                  </a:txBody>
                  <a:tcPr marL="63500" marR="63500" marT="63500" marB="635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Explain and use the relationship between the sine and cosine of complementary angles.</a:t>
                      </a:r>
                      <a:endParaRPr sz="1000">
                        <a:solidFill>
                          <a:srgbClr val="1F1F1F"/>
                        </a:solidFill>
                        <a:latin typeface="IBM Plex Sans"/>
                        <a:ea typeface="IBM Plex Sans"/>
                        <a:cs typeface="IBM Plex Sans"/>
                        <a:sym typeface="IBM Plex Sans"/>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155.c</a:t>
                      </a:r>
                      <a:endParaRPr sz="1000">
                        <a:solidFill>
                          <a:schemeClr val="dk1"/>
                        </a:solidFill>
                        <a:latin typeface="DM Sans"/>
                        <a:ea typeface="DM Sans"/>
                        <a:cs typeface="DM Sans"/>
                        <a:sym typeface="DM Sans"/>
                      </a:endParaRPr>
                    </a:p>
                  </a:txBody>
                  <a:tcPr marL="63500" marR="63500" marT="63500" marB="635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Use trigonometric ratios to solve right triangles in applied problems.</a:t>
                      </a:r>
                      <a:endParaRPr sz="1000">
                        <a:solidFill>
                          <a:srgbClr val="1F1F1F"/>
                        </a:solidFill>
                        <a:latin typeface="IBM Plex Sans"/>
                        <a:ea typeface="IBM Plex Sans"/>
                        <a:cs typeface="IBM Plex Sans"/>
                        <a:sym typeface="IBM Plex Sans"/>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45"/>
        <p:cNvGrpSpPr/>
        <p:nvPr/>
      </p:nvGrpSpPr>
      <p:grpSpPr>
        <a:xfrm>
          <a:off x="0" y="0"/>
          <a:ext cx="0" cy="0"/>
          <a:chOff x="0" y="0"/>
          <a:chExt cx="0" cy="0"/>
        </a:xfrm>
      </p:grpSpPr>
      <p:sp>
        <p:nvSpPr>
          <p:cNvPr id="246" name="Google Shape;246;p43"/>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3"/>
          <p:cNvSpPr txBox="1"/>
          <p:nvPr/>
        </p:nvSpPr>
        <p:spPr>
          <a:xfrm>
            <a:off x="345075" y="276625"/>
            <a:ext cx="85182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M155 Content and Practice Expectations and Indicators</a:t>
            </a:r>
            <a:endParaRPr sz="2100">
              <a:solidFill>
                <a:schemeClr val="dk1"/>
              </a:solidFill>
              <a:latin typeface="Nanum Myeongjo"/>
              <a:ea typeface="Nanum Myeongjo"/>
              <a:cs typeface="Nanum Myeongjo"/>
              <a:sym typeface="Nanum Myeongjo"/>
            </a:endParaRPr>
          </a:p>
        </p:txBody>
      </p:sp>
      <p:cxnSp>
        <p:nvCxnSpPr>
          <p:cNvPr id="248" name="Google Shape;248;p43"/>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249" name="Google Shape;249;p43"/>
          <p:cNvSpPr/>
          <p:nvPr/>
        </p:nvSpPr>
        <p:spPr>
          <a:xfrm>
            <a:off x="68480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3"/>
          <p:cNvSpPr txBox="1"/>
          <p:nvPr/>
        </p:nvSpPr>
        <p:spPr>
          <a:xfrm>
            <a:off x="71281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What new insights do you have?</a:t>
            </a:r>
            <a:endParaRPr b="1">
              <a:solidFill>
                <a:srgbClr val="BDFCD7"/>
              </a:solidFill>
              <a:latin typeface="DM Sans"/>
              <a:ea typeface="DM Sans"/>
              <a:cs typeface="DM Sans"/>
              <a:sym typeface="DM Sans"/>
            </a:endParaRPr>
          </a:p>
        </p:txBody>
      </p:sp>
      <p:graphicFrame>
        <p:nvGraphicFramePr>
          <p:cNvPr id="251" name="Google Shape;251;p43"/>
          <p:cNvGraphicFramePr/>
          <p:nvPr/>
        </p:nvGraphicFramePr>
        <p:xfrm>
          <a:off x="345075" y="1057125"/>
          <a:ext cx="3000000" cy="3000000"/>
        </p:xfrm>
        <a:graphic>
          <a:graphicData uri="http://schemas.openxmlformats.org/drawingml/2006/table">
            <a:tbl>
              <a:tblPr>
                <a:noFill/>
                <a:tableStyleId>{7A33EFBC-DE19-416A-978A-F74BA6FB5002}</a:tableStyleId>
              </a:tblPr>
              <a:tblGrid>
                <a:gridCol w="2462925">
                  <a:extLst>
                    <a:ext uri="{9D8B030D-6E8A-4147-A177-3AD203B41FA5}">
                      <a16:colId xmlns:a16="http://schemas.microsoft.com/office/drawing/2014/main" val="20000"/>
                    </a:ext>
                  </a:extLst>
                </a:gridCol>
                <a:gridCol w="3807250">
                  <a:extLst>
                    <a:ext uri="{9D8B030D-6E8A-4147-A177-3AD203B41FA5}">
                      <a16:colId xmlns:a16="http://schemas.microsoft.com/office/drawing/2014/main" val="20001"/>
                    </a:ext>
                  </a:extLst>
                </a:gridCol>
              </a:tblGrid>
              <a:tr h="467350">
                <a:tc>
                  <a:txBody>
                    <a:bodyPr/>
                    <a:lstStyle/>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Content and Practice Expectations</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tc>
                  <a:txBody>
                    <a:bodyPr/>
                    <a:lstStyle/>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Indicators  </a:t>
                      </a:r>
                      <a:endParaRPr sz="1000" b="1">
                        <a:solidFill>
                          <a:srgbClr val="F2F2F2"/>
                        </a:solidFill>
                        <a:latin typeface="IBM Plex Sans"/>
                        <a:ea typeface="IBM Plex Sans"/>
                        <a:cs typeface="IBM Plex Sans"/>
                        <a:sym typeface="IBM Plex Sans"/>
                      </a:endParaRPr>
                    </a:p>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Choose an artifact where you…</a:t>
                      </a:r>
                      <a:endParaRPr sz="1000" b="1">
                        <a:solidFill>
                          <a:srgbClr val="F2F2F2"/>
                        </a:solidFill>
                        <a:latin typeface="IBM Plex Sans"/>
                        <a:ea typeface="IBM Plex Sans"/>
                        <a:cs typeface="IBM Plex Sans"/>
                        <a:sym typeface="IBM Plex Sans"/>
                      </a:endParaRPr>
                    </a:p>
                  </a:txBody>
                  <a:tcPr marL="63500" marR="63500" marT="63500" marB="63500">
                    <a:lnB w="12700"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632300">
                <a:tc rowSpan="2">
                  <a:txBody>
                    <a:bodyPr/>
                    <a:lstStyle/>
                    <a:p>
                      <a:pPr marL="0" lvl="0" indent="0" algn="l" rtl="0">
                        <a:spcBef>
                          <a:spcPts val="0"/>
                        </a:spcBef>
                        <a:spcAft>
                          <a:spcPts val="0"/>
                        </a:spcAft>
                        <a:buClr>
                          <a:schemeClr val="dk1"/>
                        </a:buClr>
                        <a:buSzPts val="1100"/>
                        <a:buFont typeface="Arial"/>
                        <a:buNone/>
                      </a:pPr>
                      <a:r>
                        <a:rPr lang="en" sz="1000">
                          <a:solidFill>
                            <a:srgbClr val="434343"/>
                          </a:solidFill>
                          <a:latin typeface="IBM Plex Sans"/>
                          <a:ea typeface="IBM Plex Sans"/>
                          <a:cs typeface="IBM Plex Sans"/>
                          <a:sym typeface="IBM Plex Sans"/>
                        </a:rPr>
                        <a:t>155.a: Use similarity to explain the meaning of trigonometric ratios. </a:t>
                      </a: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None/>
                      </a:pP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 measure side lengths and angles of multiple triangles and describe patterns you see</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2300">
                <a:tc vMerge="1">
                  <a:txBody>
                    <a:bodyPr/>
                    <a:lstStyle/>
                    <a:p>
                      <a:endParaRPr lang="en-US"/>
                    </a:p>
                  </a:txBody>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ii. explain why trigonometric ratios remain the same for different-sized right triangles </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2300">
                <a:tc rowSpan="3">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155.b: Explain and use the relationship between the sine and cosine of complementary angles.</a:t>
                      </a: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rowSpan="2">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 illustrate the relationship between the sine and cosine of complementary angles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000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850525">
                <a:tc vMerge="1">
                  <a:txBody>
                    <a:bodyPr/>
                    <a:lstStyle/>
                    <a:p>
                      <a:endParaRPr lang="en-US"/>
                    </a:p>
                  </a:txBody>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ii. use the relationship between the sine and cosine of complementary angles to solve problems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55"/>
        <p:cNvGrpSpPr/>
        <p:nvPr/>
      </p:nvGrpSpPr>
      <p:grpSpPr>
        <a:xfrm>
          <a:off x="0" y="0"/>
          <a:ext cx="0" cy="0"/>
          <a:chOff x="0" y="0"/>
          <a:chExt cx="0" cy="0"/>
        </a:xfrm>
      </p:grpSpPr>
      <p:cxnSp>
        <p:nvCxnSpPr>
          <p:cNvPr id="256" name="Google Shape;256;p4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57" name="Google Shape;257;p4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58" name="Google Shape;258;p44"/>
          <p:cNvSpPr txBox="1"/>
          <p:nvPr/>
        </p:nvSpPr>
        <p:spPr>
          <a:xfrm>
            <a:off x="615900" y="1141350"/>
            <a:ext cx="5730000" cy="315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lnSpc>
                <a:spcPct val="100000"/>
              </a:lnSpc>
              <a:spcBef>
                <a:spcPts val="120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Ask the Pilot</a:t>
            </a:r>
            <a:endParaRPr sz="2500">
              <a:solidFill>
                <a:srgbClr val="83FBA3"/>
              </a:solidFill>
              <a:latin typeface="DM Sans"/>
              <a:ea typeface="DM Sans"/>
              <a:cs typeface="DM Sans"/>
              <a:sym typeface="DM Sans"/>
            </a:endParaRPr>
          </a:p>
          <a:p>
            <a:pPr marL="457200" lvl="0" indent="-387350" algn="l" rtl="0">
              <a:lnSpc>
                <a:spcPct val="100000"/>
              </a:lnSpc>
              <a:spcBef>
                <a:spcPts val="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Sine and Cosine of Complementary Angles</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59" name="Google Shape;259;p44"/>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63"/>
        <p:cNvGrpSpPr/>
        <p:nvPr/>
      </p:nvGrpSpPr>
      <p:grpSpPr>
        <a:xfrm>
          <a:off x="0" y="0"/>
          <a:ext cx="0" cy="0"/>
          <a:chOff x="0" y="0"/>
          <a:chExt cx="0" cy="0"/>
        </a:xfrm>
      </p:grpSpPr>
      <p:cxnSp>
        <p:nvCxnSpPr>
          <p:cNvPr id="264" name="Google Shape;264;p4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5" name="Google Shape;265;p4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66" name="Google Shape;266;p45"/>
          <p:cNvSpPr txBox="1"/>
          <p:nvPr/>
        </p:nvSpPr>
        <p:spPr>
          <a:xfrm>
            <a:off x="615900" y="1141350"/>
            <a:ext cx="6079800" cy="315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spcBef>
                <a:spcPts val="120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Ask the Pilot</a:t>
            </a:r>
            <a:endParaRPr sz="2500">
              <a:solidFill>
                <a:srgbClr val="83FBA3"/>
              </a:solidFill>
              <a:latin typeface="DM Sans"/>
              <a:ea typeface="DM Sans"/>
              <a:cs typeface="DM Sans"/>
              <a:sym typeface="DM Sans"/>
            </a:endParaRPr>
          </a:p>
          <a:p>
            <a:pPr marL="457200" lvl="0" indent="-387350" algn="l" rtl="0">
              <a:spcBef>
                <a:spcPts val="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Sine and Cosine of Complementary Angles</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67" name="Google Shape;267;p45"/>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
        <p:nvSpPr>
          <p:cNvPr id="268" name="Google Shape;268;p45"/>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5"/>
          <p:cNvSpPr txBox="1"/>
          <p:nvPr/>
        </p:nvSpPr>
        <p:spPr>
          <a:xfrm>
            <a:off x="6975725" y="2898900"/>
            <a:ext cx="1386000" cy="1077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mute or put your thoughts in the chat! What did you find?</a:t>
            </a:r>
            <a:endParaRPr b="1">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73"/>
        <p:cNvGrpSpPr/>
        <p:nvPr/>
      </p:nvGrpSpPr>
      <p:grpSpPr>
        <a:xfrm>
          <a:off x="0" y="0"/>
          <a:ext cx="0" cy="0"/>
          <a:chOff x="0" y="0"/>
          <a:chExt cx="0" cy="0"/>
        </a:xfrm>
      </p:grpSpPr>
      <p:cxnSp>
        <p:nvCxnSpPr>
          <p:cNvPr id="274" name="Google Shape;274;p4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75" name="Google Shape;275;p4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76" name="Google Shape;276;p46"/>
          <p:cNvSpPr txBox="1"/>
          <p:nvPr/>
        </p:nvSpPr>
        <p:spPr>
          <a:xfrm>
            <a:off x="650600" y="1674750"/>
            <a:ext cx="5917800" cy="1667400"/>
          </a:xfrm>
          <a:prstGeom prst="rect">
            <a:avLst/>
          </a:prstGeom>
          <a:noFill/>
          <a:ln>
            <a:noFill/>
          </a:ln>
        </p:spPr>
        <p:txBody>
          <a:bodyPr spcFirstLastPara="1" wrap="square" lIns="0" tIns="0" rIns="0" bIns="0" anchor="t" anchorCtr="0">
            <a:spAutoFit/>
          </a:bodyPr>
          <a:lstStyle/>
          <a:p>
            <a:pPr marL="457200" lvl="0" indent="-387350" algn="l" rtl="0">
              <a:lnSpc>
                <a:spcPct val="100000"/>
              </a:lnSpc>
              <a:spcBef>
                <a:spcPts val="0"/>
              </a:spcBef>
              <a:spcAft>
                <a:spcPts val="0"/>
              </a:spcAft>
              <a:buClr>
                <a:schemeClr val="lt1"/>
              </a:buClr>
              <a:buSzPts val="2500"/>
              <a:buFont typeface="Nanum Myeongjo"/>
              <a:buAutoNum type="arabicPeriod"/>
            </a:pPr>
            <a:r>
              <a:rPr lang="en" sz="2500">
                <a:solidFill>
                  <a:schemeClr val="lt1"/>
                </a:solidFill>
                <a:latin typeface="DM Sans"/>
                <a:ea typeface="DM Sans"/>
                <a:cs typeface="DM Sans"/>
                <a:sym typeface="DM Sans"/>
              </a:rPr>
              <a:t>How do these content and practice expectations align to ways you’ve taught this topic before? </a:t>
            </a:r>
            <a:endParaRPr sz="2500">
              <a:solidFill>
                <a:schemeClr val="lt1"/>
              </a:solidFill>
              <a:latin typeface="DM Sans"/>
              <a:ea typeface="DM Sans"/>
              <a:cs typeface="DM Sans"/>
              <a:sym typeface="DM Sans"/>
            </a:endParaRPr>
          </a:p>
          <a:p>
            <a:pPr marL="457200" lvl="0" indent="-387350" algn="l" rtl="0">
              <a:lnSpc>
                <a:spcPct val="100000"/>
              </a:lnSpc>
              <a:spcBef>
                <a:spcPts val="1000"/>
              </a:spcBef>
              <a:spcAft>
                <a:spcPts val="1000"/>
              </a:spcAft>
              <a:buClr>
                <a:schemeClr val="lt1"/>
              </a:buClr>
              <a:buSzPts val="2500"/>
              <a:buFont typeface="Nanum Myeongjo"/>
              <a:buAutoNum type="arabicPeriod"/>
            </a:pPr>
            <a:r>
              <a:rPr lang="en" sz="2500">
                <a:solidFill>
                  <a:schemeClr val="lt1"/>
                </a:solidFill>
                <a:latin typeface="DM Sans"/>
                <a:ea typeface="DM Sans"/>
                <a:cs typeface="DM Sans"/>
                <a:sym typeface="DM Sans"/>
              </a:rPr>
              <a:t>How are they different? </a:t>
            </a:r>
            <a:endParaRPr sz="2500">
              <a:solidFill>
                <a:schemeClr val="lt1"/>
              </a:solidFill>
              <a:latin typeface="DM Sans"/>
              <a:ea typeface="DM Sans"/>
              <a:cs typeface="DM Sans"/>
              <a:sym typeface="DM Sans"/>
            </a:endParaRPr>
          </a:p>
        </p:txBody>
      </p:sp>
      <p:sp>
        <p:nvSpPr>
          <p:cNvPr id="277" name="Google Shape;277;p46"/>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6"/>
          <p:cNvSpPr txBox="1"/>
          <p:nvPr/>
        </p:nvSpPr>
        <p:spPr>
          <a:xfrm>
            <a:off x="68233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mute or put your thoughts in the chat!</a:t>
            </a:r>
            <a:endParaRPr b="1">
              <a:solidFill>
                <a:srgbClr val="145758"/>
              </a:solidFill>
              <a:latin typeface="DM Sans"/>
              <a:ea typeface="DM Sans"/>
              <a:cs typeface="DM Sans"/>
              <a:sym typeface="DM Sans"/>
            </a:endParaRPr>
          </a:p>
        </p:txBody>
      </p:sp>
      <p:sp>
        <p:nvSpPr>
          <p:cNvPr id="279" name="Google Shape;279;p46"/>
          <p:cNvSpPr txBox="1"/>
          <p:nvPr/>
        </p:nvSpPr>
        <p:spPr>
          <a:xfrm>
            <a:off x="615900" y="368375"/>
            <a:ext cx="39159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What’s the Same? What’s Different?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FF36"/>
        </a:solidFill>
        <a:effectLst/>
      </p:bgPr>
    </p:bg>
    <p:spTree>
      <p:nvGrpSpPr>
        <p:cNvPr id="1" name="Shape 283"/>
        <p:cNvGrpSpPr/>
        <p:nvPr/>
      </p:nvGrpSpPr>
      <p:grpSpPr>
        <a:xfrm>
          <a:off x="0" y="0"/>
          <a:ext cx="0" cy="0"/>
          <a:chOff x="0" y="0"/>
          <a:chExt cx="0" cy="0"/>
        </a:xfrm>
      </p:grpSpPr>
      <p:cxnSp>
        <p:nvCxnSpPr>
          <p:cNvPr id="284" name="Google Shape;284;p47"/>
          <p:cNvCxnSpPr/>
          <p:nvPr/>
        </p:nvCxnSpPr>
        <p:spPr>
          <a:xfrm>
            <a:off x="25107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285" name="Google Shape;285;p47"/>
          <p:cNvSpPr txBox="1"/>
          <p:nvPr/>
        </p:nvSpPr>
        <p:spPr>
          <a:xfrm>
            <a:off x="3096450" y="993625"/>
            <a:ext cx="5744400" cy="4098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None/>
            </a:pPr>
            <a:r>
              <a:rPr lang="en" sz="2300">
                <a:solidFill>
                  <a:srgbClr val="202728"/>
                </a:solidFill>
                <a:latin typeface="DM Sans"/>
                <a:ea typeface="DM Sans"/>
                <a:cs typeface="DM Sans"/>
                <a:sym typeface="DM Sans"/>
              </a:rPr>
              <a:t>“And by 2018, problems with the pipeline through math courses and tests were persisting. Despite the implementation of new state standards and tests, just 31 percent of students were meeting or exceeding standards in math, compared with 56 percent in English.” (Daro &amp; Asturias, 2019)</a:t>
            </a:r>
            <a:endParaRPr sz="2300">
              <a:solidFill>
                <a:srgbClr val="202728"/>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 sz="900">
                <a:solidFill>
                  <a:srgbClr val="202728"/>
                </a:solidFill>
                <a:latin typeface="DM Sans"/>
                <a:ea typeface="DM Sans"/>
                <a:cs typeface="DM Sans"/>
                <a:sym typeface="DM Sans"/>
              </a:rPr>
              <a:t>Source: https://justequations.org/resource/branching-out-designing-high-school-math-pathways-for-equity</a:t>
            </a:r>
            <a:endParaRPr sz="900">
              <a:solidFill>
                <a:srgbClr val="202728"/>
              </a:solidFill>
              <a:latin typeface="DM Sans"/>
              <a:ea typeface="DM Sans"/>
              <a:cs typeface="DM Sans"/>
              <a:sym typeface="DM Sans"/>
            </a:endParaRPr>
          </a:p>
          <a:p>
            <a:pPr marL="0" lvl="0" indent="0" algn="l" rtl="0">
              <a:lnSpc>
                <a:spcPct val="100000"/>
              </a:lnSpc>
              <a:spcBef>
                <a:spcPts val="1200"/>
              </a:spcBef>
              <a:spcAft>
                <a:spcPts val="1200"/>
              </a:spcAft>
              <a:buNone/>
            </a:pPr>
            <a:endParaRPr>
              <a:solidFill>
                <a:schemeClr val="dk1"/>
              </a:solidFill>
              <a:latin typeface="DM Sans"/>
              <a:ea typeface="DM Sans"/>
              <a:cs typeface="DM Sans"/>
              <a:sym typeface="DM Sans"/>
            </a:endParaRPr>
          </a:p>
        </p:txBody>
      </p:sp>
      <p:sp>
        <p:nvSpPr>
          <p:cNvPr id="286" name="Google Shape;286;p47"/>
          <p:cNvSpPr txBox="1"/>
          <p:nvPr/>
        </p:nvSpPr>
        <p:spPr>
          <a:xfrm>
            <a:off x="553775" y="266000"/>
            <a:ext cx="16914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Inequity</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Is our</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Reality</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90"/>
        <p:cNvGrpSpPr/>
        <p:nvPr/>
      </p:nvGrpSpPr>
      <p:grpSpPr>
        <a:xfrm>
          <a:off x="0" y="0"/>
          <a:ext cx="0" cy="0"/>
          <a:chOff x="0" y="0"/>
          <a:chExt cx="0" cy="0"/>
        </a:xfrm>
      </p:grpSpPr>
      <p:sp>
        <p:nvSpPr>
          <p:cNvPr id="291" name="Google Shape;291;p48"/>
          <p:cNvSpPr txBox="1"/>
          <p:nvPr/>
        </p:nvSpPr>
        <p:spPr>
          <a:xfrm>
            <a:off x="3105100" y="1376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Is math...?</a:t>
            </a:r>
            <a:endParaRPr>
              <a:solidFill>
                <a:schemeClr val="dk1"/>
              </a:solidFill>
              <a:latin typeface="NanumMyeongjo ExtraBold"/>
              <a:ea typeface="NanumMyeongjo ExtraBold"/>
              <a:cs typeface="NanumMyeongjo ExtraBold"/>
              <a:sym typeface="NanumMyeongjo ExtraBold"/>
            </a:endParaRPr>
          </a:p>
        </p:txBody>
      </p:sp>
      <p:sp>
        <p:nvSpPr>
          <p:cNvPr id="292" name="Google Shape;292;p48"/>
          <p:cNvSpPr txBox="1"/>
          <p:nvPr/>
        </p:nvSpPr>
        <p:spPr>
          <a:xfrm>
            <a:off x="3105100" y="1741950"/>
            <a:ext cx="2134800" cy="1536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getting one right answer, the teacher’s way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Irrelevant</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doing procedures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Independent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Something my teacher made up</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Formulaic</a:t>
            </a:r>
            <a:endParaRPr sz="1000">
              <a:solidFill>
                <a:schemeClr val="dk1"/>
              </a:solidFill>
              <a:latin typeface="DM Sans"/>
              <a:ea typeface="DM Sans"/>
              <a:cs typeface="DM Sans"/>
              <a:sym typeface="DM Sans"/>
            </a:endParaRPr>
          </a:p>
        </p:txBody>
      </p:sp>
      <p:cxnSp>
        <p:nvCxnSpPr>
          <p:cNvPr id="293" name="Google Shape;293;p48"/>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294" name="Google Shape;294;p48"/>
          <p:cNvSpPr txBox="1"/>
          <p:nvPr/>
        </p:nvSpPr>
        <p:spPr>
          <a:xfrm>
            <a:off x="6237525" y="1376125"/>
            <a:ext cx="1915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Or could math be...?</a:t>
            </a:r>
            <a:endParaRPr>
              <a:solidFill>
                <a:schemeClr val="dk1"/>
              </a:solidFill>
              <a:latin typeface="NanumMyeongjo ExtraBold"/>
              <a:ea typeface="NanumMyeongjo ExtraBold"/>
              <a:cs typeface="NanumMyeongjo ExtraBold"/>
              <a:sym typeface="NanumMyeongjo ExtraBold"/>
            </a:endParaRPr>
          </a:p>
        </p:txBody>
      </p:sp>
      <p:sp>
        <p:nvSpPr>
          <p:cNvPr id="295" name="Google Shape;295;p48"/>
          <p:cNvSpPr txBox="1"/>
          <p:nvPr/>
        </p:nvSpPr>
        <p:spPr>
          <a:xfrm>
            <a:off x="6237525" y="1741950"/>
            <a:ext cx="1915200" cy="2067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using multiple strategies flexibly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Connected to the real-world in ways that make sense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understanding and applying</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Collaborative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Lived across continents and centuries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Novel, challenging problems</a:t>
            </a:r>
            <a:endParaRPr sz="1000">
              <a:solidFill>
                <a:schemeClr val="dk1"/>
              </a:solidFill>
              <a:latin typeface="DM Sans"/>
              <a:ea typeface="DM Sans"/>
              <a:cs typeface="DM Sans"/>
              <a:sym typeface="DM Sans"/>
            </a:endParaRPr>
          </a:p>
        </p:txBody>
      </p:sp>
      <p:cxnSp>
        <p:nvCxnSpPr>
          <p:cNvPr id="296" name="Google Shape;296;p48"/>
          <p:cNvCxnSpPr/>
          <p:nvPr/>
        </p:nvCxnSpPr>
        <p:spPr>
          <a:xfrm>
            <a:off x="59163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297" name="Google Shape;297;p48"/>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298" name="Google Shape;298;p48"/>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8"/>
          <p:cNvSpPr txBox="1"/>
          <p:nvPr/>
        </p:nvSpPr>
        <p:spPr>
          <a:xfrm>
            <a:off x="325175" y="342200"/>
            <a:ext cx="21699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We Must Lead the Movement</a:t>
            </a:r>
            <a:endParaRPr sz="3300">
              <a:solidFill>
                <a:schemeClr val="dk1"/>
              </a:solidFill>
              <a:latin typeface="Nanum Myeongjo"/>
              <a:ea typeface="Nanum Myeongjo"/>
              <a:cs typeface="Nanum Myeongjo"/>
              <a:sym typeface="Nanum Myeongjo"/>
            </a:endParaRPr>
          </a:p>
        </p:txBody>
      </p:sp>
      <p:cxnSp>
        <p:nvCxnSpPr>
          <p:cNvPr id="300" name="Google Shape;300;p48"/>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01" name="Google Shape;301;p48"/>
          <p:cNvSpPr/>
          <p:nvPr/>
        </p:nvSpPr>
        <p:spPr>
          <a:xfrm>
            <a:off x="389700" y="299897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8"/>
          <p:cNvSpPr txBox="1"/>
          <p:nvPr/>
        </p:nvSpPr>
        <p:spPr>
          <a:xfrm>
            <a:off x="669750" y="35410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How can this approach give space for what math can be?</a:t>
            </a:r>
            <a:endParaRPr b="1">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06"/>
        <p:cNvGrpSpPr/>
        <p:nvPr/>
      </p:nvGrpSpPr>
      <p:grpSpPr>
        <a:xfrm>
          <a:off x="0" y="0"/>
          <a:ext cx="0" cy="0"/>
          <a:chOff x="0" y="0"/>
          <a:chExt cx="0" cy="0"/>
        </a:xfrm>
      </p:grpSpPr>
      <p:cxnSp>
        <p:nvCxnSpPr>
          <p:cNvPr id="307" name="Google Shape;307;p49"/>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08" name="Google Shape;308;p49"/>
          <p:cNvSpPr txBox="1"/>
          <p:nvPr/>
        </p:nvSpPr>
        <p:spPr>
          <a:xfrm>
            <a:off x="3419850" y="303450"/>
            <a:ext cx="4318200" cy="3029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1: Expectations </a:t>
            </a:r>
            <a:br>
              <a:rPr lang="en" sz="5200">
                <a:solidFill>
                  <a:schemeClr val="dk1"/>
                </a:solidFill>
                <a:latin typeface="Nanum Myeongjo"/>
                <a:ea typeface="Nanum Myeongjo"/>
                <a:cs typeface="Nanum Myeongjo"/>
                <a:sym typeface="Nanum Myeongjo"/>
              </a:rPr>
            </a:br>
            <a:r>
              <a:rPr lang="en" sz="5200">
                <a:solidFill>
                  <a:schemeClr val="dk1"/>
                </a:solidFill>
                <a:latin typeface="Nanum Myeongjo"/>
                <a:ea typeface="Nanum Myeongjo"/>
                <a:cs typeface="Nanum Myeongjo"/>
                <a:sym typeface="Nanum Myeongjo"/>
              </a:rPr>
              <a:t>and Learning Principles</a:t>
            </a:r>
            <a:endParaRPr sz="5200">
              <a:solidFill>
                <a:schemeClr val="dk1"/>
              </a:solidFill>
              <a:latin typeface="Nanum Myeongjo"/>
              <a:ea typeface="Nanum Myeongjo"/>
              <a:cs typeface="Nanum Myeongjo"/>
              <a:sym typeface="Nanum Myeongjo"/>
            </a:endParaRPr>
          </a:p>
        </p:txBody>
      </p:sp>
      <p:sp>
        <p:nvSpPr>
          <p:cNvPr id="309" name="Google Shape;309;p49"/>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02</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13"/>
        <p:cNvGrpSpPr/>
        <p:nvPr/>
      </p:nvGrpSpPr>
      <p:grpSpPr>
        <a:xfrm>
          <a:off x="0" y="0"/>
          <a:ext cx="0" cy="0"/>
          <a:chOff x="0" y="0"/>
          <a:chExt cx="0" cy="0"/>
        </a:xfrm>
      </p:grpSpPr>
      <p:cxnSp>
        <p:nvCxnSpPr>
          <p:cNvPr id="314" name="Google Shape;314;p5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15" name="Google Shape;315;p5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16" name="Google Shape;316;p50"/>
          <p:cNvSpPr txBox="1"/>
          <p:nvPr/>
        </p:nvSpPr>
        <p:spPr>
          <a:xfrm>
            <a:off x="615900" y="1141350"/>
            <a:ext cx="5917800" cy="32940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lt1"/>
                </a:solidFill>
                <a:latin typeface="DM Sans"/>
                <a:ea typeface="DM Sans"/>
                <a:cs typeface="DM Sans"/>
                <a:sym typeface="DM Sans"/>
              </a:rPr>
              <a:t>Right triangles have surfaced in previous work: slope, finding areas of complex shapes, and indirect measurement. In this task we will explore ratios of sides of right triangles in order to expand ways we can work with right triangles.</a:t>
            </a:r>
            <a:endParaRPr sz="2000">
              <a:solidFill>
                <a:schemeClr val="lt1"/>
              </a:solidFill>
              <a:latin typeface="DM Sans"/>
              <a:ea typeface="DM Sans"/>
              <a:cs typeface="DM Sans"/>
              <a:sym typeface="DM Sans"/>
            </a:endParaRPr>
          </a:p>
          <a:p>
            <a:pPr marL="0" lvl="0" indent="0" algn="l" rtl="0">
              <a:lnSpc>
                <a:spcPct val="115000"/>
              </a:lnSpc>
              <a:spcBef>
                <a:spcPts val="1200"/>
              </a:spcBef>
              <a:spcAft>
                <a:spcPts val="1200"/>
              </a:spcAft>
              <a:buClr>
                <a:schemeClr val="dk1"/>
              </a:buClr>
              <a:buSzPts val="1100"/>
              <a:buFont typeface="Arial"/>
              <a:buNone/>
            </a:pPr>
            <a:r>
              <a:rPr lang="en" sz="2000">
                <a:solidFill>
                  <a:schemeClr val="lt1"/>
                </a:solidFill>
                <a:latin typeface="DM Sans"/>
                <a:ea typeface="DM Sans"/>
                <a:cs typeface="DM Sans"/>
                <a:sym typeface="DM Sans"/>
              </a:rPr>
              <a:t>Use measurement tools or dynamic geometry software such as </a:t>
            </a:r>
            <a:r>
              <a:rPr lang="en" sz="2000" u="sng">
                <a:solidFill>
                  <a:srgbClr val="83FBA3"/>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GeoGebra</a:t>
            </a:r>
            <a:r>
              <a:rPr lang="en" sz="2000">
                <a:solidFill>
                  <a:srgbClr val="83FBA3"/>
                </a:solidFill>
                <a:latin typeface="DM Sans"/>
                <a:ea typeface="DM Sans"/>
                <a:cs typeface="DM Sans"/>
                <a:sym typeface="DM Sans"/>
              </a:rPr>
              <a:t> </a:t>
            </a:r>
            <a:r>
              <a:rPr lang="en" sz="2000">
                <a:solidFill>
                  <a:schemeClr val="lt1"/>
                </a:solidFill>
                <a:latin typeface="DM Sans"/>
                <a:ea typeface="DM Sans"/>
                <a:cs typeface="DM Sans"/>
                <a:sym typeface="DM Sans"/>
              </a:rPr>
              <a:t>or </a:t>
            </a:r>
            <a:r>
              <a:rPr lang="en" sz="2000" u="sng">
                <a:solidFill>
                  <a:srgbClr val="83FBA3"/>
                </a:solidFill>
                <a:latin typeface="DM Sans"/>
                <a:ea typeface="DM Sans"/>
                <a:cs typeface="DM Sans"/>
                <a:sym typeface="DM Sans"/>
                <a:hlinkClick r:id="rId4">
                  <a:extLst>
                    <a:ext uri="{A12FA001-AC4F-418D-AE19-62706E023703}">
                      <ahyp:hlinkClr xmlns:ahyp="http://schemas.microsoft.com/office/drawing/2018/hyperlinkcolor" val="tx"/>
                    </a:ext>
                  </a:extLst>
                </a:hlinkClick>
              </a:rPr>
              <a:t>Desmos</a:t>
            </a:r>
            <a:r>
              <a:rPr lang="en" sz="2000">
                <a:solidFill>
                  <a:srgbClr val="83FBA3"/>
                </a:solidFill>
                <a:latin typeface="DM Sans"/>
                <a:ea typeface="DM Sans"/>
                <a:cs typeface="DM Sans"/>
                <a:sym typeface="DM Sans"/>
              </a:rPr>
              <a:t> </a:t>
            </a:r>
            <a:r>
              <a:rPr lang="en" sz="2000">
                <a:solidFill>
                  <a:schemeClr val="lt1"/>
                </a:solidFill>
                <a:latin typeface="DM Sans"/>
                <a:ea typeface="DM Sans"/>
                <a:cs typeface="DM Sans"/>
                <a:sym typeface="DM Sans"/>
              </a:rPr>
              <a:t>to construct a right triangle 𝐴𝐵𝐶, with a right angle at B and a 35° angle at A.</a:t>
            </a:r>
            <a:endParaRPr sz="2000">
              <a:solidFill>
                <a:schemeClr val="lt1"/>
              </a:solidFill>
              <a:latin typeface="DM Sans"/>
              <a:ea typeface="DM Sans"/>
              <a:cs typeface="DM Sans"/>
              <a:sym typeface="DM Sans"/>
            </a:endParaRPr>
          </a:p>
        </p:txBody>
      </p:sp>
      <p:sp>
        <p:nvSpPr>
          <p:cNvPr id="317" name="Google Shape;317;p50"/>
          <p:cNvSpPr txBox="1"/>
          <p:nvPr/>
        </p:nvSpPr>
        <p:spPr>
          <a:xfrm>
            <a:off x="615900" y="368375"/>
            <a:ext cx="49005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Do Some Math!</a:t>
            </a:r>
            <a:endParaRPr sz="3500">
              <a:solidFill>
                <a:srgbClr val="83FBA3"/>
              </a:solidFill>
              <a:latin typeface="Nanum Myeongjo"/>
              <a:ea typeface="Nanum Myeongjo"/>
              <a:cs typeface="Nanum Myeongjo"/>
              <a:sym typeface="Nanum Myeongjo"/>
            </a:endParaRPr>
          </a:p>
        </p:txBody>
      </p:sp>
      <p:sp>
        <p:nvSpPr>
          <p:cNvPr id="318" name="Google Shape;318;p50"/>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0"/>
          <p:cNvSpPr txBox="1"/>
          <p:nvPr/>
        </p:nvSpPr>
        <p:spPr>
          <a:xfrm>
            <a:off x="6735575" y="2937675"/>
            <a:ext cx="15615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200" b="1">
                <a:solidFill>
                  <a:srgbClr val="145758"/>
                </a:solidFill>
                <a:latin typeface="Proxima Nova"/>
                <a:ea typeface="Proxima Nova"/>
                <a:cs typeface="Proxima Nova"/>
                <a:sym typeface="Proxima Nova"/>
              </a:rPr>
              <a:t>Do the task as a student would. Jot down any reflections that you have as you do the math!</a:t>
            </a:r>
            <a:endParaRPr sz="1200" b="1">
              <a:solidFill>
                <a:srgbClr val="14575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43"/>
        <p:cNvGrpSpPr/>
        <p:nvPr/>
      </p:nvGrpSpPr>
      <p:grpSpPr>
        <a:xfrm>
          <a:off x="0" y="0"/>
          <a:ext cx="0" cy="0"/>
          <a:chOff x="0" y="0"/>
          <a:chExt cx="0" cy="0"/>
        </a:xfrm>
      </p:grpSpPr>
      <p:sp>
        <p:nvSpPr>
          <p:cNvPr id="144" name="Google Shape;144;p33"/>
          <p:cNvSpPr txBox="1"/>
          <p:nvPr/>
        </p:nvSpPr>
        <p:spPr>
          <a:xfrm>
            <a:off x="615900" y="1031000"/>
            <a:ext cx="7620600" cy="19446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6400">
                <a:latin typeface="Nanum Myeongjo"/>
                <a:ea typeface="Nanum Myeongjo"/>
                <a:cs typeface="Nanum Myeongjo"/>
                <a:sym typeface="Nanum Myeongjo"/>
              </a:rPr>
              <a:t>M155 Overview </a:t>
            </a:r>
            <a:endParaRPr sz="6400">
              <a:latin typeface="Nanum Myeongjo"/>
              <a:ea typeface="Nanum Myeongjo"/>
              <a:cs typeface="Nanum Myeongjo"/>
              <a:sym typeface="Nanum Myeongjo"/>
            </a:endParaRPr>
          </a:p>
        </p:txBody>
      </p:sp>
      <p:sp>
        <p:nvSpPr>
          <p:cNvPr id="145" name="Google Shape;145;p33"/>
          <p:cNvSpPr txBox="1"/>
          <p:nvPr/>
        </p:nvSpPr>
        <p:spPr>
          <a:xfrm>
            <a:off x="615900" y="4436800"/>
            <a:ext cx="26823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600">
                <a:latin typeface="DM Sans Medium"/>
                <a:ea typeface="DM Sans Medium"/>
                <a:cs typeface="DM Sans Medium"/>
                <a:sym typeface="DM Sans Medium"/>
              </a:rPr>
              <a:t>Month XX, XXXX</a:t>
            </a:r>
            <a:endParaRPr sz="1600">
              <a:latin typeface="DM Sans Medium"/>
              <a:ea typeface="DM Sans Medium"/>
              <a:cs typeface="DM Sans Medium"/>
              <a:sym typeface="DM Sans Medium"/>
            </a:endParaRPr>
          </a:p>
        </p:txBody>
      </p:sp>
      <p:pic>
        <p:nvPicPr>
          <p:cNvPr id="146" name="Google Shape;146;p33"/>
          <p:cNvPicPr preferRelativeResize="0"/>
          <p:nvPr/>
        </p:nvPicPr>
        <p:blipFill>
          <a:blip r:embed="rId3">
            <a:alphaModFix/>
          </a:blip>
          <a:stretch>
            <a:fillRect/>
          </a:stretch>
        </p:blipFill>
        <p:spPr>
          <a:xfrm>
            <a:off x="8162438" y="4343025"/>
            <a:ext cx="678562" cy="340075"/>
          </a:xfrm>
          <a:prstGeom prst="rect">
            <a:avLst/>
          </a:prstGeom>
          <a:noFill/>
          <a:ln>
            <a:noFill/>
          </a:ln>
        </p:spPr>
      </p:pic>
      <p:sp>
        <p:nvSpPr>
          <p:cNvPr id="147" name="Google Shape;147;p33"/>
          <p:cNvSpPr txBox="1"/>
          <p:nvPr/>
        </p:nvSpPr>
        <p:spPr>
          <a:xfrm>
            <a:off x="615900" y="1880150"/>
            <a:ext cx="43407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600" b="1">
                <a:latin typeface="DM Sans"/>
                <a:ea typeface="DM Sans"/>
                <a:cs typeface="DM Sans"/>
                <a:sym typeface="DM Sans"/>
              </a:rPr>
              <a:t>XQ Badge Project PL Series Baseline Session</a:t>
            </a:r>
            <a:endParaRPr sz="1600" b="1">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23"/>
        <p:cNvGrpSpPr/>
        <p:nvPr/>
      </p:nvGrpSpPr>
      <p:grpSpPr>
        <a:xfrm>
          <a:off x="0" y="0"/>
          <a:ext cx="0" cy="0"/>
          <a:chOff x="0" y="0"/>
          <a:chExt cx="0" cy="0"/>
        </a:xfrm>
      </p:grpSpPr>
      <p:cxnSp>
        <p:nvCxnSpPr>
          <p:cNvPr id="324" name="Google Shape;324;p5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25" name="Google Shape;325;p5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26" name="Google Shape;326;p51"/>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27" name="Google Shape;327;p51"/>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1"/>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DM Sans"/>
                <a:ea typeface="DM Sans"/>
                <a:cs typeface="DM Sans"/>
                <a:sym typeface="DM Sans"/>
              </a:rPr>
              <a:t>Choose 1-2 Content and Practice Expectations that student work could give evidence of.</a:t>
            </a:r>
            <a:endParaRPr sz="1100" b="1">
              <a:solidFill>
                <a:srgbClr val="145758"/>
              </a:solidFill>
              <a:latin typeface="DM Sans"/>
              <a:ea typeface="DM Sans"/>
              <a:cs typeface="DM Sans"/>
              <a:sym typeface="DM Sans"/>
            </a:endParaRPr>
          </a:p>
        </p:txBody>
      </p:sp>
      <p:sp>
        <p:nvSpPr>
          <p:cNvPr id="329" name="Google Shape;329;p51"/>
          <p:cNvSpPr txBox="1"/>
          <p:nvPr/>
        </p:nvSpPr>
        <p:spPr>
          <a:xfrm>
            <a:off x="615900" y="1522350"/>
            <a:ext cx="5917800" cy="32940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lt1"/>
                </a:solidFill>
                <a:latin typeface="DM Sans"/>
                <a:ea typeface="DM Sans"/>
                <a:cs typeface="DM Sans"/>
                <a:sym typeface="DM Sans"/>
              </a:rPr>
              <a:t>Right triangles have surfaced in previous work: slope, finding areas of complex shapes, and indirect measurement. In this task we will explore ratios of sides of right triangles in order to expand ways we can work with right triangles.</a:t>
            </a:r>
            <a:endParaRPr sz="2000">
              <a:solidFill>
                <a:schemeClr val="lt1"/>
              </a:solidFill>
              <a:latin typeface="DM Sans"/>
              <a:ea typeface="DM Sans"/>
              <a:cs typeface="DM Sans"/>
              <a:sym typeface="DM Sans"/>
            </a:endParaRPr>
          </a:p>
          <a:p>
            <a:pPr marL="0" lvl="0" indent="0" algn="l" rtl="0">
              <a:lnSpc>
                <a:spcPct val="115000"/>
              </a:lnSpc>
              <a:spcBef>
                <a:spcPts val="1200"/>
              </a:spcBef>
              <a:spcAft>
                <a:spcPts val="1200"/>
              </a:spcAft>
              <a:buClr>
                <a:schemeClr val="dk1"/>
              </a:buClr>
              <a:buSzPts val="1100"/>
              <a:buFont typeface="Arial"/>
              <a:buNone/>
            </a:pPr>
            <a:r>
              <a:rPr lang="en" sz="2000">
                <a:solidFill>
                  <a:schemeClr val="lt1"/>
                </a:solidFill>
                <a:latin typeface="DM Sans"/>
                <a:ea typeface="DM Sans"/>
                <a:cs typeface="DM Sans"/>
                <a:sym typeface="DM Sans"/>
              </a:rPr>
              <a:t>Use measurement tools or dynamic geometry software such as </a:t>
            </a:r>
            <a:r>
              <a:rPr lang="en" sz="2000" u="sng">
                <a:solidFill>
                  <a:srgbClr val="83FBA3"/>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GeoGebra</a:t>
            </a:r>
            <a:r>
              <a:rPr lang="en" sz="2000">
                <a:solidFill>
                  <a:srgbClr val="83FBA3"/>
                </a:solidFill>
                <a:latin typeface="DM Sans"/>
                <a:ea typeface="DM Sans"/>
                <a:cs typeface="DM Sans"/>
                <a:sym typeface="DM Sans"/>
              </a:rPr>
              <a:t> </a:t>
            </a:r>
            <a:r>
              <a:rPr lang="en" sz="2000">
                <a:solidFill>
                  <a:schemeClr val="lt1"/>
                </a:solidFill>
                <a:latin typeface="DM Sans"/>
                <a:ea typeface="DM Sans"/>
                <a:cs typeface="DM Sans"/>
                <a:sym typeface="DM Sans"/>
              </a:rPr>
              <a:t>or </a:t>
            </a:r>
            <a:r>
              <a:rPr lang="en" sz="2000" u="sng">
                <a:solidFill>
                  <a:srgbClr val="83FBA3"/>
                </a:solidFill>
                <a:latin typeface="DM Sans"/>
                <a:ea typeface="DM Sans"/>
                <a:cs typeface="DM Sans"/>
                <a:sym typeface="DM Sans"/>
                <a:hlinkClick r:id="rId4">
                  <a:extLst>
                    <a:ext uri="{A12FA001-AC4F-418D-AE19-62706E023703}">
                      <ahyp:hlinkClr xmlns:ahyp="http://schemas.microsoft.com/office/drawing/2018/hyperlinkcolor" val="tx"/>
                    </a:ext>
                  </a:extLst>
                </a:hlinkClick>
              </a:rPr>
              <a:t>Desmos</a:t>
            </a:r>
            <a:r>
              <a:rPr lang="en" sz="2000">
                <a:solidFill>
                  <a:srgbClr val="83FBA3"/>
                </a:solidFill>
                <a:latin typeface="DM Sans"/>
                <a:ea typeface="DM Sans"/>
                <a:cs typeface="DM Sans"/>
                <a:sym typeface="DM Sans"/>
              </a:rPr>
              <a:t> </a:t>
            </a:r>
            <a:r>
              <a:rPr lang="en" sz="2000">
                <a:solidFill>
                  <a:schemeClr val="lt1"/>
                </a:solidFill>
                <a:latin typeface="DM Sans"/>
                <a:ea typeface="DM Sans"/>
                <a:cs typeface="DM Sans"/>
                <a:sym typeface="DM Sans"/>
              </a:rPr>
              <a:t>to construct a right triangle 𝐴𝐵𝐶, with a right angle at B and a 35° angle at A.</a:t>
            </a:r>
            <a:endParaRPr sz="2000">
              <a:solidFill>
                <a:schemeClr val="lt1"/>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33"/>
        <p:cNvGrpSpPr/>
        <p:nvPr/>
      </p:nvGrpSpPr>
      <p:grpSpPr>
        <a:xfrm>
          <a:off x="0" y="0"/>
          <a:ext cx="0" cy="0"/>
          <a:chOff x="0" y="0"/>
          <a:chExt cx="0" cy="0"/>
        </a:xfrm>
      </p:grpSpPr>
      <p:cxnSp>
        <p:nvCxnSpPr>
          <p:cNvPr id="334" name="Google Shape;334;p5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35" name="Google Shape;335;p5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36" name="Google Shape;336;p52"/>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37" name="Google Shape;337;p52"/>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2"/>
          <p:cNvSpPr txBox="1"/>
          <p:nvPr/>
        </p:nvSpPr>
        <p:spPr>
          <a:xfrm>
            <a:off x="6735575" y="2976075"/>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155.a: Use similarity to explain the meaning of trigonometric ratios. </a:t>
            </a:r>
            <a:endParaRPr sz="1100" b="1">
              <a:solidFill>
                <a:srgbClr val="145758"/>
              </a:solidFill>
              <a:latin typeface="DM Sans"/>
              <a:ea typeface="DM Sans"/>
              <a:cs typeface="DM Sans"/>
              <a:sym typeface="DM Sans"/>
            </a:endParaRPr>
          </a:p>
        </p:txBody>
      </p:sp>
      <p:sp>
        <p:nvSpPr>
          <p:cNvPr id="339" name="Google Shape;339;p52"/>
          <p:cNvSpPr txBox="1"/>
          <p:nvPr/>
        </p:nvSpPr>
        <p:spPr>
          <a:xfrm>
            <a:off x="615900" y="1446150"/>
            <a:ext cx="5917800" cy="32940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lt1"/>
                </a:solidFill>
                <a:latin typeface="DM Sans"/>
                <a:ea typeface="DM Sans"/>
                <a:cs typeface="DM Sans"/>
                <a:sym typeface="DM Sans"/>
              </a:rPr>
              <a:t>Right triangles have surfaced in previous work: slope, finding areas of complex shapes, and indirect measurement. In this task we will explore ratios of sides of right triangles in order to expand ways we can work with right triangles.</a:t>
            </a:r>
            <a:endParaRPr sz="2000">
              <a:solidFill>
                <a:schemeClr val="lt1"/>
              </a:solidFill>
              <a:latin typeface="DM Sans"/>
              <a:ea typeface="DM Sans"/>
              <a:cs typeface="DM Sans"/>
              <a:sym typeface="DM Sans"/>
            </a:endParaRPr>
          </a:p>
          <a:p>
            <a:pPr marL="0" lvl="0" indent="0" algn="l" rtl="0">
              <a:lnSpc>
                <a:spcPct val="115000"/>
              </a:lnSpc>
              <a:spcBef>
                <a:spcPts val="1200"/>
              </a:spcBef>
              <a:spcAft>
                <a:spcPts val="1200"/>
              </a:spcAft>
              <a:buClr>
                <a:schemeClr val="dk1"/>
              </a:buClr>
              <a:buSzPts val="1100"/>
              <a:buFont typeface="Arial"/>
              <a:buNone/>
            </a:pPr>
            <a:r>
              <a:rPr lang="en" sz="2000">
                <a:solidFill>
                  <a:schemeClr val="lt1"/>
                </a:solidFill>
                <a:latin typeface="DM Sans"/>
                <a:ea typeface="DM Sans"/>
                <a:cs typeface="DM Sans"/>
                <a:sym typeface="DM Sans"/>
              </a:rPr>
              <a:t>Use measurement tools or dynamic geometry software such as </a:t>
            </a:r>
            <a:r>
              <a:rPr lang="en" sz="2000" u="sng">
                <a:solidFill>
                  <a:srgbClr val="83FBA3"/>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GeoGebra</a:t>
            </a:r>
            <a:r>
              <a:rPr lang="en" sz="2000">
                <a:solidFill>
                  <a:srgbClr val="83FBA3"/>
                </a:solidFill>
                <a:latin typeface="DM Sans"/>
                <a:ea typeface="DM Sans"/>
                <a:cs typeface="DM Sans"/>
                <a:sym typeface="DM Sans"/>
              </a:rPr>
              <a:t> </a:t>
            </a:r>
            <a:r>
              <a:rPr lang="en" sz="2000">
                <a:solidFill>
                  <a:schemeClr val="lt1"/>
                </a:solidFill>
                <a:latin typeface="DM Sans"/>
                <a:ea typeface="DM Sans"/>
                <a:cs typeface="DM Sans"/>
                <a:sym typeface="DM Sans"/>
              </a:rPr>
              <a:t>or </a:t>
            </a:r>
            <a:r>
              <a:rPr lang="en" sz="2000" u="sng">
                <a:solidFill>
                  <a:srgbClr val="83FBA3"/>
                </a:solidFill>
                <a:latin typeface="DM Sans"/>
                <a:ea typeface="DM Sans"/>
                <a:cs typeface="DM Sans"/>
                <a:sym typeface="DM Sans"/>
                <a:hlinkClick r:id="rId4">
                  <a:extLst>
                    <a:ext uri="{A12FA001-AC4F-418D-AE19-62706E023703}">
                      <ahyp:hlinkClr xmlns:ahyp="http://schemas.microsoft.com/office/drawing/2018/hyperlinkcolor" val="tx"/>
                    </a:ext>
                  </a:extLst>
                </a:hlinkClick>
              </a:rPr>
              <a:t>Desmos</a:t>
            </a:r>
            <a:r>
              <a:rPr lang="en" sz="2000">
                <a:solidFill>
                  <a:srgbClr val="83FBA3"/>
                </a:solidFill>
                <a:latin typeface="DM Sans"/>
                <a:ea typeface="DM Sans"/>
                <a:cs typeface="DM Sans"/>
                <a:sym typeface="DM Sans"/>
              </a:rPr>
              <a:t> </a:t>
            </a:r>
            <a:r>
              <a:rPr lang="en" sz="2000">
                <a:solidFill>
                  <a:schemeClr val="lt1"/>
                </a:solidFill>
                <a:latin typeface="DM Sans"/>
                <a:ea typeface="DM Sans"/>
                <a:cs typeface="DM Sans"/>
                <a:sym typeface="DM Sans"/>
              </a:rPr>
              <a:t>to construct a right triangle 𝐴𝐵𝐶, with a right angle at B and a 35° angle at A.</a:t>
            </a:r>
            <a:endParaRPr sz="2000">
              <a:solidFill>
                <a:schemeClr val="lt1"/>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43"/>
        <p:cNvGrpSpPr/>
        <p:nvPr/>
      </p:nvGrpSpPr>
      <p:grpSpPr>
        <a:xfrm>
          <a:off x="0" y="0"/>
          <a:ext cx="0" cy="0"/>
          <a:chOff x="0" y="0"/>
          <a:chExt cx="0" cy="0"/>
        </a:xfrm>
      </p:grpSpPr>
      <p:sp>
        <p:nvSpPr>
          <p:cNvPr id="344" name="Google Shape;344;p53"/>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M155 Badge Title, students will employ the following learning principles: </a:t>
            </a:r>
            <a:endParaRPr sz="900" b="1">
              <a:solidFill>
                <a:schemeClr val="dk1"/>
              </a:solidFill>
              <a:latin typeface="DM Sans"/>
              <a:ea typeface="DM Sans"/>
              <a:cs typeface="DM Sans"/>
              <a:sym typeface="DM Sans"/>
            </a:endParaRPr>
          </a:p>
        </p:txBody>
      </p:sp>
      <p:sp>
        <p:nvSpPr>
          <p:cNvPr id="345" name="Google Shape;345;p5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46" name="Google Shape;346;p5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47" name="Google Shape;347;p5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cxnSp>
        <p:nvCxnSpPr>
          <p:cNvPr id="349" name="Google Shape;349;p5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50" name="Google Shape;350;p5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51" name="Google Shape;351;p5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55"/>
        <p:cNvGrpSpPr/>
        <p:nvPr/>
      </p:nvGrpSpPr>
      <p:grpSpPr>
        <a:xfrm>
          <a:off x="0" y="0"/>
          <a:ext cx="0" cy="0"/>
          <a:chOff x="0" y="0"/>
          <a:chExt cx="0" cy="0"/>
        </a:xfrm>
      </p:grpSpPr>
      <p:sp>
        <p:nvSpPr>
          <p:cNvPr id="356" name="Google Shape;356;p54"/>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M155 Badge Title, students will employ the following learning principles: </a:t>
            </a:r>
            <a:endParaRPr sz="900" b="1">
              <a:solidFill>
                <a:schemeClr val="dk1"/>
              </a:solidFill>
              <a:latin typeface="DM Sans"/>
              <a:ea typeface="DM Sans"/>
              <a:cs typeface="DM Sans"/>
              <a:sym typeface="DM Sans"/>
            </a:endParaRPr>
          </a:p>
        </p:txBody>
      </p:sp>
      <p:sp>
        <p:nvSpPr>
          <p:cNvPr id="357" name="Google Shape;357;p5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58" name="Google Shape;358;p5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59" name="Google Shape;359;p5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0" name="Google Shape;360;p5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61" name="Google Shape;361;p5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62" name="Google Shape;362;p5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63" name="Google Shape;363;p5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364" name="Google Shape;364;p54"/>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b="1">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sz="13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68"/>
        <p:cNvGrpSpPr/>
        <p:nvPr/>
      </p:nvGrpSpPr>
      <p:grpSpPr>
        <a:xfrm>
          <a:off x="0" y="0"/>
          <a:ext cx="0" cy="0"/>
          <a:chOff x="0" y="0"/>
          <a:chExt cx="0" cy="0"/>
        </a:xfrm>
      </p:grpSpPr>
      <p:sp>
        <p:nvSpPr>
          <p:cNvPr id="369" name="Google Shape;369;p55"/>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M155 Badge Title, students will employ the following learning principles: </a:t>
            </a:r>
            <a:endParaRPr sz="900" b="1">
              <a:solidFill>
                <a:schemeClr val="dk1"/>
              </a:solidFill>
              <a:latin typeface="DM Sans"/>
              <a:ea typeface="DM Sans"/>
              <a:cs typeface="DM Sans"/>
              <a:sym typeface="DM Sans"/>
            </a:endParaRPr>
          </a:p>
        </p:txBody>
      </p:sp>
      <p:sp>
        <p:nvSpPr>
          <p:cNvPr id="370" name="Google Shape;370;p55"/>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71" name="Google Shape;371;p55"/>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72" name="Google Shape;372;p55"/>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3" name="Google Shape;373;p55"/>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74" name="Google Shape;374;p55"/>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75" name="Google Shape;375;p55"/>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5"/>
          <p:cNvSpPr txBox="1"/>
          <p:nvPr/>
        </p:nvSpPr>
        <p:spPr>
          <a:xfrm>
            <a:off x="6739325" y="3235575"/>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Share what </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you came up with!</a:t>
            </a:r>
            <a:endParaRPr sz="1000" b="1">
              <a:solidFill>
                <a:srgbClr val="83FBA3"/>
              </a:solidFill>
              <a:latin typeface="DM Sans"/>
              <a:ea typeface="DM Sans"/>
              <a:cs typeface="DM Sans"/>
              <a:sym typeface="DM Sans"/>
            </a:endParaRPr>
          </a:p>
        </p:txBody>
      </p:sp>
      <p:cxnSp>
        <p:nvCxnSpPr>
          <p:cNvPr id="377" name="Google Shape;377;p55"/>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78" name="Google Shape;378;p55"/>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82"/>
        <p:cNvGrpSpPr/>
        <p:nvPr/>
      </p:nvGrpSpPr>
      <p:grpSpPr>
        <a:xfrm>
          <a:off x="0" y="0"/>
          <a:ext cx="0" cy="0"/>
          <a:chOff x="0" y="0"/>
          <a:chExt cx="0" cy="0"/>
        </a:xfrm>
      </p:grpSpPr>
      <p:cxnSp>
        <p:nvCxnSpPr>
          <p:cNvPr id="383" name="Google Shape;383;p56"/>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84" name="Google Shape;384;p56"/>
          <p:cNvSpPr txBox="1"/>
          <p:nvPr/>
        </p:nvSpPr>
        <p:spPr>
          <a:xfrm>
            <a:off x="3419850" y="303450"/>
            <a:ext cx="4318200" cy="1575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1: Student Work</a:t>
            </a:r>
            <a:endParaRPr sz="5200">
              <a:solidFill>
                <a:schemeClr val="dk1"/>
              </a:solidFill>
              <a:latin typeface="Nanum Myeongjo"/>
              <a:ea typeface="Nanum Myeongjo"/>
              <a:cs typeface="Nanum Myeongjo"/>
              <a:sym typeface="Nanum Myeongjo"/>
            </a:endParaRPr>
          </a:p>
        </p:txBody>
      </p:sp>
      <p:sp>
        <p:nvSpPr>
          <p:cNvPr id="385" name="Google Shape;385;p56"/>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03</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89"/>
        <p:cNvGrpSpPr/>
        <p:nvPr/>
      </p:nvGrpSpPr>
      <p:grpSpPr>
        <a:xfrm>
          <a:off x="0" y="0"/>
          <a:ext cx="0" cy="0"/>
          <a:chOff x="0" y="0"/>
          <a:chExt cx="0" cy="0"/>
        </a:xfrm>
      </p:grpSpPr>
      <p:cxnSp>
        <p:nvCxnSpPr>
          <p:cNvPr id="390" name="Google Shape;390;p5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91" name="Google Shape;391;p5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92" name="Google Shape;392;p57"/>
          <p:cNvSpPr txBox="1"/>
          <p:nvPr/>
        </p:nvSpPr>
        <p:spPr>
          <a:xfrm>
            <a:off x="664600" y="1027825"/>
            <a:ext cx="8098800" cy="3617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“Undoing the harms of ability labeling is not just an issue of changing our language or implementing a standardized set of “best practices” or policies. It requires sustained action and ongoing learning at every level of our educational system, from individual classrooms to schools, school districts, universities, regions, states/provinces, and the nation. Many curricula, assessments, and instructional practices reproduce stratification—labeling students, their problem-solving strategies, and the learning opportunities they should receive on a scale from “remedial” to “sophisticated” (e.g., test score categories, systems for grouping students based on perceived ability, and strategies for sequencing student work for mathematical discussions). “</a:t>
            </a:r>
            <a:endParaRPr sz="1800">
              <a:solidFill>
                <a:schemeClr val="lt1"/>
              </a:solidFill>
              <a:latin typeface="DM Sans"/>
              <a:ea typeface="DM Sans"/>
              <a:cs typeface="DM Sans"/>
              <a:sym typeface="DM Sans"/>
            </a:endParaRPr>
          </a:p>
          <a:p>
            <a:pPr marL="0" lvl="0" indent="0" algn="r" rtl="0">
              <a:lnSpc>
                <a:spcPct val="115000"/>
              </a:lnSpc>
              <a:spcBef>
                <a:spcPts val="1200"/>
              </a:spcBef>
              <a:spcAft>
                <a:spcPts val="1200"/>
              </a:spcAft>
              <a:buClr>
                <a:schemeClr val="dk1"/>
              </a:buClr>
              <a:buSzPts val="1100"/>
              <a:buFont typeface="Arial"/>
              <a:buNone/>
            </a:pPr>
            <a:r>
              <a:rPr lang="en" sz="1800">
                <a:solidFill>
                  <a:schemeClr val="lt1"/>
                </a:solidFill>
                <a:latin typeface="DM Sans"/>
                <a:ea typeface="DM Sans"/>
                <a:cs typeface="DM Sans"/>
                <a:sym typeface="DM Sans"/>
              </a:rPr>
              <a:t>-National Council of Teachers of Mathematics </a:t>
            </a:r>
            <a:endParaRPr sz="1500">
              <a:solidFill>
                <a:schemeClr val="lt1"/>
              </a:solidFill>
              <a:latin typeface="DM Sans"/>
              <a:ea typeface="DM Sans"/>
              <a:cs typeface="DM Sans"/>
              <a:sym typeface="DM Sans"/>
            </a:endParaRPr>
          </a:p>
        </p:txBody>
      </p:sp>
      <p:sp>
        <p:nvSpPr>
          <p:cNvPr id="393" name="Google Shape;393;p57"/>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 is the impact of our labels?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397"/>
        <p:cNvGrpSpPr/>
        <p:nvPr/>
      </p:nvGrpSpPr>
      <p:grpSpPr>
        <a:xfrm>
          <a:off x="0" y="0"/>
          <a:ext cx="0" cy="0"/>
          <a:chOff x="0" y="0"/>
          <a:chExt cx="0" cy="0"/>
        </a:xfrm>
      </p:grpSpPr>
      <p:sp>
        <p:nvSpPr>
          <p:cNvPr id="398" name="Google Shape;398;p58"/>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399" name="Google Shape;399;p58"/>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400" name="Google Shape;400;p58"/>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01" name="Google Shape;401;p58"/>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02" name="Google Shape;402;p58"/>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403" name="Google Shape;403;p58"/>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07"/>
        <p:cNvGrpSpPr/>
        <p:nvPr/>
      </p:nvGrpSpPr>
      <p:grpSpPr>
        <a:xfrm>
          <a:off x="0" y="0"/>
          <a:ext cx="0" cy="0"/>
          <a:chOff x="0" y="0"/>
          <a:chExt cx="0" cy="0"/>
        </a:xfrm>
      </p:grpSpPr>
      <p:cxnSp>
        <p:nvCxnSpPr>
          <p:cNvPr id="408" name="Google Shape;408;p59"/>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09" name="Google Shape;409;p59"/>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10" name="Google Shape;410;p59"/>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2400">
              <a:solidFill>
                <a:schemeClr val="dk1"/>
              </a:solidFill>
              <a:latin typeface="Nanum Myeongjo"/>
              <a:ea typeface="Nanum Myeongjo"/>
              <a:cs typeface="Nanum Myeongjo"/>
              <a:sym typeface="Nanum Myeongjo"/>
            </a:endParaRPr>
          </a:p>
        </p:txBody>
      </p:sp>
      <p:sp>
        <p:nvSpPr>
          <p:cNvPr id="411" name="Google Shape;411;p59"/>
          <p:cNvSpPr/>
          <p:nvPr/>
        </p:nvSpPr>
        <p:spPr>
          <a:xfrm>
            <a:off x="2085125" y="2540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9"/>
          <p:cNvSpPr txBox="1"/>
          <p:nvPr/>
        </p:nvSpPr>
        <p:spPr>
          <a:xfrm>
            <a:off x="2365175" y="3190125"/>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Come off mute and share what you saw!</a:t>
            </a:r>
            <a:endParaRPr b="1">
              <a:solidFill>
                <a:srgbClr val="BDFCD7"/>
              </a:solidFill>
              <a:latin typeface="DM Sans"/>
              <a:ea typeface="DM Sans"/>
              <a:cs typeface="DM Sans"/>
              <a:sym typeface="DM Sans"/>
            </a:endParaRPr>
          </a:p>
        </p:txBody>
      </p:sp>
      <p:sp>
        <p:nvSpPr>
          <p:cNvPr id="413" name="Google Shape;413;p59"/>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14" name="Google Shape;414;p59"/>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sp>
        <p:nvSpPr>
          <p:cNvPr id="415" name="Google Shape;415;p59"/>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19"/>
        <p:cNvGrpSpPr/>
        <p:nvPr/>
      </p:nvGrpSpPr>
      <p:grpSpPr>
        <a:xfrm>
          <a:off x="0" y="0"/>
          <a:ext cx="0" cy="0"/>
          <a:chOff x="0" y="0"/>
          <a:chExt cx="0" cy="0"/>
        </a:xfrm>
      </p:grpSpPr>
      <p:cxnSp>
        <p:nvCxnSpPr>
          <p:cNvPr id="420" name="Google Shape;420;p6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21" name="Google Shape;421;p6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22" name="Google Shape;422;p60"/>
          <p:cNvSpPr txBox="1"/>
          <p:nvPr/>
        </p:nvSpPr>
        <p:spPr>
          <a:xfrm>
            <a:off x="1613100" y="376226"/>
            <a:ext cx="5917800" cy="538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1000"/>
              </a:spcAft>
              <a:buClr>
                <a:schemeClr val="dk1"/>
              </a:buClr>
              <a:buSzPts val="1100"/>
              <a:buFont typeface="Arial"/>
              <a:buNone/>
            </a:pPr>
            <a:r>
              <a:rPr lang="en" sz="3500">
                <a:solidFill>
                  <a:srgbClr val="83FBA3"/>
                </a:solidFill>
                <a:latin typeface="Nanum Myeongjo"/>
                <a:ea typeface="Nanum Myeongjo"/>
                <a:cs typeface="Nanum Myeongjo"/>
                <a:sym typeface="Nanum Myeongjo"/>
              </a:rPr>
              <a:t>Criteria for Success</a:t>
            </a:r>
            <a:endParaRPr sz="3500">
              <a:solidFill>
                <a:schemeClr val="lt1"/>
              </a:solidFill>
              <a:latin typeface="Nanum Myeongjo"/>
              <a:ea typeface="Nanum Myeongjo"/>
              <a:cs typeface="Nanum Myeongjo"/>
              <a:sym typeface="Nanum Myeongjo"/>
            </a:endParaRPr>
          </a:p>
        </p:txBody>
      </p:sp>
      <p:graphicFrame>
        <p:nvGraphicFramePr>
          <p:cNvPr id="423" name="Google Shape;423;p60"/>
          <p:cNvGraphicFramePr/>
          <p:nvPr/>
        </p:nvGraphicFramePr>
        <p:xfrm>
          <a:off x="1037388" y="1308850"/>
          <a:ext cx="3000000" cy="3000000"/>
        </p:xfrm>
        <a:graphic>
          <a:graphicData uri="http://schemas.openxmlformats.org/drawingml/2006/table">
            <a:tbl>
              <a:tblPr>
                <a:noFill/>
                <a:tableStyleId>{B7CCB0AD-2E9C-4A59-912A-0F85F4F24294}</a:tableStyleId>
              </a:tblPr>
              <a:tblGrid>
                <a:gridCol w="2677225">
                  <a:extLst>
                    <a:ext uri="{9D8B030D-6E8A-4147-A177-3AD203B41FA5}">
                      <a16:colId xmlns:a16="http://schemas.microsoft.com/office/drawing/2014/main" val="20000"/>
                    </a:ext>
                  </a:extLst>
                </a:gridCol>
                <a:gridCol w="2807825">
                  <a:extLst>
                    <a:ext uri="{9D8B030D-6E8A-4147-A177-3AD203B41FA5}">
                      <a16:colId xmlns:a16="http://schemas.microsoft.com/office/drawing/2014/main" val="20001"/>
                    </a:ext>
                  </a:extLst>
                </a:gridCol>
                <a:gridCol w="1839225">
                  <a:extLst>
                    <a:ext uri="{9D8B030D-6E8A-4147-A177-3AD203B41FA5}">
                      <a16:colId xmlns:a16="http://schemas.microsoft.com/office/drawing/2014/main" val="20002"/>
                    </a:ext>
                  </a:extLst>
                </a:gridCol>
              </a:tblGrid>
              <a:tr h="500025">
                <a:tc>
                  <a:txBody>
                    <a:bodyPr/>
                    <a:lstStyle/>
                    <a:p>
                      <a:pPr marL="0" lvl="0" indent="0" algn="l" rtl="0">
                        <a:spcBef>
                          <a:spcPts val="0"/>
                        </a:spcBef>
                        <a:spcAft>
                          <a:spcPts val="0"/>
                        </a:spcAft>
                        <a:buNone/>
                      </a:pPr>
                      <a:r>
                        <a:rPr lang="en" sz="1200" b="1">
                          <a:latin typeface="DM Sans"/>
                          <a:ea typeface="DM Sans"/>
                          <a:cs typeface="DM Sans"/>
                          <a:sym typeface="DM Sans"/>
                        </a:rPr>
                        <a:t>Conference and Provide Revision Support</a:t>
                      </a:r>
                      <a:endParaRPr sz="1200" b="1">
                        <a:latin typeface="DM Sans"/>
                        <a:ea typeface="DM Sans"/>
                        <a:cs typeface="DM Sans"/>
                        <a:sym typeface="DM Sans"/>
                      </a:endParaRPr>
                    </a:p>
                  </a:txBody>
                  <a:tcPr marL="63500" marR="63500" marT="63500" marB="63500">
                    <a:solidFill>
                      <a:srgbClr val="83FBA3"/>
                    </a:solidFill>
                  </a:tcPr>
                </a:tc>
                <a:tc>
                  <a:txBody>
                    <a:bodyPr/>
                    <a:lstStyle/>
                    <a:p>
                      <a:pPr marL="0" lvl="0" indent="0" algn="l" rtl="0">
                        <a:spcBef>
                          <a:spcPts val="0"/>
                        </a:spcBef>
                        <a:spcAft>
                          <a:spcPts val="0"/>
                        </a:spcAft>
                        <a:buNone/>
                      </a:pPr>
                      <a:r>
                        <a:rPr lang="en" sz="1200" b="1">
                          <a:latin typeface="DM Sans"/>
                          <a:ea typeface="DM Sans"/>
                          <a:cs typeface="DM Sans"/>
                          <a:sym typeface="DM Sans"/>
                        </a:rPr>
                        <a:t>Accept with Revision</a:t>
                      </a:r>
                      <a:endParaRPr sz="1200" b="1">
                        <a:latin typeface="DM Sans"/>
                        <a:ea typeface="DM Sans"/>
                        <a:cs typeface="DM Sans"/>
                        <a:sym typeface="DM Sans"/>
                      </a:endParaRPr>
                    </a:p>
                  </a:txBody>
                  <a:tcPr marL="63500" marR="63500" marT="63500" marB="63500">
                    <a:lnB w="12700" cap="flat" cmpd="sng">
                      <a:solidFill>
                        <a:srgbClr val="1F1F1F"/>
                      </a:solidFill>
                      <a:prstDash val="solid"/>
                      <a:round/>
                      <a:headEnd type="none" w="sm" len="sm"/>
                      <a:tailEnd type="none" w="sm" len="sm"/>
                    </a:lnB>
                    <a:solidFill>
                      <a:srgbClr val="83FBA3"/>
                    </a:solidFill>
                  </a:tcPr>
                </a:tc>
                <a:tc>
                  <a:txBody>
                    <a:bodyPr/>
                    <a:lstStyle/>
                    <a:p>
                      <a:pPr marL="0" lvl="0" indent="0" algn="l" rtl="0">
                        <a:spcBef>
                          <a:spcPts val="0"/>
                        </a:spcBef>
                        <a:spcAft>
                          <a:spcPts val="0"/>
                        </a:spcAft>
                        <a:buNone/>
                      </a:pPr>
                      <a:r>
                        <a:rPr lang="en" sz="1200" b="1">
                          <a:latin typeface="DM Sans"/>
                          <a:ea typeface="DM Sans"/>
                          <a:cs typeface="DM Sans"/>
                          <a:sym typeface="DM Sans"/>
                        </a:rPr>
                        <a:t>Accept</a:t>
                      </a:r>
                      <a:endParaRPr sz="1200" b="1">
                        <a:latin typeface="DM Sans"/>
                        <a:ea typeface="DM Sans"/>
                        <a:cs typeface="DM Sans"/>
                        <a:sym typeface="DM Sans"/>
                      </a:endParaRPr>
                    </a:p>
                  </a:txBody>
                  <a:tcPr marL="63500" marR="63500" marT="63500" marB="63500">
                    <a:solidFill>
                      <a:srgbClr val="83FBA3"/>
                    </a:solidFill>
                  </a:tcPr>
                </a:tc>
                <a:extLst>
                  <a:ext uri="{0D108BD9-81ED-4DB2-BD59-A6C34878D82A}">
                    <a16:rowId xmlns:a16="http://schemas.microsoft.com/office/drawing/2014/main" val="10000"/>
                  </a:ext>
                </a:extLst>
              </a:tr>
              <a:tr h="1634625">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a:solidFill>
                          <a:schemeClr val="lt1"/>
                        </a:solidFill>
                        <a:latin typeface="DM Sans"/>
                        <a:ea typeface="DM Sans"/>
                        <a:cs typeface="DM Sans"/>
                        <a:sym typeface="DM Sans"/>
                      </a:endParaRPr>
                    </a:p>
                  </a:txBody>
                  <a:tcPr marL="63500" marR="63500" marT="63500" marB="63500">
                    <a:lnR w="12700" cap="flat" cmpd="sng">
                      <a:solidFill>
                        <a:srgbClr val="1F1F1F"/>
                      </a:solidFill>
                      <a:prstDash val="solid"/>
                      <a:round/>
                      <a:headEnd type="none" w="sm" len="sm"/>
                      <a:tailEnd type="none" w="sm" len="sm"/>
                    </a:lnR>
                    <a:solidFill>
                      <a:schemeClr val="accent3"/>
                    </a:solidFill>
                  </a:tcPr>
                </a:tc>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lnR w="12700" cap="flat" cmpd="sng">
                      <a:solidFill>
                        <a:srgbClr val="1F1F1F"/>
                      </a:solidFill>
                      <a:prstDash val="solid"/>
                      <a:round/>
                      <a:headEnd type="none" w="sm" len="sm"/>
                      <a:tailEnd type="none" w="sm" len="sm"/>
                    </a:lnR>
                    <a:lnT w="12700" cap="flat" cmpd="sng">
                      <a:solidFill>
                        <a:srgbClr val="1F1F1F"/>
                      </a:solidFill>
                      <a:prstDash val="solid"/>
                      <a:round/>
                      <a:headEnd type="none" w="sm" len="sm"/>
                      <a:tailEnd type="none" w="sm" len="sm"/>
                    </a:lnT>
                    <a:lnB w="12700" cap="flat" cmpd="sng">
                      <a:solidFill>
                        <a:srgbClr val="1F1F1F"/>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demonstrates evidence that they have met the expectations of the indicator(s).</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solidFill>
                      <a:schemeClr val="accent3"/>
                    </a:solidFill>
                  </a:tcPr>
                </a:tc>
                <a:extLst>
                  <a:ext uri="{0D108BD9-81ED-4DB2-BD59-A6C34878D82A}">
                    <a16:rowId xmlns:a16="http://schemas.microsoft.com/office/drawing/2014/main" val="10001"/>
                  </a:ext>
                </a:extLst>
              </a:tr>
            </a:tbl>
          </a:graphicData>
        </a:graphic>
      </p:graphicFrame>
      <p:sp>
        <p:nvSpPr>
          <p:cNvPr id="424" name="Google Shape;424;p60"/>
          <p:cNvSpPr/>
          <p:nvPr/>
        </p:nvSpPr>
        <p:spPr>
          <a:xfrm>
            <a:off x="6956600" y="3044050"/>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0"/>
          <p:cNvSpPr txBox="1"/>
          <p:nvPr/>
        </p:nvSpPr>
        <p:spPr>
          <a:xfrm>
            <a:off x="7148900" y="3763150"/>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What resonates with you? What questions surace for you?</a:t>
            </a:r>
            <a:endParaRPr sz="1100" b="1">
              <a:solidFill>
                <a:srgbClr val="145758"/>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51"/>
        <p:cNvGrpSpPr/>
        <p:nvPr/>
      </p:nvGrpSpPr>
      <p:grpSpPr>
        <a:xfrm>
          <a:off x="0" y="0"/>
          <a:ext cx="0" cy="0"/>
          <a:chOff x="0" y="0"/>
          <a:chExt cx="0" cy="0"/>
        </a:xfrm>
      </p:grpSpPr>
      <p:cxnSp>
        <p:nvCxnSpPr>
          <p:cNvPr id="152" name="Google Shape;152;p3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53" name="Google Shape;153;p3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54" name="Google Shape;154;p34"/>
          <p:cNvSpPr txBox="1"/>
          <p:nvPr/>
        </p:nvSpPr>
        <p:spPr>
          <a:xfrm>
            <a:off x="768300" y="379351"/>
            <a:ext cx="5917800" cy="3899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Welcome!</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r>
              <a:rPr lang="en" sz="3500">
                <a:solidFill>
                  <a:schemeClr val="lt1"/>
                </a:solidFill>
                <a:latin typeface="DM Sans"/>
                <a:ea typeface="DM Sans"/>
                <a:cs typeface="DM Sans"/>
                <a:sym typeface="DM Sans"/>
              </a:rPr>
              <a:t>Community Builder:</a:t>
            </a:r>
            <a:br>
              <a:rPr lang="en" sz="3500">
                <a:solidFill>
                  <a:schemeClr val="lt1"/>
                </a:solidFill>
                <a:latin typeface="Nanum Myeongjo"/>
                <a:ea typeface="Nanum Myeongjo"/>
                <a:cs typeface="Nanum Myeongjo"/>
                <a:sym typeface="Nanum Myeongjo"/>
              </a:rPr>
            </a:br>
            <a:r>
              <a:rPr lang="en" sz="3500">
                <a:solidFill>
                  <a:schemeClr val="lt1"/>
                </a:solidFill>
                <a:latin typeface="Nanum Myeongjo"/>
                <a:ea typeface="Nanum Myeongjo"/>
                <a:cs typeface="Nanum Myeongjo"/>
                <a:sym typeface="Nanum Myeongjo"/>
              </a:rPr>
              <a:t>Write a “tweet” in 140 characters or less to describe a moment/interaction that pushed your teaching practice. Get ready to share!</a:t>
            </a:r>
            <a:endParaRPr sz="3500">
              <a:solidFill>
                <a:schemeClr val="lt1"/>
              </a:solidFill>
              <a:latin typeface="Nanum Myeongjo"/>
              <a:ea typeface="Nanum Myeongjo"/>
              <a:cs typeface="Nanum Myeongjo"/>
              <a:sym typeface="Nanum Myeongj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29"/>
        <p:cNvGrpSpPr/>
        <p:nvPr/>
      </p:nvGrpSpPr>
      <p:grpSpPr>
        <a:xfrm>
          <a:off x="0" y="0"/>
          <a:ext cx="0" cy="0"/>
          <a:chOff x="0" y="0"/>
          <a:chExt cx="0" cy="0"/>
        </a:xfrm>
      </p:grpSpPr>
      <p:cxnSp>
        <p:nvCxnSpPr>
          <p:cNvPr id="430" name="Google Shape;430;p6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31" name="Google Shape;431;p6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32" name="Google Shape;432;p61"/>
          <p:cNvSpPr txBox="1"/>
          <p:nvPr/>
        </p:nvSpPr>
        <p:spPr>
          <a:xfrm>
            <a:off x="615900" y="1217550"/>
            <a:ext cx="5917800" cy="30600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2300">
                <a:solidFill>
                  <a:schemeClr val="lt1"/>
                </a:solidFill>
                <a:latin typeface="DM Sans"/>
                <a:ea typeface="DM Sans"/>
                <a:cs typeface="DM Sans"/>
                <a:sym typeface="DM Sans"/>
              </a:rPr>
              <a:t>Intellect or knowledge is what we learn or understand about various topics, concepts, and paradigms. It is the understanding, enhancement, and exercising of mental powers and capacities that allow one to better understand and critique the world. </a:t>
            </a:r>
            <a:endParaRPr sz="2300">
              <a:solidFill>
                <a:schemeClr val="lt1"/>
              </a:solidFill>
              <a:latin typeface="DM Sans"/>
              <a:ea typeface="DM Sans"/>
              <a:cs typeface="DM Sans"/>
              <a:sym typeface="DM Sans"/>
            </a:endParaRPr>
          </a:p>
          <a:p>
            <a:pPr marL="0" lvl="0" indent="0" algn="l" rtl="0">
              <a:lnSpc>
                <a:spcPct val="115000"/>
              </a:lnSpc>
              <a:spcBef>
                <a:spcPts val="1200"/>
              </a:spcBef>
              <a:spcAft>
                <a:spcPts val="1200"/>
              </a:spcAft>
              <a:buClr>
                <a:schemeClr val="dk1"/>
              </a:buClr>
              <a:buSzPts val="1100"/>
              <a:buFont typeface="Arial"/>
              <a:buNone/>
            </a:pPr>
            <a:r>
              <a:rPr lang="en">
                <a:solidFill>
                  <a:schemeClr val="lt1"/>
                </a:solidFill>
                <a:latin typeface="DM Sans"/>
                <a:ea typeface="DM Sans"/>
                <a:cs typeface="DM Sans"/>
                <a:sym typeface="DM Sans"/>
              </a:rPr>
              <a:t>Source: Muhammad, Gholdy. Cultivating Genius: An Equity Framework for Culturally and Historically Responsive Literacy. Scholastic, 2021. </a:t>
            </a:r>
            <a:endParaRPr>
              <a:solidFill>
                <a:schemeClr val="lt1"/>
              </a:solidFill>
              <a:latin typeface="DM Sans"/>
              <a:ea typeface="DM Sans"/>
              <a:cs typeface="DM Sans"/>
              <a:sym typeface="DM Sans"/>
            </a:endParaRPr>
          </a:p>
        </p:txBody>
      </p:sp>
      <p:sp>
        <p:nvSpPr>
          <p:cNvPr id="433" name="Google Shape;433;p61"/>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Humanizing Assessment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437"/>
        <p:cNvGrpSpPr/>
        <p:nvPr/>
      </p:nvGrpSpPr>
      <p:grpSpPr>
        <a:xfrm>
          <a:off x="0" y="0"/>
          <a:ext cx="0" cy="0"/>
          <a:chOff x="0" y="0"/>
          <a:chExt cx="0" cy="0"/>
        </a:xfrm>
      </p:grpSpPr>
      <p:cxnSp>
        <p:nvCxnSpPr>
          <p:cNvPr id="438" name="Google Shape;438;p62"/>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439" name="Google Shape;439;p62"/>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440" name="Google Shape;440;p6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441" name="Google Shape;441;p62"/>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2" name="Google Shape;442;p6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443" name="Google Shape;443;p62"/>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444" name="Google Shape;444;p6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445" name="Google Shape;445;p62"/>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446" name="Google Shape;446;p62"/>
          <p:cNvSpPr txBox="1"/>
          <p:nvPr/>
        </p:nvSpPr>
        <p:spPr>
          <a:xfrm>
            <a:off x="325175" y="2843600"/>
            <a:ext cx="21699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b="1">
                <a:solidFill>
                  <a:schemeClr val="dk1"/>
                </a:solidFill>
                <a:latin typeface="DM Sans"/>
                <a:ea typeface="DM Sans"/>
                <a:cs typeface="DM Sans"/>
                <a:sym typeface="DM Sans"/>
              </a:rPr>
              <a:t>155.a: Use similarity to explain the meaning of trigonometric ratios</a:t>
            </a:r>
            <a:endParaRPr sz="1000" b="1">
              <a:solidFill>
                <a:schemeClr val="dk1"/>
              </a:solidFill>
              <a:latin typeface="DM Sans"/>
              <a:ea typeface="DM Sans"/>
              <a:cs typeface="DM Sans"/>
              <a:sym typeface="DM Sans"/>
            </a:endParaRPr>
          </a:p>
        </p:txBody>
      </p:sp>
      <p:cxnSp>
        <p:nvCxnSpPr>
          <p:cNvPr id="447" name="Google Shape;447;p62"/>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448" name="Google Shape;448;p62"/>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449" name="Google Shape;449;p62"/>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450" name="Google Shape;450;p62"/>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451" name="Google Shape;451;p62"/>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demonstrates evidence </a:t>
            </a:r>
            <a:br>
              <a:rPr lang="en" sz="1000">
                <a:latin typeface="DM Sans"/>
                <a:ea typeface="DM Sans"/>
                <a:cs typeface="DM Sans"/>
                <a:sym typeface="DM Sans"/>
              </a:rPr>
            </a:br>
            <a:r>
              <a:rPr lang="en"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55"/>
        <p:cNvGrpSpPr/>
        <p:nvPr/>
      </p:nvGrpSpPr>
      <p:grpSpPr>
        <a:xfrm>
          <a:off x="0" y="0"/>
          <a:ext cx="0" cy="0"/>
          <a:chOff x="0" y="0"/>
          <a:chExt cx="0" cy="0"/>
        </a:xfrm>
      </p:grpSpPr>
      <p:cxnSp>
        <p:nvCxnSpPr>
          <p:cNvPr id="456" name="Google Shape;456;p63"/>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57" name="Google Shape;457;p63"/>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458" name="Google Shape;458;p63"/>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459" name="Google Shape;459;p63"/>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460" name="Google Shape;460;p63"/>
          <p:cNvSpPr/>
          <p:nvPr/>
        </p:nvSpPr>
        <p:spPr>
          <a:xfrm>
            <a:off x="615894" y="2298334"/>
            <a:ext cx="450710" cy="412109"/>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3"/>
          <p:cNvSpPr/>
          <p:nvPr/>
        </p:nvSpPr>
        <p:spPr>
          <a:xfrm>
            <a:off x="1178639" y="2352244"/>
            <a:ext cx="1649499" cy="304289"/>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3"/>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3"/>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Put your</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67"/>
        <p:cNvGrpSpPr/>
        <p:nvPr/>
      </p:nvGrpSpPr>
      <p:grpSpPr>
        <a:xfrm>
          <a:off x="0" y="0"/>
          <a:ext cx="0" cy="0"/>
          <a:chOff x="0" y="0"/>
          <a:chExt cx="0" cy="0"/>
        </a:xfrm>
      </p:grpSpPr>
      <p:cxnSp>
        <p:nvCxnSpPr>
          <p:cNvPr id="468" name="Google Shape;468;p64"/>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69" name="Google Shape;469;p64"/>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470" name="Google Shape;470;p64"/>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71" name="Google Shape;471;p64"/>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1 of student work</a:t>
            </a:r>
            <a:endParaRPr/>
          </a:p>
        </p:txBody>
      </p:sp>
      <p:sp>
        <p:nvSpPr>
          <p:cNvPr id="472" name="Google Shape;472;p64"/>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4"/>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77"/>
        <p:cNvGrpSpPr/>
        <p:nvPr/>
      </p:nvGrpSpPr>
      <p:grpSpPr>
        <a:xfrm>
          <a:off x="0" y="0"/>
          <a:ext cx="0" cy="0"/>
          <a:chOff x="0" y="0"/>
          <a:chExt cx="0" cy="0"/>
        </a:xfrm>
      </p:grpSpPr>
      <p:cxnSp>
        <p:nvCxnSpPr>
          <p:cNvPr id="478" name="Google Shape;478;p65"/>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79" name="Google Shape;479;p65"/>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80" name="Google Shape;480;p65"/>
          <p:cNvSpPr txBox="1"/>
          <p:nvPr/>
        </p:nvSpPr>
        <p:spPr>
          <a:xfrm>
            <a:off x="615900" y="303450"/>
            <a:ext cx="28041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sp>
        <p:nvSpPr>
          <p:cNvPr id="481" name="Google Shape;481;p65"/>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2 of student work</a:t>
            </a:r>
            <a:endParaRPr/>
          </a:p>
        </p:txBody>
      </p:sp>
      <p:sp>
        <p:nvSpPr>
          <p:cNvPr id="482" name="Google Shape;482;p65"/>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5"/>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 </a:t>
            </a:r>
            <a:endParaRPr sz="1000" b="1">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87"/>
        <p:cNvGrpSpPr/>
        <p:nvPr/>
      </p:nvGrpSpPr>
      <p:grpSpPr>
        <a:xfrm>
          <a:off x="0" y="0"/>
          <a:ext cx="0" cy="0"/>
          <a:chOff x="0" y="0"/>
          <a:chExt cx="0" cy="0"/>
        </a:xfrm>
      </p:grpSpPr>
      <p:cxnSp>
        <p:nvCxnSpPr>
          <p:cNvPr id="488" name="Google Shape;488;p66"/>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89" name="Google Shape;489;p66"/>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90" name="Google Shape;490;p66"/>
          <p:cNvSpPr txBox="1"/>
          <p:nvPr/>
        </p:nvSpPr>
        <p:spPr>
          <a:xfrm>
            <a:off x="615900" y="303450"/>
            <a:ext cx="2298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sp>
        <p:nvSpPr>
          <p:cNvPr id="491" name="Google Shape;491;p66"/>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3 of student work</a:t>
            </a:r>
            <a:endParaRPr/>
          </a:p>
        </p:txBody>
      </p:sp>
      <p:sp>
        <p:nvSpPr>
          <p:cNvPr id="492" name="Google Shape;492;p66"/>
          <p:cNvSpPr/>
          <p:nvPr/>
        </p:nvSpPr>
        <p:spPr>
          <a:xfrm>
            <a:off x="944400"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6"/>
          <p:cNvSpPr txBox="1"/>
          <p:nvPr/>
        </p:nvSpPr>
        <p:spPr>
          <a:xfrm>
            <a:off x="1140450"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97"/>
        <p:cNvGrpSpPr/>
        <p:nvPr/>
      </p:nvGrpSpPr>
      <p:grpSpPr>
        <a:xfrm>
          <a:off x="0" y="0"/>
          <a:ext cx="0" cy="0"/>
          <a:chOff x="0" y="0"/>
          <a:chExt cx="0" cy="0"/>
        </a:xfrm>
      </p:grpSpPr>
      <p:cxnSp>
        <p:nvCxnSpPr>
          <p:cNvPr id="498" name="Google Shape;498;p6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99" name="Google Shape;499;p6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500" name="Google Shape;500;p67"/>
          <p:cNvSpPr txBox="1"/>
          <p:nvPr/>
        </p:nvSpPr>
        <p:spPr>
          <a:xfrm>
            <a:off x="615900" y="1598550"/>
            <a:ext cx="6571800" cy="4095300"/>
          </a:xfrm>
          <a:prstGeom prst="rect">
            <a:avLst/>
          </a:prstGeom>
          <a:noFill/>
          <a:ln>
            <a:noFill/>
          </a:ln>
        </p:spPr>
        <p:txBody>
          <a:bodyPr spcFirstLastPara="1" wrap="square" lIns="0" tIns="0" rIns="0" bIns="0" anchor="t" anchorCtr="0">
            <a:spAutoFit/>
          </a:bodyPr>
          <a:lstStyle/>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Content and Practice Expectations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Learning Principles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Criteria for Success</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Which one excites you the most?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What one will have the greatest impact on students?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What questions surface for you?</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2200">
              <a:solidFill>
                <a:schemeClr val="lt1"/>
              </a:solidFill>
              <a:latin typeface="DM Sans"/>
              <a:ea typeface="DM Sans"/>
              <a:cs typeface="DM Sans"/>
              <a:sym typeface="DM Sans"/>
            </a:endParaRPr>
          </a:p>
        </p:txBody>
      </p:sp>
      <p:sp>
        <p:nvSpPr>
          <p:cNvPr id="501" name="Google Shape;501;p67"/>
          <p:cNvSpPr txBox="1"/>
          <p:nvPr/>
        </p:nvSpPr>
        <p:spPr>
          <a:xfrm>
            <a:off x="615900" y="368375"/>
            <a:ext cx="64176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Three Key Components of the Math Badging System</a:t>
            </a:r>
            <a:endParaRPr sz="3500">
              <a:solidFill>
                <a:srgbClr val="83FBA3"/>
              </a:solidFill>
              <a:latin typeface="Nanum Myeongjo"/>
              <a:ea typeface="Nanum Myeongjo"/>
              <a:cs typeface="Nanum Myeongjo"/>
              <a:sym typeface="Nanum Myeongjo"/>
            </a:endParaRPr>
          </a:p>
        </p:txBody>
      </p:sp>
      <p:sp>
        <p:nvSpPr>
          <p:cNvPr id="502" name="Google Shape;502;p67"/>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7"/>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a:t>
            </a:r>
            <a:br>
              <a:rPr lang="en" b="1">
                <a:solidFill>
                  <a:srgbClr val="145758"/>
                </a:solidFill>
                <a:latin typeface="DM Sans"/>
                <a:ea typeface="DM Sans"/>
                <a:cs typeface="DM Sans"/>
                <a:sym typeface="DM Sans"/>
              </a:rPr>
            </a:br>
            <a:r>
              <a:rPr lang="en"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07"/>
        <p:cNvGrpSpPr/>
        <p:nvPr/>
      </p:nvGrpSpPr>
      <p:grpSpPr>
        <a:xfrm>
          <a:off x="0" y="0"/>
          <a:ext cx="0" cy="0"/>
          <a:chOff x="0" y="0"/>
          <a:chExt cx="0" cy="0"/>
        </a:xfrm>
      </p:grpSpPr>
      <p:cxnSp>
        <p:nvCxnSpPr>
          <p:cNvPr id="508" name="Google Shape;508;p68"/>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09" name="Google Shape;509;p68"/>
          <p:cNvSpPr txBox="1"/>
          <p:nvPr/>
        </p:nvSpPr>
        <p:spPr>
          <a:xfrm>
            <a:off x="3419850" y="303450"/>
            <a:ext cx="4318200" cy="3021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2: Expectations and Learning Principles</a:t>
            </a:r>
            <a:endParaRPr sz="5200">
              <a:solidFill>
                <a:schemeClr val="dk1"/>
              </a:solidFill>
              <a:latin typeface="Nanum Myeongjo"/>
              <a:ea typeface="Nanum Myeongjo"/>
              <a:cs typeface="Nanum Myeongjo"/>
              <a:sym typeface="Nanum Myeongjo"/>
            </a:endParaRPr>
          </a:p>
        </p:txBody>
      </p:sp>
      <p:sp>
        <p:nvSpPr>
          <p:cNvPr id="510" name="Google Shape;510;p68"/>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04</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14"/>
        <p:cNvGrpSpPr/>
        <p:nvPr/>
      </p:nvGrpSpPr>
      <p:grpSpPr>
        <a:xfrm>
          <a:off x="0" y="0"/>
          <a:ext cx="0" cy="0"/>
          <a:chOff x="0" y="0"/>
          <a:chExt cx="0" cy="0"/>
        </a:xfrm>
      </p:grpSpPr>
      <p:cxnSp>
        <p:nvCxnSpPr>
          <p:cNvPr id="515" name="Google Shape;515;p6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16" name="Google Shape;516;p69"/>
          <p:cNvCxnSpPr/>
          <p:nvPr/>
        </p:nvCxnSpPr>
        <p:spPr>
          <a:xfrm>
            <a:off x="63960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17" name="Google Shape;517;p69"/>
          <p:cNvSpPr txBox="1"/>
          <p:nvPr/>
        </p:nvSpPr>
        <p:spPr>
          <a:xfrm>
            <a:off x="615900" y="303450"/>
            <a:ext cx="40407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Let’s Do Some Math!</a:t>
            </a:r>
            <a:endParaRPr sz="3300">
              <a:solidFill>
                <a:schemeClr val="dk1"/>
              </a:solidFill>
              <a:latin typeface="Nanum Myeongjo"/>
              <a:ea typeface="Nanum Myeongjo"/>
              <a:cs typeface="Nanum Myeongjo"/>
              <a:sym typeface="Nanum Myeongjo"/>
            </a:endParaRPr>
          </a:p>
        </p:txBody>
      </p:sp>
      <p:pic>
        <p:nvPicPr>
          <p:cNvPr id="518" name="Google Shape;518;p69"/>
          <p:cNvPicPr preferRelativeResize="0"/>
          <p:nvPr/>
        </p:nvPicPr>
        <p:blipFill>
          <a:blip r:embed="rId3">
            <a:alphaModFix/>
          </a:blip>
          <a:stretch>
            <a:fillRect/>
          </a:stretch>
        </p:blipFill>
        <p:spPr>
          <a:xfrm>
            <a:off x="534400" y="1033100"/>
            <a:ext cx="7203593" cy="3455699"/>
          </a:xfrm>
          <a:prstGeom prst="rect">
            <a:avLst/>
          </a:prstGeom>
          <a:noFill/>
          <a:ln w="76200" cap="flat" cmpd="sng">
            <a:solidFill>
              <a:schemeClr val="lt1"/>
            </a:solidFill>
            <a:prstDash val="solid"/>
            <a:round/>
            <a:headEnd type="none" w="sm" len="sm"/>
            <a:tailEnd type="none" w="sm" len="sm"/>
          </a:ln>
        </p:spPr>
      </p:pic>
      <p:sp>
        <p:nvSpPr>
          <p:cNvPr id="519" name="Google Shape;519;p69"/>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9"/>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Do the task as a student would. Jot down any reflections that you have as you do the math!</a:t>
            </a:r>
            <a:endParaRPr sz="800" b="1">
              <a:solidFill>
                <a:srgbClr val="C9FC8D"/>
              </a:solidFill>
              <a:latin typeface="DM Sans"/>
              <a:ea typeface="DM Sans"/>
              <a:cs typeface="DM Sans"/>
              <a:sym typeface="DM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24"/>
        <p:cNvGrpSpPr/>
        <p:nvPr/>
      </p:nvGrpSpPr>
      <p:grpSpPr>
        <a:xfrm>
          <a:off x="0" y="0"/>
          <a:ext cx="0" cy="0"/>
          <a:chOff x="0" y="0"/>
          <a:chExt cx="0" cy="0"/>
        </a:xfrm>
      </p:grpSpPr>
      <p:cxnSp>
        <p:nvCxnSpPr>
          <p:cNvPr id="525" name="Google Shape;525;p7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26" name="Google Shape;526;p70"/>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27" name="Google Shape;527;p70"/>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pic>
        <p:nvPicPr>
          <p:cNvPr id="528" name="Google Shape;528;p70"/>
          <p:cNvPicPr preferRelativeResize="0"/>
          <p:nvPr/>
        </p:nvPicPr>
        <p:blipFill>
          <a:blip r:embed="rId3">
            <a:alphaModFix/>
          </a:blip>
          <a:stretch>
            <a:fillRect/>
          </a:stretch>
        </p:blipFill>
        <p:spPr>
          <a:xfrm>
            <a:off x="534400" y="1033100"/>
            <a:ext cx="7203593" cy="3455699"/>
          </a:xfrm>
          <a:prstGeom prst="rect">
            <a:avLst/>
          </a:prstGeom>
          <a:noFill/>
          <a:ln w="76200" cap="flat" cmpd="sng">
            <a:solidFill>
              <a:schemeClr val="lt1"/>
            </a:solidFill>
            <a:prstDash val="solid"/>
            <a:round/>
            <a:headEnd type="none" w="sm" len="sm"/>
            <a:tailEnd type="none" w="sm" len="sm"/>
          </a:ln>
        </p:spPr>
      </p:pic>
      <p:sp>
        <p:nvSpPr>
          <p:cNvPr id="529" name="Google Shape;529;p70"/>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0"/>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Choose 1-2 Content and Practice Expectations that student work could give evidence of.</a:t>
            </a:r>
            <a:endParaRPr sz="1100" b="1">
              <a:solidFill>
                <a:srgbClr val="C9FC8D"/>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58"/>
        <p:cNvGrpSpPr/>
        <p:nvPr/>
      </p:nvGrpSpPr>
      <p:grpSpPr>
        <a:xfrm>
          <a:off x="0" y="0"/>
          <a:ext cx="0" cy="0"/>
          <a:chOff x="0" y="0"/>
          <a:chExt cx="0" cy="0"/>
        </a:xfrm>
      </p:grpSpPr>
      <p:sp>
        <p:nvSpPr>
          <p:cNvPr id="159" name="Google Shape;159;p35"/>
          <p:cNvSpPr txBox="1"/>
          <p:nvPr/>
        </p:nvSpPr>
        <p:spPr>
          <a:xfrm>
            <a:off x="2876500" y="1757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Participants will be able to:</a:t>
            </a:r>
            <a:endParaRPr>
              <a:solidFill>
                <a:schemeClr val="dk1"/>
              </a:solidFill>
              <a:latin typeface="NanumMyeongjo ExtraBold"/>
              <a:ea typeface="NanumMyeongjo ExtraBold"/>
              <a:cs typeface="NanumMyeongjo ExtraBold"/>
              <a:sym typeface="NanumMyeongjo ExtraBold"/>
            </a:endParaRPr>
          </a:p>
        </p:txBody>
      </p:sp>
      <p:sp>
        <p:nvSpPr>
          <p:cNvPr id="160" name="Google Shape;160;p35"/>
          <p:cNvSpPr txBox="1"/>
          <p:nvPr/>
        </p:nvSpPr>
        <p:spPr>
          <a:xfrm>
            <a:off x="2876500" y="2088175"/>
            <a:ext cx="2134800" cy="15213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Explain the content and practice expectations for the M155 badge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Analyze tasks through the lenses of (1) content and practice expectations and (2)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Analyze student work for evidence of learning</a:t>
            </a:r>
            <a:endParaRPr sz="1000">
              <a:solidFill>
                <a:schemeClr val="dk1"/>
              </a:solidFill>
              <a:latin typeface="DM Sans"/>
              <a:ea typeface="DM Sans"/>
              <a:cs typeface="DM Sans"/>
              <a:sym typeface="DM Sans"/>
            </a:endParaRPr>
          </a:p>
        </p:txBody>
      </p:sp>
      <p:cxnSp>
        <p:nvCxnSpPr>
          <p:cNvPr id="161" name="Google Shape;161;p35"/>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162" name="Google Shape;162;p35"/>
          <p:cNvSpPr/>
          <p:nvPr/>
        </p:nvSpPr>
        <p:spPr>
          <a:xfrm>
            <a:off x="2876500"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5"/>
          <p:cNvSpPr txBox="1"/>
          <p:nvPr/>
        </p:nvSpPr>
        <p:spPr>
          <a:xfrm>
            <a:off x="6085125" y="1757125"/>
            <a:ext cx="922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Agenda:</a:t>
            </a:r>
            <a:endParaRPr>
              <a:solidFill>
                <a:schemeClr val="dk1"/>
              </a:solidFill>
              <a:latin typeface="NanumMyeongjo ExtraBold"/>
              <a:ea typeface="NanumMyeongjo ExtraBold"/>
              <a:cs typeface="NanumMyeongjo ExtraBold"/>
              <a:sym typeface="NanumMyeongjo ExtraBold"/>
            </a:endParaRPr>
          </a:p>
        </p:txBody>
      </p:sp>
      <p:sp>
        <p:nvSpPr>
          <p:cNvPr id="164" name="Google Shape;164;p35"/>
          <p:cNvSpPr txBox="1"/>
          <p:nvPr/>
        </p:nvSpPr>
        <p:spPr>
          <a:xfrm>
            <a:off x="6085125" y="2088175"/>
            <a:ext cx="1915200" cy="14724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1: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1: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2: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2: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Closing</a:t>
            </a:r>
            <a:endParaRPr sz="1000">
              <a:solidFill>
                <a:schemeClr val="dk1"/>
              </a:solidFill>
              <a:latin typeface="DM Sans"/>
              <a:ea typeface="DM Sans"/>
              <a:cs typeface="DM Sans"/>
              <a:sym typeface="DM Sans"/>
            </a:endParaRPr>
          </a:p>
        </p:txBody>
      </p:sp>
      <p:sp>
        <p:nvSpPr>
          <p:cNvPr id="165" name="Google Shape;165;p35"/>
          <p:cNvSpPr/>
          <p:nvPr/>
        </p:nvSpPr>
        <p:spPr>
          <a:xfrm>
            <a:off x="6085125"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35"/>
          <p:cNvCxnSpPr/>
          <p:nvPr/>
        </p:nvCxnSpPr>
        <p:spPr>
          <a:xfrm>
            <a:off x="56877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35"/>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168" name="Google Shape;168;p35"/>
          <p:cNvSpPr/>
          <p:nvPr/>
        </p:nvSpPr>
        <p:spPr>
          <a:xfrm>
            <a:off x="0" y="0"/>
            <a:ext cx="2505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5"/>
          <p:cNvSpPr txBox="1"/>
          <p:nvPr/>
        </p:nvSpPr>
        <p:spPr>
          <a:xfrm>
            <a:off x="325175" y="342200"/>
            <a:ext cx="19152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Outcomes and Agenda</a:t>
            </a:r>
            <a:endParaRPr sz="3300">
              <a:solidFill>
                <a:schemeClr val="dk1"/>
              </a:solidFill>
              <a:latin typeface="Nanum Myeongjo"/>
              <a:ea typeface="Nanum Myeongjo"/>
              <a:cs typeface="Nanum Myeongjo"/>
              <a:sym typeface="Nanum Myeongjo"/>
            </a:endParaRPr>
          </a:p>
        </p:txBody>
      </p:sp>
      <p:cxnSp>
        <p:nvCxnSpPr>
          <p:cNvPr id="170" name="Google Shape;170;p35"/>
          <p:cNvCxnSpPr/>
          <p:nvPr/>
        </p:nvCxnSpPr>
        <p:spPr>
          <a:xfrm>
            <a:off x="2505475" y="-6900"/>
            <a:ext cx="0" cy="5155800"/>
          </a:xfrm>
          <a:prstGeom prst="straightConnector1">
            <a:avLst/>
          </a:prstGeom>
          <a:noFill/>
          <a:ln w="9525" cap="flat" cmpd="sng">
            <a:solidFill>
              <a:schemeClr val="dk1"/>
            </a:solidFill>
            <a:prstDash val="solid"/>
            <a:round/>
            <a:headEnd type="none" w="med" len="med"/>
            <a:tailEnd type="none" w="med" len="med"/>
          </a:ln>
        </p:spPr>
      </p:cxnSp>
      <p:pic>
        <p:nvPicPr>
          <p:cNvPr id="171" name="Google Shape;171;p35"/>
          <p:cNvPicPr preferRelativeResize="0"/>
          <p:nvPr/>
        </p:nvPicPr>
        <p:blipFill>
          <a:blip r:embed="rId3">
            <a:alphaModFix/>
          </a:blip>
          <a:stretch>
            <a:fillRect/>
          </a:stretch>
        </p:blipFill>
        <p:spPr>
          <a:xfrm>
            <a:off x="3096768" y="841025"/>
            <a:ext cx="481663" cy="485249"/>
          </a:xfrm>
          <a:prstGeom prst="rect">
            <a:avLst/>
          </a:prstGeom>
          <a:noFill/>
          <a:ln>
            <a:noFill/>
          </a:ln>
        </p:spPr>
      </p:pic>
      <p:pic>
        <p:nvPicPr>
          <p:cNvPr id="172" name="Google Shape;172;p35"/>
          <p:cNvPicPr preferRelativeResize="0"/>
          <p:nvPr/>
        </p:nvPicPr>
        <p:blipFill>
          <a:blip r:embed="rId4">
            <a:alphaModFix/>
          </a:blip>
          <a:stretch>
            <a:fillRect/>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34"/>
        <p:cNvGrpSpPr/>
        <p:nvPr/>
      </p:nvGrpSpPr>
      <p:grpSpPr>
        <a:xfrm>
          <a:off x="0" y="0"/>
          <a:ext cx="0" cy="0"/>
          <a:chOff x="0" y="0"/>
          <a:chExt cx="0" cy="0"/>
        </a:xfrm>
      </p:grpSpPr>
      <p:cxnSp>
        <p:nvCxnSpPr>
          <p:cNvPr id="535" name="Google Shape;535;p7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36" name="Google Shape;536;p71"/>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37" name="Google Shape;537;p71"/>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pic>
        <p:nvPicPr>
          <p:cNvPr id="538" name="Google Shape;538;p71"/>
          <p:cNvPicPr preferRelativeResize="0"/>
          <p:nvPr/>
        </p:nvPicPr>
        <p:blipFill>
          <a:blip r:embed="rId3">
            <a:alphaModFix/>
          </a:blip>
          <a:stretch>
            <a:fillRect/>
          </a:stretch>
        </p:blipFill>
        <p:spPr>
          <a:xfrm>
            <a:off x="534400" y="1033100"/>
            <a:ext cx="7203593" cy="3455699"/>
          </a:xfrm>
          <a:prstGeom prst="rect">
            <a:avLst/>
          </a:prstGeom>
          <a:noFill/>
          <a:ln w="76200" cap="flat" cmpd="sng">
            <a:solidFill>
              <a:schemeClr val="lt1"/>
            </a:solidFill>
            <a:prstDash val="solid"/>
            <a:round/>
            <a:headEnd type="none" w="sm" len="sm"/>
            <a:tailEnd type="none" w="sm" len="sm"/>
          </a:ln>
        </p:spPr>
      </p:pic>
      <p:sp>
        <p:nvSpPr>
          <p:cNvPr id="539" name="Google Shape;539;p71"/>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1"/>
          <p:cNvSpPr txBox="1"/>
          <p:nvPr/>
        </p:nvSpPr>
        <p:spPr>
          <a:xfrm>
            <a:off x="6976350" y="2679000"/>
            <a:ext cx="1554000" cy="677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155.c: Use trigonometric ratios to solve right triangles in applied problems</a:t>
            </a:r>
            <a:endParaRPr sz="1100" b="1">
              <a:solidFill>
                <a:srgbClr val="C9FC8D"/>
              </a:solidFill>
              <a:latin typeface="DM Sans"/>
              <a:ea typeface="DM Sans"/>
              <a:cs typeface="DM Sans"/>
              <a:sym typeface="DM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44"/>
        <p:cNvGrpSpPr/>
        <p:nvPr/>
      </p:nvGrpSpPr>
      <p:grpSpPr>
        <a:xfrm>
          <a:off x="0" y="0"/>
          <a:ext cx="0" cy="0"/>
          <a:chOff x="0" y="0"/>
          <a:chExt cx="0" cy="0"/>
        </a:xfrm>
      </p:grpSpPr>
      <p:sp>
        <p:nvSpPr>
          <p:cNvPr id="545" name="Google Shape;545;p72"/>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M155 Badge Title, students will employ the following learning principles: </a:t>
            </a:r>
            <a:endParaRPr b="1">
              <a:solidFill>
                <a:schemeClr val="dk1"/>
              </a:solidFill>
              <a:latin typeface="DM Sans"/>
              <a:ea typeface="DM Sans"/>
              <a:cs typeface="DM Sans"/>
              <a:sym typeface="DM Sans"/>
            </a:endParaRPr>
          </a:p>
        </p:txBody>
      </p:sp>
      <p:sp>
        <p:nvSpPr>
          <p:cNvPr id="546" name="Google Shape;546;p72"/>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47" name="Google Shape;547;p7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48" name="Google Shape;548;p72"/>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9" name="Google Shape;549;p7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50" name="Google Shape;550;p72"/>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51" name="Google Shape;551;p7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52" name="Google Shape;552;p72"/>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56"/>
        <p:cNvGrpSpPr/>
        <p:nvPr/>
      </p:nvGrpSpPr>
      <p:grpSpPr>
        <a:xfrm>
          <a:off x="0" y="0"/>
          <a:ext cx="0" cy="0"/>
          <a:chOff x="0" y="0"/>
          <a:chExt cx="0" cy="0"/>
        </a:xfrm>
      </p:grpSpPr>
      <p:sp>
        <p:nvSpPr>
          <p:cNvPr id="557" name="Google Shape;557;p73"/>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M155 Badge Title, students will employ the following learning principles: </a:t>
            </a:r>
            <a:endParaRPr b="1">
              <a:solidFill>
                <a:schemeClr val="dk1"/>
              </a:solidFill>
              <a:latin typeface="DM Sans"/>
              <a:ea typeface="DM Sans"/>
              <a:cs typeface="DM Sans"/>
              <a:sym typeface="DM Sans"/>
            </a:endParaRPr>
          </a:p>
        </p:txBody>
      </p:sp>
      <p:sp>
        <p:nvSpPr>
          <p:cNvPr id="558" name="Google Shape;558;p7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59" name="Google Shape;559;p7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60" name="Google Shape;560;p7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1" name="Google Shape;561;p7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62" name="Google Shape;562;p7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63" name="Google Shape;563;p7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64" name="Google Shape;564;p7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65" name="Google Shape;565;p73"/>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3"/>
          <p:cNvSpPr txBox="1"/>
          <p:nvPr/>
        </p:nvSpPr>
        <p:spPr>
          <a:xfrm>
            <a:off x="6595350" y="2937350"/>
            <a:ext cx="1554000" cy="1015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BDFCD7"/>
                </a:solidFill>
                <a:latin typeface="DM Sans"/>
                <a:ea typeface="DM Sans"/>
                <a:cs typeface="DM Sans"/>
                <a:sym typeface="DM Sans"/>
              </a:rPr>
              <a:t>Which of these principles does this task lend itself to? </a:t>
            </a:r>
            <a:endParaRPr sz="1100" b="1">
              <a:solidFill>
                <a:srgbClr val="BDFCD7"/>
              </a:solidFill>
              <a:latin typeface="DM Sans"/>
              <a:ea typeface="DM Sans"/>
              <a:cs typeface="DM Sans"/>
              <a:sym typeface="DM Sans"/>
            </a:endParaRPr>
          </a:p>
          <a:p>
            <a:pPr marL="0" lvl="0" indent="0" algn="ctr" rtl="0">
              <a:spcBef>
                <a:spcPts val="0"/>
              </a:spcBef>
              <a:spcAft>
                <a:spcPts val="0"/>
              </a:spcAft>
              <a:buNone/>
            </a:pPr>
            <a:r>
              <a:rPr lang="en" sz="1100" b="1">
                <a:solidFill>
                  <a:srgbClr val="BDFCD7"/>
                </a:solidFill>
                <a:latin typeface="DM Sans"/>
                <a:ea typeface="DM Sans"/>
                <a:cs typeface="DM Sans"/>
                <a:sym typeface="DM Sans"/>
              </a:rPr>
              <a:t>Which ones can the task be easily adapted to accommodate? </a:t>
            </a:r>
            <a:endParaRPr sz="1100" b="1">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70"/>
        <p:cNvGrpSpPr/>
        <p:nvPr/>
      </p:nvGrpSpPr>
      <p:grpSpPr>
        <a:xfrm>
          <a:off x="0" y="0"/>
          <a:ext cx="0" cy="0"/>
          <a:chOff x="0" y="0"/>
          <a:chExt cx="0" cy="0"/>
        </a:xfrm>
      </p:grpSpPr>
      <p:sp>
        <p:nvSpPr>
          <p:cNvPr id="571" name="Google Shape;571;p74"/>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M155 Badge Title, students will employ the following learning principles: </a:t>
            </a:r>
            <a:endParaRPr b="1">
              <a:solidFill>
                <a:schemeClr val="dk1"/>
              </a:solidFill>
              <a:latin typeface="DM Sans"/>
              <a:ea typeface="DM Sans"/>
              <a:cs typeface="DM Sans"/>
              <a:sym typeface="DM Sans"/>
            </a:endParaRPr>
          </a:p>
        </p:txBody>
      </p:sp>
      <p:sp>
        <p:nvSpPr>
          <p:cNvPr id="572" name="Google Shape;572;p7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73" name="Google Shape;573;p7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74" name="Google Shape;574;p7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5" name="Google Shape;575;p7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76" name="Google Shape;576;p7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77" name="Google Shape;577;p7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78" name="Google Shape;578;p7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79" name="Google Shape;579;p74"/>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4"/>
          <p:cNvSpPr txBox="1"/>
          <p:nvPr/>
        </p:nvSpPr>
        <p:spPr>
          <a:xfrm>
            <a:off x="6595350" y="3075800"/>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BDFCD7"/>
                </a:solidFill>
                <a:latin typeface="DM Sans"/>
                <a:ea typeface="DM Sans"/>
                <a:cs typeface="DM Sans"/>
                <a:sym typeface="DM Sans"/>
              </a:rPr>
              <a:t>Share what </a:t>
            </a:r>
            <a:br>
              <a:rPr lang="en" sz="1600" b="1">
                <a:solidFill>
                  <a:srgbClr val="BDFCD7"/>
                </a:solidFill>
                <a:latin typeface="DM Sans"/>
                <a:ea typeface="DM Sans"/>
                <a:cs typeface="DM Sans"/>
                <a:sym typeface="DM Sans"/>
              </a:rPr>
            </a:br>
            <a:r>
              <a:rPr lang="en" sz="1600" b="1">
                <a:solidFill>
                  <a:srgbClr val="BDFCD7"/>
                </a:solidFill>
                <a:latin typeface="DM Sans"/>
                <a:ea typeface="DM Sans"/>
                <a:cs typeface="DM Sans"/>
                <a:sym typeface="DM Sans"/>
              </a:rPr>
              <a:t>you came up with!</a:t>
            </a:r>
            <a:endParaRPr sz="1100" b="1">
              <a:solidFill>
                <a:srgbClr val="BDFCD7"/>
              </a:solidFill>
              <a:latin typeface="DM Sans"/>
              <a:ea typeface="DM Sans"/>
              <a:cs typeface="DM Sans"/>
              <a:sym typeface="DM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84"/>
        <p:cNvGrpSpPr/>
        <p:nvPr/>
      </p:nvGrpSpPr>
      <p:grpSpPr>
        <a:xfrm>
          <a:off x="0" y="0"/>
          <a:ext cx="0" cy="0"/>
          <a:chOff x="0" y="0"/>
          <a:chExt cx="0" cy="0"/>
        </a:xfrm>
      </p:grpSpPr>
      <p:cxnSp>
        <p:nvCxnSpPr>
          <p:cNvPr id="585" name="Google Shape;585;p75"/>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86" name="Google Shape;586;p75"/>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2: Student Work</a:t>
            </a:r>
            <a:endParaRPr sz="5200">
              <a:solidFill>
                <a:schemeClr val="dk1"/>
              </a:solidFill>
              <a:latin typeface="Nanum Myeongjo"/>
              <a:ea typeface="Nanum Myeongjo"/>
              <a:cs typeface="Nanum Myeongjo"/>
              <a:sym typeface="Nanum Myeongjo"/>
            </a:endParaRPr>
          </a:p>
        </p:txBody>
      </p:sp>
      <p:sp>
        <p:nvSpPr>
          <p:cNvPr id="587" name="Google Shape;587;p75"/>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05</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91"/>
        <p:cNvGrpSpPr/>
        <p:nvPr/>
      </p:nvGrpSpPr>
      <p:grpSpPr>
        <a:xfrm>
          <a:off x="0" y="0"/>
          <a:ext cx="0" cy="0"/>
          <a:chOff x="0" y="0"/>
          <a:chExt cx="0" cy="0"/>
        </a:xfrm>
      </p:grpSpPr>
      <p:sp>
        <p:nvSpPr>
          <p:cNvPr id="592" name="Google Shape;592;p76"/>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593" name="Google Shape;593;p76"/>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594" name="Google Shape;594;p76"/>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95" name="Google Shape;595;p76"/>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96" name="Google Shape;596;p76"/>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597" name="Google Shape;597;p76"/>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01"/>
        <p:cNvGrpSpPr/>
        <p:nvPr/>
      </p:nvGrpSpPr>
      <p:grpSpPr>
        <a:xfrm>
          <a:off x="0" y="0"/>
          <a:ext cx="0" cy="0"/>
          <a:chOff x="0" y="0"/>
          <a:chExt cx="0" cy="0"/>
        </a:xfrm>
      </p:grpSpPr>
      <p:sp>
        <p:nvSpPr>
          <p:cNvPr id="602" name="Google Shape;602;p77"/>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03" name="Google Shape;603;p77"/>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04" name="Google Shape;604;p77"/>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05" name="Google Shape;605;p77"/>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06" name="Google Shape;606;p77"/>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07" name="Google Shape;607;p77"/>
          <p:cNvSpPr/>
          <p:nvPr/>
        </p:nvSpPr>
        <p:spPr>
          <a:xfrm>
            <a:off x="1612725" y="26440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7"/>
          <p:cNvSpPr txBox="1"/>
          <p:nvPr/>
        </p:nvSpPr>
        <p:spPr>
          <a:xfrm>
            <a:off x="1808775" y="3331300"/>
            <a:ext cx="1554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C9FC8D"/>
                </a:solidFill>
                <a:latin typeface="DM Sans"/>
                <a:ea typeface="DM Sans"/>
                <a:cs typeface="DM Sans"/>
                <a:sym typeface="DM Sans"/>
              </a:rPr>
              <a:t>Come off mute and share what you saw!</a:t>
            </a:r>
            <a:endParaRPr b="1">
              <a:solidFill>
                <a:srgbClr val="C9FC8D"/>
              </a:solidFill>
              <a:latin typeface="DM Sans"/>
              <a:ea typeface="DM Sans"/>
              <a:cs typeface="DM Sans"/>
              <a:sym typeface="DM Sans"/>
            </a:endParaRPr>
          </a:p>
        </p:txBody>
      </p:sp>
      <p:sp>
        <p:nvSpPr>
          <p:cNvPr id="609" name="Google Shape;609;p77"/>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13"/>
        <p:cNvGrpSpPr/>
        <p:nvPr/>
      </p:nvGrpSpPr>
      <p:grpSpPr>
        <a:xfrm>
          <a:off x="0" y="0"/>
          <a:ext cx="0" cy="0"/>
          <a:chOff x="0" y="0"/>
          <a:chExt cx="0" cy="0"/>
        </a:xfrm>
      </p:grpSpPr>
      <p:cxnSp>
        <p:nvCxnSpPr>
          <p:cNvPr id="614" name="Google Shape;614;p78"/>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615" name="Google Shape;615;p78"/>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616" name="Google Shape;616;p78"/>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617" name="Google Shape;617;p78"/>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8" name="Google Shape;618;p78"/>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619" name="Google Shape;619;p78"/>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620" name="Google Shape;620;p78"/>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621" name="Google Shape;621;p78"/>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622" name="Google Shape;622;p78"/>
          <p:cNvSpPr txBox="1"/>
          <p:nvPr/>
        </p:nvSpPr>
        <p:spPr>
          <a:xfrm>
            <a:off x="325175" y="2843600"/>
            <a:ext cx="2169900" cy="461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b="1">
                <a:solidFill>
                  <a:schemeClr val="dk1"/>
                </a:solidFill>
                <a:latin typeface="DM Sans"/>
                <a:ea typeface="DM Sans"/>
                <a:cs typeface="DM Sans"/>
                <a:sym typeface="DM Sans"/>
              </a:rPr>
              <a:t>155.c: Use trigonometric ratios to solve right triangles in applied problems</a:t>
            </a:r>
            <a:endParaRPr sz="1000" b="1">
              <a:solidFill>
                <a:schemeClr val="dk1"/>
              </a:solidFill>
              <a:latin typeface="DM Sans"/>
              <a:ea typeface="DM Sans"/>
              <a:cs typeface="DM Sans"/>
              <a:sym typeface="DM Sans"/>
            </a:endParaRPr>
          </a:p>
        </p:txBody>
      </p:sp>
      <p:cxnSp>
        <p:nvCxnSpPr>
          <p:cNvPr id="623" name="Google Shape;623;p78"/>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624" name="Google Shape;624;p78"/>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625" name="Google Shape;625;p78"/>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626" name="Google Shape;626;p78"/>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627" name="Google Shape;627;p78"/>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demonstrates evidence </a:t>
            </a:r>
            <a:br>
              <a:rPr lang="en" sz="1000">
                <a:latin typeface="DM Sans"/>
                <a:ea typeface="DM Sans"/>
                <a:cs typeface="DM Sans"/>
                <a:sym typeface="DM Sans"/>
              </a:rPr>
            </a:br>
            <a:r>
              <a:rPr lang="en"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631"/>
        <p:cNvGrpSpPr/>
        <p:nvPr/>
      </p:nvGrpSpPr>
      <p:grpSpPr>
        <a:xfrm>
          <a:off x="0" y="0"/>
          <a:ext cx="0" cy="0"/>
          <a:chOff x="0" y="0"/>
          <a:chExt cx="0" cy="0"/>
        </a:xfrm>
      </p:grpSpPr>
      <p:cxnSp>
        <p:nvCxnSpPr>
          <p:cNvPr id="632" name="Google Shape;632;p7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33" name="Google Shape;633;p79"/>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634" name="Google Shape;634;p79"/>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635" name="Google Shape;635;p79"/>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636" name="Google Shape;636;p79"/>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9"/>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9"/>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9"/>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Put your</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43"/>
        <p:cNvGrpSpPr/>
        <p:nvPr/>
      </p:nvGrpSpPr>
      <p:grpSpPr>
        <a:xfrm>
          <a:off x="0" y="0"/>
          <a:ext cx="0" cy="0"/>
          <a:chOff x="0" y="0"/>
          <a:chExt cx="0" cy="0"/>
        </a:xfrm>
      </p:grpSpPr>
      <p:cxnSp>
        <p:nvCxnSpPr>
          <p:cNvPr id="644" name="Google Shape;644;p8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45" name="Google Shape;645;p80"/>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646" name="Google Shape;646;p80"/>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47" name="Google Shape;647;p80"/>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1 of student work</a:t>
            </a:r>
            <a:endParaRPr/>
          </a:p>
        </p:txBody>
      </p:sp>
      <p:sp>
        <p:nvSpPr>
          <p:cNvPr id="648" name="Google Shape;648;p80"/>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0"/>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76"/>
        <p:cNvGrpSpPr/>
        <p:nvPr/>
      </p:nvGrpSpPr>
      <p:grpSpPr>
        <a:xfrm>
          <a:off x="0" y="0"/>
          <a:ext cx="0" cy="0"/>
          <a:chOff x="0" y="0"/>
          <a:chExt cx="0" cy="0"/>
        </a:xfrm>
      </p:grpSpPr>
      <p:cxnSp>
        <p:nvCxnSpPr>
          <p:cNvPr id="177" name="Google Shape;177;p3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78" name="Google Shape;178;p3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79" name="Google Shape;179;p36"/>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Learning Principles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80" name="Google Shape;180;p36"/>
          <p:cNvSpPr txBox="1"/>
          <p:nvPr/>
        </p:nvSpPr>
        <p:spPr>
          <a:xfrm>
            <a:off x="768300" y="1071275"/>
            <a:ext cx="5967300" cy="3210900"/>
          </a:xfrm>
          <a:prstGeom prst="rect">
            <a:avLst/>
          </a:prstGeom>
          <a:noFill/>
          <a:ln>
            <a:noFill/>
          </a:ln>
        </p:spPr>
        <p:txBody>
          <a:bodyPr spcFirstLastPara="1" wrap="square" lIns="0" tIns="0" rIns="0" bIns="0" anchor="t" anchorCtr="0">
            <a:spAutoFit/>
          </a:bodyPr>
          <a:lstStyle/>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Engage with cognitively demanding tasks in heterogeneous settings.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Engage in social activities.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Build conceptual understanding through reasoning.</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Have agency in their learning.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View mathematics as a human endeavor across centuries.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See mathematics as relevant.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Employ technology as a tool for problem-solving and understanding.</a:t>
            </a:r>
            <a:endParaRPr sz="1800">
              <a:solidFill>
                <a:schemeClr val="lt1"/>
              </a:solidFill>
              <a:latin typeface="Nanum Myeongjo"/>
              <a:ea typeface="Nanum Myeongjo"/>
              <a:cs typeface="Nanum Myeongjo"/>
              <a:sym typeface="Nanum Myeongjo"/>
            </a:endParaRPr>
          </a:p>
        </p:txBody>
      </p:sp>
      <p:sp>
        <p:nvSpPr>
          <p:cNvPr id="181" name="Google Shape;181;p36"/>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6"/>
          <p:cNvSpPr txBox="1"/>
          <p:nvPr/>
        </p:nvSpPr>
        <p:spPr>
          <a:xfrm>
            <a:off x="6887975" y="3145425"/>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Which learning principle have you experienced the most growth with?</a:t>
            </a:r>
            <a:endParaRPr sz="1100" b="1">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53"/>
        <p:cNvGrpSpPr/>
        <p:nvPr/>
      </p:nvGrpSpPr>
      <p:grpSpPr>
        <a:xfrm>
          <a:off x="0" y="0"/>
          <a:ext cx="0" cy="0"/>
          <a:chOff x="0" y="0"/>
          <a:chExt cx="0" cy="0"/>
        </a:xfrm>
      </p:grpSpPr>
      <p:cxnSp>
        <p:nvCxnSpPr>
          <p:cNvPr id="654" name="Google Shape;654;p8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55" name="Google Shape;655;p81"/>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cxnSp>
        <p:nvCxnSpPr>
          <p:cNvPr id="656" name="Google Shape;656;p81"/>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57" name="Google Shape;657;p81"/>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2 of student work</a:t>
            </a:r>
            <a:endParaRPr/>
          </a:p>
        </p:txBody>
      </p:sp>
      <p:sp>
        <p:nvSpPr>
          <p:cNvPr id="658" name="Google Shape;658;p81"/>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1"/>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63"/>
        <p:cNvGrpSpPr/>
        <p:nvPr/>
      </p:nvGrpSpPr>
      <p:grpSpPr>
        <a:xfrm>
          <a:off x="0" y="0"/>
          <a:ext cx="0" cy="0"/>
          <a:chOff x="0" y="0"/>
          <a:chExt cx="0" cy="0"/>
        </a:xfrm>
      </p:grpSpPr>
      <p:cxnSp>
        <p:nvCxnSpPr>
          <p:cNvPr id="664" name="Google Shape;664;p82"/>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65" name="Google Shape;665;p82"/>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cxnSp>
        <p:nvCxnSpPr>
          <p:cNvPr id="666" name="Google Shape;666;p82"/>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67" name="Google Shape;667;p82"/>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3 of student work</a:t>
            </a:r>
            <a:endParaRPr/>
          </a:p>
        </p:txBody>
      </p:sp>
      <p:sp>
        <p:nvSpPr>
          <p:cNvPr id="668" name="Google Shape;668;p82"/>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2"/>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73"/>
        <p:cNvGrpSpPr/>
        <p:nvPr/>
      </p:nvGrpSpPr>
      <p:grpSpPr>
        <a:xfrm>
          <a:off x="0" y="0"/>
          <a:ext cx="0" cy="0"/>
          <a:chOff x="0" y="0"/>
          <a:chExt cx="0" cy="0"/>
        </a:xfrm>
      </p:grpSpPr>
      <p:cxnSp>
        <p:nvCxnSpPr>
          <p:cNvPr id="674" name="Google Shape;674;p83"/>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675" name="Google Shape;675;p83"/>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676" name="Google Shape;676;p83"/>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Hear Some Reflections</a:t>
            </a:r>
            <a:endParaRPr sz="3500">
              <a:solidFill>
                <a:srgbClr val="83FBA3"/>
              </a:solidFill>
              <a:latin typeface="Nanum Myeongjo"/>
              <a:ea typeface="Nanum Myeongjo"/>
              <a:cs typeface="Nanum Myeongjo"/>
              <a:sym typeface="Nanum Myeongjo"/>
            </a:endParaRPr>
          </a:p>
        </p:txBody>
      </p:sp>
      <p:sp>
        <p:nvSpPr>
          <p:cNvPr id="677" name="Google Shape;677;p83"/>
          <p:cNvSpPr txBox="1"/>
          <p:nvPr/>
        </p:nvSpPr>
        <p:spPr>
          <a:xfrm>
            <a:off x="615900" y="1598550"/>
            <a:ext cx="5421300" cy="1635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2200">
                <a:solidFill>
                  <a:schemeClr val="lt1"/>
                </a:solidFill>
                <a:latin typeface="DM Sans"/>
                <a:ea typeface="DM Sans"/>
                <a:cs typeface="DM Sans"/>
                <a:sym typeface="DM Sans"/>
              </a:rPr>
              <a:t>What kinds of support will students need to demonstrate evidence of learning?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r>
              <a:rPr lang="en" sz="2200">
                <a:solidFill>
                  <a:schemeClr val="lt1"/>
                </a:solidFill>
                <a:latin typeface="DM Sans"/>
                <a:ea typeface="DM Sans"/>
                <a:cs typeface="DM Sans"/>
                <a:sym typeface="DM Sans"/>
              </a:rPr>
              <a:t>Has your thinking changed at all on how to implement this task? If so, how? </a:t>
            </a:r>
            <a:endParaRPr sz="2700">
              <a:solidFill>
                <a:schemeClr val="lt1"/>
              </a:solidFill>
              <a:latin typeface="DM Sans"/>
              <a:ea typeface="DM Sans"/>
              <a:cs typeface="DM Sans"/>
              <a:sym typeface="DM Sans"/>
            </a:endParaRPr>
          </a:p>
        </p:txBody>
      </p:sp>
      <p:sp>
        <p:nvSpPr>
          <p:cNvPr id="678" name="Google Shape;678;p83"/>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3"/>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a:t>
            </a:r>
            <a:br>
              <a:rPr lang="en" b="1">
                <a:solidFill>
                  <a:srgbClr val="145758"/>
                </a:solidFill>
                <a:latin typeface="DM Sans"/>
                <a:ea typeface="DM Sans"/>
                <a:cs typeface="DM Sans"/>
                <a:sym typeface="DM Sans"/>
              </a:rPr>
            </a:br>
            <a:r>
              <a:rPr lang="en"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683"/>
        <p:cNvGrpSpPr/>
        <p:nvPr/>
      </p:nvGrpSpPr>
      <p:grpSpPr>
        <a:xfrm>
          <a:off x="0" y="0"/>
          <a:ext cx="0" cy="0"/>
          <a:chOff x="0" y="0"/>
          <a:chExt cx="0" cy="0"/>
        </a:xfrm>
      </p:grpSpPr>
      <p:cxnSp>
        <p:nvCxnSpPr>
          <p:cNvPr id="684" name="Google Shape;684;p84"/>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85" name="Google Shape;685;p84"/>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Closing</a:t>
            </a:r>
            <a:endParaRPr sz="5200">
              <a:solidFill>
                <a:schemeClr val="dk1"/>
              </a:solidFill>
              <a:latin typeface="Nanum Myeongjo"/>
              <a:ea typeface="Nanum Myeongjo"/>
              <a:cs typeface="Nanum Myeongjo"/>
              <a:sym typeface="Nanum Myeongjo"/>
            </a:endParaRPr>
          </a:p>
        </p:txBody>
      </p:sp>
      <p:sp>
        <p:nvSpPr>
          <p:cNvPr id="686" name="Google Shape;686;p84"/>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dirty="0">
                <a:solidFill>
                  <a:schemeClr val="dk1"/>
                </a:solidFill>
                <a:latin typeface="Nanum Myeongjo"/>
                <a:ea typeface="Nanum Myeongjo"/>
                <a:cs typeface="Nanum Myeongjo"/>
                <a:sym typeface="Nanum Myeongjo"/>
              </a:rPr>
              <a:t>06</a:t>
            </a:r>
            <a:endParaRPr sz="5200" dirty="0">
              <a:solidFill>
                <a:schemeClr val="dk1"/>
              </a:solidFill>
              <a:latin typeface="Nanum Myeongjo"/>
              <a:ea typeface="Nanum Myeongjo"/>
              <a:cs typeface="Nanum Myeongjo"/>
              <a:sym typeface="Nanum Myeongj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90"/>
        <p:cNvGrpSpPr/>
        <p:nvPr/>
      </p:nvGrpSpPr>
      <p:grpSpPr>
        <a:xfrm>
          <a:off x="0" y="0"/>
          <a:ext cx="0" cy="0"/>
          <a:chOff x="0" y="0"/>
          <a:chExt cx="0" cy="0"/>
        </a:xfrm>
      </p:grpSpPr>
      <p:cxnSp>
        <p:nvCxnSpPr>
          <p:cNvPr id="691" name="Google Shape;691;p8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692" name="Google Shape;692;p8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693" name="Google Shape;693;p85"/>
          <p:cNvSpPr txBox="1"/>
          <p:nvPr/>
        </p:nvSpPr>
        <p:spPr>
          <a:xfrm>
            <a:off x="615900" y="1598550"/>
            <a:ext cx="5421300" cy="3020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Choose one question to respond to: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Which content and practice expectation are you most excited about? Why?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Which learning principle are you most excited about connecting to M155 content? Why?</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What impact do you think using a portfolio system will have on your students? Why?</a:t>
            </a:r>
            <a:endParaRPr sz="18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1800">
              <a:solidFill>
                <a:schemeClr val="lt1"/>
              </a:solidFill>
              <a:latin typeface="DM Sans"/>
              <a:ea typeface="DM Sans"/>
              <a:cs typeface="DM Sans"/>
              <a:sym typeface="DM Sans"/>
            </a:endParaRPr>
          </a:p>
        </p:txBody>
      </p:sp>
      <p:sp>
        <p:nvSpPr>
          <p:cNvPr id="694" name="Google Shape;694;p85"/>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 Are Your Takeaways?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86"/>
        <p:cNvGrpSpPr/>
        <p:nvPr/>
      </p:nvGrpSpPr>
      <p:grpSpPr>
        <a:xfrm>
          <a:off x="0" y="0"/>
          <a:ext cx="0" cy="0"/>
          <a:chOff x="0" y="0"/>
          <a:chExt cx="0" cy="0"/>
        </a:xfrm>
      </p:grpSpPr>
      <p:cxnSp>
        <p:nvCxnSpPr>
          <p:cNvPr id="187" name="Google Shape;187;p37"/>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188" name="Google Shape;188;p37"/>
          <p:cNvSpPr txBox="1"/>
          <p:nvPr/>
        </p:nvSpPr>
        <p:spPr>
          <a:xfrm>
            <a:off x="3419850" y="303450"/>
            <a:ext cx="5421300" cy="1944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Exploring the Content</a:t>
            </a:r>
            <a:endParaRPr sz="5200">
              <a:solidFill>
                <a:schemeClr val="dk1"/>
              </a:solidFill>
              <a:latin typeface="Nanum Myeongjo"/>
              <a:ea typeface="Nanum Myeongjo"/>
              <a:cs typeface="Nanum Myeongjo"/>
              <a:sym typeface="Nanum Myeongjo"/>
            </a:endParaRPr>
          </a:p>
        </p:txBody>
      </p:sp>
      <p:sp>
        <p:nvSpPr>
          <p:cNvPr id="189" name="Google Shape;189;p37"/>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01</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93"/>
        <p:cNvGrpSpPr/>
        <p:nvPr/>
      </p:nvGrpSpPr>
      <p:grpSpPr>
        <a:xfrm>
          <a:off x="0" y="0"/>
          <a:ext cx="0" cy="0"/>
          <a:chOff x="0" y="0"/>
          <a:chExt cx="0" cy="0"/>
        </a:xfrm>
      </p:grpSpPr>
      <p:cxnSp>
        <p:nvCxnSpPr>
          <p:cNvPr id="194" name="Google Shape;194;p38"/>
          <p:cNvCxnSpPr/>
          <p:nvPr/>
        </p:nvCxnSpPr>
        <p:spPr>
          <a:xfrm>
            <a:off x="343425" y="0"/>
            <a:ext cx="0" cy="5164500"/>
          </a:xfrm>
          <a:prstGeom prst="straightConnector1">
            <a:avLst/>
          </a:prstGeom>
          <a:noFill/>
          <a:ln w="9525" cap="flat" cmpd="sng">
            <a:solidFill>
              <a:schemeClr val="dk1"/>
            </a:solidFill>
            <a:prstDash val="solid"/>
            <a:round/>
            <a:headEnd type="none" w="med" len="med"/>
            <a:tailEnd type="none" w="med" len="med"/>
          </a:ln>
        </p:spPr>
      </p:cxnSp>
      <p:sp>
        <p:nvSpPr>
          <p:cNvPr id="195" name="Google Shape;195;p38"/>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txBox="1"/>
          <p:nvPr/>
        </p:nvSpPr>
        <p:spPr>
          <a:xfrm>
            <a:off x="345075" y="276625"/>
            <a:ext cx="60321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M155 Right Triangle Trigonometry</a:t>
            </a:r>
            <a:endParaRPr sz="2100">
              <a:solidFill>
                <a:schemeClr val="dk1"/>
              </a:solidFill>
              <a:latin typeface="Nanum Myeongjo"/>
              <a:ea typeface="Nanum Myeongjo"/>
              <a:cs typeface="Nanum Myeongjo"/>
              <a:sym typeface="Nanum Myeongjo"/>
            </a:endParaRPr>
          </a:p>
        </p:txBody>
      </p:sp>
      <p:cxnSp>
        <p:nvCxnSpPr>
          <p:cNvPr id="197" name="Google Shape;197;p38"/>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198" name="Google Shape;198;p38"/>
          <p:cNvSpPr txBox="1"/>
          <p:nvPr/>
        </p:nvSpPr>
        <p:spPr>
          <a:xfrm>
            <a:off x="802275" y="1218825"/>
            <a:ext cx="5421300" cy="21549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Clr>
                <a:schemeClr val="dk1"/>
              </a:buClr>
              <a:buSzPts val="1100"/>
              <a:buFont typeface="Arial"/>
              <a:buNone/>
            </a:pPr>
            <a:r>
              <a:rPr lang="en" sz="3500">
                <a:solidFill>
                  <a:schemeClr val="dk1"/>
                </a:solidFill>
                <a:latin typeface="Nanum Myeongjo"/>
                <a:ea typeface="Nanum Myeongjo"/>
                <a:cs typeface="Nanum Myeongjo"/>
                <a:sym typeface="Nanum Myeongjo"/>
              </a:rPr>
              <a:t>What comes to mind? </a:t>
            </a:r>
            <a:br>
              <a:rPr lang="en" sz="3500">
                <a:solidFill>
                  <a:schemeClr val="dk1"/>
                </a:solidFill>
                <a:latin typeface="Nanum Myeongjo"/>
                <a:ea typeface="Nanum Myeongjo"/>
                <a:cs typeface="Nanum Myeongjo"/>
                <a:sym typeface="Nanum Myeongjo"/>
              </a:rPr>
            </a:br>
            <a:r>
              <a:rPr lang="en" sz="3500">
                <a:solidFill>
                  <a:schemeClr val="dk1"/>
                </a:solidFill>
                <a:latin typeface="Nanum Myeongjo"/>
                <a:ea typeface="Nanum Myeongjo"/>
                <a:cs typeface="Nanum Myeongjo"/>
                <a:sym typeface="Nanum Myeongjo"/>
              </a:rPr>
              <a:t>What knowledge and skills should students learn to earn this badge? </a:t>
            </a:r>
            <a:endParaRPr sz="3500">
              <a:solidFill>
                <a:schemeClr val="dk1"/>
              </a:solidFill>
              <a:latin typeface="Nanum Myeongjo"/>
              <a:ea typeface="Nanum Myeongjo"/>
              <a:cs typeface="Nanum Myeongjo"/>
              <a:sym typeface="Nanum Myeongjo"/>
            </a:endParaRPr>
          </a:p>
        </p:txBody>
      </p:sp>
      <p:sp>
        <p:nvSpPr>
          <p:cNvPr id="199" name="Google Shape;199;p38"/>
          <p:cNvSpPr/>
          <p:nvPr/>
        </p:nvSpPr>
        <p:spPr>
          <a:xfrm>
            <a:off x="6695675" y="2426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8"/>
          <p:cNvSpPr txBox="1"/>
          <p:nvPr/>
        </p:nvSpPr>
        <p:spPr>
          <a:xfrm>
            <a:off x="69757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Come off mute or put your thoughts in the chat!</a:t>
            </a:r>
            <a:endParaRPr b="1">
              <a:solidFill>
                <a:srgbClr val="BDFCD7"/>
              </a:solidFill>
              <a:latin typeface="DM Sans"/>
              <a:ea typeface="DM Sans"/>
              <a:cs typeface="DM Sans"/>
              <a:sym typeface="DM Sans"/>
            </a:endParaRPr>
          </a:p>
        </p:txBody>
      </p:sp>
      <p:cxnSp>
        <p:nvCxnSpPr>
          <p:cNvPr id="201" name="Google Shape;201;p38"/>
          <p:cNvCxnSpPr/>
          <p:nvPr/>
        </p:nvCxnSpPr>
        <p:spPr>
          <a:xfrm rot="10800000">
            <a:off x="-4200" y="4815975"/>
            <a:ext cx="9152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05"/>
        <p:cNvGrpSpPr/>
        <p:nvPr/>
      </p:nvGrpSpPr>
      <p:grpSpPr>
        <a:xfrm>
          <a:off x="0" y="0"/>
          <a:ext cx="0" cy="0"/>
          <a:chOff x="0" y="0"/>
          <a:chExt cx="0" cy="0"/>
        </a:xfrm>
      </p:grpSpPr>
      <p:sp>
        <p:nvSpPr>
          <p:cNvPr id="206" name="Google Shape;206;p39"/>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07" name="Google Shape;207;p39"/>
          <p:cNvSpPr txBox="1"/>
          <p:nvPr/>
        </p:nvSpPr>
        <p:spPr>
          <a:xfrm>
            <a:off x="615900" y="2595775"/>
            <a:ext cx="3859500" cy="1788900"/>
          </a:xfrm>
          <a:prstGeom prst="rect">
            <a:avLst/>
          </a:prstGeom>
          <a:noFill/>
          <a:ln>
            <a:noFill/>
          </a:ln>
        </p:spPr>
        <p:txBody>
          <a:bodyPr spcFirstLastPara="1" wrap="square" lIns="91425" tIns="0" rIns="0" bIns="0" anchor="t" anchorCtr="0">
            <a:spAutoFit/>
          </a:bodyPr>
          <a:lstStyle/>
          <a:p>
            <a:pPr marL="285750" lvl="0" indent="-298450" algn="l" rtl="0">
              <a:lnSpc>
                <a:spcPct val="115000"/>
              </a:lnSpc>
              <a:spcBef>
                <a:spcPts val="0"/>
              </a:spcBef>
              <a:spcAft>
                <a:spcPts val="0"/>
              </a:spcAft>
              <a:buClr>
                <a:srgbClr val="434343"/>
              </a:buClr>
              <a:buSzPts val="1100"/>
              <a:buAutoNum type="arabicPeriod" startAt="6"/>
            </a:pPr>
            <a:r>
              <a:rPr lang="en" sz="1100">
                <a:solidFill>
                  <a:srgbClr val="434343"/>
                </a:solidFill>
              </a:rPr>
              <a:t>Understand that by similarity, side ratios in right triangles are properties of the angles in the triangle, leading to definitions of trigonometric ratios for acute angles.</a:t>
            </a:r>
            <a:endParaRPr sz="1100">
              <a:solidFill>
                <a:srgbClr val="434343"/>
              </a:solidFill>
            </a:endParaRPr>
          </a:p>
          <a:p>
            <a:pPr marL="285750" lvl="0" indent="-298450" algn="l" rtl="0">
              <a:lnSpc>
                <a:spcPct val="115000"/>
              </a:lnSpc>
              <a:spcBef>
                <a:spcPts val="1000"/>
              </a:spcBef>
              <a:spcAft>
                <a:spcPts val="0"/>
              </a:spcAft>
              <a:buClr>
                <a:srgbClr val="434343"/>
              </a:buClr>
              <a:buSzPts val="1100"/>
              <a:buAutoNum type="arabicPeriod" startAt="6"/>
            </a:pPr>
            <a:r>
              <a:rPr lang="en" sz="1100">
                <a:solidFill>
                  <a:srgbClr val="434343"/>
                </a:solidFill>
              </a:rPr>
              <a:t>Explain and use the relationship between the sine and cosine of complementary angles.</a:t>
            </a:r>
            <a:endParaRPr sz="1100">
              <a:solidFill>
                <a:srgbClr val="434343"/>
              </a:solidFill>
            </a:endParaRPr>
          </a:p>
          <a:p>
            <a:pPr marL="285750" lvl="0" indent="-298450" algn="l" rtl="0">
              <a:lnSpc>
                <a:spcPct val="115000"/>
              </a:lnSpc>
              <a:spcBef>
                <a:spcPts val="1000"/>
              </a:spcBef>
              <a:spcAft>
                <a:spcPts val="1000"/>
              </a:spcAft>
              <a:buClr>
                <a:srgbClr val="434343"/>
              </a:buClr>
              <a:buSzPts val="1100"/>
              <a:buAutoNum type="arabicPeriod" startAt="6"/>
            </a:pPr>
            <a:r>
              <a:rPr lang="en" sz="1100">
                <a:solidFill>
                  <a:srgbClr val="434343"/>
                </a:solidFill>
              </a:rPr>
              <a:t>Use trigonometric ratios and the Pythagorean Theorem to solve right triangles in applied problems. ★</a:t>
            </a:r>
            <a:endParaRPr sz="900">
              <a:solidFill>
                <a:schemeClr val="dk1"/>
              </a:solidFill>
              <a:latin typeface="DM Sans"/>
              <a:ea typeface="DM Sans"/>
              <a:cs typeface="DM Sans"/>
              <a:sym typeface="DM Sans"/>
            </a:endParaRPr>
          </a:p>
        </p:txBody>
      </p:sp>
      <p:sp>
        <p:nvSpPr>
          <p:cNvPr id="208" name="Google Shape;208;p39"/>
          <p:cNvSpPr txBox="1"/>
          <p:nvPr/>
        </p:nvSpPr>
        <p:spPr>
          <a:xfrm>
            <a:off x="615900" y="1515100"/>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b="1">
                <a:solidFill>
                  <a:schemeClr val="dk1"/>
                </a:solidFill>
                <a:latin typeface="DM Sans"/>
                <a:ea typeface="DM Sans"/>
                <a:cs typeface="DM Sans"/>
                <a:sym typeface="DM Sans"/>
              </a:rPr>
              <a:t>Selected Common Core Standards for Mathematics High School - Geometry</a:t>
            </a:r>
            <a:endParaRPr b="1">
              <a:latin typeface="DM Sans"/>
              <a:ea typeface="DM Sans"/>
              <a:cs typeface="DM Sans"/>
              <a:sym typeface="DM Sans"/>
            </a:endParaRPr>
          </a:p>
        </p:txBody>
      </p:sp>
      <p:cxnSp>
        <p:nvCxnSpPr>
          <p:cNvPr id="209" name="Google Shape;209;p39"/>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10" name="Google Shape;210;p39"/>
          <p:cNvSpPr txBox="1"/>
          <p:nvPr/>
        </p:nvSpPr>
        <p:spPr>
          <a:xfrm>
            <a:off x="615900" y="2147600"/>
            <a:ext cx="3512700" cy="36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100" b="1">
                <a:solidFill>
                  <a:srgbClr val="434343"/>
                </a:solidFill>
              </a:rPr>
              <a:t>Define trigonometric ratios and solve problems involving right triangles</a:t>
            </a:r>
            <a:endParaRPr sz="1100" b="1">
              <a:latin typeface="DM Sans"/>
              <a:ea typeface="DM Sans"/>
              <a:cs typeface="DM Sans"/>
              <a:sym typeface="DM Sans"/>
            </a:endParaRPr>
          </a:p>
        </p:txBody>
      </p:sp>
      <p:sp>
        <p:nvSpPr>
          <p:cNvPr id="211" name="Google Shape;211;p39"/>
          <p:cNvSpPr/>
          <p:nvPr/>
        </p:nvSpPr>
        <p:spPr>
          <a:xfrm>
            <a:off x="5365925" y="3934075"/>
            <a:ext cx="3155700" cy="1014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9"/>
          <p:cNvSpPr txBox="1"/>
          <p:nvPr/>
        </p:nvSpPr>
        <p:spPr>
          <a:xfrm>
            <a:off x="5443775" y="4048975"/>
            <a:ext cx="30000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C9FC8D"/>
                </a:solidFill>
                <a:latin typeface="DM Sans"/>
                <a:ea typeface="DM Sans"/>
                <a:cs typeface="DM Sans"/>
                <a:sym typeface="DM Sans"/>
              </a:rPr>
              <a:t>How would you synthesize these? </a:t>
            </a:r>
            <a:br>
              <a:rPr lang="en" sz="1300" b="1">
                <a:solidFill>
                  <a:srgbClr val="C9FC8D"/>
                </a:solidFill>
                <a:latin typeface="DM Sans"/>
                <a:ea typeface="DM Sans"/>
                <a:cs typeface="DM Sans"/>
                <a:sym typeface="DM Sans"/>
              </a:rPr>
            </a:br>
            <a:r>
              <a:rPr lang="en" sz="1300" b="1">
                <a:solidFill>
                  <a:srgbClr val="C9FC8D"/>
                </a:solidFill>
                <a:latin typeface="DM Sans"/>
                <a:ea typeface="DM Sans"/>
                <a:cs typeface="DM Sans"/>
                <a:sym typeface="DM Sans"/>
              </a:rPr>
              <a:t>What are the key takeaways </a:t>
            </a:r>
            <a:br>
              <a:rPr lang="en" sz="1300" b="1">
                <a:solidFill>
                  <a:srgbClr val="C9FC8D"/>
                </a:solidFill>
                <a:latin typeface="DM Sans"/>
                <a:ea typeface="DM Sans"/>
                <a:cs typeface="DM Sans"/>
                <a:sym typeface="DM Sans"/>
              </a:rPr>
            </a:br>
            <a:r>
              <a:rPr lang="en" sz="1300" b="1">
                <a:solidFill>
                  <a:srgbClr val="C9FC8D"/>
                </a:solidFill>
                <a:latin typeface="DM Sans"/>
                <a:ea typeface="DM Sans"/>
                <a:cs typeface="DM Sans"/>
                <a:sym typeface="DM Sans"/>
              </a:rPr>
              <a:t>for students?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16"/>
        <p:cNvGrpSpPr/>
        <p:nvPr/>
      </p:nvGrpSpPr>
      <p:grpSpPr>
        <a:xfrm>
          <a:off x="0" y="0"/>
          <a:ext cx="0" cy="0"/>
          <a:chOff x="0" y="0"/>
          <a:chExt cx="0" cy="0"/>
        </a:xfrm>
      </p:grpSpPr>
      <p:sp>
        <p:nvSpPr>
          <p:cNvPr id="217" name="Google Shape;217;p40"/>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18" name="Google Shape;218;p40"/>
          <p:cNvSpPr txBox="1"/>
          <p:nvPr/>
        </p:nvSpPr>
        <p:spPr>
          <a:xfrm>
            <a:off x="615900" y="2595775"/>
            <a:ext cx="3859500" cy="1788900"/>
          </a:xfrm>
          <a:prstGeom prst="rect">
            <a:avLst/>
          </a:prstGeom>
          <a:noFill/>
          <a:ln>
            <a:noFill/>
          </a:ln>
        </p:spPr>
        <p:txBody>
          <a:bodyPr spcFirstLastPara="1" wrap="square" lIns="91425" tIns="0" rIns="0" bIns="0" anchor="t" anchorCtr="0">
            <a:spAutoFit/>
          </a:bodyPr>
          <a:lstStyle/>
          <a:p>
            <a:pPr marL="285750" lvl="0" indent="-298450" algn="l" rtl="0">
              <a:lnSpc>
                <a:spcPct val="115000"/>
              </a:lnSpc>
              <a:spcBef>
                <a:spcPts val="0"/>
              </a:spcBef>
              <a:spcAft>
                <a:spcPts val="0"/>
              </a:spcAft>
              <a:buClr>
                <a:srgbClr val="434343"/>
              </a:buClr>
              <a:buSzPts val="1100"/>
              <a:buAutoNum type="arabicPeriod" startAt="6"/>
            </a:pPr>
            <a:r>
              <a:rPr lang="en" sz="1100">
                <a:solidFill>
                  <a:srgbClr val="434343"/>
                </a:solidFill>
              </a:rPr>
              <a:t>Understand that by similarity, side ratios in right triangles are properties of the angles in the triangle, leading to definitions of trigonometric ratios for acute angles.</a:t>
            </a:r>
            <a:endParaRPr sz="1100">
              <a:solidFill>
                <a:srgbClr val="434343"/>
              </a:solidFill>
            </a:endParaRPr>
          </a:p>
          <a:p>
            <a:pPr marL="285750" lvl="0" indent="-298450" algn="l" rtl="0">
              <a:lnSpc>
                <a:spcPct val="115000"/>
              </a:lnSpc>
              <a:spcBef>
                <a:spcPts val="1000"/>
              </a:spcBef>
              <a:spcAft>
                <a:spcPts val="0"/>
              </a:spcAft>
              <a:buClr>
                <a:srgbClr val="434343"/>
              </a:buClr>
              <a:buSzPts val="1100"/>
              <a:buAutoNum type="arabicPeriod" startAt="6"/>
            </a:pPr>
            <a:r>
              <a:rPr lang="en" sz="1100">
                <a:solidFill>
                  <a:srgbClr val="434343"/>
                </a:solidFill>
              </a:rPr>
              <a:t>Explain and use the relationship between the sine and cosine of complementary angles.</a:t>
            </a:r>
            <a:endParaRPr sz="1100">
              <a:solidFill>
                <a:srgbClr val="434343"/>
              </a:solidFill>
            </a:endParaRPr>
          </a:p>
          <a:p>
            <a:pPr marL="285750" lvl="0" indent="-298450" algn="l" rtl="0">
              <a:lnSpc>
                <a:spcPct val="115000"/>
              </a:lnSpc>
              <a:spcBef>
                <a:spcPts val="1000"/>
              </a:spcBef>
              <a:spcAft>
                <a:spcPts val="1000"/>
              </a:spcAft>
              <a:buClr>
                <a:srgbClr val="434343"/>
              </a:buClr>
              <a:buSzPts val="1100"/>
              <a:buAutoNum type="arabicPeriod" startAt="6"/>
            </a:pPr>
            <a:r>
              <a:rPr lang="en" sz="1100">
                <a:solidFill>
                  <a:srgbClr val="434343"/>
                </a:solidFill>
              </a:rPr>
              <a:t>Use trigonometric ratios and the Pythagorean Theorem to solve right triangles in applied problems. ★</a:t>
            </a:r>
            <a:endParaRPr sz="900">
              <a:solidFill>
                <a:schemeClr val="dk1"/>
              </a:solidFill>
              <a:latin typeface="DM Sans"/>
              <a:ea typeface="DM Sans"/>
              <a:cs typeface="DM Sans"/>
              <a:sym typeface="DM Sans"/>
            </a:endParaRPr>
          </a:p>
        </p:txBody>
      </p:sp>
      <p:sp>
        <p:nvSpPr>
          <p:cNvPr id="219" name="Google Shape;219;p40"/>
          <p:cNvSpPr txBox="1"/>
          <p:nvPr/>
        </p:nvSpPr>
        <p:spPr>
          <a:xfrm>
            <a:off x="615900" y="1515100"/>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b="1">
                <a:solidFill>
                  <a:schemeClr val="dk1"/>
                </a:solidFill>
                <a:latin typeface="DM Sans"/>
                <a:ea typeface="DM Sans"/>
                <a:cs typeface="DM Sans"/>
                <a:sym typeface="DM Sans"/>
              </a:rPr>
              <a:t>Selected Common Core Standards for Mathematics High School - Geometry</a:t>
            </a:r>
            <a:endParaRPr b="1">
              <a:latin typeface="DM Sans"/>
              <a:ea typeface="DM Sans"/>
              <a:cs typeface="DM Sans"/>
              <a:sym typeface="DM Sans"/>
            </a:endParaRPr>
          </a:p>
        </p:txBody>
      </p:sp>
      <p:cxnSp>
        <p:nvCxnSpPr>
          <p:cNvPr id="220" name="Google Shape;220;p40"/>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21" name="Google Shape;221;p40"/>
          <p:cNvSpPr txBox="1"/>
          <p:nvPr/>
        </p:nvSpPr>
        <p:spPr>
          <a:xfrm>
            <a:off x="615900" y="2147600"/>
            <a:ext cx="3512700" cy="36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100" b="1">
                <a:solidFill>
                  <a:srgbClr val="434343"/>
                </a:solidFill>
              </a:rPr>
              <a:t>Define trigonometric ratios and solve problems involving right triangles</a:t>
            </a:r>
            <a:endParaRPr sz="1100" b="1">
              <a:latin typeface="DM Sans"/>
              <a:ea typeface="DM Sans"/>
              <a:cs typeface="DM Sans"/>
              <a:sym typeface="DM Sans"/>
            </a:endParaRPr>
          </a:p>
        </p:txBody>
      </p:sp>
      <p:sp>
        <p:nvSpPr>
          <p:cNvPr id="222" name="Google Shape;222;p40"/>
          <p:cNvSpPr/>
          <p:nvPr/>
        </p:nvSpPr>
        <p:spPr>
          <a:xfrm>
            <a:off x="5365925" y="3906250"/>
            <a:ext cx="3155700" cy="597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0"/>
          <p:cNvSpPr txBox="1"/>
          <p:nvPr/>
        </p:nvSpPr>
        <p:spPr>
          <a:xfrm>
            <a:off x="5570175" y="4021150"/>
            <a:ext cx="27219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C9FC8D"/>
                </a:solidFill>
                <a:latin typeface="DM Sans"/>
                <a:ea typeface="DM Sans"/>
                <a:cs typeface="DM Sans"/>
                <a:sym typeface="DM Sans"/>
              </a:rPr>
              <a:t>Share your thinking!</a:t>
            </a:r>
            <a:endParaRPr sz="1300" b="1">
              <a:solidFill>
                <a:srgbClr val="C9FC8D"/>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5452</Words>
  <Application>Microsoft Macintosh PowerPoint</Application>
  <PresentationFormat>On-screen Show (16:9)</PresentationFormat>
  <Paragraphs>521</Paragraphs>
  <Slides>54</Slides>
  <Notes>54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IBM Plex Sans</vt:lpstr>
      <vt:lpstr>NanumMyeongjo ExtraBold</vt:lpstr>
      <vt:lpstr>Roboto</vt:lpstr>
      <vt:lpstr>Nanum Myeongjo</vt:lpstr>
      <vt:lpstr>Arial</vt:lpstr>
      <vt:lpstr>DM Sans Medium</vt:lpstr>
      <vt:lpstr>Alfa Slab One</vt:lpstr>
      <vt:lpstr>DM Sans</vt:lpstr>
      <vt:lpstr>Proxima Nova</vt:lpstr>
      <vt:lpstr>Simple Light</vt:lpstr>
      <vt:lpstr>Gameday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McKenna</cp:lastModifiedBy>
  <cp:revision>1</cp:revision>
  <dcterms:modified xsi:type="dcterms:W3CDTF">2023-12-29T17:27:43Z</dcterms:modified>
</cp:coreProperties>
</file>