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90AA5B-D078-412B-890D-8DEFBC67F63B}">
  <a:tblStyle styleId="{5B90AA5B-D078-412B-890D-8DEFBC67F6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3F1EBB-B15B-4492-A293-479E0D2D71CF}"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9845B6-2506-48CF-85EB-471DC0B6F43D}"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48f56ef19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48f56ef19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48f56ef1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48f56ef1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read and consider: </a:t>
            </a:r>
            <a:r>
              <a:rPr lang="en-GB"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3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48f56ef19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48f56ef19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48f56ef19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48f56ef19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4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48f56ef19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748f56ef19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Please see pages 5 and 6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48f56ef19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48f56ef19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48f56ef19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48f56ef19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48f56ef19_0_7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748f56ef19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quotes with group as a way to give insight into the </a:t>
            </a:r>
            <a:r>
              <a:rPr lang="en-GB" i="1">
                <a:solidFill>
                  <a:schemeClr val="dk1"/>
                </a:solidFill>
              </a:rPr>
              <a:t>why</a:t>
            </a:r>
            <a:r>
              <a:rPr lang="en-GB">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748f56ef19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748f56ef19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consider </a:t>
            </a:r>
            <a:r>
              <a:rPr lang="en-GB"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48f56ef19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748f56ef19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748f56ef19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748f56ef19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48f56ef19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48f56ef1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48f56ef19_0_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748f56ef19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748f56ef19_0_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748f56ef19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154.e: Use coordinates to compute perimeters of polygons and areas of triangles and rectangles, e.g., using the distance formula.</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48f56ef19_0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48f56ef19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9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48f56ef19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748f56ef19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48f56ef19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748f56ef19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48f56ef19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748f56ef19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94ae59177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a94ae5917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the group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From: NCTM position paper (November 2023): </a:t>
            </a:r>
            <a:r>
              <a:rPr lang="en-GB" u="sng">
                <a:solidFill>
                  <a:schemeClr val="hlink"/>
                </a:solidFill>
                <a:hlinkClick r:id="rId3"/>
              </a:rPr>
              <a:t>https://www.nctm.org/Standards-and-Positions/Position-Statements/Ability-Labels_-Disrupting-%E2%80%9CHigh,%E2%80%9D-%E2%80%9CMedium,%E2%80%9D-and-%E2%80%9CLow%E2%80%9D-in-Mathematics-Education/</a:t>
            </a:r>
            <a:r>
              <a:rPr lang="en-GB">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Read the quote and ask participants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748f56ef19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748f56ef1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10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748f56ef19_0_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748f56ef19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154.e: Use coordinates to compute perimeters of polygons and areas of triangles and rectangles, e.g., using the distance formula.</a:t>
            </a:r>
            <a:endParaRPr b="1">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748f56ef19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748f56ef19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48f56ef19_0_6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48f56ef19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Prompt participants to tell a story using only 6 words. The words can be written as a continuous thought, a string of words, or a combination of the two! The challenge here is to be succinct but impactful. You can decide whether to have people elaborate after reading their story.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a65852948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a65852948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748f56ef19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748f56ef19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 154.e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748f56ef19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748f56ef19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48f56ef19_0_9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748f56ef19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748f56ef19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748f56ef19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48f56ef19_0_9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748f56ef19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748f56ef19_0_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748f56ef19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748f56ef19_0_1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748f56ef19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748f56ef19_0_1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748f56ef19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11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748f56ef19_0_1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748f56ef19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48f56ef19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48f56ef19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748f56ef19_0_1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748f56ef19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154.e: Use coordinates to compute perimeters of polygons and areas of triangles and rectangles, e.g., using the distance formula.</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748f56ef19_0_1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748f56ef19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9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748f56ef19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748f56ef19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748f56ef19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748f56ef19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748f56ef19_0_10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748f56ef19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748f56ef1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748f56ef19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748f56ef19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748f56ef19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154.e: Use coordinates to compute perimeters of polygons and areas of triangles and rectangles, e.g., using the distance formula.</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13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748f56ef19_0_1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748f56ef19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748f56ef19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748f56ef19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748f56ef19_0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748f56ef19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48f56ef19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748f56ef19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748f56ef19_0_1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748f56ef19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748f56ef19_0_1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2748f56ef19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748f56ef19_0_1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748f56ef19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748f56ef19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748f56ef19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748f56ef19_0_1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748f56ef19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48f56ef19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748f56ef19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48f56ef19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48f56ef19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48f56ef19_0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748f56ef19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48f56ef19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748f56ef19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geogebra.org/geomet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geogebra.org/geomet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www.geogebra.org/geometr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GB">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A </a:t>
            </a:r>
            <a:r>
              <a:rPr lang="en-GB"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GB">
                <a:solidFill>
                  <a:schemeClr val="lt1"/>
                </a:solidFill>
                <a:latin typeface="Nanum Myeongjo"/>
                <a:ea typeface="Nanum Myeongjo"/>
                <a:cs typeface="Nanum Myeongjo"/>
                <a:sym typeface="Nanum Myeongjo"/>
              </a:rPr>
              <a:t> 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M154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5" name="Google Shape;235;p41"/>
          <p:cNvGraphicFramePr/>
          <p:nvPr/>
        </p:nvGraphicFramePr>
        <p:xfrm>
          <a:off x="296175" y="1817400"/>
          <a:ext cx="8551650" cy="1962125"/>
        </p:xfrm>
        <a:graphic>
          <a:graphicData uri="http://schemas.openxmlformats.org/drawingml/2006/table">
            <a:tbl>
              <a:tblPr>
                <a:noFill/>
                <a:tableStyleId>{5B90AA5B-D078-412B-890D-8DEFBC67F63B}</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Translate between the geometric description and the equation for a conic section, specifically of a circle and parabola.</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coordinates to prove simple geometric theorems algebraically.</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Prove the slope criteria for parallel and perpendicular lines and use them to solve geometric problems.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Find the point on a directed line segment between two given points that partitions the segment in a given ratio.</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coordinates to compute perimeters of polygons and areas of triangles and rectangles, e.g., using the distance formula.</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sp>
        <p:nvSpPr>
          <p:cNvPr id="240" name="Google Shape;240;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M154 Content and Practice Expectations (CPE)</a:t>
            </a:r>
            <a:endParaRPr sz="2100">
              <a:solidFill>
                <a:schemeClr val="dk1"/>
              </a:solidFill>
              <a:latin typeface="Nanum Myeongjo"/>
              <a:ea typeface="Nanum Myeongjo"/>
              <a:cs typeface="Nanum Myeongjo"/>
              <a:sym typeface="Nanum Myeongjo"/>
            </a:endParaRPr>
          </a:p>
        </p:txBody>
      </p:sp>
      <p:cxnSp>
        <p:nvCxnSpPr>
          <p:cNvPr id="242" name="Google Shape;242;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3" name="Google Shape;243;p42"/>
          <p:cNvGraphicFramePr/>
          <p:nvPr/>
        </p:nvGraphicFramePr>
        <p:xfrm>
          <a:off x="296175" y="1817400"/>
          <a:ext cx="8551650" cy="1962125"/>
        </p:xfrm>
        <a:graphic>
          <a:graphicData uri="http://schemas.openxmlformats.org/drawingml/2006/table">
            <a:tbl>
              <a:tblPr>
                <a:noFill/>
                <a:tableStyleId>{5B90AA5B-D078-412B-890D-8DEFBC67F63B}</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Translate between the geometric description and the equation for a conic section, specifically of a circle and parabola.</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coordinates to prove simple geometric theorems algebraically.</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Prove the slope criteria for parallel and perpendicular lines and use them to solve geometric problems.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Find the point on a directed line segment between two given points that partitions the segment in a given ratio.</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154.e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coordinates to compute perimeters of polygons and areas of triangles and rectangles, e.g., using the distance formula.</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44" name="Google Shape;244;p42"/>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a:t>
            </a:r>
            <a:br>
              <a:rPr lang="en-GB" b="1">
                <a:solidFill>
                  <a:srgbClr val="BDFCD7"/>
                </a:solidFill>
                <a:latin typeface="DM Sans"/>
                <a:ea typeface="DM Sans"/>
                <a:cs typeface="DM Sans"/>
                <a:sym typeface="DM Sans"/>
              </a:rPr>
            </a:br>
            <a:r>
              <a:rPr lang="en-GB"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M154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6270175" cy="3628850"/>
        </p:xfrm>
        <a:graphic>
          <a:graphicData uri="http://schemas.openxmlformats.org/drawingml/2006/table">
            <a:tbl>
              <a:tblPr>
                <a:noFill/>
                <a:tableStyleId>{FF3F1EBB-B15B-4492-A293-479E0D2D71CF}</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632300">
                <a:tc rowSpan="2">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154.a: Translate between the geometric description and the equation for a conic section, specifically of a circle and parabola.</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lnSpc>
                          <a:spcPct val="115000"/>
                        </a:lnSpc>
                        <a:spcBef>
                          <a:spcPts val="0"/>
                        </a:spcBef>
                        <a:spcAft>
                          <a:spcPts val="0"/>
                        </a:spcAft>
                        <a:buNone/>
                      </a:pPr>
                      <a:r>
                        <a:rPr lang="en-GB" sz="1000">
                          <a:solidFill>
                            <a:srgbClr val="434343"/>
                          </a:solidFill>
                          <a:latin typeface="IBM Plex Sans"/>
                          <a:ea typeface="IBM Plex Sans"/>
                          <a:cs typeface="IBM Plex Sans"/>
                          <a:sym typeface="IBM Plex Sans"/>
                        </a:rPr>
                        <a:t>i. explain how the Pythagorean Theorem can be used to derive the equation of a circle.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lnSpc>
                          <a:spcPct val="115000"/>
                        </a:lnSpc>
                        <a:spcBef>
                          <a:spcPts val="0"/>
                        </a:spcBef>
                        <a:spcAft>
                          <a:spcPts val="0"/>
                        </a:spcAft>
                        <a:buNone/>
                      </a:pPr>
                      <a:r>
                        <a:rPr lang="en-GB" sz="1000">
                          <a:solidFill>
                            <a:srgbClr val="434343"/>
                          </a:solidFill>
                          <a:latin typeface="IBM Plex Sans"/>
                          <a:ea typeface="IBM Plex Sans"/>
                          <a:cs typeface="IBM Plex Sans"/>
                          <a:sym typeface="IBM Plex Sans"/>
                        </a:rPr>
                        <a:t>ii. write the equation for a parabola using the focus and directrix.</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rowSpan="3">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154.b: Use coordinates to prove simple geometric theorems algebraically.</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use the distance formula to find the distance between two points on a coordinate plane.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23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ii. use coordinates along with the slope formula, distance formula, and/or midpoint formula to prove simple geometric theorems algebraically.</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2300">
                <a:tc vMerge="1">
                  <a:txBody>
                    <a:bodyPr/>
                    <a:lstStyle/>
                    <a:p>
                      <a:endParaRPr lang="en-US"/>
                    </a:p>
                  </a:txBody>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iii. use coordinates to prove that a quadrilateral is, or is not, a specific quadrilateral.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1" name="Google Shape;261;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2" name="Google Shape;262;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Explaining the Equation for a Circle</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A Midpoint Miracle</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9" name="Google Shape;269;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0" name="Google Shape;270;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Explaining the Equation for a Circle</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A Midpoint Miracle</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cxnSp>
        <p:nvCxnSpPr>
          <p:cNvPr id="278" name="Google Shape;278;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9" name="Google Shape;279;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0" name="Google Shape;280;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1" name="Google Shape;281;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pic>
        <p:nvPicPr>
          <p:cNvPr id="288" name="Google Shape;288;p47"/>
          <p:cNvPicPr preferRelativeResize="0"/>
          <p:nvPr/>
        </p:nvPicPr>
        <p:blipFill>
          <a:blip r:embed="rId3">
            <a:alphaModFix/>
          </a:blip>
          <a:stretch>
            <a:fillRect/>
          </a:stretch>
        </p:blipFill>
        <p:spPr>
          <a:xfrm rot="432179">
            <a:off x="2764280" y="359560"/>
            <a:ext cx="2773340" cy="1592282"/>
          </a:xfrm>
          <a:prstGeom prst="rect">
            <a:avLst/>
          </a:prstGeom>
          <a:noFill/>
          <a:ln>
            <a:noFill/>
          </a:ln>
        </p:spPr>
      </p:pic>
      <p:sp>
        <p:nvSpPr>
          <p:cNvPr id="289" name="Google Shape;289;p47"/>
          <p:cNvSpPr txBox="1"/>
          <p:nvPr/>
        </p:nvSpPr>
        <p:spPr>
          <a:xfrm>
            <a:off x="5687325" y="601800"/>
            <a:ext cx="2855400" cy="1077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GB">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a:solidFill>
                <a:schemeClr val="dk1"/>
              </a:solidFill>
              <a:latin typeface="DM Sans"/>
              <a:ea typeface="DM Sans"/>
              <a:cs typeface="DM Sans"/>
              <a:sym typeface="DM Sans"/>
            </a:endParaRPr>
          </a:p>
        </p:txBody>
      </p:sp>
      <p:sp>
        <p:nvSpPr>
          <p:cNvPr id="290" name="Google Shape;290;p47"/>
          <p:cNvSpPr txBox="1"/>
          <p:nvPr/>
        </p:nvSpPr>
        <p:spPr>
          <a:xfrm>
            <a:off x="3115050" y="6082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9000">
                <a:solidFill>
                  <a:schemeClr val="dk1"/>
                </a:solidFill>
                <a:latin typeface="Nanum Myeongjo"/>
                <a:ea typeface="Nanum Myeongjo"/>
                <a:cs typeface="Nanum Myeongjo"/>
                <a:sym typeface="Nanum Myeongjo"/>
              </a:rPr>
              <a:t>60%</a:t>
            </a:r>
            <a:endParaRPr sz="9000">
              <a:solidFill>
                <a:schemeClr val="dk1"/>
              </a:solidFill>
              <a:latin typeface="Nanum Myeongjo"/>
              <a:ea typeface="Nanum Myeongjo"/>
              <a:cs typeface="Nanum Myeongjo"/>
              <a:sym typeface="Nanum Myeongjo"/>
            </a:endParaRPr>
          </a:p>
        </p:txBody>
      </p:sp>
      <p:cxnSp>
        <p:nvCxnSpPr>
          <p:cNvPr id="291" name="Google Shape;291;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292" name="Google Shape;292;p47"/>
          <p:cNvPicPr preferRelativeResize="0"/>
          <p:nvPr/>
        </p:nvPicPr>
        <p:blipFill>
          <a:blip r:embed="rId3">
            <a:alphaModFix/>
          </a:blip>
          <a:stretch>
            <a:fillRect/>
          </a:stretch>
        </p:blipFill>
        <p:spPr>
          <a:xfrm rot="432179">
            <a:off x="2764280" y="2308260"/>
            <a:ext cx="2773340" cy="1592282"/>
          </a:xfrm>
          <a:prstGeom prst="rect">
            <a:avLst/>
          </a:prstGeom>
          <a:noFill/>
          <a:ln>
            <a:noFill/>
          </a:ln>
        </p:spPr>
      </p:pic>
      <p:sp>
        <p:nvSpPr>
          <p:cNvPr id="293" name="Google Shape;293;p47"/>
          <p:cNvSpPr txBox="1"/>
          <p:nvPr/>
        </p:nvSpPr>
        <p:spPr>
          <a:xfrm>
            <a:off x="5687325" y="2499600"/>
            <a:ext cx="2951100" cy="1293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GB">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a:solidFill>
                <a:schemeClr val="dk1"/>
              </a:solidFill>
              <a:latin typeface="DM Sans"/>
              <a:ea typeface="DM Sans"/>
              <a:cs typeface="DM Sans"/>
              <a:sym typeface="DM Sans"/>
            </a:endParaRPr>
          </a:p>
        </p:txBody>
      </p:sp>
      <p:sp>
        <p:nvSpPr>
          <p:cNvPr id="294" name="Google Shape;294;p47"/>
          <p:cNvSpPr txBox="1"/>
          <p:nvPr/>
        </p:nvSpPr>
        <p:spPr>
          <a:xfrm>
            <a:off x="3115050" y="25569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9000">
                <a:solidFill>
                  <a:schemeClr val="dk1"/>
                </a:solidFill>
                <a:latin typeface="Nanum Myeongjo"/>
                <a:ea typeface="Nanum Myeongjo"/>
                <a:cs typeface="Nanum Myeongjo"/>
                <a:sym typeface="Nanum Myeongjo"/>
              </a:rPr>
              <a:t>33%</a:t>
            </a:r>
            <a:endParaRPr sz="9000">
              <a:solidFill>
                <a:schemeClr val="dk1"/>
              </a:solidFill>
              <a:latin typeface="Nanum Myeongjo"/>
              <a:ea typeface="Nanum Myeongjo"/>
              <a:cs typeface="Nanum Myeongjo"/>
              <a:sym typeface="Nanum Myeongjo"/>
            </a:endParaRPr>
          </a:p>
        </p:txBody>
      </p:sp>
      <p:sp>
        <p:nvSpPr>
          <p:cNvPr id="295" name="Google Shape;295;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
        <p:nvSpPr>
          <p:cNvPr id="296" name="Google Shape;296;p47"/>
          <p:cNvSpPr txBox="1"/>
          <p:nvPr/>
        </p:nvSpPr>
        <p:spPr>
          <a:xfrm>
            <a:off x="3115050" y="361950"/>
            <a:ext cx="10650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2000" b="1">
                <a:solidFill>
                  <a:schemeClr val="dk1"/>
                </a:solidFill>
                <a:latin typeface="DM Sans"/>
                <a:ea typeface="DM Sans"/>
                <a:cs typeface="DM Sans"/>
                <a:sym typeface="DM Sans"/>
              </a:rPr>
              <a:t>About</a:t>
            </a:r>
            <a:endParaRPr sz="2000" b="1">
              <a:latin typeface="DM Sans"/>
              <a:ea typeface="DM Sans"/>
              <a:cs typeface="DM Sans"/>
              <a:sym typeface="DM Sans"/>
            </a:endParaRPr>
          </a:p>
        </p:txBody>
      </p:sp>
      <p:sp>
        <p:nvSpPr>
          <p:cNvPr id="297" name="Google Shape;297;p47"/>
          <p:cNvSpPr txBox="1"/>
          <p:nvPr/>
        </p:nvSpPr>
        <p:spPr>
          <a:xfrm>
            <a:off x="3115050" y="2310650"/>
            <a:ext cx="7644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2000" b="1">
                <a:solidFill>
                  <a:schemeClr val="dk1"/>
                </a:solidFill>
                <a:latin typeface="DM Sans"/>
                <a:ea typeface="DM Sans"/>
                <a:cs typeface="DM Sans"/>
                <a:sym typeface="DM Sans"/>
              </a:rPr>
              <a:t>Only</a:t>
            </a:r>
            <a:endParaRPr sz="2000" b="1">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01"/>
        <p:cNvGrpSpPr/>
        <p:nvPr/>
      </p:nvGrpSpPr>
      <p:grpSpPr>
        <a:xfrm>
          <a:off x="0" y="0"/>
          <a:ext cx="0" cy="0"/>
          <a:chOff x="0" y="0"/>
          <a:chExt cx="0" cy="0"/>
        </a:xfrm>
      </p:grpSpPr>
      <p:sp>
        <p:nvSpPr>
          <p:cNvPr id="302" name="Google Shape;302;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303" name="Google Shape;303;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304" name="Google Shape;304;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305" name="Google Shape;305;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306" name="Google Shape;306;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7" name="Google Shape;307;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11" name="Google Shape;311;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17"/>
        <p:cNvGrpSpPr/>
        <p:nvPr/>
      </p:nvGrpSpPr>
      <p:grpSpPr>
        <a:xfrm>
          <a:off x="0" y="0"/>
          <a:ext cx="0" cy="0"/>
          <a:chOff x="0" y="0"/>
          <a:chExt cx="0" cy="0"/>
        </a:xfrm>
      </p:grpSpPr>
      <p:cxnSp>
        <p:nvCxnSpPr>
          <p:cNvPr id="318" name="Google Shape;318;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19" name="Google Shape;319;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Expectations </a:t>
            </a:r>
            <a:br>
              <a:rPr lang="en-GB" sz="5200">
                <a:solidFill>
                  <a:schemeClr val="dk1"/>
                </a:solidFill>
                <a:latin typeface="Nanum Myeongjo"/>
                <a:ea typeface="Nanum Myeongjo"/>
                <a:cs typeface="Nanum Myeongjo"/>
                <a:sym typeface="Nanum Myeongjo"/>
              </a:rPr>
            </a:br>
            <a:r>
              <a:rPr lang="en-GB"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20" name="Google Shape;320;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4"/>
        <p:cNvGrpSpPr/>
        <p:nvPr/>
      </p:nvGrpSpPr>
      <p:grpSpPr>
        <a:xfrm>
          <a:off x="0" y="0"/>
          <a:ext cx="0" cy="0"/>
          <a:chOff x="0" y="0"/>
          <a:chExt cx="0" cy="0"/>
        </a:xfrm>
      </p:grpSpPr>
      <p:cxnSp>
        <p:nvCxnSpPr>
          <p:cNvPr id="325" name="Google Shape;325;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6" name="Google Shape;326;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7" name="Google Shape;327;p50"/>
          <p:cNvSpPr txBox="1"/>
          <p:nvPr/>
        </p:nvSpPr>
        <p:spPr>
          <a:xfrm>
            <a:off x="615900" y="1141350"/>
            <a:ext cx="5917800" cy="3509400"/>
          </a:xfrm>
          <a:prstGeom prst="rect">
            <a:avLst/>
          </a:prstGeom>
          <a:noFill/>
          <a:ln>
            <a:noFill/>
          </a:ln>
        </p:spPr>
        <p:txBody>
          <a:bodyPr spcFirstLastPara="1" wrap="square" lIns="0" tIns="0" rIns="0" bIns="0" anchor="t" anchorCtr="0">
            <a:spAutoFit/>
          </a:bodyPr>
          <a:lstStyle/>
          <a:p>
            <a:pPr marL="0" lvl="0" indent="0" algn="l" rtl="0">
              <a:spcBef>
                <a:spcPts val="1200"/>
              </a:spcBef>
              <a:spcAft>
                <a:spcPts val="0"/>
              </a:spcAft>
              <a:buClr>
                <a:schemeClr val="dk1"/>
              </a:buClr>
              <a:buSzPts val="1100"/>
              <a:buFont typeface="Arial"/>
              <a:buNone/>
            </a:pPr>
            <a:r>
              <a:rPr lang="en-GB" sz="1300">
                <a:solidFill>
                  <a:schemeClr val="lt1"/>
                </a:solidFill>
                <a:latin typeface="IBM Plex Sans"/>
                <a:ea typeface="IBM Plex Sans"/>
                <a:cs typeface="IBM Plex Sans"/>
                <a:sym typeface="IBM Plex Sans"/>
              </a:rPr>
              <a:t>Cities have begun to offer micro-mobility options like shared electric scooters and bikes in hopes of meeting the transportation needs of their communities. For this task, you will explore the limits and possibilities of using such devices. </a:t>
            </a:r>
            <a:endParaRPr sz="1300">
              <a:solidFill>
                <a:schemeClr val="lt1"/>
              </a:solidFill>
              <a:latin typeface="IBM Plex Sans"/>
              <a:ea typeface="IBM Plex Sans"/>
              <a:cs typeface="IBM Plex Sans"/>
              <a:sym typeface="IBM Plex Sans"/>
            </a:endParaRPr>
          </a:p>
          <a:p>
            <a:pPr marL="0" lvl="0" indent="0" algn="l" rtl="0">
              <a:spcBef>
                <a:spcPts val="1200"/>
              </a:spcBef>
              <a:spcAft>
                <a:spcPts val="0"/>
              </a:spcAft>
              <a:buClr>
                <a:schemeClr val="dk1"/>
              </a:buClr>
              <a:buSzPts val="1100"/>
              <a:buFont typeface="Arial"/>
              <a:buNone/>
            </a:pPr>
            <a:r>
              <a:rPr lang="en-GB" sz="1300">
                <a:solidFill>
                  <a:schemeClr val="lt1"/>
                </a:solidFill>
                <a:latin typeface="IBM Plex Sans"/>
                <a:ea typeface="IBM Plex Sans"/>
                <a:cs typeface="IBM Plex Sans"/>
                <a:sym typeface="IBM Plex Sans"/>
              </a:rPr>
              <a:t>Use Google Maps to locate at least three places of interest. Some options could include your school site, a place you go to often, or a place of work. Use technological tools, like </a:t>
            </a:r>
            <a:r>
              <a:rPr lang="en-GB" sz="1300" u="sng">
                <a:solidFill>
                  <a:schemeClr val="lt1"/>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Desmos</a:t>
            </a:r>
            <a:r>
              <a:rPr lang="en-GB" sz="1300">
                <a:solidFill>
                  <a:schemeClr val="lt1"/>
                </a:solidFill>
                <a:latin typeface="IBM Plex Sans"/>
                <a:ea typeface="IBM Plex Sans"/>
                <a:cs typeface="IBM Plex Sans"/>
                <a:sym typeface="IBM Plex Sans"/>
              </a:rPr>
              <a:t> or </a:t>
            </a:r>
            <a:r>
              <a:rPr lang="en-GB" sz="1300" u="sng">
                <a:solidFill>
                  <a:schemeClr val="lt1"/>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GeoGebra</a:t>
            </a:r>
            <a:r>
              <a:rPr lang="en-GB" sz="1300">
                <a:solidFill>
                  <a:schemeClr val="lt1"/>
                </a:solidFill>
                <a:latin typeface="IBM Plex Sans"/>
                <a:ea typeface="IBM Plex Sans"/>
                <a:cs typeface="IBM Plex Sans"/>
                <a:sym typeface="IBM Plex Sans"/>
              </a:rPr>
              <a:t>, or transparency paper to superimpose a coordinate system over your map.</a:t>
            </a:r>
            <a:endParaRPr sz="1300">
              <a:solidFill>
                <a:schemeClr val="lt1"/>
              </a:solidFill>
              <a:latin typeface="IBM Plex Sans"/>
              <a:ea typeface="IBM Plex Sans"/>
              <a:cs typeface="IBM Plex Sans"/>
              <a:sym typeface="IBM Plex Sans"/>
            </a:endParaRPr>
          </a:p>
          <a:p>
            <a:pPr marL="457200" lvl="0" indent="-311150" algn="l" rtl="0">
              <a:spcBef>
                <a:spcPts val="1200"/>
              </a:spcBef>
              <a:spcAft>
                <a:spcPts val="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If you were to use an electric scooter that can travel 35 miles on a single charge, would you be able to make the trip from the first place of interest to the second, and return back to the first point of interest? Justify your response using words, numbers, and symbols. </a:t>
            </a:r>
            <a:endParaRPr sz="1300">
              <a:solidFill>
                <a:schemeClr val="lt1"/>
              </a:solidFill>
              <a:latin typeface="IBM Plex Sans"/>
              <a:ea typeface="IBM Plex Sans"/>
              <a:cs typeface="IBM Plex Sans"/>
              <a:sym typeface="IBM Plex Sans"/>
            </a:endParaRPr>
          </a:p>
          <a:p>
            <a:pPr marL="457200" lvl="0" indent="-311150" algn="l" rtl="0">
              <a:spcBef>
                <a:spcPts val="0"/>
              </a:spcBef>
              <a:spcAft>
                <a:spcPts val="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How long would it normally take to make that round trip using other modes of transportation you have access to (car, bus, or walking)? How long do you estimate it would take to make the trip on a scooter?</a:t>
            </a:r>
            <a:endParaRPr sz="1300">
              <a:solidFill>
                <a:schemeClr val="lt1"/>
              </a:solidFill>
              <a:latin typeface="IBM Plex Sans"/>
              <a:ea typeface="IBM Plex Sans"/>
              <a:cs typeface="IBM Plex Sans"/>
              <a:sym typeface="IBM Plex Sans"/>
            </a:endParaRPr>
          </a:p>
          <a:p>
            <a:pPr marL="457200" lvl="0" indent="-311150" algn="l" rtl="0">
              <a:spcBef>
                <a:spcPts val="0"/>
              </a:spcBef>
              <a:spcAft>
                <a:spcPts val="120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What are the advantages and disadvantages of offering micro-mobility options? </a:t>
            </a:r>
            <a:endParaRPr sz="2600">
              <a:solidFill>
                <a:schemeClr val="lt1"/>
              </a:solidFill>
              <a:latin typeface="DM Sans"/>
              <a:ea typeface="DM Sans"/>
              <a:cs typeface="DM Sans"/>
              <a:sym typeface="DM Sans"/>
            </a:endParaRPr>
          </a:p>
        </p:txBody>
      </p:sp>
      <p:sp>
        <p:nvSpPr>
          <p:cNvPr id="328" name="Google Shape;328;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9" name="Google Shape;329;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GB" sz="6400">
                <a:latin typeface="Nanum Myeongjo"/>
                <a:ea typeface="Nanum Myeongjo"/>
                <a:cs typeface="Nanum Myeongjo"/>
                <a:sym typeface="Nanum Myeongjo"/>
              </a:rPr>
              <a:t>M154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4"/>
        <p:cNvGrpSpPr/>
        <p:nvPr/>
      </p:nvGrpSpPr>
      <p:grpSpPr>
        <a:xfrm>
          <a:off x="0" y="0"/>
          <a:ext cx="0" cy="0"/>
          <a:chOff x="0" y="0"/>
          <a:chExt cx="0" cy="0"/>
        </a:xfrm>
      </p:grpSpPr>
      <p:cxnSp>
        <p:nvCxnSpPr>
          <p:cNvPr id="335" name="Google Shape;335;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6" name="Google Shape;336;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7" name="Google Shape;337;p51"/>
          <p:cNvSpPr txBox="1"/>
          <p:nvPr/>
        </p:nvSpPr>
        <p:spPr>
          <a:xfrm>
            <a:off x="615900" y="368375"/>
            <a:ext cx="71421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8" name="Google Shape;338;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
        <p:nvSpPr>
          <p:cNvPr id="340" name="Google Shape;340;p51"/>
          <p:cNvSpPr txBox="1"/>
          <p:nvPr/>
        </p:nvSpPr>
        <p:spPr>
          <a:xfrm>
            <a:off x="615900" y="1141350"/>
            <a:ext cx="5917800" cy="3509400"/>
          </a:xfrm>
          <a:prstGeom prst="rect">
            <a:avLst/>
          </a:prstGeom>
          <a:noFill/>
          <a:ln>
            <a:noFill/>
          </a:ln>
        </p:spPr>
        <p:txBody>
          <a:bodyPr spcFirstLastPara="1" wrap="square" lIns="0" tIns="0" rIns="0" bIns="0" anchor="t" anchorCtr="0">
            <a:spAutoFit/>
          </a:bodyPr>
          <a:lstStyle/>
          <a:p>
            <a:pPr marL="0" lvl="0" indent="0" algn="l" rtl="0">
              <a:spcBef>
                <a:spcPts val="1200"/>
              </a:spcBef>
              <a:spcAft>
                <a:spcPts val="0"/>
              </a:spcAft>
              <a:buClr>
                <a:schemeClr val="dk1"/>
              </a:buClr>
              <a:buSzPts val="1100"/>
              <a:buFont typeface="Arial"/>
              <a:buNone/>
            </a:pPr>
            <a:r>
              <a:rPr lang="en-GB" sz="1300">
                <a:solidFill>
                  <a:schemeClr val="lt1"/>
                </a:solidFill>
                <a:latin typeface="IBM Plex Sans"/>
                <a:ea typeface="IBM Plex Sans"/>
                <a:cs typeface="IBM Plex Sans"/>
                <a:sym typeface="IBM Plex Sans"/>
              </a:rPr>
              <a:t>Cities have begun to offer micro-mobility options like shared electric scooters and bikes in hopes of meeting the transportation needs of their communities. For this task, you will explore the limits and possibilities of using such devices. </a:t>
            </a:r>
            <a:endParaRPr sz="1300">
              <a:solidFill>
                <a:schemeClr val="lt1"/>
              </a:solidFill>
              <a:latin typeface="IBM Plex Sans"/>
              <a:ea typeface="IBM Plex Sans"/>
              <a:cs typeface="IBM Plex Sans"/>
              <a:sym typeface="IBM Plex Sans"/>
            </a:endParaRPr>
          </a:p>
          <a:p>
            <a:pPr marL="0" lvl="0" indent="0" algn="l" rtl="0">
              <a:spcBef>
                <a:spcPts val="1200"/>
              </a:spcBef>
              <a:spcAft>
                <a:spcPts val="0"/>
              </a:spcAft>
              <a:buClr>
                <a:schemeClr val="dk1"/>
              </a:buClr>
              <a:buSzPts val="1100"/>
              <a:buFont typeface="Arial"/>
              <a:buNone/>
            </a:pPr>
            <a:r>
              <a:rPr lang="en-GB" sz="1300">
                <a:solidFill>
                  <a:schemeClr val="lt1"/>
                </a:solidFill>
                <a:latin typeface="IBM Plex Sans"/>
                <a:ea typeface="IBM Plex Sans"/>
                <a:cs typeface="IBM Plex Sans"/>
                <a:sym typeface="IBM Plex Sans"/>
              </a:rPr>
              <a:t>Use Google Maps to locate at least three places of interest. Some options could include your school site, a place you go to often, or a place of work. Use technological tools, like </a:t>
            </a:r>
            <a:r>
              <a:rPr lang="en-GB" sz="1300" u="sng">
                <a:solidFill>
                  <a:schemeClr val="lt1"/>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Desmos</a:t>
            </a:r>
            <a:r>
              <a:rPr lang="en-GB" sz="1300">
                <a:solidFill>
                  <a:schemeClr val="lt1"/>
                </a:solidFill>
                <a:latin typeface="IBM Plex Sans"/>
                <a:ea typeface="IBM Plex Sans"/>
                <a:cs typeface="IBM Plex Sans"/>
                <a:sym typeface="IBM Plex Sans"/>
              </a:rPr>
              <a:t> or </a:t>
            </a:r>
            <a:r>
              <a:rPr lang="en-GB" sz="1300" u="sng">
                <a:solidFill>
                  <a:schemeClr val="lt1"/>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GeoGebra</a:t>
            </a:r>
            <a:r>
              <a:rPr lang="en-GB" sz="1300">
                <a:solidFill>
                  <a:schemeClr val="lt1"/>
                </a:solidFill>
                <a:latin typeface="IBM Plex Sans"/>
                <a:ea typeface="IBM Plex Sans"/>
                <a:cs typeface="IBM Plex Sans"/>
                <a:sym typeface="IBM Plex Sans"/>
              </a:rPr>
              <a:t>, or transparency paper to superimpose a coordinate system over your map.</a:t>
            </a:r>
            <a:endParaRPr sz="1300">
              <a:solidFill>
                <a:schemeClr val="lt1"/>
              </a:solidFill>
              <a:latin typeface="IBM Plex Sans"/>
              <a:ea typeface="IBM Plex Sans"/>
              <a:cs typeface="IBM Plex Sans"/>
              <a:sym typeface="IBM Plex Sans"/>
            </a:endParaRPr>
          </a:p>
          <a:p>
            <a:pPr marL="457200" lvl="0" indent="-311150" algn="l" rtl="0">
              <a:spcBef>
                <a:spcPts val="1200"/>
              </a:spcBef>
              <a:spcAft>
                <a:spcPts val="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If you were to use an electric scooter that can travel 35 miles on a single charge, would you be able to make the trip from the first place of interest to the second, and return back to the first point of interest? Justify your response using words, numbers, and symbols. </a:t>
            </a:r>
            <a:endParaRPr sz="1300">
              <a:solidFill>
                <a:schemeClr val="lt1"/>
              </a:solidFill>
              <a:latin typeface="IBM Plex Sans"/>
              <a:ea typeface="IBM Plex Sans"/>
              <a:cs typeface="IBM Plex Sans"/>
              <a:sym typeface="IBM Plex Sans"/>
            </a:endParaRPr>
          </a:p>
          <a:p>
            <a:pPr marL="457200" lvl="0" indent="-311150" algn="l" rtl="0">
              <a:spcBef>
                <a:spcPts val="0"/>
              </a:spcBef>
              <a:spcAft>
                <a:spcPts val="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How long would it normally take to make that round trip using other modes of transportation you have access to (car, bus, or walking)? How long do you estimate it would take to make the trip on a scooter?</a:t>
            </a:r>
            <a:endParaRPr sz="1300">
              <a:solidFill>
                <a:schemeClr val="lt1"/>
              </a:solidFill>
              <a:latin typeface="IBM Plex Sans"/>
              <a:ea typeface="IBM Plex Sans"/>
              <a:cs typeface="IBM Plex Sans"/>
              <a:sym typeface="IBM Plex Sans"/>
            </a:endParaRPr>
          </a:p>
          <a:p>
            <a:pPr marL="457200" lvl="0" indent="-311150" algn="l" rtl="0">
              <a:spcBef>
                <a:spcPts val="0"/>
              </a:spcBef>
              <a:spcAft>
                <a:spcPts val="120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What are the advantages and disadvantages of offering micro-mobility options? </a:t>
            </a:r>
            <a:endParaRPr sz="2600">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44"/>
        <p:cNvGrpSpPr/>
        <p:nvPr/>
      </p:nvGrpSpPr>
      <p:grpSpPr>
        <a:xfrm>
          <a:off x="0" y="0"/>
          <a:ext cx="0" cy="0"/>
          <a:chOff x="0" y="0"/>
          <a:chExt cx="0" cy="0"/>
        </a:xfrm>
      </p:grpSpPr>
      <p:cxnSp>
        <p:nvCxnSpPr>
          <p:cNvPr id="345" name="Google Shape;345;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46" name="Google Shape;346;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7" name="Google Shape;347;p52"/>
          <p:cNvSpPr txBox="1"/>
          <p:nvPr/>
        </p:nvSpPr>
        <p:spPr>
          <a:xfrm>
            <a:off x="615900" y="368375"/>
            <a:ext cx="7873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8" name="Google Shape;348;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2"/>
          <p:cNvSpPr txBox="1"/>
          <p:nvPr/>
        </p:nvSpPr>
        <p:spPr>
          <a:xfrm>
            <a:off x="6735575" y="2976075"/>
            <a:ext cx="1561500" cy="1354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GB" sz="1100" b="1">
                <a:solidFill>
                  <a:srgbClr val="145758"/>
                </a:solidFill>
                <a:latin typeface="Proxima Nova"/>
                <a:ea typeface="Proxima Nova"/>
                <a:cs typeface="Proxima Nova"/>
                <a:sym typeface="Proxima Nova"/>
              </a:rPr>
              <a:t>154.e: Use coordinates to compute perimeters of polygons and areas of triangles and rectangles, e.g., using the distance formula.</a:t>
            </a:r>
            <a:endParaRPr sz="1100" b="1">
              <a:solidFill>
                <a:srgbClr val="145758"/>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endParaRPr sz="1100" b="1">
              <a:solidFill>
                <a:srgbClr val="145758"/>
              </a:solidFill>
              <a:latin typeface="Proxima Nova"/>
              <a:ea typeface="Proxima Nova"/>
              <a:cs typeface="Proxima Nova"/>
              <a:sym typeface="Proxima Nova"/>
            </a:endParaRPr>
          </a:p>
          <a:p>
            <a:pPr marL="0" lvl="0" indent="0" algn="ctr" rtl="0">
              <a:spcBef>
                <a:spcPts val="0"/>
              </a:spcBef>
              <a:spcAft>
                <a:spcPts val="0"/>
              </a:spcAft>
              <a:buNone/>
            </a:pPr>
            <a:endParaRPr sz="1100" b="1">
              <a:solidFill>
                <a:srgbClr val="145758"/>
              </a:solidFill>
              <a:latin typeface="Proxima Nova"/>
              <a:ea typeface="Proxima Nova"/>
              <a:cs typeface="Proxima Nova"/>
              <a:sym typeface="Proxima Nova"/>
            </a:endParaRPr>
          </a:p>
        </p:txBody>
      </p:sp>
      <p:sp>
        <p:nvSpPr>
          <p:cNvPr id="350" name="Google Shape;350;p52"/>
          <p:cNvSpPr txBox="1"/>
          <p:nvPr/>
        </p:nvSpPr>
        <p:spPr>
          <a:xfrm>
            <a:off x="615900" y="1141350"/>
            <a:ext cx="5917800" cy="3509400"/>
          </a:xfrm>
          <a:prstGeom prst="rect">
            <a:avLst/>
          </a:prstGeom>
          <a:noFill/>
          <a:ln>
            <a:noFill/>
          </a:ln>
        </p:spPr>
        <p:txBody>
          <a:bodyPr spcFirstLastPara="1" wrap="square" lIns="0" tIns="0" rIns="0" bIns="0" anchor="t" anchorCtr="0">
            <a:spAutoFit/>
          </a:bodyPr>
          <a:lstStyle/>
          <a:p>
            <a:pPr marL="0" lvl="0" indent="0" algn="l" rtl="0">
              <a:spcBef>
                <a:spcPts val="1200"/>
              </a:spcBef>
              <a:spcAft>
                <a:spcPts val="0"/>
              </a:spcAft>
              <a:buClr>
                <a:schemeClr val="dk1"/>
              </a:buClr>
              <a:buSzPts val="1100"/>
              <a:buFont typeface="Arial"/>
              <a:buNone/>
            </a:pPr>
            <a:r>
              <a:rPr lang="en-GB" sz="1300">
                <a:solidFill>
                  <a:schemeClr val="lt1"/>
                </a:solidFill>
                <a:latin typeface="IBM Plex Sans"/>
                <a:ea typeface="IBM Plex Sans"/>
                <a:cs typeface="IBM Plex Sans"/>
                <a:sym typeface="IBM Plex Sans"/>
              </a:rPr>
              <a:t>Cities have begun to offer micro-mobility options like shared electric scooters and bikes in hopes of meeting the transportation needs of their communities. For this task, you will explore the limits and possibilities of using such devices. </a:t>
            </a:r>
            <a:endParaRPr sz="1300">
              <a:solidFill>
                <a:schemeClr val="lt1"/>
              </a:solidFill>
              <a:latin typeface="IBM Plex Sans"/>
              <a:ea typeface="IBM Plex Sans"/>
              <a:cs typeface="IBM Plex Sans"/>
              <a:sym typeface="IBM Plex Sans"/>
            </a:endParaRPr>
          </a:p>
          <a:p>
            <a:pPr marL="0" lvl="0" indent="0" algn="l" rtl="0">
              <a:spcBef>
                <a:spcPts val="1200"/>
              </a:spcBef>
              <a:spcAft>
                <a:spcPts val="0"/>
              </a:spcAft>
              <a:buClr>
                <a:schemeClr val="dk1"/>
              </a:buClr>
              <a:buSzPts val="1100"/>
              <a:buFont typeface="Arial"/>
              <a:buNone/>
            </a:pPr>
            <a:r>
              <a:rPr lang="en-GB" sz="1300">
                <a:solidFill>
                  <a:schemeClr val="lt1"/>
                </a:solidFill>
                <a:latin typeface="IBM Plex Sans"/>
                <a:ea typeface="IBM Plex Sans"/>
                <a:cs typeface="IBM Plex Sans"/>
                <a:sym typeface="IBM Plex Sans"/>
              </a:rPr>
              <a:t>Use Google Maps to locate at least three places of interest. Some options could include your school site, a place you go to often, or a place of work. Use technological tools, like </a:t>
            </a:r>
            <a:r>
              <a:rPr lang="en-GB" sz="1300" u="sng">
                <a:solidFill>
                  <a:schemeClr val="lt1"/>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Desmos</a:t>
            </a:r>
            <a:r>
              <a:rPr lang="en-GB" sz="1300">
                <a:solidFill>
                  <a:schemeClr val="lt1"/>
                </a:solidFill>
                <a:latin typeface="IBM Plex Sans"/>
                <a:ea typeface="IBM Plex Sans"/>
                <a:cs typeface="IBM Plex Sans"/>
                <a:sym typeface="IBM Plex Sans"/>
              </a:rPr>
              <a:t> or </a:t>
            </a:r>
            <a:r>
              <a:rPr lang="en-GB" sz="1300" u="sng">
                <a:solidFill>
                  <a:schemeClr val="lt1"/>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GeoGebra</a:t>
            </a:r>
            <a:r>
              <a:rPr lang="en-GB" sz="1300">
                <a:solidFill>
                  <a:schemeClr val="lt1"/>
                </a:solidFill>
                <a:latin typeface="IBM Plex Sans"/>
                <a:ea typeface="IBM Plex Sans"/>
                <a:cs typeface="IBM Plex Sans"/>
                <a:sym typeface="IBM Plex Sans"/>
              </a:rPr>
              <a:t>, or transparency paper to superimpose a coordinate system over your map.</a:t>
            </a:r>
            <a:endParaRPr sz="1300">
              <a:solidFill>
                <a:schemeClr val="lt1"/>
              </a:solidFill>
              <a:latin typeface="IBM Plex Sans"/>
              <a:ea typeface="IBM Plex Sans"/>
              <a:cs typeface="IBM Plex Sans"/>
              <a:sym typeface="IBM Plex Sans"/>
            </a:endParaRPr>
          </a:p>
          <a:p>
            <a:pPr marL="457200" lvl="0" indent="-311150" algn="l" rtl="0">
              <a:spcBef>
                <a:spcPts val="1200"/>
              </a:spcBef>
              <a:spcAft>
                <a:spcPts val="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If you were to use an electric scooter that can travel 35 miles on a single charge, would you be able to make the trip from the first place of interest to the second, and return back to the first point of interest? Justify your response using words, numbers, and symbols. </a:t>
            </a:r>
            <a:endParaRPr sz="1300">
              <a:solidFill>
                <a:schemeClr val="lt1"/>
              </a:solidFill>
              <a:latin typeface="IBM Plex Sans"/>
              <a:ea typeface="IBM Plex Sans"/>
              <a:cs typeface="IBM Plex Sans"/>
              <a:sym typeface="IBM Plex Sans"/>
            </a:endParaRPr>
          </a:p>
          <a:p>
            <a:pPr marL="457200" lvl="0" indent="-311150" algn="l" rtl="0">
              <a:spcBef>
                <a:spcPts val="0"/>
              </a:spcBef>
              <a:spcAft>
                <a:spcPts val="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How long would it normally take to make that round trip using other modes of transportation you have access to (car, bus, or walking)? How long do you estimate it would take to make the trip on a scooter?</a:t>
            </a:r>
            <a:endParaRPr sz="1300">
              <a:solidFill>
                <a:schemeClr val="lt1"/>
              </a:solidFill>
              <a:latin typeface="IBM Plex Sans"/>
              <a:ea typeface="IBM Plex Sans"/>
              <a:cs typeface="IBM Plex Sans"/>
              <a:sym typeface="IBM Plex Sans"/>
            </a:endParaRPr>
          </a:p>
          <a:p>
            <a:pPr marL="457200" lvl="0" indent="-311150" algn="l" rtl="0">
              <a:spcBef>
                <a:spcPts val="0"/>
              </a:spcBef>
              <a:spcAft>
                <a:spcPts val="1200"/>
              </a:spcAft>
              <a:buClr>
                <a:schemeClr val="lt1"/>
              </a:buClr>
              <a:buSzPts val="1300"/>
              <a:buFont typeface="IBM Plex Sans"/>
              <a:buAutoNum type="arabicPeriod"/>
            </a:pPr>
            <a:r>
              <a:rPr lang="en-GB" sz="1300">
                <a:solidFill>
                  <a:schemeClr val="lt1"/>
                </a:solidFill>
                <a:latin typeface="IBM Plex Sans"/>
                <a:ea typeface="IBM Plex Sans"/>
                <a:cs typeface="IBM Plex Sans"/>
                <a:sym typeface="IBM Plex Sans"/>
              </a:rPr>
              <a:t>What are the advantages and disadvantages of offering micro-mobility options? </a:t>
            </a:r>
            <a:endParaRPr sz="2600">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4"/>
        <p:cNvGrpSpPr/>
        <p:nvPr/>
      </p:nvGrpSpPr>
      <p:grpSpPr>
        <a:xfrm>
          <a:off x="0" y="0"/>
          <a:ext cx="0" cy="0"/>
          <a:chOff x="0" y="0"/>
          <a:chExt cx="0" cy="0"/>
        </a:xfrm>
      </p:grpSpPr>
      <p:sp>
        <p:nvSpPr>
          <p:cNvPr id="355" name="Google Shape;355;p53"/>
          <p:cNvSpPr txBox="1"/>
          <p:nvPr/>
        </p:nvSpPr>
        <p:spPr>
          <a:xfrm>
            <a:off x="3105100" y="690325"/>
            <a:ext cx="43371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M154 Coordinate Geometry, students will employ the following learning principles: </a:t>
            </a:r>
            <a:endParaRPr sz="900" b="1">
              <a:solidFill>
                <a:schemeClr val="dk1"/>
              </a:solidFill>
              <a:latin typeface="DM Sans"/>
              <a:ea typeface="DM Sans"/>
              <a:cs typeface="DM Sans"/>
              <a:sym typeface="DM Sans"/>
            </a:endParaRPr>
          </a:p>
        </p:txBody>
      </p:sp>
      <p:sp>
        <p:nvSpPr>
          <p:cNvPr id="356" name="Google Shape;356;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7" name="Google Shape;357;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8" name="Google Shape;358;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60" name="Google Shape;360;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1" name="Google Shape;361;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2" name="Google Shape;362;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66"/>
        <p:cNvGrpSpPr/>
        <p:nvPr/>
      </p:nvGrpSpPr>
      <p:grpSpPr>
        <a:xfrm>
          <a:off x="0" y="0"/>
          <a:ext cx="0" cy="0"/>
          <a:chOff x="0" y="0"/>
          <a:chExt cx="0" cy="0"/>
        </a:xfrm>
      </p:grpSpPr>
      <p:sp>
        <p:nvSpPr>
          <p:cNvPr id="367" name="Google Shape;367;p54"/>
          <p:cNvSpPr txBox="1"/>
          <p:nvPr/>
        </p:nvSpPr>
        <p:spPr>
          <a:xfrm>
            <a:off x="3105100" y="690325"/>
            <a:ext cx="43092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M154 Coordinate Geometry, students will employ the following learning principles: </a:t>
            </a:r>
            <a:endParaRPr sz="900" b="1">
              <a:solidFill>
                <a:schemeClr val="dk1"/>
              </a:solidFill>
              <a:latin typeface="DM Sans"/>
              <a:ea typeface="DM Sans"/>
              <a:cs typeface="DM Sans"/>
              <a:sym typeface="DM Sans"/>
            </a:endParaRPr>
          </a:p>
        </p:txBody>
      </p:sp>
      <p:sp>
        <p:nvSpPr>
          <p:cNvPr id="368" name="Google Shape;368;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9" name="Google Shape;369;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0" name="Google Shape;370;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1" name="Google Shape;371;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2" name="Google Shape;372;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74" name="Google Shape;374;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75" name="Google Shape;375;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9"/>
        <p:cNvGrpSpPr/>
        <p:nvPr/>
      </p:nvGrpSpPr>
      <p:grpSpPr>
        <a:xfrm>
          <a:off x="0" y="0"/>
          <a:ext cx="0" cy="0"/>
          <a:chOff x="0" y="0"/>
          <a:chExt cx="0" cy="0"/>
        </a:xfrm>
      </p:grpSpPr>
      <p:sp>
        <p:nvSpPr>
          <p:cNvPr id="380" name="Google Shape;380;p55"/>
          <p:cNvSpPr txBox="1"/>
          <p:nvPr/>
        </p:nvSpPr>
        <p:spPr>
          <a:xfrm>
            <a:off x="3105100" y="690325"/>
            <a:ext cx="43371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M154 Coordinate Geometry, students will employ the following learning principles: </a:t>
            </a:r>
            <a:endParaRPr sz="900" b="1">
              <a:solidFill>
                <a:schemeClr val="dk1"/>
              </a:solidFill>
              <a:latin typeface="DM Sans"/>
              <a:ea typeface="DM Sans"/>
              <a:cs typeface="DM Sans"/>
              <a:sym typeface="DM Sans"/>
            </a:endParaRPr>
          </a:p>
        </p:txBody>
      </p:sp>
      <p:sp>
        <p:nvSpPr>
          <p:cNvPr id="381" name="Google Shape;381;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82" name="Google Shape;382;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83" name="Google Shape;383;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 name="Google Shape;384;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85" name="Google Shape;385;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86" name="Google Shape;386;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Share what </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88" name="Google Shape;388;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89" name="Google Shape;389;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93"/>
        <p:cNvGrpSpPr/>
        <p:nvPr/>
      </p:nvGrpSpPr>
      <p:grpSpPr>
        <a:xfrm>
          <a:off x="0" y="0"/>
          <a:ext cx="0" cy="0"/>
          <a:chOff x="0" y="0"/>
          <a:chExt cx="0" cy="0"/>
        </a:xfrm>
      </p:grpSpPr>
      <p:cxnSp>
        <p:nvCxnSpPr>
          <p:cNvPr id="394" name="Google Shape;394;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95" name="Google Shape;395;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96" name="Google Shape;396;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00"/>
        <p:cNvGrpSpPr/>
        <p:nvPr/>
      </p:nvGrpSpPr>
      <p:grpSpPr>
        <a:xfrm>
          <a:off x="0" y="0"/>
          <a:ext cx="0" cy="0"/>
          <a:chOff x="0" y="0"/>
          <a:chExt cx="0" cy="0"/>
        </a:xfrm>
      </p:grpSpPr>
      <p:cxnSp>
        <p:nvCxnSpPr>
          <p:cNvPr id="401" name="Google Shape;401;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02" name="Google Shape;402;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03" name="Google Shape;403;p57"/>
          <p:cNvSpPr txBox="1"/>
          <p:nvPr/>
        </p:nvSpPr>
        <p:spPr>
          <a:xfrm>
            <a:off x="664600" y="1027825"/>
            <a:ext cx="7924800" cy="3463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200"/>
              </a:spcAft>
              <a:buClr>
                <a:schemeClr val="dk1"/>
              </a:buClr>
              <a:buSzPts val="1100"/>
              <a:buFont typeface="Arial"/>
              <a:buNone/>
            </a:pPr>
            <a:r>
              <a:rPr lang="en-GB" sz="1800">
                <a:solidFill>
                  <a:schemeClr val="lt1"/>
                </a:solidFill>
                <a:latin typeface="DM Sans"/>
                <a:ea typeface="DM Sans"/>
                <a:cs typeface="DM Sans"/>
                <a:sym typeface="DM Sans"/>
              </a:rPr>
              <a:t>“The development of mathematical understanding over the course of human history and for students in classrooms today relies on diverse and multidimensional ways of thinking, learning, and knowing (Boaler &amp; Staples, 2008; Joseph, 2011). Ability labels obscure and distort this fact, compressing mathematical ability into a single linear scale. For example, a student may be fast and accurate with arithmetic computations but struggle to explain their reasoning. Teachers may label such a student “high” or “advanced” because the predominant culture privileges quick computation as an indicator of mathematical ability. But this label omits many important facets of the student’s current strengths and learning needs.”  - National Council of Teachers of Mathematics </a:t>
            </a:r>
            <a:endParaRPr sz="1500">
              <a:solidFill>
                <a:schemeClr val="lt1"/>
              </a:solidFill>
              <a:latin typeface="DM Sans"/>
              <a:ea typeface="DM Sans"/>
              <a:cs typeface="DM Sans"/>
              <a:sym typeface="DM Sans"/>
            </a:endParaRPr>
          </a:p>
        </p:txBody>
      </p:sp>
      <p:sp>
        <p:nvSpPr>
          <p:cNvPr id="404" name="Google Shape;404;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8"/>
        <p:cNvGrpSpPr/>
        <p:nvPr/>
      </p:nvGrpSpPr>
      <p:grpSpPr>
        <a:xfrm>
          <a:off x="0" y="0"/>
          <a:ext cx="0" cy="0"/>
          <a:chOff x="0" y="0"/>
          <a:chExt cx="0" cy="0"/>
        </a:xfrm>
      </p:grpSpPr>
      <p:sp>
        <p:nvSpPr>
          <p:cNvPr id="409" name="Google Shape;409;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0" name="Google Shape;410;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11" name="Google Shape;411;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3" name="Google Shape;413;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14" name="Google Shape;414;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8"/>
        <p:cNvGrpSpPr/>
        <p:nvPr/>
      </p:nvGrpSpPr>
      <p:grpSpPr>
        <a:xfrm>
          <a:off x="0" y="0"/>
          <a:ext cx="0" cy="0"/>
          <a:chOff x="0" y="0"/>
          <a:chExt cx="0" cy="0"/>
        </a:xfrm>
      </p:grpSpPr>
      <p:cxnSp>
        <p:nvCxnSpPr>
          <p:cNvPr id="419" name="Google Shape;419;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21" name="Google Shape;421;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22" name="Google Shape;422;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24" name="Google Shape;424;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25" name="Google Shape;425;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26" name="Google Shape;426;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0"/>
        <p:cNvGrpSpPr/>
        <p:nvPr/>
      </p:nvGrpSpPr>
      <p:grpSpPr>
        <a:xfrm>
          <a:off x="0" y="0"/>
          <a:ext cx="0" cy="0"/>
          <a:chOff x="0" y="0"/>
          <a:chExt cx="0" cy="0"/>
        </a:xfrm>
      </p:grpSpPr>
      <p:cxnSp>
        <p:nvCxnSpPr>
          <p:cNvPr id="431" name="Google Shape;431;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2" name="Google Shape;432;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3" name="Google Shape;433;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GB"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34" name="Google Shape;434;p60"/>
          <p:cNvGraphicFramePr/>
          <p:nvPr/>
        </p:nvGraphicFramePr>
        <p:xfrm>
          <a:off x="1037388" y="1308850"/>
          <a:ext cx="7324275" cy="2410105"/>
        </p:xfrm>
        <a:graphic>
          <a:graphicData uri="http://schemas.openxmlformats.org/drawingml/2006/table">
            <a:tbl>
              <a:tblPr>
                <a:noFill/>
                <a:tableStyleId>{109845B6-2506-48CF-85EB-471DC0B6F43D}</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GB"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35" name="Google Shape;435;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1"/>
            <a:ext cx="5917800" cy="2411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r>
              <a:rPr lang="en-GB" sz="3500">
                <a:solidFill>
                  <a:schemeClr val="lt1"/>
                </a:solidFill>
                <a:latin typeface="DM Sans"/>
                <a:ea typeface="DM Sans"/>
                <a:cs typeface="DM Sans"/>
                <a:sym typeface="DM Sans"/>
              </a:rPr>
              <a:t>Community Builder:</a:t>
            </a:r>
            <a:endParaRPr sz="3500">
              <a:solidFill>
                <a:schemeClr val="lt1"/>
              </a:solidFill>
              <a:latin typeface="Nanum Myeongjo"/>
              <a:ea typeface="Nanum Myeongjo"/>
              <a:cs typeface="Nanum Myeongjo"/>
              <a:sym typeface="Nanum Myeongjo"/>
            </a:endParaRPr>
          </a:p>
          <a:p>
            <a:pPr marL="0" lvl="0" indent="0" algn="l" rtl="0">
              <a:spcBef>
                <a:spcPts val="1000"/>
              </a:spcBef>
              <a:spcAft>
                <a:spcPts val="1000"/>
              </a:spcAft>
              <a:buClr>
                <a:schemeClr val="dk1"/>
              </a:buClr>
              <a:buSzPts val="1100"/>
              <a:buFont typeface="Arial"/>
              <a:buNone/>
            </a:pPr>
            <a:r>
              <a:rPr lang="en-GB" sz="3500">
                <a:solidFill>
                  <a:schemeClr val="lt1"/>
                </a:solidFill>
                <a:latin typeface="Nanum Myeongjo"/>
                <a:ea typeface="Nanum Myeongjo"/>
                <a:cs typeface="Nanum Myeongjo"/>
                <a:sym typeface="Nanum Myeongjo"/>
              </a:rPr>
              <a:t>Write a </a:t>
            </a:r>
            <a:r>
              <a:rPr lang="en-GB" sz="3500" b="1">
                <a:solidFill>
                  <a:schemeClr val="lt1"/>
                </a:solidFill>
                <a:latin typeface="Nanum Myeongjo"/>
                <a:ea typeface="Nanum Myeongjo"/>
                <a:cs typeface="Nanum Myeongjo"/>
                <a:sym typeface="Nanum Myeongjo"/>
              </a:rPr>
              <a:t>6 word story </a:t>
            </a:r>
            <a:r>
              <a:rPr lang="en-GB" sz="3500">
                <a:solidFill>
                  <a:schemeClr val="lt1"/>
                </a:solidFill>
                <a:latin typeface="Nanum Myeongjo"/>
                <a:ea typeface="Nanum Myeongjo"/>
                <a:cs typeface="Nanum Myeongjo"/>
                <a:sym typeface="Nanum Myeongjo"/>
              </a:rPr>
              <a:t>that describes your teaching style.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40"/>
        <p:cNvGrpSpPr/>
        <p:nvPr/>
      </p:nvGrpSpPr>
      <p:grpSpPr>
        <a:xfrm>
          <a:off x="0" y="0"/>
          <a:ext cx="0" cy="0"/>
          <a:chOff x="0" y="0"/>
          <a:chExt cx="0" cy="0"/>
        </a:xfrm>
      </p:grpSpPr>
      <p:cxnSp>
        <p:nvCxnSpPr>
          <p:cNvPr id="441" name="Google Shape;441;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42" name="Google Shape;442;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43" name="Google Shape;443;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
        <p:nvSpPr>
          <p:cNvPr id="444" name="Google Shape;444;p6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104.i: Use a function</a:t>
            </a:r>
            <a:br>
              <a:rPr lang="en-GB" sz="1100" b="1">
                <a:solidFill>
                  <a:srgbClr val="145758"/>
                </a:solidFill>
                <a:latin typeface="Proxima Nova"/>
                <a:ea typeface="Proxima Nova"/>
                <a:cs typeface="Proxima Nova"/>
                <a:sym typeface="Proxima Nova"/>
              </a:rPr>
            </a:br>
            <a:r>
              <a:rPr lang="en-GB" sz="1100" b="1">
                <a:solidFill>
                  <a:srgbClr val="145758"/>
                </a:solidFill>
                <a:latin typeface="Proxima Nova"/>
                <a:ea typeface="Proxima Nova"/>
                <a:cs typeface="Proxima Nova"/>
                <a:sym typeface="Proxima Nova"/>
              </a:rPr>
              <a:t>of exponential type l to determine values of interest in a real-world problem.</a:t>
            </a:r>
            <a:endParaRPr sz="1100" b="1">
              <a:solidFill>
                <a:srgbClr val="145758"/>
              </a:solidFill>
              <a:latin typeface="DM Sans"/>
              <a:ea typeface="DM Sans"/>
              <a:cs typeface="DM Sans"/>
              <a:sym typeface="DM Sans"/>
            </a:endParaRPr>
          </a:p>
        </p:txBody>
      </p:sp>
      <p:sp>
        <p:nvSpPr>
          <p:cNvPr id="445" name="Google Shape;445;p61"/>
          <p:cNvSpPr txBox="1"/>
          <p:nvPr/>
        </p:nvSpPr>
        <p:spPr>
          <a:xfrm>
            <a:off x="565275" y="1259700"/>
            <a:ext cx="7918500" cy="2475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rgbClr val="000000"/>
              </a:buClr>
              <a:buSzPts val="1100"/>
              <a:buFont typeface="Arial"/>
              <a:buNone/>
            </a:pPr>
            <a:r>
              <a:rPr lang="en-GB" sz="2000">
                <a:solidFill>
                  <a:srgbClr val="FFFFFF"/>
                </a:solidFill>
                <a:latin typeface="DM Sans"/>
                <a:ea typeface="DM Sans"/>
                <a:cs typeface="DM Sans"/>
                <a:sym typeface="DM Sans"/>
              </a:rPr>
              <a:t>“When it comes to cognition, performance assessments epitomize high-quality street data. Each task offers its own rich landscape of insight into a learner’s cognitive processes, values, misconceptions, academic identity, and more.” (Safir and Dugan, 2021, p. 135-136)</a:t>
            </a:r>
            <a:endParaRPr sz="2000">
              <a:solidFill>
                <a:srgbClr val="FFFFFF"/>
              </a:solidFill>
              <a:latin typeface="DM Sans"/>
              <a:ea typeface="DM Sans"/>
              <a:cs typeface="DM Sans"/>
              <a:sym typeface="DM Sans"/>
            </a:endParaRPr>
          </a:p>
          <a:p>
            <a:pPr marL="0" lvl="0" indent="0" algn="l" rtl="0">
              <a:lnSpc>
                <a:spcPct val="115000"/>
              </a:lnSpc>
              <a:spcBef>
                <a:spcPts val="1200"/>
              </a:spcBef>
              <a:spcAft>
                <a:spcPts val="0"/>
              </a:spcAft>
              <a:buClr>
                <a:srgbClr val="000000"/>
              </a:buClr>
              <a:buSzPts val="1100"/>
              <a:buFont typeface="Arial"/>
              <a:buNone/>
            </a:pPr>
            <a:endParaRPr sz="2000">
              <a:solidFill>
                <a:srgbClr val="FFFFFF"/>
              </a:solidFill>
              <a:latin typeface="DM Sans"/>
              <a:ea typeface="DM Sans"/>
              <a:cs typeface="DM Sans"/>
              <a:sym typeface="DM Sans"/>
            </a:endParaRPr>
          </a:p>
          <a:p>
            <a:pPr marL="457200" lvl="0" indent="0" algn="l" rtl="0">
              <a:lnSpc>
                <a:spcPct val="115000"/>
              </a:lnSpc>
              <a:spcBef>
                <a:spcPts val="1200"/>
              </a:spcBef>
              <a:spcAft>
                <a:spcPts val="0"/>
              </a:spcAft>
              <a:buClr>
                <a:srgbClr val="000000"/>
              </a:buClr>
              <a:buSzPts val="1100"/>
              <a:buFont typeface="Arial"/>
              <a:buNone/>
            </a:pPr>
            <a:r>
              <a:rPr lang="en-GB" sz="1200">
                <a:solidFill>
                  <a:srgbClr val="FFFFFF"/>
                </a:solidFill>
                <a:latin typeface="DM Sans"/>
                <a:ea typeface="DM Sans"/>
                <a:cs typeface="DM Sans"/>
                <a:sym typeface="DM Sans"/>
              </a:rPr>
              <a:t>Source: Safir, Shane, and Jamila Dugan. Street Data: A Next-Generation Model for Equity, Pedagogy, and School Transformation. Corwin, 2021. </a:t>
            </a:r>
            <a:endParaRPr sz="2000">
              <a:solidFill>
                <a:srgbClr val="FFFFFF"/>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49"/>
        <p:cNvGrpSpPr/>
        <p:nvPr/>
      </p:nvGrpSpPr>
      <p:grpSpPr>
        <a:xfrm>
          <a:off x="0" y="0"/>
          <a:ext cx="0" cy="0"/>
          <a:chOff x="0" y="0"/>
          <a:chExt cx="0" cy="0"/>
        </a:xfrm>
      </p:grpSpPr>
      <p:cxnSp>
        <p:nvCxnSpPr>
          <p:cNvPr id="450" name="Google Shape;450;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51" name="Google Shape;451;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52" name="Google Shape;452;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53" name="Google Shape;453;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55" name="Google Shape;455;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56" name="Google Shape;456;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57" name="Google Shape;457;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8" name="Google Shape;458;p62"/>
          <p:cNvSpPr txBox="1"/>
          <p:nvPr/>
        </p:nvSpPr>
        <p:spPr>
          <a:xfrm>
            <a:off x="325175" y="2843600"/>
            <a:ext cx="21699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154.e: Use coordinates to compute perimeters of polygons and areas of triangles and rectangles, e.g., using the distance formula.</a:t>
            </a:r>
            <a:endParaRPr sz="1000" b="1">
              <a:solidFill>
                <a:schemeClr val="dk1"/>
              </a:solidFill>
              <a:latin typeface="DM Sans"/>
              <a:ea typeface="DM Sans"/>
              <a:cs typeface="DM Sans"/>
              <a:sym typeface="DM Sans"/>
            </a:endParaRPr>
          </a:p>
        </p:txBody>
      </p:sp>
      <p:cxnSp>
        <p:nvCxnSpPr>
          <p:cNvPr id="459" name="Google Shape;459;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61" name="Google Shape;461;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62" name="Google Shape;462;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63" name="Google Shape;463;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67"/>
        <p:cNvGrpSpPr/>
        <p:nvPr/>
      </p:nvGrpSpPr>
      <p:grpSpPr>
        <a:xfrm>
          <a:off x="0" y="0"/>
          <a:ext cx="0" cy="0"/>
          <a:chOff x="0" y="0"/>
          <a:chExt cx="0" cy="0"/>
        </a:xfrm>
      </p:grpSpPr>
      <p:cxnSp>
        <p:nvCxnSpPr>
          <p:cNvPr id="468" name="Google Shape;468;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69" name="Google Shape;469;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70" name="Google Shape;470;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71" name="Google Shape;471;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72" name="Google Shape;472;p63"/>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3"/>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9"/>
        <p:cNvGrpSpPr/>
        <p:nvPr/>
      </p:nvGrpSpPr>
      <p:grpSpPr>
        <a:xfrm>
          <a:off x="0" y="0"/>
          <a:ext cx="0" cy="0"/>
          <a:chOff x="0" y="0"/>
          <a:chExt cx="0" cy="0"/>
        </a:xfrm>
      </p:grpSpPr>
      <p:cxnSp>
        <p:nvCxnSpPr>
          <p:cNvPr id="480" name="Google Shape;480;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81" name="Google Shape;481;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82" name="Google Shape;482;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3" name="Google Shape;483;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1 of student work</a:t>
            </a:r>
            <a:endParaRPr/>
          </a:p>
        </p:txBody>
      </p:sp>
      <p:sp>
        <p:nvSpPr>
          <p:cNvPr id="484" name="Google Shape;484;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9"/>
        <p:cNvGrpSpPr/>
        <p:nvPr/>
      </p:nvGrpSpPr>
      <p:grpSpPr>
        <a:xfrm>
          <a:off x="0" y="0"/>
          <a:ext cx="0" cy="0"/>
          <a:chOff x="0" y="0"/>
          <a:chExt cx="0" cy="0"/>
        </a:xfrm>
      </p:grpSpPr>
      <p:cxnSp>
        <p:nvCxnSpPr>
          <p:cNvPr id="490" name="Google Shape;490;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1" name="Google Shape;491;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2" name="Google Shape;492;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93" name="Google Shape;493;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2 of student work</a:t>
            </a:r>
            <a:endParaRPr/>
          </a:p>
        </p:txBody>
      </p:sp>
      <p:sp>
        <p:nvSpPr>
          <p:cNvPr id="494" name="Google Shape;494;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9"/>
        <p:cNvGrpSpPr/>
        <p:nvPr/>
      </p:nvGrpSpPr>
      <p:grpSpPr>
        <a:xfrm>
          <a:off x="0" y="0"/>
          <a:ext cx="0" cy="0"/>
          <a:chOff x="0" y="0"/>
          <a:chExt cx="0" cy="0"/>
        </a:xfrm>
      </p:grpSpPr>
      <p:cxnSp>
        <p:nvCxnSpPr>
          <p:cNvPr id="500" name="Google Shape;500;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02" name="Google Shape;502;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503" name="Google Shape;503;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3 of student work</a:t>
            </a:r>
            <a:endParaRPr/>
          </a:p>
        </p:txBody>
      </p:sp>
      <p:sp>
        <p:nvSpPr>
          <p:cNvPr id="504" name="Google Shape;504;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09"/>
        <p:cNvGrpSpPr/>
        <p:nvPr/>
      </p:nvGrpSpPr>
      <p:grpSpPr>
        <a:xfrm>
          <a:off x="0" y="0"/>
          <a:ext cx="0" cy="0"/>
          <a:chOff x="0" y="0"/>
          <a:chExt cx="0" cy="0"/>
        </a:xfrm>
      </p:grpSpPr>
      <p:cxnSp>
        <p:nvCxnSpPr>
          <p:cNvPr id="510" name="Google Shape;510;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11" name="Google Shape;511;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12" name="Google Shape;512;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13" name="Google Shape;513;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14" name="Google Shape;514;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19"/>
        <p:cNvGrpSpPr/>
        <p:nvPr/>
      </p:nvGrpSpPr>
      <p:grpSpPr>
        <a:xfrm>
          <a:off x="0" y="0"/>
          <a:ext cx="0" cy="0"/>
          <a:chOff x="0" y="0"/>
          <a:chExt cx="0" cy="0"/>
        </a:xfrm>
      </p:grpSpPr>
      <p:cxnSp>
        <p:nvCxnSpPr>
          <p:cNvPr id="520" name="Google Shape;520;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1" name="Google Shape;521;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22" name="Google Shape;522;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6"/>
        <p:cNvGrpSpPr/>
        <p:nvPr/>
      </p:nvGrpSpPr>
      <p:grpSpPr>
        <a:xfrm>
          <a:off x="0" y="0"/>
          <a:ext cx="0" cy="0"/>
          <a:chOff x="0" y="0"/>
          <a:chExt cx="0" cy="0"/>
        </a:xfrm>
      </p:grpSpPr>
      <p:cxnSp>
        <p:nvCxnSpPr>
          <p:cNvPr id="527" name="Google Shape;527;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8" name="Google Shape;528;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9" name="Google Shape;529;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sp>
        <p:nvSpPr>
          <p:cNvPr id="530" name="Google Shape;530;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pic>
        <p:nvPicPr>
          <p:cNvPr id="532" name="Google Shape;532;p69"/>
          <p:cNvPicPr preferRelativeResize="0"/>
          <p:nvPr/>
        </p:nvPicPr>
        <p:blipFill>
          <a:blip r:embed="rId3">
            <a:alphaModFix/>
          </a:blip>
          <a:stretch>
            <a:fillRect/>
          </a:stretch>
        </p:blipFill>
        <p:spPr>
          <a:xfrm>
            <a:off x="2279200" y="905075"/>
            <a:ext cx="3944606" cy="40780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6"/>
        <p:cNvGrpSpPr/>
        <p:nvPr/>
      </p:nvGrpSpPr>
      <p:grpSpPr>
        <a:xfrm>
          <a:off x="0" y="0"/>
          <a:ext cx="0" cy="0"/>
          <a:chOff x="0" y="0"/>
          <a:chExt cx="0" cy="0"/>
        </a:xfrm>
      </p:grpSpPr>
      <p:cxnSp>
        <p:nvCxnSpPr>
          <p:cNvPr id="537" name="Google Shape;537;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8" name="Google Shape;538;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9" name="Google Shape;539;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40" name="Google Shape;540;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pic>
        <p:nvPicPr>
          <p:cNvPr id="542" name="Google Shape;542;p70"/>
          <p:cNvPicPr preferRelativeResize="0"/>
          <p:nvPr/>
        </p:nvPicPr>
        <p:blipFill>
          <a:blip r:embed="rId3">
            <a:alphaModFix/>
          </a:blip>
          <a:stretch>
            <a:fillRect/>
          </a:stretch>
        </p:blipFill>
        <p:spPr>
          <a:xfrm>
            <a:off x="2279200" y="905075"/>
            <a:ext cx="3944606" cy="4078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Explain the content and practice expectations for the M154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6"/>
        <p:cNvGrpSpPr/>
        <p:nvPr/>
      </p:nvGrpSpPr>
      <p:grpSpPr>
        <a:xfrm>
          <a:off x="0" y="0"/>
          <a:ext cx="0" cy="0"/>
          <a:chOff x="0" y="0"/>
          <a:chExt cx="0" cy="0"/>
        </a:xfrm>
      </p:grpSpPr>
      <p:cxnSp>
        <p:nvCxnSpPr>
          <p:cNvPr id="547" name="Google Shape;547;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8" name="Google Shape;548;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9" name="Google Shape;549;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50" name="Google Shape;550;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1"/>
          <p:cNvSpPr txBox="1"/>
          <p:nvPr/>
        </p:nvSpPr>
        <p:spPr>
          <a:xfrm>
            <a:off x="7032175" y="2471600"/>
            <a:ext cx="1554000" cy="1185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rgbClr val="000000"/>
              </a:buClr>
              <a:buSzPts val="1100"/>
              <a:buFont typeface="Arial"/>
              <a:buNone/>
            </a:pPr>
            <a:r>
              <a:rPr lang="en-GB" sz="1100" b="1">
                <a:solidFill>
                  <a:srgbClr val="C9FC8D"/>
                </a:solidFill>
                <a:latin typeface="DM Sans"/>
                <a:ea typeface="DM Sans"/>
                <a:cs typeface="DM Sans"/>
                <a:sym typeface="DM Sans"/>
              </a:rPr>
              <a:t>154.e: Use coordinates to compute perimeters of polygons and areas of triangles and rectangles, e.g., using the distance formula.</a:t>
            </a:r>
            <a:endParaRPr sz="1100" b="1">
              <a:solidFill>
                <a:srgbClr val="C9FC8D"/>
              </a:solidFill>
              <a:latin typeface="DM Sans"/>
              <a:ea typeface="DM Sans"/>
              <a:cs typeface="DM Sans"/>
              <a:sym typeface="DM Sans"/>
            </a:endParaRPr>
          </a:p>
        </p:txBody>
      </p:sp>
      <p:pic>
        <p:nvPicPr>
          <p:cNvPr id="552" name="Google Shape;552;p71"/>
          <p:cNvPicPr preferRelativeResize="0"/>
          <p:nvPr/>
        </p:nvPicPr>
        <p:blipFill>
          <a:blip r:embed="rId3">
            <a:alphaModFix/>
          </a:blip>
          <a:stretch>
            <a:fillRect/>
          </a:stretch>
        </p:blipFill>
        <p:spPr>
          <a:xfrm>
            <a:off x="2279200" y="905075"/>
            <a:ext cx="3944606" cy="40780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6"/>
        <p:cNvGrpSpPr/>
        <p:nvPr/>
      </p:nvGrpSpPr>
      <p:grpSpPr>
        <a:xfrm>
          <a:off x="0" y="0"/>
          <a:ext cx="0" cy="0"/>
          <a:chOff x="0" y="0"/>
          <a:chExt cx="0" cy="0"/>
        </a:xfrm>
      </p:grpSpPr>
      <p:sp>
        <p:nvSpPr>
          <p:cNvPr id="557" name="Google Shape;557;p72"/>
          <p:cNvSpPr txBox="1"/>
          <p:nvPr/>
        </p:nvSpPr>
        <p:spPr>
          <a:xfrm>
            <a:off x="3105100" y="690325"/>
            <a:ext cx="38907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M154 Coordinate Geometry, students will employ the following learning principles: </a:t>
            </a:r>
            <a:endParaRPr b="1">
              <a:solidFill>
                <a:schemeClr val="dk1"/>
              </a:solidFill>
              <a:latin typeface="DM Sans"/>
              <a:ea typeface="DM Sans"/>
              <a:cs typeface="DM Sans"/>
              <a:sym typeface="DM Sans"/>
            </a:endParaRPr>
          </a:p>
        </p:txBody>
      </p:sp>
      <p:sp>
        <p:nvSpPr>
          <p:cNvPr id="558" name="Google Shape;558;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59" name="Google Shape;559;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0" name="Google Shape;560;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2" name="Google Shape;562;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3" name="Google Shape;563;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4" name="Google Shape;564;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8"/>
        <p:cNvGrpSpPr/>
        <p:nvPr/>
      </p:nvGrpSpPr>
      <p:grpSpPr>
        <a:xfrm>
          <a:off x="0" y="0"/>
          <a:ext cx="0" cy="0"/>
          <a:chOff x="0" y="0"/>
          <a:chExt cx="0" cy="0"/>
        </a:xfrm>
      </p:grpSpPr>
      <p:sp>
        <p:nvSpPr>
          <p:cNvPr id="569" name="Google Shape;569;p73"/>
          <p:cNvSpPr txBox="1"/>
          <p:nvPr/>
        </p:nvSpPr>
        <p:spPr>
          <a:xfrm>
            <a:off x="3105100" y="690325"/>
            <a:ext cx="39744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M154 Coordinate Geometry, students will employ the following learning principles: </a:t>
            </a:r>
            <a:endParaRPr b="1">
              <a:solidFill>
                <a:schemeClr val="dk1"/>
              </a:solidFill>
              <a:latin typeface="DM Sans"/>
              <a:ea typeface="DM Sans"/>
              <a:cs typeface="DM Sans"/>
              <a:sym typeface="DM Sans"/>
            </a:endParaRPr>
          </a:p>
        </p:txBody>
      </p:sp>
      <p:sp>
        <p:nvSpPr>
          <p:cNvPr id="570" name="Google Shape;570;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1" name="Google Shape;571;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2" name="Google Shape;572;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3" name="Google Shape;573;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74" name="Google Shape;574;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75" name="Google Shape;575;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6" name="Google Shape;576;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77" name="Google Shape;577;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GB"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82"/>
        <p:cNvGrpSpPr/>
        <p:nvPr/>
      </p:nvGrpSpPr>
      <p:grpSpPr>
        <a:xfrm>
          <a:off x="0" y="0"/>
          <a:ext cx="0" cy="0"/>
          <a:chOff x="0" y="0"/>
          <a:chExt cx="0" cy="0"/>
        </a:xfrm>
      </p:grpSpPr>
      <p:sp>
        <p:nvSpPr>
          <p:cNvPr id="583" name="Google Shape;583;p74"/>
          <p:cNvSpPr txBox="1"/>
          <p:nvPr/>
        </p:nvSpPr>
        <p:spPr>
          <a:xfrm>
            <a:off x="3105100" y="690325"/>
            <a:ext cx="42465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M154 Coordinate Geometry, students will employ the following learning principles: </a:t>
            </a:r>
            <a:endParaRPr b="1">
              <a:solidFill>
                <a:schemeClr val="dk1"/>
              </a:solidFill>
              <a:latin typeface="DM Sans"/>
              <a:ea typeface="DM Sans"/>
              <a:cs typeface="DM Sans"/>
              <a:sym typeface="DM Sans"/>
            </a:endParaRPr>
          </a:p>
        </p:txBody>
      </p:sp>
      <p:sp>
        <p:nvSpPr>
          <p:cNvPr id="584" name="Google Shape;584;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85" name="Google Shape;585;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86" name="Google Shape;586;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7" name="Google Shape;587;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88" name="Google Shape;588;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89" name="Google Shape;589;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90" name="Google Shape;590;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91" name="Google Shape;591;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BDFCD7"/>
                </a:solidFill>
                <a:latin typeface="DM Sans"/>
                <a:ea typeface="DM Sans"/>
                <a:cs typeface="DM Sans"/>
                <a:sym typeface="DM Sans"/>
              </a:rPr>
              <a:t>Share what </a:t>
            </a:r>
            <a:br>
              <a:rPr lang="en-GB" sz="1600" b="1">
                <a:solidFill>
                  <a:srgbClr val="BDFCD7"/>
                </a:solidFill>
                <a:latin typeface="DM Sans"/>
                <a:ea typeface="DM Sans"/>
                <a:cs typeface="DM Sans"/>
                <a:sym typeface="DM Sans"/>
              </a:rPr>
            </a:br>
            <a:r>
              <a:rPr lang="en-GB"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96"/>
        <p:cNvGrpSpPr/>
        <p:nvPr/>
      </p:nvGrpSpPr>
      <p:grpSpPr>
        <a:xfrm>
          <a:off x="0" y="0"/>
          <a:ext cx="0" cy="0"/>
          <a:chOff x="0" y="0"/>
          <a:chExt cx="0" cy="0"/>
        </a:xfrm>
      </p:grpSpPr>
      <p:cxnSp>
        <p:nvCxnSpPr>
          <p:cNvPr id="597" name="Google Shape;597;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8" name="Google Shape;598;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599" name="Google Shape;599;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3"/>
        <p:cNvGrpSpPr/>
        <p:nvPr/>
      </p:nvGrpSpPr>
      <p:grpSpPr>
        <a:xfrm>
          <a:off x="0" y="0"/>
          <a:ext cx="0" cy="0"/>
          <a:chOff x="0" y="0"/>
          <a:chExt cx="0" cy="0"/>
        </a:xfrm>
      </p:grpSpPr>
      <p:sp>
        <p:nvSpPr>
          <p:cNvPr id="604" name="Google Shape;604;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5" name="Google Shape;605;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6" name="Google Shape;606;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7" name="Google Shape;607;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8" name="Google Shape;608;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09" name="Google Shape;609;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13"/>
        <p:cNvGrpSpPr/>
        <p:nvPr/>
      </p:nvGrpSpPr>
      <p:grpSpPr>
        <a:xfrm>
          <a:off x="0" y="0"/>
          <a:ext cx="0" cy="0"/>
          <a:chOff x="0" y="0"/>
          <a:chExt cx="0" cy="0"/>
        </a:xfrm>
      </p:grpSpPr>
      <p:sp>
        <p:nvSpPr>
          <p:cNvPr id="614" name="Google Shape;614;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15" name="Google Shape;615;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6" name="Google Shape;616;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7" name="Google Shape;617;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8" name="Google Shape;618;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9" name="Google Shape;619;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21" name="Google Shape;621;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25"/>
        <p:cNvGrpSpPr/>
        <p:nvPr/>
      </p:nvGrpSpPr>
      <p:grpSpPr>
        <a:xfrm>
          <a:off x="0" y="0"/>
          <a:ext cx="0" cy="0"/>
          <a:chOff x="0" y="0"/>
          <a:chExt cx="0" cy="0"/>
        </a:xfrm>
      </p:grpSpPr>
      <p:cxnSp>
        <p:nvCxnSpPr>
          <p:cNvPr id="626" name="Google Shape;626;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27" name="Google Shape;627;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28" name="Google Shape;628;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29" name="Google Shape;629;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0" name="Google Shape;630;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32" name="Google Shape;632;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33" name="Google Shape;633;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34" name="Google Shape;634;p78"/>
          <p:cNvSpPr txBox="1"/>
          <p:nvPr/>
        </p:nvSpPr>
        <p:spPr>
          <a:xfrm>
            <a:off x="325175" y="2843600"/>
            <a:ext cx="21699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154.e: Use coordinates to compute perimeters of polygons and areas of triangles and rectangles, e.g., using the distance formula.</a:t>
            </a:r>
            <a:endParaRPr sz="1000" b="1">
              <a:solidFill>
                <a:schemeClr val="dk1"/>
              </a:solidFill>
              <a:latin typeface="DM Sans"/>
              <a:ea typeface="DM Sans"/>
              <a:cs typeface="DM Sans"/>
              <a:sym typeface="DM Sans"/>
            </a:endParaRPr>
          </a:p>
        </p:txBody>
      </p:sp>
      <p:cxnSp>
        <p:nvCxnSpPr>
          <p:cNvPr id="635" name="Google Shape;635;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36" name="Google Shape;636;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37" name="Google Shape;637;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38" name="Google Shape;638;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39" name="Google Shape;639;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43"/>
        <p:cNvGrpSpPr/>
        <p:nvPr/>
      </p:nvGrpSpPr>
      <p:grpSpPr>
        <a:xfrm>
          <a:off x="0" y="0"/>
          <a:ext cx="0" cy="0"/>
          <a:chOff x="0" y="0"/>
          <a:chExt cx="0" cy="0"/>
        </a:xfrm>
      </p:grpSpPr>
      <p:cxnSp>
        <p:nvCxnSpPr>
          <p:cNvPr id="644" name="Google Shape;644;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5" name="Google Shape;645;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46" name="Google Shape;646;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47" name="Google Shape;647;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48" name="Google Shape;648;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5"/>
        <p:cNvGrpSpPr/>
        <p:nvPr/>
      </p:nvGrpSpPr>
      <p:grpSpPr>
        <a:xfrm>
          <a:off x="0" y="0"/>
          <a:ext cx="0" cy="0"/>
          <a:chOff x="0" y="0"/>
          <a:chExt cx="0" cy="0"/>
        </a:xfrm>
      </p:grpSpPr>
      <p:cxnSp>
        <p:nvCxnSpPr>
          <p:cNvPr id="656" name="Google Shape;656;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7" name="Google Shape;657;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58" name="Google Shape;658;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59" name="Google Shape;659;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1 of student work</a:t>
            </a:r>
            <a:endParaRPr/>
          </a:p>
        </p:txBody>
      </p:sp>
      <p:sp>
        <p:nvSpPr>
          <p:cNvPr id="660" name="Google Shape;660;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Which learning principle would you like to focus on today?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5"/>
        <p:cNvGrpSpPr/>
        <p:nvPr/>
      </p:nvGrpSpPr>
      <p:grpSpPr>
        <a:xfrm>
          <a:off x="0" y="0"/>
          <a:ext cx="0" cy="0"/>
          <a:chOff x="0" y="0"/>
          <a:chExt cx="0" cy="0"/>
        </a:xfrm>
      </p:grpSpPr>
      <p:cxnSp>
        <p:nvCxnSpPr>
          <p:cNvPr id="666" name="Google Shape;666;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7" name="Google Shape;667;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68" name="Google Shape;668;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9" name="Google Shape;669;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2 of student work</a:t>
            </a:r>
            <a:endParaRPr/>
          </a:p>
        </p:txBody>
      </p:sp>
      <p:sp>
        <p:nvSpPr>
          <p:cNvPr id="670" name="Google Shape;670;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5"/>
        <p:cNvGrpSpPr/>
        <p:nvPr/>
      </p:nvGrpSpPr>
      <p:grpSpPr>
        <a:xfrm>
          <a:off x="0" y="0"/>
          <a:ext cx="0" cy="0"/>
          <a:chOff x="0" y="0"/>
          <a:chExt cx="0" cy="0"/>
        </a:xfrm>
      </p:grpSpPr>
      <p:cxnSp>
        <p:nvCxnSpPr>
          <p:cNvPr id="676" name="Google Shape;676;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7" name="Google Shape;677;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78" name="Google Shape;678;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9" name="Google Shape;679;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3 of student work</a:t>
            </a:r>
            <a:endParaRPr/>
          </a:p>
        </p:txBody>
      </p:sp>
      <p:sp>
        <p:nvSpPr>
          <p:cNvPr id="680" name="Google Shape;680;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85"/>
        <p:cNvGrpSpPr/>
        <p:nvPr/>
      </p:nvGrpSpPr>
      <p:grpSpPr>
        <a:xfrm>
          <a:off x="0" y="0"/>
          <a:ext cx="0" cy="0"/>
          <a:chOff x="0" y="0"/>
          <a:chExt cx="0" cy="0"/>
        </a:xfrm>
      </p:grpSpPr>
      <p:cxnSp>
        <p:nvCxnSpPr>
          <p:cNvPr id="686" name="Google Shape;686;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87" name="Google Shape;687;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88" name="Google Shape;688;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89" name="Google Shape;689;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GB"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90" name="Google Shape;690;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95"/>
        <p:cNvGrpSpPr/>
        <p:nvPr/>
      </p:nvGrpSpPr>
      <p:grpSpPr>
        <a:xfrm>
          <a:off x="0" y="0"/>
          <a:ext cx="0" cy="0"/>
          <a:chOff x="0" y="0"/>
          <a:chExt cx="0" cy="0"/>
        </a:xfrm>
      </p:grpSpPr>
      <p:cxnSp>
        <p:nvCxnSpPr>
          <p:cNvPr id="696" name="Google Shape;696;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97" name="Google Shape;697;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98" name="Google Shape;698;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702"/>
        <p:cNvGrpSpPr/>
        <p:nvPr/>
      </p:nvGrpSpPr>
      <p:grpSpPr>
        <a:xfrm>
          <a:off x="0" y="0"/>
          <a:ext cx="0" cy="0"/>
          <a:chOff x="0" y="0"/>
          <a:chExt cx="0" cy="0"/>
        </a:xfrm>
      </p:grpSpPr>
      <p:cxnSp>
        <p:nvCxnSpPr>
          <p:cNvPr id="703" name="Google Shape;703;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704" name="Google Shape;704;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705" name="Google Shape;705;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learning principle are you most excited about connecting to M154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6" name="Google Shape;706;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M154 Coordinate Geometry</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 comes to mind? </a:t>
            </a:r>
            <a:br>
              <a:rPr lang="en-GB" sz="3500">
                <a:solidFill>
                  <a:schemeClr val="dk1"/>
                </a:solidFill>
                <a:latin typeface="Nanum Myeongjo"/>
                <a:ea typeface="Nanum Myeongjo"/>
                <a:cs typeface="Nanum Myeongjo"/>
                <a:sym typeface="Nanum Myeongjo"/>
              </a:rPr>
            </a:br>
            <a:r>
              <a:rPr lang="en-GB"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595775"/>
            <a:ext cx="3728400" cy="7704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Derive the equation of a circle of given center and radius using the Pythagorean Theorem; complete the square to find the center and radius of a circle given by an equation.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Derive the equation of a parabola given a focus and directrix. </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High School - Geometry</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14760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Translate between the geometric description and the equation for a conic section.</a:t>
            </a:r>
            <a:endParaRPr sz="1100" b="1">
              <a:latin typeface="DM Sans"/>
              <a:ea typeface="DM Sans"/>
              <a:cs typeface="DM Sans"/>
              <a:sym typeface="DM Sans"/>
            </a:endParaRPr>
          </a:p>
        </p:txBody>
      </p:sp>
      <p:sp>
        <p:nvSpPr>
          <p:cNvPr id="211" name="Google Shape;211;p39"/>
          <p:cNvSpPr txBox="1"/>
          <p:nvPr/>
        </p:nvSpPr>
        <p:spPr>
          <a:xfrm>
            <a:off x="5174775" y="751625"/>
            <a:ext cx="3402000" cy="26715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Use coordinates to prove simple geometric theorems algebraically. </a:t>
            </a:r>
            <a:r>
              <a:rPr lang="en-GB" sz="900" i="1">
                <a:solidFill>
                  <a:schemeClr val="dk1"/>
                </a:solidFill>
                <a:latin typeface="DM Sans"/>
                <a:ea typeface="DM Sans"/>
                <a:cs typeface="DM Sans"/>
                <a:sym typeface="DM Sans"/>
              </a:rPr>
              <a:t>For example, prove or disprove that a figure defined by four given points in the coordinate plane is a rectangle; prove or disprove that the point (1, √3) lies on the circle centered at the origin and containing the point (0, 2).</a:t>
            </a:r>
            <a:endParaRPr sz="900" i="1">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Prove the slope criteria for parallel and perpendicular lines and use them to solve geometric problems (e.g., find the equation of a line parallel or perpendicular to a given line that passes through a given point).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Find the point on a directed line segment between two given points that partitions the segment in a given ratio.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Use coordinates to compute perimeters of polygons and areas of triangles and rectangles, e.g., using the distance formula.★</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Use coordinates to prove simple geometric theorems algebraically. </a:t>
            </a:r>
            <a:endParaRPr sz="1100" b="1">
              <a:latin typeface="DM Sans"/>
              <a:ea typeface="DM Sans"/>
              <a:cs typeface="DM Sans"/>
              <a:sym typeface="DM Sans"/>
            </a:endParaRPr>
          </a:p>
        </p:txBody>
      </p:sp>
      <p:sp>
        <p:nvSpPr>
          <p:cNvPr id="213" name="Google Shape;213;p39"/>
          <p:cNvSpPr/>
          <p:nvPr/>
        </p:nvSpPr>
        <p:spPr>
          <a:xfrm>
            <a:off x="5353275" y="3668200"/>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31125" y="3783100"/>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How would you synthesize these?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What are the key takeaways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cxnSp>
        <p:nvCxnSpPr>
          <p:cNvPr id="220" name="Google Shape;220;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1" name="Google Shape;221;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
        <p:nvSpPr>
          <p:cNvPr id="223" name="Google Shape;223;p40"/>
          <p:cNvSpPr txBox="1"/>
          <p:nvPr/>
        </p:nvSpPr>
        <p:spPr>
          <a:xfrm>
            <a:off x="615900" y="2595775"/>
            <a:ext cx="3728400" cy="7704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Derive the equation of a circle of given center and radius using the Pythagorean Theorem; complete the square to find the center and radius of a circle given by an equation.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Derive the equation of a parabola given a focus and directrix. </a:t>
            </a:r>
            <a:endParaRPr sz="900">
              <a:solidFill>
                <a:schemeClr val="dk1"/>
              </a:solidFill>
              <a:latin typeface="DM Sans"/>
              <a:ea typeface="DM Sans"/>
              <a:cs typeface="DM Sans"/>
              <a:sym typeface="DM Sans"/>
            </a:endParaRPr>
          </a:p>
        </p:txBody>
      </p:sp>
      <p:sp>
        <p:nvSpPr>
          <p:cNvPr id="224" name="Google Shape;224;p40"/>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High School - Geometry</a:t>
            </a:r>
            <a:endParaRPr b="1">
              <a:latin typeface="DM Sans"/>
              <a:ea typeface="DM Sans"/>
              <a:cs typeface="DM Sans"/>
              <a:sym typeface="DM Sans"/>
            </a:endParaRPr>
          </a:p>
        </p:txBody>
      </p:sp>
      <p:sp>
        <p:nvSpPr>
          <p:cNvPr id="225" name="Google Shape;225;p40"/>
          <p:cNvSpPr txBox="1"/>
          <p:nvPr/>
        </p:nvSpPr>
        <p:spPr>
          <a:xfrm>
            <a:off x="615900" y="214760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Translate between the geometric description and the equation for a conic section.</a:t>
            </a:r>
            <a:endParaRPr sz="1100" b="1">
              <a:latin typeface="DM Sans"/>
              <a:ea typeface="DM Sans"/>
              <a:cs typeface="DM Sans"/>
              <a:sym typeface="DM Sans"/>
            </a:endParaRPr>
          </a:p>
        </p:txBody>
      </p:sp>
      <p:sp>
        <p:nvSpPr>
          <p:cNvPr id="226" name="Google Shape;226;p40"/>
          <p:cNvSpPr txBox="1"/>
          <p:nvPr/>
        </p:nvSpPr>
        <p:spPr>
          <a:xfrm>
            <a:off x="5174775" y="751625"/>
            <a:ext cx="3402000" cy="26715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Use coordinates to prove simple geometric theorems algebraically. </a:t>
            </a:r>
            <a:r>
              <a:rPr lang="en-GB" sz="900" i="1">
                <a:solidFill>
                  <a:schemeClr val="dk1"/>
                </a:solidFill>
                <a:latin typeface="DM Sans"/>
                <a:ea typeface="DM Sans"/>
                <a:cs typeface="DM Sans"/>
                <a:sym typeface="DM Sans"/>
              </a:rPr>
              <a:t>For example, prove or disprove that a figure defined by four given points in the coordinate plane is a rectangle; prove or disprove that the point (1, √3) lies on the circle centered at the origin and containing the point (0, 2).</a:t>
            </a:r>
            <a:endParaRPr sz="900" i="1">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Prove the slope criteria for parallel and perpendicular lines and use them to solve geometric problems (e.g., find the equation of a line parallel or perpendicular to a given line that passes through a given point).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Find the point on a directed line segment between two given points that partitions the segment in a given ratio.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Use coordinates to compute perimeters of polygons and areas of triangles and rectangles, e.g., using the distance formula.★</a:t>
            </a:r>
            <a:endParaRPr sz="900">
              <a:solidFill>
                <a:schemeClr val="dk1"/>
              </a:solidFill>
              <a:latin typeface="DM Sans"/>
              <a:ea typeface="DM Sans"/>
              <a:cs typeface="DM Sans"/>
              <a:sym typeface="DM Sans"/>
            </a:endParaRPr>
          </a:p>
        </p:txBody>
      </p:sp>
      <p:sp>
        <p:nvSpPr>
          <p:cNvPr id="227" name="Google Shape;227;p40"/>
          <p:cNvSpPr txBox="1"/>
          <p:nvPr/>
        </p:nvSpPr>
        <p:spPr>
          <a:xfrm>
            <a:off x="5174775" y="3034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Use coordinates to prove simple geometric theorems algebraically. </a:t>
            </a:r>
            <a:endParaRPr sz="1100" b="1">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6461</Words>
  <Application>Microsoft Macintosh PowerPoint</Application>
  <PresentationFormat>On-screen Show (16:9)</PresentationFormat>
  <Paragraphs>553</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2023-12-29T17:23:57Z</dcterms:modified>
</cp:coreProperties>
</file>