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4"/>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y="5143500" cx="9144000"/>
  <p:notesSz cx="6858000" cy="9144000"/>
  <p:embeddedFontLst>
    <p:embeddedFont>
      <p:font typeface="IBM Plex Sans"/>
      <p:regular r:id="rId60"/>
      <p:bold r:id="rId61"/>
      <p:italic r:id="rId62"/>
      <p:boldItalic r:id="rId63"/>
    </p:embeddedFont>
    <p:embeddedFont>
      <p:font typeface="DM Sans Medium"/>
      <p:regular r:id="rId64"/>
      <p:bold r:id="rId65"/>
      <p:italic r:id="rId66"/>
      <p:boldItalic r:id="rId67"/>
    </p:embeddedFont>
    <p:embeddedFont>
      <p:font typeface="Proxima Nova"/>
      <p:regular r:id="rId68"/>
      <p:bold r:id="rId69"/>
      <p:italic r:id="rId70"/>
      <p:boldItalic r:id="rId71"/>
    </p:embeddedFont>
    <p:embeddedFont>
      <p:font typeface="Roboto"/>
      <p:regular r:id="rId72"/>
      <p:bold r:id="rId73"/>
      <p:italic r:id="rId74"/>
      <p:boldItalic r:id="rId75"/>
    </p:embeddedFont>
    <p:embeddedFont>
      <p:font typeface="NanumMyeongjo ExtraBold"/>
      <p:bold r:id="rId76"/>
    </p:embeddedFont>
    <p:embeddedFont>
      <p:font typeface="DM Sans"/>
      <p:regular r:id="rId77"/>
      <p:bold r:id="rId78"/>
      <p:italic r:id="rId79"/>
      <p:boldItalic r:id="rId80"/>
    </p:embeddedFont>
    <p:embeddedFont>
      <p:font typeface="Nanum Myeongjo"/>
      <p:regular r:id="rId81"/>
      <p:bold r:id="rId82"/>
    </p:embeddedFont>
    <p:embeddedFont>
      <p:font typeface="Alfa Slab One"/>
      <p:regular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A1FB2A-285C-44D0-A8BA-4A87DB34B955}">
  <a:tblStyle styleId="{C5A1FB2A-285C-44D0-A8BA-4A87DB34B95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8FA34EC-1B1C-44B9-9741-DC3D27AD18B3}" styleName="Table_1">
    <a:wholeTbl>
      <a:tcTxStyle>
        <a:font>
          <a:latin typeface="Cambria"/>
          <a:ea typeface="Cambria"/>
          <a:cs typeface="Cambria"/>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835B7E4-1A87-442A-A4AF-E0035510473D}"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3" Type="http://schemas.openxmlformats.org/officeDocument/2006/relationships/font" Target="fonts/AlfaSlabOne-regular.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DMSans-boldItalic.fntdata"/><Relationship Id="rId82" Type="http://schemas.openxmlformats.org/officeDocument/2006/relationships/font" Target="fonts/NanumMyeongjo-bold.fntdata"/><Relationship Id="rId81" Type="http://schemas.openxmlformats.org/officeDocument/2006/relationships/font" Target="fonts/NanumMyeongj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oboto-bold.fntdata"/><Relationship Id="rId72" Type="http://schemas.openxmlformats.org/officeDocument/2006/relationships/font" Target="fonts/Roboto-regular.fntdata"/><Relationship Id="rId31" Type="http://schemas.openxmlformats.org/officeDocument/2006/relationships/slide" Target="slides/slide25.xml"/><Relationship Id="rId75" Type="http://schemas.openxmlformats.org/officeDocument/2006/relationships/font" Target="fonts/Roboto-boldItalic.fntdata"/><Relationship Id="rId30" Type="http://schemas.openxmlformats.org/officeDocument/2006/relationships/slide" Target="slides/slide24.xml"/><Relationship Id="rId74" Type="http://schemas.openxmlformats.org/officeDocument/2006/relationships/font" Target="fonts/Roboto-italic.fntdata"/><Relationship Id="rId33" Type="http://schemas.openxmlformats.org/officeDocument/2006/relationships/slide" Target="slides/slide27.xml"/><Relationship Id="rId77" Type="http://schemas.openxmlformats.org/officeDocument/2006/relationships/font" Target="fonts/DMSans-regular.fntdata"/><Relationship Id="rId32" Type="http://schemas.openxmlformats.org/officeDocument/2006/relationships/slide" Target="slides/slide26.xml"/><Relationship Id="rId76" Type="http://schemas.openxmlformats.org/officeDocument/2006/relationships/font" Target="fonts/NanumMyeongjoExtraBold-bold.fntdata"/><Relationship Id="rId35" Type="http://schemas.openxmlformats.org/officeDocument/2006/relationships/slide" Target="slides/slide29.xml"/><Relationship Id="rId79" Type="http://schemas.openxmlformats.org/officeDocument/2006/relationships/font" Target="fonts/DMSans-italic.fntdata"/><Relationship Id="rId34" Type="http://schemas.openxmlformats.org/officeDocument/2006/relationships/slide" Target="slides/slide28.xml"/><Relationship Id="rId78" Type="http://schemas.openxmlformats.org/officeDocument/2006/relationships/font" Target="fonts/DMSans-bold.fntdata"/><Relationship Id="rId71" Type="http://schemas.openxmlformats.org/officeDocument/2006/relationships/font" Target="fonts/ProximaNova-boldItalic.fntdata"/><Relationship Id="rId70" Type="http://schemas.openxmlformats.org/officeDocument/2006/relationships/font" Target="fonts/ProximaNova-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IBMPlexSans-italic.fntdata"/><Relationship Id="rId61" Type="http://schemas.openxmlformats.org/officeDocument/2006/relationships/font" Target="fonts/IBMPlexSans-bold.fntdata"/><Relationship Id="rId20" Type="http://schemas.openxmlformats.org/officeDocument/2006/relationships/slide" Target="slides/slide14.xml"/><Relationship Id="rId64" Type="http://schemas.openxmlformats.org/officeDocument/2006/relationships/font" Target="fonts/DMSansMedium-regular.fntdata"/><Relationship Id="rId63" Type="http://schemas.openxmlformats.org/officeDocument/2006/relationships/font" Target="fonts/IBMPlexSans-boldItalic.fntdata"/><Relationship Id="rId22" Type="http://schemas.openxmlformats.org/officeDocument/2006/relationships/slide" Target="slides/slide16.xml"/><Relationship Id="rId66" Type="http://schemas.openxmlformats.org/officeDocument/2006/relationships/font" Target="fonts/DMSansMedium-italic.fntdata"/><Relationship Id="rId21" Type="http://schemas.openxmlformats.org/officeDocument/2006/relationships/slide" Target="slides/slide15.xml"/><Relationship Id="rId65" Type="http://schemas.openxmlformats.org/officeDocument/2006/relationships/font" Target="fonts/DMSansMedium-bold.fntdata"/><Relationship Id="rId24" Type="http://schemas.openxmlformats.org/officeDocument/2006/relationships/slide" Target="slides/slide18.xml"/><Relationship Id="rId68" Type="http://schemas.openxmlformats.org/officeDocument/2006/relationships/font" Target="fonts/ProximaNova-regular.fntdata"/><Relationship Id="rId23" Type="http://schemas.openxmlformats.org/officeDocument/2006/relationships/slide" Target="slides/slide17.xml"/><Relationship Id="rId67" Type="http://schemas.openxmlformats.org/officeDocument/2006/relationships/font" Target="fonts/DMSansMedium-boldItalic.fntdata"/><Relationship Id="rId60" Type="http://schemas.openxmlformats.org/officeDocument/2006/relationships/font" Target="fonts/IBMPlexSans-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roximaNova-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78GPdj5hUQqZgNrfGk_1pk58-AAUg2jNhmeRR_eb2SA/viewer?f=0"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78GPdj5hUQqZgNrfGk_1pk58-AAUg2jNhmeRR_eb2SA/viewer?f=0"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5d2c471dd9_0_1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5d2c471dd9_0_1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5d2c471dd9_0_2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5d2c471dd9_0_2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these are the Content and Practice Expectations (CPE) we landed on.</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some time to read and consider: </a:t>
            </a:r>
            <a:r>
              <a:rPr i="1" lang="en-GB">
                <a:solidFill>
                  <a:schemeClr val="dk1"/>
                </a:solidFill>
              </a:rPr>
              <a:t>what in our list of Content and Practice Expectations resonates with you? What surprises you?</a:t>
            </a:r>
            <a:endParaRPr i="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Link to Handout: [insert link]</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Feel free to download a copy.</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Please see page 5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5d2c471dd9_0_2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5d2c471dd9_0_2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continue to build a shared understanding of these through sample prompts.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5d2c471dd9_0_2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5d2c471dd9_0_2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examine the indicators that are associated with each content and practice expectation.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Pose the question: “What new insights do you have?”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continue to build a shared understanding of these through sample prompts.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6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d2c471dd9_0_2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5d2c471dd9_0_2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select a task and look for connections to badge CPEs.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Offer enough time for everyone to engage with at least one task; participants do not need to look at both.</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Consider use of self-select breakout rooms to give participants time to discuss with small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Encourage participants to stay focused at the content and practice expectation (CPE) level, using the indicators to support their thinking.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Please see pages 8 and 9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5d2c471dd9_0_2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5d2c471dd9_0_2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volunteers to share connections they see to each of the tasks.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Highlight responses where participants have identified one or more CPEs, using the indicators as part of their rationale.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5d2c471dd9_0_2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5d2c471dd9_0_2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some time to consider their responses to these questions then invite volunteers to share with whole group.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5d2c471dd9_0_2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5d2c471dd9_0_2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these quotes with group as a way to give insight into the </a:t>
            </a:r>
            <a:r>
              <a:rPr i="1" lang="en-GB">
                <a:solidFill>
                  <a:schemeClr val="dk1"/>
                </a:solidFill>
              </a:rPr>
              <a:t>why</a:t>
            </a:r>
            <a:r>
              <a:rPr lang="en-GB">
                <a:solidFill>
                  <a:schemeClr val="dk1"/>
                </a:solidFill>
              </a:rPr>
              <a:t> of this badging project.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5d2c471dd9_0_2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5d2c471dd9_0_2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on the HS Badging System, the quote and this list.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consider </a:t>
            </a:r>
            <a:r>
              <a:rPr i="1" lang="en-GB">
                <a:solidFill>
                  <a:schemeClr val="dk1"/>
                </a:solidFill>
              </a:rPr>
              <a:t>how can this approach give students space for what math can be?</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inviting 1-2 voices to share thoughts with the group before transitioning to the next section.</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5d2c471dd9_0_2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5d2c471dd9_0_2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15 minutes.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5d2c471dd9_0_2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5d2c471dd9_0_2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through prompt and consider how students might approach this. Invite to try it out for themselves. (Note that there are two parts to this task; the slide captures only part 1. Make sure to refer participants to their handout for the full text of the task.)</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Please see page 10 in your handout.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5d2c471dd9_0_1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5d2c471dd9_0_1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Baseline timeframe: 2 hours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5d2c471dd9_0_2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5d2c471dd9_0_2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r>
              <a:rPr lang="en-GB">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read and connect.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to give participants time to discuss with small group.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5d2c471dd9_0_2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5d2c471dd9_0_2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Encourage participants to stay focused at the content and practice expectation (CPE) level, using the indicators to support their thinking.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 good CPE to focus on for this task is </a:t>
            </a:r>
            <a:r>
              <a:rPr b="1" lang="en-GB">
                <a:solidFill>
                  <a:schemeClr val="dk1"/>
                </a:solidFill>
              </a:rPr>
              <a:t>100</a:t>
            </a:r>
            <a:r>
              <a:rPr b="1" lang="en-GB">
                <a:solidFill>
                  <a:schemeClr val="dk1"/>
                </a:solidFill>
              </a:rPr>
              <a:t>.a: Engage in the modeling cycle.</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d2c471dd9_0_2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5d2c471dd9_0_2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now be reflecting on the learning principles in relation to this task.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and access the copy.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13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5d2c471dd9_0_2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5d2c471dd9_0_2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for participants to consider these questions, reflecting on the student experience associated with this task and consider how the 7 learning principles are evident.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for small group conversation.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d2c471dd9_0_2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5d2c471dd9_0_2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whole group.</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5d2c471dd9_0_2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5d2c471dd9_0_2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30 minutes.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aab6a779d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aab6a779d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study student work associated with Task 1.</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Try to avoid making inferences.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13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5d2c471dd9_0_2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5d2c471dd9_0_2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Introduce criteria for success.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Ask: “what resonates with you? What questions surface for you?”</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groups.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 following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18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b="1">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5d2c471dd9_0_2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5d2c471dd9_0_2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the quote. Ask participants to reflect on how the criteria and the ideas in the quote require rethinking something in their current practice.</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5d2c471dd9_0_2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5d2c471dd9_0_2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set up what folks will do on the next slide:</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They will examine the student work. </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Determine where that </a:t>
            </a:r>
            <a:r>
              <a:rPr b="1" lang="en-GB" u="sng">
                <a:solidFill>
                  <a:schemeClr val="dk1"/>
                </a:solidFill>
              </a:rPr>
              <a:t>work</a:t>
            </a:r>
            <a:r>
              <a:rPr lang="en-GB">
                <a:solidFill>
                  <a:schemeClr val="dk1"/>
                </a:solidFill>
              </a:rPr>
              <a:t> falls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And add a post it sharing what evidence of success is present.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We will focus our lens on the indicator displayed on the slide: 100.a.</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Note, a similar process can be done for each indicator that applies to this task.</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ab6a779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aab6a779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3-5 minutes for folks to complete activity, and up to 10 for share out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5d2c471dd9_0_2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5d2c471dd9_0_2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Facilitator will need to make a copy of the </a:t>
            </a:r>
            <a:r>
              <a:rPr lang="en-GB" u="sng">
                <a:solidFill>
                  <a:schemeClr val="hlink"/>
                </a:solidFill>
                <a:hlinkClick r:id="rId2"/>
              </a:rPr>
              <a:t>Jamboard file- Baseline PL Looking at Student Work</a:t>
            </a:r>
            <a:r>
              <a:rPr lang="en-GB">
                <a:solidFill>
                  <a:schemeClr val="dk1"/>
                </a:solidFill>
              </a:rPr>
              <a:t> and share that link with participants.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add a post it to the jamboard sharing:</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Where they think the evidence of learning is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If the student was here, what question(s) would you pose to understand what they know?</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Remind participants to focus at the CPE level, using the indicators to help guide decision-making.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If they find the student </a:t>
            </a:r>
            <a:r>
              <a:rPr b="1" lang="en-GB" u="sng">
                <a:solidFill>
                  <a:schemeClr val="dk1"/>
                </a:solidFill>
              </a:rPr>
              <a:t>work</a:t>
            </a:r>
            <a:r>
              <a:rPr b="1" lang="en-GB">
                <a:solidFill>
                  <a:schemeClr val="dk1"/>
                </a:solidFill>
              </a:rPr>
              <a:t> </a:t>
            </a:r>
            <a:r>
              <a:rPr lang="en-GB">
                <a:solidFill>
                  <a:schemeClr val="dk1"/>
                </a:solidFill>
              </a:rPr>
              <a:t>falls within the first two categories, consider inviting folks to consider and share what “conferring and additional instruction/learning” might look like for that student, as time permits.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directions are on the first slide and the pink circle on the bottom indicates which work sample is in focus for that slide.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Navigate to Jamboard file to illustrate use of tools as needed.</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aab6a779db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aab6a779d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Brooke #3</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aab6a779db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aab6a779db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Ryan #6</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aab6a779db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aab6a779db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Kylie #5</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d2c471dd9_0_2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5d2c471dd9_0_2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If time permits, consider using breakout rooms to have folks connect in smaller pairings or groups.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to share with whole group.</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5d2c471dd9_0_2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5d2c471dd9_0_2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15 minutes.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aab6a779db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aab6a779db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through prompt and consider how students might approach this. Invite to try it out for themselves.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14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aab6a779db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aab6a779db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through prompt and consider how students might approach this. Invite to try it out for themselves.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14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aab6a779db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aab6a779db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r>
              <a:rPr lang="en-GB">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read and connect.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to give participants time to discuss with small group.</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aab6a779db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aab6a779db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Encourage participants to stay focused at the content and practice expectation (CPE) level, using the indicators to support their thinking.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A good CPE to focus on for this task is </a:t>
            </a:r>
            <a:r>
              <a:rPr b="1" lang="en-GB">
                <a:solidFill>
                  <a:schemeClr val="dk1"/>
                </a:solidFill>
              </a:rPr>
              <a:t>103d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5d2c471dd9_0_2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5d2c471dd9_0_2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overview of session goals and agenda.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5d2c471dd9_0_2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5d2c471dd9_0_2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we will now be reflecting on the learning principles in relation to this task.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read and access the copy.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13 in your handout.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5d2c471dd9_0_2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5d2c471dd9_0_2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for participants to consider these questions, reflecting on the student experience associated with this task and consider how the 7 learning principles are evident.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Consider use of breakout rooms for small group conversation.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5d2c471dd9_0_2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5d2c471dd9_0_2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with the whole group.</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5d2c471dd9_0_2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5d2c471dd9_0_2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30 minutes.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aab6a779db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aab6a779db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study student work associated with Task 1.</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Try to avoid making inferences.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from Grace. Slide 14</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457200" rtl="0" algn="l">
              <a:spcBef>
                <a:spcPts val="0"/>
              </a:spcBef>
              <a:spcAft>
                <a:spcPts val="0"/>
              </a:spcAft>
              <a:buNone/>
            </a:pPr>
            <a:r>
              <a:rPr lang="en-GB">
                <a:solidFill>
                  <a:schemeClr val="dk1"/>
                </a:solidFill>
              </a:rPr>
              <a:t>Please see page 13 in your handout</a:t>
            </a:r>
            <a:endParaRPr>
              <a:solidFill>
                <a:schemeClr val="dk1"/>
              </a:solidFill>
            </a:endParaRPr>
          </a:p>
          <a:p>
            <a:pPr indent="0" lvl="0" marL="457200" rtl="0" algn="l">
              <a:spcBef>
                <a:spcPts val="0"/>
              </a:spcBef>
              <a:spcAft>
                <a:spcPts val="0"/>
              </a:spcAft>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aab6a779db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aab6a779db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share what they noticed.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5d2c471dd9_0_2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5d2c471dd9_0_2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Remind participants of the criteria of success. </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set up what folks will do on the next slide.</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They will examine the student work. </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Determine where that </a:t>
            </a:r>
            <a:r>
              <a:rPr b="1" lang="en-GB" u="sng">
                <a:solidFill>
                  <a:schemeClr val="dk1"/>
                </a:solidFill>
              </a:rPr>
              <a:t>work</a:t>
            </a:r>
            <a:r>
              <a:rPr lang="en-GB">
                <a:solidFill>
                  <a:schemeClr val="dk1"/>
                </a:solidFill>
              </a:rPr>
              <a:t> falls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And add a post it sharing what evidence of success is present.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We will focus our lens on the indicator displayed on the slide: 103.d.</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Note, a similar process can be done for each indicator that applies to this task.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5d2c471dd9_0_2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5d2c471dd9_0_2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Facilitator will need to make a copy of the </a:t>
            </a:r>
            <a:r>
              <a:rPr lang="en-GB" u="sng">
                <a:solidFill>
                  <a:schemeClr val="hlink"/>
                </a:solidFill>
                <a:hlinkClick r:id="rId2"/>
              </a:rPr>
              <a:t>Jamboard file- Baseline PL Looking at Student Work</a:t>
            </a:r>
            <a:r>
              <a:rPr lang="en-GB">
                <a:solidFill>
                  <a:schemeClr val="dk1"/>
                </a:solidFill>
              </a:rPr>
              <a:t> and share that link with participants.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add a post it to the jamboard sharing:</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Where they think the evidence of learning is along the Criteria for Success spectrum.</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If the student was here, what question(s) would you pose to understand what they know?</a:t>
            </a:r>
            <a:endParaRPr>
              <a:solidFill>
                <a:schemeClr val="dk1"/>
              </a:solidFill>
            </a:endParaRPr>
          </a:p>
          <a:p>
            <a:pPr indent="-298450" lvl="1" marL="914400" rtl="0" algn="l">
              <a:spcBef>
                <a:spcPts val="0"/>
              </a:spcBef>
              <a:spcAft>
                <a:spcPts val="0"/>
              </a:spcAft>
              <a:buClr>
                <a:schemeClr val="dk1"/>
              </a:buClr>
              <a:buSzPts val="1100"/>
              <a:buChar char="○"/>
            </a:pPr>
            <a:r>
              <a:rPr lang="en-GB">
                <a:solidFill>
                  <a:schemeClr val="dk1"/>
                </a:solidFill>
              </a:rPr>
              <a:t>Remind participants to focus at the CPE level, using the indicators to help guide decision-making.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If they find the student </a:t>
            </a:r>
            <a:r>
              <a:rPr b="1" lang="en-GB" u="sng">
                <a:solidFill>
                  <a:schemeClr val="dk1"/>
                </a:solidFill>
              </a:rPr>
              <a:t>work</a:t>
            </a:r>
            <a:r>
              <a:rPr b="1" lang="en-GB">
                <a:solidFill>
                  <a:schemeClr val="dk1"/>
                </a:solidFill>
              </a:rPr>
              <a:t> </a:t>
            </a:r>
            <a:r>
              <a:rPr lang="en-GB">
                <a:solidFill>
                  <a:schemeClr val="dk1"/>
                </a:solidFill>
              </a:rPr>
              <a:t>falls within the first two categories, consider inviting folks to consider and share what “conferring and additional instruction/learning” might look like for that student, as time permits.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directions are on the first slide and the pink circle on the bottom indicates which work sample is in focus for that slide.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Navigate to Jamboard file to illustrate use of tools as needed.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aab6a779db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aab6a779db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Slide 18 - Grace #4</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aab6a779db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aab6a779db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Slide 14: Grace #1</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5d2c471dd9_0_2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5d2c471dd9_0_2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slide serves to remind participants about the learning principles that undergird the bading system.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time to consider this question and invite folks to share with a partner and the whole group.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aab6a779db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aab6a779db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Slide 15 - Grace #2</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Use this slide to discuss how folks thought about the student work, in terms of the Criteria for Success chart.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This is meant to give time for group to build shared understanding of how to use the CPEs and indicators alongside the rubric to share ways of partnering with students to support all students reaching.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5d2c471dd9_0_2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5d2c471dd9_0_2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If time permits, consider using breakout rooms to have folks connect in smaller pairings or groups.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to share with whole group.</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5d2c471dd9_0_2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5d2c471dd9_0_2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5 minutes.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5d2c471dd9_0_2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5d2c471dd9_0_2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reflect. If time permits, consider using breakout rooms to have folks connect in smaller pairings or groups.</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to share with whole group.</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5d2c471dd9_0_20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5d2c471dd9_0_2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Estimated time for this section is about 25 minutes.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5d2c471dd9_0_20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5d2c471dd9_0_20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Give participants time to consider the questions on this slide; they should generate responses based only on the title of the badge. Invite volunteers to share responses with the group.</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5d2c471dd9_0_2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5d2c471dd9_0_2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that our process began by grounding in the standards and identifying the story of the standards.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participants to read through the standards associated with this badge in the handout. (The slide image shows only a partial list.)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Frame this by asking participants to consider how they would synthesize these set of standards.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link to document in chat:</a:t>
            </a:r>
            <a:endParaRPr>
              <a:solidFill>
                <a:schemeClr val="dk1"/>
              </a:solidFill>
            </a:endParaRPr>
          </a:p>
          <a:p>
            <a:pPr indent="0" lvl="0" marL="45720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Link to Handout: [insert link]</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Feel free to download a copy.</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Please see page 2 in your handout.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d2c471dd9_0_2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5d2c471dd9_0_2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Facilitation Note</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Invite volunteers to share responses with the group.</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Share in chat: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What are the are the key takeaways for students?</a:t>
            </a:r>
            <a:endParaRPr>
              <a:solidFill>
                <a:schemeClr val="dk1"/>
              </a:solidFill>
            </a:endParaRPr>
          </a:p>
          <a:p>
            <a:pPr indent="457200" lvl="0" marL="0" rtl="0" algn="l">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TITLE_2">
    <p:spTree>
      <p:nvGrpSpPr>
        <p:cNvPr id="50" name="Shape 50"/>
        <p:cNvGrpSpPr/>
        <p:nvPr/>
      </p:nvGrpSpPr>
      <p:grpSpPr>
        <a:xfrm>
          <a:off x="0" y="0"/>
          <a:ext cx="0" cy="0"/>
          <a:chOff x="0" y="0"/>
          <a:chExt cx="0" cy="0"/>
        </a:xfrm>
      </p:grpSpPr>
      <p:cxnSp>
        <p:nvCxnSpPr>
          <p:cNvPr id="51" name="Google Shape;51;p13"/>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52" name="Google Shape;52;p13"/>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
        <p:nvSpPr>
          <p:cNvPr id="53" name="Google Shape;53;p13"/>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GB" sz="500">
                <a:latin typeface="DM Sans"/>
                <a:ea typeface="DM Sans"/>
                <a:cs typeface="DM Sans"/>
                <a:sym typeface="DM Sans"/>
              </a:rPr>
              <a:t>‹#›</a:t>
            </a:fld>
            <a:endParaRPr sz="500">
              <a:latin typeface="DM Sans"/>
              <a:ea typeface="DM Sans"/>
              <a:cs typeface="DM Sans"/>
              <a:sym typeface="DM Sans"/>
            </a:endParaRPr>
          </a:p>
        </p:txBody>
      </p:sp>
      <p:sp>
        <p:nvSpPr>
          <p:cNvPr id="54" name="Google Shape;54;p13"/>
          <p:cNvSpPr txBox="1"/>
          <p:nvPr/>
        </p:nvSpPr>
        <p:spPr>
          <a:xfrm>
            <a:off x="33873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solidFill>
                  <a:schemeClr val="dk1"/>
                </a:solidFill>
                <a:latin typeface="DM Sans"/>
                <a:ea typeface="DM Sans"/>
                <a:cs typeface="DM Sans"/>
                <a:sym typeface="DM Sans"/>
              </a:rPr>
              <a:t>Title of Presentation</a:t>
            </a:r>
            <a:endParaRPr sz="500">
              <a:latin typeface="DM Sans"/>
              <a:ea typeface="DM Sans"/>
              <a:cs typeface="DM Sans"/>
              <a:sym typeface="DM Sans"/>
            </a:endParaRPr>
          </a:p>
        </p:txBody>
      </p:sp>
      <p:sp>
        <p:nvSpPr>
          <p:cNvPr id="55" name="Google Shape;55;p13"/>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latin typeface="DM Sans"/>
                <a:ea typeface="DM Sans"/>
                <a:cs typeface="DM Sans"/>
                <a:sym typeface="DM Sans"/>
              </a:rPr>
              <a:t>XQ</a:t>
            </a:r>
            <a:endParaRPr sz="500">
              <a:latin typeface="DM Sans"/>
              <a:ea typeface="DM Sans"/>
              <a:cs typeface="DM Sans"/>
              <a:sym typeface="DM Sans"/>
            </a:endParaRPr>
          </a:p>
        </p:txBody>
      </p: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928">
          <p15:clr>
            <a:srgbClr val="FA7B17"/>
          </p15:clr>
        </p15:guide>
        <p15:guide id="6" pos="3029">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o Footer">
  <p:cSld name="TITLE_1">
    <p:spTree>
      <p:nvGrpSpPr>
        <p:cNvPr id="56" name="Shape 56"/>
        <p:cNvGrpSpPr/>
        <p:nvPr/>
      </p:nvGrpSpPr>
      <p:grpSpPr>
        <a:xfrm>
          <a:off x="0" y="0"/>
          <a:ext cx="0" cy="0"/>
          <a:chOff x="0" y="0"/>
          <a:chExt cx="0" cy="0"/>
        </a:xfrm>
      </p:grpSpPr>
      <p:cxnSp>
        <p:nvCxnSpPr>
          <p:cNvPr id="57" name="Google Shape;57;p14"/>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58" name="Google Shape;58;p14"/>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TITLE_1_1">
    <p:spTree>
      <p:nvGrpSpPr>
        <p:cNvPr id="59" name="Shape 59"/>
        <p:cNvGrpSpPr/>
        <p:nvPr/>
      </p:nvGrpSpPr>
      <p:grpSpPr>
        <a:xfrm>
          <a:off x="0" y="0"/>
          <a:ext cx="0" cy="0"/>
          <a:chOff x="0" y="0"/>
          <a:chExt cx="0" cy="0"/>
        </a:xfrm>
      </p:grpSpPr>
      <p:cxnSp>
        <p:nvCxnSpPr>
          <p:cNvPr id="60" name="Google Shape;60;p15"/>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61" name="Google Shape;61;p15"/>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
        <p:nvSpPr>
          <p:cNvPr id="62" name="Google Shape;62;p15"/>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GB" sz="500">
                <a:latin typeface="DM Sans"/>
                <a:ea typeface="DM Sans"/>
                <a:cs typeface="DM Sans"/>
                <a:sym typeface="DM Sans"/>
              </a:rPr>
              <a:t>‹#›</a:t>
            </a:fld>
            <a:endParaRPr sz="500">
              <a:latin typeface="DM Sans"/>
              <a:ea typeface="DM Sans"/>
              <a:cs typeface="DM Sans"/>
              <a:sym typeface="DM Sans"/>
            </a:endParaRPr>
          </a:p>
        </p:txBody>
      </p:sp>
      <p:sp>
        <p:nvSpPr>
          <p:cNvPr id="63" name="Google Shape;63;p15"/>
          <p:cNvSpPr txBox="1"/>
          <p:nvPr/>
        </p:nvSpPr>
        <p:spPr>
          <a:xfrm>
            <a:off x="3419850" y="4836225"/>
            <a:ext cx="26496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solidFill>
                  <a:schemeClr val="dk1"/>
                </a:solidFill>
                <a:latin typeface="DM Sans"/>
                <a:ea typeface="DM Sans"/>
                <a:cs typeface="DM Sans"/>
                <a:sym typeface="DM Sans"/>
              </a:rPr>
              <a:t>Title of Presentation</a:t>
            </a:r>
            <a:endParaRPr sz="500">
              <a:latin typeface="DM Sans"/>
              <a:ea typeface="DM Sans"/>
              <a:cs typeface="DM Sans"/>
              <a:sym typeface="DM Sans"/>
            </a:endParaRPr>
          </a:p>
        </p:txBody>
      </p:sp>
      <p:sp>
        <p:nvSpPr>
          <p:cNvPr id="64" name="Google Shape;64;p15"/>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latin typeface="DM Sans"/>
                <a:ea typeface="DM Sans"/>
                <a:cs typeface="DM Sans"/>
                <a:sym typeface="DM Sans"/>
              </a:rPr>
              <a:t>XQ</a:t>
            </a:r>
            <a:endParaRPr sz="500">
              <a:latin typeface="DM Sans"/>
              <a:ea typeface="DM Sans"/>
              <a:cs typeface="DM Sans"/>
              <a:sym typeface="DM Sans"/>
            </a:endParaRPr>
          </a:p>
        </p:txBody>
      </p: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_quote">
  <p:cSld name="TITLE_1_1_1">
    <p:spTree>
      <p:nvGrpSpPr>
        <p:cNvPr id="65" name="Shape 65"/>
        <p:cNvGrpSpPr/>
        <p:nvPr/>
      </p:nvGrpSpPr>
      <p:grpSpPr>
        <a:xfrm>
          <a:off x="0" y="0"/>
          <a:ext cx="0" cy="0"/>
          <a:chOff x="0" y="0"/>
          <a:chExt cx="0" cy="0"/>
        </a:xfrm>
      </p:grpSpPr>
      <p:sp>
        <p:nvSpPr>
          <p:cNvPr id="66" name="Google Shape;66;p16"/>
          <p:cNvSpPr/>
          <p:nvPr/>
        </p:nvSpPr>
        <p:spPr>
          <a:xfrm>
            <a:off x="5844900" y="375"/>
            <a:ext cx="3299100" cy="5153400"/>
          </a:xfrm>
          <a:prstGeom prst="rect">
            <a:avLst/>
          </a:prstGeom>
          <a:solidFill>
            <a:srgbClr val="83FF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 name="Google Shape;67;p16"/>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
        <p:nvSpPr>
          <p:cNvPr id="68" name="Google Shape;68;p16"/>
          <p:cNvSpPr txBox="1"/>
          <p:nvPr/>
        </p:nvSpPr>
        <p:spPr>
          <a:xfrm>
            <a:off x="6158700" y="4835200"/>
            <a:ext cx="2682300" cy="3084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fld id="{00000000-1234-1234-1234-123412341234}" type="slidenum">
              <a:rPr lang="en-GB" sz="500">
                <a:latin typeface="DM Sans"/>
                <a:ea typeface="DM Sans"/>
                <a:cs typeface="DM Sans"/>
                <a:sym typeface="DM Sans"/>
              </a:rPr>
              <a:t>‹#›</a:t>
            </a:fld>
            <a:endParaRPr sz="500">
              <a:latin typeface="DM Sans"/>
              <a:ea typeface="DM Sans"/>
              <a:cs typeface="DM Sans"/>
              <a:sym typeface="DM Sans"/>
            </a:endParaRPr>
          </a:p>
        </p:txBody>
      </p:sp>
      <p:sp>
        <p:nvSpPr>
          <p:cNvPr id="69" name="Google Shape;69;p16"/>
          <p:cNvSpPr txBox="1"/>
          <p:nvPr/>
        </p:nvSpPr>
        <p:spPr>
          <a:xfrm>
            <a:off x="3419850" y="4836225"/>
            <a:ext cx="26496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solidFill>
                  <a:schemeClr val="dk1"/>
                </a:solidFill>
                <a:latin typeface="DM Sans"/>
                <a:ea typeface="DM Sans"/>
                <a:cs typeface="DM Sans"/>
                <a:sym typeface="DM Sans"/>
              </a:rPr>
              <a:t>Title of Presentation</a:t>
            </a:r>
            <a:endParaRPr sz="500">
              <a:latin typeface="DM Sans"/>
              <a:ea typeface="DM Sans"/>
              <a:cs typeface="DM Sans"/>
              <a:sym typeface="DM Sans"/>
            </a:endParaRPr>
          </a:p>
        </p:txBody>
      </p:sp>
      <p:sp>
        <p:nvSpPr>
          <p:cNvPr id="70" name="Google Shape;70;p16"/>
          <p:cNvSpPr txBox="1"/>
          <p:nvPr/>
        </p:nvSpPr>
        <p:spPr>
          <a:xfrm>
            <a:off x="615900" y="4836225"/>
            <a:ext cx="2682300" cy="30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500">
                <a:latin typeface="DM Sans"/>
                <a:ea typeface="DM Sans"/>
                <a:cs typeface="DM Sans"/>
                <a:sym typeface="DM Sans"/>
              </a:rPr>
              <a:t>XQ</a:t>
            </a:r>
            <a:endParaRPr sz="500">
              <a:latin typeface="DM Sans"/>
              <a:ea typeface="DM Sans"/>
              <a:cs typeface="DM Sans"/>
              <a:sym typeface="DM Sans"/>
            </a:endParaRPr>
          </a:p>
        </p:txBody>
      </p:sp>
      <p:cxnSp>
        <p:nvCxnSpPr>
          <p:cNvPr id="71" name="Google Shape;71;p16"/>
          <p:cNvCxnSpPr/>
          <p:nvPr/>
        </p:nvCxnSpPr>
        <p:spPr>
          <a:xfrm>
            <a:off x="5844900" y="1350"/>
            <a:ext cx="0" cy="5141400"/>
          </a:xfrm>
          <a:prstGeom prst="straightConnector1">
            <a:avLst/>
          </a:prstGeom>
          <a:noFill/>
          <a:ln cap="flat" cmpd="sng" w="9525">
            <a:solidFill>
              <a:schemeClr val="dk2"/>
            </a:solidFill>
            <a:prstDash val="solid"/>
            <a:round/>
            <a:headEnd len="med" w="med" type="none"/>
            <a:tailEnd len="med" w="med" type="none"/>
          </a:ln>
        </p:spPr>
      </p:cxnSp>
      <p:cxnSp>
        <p:nvCxnSpPr>
          <p:cNvPr id="72" name="Google Shape;72;p16"/>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73" name="Shape 73"/>
        <p:cNvGrpSpPr/>
        <p:nvPr/>
      </p:nvGrpSpPr>
      <p:grpSpPr>
        <a:xfrm>
          <a:off x="0" y="0"/>
          <a:ext cx="0" cy="0"/>
          <a:chOff x="0" y="0"/>
          <a:chExt cx="0" cy="0"/>
        </a:xfrm>
      </p:grpSpPr>
      <p:sp>
        <p:nvSpPr>
          <p:cNvPr id="74" name="Google Shape;74;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5" name="Google Shape;75;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6" name="Google Shape;7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cxnSp>
        <p:nvCxnSpPr>
          <p:cNvPr id="82" name="Google Shape;82;p19"/>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83" name="Google Shape;83;p19"/>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84" name="Google Shape;84;p19"/>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85" name="Google Shape;85;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86" name="Shape 86"/>
        <p:cNvGrpSpPr/>
        <p:nvPr/>
      </p:nvGrpSpPr>
      <p:grpSpPr>
        <a:xfrm>
          <a:off x="0" y="0"/>
          <a:ext cx="0" cy="0"/>
          <a:chOff x="0" y="0"/>
          <a:chExt cx="0" cy="0"/>
        </a:xfrm>
      </p:grpSpPr>
      <p:sp>
        <p:nvSpPr>
          <p:cNvPr id="87" name="Google Shape;87;p20"/>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88" name="Google Shape;8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 name="Shape 89"/>
        <p:cNvGrpSpPr/>
        <p:nvPr/>
      </p:nvGrpSpPr>
      <p:grpSpPr>
        <a:xfrm>
          <a:off x="0" y="0"/>
          <a:ext cx="0" cy="0"/>
          <a:chOff x="0" y="0"/>
          <a:chExt cx="0" cy="0"/>
        </a:xfrm>
      </p:grpSpPr>
      <p:sp>
        <p:nvSpPr>
          <p:cNvPr id="90" name="Google Shape;90;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1" name="Google Shape;9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3" name="Shape 93"/>
        <p:cNvGrpSpPr/>
        <p:nvPr/>
      </p:nvGrpSpPr>
      <p:grpSpPr>
        <a:xfrm>
          <a:off x="0" y="0"/>
          <a:ext cx="0" cy="0"/>
          <a:chOff x="0" y="0"/>
          <a:chExt cx="0" cy="0"/>
        </a:xfrm>
      </p:grpSpPr>
      <p:sp>
        <p:nvSpPr>
          <p:cNvPr id="94" name="Google Shape;94;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6" name="Google Shape;96;p2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7" name="Google Shape;97;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1" name="Shape 101"/>
        <p:cNvGrpSpPr/>
        <p:nvPr/>
      </p:nvGrpSpPr>
      <p:grpSpPr>
        <a:xfrm>
          <a:off x="0" y="0"/>
          <a:ext cx="0" cy="0"/>
          <a:chOff x="0" y="0"/>
          <a:chExt cx="0" cy="0"/>
        </a:xfrm>
      </p:grpSpPr>
      <p:sp>
        <p:nvSpPr>
          <p:cNvPr id="102" name="Google Shape;102;p24"/>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24"/>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4" name="Google Shape;10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5" name="Shape 105"/>
        <p:cNvGrpSpPr/>
        <p:nvPr/>
      </p:nvGrpSpPr>
      <p:grpSpPr>
        <a:xfrm>
          <a:off x="0" y="0"/>
          <a:ext cx="0" cy="0"/>
          <a:chOff x="0" y="0"/>
          <a:chExt cx="0" cy="0"/>
        </a:xfrm>
      </p:grpSpPr>
      <p:sp>
        <p:nvSpPr>
          <p:cNvPr id="106" name="Google Shape;106;p25"/>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07" name="Google Shape;10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8" name="Shape 108"/>
        <p:cNvGrpSpPr/>
        <p:nvPr/>
      </p:nvGrpSpPr>
      <p:grpSpPr>
        <a:xfrm>
          <a:off x="0" y="0"/>
          <a:ext cx="0" cy="0"/>
          <a:chOff x="0" y="0"/>
          <a:chExt cx="0" cy="0"/>
        </a:xfrm>
      </p:grpSpPr>
      <p:sp>
        <p:nvSpPr>
          <p:cNvPr id="109" name="Google Shape;109;p26"/>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 name="Google Shape;110;p26"/>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11" name="Google Shape;111;p26"/>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12" name="Google Shape;112;p26"/>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13" name="Google Shape;113;p2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14" name="Google Shape;11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7"/>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117" name="Google Shape;11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8" name="Shape 118"/>
        <p:cNvGrpSpPr/>
        <p:nvPr/>
      </p:nvGrpSpPr>
      <p:grpSpPr>
        <a:xfrm>
          <a:off x="0" y="0"/>
          <a:ext cx="0" cy="0"/>
          <a:chOff x="0" y="0"/>
          <a:chExt cx="0" cy="0"/>
        </a:xfrm>
      </p:grpSpPr>
      <p:sp>
        <p:nvSpPr>
          <p:cNvPr id="119" name="Google Shape;119;p28"/>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120" name="Google Shape;120;p28"/>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21" name="Google Shape;12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a Section Header" showMasterSp="0">
  <p:cSld name="3a Section Header">
    <p:bg>
      <p:bgPr>
        <a:solidFill>
          <a:schemeClr val="accent1"/>
        </a:solidFill>
      </p:bgPr>
    </p:bg>
    <p:spTree>
      <p:nvGrpSpPr>
        <p:cNvPr id="124" name="Shape 124"/>
        <p:cNvGrpSpPr/>
        <p:nvPr/>
      </p:nvGrpSpPr>
      <p:grpSpPr>
        <a:xfrm>
          <a:off x="0" y="0"/>
          <a:ext cx="0" cy="0"/>
          <a:chOff x="0" y="0"/>
          <a:chExt cx="0" cy="0"/>
        </a:xfrm>
      </p:grpSpPr>
      <p:sp>
        <p:nvSpPr>
          <p:cNvPr id="125" name="Google Shape;125;p30"/>
          <p:cNvSpPr txBox="1"/>
          <p:nvPr>
            <p:ph type="title"/>
          </p:nvPr>
        </p:nvSpPr>
        <p:spPr>
          <a:xfrm>
            <a:off x="571481" y="1085851"/>
            <a:ext cx="7543800" cy="14859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300"/>
              <a:buFont typeface="Roboto"/>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6" name="Google Shape;126;p30"/>
          <p:cNvSpPr txBox="1"/>
          <p:nvPr>
            <p:ph idx="1" type="subTitle"/>
          </p:nvPr>
        </p:nvSpPr>
        <p:spPr>
          <a:xfrm>
            <a:off x="571481" y="2702638"/>
            <a:ext cx="7543800" cy="1241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2100"/>
              <a:buNone/>
              <a:defRPr sz="2100">
                <a:solidFill>
                  <a:schemeClr val="lt1"/>
                </a:solidFill>
                <a:latin typeface="Roboto"/>
                <a:ea typeface="Roboto"/>
                <a:cs typeface="Roboto"/>
                <a:sym typeface="Roboto"/>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127" name="Google Shape;127;p30"/>
          <p:cNvPicPr preferRelativeResize="0"/>
          <p:nvPr/>
        </p:nvPicPr>
        <p:blipFill rotWithShape="1">
          <a:blip r:embed="rId2">
            <a:alphaModFix/>
          </a:blip>
          <a:srcRect b="0" l="0" r="0" t="0"/>
          <a:stretch/>
        </p:blipFill>
        <p:spPr>
          <a:xfrm>
            <a:off x="7743825" y="4800600"/>
            <a:ext cx="1285875" cy="321469"/>
          </a:xfrm>
          <a:prstGeom prst="rect">
            <a:avLst/>
          </a:prstGeom>
          <a:noFill/>
          <a:ln>
            <a:noFill/>
          </a:ln>
        </p:spPr>
      </p:pic>
      <p:pic>
        <p:nvPicPr>
          <p:cNvPr id="128" name="Google Shape;128;p30"/>
          <p:cNvPicPr preferRelativeResize="0"/>
          <p:nvPr/>
        </p:nvPicPr>
        <p:blipFill rotWithShape="1">
          <a:blip r:embed="rId3">
            <a:alphaModFix/>
          </a:blip>
          <a:srcRect b="0" l="0" r="0" t="0"/>
          <a:stretch/>
        </p:blipFill>
        <p:spPr>
          <a:xfrm rot="5400000">
            <a:off x="-290946" y="290945"/>
            <a:ext cx="1200151" cy="61825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No Footer">
  <p:cSld name="TITLE_1">
    <p:spTree>
      <p:nvGrpSpPr>
        <p:cNvPr id="129" name="Shape 129"/>
        <p:cNvGrpSpPr/>
        <p:nvPr/>
      </p:nvGrpSpPr>
      <p:grpSpPr>
        <a:xfrm>
          <a:off x="0" y="0"/>
          <a:ext cx="0" cy="0"/>
          <a:chOff x="0" y="0"/>
          <a:chExt cx="0" cy="0"/>
        </a:xfrm>
      </p:grpSpPr>
      <p:cxnSp>
        <p:nvCxnSpPr>
          <p:cNvPr id="130" name="Google Shape;130;p31"/>
          <p:cNvCxnSpPr/>
          <p:nvPr/>
        </p:nvCxnSpPr>
        <p:spPr>
          <a:xfrm>
            <a:off x="-2700" y="4836225"/>
            <a:ext cx="9149400" cy="0"/>
          </a:xfrm>
          <a:prstGeom prst="straightConnector1">
            <a:avLst/>
          </a:prstGeom>
          <a:noFill/>
          <a:ln cap="flat" cmpd="sng" w="9525">
            <a:solidFill>
              <a:schemeClr val="dk2"/>
            </a:solidFill>
            <a:prstDash val="solid"/>
            <a:round/>
            <a:headEnd len="med" w="med" type="none"/>
            <a:tailEnd len="med" w="med" type="none"/>
          </a:ln>
        </p:spPr>
      </p:cxnSp>
      <p:cxnSp>
        <p:nvCxnSpPr>
          <p:cNvPr id="131" name="Google Shape;131;p31"/>
          <p:cNvCxnSpPr/>
          <p:nvPr/>
        </p:nvCxnSpPr>
        <p:spPr>
          <a:xfrm rot="10800000">
            <a:off x="305625" y="-4950"/>
            <a:ext cx="0" cy="5153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388">
          <p15:clr>
            <a:srgbClr val="FA7B17"/>
          </p15:clr>
        </p15:guide>
        <p15:guide id="2" orient="horz" pos="2950">
          <p15:clr>
            <a:srgbClr val="FA7B17"/>
          </p15:clr>
        </p15:guide>
        <p15:guide id="3" orient="horz" pos="191">
          <p15:clr>
            <a:srgbClr val="FA7B17"/>
          </p15:clr>
        </p15:guide>
        <p15:guide id="4" pos="5569">
          <p15:clr>
            <a:srgbClr val="FA7B17"/>
          </p15:clr>
        </p15:guide>
        <p15:guide id="5" pos="2037">
          <p15:clr>
            <a:srgbClr val="FA7B17"/>
          </p15:clr>
        </p15:guide>
        <p15:guide id="6" pos="2154">
          <p15:clr>
            <a:srgbClr val="FA7B17"/>
          </p15:clr>
        </p15:guide>
        <p15:guide id="7" pos="3921">
          <p15:clr>
            <a:srgbClr val="FA7B17"/>
          </p15:clr>
        </p15:guide>
        <p15:guide id="8" pos="3803">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1.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77" name="Shape 77"/>
        <p:cNvGrpSpPr/>
        <p:nvPr/>
      </p:nvGrpSpPr>
      <p:grpSpPr>
        <a:xfrm>
          <a:off x="0" y="0"/>
          <a:ext cx="0" cy="0"/>
          <a:chOff x="0" y="0"/>
          <a:chExt cx="0" cy="0"/>
        </a:xfrm>
      </p:grpSpPr>
      <p:sp>
        <p:nvSpPr>
          <p:cNvPr id="78" name="Google Shape;78;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9" name="Google Shape;79;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0" name="Google Shape;8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hyperlink" Target="https://jamboard.google.com/d/178GPdj5hUQqZgNrfGk_1pk58-AAUg2jNhmeRR_eb2SA/viewer?f=0&amp;pli=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hyperlink" Target="https://www.youtube.com/watch?v=9ZDkItO-0a4&amp;t=4s" TargetMode="External"/><Relationship Id="rId4" Type="http://schemas.openxmlformats.org/officeDocument/2006/relationships/hyperlink" Target="https://www.vox.com/2015/1/5/7494279/spacex-rocket-land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s://www.youtube.com/watch?v=9ZDkItO-0a4&amp;t=4s" TargetMode="External"/><Relationship Id="rId4" Type="http://schemas.openxmlformats.org/officeDocument/2006/relationships/hyperlink" Target="https://www.vox.com/2015/1/5/7494279/spacex-rocket-land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https://www.youtube.com/watch?v=9ZDkItO-0a4&amp;t=4s" TargetMode="External"/><Relationship Id="rId4" Type="http://schemas.openxmlformats.org/officeDocument/2006/relationships/hyperlink" Target="https://www.vox.com/2015/1/5/7494279/spacex-rocket-land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45758"/>
        </a:solidFill>
      </p:bgPr>
    </p:bg>
    <p:spTree>
      <p:nvGrpSpPr>
        <p:cNvPr id="135" name="Shape 135"/>
        <p:cNvGrpSpPr/>
        <p:nvPr/>
      </p:nvGrpSpPr>
      <p:grpSpPr>
        <a:xfrm>
          <a:off x="0" y="0"/>
          <a:ext cx="0" cy="0"/>
          <a:chOff x="0" y="0"/>
          <a:chExt cx="0" cy="0"/>
        </a:xfrm>
      </p:grpSpPr>
      <p:cxnSp>
        <p:nvCxnSpPr>
          <p:cNvPr id="136" name="Google Shape;136;p32"/>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137" name="Google Shape;137;p32"/>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138" name="Google Shape;138;p32"/>
          <p:cNvSpPr txBox="1"/>
          <p:nvPr/>
        </p:nvSpPr>
        <p:spPr>
          <a:xfrm>
            <a:off x="768300" y="379350"/>
            <a:ext cx="7896300" cy="1872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3500">
                <a:solidFill>
                  <a:srgbClr val="83FBA3"/>
                </a:solidFill>
                <a:latin typeface="Nanum Myeongjo"/>
                <a:ea typeface="Nanum Myeongjo"/>
                <a:cs typeface="Nanum Myeongjo"/>
                <a:sym typeface="Nanum Myeongjo"/>
              </a:rPr>
              <a:t>Preparation Notes</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0"/>
              </a:spcAft>
              <a:buClr>
                <a:schemeClr val="dk1"/>
              </a:buClr>
              <a:buSzPts val="1100"/>
              <a:buFont typeface="Arial"/>
              <a:buNone/>
            </a:pPr>
            <a:r>
              <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1000"/>
              </a:spcAft>
              <a:buClr>
                <a:schemeClr val="dk1"/>
              </a:buClr>
              <a:buSzPts val="1100"/>
              <a:buFont typeface="Arial"/>
              <a:buNone/>
            </a:pPr>
            <a:r>
              <a:t/>
            </a:r>
            <a:endParaRPr sz="3500">
              <a:solidFill>
                <a:schemeClr val="lt1"/>
              </a:solidFill>
              <a:latin typeface="Nanum Myeongjo"/>
              <a:ea typeface="Nanum Myeongjo"/>
              <a:cs typeface="Nanum Myeongjo"/>
              <a:sym typeface="Nanum Myeongjo"/>
            </a:endParaRPr>
          </a:p>
        </p:txBody>
      </p:sp>
      <p:sp>
        <p:nvSpPr>
          <p:cNvPr id="139" name="Google Shape;139;p32"/>
          <p:cNvSpPr txBox="1"/>
          <p:nvPr/>
        </p:nvSpPr>
        <p:spPr>
          <a:xfrm>
            <a:off x="312775" y="1071275"/>
            <a:ext cx="8733900" cy="3445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500"/>
              </a:spcBef>
              <a:spcAft>
                <a:spcPts val="0"/>
              </a:spcAft>
              <a:buNone/>
            </a:pPr>
            <a:r>
              <a:rPr lang="en-GB">
                <a:solidFill>
                  <a:schemeClr val="lt1"/>
                </a:solidFill>
                <a:latin typeface="Nanum Myeongjo"/>
                <a:ea typeface="Nanum Myeongjo"/>
                <a:cs typeface="Nanum Myeongjo"/>
                <a:sym typeface="Nanum Myeongjo"/>
              </a:rPr>
              <a:t>Please review and customize this deck to prepare it for use. Some notes:</a:t>
            </a:r>
            <a:endParaRPr>
              <a:solidFill>
                <a:schemeClr val="lt1"/>
              </a:solidFill>
              <a:latin typeface="Nanum Myeongjo"/>
              <a:ea typeface="Nanum Myeongjo"/>
              <a:cs typeface="Nanum Myeongjo"/>
              <a:sym typeface="Nanum Myeongjo"/>
            </a:endParaRPr>
          </a:p>
          <a:p>
            <a:pPr indent="-317500" lvl="0" marL="457200" rtl="0" algn="l">
              <a:lnSpc>
                <a:spcPct val="115000"/>
              </a:lnSpc>
              <a:spcBef>
                <a:spcPts val="50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These professional learning (PL) materials (slide deck and accompanying handout) are being offered in editable forms so that you may make adjustments to better support the specific work happening in your school or district. </a:t>
            </a:r>
            <a:endParaRPr>
              <a:solidFill>
                <a:schemeClr val="lt1"/>
              </a:solidFill>
              <a:latin typeface="Nanum Myeongjo"/>
              <a:ea typeface="Nanum Myeongjo"/>
              <a:cs typeface="Nanum Myeongjo"/>
              <a:sym typeface="Nanum Myeongjo"/>
            </a:endParaRPr>
          </a:p>
          <a:p>
            <a:pPr indent="0" lvl="0" marL="457200" rtl="0" algn="l">
              <a:lnSpc>
                <a:spcPct val="115000"/>
              </a:lnSpc>
              <a:spcBef>
                <a:spcPts val="500"/>
              </a:spcBef>
              <a:spcAft>
                <a:spcPts val="0"/>
              </a:spcAft>
              <a:buNone/>
            </a:pPr>
            <a:r>
              <a:t/>
            </a:r>
            <a:endParaRPr>
              <a:solidFill>
                <a:schemeClr val="lt1"/>
              </a:solidFill>
              <a:latin typeface="Nanum Myeongjo"/>
              <a:ea typeface="Nanum Myeongjo"/>
              <a:cs typeface="Nanum Myeongjo"/>
              <a:sym typeface="Nanum Myeongjo"/>
            </a:endParaRPr>
          </a:p>
          <a:p>
            <a:pPr indent="-317500" lvl="0" marL="457200" rtl="0" algn="l">
              <a:lnSpc>
                <a:spcPct val="115000"/>
              </a:lnSpc>
              <a:spcBef>
                <a:spcPts val="50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These PL materials are designed to easily accommodate remote delivery: </a:t>
            </a:r>
            <a:endParaRPr>
              <a:solidFill>
                <a:schemeClr val="lt1"/>
              </a:solidFill>
              <a:latin typeface="Nanum Myeongjo"/>
              <a:ea typeface="Nanum Myeongjo"/>
              <a:cs typeface="Nanum Myeongjo"/>
              <a:sym typeface="Nanum Myeongjo"/>
            </a:endParaRPr>
          </a:p>
          <a:p>
            <a:pPr indent="-317500" lvl="1" marL="914400" rtl="0" algn="l">
              <a:lnSpc>
                <a:spcPct val="115000"/>
              </a:lnSpc>
              <a:spcBef>
                <a:spcPts val="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A</a:t>
            </a:r>
            <a:r>
              <a:rPr lang="en-GB">
                <a:solidFill>
                  <a:srgbClr val="83FF36"/>
                </a:solidFill>
                <a:latin typeface="Nanum Myeongjo"/>
                <a:ea typeface="Nanum Myeongjo"/>
                <a:cs typeface="Nanum Myeongjo"/>
                <a:sym typeface="Nanum Myeongjo"/>
              </a:rPr>
              <a:t> </a:t>
            </a:r>
            <a:r>
              <a:rPr lang="en-GB" u="sng">
                <a:solidFill>
                  <a:srgbClr val="83FF36"/>
                </a:solidFill>
                <a:latin typeface="Nanum Myeongjo"/>
                <a:ea typeface="Nanum Myeongjo"/>
                <a:cs typeface="Nanum Myeongjo"/>
                <a:sym typeface="Nanum Myeongjo"/>
                <a:hlinkClick r:id="rId3">
                  <a:extLst>
                    <a:ext uri="{A12FA001-AC4F-418D-AE19-62706E023703}">
                      <ahyp:hlinkClr val="tx"/>
                    </a:ext>
                  </a:extLst>
                </a:hlinkClick>
              </a:rPr>
              <a:t>Jamboard template</a:t>
            </a:r>
            <a:r>
              <a:rPr lang="en-GB">
                <a:solidFill>
                  <a:srgbClr val="83FF36"/>
                </a:solidFill>
                <a:latin typeface="Nanum Myeongjo"/>
                <a:ea typeface="Nanum Myeongjo"/>
                <a:cs typeface="Nanum Myeongjo"/>
                <a:sym typeface="Nanum Myeongjo"/>
              </a:rPr>
              <a:t> </a:t>
            </a:r>
            <a:r>
              <a:rPr lang="en-GB">
                <a:solidFill>
                  <a:schemeClr val="lt1"/>
                </a:solidFill>
                <a:latin typeface="Nanum Myeongjo"/>
                <a:ea typeface="Nanum Myeongjo"/>
                <a:cs typeface="Nanum Myeongjo"/>
                <a:sym typeface="Nanum Myeongjo"/>
              </a:rPr>
              <a:t>is provided to facilitate discussion of student work; the facilitator will need to make a copy of this and be ready to share the link with participants as noted in the deck. </a:t>
            </a:r>
            <a:endParaRPr>
              <a:solidFill>
                <a:schemeClr val="lt1"/>
              </a:solidFill>
              <a:latin typeface="Nanum Myeongjo"/>
              <a:ea typeface="Nanum Myeongjo"/>
              <a:cs typeface="Nanum Myeongjo"/>
              <a:sym typeface="Nanum Myeongjo"/>
            </a:endParaRPr>
          </a:p>
          <a:p>
            <a:pPr indent="-317500" lvl="1" marL="914400" rtl="0" algn="l">
              <a:lnSpc>
                <a:spcPct val="115000"/>
              </a:lnSpc>
              <a:spcBef>
                <a:spcPts val="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Text that can be readily pasted (marked with “—”) into a video </a:t>
            </a:r>
            <a:r>
              <a:rPr lang="en-GB">
                <a:solidFill>
                  <a:schemeClr val="lt1"/>
                </a:solidFill>
                <a:latin typeface="Nanum Myeongjo"/>
                <a:ea typeface="Nanum Myeongjo"/>
                <a:cs typeface="Nanum Myeongjo"/>
                <a:sym typeface="Nanum Myeongjo"/>
              </a:rPr>
              <a:t>call</a:t>
            </a:r>
            <a:r>
              <a:rPr lang="en-GB">
                <a:solidFill>
                  <a:schemeClr val="lt1"/>
                </a:solidFill>
                <a:latin typeface="Nanum Myeongjo"/>
                <a:ea typeface="Nanum Myeongjo"/>
                <a:cs typeface="Nanum Myeongjo"/>
                <a:sym typeface="Nanum Myeongjo"/>
              </a:rPr>
              <a:t> chat feature is included when participants need to reference the handout.</a:t>
            </a:r>
            <a:endParaRPr>
              <a:solidFill>
                <a:schemeClr val="lt1"/>
              </a:solidFill>
              <a:latin typeface="Nanum Myeongjo"/>
              <a:ea typeface="Nanum Myeongjo"/>
              <a:cs typeface="Nanum Myeongjo"/>
              <a:sym typeface="Nanum Myeongjo"/>
            </a:endParaRPr>
          </a:p>
          <a:p>
            <a:pPr indent="-317500" lvl="1" marL="914400" rtl="0" algn="l">
              <a:lnSpc>
                <a:spcPct val="115000"/>
              </a:lnSpc>
              <a:spcBef>
                <a:spcPts val="0"/>
              </a:spcBef>
              <a:spcAft>
                <a:spcPts val="0"/>
              </a:spcAft>
              <a:buClr>
                <a:schemeClr val="lt1"/>
              </a:buClr>
              <a:buSzPts val="1400"/>
              <a:buFont typeface="Nanum Myeongjo"/>
              <a:buChar char="○"/>
            </a:pPr>
            <a:r>
              <a:rPr lang="en-GB">
                <a:solidFill>
                  <a:schemeClr val="lt1"/>
                </a:solidFill>
                <a:latin typeface="Nanum Myeongjo"/>
                <a:ea typeface="Nanum Myeongjo"/>
                <a:cs typeface="Nanum Myeongjo"/>
                <a:sym typeface="Nanum Myeongjo"/>
              </a:rPr>
              <a:t>There are placeholders for handout links to be shared with participants in the notes field of selected slides; the facilitator will need to add a link to the handout where indicated by “[insert link].”</a:t>
            </a:r>
            <a:endParaRPr>
              <a:solidFill>
                <a:schemeClr val="lt1"/>
              </a:solidFill>
              <a:latin typeface="Nanum Myeongjo"/>
              <a:ea typeface="Nanum Myeongjo"/>
              <a:cs typeface="Nanum Myeongjo"/>
              <a:sym typeface="Nanum Myeongjo"/>
            </a:endParaRPr>
          </a:p>
          <a:p>
            <a:pPr indent="0" lvl="0" marL="0" rtl="0" algn="l">
              <a:lnSpc>
                <a:spcPct val="115000"/>
              </a:lnSpc>
              <a:spcBef>
                <a:spcPts val="500"/>
              </a:spcBef>
              <a:spcAft>
                <a:spcPts val="0"/>
              </a:spcAft>
              <a:buNone/>
            </a:pPr>
            <a:r>
              <a:t/>
            </a:r>
            <a:endParaRPr>
              <a:solidFill>
                <a:schemeClr val="lt1"/>
              </a:solidFill>
              <a:latin typeface="Nanum Myeongjo"/>
              <a:ea typeface="Nanum Myeongjo"/>
              <a:cs typeface="Nanum Myeongjo"/>
              <a:sym typeface="Nanum Myeongj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235" name="Shape 235"/>
        <p:cNvGrpSpPr/>
        <p:nvPr/>
      </p:nvGrpSpPr>
      <p:grpSpPr>
        <a:xfrm>
          <a:off x="0" y="0"/>
          <a:ext cx="0" cy="0"/>
          <a:chOff x="0" y="0"/>
          <a:chExt cx="0" cy="0"/>
        </a:xfrm>
      </p:grpSpPr>
      <p:sp>
        <p:nvSpPr>
          <p:cNvPr id="236" name="Google Shape;236;p41"/>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1"/>
          <p:cNvSpPr txBox="1"/>
          <p:nvPr/>
        </p:nvSpPr>
        <p:spPr>
          <a:xfrm>
            <a:off x="345075" y="276625"/>
            <a:ext cx="65538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M103 Content and Practice Expectations (CPE)</a:t>
            </a:r>
            <a:endParaRPr sz="2100">
              <a:solidFill>
                <a:schemeClr val="dk1"/>
              </a:solidFill>
              <a:latin typeface="Nanum Myeongjo"/>
              <a:ea typeface="Nanum Myeongjo"/>
              <a:cs typeface="Nanum Myeongjo"/>
              <a:sym typeface="Nanum Myeongjo"/>
            </a:endParaRPr>
          </a:p>
        </p:txBody>
      </p:sp>
      <p:cxnSp>
        <p:nvCxnSpPr>
          <p:cNvPr id="238" name="Google Shape;238;p41"/>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graphicFrame>
        <p:nvGraphicFramePr>
          <p:cNvPr id="239" name="Google Shape;239;p41"/>
          <p:cNvGraphicFramePr/>
          <p:nvPr/>
        </p:nvGraphicFramePr>
        <p:xfrm>
          <a:off x="311700" y="1057150"/>
          <a:ext cx="3000000" cy="3000000"/>
        </p:xfrm>
        <a:graphic>
          <a:graphicData uri="http://schemas.openxmlformats.org/drawingml/2006/table">
            <a:tbl>
              <a:tblPr>
                <a:noFill/>
                <a:tableStyleId>{C5A1FB2A-285C-44D0-A8BA-4A87DB34B955}</a:tableStyleId>
              </a:tblPr>
              <a:tblGrid>
                <a:gridCol w="755075"/>
                <a:gridCol w="7796575"/>
              </a:tblGrid>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103.a</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Engage in the modeling cycle. </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103.b</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Interpret quadratic functions that arise in applications in terms of the context.</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103.c</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Analyze quadratic functions using different representations.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103.d</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Build quadratic functions that model relationships between two quantities.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103.e</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Construct and compare linear and quadratic models, solve problems, and draw conclusions.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103.f</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Interpret expressions for quadratic functions in terms of the situation they model.</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103.g</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Summarize, represent, and interpret data on two quantitative variables for linear and quadratic model fits.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103.h</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Understand the relevance of modeling with quadratic functions.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103.i</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Use a quadratic function model to determine values of interest in a real-world problem.</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243" name="Shape 243"/>
        <p:cNvGrpSpPr/>
        <p:nvPr/>
      </p:nvGrpSpPr>
      <p:grpSpPr>
        <a:xfrm>
          <a:off x="0" y="0"/>
          <a:ext cx="0" cy="0"/>
          <a:chOff x="0" y="0"/>
          <a:chExt cx="0" cy="0"/>
        </a:xfrm>
      </p:grpSpPr>
      <p:sp>
        <p:nvSpPr>
          <p:cNvPr id="244" name="Google Shape;244;p42"/>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2"/>
          <p:cNvSpPr txBox="1"/>
          <p:nvPr/>
        </p:nvSpPr>
        <p:spPr>
          <a:xfrm>
            <a:off x="345075" y="276625"/>
            <a:ext cx="61983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M103 Content and Practice Expectations (CPE)</a:t>
            </a:r>
            <a:endParaRPr sz="2100">
              <a:solidFill>
                <a:schemeClr val="dk1"/>
              </a:solidFill>
              <a:latin typeface="Nanum Myeongjo"/>
              <a:ea typeface="Nanum Myeongjo"/>
              <a:cs typeface="Nanum Myeongjo"/>
              <a:sym typeface="Nanum Myeongjo"/>
            </a:endParaRPr>
          </a:p>
        </p:txBody>
      </p:sp>
      <p:cxnSp>
        <p:nvCxnSpPr>
          <p:cNvPr id="246" name="Google Shape;246;p42"/>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graphicFrame>
        <p:nvGraphicFramePr>
          <p:cNvPr id="247" name="Google Shape;247;p42"/>
          <p:cNvGraphicFramePr/>
          <p:nvPr/>
        </p:nvGraphicFramePr>
        <p:xfrm>
          <a:off x="311700" y="1057150"/>
          <a:ext cx="3000000" cy="3000000"/>
        </p:xfrm>
        <a:graphic>
          <a:graphicData uri="http://schemas.openxmlformats.org/drawingml/2006/table">
            <a:tbl>
              <a:tblPr>
                <a:noFill/>
                <a:tableStyleId>{C5A1FB2A-285C-44D0-A8BA-4A87DB34B955}</a:tableStyleId>
              </a:tblPr>
              <a:tblGrid>
                <a:gridCol w="755075"/>
                <a:gridCol w="7796575"/>
              </a:tblGrid>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103.a</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Engage in the modeling cycle. </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103.b</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Interpret quadratic functions that arise in applications in terms of the context.</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103.c</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Analyze quadratic functions using different representations.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103.d</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Build quadratic functions that model relationships between two quantities.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103.e</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Construct and compare linear and quadratic models, solve problems, and draw conclusions.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None/>
                      </a:pPr>
                      <a:r>
                        <a:rPr lang="en-GB" sz="1000">
                          <a:solidFill>
                            <a:schemeClr val="dk1"/>
                          </a:solidFill>
                          <a:latin typeface="DM Sans"/>
                          <a:ea typeface="DM Sans"/>
                          <a:cs typeface="DM Sans"/>
                          <a:sym typeface="DM Sans"/>
                        </a:rPr>
                        <a:t>103.f</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Interpret expressions for quadratic functions in terms of the situation they model.</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103.g</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Summarize, represent, and interpret data on two quantitative variables for linear and quadratic model fits.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103.h</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Understand the relevance of modeling with quadratic functions.</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92425">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103.i</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DFCD7"/>
                    </a:solidFill>
                  </a:tcPr>
                </a:tc>
                <a:tc>
                  <a:txBody>
                    <a:bodyPr/>
                    <a:lstStyle/>
                    <a:p>
                      <a:pPr indent="0" lvl="0" marL="0" rtl="0" algn="l">
                        <a:spcBef>
                          <a:spcPts val="0"/>
                        </a:spcBef>
                        <a:spcAft>
                          <a:spcPts val="0"/>
                        </a:spcAft>
                        <a:buClr>
                          <a:schemeClr val="dk1"/>
                        </a:buClr>
                        <a:buSzPts val="1100"/>
                        <a:buFont typeface="Arial"/>
                        <a:buNone/>
                      </a:pPr>
                      <a:r>
                        <a:rPr lang="en-GB" sz="1000">
                          <a:solidFill>
                            <a:schemeClr val="dk1"/>
                          </a:solidFill>
                          <a:latin typeface="DM Sans"/>
                          <a:ea typeface="DM Sans"/>
                          <a:cs typeface="DM Sans"/>
                          <a:sym typeface="DM Sans"/>
                        </a:rPr>
                        <a:t>Use a quadratic function model to determine values of interest in a real-world problem.</a:t>
                      </a:r>
                      <a:endParaRPr sz="1000">
                        <a:solidFill>
                          <a:schemeClr val="dk1"/>
                        </a:solidFill>
                        <a:latin typeface="DM Sans"/>
                        <a:ea typeface="DM Sans"/>
                        <a:cs typeface="DM Sans"/>
                        <a:sym typeface="DM Sans"/>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
        <p:nvSpPr>
          <p:cNvPr id="248" name="Google Shape;248;p42"/>
          <p:cNvSpPr/>
          <p:nvPr/>
        </p:nvSpPr>
        <p:spPr>
          <a:xfrm>
            <a:off x="6848075" y="24258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2"/>
          <p:cNvSpPr txBox="1"/>
          <p:nvPr/>
        </p:nvSpPr>
        <p:spPr>
          <a:xfrm>
            <a:off x="7128125" y="3075600"/>
            <a:ext cx="1386000" cy="431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What resonates with you?</a:t>
            </a:r>
            <a:endParaRPr b="1">
              <a:solidFill>
                <a:srgbClr val="BDFCD7"/>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253" name="Shape 253"/>
        <p:cNvGrpSpPr/>
        <p:nvPr/>
      </p:nvGrpSpPr>
      <p:grpSpPr>
        <a:xfrm>
          <a:off x="0" y="0"/>
          <a:ext cx="0" cy="0"/>
          <a:chOff x="0" y="0"/>
          <a:chExt cx="0" cy="0"/>
        </a:xfrm>
      </p:grpSpPr>
      <p:sp>
        <p:nvSpPr>
          <p:cNvPr id="254" name="Google Shape;254;p43"/>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3"/>
          <p:cNvSpPr txBox="1"/>
          <p:nvPr/>
        </p:nvSpPr>
        <p:spPr>
          <a:xfrm>
            <a:off x="345075" y="276625"/>
            <a:ext cx="85182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M103 Content and Practice Expectations and Indicators</a:t>
            </a:r>
            <a:endParaRPr sz="2100">
              <a:solidFill>
                <a:schemeClr val="dk1"/>
              </a:solidFill>
              <a:latin typeface="Nanum Myeongjo"/>
              <a:ea typeface="Nanum Myeongjo"/>
              <a:cs typeface="Nanum Myeongjo"/>
              <a:sym typeface="Nanum Myeongjo"/>
            </a:endParaRPr>
          </a:p>
        </p:txBody>
      </p:sp>
      <p:cxnSp>
        <p:nvCxnSpPr>
          <p:cNvPr id="256" name="Google Shape;256;p43"/>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sp>
        <p:nvSpPr>
          <p:cNvPr id="257" name="Google Shape;257;p43"/>
          <p:cNvSpPr/>
          <p:nvPr/>
        </p:nvSpPr>
        <p:spPr>
          <a:xfrm>
            <a:off x="6848075" y="24258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43"/>
          <p:cNvSpPr txBox="1"/>
          <p:nvPr/>
        </p:nvSpPr>
        <p:spPr>
          <a:xfrm>
            <a:off x="7128125" y="3075600"/>
            <a:ext cx="13860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What new insights do you have?</a:t>
            </a:r>
            <a:endParaRPr b="1">
              <a:solidFill>
                <a:srgbClr val="BDFCD7"/>
              </a:solidFill>
              <a:latin typeface="DM Sans"/>
              <a:ea typeface="DM Sans"/>
              <a:cs typeface="DM Sans"/>
              <a:sym typeface="DM Sans"/>
            </a:endParaRPr>
          </a:p>
        </p:txBody>
      </p:sp>
      <p:graphicFrame>
        <p:nvGraphicFramePr>
          <p:cNvPr id="259" name="Google Shape;259;p43"/>
          <p:cNvGraphicFramePr/>
          <p:nvPr/>
        </p:nvGraphicFramePr>
        <p:xfrm>
          <a:off x="345075" y="1057125"/>
          <a:ext cx="3000000" cy="3000000"/>
        </p:xfrm>
        <a:graphic>
          <a:graphicData uri="http://schemas.openxmlformats.org/drawingml/2006/table">
            <a:tbl>
              <a:tblPr>
                <a:noFill/>
                <a:tableStyleId>{58FA34EC-1B1C-44B9-9741-DC3D27AD18B3}</a:tableStyleId>
              </a:tblPr>
              <a:tblGrid>
                <a:gridCol w="2462925"/>
                <a:gridCol w="3807250"/>
              </a:tblGrid>
              <a:tr h="467350">
                <a:tc>
                  <a:txBody>
                    <a:bodyPr/>
                    <a:lstStyle/>
                    <a:p>
                      <a:pPr indent="0" lvl="0" marL="0" rtl="0" algn="l">
                        <a:spcBef>
                          <a:spcPts val="0"/>
                        </a:spcBef>
                        <a:spcAft>
                          <a:spcPts val="0"/>
                        </a:spcAft>
                        <a:buNone/>
                      </a:pPr>
                      <a:r>
                        <a:rPr b="1" lang="en-GB" sz="1000">
                          <a:solidFill>
                            <a:srgbClr val="F2F2F2"/>
                          </a:solidFill>
                          <a:latin typeface="IBM Plex Sans"/>
                          <a:ea typeface="IBM Plex Sans"/>
                          <a:cs typeface="IBM Plex Sans"/>
                          <a:sym typeface="IBM Plex Sans"/>
                        </a:rPr>
                        <a:t>Content and Practice Expectations</a:t>
                      </a:r>
                      <a:endParaRPr b="1" sz="1000">
                        <a:solidFill>
                          <a:srgbClr val="F2F2F2"/>
                        </a:solidFill>
                        <a:latin typeface="IBM Plex Sans"/>
                        <a:ea typeface="IBM Plex Sans"/>
                        <a:cs typeface="IBM Plex Sans"/>
                        <a:sym typeface="IBM Plex Sans"/>
                      </a:endParaRPr>
                    </a:p>
                  </a:txBody>
                  <a:tcPr marT="63500" marB="63500" marR="63500" marL="63500">
                    <a:solidFill>
                      <a:srgbClr val="666666"/>
                    </a:solidFill>
                  </a:tcPr>
                </a:tc>
                <a:tc>
                  <a:txBody>
                    <a:bodyPr/>
                    <a:lstStyle/>
                    <a:p>
                      <a:pPr indent="0" lvl="0" marL="0" rtl="0" algn="l">
                        <a:spcBef>
                          <a:spcPts val="0"/>
                        </a:spcBef>
                        <a:spcAft>
                          <a:spcPts val="0"/>
                        </a:spcAft>
                        <a:buNone/>
                      </a:pPr>
                      <a:r>
                        <a:rPr b="1" lang="en-GB" sz="1000">
                          <a:solidFill>
                            <a:srgbClr val="F2F2F2"/>
                          </a:solidFill>
                          <a:latin typeface="IBM Plex Sans"/>
                          <a:ea typeface="IBM Plex Sans"/>
                          <a:cs typeface="IBM Plex Sans"/>
                          <a:sym typeface="IBM Plex Sans"/>
                        </a:rPr>
                        <a:t>Indicators  </a:t>
                      </a:r>
                      <a:endParaRPr b="1" sz="1000">
                        <a:solidFill>
                          <a:srgbClr val="F2F2F2"/>
                        </a:solidFill>
                        <a:latin typeface="IBM Plex Sans"/>
                        <a:ea typeface="IBM Plex Sans"/>
                        <a:cs typeface="IBM Plex Sans"/>
                        <a:sym typeface="IBM Plex Sans"/>
                      </a:endParaRPr>
                    </a:p>
                    <a:p>
                      <a:pPr indent="0" lvl="0" marL="0" rtl="0" algn="l">
                        <a:spcBef>
                          <a:spcPts val="0"/>
                        </a:spcBef>
                        <a:spcAft>
                          <a:spcPts val="0"/>
                        </a:spcAft>
                        <a:buNone/>
                      </a:pPr>
                      <a:r>
                        <a:rPr b="1" lang="en-GB" sz="1000">
                          <a:solidFill>
                            <a:srgbClr val="F2F2F2"/>
                          </a:solidFill>
                          <a:latin typeface="IBM Plex Sans"/>
                          <a:ea typeface="IBM Plex Sans"/>
                          <a:cs typeface="IBM Plex Sans"/>
                          <a:sym typeface="IBM Plex Sans"/>
                        </a:rPr>
                        <a:t>Choose an artifact where you…</a:t>
                      </a:r>
                      <a:endParaRPr b="1" sz="1000">
                        <a:solidFill>
                          <a:srgbClr val="F2F2F2"/>
                        </a:solidFill>
                        <a:latin typeface="IBM Plex Sans"/>
                        <a:ea typeface="IBM Plex Sans"/>
                        <a:cs typeface="IBM Plex Sans"/>
                        <a:sym typeface="IBM Plex Sans"/>
                      </a:endParaRPr>
                    </a:p>
                  </a:txBody>
                  <a:tcPr marT="63500" marB="63500" marR="63500" marL="63500">
                    <a:solidFill>
                      <a:srgbClr val="666666"/>
                    </a:solidFill>
                  </a:tcPr>
                </a:tc>
              </a:tr>
              <a:tr h="632300">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103.a: Engage in the modeling cycle. </a:t>
                      </a:r>
                      <a:endParaRPr sz="1000">
                        <a:solidFill>
                          <a:srgbClr val="434343"/>
                        </a:solidFill>
                        <a:latin typeface="IBM Plex Sans"/>
                        <a:ea typeface="IBM Plex Sans"/>
                        <a:cs typeface="IBM Plex Sans"/>
                        <a:sym typeface="IBM Plex Sans"/>
                      </a:endParaRPr>
                    </a:p>
                    <a:p>
                      <a:pPr indent="0" lvl="0" marL="0" rtl="0" algn="l">
                        <a:spcBef>
                          <a:spcPts val="0"/>
                        </a:spcBef>
                        <a:spcAft>
                          <a:spcPts val="0"/>
                        </a:spcAft>
                        <a:buNone/>
                      </a:pPr>
                      <a:r>
                        <a:t/>
                      </a:r>
                      <a:endParaRPr sz="1000">
                        <a:solidFill>
                          <a:srgbClr val="434343"/>
                        </a:solidFill>
                        <a:latin typeface="IBM Plex Sans"/>
                        <a:ea typeface="IBM Plex Sans"/>
                        <a:cs typeface="IBM Plex Sans"/>
                        <a:sym typeface="IBM Plex Sans"/>
                      </a:endParaRPr>
                    </a:p>
                  </a:txBody>
                  <a:tcPr marT="63500" marB="63500" marR="63500" marL="63500">
                    <a:solidFill>
                      <a:srgbClr val="BDFCD7"/>
                    </a:solidFill>
                  </a:tcPr>
                </a:tc>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i. engage with the full modeling cycle (problem, formulate, compute, interpret, validate, revise as necessary, report).</a:t>
                      </a:r>
                      <a:endParaRPr sz="1000">
                        <a:solidFill>
                          <a:srgbClr val="434343"/>
                        </a:solidFill>
                        <a:latin typeface="IBM Plex Sans"/>
                        <a:ea typeface="IBM Plex Sans"/>
                        <a:cs typeface="IBM Plex Sans"/>
                        <a:sym typeface="IBM Plex Sans"/>
                      </a:endParaRPr>
                    </a:p>
                  </a:txBody>
                  <a:tcPr marT="63500" marB="63500" marR="63500" marL="63500">
                    <a:solidFill>
                      <a:schemeClr val="lt1"/>
                    </a:solidFill>
                  </a:tcPr>
                </a:tc>
              </a:tr>
              <a:tr h="632300">
                <a:tc rowSpan="4">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103.b: Interpret quadratic functions that arise in applications in terms of the context.</a:t>
                      </a:r>
                      <a:endParaRPr sz="1000">
                        <a:solidFill>
                          <a:srgbClr val="434343"/>
                        </a:solidFill>
                        <a:latin typeface="IBM Plex Sans"/>
                        <a:ea typeface="IBM Plex Sans"/>
                        <a:cs typeface="IBM Plex Sans"/>
                        <a:sym typeface="IBM Plex Sans"/>
                      </a:endParaRPr>
                    </a:p>
                  </a:txBody>
                  <a:tcPr marT="63500" marB="63500" marR="63500" marL="63500">
                    <a:lnR cap="flat" cmpd="sng" w="12700">
                      <a:solidFill>
                        <a:srgbClr val="000000"/>
                      </a:solidFill>
                      <a:prstDash val="solid"/>
                      <a:round/>
                      <a:headEnd len="sm" w="sm" type="none"/>
                      <a:tailEnd len="sm" w="sm" type="none"/>
                    </a:lnR>
                    <a:solidFill>
                      <a:srgbClr val="BDFCD7"/>
                    </a:solidFill>
                  </a:tcPr>
                </a:tc>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i. select two different data points that illustrate something interesting or important about the context you are modeling and describe what these points tell you about the topic.</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chemeClr val="lt1"/>
                    </a:solidFill>
                  </a:tcPr>
                </a:tc>
              </a:tr>
              <a:tr h="632300">
                <a:tc vMerge="1"/>
                <a:tc>
                  <a:txBody>
                    <a:bodyPr/>
                    <a:lstStyle/>
                    <a:p>
                      <a:pPr indent="0" lvl="0" marL="0" rtl="0" algn="l">
                        <a:spcBef>
                          <a:spcPts val="0"/>
                        </a:spcBef>
                        <a:spcAft>
                          <a:spcPts val="0"/>
                        </a:spcAft>
                        <a:buClr>
                          <a:schemeClr val="dk1"/>
                        </a:buClr>
                        <a:buSzPts val="1100"/>
                        <a:buFont typeface="Arial"/>
                        <a:buNone/>
                      </a:pPr>
                      <a:r>
                        <a:rPr lang="en-GB" sz="1000">
                          <a:solidFill>
                            <a:srgbClr val="434343"/>
                          </a:solidFill>
                          <a:latin typeface="IBM Plex Sans"/>
                          <a:ea typeface="IBM Plex Sans"/>
                          <a:cs typeface="IBM Plex Sans"/>
                          <a:sym typeface="IBM Plex Sans"/>
                        </a:rPr>
                        <a:t>ii. use a model to compute output values and then interpret the values in the problem’s context.</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32300">
                <a:tc vMerge="1"/>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iii. describe the domain of the quadratic function, including anything noticed about values that are not part of the domain or why the shape of the model might change for particular values of the domain. </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632300">
                <a:tc vMerge="1"/>
                <a:tc>
                  <a:txBody>
                    <a:bodyPr/>
                    <a:lstStyle/>
                    <a:p>
                      <a:pPr indent="0" lvl="0" marL="0" rtl="0" algn="l">
                        <a:spcBef>
                          <a:spcPts val="0"/>
                        </a:spcBef>
                        <a:spcAft>
                          <a:spcPts val="0"/>
                        </a:spcAft>
                        <a:buNone/>
                      </a:pPr>
                      <a:r>
                        <a:rPr lang="en-GB" sz="1000">
                          <a:solidFill>
                            <a:srgbClr val="434343"/>
                          </a:solidFill>
                          <a:latin typeface="IBM Plex Sans"/>
                          <a:ea typeface="IBM Plex Sans"/>
                          <a:cs typeface="IBM Plex Sans"/>
                          <a:sym typeface="IBM Plex Sans"/>
                        </a:rPr>
                        <a:t>iv. describe the contextual meaning of the average rate of change between two points for a quadratic function. </a:t>
                      </a:r>
                      <a:endParaRPr sz="1000">
                        <a:solidFill>
                          <a:srgbClr val="434343"/>
                        </a:solidFill>
                        <a:latin typeface="IBM Plex Sans"/>
                        <a:ea typeface="IBM Plex Sans"/>
                        <a:cs typeface="IBM Plex Sans"/>
                        <a:sym typeface="IBM Plex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263" name="Shape 263"/>
        <p:cNvGrpSpPr/>
        <p:nvPr/>
      </p:nvGrpSpPr>
      <p:grpSpPr>
        <a:xfrm>
          <a:off x="0" y="0"/>
          <a:ext cx="0" cy="0"/>
          <a:chOff x="0" y="0"/>
          <a:chExt cx="0" cy="0"/>
        </a:xfrm>
      </p:grpSpPr>
      <p:cxnSp>
        <p:nvCxnSpPr>
          <p:cNvPr id="264" name="Google Shape;264;p44"/>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265" name="Google Shape;265;p44"/>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266" name="Google Shape;266;p44"/>
          <p:cNvSpPr txBox="1"/>
          <p:nvPr/>
        </p:nvSpPr>
        <p:spPr>
          <a:xfrm>
            <a:off x="615900" y="1141350"/>
            <a:ext cx="5917800" cy="2770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2500">
                <a:solidFill>
                  <a:schemeClr val="lt1"/>
                </a:solidFill>
                <a:latin typeface="DM Sans"/>
                <a:ea typeface="DM Sans"/>
                <a:cs typeface="DM Sans"/>
                <a:sym typeface="DM Sans"/>
              </a:rPr>
              <a:t>Choose at least one task to explore: </a:t>
            </a:r>
            <a:endParaRPr sz="2500">
              <a:solidFill>
                <a:schemeClr val="lt1"/>
              </a:solidFill>
              <a:latin typeface="DM Sans"/>
              <a:ea typeface="DM Sans"/>
              <a:cs typeface="DM Sans"/>
              <a:sym typeface="DM Sans"/>
            </a:endParaRPr>
          </a:p>
          <a:p>
            <a:pPr indent="-387350" lvl="0" marL="457200" rtl="0" algn="l">
              <a:lnSpc>
                <a:spcPct val="100000"/>
              </a:lnSpc>
              <a:spcBef>
                <a:spcPts val="120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Skeleton Tower</a:t>
            </a:r>
            <a:endParaRPr sz="2500">
              <a:solidFill>
                <a:srgbClr val="83FBA3"/>
              </a:solidFill>
              <a:latin typeface="DM Sans"/>
              <a:ea typeface="DM Sans"/>
              <a:cs typeface="DM Sans"/>
              <a:sym typeface="DM Sans"/>
            </a:endParaRPr>
          </a:p>
          <a:p>
            <a:pPr indent="-387350" lvl="0" marL="457200" rtl="0" algn="l">
              <a:lnSpc>
                <a:spcPct val="100000"/>
              </a:lnSpc>
              <a:spcBef>
                <a:spcPts val="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Profit of a Company</a:t>
            </a:r>
            <a:endParaRPr sz="2500">
              <a:solidFill>
                <a:srgbClr val="83FBA3"/>
              </a:solidFill>
              <a:latin typeface="DM Sans"/>
              <a:ea typeface="DM Sans"/>
              <a:cs typeface="DM Sans"/>
              <a:sym typeface="DM Sans"/>
            </a:endParaRPr>
          </a:p>
          <a:p>
            <a:pPr indent="0" lvl="0" marL="0" rtl="0" algn="l">
              <a:lnSpc>
                <a:spcPct val="100000"/>
              </a:lnSpc>
              <a:spcBef>
                <a:spcPts val="1200"/>
              </a:spcBef>
              <a:spcAft>
                <a:spcPts val="0"/>
              </a:spcAft>
              <a:buClr>
                <a:schemeClr val="dk1"/>
              </a:buClr>
              <a:buSzPts val="1100"/>
              <a:buFont typeface="Arial"/>
              <a:buNone/>
            </a:pPr>
            <a:r>
              <a:rPr lang="en-GB" sz="2500">
                <a:solidFill>
                  <a:schemeClr val="lt1"/>
                </a:solidFill>
                <a:latin typeface="DM Sans"/>
                <a:ea typeface="DM Sans"/>
                <a:cs typeface="DM Sans"/>
                <a:sym typeface="DM Sans"/>
              </a:rPr>
              <a:t>Which content and practice expectations are evident in each one? </a:t>
            </a:r>
            <a:endParaRPr sz="2500">
              <a:solidFill>
                <a:schemeClr val="lt1"/>
              </a:solidFill>
              <a:latin typeface="DM Sans"/>
              <a:ea typeface="DM Sans"/>
              <a:cs typeface="DM Sans"/>
              <a:sym typeface="DM Sans"/>
            </a:endParaRPr>
          </a:p>
          <a:p>
            <a:pPr indent="0" lvl="0" marL="0" rtl="0" algn="l">
              <a:lnSpc>
                <a:spcPct val="100000"/>
              </a:lnSpc>
              <a:spcBef>
                <a:spcPts val="1200"/>
              </a:spcBef>
              <a:spcAft>
                <a:spcPts val="1200"/>
              </a:spcAft>
              <a:buClr>
                <a:schemeClr val="dk1"/>
              </a:buClr>
              <a:buSzPts val="1100"/>
              <a:buFont typeface="Arial"/>
              <a:buNone/>
            </a:pPr>
            <a:r>
              <a:t/>
            </a:r>
            <a:endParaRPr sz="2500">
              <a:solidFill>
                <a:schemeClr val="lt1"/>
              </a:solidFill>
              <a:latin typeface="DM Sans"/>
              <a:ea typeface="DM Sans"/>
              <a:cs typeface="DM Sans"/>
              <a:sym typeface="DM Sans"/>
            </a:endParaRPr>
          </a:p>
        </p:txBody>
      </p:sp>
      <p:sp>
        <p:nvSpPr>
          <p:cNvPr id="267" name="Google Shape;267;p44"/>
          <p:cNvSpPr txBox="1"/>
          <p:nvPr/>
        </p:nvSpPr>
        <p:spPr>
          <a:xfrm>
            <a:off x="615900" y="368375"/>
            <a:ext cx="39159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Investigate</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271" name="Shape 271"/>
        <p:cNvGrpSpPr/>
        <p:nvPr/>
      </p:nvGrpSpPr>
      <p:grpSpPr>
        <a:xfrm>
          <a:off x="0" y="0"/>
          <a:ext cx="0" cy="0"/>
          <a:chOff x="0" y="0"/>
          <a:chExt cx="0" cy="0"/>
        </a:xfrm>
      </p:grpSpPr>
      <p:cxnSp>
        <p:nvCxnSpPr>
          <p:cNvPr id="272" name="Google Shape;272;p45"/>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273" name="Google Shape;273;p45"/>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274" name="Google Shape;274;p45"/>
          <p:cNvSpPr txBox="1"/>
          <p:nvPr/>
        </p:nvSpPr>
        <p:spPr>
          <a:xfrm>
            <a:off x="615900" y="1141350"/>
            <a:ext cx="6079800" cy="2770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2500">
                <a:solidFill>
                  <a:schemeClr val="lt1"/>
                </a:solidFill>
                <a:latin typeface="DM Sans"/>
                <a:ea typeface="DM Sans"/>
                <a:cs typeface="DM Sans"/>
                <a:sym typeface="DM Sans"/>
              </a:rPr>
              <a:t>Choose at least one task to explore: </a:t>
            </a:r>
            <a:endParaRPr sz="2500">
              <a:solidFill>
                <a:schemeClr val="lt1"/>
              </a:solidFill>
              <a:latin typeface="DM Sans"/>
              <a:ea typeface="DM Sans"/>
              <a:cs typeface="DM Sans"/>
              <a:sym typeface="DM Sans"/>
            </a:endParaRPr>
          </a:p>
          <a:p>
            <a:pPr indent="-387350" lvl="0" marL="457200" rtl="0" algn="l">
              <a:spcBef>
                <a:spcPts val="120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Skeleton Tower</a:t>
            </a:r>
            <a:endParaRPr sz="2500">
              <a:solidFill>
                <a:srgbClr val="83FBA3"/>
              </a:solidFill>
              <a:latin typeface="DM Sans"/>
              <a:ea typeface="DM Sans"/>
              <a:cs typeface="DM Sans"/>
              <a:sym typeface="DM Sans"/>
            </a:endParaRPr>
          </a:p>
          <a:p>
            <a:pPr indent="-387350" lvl="0" marL="457200" rtl="0" algn="l">
              <a:spcBef>
                <a:spcPts val="0"/>
              </a:spcBef>
              <a:spcAft>
                <a:spcPts val="0"/>
              </a:spcAft>
              <a:buClr>
                <a:srgbClr val="83FBA3"/>
              </a:buClr>
              <a:buSzPts val="2500"/>
              <a:buFont typeface="DM Sans"/>
              <a:buChar char="●"/>
            </a:pPr>
            <a:r>
              <a:rPr lang="en-GB" sz="2500">
                <a:solidFill>
                  <a:srgbClr val="83FBA3"/>
                </a:solidFill>
                <a:latin typeface="DM Sans"/>
                <a:ea typeface="DM Sans"/>
                <a:cs typeface="DM Sans"/>
                <a:sym typeface="DM Sans"/>
              </a:rPr>
              <a:t>Profit of a Company</a:t>
            </a:r>
            <a:endParaRPr sz="2500">
              <a:solidFill>
                <a:srgbClr val="83FBA3"/>
              </a:solidFill>
              <a:latin typeface="DM Sans"/>
              <a:ea typeface="DM Sans"/>
              <a:cs typeface="DM Sans"/>
              <a:sym typeface="DM Sans"/>
            </a:endParaRPr>
          </a:p>
          <a:p>
            <a:pPr indent="0" lvl="0" marL="0" rtl="0" algn="l">
              <a:lnSpc>
                <a:spcPct val="100000"/>
              </a:lnSpc>
              <a:spcBef>
                <a:spcPts val="1200"/>
              </a:spcBef>
              <a:spcAft>
                <a:spcPts val="0"/>
              </a:spcAft>
              <a:buClr>
                <a:schemeClr val="dk1"/>
              </a:buClr>
              <a:buSzPts val="1100"/>
              <a:buFont typeface="Arial"/>
              <a:buNone/>
            </a:pPr>
            <a:r>
              <a:rPr lang="en-GB" sz="2500">
                <a:solidFill>
                  <a:schemeClr val="lt1"/>
                </a:solidFill>
                <a:latin typeface="DM Sans"/>
                <a:ea typeface="DM Sans"/>
                <a:cs typeface="DM Sans"/>
                <a:sym typeface="DM Sans"/>
              </a:rPr>
              <a:t>Which content and practice expectations are evident in each one? </a:t>
            </a:r>
            <a:endParaRPr sz="2500">
              <a:solidFill>
                <a:schemeClr val="lt1"/>
              </a:solidFill>
              <a:latin typeface="DM Sans"/>
              <a:ea typeface="DM Sans"/>
              <a:cs typeface="DM Sans"/>
              <a:sym typeface="DM Sans"/>
            </a:endParaRPr>
          </a:p>
          <a:p>
            <a:pPr indent="0" lvl="0" marL="0" rtl="0" algn="l">
              <a:lnSpc>
                <a:spcPct val="100000"/>
              </a:lnSpc>
              <a:spcBef>
                <a:spcPts val="1200"/>
              </a:spcBef>
              <a:spcAft>
                <a:spcPts val="1200"/>
              </a:spcAft>
              <a:buClr>
                <a:schemeClr val="dk1"/>
              </a:buClr>
              <a:buSzPts val="1100"/>
              <a:buFont typeface="Arial"/>
              <a:buNone/>
            </a:pPr>
            <a:r>
              <a:t/>
            </a:r>
            <a:endParaRPr sz="2500">
              <a:solidFill>
                <a:schemeClr val="lt1"/>
              </a:solidFill>
              <a:latin typeface="DM Sans"/>
              <a:ea typeface="DM Sans"/>
              <a:cs typeface="DM Sans"/>
              <a:sym typeface="DM Sans"/>
            </a:endParaRPr>
          </a:p>
        </p:txBody>
      </p:sp>
      <p:sp>
        <p:nvSpPr>
          <p:cNvPr id="275" name="Google Shape;275;p45"/>
          <p:cNvSpPr txBox="1"/>
          <p:nvPr/>
        </p:nvSpPr>
        <p:spPr>
          <a:xfrm>
            <a:off x="615900" y="368375"/>
            <a:ext cx="39159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Investigate</a:t>
            </a:r>
            <a:endParaRPr sz="3500">
              <a:solidFill>
                <a:srgbClr val="83FBA3"/>
              </a:solidFill>
              <a:latin typeface="Nanum Myeongjo"/>
              <a:ea typeface="Nanum Myeongjo"/>
              <a:cs typeface="Nanum Myeongjo"/>
              <a:sym typeface="Nanum Myeongjo"/>
            </a:endParaRPr>
          </a:p>
        </p:txBody>
      </p:sp>
      <p:sp>
        <p:nvSpPr>
          <p:cNvPr id="276" name="Google Shape;276;p45"/>
          <p:cNvSpPr/>
          <p:nvPr/>
        </p:nvSpPr>
        <p:spPr>
          <a:xfrm>
            <a:off x="66956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5"/>
          <p:cNvSpPr txBox="1"/>
          <p:nvPr/>
        </p:nvSpPr>
        <p:spPr>
          <a:xfrm>
            <a:off x="6975725" y="2898900"/>
            <a:ext cx="1386000" cy="1077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mute or put your thoughts in the chat! What did you find?</a:t>
            </a:r>
            <a:endParaRPr b="1">
              <a:solidFill>
                <a:srgbClr val="145758"/>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281" name="Shape 281"/>
        <p:cNvGrpSpPr/>
        <p:nvPr/>
      </p:nvGrpSpPr>
      <p:grpSpPr>
        <a:xfrm>
          <a:off x="0" y="0"/>
          <a:ext cx="0" cy="0"/>
          <a:chOff x="0" y="0"/>
          <a:chExt cx="0" cy="0"/>
        </a:xfrm>
      </p:grpSpPr>
      <p:cxnSp>
        <p:nvCxnSpPr>
          <p:cNvPr id="282" name="Google Shape;282;p46"/>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283" name="Google Shape;283;p46"/>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284" name="Google Shape;284;p46"/>
          <p:cNvSpPr txBox="1"/>
          <p:nvPr/>
        </p:nvSpPr>
        <p:spPr>
          <a:xfrm>
            <a:off x="650600" y="1674750"/>
            <a:ext cx="5917800" cy="1667400"/>
          </a:xfrm>
          <a:prstGeom prst="rect">
            <a:avLst/>
          </a:prstGeom>
          <a:noFill/>
          <a:ln>
            <a:noFill/>
          </a:ln>
        </p:spPr>
        <p:txBody>
          <a:bodyPr anchorCtr="0" anchor="t" bIns="0" lIns="0" spcFirstLastPara="1" rIns="0" wrap="square" tIns="0">
            <a:spAutoFit/>
          </a:bodyPr>
          <a:lstStyle/>
          <a:p>
            <a:pPr indent="-387350" lvl="0" marL="457200" rtl="0" algn="l">
              <a:lnSpc>
                <a:spcPct val="100000"/>
              </a:lnSpc>
              <a:spcBef>
                <a:spcPts val="0"/>
              </a:spcBef>
              <a:spcAft>
                <a:spcPts val="0"/>
              </a:spcAft>
              <a:buClr>
                <a:schemeClr val="lt1"/>
              </a:buClr>
              <a:buSzPts val="2500"/>
              <a:buFont typeface="Nanum Myeongjo"/>
              <a:buAutoNum type="arabicPeriod"/>
            </a:pPr>
            <a:r>
              <a:rPr lang="en-GB" sz="2500">
                <a:solidFill>
                  <a:schemeClr val="lt1"/>
                </a:solidFill>
                <a:latin typeface="DM Sans"/>
                <a:ea typeface="DM Sans"/>
                <a:cs typeface="DM Sans"/>
                <a:sym typeface="DM Sans"/>
              </a:rPr>
              <a:t>How do these content and practice expectations align to ways you’ve taught this topic before? </a:t>
            </a:r>
            <a:endParaRPr sz="2500">
              <a:solidFill>
                <a:schemeClr val="lt1"/>
              </a:solidFill>
              <a:latin typeface="DM Sans"/>
              <a:ea typeface="DM Sans"/>
              <a:cs typeface="DM Sans"/>
              <a:sym typeface="DM Sans"/>
            </a:endParaRPr>
          </a:p>
          <a:p>
            <a:pPr indent="-387350" lvl="0" marL="457200" rtl="0" algn="l">
              <a:lnSpc>
                <a:spcPct val="100000"/>
              </a:lnSpc>
              <a:spcBef>
                <a:spcPts val="1000"/>
              </a:spcBef>
              <a:spcAft>
                <a:spcPts val="1000"/>
              </a:spcAft>
              <a:buClr>
                <a:schemeClr val="lt1"/>
              </a:buClr>
              <a:buSzPts val="2500"/>
              <a:buFont typeface="Nanum Myeongjo"/>
              <a:buAutoNum type="arabicPeriod"/>
            </a:pPr>
            <a:r>
              <a:rPr lang="en-GB" sz="2500">
                <a:solidFill>
                  <a:schemeClr val="lt1"/>
                </a:solidFill>
                <a:latin typeface="DM Sans"/>
                <a:ea typeface="DM Sans"/>
                <a:cs typeface="DM Sans"/>
                <a:sym typeface="DM Sans"/>
              </a:rPr>
              <a:t>How are they different? </a:t>
            </a:r>
            <a:endParaRPr sz="2500">
              <a:solidFill>
                <a:schemeClr val="lt1"/>
              </a:solidFill>
              <a:latin typeface="DM Sans"/>
              <a:ea typeface="DM Sans"/>
              <a:cs typeface="DM Sans"/>
              <a:sym typeface="DM Sans"/>
            </a:endParaRPr>
          </a:p>
        </p:txBody>
      </p:sp>
      <p:sp>
        <p:nvSpPr>
          <p:cNvPr id="285" name="Google Shape;285;p46"/>
          <p:cNvSpPr/>
          <p:nvPr/>
        </p:nvSpPr>
        <p:spPr>
          <a:xfrm>
            <a:off x="66956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6"/>
          <p:cNvSpPr txBox="1"/>
          <p:nvPr/>
        </p:nvSpPr>
        <p:spPr>
          <a:xfrm>
            <a:off x="6975725" y="2968425"/>
            <a:ext cx="13860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mute or put your thoughts in the chat!</a:t>
            </a:r>
            <a:endParaRPr b="1">
              <a:solidFill>
                <a:srgbClr val="145758"/>
              </a:solidFill>
              <a:latin typeface="DM Sans"/>
              <a:ea typeface="DM Sans"/>
              <a:cs typeface="DM Sans"/>
              <a:sym typeface="DM Sans"/>
            </a:endParaRPr>
          </a:p>
        </p:txBody>
      </p:sp>
      <p:sp>
        <p:nvSpPr>
          <p:cNvPr id="287" name="Google Shape;287;p46"/>
          <p:cNvSpPr txBox="1"/>
          <p:nvPr/>
        </p:nvSpPr>
        <p:spPr>
          <a:xfrm>
            <a:off x="615900" y="368375"/>
            <a:ext cx="39159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What’s the Same? What’s Different?</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F36"/>
        </a:solidFill>
      </p:bgPr>
    </p:bg>
    <p:spTree>
      <p:nvGrpSpPr>
        <p:cNvPr id="291" name="Shape 291"/>
        <p:cNvGrpSpPr/>
        <p:nvPr/>
      </p:nvGrpSpPr>
      <p:grpSpPr>
        <a:xfrm>
          <a:off x="0" y="0"/>
          <a:ext cx="0" cy="0"/>
          <a:chOff x="0" y="0"/>
          <a:chExt cx="0" cy="0"/>
        </a:xfrm>
      </p:grpSpPr>
      <p:pic>
        <p:nvPicPr>
          <p:cNvPr id="292" name="Google Shape;292;p47"/>
          <p:cNvPicPr preferRelativeResize="0"/>
          <p:nvPr/>
        </p:nvPicPr>
        <p:blipFill>
          <a:blip r:embed="rId3">
            <a:alphaModFix/>
          </a:blip>
          <a:stretch>
            <a:fillRect/>
          </a:stretch>
        </p:blipFill>
        <p:spPr>
          <a:xfrm rot="432179">
            <a:off x="2764280" y="359560"/>
            <a:ext cx="2773340" cy="1592282"/>
          </a:xfrm>
          <a:prstGeom prst="rect">
            <a:avLst/>
          </a:prstGeom>
          <a:noFill/>
          <a:ln>
            <a:noFill/>
          </a:ln>
        </p:spPr>
      </p:pic>
      <p:sp>
        <p:nvSpPr>
          <p:cNvPr id="293" name="Google Shape;293;p47"/>
          <p:cNvSpPr txBox="1"/>
          <p:nvPr/>
        </p:nvSpPr>
        <p:spPr>
          <a:xfrm>
            <a:off x="5687325" y="601800"/>
            <a:ext cx="2855400" cy="1077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1200"/>
              </a:spcAft>
              <a:buNone/>
            </a:pPr>
            <a:r>
              <a:rPr lang="en-GB">
                <a:solidFill>
                  <a:schemeClr val="dk1"/>
                </a:solidFill>
                <a:latin typeface="DM Sans"/>
                <a:ea typeface="DM Sans"/>
                <a:cs typeface="DM Sans"/>
                <a:sym typeface="DM Sans"/>
              </a:rPr>
              <a:t>of community college students and 40 percent of four-year students are placed into non-credit bearing developmental mathematics (Ganga et al., 2018)</a:t>
            </a:r>
            <a:endParaRPr>
              <a:solidFill>
                <a:schemeClr val="dk1"/>
              </a:solidFill>
              <a:latin typeface="DM Sans"/>
              <a:ea typeface="DM Sans"/>
              <a:cs typeface="DM Sans"/>
              <a:sym typeface="DM Sans"/>
            </a:endParaRPr>
          </a:p>
        </p:txBody>
      </p:sp>
      <p:sp>
        <p:nvSpPr>
          <p:cNvPr id="294" name="Google Shape;294;p47"/>
          <p:cNvSpPr txBox="1"/>
          <p:nvPr/>
        </p:nvSpPr>
        <p:spPr>
          <a:xfrm>
            <a:off x="3115050" y="608250"/>
            <a:ext cx="2511600" cy="1033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9000">
                <a:solidFill>
                  <a:schemeClr val="dk1"/>
                </a:solidFill>
                <a:latin typeface="Nanum Myeongjo"/>
                <a:ea typeface="Nanum Myeongjo"/>
                <a:cs typeface="Nanum Myeongjo"/>
                <a:sym typeface="Nanum Myeongjo"/>
              </a:rPr>
              <a:t>60%</a:t>
            </a:r>
            <a:endParaRPr sz="9000">
              <a:solidFill>
                <a:schemeClr val="dk1"/>
              </a:solidFill>
              <a:latin typeface="Nanum Myeongjo"/>
              <a:ea typeface="Nanum Myeongjo"/>
              <a:cs typeface="Nanum Myeongjo"/>
              <a:sym typeface="Nanum Myeongjo"/>
            </a:endParaRPr>
          </a:p>
        </p:txBody>
      </p:sp>
      <p:cxnSp>
        <p:nvCxnSpPr>
          <p:cNvPr id="295" name="Google Shape;295;p47"/>
          <p:cNvCxnSpPr/>
          <p:nvPr/>
        </p:nvCxnSpPr>
        <p:spPr>
          <a:xfrm>
            <a:off x="2510750"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296" name="Google Shape;296;p47"/>
          <p:cNvPicPr preferRelativeResize="0"/>
          <p:nvPr/>
        </p:nvPicPr>
        <p:blipFill>
          <a:blip r:embed="rId3">
            <a:alphaModFix/>
          </a:blip>
          <a:stretch>
            <a:fillRect/>
          </a:stretch>
        </p:blipFill>
        <p:spPr>
          <a:xfrm rot="432179">
            <a:off x="2764280" y="2308260"/>
            <a:ext cx="2773340" cy="1592282"/>
          </a:xfrm>
          <a:prstGeom prst="rect">
            <a:avLst/>
          </a:prstGeom>
          <a:noFill/>
          <a:ln>
            <a:noFill/>
          </a:ln>
        </p:spPr>
      </p:pic>
      <p:sp>
        <p:nvSpPr>
          <p:cNvPr id="297" name="Google Shape;297;p47"/>
          <p:cNvSpPr txBox="1"/>
          <p:nvPr/>
        </p:nvSpPr>
        <p:spPr>
          <a:xfrm>
            <a:off x="5687325" y="2499600"/>
            <a:ext cx="2951100" cy="12930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1200"/>
              </a:spcAft>
              <a:buNone/>
            </a:pPr>
            <a:r>
              <a:rPr lang="en-GB">
                <a:solidFill>
                  <a:schemeClr val="dk1"/>
                </a:solidFill>
                <a:latin typeface="DM Sans"/>
                <a:ea typeface="DM Sans"/>
                <a:cs typeface="DM Sans"/>
                <a:sym typeface="DM Sans"/>
              </a:rPr>
              <a:t>of community college students complete the developmental math sequence. Only 20 percent complete a college-level math course over three years (Bailey, Jeong, &amp; Cho, 2010).</a:t>
            </a:r>
            <a:endParaRPr>
              <a:solidFill>
                <a:schemeClr val="dk1"/>
              </a:solidFill>
              <a:latin typeface="DM Sans"/>
              <a:ea typeface="DM Sans"/>
              <a:cs typeface="DM Sans"/>
              <a:sym typeface="DM Sans"/>
            </a:endParaRPr>
          </a:p>
        </p:txBody>
      </p:sp>
      <p:sp>
        <p:nvSpPr>
          <p:cNvPr id="298" name="Google Shape;298;p47"/>
          <p:cNvSpPr txBox="1"/>
          <p:nvPr/>
        </p:nvSpPr>
        <p:spPr>
          <a:xfrm>
            <a:off x="3115050" y="2556950"/>
            <a:ext cx="2511600" cy="1033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9000">
                <a:solidFill>
                  <a:schemeClr val="dk1"/>
                </a:solidFill>
                <a:latin typeface="Nanum Myeongjo"/>
                <a:ea typeface="Nanum Myeongjo"/>
                <a:cs typeface="Nanum Myeongjo"/>
                <a:sym typeface="Nanum Myeongjo"/>
              </a:rPr>
              <a:t>33%</a:t>
            </a:r>
            <a:endParaRPr sz="9000">
              <a:solidFill>
                <a:schemeClr val="dk1"/>
              </a:solidFill>
              <a:latin typeface="Nanum Myeongjo"/>
              <a:ea typeface="Nanum Myeongjo"/>
              <a:cs typeface="Nanum Myeongjo"/>
              <a:sym typeface="Nanum Myeongjo"/>
            </a:endParaRPr>
          </a:p>
        </p:txBody>
      </p:sp>
      <p:sp>
        <p:nvSpPr>
          <p:cNvPr id="299" name="Google Shape;299;p47"/>
          <p:cNvSpPr txBox="1"/>
          <p:nvPr/>
        </p:nvSpPr>
        <p:spPr>
          <a:xfrm>
            <a:off x="553775" y="266000"/>
            <a:ext cx="1691400" cy="1219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Inequity</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Is our</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Reality</a:t>
            </a:r>
            <a:endParaRPr sz="3300">
              <a:solidFill>
                <a:schemeClr val="dk1"/>
              </a:solidFill>
              <a:latin typeface="Nanum Myeongjo"/>
              <a:ea typeface="Nanum Myeongjo"/>
              <a:cs typeface="Nanum Myeongjo"/>
              <a:sym typeface="Nanum Myeongjo"/>
            </a:endParaRPr>
          </a:p>
        </p:txBody>
      </p:sp>
      <p:sp>
        <p:nvSpPr>
          <p:cNvPr id="300" name="Google Shape;300;p47"/>
          <p:cNvSpPr txBox="1"/>
          <p:nvPr/>
        </p:nvSpPr>
        <p:spPr>
          <a:xfrm>
            <a:off x="3115050" y="361950"/>
            <a:ext cx="969900" cy="2463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GB" sz="2000">
                <a:solidFill>
                  <a:schemeClr val="dk1"/>
                </a:solidFill>
                <a:latin typeface="DM Sans"/>
                <a:ea typeface="DM Sans"/>
                <a:cs typeface="DM Sans"/>
                <a:sym typeface="DM Sans"/>
              </a:rPr>
              <a:t>About</a:t>
            </a:r>
            <a:endParaRPr b="1" sz="2000">
              <a:latin typeface="DM Sans"/>
              <a:ea typeface="DM Sans"/>
              <a:cs typeface="DM Sans"/>
              <a:sym typeface="DM Sans"/>
            </a:endParaRPr>
          </a:p>
        </p:txBody>
      </p:sp>
      <p:sp>
        <p:nvSpPr>
          <p:cNvPr id="301" name="Google Shape;301;p47"/>
          <p:cNvSpPr txBox="1"/>
          <p:nvPr/>
        </p:nvSpPr>
        <p:spPr>
          <a:xfrm>
            <a:off x="3115050" y="2310650"/>
            <a:ext cx="764400" cy="2463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GB" sz="2000">
                <a:solidFill>
                  <a:schemeClr val="dk1"/>
                </a:solidFill>
                <a:latin typeface="DM Sans"/>
                <a:ea typeface="DM Sans"/>
                <a:cs typeface="DM Sans"/>
                <a:sym typeface="DM Sans"/>
              </a:rPr>
              <a:t>Only</a:t>
            </a:r>
            <a:endParaRPr b="1" sz="2000">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05" name="Shape 305"/>
        <p:cNvGrpSpPr/>
        <p:nvPr/>
      </p:nvGrpSpPr>
      <p:grpSpPr>
        <a:xfrm>
          <a:off x="0" y="0"/>
          <a:ext cx="0" cy="0"/>
          <a:chOff x="0" y="0"/>
          <a:chExt cx="0" cy="0"/>
        </a:xfrm>
      </p:grpSpPr>
      <p:sp>
        <p:nvSpPr>
          <p:cNvPr id="306" name="Google Shape;306;p48"/>
          <p:cNvSpPr txBox="1"/>
          <p:nvPr/>
        </p:nvSpPr>
        <p:spPr>
          <a:xfrm>
            <a:off x="3105100" y="1376125"/>
            <a:ext cx="24090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Is math...?</a:t>
            </a:r>
            <a:endParaRPr>
              <a:solidFill>
                <a:schemeClr val="dk1"/>
              </a:solidFill>
              <a:latin typeface="NanumMyeongjo ExtraBold"/>
              <a:ea typeface="NanumMyeongjo ExtraBold"/>
              <a:cs typeface="NanumMyeongjo ExtraBold"/>
              <a:sym typeface="NanumMyeongjo ExtraBold"/>
            </a:endParaRPr>
          </a:p>
        </p:txBody>
      </p:sp>
      <p:sp>
        <p:nvSpPr>
          <p:cNvPr id="307" name="Google Shape;307;p48"/>
          <p:cNvSpPr txBox="1"/>
          <p:nvPr/>
        </p:nvSpPr>
        <p:spPr>
          <a:xfrm>
            <a:off x="3105100" y="1741950"/>
            <a:ext cx="2134800" cy="1536600"/>
          </a:xfrm>
          <a:prstGeom prst="rect">
            <a:avLst/>
          </a:prstGeom>
          <a:noFill/>
          <a:ln>
            <a:noFill/>
          </a:ln>
        </p:spPr>
        <p:txBody>
          <a:bodyPr anchorCtr="0" anchor="t" bIns="0" lIns="0" spcFirstLastPara="1" rIns="0" wrap="square" tIns="0">
            <a:spAutoFit/>
          </a:bodyPr>
          <a:lstStyle/>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getting one right answer, the teacher’s way</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Irrelevant</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doing procedures</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Independent work</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Something my teacher made up</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Formulaic</a:t>
            </a:r>
            <a:endParaRPr sz="1000">
              <a:solidFill>
                <a:schemeClr val="dk1"/>
              </a:solidFill>
              <a:latin typeface="DM Sans"/>
              <a:ea typeface="DM Sans"/>
              <a:cs typeface="DM Sans"/>
              <a:sym typeface="DM Sans"/>
            </a:endParaRPr>
          </a:p>
        </p:txBody>
      </p:sp>
      <p:cxnSp>
        <p:nvCxnSpPr>
          <p:cNvPr id="308" name="Google Shape;308;p48"/>
          <p:cNvCxnSpPr/>
          <p:nvPr/>
        </p:nvCxnSpPr>
        <p:spPr>
          <a:xfrm>
            <a:off x="2374350" y="1083650"/>
            <a:ext cx="6784800" cy="0"/>
          </a:xfrm>
          <a:prstGeom prst="straightConnector1">
            <a:avLst/>
          </a:prstGeom>
          <a:noFill/>
          <a:ln cap="flat" cmpd="sng" w="9525">
            <a:solidFill>
              <a:schemeClr val="dk1"/>
            </a:solidFill>
            <a:prstDash val="solid"/>
            <a:round/>
            <a:headEnd len="med" w="med" type="none"/>
            <a:tailEnd len="med" w="med" type="none"/>
          </a:ln>
        </p:spPr>
      </p:cxnSp>
      <p:sp>
        <p:nvSpPr>
          <p:cNvPr id="309" name="Google Shape;309;p48"/>
          <p:cNvSpPr txBox="1"/>
          <p:nvPr/>
        </p:nvSpPr>
        <p:spPr>
          <a:xfrm>
            <a:off x="6237525" y="1376125"/>
            <a:ext cx="19152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Or could math be...?</a:t>
            </a:r>
            <a:endParaRPr>
              <a:solidFill>
                <a:schemeClr val="dk1"/>
              </a:solidFill>
              <a:latin typeface="NanumMyeongjo ExtraBold"/>
              <a:ea typeface="NanumMyeongjo ExtraBold"/>
              <a:cs typeface="NanumMyeongjo ExtraBold"/>
              <a:sym typeface="NanumMyeongjo ExtraBold"/>
            </a:endParaRPr>
          </a:p>
        </p:txBody>
      </p:sp>
      <p:sp>
        <p:nvSpPr>
          <p:cNvPr id="310" name="Google Shape;310;p48"/>
          <p:cNvSpPr txBox="1"/>
          <p:nvPr/>
        </p:nvSpPr>
        <p:spPr>
          <a:xfrm>
            <a:off x="6237525" y="1741950"/>
            <a:ext cx="1915200" cy="2067600"/>
          </a:xfrm>
          <a:prstGeom prst="rect">
            <a:avLst/>
          </a:prstGeom>
          <a:noFill/>
          <a:ln>
            <a:noFill/>
          </a:ln>
        </p:spPr>
        <p:txBody>
          <a:bodyPr anchorCtr="0" anchor="t" bIns="0" lIns="0" spcFirstLastPara="1" rIns="0" wrap="square" tIns="0">
            <a:spAutoFit/>
          </a:bodyPr>
          <a:lstStyle/>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using multiple strategies flexibly</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Connected to the real-world in ways that make sense</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About understanding and applying</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Collaborative work</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Lived across continents and centuries</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Novel, challenging problems</a:t>
            </a:r>
            <a:endParaRPr sz="1000">
              <a:solidFill>
                <a:schemeClr val="dk1"/>
              </a:solidFill>
              <a:latin typeface="DM Sans"/>
              <a:ea typeface="DM Sans"/>
              <a:cs typeface="DM Sans"/>
              <a:sym typeface="DM Sans"/>
            </a:endParaRPr>
          </a:p>
        </p:txBody>
      </p:sp>
      <p:cxnSp>
        <p:nvCxnSpPr>
          <p:cNvPr id="311" name="Google Shape;311;p48"/>
          <p:cNvCxnSpPr/>
          <p:nvPr/>
        </p:nvCxnSpPr>
        <p:spPr>
          <a:xfrm>
            <a:off x="5916300" y="1083650"/>
            <a:ext cx="0" cy="4065300"/>
          </a:xfrm>
          <a:prstGeom prst="straightConnector1">
            <a:avLst/>
          </a:prstGeom>
          <a:noFill/>
          <a:ln cap="flat" cmpd="sng" w="9525">
            <a:solidFill>
              <a:schemeClr val="dk1"/>
            </a:solidFill>
            <a:prstDash val="solid"/>
            <a:round/>
            <a:headEnd len="med" w="med" type="none"/>
            <a:tailEnd len="med" w="med" type="none"/>
          </a:ln>
        </p:spPr>
      </p:cxnSp>
      <p:cxnSp>
        <p:nvCxnSpPr>
          <p:cNvPr id="312" name="Google Shape;312;p48"/>
          <p:cNvCxnSpPr/>
          <p:nvPr/>
        </p:nvCxnSpPr>
        <p:spPr>
          <a:xfrm>
            <a:off x="2374350" y="4721100"/>
            <a:ext cx="6784800" cy="0"/>
          </a:xfrm>
          <a:prstGeom prst="straightConnector1">
            <a:avLst/>
          </a:prstGeom>
          <a:noFill/>
          <a:ln cap="flat" cmpd="sng" w="9525">
            <a:solidFill>
              <a:schemeClr val="dk1"/>
            </a:solidFill>
            <a:prstDash val="solid"/>
            <a:round/>
            <a:headEnd len="med" w="med" type="none"/>
            <a:tailEnd len="med" w="med" type="none"/>
          </a:ln>
        </p:spPr>
      </p:cxnSp>
      <p:sp>
        <p:nvSpPr>
          <p:cNvPr id="313" name="Google Shape;313;p48"/>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8"/>
          <p:cNvSpPr txBox="1"/>
          <p:nvPr/>
        </p:nvSpPr>
        <p:spPr>
          <a:xfrm>
            <a:off x="325175" y="342200"/>
            <a:ext cx="2169900" cy="1219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We Must Lead the Movement</a:t>
            </a:r>
            <a:endParaRPr sz="3300">
              <a:solidFill>
                <a:schemeClr val="dk1"/>
              </a:solidFill>
              <a:latin typeface="Nanum Myeongjo"/>
              <a:ea typeface="Nanum Myeongjo"/>
              <a:cs typeface="Nanum Myeongjo"/>
              <a:sym typeface="Nanum Myeongjo"/>
            </a:endParaRPr>
          </a:p>
        </p:txBody>
      </p:sp>
      <p:cxnSp>
        <p:nvCxnSpPr>
          <p:cNvPr id="315" name="Google Shape;315;p48"/>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sp>
        <p:nvSpPr>
          <p:cNvPr id="316" name="Google Shape;316;p48"/>
          <p:cNvSpPr/>
          <p:nvPr/>
        </p:nvSpPr>
        <p:spPr>
          <a:xfrm>
            <a:off x="389700" y="299897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8"/>
          <p:cNvSpPr txBox="1"/>
          <p:nvPr/>
        </p:nvSpPr>
        <p:spPr>
          <a:xfrm>
            <a:off x="669750" y="3541075"/>
            <a:ext cx="13860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How can this approach give space for what math can be?</a:t>
            </a:r>
            <a:endParaRPr b="1">
              <a:solidFill>
                <a:srgbClr val="BDFCD7"/>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321" name="Shape 321"/>
        <p:cNvGrpSpPr/>
        <p:nvPr/>
      </p:nvGrpSpPr>
      <p:grpSpPr>
        <a:xfrm>
          <a:off x="0" y="0"/>
          <a:ext cx="0" cy="0"/>
          <a:chOff x="0" y="0"/>
          <a:chExt cx="0" cy="0"/>
        </a:xfrm>
      </p:grpSpPr>
      <p:cxnSp>
        <p:nvCxnSpPr>
          <p:cNvPr id="322" name="Google Shape;322;p49"/>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323" name="Google Shape;323;p49"/>
          <p:cNvSpPr txBox="1"/>
          <p:nvPr/>
        </p:nvSpPr>
        <p:spPr>
          <a:xfrm>
            <a:off x="3419850" y="303450"/>
            <a:ext cx="4318200" cy="3029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Task 1: Expectations </a:t>
            </a:r>
            <a:br>
              <a:rPr lang="en-GB" sz="5200">
                <a:solidFill>
                  <a:schemeClr val="dk1"/>
                </a:solidFill>
                <a:latin typeface="Nanum Myeongjo"/>
                <a:ea typeface="Nanum Myeongjo"/>
                <a:cs typeface="Nanum Myeongjo"/>
                <a:sym typeface="Nanum Myeongjo"/>
              </a:rPr>
            </a:br>
            <a:r>
              <a:rPr lang="en-GB" sz="5200">
                <a:solidFill>
                  <a:schemeClr val="dk1"/>
                </a:solidFill>
                <a:latin typeface="Nanum Myeongjo"/>
                <a:ea typeface="Nanum Myeongjo"/>
                <a:cs typeface="Nanum Myeongjo"/>
                <a:sym typeface="Nanum Myeongjo"/>
              </a:rPr>
              <a:t>and Learning Principles</a:t>
            </a:r>
            <a:endParaRPr sz="5200">
              <a:solidFill>
                <a:schemeClr val="dk1"/>
              </a:solidFill>
              <a:latin typeface="Nanum Myeongjo"/>
              <a:ea typeface="Nanum Myeongjo"/>
              <a:cs typeface="Nanum Myeongjo"/>
              <a:sym typeface="Nanum Myeongjo"/>
            </a:endParaRPr>
          </a:p>
        </p:txBody>
      </p:sp>
      <p:sp>
        <p:nvSpPr>
          <p:cNvPr id="324" name="Google Shape;324;p49"/>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02</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328" name="Shape 328"/>
        <p:cNvGrpSpPr/>
        <p:nvPr/>
      </p:nvGrpSpPr>
      <p:grpSpPr>
        <a:xfrm>
          <a:off x="0" y="0"/>
          <a:ext cx="0" cy="0"/>
          <a:chOff x="0" y="0"/>
          <a:chExt cx="0" cy="0"/>
        </a:xfrm>
      </p:grpSpPr>
      <p:cxnSp>
        <p:nvCxnSpPr>
          <p:cNvPr id="329" name="Google Shape;329;p50"/>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330" name="Google Shape;330;p50"/>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331" name="Google Shape;331;p50"/>
          <p:cNvSpPr txBox="1"/>
          <p:nvPr/>
        </p:nvSpPr>
        <p:spPr>
          <a:xfrm>
            <a:off x="615900" y="368375"/>
            <a:ext cx="49005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Do Some Math!</a:t>
            </a:r>
            <a:endParaRPr sz="3500">
              <a:solidFill>
                <a:srgbClr val="83FBA3"/>
              </a:solidFill>
              <a:latin typeface="Nanum Myeongjo"/>
              <a:ea typeface="Nanum Myeongjo"/>
              <a:cs typeface="Nanum Myeongjo"/>
              <a:sym typeface="Nanum Myeongjo"/>
            </a:endParaRPr>
          </a:p>
        </p:txBody>
      </p:sp>
      <p:sp>
        <p:nvSpPr>
          <p:cNvPr id="332" name="Google Shape;332;p50"/>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0"/>
          <p:cNvSpPr txBox="1"/>
          <p:nvPr/>
        </p:nvSpPr>
        <p:spPr>
          <a:xfrm>
            <a:off x="6735575" y="2937675"/>
            <a:ext cx="1561500" cy="923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200">
                <a:solidFill>
                  <a:srgbClr val="145758"/>
                </a:solidFill>
                <a:latin typeface="Proxima Nova"/>
                <a:ea typeface="Proxima Nova"/>
                <a:cs typeface="Proxima Nova"/>
                <a:sym typeface="Proxima Nova"/>
              </a:rPr>
              <a:t>Do the task as a student would. Jot down any reflections that you have as you do the math!</a:t>
            </a:r>
            <a:endParaRPr b="1" sz="1200">
              <a:solidFill>
                <a:srgbClr val="145758"/>
              </a:solidFill>
              <a:latin typeface="DM Sans"/>
              <a:ea typeface="DM Sans"/>
              <a:cs typeface="DM Sans"/>
              <a:sym typeface="DM Sans"/>
            </a:endParaRPr>
          </a:p>
        </p:txBody>
      </p:sp>
      <p:sp>
        <p:nvSpPr>
          <p:cNvPr id="334" name="Google Shape;334;p50"/>
          <p:cNvSpPr txBox="1"/>
          <p:nvPr/>
        </p:nvSpPr>
        <p:spPr>
          <a:xfrm>
            <a:off x="615900" y="1012675"/>
            <a:ext cx="5813400" cy="2916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300">
                <a:solidFill>
                  <a:schemeClr val="lt1"/>
                </a:solidFill>
                <a:latin typeface="DM Sans"/>
                <a:ea typeface="DM Sans"/>
                <a:cs typeface="DM Sans"/>
                <a:sym typeface="DM Sans"/>
              </a:rPr>
              <a:t>Part 1: Making sense of rocket launches</a:t>
            </a:r>
            <a:endParaRPr sz="2300">
              <a:solidFill>
                <a:schemeClr val="lt1"/>
              </a:solidFill>
              <a:latin typeface="DM Sans"/>
              <a:ea typeface="DM Sans"/>
              <a:cs typeface="DM Sans"/>
              <a:sym typeface="DM Sans"/>
            </a:endParaRPr>
          </a:p>
          <a:p>
            <a:pPr indent="-336550" lvl="0" marL="457200" rtl="0" algn="l">
              <a:spcBef>
                <a:spcPts val="120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Watch this video of </a:t>
            </a:r>
            <a:r>
              <a:rPr lang="en-GB" sz="1700" u="sng">
                <a:solidFill>
                  <a:schemeClr val="lt1"/>
                </a:solidFill>
                <a:latin typeface="DM Sans"/>
                <a:ea typeface="DM Sans"/>
                <a:cs typeface="DM Sans"/>
                <a:sym typeface="DM Sans"/>
                <a:hlinkClick r:id="rId3">
                  <a:extLst>
                    <a:ext uri="{A12FA001-AC4F-418D-AE19-62706E023703}">
                      <ahyp:hlinkClr val="tx"/>
                    </a:ext>
                  </a:extLst>
                </a:hlinkClick>
              </a:rPr>
              <a:t>Grasshopper 744m Test| Single Camera (Hexacopter)</a:t>
            </a:r>
            <a:r>
              <a:rPr lang="en-GB" sz="1700">
                <a:solidFill>
                  <a:schemeClr val="lt1"/>
                </a:solidFill>
                <a:latin typeface="DM Sans"/>
                <a:ea typeface="DM Sans"/>
                <a:cs typeface="DM Sans"/>
                <a:sym typeface="DM Sans"/>
              </a:rPr>
              <a:t>.</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Reflect: What questions does this clip bring to mind?</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Sketch a diagram that illustrates the rocket’s flight. Use the diagram you developed to sketch a graph. </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Read the article “</a:t>
            </a:r>
            <a:r>
              <a:rPr lang="en-GB" sz="1700" u="sng">
                <a:solidFill>
                  <a:schemeClr val="lt1"/>
                </a:solidFill>
                <a:latin typeface="DM Sans"/>
                <a:ea typeface="DM Sans"/>
                <a:cs typeface="DM Sans"/>
                <a:sym typeface="DM Sans"/>
                <a:hlinkClick r:id="rId4">
                  <a:extLst>
                    <a:ext uri="{A12FA001-AC4F-418D-AE19-62706E023703}">
                      <ahyp:hlinkClr val="tx"/>
                    </a:ext>
                  </a:extLst>
                </a:hlinkClick>
              </a:rPr>
              <a:t>Why SpaceX wants to land a rocket on a platform in the ocean</a:t>
            </a:r>
            <a:r>
              <a:rPr lang="en-GB" sz="1700">
                <a:solidFill>
                  <a:schemeClr val="lt1"/>
                </a:solidFill>
                <a:latin typeface="DM Sans"/>
                <a:ea typeface="DM Sans"/>
                <a:cs typeface="DM Sans"/>
                <a:sym typeface="DM Sans"/>
              </a:rPr>
              <a:t>” by Joseph Stromberg.</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What questions do the article and the video answer? What new questions does this surface for you?</a:t>
            </a:r>
            <a:endParaRPr sz="3000">
              <a:solidFill>
                <a:schemeClr val="lt1"/>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143" name="Shape 143"/>
        <p:cNvGrpSpPr/>
        <p:nvPr/>
      </p:nvGrpSpPr>
      <p:grpSpPr>
        <a:xfrm>
          <a:off x="0" y="0"/>
          <a:ext cx="0" cy="0"/>
          <a:chOff x="0" y="0"/>
          <a:chExt cx="0" cy="0"/>
        </a:xfrm>
      </p:grpSpPr>
      <p:sp>
        <p:nvSpPr>
          <p:cNvPr id="144" name="Google Shape;144;p33"/>
          <p:cNvSpPr txBox="1"/>
          <p:nvPr/>
        </p:nvSpPr>
        <p:spPr>
          <a:xfrm>
            <a:off x="615900" y="1031000"/>
            <a:ext cx="7620600" cy="19446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6400">
                <a:latin typeface="Nanum Myeongjo"/>
                <a:ea typeface="Nanum Myeongjo"/>
                <a:cs typeface="Nanum Myeongjo"/>
                <a:sym typeface="Nanum Myeongjo"/>
              </a:rPr>
              <a:t>M103 Overview </a:t>
            </a:r>
            <a:endParaRPr sz="6400">
              <a:latin typeface="Nanum Myeongjo"/>
              <a:ea typeface="Nanum Myeongjo"/>
              <a:cs typeface="Nanum Myeongjo"/>
              <a:sym typeface="Nanum Myeongjo"/>
            </a:endParaRPr>
          </a:p>
        </p:txBody>
      </p:sp>
      <p:sp>
        <p:nvSpPr>
          <p:cNvPr id="145" name="Google Shape;145;p33"/>
          <p:cNvSpPr txBox="1"/>
          <p:nvPr/>
        </p:nvSpPr>
        <p:spPr>
          <a:xfrm>
            <a:off x="615900" y="4436800"/>
            <a:ext cx="26823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1600">
                <a:latin typeface="DM Sans Medium"/>
                <a:ea typeface="DM Sans Medium"/>
                <a:cs typeface="DM Sans Medium"/>
                <a:sym typeface="DM Sans Medium"/>
              </a:rPr>
              <a:t>Month XX, XXXX</a:t>
            </a:r>
            <a:endParaRPr sz="1600">
              <a:latin typeface="DM Sans Medium"/>
              <a:ea typeface="DM Sans Medium"/>
              <a:cs typeface="DM Sans Medium"/>
              <a:sym typeface="DM Sans Medium"/>
            </a:endParaRPr>
          </a:p>
        </p:txBody>
      </p:sp>
      <p:pic>
        <p:nvPicPr>
          <p:cNvPr id="146" name="Google Shape;146;p33"/>
          <p:cNvPicPr preferRelativeResize="0"/>
          <p:nvPr/>
        </p:nvPicPr>
        <p:blipFill>
          <a:blip r:embed="rId3">
            <a:alphaModFix/>
          </a:blip>
          <a:stretch>
            <a:fillRect/>
          </a:stretch>
        </p:blipFill>
        <p:spPr>
          <a:xfrm>
            <a:off x="8162438" y="4343025"/>
            <a:ext cx="678562" cy="340075"/>
          </a:xfrm>
          <a:prstGeom prst="rect">
            <a:avLst/>
          </a:prstGeom>
          <a:noFill/>
          <a:ln>
            <a:noFill/>
          </a:ln>
        </p:spPr>
      </p:pic>
      <p:sp>
        <p:nvSpPr>
          <p:cNvPr id="147" name="Google Shape;147;p33"/>
          <p:cNvSpPr txBox="1"/>
          <p:nvPr/>
        </p:nvSpPr>
        <p:spPr>
          <a:xfrm>
            <a:off x="615900" y="1880150"/>
            <a:ext cx="43407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1600">
                <a:latin typeface="DM Sans"/>
                <a:ea typeface="DM Sans"/>
                <a:cs typeface="DM Sans"/>
                <a:sym typeface="DM Sans"/>
              </a:rPr>
              <a:t>XQ Badge Project PL Series Baseline Session</a:t>
            </a:r>
            <a:endParaRPr b="1" sz="1600">
              <a:solidFill>
                <a:srgbClr val="000000"/>
              </a:solidFill>
              <a:latin typeface="DM Sans"/>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338" name="Shape 338"/>
        <p:cNvGrpSpPr/>
        <p:nvPr/>
      </p:nvGrpSpPr>
      <p:grpSpPr>
        <a:xfrm>
          <a:off x="0" y="0"/>
          <a:ext cx="0" cy="0"/>
          <a:chOff x="0" y="0"/>
          <a:chExt cx="0" cy="0"/>
        </a:xfrm>
      </p:grpSpPr>
      <p:cxnSp>
        <p:nvCxnSpPr>
          <p:cNvPr id="339" name="Google Shape;339;p51"/>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340" name="Google Shape;340;p51"/>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341" name="Google Shape;341;p51"/>
          <p:cNvSpPr txBox="1"/>
          <p:nvPr/>
        </p:nvSpPr>
        <p:spPr>
          <a:xfrm>
            <a:off x="615900" y="368375"/>
            <a:ext cx="70707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Content and Practice Expectations</a:t>
            </a:r>
            <a:endParaRPr sz="3500">
              <a:solidFill>
                <a:srgbClr val="83FBA3"/>
              </a:solidFill>
              <a:latin typeface="Nanum Myeongjo"/>
              <a:ea typeface="Nanum Myeongjo"/>
              <a:cs typeface="Nanum Myeongjo"/>
              <a:sym typeface="Nanum Myeongjo"/>
            </a:endParaRPr>
          </a:p>
        </p:txBody>
      </p:sp>
      <p:sp>
        <p:nvSpPr>
          <p:cNvPr id="342" name="Google Shape;342;p51"/>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1"/>
          <p:cNvSpPr txBox="1"/>
          <p:nvPr/>
        </p:nvSpPr>
        <p:spPr>
          <a:xfrm>
            <a:off x="6735575" y="2976075"/>
            <a:ext cx="15615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DM Sans"/>
                <a:ea typeface="DM Sans"/>
                <a:cs typeface="DM Sans"/>
                <a:sym typeface="DM Sans"/>
              </a:rPr>
              <a:t>Choose 1-2 Content and Practice Expectations that student work could give evidence of.</a:t>
            </a:r>
            <a:endParaRPr b="1" sz="1100">
              <a:solidFill>
                <a:srgbClr val="145758"/>
              </a:solidFill>
              <a:latin typeface="DM Sans"/>
              <a:ea typeface="DM Sans"/>
              <a:cs typeface="DM Sans"/>
              <a:sym typeface="DM Sans"/>
            </a:endParaRPr>
          </a:p>
        </p:txBody>
      </p:sp>
      <p:sp>
        <p:nvSpPr>
          <p:cNvPr id="344" name="Google Shape;344;p51"/>
          <p:cNvSpPr txBox="1"/>
          <p:nvPr/>
        </p:nvSpPr>
        <p:spPr>
          <a:xfrm>
            <a:off x="615900" y="1012675"/>
            <a:ext cx="5813400" cy="2916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300">
                <a:solidFill>
                  <a:schemeClr val="lt1"/>
                </a:solidFill>
                <a:latin typeface="DM Sans"/>
                <a:ea typeface="DM Sans"/>
                <a:cs typeface="DM Sans"/>
                <a:sym typeface="DM Sans"/>
              </a:rPr>
              <a:t>Part 1: Making sense of rocket launches</a:t>
            </a:r>
            <a:endParaRPr sz="2300">
              <a:solidFill>
                <a:schemeClr val="lt1"/>
              </a:solidFill>
              <a:latin typeface="DM Sans"/>
              <a:ea typeface="DM Sans"/>
              <a:cs typeface="DM Sans"/>
              <a:sym typeface="DM Sans"/>
            </a:endParaRPr>
          </a:p>
          <a:p>
            <a:pPr indent="-336550" lvl="0" marL="457200" rtl="0" algn="l">
              <a:spcBef>
                <a:spcPts val="120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Watch this video of </a:t>
            </a:r>
            <a:r>
              <a:rPr lang="en-GB" sz="1700" u="sng">
                <a:solidFill>
                  <a:schemeClr val="lt1"/>
                </a:solidFill>
                <a:latin typeface="DM Sans"/>
                <a:ea typeface="DM Sans"/>
                <a:cs typeface="DM Sans"/>
                <a:sym typeface="DM Sans"/>
                <a:hlinkClick r:id="rId3">
                  <a:extLst>
                    <a:ext uri="{A12FA001-AC4F-418D-AE19-62706E023703}">
                      <ahyp:hlinkClr val="tx"/>
                    </a:ext>
                  </a:extLst>
                </a:hlinkClick>
              </a:rPr>
              <a:t>Grasshopper 744m Test| Single Camera (Hexacopter)</a:t>
            </a:r>
            <a:r>
              <a:rPr lang="en-GB" sz="1700">
                <a:solidFill>
                  <a:schemeClr val="lt1"/>
                </a:solidFill>
                <a:latin typeface="DM Sans"/>
                <a:ea typeface="DM Sans"/>
                <a:cs typeface="DM Sans"/>
                <a:sym typeface="DM Sans"/>
              </a:rPr>
              <a:t>.</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Reflect: What questions does this clip bring to mind?</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Sketch a diagram that illustrates the rocket’s flight. Use the diagram you developed to sketch a graph. </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Read the article “</a:t>
            </a:r>
            <a:r>
              <a:rPr lang="en-GB" sz="1700" u="sng">
                <a:solidFill>
                  <a:schemeClr val="lt1"/>
                </a:solidFill>
                <a:latin typeface="DM Sans"/>
                <a:ea typeface="DM Sans"/>
                <a:cs typeface="DM Sans"/>
                <a:sym typeface="DM Sans"/>
                <a:hlinkClick r:id="rId4">
                  <a:extLst>
                    <a:ext uri="{A12FA001-AC4F-418D-AE19-62706E023703}">
                      <ahyp:hlinkClr val="tx"/>
                    </a:ext>
                  </a:extLst>
                </a:hlinkClick>
              </a:rPr>
              <a:t>Why SpaceX wants to land a rocket on a platform in the ocean</a:t>
            </a:r>
            <a:r>
              <a:rPr lang="en-GB" sz="1700">
                <a:solidFill>
                  <a:schemeClr val="lt1"/>
                </a:solidFill>
                <a:latin typeface="DM Sans"/>
                <a:ea typeface="DM Sans"/>
                <a:cs typeface="DM Sans"/>
                <a:sym typeface="DM Sans"/>
              </a:rPr>
              <a:t>” by Joseph Stromberg.</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What questions do the article and the video answer? What new questions does this surface for you?</a:t>
            </a:r>
            <a:endParaRPr sz="3000">
              <a:solidFill>
                <a:schemeClr val="lt1"/>
              </a:solidFill>
              <a:latin typeface="DM Sans"/>
              <a:ea typeface="DM Sans"/>
              <a:cs typeface="DM Sans"/>
              <a:sym typeface="DM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348" name="Shape 348"/>
        <p:cNvGrpSpPr/>
        <p:nvPr/>
      </p:nvGrpSpPr>
      <p:grpSpPr>
        <a:xfrm>
          <a:off x="0" y="0"/>
          <a:ext cx="0" cy="0"/>
          <a:chOff x="0" y="0"/>
          <a:chExt cx="0" cy="0"/>
        </a:xfrm>
      </p:grpSpPr>
      <p:cxnSp>
        <p:nvCxnSpPr>
          <p:cNvPr id="349" name="Google Shape;349;p52"/>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350" name="Google Shape;350;p52"/>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351" name="Google Shape;351;p52"/>
          <p:cNvSpPr txBox="1"/>
          <p:nvPr/>
        </p:nvSpPr>
        <p:spPr>
          <a:xfrm>
            <a:off x="615900" y="368375"/>
            <a:ext cx="8038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Content and Practice Expectations</a:t>
            </a:r>
            <a:endParaRPr sz="3500">
              <a:solidFill>
                <a:srgbClr val="83FBA3"/>
              </a:solidFill>
              <a:latin typeface="Nanum Myeongjo"/>
              <a:ea typeface="Nanum Myeongjo"/>
              <a:cs typeface="Nanum Myeongjo"/>
              <a:sym typeface="Nanum Myeongjo"/>
            </a:endParaRPr>
          </a:p>
        </p:txBody>
      </p:sp>
      <p:sp>
        <p:nvSpPr>
          <p:cNvPr id="352" name="Google Shape;352;p52"/>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52"/>
          <p:cNvSpPr txBox="1"/>
          <p:nvPr/>
        </p:nvSpPr>
        <p:spPr>
          <a:xfrm>
            <a:off x="6732425" y="2954100"/>
            <a:ext cx="1561500" cy="677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GB" sz="1100">
                <a:solidFill>
                  <a:srgbClr val="434343"/>
                </a:solidFill>
                <a:latin typeface="DM Sans"/>
                <a:ea typeface="DM Sans"/>
                <a:cs typeface="DM Sans"/>
                <a:sym typeface="DM Sans"/>
              </a:rPr>
              <a:t>103.c: Analyze quadratic functions using different representations.</a:t>
            </a:r>
            <a:endParaRPr b="1" sz="1200">
              <a:solidFill>
                <a:srgbClr val="145758"/>
              </a:solidFill>
              <a:latin typeface="DM Sans"/>
              <a:ea typeface="DM Sans"/>
              <a:cs typeface="DM Sans"/>
              <a:sym typeface="DM Sans"/>
            </a:endParaRPr>
          </a:p>
        </p:txBody>
      </p:sp>
      <p:sp>
        <p:nvSpPr>
          <p:cNvPr id="354" name="Google Shape;354;p52"/>
          <p:cNvSpPr txBox="1"/>
          <p:nvPr/>
        </p:nvSpPr>
        <p:spPr>
          <a:xfrm>
            <a:off x="615900" y="1012675"/>
            <a:ext cx="5813400" cy="2916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2300">
                <a:solidFill>
                  <a:schemeClr val="lt1"/>
                </a:solidFill>
                <a:latin typeface="DM Sans"/>
                <a:ea typeface="DM Sans"/>
                <a:cs typeface="DM Sans"/>
                <a:sym typeface="DM Sans"/>
              </a:rPr>
              <a:t>Part 1: Making sense of rocket launches</a:t>
            </a:r>
            <a:endParaRPr sz="2300">
              <a:solidFill>
                <a:schemeClr val="lt1"/>
              </a:solidFill>
              <a:latin typeface="DM Sans"/>
              <a:ea typeface="DM Sans"/>
              <a:cs typeface="DM Sans"/>
              <a:sym typeface="DM Sans"/>
            </a:endParaRPr>
          </a:p>
          <a:p>
            <a:pPr indent="-336550" lvl="0" marL="457200" rtl="0" algn="l">
              <a:spcBef>
                <a:spcPts val="120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Watch this video of </a:t>
            </a:r>
            <a:r>
              <a:rPr lang="en-GB" sz="1700" u="sng">
                <a:solidFill>
                  <a:schemeClr val="lt1"/>
                </a:solidFill>
                <a:latin typeface="DM Sans"/>
                <a:ea typeface="DM Sans"/>
                <a:cs typeface="DM Sans"/>
                <a:sym typeface="DM Sans"/>
                <a:hlinkClick r:id="rId3">
                  <a:extLst>
                    <a:ext uri="{A12FA001-AC4F-418D-AE19-62706E023703}">
                      <ahyp:hlinkClr val="tx"/>
                    </a:ext>
                  </a:extLst>
                </a:hlinkClick>
              </a:rPr>
              <a:t>Grasshopper 744m Test| Single Camera (Hexacopter)</a:t>
            </a:r>
            <a:r>
              <a:rPr lang="en-GB" sz="1700">
                <a:solidFill>
                  <a:schemeClr val="lt1"/>
                </a:solidFill>
                <a:latin typeface="DM Sans"/>
                <a:ea typeface="DM Sans"/>
                <a:cs typeface="DM Sans"/>
                <a:sym typeface="DM Sans"/>
              </a:rPr>
              <a:t>.</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Reflect: What questions does this clip bring to mind?</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Sketch a diagram that illustrates the rocket’s flight. Use the diagram you developed to sketch a graph. </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Read the article “</a:t>
            </a:r>
            <a:r>
              <a:rPr lang="en-GB" sz="1700" u="sng">
                <a:solidFill>
                  <a:schemeClr val="lt1"/>
                </a:solidFill>
                <a:latin typeface="DM Sans"/>
                <a:ea typeface="DM Sans"/>
                <a:cs typeface="DM Sans"/>
                <a:sym typeface="DM Sans"/>
                <a:hlinkClick r:id="rId4">
                  <a:extLst>
                    <a:ext uri="{A12FA001-AC4F-418D-AE19-62706E023703}">
                      <ahyp:hlinkClr val="tx"/>
                    </a:ext>
                  </a:extLst>
                </a:hlinkClick>
              </a:rPr>
              <a:t>Why SpaceX wants to land a rocket on a platform in the ocean</a:t>
            </a:r>
            <a:r>
              <a:rPr lang="en-GB" sz="1700">
                <a:solidFill>
                  <a:schemeClr val="lt1"/>
                </a:solidFill>
                <a:latin typeface="DM Sans"/>
                <a:ea typeface="DM Sans"/>
                <a:cs typeface="DM Sans"/>
                <a:sym typeface="DM Sans"/>
              </a:rPr>
              <a:t>” by Joseph Stromberg.</a:t>
            </a:r>
            <a:endParaRPr sz="1700">
              <a:solidFill>
                <a:schemeClr val="lt1"/>
              </a:solidFill>
              <a:latin typeface="DM Sans"/>
              <a:ea typeface="DM Sans"/>
              <a:cs typeface="DM Sans"/>
              <a:sym typeface="DM Sans"/>
            </a:endParaRPr>
          </a:p>
          <a:p>
            <a:pPr indent="-336550" lvl="0" marL="457200" rtl="0" algn="l">
              <a:spcBef>
                <a:spcPts val="0"/>
              </a:spcBef>
              <a:spcAft>
                <a:spcPts val="0"/>
              </a:spcAft>
              <a:buClr>
                <a:schemeClr val="lt1"/>
              </a:buClr>
              <a:buSzPts val="1700"/>
              <a:buFont typeface="DM Sans"/>
              <a:buAutoNum type="arabicPeriod"/>
            </a:pPr>
            <a:r>
              <a:rPr lang="en-GB" sz="1700">
                <a:solidFill>
                  <a:schemeClr val="lt1"/>
                </a:solidFill>
                <a:latin typeface="DM Sans"/>
                <a:ea typeface="DM Sans"/>
                <a:cs typeface="DM Sans"/>
                <a:sym typeface="DM Sans"/>
              </a:rPr>
              <a:t>What questions do the article and the video answer? What new questions does this surface for you?</a:t>
            </a:r>
            <a:endParaRPr sz="3000">
              <a:solidFill>
                <a:schemeClr val="lt1"/>
              </a:solidFill>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58" name="Shape 358"/>
        <p:cNvGrpSpPr/>
        <p:nvPr/>
      </p:nvGrpSpPr>
      <p:grpSpPr>
        <a:xfrm>
          <a:off x="0" y="0"/>
          <a:ext cx="0" cy="0"/>
          <a:chOff x="0" y="0"/>
          <a:chExt cx="0" cy="0"/>
        </a:xfrm>
      </p:grpSpPr>
      <p:sp>
        <p:nvSpPr>
          <p:cNvPr id="359" name="Google Shape;359;p53"/>
          <p:cNvSpPr txBox="1"/>
          <p:nvPr/>
        </p:nvSpPr>
        <p:spPr>
          <a:xfrm>
            <a:off x="3105100" y="690325"/>
            <a:ext cx="38004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M103 Modeling with Functions of Quadratic Type, students will employ the following learning principles: </a:t>
            </a:r>
            <a:endParaRPr b="1" sz="900">
              <a:solidFill>
                <a:schemeClr val="dk1"/>
              </a:solidFill>
              <a:latin typeface="DM Sans"/>
              <a:ea typeface="DM Sans"/>
              <a:cs typeface="DM Sans"/>
              <a:sym typeface="DM Sans"/>
            </a:endParaRPr>
          </a:p>
        </p:txBody>
      </p:sp>
      <p:sp>
        <p:nvSpPr>
          <p:cNvPr id="360" name="Google Shape;360;p53"/>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361" name="Google Shape;361;p53"/>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362" name="Google Shape;362;p53"/>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3"/>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cxnSp>
        <p:nvCxnSpPr>
          <p:cNvPr id="364" name="Google Shape;364;p53"/>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365" name="Google Shape;365;p53"/>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366" name="Google Shape;366;p53"/>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70" name="Shape 370"/>
        <p:cNvGrpSpPr/>
        <p:nvPr/>
      </p:nvGrpSpPr>
      <p:grpSpPr>
        <a:xfrm>
          <a:off x="0" y="0"/>
          <a:ext cx="0" cy="0"/>
          <a:chOff x="0" y="0"/>
          <a:chExt cx="0" cy="0"/>
        </a:xfrm>
      </p:grpSpPr>
      <p:sp>
        <p:nvSpPr>
          <p:cNvPr id="371" name="Google Shape;371;p54"/>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M103 Modeling with Functions of Quadratic Type, students will employ the following learning principles: </a:t>
            </a:r>
            <a:endParaRPr b="1" sz="900">
              <a:solidFill>
                <a:schemeClr val="dk1"/>
              </a:solidFill>
              <a:latin typeface="DM Sans"/>
              <a:ea typeface="DM Sans"/>
              <a:cs typeface="DM Sans"/>
              <a:sym typeface="DM Sans"/>
            </a:endParaRPr>
          </a:p>
        </p:txBody>
      </p:sp>
      <p:sp>
        <p:nvSpPr>
          <p:cNvPr id="372" name="Google Shape;372;p54"/>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373" name="Google Shape;373;p54"/>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374" name="Google Shape;374;p54"/>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5" name="Google Shape;375;p54"/>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376" name="Google Shape;376;p54"/>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377" name="Google Shape;377;p54"/>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378" name="Google Shape;378;p54"/>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
        <p:nvSpPr>
          <p:cNvPr id="379" name="Google Shape;379;p54"/>
          <p:cNvSpPr/>
          <p:nvPr/>
        </p:nvSpPr>
        <p:spPr>
          <a:xfrm>
            <a:off x="6543275" y="25787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300">
                <a:solidFill>
                  <a:srgbClr val="83FBA3"/>
                </a:solidFill>
                <a:latin typeface="Proxima Nova"/>
                <a:ea typeface="Proxima Nova"/>
                <a:cs typeface="Proxima Nova"/>
                <a:sym typeface="Proxima Nova"/>
              </a:rPr>
              <a:t>Which of these principles does this task lend itself to? Which ones can the task be easily adapted to accommodate?</a:t>
            </a:r>
            <a:endParaRPr sz="1300">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383" name="Shape 383"/>
        <p:cNvGrpSpPr/>
        <p:nvPr/>
      </p:nvGrpSpPr>
      <p:grpSpPr>
        <a:xfrm>
          <a:off x="0" y="0"/>
          <a:ext cx="0" cy="0"/>
          <a:chOff x="0" y="0"/>
          <a:chExt cx="0" cy="0"/>
        </a:xfrm>
      </p:grpSpPr>
      <p:sp>
        <p:nvSpPr>
          <p:cNvPr id="384" name="Google Shape;384;p55"/>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M103 Modeling with Functions of Quadratic Type, students will employ the following learning principles: </a:t>
            </a:r>
            <a:endParaRPr b="1" sz="900">
              <a:solidFill>
                <a:schemeClr val="dk1"/>
              </a:solidFill>
              <a:latin typeface="DM Sans"/>
              <a:ea typeface="DM Sans"/>
              <a:cs typeface="DM Sans"/>
              <a:sym typeface="DM Sans"/>
            </a:endParaRPr>
          </a:p>
        </p:txBody>
      </p:sp>
      <p:sp>
        <p:nvSpPr>
          <p:cNvPr id="385" name="Google Shape;385;p55"/>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386" name="Google Shape;386;p55"/>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387" name="Google Shape;387;p55"/>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8" name="Google Shape;388;p55"/>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389" name="Google Shape;389;p55"/>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sp>
        <p:nvSpPr>
          <p:cNvPr id="390" name="Google Shape;390;p55"/>
          <p:cNvSpPr/>
          <p:nvPr/>
        </p:nvSpPr>
        <p:spPr>
          <a:xfrm>
            <a:off x="6543275" y="25787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5"/>
          <p:cNvSpPr txBox="1"/>
          <p:nvPr/>
        </p:nvSpPr>
        <p:spPr>
          <a:xfrm>
            <a:off x="6739325" y="3235575"/>
            <a:ext cx="15540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Share what </a:t>
            </a:r>
            <a:br>
              <a:rPr b="1" lang="en-GB" sz="1600">
                <a:solidFill>
                  <a:srgbClr val="83FBA3"/>
                </a:solidFill>
                <a:latin typeface="DM Sans"/>
                <a:ea typeface="DM Sans"/>
                <a:cs typeface="DM Sans"/>
                <a:sym typeface="DM Sans"/>
              </a:rPr>
            </a:br>
            <a:r>
              <a:rPr b="1" lang="en-GB" sz="1600">
                <a:solidFill>
                  <a:srgbClr val="83FBA3"/>
                </a:solidFill>
                <a:latin typeface="DM Sans"/>
                <a:ea typeface="DM Sans"/>
                <a:cs typeface="DM Sans"/>
                <a:sym typeface="DM Sans"/>
              </a:rPr>
              <a:t>you came up with!</a:t>
            </a:r>
            <a:endParaRPr b="1" sz="1000">
              <a:solidFill>
                <a:srgbClr val="83FBA3"/>
              </a:solidFill>
              <a:latin typeface="DM Sans"/>
              <a:ea typeface="DM Sans"/>
              <a:cs typeface="DM Sans"/>
              <a:sym typeface="DM Sans"/>
            </a:endParaRPr>
          </a:p>
        </p:txBody>
      </p:sp>
      <p:cxnSp>
        <p:nvCxnSpPr>
          <p:cNvPr id="392" name="Google Shape;392;p55"/>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393" name="Google Shape;393;p55"/>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397" name="Shape 397"/>
        <p:cNvGrpSpPr/>
        <p:nvPr/>
      </p:nvGrpSpPr>
      <p:grpSpPr>
        <a:xfrm>
          <a:off x="0" y="0"/>
          <a:ext cx="0" cy="0"/>
          <a:chOff x="0" y="0"/>
          <a:chExt cx="0" cy="0"/>
        </a:xfrm>
      </p:grpSpPr>
      <p:cxnSp>
        <p:nvCxnSpPr>
          <p:cNvPr id="398" name="Google Shape;398;p56"/>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399" name="Google Shape;399;p56"/>
          <p:cNvSpPr txBox="1"/>
          <p:nvPr/>
        </p:nvSpPr>
        <p:spPr>
          <a:xfrm>
            <a:off x="3419850" y="303450"/>
            <a:ext cx="4318200" cy="157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Task 1: Student Work</a:t>
            </a:r>
            <a:endParaRPr sz="5200">
              <a:solidFill>
                <a:schemeClr val="dk1"/>
              </a:solidFill>
              <a:latin typeface="Nanum Myeongjo"/>
              <a:ea typeface="Nanum Myeongjo"/>
              <a:cs typeface="Nanum Myeongjo"/>
              <a:sym typeface="Nanum Myeongjo"/>
            </a:endParaRPr>
          </a:p>
        </p:txBody>
      </p:sp>
      <p:sp>
        <p:nvSpPr>
          <p:cNvPr id="400" name="Google Shape;400;p56"/>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03</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404" name="Shape 404"/>
        <p:cNvGrpSpPr/>
        <p:nvPr/>
      </p:nvGrpSpPr>
      <p:grpSpPr>
        <a:xfrm>
          <a:off x="0" y="0"/>
          <a:ext cx="0" cy="0"/>
          <a:chOff x="0" y="0"/>
          <a:chExt cx="0" cy="0"/>
        </a:xfrm>
      </p:grpSpPr>
      <p:sp>
        <p:nvSpPr>
          <p:cNvPr id="405" name="Google Shape;405;p57"/>
          <p:cNvSpPr txBox="1"/>
          <p:nvPr/>
        </p:nvSpPr>
        <p:spPr>
          <a:xfrm>
            <a:off x="615900" y="2077375"/>
            <a:ext cx="2617200" cy="525000"/>
          </a:xfrm>
          <a:prstGeom prst="rect">
            <a:avLst/>
          </a:prstGeom>
          <a:noFill/>
          <a:ln>
            <a:noFill/>
          </a:ln>
        </p:spPr>
        <p:txBody>
          <a:bodyPr anchorCtr="0" anchor="t" bIns="0" lIns="91425" spcFirstLastPara="1" rIns="0" wrap="square" tIns="0">
            <a:spAutoFit/>
          </a:bodyPr>
          <a:lstStyle/>
          <a:p>
            <a:pPr indent="-298450" lvl="0" marL="457200" rtl="0" algn="l">
              <a:lnSpc>
                <a:spcPct val="105000"/>
              </a:lnSpc>
              <a:spcBef>
                <a:spcPts val="1200"/>
              </a:spcBef>
              <a:spcAft>
                <a:spcPts val="0"/>
              </a:spcAft>
              <a:buClr>
                <a:schemeClr val="dk1"/>
              </a:buClr>
              <a:buSzPts val="1100"/>
              <a:buFont typeface="DM Sans"/>
              <a:buChar char="●"/>
            </a:pPr>
            <a:r>
              <a:rPr lang="en-GB" sz="1100">
                <a:solidFill>
                  <a:schemeClr val="dk1"/>
                </a:solidFill>
                <a:latin typeface="DM Sans"/>
                <a:ea typeface="DM Sans"/>
                <a:cs typeface="DM Sans"/>
                <a:sym typeface="DM Sans"/>
              </a:rPr>
              <a:t>Jot down at least one thing you notice about this piece of student work.  </a:t>
            </a:r>
            <a:endParaRPr sz="1100">
              <a:solidFill>
                <a:schemeClr val="dk1"/>
              </a:solidFill>
              <a:latin typeface="DM Sans"/>
              <a:ea typeface="DM Sans"/>
              <a:cs typeface="DM Sans"/>
              <a:sym typeface="DM Sans"/>
            </a:endParaRPr>
          </a:p>
        </p:txBody>
      </p:sp>
      <p:sp>
        <p:nvSpPr>
          <p:cNvPr id="406" name="Google Shape;406;p57"/>
          <p:cNvSpPr txBox="1"/>
          <p:nvPr/>
        </p:nvSpPr>
        <p:spPr>
          <a:xfrm>
            <a:off x="615900" y="1764850"/>
            <a:ext cx="2617200" cy="1692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lang="en-GB" sz="1100">
                <a:solidFill>
                  <a:schemeClr val="dk1"/>
                </a:solidFill>
                <a:latin typeface="DM Sans Medium"/>
                <a:ea typeface="DM Sans Medium"/>
                <a:cs typeface="DM Sans Medium"/>
                <a:sym typeface="DM Sans Medium"/>
              </a:rPr>
              <a:t>What do you notice? </a:t>
            </a:r>
            <a:endParaRPr sz="1100">
              <a:latin typeface="DM Sans Medium"/>
              <a:ea typeface="DM Sans Medium"/>
              <a:cs typeface="DM Sans Medium"/>
              <a:sym typeface="DM Sans Medium"/>
            </a:endParaRPr>
          </a:p>
        </p:txBody>
      </p:sp>
      <p:cxnSp>
        <p:nvCxnSpPr>
          <p:cNvPr id="407" name="Google Shape;407;p57"/>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408" name="Google Shape;408;p57"/>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409" name="Google Shape;409;p57"/>
          <p:cNvSpPr txBox="1"/>
          <p:nvPr/>
        </p:nvSpPr>
        <p:spPr>
          <a:xfrm>
            <a:off x="615900" y="303450"/>
            <a:ext cx="5453700" cy="91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Round 1:What </a:t>
            </a:r>
            <a:br>
              <a:rPr lang="en-GB" sz="3300">
                <a:solidFill>
                  <a:schemeClr val="dk1"/>
                </a:solidFill>
                <a:latin typeface="Nanum Myeongjo"/>
                <a:ea typeface="Nanum Myeongjo"/>
                <a:cs typeface="Nanum Myeongjo"/>
                <a:sym typeface="Nanum Myeongjo"/>
              </a:rPr>
            </a:br>
            <a:r>
              <a:rPr lang="en-GB" sz="3300">
                <a:solidFill>
                  <a:schemeClr val="dk1"/>
                </a:solidFill>
                <a:latin typeface="Nanum Myeongjo"/>
                <a:ea typeface="Nanum Myeongjo"/>
                <a:cs typeface="Nanum Myeongjo"/>
                <a:sym typeface="Nanum Myeongjo"/>
              </a:rPr>
              <a:t>do you notice?</a:t>
            </a:r>
            <a:endParaRPr sz="3300">
              <a:solidFill>
                <a:schemeClr val="dk1"/>
              </a:solidFill>
              <a:latin typeface="Nanum Myeongjo"/>
              <a:ea typeface="Nanum Myeongjo"/>
              <a:cs typeface="Nanum Myeongjo"/>
              <a:sym typeface="Nanum Myeongjo"/>
            </a:endParaRPr>
          </a:p>
        </p:txBody>
      </p:sp>
      <p:pic>
        <p:nvPicPr>
          <p:cNvPr id="410" name="Google Shape;410;p57"/>
          <p:cNvPicPr preferRelativeResize="0"/>
          <p:nvPr/>
        </p:nvPicPr>
        <p:blipFill>
          <a:blip r:embed="rId3">
            <a:alphaModFix/>
          </a:blip>
          <a:stretch>
            <a:fillRect/>
          </a:stretch>
        </p:blipFill>
        <p:spPr>
          <a:xfrm>
            <a:off x="3385500" y="1370250"/>
            <a:ext cx="5606103" cy="28687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414" name="Shape 414"/>
        <p:cNvGrpSpPr/>
        <p:nvPr/>
      </p:nvGrpSpPr>
      <p:grpSpPr>
        <a:xfrm>
          <a:off x="0" y="0"/>
          <a:ext cx="0" cy="0"/>
          <a:chOff x="0" y="0"/>
          <a:chExt cx="0" cy="0"/>
        </a:xfrm>
      </p:grpSpPr>
      <p:cxnSp>
        <p:nvCxnSpPr>
          <p:cNvPr id="415" name="Google Shape;415;p58"/>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16" name="Google Shape;416;p58"/>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17" name="Google Shape;417;p58"/>
          <p:cNvSpPr txBox="1"/>
          <p:nvPr/>
        </p:nvSpPr>
        <p:spPr>
          <a:xfrm>
            <a:off x="1613100" y="376226"/>
            <a:ext cx="5917800" cy="5388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1000"/>
              </a:spcAft>
              <a:buClr>
                <a:schemeClr val="dk1"/>
              </a:buClr>
              <a:buSzPts val="1100"/>
              <a:buFont typeface="Arial"/>
              <a:buNone/>
            </a:pPr>
            <a:r>
              <a:rPr lang="en-GB" sz="3500">
                <a:solidFill>
                  <a:srgbClr val="83FBA3"/>
                </a:solidFill>
                <a:latin typeface="Nanum Myeongjo"/>
                <a:ea typeface="Nanum Myeongjo"/>
                <a:cs typeface="Nanum Myeongjo"/>
                <a:sym typeface="Nanum Myeongjo"/>
              </a:rPr>
              <a:t>Criteria for Success</a:t>
            </a:r>
            <a:endParaRPr sz="3500">
              <a:solidFill>
                <a:schemeClr val="lt1"/>
              </a:solidFill>
              <a:latin typeface="Nanum Myeongjo"/>
              <a:ea typeface="Nanum Myeongjo"/>
              <a:cs typeface="Nanum Myeongjo"/>
              <a:sym typeface="Nanum Myeongjo"/>
            </a:endParaRPr>
          </a:p>
        </p:txBody>
      </p:sp>
      <p:graphicFrame>
        <p:nvGraphicFramePr>
          <p:cNvPr id="418" name="Google Shape;418;p58"/>
          <p:cNvGraphicFramePr/>
          <p:nvPr/>
        </p:nvGraphicFramePr>
        <p:xfrm>
          <a:off x="1037388" y="1308850"/>
          <a:ext cx="3000000" cy="3000000"/>
        </p:xfrm>
        <a:graphic>
          <a:graphicData uri="http://schemas.openxmlformats.org/drawingml/2006/table">
            <a:tbl>
              <a:tblPr>
                <a:noFill/>
                <a:tableStyleId>{0835B7E4-1A87-442A-A4AF-E0035510473D}</a:tableStyleId>
              </a:tblPr>
              <a:tblGrid>
                <a:gridCol w="2677225"/>
                <a:gridCol w="2807825"/>
                <a:gridCol w="1839225"/>
              </a:tblGrid>
              <a:tr h="500025">
                <a:tc>
                  <a:txBody>
                    <a:bodyPr/>
                    <a:lstStyle/>
                    <a:p>
                      <a:pPr indent="0" lvl="0" marL="0" rtl="0" algn="l">
                        <a:spcBef>
                          <a:spcPts val="0"/>
                        </a:spcBef>
                        <a:spcAft>
                          <a:spcPts val="0"/>
                        </a:spcAft>
                        <a:buNone/>
                      </a:pPr>
                      <a:r>
                        <a:rPr b="1" lang="en-GB" sz="1200">
                          <a:latin typeface="DM Sans"/>
                          <a:ea typeface="DM Sans"/>
                          <a:cs typeface="DM Sans"/>
                          <a:sym typeface="DM Sans"/>
                        </a:rPr>
                        <a:t>Conference and Provide Revision Support</a:t>
                      </a:r>
                      <a:endParaRPr b="1" sz="1200">
                        <a:latin typeface="DM Sans"/>
                        <a:ea typeface="DM Sans"/>
                        <a:cs typeface="DM Sans"/>
                        <a:sym typeface="DM Sans"/>
                      </a:endParaRPr>
                    </a:p>
                  </a:txBody>
                  <a:tcPr marT="63500" marB="63500" marR="63500" marL="63500">
                    <a:solidFill>
                      <a:srgbClr val="83FBA3"/>
                    </a:solidFill>
                  </a:tcPr>
                </a:tc>
                <a:tc>
                  <a:txBody>
                    <a:bodyPr/>
                    <a:lstStyle/>
                    <a:p>
                      <a:pPr indent="0" lvl="0" marL="0" rtl="0" algn="l">
                        <a:spcBef>
                          <a:spcPts val="0"/>
                        </a:spcBef>
                        <a:spcAft>
                          <a:spcPts val="0"/>
                        </a:spcAft>
                        <a:buNone/>
                      </a:pPr>
                      <a:r>
                        <a:rPr b="1" lang="en-GB" sz="1200">
                          <a:latin typeface="DM Sans"/>
                          <a:ea typeface="DM Sans"/>
                          <a:cs typeface="DM Sans"/>
                          <a:sym typeface="DM Sans"/>
                        </a:rPr>
                        <a:t>Accept with Revision</a:t>
                      </a:r>
                      <a:endParaRPr b="1" sz="1200">
                        <a:latin typeface="DM Sans"/>
                        <a:ea typeface="DM Sans"/>
                        <a:cs typeface="DM Sans"/>
                        <a:sym typeface="DM Sans"/>
                      </a:endParaRPr>
                    </a:p>
                  </a:txBody>
                  <a:tcPr marT="63500" marB="63500" marR="63500" marL="63500">
                    <a:lnB cap="flat" cmpd="sng" w="12700">
                      <a:solidFill>
                        <a:srgbClr val="1F1F1F"/>
                      </a:solidFill>
                      <a:prstDash val="solid"/>
                      <a:round/>
                      <a:headEnd len="sm" w="sm" type="none"/>
                      <a:tailEnd len="sm" w="sm" type="none"/>
                    </a:lnB>
                    <a:solidFill>
                      <a:srgbClr val="83FBA3"/>
                    </a:solidFill>
                  </a:tcPr>
                </a:tc>
                <a:tc>
                  <a:txBody>
                    <a:bodyPr/>
                    <a:lstStyle/>
                    <a:p>
                      <a:pPr indent="0" lvl="0" marL="0" rtl="0" algn="l">
                        <a:spcBef>
                          <a:spcPts val="0"/>
                        </a:spcBef>
                        <a:spcAft>
                          <a:spcPts val="0"/>
                        </a:spcAft>
                        <a:buNone/>
                      </a:pPr>
                      <a:r>
                        <a:rPr b="1" lang="en-GB" sz="1200">
                          <a:latin typeface="DM Sans"/>
                          <a:ea typeface="DM Sans"/>
                          <a:cs typeface="DM Sans"/>
                          <a:sym typeface="DM Sans"/>
                        </a:rPr>
                        <a:t>Accept</a:t>
                      </a:r>
                      <a:endParaRPr b="1" sz="1200">
                        <a:latin typeface="DM Sans"/>
                        <a:ea typeface="DM Sans"/>
                        <a:cs typeface="DM Sans"/>
                        <a:sym typeface="DM Sans"/>
                      </a:endParaRPr>
                    </a:p>
                  </a:txBody>
                  <a:tcPr marT="63500" marB="63500" marR="63500" marL="63500">
                    <a:solidFill>
                      <a:srgbClr val="83FBA3"/>
                    </a:solidFill>
                  </a:tcPr>
                </a:tc>
              </a:tr>
              <a:tr h="1634625">
                <a:tc>
                  <a:txBody>
                    <a:bodyPr/>
                    <a:lstStyle/>
                    <a:p>
                      <a:pPr indent="0" lvl="0" marL="0" rtl="0" algn="l">
                        <a:spcBef>
                          <a:spcPts val="0"/>
                        </a:spcBef>
                        <a:spcAft>
                          <a:spcPts val="0"/>
                        </a:spcAft>
                        <a:buNone/>
                      </a:pPr>
                      <a:r>
                        <a:rPr lang="en-GB" sz="1300">
                          <a:solidFill>
                            <a:schemeClr val="lt1"/>
                          </a:solidFill>
                          <a:latin typeface="DM Sans"/>
                          <a:ea typeface="DM Sans"/>
                          <a:cs typeface="DM Sans"/>
                          <a:sym typeface="DM Sans"/>
                        </a:rPr>
                        <a:t>The student’s artifact shows an emerging understanding of the expectations of the indicator(s). After conferencing and additional instruction/learning, the student may provide a revised or different artifact as evidence of the indicator(s). </a:t>
                      </a:r>
                      <a:endParaRPr sz="1300">
                        <a:solidFill>
                          <a:schemeClr val="lt1"/>
                        </a:solidFill>
                        <a:latin typeface="DM Sans"/>
                        <a:ea typeface="DM Sans"/>
                        <a:cs typeface="DM Sans"/>
                        <a:sym typeface="DM Sans"/>
                      </a:endParaRPr>
                    </a:p>
                  </a:txBody>
                  <a:tcPr marT="63500" marB="63500" marR="63500" marL="63500">
                    <a:lnR cap="flat" cmpd="sng" w="12700">
                      <a:solidFill>
                        <a:srgbClr val="1F1F1F"/>
                      </a:solidFill>
                      <a:prstDash val="solid"/>
                      <a:round/>
                      <a:headEnd len="sm" w="sm" type="none"/>
                      <a:tailEnd len="sm" w="sm" type="none"/>
                    </a:lnR>
                    <a:solidFill>
                      <a:schemeClr val="accent3"/>
                    </a:solidFill>
                  </a:tcPr>
                </a:tc>
                <a:tc>
                  <a:txBody>
                    <a:bodyPr/>
                    <a:lstStyle/>
                    <a:p>
                      <a:pPr indent="0" lvl="0" marL="0" rtl="0" algn="l">
                        <a:spcBef>
                          <a:spcPts val="0"/>
                        </a:spcBef>
                        <a:spcAft>
                          <a:spcPts val="0"/>
                        </a:spcAft>
                        <a:buNone/>
                      </a:pPr>
                      <a:r>
                        <a:rPr lang="en-GB" sz="1300">
                          <a:solidFill>
                            <a:schemeClr val="lt1"/>
                          </a:solidFill>
                          <a:latin typeface="DM Sans"/>
                          <a:ea typeface="DM Sans"/>
                          <a:cs typeface="DM Sans"/>
                          <a:sym typeface="DM Sans"/>
                        </a:rPr>
                        <a:t>The student’s artifact is approaching a full understanding of the expectations of the indicator(s). The artifact may contain execution errors that should be corrected in revision. The student may revise the selected artifact or submit a different artifact.</a:t>
                      </a:r>
                      <a:endParaRPr sz="1300">
                        <a:solidFill>
                          <a:schemeClr val="lt1"/>
                        </a:solidFill>
                        <a:latin typeface="DM Sans"/>
                        <a:ea typeface="DM Sans"/>
                        <a:cs typeface="DM Sans"/>
                        <a:sym typeface="DM Sans"/>
                      </a:endParaRPr>
                    </a:p>
                  </a:txBody>
                  <a:tcPr marT="63500" marB="63500" marR="63500" marL="63500">
                    <a:lnL cap="flat" cmpd="sng" w="12700">
                      <a:solidFill>
                        <a:srgbClr val="1F1F1F"/>
                      </a:solidFill>
                      <a:prstDash val="solid"/>
                      <a:round/>
                      <a:headEnd len="sm" w="sm" type="none"/>
                      <a:tailEnd len="sm" w="sm" type="none"/>
                    </a:lnL>
                    <a:lnR cap="flat" cmpd="sng" w="12700">
                      <a:solidFill>
                        <a:srgbClr val="1F1F1F"/>
                      </a:solidFill>
                      <a:prstDash val="solid"/>
                      <a:round/>
                      <a:headEnd len="sm" w="sm" type="none"/>
                      <a:tailEnd len="sm" w="sm" type="none"/>
                    </a:lnR>
                    <a:lnT cap="flat" cmpd="sng" w="12700">
                      <a:solidFill>
                        <a:srgbClr val="1F1F1F"/>
                      </a:solidFill>
                      <a:prstDash val="solid"/>
                      <a:round/>
                      <a:headEnd len="sm" w="sm" type="none"/>
                      <a:tailEnd len="sm" w="sm" type="none"/>
                    </a:lnT>
                    <a:lnB cap="flat" cmpd="sng" w="12700">
                      <a:solidFill>
                        <a:srgbClr val="1F1F1F"/>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GB" sz="1300">
                          <a:solidFill>
                            <a:schemeClr val="lt1"/>
                          </a:solidFill>
                          <a:latin typeface="DM Sans"/>
                          <a:ea typeface="DM Sans"/>
                          <a:cs typeface="DM Sans"/>
                          <a:sym typeface="DM Sans"/>
                        </a:rPr>
                        <a:t>The student’s artifact demonstrates evidence that they have met the expectations of the indicator(s).</a:t>
                      </a:r>
                      <a:endParaRPr sz="1300">
                        <a:solidFill>
                          <a:schemeClr val="lt1"/>
                        </a:solidFill>
                        <a:latin typeface="DM Sans"/>
                        <a:ea typeface="DM Sans"/>
                        <a:cs typeface="DM Sans"/>
                        <a:sym typeface="DM Sans"/>
                      </a:endParaRPr>
                    </a:p>
                  </a:txBody>
                  <a:tcPr marT="63500" marB="63500" marR="63500" marL="63500">
                    <a:lnL cap="flat" cmpd="sng" w="12700">
                      <a:solidFill>
                        <a:srgbClr val="1F1F1F"/>
                      </a:solidFill>
                      <a:prstDash val="solid"/>
                      <a:round/>
                      <a:headEnd len="sm" w="sm" type="none"/>
                      <a:tailEnd len="sm" w="sm" type="none"/>
                    </a:lnL>
                    <a:solidFill>
                      <a:schemeClr val="accent3"/>
                    </a:solidFill>
                  </a:tcPr>
                </a:tc>
              </a:tr>
            </a:tbl>
          </a:graphicData>
        </a:graphic>
      </p:graphicFrame>
      <p:sp>
        <p:nvSpPr>
          <p:cNvPr id="419" name="Google Shape;419;p58"/>
          <p:cNvSpPr/>
          <p:nvPr/>
        </p:nvSpPr>
        <p:spPr>
          <a:xfrm>
            <a:off x="6956600" y="3044050"/>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8"/>
          <p:cNvSpPr txBox="1"/>
          <p:nvPr/>
        </p:nvSpPr>
        <p:spPr>
          <a:xfrm>
            <a:off x="7148900" y="3763150"/>
            <a:ext cx="1561500" cy="507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Proxima Nova"/>
                <a:ea typeface="Proxima Nova"/>
                <a:cs typeface="Proxima Nova"/>
                <a:sym typeface="Proxima Nova"/>
              </a:rPr>
              <a:t>What resonates with you? What questions surace for you?</a:t>
            </a:r>
            <a:endParaRPr b="1" sz="1100">
              <a:solidFill>
                <a:srgbClr val="145758"/>
              </a:solidFill>
              <a:latin typeface="DM Sans"/>
              <a:ea typeface="DM Sans"/>
              <a:cs typeface="DM Sans"/>
              <a:sym typeface="DM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424" name="Shape 424"/>
        <p:cNvGrpSpPr/>
        <p:nvPr/>
      </p:nvGrpSpPr>
      <p:grpSpPr>
        <a:xfrm>
          <a:off x="0" y="0"/>
          <a:ext cx="0" cy="0"/>
          <a:chOff x="0" y="0"/>
          <a:chExt cx="0" cy="0"/>
        </a:xfrm>
      </p:grpSpPr>
      <p:cxnSp>
        <p:nvCxnSpPr>
          <p:cNvPr id="425" name="Google Shape;425;p59"/>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26" name="Google Shape;426;p59"/>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27" name="Google Shape;427;p59"/>
          <p:cNvSpPr txBox="1"/>
          <p:nvPr/>
        </p:nvSpPr>
        <p:spPr>
          <a:xfrm>
            <a:off x="615900" y="368375"/>
            <a:ext cx="76812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Humanizing Assessment</a:t>
            </a:r>
            <a:endParaRPr sz="3500">
              <a:solidFill>
                <a:srgbClr val="83FBA3"/>
              </a:solidFill>
              <a:latin typeface="Nanum Myeongjo"/>
              <a:ea typeface="Nanum Myeongjo"/>
              <a:cs typeface="Nanum Myeongjo"/>
              <a:sym typeface="Nanum Myeongjo"/>
            </a:endParaRPr>
          </a:p>
        </p:txBody>
      </p:sp>
      <p:sp>
        <p:nvSpPr>
          <p:cNvPr id="428" name="Google Shape;428;p59"/>
          <p:cNvSpPr txBox="1"/>
          <p:nvPr/>
        </p:nvSpPr>
        <p:spPr>
          <a:xfrm>
            <a:off x="6735575" y="2976075"/>
            <a:ext cx="1561500" cy="846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Proxima Nova"/>
                <a:ea typeface="Proxima Nova"/>
                <a:cs typeface="Proxima Nova"/>
                <a:sym typeface="Proxima Nova"/>
              </a:rPr>
              <a:t>104.i: Use a function</a:t>
            </a:r>
            <a:br>
              <a:rPr b="1" lang="en-GB" sz="1100">
                <a:solidFill>
                  <a:srgbClr val="145758"/>
                </a:solidFill>
                <a:latin typeface="Proxima Nova"/>
                <a:ea typeface="Proxima Nova"/>
                <a:cs typeface="Proxima Nova"/>
                <a:sym typeface="Proxima Nova"/>
              </a:rPr>
            </a:br>
            <a:r>
              <a:rPr b="1" lang="en-GB" sz="1100">
                <a:solidFill>
                  <a:srgbClr val="145758"/>
                </a:solidFill>
                <a:latin typeface="Proxima Nova"/>
                <a:ea typeface="Proxima Nova"/>
                <a:cs typeface="Proxima Nova"/>
                <a:sym typeface="Proxima Nova"/>
              </a:rPr>
              <a:t>of exponential type l to determine values of interest in a real-world problem.</a:t>
            </a:r>
            <a:endParaRPr b="1" sz="1100">
              <a:solidFill>
                <a:srgbClr val="145758"/>
              </a:solidFill>
              <a:latin typeface="DM Sans"/>
              <a:ea typeface="DM Sans"/>
              <a:cs typeface="DM Sans"/>
              <a:sym typeface="DM Sans"/>
            </a:endParaRPr>
          </a:p>
        </p:txBody>
      </p:sp>
      <p:sp>
        <p:nvSpPr>
          <p:cNvPr id="429" name="Google Shape;429;p59"/>
          <p:cNvSpPr txBox="1"/>
          <p:nvPr/>
        </p:nvSpPr>
        <p:spPr>
          <a:xfrm>
            <a:off x="565275" y="1259700"/>
            <a:ext cx="7918500" cy="329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000000"/>
              </a:buClr>
              <a:buSzPts val="1100"/>
              <a:buFont typeface="Arial"/>
              <a:buNone/>
            </a:pPr>
            <a:r>
              <a:rPr lang="en-GB" sz="2000">
                <a:solidFill>
                  <a:srgbClr val="FFFFFF"/>
                </a:solidFill>
                <a:latin typeface="DM Sans"/>
                <a:ea typeface="DM Sans"/>
                <a:cs typeface="DM Sans"/>
                <a:sym typeface="DM Sans"/>
              </a:rPr>
              <a:t>A strong performance-based assessment system shifts our lens from breadth—or content coverage—to depth.</a:t>
            </a:r>
            <a:r>
              <a:rPr lang="en-GB" sz="2000">
                <a:solidFill>
                  <a:srgbClr val="FFFFFF"/>
                </a:solidFill>
                <a:latin typeface="DM Sans"/>
                <a:ea typeface="DM Sans"/>
                <a:cs typeface="DM Sans"/>
                <a:sym typeface="DM Sans"/>
              </a:rPr>
              <a:t> </a:t>
            </a:r>
            <a:endParaRPr sz="2000">
              <a:solidFill>
                <a:srgbClr val="FFFFFF"/>
              </a:solidFill>
              <a:latin typeface="DM Sans"/>
              <a:ea typeface="DM Sans"/>
              <a:cs typeface="DM Sans"/>
              <a:sym typeface="DM Sans"/>
            </a:endParaRPr>
          </a:p>
          <a:p>
            <a:pPr indent="0" lvl="0" marL="0" rtl="0" algn="l">
              <a:lnSpc>
                <a:spcPct val="115000"/>
              </a:lnSpc>
              <a:spcBef>
                <a:spcPts val="1200"/>
              </a:spcBef>
              <a:spcAft>
                <a:spcPts val="0"/>
              </a:spcAft>
              <a:buClr>
                <a:srgbClr val="000000"/>
              </a:buClr>
              <a:buSzPts val="1100"/>
              <a:buFont typeface="Arial"/>
              <a:buNone/>
            </a:pPr>
            <a:r>
              <a:rPr lang="en-GB" sz="2000">
                <a:solidFill>
                  <a:srgbClr val="FFFFFF"/>
                </a:solidFill>
                <a:latin typeface="DM Sans"/>
                <a:ea typeface="DM Sans"/>
                <a:cs typeface="DM Sans"/>
                <a:sym typeface="DM Sans"/>
              </a:rPr>
              <a:t>(Safir and Dugan, 2021, p. 144)</a:t>
            </a:r>
            <a:endParaRPr sz="2000">
              <a:solidFill>
                <a:srgbClr val="FFFFFF"/>
              </a:solidFill>
              <a:latin typeface="DM Sans"/>
              <a:ea typeface="DM Sans"/>
              <a:cs typeface="DM Sans"/>
              <a:sym typeface="DM Sans"/>
            </a:endParaRPr>
          </a:p>
          <a:p>
            <a:pPr indent="0" lvl="0" marL="0" rtl="0" algn="l">
              <a:lnSpc>
                <a:spcPct val="115000"/>
              </a:lnSpc>
              <a:spcBef>
                <a:spcPts val="1200"/>
              </a:spcBef>
              <a:spcAft>
                <a:spcPts val="0"/>
              </a:spcAft>
              <a:buClr>
                <a:srgbClr val="000000"/>
              </a:buClr>
              <a:buSzPts val="1100"/>
              <a:buFont typeface="Arial"/>
              <a:buNone/>
            </a:pPr>
            <a:r>
              <a:t/>
            </a:r>
            <a:endParaRPr sz="2000">
              <a:solidFill>
                <a:srgbClr val="FFFFFF"/>
              </a:solidFill>
              <a:latin typeface="DM Sans"/>
              <a:ea typeface="DM Sans"/>
              <a:cs typeface="DM Sans"/>
              <a:sym typeface="DM Sans"/>
            </a:endParaRPr>
          </a:p>
          <a:p>
            <a:pPr indent="0" lvl="0" marL="0" rtl="0" algn="l">
              <a:lnSpc>
                <a:spcPct val="115000"/>
              </a:lnSpc>
              <a:spcBef>
                <a:spcPts val="1200"/>
              </a:spcBef>
              <a:spcAft>
                <a:spcPts val="0"/>
              </a:spcAft>
              <a:buClr>
                <a:srgbClr val="000000"/>
              </a:buClr>
              <a:buSzPts val="1100"/>
              <a:buFont typeface="Arial"/>
              <a:buNone/>
            </a:pPr>
            <a:r>
              <a:t/>
            </a:r>
            <a:endParaRPr sz="2000">
              <a:solidFill>
                <a:srgbClr val="FFFFFF"/>
              </a:solidFill>
              <a:latin typeface="DM Sans"/>
              <a:ea typeface="DM Sans"/>
              <a:cs typeface="DM Sans"/>
              <a:sym typeface="DM Sans"/>
            </a:endParaRPr>
          </a:p>
          <a:p>
            <a:pPr indent="0" lvl="0" marL="0" rtl="0" algn="l">
              <a:lnSpc>
                <a:spcPct val="115000"/>
              </a:lnSpc>
              <a:spcBef>
                <a:spcPts val="1200"/>
              </a:spcBef>
              <a:spcAft>
                <a:spcPts val="0"/>
              </a:spcAft>
              <a:buClr>
                <a:srgbClr val="000000"/>
              </a:buClr>
              <a:buSzPts val="1100"/>
              <a:buFont typeface="Arial"/>
              <a:buNone/>
            </a:pPr>
            <a:r>
              <a:t/>
            </a:r>
            <a:endParaRPr sz="2000">
              <a:solidFill>
                <a:srgbClr val="FFFFFF"/>
              </a:solidFill>
              <a:latin typeface="DM Sans"/>
              <a:ea typeface="DM Sans"/>
              <a:cs typeface="DM Sans"/>
              <a:sym typeface="DM Sans"/>
            </a:endParaRPr>
          </a:p>
          <a:p>
            <a:pPr indent="0" lvl="0" marL="457200" rtl="0" algn="l">
              <a:lnSpc>
                <a:spcPct val="115000"/>
              </a:lnSpc>
              <a:spcBef>
                <a:spcPts val="1200"/>
              </a:spcBef>
              <a:spcAft>
                <a:spcPts val="0"/>
              </a:spcAft>
              <a:buClr>
                <a:srgbClr val="000000"/>
              </a:buClr>
              <a:buSzPts val="1100"/>
              <a:buFont typeface="Arial"/>
              <a:buNone/>
            </a:pPr>
            <a:r>
              <a:rPr lang="en-GB" sz="1200">
                <a:solidFill>
                  <a:srgbClr val="FFFFFF"/>
                </a:solidFill>
                <a:latin typeface="DM Sans"/>
                <a:ea typeface="DM Sans"/>
                <a:cs typeface="DM Sans"/>
                <a:sym typeface="DM Sans"/>
              </a:rPr>
              <a:t>Source: Safir, Shane, and Jamila Dugan. Street Data: A Next-Generation Model for Equity, Pedagogy, and School Transformation. Corwin, 2021. </a:t>
            </a:r>
            <a:endParaRPr sz="2000">
              <a:solidFill>
                <a:srgbClr val="FFFFFF"/>
              </a:solidFill>
              <a:latin typeface="DM Sans"/>
              <a:ea typeface="DM Sans"/>
              <a:cs typeface="DM Sans"/>
              <a:sym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433" name="Shape 433"/>
        <p:cNvGrpSpPr/>
        <p:nvPr/>
      </p:nvGrpSpPr>
      <p:grpSpPr>
        <a:xfrm>
          <a:off x="0" y="0"/>
          <a:ext cx="0" cy="0"/>
          <a:chOff x="0" y="0"/>
          <a:chExt cx="0" cy="0"/>
        </a:xfrm>
      </p:grpSpPr>
      <p:cxnSp>
        <p:nvCxnSpPr>
          <p:cNvPr id="434" name="Google Shape;434;p60"/>
          <p:cNvCxnSpPr/>
          <p:nvPr/>
        </p:nvCxnSpPr>
        <p:spPr>
          <a:xfrm>
            <a:off x="6900" y="1085975"/>
            <a:ext cx="9152400" cy="0"/>
          </a:xfrm>
          <a:prstGeom prst="straightConnector1">
            <a:avLst/>
          </a:prstGeom>
          <a:noFill/>
          <a:ln cap="flat" cmpd="sng" w="9525">
            <a:solidFill>
              <a:srgbClr val="000000"/>
            </a:solidFill>
            <a:prstDash val="solid"/>
            <a:round/>
            <a:headEnd len="med" w="med" type="none"/>
            <a:tailEnd len="med" w="med" type="none"/>
          </a:ln>
        </p:spPr>
      </p:cxnSp>
      <p:sp>
        <p:nvSpPr>
          <p:cNvPr id="435" name="Google Shape;435;p60"/>
          <p:cNvSpPr txBox="1"/>
          <p:nvPr/>
        </p:nvSpPr>
        <p:spPr>
          <a:xfrm>
            <a:off x="3120200" y="608950"/>
            <a:ext cx="53964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chemeClr val="dk1"/>
                </a:solidFill>
                <a:latin typeface="DM Sans"/>
                <a:ea typeface="DM Sans"/>
                <a:cs typeface="DM Sans"/>
                <a:sym typeface="DM Sans"/>
              </a:rPr>
              <a:t>Let’s examine some work together:</a:t>
            </a:r>
            <a:endParaRPr b="1">
              <a:solidFill>
                <a:schemeClr val="dk1"/>
              </a:solidFill>
              <a:latin typeface="DM Sans"/>
              <a:ea typeface="DM Sans"/>
              <a:cs typeface="DM Sans"/>
              <a:sym typeface="DM Sans"/>
            </a:endParaRPr>
          </a:p>
        </p:txBody>
      </p:sp>
      <p:cxnSp>
        <p:nvCxnSpPr>
          <p:cNvPr id="436" name="Google Shape;436;p60"/>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437" name="Google Shape;437;p60"/>
          <p:cNvSpPr/>
          <p:nvPr/>
        </p:nvSpPr>
        <p:spPr>
          <a:xfrm>
            <a:off x="0" y="0"/>
            <a:ext cx="27966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8" name="Google Shape;438;p60"/>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439" name="Google Shape;439;p60"/>
          <p:cNvCxnSpPr/>
          <p:nvPr/>
        </p:nvCxnSpPr>
        <p:spPr>
          <a:xfrm>
            <a:off x="2796525"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440" name="Google Shape;440;p60"/>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441" name="Google Shape;441;p60"/>
          <p:cNvSpPr txBox="1"/>
          <p:nvPr/>
        </p:nvSpPr>
        <p:spPr>
          <a:xfrm>
            <a:off x="325175" y="647000"/>
            <a:ext cx="2169900" cy="2031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Round 2:</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What evidence of learning is there?</a:t>
            </a:r>
            <a:endParaRPr sz="3300">
              <a:solidFill>
                <a:schemeClr val="dk1"/>
              </a:solidFill>
              <a:latin typeface="Nanum Myeongjo"/>
              <a:ea typeface="Nanum Myeongjo"/>
              <a:cs typeface="Nanum Myeongjo"/>
              <a:sym typeface="Nanum Myeongjo"/>
            </a:endParaRPr>
          </a:p>
        </p:txBody>
      </p:sp>
      <p:sp>
        <p:nvSpPr>
          <p:cNvPr id="442" name="Google Shape;442;p60"/>
          <p:cNvSpPr txBox="1"/>
          <p:nvPr/>
        </p:nvSpPr>
        <p:spPr>
          <a:xfrm>
            <a:off x="325175" y="2843600"/>
            <a:ext cx="21699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GB" sz="1100">
                <a:solidFill>
                  <a:srgbClr val="434343"/>
                </a:solidFill>
                <a:latin typeface="DM Sans"/>
                <a:ea typeface="DM Sans"/>
                <a:cs typeface="DM Sans"/>
                <a:sym typeface="DM Sans"/>
              </a:rPr>
              <a:t>1</a:t>
            </a:r>
            <a:r>
              <a:rPr b="1" lang="en-GB" sz="1100">
                <a:solidFill>
                  <a:srgbClr val="434343"/>
                </a:solidFill>
                <a:latin typeface="DM Sans"/>
                <a:ea typeface="DM Sans"/>
                <a:cs typeface="DM Sans"/>
                <a:sym typeface="DM Sans"/>
              </a:rPr>
              <a:t>03.c: Analyze quadratic functions using different representations.</a:t>
            </a:r>
            <a:endParaRPr b="1" sz="1000">
              <a:solidFill>
                <a:schemeClr val="dk1"/>
              </a:solidFill>
              <a:latin typeface="DM Sans"/>
              <a:ea typeface="DM Sans"/>
              <a:cs typeface="DM Sans"/>
              <a:sym typeface="DM Sans"/>
            </a:endParaRPr>
          </a:p>
        </p:txBody>
      </p:sp>
      <p:cxnSp>
        <p:nvCxnSpPr>
          <p:cNvPr id="443" name="Google Shape;443;p60"/>
          <p:cNvCxnSpPr/>
          <p:nvPr/>
        </p:nvCxnSpPr>
        <p:spPr>
          <a:xfrm>
            <a:off x="4885475" y="1085975"/>
            <a:ext cx="0" cy="3745500"/>
          </a:xfrm>
          <a:prstGeom prst="straightConnector1">
            <a:avLst/>
          </a:prstGeom>
          <a:noFill/>
          <a:ln cap="flat" cmpd="sng" w="9525">
            <a:solidFill>
              <a:schemeClr val="dk1"/>
            </a:solidFill>
            <a:prstDash val="solid"/>
            <a:round/>
            <a:headEnd len="med" w="med" type="none"/>
            <a:tailEnd len="med" w="med" type="none"/>
          </a:ln>
        </p:spPr>
      </p:cxnSp>
      <p:cxnSp>
        <p:nvCxnSpPr>
          <p:cNvPr id="444" name="Google Shape;444;p60"/>
          <p:cNvCxnSpPr/>
          <p:nvPr/>
        </p:nvCxnSpPr>
        <p:spPr>
          <a:xfrm>
            <a:off x="6898225" y="1085975"/>
            <a:ext cx="0" cy="3745500"/>
          </a:xfrm>
          <a:prstGeom prst="straightConnector1">
            <a:avLst/>
          </a:prstGeom>
          <a:noFill/>
          <a:ln cap="flat" cmpd="sng" w="9525">
            <a:solidFill>
              <a:schemeClr val="dk1"/>
            </a:solidFill>
            <a:prstDash val="solid"/>
            <a:round/>
            <a:headEnd len="med" w="med" type="none"/>
            <a:tailEnd len="med" w="med" type="none"/>
          </a:ln>
        </p:spPr>
      </p:cxnSp>
      <p:sp>
        <p:nvSpPr>
          <p:cNvPr id="445" name="Google Shape;445;p60"/>
          <p:cNvSpPr txBox="1"/>
          <p:nvPr/>
        </p:nvSpPr>
        <p:spPr>
          <a:xfrm>
            <a:off x="3008088" y="1262550"/>
            <a:ext cx="1665900" cy="2342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Conference and Provide Revision Support</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an emerging understanding of the expectations of the indicator(s). After conferencing and additional instruction/learning, the student may provide a revised or different artifact as evidence of the indicator(s).</a:t>
            </a:r>
            <a:endParaRPr sz="1000">
              <a:latin typeface="DM Sans"/>
              <a:ea typeface="DM Sans"/>
              <a:cs typeface="DM Sans"/>
              <a:sym typeface="DM Sans"/>
            </a:endParaRPr>
          </a:p>
        </p:txBody>
      </p:sp>
      <p:sp>
        <p:nvSpPr>
          <p:cNvPr id="446" name="Google Shape;446;p60"/>
          <p:cNvSpPr txBox="1"/>
          <p:nvPr/>
        </p:nvSpPr>
        <p:spPr>
          <a:xfrm>
            <a:off x="5058900" y="1262550"/>
            <a:ext cx="1665900" cy="2165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with Revision</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approaching a full understanding of the expectations of the indicator(s). The artifact may contain execution errors that should be corrected in revision. The student may revise the selected artifact or submit a different artifact.</a:t>
            </a:r>
            <a:endParaRPr sz="1000">
              <a:latin typeface="DM Sans"/>
              <a:ea typeface="DM Sans"/>
              <a:cs typeface="DM Sans"/>
              <a:sym typeface="DM Sans"/>
            </a:endParaRPr>
          </a:p>
        </p:txBody>
      </p:sp>
      <p:sp>
        <p:nvSpPr>
          <p:cNvPr id="447" name="Google Shape;447;p60"/>
          <p:cNvSpPr txBox="1"/>
          <p:nvPr/>
        </p:nvSpPr>
        <p:spPr>
          <a:xfrm>
            <a:off x="7071650" y="1262550"/>
            <a:ext cx="1665900" cy="1103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demonstrates evidence </a:t>
            </a:r>
            <a:br>
              <a:rPr lang="en-GB" sz="1000">
                <a:latin typeface="DM Sans"/>
                <a:ea typeface="DM Sans"/>
                <a:cs typeface="DM Sans"/>
                <a:sym typeface="DM Sans"/>
              </a:rPr>
            </a:br>
            <a:r>
              <a:rPr lang="en-GB" sz="1000">
                <a:latin typeface="DM Sans"/>
                <a:ea typeface="DM Sans"/>
                <a:cs typeface="DM Sans"/>
                <a:sym typeface="DM Sans"/>
              </a:rPr>
              <a:t>that they have met the expectations of the indicator(s).</a:t>
            </a:r>
            <a:endParaRPr sz="1000">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151" name="Shape 151"/>
        <p:cNvGrpSpPr/>
        <p:nvPr/>
      </p:nvGrpSpPr>
      <p:grpSpPr>
        <a:xfrm>
          <a:off x="0" y="0"/>
          <a:ext cx="0" cy="0"/>
          <a:chOff x="0" y="0"/>
          <a:chExt cx="0" cy="0"/>
        </a:xfrm>
      </p:grpSpPr>
      <p:cxnSp>
        <p:nvCxnSpPr>
          <p:cNvPr id="152" name="Google Shape;152;p34"/>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153" name="Google Shape;153;p34"/>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154" name="Google Shape;154;p34"/>
          <p:cNvSpPr txBox="1"/>
          <p:nvPr/>
        </p:nvSpPr>
        <p:spPr>
          <a:xfrm>
            <a:off x="768300" y="379350"/>
            <a:ext cx="7656600" cy="3096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3500">
                <a:solidFill>
                  <a:srgbClr val="83FBA3"/>
                </a:solidFill>
                <a:latin typeface="Nanum Myeongjo"/>
                <a:ea typeface="Nanum Myeongjo"/>
                <a:cs typeface="Nanum Myeongjo"/>
                <a:sym typeface="Nanum Myeongjo"/>
              </a:rPr>
              <a:t>Community Building </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0"/>
              </a:spcAft>
              <a:buNone/>
            </a:pPr>
            <a:r>
              <a:rPr lang="en-GB" sz="3500">
                <a:solidFill>
                  <a:schemeClr val="lt1"/>
                </a:solidFill>
                <a:latin typeface="Nanum Myeongjo"/>
                <a:ea typeface="Nanum Myeongjo"/>
                <a:cs typeface="Nanum Myeongjo"/>
                <a:sym typeface="Nanum Myeongjo"/>
              </a:rPr>
              <a:t> </a:t>
            </a:r>
            <a:endParaRPr sz="3500">
              <a:solidFill>
                <a:schemeClr val="lt1"/>
              </a:solidFill>
              <a:latin typeface="Nanum Myeongjo"/>
              <a:ea typeface="Nanum Myeongjo"/>
              <a:cs typeface="Nanum Myeongjo"/>
              <a:sym typeface="Nanum Myeongjo"/>
            </a:endParaRPr>
          </a:p>
          <a:p>
            <a:pPr indent="0" lvl="0" marL="0" rtl="0" algn="l">
              <a:lnSpc>
                <a:spcPct val="100000"/>
              </a:lnSpc>
              <a:spcBef>
                <a:spcPts val="1000"/>
              </a:spcBef>
              <a:spcAft>
                <a:spcPts val="0"/>
              </a:spcAft>
              <a:buNone/>
            </a:pPr>
            <a:r>
              <a:rPr lang="en-GB" sz="3500">
                <a:solidFill>
                  <a:schemeClr val="lt1"/>
                </a:solidFill>
                <a:latin typeface="Nanum Myeongjo"/>
                <a:ea typeface="Nanum Myeongjo"/>
                <a:cs typeface="Nanum Myeongjo"/>
                <a:sym typeface="Nanum Myeongjo"/>
              </a:rPr>
              <a:t>What is your “six word math story?”</a:t>
            </a:r>
            <a:endParaRPr sz="3500">
              <a:solidFill>
                <a:schemeClr val="lt1"/>
              </a:solidFill>
              <a:latin typeface="Nanum Myeongjo"/>
              <a:ea typeface="Nanum Myeongjo"/>
              <a:cs typeface="Nanum Myeongjo"/>
              <a:sym typeface="Nanum Myeongjo"/>
            </a:endParaRPr>
          </a:p>
          <a:p>
            <a:pPr indent="0" lvl="0" marL="0" rtl="0" algn="ctr">
              <a:lnSpc>
                <a:spcPct val="115000"/>
              </a:lnSpc>
              <a:spcBef>
                <a:spcPts val="1000"/>
              </a:spcBef>
              <a:spcAft>
                <a:spcPts val="0"/>
              </a:spcAft>
              <a:buNone/>
            </a:pPr>
            <a:r>
              <a:t/>
            </a:r>
            <a:endParaRPr i="1" sz="1600">
              <a:solidFill>
                <a:schemeClr val="lt1"/>
              </a:solidFill>
            </a:endParaRPr>
          </a:p>
          <a:p>
            <a:pPr indent="0" lvl="0" marL="0" rtl="0" algn="ctr">
              <a:lnSpc>
                <a:spcPct val="115000"/>
              </a:lnSpc>
              <a:spcBef>
                <a:spcPts val="0"/>
              </a:spcBef>
              <a:spcAft>
                <a:spcPts val="0"/>
              </a:spcAft>
              <a:buNone/>
            </a:pPr>
            <a:r>
              <a:rPr i="1" lang="en-GB" sz="1600">
                <a:solidFill>
                  <a:schemeClr val="lt1"/>
                </a:solidFill>
              </a:rPr>
              <a:t>Your story can be written as a continuous thought, </a:t>
            </a:r>
            <a:endParaRPr i="1" sz="1600">
              <a:solidFill>
                <a:schemeClr val="lt1"/>
              </a:solidFill>
            </a:endParaRPr>
          </a:p>
          <a:p>
            <a:pPr indent="0" lvl="0" marL="0" rtl="0" algn="ctr">
              <a:lnSpc>
                <a:spcPct val="115000"/>
              </a:lnSpc>
              <a:spcBef>
                <a:spcPts val="0"/>
              </a:spcBef>
              <a:spcAft>
                <a:spcPts val="0"/>
              </a:spcAft>
              <a:buNone/>
            </a:pPr>
            <a:r>
              <a:rPr i="1" lang="en-GB" sz="1600">
                <a:solidFill>
                  <a:schemeClr val="lt1"/>
                </a:solidFill>
              </a:rPr>
              <a:t>a string of words, or a combination of the two!</a:t>
            </a:r>
            <a:endParaRPr i="1" sz="1600">
              <a:solidFill>
                <a:schemeClr val="lt1"/>
              </a:solidFill>
            </a:endParaRPr>
          </a:p>
          <a:p>
            <a:pPr indent="0" lvl="0" marL="0" rtl="0" algn="ctr">
              <a:lnSpc>
                <a:spcPct val="115000"/>
              </a:lnSpc>
              <a:spcBef>
                <a:spcPts val="0"/>
              </a:spcBef>
              <a:spcAft>
                <a:spcPts val="0"/>
              </a:spcAft>
              <a:buNone/>
            </a:pPr>
            <a:r>
              <a:t/>
            </a:r>
            <a:endParaRPr i="1" sz="16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451" name="Shape 451"/>
        <p:cNvGrpSpPr/>
        <p:nvPr/>
      </p:nvGrpSpPr>
      <p:grpSpPr>
        <a:xfrm>
          <a:off x="0" y="0"/>
          <a:ext cx="0" cy="0"/>
          <a:chOff x="0" y="0"/>
          <a:chExt cx="0" cy="0"/>
        </a:xfrm>
      </p:grpSpPr>
      <p:cxnSp>
        <p:nvCxnSpPr>
          <p:cNvPr id="452" name="Google Shape;452;p61"/>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453" name="Google Shape;453;p61"/>
          <p:cNvSpPr txBox="1"/>
          <p:nvPr/>
        </p:nvSpPr>
        <p:spPr>
          <a:xfrm>
            <a:off x="615900" y="303450"/>
            <a:ext cx="50679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Examining Student Work</a:t>
            </a:r>
            <a:endParaRPr sz="3300">
              <a:solidFill>
                <a:schemeClr val="dk1"/>
              </a:solidFill>
              <a:latin typeface="Nanum Myeongjo"/>
              <a:ea typeface="Nanum Myeongjo"/>
              <a:cs typeface="Nanum Myeongjo"/>
              <a:sym typeface="Nanum Myeongjo"/>
            </a:endParaRPr>
          </a:p>
        </p:txBody>
      </p:sp>
      <p:cxnSp>
        <p:nvCxnSpPr>
          <p:cNvPr id="454" name="Google Shape;454;p61"/>
          <p:cNvCxnSpPr/>
          <p:nvPr/>
        </p:nvCxnSpPr>
        <p:spPr>
          <a:xfrm>
            <a:off x="56741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455" name="Google Shape;455;p61"/>
          <p:cNvPicPr preferRelativeResize="0"/>
          <p:nvPr/>
        </p:nvPicPr>
        <p:blipFill rotWithShape="1">
          <a:blip r:embed="rId3">
            <a:alphaModFix/>
          </a:blip>
          <a:srcRect b="0" l="1117" r="0" t="2572"/>
          <a:stretch/>
        </p:blipFill>
        <p:spPr>
          <a:xfrm>
            <a:off x="615900" y="819575"/>
            <a:ext cx="8225101" cy="3727675"/>
          </a:xfrm>
          <a:prstGeom prst="rect">
            <a:avLst/>
          </a:prstGeom>
          <a:noFill/>
          <a:ln>
            <a:noFill/>
          </a:ln>
        </p:spPr>
      </p:pic>
      <p:sp>
        <p:nvSpPr>
          <p:cNvPr id="456" name="Google Shape;456;p61"/>
          <p:cNvSpPr/>
          <p:nvPr/>
        </p:nvSpPr>
        <p:spPr>
          <a:xfrm>
            <a:off x="615894" y="2298334"/>
            <a:ext cx="450600" cy="412200"/>
          </a:xfrm>
          <a:prstGeom prst="ellipse">
            <a:avLst/>
          </a:prstGeom>
          <a:noFill/>
          <a:ln cap="flat" cmpd="sng" w="2857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1"/>
          <p:cNvSpPr/>
          <p:nvPr/>
        </p:nvSpPr>
        <p:spPr>
          <a:xfrm>
            <a:off x="1178639" y="2352244"/>
            <a:ext cx="1649400" cy="304200"/>
          </a:xfrm>
          <a:prstGeom prst="leftArrow">
            <a:avLst>
              <a:gd fmla="val 50000" name="adj1"/>
              <a:gd fmla="val 50000" name="adj2"/>
            </a:avLst>
          </a:prstGeom>
          <a:solidFill>
            <a:srgbClr val="145758"/>
          </a:solidFill>
          <a:ln cap="flat" cmpd="sng" w="952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1"/>
          <p:cNvSpPr/>
          <p:nvPr/>
        </p:nvSpPr>
        <p:spPr>
          <a:xfrm>
            <a:off x="3278113" y="18554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1"/>
          <p:cNvSpPr txBox="1"/>
          <p:nvPr/>
        </p:nvSpPr>
        <p:spPr>
          <a:xfrm>
            <a:off x="3348002" y="2459050"/>
            <a:ext cx="18063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Put your</a:t>
            </a:r>
            <a:br>
              <a:rPr b="1" lang="en-GB" sz="1600">
                <a:solidFill>
                  <a:srgbClr val="83FBA3"/>
                </a:solidFill>
                <a:latin typeface="DM Sans"/>
                <a:ea typeface="DM Sans"/>
                <a:cs typeface="DM Sans"/>
                <a:sym typeface="DM Sans"/>
              </a:rPr>
            </a:br>
            <a:r>
              <a:rPr b="1" lang="en-GB" sz="1600">
                <a:solidFill>
                  <a:srgbClr val="83FBA3"/>
                </a:solidFill>
                <a:latin typeface="DM Sans"/>
                <a:ea typeface="DM Sans"/>
                <a:cs typeface="DM Sans"/>
                <a:sym typeface="DM Sans"/>
              </a:rPr>
              <a:t>thoughts on the Jamboard!</a:t>
            </a:r>
            <a:endParaRPr b="1" sz="1000">
              <a:solidFill>
                <a:srgbClr val="83FBA3"/>
              </a:solidFill>
              <a:latin typeface="DM Sans"/>
              <a:ea typeface="DM Sans"/>
              <a:cs typeface="DM Sans"/>
              <a:sym typeface="DM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463" name="Shape 463"/>
        <p:cNvGrpSpPr/>
        <p:nvPr/>
      </p:nvGrpSpPr>
      <p:grpSpPr>
        <a:xfrm>
          <a:off x="0" y="0"/>
          <a:ext cx="0" cy="0"/>
          <a:chOff x="0" y="0"/>
          <a:chExt cx="0" cy="0"/>
        </a:xfrm>
      </p:grpSpPr>
      <p:cxnSp>
        <p:nvCxnSpPr>
          <p:cNvPr id="464" name="Google Shape;464;p62"/>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465" name="Google Shape;465;p62"/>
          <p:cNvSpPr txBox="1"/>
          <p:nvPr/>
        </p:nvSpPr>
        <p:spPr>
          <a:xfrm>
            <a:off x="615900" y="303450"/>
            <a:ext cx="2922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#1</a:t>
            </a:r>
            <a:endParaRPr sz="3300">
              <a:solidFill>
                <a:schemeClr val="dk1"/>
              </a:solidFill>
              <a:latin typeface="Nanum Myeongjo"/>
              <a:ea typeface="Nanum Myeongjo"/>
              <a:cs typeface="Nanum Myeongjo"/>
              <a:sym typeface="Nanum Myeongjo"/>
            </a:endParaRPr>
          </a:p>
        </p:txBody>
      </p:sp>
      <p:cxnSp>
        <p:nvCxnSpPr>
          <p:cNvPr id="466" name="Google Shape;466;p62"/>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467" name="Google Shape;467;p62"/>
          <p:cNvSpPr/>
          <p:nvPr/>
        </p:nvSpPr>
        <p:spPr>
          <a:xfrm>
            <a:off x="283475" y="27370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62"/>
          <p:cNvSpPr txBox="1"/>
          <p:nvPr/>
        </p:nvSpPr>
        <p:spPr>
          <a:xfrm>
            <a:off x="479525" y="346375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Let’s compare notes.</a:t>
            </a:r>
            <a:endParaRPr b="1" sz="1000">
              <a:solidFill>
                <a:srgbClr val="83FBA3"/>
              </a:solidFill>
              <a:latin typeface="DM Sans"/>
              <a:ea typeface="DM Sans"/>
              <a:cs typeface="DM Sans"/>
              <a:sym typeface="DM Sans"/>
            </a:endParaRPr>
          </a:p>
        </p:txBody>
      </p:sp>
      <p:pic>
        <p:nvPicPr>
          <p:cNvPr id="469" name="Google Shape;469;p62"/>
          <p:cNvPicPr preferRelativeResize="0"/>
          <p:nvPr/>
        </p:nvPicPr>
        <p:blipFill>
          <a:blip r:embed="rId3">
            <a:alphaModFix/>
          </a:blip>
          <a:stretch>
            <a:fillRect/>
          </a:stretch>
        </p:blipFill>
        <p:spPr>
          <a:xfrm>
            <a:off x="2420425" y="980375"/>
            <a:ext cx="6609626" cy="33510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473" name="Shape 473"/>
        <p:cNvGrpSpPr/>
        <p:nvPr/>
      </p:nvGrpSpPr>
      <p:grpSpPr>
        <a:xfrm>
          <a:off x="0" y="0"/>
          <a:ext cx="0" cy="0"/>
          <a:chOff x="0" y="0"/>
          <a:chExt cx="0" cy="0"/>
        </a:xfrm>
      </p:grpSpPr>
      <p:cxnSp>
        <p:nvCxnSpPr>
          <p:cNvPr id="474" name="Google Shape;474;p63"/>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475" name="Google Shape;475;p63"/>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476" name="Google Shape;476;p63"/>
          <p:cNvSpPr txBox="1"/>
          <p:nvPr/>
        </p:nvSpPr>
        <p:spPr>
          <a:xfrm>
            <a:off x="615900" y="303450"/>
            <a:ext cx="28041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#2</a:t>
            </a:r>
            <a:endParaRPr sz="3300">
              <a:solidFill>
                <a:schemeClr val="dk1"/>
              </a:solidFill>
              <a:latin typeface="Nanum Myeongjo"/>
              <a:ea typeface="Nanum Myeongjo"/>
              <a:cs typeface="Nanum Myeongjo"/>
              <a:sym typeface="Nanum Myeongjo"/>
            </a:endParaRPr>
          </a:p>
        </p:txBody>
      </p:sp>
      <p:sp>
        <p:nvSpPr>
          <p:cNvPr id="477" name="Google Shape;477;p63"/>
          <p:cNvSpPr/>
          <p:nvPr/>
        </p:nvSpPr>
        <p:spPr>
          <a:xfrm>
            <a:off x="283475" y="27370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3"/>
          <p:cNvSpPr txBox="1"/>
          <p:nvPr/>
        </p:nvSpPr>
        <p:spPr>
          <a:xfrm>
            <a:off x="479525" y="346375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Let’s compare notes.</a:t>
            </a:r>
            <a:endParaRPr b="1" sz="1000">
              <a:solidFill>
                <a:srgbClr val="83FBA3"/>
              </a:solidFill>
              <a:latin typeface="DM Sans"/>
              <a:ea typeface="DM Sans"/>
              <a:cs typeface="DM Sans"/>
              <a:sym typeface="DM Sans"/>
            </a:endParaRPr>
          </a:p>
        </p:txBody>
      </p:sp>
      <p:pic>
        <p:nvPicPr>
          <p:cNvPr id="479" name="Google Shape;479;p63"/>
          <p:cNvPicPr preferRelativeResize="0"/>
          <p:nvPr/>
        </p:nvPicPr>
        <p:blipFill>
          <a:blip r:embed="rId3">
            <a:alphaModFix/>
          </a:blip>
          <a:stretch>
            <a:fillRect/>
          </a:stretch>
        </p:blipFill>
        <p:spPr>
          <a:xfrm>
            <a:off x="2914263" y="931850"/>
            <a:ext cx="6245573" cy="3067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483" name="Shape 483"/>
        <p:cNvGrpSpPr/>
        <p:nvPr/>
      </p:nvGrpSpPr>
      <p:grpSpPr>
        <a:xfrm>
          <a:off x="0" y="0"/>
          <a:ext cx="0" cy="0"/>
          <a:chOff x="0" y="0"/>
          <a:chExt cx="0" cy="0"/>
        </a:xfrm>
      </p:grpSpPr>
      <p:cxnSp>
        <p:nvCxnSpPr>
          <p:cNvPr id="484" name="Google Shape;484;p64"/>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485" name="Google Shape;485;p64"/>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486" name="Google Shape;486;p64"/>
          <p:cNvSpPr txBox="1"/>
          <p:nvPr/>
        </p:nvSpPr>
        <p:spPr>
          <a:xfrm>
            <a:off x="615900" y="303450"/>
            <a:ext cx="2298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#3</a:t>
            </a:r>
            <a:endParaRPr sz="3300">
              <a:solidFill>
                <a:schemeClr val="dk1"/>
              </a:solidFill>
              <a:latin typeface="Nanum Myeongjo"/>
              <a:ea typeface="Nanum Myeongjo"/>
              <a:cs typeface="Nanum Myeongjo"/>
              <a:sym typeface="Nanum Myeongjo"/>
            </a:endParaRPr>
          </a:p>
        </p:txBody>
      </p:sp>
      <p:sp>
        <p:nvSpPr>
          <p:cNvPr id="487" name="Google Shape;487;p64"/>
          <p:cNvSpPr/>
          <p:nvPr/>
        </p:nvSpPr>
        <p:spPr>
          <a:xfrm>
            <a:off x="283475" y="27370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4"/>
          <p:cNvSpPr txBox="1"/>
          <p:nvPr/>
        </p:nvSpPr>
        <p:spPr>
          <a:xfrm>
            <a:off x="479525" y="3463750"/>
            <a:ext cx="1554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Let’s compare notes.</a:t>
            </a:r>
            <a:endParaRPr b="1" sz="1000">
              <a:solidFill>
                <a:srgbClr val="83FBA3"/>
              </a:solidFill>
              <a:latin typeface="DM Sans"/>
              <a:ea typeface="DM Sans"/>
              <a:cs typeface="DM Sans"/>
              <a:sym typeface="DM Sans"/>
            </a:endParaRPr>
          </a:p>
        </p:txBody>
      </p:sp>
      <p:pic>
        <p:nvPicPr>
          <p:cNvPr id="489" name="Google Shape;489;p64"/>
          <p:cNvPicPr preferRelativeResize="0"/>
          <p:nvPr/>
        </p:nvPicPr>
        <p:blipFill>
          <a:blip r:embed="rId3">
            <a:alphaModFix/>
          </a:blip>
          <a:stretch>
            <a:fillRect/>
          </a:stretch>
        </p:blipFill>
        <p:spPr>
          <a:xfrm>
            <a:off x="3499500" y="-750"/>
            <a:ext cx="5525926" cy="4755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493" name="Shape 493"/>
        <p:cNvGrpSpPr/>
        <p:nvPr/>
      </p:nvGrpSpPr>
      <p:grpSpPr>
        <a:xfrm>
          <a:off x="0" y="0"/>
          <a:ext cx="0" cy="0"/>
          <a:chOff x="0" y="0"/>
          <a:chExt cx="0" cy="0"/>
        </a:xfrm>
      </p:grpSpPr>
      <p:cxnSp>
        <p:nvCxnSpPr>
          <p:cNvPr id="494" name="Google Shape;494;p65"/>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495" name="Google Shape;495;p65"/>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496" name="Google Shape;496;p65"/>
          <p:cNvSpPr txBox="1"/>
          <p:nvPr/>
        </p:nvSpPr>
        <p:spPr>
          <a:xfrm>
            <a:off x="615900" y="1598550"/>
            <a:ext cx="6571800" cy="4095300"/>
          </a:xfrm>
          <a:prstGeom prst="rect">
            <a:avLst/>
          </a:prstGeom>
          <a:noFill/>
          <a:ln>
            <a:noFill/>
          </a:ln>
        </p:spPr>
        <p:txBody>
          <a:bodyPr anchorCtr="0" anchor="t" bIns="0" lIns="0" spcFirstLastPara="1" rIns="0" wrap="square" tIns="0">
            <a:spAutoFit/>
          </a:bodyPr>
          <a:lstStyle/>
          <a:p>
            <a:pPr indent="-368300" lvl="0" marL="457200" rtl="0" algn="l">
              <a:lnSpc>
                <a:spcPct val="115000"/>
              </a:lnSpc>
              <a:spcBef>
                <a:spcPts val="0"/>
              </a:spcBef>
              <a:spcAft>
                <a:spcPts val="0"/>
              </a:spcAft>
              <a:buClr>
                <a:schemeClr val="lt1"/>
              </a:buClr>
              <a:buSzPts val="2200"/>
              <a:buFont typeface="DM Sans"/>
              <a:buChar char="●"/>
            </a:pPr>
            <a:r>
              <a:rPr lang="en-GB" sz="2200">
                <a:solidFill>
                  <a:schemeClr val="lt1"/>
                </a:solidFill>
                <a:latin typeface="DM Sans"/>
                <a:ea typeface="DM Sans"/>
                <a:cs typeface="DM Sans"/>
                <a:sym typeface="DM Sans"/>
              </a:rPr>
              <a:t>Content and Practice Expectations</a:t>
            </a:r>
            <a:endParaRPr sz="2200">
              <a:solidFill>
                <a:schemeClr val="lt1"/>
              </a:solidFill>
              <a:latin typeface="DM Sans"/>
              <a:ea typeface="DM Sans"/>
              <a:cs typeface="DM Sans"/>
              <a:sym typeface="DM Sans"/>
            </a:endParaRPr>
          </a:p>
          <a:p>
            <a:pPr indent="-368300" lvl="0" marL="457200" rtl="0" algn="l">
              <a:lnSpc>
                <a:spcPct val="115000"/>
              </a:lnSpc>
              <a:spcBef>
                <a:spcPts val="0"/>
              </a:spcBef>
              <a:spcAft>
                <a:spcPts val="0"/>
              </a:spcAft>
              <a:buClr>
                <a:schemeClr val="lt1"/>
              </a:buClr>
              <a:buSzPts val="2200"/>
              <a:buFont typeface="DM Sans"/>
              <a:buChar char="●"/>
            </a:pPr>
            <a:r>
              <a:rPr lang="en-GB" sz="2200">
                <a:solidFill>
                  <a:schemeClr val="lt1"/>
                </a:solidFill>
                <a:latin typeface="DM Sans"/>
                <a:ea typeface="DM Sans"/>
                <a:cs typeface="DM Sans"/>
                <a:sym typeface="DM Sans"/>
              </a:rPr>
              <a:t>Learning Principles</a:t>
            </a:r>
            <a:endParaRPr sz="2200">
              <a:solidFill>
                <a:schemeClr val="lt1"/>
              </a:solidFill>
              <a:latin typeface="DM Sans"/>
              <a:ea typeface="DM Sans"/>
              <a:cs typeface="DM Sans"/>
              <a:sym typeface="DM Sans"/>
            </a:endParaRPr>
          </a:p>
          <a:p>
            <a:pPr indent="-368300" lvl="0" marL="457200" rtl="0" algn="l">
              <a:lnSpc>
                <a:spcPct val="115000"/>
              </a:lnSpc>
              <a:spcBef>
                <a:spcPts val="0"/>
              </a:spcBef>
              <a:spcAft>
                <a:spcPts val="0"/>
              </a:spcAft>
              <a:buClr>
                <a:schemeClr val="lt1"/>
              </a:buClr>
              <a:buSzPts val="2200"/>
              <a:buFont typeface="DM Sans"/>
              <a:buChar char="●"/>
            </a:pPr>
            <a:r>
              <a:rPr lang="en-GB" sz="2200">
                <a:solidFill>
                  <a:schemeClr val="lt1"/>
                </a:solidFill>
                <a:latin typeface="DM Sans"/>
                <a:ea typeface="DM Sans"/>
                <a:cs typeface="DM Sans"/>
                <a:sym typeface="DM Sans"/>
              </a:rPr>
              <a:t>Criteria for Success</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rPr lang="en-GB" sz="2200">
                <a:solidFill>
                  <a:schemeClr val="lt1"/>
                </a:solidFill>
                <a:latin typeface="DM Sans"/>
                <a:ea typeface="DM Sans"/>
                <a:cs typeface="DM Sans"/>
                <a:sym typeface="DM Sans"/>
              </a:rPr>
              <a:t>Which one excites you the most?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rPr lang="en-GB" sz="2200">
                <a:solidFill>
                  <a:schemeClr val="lt1"/>
                </a:solidFill>
                <a:latin typeface="DM Sans"/>
                <a:ea typeface="DM Sans"/>
                <a:cs typeface="DM Sans"/>
                <a:sym typeface="DM Sans"/>
              </a:rPr>
              <a:t>What one will have the greatest impact on students?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rPr lang="en-GB" sz="2200">
                <a:solidFill>
                  <a:schemeClr val="lt1"/>
                </a:solidFill>
                <a:latin typeface="DM Sans"/>
                <a:ea typeface="DM Sans"/>
                <a:cs typeface="DM Sans"/>
                <a:sym typeface="DM Sans"/>
              </a:rPr>
              <a:t>What questions surface for you?</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0"/>
              </a:spcAft>
              <a:buNone/>
            </a:pPr>
            <a:r>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1000"/>
              </a:spcAft>
              <a:buNone/>
            </a:pPr>
            <a:r>
              <a:t/>
            </a:r>
            <a:endParaRPr sz="2200">
              <a:solidFill>
                <a:schemeClr val="lt1"/>
              </a:solidFill>
              <a:latin typeface="DM Sans"/>
              <a:ea typeface="DM Sans"/>
              <a:cs typeface="DM Sans"/>
              <a:sym typeface="DM Sans"/>
            </a:endParaRPr>
          </a:p>
        </p:txBody>
      </p:sp>
      <p:sp>
        <p:nvSpPr>
          <p:cNvPr id="497" name="Google Shape;497;p65"/>
          <p:cNvSpPr txBox="1"/>
          <p:nvPr/>
        </p:nvSpPr>
        <p:spPr>
          <a:xfrm>
            <a:off x="615900" y="368375"/>
            <a:ext cx="64176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Three Key Components of the Math Badging System</a:t>
            </a:r>
            <a:endParaRPr sz="3500">
              <a:solidFill>
                <a:srgbClr val="83FBA3"/>
              </a:solidFill>
              <a:latin typeface="Nanum Myeongjo"/>
              <a:ea typeface="Nanum Myeongjo"/>
              <a:cs typeface="Nanum Myeongjo"/>
              <a:sym typeface="Nanum Myeongjo"/>
            </a:endParaRPr>
          </a:p>
        </p:txBody>
      </p:sp>
      <p:sp>
        <p:nvSpPr>
          <p:cNvPr id="498" name="Google Shape;498;p65"/>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5"/>
          <p:cNvSpPr txBox="1"/>
          <p:nvPr/>
        </p:nvSpPr>
        <p:spPr>
          <a:xfrm>
            <a:off x="6735575" y="3076125"/>
            <a:ext cx="15615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a:t>
            </a:r>
            <a:br>
              <a:rPr b="1" lang="en-GB">
                <a:solidFill>
                  <a:srgbClr val="145758"/>
                </a:solidFill>
                <a:latin typeface="DM Sans"/>
                <a:ea typeface="DM Sans"/>
                <a:cs typeface="DM Sans"/>
                <a:sym typeface="DM Sans"/>
              </a:rPr>
            </a:br>
            <a:r>
              <a:rPr b="1" lang="en-GB">
                <a:solidFill>
                  <a:srgbClr val="145758"/>
                </a:solidFill>
                <a:latin typeface="DM Sans"/>
                <a:ea typeface="DM Sans"/>
                <a:cs typeface="DM Sans"/>
                <a:sym typeface="DM Sans"/>
              </a:rPr>
              <a:t>mute or share in the chat!</a:t>
            </a:r>
            <a:endParaRPr b="1" sz="1100">
              <a:solidFill>
                <a:srgbClr val="145758"/>
              </a:solidFill>
              <a:latin typeface="DM Sans"/>
              <a:ea typeface="DM Sans"/>
              <a:cs typeface="DM Sans"/>
              <a:sym typeface="DM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503" name="Shape 503"/>
        <p:cNvGrpSpPr/>
        <p:nvPr/>
      </p:nvGrpSpPr>
      <p:grpSpPr>
        <a:xfrm>
          <a:off x="0" y="0"/>
          <a:ext cx="0" cy="0"/>
          <a:chOff x="0" y="0"/>
          <a:chExt cx="0" cy="0"/>
        </a:xfrm>
      </p:grpSpPr>
      <p:cxnSp>
        <p:nvCxnSpPr>
          <p:cNvPr id="504" name="Google Shape;504;p66"/>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05" name="Google Shape;505;p66"/>
          <p:cNvSpPr txBox="1"/>
          <p:nvPr/>
        </p:nvSpPr>
        <p:spPr>
          <a:xfrm>
            <a:off x="3419850" y="303450"/>
            <a:ext cx="4318200" cy="3021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Task 2: Expectations and Learning Principles</a:t>
            </a:r>
            <a:endParaRPr sz="5200">
              <a:solidFill>
                <a:schemeClr val="dk1"/>
              </a:solidFill>
              <a:latin typeface="Nanum Myeongjo"/>
              <a:ea typeface="Nanum Myeongjo"/>
              <a:cs typeface="Nanum Myeongjo"/>
              <a:sym typeface="Nanum Myeongjo"/>
            </a:endParaRPr>
          </a:p>
        </p:txBody>
      </p:sp>
      <p:sp>
        <p:nvSpPr>
          <p:cNvPr id="506" name="Google Shape;506;p66"/>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04</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10" name="Shape 510"/>
        <p:cNvGrpSpPr/>
        <p:nvPr/>
      </p:nvGrpSpPr>
      <p:grpSpPr>
        <a:xfrm>
          <a:off x="0" y="0"/>
          <a:ext cx="0" cy="0"/>
          <a:chOff x="0" y="0"/>
          <a:chExt cx="0" cy="0"/>
        </a:xfrm>
      </p:grpSpPr>
      <p:cxnSp>
        <p:nvCxnSpPr>
          <p:cNvPr id="511" name="Google Shape;511;p67"/>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12" name="Google Shape;512;p67"/>
          <p:cNvCxnSpPr/>
          <p:nvPr/>
        </p:nvCxnSpPr>
        <p:spPr>
          <a:xfrm>
            <a:off x="63960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13" name="Google Shape;513;p67"/>
          <p:cNvSpPr txBox="1"/>
          <p:nvPr/>
        </p:nvSpPr>
        <p:spPr>
          <a:xfrm>
            <a:off x="615900" y="303450"/>
            <a:ext cx="40407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Let’s Do Some Math!</a:t>
            </a:r>
            <a:endParaRPr sz="3300">
              <a:solidFill>
                <a:schemeClr val="dk1"/>
              </a:solidFill>
              <a:latin typeface="Nanum Myeongjo"/>
              <a:ea typeface="Nanum Myeongjo"/>
              <a:cs typeface="Nanum Myeongjo"/>
              <a:sym typeface="Nanum Myeongjo"/>
            </a:endParaRPr>
          </a:p>
        </p:txBody>
      </p:sp>
      <p:sp>
        <p:nvSpPr>
          <p:cNvPr id="514" name="Google Shape;514;p67"/>
          <p:cNvSpPr/>
          <p:nvPr/>
        </p:nvSpPr>
        <p:spPr>
          <a:xfrm>
            <a:off x="6780300" y="2091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7"/>
          <p:cNvSpPr txBox="1"/>
          <p:nvPr/>
        </p:nvSpPr>
        <p:spPr>
          <a:xfrm>
            <a:off x="6976350" y="2571650"/>
            <a:ext cx="15540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C9FC8D"/>
                </a:solidFill>
                <a:latin typeface="DM Sans"/>
                <a:ea typeface="DM Sans"/>
                <a:cs typeface="DM Sans"/>
                <a:sym typeface="DM Sans"/>
              </a:rPr>
              <a:t>Take a moment to read Task 2: Height of a Ball</a:t>
            </a:r>
            <a:endParaRPr b="1" sz="1300">
              <a:solidFill>
                <a:srgbClr val="C9FC8D"/>
              </a:solidFill>
              <a:latin typeface="DM Sans"/>
              <a:ea typeface="DM Sans"/>
              <a:cs typeface="DM Sans"/>
              <a:sym typeface="DM Sans"/>
            </a:endParaRPr>
          </a:p>
        </p:txBody>
      </p:sp>
      <p:pic>
        <p:nvPicPr>
          <p:cNvPr id="516" name="Google Shape;516;p67"/>
          <p:cNvPicPr preferRelativeResize="0"/>
          <p:nvPr/>
        </p:nvPicPr>
        <p:blipFill>
          <a:blip r:embed="rId3">
            <a:alphaModFix/>
          </a:blip>
          <a:stretch>
            <a:fillRect/>
          </a:stretch>
        </p:blipFill>
        <p:spPr>
          <a:xfrm>
            <a:off x="152400" y="913050"/>
            <a:ext cx="6294592" cy="40780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20" name="Shape 520"/>
        <p:cNvGrpSpPr/>
        <p:nvPr/>
      </p:nvGrpSpPr>
      <p:grpSpPr>
        <a:xfrm>
          <a:off x="0" y="0"/>
          <a:ext cx="0" cy="0"/>
          <a:chOff x="0" y="0"/>
          <a:chExt cx="0" cy="0"/>
        </a:xfrm>
      </p:grpSpPr>
      <p:cxnSp>
        <p:nvCxnSpPr>
          <p:cNvPr id="521" name="Google Shape;521;p68"/>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22" name="Google Shape;522;p68"/>
          <p:cNvCxnSpPr/>
          <p:nvPr/>
        </p:nvCxnSpPr>
        <p:spPr>
          <a:xfrm>
            <a:off x="63960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23" name="Google Shape;523;p68"/>
          <p:cNvSpPr txBox="1"/>
          <p:nvPr/>
        </p:nvSpPr>
        <p:spPr>
          <a:xfrm>
            <a:off x="615900" y="303450"/>
            <a:ext cx="40407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Let’s Do Some Math!</a:t>
            </a:r>
            <a:endParaRPr sz="3300">
              <a:solidFill>
                <a:schemeClr val="dk1"/>
              </a:solidFill>
              <a:latin typeface="Nanum Myeongjo"/>
              <a:ea typeface="Nanum Myeongjo"/>
              <a:cs typeface="Nanum Myeongjo"/>
              <a:sym typeface="Nanum Myeongjo"/>
            </a:endParaRPr>
          </a:p>
        </p:txBody>
      </p:sp>
      <p:sp>
        <p:nvSpPr>
          <p:cNvPr id="524" name="Google Shape;524;p68"/>
          <p:cNvSpPr/>
          <p:nvPr/>
        </p:nvSpPr>
        <p:spPr>
          <a:xfrm>
            <a:off x="6780300" y="23202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8"/>
          <p:cNvSpPr txBox="1"/>
          <p:nvPr/>
        </p:nvSpPr>
        <p:spPr>
          <a:xfrm>
            <a:off x="7071775" y="2621175"/>
            <a:ext cx="1554000" cy="129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Proxima Nova"/>
                <a:ea typeface="Proxima Nova"/>
                <a:cs typeface="Proxima Nova"/>
                <a:sym typeface="Proxima Nova"/>
              </a:rPr>
              <a:t>Do the task as a student would. </a:t>
            </a:r>
            <a:endParaRPr b="1">
              <a:solidFill>
                <a:srgbClr val="BDFCD7"/>
              </a:solidFill>
              <a:latin typeface="Proxima Nova"/>
              <a:ea typeface="Proxima Nova"/>
              <a:cs typeface="Proxima Nova"/>
              <a:sym typeface="Proxima Nova"/>
            </a:endParaRPr>
          </a:p>
          <a:p>
            <a:pPr indent="0" lvl="0" marL="0" rtl="0" algn="ctr">
              <a:spcBef>
                <a:spcPts val="0"/>
              </a:spcBef>
              <a:spcAft>
                <a:spcPts val="0"/>
              </a:spcAft>
              <a:buClr>
                <a:schemeClr val="dk1"/>
              </a:buClr>
              <a:buSzPts val="1100"/>
              <a:buFont typeface="Arial"/>
              <a:buNone/>
            </a:pPr>
            <a:r>
              <a:rPr b="1" lang="en-GB">
                <a:solidFill>
                  <a:srgbClr val="BDFCD7"/>
                </a:solidFill>
                <a:latin typeface="Proxima Nova"/>
                <a:ea typeface="Proxima Nova"/>
                <a:cs typeface="Proxima Nova"/>
                <a:sym typeface="Proxima Nova"/>
              </a:rPr>
              <a:t>Share reflections in the shart in your handout as you do the math!</a:t>
            </a:r>
            <a:endParaRPr b="1">
              <a:solidFill>
                <a:srgbClr val="BDFCD7"/>
              </a:solidFill>
              <a:latin typeface="DM Sans"/>
              <a:ea typeface="DM Sans"/>
              <a:cs typeface="DM Sans"/>
              <a:sym typeface="DM Sans"/>
            </a:endParaRPr>
          </a:p>
        </p:txBody>
      </p:sp>
      <p:pic>
        <p:nvPicPr>
          <p:cNvPr id="526" name="Google Shape;526;p68"/>
          <p:cNvPicPr preferRelativeResize="0"/>
          <p:nvPr/>
        </p:nvPicPr>
        <p:blipFill>
          <a:blip r:embed="rId3">
            <a:alphaModFix/>
          </a:blip>
          <a:stretch>
            <a:fillRect/>
          </a:stretch>
        </p:blipFill>
        <p:spPr>
          <a:xfrm>
            <a:off x="152400" y="913050"/>
            <a:ext cx="6294592" cy="40780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30" name="Shape 530"/>
        <p:cNvGrpSpPr/>
        <p:nvPr/>
      </p:nvGrpSpPr>
      <p:grpSpPr>
        <a:xfrm>
          <a:off x="0" y="0"/>
          <a:ext cx="0" cy="0"/>
          <a:chOff x="0" y="0"/>
          <a:chExt cx="0" cy="0"/>
        </a:xfrm>
      </p:grpSpPr>
      <p:cxnSp>
        <p:nvCxnSpPr>
          <p:cNvPr id="531" name="Google Shape;531;p69"/>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32" name="Google Shape;532;p69"/>
          <p:cNvCxnSpPr/>
          <p:nvPr/>
        </p:nvCxnSpPr>
        <p:spPr>
          <a:xfrm>
            <a:off x="7843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33" name="Google Shape;533;p69"/>
          <p:cNvSpPr txBox="1"/>
          <p:nvPr/>
        </p:nvSpPr>
        <p:spPr>
          <a:xfrm>
            <a:off x="615900" y="303450"/>
            <a:ext cx="6597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Content and Practice Expectations</a:t>
            </a:r>
            <a:endParaRPr sz="3300">
              <a:solidFill>
                <a:schemeClr val="dk1"/>
              </a:solidFill>
              <a:latin typeface="Nanum Myeongjo"/>
              <a:ea typeface="Nanum Myeongjo"/>
              <a:cs typeface="Nanum Myeongjo"/>
              <a:sym typeface="Nanum Myeongjo"/>
            </a:endParaRPr>
          </a:p>
        </p:txBody>
      </p:sp>
      <p:sp>
        <p:nvSpPr>
          <p:cNvPr id="534" name="Google Shape;534;p69"/>
          <p:cNvSpPr/>
          <p:nvPr/>
        </p:nvSpPr>
        <p:spPr>
          <a:xfrm>
            <a:off x="6780300" y="2091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9"/>
          <p:cNvSpPr txBox="1"/>
          <p:nvPr/>
        </p:nvSpPr>
        <p:spPr>
          <a:xfrm>
            <a:off x="6976350" y="2363900"/>
            <a:ext cx="1554000" cy="1400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300">
                <a:solidFill>
                  <a:srgbClr val="C9FC8D"/>
                </a:solidFill>
                <a:latin typeface="DM Sans"/>
                <a:ea typeface="DM Sans"/>
                <a:cs typeface="DM Sans"/>
                <a:sym typeface="DM Sans"/>
              </a:rPr>
              <a:t>Choose 1-2 Content and Practice Expectations that student work could give evidence of.</a:t>
            </a:r>
            <a:endParaRPr b="1" sz="1300">
              <a:solidFill>
                <a:srgbClr val="C9FC8D"/>
              </a:solidFill>
              <a:latin typeface="DM Sans"/>
              <a:ea typeface="DM Sans"/>
              <a:cs typeface="DM Sans"/>
              <a:sym typeface="DM Sans"/>
            </a:endParaRPr>
          </a:p>
        </p:txBody>
      </p:sp>
      <p:pic>
        <p:nvPicPr>
          <p:cNvPr id="536" name="Google Shape;536;p69"/>
          <p:cNvPicPr preferRelativeResize="0"/>
          <p:nvPr/>
        </p:nvPicPr>
        <p:blipFill>
          <a:blip r:embed="rId3">
            <a:alphaModFix/>
          </a:blip>
          <a:stretch>
            <a:fillRect/>
          </a:stretch>
        </p:blipFill>
        <p:spPr>
          <a:xfrm>
            <a:off x="152400" y="913050"/>
            <a:ext cx="6294592" cy="40780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40" name="Shape 540"/>
        <p:cNvGrpSpPr/>
        <p:nvPr/>
      </p:nvGrpSpPr>
      <p:grpSpPr>
        <a:xfrm>
          <a:off x="0" y="0"/>
          <a:ext cx="0" cy="0"/>
          <a:chOff x="0" y="0"/>
          <a:chExt cx="0" cy="0"/>
        </a:xfrm>
      </p:grpSpPr>
      <p:cxnSp>
        <p:nvCxnSpPr>
          <p:cNvPr id="541" name="Google Shape;541;p70"/>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542" name="Google Shape;542;p70"/>
          <p:cNvCxnSpPr/>
          <p:nvPr/>
        </p:nvCxnSpPr>
        <p:spPr>
          <a:xfrm>
            <a:off x="7843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43" name="Google Shape;543;p70"/>
          <p:cNvSpPr txBox="1"/>
          <p:nvPr/>
        </p:nvSpPr>
        <p:spPr>
          <a:xfrm>
            <a:off x="615900" y="303450"/>
            <a:ext cx="6597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Content and Practice Expectations</a:t>
            </a:r>
            <a:endParaRPr sz="3300">
              <a:solidFill>
                <a:schemeClr val="dk1"/>
              </a:solidFill>
              <a:latin typeface="Nanum Myeongjo"/>
              <a:ea typeface="Nanum Myeongjo"/>
              <a:cs typeface="Nanum Myeongjo"/>
              <a:sym typeface="Nanum Myeongjo"/>
            </a:endParaRPr>
          </a:p>
        </p:txBody>
      </p:sp>
      <p:sp>
        <p:nvSpPr>
          <p:cNvPr id="544" name="Google Shape;544;p70"/>
          <p:cNvSpPr/>
          <p:nvPr/>
        </p:nvSpPr>
        <p:spPr>
          <a:xfrm>
            <a:off x="6780300" y="2091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70"/>
          <p:cNvSpPr txBox="1"/>
          <p:nvPr/>
        </p:nvSpPr>
        <p:spPr>
          <a:xfrm>
            <a:off x="6976350" y="2613363"/>
            <a:ext cx="1554000" cy="677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GB" sz="1100">
                <a:solidFill>
                  <a:srgbClr val="C9FC8D"/>
                </a:solidFill>
                <a:latin typeface="DM Sans"/>
                <a:ea typeface="DM Sans"/>
                <a:cs typeface="DM Sans"/>
                <a:sym typeface="DM Sans"/>
              </a:rPr>
              <a:t>1</a:t>
            </a:r>
            <a:r>
              <a:rPr b="1" lang="en-GB" sz="1100">
                <a:solidFill>
                  <a:srgbClr val="C9FC8D"/>
                </a:solidFill>
                <a:latin typeface="DM Sans"/>
                <a:ea typeface="DM Sans"/>
                <a:cs typeface="DM Sans"/>
                <a:sym typeface="DM Sans"/>
              </a:rPr>
              <a:t>03.c: Analyze quadratic functions using different representations.</a:t>
            </a:r>
            <a:endParaRPr>
              <a:solidFill>
                <a:srgbClr val="C9FC8D"/>
              </a:solidFill>
            </a:endParaRPr>
          </a:p>
        </p:txBody>
      </p:sp>
      <p:pic>
        <p:nvPicPr>
          <p:cNvPr id="546" name="Google Shape;546;p70"/>
          <p:cNvPicPr preferRelativeResize="0"/>
          <p:nvPr/>
        </p:nvPicPr>
        <p:blipFill>
          <a:blip r:embed="rId3">
            <a:alphaModFix/>
          </a:blip>
          <a:stretch>
            <a:fillRect/>
          </a:stretch>
        </p:blipFill>
        <p:spPr>
          <a:xfrm>
            <a:off x="152400" y="913050"/>
            <a:ext cx="6294592" cy="40780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158" name="Shape 158"/>
        <p:cNvGrpSpPr/>
        <p:nvPr/>
      </p:nvGrpSpPr>
      <p:grpSpPr>
        <a:xfrm>
          <a:off x="0" y="0"/>
          <a:ext cx="0" cy="0"/>
          <a:chOff x="0" y="0"/>
          <a:chExt cx="0" cy="0"/>
        </a:xfrm>
      </p:grpSpPr>
      <p:sp>
        <p:nvSpPr>
          <p:cNvPr id="159" name="Google Shape;159;p35"/>
          <p:cNvSpPr txBox="1"/>
          <p:nvPr/>
        </p:nvSpPr>
        <p:spPr>
          <a:xfrm>
            <a:off x="2876500" y="1757125"/>
            <a:ext cx="24090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Participants will be able to:</a:t>
            </a:r>
            <a:endParaRPr>
              <a:solidFill>
                <a:schemeClr val="dk1"/>
              </a:solidFill>
              <a:latin typeface="NanumMyeongjo ExtraBold"/>
              <a:ea typeface="NanumMyeongjo ExtraBold"/>
              <a:cs typeface="NanumMyeongjo ExtraBold"/>
              <a:sym typeface="NanumMyeongjo ExtraBold"/>
            </a:endParaRPr>
          </a:p>
        </p:txBody>
      </p:sp>
      <p:sp>
        <p:nvSpPr>
          <p:cNvPr id="160" name="Google Shape;160;p35"/>
          <p:cNvSpPr txBox="1"/>
          <p:nvPr/>
        </p:nvSpPr>
        <p:spPr>
          <a:xfrm>
            <a:off x="2876500" y="2088175"/>
            <a:ext cx="2134800" cy="1521300"/>
          </a:xfrm>
          <a:prstGeom prst="rect">
            <a:avLst/>
          </a:prstGeom>
          <a:noFill/>
          <a:ln>
            <a:noFill/>
          </a:ln>
        </p:spPr>
        <p:txBody>
          <a:bodyPr anchorCtr="0" anchor="t" bIns="0" lIns="0" spcFirstLastPara="1" rIns="0" wrap="square" tIns="0">
            <a:spAutoFit/>
          </a:bodyPr>
          <a:lstStyle/>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Explain the content and practice expectations for the M103 badge</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Analyze tasks through the lenses of (1) content and practice expectations and (2) learning principles</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Analyze student work for evidence of learning</a:t>
            </a:r>
            <a:endParaRPr sz="1000">
              <a:solidFill>
                <a:schemeClr val="dk1"/>
              </a:solidFill>
              <a:latin typeface="DM Sans"/>
              <a:ea typeface="DM Sans"/>
              <a:cs typeface="DM Sans"/>
              <a:sym typeface="DM Sans"/>
            </a:endParaRPr>
          </a:p>
        </p:txBody>
      </p:sp>
      <p:cxnSp>
        <p:nvCxnSpPr>
          <p:cNvPr id="161" name="Google Shape;161;p35"/>
          <p:cNvCxnSpPr/>
          <p:nvPr/>
        </p:nvCxnSpPr>
        <p:spPr>
          <a:xfrm>
            <a:off x="2374350" y="1083650"/>
            <a:ext cx="6784800" cy="0"/>
          </a:xfrm>
          <a:prstGeom prst="straightConnector1">
            <a:avLst/>
          </a:prstGeom>
          <a:noFill/>
          <a:ln cap="flat" cmpd="sng" w="9525">
            <a:solidFill>
              <a:schemeClr val="dk1"/>
            </a:solidFill>
            <a:prstDash val="solid"/>
            <a:round/>
            <a:headEnd len="med" w="med" type="none"/>
            <a:tailEnd len="med" w="med" type="none"/>
          </a:ln>
        </p:spPr>
      </p:cxnSp>
      <p:sp>
        <p:nvSpPr>
          <p:cNvPr id="162" name="Google Shape;162;p35"/>
          <p:cNvSpPr/>
          <p:nvPr/>
        </p:nvSpPr>
        <p:spPr>
          <a:xfrm>
            <a:off x="2876500" y="617975"/>
            <a:ext cx="922200" cy="922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5"/>
          <p:cNvSpPr txBox="1"/>
          <p:nvPr/>
        </p:nvSpPr>
        <p:spPr>
          <a:xfrm>
            <a:off x="6085125" y="1757125"/>
            <a:ext cx="9222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solidFill>
                  <a:schemeClr val="dk1"/>
                </a:solidFill>
                <a:latin typeface="NanumMyeongjo ExtraBold"/>
                <a:ea typeface="NanumMyeongjo ExtraBold"/>
                <a:cs typeface="NanumMyeongjo ExtraBold"/>
                <a:sym typeface="NanumMyeongjo ExtraBold"/>
              </a:rPr>
              <a:t>Agenda:</a:t>
            </a:r>
            <a:endParaRPr>
              <a:solidFill>
                <a:schemeClr val="dk1"/>
              </a:solidFill>
              <a:latin typeface="NanumMyeongjo ExtraBold"/>
              <a:ea typeface="NanumMyeongjo ExtraBold"/>
              <a:cs typeface="NanumMyeongjo ExtraBold"/>
              <a:sym typeface="NanumMyeongjo ExtraBold"/>
            </a:endParaRPr>
          </a:p>
        </p:txBody>
      </p:sp>
      <p:sp>
        <p:nvSpPr>
          <p:cNvPr id="164" name="Google Shape;164;p35"/>
          <p:cNvSpPr txBox="1"/>
          <p:nvPr/>
        </p:nvSpPr>
        <p:spPr>
          <a:xfrm>
            <a:off x="6085125" y="2088175"/>
            <a:ext cx="1915200" cy="1713600"/>
          </a:xfrm>
          <a:prstGeom prst="rect">
            <a:avLst/>
          </a:prstGeom>
          <a:noFill/>
          <a:ln>
            <a:noFill/>
          </a:ln>
        </p:spPr>
        <p:txBody>
          <a:bodyPr anchorCtr="0" anchor="t" bIns="0" lIns="0" spcFirstLastPara="1" rIns="0" wrap="square" tIns="0">
            <a:spAutoFit/>
          </a:bodyPr>
          <a:lstStyle/>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Exploring the Content</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Task 1: Expectations and Learning Principles</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Task 1: Student Work</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Task 2: Expectations and Learning Principles</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Task 2: Student Work</a:t>
            </a:r>
            <a:endParaRPr sz="1000">
              <a:solidFill>
                <a:schemeClr val="dk1"/>
              </a:solidFill>
              <a:latin typeface="DM Sans"/>
              <a:ea typeface="DM Sans"/>
              <a:cs typeface="DM Sans"/>
              <a:sym typeface="DM Sans"/>
            </a:endParaRPr>
          </a:p>
          <a:p>
            <a:pPr indent="-154940" lvl="0" marL="146304" rtl="0" algn="l">
              <a:lnSpc>
                <a:spcPct val="115000"/>
              </a:lnSpc>
              <a:spcBef>
                <a:spcPts val="500"/>
              </a:spcBef>
              <a:spcAft>
                <a:spcPts val="0"/>
              </a:spcAft>
              <a:buClr>
                <a:schemeClr val="dk1"/>
              </a:buClr>
              <a:buSzPts val="1000"/>
              <a:buFont typeface="DM Sans"/>
              <a:buChar char="●"/>
            </a:pPr>
            <a:r>
              <a:rPr lang="en-GB" sz="1000">
                <a:solidFill>
                  <a:schemeClr val="dk1"/>
                </a:solidFill>
                <a:latin typeface="DM Sans"/>
                <a:ea typeface="DM Sans"/>
                <a:cs typeface="DM Sans"/>
                <a:sym typeface="DM Sans"/>
              </a:rPr>
              <a:t>Closing</a:t>
            </a:r>
            <a:endParaRPr sz="1000">
              <a:solidFill>
                <a:schemeClr val="dk1"/>
              </a:solidFill>
              <a:latin typeface="DM Sans"/>
              <a:ea typeface="DM Sans"/>
              <a:cs typeface="DM Sans"/>
              <a:sym typeface="DM Sans"/>
            </a:endParaRPr>
          </a:p>
        </p:txBody>
      </p:sp>
      <p:sp>
        <p:nvSpPr>
          <p:cNvPr id="165" name="Google Shape;165;p35"/>
          <p:cNvSpPr/>
          <p:nvPr/>
        </p:nvSpPr>
        <p:spPr>
          <a:xfrm>
            <a:off x="6085125" y="617975"/>
            <a:ext cx="922200" cy="922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6" name="Google Shape;166;p35"/>
          <p:cNvCxnSpPr/>
          <p:nvPr/>
        </p:nvCxnSpPr>
        <p:spPr>
          <a:xfrm>
            <a:off x="5687700" y="1083650"/>
            <a:ext cx="0" cy="4065300"/>
          </a:xfrm>
          <a:prstGeom prst="straightConnector1">
            <a:avLst/>
          </a:prstGeom>
          <a:noFill/>
          <a:ln cap="flat" cmpd="sng" w="9525">
            <a:solidFill>
              <a:schemeClr val="dk1"/>
            </a:solidFill>
            <a:prstDash val="solid"/>
            <a:round/>
            <a:headEnd len="med" w="med" type="none"/>
            <a:tailEnd len="med" w="med" type="none"/>
          </a:ln>
        </p:spPr>
      </p:cxnSp>
      <p:cxnSp>
        <p:nvCxnSpPr>
          <p:cNvPr id="167" name="Google Shape;167;p35"/>
          <p:cNvCxnSpPr/>
          <p:nvPr/>
        </p:nvCxnSpPr>
        <p:spPr>
          <a:xfrm>
            <a:off x="2374350" y="4721100"/>
            <a:ext cx="6784800" cy="0"/>
          </a:xfrm>
          <a:prstGeom prst="straightConnector1">
            <a:avLst/>
          </a:prstGeom>
          <a:noFill/>
          <a:ln cap="flat" cmpd="sng" w="9525">
            <a:solidFill>
              <a:schemeClr val="dk1"/>
            </a:solidFill>
            <a:prstDash val="solid"/>
            <a:round/>
            <a:headEnd len="med" w="med" type="none"/>
            <a:tailEnd len="med" w="med" type="none"/>
          </a:ln>
        </p:spPr>
      </p:cxnSp>
      <p:sp>
        <p:nvSpPr>
          <p:cNvPr id="168" name="Google Shape;168;p35"/>
          <p:cNvSpPr/>
          <p:nvPr/>
        </p:nvSpPr>
        <p:spPr>
          <a:xfrm>
            <a:off x="0" y="0"/>
            <a:ext cx="25056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5"/>
          <p:cNvSpPr txBox="1"/>
          <p:nvPr/>
        </p:nvSpPr>
        <p:spPr>
          <a:xfrm>
            <a:off x="325175" y="342200"/>
            <a:ext cx="1915200" cy="12192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Outcomes and Agenda</a:t>
            </a:r>
            <a:endParaRPr sz="3300">
              <a:solidFill>
                <a:schemeClr val="dk1"/>
              </a:solidFill>
              <a:latin typeface="Nanum Myeongjo"/>
              <a:ea typeface="Nanum Myeongjo"/>
              <a:cs typeface="Nanum Myeongjo"/>
              <a:sym typeface="Nanum Myeongjo"/>
            </a:endParaRPr>
          </a:p>
        </p:txBody>
      </p:sp>
      <p:cxnSp>
        <p:nvCxnSpPr>
          <p:cNvPr id="170" name="Google Shape;170;p35"/>
          <p:cNvCxnSpPr/>
          <p:nvPr/>
        </p:nvCxnSpPr>
        <p:spPr>
          <a:xfrm>
            <a:off x="2505475" y="-6900"/>
            <a:ext cx="0" cy="5155800"/>
          </a:xfrm>
          <a:prstGeom prst="straightConnector1">
            <a:avLst/>
          </a:prstGeom>
          <a:noFill/>
          <a:ln cap="flat" cmpd="sng" w="9525">
            <a:solidFill>
              <a:schemeClr val="dk1"/>
            </a:solidFill>
            <a:prstDash val="solid"/>
            <a:round/>
            <a:headEnd len="med" w="med" type="none"/>
            <a:tailEnd len="med" w="med" type="none"/>
          </a:ln>
        </p:spPr>
      </p:cxnSp>
      <p:pic>
        <p:nvPicPr>
          <p:cNvPr id="171" name="Google Shape;171;p35"/>
          <p:cNvPicPr preferRelativeResize="0"/>
          <p:nvPr/>
        </p:nvPicPr>
        <p:blipFill>
          <a:blip r:embed="rId3">
            <a:alphaModFix/>
          </a:blip>
          <a:stretch>
            <a:fillRect/>
          </a:stretch>
        </p:blipFill>
        <p:spPr>
          <a:xfrm>
            <a:off x="3096768" y="841025"/>
            <a:ext cx="481663" cy="485249"/>
          </a:xfrm>
          <a:prstGeom prst="rect">
            <a:avLst/>
          </a:prstGeom>
          <a:noFill/>
          <a:ln>
            <a:noFill/>
          </a:ln>
        </p:spPr>
      </p:pic>
      <p:pic>
        <p:nvPicPr>
          <p:cNvPr id="172" name="Google Shape;172;p35"/>
          <p:cNvPicPr preferRelativeResize="0"/>
          <p:nvPr/>
        </p:nvPicPr>
        <p:blipFill>
          <a:blip r:embed="rId4">
            <a:alphaModFix/>
          </a:blip>
          <a:stretch>
            <a:fillRect/>
          </a:stretch>
        </p:blipFill>
        <p:spPr>
          <a:xfrm>
            <a:off x="6309925" y="841025"/>
            <a:ext cx="472599" cy="485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50" name="Shape 550"/>
        <p:cNvGrpSpPr/>
        <p:nvPr/>
      </p:nvGrpSpPr>
      <p:grpSpPr>
        <a:xfrm>
          <a:off x="0" y="0"/>
          <a:ext cx="0" cy="0"/>
          <a:chOff x="0" y="0"/>
          <a:chExt cx="0" cy="0"/>
        </a:xfrm>
      </p:grpSpPr>
      <p:sp>
        <p:nvSpPr>
          <p:cNvPr id="551" name="Google Shape;551;p71"/>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M103 Modeling with Functions of Quadratic Type, students will employ the following learning principles: </a:t>
            </a:r>
            <a:endParaRPr b="1">
              <a:solidFill>
                <a:schemeClr val="dk1"/>
              </a:solidFill>
              <a:latin typeface="DM Sans"/>
              <a:ea typeface="DM Sans"/>
              <a:cs typeface="DM Sans"/>
              <a:sym typeface="DM Sans"/>
            </a:endParaRPr>
          </a:p>
        </p:txBody>
      </p:sp>
      <p:sp>
        <p:nvSpPr>
          <p:cNvPr id="552" name="Google Shape;552;p71"/>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553" name="Google Shape;553;p71"/>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554" name="Google Shape;554;p71"/>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5" name="Google Shape;555;p71"/>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556" name="Google Shape;556;p71"/>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557" name="Google Shape;557;p71"/>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558" name="Google Shape;558;p71"/>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62" name="Shape 562"/>
        <p:cNvGrpSpPr/>
        <p:nvPr/>
      </p:nvGrpSpPr>
      <p:grpSpPr>
        <a:xfrm>
          <a:off x="0" y="0"/>
          <a:ext cx="0" cy="0"/>
          <a:chOff x="0" y="0"/>
          <a:chExt cx="0" cy="0"/>
        </a:xfrm>
      </p:grpSpPr>
      <p:sp>
        <p:nvSpPr>
          <p:cNvPr id="563" name="Google Shape;563;p72"/>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M103 Modeling with Functions of Quadratic Type, students will employ the following learning principles: </a:t>
            </a:r>
            <a:endParaRPr b="1">
              <a:solidFill>
                <a:schemeClr val="dk1"/>
              </a:solidFill>
              <a:latin typeface="DM Sans"/>
              <a:ea typeface="DM Sans"/>
              <a:cs typeface="DM Sans"/>
              <a:sym typeface="DM Sans"/>
            </a:endParaRPr>
          </a:p>
        </p:txBody>
      </p:sp>
      <p:sp>
        <p:nvSpPr>
          <p:cNvPr id="564" name="Google Shape;564;p72"/>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565" name="Google Shape;565;p72"/>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566" name="Google Shape;566;p72"/>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7" name="Google Shape;567;p72"/>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568" name="Google Shape;568;p72"/>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569" name="Google Shape;569;p72"/>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570" name="Google Shape;570;p72"/>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
        <p:nvSpPr>
          <p:cNvPr id="571" name="Google Shape;571;p72"/>
          <p:cNvSpPr/>
          <p:nvPr/>
        </p:nvSpPr>
        <p:spPr>
          <a:xfrm>
            <a:off x="6399300" y="2472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2"/>
          <p:cNvSpPr txBox="1"/>
          <p:nvPr/>
        </p:nvSpPr>
        <p:spPr>
          <a:xfrm>
            <a:off x="6595350" y="2937350"/>
            <a:ext cx="1554000" cy="1015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BDFCD7"/>
                </a:solidFill>
                <a:latin typeface="DM Sans"/>
                <a:ea typeface="DM Sans"/>
                <a:cs typeface="DM Sans"/>
                <a:sym typeface="DM Sans"/>
              </a:rPr>
              <a:t>Which of these principles does this task lend itself to? </a:t>
            </a:r>
            <a:endParaRPr b="1" sz="1100">
              <a:solidFill>
                <a:srgbClr val="BDFCD7"/>
              </a:solidFill>
              <a:latin typeface="DM Sans"/>
              <a:ea typeface="DM Sans"/>
              <a:cs typeface="DM Sans"/>
              <a:sym typeface="DM Sans"/>
            </a:endParaRPr>
          </a:p>
          <a:p>
            <a:pPr indent="0" lvl="0" marL="0" rtl="0" algn="ctr">
              <a:spcBef>
                <a:spcPts val="0"/>
              </a:spcBef>
              <a:spcAft>
                <a:spcPts val="0"/>
              </a:spcAft>
              <a:buNone/>
            </a:pPr>
            <a:r>
              <a:rPr b="1" lang="en-GB" sz="1100">
                <a:solidFill>
                  <a:srgbClr val="BDFCD7"/>
                </a:solidFill>
                <a:latin typeface="DM Sans"/>
                <a:ea typeface="DM Sans"/>
                <a:cs typeface="DM Sans"/>
                <a:sym typeface="DM Sans"/>
              </a:rPr>
              <a:t>Which ones can the task be easily adapted to accommodate? </a:t>
            </a:r>
            <a:endParaRPr b="1" sz="1100">
              <a:solidFill>
                <a:srgbClr val="BDFCD7"/>
              </a:solidFill>
              <a:latin typeface="DM Sans"/>
              <a:ea typeface="DM Sans"/>
              <a:cs typeface="DM Sans"/>
              <a:sym typeface="DM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576" name="Shape 576"/>
        <p:cNvGrpSpPr/>
        <p:nvPr/>
      </p:nvGrpSpPr>
      <p:grpSpPr>
        <a:xfrm>
          <a:off x="0" y="0"/>
          <a:ext cx="0" cy="0"/>
          <a:chOff x="0" y="0"/>
          <a:chExt cx="0" cy="0"/>
        </a:xfrm>
      </p:grpSpPr>
      <p:sp>
        <p:nvSpPr>
          <p:cNvPr id="577" name="Google Shape;577;p73"/>
          <p:cNvSpPr txBox="1"/>
          <p:nvPr/>
        </p:nvSpPr>
        <p:spPr>
          <a:xfrm>
            <a:off x="3105100" y="690325"/>
            <a:ext cx="36363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a:solidFill>
                  <a:schemeClr val="dk1"/>
                </a:solidFill>
                <a:latin typeface="DM Sans"/>
                <a:ea typeface="DM Sans"/>
                <a:cs typeface="DM Sans"/>
                <a:sym typeface="DM Sans"/>
              </a:rPr>
              <a:t>In M103 Modeling with Functions of Quadratic Type, students will employ the following learning principles: </a:t>
            </a:r>
            <a:endParaRPr b="1">
              <a:solidFill>
                <a:schemeClr val="dk1"/>
              </a:solidFill>
              <a:latin typeface="DM Sans"/>
              <a:ea typeface="DM Sans"/>
              <a:cs typeface="DM Sans"/>
              <a:sym typeface="DM Sans"/>
            </a:endParaRPr>
          </a:p>
        </p:txBody>
      </p:sp>
      <p:sp>
        <p:nvSpPr>
          <p:cNvPr id="578" name="Google Shape;578;p73"/>
          <p:cNvSpPr txBox="1"/>
          <p:nvPr/>
        </p:nvSpPr>
        <p:spPr>
          <a:xfrm>
            <a:off x="3105100" y="1506075"/>
            <a:ext cx="4830900" cy="2268900"/>
          </a:xfrm>
          <a:prstGeom prst="rect">
            <a:avLst/>
          </a:prstGeom>
          <a:noFill/>
          <a:ln>
            <a:noFill/>
          </a:ln>
        </p:spPr>
        <p:txBody>
          <a:bodyPr anchorCtr="0" anchor="t" bIns="0" lIns="0" spcFirstLastPara="1" rIns="0" wrap="square" tIns="0">
            <a:spAutoFit/>
          </a:bodyPr>
          <a:lstStyle/>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with cognitively demanding tasks in heterogeneous settings (LP 1).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Engage in social activities (LP 2).</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Build conceptual understanding through reasoning (LP 3).</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Have agency in their learning (LP 4).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View mathematics as a human endeavor across centuries (LP 5).</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See mathematics as relevant (LP 6). </a:t>
            </a:r>
            <a:endParaRPr sz="1200">
              <a:solidFill>
                <a:schemeClr val="dk1"/>
              </a:solidFill>
              <a:latin typeface="DM Sans"/>
              <a:ea typeface="DM Sans"/>
              <a:cs typeface="DM Sans"/>
              <a:sym typeface="DM Sans"/>
            </a:endParaRPr>
          </a:p>
          <a:p>
            <a:pPr indent="-167640" lvl="0" marL="164592" rtl="0" algn="l">
              <a:lnSpc>
                <a:spcPct val="115000"/>
              </a:lnSpc>
              <a:spcBef>
                <a:spcPts val="500"/>
              </a:spcBef>
              <a:spcAft>
                <a:spcPts val="0"/>
              </a:spcAft>
              <a:buClr>
                <a:schemeClr val="dk1"/>
              </a:buClr>
              <a:buSzPts val="1200"/>
              <a:buFont typeface="DM Sans"/>
              <a:buChar char="●"/>
            </a:pPr>
            <a:r>
              <a:rPr lang="en-GB" sz="1200">
                <a:solidFill>
                  <a:schemeClr val="dk1"/>
                </a:solidFill>
                <a:latin typeface="DM Sans"/>
                <a:ea typeface="DM Sans"/>
                <a:cs typeface="DM Sans"/>
                <a:sym typeface="DM Sans"/>
              </a:rPr>
              <a:t>Employ technology as a tool for problem-solving and understanding (LP 7).</a:t>
            </a:r>
            <a:endParaRPr sz="1200">
              <a:solidFill>
                <a:schemeClr val="dk1"/>
              </a:solidFill>
              <a:latin typeface="DM Sans"/>
              <a:ea typeface="DM Sans"/>
              <a:cs typeface="DM Sans"/>
              <a:sym typeface="DM Sans"/>
            </a:endParaRPr>
          </a:p>
        </p:txBody>
      </p:sp>
      <p:cxnSp>
        <p:nvCxnSpPr>
          <p:cNvPr id="579" name="Google Shape;579;p73"/>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580" name="Google Shape;580;p73"/>
          <p:cNvSpPr/>
          <p:nvPr/>
        </p:nvSpPr>
        <p:spPr>
          <a:xfrm>
            <a:off x="0" y="0"/>
            <a:ext cx="27234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1" name="Google Shape;581;p73"/>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582" name="Google Shape;582;p73"/>
          <p:cNvCxnSpPr/>
          <p:nvPr/>
        </p:nvCxnSpPr>
        <p:spPr>
          <a:xfrm>
            <a:off x="2720450"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583" name="Google Shape;583;p73"/>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584" name="Google Shape;584;p73"/>
          <p:cNvSpPr txBox="1"/>
          <p:nvPr/>
        </p:nvSpPr>
        <p:spPr>
          <a:xfrm>
            <a:off x="325175" y="647000"/>
            <a:ext cx="2169900" cy="8127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Learning</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Principles</a:t>
            </a:r>
            <a:endParaRPr sz="3300">
              <a:solidFill>
                <a:schemeClr val="dk1"/>
              </a:solidFill>
              <a:latin typeface="Nanum Myeongjo"/>
              <a:ea typeface="Nanum Myeongjo"/>
              <a:cs typeface="Nanum Myeongjo"/>
              <a:sym typeface="Nanum Myeongjo"/>
            </a:endParaRPr>
          </a:p>
        </p:txBody>
      </p:sp>
      <p:sp>
        <p:nvSpPr>
          <p:cNvPr id="585" name="Google Shape;585;p73"/>
          <p:cNvSpPr/>
          <p:nvPr/>
        </p:nvSpPr>
        <p:spPr>
          <a:xfrm>
            <a:off x="6399300" y="2472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3"/>
          <p:cNvSpPr txBox="1"/>
          <p:nvPr/>
        </p:nvSpPr>
        <p:spPr>
          <a:xfrm>
            <a:off x="6595350" y="3075800"/>
            <a:ext cx="15540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BDFCD7"/>
                </a:solidFill>
                <a:latin typeface="DM Sans"/>
                <a:ea typeface="DM Sans"/>
                <a:cs typeface="DM Sans"/>
                <a:sym typeface="DM Sans"/>
              </a:rPr>
              <a:t>Share what </a:t>
            </a:r>
            <a:br>
              <a:rPr b="1" lang="en-GB" sz="1600">
                <a:solidFill>
                  <a:srgbClr val="BDFCD7"/>
                </a:solidFill>
                <a:latin typeface="DM Sans"/>
                <a:ea typeface="DM Sans"/>
                <a:cs typeface="DM Sans"/>
                <a:sym typeface="DM Sans"/>
              </a:rPr>
            </a:br>
            <a:r>
              <a:rPr b="1" lang="en-GB" sz="1600">
                <a:solidFill>
                  <a:srgbClr val="BDFCD7"/>
                </a:solidFill>
                <a:latin typeface="DM Sans"/>
                <a:ea typeface="DM Sans"/>
                <a:cs typeface="DM Sans"/>
                <a:sym typeface="DM Sans"/>
              </a:rPr>
              <a:t>you came up with!</a:t>
            </a:r>
            <a:endParaRPr b="1" sz="1100">
              <a:solidFill>
                <a:srgbClr val="BDFCD7"/>
              </a:solidFill>
              <a:latin typeface="DM Sans"/>
              <a:ea typeface="DM Sans"/>
              <a:cs typeface="DM Sans"/>
              <a:sym typeface="DM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590" name="Shape 590"/>
        <p:cNvGrpSpPr/>
        <p:nvPr/>
      </p:nvGrpSpPr>
      <p:grpSpPr>
        <a:xfrm>
          <a:off x="0" y="0"/>
          <a:ext cx="0" cy="0"/>
          <a:chOff x="0" y="0"/>
          <a:chExt cx="0" cy="0"/>
        </a:xfrm>
      </p:grpSpPr>
      <p:cxnSp>
        <p:nvCxnSpPr>
          <p:cNvPr id="591" name="Google Shape;591;p74"/>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592" name="Google Shape;592;p74"/>
          <p:cNvSpPr txBox="1"/>
          <p:nvPr/>
        </p:nvSpPr>
        <p:spPr>
          <a:xfrm>
            <a:off x="3419850" y="303450"/>
            <a:ext cx="4318200" cy="1819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Task 2: Student Work</a:t>
            </a:r>
            <a:endParaRPr sz="5200">
              <a:solidFill>
                <a:schemeClr val="dk1"/>
              </a:solidFill>
              <a:latin typeface="Nanum Myeongjo"/>
              <a:ea typeface="Nanum Myeongjo"/>
              <a:cs typeface="Nanum Myeongjo"/>
              <a:sym typeface="Nanum Myeongjo"/>
            </a:endParaRPr>
          </a:p>
        </p:txBody>
      </p:sp>
      <p:sp>
        <p:nvSpPr>
          <p:cNvPr id="593" name="Google Shape;593;p74"/>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05</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597" name="Shape 597"/>
        <p:cNvGrpSpPr/>
        <p:nvPr/>
      </p:nvGrpSpPr>
      <p:grpSpPr>
        <a:xfrm>
          <a:off x="0" y="0"/>
          <a:ext cx="0" cy="0"/>
          <a:chOff x="0" y="0"/>
          <a:chExt cx="0" cy="0"/>
        </a:xfrm>
      </p:grpSpPr>
      <p:sp>
        <p:nvSpPr>
          <p:cNvPr id="598" name="Google Shape;598;p75"/>
          <p:cNvSpPr txBox="1"/>
          <p:nvPr/>
        </p:nvSpPr>
        <p:spPr>
          <a:xfrm>
            <a:off x="615900" y="2077375"/>
            <a:ext cx="2617200" cy="525000"/>
          </a:xfrm>
          <a:prstGeom prst="rect">
            <a:avLst/>
          </a:prstGeom>
          <a:noFill/>
          <a:ln>
            <a:noFill/>
          </a:ln>
        </p:spPr>
        <p:txBody>
          <a:bodyPr anchorCtr="0" anchor="t" bIns="0" lIns="91425" spcFirstLastPara="1" rIns="0" wrap="square" tIns="0">
            <a:spAutoFit/>
          </a:bodyPr>
          <a:lstStyle/>
          <a:p>
            <a:pPr indent="-298450" lvl="0" marL="457200" rtl="0" algn="l">
              <a:lnSpc>
                <a:spcPct val="105000"/>
              </a:lnSpc>
              <a:spcBef>
                <a:spcPts val="1200"/>
              </a:spcBef>
              <a:spcAft>
                <a:spcPts val="0"/>
              </a:spcAft>
              <a:buClr>
                <a:schemeClr val="dk1"/>
              </a:buClr>
              <a:buSzPts val="1100"/>
              <a:buFont typeface="DM Sans"/>
              <a:buChar char="●"/>
            </a:pPr>
            <a:r>
              <a:rPr lang="en-GB" sz="1100">
                <a:solidFill>
                  <a:schemeClr val="dk1"/>
                </a:solidFill>
                <a:latin typeface="DM Sans"/>
                <a:ea typeface="DM Sans"/>
                <a:cs typeface="DM Sans"/>
                <a:sym typeface="DM Sans"/>
              </a:rPr>
              <a:t>Jot down at least one thing you notice about this piece of student work.  </a:t>
            </a:r>
            <a:endParaRPr sz="1100">
              <a:solidFill>
                <a:schemeClr val="dk1"/>
              </a:solidFill>
              <a:latin typeface="DM Sans"/>
              <a:ea typeface="DM Sans"/>
              <a:cs typeface="DM Sans"/>
              <a:sym typeface="DM Sans"/>
            </a:endParaRPr>
          </a:p>
        </p:txBody>
      </p:sp>
      <p:sp>
        <p:nvSpPr>
          <p:cNvPr id="599" name="Google Shape;599;p75"/>
          <p:cNvSpPr txBox="1"/>
          <p:nvPr/>
        </p:nvSpPr>
        <p:spPr>
          <a:xfrm>
            <a:off x="615900" y="1764850"/>
            <a:ext cx="2617200" cy="1692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lang="en-GB" sz="1100">
                <a:solidFill>
                  <a:schemeClr val="dk1"/>
                </a:solidFill>
                <a:latin typeface="DM Sans Medium"/>
                <a:ea typeface="DM Sans Medium"/>
                <a:cs typeface="DM Sans Medium"/>
                <a:sym typeface="DM Sans Medium"/>
              </a:rPr>
              <a:t>What do you notice? </a:t>
            </a:r>
            <a:endParaRPr sz="1100">
              <a:latin typeface="DM Sans Medium"/>
              <a:ea typeface="DM Sans Medium"/>
              <a:cs typeface="DM Sans Medium"/>
              <a:sym typeface="DM Sans Medium"/>
            </a:endParaRPr>
          </a:p>
        </p:txBody>
      </p:sp>
      <p:cxnSp>
        <p:nvCxnSpPr>
          <p:cNvPr id="600" name="Google Shape;600;p75"/>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01" name="Google Shape;601;p75"/>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02" name="Google Shape;602;p75"/>
          <p:cNvSpPr txBox="1"/>
          <p:nvPr/>
        </p:nvSpPr>
        <p:spPr>
          <a:xfrm>
            <a:off x="615900" y="303450"/>
            <a:ext cx="71049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Round 1:What do you notice?</a:t>
            </a:r>
            <a:endParaRPr sz="3300">
              <a:solidFill>
                <a:schemeClr val="dk1"/>
              </a:solidFill>
              <a:latin typeface="Nanum Myeongjo"/>
              <a:ea typeface="Nanum Myeongjo"/>
              <a:cs typeface="Nanum Myeongjo"/>
              <a:sym typeface="Nanum Myeongjo"/>
            </a:endParaRPr>
          </a:p>
        </p:txBody>
      </p:sp>
      <p:sp>
        <p:nvSpPr>
          <p:cNvPr id="603" name="Google Shape;603;p75"/>
          <p:cNvSpPr/>
          <p:nvPr/>
        </p:nvSpPr>
        <p:spPr>
          <a:xfrm>
            <a:off x="843875" y="31171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Come off mute or share in the chat.</a:t>
            </a:r>
            <a:endParaRPr b="1">
              <a:solidFill>
                <a:srgbClr val="BDFCD7"/>
              </a:solidFill>
              <a:latin typeface="DM Sans"/>
              <a:ea typeface="DM Sans"/>
              <a:cs typeface="DM Sans"/>
              <a:sym typeface="DM Sans"/>
            </a:endParaRPr>
          </a:p>
        </p:txBody>
      </p:sp>
      <p:pic>
        <p:nvPicPr>
          <p:cNvPr id="604" name="Google Shape;604;p75"/>
          <p:cNvPicPr preferRelativeResize="0"/>
          <p:nvPr/>
        </p:nvPicPr>
        <p:blipFill>
          <a:blip r:embed="rId3">
            <a:alphaModFix/>
          </a:blip>
          <a:stretch>
            <a:fillRect/>
          </a:stretch>
        </p:blipFill>
        <p:spPr>
          <a:xfrm>
            <a:off x="3385500" y="913050"/>
            <a:ext cx="5606100" cy="33832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608" name="Shape 608"/>
        <p:cNvGrpSpPr/>
        <p:nvPr/>
      </p:nvGrpSpPr>
      <p:grpSpPr>
        <a:xfrm>
          <a:off x="0" y="0"/>
          <a:ext cx="0" cy="0"/>
          <a:chOff x="0" y="0"/>
          <a:chExt cx="0" cy="0"/>
        </a:xfrm>
      </p:grpSpPr>
      <p:cxnSp>
        <p:nvCxnSpPr>
          <p:cNvPr id="609" name="Google Shape;609;p76"/>
          <p:cNvCxnSpPr/>
          <p:nvPr/>
        </p:nvCxnSpPr>
        <p:spPr>
          <a:xfrm>
            <a:off x="-2700" y="1482784"/>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10" name="Google Shape;610;p76"/>
          <p:cNvCxnSpPr/>
          <p:nvPr/>
        </p:nvCxnSpPr>
        <p:spPr>
          <a:xfrm>
            <a:off x="70818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11" name="Google Shape;611;p76"/>
          <p:cNvSpPr txBox="1"/>
          <p:nvPr/>
        </p:nvSpPr>
        <p:spPr>
          <a:xfrm>
            <a:off x="615900" y="303450"/>
            <a:ext cx="4691400" cy="91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Round 1:</a:t>
            </a:r>
            <a:endParaRPr sz="3300">
              <a:solidFill>
                <a:schemeClr val="dk1"/>
              </a:solidFill>
              <a:latin typeface="Nanum Myeongjo"/>
              <a:ea typeface="Nanum Myeongjo"/>
              <a:cs typeface="Nanum Myeongjo"/>
              <a:sym typeface="Nanum Myeongjo"/>
            </a:endParaRPr>
          </a:p>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What do you notice?</a:t>
            </a:r>
            <a:endParaRPr sz="2400">
              <a:solidFill>
                <a:schemeClr val="dk1"/>
              </a:solidFill>
              <a:latin typeface="Nanum Myeongjo"/>
              <a:ea typeface="Nanum Myeongjo"/>
              <a:cs typeface="Nanum Myeongjo"/>
              <a:sym typeface="Nanum Myeongjo"/>
            </a:endParaRPr>
          </a:p>
        </p:txBody>
      </p:sp>
      <p:sp>
        <p:nvSpPr>
          <p:cNvPr id="612" name="Google Shape;612;p76"/>
          <p:cNvSpPr txBox="1"/>
          <p:nvPr/>
        </p:nvSpPr>
        <p:spPr>
          <a:xfrm>
            <a:off x="615900" y="2077375"/>
            <a:ext cx="2617200" cy="525000"/>
          </a:xfrm>
          <a:prstGeom prst="rect">
            <a:avLst/>
          </a:prstGeom>
          <a:noFill/>
          <a:ln>
            <a:noFill/>
          </a:ln>
        </p:spPr>
        <p:txBody>
          <a:bodyPr anchorCtr="0" anchor="t" bIns="0" lIns="91425" spcFirstLastPara="1" rIns="0" wrap="square" tIns="0">
            <a:spAutoFit/>
          </a:bodyPr>
          <a:lstStyle/>
          <a:p>
            <a:pPr indent="-152146" lvl="0" marL="82296" rtl="0" algn="l">
              <a:lnSpc>
                <a:spcPct val="105000"/>
              </a:lnSpc>
              <a:spcBef>
                <a:spcPts val="1200"/>
              </a:spcBef>
              <a:spcAft>
                <a:spcPts val="0"/>
              </a:spcAft>
              <a:buClr>
                <a:schemeClr val="dk1"/>
              </a:buClr>
              <a:buSzPts val="1100"/>
              <a:buFont typeface="DM Sans"/>
              <a:buChar char="●"/>
            </a:pPr>
            <a:r>
              <a:rPr lang="en-GB" sz="1100">
                <a:solidFill>
                  <a:schemeClr val="dk1"/>
                </a:solidFill>
                <a:latin typeface="DM Sans"/>
                <a:ea typeface="DM Sans"/>
                <a:cs typeface="DM Sans"/>
                <a:sym typeface="DM Sans"/>
              </a:rPr>
              <a:t>Jot down what you notice. </a:t>
            </a:r>
            <a:endParaRPr sz="1100">
              <a:solidFill>
                <a:schemeClr val="dk1"/>
              </a:solidFill>
              <a:latin typeface="DM Sans"/>
              <a:ea typeface="DM Sans"/>
              <a:cs typeface="DM Sans"/>
              <a:sym typeface="DM Sans"/>
            </a:endParaRPr>
          </a:p>
          <a:p>
            <a:pPr indent="-152146" lvl="0" marL="82296" rtl="0" algn="l">
              <a:lnSpc>
                <a:spcPct val="105000"/>
              </a:lnSpc>
              <a:spcBef>
                <a:spcPts val="0"/>
              </a:spcBef>
              <a:spcAft>
                <a:spcPts val="0"/>
              </a:spcAft>
              <a:buClr>
                <a:schemeClr val="dk1"/>
              </a:buClr>
              <a:buSzPts val="1100"/>
              <a:buFont typeface="DM Sans"/>
              <a:buChar char="●"/>
            </a:pPr>
            <a:r>
              <a:rPr lang="en-GB" sz="1100">
                <a:solidFill>
                  <a:schemeClr val="dk1"/>
                </a:solidFill>
                <a:latin typeface="DM Sans"/>
                <a:ea typeface="DM Sans"/>
                <a:cs typeface="DM Sans"/>
                <a:sym typeface="DM Sans"/>
              </a:rPr>
              <a:t>Are there any trends? What stands out to you? </a:t>
            </a:r>
            <a:endParaRPr sz="1100">
              <a:solidFill>
                <a:schemeClr val="dk1"/>
              </a:solidFill>
              <a:latin typeface="DM Sans"/>
              <a:ea typeface="DM Sans"/>
              <a:cs typeface="DM Sans"/>
              <a:sym typeface="DM Sans"/>
            </a:endParaRPr>
          </a:p>
        </p:txBody>
      </p:sp>
      <p:sp>
        <p:nvSpPr>
          <p:cNvPr id="613" name="Google Shape;613;p76"/>
          <p:cNvSpPr txBox="1"/>
          <p:nvPr/>
        </p:nvSpPr>
        <p:spPr>
          <a:xfrm>
            <a:off x="615900" y="1764850"/>
            <a:ext cx="3113700" cy="1692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lang="en-GB" sz="1100">
                <a:solidFill>
                  <a:schemeClr val="dk1"/>
                </a:solidFill>
                <a:latin typeface="DM Sans Medium"/>
                <a:ea typeface="DM Sans Medium"/>
                <a:cs typeface="DM Sans Medium"/>
                <a:sym typeface="DM Sans Medium"/>
              </a:rPr>
              <a:t>Now take a look through all of the slides. </a:t>
            </a:r>
            <a:endParaRPr sz="1100">
              <a:latin typeface="DM Sans Medium"/>
              <a:ea typeface="DM Sans Medium"/>
              <a:cs typeface="DM Sans Medium"/>
              <a:sym typeface="DM Sans Medium"/>
            </a:endParaRPr>
          </a:p>
        </p:txBody>
      </p:sp>
      <p:sp>
        <p:nvSpPr>
          <p:cNvPr id="614" name="Google Shape;614;p76"/>
          <p:cNvSpPr/>
          <p:nvPr/>
        </p:nvSpPr>
        <p:spPr>
          <a:xfrm>
            <a:off x="6566275" y="30222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BDFCD7"/>
                </a:solidFill>
                <a:latin typeface="DM Sans"/>
                <a:ea typeface="DM Sans"/>
                <a:cs typeface="DM Sans"/>
                <a:sym typeface="DM Sans"/>
              </a:rPr>
              <a:t>Reflect on your own and then get ready to share!</a:t>
            </a:r>
            <a:endParaRPr b="1">
              <a:solidFill>
                <a:srgbClr val="BDFCD7"/>
              </a:solidFill>
              <a:latin typeface="DM Sans"/>
              <a:ea typeface="DM Sans"/>
              <a:cs typeface="DM Sans"/>
              <a:sym typeface="DM Sans"/>
            </a:endParaRPr>
          </a:p>
        </p:txBody>
      </p:sp>
      <p:pic>
        <p:nvPicPr>
          <p:cNvPr id="615" name="Google Shape;615;p76"/>
          <p:cNvPicPr preferRelativeResize="0"/>
          <p:nvPr/>
        </p:nvPicPr>
        <p:blipFill>
          <a:blip r:embed="rId3">
            <a:alphaModFix/>
          </a:blip>
          <a:stretch>
            <a:fillRect/>
          </a:stretch>
        </p:blipFill>
        <p:spPr>
          <a:xfrm>
            <a:off x="6037050" y="120713"/>
            <a:ext cx="3028374" cy="2724121"/>
          </a:xfrm>
          <a:prstGeom prst="rect">
            <a:avLst/>
          </a:prstGeom>
          <a:noFill/>
          <a:ln>
            <a:noFill/>
          </a:ln>
        </p:spPr>
      </p:pic>
      <p:pic>
        <p:nvPicPr>
          <p:cNvPr id="616" name="Google Shape;616;p76"/>
          <p:cNvPicPr preferRelativeResize="0"/>
          <p:nvPr/>
        </p:nvPicPr>
        <p:blipFill>
          <a:blip r:embed="rId4">
            <a:alphaModFix/>
          </a:blip>
          <a:stretch>
            <a:fillRect/>
          </a:stretch>
        </p:blipFill>
        <p:spPr>
          <a:xfrm>
            <a:off x="4102961" y="1685150"/>
            <a:ext cx="2089949" cy="3283191"/>
          </a:xfrm>
          <a:prstGeom prst="rect">
            <a:avLst/>
          </a:prstGeom>
          <a:noFill/>
          <a:ln>
            <a:noFill/>
          </a:ln>
        </p:spPr>
      </p:pic>
      <p:pic>
        <p:nvPicPr>
          <p:cNvPr id="617" name="Google Shape;617;p76"/>
          <p:cNvPicPr preferRelativeResize="0"/>
          <p:nvPr/>
        </p:nvPicPr>
        <p:blipFill>
          <a:blip r:embed="rId5">
            <a:alphaModFix/>
          </a:blip>
          <a:stretch>
            <a:fillRect/>
          </a:stretch>
        </p:blipFill>
        <p:spPr>
          <a:xfrm>
            <a:off x="1166525" y="3022250"/>
            <a:ext cx="2691502" cy="16243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621" name="Shape 621"/>
        <p:cNvGrpSpPr/>
        <p:nvPr/>
      </p:nvGrpSpPr>
      <p:grpSpPr>
        <a:xfrm>
          <a:off x="0" y="0"/>
          <a:ext cx="0" cy="0"/>
          <a:chOff x="0" y="0"/>
          <a:chExt cx="0" cy="0"/>
        </a:xfrm>
      </p:grpSpPr>
      <p:cxnSp>
        <p:nvCxnSpPr>
          <p:cNvPr id="622" name="Google Shape;622;p77"/>
          <p:cNvCxnSpPr/>
          <p:nvPr/>
        </p:nvCxnSpPr>
        <p:spPr>
          <a:xfrm>
            <a:off x="6900" y="1085975"/>
            <a:ext cx="9152400" cy="0"/>
          </a:xfrm>
          <a:prstGeom prst="straightConnector1">
            <a:avLst/>
          </a:prstGeom>
          <a:noFill/>
          <a:ln cap="flat" cmpd="sng" w="9525">
            <a:solidFill>
              <a:srgbClr val="000000"/>
            </a:solidFill>
            <a:prstDash val="solid"/>
            <a:round/>
            <a:headEnd len="med" w="med" type="none"/>
            <a:tailEnd len="med" w="med" type="none"/>
          </a:ln>
        </p:spPr>
      </p:cxnSp>
      <p:sp>
        <p:nvSpPr>
          <p:cNvPr id="623" name="Google Shape;623;p77"/>
          <p:cNvSpPr txBox="1"/>
          <p:nvPr/>
        </p:nvSpPr>
        <p:spPr>
          <a:xfrm>
            <a:off x="3120200" y="608950"/>
            <a:ext cx="53964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chemeClr val="dk1"/>
                </a:solidFill>
                <a:latin typeface="DM Sans"/>
                <a:ea typeface="DM Sans"/>
                <a:cs typeface="DM Sans"/>
                <a:sym typeface="DM Sans"/>
              </a:rPr>
              <a:t>Let’s examine some work together:</a:t>
            </a:r>
            <a:endParaRPr b="1">
              <a:solidFill>
                <a:schemeClr val="dk1"/>
              </a:solidFill>
              <a:latin typeface="DM Sans"/>
              <a:ea typeface="DM Sans"/>
              <a:cs typeface="DM Sans"/>
              <a:sym typeface="DM Sans"/>
            </a:endParaRPr>
          </a:p>
        </p:txBody>
      </p:sp>
      <p:cxnSp>
        <p:nvCxnSpPr>
          <p:cNvPr id="624" name="Google Shape;624;p77"/>
          <p:cNvCxnSpPr/>
          <p:nvPr/>
        </p:nvCxnSpPr>
        <p:spPr>
          <a:xfrm>
            <a:off x="8834775" y="-6900"/>
            <a:ext cx="0" cy="5155800"/>
          </a:xfrm>
          <a:prstGeom prst="straightConnector1">
            <a:avLst/>
          </a:prstGeom>
          <a:noFill/>
          <a:ln cap="flat" cmpd="sng" w="9525">
            <a:solidFill>
              <a:srgbClr val="000000"/>
            </a:solidFill>
            <a:prstDash val="solid"/>
            <a:round/>
            <a:headEnd len="med" w="med" type="none"/>
            <a:tailEnd len="med" w="med" type="none"/>
          </a:ln>
        </p:spPr>
      </p:cxnSp>
      <p:sp>
        <p:nvSpPr>
          <p:cNvPr id="625" name="Google Shape;625;p77"/>
          <p:cNvSpPr/>
          <p:nvPr/>
        </p:nvSpPr>
        <p:spPr>
          <a:xfrm>
            <a:off x="0" y="0"/>
            <a:ext cx="2796600" cy="51435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6" name="Google Shape;626;p77"/>
          <p:cNvCxnSpPr/>
          <p:nvPr/>
        </p:nvCxnSpPr>
        <p:spPr>
          <a:xfrm>
            <a:off x="-13800" y="4831525"/>
            <a:ext cx="9173100" cy="0"/>
          </a:xfrm>
          <a:prstGeom prst="straightConnector1">
            <a:avLst/>
          </a:prstGeom>
          <a:noFill/>
          <a:ln cap="flat" cmpd="sng" w="9525">
            <a:solidFill>
              <a:srgbClr val="000000"/>
            </a:solidFill>
            <a:prstDash val="solid"/>
            <a:round/>
            <a:headEnd len="med" w="med" type="none"/>
            <a:tailEnd len="med" w="med" type="none"/>
          </a:ln>
        </p:spPr>
      </p:cxnSp>
      <p:cxnSp>
        <p:nvCxnSpPr>
          <p:cNvPr id="627" name="Google Shape;627;p77"/>
          <p:cNvCxnSpPr/>
          <p:nvPr/>
        </p:nvCxnSpPr>
        <p:spPr>
          <a:xfrm>
            <a:off x="2796525" y="-6900"/>
            <a:ext cx="0" cy="5155800"/>
          </a:xfrm>
          <a:prstGeom prst="straightConnector1">
            <a:avLst/>
          </a:prstGeom>
          <a:noFill/>
          <a:ln cap="flat" cmpd="sng" w="9525">
            <a:solidFill>
              <a:schemeClr val="dk1"/>
            </a:solidFill>
            <a:prstDash val="solid"/>
            <a:round/>
            <a:headEnd len="med" w="med" type="none"/>
            <a:tailEnd len="med" w="med" type="none"/>
          </a:ln>
        </p:spPr>
      </p:cxnSp>
      <p:cxnSp>
        <p:nvCxnSpPr>
          <p:cNvPr id="628" name="Google Shape;628;p77"/>
          <p:cNvCxnSpPr/>
          <p:nvPr/>
        </p:nvCxnSpPr>
        <p:spPr>
          <a:xfrm>
            <a:off x="6900" y="317500"/>
            <a:ext cx="9152400" cy="0"/>
          </a:xfrm>
          <a:prstGeom prst="straightConnector1">
            <a:avLst/>
          </a:prstGeom>
          <a:noFill/>
          <a:ln cap="flat" cmpd="sng" w="9525">
            <a:solidFill>
              <a:srgbClr val="000000"/>
            </a:solidFill>
            <a:prstDash val="solid"/>
            <a:round/>
            <a:headEnd len="med" w="med" type="none"/>
            <a:tailEnd len="med" w="med" type="none"/>
          </a:ln>
        </p:spPr>
      </p:cxnSp>
      <p:sp>
        <p:nvSpPr>
          <p:cNvPr id="629" name="Google Shape;629;p77"/>
          <p:cNvSpPr txBox="1"/>
          <p:nvPr/>
        </p:nvSpPr>
        <p:spPr>
          <a:xfrm>
            <a:off x="325175" y="647000"/>
            <a:ext cx="2169900" cy="20319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Round 2:</a:t>
            </a:r>
            <a:endParaRPr sz="3300">
              <a:solidFill>
                <a:schemeClr val="dk1"/>
              </a:solidFill>
              <a:latin typeface="Nanum Myeongjo"/>
              <a:ea typeface="Nanum Myeongjo"/>
              <a:cs typeface="Nanum Myeongjo"/>
              <a:sym typeface="Nanum Myeongjo"/>
            </a:endParaRPr>
          </a:p>
          <a:p>
            <a:pPr indent="0" lvl="0" marL="0" rtl="0" algn="l">
              <a:lnSpc>
                <a:spcPct val="80000"/>
              </a:lnSpc>
              <a:spcBef>
                <a:spcPts val="0"/>
              </a:spcBef>
              <a:spcAft>
                <a:spcPts val="0"/>
              </a:spcAft>
              <a:buNone/>
            </a:pPr>
            <a:r>
              <a:rPr lang="en-GB" sz="3300">
                <a:solidFill>
                  <a:schemeClr val="dk1"/>
                </a:solidFill>
                <a:latin typeface="Nanum Myeongjo"/>
                <a:ea typeface="Nanum Myeongjo"/>
                <a:cs typeface="Nanum Myeongjo"/>
                <a:sym typeface="Nanum Myeongjo"/>
              </a:rPr>
              <a:t>What evidence of learning is there?</a:t>
            </a:r>
            <a:endParaRPr sz="3300">
              <a:solidFill>
                <a:schemeClr val="dk1"/>
              </a:solidFill>
              <a:latin typeface="Nanum Myeongjo"/>
              <a:ea typeface="Nanum Myeongjo"/>
              <a:cs typeface="Nanum Myeongjo"/>
              <a:sym typeface="Nanum Myeongjo"/>
            </a:endParaRPr>
          </a:p>
        </p:txBody>
      </p:sp>
      <p:sp>
        <p:nvSpPr>
          <p:cNvPr id="630" name="Google Shape;630;p77"/>
          <p:cNvSpPr txBox="1"/>
          <p:nvPr/>
        </p:nvSpPr>
        <p:spPr>
          <a:xfrm>
            <a:off x="325175" y="2843600"/>
            <a:ext cx="21699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GB" sz="1100">
                <a:solidFill>
                  <a:srgbClr val="434343"/>
                </a:solidFill>
                <a:latin typeface="DM Sans"/>
                <a:ea typeface="DM Sans"/>
                <a:cs typeface="DM Sans"/>
                <a:sym typeface="DM Sans"/>
              </a:rPr>
              <a:t>1</a:t>
            </a:r>
            <a:r>
              <a:rPr b="1" lang="en-GB" sz="1100">
                <a:solidFill>
                  <a:srgbClr val="434343"/>
                </a:solidFill>
                <a:latin typeface="DM Sans"/>
                <a:ea typeface="DM Sans"/>
                <a:cs typeface="DM Sans"/>
                <a:sym typeface="DM Sans"/>
              </a:rPr>
              <a:t>03.c: Analyze quadratic functions using different representations.</a:t>
            </a:r>
            <a:endParaRPr b="1" sz="1000">
              <a:solidFill>
                <a:schemeClr val="dk1"/>
              </a:solidFill>
              <a:latin typeface="DM Sans"/>
              <a:ea typeface="DM Sans"/>
              <a:cs typeface="DM Sans"/>
              <a:sym typeface="DM Sans"/>
            </a:endParaRPr>
          </a:p>
        </p:txBody>
      </p:sp>
      <p:cxnSp>
        <p:nvCxnSpPr>
          <p:cNvPr id="631" name="Google Shape;631;p77"/>
          <p:cNvCxnSpPr/>
          <p:nvPr/>
        </p:nvCxnSpPr>
        <p:spPr>
          <a:xfrm>
            <a:off x="4885475" y="1085975"/>
            <a:ext cx="0" cy="3745500"/>
          </a:xfrm>
          <a:prstGeom prst="straightConnector1">
            <a:avLst/>
          </a:prstGeom>
          <a:noFill/>
          <a:ln cap="flat" cmpd="sng" w="9525">
            <a:solidFill>
              <a:schemeClr val="dk1"/>
            </a:solidFill>
            <a:prstDash val="solid"/>
            <a:round/>
            <a:headEnd len="med" w="med" type="none"/>
            <a:tailEnd len="med" w="med" type="none"/>
          </a:ln>
        </p:spPr>
      </p:cxnSp>
      <p:cxnSp>
        <p:nvCxnSpPr>
          <p:cNvPr id="632" name="Google Shape;632;p77"/>
          <p:cNvCxnSpPr/>
          <p:nvPr/>
        </p:nvCxnSpPr>
        <p:spPr>
          <a:xfrm>
            <a:off x="6898225" y="1085975"/>
            <a:ext cx="0" cy="3745500"/>
          </a:xfrm>
          <a:prstGeom prst="straightConnector1">
            <a:avLst/>
          </a:prstGeom>
          <a:noFill/>
          <a:ln cap="flat" cmpd="sng" w="9525">
            <a:solidFill>
              <a:schemeClr val="dk1"/>
            </a:solidFill>
            <a:prstDash val="solid"/>
            <a:round/>
            <a:headEnd len="med" w="med" type="none"/>
            <a:tailEnd len="med" w="med" type="none"/>
          </a:ln>
        </p:spPr>
      </p:cxnSp>
      <p:sp>
        <p:nvSpPr>
          <p:cNvPr id="633" name="Google Shape;633;p77"/>
          <p:cNvSpPr txBox="1"/>
          <p:nvPr/>
        </p:nvSpPr>
        <p:spPr>
          <a:xfrm>
            <a:off x="3008088" y="1262550"/>
            <a:ext cx="1665900" cy="2342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Conference and Provide Revision Support</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an emerging understanding of the expectations of the indicator(s). After conferencing and additional instruction/learning, the student may provide a revised or different artifact as evidence of the indicator(s).</a:t>
            </a:r>
            <a:endParaRPr sz="1000">
              <a:latin typeface="DM Sans"/>
              <a:ea typeface="DM Sans"/>
              <a:cs typeface="DM Sans"/>
              <a:sym typeface="DM Sans"/>
            </a:endParaRPr>
          </a:p>
        </p:txBody>
      </p:sp>
      <p:sp>
        <p:nvSpPr>
          <p:cNvPr id="634" name="Google Shape;634;p77"/>
          <p:cNvSpPr txBox="1"/>
          <p:nvPr/>
        </p:nvSpPr>
        <p:spPr>
          <a:xfrm>
            <a:off x="5058900" y="1262550"/>
            <a:ext cx="1665900" cy="2165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with Revision</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shows evidence of approaching a full understanding of the expectations of the indicator(s). The artifact may contain execution errors that should be corrected in revision. The student may revise the selected artifact or submit a different artifact.</a:t>
            </a:r>
            <a:endParaRPr sz="1000">
              <a:latin typeface="DM Sans"/>
              <a:ea typeface="DM Sans"/>
              <a:cs typeface="DM Sans"/>
              <a:sym typeface="DM Sans"/>
            </a:endParaRPr>
          </a:p>
        </p:txBody>
      </p:sp>
      <p:sp>
        <p:nvSpPr>
          <p:cNvPr id="635" name="Google Shape;635;p77"/>
          <p:cNvSpPr txBox="1"/>
          <p:nvPr/>
        </p:nvSpPr>
        <p:spPr>
          <a:xfrm>
            <a:off x="7071650" y="1262550"/>
            <a:ext cx="1665900" cy="1103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000">
                <a:latin typeface="DM Sans"/>
                <a:ea typeface="DM Sans"/>
                <a:cs typeface="DM Sans"/>
                <a:sym typeface="DM Sans"/>
              </a:rPr>
              <a:t>Accept </a:t>
            </a:r>
            <a:endParaRPr b="1" sz="1000">
              <a:latin typeface="DM Sans"/>
              <a:ea typeface="DM Sans"/>
              <a:cs typeface="DM Sans"/>
              <a:sym typeface="DM Sans"/>
            </a:endParaRPr>
          </a:p>
          <a:p>
            <a:pPr indent="0" lvl="0" marL="0" rtl="0" algn="l">
              <a:lnSpc>
                <a:spcPct val="115000"/>
              </a:lnSpc>
              <a:spcBef>
                <a:spcPts val="500"/>
              </a:spcBef>
              <a:spcAft>
                <a:spcPts val="500"/>
              </a:spcAft>
              <a:buNone/>
            </a:pPr>
            <a:r>
              <a:rPr lang="en-GB" sz="1000">
                <a:latin typeface="DM Sans"/>
                <a:ea typeface="DM Sans"/>
                <a:cs typeface="DM Sans"/>
                <a:sym typeface="DM Sans"/>
              </a:rPr>
              <a:t>The student’s artifact demonstrates evidence </a:t>
            </a:r>
            <a:br>
              <a:rPr lang="en-GB" sz="1000">
                <a:latin typeface="DM Sans"/>
                <a:ea typeface="DM Sans"/>
                <a:cs typeface="DM Sans"/>
                <a:sym typeface="DM Sans"/>
              </a:rPr>
            </a:br>
            <a:r>
              <a:rPr lang="en-GB" sz="1000">
                <a:latin typeface="DM Sans"/>
                <a:ea typeface="DM Sans"/>
                <a:cs typeface="DM Sans"/>
                <a:sym typeface="DM Sans"/>
              </a:rPr>
              <a:t>that they have met the expectations of the indicator(s).</a:t>
            </a:r>
            <a:endParaRPr sz="1000">
              <a:latin typeface="DM Sans"/>
              <a:ea typeface="DM Sans"/>
              <a:cs typeface="DM Sans"/>
              <a:sym typeface="DM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639" name="Shape 639"/>
        <p:cNvGrpSpPr/>
        <p:nvPr/>
      </p:nvGrpSpPr>
      <p:grpSpPr>
        <a:xfrm>
          <a:off x="0" y="0"/>
          <a:ext cx="0" cy="0"/>
          <a:chOff x="0" y="0"/>
          <a:chExt cx="0" cy="0"/>
        </a:xfrm>
      </p:grpSpPr>
      <p:cxnSp>
        <p:nvCxnSpPr>
          <p:cNvPr id="640" name="Google Shape;640;p78"/>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641" name="Google Shape;641;p78"/>
          <p:cNvSpPr txBox="1"/>
          <p:nvPr/>
        </p:nvSpPr>
        <p:spPr>
          <a:xfrm>
            <a:off x="615900" y="303450"/>
            <a:ext cx="50679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Examining Student Work</a:t>
            </a:r>
            <a:endParaRPr sz="3300">
              <a:solidFill>
                <a:schemeClr val="dk1"/>
              </a:solidFill>
              <a:latin typeface="Nanum Myeongjo"/>
              <a:ea typeface="Nanum Myeongjo"/>
              <a:cs typeface="Nanum Myeongjo"/>
              <a:sym typeface="Nanum Myeongjo"/>
            </a:endParaRPr>
          </a:p>
        </p:txBody>
      </p:sp>
      <p:cxnSp>
        <p:nvCxnSpPr>
          <p:cNvPr id="642" name="Google Shape;642;p78"/>
          <p:cNvCxnSpPr/>
          <p:nvPr/>
        </p:nvCxnSpPr>
        <p:spPr>
          <a:xfrm>
            <a:off x="5674175" y="300"/>
            <a:ext cx="0" cy="5141400"/>
          </a:xfrm>
          <a:prstGeom prst="straightConnector1">
            <a:avLst/>
          </a:prstGeom>
          <a:noFill/>
          <a:ln cap="flat" cmpd="sng" w="9525">
            <a:solidFill>
              <a:schemeClr val="dk2"/>
            </a:solidFill>
            <a:prstDash val="solid"/>
            <a:round/>
            <a:headEnd len="med" w="med" type="none"/>
            <a:tailEnd len="med" w="med" type="none"/>
          </a:ln>
        </p:spPr>
      </p:cxnSp>
      <p:pic>
        <p:nvPicPr>
          <p:cNvPr id="643" name="Google Shape;643;p78"/>
          <p:cNvPicPr preferRelativeResize="0"/>
          <p:nvPr/>
        </p:nvPicPr>
        <p:blipFill rotWithShape="1">
          <a:blip r:embed="rId3">
            <a:alphaModFix/>
          </a:blip>
          <a:srcRect b="0" l="1117" r="0" t="2572"/>
          <a:stretch/>
        </p:blipFill>
        <p:spPr>
          <a:xfrm>
            <a:off x="615900" y="819575"/>
            <a:ext cx="8225101" cy="3727675"/>
          </a:xfrm>
          <a:prstGeom prst="rect">
            <a:avLst/>
          </a:prstGeom>
          <a:noFill/>
          <a:ln>
            <a:noFill/>
          </a:ln>
        </p:spPr>
      </p:pic>
      <p:sp>
        <p:nvSpPr>
          <p:cNvPr id="644" name="Google Shape;644;p78"/>
          <p:cNvSpPr/>
          <p:nvPr/>
        </p:nvSpPr>
        <p:spPr>
          <a:xfrm>
            <a:off x="615894" y="2298334"/>
            <a:ext cx="450600" cy="412200"/>
          </a:xfrm>
          <a:prstGeom prst="ellipse">
            <a:avLst/>
          </a:prstGeom>
          <a:noFill/>
          <a:ln cap="flat" cmpd="sng" w="2857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78"/>
          <p:cNvSpPr/>
          <p:nvPr/>
        </p:nvSpPr>
        <p:spPr>
          <a:xfrm>
            <a:off x="1178639" y="2352244"/>
            <a:ext cx="1649400" cy="304200"/>
          </a:xfrm>
          <a:prstGeom prst="leftArrow">
            <a:avLst>
              <a:gd fmla="val 50000" name="adj1"/>
              <a:gd fmla="val 50000" name="adj2"/>
            </a:avLst>
          </a:prstGeom>
          <a:solidFill>
            <a:srgbClr val="145758"/>
          </a:solidFill>
          <a:ln cap="flat" cmpd="sng" w="9525">
            <a:solidFill>
              <a:srgbClr val="1457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78"/>
          <p:cNvSpPr/>
          <p:nvPr/>
        </p:nvSpPr>
        <p:spPr>
          <a:xfrm>
            <a:off x="3278113" y="185545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78"/>
          <p:cNvSpPr txBox="1"/>
          <p:nvPr/>
        </p:nvSpPr>
        <p:spPr>
          <a:xfrm>
            <a:off x="3348002" y="2459050"/>
            <a:ext cx="18063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600">
                <a:solidFill>
                  <a:srgbClr val="83FBA3"/>
                </a:solidFill>
                <a:latin typeface="DM Sans"/>
                <a:ea typeface="DM Sans"/>
                <a:cs typeface="DM Sans"/>
                <a:sym typeface="DM Sans"/>
              </a:rPr>
              <a:t>Put your</a:t>
            </a:r>
            <a:br>
              <a:rPr b="1" lang="en-GB" sz="1600">
                <a:solidFill>
                  <a:srgbClr val="83FBA3"/>
                </a:solidFill>
                <a:latin typeface="DM Sans"/>
                <a:ea typeface="DM Sans"/>
                <a:cs typeface="DM Sans"/>
                <a:sym typeface="DM Sans"/>
              </a:rPr>
            </a:br>
            <a:r>
              <a:rPr b="1" lang="en-GB" sz="1600">
                <a:solidFill>
                  <a:srgbClr val="83FBA3"/>
                </a:solidFill>
                <a:latin typeface="DM Sans"/>
                <a:ea typeface="DM Sans"/>
                <a:cs typeface="DM Sans"/>
                <a:sym typeface="DM Sans"/>
              </a:rPr>
              <a:t>thoughts on the Jamboard!</a:t>
            </a:r>
            <a:endParaRPr b="1" sz="1000">
              <a:solidFill>
                <a:srgbClr val="83FBA3"/>
              </a:solidFill>
              <a:latin typeface="DM Sans"/>
              <a:ea typeface="DM Sans"/>
              <a:cs typeface="DM Sans"/>
              <a:sym typeface="DM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651" name="Shape 651"/>
        <p:cNvGrpSpPr/>
        <p:nvPr/>
      </p:nvGrpSpPr>
      <p:grpSpPr>
        <a:xfrm>
          <a:off x="0" y="0"/>
          <a:ext cx="0" cy="0"/>
          <a:chOff x="0" y="0"/>
          <a:chExt cx="0" cy="0"/>
        </a:xfrm>
      </p:grpSpPr>
      <p:cxnSp>
        <p:nvCxnSpPr>
          <p:cNvPr id="652" name="Google Shape;652;p79"/>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sp>
        <p:nvSpPr>
          <p:cNvPr id="653" name="Google Shape;653;p79"/>
          <p:cNvSpPr txBox="1"/>
          <p:nvPr/>
        </p:nvSpPr>
        <p:spPr>
          <a:xfrm>
            <a:off x="615900" y="303450"/>
            <a:ext cx="2922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#1</a:t>
            </a:r>
            <a:endParaRPr sz="3300">
              <a:solidFill>
                <a:schemeClr val="dk1"/>
              </a:solidFill>
              <a:latin typeface="Nanum Myeongjo"/>
              <a:ea typeface="Nanum Myeongjo"/>
              <a:cs typeface="Nanum Myeongjo"/>
              <a:sym typeface="Nanum Myeongjo"/>
            </a:endParaRPr>
          </a:p>
        </p:txBody>
      </p:sp>
      <p:cxnSp>
        <p:nvCxnSpPr>
          <p:cNvPr id="654" name="Google Shape;654;p79"/>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55" name="Google Shape;655;p79"/>
          <p:cNvSpPr/>
          <p:nvPr/>
        </p:nvSpPr>
        <p:spPr>
          <a:xfrm>
            <a:off x="7090950" y="267187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79"/>
          <p:cNvSpPr txBox="1"/>
          <p:nvPr/>
        </p:nvSpPr>
        <p:spPr>
          <a:xfrm>
            <a:off x="7287000" y="3109700"/>
            <a:ext cx="1554000" cy="523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700">
                <a:solidFill>
                  <a:schemeClr val="lt1"/>
                </a:solidFill>
                <a:latin typeface="DM Sans"/>
                <a:ea typeface="DM Sans"/>
                <a:cs typeface="DM Sans"/>
                <a:sym typeface="DM Sans"/>
              </a:rPr>
              <a:t>Let’s Compare Notes</a:t>
            </a:r>
            <a:endParaRPr b="1" sz="1100">
              <a:solidFill>
                <a:schemeClr val="lt1"/>
              </a:solidFill>
              <a:latin typeface="DM Sans"/>
              <a:ea typeface="DM Sans"/>
              <a:cs typeface="DM Sans"/>
              <a:sym typeface="DM Sans"/>
            </a:endParaRPr>
          </a:p>
        </p:txBody>
      </p:sp>
      <p:pic>
        <p:nvPicPr>
          <p:cNvPr id="657" name="Google Shape;657;p79"/>
          <p:cNvPicPr preferRelativeResize="0"/>
          <p:nvPr/>
        </p:nvPicPr>
        <p:blipFill>
          <a:blip r:embed="rId3">
            <a:alphaModFix/>
          </a:blip>
          <a:stretch>
            <a:fillRect/>
          </a:stretch>
        </p:blipFill>
        <p:spPr>
          <a:xfrm>
            <a:off x="804375" y="1168500"/>
            <a:ext cx="5419426" cy="32705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661" name="Shape 661"/>
        <p:cNvGrpSpPr/>
        <p:nvPr/>
      </p:nvGrpSpPr>
      <p:grpSpPr>
        <a:xfrm>
          <a:off x="0" y="0"/>
          <a:ext cx="0" cy="0"/>
          <a:chOff x="0" y="0"/>
          <a:chExt cx="0" cy="0"/>
        </a:xfrm>
      </p:grpSpPr>
      <p:cxnSp>
        <p:nvCxnSpPr>
          <p:cNvPr id="662" name="Google Shape;662;p80"/>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63" name="Google Shape;663;p80"/>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64" name="Google Shape;664;p80"/>
          <p:cNvSpPr txBox="1"/>
          <p:nvPr/>
        </p:nvSpPr>
        <p:spPr>
          <a:xfrm>
            <a:off x="615900" y="303450"/>
            <a:ext cx="28041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#2</a:t>
            </a:r>
            <a:endParaRPr sz="3300">
              <a:solidFill>
                <a:schemeClr val="dk1"/>
              </a:solidFill>
              <a:latin typeface="Nanum Myeongjo"/>
              <a:ea typeface="Nanum Myeongjo"/>
              <a:cs typeface="Nanum Myeongjo"/>
              <a:sym typeface="Nanum Myeongjo"/>
            </a:endParaRPr>
          </a:p>
        </p:txBody>
      </p:sp>
      <p:sp>
        <p:nvSpPr>
          <p:cNvPr id="665" name="Google Shape;665;p80"/>
          <p:cNvSpPr/>
          <p:nvPr/>
        </p:nvSpPr>
        <p:spPr>
          <a:xfrm>
            <a:off x="7065750" y="2413200"/>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0"/>
          <p:cNvSpPr txBox="1"/>
          <p:nvPr/>
        </p:nvSpPr>
        <p:spPr>
          <a:xfrm>
            <a:off x="7261800" y="2795800"/>
            <a:ext cx="1554000" cy="923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2000">
                <a:solidFill>
                  <a:schemeClr val="lt1"/>
                </a:solidFill>
                <a:latin typeface="DM Sans"/>
                <a:ea typeface="DM Sans"/>
                <a:cs typeface="DM Sans"/>
                <a:sym typeface="DM Sans"/>
              </a:rPr>
              <a:t>Let’s Compare Notes</a:t>
            </a:r>
            <a:endParaRPr b="1">
              <a:solidFill>
                <a:schemeClr val="lt1"/>
              </a:solidFill>
              <a:latin typeface="DM Sans"/>
              <a:ea typeface="DM Sans"/>
              <a:cs typeface="DM Sans"/>
              <a:sym typeface="DM Sans"/>
            </a:endParaRPr>
          </a:p>
        </p:txBody>
      </p:sp>
      <p:pic>
        <p:nvPicPr>
          <p:cNvPr id="667" name="Google Shape;667;p80"/>
          <p:cNvPicPr preferRelativeResize="0"/>
          <p:nvPr/>
        </p:nvPicPr>
        <p:blipFill>
          <a:blip r:embed="rId3">
            <a:alphaModFix/>
          </a:blip>
          <a:stretch>
            <a:fillRect/>
          </a:stretch>
        </p:blipFill>
        <p:spPr>
          <a:xfrm>
            <a:off x="3294845" y="175404"/>
            <a:ext cx="3049900" cy="4791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176" name="Shape 176"/>
        <p:cNvGrpSpPr/>
        <p:nvPr/>
      </p:nvGrpSpPr>
      <p:grpSpPr>
        <a:xfrm>
          <a:off x="0" y="0"/>
          <a:ext cx="0" cy="0"/>
          <a:chOff x="0" y="0"/>
          <a:chExt cx="0" cy="0"/>
        </a:xfrm>
      </p:grpSpPr>
      <p:cxnSp>
        <p:nvCxnSpPr>
          <p:cNvPr id="177" name="Google Shape;177;p36"/>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178" name="Google Shape;178;p36"/>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179" name="Google Shape;179;p36"/>
          <p:cNvSpPr txBox="1"/>
          <p:nvPr/>
        </p:nvSpPr>
        <p:spPr>
          <a:xfrm>
            <a:off x="768300" y="379350"/>
            <a:ext cx="7896300" cy="1872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GB" sz="3500">
                <a:solidFill>
                  <a:srgbClr val="83FBA3"/>
                </a:solidFill>
                <a:latin typeface="Nanum Myeongjo"/>
                <a:ea typeface="Nanum Myeongjo"/>
                <a:cs typeface="Nanum Myeongjo"/>
                <a:sym typeface="Nanum Myeongjo"/>
              </a:rPr>
              <a:t>Learning Principles</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0"/>
              </a:spcAft>
              <a:buClr>
                <a:schemeClr val="dk1"/>
              </a:buClr>
              <a:buSzPts val="1100"/>
              <a:buFont typeface="Arial"/>
              <a:buNone/>
            </a:pPr>
            <a:r>
              <a:t/>
            </a:r>
            <a:endParaRPr sz="3500">
              <a:solidFill>
                <a:srgbClr val="83FBA3"/>
              </a:solidFill>
              <a:latin typeface="Nanum Myeongjo"/>
              <a:ea typeface="Nanum Myeongjo"/>
              <a:cs typeface="Nanum Myeongjo"/>
              <a:sym typeface="Nanum Myeongjo"/>
            </a:endParaRPr>
          </a:p>
          <a:p>
            <a:pPr indent="0" lvl="0" marL="0" rtl="0" algn="l">
              <a:lnSpc>
                <a:spcPct val="100000"/>
              </a:lnSpc>
              <a:spcBef>
                <a:spcPts val="1000"/>
              </a:spcBef>
              <a:spcAft>
                <a:spcPts val="1000"/>
              </a:spcAft>
              <a:buClr>
                <a:schemeClr val="dk1"/>
              </a:buClr>
              <a:buSzPts val="1100"/>
              <a:buFont typeface="Arial"/>
              <a:buNone/>
            </a:pPr>
            <a:r>
              <a:t/>
            </a:r>
            <a:endParaRPr sz="3500">
              <a:solidFill>
                <a:schemeClr val="lt1"/>
              </a:solidFill>
              <a:latin typeface="Nanum Myeongjo"/>
              <a:ea typeface="Nanum Myeongjo"/>
              <a:cs typeface="Nanum Myeongjo"/>
              <a:sym typeface="Nanum Myeongjo"/>
            </a:endParaRPr>
          </a:p>
        </p:txBody>
      </p:sp>
      <p:sp>
        <p:nvSpPr>
          <p:cNvPr id="180" name="Google Shape;180;p36"/>
          <p:cNvSpPr txBox="1"/>
          <p:nvPr/>
        </p:nvSpPr>
        <p:spPr>
          <a:xfrm>
            <a:off x="768300" y="1071275"/>
            <a:ext cx="5967300" cy="3210900"/>
          </a:xfrm>
          <a:prstGeom prst="rect">
            <a:avLst/>
          </a:prstGeom>
          <a:noFill/>
          <a:ln>
            <a:noFill/>
          </a:ln>
        </p:spPr>
        <p:txBody>
          <a:bodyPr anchorCtr="0" anchor="t" bIns="0" lIns="0" spcFirstLastPara="1" rIns="0" wrap="square" tIns="0">
            <a:spAutoFit/>
          </a:bodyPr>
          <a:lstStyle/>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Engage with cognitively demanding tasks in heterogeneous settings. </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Engage in social activities.</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Build conceptual understanding through reasoning.</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Have agency in their learning. </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View mathematics as a human endeavor across centuries.</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See mathematics as relevant. </a:t>
            </a:r>
            <a:endParaRPr sz="1800">
              <a:solidFill>
                <a:schemeClr val="lt1"/>
              </a:solidFill>
              <a:latin typeface="Nanum Myeongjo"/>
              <a:ea typeface="Nanum Myeongjo"/>
              <a:cs typeface="Nanum Myeongjo"/>
              <a:sym typeface="Nanum Myeongjo"/>
            </a:endParaRPr>
          </a:p>
          <a:p>
            <a:pPr indent="-205740" lvl="0" marL="164592" rtl="0" algn="l">
              <a:lnSpc>
                <a:spcPct val="115000"/>
              </a:lnSpc>
              <a:spcBef>
                <a:spcPts val="500"/>
              </a:spcBef>
              <a:spcAft>
                <a:spcPts val="0"/>
              </a:spcAft>
              <a:buClr>
                <a:schemeClr val="lt1"/>
              </a:buClr>
              <a:buSzPts val="1800"/>
              <a:buFont typeface="Nanum Myeongjo"/>
              <a:buAutoNum type="arabicPeriod"/>
            </a:pPr>
            <a:r>
              <a:rPr lang="en-GB" sz="1800">
                <a:solidFill>
                  <a:schemeClr val="lt1"/>
                </a:solidFill>
                <a:latin typeface="Nanum Myeongjo"/>
                <a:ea typeface="Nanum Myeongjo"/>
                <a:cs typeface="Nanum Myeongjo"/>
                <a:sym typeface="Nanum Myeongjo"/>
              </a:rPr>
              <a:t>Employ technology as a tool for problem-solving and understanding.</a:t>
            </a:r>
            <a:endParaRPr sz="1800">
              <a:solidFill>
                <a:schemeClr val="lt1"/>
              </a:solidFill>
              <a:latin typeface="Nanum Myeongjo"/>
              <a:ea typeface="Nanum Myeongjo"/>
              <a:cs typeface="Nanum Myeongjo"/>
              <a:sym typeface="Nanum Myeongjo"/>
            </a:endParaRPr>
          </a:p>
        </p:txBody>
      </p:sp>
      <p:sp>
        <p:nvSpPr>
          <p:cNvPr id="181" name="Google Shape;181;p36"/>
          <p:cNvSpPr/>
          <p:nvPr/>
        </p:nvSpPr>
        <p:spPr>
          <a:xfrm>
            <a:off x="66956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6"/>
          <p:cNvSpPr txBox="1"/>
          <p:nvPr/>
        </p:nvSpPr>
        <p:spPr>
          <a:xfrm>
            <a:off x="6887975" y="3145425"/>
            <a:ext cx="1561500" cy="507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1100">
                <a:solidFill>
                  <a:srgbClr val="145758"/>
                </a:solidFill>
                <a:latin typeface="Proxima Nova"/>
                <a:ea typeface="Proxima Nova"/>
                <a:cs typeface="Proxima Nova"/>
                <a:sym typeface="Proxima Nova"/>
              </a:rPr>
              <a:t>Which learning principle would you like to focus on today?</a:t>
            </a:r>
            <a:endParaRPr b="1" sz="1100">
              <a:solidFill>
                <a:srgbClr val="145758"/>
              </a:solidFill>
              <a:latin typeface="DM Sans"/>
              <a:ea typeface="DM Sans"/>
              <a:cs typeface="DM Sans"/>
              <a:sym typeface="DM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FCD7"/>
        </a:solidFill>
      </p:bgPr>
    </p:bg>
    <p:spTree>
      <p:nvGrpSpPr>
        <p:cNvPr id="671" name="Shape 671"/>
        <p:cNvGrpSpPr/>
        <p:nvPr/>
      </p:nvGrpSpPr>
      <p:grpSpPr>
        <a:xfrm>
          <a:off x="0" y="0"/>
          <a:ext cx="0" cy="0"/>
          <a:chOff x="0" y="0"/>
          <a:chExt cx="0" cy="0"/>
        </a:xfrm>
      </p:grpSpPr>
      <p:cxnSp>
        <p:nvCxnSpPr>
          <p:cNvPr id="672" name="Google Shape;672;p81"/>
          <p:cNvCxnSpPr/>
          <p:nvPr/>
        </p:nvCxnSpPr>
        <p:spPr>
          <a:xfrm>
            <a:off x="-2700" y="1246575"/>
            <a:ext cx="9149400" cy="0"/>
          </a:xfrm>
          <a:prstGeom prst="straightConnector1">
            <a:avLst/>
          </a:prstGeom>
          <a:noFill/>
          <a:ln cap="flat" cmpd="sng" w="9525">
            <a:solidFill>
              <a:schemeClr val="dk1"/>
            </a:solidFill>
            <a:prstDash val="solid"/>
            <a:round/>
            <a:headEnd len="med" w="med" type="none"/>
            <a:tailEnd len="med" w="med" type="none"/>
          </a:ln>
        </p:spPr>
      </p:cxnSp>
      <p:cxnSp>
        <p:nvCxnSpPr>
          <p:cNvPr id="673" name="Google Shape;673;p81"/>
          <p:cNvCxnSpPr/>
          <p:nvPr/>
        </p:nvCxnSpPr>
        <p:spPr>
          <a:xfrm>
            <a:off x="4226375"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74" name="Google Shape;674;p81"/>
          <p:cNvSpPr txBox="1"/>
          <p:nvPr/>
        </p:nvSpPr>
        <p:spPr>
          <a:xfrm>
            <a:off x="615900" y="303450"/>
            <a:ext cx="2298300" cy="45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3300">
                <a:solidFill>
                  <a:schemeClr val="dk1"/>
                </a:solidFill>
                <a:latin typeface="Nanum Myeongjo"/>
                <a:ea typeface="Nanum Myeongjo"/>
                <a:cs typeface="Nanum Myeongjo"/>
                <a:sym typeface="Nanum Myeongjo"/>
              </a:rPr>
              <a:t>Example #3</a:t>
            </a:r>
            <a:endParaRPr sz="3300">
              <a:solidFill>
                <a:schemeClr val="dk1"/>
              </a:solidFill>
              <a:latin typeface="Nanum Myeongjo"/>
              <a:ea typeface="Nanum Myeongjo"/>
              <a:cs typeface="Nanum Myeongjo"/>
              <a:sym typeface="Nanum Myeongjo"/>
            </a:endParaRPr>
          </a:p>
        </p:txBody>
      </p:sp>
      <p:sp>
        <p:nvSpPr>
          <p:cNvPr id="675" name="Google Shape;675;p81"/>
          <p:cNvSpPr/>
          <p:nvPr/>
        </p:nvSpPr>
        <p:spPr>
          <a:xfrm>
            <a:off x="944400" y="207037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81"/>
          <p:cNvSpPr txBox="1"/>
          <p:nvPr/>
        </p:nvSpPr>
        <p:spPr>
          <a:xfrm>
            <a:off x="1140450" y="2594550"/>
            <a:ext cx="1554000" cy="1015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2200">
                <a:solidFill>
                  <a:schemeClr val="lt1"/>
                </a:solidFill>
                <a:latin typeface="DM Sans"/>
                <a:ea typeface="DM Sans"/>
                <a:cs typeface="DM Sans"/>
                <a:sym typeface="DM Sans"/>
              </a:rPr>
              <a:t>Let’s Compare Notes</a:t>
            </a:r>
            <a:endParaRPr b="1" sz="1600">
              <a:solidFill>
                <a:schemeClr val="lt1"/>
              </a:solidFill>
              <a:latin typeface="DM Sans"/>
              <a:ea typeface="DM Sans"/>
              <a:cs typeface="DM Sans"/>
              <a:sym typeface="DM Sans"/>
            </a:endParaRPr>
          </a:p>
        </p:txBody>
      </p:sp>
      <p:pic>
        <p:nvPicPr>
          <p:cNvPr id="677" name="Google Shape;677;p81"/>
          <p:cNvPicPr preferRelativeResize="0"/>
          <p:nvPr/>
        </p:nvPicPr>
        <p:blipFill>
          <a:blip r:embed="rId3">
            <a:alphaModFix/>
          </a:blip>
          <a:stretch>
            <a:fillRect/>
          </a:stretch>
        </p:blipFill>
        <p:spPr>
          <a:xfrm>
            <a:off x="4071419" y="303456"/>
            <a:ext cx="4557181" cy="40992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681" name="Shape 681"/>
        <p:cNvGrpSpPr/>
        <p:nvPr/>
      </p:nvGrpSpPr>
      <p:grpSpPr>
        <a:xfrm>
          <a:off x="0" y="0"/>
          <a:ext cx="0" cy="0"/>
          <a:chOff x="0" y="0"/>
          <a:chExt cx="0" cy="0"/>
        </a:xfrm>
      </p:grpSpPr>
      <p:cxnSp>
        <p:nvCxnSpPr>
          <p:cNvPr id="682" name="Google Shape;682;p82"/>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683" name="Google Shape;683;p82"/>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684" name="Google Shape;684;p82"/>
          <p:cNvSpPr txBox="1"/>
          <p:nvPr/>
        </p:nvSpPr>
        <p:spPr>
          <a:xfrm>
            <a:off x="615900" y="368375"/>
            <a:ext cx="49005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Let’s Hear Some Reflections</a:t>
            </a:r>
            <a:endParaRPr sz="3500">
              <a:solidFill>
                <a:srgbClr val="83FBA3"/>
              </a:solidFill>
              <a:latin typeface="Nanum Myeongjo"/>
              <a:ea typeface="Nanum Myeongjo"/>
              <a:cs typeface="Nanum Myeongjo"/>
              <a:sym typeface="Nanum Myeongjo"/>
            </a:endParaRPr>
          </a:p>
        </p:txBody>
      </p:sp>
      <p:sp>
        <p:nvSpPr>
          <p:cNvPr id="685" name="Google Shape;685;p82"/>
          <p:cNvSpPr txBox="1"/>
          <p:nvPr/>
        </p:nvSpPr>
        <p:spPr>
          <a:xfrm>
            <a:off x="615900" y="1598550"/>
            <a:ext cx="5421300" cy="1635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GB" sz="2200">
                <a:solidFill>
                  <a:schemeClr val="lt1"/>
                </a:solidFill>
                <a:latin typeface="DM Sans"/>
                <a:ea typeface="DM Sans"/>
                <a:cs typeface="DM Sans"/>
                <a:sym typeface="DM Sans"/>
              </a:rPr>
              <a:t>What kinds of support will students need to demonstrate evidence of learning? </a:t>
            </a:r>
            <a:endParaRPr sz="2200">
              <a:solidFill>
                <a:schemeClr val="lt1"/>
              </a:solidFill>
              <a:latin typeface="DM Sans"/>
              <a:ea typeface="DM Sans"/>
              <a:cs typeface="DM Sans"/>
              <a:sym typeface="DM Sans"/>
            </a:endParaRPr>
          </a:p>
          <a:p>
            <a:pPr indent="0" lvl="0" marL="0" rtl="0" algn="l">
              <a:lnSpc>
                <a:spcPct val="115000"/>
              </a:lnSpc>
              <a:spcBef>
                <a:spcPts val="1000"/>
              </a:spcBef>
              <a:spcAft>
                <a:spcPts val="1000"/>
              </a:spcAft>
              <a:buNone/>
            </a:pPr>
            <a:r>
              <a:rPr lang="en-GB" sz="2200">
                <a:solidFill>
                  <a:schemeClr val="lt1"/>
                </a:solidFill>
                <a:latin typeface="DM Sans"/>
                <a:ea typeface="DM Sans"/>
                <a:cs typeface="DM Sans"/>
                <a:sym typeface="DM Sans"/>
              </a:rPr>
              <a:t>Has your thinking changed at all on how to implement this task? If so, how? </a:t>
            </a:r>
            <a:endParaRPr sz="2700">
              <a:solidFill>
                <a:schemeClr val="lt1"/>
              </a:solidFill>
              <a:latin typeface="DM Sans"/>
              <a:ea typeface="DM Sans"/>
              <a:cs typeface="DM Sans"/>
              <a:sym typeface="DM Sans"/>
            </a:endParaRPr>
          </a:p>
        </p:txBody>
      </p:sp>
      <p:sp>
        <p:nvSpPr>
          <p:cNvPr id="686" name="Google Shape;686;p82"/>
          <p:cNvSpPr/>
          <p:nvPr/>
        </p:nvSpPr>
        <p:spPr>
          <a:xfrm>
            <a:off x="6543275" y="2426325"/>
            <a:ext cx="1946100" cy="1946100"/>
          </a:xfrm>
          <a:prstGeom prst="teardrop">
            <a:avLst>
              <a:gd fmla="val 100000" name="adj"/>
            </a:avLst>
          </a:prstGeom>
          <a:solidFill>
            <a:srgbClr val="83FB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82"/>
          <p:cNvSpPr txBox="1"/>
          <p:nvPr/>
        </p:nvSpPr>
        <p:spPr>
          <a:xfrm>
            <a:off x="6735575" y="3076125"/>
            <a:ext cx="15615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145758"/>
                </a:solidFill>
                <a:latin typeface="DM Sans"/>
                <a:ea typeface="DM Sans"/>
                <a:cs typeface="DM Sans"/>
                <a:sym typeface="DM Sans"/>
              </a:rPr>
              <a:t>Come off </a:t>
            </a:r>
            <a:br>
              <a:rPr b="1" lang="en-GB">
                <a:solidFill>
                  <a:srgbClr val="145758"/>
                </a:solidFill>
                <a:latin typeface="DM Sans"/>
                <a:ea typeface="DM Sans"/>
                <a:cs typeface="DM Sans"/>
                <a:sym typeface="DM Sans"/>
              </a:rPr>
            </a:br>
            <a:r>
              <a:rPr b="1" lang="en-GB">
                <a:solidFill>
                  <a:srgbClr val="145758"/>
                </a:solidFill>
                <a:latin typeface="DM Sans"/>
                <a:ea typeface="DM Sans"/>
                <a:cs typeface="DM Sans"/>
                <a:sym typeface="DM Sans"/>
              </a:rPr>
              <a:t>mute or share in the chat!</a:t>
            </a:r>
            <a:endParaRPr b="1" sz="1100">
              <a:solidFill>
                <a:srgbClr val="145758"/>
              </a:solidFill>
              <a:latin typeface="DM Sans"/>
              <a:ea typeface="DM Sans"/>
              <a:cs typeface="DM Sans"/>
              <a:sym typeface="DM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691" name="Shape 691"/>
        <p:cNvGrpSpPr/>
        <p:nvPr/>
      </p:nvGrpSpPr>
      <p:grpSpPr>
        <a:xfrm>
          <a:off x="0" y="0"/>
          <a:ext cx="0" cy="0"/>
          <a:chOff x="0" y="0"/>
          <a:chExt cx="0" cy="0"/>
        </a:xfrm>
      </p:grpSpPr>
      <p:cxnSp>
        <p:nvCxnSpPr>
          <p:cNvPr id="692" name="Google Shape;692;p83"/>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693" name="Google Shape;693;p83"/>
          <p:cNvSpPr txBox="1"/>
          <p:nvPr/>
        </p:nvSpPr>
        <p:spPr>
          <a:xfrm>
            <a:off x="3419850" y="303450"/>
            <a:ext cx="4318200" cy="1819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Closing</a:t>
            </a:r>
            <a:endParaRPr sz="5200">
              <a:solidFill>
                <a:schemeClr val="dk1"/>
              </a:solidFill>
              <a:latin typeface="Nanum Myeongjo"/>
              <a:ea typeface="Nanum Myeongjo"/>
              <a:cs typeface="Nanum Myeongjo"/>
              <a:sym typeface="Nanum Myeongjo"/>
            </a:endParaRPr>
          </a:p>
        </p:txBody>
      </p:sp>
      <p:sp>
        <p:nvSpPr>
          <p:cNvPr id="694" name="Google Shape;694;p83"/>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06</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5758"/>
        </a:solidFill>
      </p:bgPr>
    </p:bg>
    <p:spTree>
      <p:nvGrpSpPr>
        <p:cNvPr id="698" name="Shape 698"/>
        <p:cNvGrpSpPr/>
        <p:nvPr/>
      </p:nvGrpSpPr>
      <p:grpSpPr>
        <a:xfrm>
          <a:off x="0" y="0"/>
          <a:ext cx="0" cy="0"/>
          <a:chOff x="0" y="0"/>
          <a:chExt cx="0" cy="0"/>
        </a:xfrm>
      </p:grpSpPr>
      <p:cxnSp>
        <p:nvCxnSpPr>
          <p:cNvPr id="699" name="Google Shape;699;p84"/>
          <p:cNvCxnSpPr/>
          <p:nvPr/>
        </p:nvCxnSpPr>
        <p:spPr>
          <a:xfrm>
            <a:off x="312775" y="-13900"/>
            <a:ext cx="0" cy="5178300"/>
          </a:xfrm>
          <a:prstGeom prst="straightConnector1">
            <a:avLst/>
          </a:prstGeom>
          <a:noFill/>
          <a:ln cap="flat" cmpd="sng" w="9525">
            <a:solidFill>
              <a:srgbClr val="83FBA3"/>
            </a:solidFill>
            <a:prstDash val="solid"/>
            <a:round/>
            <a:headEnd len="med" w="med" type="none"/>
            <a:tailEnd len="med" w="med" type="none"/>
          </a:ln>
        </p:spPr>
      </p:cxnSp>
      <p:cxnSp>
        <p:nvCxnSpPr>
          <p:cNvPr id="700" name="Google Shape;700;p84"/>
          <p:cNvCxnSpPr/>
          <p:nvPr/>
        </p:nvCxnSpPr>
        <p:spPr>
          <a:xfrm rot="10800000">
            <a:off x="-100" y="4837750"/>
            <a:ext cx="9202800" cy="0"/>
          </a:xfrm>
          <a:prstGeom prst="straightConnector1">
            <a:avLst/>
          </a:prstGeom>
          <a:noFill/>
          <a:ln cap="flat" cmpd="sng" w="9525">
            <a:solidFill>
              <a:srgbClr val="83FBA3"/>
            </a:solidFill>
            <a:prstDash val="solid"/>
            <a:round/>
            <a:headEnd len="med" w="med" type="none"/>
            <a:tailEnd len="med" w="med" type="none"/>
          </a:ln>
        </p:spPr>
      </p:cxnSp>
      <p:sp>
        <p:nvSpPr>
          <p:cNvPr id="701" name="Google Shape;701;p84"/>
          <p:cNvSpPr txBox="1"/>
          <p:nvPr/>
        </p:nvSpPr>
        <p:spPr>
          <a:xfrm>
            <a:off x="615900" y="1598550"/>
            <a:ext cx="5421300" cy="3020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GB" sz="1800">
                <a:solidFill>
                  <a:schemeClr val="lt1"/>
                </a:solidFill>
                <a:latin typeface="DM Sans"/>
                <a:ea typeface="DM Sans"/>
                <a:cs typeface="DM Sans"/>
                <a:sym typeface="DM Sans"/>
              </a:rPr>
              <a:t>Choose one question to respond to: </a:t>
            </a:r>
            <a:endParaRPr sz="1800">
              <a:solidFill>
                <a:schemeClr val="lt1"/>
              </a:solidFill>
              <a:latin typeface="DM Sans"/>
              <a:ea typeface="DM Sans"/>
              <a:cs typeface="DM Sans"/>
              <a:sym typeface="DM Sans"/>
            </a:endParaRPr>
          </a:p>
          <a:p>
            <a:pPr indent="-342900" lvl="0" marL="457200" rtl="0" algn="l">
              <a:lnSpc>
                <a:spcPct val="115000"/>
              </a:lnSpc>
              <a:spcBef>
                <a:spcPts val="1000"/>
              </a:spcBef>
              <a:spcAft>
                <a:spcPts val="0"/>
              </a:spcAft>
              <a:buClr>
                <a:schemeClr val="lt1"/>
              </a:buClr>
              <a:buSzPts val="1800"/>
              <a:buFont typeface="DM Sans"/>
              <a:buAutoNum type="arabicPeriod"/>
            </a:pPr>
            <a:r>
              <a:rPr lang="en-GB" sz="1800">
                <a:solidFill>
                  <a:schemeClr val="lt1"/>
                </a:solidFill>
                <a:latin typeface="DM Sans"/>
                <a:ea typeface="DM Sans"/>
                <a:cs typeface="DM Sans"/>
                <a:sym typeface="DM Sans"/>
              </a:rPr>
              <a:t>Which content and practice expectation are you most excited about? Why? </a:t>
            </a:r>
            <a:endParaRPr sz="1800">
              <a:solidFill>
                <a:schemeClr val="lt1"/>
              </a:solidFill>
              <a:latin typeface="DM Sans"/>
              <a:ea typeface="DM Sans"/>
              <a:cs typeface="DM Sans"/>
              <a:sym typeface="DM Sans"/>
            </a:endParaRPr>
          </a:p>
          <a:p>
            <a:pPr indent="-342900" lvl="0" marL="457200" rtl="0" algn="l">
              <a:lnSpc>
                <a:spcPct val="115000"/>
              </a:lnSpc>
              <a:spcBef>
                <a:spcPts val="1000"/>
              </a:spcBef>
              <a:spcAft>
                <a:spcPts val="0"/>
              </a:spcAft>
              <a:buClr>
                <a:schemeClr val="lt1"/>
              </a:buClr>
              <a:buSzPts val="1800"/>
              <a:buFont typeface="DM Sans"/>
              <a:buAutoNum type="arabicPeriod"/>
            </a:pPr>
            <a:r>
              <a:rPr lang="en-GB" sz="1800">
                <a:solidFill>
                  <a:schemeClr val="lt1"/>
                </a:solidFill>
                <a:latin typeface="DM Sans"/>
                <a:ea typeface="DM Sans"/>
                <a:cs typeface="DM Sans"/>
                <a:sym typeface="DM Sans"/>
              </a:rPr>
              <a:t>Which learning principle are you most excited about connecting to M103 content? Why?</a:t>
            </a:r>
            <a:endParaRPr sz="1800">
              <a:solidFill>
                <a:schemeClr val="lt1"/>
              </a:solidFill>
              <a:latin typeface="DM Sans"/>
              <a:ea typeface="DM Sans"/>
              <a:cs typeface="DM Sans"/>
              <a:sym typeface="DM Sans"/>
            </a:endParaRPr>
          </a:p>
          <a:p>
            <a:pPr indent="-342900" lvl="0" marL="457200" rtl="0" algn="l">
              <a:lnSpc>
                <a:spcPct val="115000"/>
              </a:lnSpc>
              <a:spcBef>
                <a:spcPts val="1000"/>
              </a:spcBef>
              <a:spcAft>
                <a:spcPts val="0"/>
              </a:spcAft>
              <a:buClr>
                <a:schemeClr val="lt1"/>
              </a:buClr>
              <a:buSzPts val="1800"/>
              <a:buFont typeface="DM Sans"/>
              <a:buAutoNum type="arabicPeriod"/>
            </a:pPr>
            <a:r>
              <a:rPr lang="en-GB" sz="1800">
                <a:solidFill>
                  <a:schemeClr val="lt1"/>
                </a:solidFill>
                <a:latin typeface="DM Sans"/>
                <a:ea typeface="DM Sans"/>
                <a:cs typeface="DM Sans"/>
                <a:sym typeface="DM Sans"/>
              </a:rPr>
              <a:t>What impact do you think using a portfolio system will have on your students? Why?</a:t>
            </a:r>
            <a:endParaRPr sz="1800">
              <a:solidFill>
                <a:schemeClr val="lt1"/>
              </a:solidFill>
              <a:latin typeface="DM Sans"/>
              <a:ea typeface="DM Sans"/>
              <a:cs typeface="DM Sans"/>
              <a:sym typeface="DM Sans"/>
            </a:endParaRPr>
          </a:p>
          <a:p>
            <a:pPr indent="0" lvl="0" marL="0" rtl="0" algn="l">
              <a:lnSpc>
                <a:spcPct val="115000"/>
              </a:lnSpc>
              <a:spcBef>
                <a:spcPts val="1000"/>
              </a:spcBef>
              <a:spcAft>
                <a:spcPts val="1000"/>
              </a:spcAft>
              <a:buNone/>
            </a:pPr>
            <a:r>
              <a:t/>
            </a:r>
            <a:endParaRPr sz="1800">
              <a:solidFill>
                <a:schemeClr val="lt1"/>
              </a:solidFill>
              <a:latin typeface="DM Sans"/>
              <a:ea typeface="DM Sans"/>
              <a:cs typeface="DM Sans"/>
              <a:sym typeface="DM Sans"/>
            </a:endParaRPr>
          </a:p>
        </p:txBody>
      </p:sp>
      <p:sp>
        <p:nvSpPr>
          <p:cNvPr id="702" name="Google Shape;702;p84"/>
          <p:cNvSpPr txBox="1"/>
          <p:nvPr/>
        </p:nvSpPr>
        <p:spPr>
          <a:xfrm>
            <a:off x="615900" y="368375"/>
            <a:ext cx="49005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1000"/>
              </a:spcAft>
              <a:buNone/>
            </a:pPr>
            <a:r>
              <a:rPr lang="en-GB" sz="3500">
                <a:solidFill>
                  <a:srgbClr val="83FBA3"/>
                </a:solidFill>
                <a:latin typeface="Nanum Myeongjo"/>
                <a:ea typeface="Nanum Myeongjo"/>
                <a:cs typeface="Nanum Myeongjo"/>
                <a:sym typeface="Nanum Myeongjo"/>
              </a:rPr>
              <a:t>What Are Your Takeaways?</a:t>
            </a:r>
            <a:endParaRPr sz="3500">
              <a:solidFill>
                <a:srgbClr val="83FBA3"/>
              </a:solidFill>
              <a:latin typeface="Nanum Myeongjo"/>
              <a:ea typeface="Nanum Myeongjo"/>
              <a:cs typeface="Nanum Myeongjo"/>
              <a:sym typeface="Nanum Myeongj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FBA3"/>
        </a:solidFill>
      </p:bgPr>
    </p:bg>
    <p:spTree>
      <p:nvGrpSpPr>
        <p:cNvPr id="186" name="Shape 186"/>
        <p:cNvGrpSpPr/>
        <p:nvPr/>
      </p:nvGrpSpPr>
      <p:grpSpPr>
        <a:xfrm>
          <a:off x="0" y="0"/>
          <a:ext cx="0" cy="0"/>
          <a:chOff x="0" y="0"/>
          <a:chExt cx="0" cy="0"/>
        </a:xfrm>
      </p:grpSpPr>
      <p:cxnSp>
        <p:nvCxnSpPr>
          <p:cNvPr id="187" name="Google Shape;187;p37"/>
          <p:cNvCxnSpPr/>
          <p:nvPr/>
        </p:nvCxnSpPr>
        <p:spPr>
          <a:xfrm>
            <a:off x="3115350" y="300"/>
            <a:ext cx="0" cy="5141400"/>
          </a:xfrm>
          <a:prstGeom prst="straightConnector1">
            <a:avLst/>
          </a:prstGeom>
          <a:noFill/>
          <a:ln cap="flat" cmpd="sng" w="9525">
            <a:solidFill>
              <a:schemeClr val="dk2"/>
            </a:solidFill>
            <a:prstDash val="solid"/>
            <a:round/>
            <a:headEnd len="med" w="med" type="none"/>
            <a:tailEnd len="med" w="med" type="none"/>
          </a:ln>
        </p:spPr>
      </p:cxnSp>
      <p:sp>
        <p:nvSpPr>
          <p:cNvPr id="188" name="Google Shape;188;p37"/>
          <p:cNvSpPr txBox="1"/>
          <p:nvPr/>
        </p:nvSpPr>
        <p:spPr>
          <a:xfrm>
            <a:off x="3419850" y="303450"/>
            <a:ext cx="5421300" cy="19446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Exploring the Content</a:t>
            </a:r>
            <a:endParaRPr sz="5200">
              <a:solidFill>
                <a:schemeClr val="dk1"/>
              </a:solidFill>
              <a:latin typeface="Nanum Myeongjo"/>
              <a:ea typeface="Nanum Myeongjo"/>
              <a:cs typeface="Nanum Myeongjo"/>
              <a:sym typeface="Nanum Myeongjo"/>
            </a:endParaRPr>
          </a:p>
        </p:txBody>
      </p:sp>
      <p:sp>
        <p:nvSpPr>
          <p:cNvPr id="189" name="Google Shape;189;p37"/>
          <p:cNvSpPr txBox="1"/>
          <p:nvPr/>
        </p:nvSpPr>
        <p:spPr>
          <a:xfrm>
            <a:off x="615900" y="303450"/>
            <a:ext cx="1441500" cy="1378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5200">
                <a:solidFill>
                  <a:schemeClr val="dk1"/>
                </a:solidFill>
                <a:latin typeface="Nanum Myeongjo"/>
                <a:ea typeface="Nanum Myeongjo"/>
                <a:cs typeface="Nanum Myeongjo"/>
                <a:sym typeface="Nanum Myeongjo"/>
              </a:rPr>
              <a:t>01</a:t>
            </a:r>
            <a:endParaRPr sz="5200">
              <a:solidFill>
                <a:schemeClr val="dk1"/>
              </a:solidFill>
              <a:latin typeface="Nanum Myeongjo"/>
              <a:ea typeface="Nanum Myeongjo"/>
              <a:cs typeface="Nanum Myeongjo"/>
              <a:sym typeface="Nanum Myeongj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F"/>
        </a:solidFill>
      </p:bgPr>
    </p:bg>
    <p:spTree>
      <p:nvGrpSpPr>
        <p:cNvPr id="193" name="Shape 193"/>
        <p:cNvGrpSpPr/>
        <p:nvPr/>
      </p:nvGrpSpPr>
      <p:grpSpPr>
        <a:xfrm>
          <a:off x="0" y="0"/>
          <a:ext cx="0" cy="0"/>
          <a:chOff x="0" y="0"/>
          <a:chExt cx="0" cy="0"/>
        </a:xfrm>
      </p:grpSpPr>
      <p:cxnSp>
        <p:nvCxnSpPr>
          <p:cNvPr id="194" name="Google Shape;194;p38"/>
          <p:cNvCxnSpPr/>
          <p:nvPr/>
        </p:nvCxnSpPr>
        <p:spPr>
          <a:xfrm>
            <a:off x="343425" y="0"/>
            <a:ext cx="0" cy="5164500"/>
          </a:xfrm>
          <a:prstGeom prst="straightConnector1">
            <a:avLst/>
          </a:prstGeom>
          <a:noFill/>
          <a:ln cap="flat" cmpd="sng" w="9525">
            <a:solidFill>
              <a:schemeClr val="dk1"/>
            </a:solidFill>
            <a:prstDash val="solid"/>
            <a:round/>
            <a:headEnd len="med" w="med" type="none"/>
            <a:tailEnd len="med" w="med" type="none"/>
          </a:ln>
        </p:spPr>
      </p:cxnSp>
      <p:sp>
        <p:nvSpPr>
          <p:cNvPr id="195" name="Google Shape;195;p38"/>
          <p:cNvSpPr/>
          <p:nvPr/>
        </p:nvSpPr>
        <p:spPr>
          <a:xfrm>
            <a:off x="0" y="0"/>
            <a:ext cx="9144000" cy="812400"/>
          </a:xfrm>
          <a:prstGeom prst="rect">
            <a:avLst/>
          </a:prstGeom>
          <a:solidFill>
            <a:srgbClr val="BDFC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8"/>
          <p:cNvSpPr txBox="1"/>
          <p:nvPr/>
        </p:nvSpPr>
        <p:spPr>
          <a:xfrm>
            <a:off x="345075" y="276625"/>
            <a:ext cx="65316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sz="2100">
                <a:solidFill>
                  <a:schemeClr val="dk1"/>
                </a:solidFill>
                <a:latin typeface="Nanum Myeongjo"/>
                <a:ea typeface="Nanum Myeongjo"/>
                <a:cs typeface="Nanum Myeongjo"/>
                <a:sym typeface="Nanum Myeongjo"/>
              </a:rPr>
              <a:t>M103: Modeling with Functions of Quadratic Type</a:t>
            </a:r>
            <a:endParaRPr sz="2100">
              <a:solidFill>
                <a:schemeClr val="dk1"/>
              </a:solidFill>
              <a:latin typeface="Nanum Myeongjo"/>
              <a:ea typeface="Nanum Myeongjo"/>
              <a:cs typeface="Nanum Myeongjo"/>
              <a:sym typeface="Nanum Myeongjo"/>
            </a:endParaRPr>
          </a:p>
        </p:txBody>
      </p:sp>
      <p:cxnSp>
        <p:nvCxnSpPr>
          <p:cNvPr id="197" name="Google Shape;197;p38"/>
          <p:cNvCxnSpPr/>
          <p:nvPr/>
        </p:nvCxnSpPr>
        <p:spPr>
          <a:xfrm rot="10800000">
            <a:off x="-4200" y="812375"/>
            <a:ext cx="9152400" cy="0"/>
          </a:xfrm>
          <a:prstGeom prst="straightConnector1">
            <a:avLst/>
          </a:prstGeom>
          <a:noFill/>
          <a:ln cap="flat" cmpd="sng" w="9525">
            <a:solidFill>
              <a:schemeClr val="dk1"/>
            </a:solidFill>
            <a:prstDash val="solid"/>
            <a:round/>
            <a:headEnd len="med" w="med" type="none"/>
            <a:tailEnd len="med" w="med" type="none"/>
          </a:ln>
        </p:spPr>
      </p:cxnSp>
      <p:sp>
        <p:nvSpPr>
          <p:cNvPr id="198" name="Google Shape;198;p38"/>
          <p:cNvSpPr txBox="1"/>
          <p:nvPr/>
        </p:nvSpPr>
        <p:spPr>
          <a:xfrm>
            <a:off x="802275" y="1218825"/>
            <a:ext cx="5421300" cy="2154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1200"/>
              </a:spcAft>
              <a:buClr>
                <a:schemeClr val="dk1"/>
              </a:buClr>
              <a:buSzPts val="1100"/>
              <a:buFont typeface="Arial"/>
              <a:buNone/>
            </a:pPr>
            <a:r>
              <a:rPr lang="en-GB" sz="3500">
                <a:solidFill>
                  <a:schemeClr val="dk1"/>
                </a:solidFill>
                <a:latin typeface="Nanum Myeongjo"/>
                <a:ea typeface="Nanum Myeongjo"/>
                <a:cs typeface="Nanum Myeongjo"/>
                <a:sym typeface="Nanum Myeongjo"/>
              </a:rPr>
              <a:t>What comes to mind? </a:t>
            </a:r>
            <a:br>
              <a:rPr lang="en-GB" sz="3500">
                <a:solidFill>
                  <a:schemeClr val="dk1"/>
                </a:solidFill>
                <a:latin typeface="Nanum Myeongjo"/>
                <a:ea typeface="Nanum Myeongjo"/>
                <a:cs typeface="Nanum Myeongjo"/>
                <a:sym typeface="Nanum Myeongjo"/>
              </a:rPr>
            </a:br>
            <a:r>
              <a:rPr lang="en-GB" sz="3500">
                <a:solidFill>
                  <a:schemeClr val="dk1"/>
                </a:solidFill>
                <a:latin typeface="Nanum Myeongjo"/>
                <a:ea typeface="Nanum Myeongjo"/>
                <a:cs typeface="Nanum Myeongjo"/>
                <a:sym typeface="Nanum Myeongjo"/>
              </a:rPr>
              <a:t>What knowledge and skills should students learn to earn this badge? </a:t>
            </a:r>
            <a:endParaRPr sz="3500">
              <a:solidFill>
                <a:schemeClr val="dk1"/>
              </a:solidFill>
              <a:latin typeface="Nanum Myeongjo"/>
              <a:ea typeface="Nanum Myeongjo"/>
              <a:cs typeface="Nanum Myeongjo"/>
              <a:sym typeface="Nanum Myeongjo"/>
            </a:endParaRPr>
          </a:p>
        </p:txBody>
      </p:sp>
      <p:sp>
        <p:nvSpPr>
          <p:cNvPr id="199" name="Google Shape;199;p38"/>
          <p:cNvSpPr/>
          <p:nvPr/>
        </p:nvSpPr>
        <p:spPr>
          <a:xfrm>
            <a:off x="6695675" y="2426325"/>
            <a:ext cx="1946100" cy="1946100"/>
          </a:xfrm>
          <a:prstGeom prst="teardrop">
            <a:avLst>
              <a:gd fmla="val 100000" name="adj"/>
            </a:avLst>
          </a:prstGeom>
          <a:solidFill>
            <a:srgbClr val="14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8"/>
          <p:cNvSpPr txBox="1"/>
          <p:nvPr/>
        </p:nvSpPr>
        <p:spPr>
          <a:xfrm>
            <a:off x="6975725" y="3030975"/>
            <a:ext cx="13860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a:solidFill>
                  <a:srgbClr val="BDFCD7"/>
                </a:solidFill>
                <a:latin typeface="DM Sans"/>
                <a:ea typeface="DM Sans"/>
                <a:cs typeface="DM Sans"/>
                <a:sym typeface="DM Sans"/>
              </a:rPr>
              <a:t>Come off mute or put your thoughts in the chat!</a:t>
            </a:r>
            <a:endParaRPr b="1">
              <a:solidFill>
                <a:srgbClr val="BDFCD7"/>
              </a:solidFill>
              <a:latin typeface="DM Sans"/>
              <a:ea typeface="DM Sans"/>
              <a:cs typeface="DM Sans"/>
              <a:sym typeface="DM Sans"/>
            </a:endParaRPr>
          </a:p>
        </p:txBody>
      </p:sp>
      <p:cxnSp>
        <p:nvCxnSpPr>
          <p:cNvPr id="201" name="Google Shape;201;p38"/>
          <p:cNvCxnSpPr/>
          <p:nvPr/>
        </p:nvCxnSpPr>
        <p:spPr>
          <a:xfrm rot="10800000">
            <a:off x="-4200" y="4815975"/>
            <a:ext cx="91524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205" name="Shape 205"/>
        <p:cNvGrpSpPr/>
        <p:nvPr/>
      </p:nvGrpSpPr>
      <p:grpSpPr>
        <a:xfrm>
          <a:off x="0" y="0"/>
          <a:ext cx="0" cy="0"/>
          <a:chOff x="0" y="0"/>
          <a:chExt cx="0" cy="0"/>
        </a:xfrm>
      </p:grpSpPr>
      <p:sp>
        <p:nvSpPr>
          <p:cNvPr id="206" name="Google Shape;206;p39"/>
          <p:cNvSpPr txBox="1"/>
          <p:nvPr/>
        </p:nvSpPr>
        <p:spPr>
          <a:xfrm>
            <a:off x="615900" y="303450"/>
            <a:ext cx="40329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en-GB" sz="3500">
                <a:solidFill>
                  <a:schemeClr val="dk1"/>
                </a:solidFill>
                <a:latin typeface="Nanum Myeongjo"/>
                <a:ea typeface="Nanum Myeongjo"/>
                <a:cs typeface="Nanum Myeongjo"/>
                <a:sym typeface="Nanum Myeongjo"/>
              </a:rPr>
              <a:t>What’s the Story of these Standards?</a:t>
            </a:r>
            <a:endParaRPr sz="3500">
              <a:solidFill>
                <a:schemeClr val="dk1"/>
              </a:solidFill>
              <a:latin typeface="Nanum Myeongjo"/>
              <a:ea typeface="Nanum Myeongjo"/>
              <a:cs typeface="Nanum Myeongjo"/>
              <a:sym typeface="Nanum Myeongjo"/>
            </a:endParaRPr>
          </a:p>
        </p:txBody>
      </p:sp>
      <p:sp>
        <p:nvSpPr>
          <p:cNvPr id="207" name="Google Shape;207;p39"/>
          <p:cNvSpPr txBox="1"/>
          <p:nvPr/>
        </p:nvSpPr>
        <p:spPr>
          <a:xfrm>
            <a:off x="615900" y="2595775"/>
            <a:ext cx="3728400" cy="1561500"/>
          </a:xfrm>
          <a:prstGeom prst="rect">
            <a:avLst/>
          </a:prstGeom>
          <a:noFill/>
          <a:ln>
            <a:noFill/>
          </a:ln>
        </p:spPr>
        <p:txBody>
          <a:bodyPr anchorCtr="0" anchor="t" bIns="0" lIns="91425" spcFirstLastPara="1" rIns="0" wrap="square" tIns="0">
            <a:spAutoFit/>
          </a:bodyPr>
          <a:lstStyle/>
          <a:p>
            <a:pPr indent="-139446" lvl="0" marL="82296" rtl="0" algn="l">
              <a:lnSpc>
                <a:spcPct val="115000"/>
              </a:lnSpc>
              <a:spcBef>
                <a:spcPts val="1200"/>
              </a:spcBef>
              <a:spcAft>
                <a:spcPts val="0"/>
              </a:spcAft>
              <a:buClr>
                <a:schemeClr val="dk1"/>
              </a:buClr>
              <a:buSzPts val="900"/>
              <a:buFont typeface="DM Sans"/>
              <a:buAutoNum type="arabicPeriod" startAt="3"/>
            </a:pPr>
            <a:r>
              <a:rPr lang="en-GB" sz="900">
                <a:solidFill>
                  <a:schemeClr val="dk1"/>
                </a:solidFill>
                <a:latin typeface="DM Sans"/>
                <a:ea typeface="DM Sans"/>
                <a:cs typeface="DM Sans"/>
                <a:sym typeface="DM Sans"/>
              </a:rPr>
              <a:t>Choose and produce an equivalent form of an expression to reveal and explain properties of the quantity represented by the expression.★</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0"/>
              </a:spcAft>
              <a:buClr>
                <a:schemeClr val="dk1"/>
              </a:buClr>
              <a:buSzPts val="900"/>
              <a:buFont typeface="DM Sans"/>
              <a:buAutoNum type="alphaLcPeriod"/>
            </a:pPr>
            <a:r>
              <a:rPr lang="en-GB" sz="900">
                <a:solidFill>
                  <a:schemeClr val="dk1"/>
                </a:solidFill>
                <a:latin typeface="DM Sans"/>
                <a:ea typeface="DM Sans"/>
                <a:cs typeface="DM Sans"/>
                <a:sym typeface="DM Sans"/>
              </a:rPr>
              <a:t>Factor a quadratic expression to reveal the zeros of the function it defines. 	 </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1000"/>
              </a:spcAft>
              <a:buClr>
                <a:schemeClr val="dk1"/>
              </a:buClr>
              <a:buSzPts val="900"/>
              <a:buFont typeface="DM Sans"/>
              <a:buAutoNum type="alphaLcPeriod"/>
            </a:pPr>
            <a:r>
              <a:rPr lang="en-GB" sz="900">
                <a:solidFill>
                  <a:schemeClr val="dk1"/>
                </a:solidFill>
                <a:latin typeface="DM Sans"/>
                <a:ea typeface="DM Sans"/>
                <a:cs typeface="DM Sans"/>
                <a:sym typeface="DM Sans"/>
              </a:rPr>
              <a:t>Complete the square in a quadratic expression to reveal the maximum or minimum value of the function it defines. </a:t>
            </a:r>
            <a:endParaRPr sz="900">
              <a:solidFill>
                <a:schemeClr val="dk1"/>
              </a:solidFill>
              <a:latin typeface="DM Sans"/>
              <a:ea typeface="DM Sans"/>
              <a:cs typeface="DM Sans"/>
              <a:sym typeface="DM Sans"/>
            </a:endParaRPr>
          </a:p>
        </p:txBody>
      </p:sp>
      <p:sp>
        <p:nvSpPr>
          <p:cNvPr id="208" name="Google Shape;208;p39"/>
          <p:cNvSpPr txBox="1"/>
          <p:nvPr/>
        </p:nvSpPr>
        <p:spPr>
          <a:xfrm>
            <a:off x="615900" y="1515100"/>
            <a:ext cx="4032900" cy="4419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a:solidFill>
                  <a:schemeClr val="dk1"/>
                </a:solidFill>
                <a:latin typeface="DM Sans"/>
                <a:ea typeface="DM Sans"/>
                <a:cs typeface="DM Sans"/>
                <a:sym typeface="DM Sans"/>
              </a:rPr>
              <a:t>Selected Common Core Standards for Mathematics High School - Algebra</a:t>
            </a:r>
            <a:endParaRPr b="1">
              <a:latin typeface="DM Sans"/>
              <a:ea typeface="DM Sans"/>
              <a:cs typeface="DM Sans"/>
              <a:sym typeface="DM Sans"/>
            </a:endParaRPr>
          </a:p>
        </p:txBody>
      </p:sp>
      <p:cxnSp>
        <p:nvCxnSpPr>
          <p:cNvPr id="209" name="Google Shape;209;p39"/>
          <p:cNvCxnSpPr/>
          <p:nvPr/>
        </p:nvCxnSpPr>
        <p:spPr>
          <a:xfrm rot="10800000">
            <a:off x="4874201" y="125"/>
            <a:ext cx="0" cy="5162100"/>
          </a:xfrm>
          <a:prstGeom prst="straightConnector1">
            <a:avLst/>
          </a:prstGeom>
          <a:noFill/>
          <a:ln cap="flat" cmpd="sng" w="9525">
            <a:solidFill>
              <a:schemeClr val="dk2"/>
            </a:solidFill>
            <a:prstDash val="solid"/>
            <a:round/>
            <a:headEnd len="med" w="med" type="none"/>
            <a:tailEnd len="med" w="med" type="none"/>
          </a:ln>
        </p:spPr>
      </p:cxnSp>
      <p:sp>
        <p:nvSpPr>
          <p:cNvPr id="210" name="Google Shape;210;p39"/>
          <p:cNvSpPr txBox="1"/>
          <p:nvPr/>
        </p:nvSpPr>
        <p:spPr>
          <a:xfrm>
            <a:off x="615900" y="2147600"/>
            <a:ext cx="3512700" cy="347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100">
                <a:solidFill>
                  <a:schemeClr val="dk1"/>
                </a:solidFill>
                <a:latin typeface="DM Sans"/>
                <a:ea typeface="DM Sans"/>
                <a:cs typeface="DM Sans"/>
                <a:sym typeface="DM Sans"/>
              </a:rPr>
              <a:t>Write expressions in equivalent forms to solve problems </a:t>
            </a:r>
            <a:endParaRPr b="1" sz="1100">
              <a:latin typeface="DM Sans"/>
              <a:ea typeface="DM Sans"/>
              <a:cs typeface="DM Sans"/>
              <a:sym typeface="DM Sans"/>
            </a:endParaRPr>
          </a:p>
        </p:txBody>
      </p:sp>
      <p:sp>
        <p:nvSpPr>
          <p:cNvPr id="211" name="Google Shape;211;p39"/>
          <p:cNvSpPr txBox="1"/>
          <p:nvPr/>
        </p:nvSpPr>
        <p:spPr>
          <a:xfrm>
            <a:off x="5174775" y="303450"/>
            <a:ext cx="3512700" cy="347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100">
                <a:solidFill>
                  <a:schemeClr val="dk1"/>
                </a:solidFill>
                <a:latin typeface="DM Sans"/>
                <a:ea typeface="DM Sans"/>
                <a:cs typeface="DM Sans"/>
                <a:sym typeface="DM Sans"/>
              </a:rPr>
              <a:t>Create equations that describe numbers or relationships </a:t>
            </a:r>
            <a:r>
              <a:rPr b="1" lang="en-GB" sz="1100">
                <a:solidFill>
                  <a:schemeClr val="dk1"/>
                </a:solidFill>
                <a:latin typeface="DM Sans"/>
                <a:ea typeface="DM Sans"/>
                <a:cs typeface="DM Sans"/>
                <a:sym typeface="DM Sans"/>
              </a:rPr>
              <a:t>★ </a:t>
            </a:r>
            <a:endParaRPr b="1" sz="1100">
              <a:latin typeface="DM Sans"/>
              <a:ea typeface="DM Sans"/>
              <a:cs typeface="DM Sans"/>
              <a:sym typeface="DM Sans"/>
            </a:endParaRPr>
          </a:p>
        </p:txBody>
      </p:sp>
      <p:sp>
        <p:nvSpPr>
          <p:cNvPr id="212" name="Google Shape;212;p39"/>
          <p:cNvSpPr txBox="1"/>
          <p:nvPr/>
        </p:nvSpPr>
        <p:spPr>
          <a:xfrm>
            <a:off x="5174775" y="751625"/>
            <a:ext cx="3402000" cy="457200"/>
          </a:xfrm>
          <a:prstGeom prst="rect">
            <a:avLst/>
          </a:prstGeom>
          <a:noFill/>
          <a:ln>
            <a:noFill/>
          </a:ln>
        </p:spPr>
        <p:txBody>
          <a:bodyPr anchorCtr="0" anchor="t" bIns="0" lIns="91425" spcFirstLastPara="1" rIns="0" wrap="square" tIns="0">
            <a:spAutoFit/>
          </a:bodyPr>
          <a:lstStyle/>
          <a:p>
            <a:pPr indent="-139446" lvl="0" marL="82296" rtl="0" algn="l">
              <a:lnSpc>
                <a:spcPct val="115000"/>
              </a:lnSpc>
              <a:spcBef>
                <a:spcPts val="1200"/>
              </a:spcBef>
              <a:spcAft>
                <a:spcPts val="1000"/>
              </a:spcAft>
              <a:buClr>
                <a:schemeClr val="dk1"/>
              </a:buClr>
              <a:buSzPts val="900"/>
              <a:buFont typeface="DM Sans"/>
              <a:buAutoNum type="arabicPeriod" startAt="2"/>
            </a:pPr>
            <a:r>
              <a:rPr lang="en-GB" sz="900">
                <a:solidFill>
                  <a:schemeClr val="dk1"/>
                </a:solidFill>
                <a:latin typeface="DM Sans"/>
                <a:ea typeface="DM Sans"/>
                <a:cs typeface="DM Sans"/>
                <a:sym typeface="DM Sans"/>
              </a:rPr>
              <a:t>Create equations in two or more variables to represent relationships between quantities; graph equations on coordinate axes with labels and scales. </a:t>
            </a:r>
            <a:endParaRPr sz="900">
              <a:solidFill>
                <a:schemeClr val="dk1"/>
              </a:solidFill>
              <a:latin typeface="DM Sans"/>
              <a:ea typeface="DM Sans"/>
              <a:cs typeface="DM Sans"/>
              <a:sym typeface="DM Sans"/>
            </a:endParaRPr>
          </a:p>
        </p:txBody>
      </p:sp>
      <p:sp>
        <p:nvSpPr>
          <p:cNvPr id="213" name="Google Shape;213;p39"/>
          <p:cNvSpPr/>
          <p:nvPr/>
        </p:nvSpPr>
        <p:spPr>
          <a:xfrm>
            <a:off x="5365925" y="3934075"/>
            <a:ext cx="3155700" cy="1014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9"/>
          <p:cNvSpPr txBox="1"/>
          <p:nvPr/>
        </p:nvSpPr>
        <p:spPr>
          <a:xfrm>
            <a:off x="5443775" y="4048975"/>
            <a:ext cx="3000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300">
                <a:solidFill>
                  <a:srgbClr val="C9FC8D"/>
                </a:solidFill>
                <a:latin typeface="DM Sans"/>
                <a:ea typeface="DM Sans"/>
                <a:cs typeface="DM Sans"/>
                <a:sym typeface="DM Sans"/>
              </a:rPr>
              <a:t>How would you synthesize these? </a:t>
            </a:r>
            <a:br>
              <a:rPr b="1" lang="en-GB" sz="1300">
                <a:solidFill>
                  <a:srgbClr val="C9FC8D"/>
                </a:solidFill>
                <a:latin typeface="DM Sans"/>
                <a:ea typeface="DM Sans"/>
                <a:cs typeface="DM Sans"/>
                <a:sym typeface="DM Sans"/>
              </a:rPr>
            </a:br>
            <a:r>
              <a:rPr b="1" lang="en-GB" sz="1300">
                <a:solidFill>
                  <a:srgbClr val="C9FC8D"/>
                </a:solidFill>
                <a:latin typeface="DM Sans"/>
                <a:ea typeface="DM Sans"/>
                <a:cs typeface="DM Sans"/>
                <a:sym typeface="DM Sans"/>
              </a:rPr>
              <a:t>What are the key takeaways </a:t>
            </a:r>
            <a:br>
              <a:rPr b="1" lang="en-GB" sz="1300">
                <a:solidFill>
                  <a:srgbClr val="C9FC8D"/>
                </a:solidFill>
                <a:latin typeface="DM Sans"/>
                <a:ea typeface="DM Sans"/>
                <a:cs typeface="DM Sans"/>
                <a:sym typeface="DM Sans"/>
              </a:rPr>
            </a:br>
            <a:r>
              <a:rPr b="1" lang="en-GB" sz="1300">
                <a:solidFill>
                  <a:srgbClr val="C9FC8D"/>
                </a:solidFill>
                <a:latin typeface="DM Sans"/>
                <a:ea typeface="DM Sans"/>
                <a:cs typeface="DM Sans"/>
                <a:sym typeface="DM Sans"/>
              </a:rPr>
              <a:t>for students?</a:t>
            </a:r>
            <a:endParaRPr/>
          </a:p>
        </p:txBody>
      </p:sp>
      <p:sp>
        <p:nvSpPr>
          <p:cNvPr id="215" name="Google Shape;215;p39"/>
          <p:cNvSpPr txBox="1"/>
          <p:nvPr/>
        </p:nvSpPr>
        <p:spPr>
          <a:xfrm>
            <a:off x="5187425" y="1277363"/>
            <a:ext cx="3512700" cy="1692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100">
                <a:solidFill>
                  <a:schemeClr val="dk1"/>
                </a:solidFill>
                <a:latin typeface="DM Sans"/>
                <a:ea typeface="DM Sans"/>
                <a:cs typeface="DM Sans"/>
                <a:sym typeface="DM Sans"/>
              </a:rPr>
              <a:t>Solve equations and inequalities in one variable</a:t>
            </a:r>
            <a:endParaRPr b="1" sz="1100">
              <a:latin typeface="DM Sans"/>
              <a:ea typeface="DM Sans"/>
              <a:cs typeface="DM Sans"/>
              <a:sym typeface="DM Sans"/>
            </a:endParaRPr>
          </a:p>
        </p:txBody>
      </p:sp>
      <p:sp>
        <p:nvSpPr>
          <p:cNvPr id="216" name="Google Shape;216;p39"/>
          <p:cNvSpPr txBox="1"/>
          <p:nvPr/>
        </p:nvSpPr>
        <p:spPr>
          <a:xfrm>
            <a:off x="5174775" y="1515088"/>
            <a:ext cx="3728400" cy="2671500"/>
          </a:xfrm>
          <a:prstGeom prst="rect">
            <a:avLst/>
          </a:prstGeom>
          <a:noFill/>
          <a:ln>
            <a:noFill/>
          </a:ln>
        </p:spPr>
        <p:txBody>
          <a:bodyPr anchorCtr="0" anchor="t" bIns="0" lIns="91425" spcFirstLastPara="1" rIns="0" wrap="square" tIns="0">
            <a:spAutoFit/>
          </a:bodyPr>
          <a:lstStyle/>
          <a:p>
            <a:pPr indent="-139446" lvl="0" marL="82296" rtl="0" algn="l">
              <a:lnSpc>
                <a:spcPct val="115000"/>
              </a:lnSpc>
              <a:spcBef>
                <a:spcPts val="1200"/>
              </a:spcBef>
              <a:spcAft>
                <a:spcPts val="0"/>
              </a:spcAft>
              <a:buClr>
                <a:schemeClr val="dk1"/>
              </a:buClr>
              <a:buSzPts val="900"/>
              <a:buFont typeface="DM Sans"/>
              <a:buAutoNum type="arabicPeriod" startAt="3"/>
            </a:pPr>
            <a:r>
              <a:rPr lang="en-GB" sz="900">
                <a:solidFill>
                  <a:schemeClr val="dk1"/>
                </a:solidFill>
                <a:latin typeface="DM Sans"/>
                <a:ea typeface="DM Sans"/>
                <a:cs typeface="DM Sans"/>
                <a:sym typeface="DM Sans"/>
              </a:rPr>
              <a:t>Solve quadratic equations in one variable.</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0"/>
              </a:spcAft>
              <a:buClr>
                <a:schemeClr val="dk1"/>
              </a:buClr>
              <a:buSzPts val="900"/>
              <a:buFont typeface="DM Sans"/>
              <a:buAutoNum type="alphaLcPeriod"/>
            </a:pPr>
            <a:r>
              <a:rPr lang="en-GB" sz="900">
                <a:solidFill>
                  <a:schemeClr val="dk1"/>
                </a:solidFill>
                <a:latin typeface="DM Sans"/>
                <a:ea typeface="DM Sans"/>
                <a:cs typeface="DM Sans"/>
                <a:sym typeface="DM Sans"/>
              </a:rPr>
              <a:t>Use the method of completing the square to transform any quadratic equation in</a:t>
            </a:r>
            <a:r>
              <a:rPr i="1" lang="en-GB" sz="900">
                <a:solidFill>
                  <a:schemeClr val="dk1"/>
                </a:solidFill>
                <a:latin typeface="DM Sans"/>
                <a:ea typeface="DM Sans"/>
                <a:cs typeface="DM Sans"/>
                <a:sym typeface="DM Sans"/>
              </a:rPr>
              <a:t> x</a:t>
            </a:r>
            <a:r>
              <a:rPr lang="en-GB" sz="900">
                <a:solidFill>
                  <a:schemeClr val="dk1"/>
                </a:solidFill>
                <a:latin typeface="DM Sans"/>
                <a:ea typeface="DM Sans"/>
                <a:cs typeface="DM Sans"/>
                <a:sym typeface="DM Sans"/>
              </a:rPr>
              <a:t> into an equation of the form (</a:t>
            </a:r>
            <a:r>
              <a:rPr i="1" lang="en-GB" sz="900">
                <a:solidFill>
                  <a:schemeClr val="dk1"/>
                </a:solidFill>
                <a:latin typeface="DM Sans"/>
                <a:ea typeface="DM Sans"/>
                <a:cs typeface="DM Sans"/>
                <a:sym typeface="DM Sans"/>
              </a:rPr>
              <a:t>x</a:t>
            </a:r>
            <a:r>
              <a:rPr lang="en-GB" sz="900">
                <a:solidFill>
                  <a:schemeClr val="dk1"/>
                </a:solidFill>
                <a:latin typeface="DM Sans"/>
                <a:ea typeface="DM Sans"/>
                <a:cs typeface="DM Sans"/>
                <a:sym typeface="DM Sans"/>
              </a:rPr>
              <a:t> - </a:t>
            </a:r>
            <a:r>
              <a:rPr i="1" lang="en-GB" sz="900">
                <a:solidFill>
                  <a:schemeClr val="dk1"/>
                </a:solidFill>
                <a:latin typeface="DM Sans"/>
                <a:ea typeface="DM Sans"/>
                <a:cs typeface="DM Sans"/>
                <a:sym typeface="DM Sans"/>
              </a:rPr>
              <a:t>p</a:t>
            </a:r>
            <a:r>
              <a:rPr lang="en-GB" sz="900">
                <a:solidFill>
                  <a:schemeClr val="dk1"/>
                </a:solidFill>
                <a:latin typeface="DM Sans"/>
                <a:ea typeface="DM Sans"/>
                <a:cs typeface="DM Sans"/>
                <a:sym typeface="DM Sans"/>
              </a:rPr>
              <a:t>)</a:t>
            </a:r>
            <a:r>
              <a:rPr baseline="30000" lang="en-GB" sz="900">
                <a:solidFill>
                  <a:schemeClr val="dk1"/>
                </a:solidFill>
                <a:latin typeface="DM Sans"/>
                <a:ea typeface="DM Sans"/>
                <a:cs typeface="DM Sans"/>
                <a:sym typeface="DM Sans"/>
              </a:rPr>
              <a:t>2</a:t>
            </a:r>
            <a:r>
              <a:rPr lang="en-GB" sz="900">
                <a:solidFill>
                  <a:schemeClr val="dk1"/>
                </a:solidFill>
                <a:latin typeface="DM Sans"/>
                <a:ea typeface="DM Sans"/>
                <a:cs typeface="DM Sans"/>
                <a:sym typeface="DM Sans"/>
              </a:rPr>
              <a:t> = </a:t>
            </a:r>
            <a:r>
              <a:rPr i="1" lang="en-GB" sz="900">
                <a:solidFill>
                  <a:schemeClr val="dk1"/>
                </a:solidFill>
                <a:latin typeface="DM Sans"/>
                <a:ea typeface="DM Sans"/>
                <a:cs typeface="DM Sans"/>
                <a:sym typeface="DM Sans"/>
              </a:rPr>
              <a:t>q</a:t>
            </a:r>
            <a:r>
              <a:rPr lang="en-GB" sz="900">
                <a:solidFill>
                  <a:schemeClr val="dk1"/>
                </a:solidFill>
                <a:latin typeface="DM Sans"/>
                <a:ea typeface="DM Sans"/>
                <a:cs typeface="DM Sans"/>
                <a:sym typeface="DM Sans"/>
              </a:rPr>
              <a:t> that has the same solutions. Derive the quadratic formula from this form. 	 </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0"/>
              </a:spcAft>
              <a:buClr>
                <a:schemeClr val="dk1"/>
              </a:buClr>
              <a:buSzPts val="900"/>
              <a:buFont typeface="DM Sans"/>
              <a:buAutoNum type="alphaLcPeriod"/>
            </a:pPr>
            <a:r>
              <a:rPr lang="en-GB" sz="900">
                <a:solidFill>
                  <a:schemeClr val="dk1"/>
                </a:solidFill>
                <a:latin typeface="DM Sans"/>
                <a:ea typeface="DM Sans"/>
                <a:cs typeface="DM Sans"/>
                <a:sym typeface="DM Sans"/>
              </a:rPr>
              <a:t>Solve quadratic equations by inspection (e.g., for  </a:t>
            </a:r>
            <a:r>
              <a:rPr i="1" lang="en-GB" sz="900">
                <a:solidFill>
                  <a:schemeClr val="dk1"/>
                </a:solidFill>
                <a:latin typeface="DM Sans"/>
                <a:ea typeface="DM Sans"/>
                <a:cs typeface="DM Sans"/>
                <a:sym typeface="DM Sans"/>
              </a:rPr>
              <a:t>x</a:t>
            </a:r>
            <a:r>
              <a:rPr baseline="30000" lang="en-GB" sz="900">
                <a:solidFill>
                  <a:schemeClr val="dk1"/>
                </a:solidFill>
                <a:latin typeface="DM Sans"/>
                <a:ea typeface="DM Sans"/>
                <a:cs typeface="DM Sans"/>
                <a:sym typeface="DM Sans"/>
              </a:rPr>
              <a:t>2 </a:t>
            </a:r>
            <a:r>
              <a:rPr lang="en-GB" sz="900">
                <a:solidFill>
                  <a:schemeClr val="dk1"/>
                </a:solidFill>
                <a:latin typeface="DM Sans"/>
                <a:ea typeface="DM Sans"/>
                <a:cs typeface="DM Sans"/>
                <a:sym typeface="DM Sans"/>
              </a:rPr>
              <a:t>= 49), taking square roots, completing the square, the quadratic formula and factoring, as appropriate to the initial form of the equation. Recognize when the quadratic formula gives complex solutions and write them as </a:t>
            </a:r>
            <a:r>
              <a:rPr i="1" lang="en-GB" sz="900">
                <a:solidFill>
                  <a:schemeClr val="dk1"/>
                </a:solidFill>
                <a:latin typeface="DM Sans"/>
                <a:ea typeface="DM Sans"/>
                <a:cs typeface="DM Sans"/>
                <a:sym typeface="DM Sans"/>
              </a:rPr>
              <a:t>a</a:t>
            </a:r>
            <a:r>
              <a:rPr lang="en-GB" sz="900">
                <a:solidFill>
                  <a:schemeClr val="dk1"/>
                </a:solidFill>
                <a:latin typeface="DM Sans"/>
                <a:ea typeface="DM Sans"/>
                <a:cs typeface="DM Sans"/>
                <a:sym typeface="DM Sans"/>
              </a:rPr>
              <a:t> ± </a:t>
            </a:r>
            <a:r>
              <a:rPr i="1" lang="en-GB" sz="900">
                <a:solidFill>
                  <a:schemeClr val="dk1"/>
                </a:solidFill>
                <a:latin typeface="DM Sans"/>
                <a:ea typeface="DM Sans"/>
                <a:cs typeface="DM Sans"/>
                <a:sym typeface="DM Sans"/>
              </a:rPr>
              <a:t>bi</a:t>
            </a:r>
            <a:r>
              <a:rPr lang="en-GB" sz="900">
                <a:solidFill>
                  <a:schemeClr val="dk1"/>
                </a:solidFill>
                <a:latin typeface="DM Sans"/>
                <a:ea typeface="DM Sans"/>
                <a:cs typeface="DM Sans"/>
                <a:sym typeface="DM Sans"/>
              </a:rPr>
              <a:t> for real numbers </a:t>
            </a:r>
            <a:r>
              <a:rPr i="1" lang="en-GB" sz="900">
                <a:solidFill>
                  <a:schemeClr val="dk1"/>
                </a:solidFill>
                <a:latin typeface="DM Sans"/>
                <a:ea typeface="DM Sans"/>
                <a:cs typeface="DM Sans"/>
                <a:sym typeface="DM Sans"/>
              </a:rPr>
              <a:t>a</a:t>
            </a:r>
            <a:r>
              <a:rPr lang="en-GB" sz="900">
                <a:solidFill>
                  <a:schemeClr val="dk1"/>
                </a:solidFill>
                <a:latin typeface="DM Sans"/>
                <a:ea typeface="DM Sans"/>
                <a:cs typeface="DM Sans"/>
                <a:sym typeface="DM Sans"/>
              </a:rPr>
              <a:t> and </a:t>
            </a:r>
            <a:r>
              <a:rPr i="1" lang="en-GB" sz="900">
                <a:solidFill>
                  <a:schemeClr val="dk1"/>
                </a:solidFill>
                <a:latin typeface="DM Sans"/>
                <a:ea typeface="DM Sans"/>
                <a:cs typeface="DM Sans"/>
                <a:sym typeface="DM Sans"/>
              </a:rPr>
              <a:t>b</a:t>
            </a:r>
            <a:r>
              <a:rPr lang="en-GB" sz="900">
                <a:solidFill>
                  <a:schemeClr val="dk1"/>
                </a:solidFill>
                <a:latin typeface="DM Sans"/>
                <a:ea typeface="DM Sans"/>
                <a:cs typeface="DM Sans"/>
                <a:sym typeface="DM Sans"/>
              </a:rPr>
              <a:t>.</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1000"/>
              </a:spcAft>
              <a:buClr>
                <a:schemeClr val="dk1"/>
              </a:buClr>
              <a:buSzPts val="900"/>
              <a:buFont typeface="DM Sans"/>
              <a:buAutoNum type="alphaLcPeriod"/>
            </a:pPr>
            <a:r>
              <a:t/>
            </a:r>
            <a:endParaRPr sz="900">
              <a:solidFill>
                <a:schemeClr val="dk1"/>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FC8D"/>
        </a:solidFill>
      </p:bgPr>
    </p:bg>
    <p:spTree>
      <p:nvGrpSpPr>
        <p:cNvPr id="220" name="Shape 220"/>
        <p:cNvGrpSpPr/>
        <p:nvPr/>
      </p:nvGrpSpPr>
      <p:grpSpPr>
        <a:xfrm>
          <a:off x="0" y="0"/>
          <a:ext cx="0" cy="0"/>
          <a:chOff x="0" y="0"/>
          <a:chExt cx="0" cy="0"/>
        </a:xfrm>
      </p:grpSpPr>
      <p:sp>
        <p:nvSpPr>
          <p:cNvPr id="221" name="Google Shape;221;p40"/>
          <p:cNvSpPr txBox="1"/>
          <p:nvPr/>
        </p:nvSpPr>
        <p:spPr>
          <a:xfrm>
            <a:off x="615900" y="303450"/>
            <a:ext cx="40329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en-GB" sz="3500">
                <a:solidFill>
                  <a:schemeClr val="dk1"/>
                </a:solidFill>
                <a:latin typeface="Nanum Myeongjo"/>
                <a:ea typeface="Nanum Myeongjo"/>
                <a:cs typeface="Nanum Myeongjo"/>
                <a:sym typeface="Nanum Myeongjo"/>
              </a:rPr>
              <a:t>What’s the Story of these Standards?</a:t>
            </a:r>
            <a:endParaRPr sz="3500">
              <a:solidFill>
                <a:schemeClr val="dk1"/>
              </a:solidFill>
              <a:latin typeface="Nanum Myeongjo"/>
              <a:ea typeface="Nanum Myeongjo"/>
              <a:cs typeface="Nanum Myeongjo"/>
              <a:sym typeface="Nanum Myeongjo"/>
            </a:endParaRPr>
          </a:p>
        </p:txBody>
      </p:sp>
      <p:sp>
        <p:nvSpPr>
          <p:cNvPr id="222" name="Google Shape;222;p40"/>
          <p:cNvSpPr txBox="1"/>
          <p:nvPr/>
        </p:nvSpPr>
        <p:spPr>
          <a:xfrm>
            <a:off x="615900" y="1515100"/>
            <a:ext cx="4032900" cy="4419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a:solidFill>
                  <a:schemeClr val="dk1"/>
                </a:solidFill>
                <a:latin typeface="DM Sans"/>
                <a:ea typeface="DM Sans"/>
                <a:cs typeface="DM Sans"/>
                <a:sym typeface="DM Sans"/>
              </a:rPr>
              <a:t>Selected Common Core Standards for Mathematics High School </a:t>
            </a:r>
            <a:r>
              <a:rPr b="1" lang="en-GB">
                <a:solidFill>
                  <a:schemeClr val="dk1"/>
                </a:solidFill>
                <a:latin typeface="DM Sans"/>
                <a:ea typeface="DM Sans"/>
                <a:cs typeface="DM Sans"/>
                <a:sym typeface="DM Sans"/>
              </a:rPr>
              <a:t>- Algebra</a:t>
            </a:r>
            <a:endParaRPr b="1">
              <a:latin typeface="DM Sans"/>
              <a:ea typeface="DM Sans"/>
              <a:cs typeface="DM Sans"/>
              <a:sym typeface="DM Sans"/>
            </a:endParaRPr>
          </a:p>
        </p:txBody>
      </p:sp>
      <p:cxnSp>
        <p:nvCxnSpPr>
          <p:cNvPr id="223" name="Google Shape;223;p40"/>
          <p:cNvCxnSpPr/>
          <p:nvPr/>
        </p:nvCxnSpPr>
        <p:spPr>
          <a:xfrm rot="10800000">
            <a:off x="4874201" y="125"/>
            <a:ext cx="0" cy="5162100"/>
          </a:xfrm>
          <a:prstGeom prst="straightConnector1">
            <a:avLst/>
          </a:prstGeom>
          <a:noFill/>
          <a:ln cap="flat" cmpd="sng" w="9525">
            <a:solidFill>
              <a:schemeClr val="dk2"/>
            </a:solidFill>
            <a:prstDash val="solid"/>
            <a:round/>
            <a:headEnd len="med" w="med" type="none"/>
            <a:tailEnd len="med" w="med" type="none"/>
          </a:ln>
        </p:spPr>
      </p:cxnSp>
      <p:sp>
        <p:nvSpPr>
          <p:cNvPr id="224" name="Google Shape;224;p40"/>
          <p:cNvSpPr/>
          <p:nvPr/>
        </p:nvSpPr>
        <p:spPr>
          <a:xfrm>
            <a:off x="5365925" y="3906250"/>
            <a:ext cx="3155700" cy="59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0"/>
          <p:cNvSpPr txBox="1"/>
          <p:nvPr/>
        </p:nvSpPr>
        <p:spPr>
          <a:xfrm>
            <a:off x="5570175" y="4021150"/>
            <a:ext cx="2721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300">
                <a:solidFill>
                  <a:srgbClr val="C9FC8D"/>
                </a:solidFill>
                <a:latin typeface="DM Sans"/>
                <a:ea typeface="DM Sans"/>
                <a:cs typeface="DM Sans"/>
                <a:sym typeface="DM Sans"/>
              </a:rPr>
              <a:t>Share your thinking!</a:t>
            </a:r>
            <a:endParaRPr b="1" sz="1300">
              <a:solidFill>
                <a:srgbClr val="C9FC8D"/>
              </a:solidFill>
              <a:latin typeface="DM Sans"/>
              <a:ea typeface="DM Sans"/>
              <a:cs typeface="DM Sans"/>
              <a:sym typeface="DM Sans"/>
            </a:endParaRPr>
          </a:p>
        </p:txBody>
      </p:sp>
      <p:sp>
        <p:nvSpPr>
          <p:cNvPr id="226" name="Google Shape;226;p40"/>
          <p:cNvSpPr txBox="1"/>
          <p:nvPr/>
        </p:nvSpPr>
        <p:spPr>
          <a:xfrm>
            <a:off x="615900" y="2595775"/>
            <a:ext cx="3728400" cy="1561500"/>
          </a:xfrm>
          <a:prstGeom prst="rect">
            <a:avLst/>
          </a:prstGeom>
          <a:noFill/>
          <a:ln>
            <a:noFill/>
          </a:ln>
        </p:spPr>
        <p:txBody>
          <a:bodyPr anchorCtr="0" anchor="t" bIns="0" lIns="91425" spcFirstLastPara="1" rIns="0" wrap="square" tIns="0">
            <a:spAutoFit/>
          </a:bodyPr>
          <a:lstStyle/>
          <a:p>
            <a:pPr indent="-139446" lvl="0" marL="82296" rtl="0" algn="l">
              <a:lnSpc>
                <a:spcPct val="115000"/>
              </a:lnSpc>
              <a:spcBef>
                <a:spcPts val="1200"/>
              </a:spcBef>
              <a:spcAft>
                <a:spcPts val="0"/>
              </a:spcAft>
              <a:buClr>
                <a:schemeClr val="dk1"/>
              </a:buClr>
              <a:buSzPts val="900"/>
              <a:buFont typeface="DM Sans"/>
              <a:buAutoNum type="arabicPeriod" startAt="3"/>
            </a:pPr>
            <a:r>
              <a:rPr lang="en-GB" sz="900">
                <a:solidFill>
                  <a:schemeClr val="dk1"/>
                </a:solidFill>
                <a:latin typeface="DM Sans"/>
                <a:ea typeface="DM Sans"/>
                <a:cs typeface="DM Sans"/>
                <a:sym typeface="DM Sans"/>
              </a:rPr>
              <a:t>Choose and produce an equivalent form of an expression to reveal and explain properties of the quantity represented by the expression.★</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0"/>
              </a:spcAft>
              <a:buClr>
                <a:schemeClr val="dk1"/>
              </a:buClr>
              <a:buSzPts val="900"/>
              <a:buFont typeface="DM Sans"/>
              <a:buAutoNum type="alphaLcPeriod"/>
            </a:pPr>
            <a:r>
              <a:rPr lang="en-GB" sz="900">
                <a:solidFill>
                  <a:schemeClr val="dk1"/>
                </a:solidFill>
                <a:latin typeface="DM Sans"/>
                <a:ea typeface="DM Sans"/>
                <a:cs typeface="DM Sans"/>
                <a:sym typeface="DM Sans"/>
              </a:rPr>
              <a:t>Factor a quadratic expression to reveal the zeros of the function it defines. 	 </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1000"/>
              </a:spcAft>
              <a:buClr>
                <a:schemeClr val="dk1"/>
              </a:buClr>
              <a:buSzPts val="900"/>
              <a:buFont typeface="DM Sans"/>
              <a:buAutoNum type="alphaLcPeriod"/>
            </a:pPr>
            <a:r>
              <a:rPr lang="en-GB" sz="900">
                <a:solidFill>
                  <a:schemeClr val="dk1"/>
                </a:solidFill>
                <a:latin typeface="DM Sans"/>
                <a:ea typeface="DM Sans"/>
                <a:cs typeface="DM Sans"/>
                <a:sym typeface="DM Sans"/>
              </a:rPr>
              <a:t>Complete the square in a quadratic expression to reveal the maximum or minimum value of the function it defines. </a:t>
            </a:r>
            <a:endParaRPr sz="900">
              <a:solidFill>
                <a:schemeClr val="dk1"/>
              </a:solidFill>
              <a:latin typeface="DM Sans"/>
              <a:ea typeface="DM Sans"/>
              <a:cs typeface="DM Sans"/>
              <a:sym typeface="DM Sans"/>
            </a:endParaRPr>
          </a:p>
        </p:txBody>
      </p:sp>
      <p:sp>
        <p:nvSpPr>
          <p:cNvPr id="227" name="Google Shape;227;p40"/>
          <p:cNvSpPr txBox="1"/>
          <p:nvPr/>
        </p:nvSpPr>
        <p:spPr>
          <a:xfrm>
            <a:off x="615900" y="2147600"/>
            <a:ext cx="3512700" cy="347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100">
                <a:solidFill>
                  <a:schemeClr val="dk1"/>
                </a:solidFill>
                <a:latin typeface="DM Sans"/>
                <a:ea typeface="DM Sans"/>
                <a:cs typeface="DM Sans"/>
                <a:sym typeface="DM Sans"/>
              </a:rPr>
              <a:t>Write expressions in equivalent forms to solve problems </a:t>
            </a:r>
            <a:endParaRPr b="1" sz="1100">
              <a:latin typeface="DM Sans"/>
              <a:ea typeface="DM Sans"/>
              <a:cs typeface="DM Sans"/>
              <a:sym typeface="DM Sans"/>
            </a:endParaRPr>
          </a:p>
        </p:txBody>
      </p:sp>
      <p:sp>
        <p:nvSpPr>
          <p:cNvPr id="228" name="Google Shape;228;p40"/>
          <p:cNvSpPr txBox="1"/>
          <p:nvPr/>
        </p:nvSpPr>
        <p:spPr>
          <a:xfrm>
            <a:off x="5174775" y="303450"/>
            <a:ext cx="3512700" cy="3471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100">
                <a:solidFill>
                  <a:schemeClr val="dk1"/>
                </a:solidFill>
                <a:latin typeface="DM Sans"/>
                <a:ea typeface="DM Sans"/>
                <a:cs typeface="DM Sans"/>
                <a:sym typeface="DM Sans"/>
              </a:rPr>
              <a:t>Create equations that describe numbers or relationships ★ </a:t>
            </a:r>
            <a:endParaRPr b="1" sz="1100">
              <a:latin typeface="DM Sans"/>
              <a:ea typeface="DM Sans"/>
              <a:cs typeface="DM Sans"/>
              <a:sym typeface="DM Sans"/>
            </a:endParaRPr>
          </a:p>
        </p:txBody>
      </p:sp>
      <p:sp>
        <p:nvSpPr>
          <p:cNvPr id="229" name="Google Shape;229;p40"/>
          <p:cNvSpPr txBox="1"/>
          <p:nvPr/>
        </p:nvSpPr>
        <p:spPr>
          <a:xfrm>
            <a:off x="5174775" y="751625"/>
            <a:ext cx="3402000" cy="457200"/>
          </a:xfrm>
          <a:prstGeom prst="rect">
            <a:avLst/>
          </a:prstGeom>
          <a:noFill/>
          <a:ln>
            <a:noFill/>
          </a:ln>
        </p:spPr>
        <p:txBody>
          <a:bodyPr anchorCtr="0" anchor="t" bIns="0" lIns="91425" spcFirstLastPara="1" rIns="0" wrap="square" tIns="0">
            <a:spAutoFit/>
          </a:bodyPr>
          <a:lstStyle/>
          <a:p>
            <a:pPr indent="-139446" lvl="0" marL="82296" rtl="0" algn="l">
              <a:lnSpc>
                <a:spcPct val="115000"/>
              </a:lnSpc>
              <a:spcBef>
                <a:spcPts val="1200"/>
              </a:spcBef>
              <a:spcAft>
                <a:spcPts val="1000"/>
              </a:spcAft>
              <a:buClr>
                <a:schemeClr val="dk1"/>
              </a:buClr>
              <a:buSzPts val="900"/>
              <a:buFont typeface="DM Sans"/>
              <a:buAutoNum type="arabicPeriod" startAt="2"/>
            </a:pPr>
            <a:r>
              <a:rPr lang="en-GB" sz="900">
                <a:solidFill>
                  <a:schemeClr val="dk1"/>
                </a:solidFill>
                <a:latin typeface="DM Sans"/>
                <a:ea typeface="DM Sans"/>
                <a:cs typeface="DM Sans"/>
                <a:sym typeface="DM Sans"/>
              </a:rPr>
              <a:t>Create equations in two or more variables to represent relationships between quantities; graph equations on coordinate axes with labels and scales. </a:t>
            </a:r>
            <a:endParaRPr sz="900">
              <a:solidFill>
                <a:schemeClr val="dk1"/>
              </a:solidFill>
              <a:latin typeface="DM Sans"/>
              <a:ea typeface="DM Sans"/>
              <a:cs typeface="DM Sans"/>
              <a:sym typeface="DM Sans"/>
            </a:endParaRPr>
          </a:p>
        </p:txBody>
      </p:sp>
      <p:sp>
        <p:nvSpPr>
          <p:cNvPr id="230" name="Google Shape;230;p40"/>
          <p:cNvSpPr txBox="1"/>
          <p:nvPr/>
        </p:nvSpPr>
        <p:spPr>
          <a:xfrm>
            <a:off x="5187425" y="1277363"/>
            <a:ext cx="3512700" cy="169200"/>
          </a:xfrm>
          <a:prstGeom prst="rect">
            <a:avLst/>
          </a:prstGeom>
          <a:noFill/>
          <a:ln>
            <a:noFill/>
          </a:ln>
        </p:spPr>
        <p:txBody>
          <a:bodyPr anchorCtr="0" anchor="t" bIns="0" lIns="0" spcFirstLastPara="1" rIns="0" wrap="square" tIns="0">
            <a:spAutoFit/>
          </a:bodyPr>
          <a:lstStyle/>
          <a:p>
            <a:pPr indent="0" lvl="0" marL="0" rtl="0" algn="l">
              <a:lnSpc>
                <a:spcPct val="105000"/>
              </a:lnSpc>
              <a:spcBef>
                <a:spcPts val="0"/>
              </a:spcBef>
              <a:spcAft>
                <a:spcPts val="0"/>
              </a:spcAft>
              <a:buNone/>
            </a:pPr>
            <a:r>
              <a:rPr b="1" lang="en-GB" sz="1100">
                <a:solidFill>
                  <a:schemeClr val="dk1"/>
                </a:solidFill>
                <a:latin typeface="DM Sans"/>
                <a:ea typeface="DM Sans"/>
                <a:cs typeface="DM Sans"/>
                <a:sym typeface="DM Sans"/>
              </a:rPr>
              <a:t>Solve equations and inequalities in one variable</a:t>
            </a:r>
            <a:endParaRPr b="1" sz="1100">
              <a:latin typeface="DM Sans"/>
              <a:ea typeface="DM Sans"/>
              <a:cs typeface="DM Sans"/>
              <a:sym typeface="DM Sans"/>
            </a:endParaRPr>
          </a:p>
        </p:txBody>
      </p:sp>
      <p:sp>
        <p:nvSpPr>
          <p:cNvPr id="231" name="Google Shape;231;p40"/>
          <p:cNvSpPr txBox="1"/>
          <p:nvPr/>
        </p:nvSpPr>
        <p:spPr>
          <a:xfrm>
            <a:off x="5174775" y="1515088"/>
            <a:ext cx="3728400" cy="2671500"/>
          </a:xfrm>
          <a:prstGeom prst="rect">
            <a:avLst/>
          </a:prstGeom>
          <a:noFill/>
          <a:ln>
            <a:noFill/>
          </a:ln>
        </p:spPr>
        <p:txBody>
          <a:bodyPr anchorCtr="0" anchor="t" bIns="0" lIns="91425" spcFirstLastPara="1" rIns="0" wrap="square" tIns="0">
            <a:spAutoFit/>
          </a:bodyPr>
          <a:lstStyle/>
          <a:p>
            <a:pPr indent="-139446" lvl="0" marL="82296" rtl="0" algn="l">
              <a:lnSpc>
                <a:spcPct val="115000"/>
              </a:lnSpc>
              <a:spcBef>
                <a:spcPts val="1200"/>
              </a:spcBef>
              <a:spcAft>
                <a:spcPts val="0"/>
              </a:spcAft>
              <a:buClr>
                <a:schemeClr val="dk1"/>
              </a:buClr>
              <a:buSzPts val="900"/>
              <a:buFont typeface="DM Sans"/>
              <a:buAutoNum type="arabicPeriod" startAt="3"/>
            </a:pPr>
            <a:r>
              <a:rPr lang="en-GB" sz="900">
                <a:solidFill>
                  <a:schemeClr val="dk1"/>
                </a:solidFill>
                <a:latin typeface="DM Sans"/>
                <a:ea typeface="DM Sans"/>
                <a:cs typeface="DM Sans"/>
                <a:sym typeface="DM Sans"/>
              </a:rPr>
              <a:t>Solve quadratic equations in one variable.</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0"/>
              </a:spcAft>
              <a:buClr>
                <a:schemeClr val="dk1"/>
              </a:buClr>
              <a:buSzPts val="900"/>
              <a:buFont typeface="DM Sans"/>
              <a:buAutoNum type="alphaLcPeriod"/>
            </a:pPr>
            <a:r>
              <a:rPr lang="en-GB" sz="900">
                <a:solidFill>
                  <a:schemeClr val="dk1"/>
                </a:solidFill>
                <a:latin typeface="DM Sans"/>
                <a:ea typeface="DM Sans"/>
                <a:cs typeface="DM Sans"/>
                <a:sym typeface="DM Sans"/>
              </a:rPr>
              <a:t>Use the method of completing the square to transform any quadratic equation in</a:t>
            </a:r>
            <a:r>
              <a:rPr i="1" lang="en-GB" sz="900">
                <a:solidFill>
                  <a:schemeClr val="dk1"/>
                </a:solidFill>
                <a:latin typeface="DM Sans"/>
                <a:ea typeface="DM Sans"/>
                <a:cs typeface="DM Sans"/>
                <a:sym typeface="DM Sans"/>
              </a:rPr>
              <a:t> x</a:t>
            </a:r>
            <a:r>
              <a:rPr lang="en-GB" sz="900">
                <a:solidFill>
                  <a:schemeClr val="dk1"/>
                </a:solidFill>
                <a:latin typeface="DM Sans"/>
                <a:ea typeface="DM Sans"/>
                <a:cs typeface="DM Sans"/>
                <a:sym typeface="DM Sans"/>
              </a:rPr>
              <a:t> into an equation of the form (</a:t>
            </a:r>
            <a:r>
              <a:rPr i="1" lang="en-GB" sz="900">
                <a:solidFill>
                  <a:schemeClr val="dk1"/>
                </a:solidFill>
                <a:latin typeface="DM Sans"/>
                <a:ea typeface="DM Sans"/>
                <a:cs typeface="DM Sans"/>
                <a:sym typeface="DM Sans"/>
              </a:rPr>
              <a:t>x</a:t>
            </a:r>
            <a:r>
              <a:rPr lang="en-GB" sz="900">
                <a:solidFill>
                  <a:schemeClr val="dk1"/>
                </a:solidFill>
                <a:latin typeface="DM Sans"/>
                <a:ea typeface="DM Sans"/>
                <a:cs typeface="DM Sans"/>
                <a:sym typeface="DM Sans"/>
              </a:rPr>
              <a:t> - </a:t>
            </a:r>
            <a:r>
              <a:rPr i="1" lang="en-GB" sz="900">
                <a:solidFill>
                  <a:schemeClr val="dk1"/>
                </a:solidFill>
                <a:latin typeface="DM Sans"/>
                <a:ea typeface="DM Sans"/>
                <a:cs typeface="DM Sans"/>
                <a:sym typeface="DM Sans"/>
              </a:rPr>
              <a:t>p</a:t>
            </a:r>
            <a:r>
              <a:rPr lang="en-GB" sz="900">
                <a:solidFill>
                  <a:schemeClr val="dk1"/>
                </a:solidFill>
                <a:latin typeface="DM Sans"/>
                <a:ea typeface="DM Sans"/>
                <a:cs typeface="DM Sans"/>
                <a:sym typeface="DM Sans"/>
              </a:rPr>
              <a:t>)</a:t>
            </a:r>
            <a:r>
              <a:rPr baseline="30000" lang="en-GB" sz="900">
                <a:solidFill>
                  <a:schemeClr val="dk1"/>
                </a:solidFill>
                <a:latin typeface="DM Sans"/>
                <a:ea typeface="DM Sans"/>
                <a:cs typeface="DM Sans"/>
                <a:sym typeface="DM Sans"/>
              </a:rPr>
              <a:t>2</a:t>
            </a:r>
            <a:r>
              <a:rPr lang="en-GB" sz="900">
                <a:solidFill>
                  <a:schemeClr val="dk1"/>
                </a:solidFill>
                <a:latin typeface="DM Sans"/>
                <a:ea typeface="DM Sans"/>
                <a:cs typeface="DM Sans"/>
                <a:sym typeface="DM Sans"/>
              </a:rPr>
              <a:t> = </a:t>
            </a:r>
            <a:r>
              <a:rPr i="1" lang="en-GB" sz="900">
                <a:solidFill>
                  <a:schemeClr val="dk1"/>
                </a:solidFill>
                <a:latin typeface="DM Sans"/>
                <a:ea typeface="DM Sans"/>
                <a:cs typeface="DM Sans"/>
                <a:sym typeface="DM Sans"/>
              </a:rPr>
              <a:t>q</a:t>
            </a:r>
            <a:r>
              <a:rPr lang="en-GB" sz="900">
                <a:solidFill>
                  <a:schemeClr val="dk1"/>
                </a:solidFill>
                <a:latin typeface="DM Sans"/>
                <a:ea typeface="DM Sans"/>
                <a:cs typeface="DM Sans"/>
                <a:sym typeface="DM Sans"/>
              </a:rPr>
              <a:t> that has the same solutions. Derive the quadratic formula from this form. 	 </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0"/>
              </a:spcAft>
              <a:buClr>
                <a:schemeClr val="dk1"/>
              </a:buClr>
              <a:buSzPts val="900"/>
              <a:buFont typeface="DM Sans"/>
              <a:buAutoNum type="alphaLcPeriod"/>
            </a:pPr>
            <a:r>
              <a:rPr lang="en-GB" sz="900">
                <a:solidFill>
                  <a:schemeClr val="dk1"/>
                </a:solidFill>
                <a:latin typeface="DM Sans"/>
                <a:ea typeface="DM Sans"/>
                <a:cs typeface="DM Sans"/>
                <a:sym typeface="DM Sans"/>
              </a:rPr>
              <a:t>Solve quadratic equations by inspection (e.g., for  </a:t>
            </a:r>
            <a:r>
              <a:rPr i="1" lang="en-GB" sz="900">
                <a:solidFill>
                  <a:schemeClr val="dk1"/>
                </a:solidFill>
                <a:latin typeface="DM Sans"/>
                <a:ea typeface="DM Sans"/>
                <a:cs typeface="DM Sans"/>
                <a:sym typeface="DM Sans"/>
              </a:rPr>
              <a:t>x</a:t>
            </a:r>
            <a:r>
              <a:rPr baseline="30000" lang="en-GB" sz="900">
                <a:solidFill>
                  <a:schemeClr val="dk1"/>
                </a:solidFill>
                <a:latin typeface="DM Sans"/>
                <a:ea typeface="DM Sans"/>
                <a:cs typeface="DM Sans"/>
                <a:sym typeface="DM Sans"/>
              </a:rPr>
              <a:t>2 </a:t>
            </a:r>
            <a:r>
              <a:rPr lang="en-GB" sz="900">
                <a:solidFill>
                  <a:schemeClr val="dk1"/>
                </a:solidFill>
                <a:latin typeface="DM Sans"/>
                <a:ea typeface="DM Sans"/>
                <a:cs typeface="DM Sans"/>
                <a:sym typeface="DM Sans"/>
              </a:rPr>
              <a:t>= 49), taking square roots, completing the square, the quadratic formula and factoring, as appropriate to the initial form of the equation. Recognize when the quadratic formula gives complex solutions and write them as </a:t>
            </a:r>
            <a:r>
              <a:rPr i="1" lang="en-GB" sz="900">
                <a:solidFill>
                  <a:schemeClr val="dk1"/>
                </a:solidFill>
                <a:latin typeface="DM Sans"/>
                <a:ea typeface="DM Sans"/>
                <a:cs typeface="DM Sans"/>
                <a:sym typeface="DM Sans"/>
              </a:rPr>
              <a:t>a</a:t>
            </a:r>
            <a:r>
              <a:rPr lang="en-GB" sz="900">
                <a:solidFill>
                  <a:schemeClr val="dk1"/>
                </a:solidFill>
                <a:latin typeface="DM Sans"/>
                <a:ea typeface="DM Sans"/>
                <a:cs typeface="DM Sans"/>
                <a:sym typeface="DM Sans"/>
              </a:rPr>
              <a:t> ± </a:t>
            </a:r>
            <a:r>
              <a:rPr i="1" lang="en-GB" sz="900">
                <a:solidFill>
                  <a:schemeClr val="dk1"/>
                </a:solidFill>
                <a:latin typeface="DM Sans"/>
                <a:ea typeface="DM Sans"/>
                <a:cs typeface="DM Sans"/>
                <a:sym typeface="DM Sans"/>
              </a:rPr>
              <a:t>bi</a:t>
            </a:r>
            <a:r>
              <a:rPr lang="en-GB" sz="900">
                <a:solidFill>
                  <a:schemeClr val="dk1"/>
                </a:solidFill>
                <a:latin typeface="DM Sans"/>
                <a:ea typeface="DM Sans"/>
                <a:cs typeface="DM Sans"/>
                <a:sym typeface="DM Sans"/>
              </a:rPr>
              <a:t> for real numbers </a:t>
            </a:r>
            <a:r>
              <a:rPr i="1" lang="en-GB" sz="900">
                <a:solidFill>
                  <a:schemeClr val="dk1"/>
                </a:solidFill>
                <a:latin typeface="DM Sans"/>
                <a:ea typeface="DM Sans"/>
                <a:cs typeface="DM Sans"/>
                <a:sym typeface="DM Sans"/>
              </a:rPr>
              <a:t>a</a:t>
            </a:r>
            <a:r>
              <a:rPr lang="en-GB" sz="900">
                <a:solidFill>
                  <a:schemeClr val="dk1"/>
                </a:solidFill>
                <a:latin typeface="DM Sans"/>
                <a:ea typeface="DM Sans"/>
                <a:cs typeface="DM Sans"/>
                <a:sym typeface="DM Sans"/>
              </a:rPr>
              <a:t> and </a:t>
            </a:r>
            <a:r>
              <a:rPr i="1" lang="en-GB" sz="900">
                <a:solidFill>
                  <a:schemeClr val="dk1"/>
                </a:solidFill>
                <a:latin typeface="DM Sans"/>
                <a:ea typeface="DM Sans"/>
                <a:cs typeface="DM Sans"/>
                <a:sym typeface="DM Sans"/>
              </a:rPr>
              <a:t>b</a:t>
            </a:r>
            <a:r>
              <a:rPr lang="en-GB" sz="900">
                <a:solidFill>
                  <a:schemeClr val="dk1"/>
                </a:solidFill>
                <a:latin typeface="DM Sans"/>
                <a:ea typeface="DM Sans"/>
                <a:cs typeface="DM Sans"/>
                <a:sym typeface="DM Sans"/>
              </a:rPr>
              <a:t>.</a:t>
            </a:r>
            <a:endParaRPr sz="900">
              <a:solidFill>
                <a:schemeClr val="dk1"/>
              </a:solidFill>
              <a:latin typeface="DM Sans"/>
              <a:ea typeface="DM Sans"/>
              <a:cs typeface="DM Sans"/>
              <a:sym typeface="DM Sans"/>
            </a:endParaRPr>
          </a:p>
          <a:p>
            <a:pPr indent="-285750" lvl="1" marL="914400" rtl="0" algn="l">
              <a:lnSpc>
                <a:spcPct val="115000"/>
              </a:lnSpc>
              <a:spcBef>
                <a:spcPts val="1200"/>
              </a:spcBef>
              <a:spcAft>
                <a:spcPts val="1000"/>
              </a:spcAft>
              <a:buClr>
                <a:schemeClr val="dk1"/>
              </a:buClr>
              <a:buSzPts val="900"/>
              <a:buFont typeface="DM Sans"/>
              <a:buAutoNum type="alphaLcPeriod"/>
            </a:pPr>
            <a:r>
              <a:t/>
            </a:r>
            <a:endParaRPr sz="900">
              <a:solidFill>
                <a:schemeClr val="dk1"/>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