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 id="214748367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y="5143500" cx="9144000"/>
  <p:notesSz cx="6858000" cy="9144000"/>
  <p:embeddedFontLst>
    <p:embeddedFont>
      <p:font typeface="IBM Plex Sans"/>
      <p:regular r:id="rId62"/>
      <p:bold r:id="rId63"/>
      <p:italic r:id="rId64"/>
      <p:boldItalic r:id="rId65"/>
    </p:embeddedFont>
    <p:embeddedFont>
      <p:font typeface="DM Sans Medium"/>
      <p:regular r:id="rId66"/>
      <p:bold r:id="rId67"/>
      <p:italic r:id="rId68"/>
      <p:boldItalic r:id="rId69"/>
    </p:embeddedFont>
    <p:embeddedFont>
      <p:font typeface="Proxima Nova"/>
      <p:regular r:id="rId70"/>
      <p:bold r:id="rId71"/>
      <p:italic r:id="rId72"/>
      <p:boldItalic r:id="rId73"/>
    </p:embeddedFont>
    <p:embeddedFont>
      <p:font typeface="Roboto"/>
      <p:regular r:id="rId74"/>
      <p:bold r:id="rId75"/>
      <p:italic r:id="rId76"/>
      <p:boldItalic r:id="rId77"/>
    </p:embeddedFont>
    <p:embeddedFont>
      <p:font typeface="NanumMyeongjo ExtraBold"/>
      <p:bold r:id="rId78"/>
    </p:embeddedFont>
    <p:embeddedFont>
      <p:font typeface="DM Sans"/>
      <p:regular r:id="rId79"/>
      <p:bold r:id="rId80"/>
      <p:italic r:id="rId81"/>
      <p:boldItalic r:id="rId82"/>
    </p:embeddedFont>
    <p:embeddedFont>
      <p:font typeface="Nanum Myeongjo"/>
      <p:regular r:id="rId83"/>
      <p:bold r:id="rId84"/>
    </p:embeddedFont>
    <p:embeddedFont>
      <p:font typeface="Alfa Slab One"/>
      <p:regular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08">
          <p15:clr>
            <a:srgbClr val="747775"/>
          </p15:clr>
        </p15:guide>
        <p15:guide id="2" pos="3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479B5D-5F32-4C8B-9AD6-3F1818BE7659}">
  <a:tblStyle styleId="{45479B5D-5F32-4C8B-9AD6-3F1818BE76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C85316E-F0D4-4AF5-91C3-D0421790D633}" styleName="Table_1">
    <a:wholeTbl>
      <a:tcTxStyle>
        <a:font>
          <a:latin typeface="Cambria"/>
          <a:ea typeface="Cambria"/>
          <a:cs typeface="Cambria"/>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587D9B1-3CEC-4645-B5DE-A79503B9D2EF}"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08" orient="horz"/>
        <p:guide pos="3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NanumMyeongjo-bold.fntdata"/><Relationship Id="rId83" Type="http://schemas.openxmlformats.org/officeDocument/2006/relationships/font" Target="fonts/NanumMyeongjo-regular.fntdata"/><Relationship Id="rId42" Type="http://schemas.openxmlformats.org/officeDocument/2006/relationships/slide" Target="slides/slide35.xml"/><Relationship Id="rId41" Type="http://schemas.openxmlformats.org/officeDocument/2006/relationships/slide" Target="slides/slide34.xml"/><Relationship Id="rId85" Type="http://schemas.openxmlformats.org/officeDocument/2006/relationships/font" Target="fonts/AlfaSlabOne-regular.fnt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DMSans-bold.fntdata"/><Relationship Id="rId82" Type="http://schemas.openxmlformats.org/officeDocument/2006/relationships/font" Target="fonts/DMSans-boldItalic.fntdata"/><Relationship Id="rId81" Type="http://schemas.openxmlformats.org/officeDocument/2006/relationships/font" Target="fonts/DM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ProximaNova-boldItalic.fntdata"/><Relationship Id="rId72" Type="http://schemas.openxmlformats.org/officeDocument/2006/relationships/font" Target="fonts/ProximaNova-italic.fntdata"/><Relationship Id="rId31" Type="http://schemas.openxmlformats.org/officeDocument/2006/relationships/slide" Target="slides/slide24.xml"/><Relationship Id="rId75" Type="http://schemas.openxmlformats.org/officeDocument/2006/relationships/font" Target="fonts/Roboto-bold.fntdata"/><Relationship Id="rId30" Type="http://schemas.openxmlformats.org/officeDocument/2006/relationships/slide" Target="slides/slide23.xml"/><Relationship Id="rId74" Type="http://schemas.openxmlformats.org/officeDocument/2006/relationships/font" Target="fonts/Roboto-regular.fntdata"/><Relationship Id="rId33" Type="http://schemas.openxmlformats.org/officeDocument/2006/relationships/slide" Target="slides/slide26.xml"/><Relationship Id="rId77" Type="http://schemas.openxmlformats.org/officeDocument/2006/relationships/font" Target="fonts/Roboto-boldItalic.fntdata"/><Relationship Id="rId32" Type="http://schemas.openxmlformats.org/officeDocument/2006/relationships/slide" Target="slides/slide25.xml"/><Relationship Id="rId76" Type="http://schemas.openxmlformats.org/officeDocument/2006/relationships/font" Target="fonts/Roboto-italic.fntdata"/><Relationship Id="rId35" Type="http://schemas.openxmlformats.org/officeDocument/2006/relationships/slide" Target="slides/slide28.xml"/><Relationship Id="rId79" Type="http://schemas.openxmlformats.org/officeDocument/2006/relationships/font" Target="fonts/DMSans-regular.fntdata"/><Relationship Id="rId34" Type="http://schemas.openxmlformats.org/officeDocument/2006/relationships/slide" Target="slides/slide27.xml"/><Relationship Id="rId78" Type="http://schemas.openxmlformats.org/officeDocument/2006/relationships/font" Target="fonts/NanumMyeongjoExtraBold-bold.fntdata"/><Relationship Id="rId71" Type="http://schemas.openxmlformats.org/officeDocument/2006/relationships/font" Target="fonts/ProximaNova-bold.fntdata"/><Relationship Id="rId70" Type="http://schemas.openxmlformats.org/officeDocument/2006/relationships/font" Target="fonts/ProximaNova-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regular.fntdata"/><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IBMPlexSans-italic.fntdata"/><Relationship Id="rId63" Type="http://schemas.openxmlformats.org/officeDocument/2006/relationships/font" Target="fonts/IBMPlexSans-bold.fntdata"/><Relationship Id="rId22" Type="http://schemas.openxmlformats.org/officeDocument/2006/relationships/slide" Target="slides/slide15.xml"/><Relationship Id="rId66" Type="http://schemas.openxmlformats.org/officeDocument/2006/relationships/font" Target="fonts/DMSansMedium-regular.fntdata"/><Relationship Id="rId21" Type="http://schemas.openxmlformats.org/officeDocument/2006/relationships/slide" Target="slides/slide14.xml"/><Relationship Id="rId65" Type="http://schemas.openxmlformats.org/officeDocument/2006/relationships/font" Target="fonts/IBMPlexSans-boldItalic.fntdata"/><Relationship Id="rId24" Type="http://schemas.openxmlformats.org/officeDocument/2006/relationships/slide" Target="slides/slide17.xml"/><Relationship Id="rId68" Type="http://schemas.openxmlformats.org/officeDocument/2006/relationships/font" Target="fonts/DMSansMedium-italic.fntdata"/><Relationship Id="rId23" Type="http://schemas.openxmlformats.org/officeDocument/2006/relationships/slide" Target="slides/slide16.xml"/><Relationship Id="rId67" Type="http://schemas.openxmlformats.org/officeDocument/2006/relationships/font" Target="fonts/DMSansMedium-bold.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DMSansMedium-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tm.org/Standards-and-Positions/Position-Statements/Ability-Labels_-Disrupting-%E2%80%9CHigh,%E2%80%9D-%E2%80%9CMedium,%E2%80%9D-and-%E2%80%9CLow%E2%80%9D-in-Mathematics-Educati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313faa4de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313faa4de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4a3c363b72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4a3c363b72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some time to read and consider: </a:t>
            </a:r>
            <a:r>
              <a:rPr i="1" lang="en">
                <a:solidFill>
                  <a:schemeClr val="dk1"/>
                </a:solidFill>
              </a:rPr>
              <a:t>What in our list of Content Practice </a:t>
            </a:r>
            <a:r>
              <a:rPr i="1" lang="en">
                <a:solidFill>
                  <a:schemeClr val="dk1"/>
                </a:solidFill>
              </a:rPr>
              <a:t>Expectations</a:t>
            </a:r>
            <a:r>
              <a:rPr i="1" lang="en">
                <a:solidFill>
                  <a:schemeClr val="dk1"/>
                </a:solidFill>
              </a:rPr>
              <a:t> resonates with you? What surprises you?</a:t>
            </a:r>
            <a:endParaRPr i="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Please see page 5 in your handout.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4a3c363b72_1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4a3c363b72_1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20b20cc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520b20cc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 6 in your handout.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4a3c363b72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4a3c363b72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stay focused at the content and practice </a:t>
            </a:r>
            <a:r>
              <a:rPr lang="en">
                <a:solidFill>
                  <a:schemeClr val="dk1"/>
                </a:solidFill>
              </a:rPr>
              <a:t>expectation</a:t>
            </a:r>
            <a:r>
              <a:rPr lang="en">
                <a:solidFill>
                  <a:schemeClr val="dk1"/>
                </a:solidFill>
              </a:rPr>
              <a:t> (CPE) level, using the </a:t>
            </a:r>
            <a:r>
              <a:rPr lang="en">
                <a:solidFill>
                  <a:schemeClr val="dk1"/>
                </a:solidFill>
              </a:rPr>
              <a:t>indicators</a:t>
            </a:r>
            <a:r>
              <a:rPr lang="en">
                <a:solidFill>
                  <a:schemeClr val="dk1"/>
                </a:solidFill>
              </a:rPr>
              <a:t> to support their </a:t>
            </a:r>
            <a:r>
              <a:rPr lang="en">
                <a:solidFill>
                  <a:schemeClr val="dk1"/>
                </a:solidFill>
              </a:rPr>
              <a:t>thinking</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Please see pages 7 and 8 in your handout.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4a3c363b72_1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4a3c363b72_1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4a3c363b72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4a3c363b72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4a3c363b72_1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4a3c363b72_1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these quotes with group as a way to give insight into the </a:t>
            </a:r>
            <a:r>
              <a:rPr i="1" lang="en">
                <a:solidFill>
                  <a:schemeClr val="dk1"/>
                </a:solidFill>
              </a:rPr>
              <a:t>why</a:t>
            </a:r>
            <a:r>
              <a:rPr lang="en">
                <a:solidFill>
                  <a:schemeClr val="dk1"/>
                </a:solidFill>
              </a:rPr>
              <a:t> of this badging project.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4a3c363b72_1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4a3c363b72_1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consider </a:t>
            </a:r>
            <a:r>
              <a:rPr i="1" lang="en">
                <a:solidFill>
                  <a:schemeClr val="dk1"/>
                </a:solidFill>
              </a:rPr>
              <a:t>how can this approach give students space for what math can be?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a3c363b72_1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4a3c363b72_1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4a3c363b72_1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4a3c363b72_1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Please see page 9 in your handout.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4a3c363b7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4a3c363b7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4a3c363b72_1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4a3c363b72_1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use of breakout rooms to give participants time to discuss with a small group.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4a3c363b72_1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4a3c363b72_1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good CPE to focus on for this task is </a:t>
            </a:r>
            <a:r>
              <a:rPr b="1" lang="en">
                <a:solidFill>
                  <a:schemeClr val="dk1"/>
                </a:solidFill>
              </a:rPr>
              <a:t>104.i: Use a function of exponential type to determine values of interest in a real-world problem.</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4a3c363b72_1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4a3c363b72_1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read them over again in the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 10 in your handout.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4a3c363b72_1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4a3c363b72_1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use of breakout rooms for small group conversation.</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a3c363b72_1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a3c363b72_1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4a3c363b72_1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4a3c363b72_1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646f3da3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646f3da3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From: NCTM position paper </a:t>
            </a:r>
            <a:r>
              <a:rPr lang="en" u="sng">
                <a:solidFill>
                  <a:schemeClr val="hlink"/>
                </a:solidFill>
                <a:hlinkClick r:id="rId2"/>
              </a:rPr>
              <a:t>Ability Labels: Disrupting “High,” “Medium,” and “Low” in Mathematics Education</a:t>
            </a:r>
            <a:r>
              <a:rPr lang="en">
                <a:solidFill>
                  <a:schemeClr val="dk1"/>
                </a:solidFill>
              </a:rPr>
              <a:t> November 2023</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the quote and ask participants to reflect on (a) the types of labels they have heard used in math contexts; (b) the potential impact of these labels.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4a3c363b72_1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4a3c363b72_1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study student work associated with Task 1.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pages 11 and 12 in your handout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4a3c363b72_1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4a3c363b72_1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 for trends in responses, especially as connected to </a:t>
            </a:r>
            <a:r>
              <a:rPr b="1" lang="en">
                <a:solidFill>
                  <a:schemeClr val="dk1"/>
                </a:solidFill>
              </a:rPr>
              <a:t>CPE 104.i</a:t>
            </a:r>
            <a:r>
              <a:rPr b="1" lang="en">
                <a:solidFill>
                  <a:schemeClr val="dk1"/>
                </a:solidFill>
              </a:rPr>
              <a:t>: Use a function of exponential type model to determine values of interest in a real-world problem</a:t>
            </a:r>
            <a:r>
              <a:rPr lang="en">
                <a:solidFill>
                  <a:schemeClr val="dk1"/>
                </a:solidFill>
              </a:rPr>
              <a:t>.</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20b20cc71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520b20cc71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 16 in your handout.</a:t>
            </a:r>
            <a:endParaRPr>
              <a:solidFill>
                <a:schemeClr val="dk1"/>
              </a:solidFill>
            </a:endParaRPr>
          </a:p>
          <a:p>
            <a:pPr indent="0" lvl="0" marL="457200" rtl="0" algn="l">
              <a:spcBef>
                <a:spcPts val="0"/>
              </a:spcBef>
              <a:spcAft>
                <a:spcPts val="0"/>
              </a:spcAft>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4a3c363b72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4a3c363b7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20b20cc7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520b20cc7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520b20cc71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520b20cc71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set up what folks will do- next slide illustrate space to capture thinking.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Determine where that </a:t>
            </a:r>
            <a:r>
              <a:rPr b="1" lang="en" u="sng">
                <a:solidFill>
                  <a:schemeClr val="dk1"/>
                </a:solidFill>
              </a:rPr>
              <a:t>work</a:t>
            </a:r>
            <a:r>
              <a:rPr lang="en">
                <a:solidFill>
                  <a:schemeClr val="dk1"/>
                </a:solidFill>
              </a:rPr>
              <a:t> falls along the criteria for success spectrum.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will focus our lens on the indicator displayed on the slide.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4a3c363b72_1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4a3c363b72_1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2"/>
              </a:rPr>
              <a:t>Jamboard file- Baseline PL Looking at Student Work</a:t>
            </a:r>
            <a:r>
              <a:rPr lang="en">
                <a:solidFill>
                  <a:schemeClr val="dk1"/>
                </a:solidFill>
              </a:rPr>
              <a:t> and share that link with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they find the student </a:t>
            </a:r>
            <a:r>
              <a:rPr b="1" lang="en" u="sng">
                <a:solidFill>
                  <a:schemeClr val="dk1"/>
                </a:solidFill>
              </a:rPr>
              <a:t>work</a:t>
            </a:r>
            <a:r>
              <a:rPr b="1" lang="en">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4a3c363b72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24a3c363b72_1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4a3c363b72_1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4a3c363b72_1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4a3c363b72_1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4a3c363b72_1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4a3c363b72_1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4a3c363b72_1_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4a3c363b72_1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4a3c363b72_1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4a3c363b72_1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4a3c363b72_1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 13 in your handout.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45720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4a3c363b72_1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24a3c363b72_1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r>
              <a:rPr lang="en">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4a3c363b72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4a3c363b72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4a3c363b72_1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4a3c363b72_1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good CPE to focus on for this task is </a:t>
            </a:r>
            <a:r>
              <a:rPr b="1" lang="en">
                <a:solidFill>
                  <a:schemeClr val="dk1"/>
                </a:solidFill>
              </a:rPr>
              <a:t>104.i: Use a function of exponential type to determine values of interest in a real-world problem.</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4a3c363b72_1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4a3c363b72_1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read them over again in the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 10 in your handout.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4a3c363b72_1_8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4a3c363b72_1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Consider use of breakout rooms for small group conversation.</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4a3c363b72_1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4a3c363b72_1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4a3c363b72_1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4a3c363b72_1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4a3c363b72_1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4a3c363b72_1_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4a3c363b72_1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4a3c363b72_1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Look for trends in responses, especially as connected to </a:t>
            </a:r>
            <a:r>
              <a:rPr b="1" lang="en">
                <a:solidFill>
                  <a:schemeClr val="dk1"/>
                </a:solidFill>
              </a:rPr>
              <a:t>CPE 104.d: Build an exponential function that models a relationship between two quantities.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a:p>
            <a:pPr indent="0" lvl="0" marL="457200" rtl="0" algn="l">
              <a:spcBef>
                <a:spcPts val="0"/>
              </a:spcBef>
              <a:spcAft>
                <a:spcPts val="0"/>
              </a:spcAft>
              <a:buNone/>
            </a:pPr>
            <a:r>
              <a:rPr lang="en">
                <a:solidFill>
                  <a:schemeClr val="dk1"/>
                </a:solidFill>
              </a:rPr>
              <a:t>Please see pages 14 and 15 in your handout.</a:t>
            </a:r>
            <a:endParaRPr>
              <a:solidFill>
                <a:schemeClr val="dk1"/>
              </a:solidFill>
            </a:endParaRPr>
          </a:p>
          <a:p>
            <a:pPr indent="0" lvl="0" marL="457200" rtl="0" algn="l">
              <a:spcBef>
                <a:spcPts val="0"/>
              </a:spcBef>
              <a:spcAft>
                <a:spcPts val="0"/>
              </a:spcAft>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4a3c363b72_1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4a3c363b72_1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set up what folks will do on the next slide.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Determine where that </a:t>
            </a:r>
            <a:r>
              <a:rPr b="1" lang="en" u="sng">
                <a:solidFill>
                  <a:schemeClr val="dk1"/>
                </a:solidFill>
              </a:rPr>
              <a:t>work</a:t>
            </a:r>
            <a:r>
              <a:rPr lang="en">
                <a:solidFill>
                  <a:schemeClr val="dk1"/>
                </a:solidFill>
              </a:rPr>
              <a:t> falls along the criteria for success spectrum.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will focus our lens on the indicator displayed on the slide: </a:t>
            </a:r>
            <a:r>
              <a:rPr b="1" lang="en">
                <a:solidFill>
                  <a:schemeClr val="dk1"/>
                </a:solidFill>
              </a:rPr>
              <a:t>104.d.Build an exponential function that models a relationship between two quantities.</a:t>
            </a:r>
            <a:endParaRPr b="1">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24a3c363b72_1_8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24a3c363b72_1_8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2"/>
              </a:rPr>
              <a:t>Jamboard file- Baseline PL Looking at Student Work</a:t>
            </a:r>
            <a:r>
              <a:rPr lang="en">
                <a:solidFill>
                  <a:schemeClr val="dk1"/>
                </a:solidFill>
              </a:rPr>
              <a:t> and share that link with participants.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they find the student </a:t>
            </a:r>
            <a:r>
              <a:rPr b="1" lang="en" u="sng">
                <a:solidFill>
                  <a:schemeClr val="dk1"/>
                </a:solidFill>
              </a:rPr>
              <a:t>work</a:t>
            </a:r>
            <a:r>
              <a:rPr b="1" lang="en">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24a3c363b72_1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24a3c363b72_1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20b20cc7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20b20cc7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4a3c363b72_1_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4a3c363b72_1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4a3c363b72_1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24a3c363b72_1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4a3c363b72_1_9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4a3c363b72_1_9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4a3c363b72_1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24a3c363b72_1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24a3c363b72_1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24a3c363b72_1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a3c363b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4a3c363b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4a3c363b72_1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4a3c363b72_1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4a3c363b7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4a3c363b7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Frame this by asking participants to consider how they would synthesize this set of standards.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indent="0" lvl="0" marL="45720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Please see pages 2-5 in your handout.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a3c363b72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4a3c363b72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50"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cap="flat" cmpd="sng" w="9525">
            <a:solidFill>
              <a:schemeClr val="dk2"/>
            </a:solidFill>
            <a:prstDash val="solid"/>
            <a:round/>
            <a:headEnd len="med" w="med" type="none"/>
            <a:tailEnd len="med" w="med" type="none"/>
          </a:ln>
        </p:spPr>
      </p:cxnSp>
      <p:cxnSp>
        <p:nvCxnSpPr>
          <p:cNvPr id="52" name="Google Shape;52;p13"/>
          <p:cNvCxnSpPr/>
          <p:nvPr/>
        </p:nvCxnSpPr>
        <p:spPr>
          <a:xfrm rot="10800000">
            <a:off x="305625" y="-4950"/>
            <a:ext cx="0" cy="5153400"/>
          </a:xfrm>
          <a:prstGeom prst="straightConnector1">
            <a:avLst/>
          </a:prstGeom>
          <a:noFill/>
          <a:ln cap="flat" cmpd="sng" w="9525">
            <a:solidFill>
              <a:schemeClr val="dk2"/>
            </a:solidFill>
            <a:prstDash val="solid"/>
            <a:round/>
            <a:headEnd len="med" w="med" type="none"/>
            <a:tailEnd len="med" w="med" type="none"/>
          </a:ln>
        </p:spPr>
      </p:cxnSp>
      <p:sp>
        <p:nvSpPr>
          <p:cNvPr id="53" name="Google Shape;53;p13"/>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56"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cap="flat" cmpd="sng" w="9525">
            <a:solidFill>
              <a:schemeClr val="dk2"/>
            </a:solidFill>
            <a:prstDash val="solid"/>
            <a:round/>
            <a:headEnd len="med" w="med" type="none"/>
            <a:tailEnd len="med" w="med" type="none"/>
          </a:ln>
        </p:spPr>
      </p:cxnSp>
      <p:cxnSp>
        <p:nvCxnSpPr>
          <p:cNvPr id="58" name="Google Shape;58;p14"/>
          <p:cNvCxnSpPr/>
          <p:nvPr/>
        </p:nvCxnSpPr>
        <p:spPr>
          <a:xfrm rot="10800000">
            <a:off x="305625" y="-4950"/>
            <a:ext cx="0" cy="5153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59"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5"/>
          <p:cNvCxnSpPr/>
          <p:nvPr/>
        </p:nvCxnSpPr>
        <p:spPr>
          <a:xfrm rot="10800000">
            <a:off x="305625" y="-4950"/>
            <a:ext cx="0" cy="5153400"/>
          </a:xfrm>
          <a:prstGeom prst="straightConnector1">
            <a:avLst/>
          </a:prstGeom>
          <a:noFill/>
          <a:ln cap="flat" cmpd="sng" w="9525">
            <a:solidFill>
              <a:schemeClr val="dk2"/>
            </a:solidFill>
            <a:prstDash val="solid"/>
            <a:round/>
            <a:headEnd len="med" w="med" type="none"/>
            <a:tailEnd len="med" w="med" type="none"/>
          </a:ln>
        </p:spPr>
      </p:cxnSp>
      <p:sp>
        <p:nvSpPr>
          <p:cNvPr id="62" name="Google Shape;62;p15"/>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65"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 name="Google Shape;67;p16"/>
          <p:cNvCxnSpPr/>
          <p:nvPr/>
        </p:nvCxnSpPr>
        <p:spPr>
          <a:xfrm rot="10800000">
            <a:off x="305625" y="-4950"/>
            <a:ext cx="0" cy="5153400"/>
          </a:xfrm>
          <a:prstGeom prst="straightConnector1">
            <a:avLst/>
          </a:prstGeom>
          <a:noFill/>
          <a:ln cap="flat" cmpd="sng" w="9525">
            <a:solidFill>
              <a:schemeClr val="dk2"/>
            </a:solidFill>
            <a:prstDash val="solid"/>
            <a:round/>
            <a:headEnd len="med" w="med" type="none"/>
            <a:tailEnd len="med" w="med" type="none"/>
          </a:ln>
        </p:spPr>
      </p:cxnSp>
      <p:sp>
        <p:nvSpPr>
          <p:cNvPr id="68" name="Google Shape;68;p16"/>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cap="flat" cmpd="sng" w="9525">
            <a:solidFill>
              <a:schemeClr val="dk2"/>
            </a:solidFill>
            <a:prstDash val="solid"/>
            <a:round/>
            <a:headEnd len="med" w="med" type="none"/>
            <a:tailEnd len="med" w="med" type="none"/>
          </a:ln>
        </p:spPr>
      </p:cxnSp>
      <p:cxnSp>
        <p:nvCxnSpPr>
          <p:cNvPr id="72" name="Google Shape;72;p16"/>
          <p:cNvCxnSpPr/>
          <p:nvPr/>
        </p:nvCxnSpPr>
        <p:spPr>
          <a:xfrm>
            <a:off x="-2700" y="4836225"/>
            <a:ext cx="91494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73" name="Shape 73"/>
        <p:cNvGrpSpPr/>
        <p:nvPr/>
      </p:nvGrpSpPr>
      <p:grpSpPr>
        <a:xfrm>
          <a:off x="0" y="0"/>
          <a:ext cx="0" cy="0"/>
          <a:chOff x="0" y="0"/>
          <a:chExt cx="0" cy="0"/>
        </a:xfrm>
      </p:grpSpPr>
      <p:sp>
        <p:nvSpPr>
          <p:cNvPr id="74" name="Google Shape;7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5" name="Google Shape;7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83" name="Google Shape;83;p19"/>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84" name="Google Shape;84;p19"/>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85" name="Google Shape;8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88" name="Google Shape;8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1" name="Google Shape;9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2" name="Google Shape;9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sp>
        <p:nvSpPr>
          <p:cNvPr id="94" name="Google Shape;94;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2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6" name="Google Shape;96;p2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7" name="Google Shape;97;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24"/>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24"/>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5" name="Shape 105"/>
        <p:cNvGrpSpPr/>
        <p:nvPr/>
      </p:nvGrpSpPr>
      <p:grpSpPr>
        <a:xfrm>
          <a:off x="0" y="0"/>
          <a:ext cx="0" cy="0"/>
          <a:chOff x="0" y="0"/>
          <a:chExt cx="0" cy="0"/>
        </a:xfrm>
      </p:grpSpPr>
      <p:sp>
        <p:nvSpPr>
          <p:cNvPr id="106" name="Google Shape;106;p25"/>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7" name="Google Shape;10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8"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2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26"/>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12" name="Google Shape;112;p26"/>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13" name="Google Shape;113;p2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14" name="Google Shape;11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7"/>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117" name="Google Shape;11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8" name="Shape 118"/>
        <p:cNvGrpSpPr/>
        <p:nvPr/>
      </p:nvGrpSpPr>
      <p:grpSpPr>
        <a:xfrm>
          <a:off x="0" y="0"/>
          <a:ext cx="0" cy="0"/>
          <a:chOff x="0" y="0"/>
          <a:chExt cx="0" cy="0"/>
        </a:xfrm>
      </p:grpSpPr>
      <p:sp>
        <p:nvSpPr>
          <p:cNvPr id="119" name="Google Shape;119;p28"/>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11000"/>
              <a:buNone/>
              <a:defRPr sz="11000">
                <a:solidFill>
                  <a:schemeClr val="dk1"/>
                </a:solidFill>
              </a:defRPr>
            </a:lvl1pPr>
            <a:lvl2pPr lvl="1" rtl="0" algn="ctr">
              <a:spcBef>
                <a:spcPts val="0"/>
              </a:spcBef>
              <a:spcAft>
                <a:spcPts val="0"/>
              </a:spcAft>
              <a:buClr>
                <a:schemeClr val="dk1"/>
              </a:buClr>
              <a:buSzPts val="11000"/>
              <a:buNone/>
              <a:defRPr sz="11000">
                <a:solidFill>
                  <a:schemeClr val="dk1"/>
                </a:solidFill>
              </a:defRPr>
            </a:lvl2pPr>
            <a:lvl3pPr lvl="2" rtl="0" algn="ctr">
              <a:spcBef>
                <a:spcPts val="0"/>
              </a:spcBef>
              <a:spcAft>
                <a:spcPts val="0"/>
              </a:spcAft>
              <a:buClr>
                <a:schemeClr val="dk1"/>
              </a:buClr>
              <a:buSzPts val="11000"/>
              <a:buNone/>
              <a:defRPr sz="11000">
                <a:solidFill>
                  <a:schemeClr val="dk1"/>
                </a:solidFill>
              </a:defRPr>
            </a:lvl3pPr>
            <a:lvl4pPr lvl="3" rtl="0" algn="ctr">
              <a:spcBef>
                <a:spcPts val="0"/>
              </a:spcBef>
              <a:spcAft>
                <a:spcPts val="0"/>
              </a:spcAft>
              <a:buClr>
                <a:schemeClr val="dk1"/>
              </a:buClr>
              <a:buSzPts val="11000"/>
              <a:buNone/>
              <a:defRPr sz="11000">
                <a:solidFill>
                  <a:schemeClr val="dk1"/>
                </a:solidFill>
              </a:defRPr>
            </a:lvl4pPr>
            <a:lvl5pPr lvl="4" rtl="0" algn="ctr">
              <a:spcBef>
                <a:spcPts val="0"/>
              </a:spcBef>
              <a:spcAft>
                <a:spcPts val="0"/>
              </a:spcAft>
              <a:buClr>
                <a:schemeClr val="dk1"/>
              </a:buClr>
              <a:buSzPts val="11000"/>
              <a:buNone/>
              <a:defRPr sz="11000">
                <a:solidFill>
                  <a:schemeClr val="dk1"/>
                </a:solidFill>
              </a:defRPr>
            </a:lvl5pPr>
            <a:lvl6pPr lvl="5" rtl="0" algn="ctr">
              <a:spcBef>
                <a:spcPts val="0"/>
              </a:spcBef>
              <a:spcAft>
                <a:spcPts val="0"/>
              </a:spcAft>
              <a:buClr>
                <a:schemeClr val="dk1"/>
              </a:buClr>
              <a:buSzPts val="11000"/>
              <a:buNone/>
              <a:defRPr sz="11000">
                <a:solidFill>
                  <a:schemeClr val="dk1"/>
                </a:solidFill>
              </a:defRPr>
            </a:lvl6pPr>
            <a:lvl7pPr lvl="6" rtl="0" algn="ctr">
              <a:spcBef>
                <a:spcPts val="0"/>
              </a:spcBef>
              <a:spcAft>
                <a:spcPts val="0"/>
              </a:spcAft>
              <a:buClr>
                <a:schemeClr val="dk1"/>
              </a:buClr>
              <a:buSzPts val="11000"/>
              <a:buNone/>
              <a:defRPr sz="11000">
                <a:solidFill>
                  <a:schemeClr val="dk1"/>
                </a:solidFill>
              </a:defRPr>
            </a:lvl7pPr>
            <a:lvl8pPr lvl="7" rtl="0" algn="ctr">
              <a:spcBef>
                <a:spcPts val="0"/>
              </a:spcBef>
              <a:spcAft>
                <a:spcPts val="0"/>
              </a:spcAft>
              <a:buClr>
                <a:schemeClr val="dk1"/>
              </a:buClr>
              <a:buSzPts val="11000"/>
              <a:buNone/>
              <a:defRPr sz="11000">
                <a:solidFill>
                  <a:schemeClr val="dk1"/>
                </a:solidFill>
              </a:defRPr>
            </a:lvl8pPr>
            <a:lvl9pPr lvl="8" rtl="0" algn="ctr">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21" name="Google Shape;121;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124" name="Shape 124"/>
        <p:cNvGrpSpPr/>
        <p:nvPr/>
      </p:nvGrpSpPr>
      <p:grpSpPr>
        <a:xfrm>
          <a:off x="0" y="0"/>
          <a:ext cx="0" cy="0"/>
          <a:chOff x="0" y="0"/>
          <a:chExt cx="0" cy="0"/>
        </a:xfrm>
      </p:grpSpPr>
      <p:sp>
        <p:nvSpPr>
          <p:cNvPr id="125" name="Google Shape;125;p30"/>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6" name="Google Shape;126;p30"/>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pic>
        <p:nvPicPr>
          <p:cNvPr id="127" name="Google Shape;127;p30"/>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129"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cap="flat" cmpd="sng" w="9525">
            <a:solidFill>
              <a:schemeClr val="dk2"/>
            </a:solidFill>
            <a:prstDash val="solid"/>
            <a:round/>
            <a:headEnd len="med" w="med" type="none"/>
            <a:tailEnd len="med" w="med" type="none"/>
          </a:ln>
        </p:spPr>
      </p:cxnSp>
      <p:cxnSp>
        <p:nvCxnSpPr>
          <p:cNvPr id="131" name="Google Shape;131;p31"/>
          <p:cNvCxnSpPr/>
          <p:nvPr/>
        </p:nvCxnSpPr>
        <p:spPr>
          <a:xfrm rot="10800000">
            <a:off x="305625" y="-4950"/>
            <a:ext cx="0" cy="5153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9" name="Google Shape;7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0" name="Google Shape;8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roxima Nova"/>
                <a:ea typeface="Proxima Nova"/>
                <a:cs typeface="Proxima Nova"/>
                <a:sym typeface="Proxima Nova"/>
              </a:defRPr>
            </a:lvl1pPr>
            <a:lvl2pPr lvl="1" rtl="0" algn="r">
              <a:buNone/>
              <a:defRPr sz="1000">
                <a:solidFill>
                  <a:schemeClr val="dk2"/>
                </a:solidFill>
                <a:latin typeface="Proxima Nova"/>
                <a:ea typeface="Proxima Nova"/>
                <a:cs typeface="Proxima Nova"/>
                <a:sym typeface="Proxima Nova"/>
              </a:defRPr>
            </a:lvl2pPr>
            <a:lvl3pPr lvl="2" rtl="0" algn="r">
              <a:buNone/>
              <a:defRPr sz="1000">
                <a:solidFill>
                  <a:schemeClr val="dk2"/>
                </a:solidFill>
                <a:latin typeface="Proxima Nova"/>
                <a:ea typeface="Proxima Nova"/>
                <a:cs typeface="Proxima Nova"/>
                <a:sym typeface="Proxima Nova"/>
              </a:defRPr>
            </a:lvl3pPr>
            <a:lvl4pPr lvl="3" rtl="0" algn="r">
              <a:buNone/>
              <a:defRPr sz="1000">
                <a:solidFill>
                  <a:schemeClr val="dk2"/>
                </a:solidFill>
                <a:latin typeface="Proxima Nova"/>
                <a:ea typeface="Proxima Nova"/>
                <a:cs typeface="Proxima Nova"/>
                <a:sym typeface="Proxima Nova"/>
              </a:defRPr>
            </a:lvl4pPr>
            <a:lvl5pPr lvl="4" rtl="0" algn="r">
              <a:buNone/>
              <a:defRPr sz="1000">
                <a:solidFill>
                  <a:schemeClr val="dk2"/>
                </a:solidFill>
                <a:latin typeface="Proxima Nova"/>
                <a:ea typeface="Proxima Nova"/>
                <a:cs typeface="Proxima Nova"/>
                <a:sym typeface="Proxima Nova"/>
              </a:defRPr>
            </a:lvl5pPr>
            <a:lvl6pPr lvl="5" rtl="0" algn="r">
              <a:buNone/>
              <a:defRPr sz="1000">
                <a:solidFill>
                  <a:schemeClr val="dk2"/>
                </a:solidFill>
                <a:latin typeface="Proxima Nova"/>
                <a:ea typeface="Proxima Nova"/>
                <a:cs typeface="Proxima Nova"/>
                <a:sym typeface="Proxima Nova"/>
              </a:defRPr>
            </a:lvl6pPr>
            <a:lvl7pPr lvl="6" rtl="0" algn="r">
              <a:buNone/>
              <a:defRPr sz="1000">
                <a:solidFill>
                  <a:schemeClr val="dk2"/>
                </a:solidFill>
                <a:latin typeface="Proxima Nova"/>
                <a:ea typeface="Proxima Nova"/>
                <a:cs typeface="Proxima Nova"/>
                <a:sym typeface="Proxima Nova"/>
              </a:defRPr>
            </a:lvl7pPr>
            <a:lvl8pPr lvl="7" rtl="0" algn="r">
              <a:buNone/>
              <a:defRPr sz="1000">
                <a:solidFill>
                  <a:schemeClr val="dk2"/>
                </a:solidFill>
                <a:latin typeface="Proxima Nova"/>
                <a:ea typeface="Proxima Nova"/>
                <a:cs typeface="Proxima Nova"/>
                <a:sym typeface="Proxima Nova"/>
              </a:defRPr>
            </a:lvl8pPr>
            <a:lvl9pPr lvl="8" rtl="0"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9.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18.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18.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 Id="rId3" Type="http://schemas.openxmlformats.org/officeDocument/2006/relationships/image" Target="../media/image13.png"/><Relationship Id="rId4" Type="http://schemas.openxmlformats.org/officeDocument/2006/relationships/image" Target="../media/image20.jpg"/><Relationship Id="rId5" Type="http://schemas.openxmlformats.org/officeDocument/2006/relationships/image" Target="../media/image2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45758"/>
        </a:solidFill>
      </p:bgPr>
    </p:bg>
    <p:spTree>
      <p:nvGrpSpPr>
        <p:cNvPr id="135"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137" name="Google Shape;137;p32"/>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138" name="Google Shape;138;p32"/>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indent="0" lvl="0" marL="0" rtl="0" algn="l">
              <a:lnSpc>
                <a:spcPct val="100000"/>
              </a:lnSpc>
              <a:spcBef>
                <a:spcPts val="1000"/>
              </a:spcBef>
              <a:spcAft>
                <a:spcPts val="0"/>
              </a:spcAft>
              <a:buClr>
                <a:schemeClr val="dk1"/>
              </a:buClr>
              <a:buSzPts val="1100"/>
              <a:buFont typeface="Arial"/>
              <a:buNone/>
            </a:pPr>
            <a:r>
              <a:t/>
            </a:r>
            <a:endParaRPr sz="3500">
              <a:solidFill>
                <a:srgbClr val="83FBA3"/>
              </a:solidFill>
              <a:latin typeface="Nanum Myeongjo"/>
              <a:ea typeface="Nanum Myeongjo"/>
              <a:cs typeface="Nanum Myeongjo"/>
              <a:sym typeface="Nanum Myeongjo"/>
            </a:endParaRPr>
          </a:p>
          <a:p>
            <a:pPr indent="0" lvl="0" marL="0" rtl="0" algn="l">
              <a:lnSpc>
                <a:spcPct val="100000"/>
              </a:lnSpc>
              <a:spcBef>
                <a:spcPts val="1000"/>
              </a:spcBef>
              <a:spcAft>
                <a:spcPts val="1000"/>
              </a:spcAft>
              <a:buClr>
                <a:schemeClr val="dk1"/>
              </a:buClr>
              <a:buSzPts val="1100"/>
              <a:buFont typeface="Arial"/>
              <a:buNone/>
            </a:pPr>
            <a:r>
              <a:t/>
            </a: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4458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500"/>
              </a:spcBef>
              <a:spcAft>
                <a:spcPts val="0"/>
              </a:spcAft>
              <a:buNone/>
            </a:pPr>
            <a:r>
              <a:rPr lang="en">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indent="-317500" lvl="0" marL="457200" rtl="0" algn="l">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indent="0" lvl="0" marL="457200" rtl="0" algn="l">
              <a:lnSpc>
                <a:spcPct val="115000"/>
              </a:lnSpc>
              <a:spcBef>
                <a:spcPts val="500"/>
              </a:spcBef>
              <a:spcAft>
                <a:spcPts val="0"/>
              </a:spcAft>
              <a:buNone/>
            </a:pPr>
            <a:r>
              <a:t/>
            </a:r>
            <a:endParaRPr>
              <a:solidFill>
                <a:schemeClr val="lt1"/>
              </a:solidFill>
              <a:latin typeface="Nanum Myeongjo"/>
              <a:ea typeface="Nanum Myeongjo"/>
              <a:cs typeface="Nanum Myeongjo"/>
              <a:sym typeface="Nanum Myeongjo"/>
            </a:endParaRPr>
          </a:p>
          <a:p>
            <a:pPr indent="-317500" lvl="0" marL="457200" rtl="0" algn="l">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indent="-317500" lvl="1" marL="914400" rtl="0" algn="l">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A </a:t>
            </a:r>
            <a:r>
              <a:rPr lang="en" u="sng">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lang="en">
                <a:solidFill>
                  <a:srgbClr val="83FF36"/>
                </a:solidFill>
                <a:latin typeface="Nanum Myeongjo"/>
                <a:ea typeface="Nanum Myeongjo"/>
                <a:cs typeface="Nanum Myeongjo"/>
                <a:sym typeface="Nanum Myeongjo"/>
              </a:rPr>
              <a:t> </a:t>
            </a:r>
            <a:r>
              <a:rPr lang="en">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indent="-317500" lvl="1" marL="914400" rtl="0" algn="l">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Text that can be readily pasted (marked with “—”) into a video </a:t>
            </a:r>
            <a:r>
              <a:rPr lang="en">
                <a:solidFill>
                  <a:schemeClr val="lt1"/>
                </a:solidFill>
                <a:latin typeface="Nanum Myeongjo"/>
                <a:ea typeface="Nanum Myeongjo"/>
                <a:cs typeface="Nanum Myeongjo"/>
                <a:sym typeface="Nanum Myeongjo"/>
              </a:rPr>
              <a:t>call</a:t>
            </a:r>
            <a:r>
              <a:rPr lang="en">
                <a:solidFill>
                  <a:schemeClr val="lt1"/>
                </a:solidFill>
                <a:latin typeface="Nanum Myeongjo"/>
                <a:ea typeface="Nanum Myeongjo"/>
                <a:cs typeface="Nanum Myeongjo"/>
                <a:sym typeface="Nanum Myeongjo"/>
              </a:rPr>
              <a:t> chat feature is included when participants need to reference the handout.</a:t>
            </a:r>
            <a:endParaRPr>
              <a:solidFill>
                <a:schemeClr val="lt1"/>
              </a:solidFill>
              <a:latin typeface="Nanum Myeongjo"/>
              <a:ea typeface="Nanum Myeongjo"/>
              <a:cs typeface="Nanum Myeongjo"/>
              <a:sym typeface="Nanum Myeongjo"/>
            </a:endParaRPr>
          </a:p>
          <a:p>
            <a:pPr indent="-317500" lvl="1" marL="914400" rtl="0" algn="l">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indent="0" lvl="0" marL="0" rtl="0" algn="l">
              <a:lnSpc>
                <a:spcPct val="115000"/>
              </a:lnSpc>
              <a:spcBef>
                <a:spcPts val="500"/>
              </a:spcBef>
              <a:spcAft>
                <a:spcPts val="0"/>
              </a:spcAft>
              <a:buNone/>
            </a:pPr>
            <a:r>
              <a:t/>
            </a: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1"/>
          <p:cNvSpPr txBox="1"/>
          <p:nvPr/>
        </p:nvSpPr>
        <p:spPr>
          <a:xfrm>
            <a:off x="345075" y="276625"/>
            <a:ext cx="57567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M104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cap="flat" cmpd="sng" w="9525">
            <a:solidFill>
              <a:schemeClr val="dk1"/>
            </a:solidFill>
            <a:prstDash val="solid"/>
            <a:round/>
            <a:headEnd len="med" w="med" type="none"/>
            <a:tailEnd len="med" w="med" type="none"/>
          </a:ln>
        </p:spPr>
      </p:cxnSp>
      <p:graphicFrame>
        <p:nvGraphicFramePr>
          <p:cNvPr id="235" name="Google Shape;235;p41"/>
          <p:cNvGraphicFramePr/>
          <p:nvPr/>
        </p:nvGraphicFramePr>
        <p:xfrm>
          <a:off x="311700" y="1057150"/>
          <a:ext cx="3000000" cy="3000000"/>
        </p:xfrm>
        <a:graphic>
          <a:graphicData uri="http://schemas.openxmlformats.org/drawingml/2006/table">
            <a:tbl>
              <a:tblPr>
                <a:noFill/>
                <a:tableStyleId>{45479B5D-5F32-4C8B-9AD6-3F1818BE7659}</a:tableStyleId>
              </a:tblPr>
              <a:tblGrid>
                <a:gridCol w="755075"/>
                <a:gridCol w="7796575"/>
              </a:tblGrid>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104.a</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Engage in the modeling cycle.</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104.b</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Interpret exponential functions that arise in applications in terms of the context.</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104.c</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Analyze exponential functions using different representations.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104.d</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Build an exponential function that models a relationship between two quantities.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104.e</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Construct and compare linear and exponential models and solve problems to draw conclusions.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104.f</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Interpret expressions for exponential functions in terms of the situation they model.</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695900">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104.g</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Summarize, represent, and interpret data on two quantitative variables for linear and exponential model fits. In this badge, students are encouraged to investigate patterns of association in bivariate data, which includes the informal description of the fit of the curve and addresses the usefulness of the model for the particular context.</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104.h</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Understand the relevance of modeling with exponential functions.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104.i</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lnSpc>
                          <a:spcPct val="115000"/>
                        </a:lnSpc>
                        <a:spcBef>
                          <a:spcPts val="0"/>
                        </a:spcBef>
                        <a:spcAft>
                          <a:spcPts val="0"/>
                        </a:spcAft>
                        <a:buNone/>
                      </a:pPr>
                      <a:r>
                        <a:rPr lang="en" sz="1000">
                          <a:solidFill>
                            <a:schemeClr val="dk1"/>
                          </a:solidFill>
                          <a:latin typeface="DM Sans"/>
                          <a:ea typeface="DM Sans"/>
                          <a:cs typeface="DM Sans"/>
                          <a:sym typeface="DM Sans"/>
                        </a:rPr>
                        <a:t>Use a functions of exponential type model to determine values of interest in a real-world problem.</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9" name="Shape 239"/>
        <p:cNvGrpSpPr/>
        <p:nvPr/>
      </p:nvGrpSpPr>
      <p:grpSpPr>
        <a:xfrm>
          <a:off x="0" y="0"/>
          <a:ext cx="0" cy="0"/>
          <a:chOff x="0" y="0"/>
          <a:chExt cx="0" cy="0"/>
        </a:xfrm>
      </p:grpSpPr>
      <p:sp>
        <p:nvSpPr>
          <p:cNvPr id="240" name="Google Shape;240;p4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2"/>
          <p:cNvSpPr txBox="1"/>
          <p:nvPr/>
        </p:nvSpPr>
        <p:spPr>
          <a:xfrm>
            <a:off x="345075" y="276625"/>
            <a:ext cx="61983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M104 Content and Practice Expectations (CPE)</a:t>
            </a:r>
            <a:endParaRPr sz="2100">
              <a:solidFill>
                <a:schemeClr val="dk1"/>
              </a:solidFill>
              <a:latin typeface="Nanum Myeongjo"/>
              <a:ea typeface="Nanum Myeongjo"/>
              <a:cs typeface="Nanum Myeongjo"/>
              <a:sym typeface="Nanum Myeongjo"/>
            </a:endParaRPr>
          </a:p>
        </p:txBody>
      </p:sp>
      <p:cxnSp>
        <p:nvCxnSpPr>
          <p:cNvPr id="242" name="Google Shape;242;p42"/>
          <p:cNvCxnSpPr/>
          <p:nvPr/>
        </p:nvCxnSpPr>
        <p:spPr>
          <a:xfrm rot="10800000">
            <a:off x="-4200" y="812375"/>
            <a:ext cx="9152400" cy="0"/>
          </a:xfrm>
          <a:prstGeom prst="straightConnector1">
            <a:avLst/>
          </a:prstGeom>
          <a:noFill/>
          <a:ln cap="flat" cmpd="sng" w="9525">
            <a:solidFill>
              <a:schemeClr val="dk1"/>
            </a:solidFill>
            <a:prstDash val="solid"/>
            <a:round/>
            <a:headEnd len="med" w="med" type="none"/>
            <a:tailEnd len="med" w="med" type="none"/>
          </a:ln>
        </p:spPr>
      </p:cxnSp>
      <p:graphicFrame>
        <p:nvGraphicFramePr>
          <p:cNvPr id="243" name="Google Shape;243;p42"/>
          <p:cNvGraphicFramePr/>
          <p:nvPr/>
        </p:nvGraphicFramePr>
        <p:xfrm>
          <a:off x="311700" y="1057150"/>
          <a:ext cx="3000000" cy="3000000"/>
        </p:xfrm>
        <a:graphic>
          <a:graphicData uri="http://schemas.openxmlformats.org/drawingml/2006/table">
            <a:tbl>
              <a:tblPr>
                <a:noFill/>
                <a:tableStyleId>{45479B5D-5F32-4C8B-9AD6-3F1818BE7659}</a:tableStyleId>
              </a:tblPr>
              <a:tblGrid>
                <a:gridCol w="755075"/>
                <a:gridCol w="7796575"/>
              </a:tblGrid>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104.a</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Engage in the modeling cycle.</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104.b</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Interpret exponential functions that arise in applications in terms of the context.</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104.c</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Analyze exponential functions using different representations.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104.d</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Build an exponential function that models a relationship between two quantities.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104.e</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Construct and compare linear and exponential models and solve problems to draw conclusions.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104.f</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Interpret expressions for exponential functions in terms of the situation they model.</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695900">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104.g</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Summarize, represent, and interpret data on two quantitative variables for linear and exponential model fits. In this badge, students are encouraged to investigate patterns of association in bivariate data, which includes the informal description of the fit of the curve and addresses the usefulness of the model for the particular context.</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104.h</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Understand the relevance of modeling with exponential functions.</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2425">
                <a:tc>
                  <a:txBody>
                    <a:bodyPr/>
                    <a:lstStyle/>
                    <a:p>
                      <a:pPr indent="0" lvl="0" marL="0" rtl="0" algn="l">
                        <a:spcBef>
                          <a:spcPts val="0"/>
                        </a:spcBef>
                        <a:spcAft>
                          <a:spcPts val="0"/>
                        </a:spcAft>
                        <a:buNone/>
                      </a:pPr>
                      <a:r>
                        <a:rPr lang="en" sz="1000">
                          <a:solidFill>
                            <a:schemeClr val="dk1"/>
                          </a:solidFill>
                          <a:latin typeface="DM Sans"/>
                          <a:ea typeface="DM Sans"/>
                          <a:cs typeface="DM Sans"/>
                          <a:sym typeface="DM Sans"/>
                        </a:rPr>
                        <a:t>104.i</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FCD7"/>
                    </a:solidFill>
                  </a:tcPr>
                </a:tc>
                <a:tc>
                  <a:txBody>
                    <a:bodyPr/>
                    <a:lstStyle/>
                    <a:p>
                      <a:pPr indent="0" lvl="0" marL="0" rtl="0" algn="l">
                        <a:lnSpc>
                          <a:spcPct val="115000"/>
                        </a:lnSpc>
                        <a:spcBef>
                          <a:spcPts val="0"/>
                        </a:spcBef>
                        <a:spcAft>
                          <a:spcPts val="0"/>
                        </a:spcAft>
                        <a:buNone/>
                      </a:pPr>
                      <a:r>
                        <a:rPr lang="en" sz="1000">
                          <a:solidFill>
                            <a:schemeClr val="dk1"/>
                          </a:solidFill>
                          <a:latin typeface="DM Sans"/>
                          <a:ea typeface="DM Sans"/>
                          <a:cs typeface="DM Sans"/>
                          <a:sym typeface="DM Sans"/>
                        </a:rPr>
                        <a:t>Use a functions of exponential type model to determine values of interest in a real-world problem.</a:t>
                      </a:r>
                      <a:endParaRPr sz="1000">
                        <a:solidFill>
                          <a:schemeClr val="dk1"/>
                        </a:solidFill>
                        <a:latin typeface="DM Sans"/>
                        <a:ea typeface="DM Sans"/>
                        <a:cs typeface="DM Sans"/>
                        <a:sym typeface="DM Sans"/>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244" name="Google Shape;244;p4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BDFCD7"/>
                </a:solidFill>
                <a:latin typeface="DM Sans"/>
                <a:ea typeface="DM Sans"/>
                <a:cs typeface="DM Sans"/>
                <a:sym typeface="DM Sans"/>
              </a:rPr>
              <a:t>What</a:t>
            </a:r>
            <a:br>
              <a:rPr b="1" lang="en">
                <a:solidFill>
                  <a:srgbClr val="BDFCD7"/>
                </a:solidFill>
                <a:latin typeface="DM Sans"/>
                <a:ea typeface="DM Sans"/>
                <a:cs typeface="DM Sans"/>
                <a:sym typeface="DM Sans"/>
              </a:rPr>
            </a:br>
            <a:r>
              <a:rPr b="1" lang="en">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9"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3"/>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M104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cap="flat" cmpd="sng" w="9525">
            <a:solidFill>
              <a:schemeClr val="dk1"/>
            </a:solidFill>
            <a:prstDash val="solid"/>
            <a:round/>
            <a:headEnd len="med" w="med" type="none"/>
            <a:tailEnd len="med" w="med" type="none"/>
          </a:ln>
        </p:spPr>
      </p:cxnSp>
      <p:sp>
        <p:nvSpPr>
          <p:cNvPr id="253" name="Google Shape;253;p43"/>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3"/>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BDFCD7"/>
                </a:solidFill>
                <a:latin typeface="DM Sans"/>
                <a:ea typeface="DM Sans"/>
                <a:cs typeface="DM Sans"/>
                <a:sym typeface="DM Sans"/>
              </a:rPr>
              <a:t>What new insights do you have</a:t>
            </a:r>
            <a:r>
              <a:rPr b="1" lang="en">
                <a:solidFill>
                  <a:srgbClr val="BDFCD7"/>
                </a:solidFill>
                <a:latin typeface="DM Sans"/>
                <a:ea typeface="DM Sans"/>
                <a:cs typeface="DM Sans"/>
                <a:sym typeface="DM Sans"/>
              </a:rPr>
              <a:t>?</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3000000" cy="3000000"/>
        </p:xfrm>
        <a:graphic>
          <a:graphicData uri="http://schemas.openxmlformats.org/drawingml/2006/table">
            <a:tbl>
              <a:tblPr>
                <a:noFill/>
                <a:tableStyleId>{AC85316E-F0D4-4AF5-91C3-D0421790D633}</a:tableStyleId>
              </a:tblPr>
              <a:tblGrid>
                <a:gridCol w="2462925"/>
                <a:gridCol w="3807250"/>
              </a:tblGrid>
              <a:tr h="467350">
                <a:tc>
                  <a:txBody>
                    <a:bodyPr/>
                    <a:lstStyle/>
                    <a:p>
                      <a:pPr indent="0" lvl="0" marL="0" rtl="0" algn="l">
                        <a:spcBef>
                          <a:spcPts val="0"/>
                        </a:spcBef>
                        <a:spcAft>
                          <a:spcPts val="0"/>
                        </a:spcAft>
                        <a:buNone/>
                      </a:pPr>
                      <a:r>
                        <a:rPr b="1" lang="en" sz="1000">
                          <a:solidFill>
                            <a:srgbClr val="F2F2F2"/>
                          </a:solidFill>
                          <a:latin typeface="IBM Plex Sans"/>
                          <a:ea typeface="IBM Plex Sans"/>
                          <a:cs typeface="IBM Plex Sans"/>
                          <a:sym typeface="IBM Plex Sans"/>
                        </a:rPr>
                        <a:t>Content and Practice Expectations</a:t>
                      </a:r>
                      <a:endParaRPr b="1" sz="1000">
                        <a:solidFill>
                          <a:srgbClr val="F2F2F2"/>
                        </a:solidFill>
                        <a:latin typeface="IBM Plex Sans"/>
                        <a:ea typeface="IBM Plex Sans"/>
                        <a:cs typeface="IBM Plex Sans"/>
                        <a:sym typeface="IBM Plex Sans"/>
                      </a:endParaRPr>
                    </a:p>
                  </a:txBody>
                  <a:tcPr marT="63500" marB="63500" marR="63500" marL="63500">
                    <a:solidFill>
                      <a:srgbClr val="666666"/>
                    </a:solidFill>
                  </a:tcPr>
                </a:tc>
                <a:tc>
                  <a:txBody>
                    <a:bodyPr/>
                    <a:lstStyle/>
                    <a:p>
                      <a:pPr indent="0" lvl="0" marL="0" rtl="0" algn="l">
                        <a:spcBef>
                          <a:spcPts val="0"/>
                        </a:spcBef>
                        <a:spcAft>
                          <a:spcPts val="0"/>
                        </a:spcAft>
                        <a:buNone/>
                      </a:pPr>
                      <a:r>
                        <a:rPr b="1" lang="en" sz="1000">
                          <a:solidFill>
                            <a:srgbClr val="F2F2F2"/>
                          </a:solidFill>
                          <a:latin typeface="IBM Plex Sans"/>
                          <a:ea typeface="IBM Plex Sans"/>
                          <a:cs typeface="IBM Plex Sans"/>
                          <a:sym typeface="IBM Plex Sans"/>
                        </a:rPr>
                        <a:t>Indicators  </a:t>
                      </a:r>
                      <a:endParaRPr b="1" sz="1000">
                        <a:solidFill>
                          <a:srgbClr val="F2F2F2"/>
                        </a:solidFill>
                        <a:latin typeface="IBM Plex Sans"/>
                        <a:ea typeface="IBM Plex Sans"/>
                        <a:cs typeface="IBM Plex Sans"/>
                        <a:sym typeface="IBM Plex Sans"/>
                      </a:endParaRPr>
                    </a:p>
                    <a:p>
                      <a:pPr indent="0" lvl="0" marL="0" rtl="0" algn="l">
                        <a:spcBef>
                          <a:spcPts val="0"/>
                        </a:spcBef>
                        <a:spcAft>
                          <a:spcPts val="0"/>
                        </a:spcAft>
                        <a:buNone/>
                      </a:pPr>
                      <a:r>
                        <a:rPr b="1" lang="en" sz="1000">
                          <a:solidFill>
                            <a:srgbClr val="F2F2F2"/>
                          </a:solidFill>
                          <a:latin typeface="IBM Plex Sans"/>
                          <a:ea typeface="IBM Plex Sans"/>
                          <a:cs typeface="IBM Plex Sans"/>
                          <a:sym typeface="IBM Plex Sans"/>
                        </a:rPr>
                        <a:t>Choose an artifact where you…</a:t>
                      </a:r>
                      <a:endParaRPr b="1" sz="1000">
                        <a:solidFill>
                          <a:srgbClr val="F2F2F2"/>
                        </a:solidFill>
                        <a:latin typeface="IBM Plex Sans"/>
                        <a:ea typeface="IBM Plex Sans"/>
                        <a:cs typeface="IBM Plex Sans"/>
                        <a:sym typeface="IBM Plex Sans"/>
                      </a:endParaRPr>
                    </a:p>
                  </a:txBody>
                  <a:tcPr marT="63500" marB="63500" marR="63500" marL="63500">
                    <a:solidFill>
                      <a:srgbClr val="666666"/>
                    </a:solidFill>
                  </a:tcPr>
                </a:tc>
              </a:tr>
              <a:tr h="632300">
                <a:tc>
                  <a:txBody>
                    <a:bodyPr/>
                    <a:lstStyle/>
                    <a:p>
                      <a:pPr indent="0" lvl="0" marL="0" rtl="0" algn="l">
                        <a:spcBef>
                          <a:spcPts val="0"/>
                        </a:spcBef>
                        <a:spcAft>
                          <a:spcPts val="0"/>
                        </a:spcAft>
                        <a:buNone/>
                      </a:pPr>
                      <a:r>
                        <a:rPr lang="en" sz="1000">
                          <a:solidFill>
                            <a:srgbClr val="434343"/>
                          </a:solidFill>
                          <a:latin typeface="IBM Plex Sans"/>
                          <a:ea typeface="IBM Plex Sans"/>
                          <a:cs typeface="IBM Plex Sans"/>
                          <a:sym typeface="IBM Plex Sans"/>
                        </a:rPr>
                        <a:t>104.a: Engage in the modeling cycle (performance assessment).</a:t>
                      </a:r>
                      <a:endParaRPr sz="1000">
                        <a:solidFill>
                          <a:srgbClr val="434343"/>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rgbClr val="434343"/>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rtl="0" algn="l">
                        <a:spcBef>
                          <a:spcPts val="0"/>
                        </a:spcBef>
                        <a:spcAft>
                          <a:spcPts val="0"/>
                        </a:spcAft>
                        <a:buNone/>
                      </a:pPr>
                      <a:r>
                        <a:rPr lang="en" sz="1000">
                          <a:solidFill>
                            <a:srgbClr val="434343"/>
                          </a:solidFill>
                          <a:latin typeface="IBM Plex Sans"/>
                          <a:ea typeface="IBM Plex Sans"/>
                          <a:cs typeface="IBM Plex Sans"/>
                          <a:sym typeface="IBM Plex Sans"/>
                        </a:rPr>
                        <a:t>i. engage with the full modeling cycle (problem, formulate, compute, interpret, validate, revise as necessary, report).</a:t>
                      </a:r>
                      <a:endParaRPr sz="1000">
                        <a:solidFill>
                          <a:srgbClr val="434343"/>
                        </a:solidFill>
                        <a:latin typeface="IBM Plex Sans"/>
                        <a:ea typeface="IBM Plex Sans"/>
                        <a:cs typeface="IBM Plex Sans"/>
                        <a:sym typeface="IBM Plex Sans"/>
                      </a:endParaRPr>
                    </a:p>
                  </a:txBody>
                  <a:tcPr marT="63500" marB="63500" marR="63500" marL="63500">
                    <a:solidFill>
                      <a:schemeClr val="lt1"/>
                    </a:solidFill>
                  </a:tcPr>
                </a:tc>
              </a:tr>
              <a:tr h="632300">
                <a:tc rowSpan="4">
                  <a:txBody>
                    <a:bodyPr/>
                    <a:lstStyle/>
                    <a:p>
                      <a:pPr indent="0" lvl="0" marL="0" rtl="0" algn="l">
                        <a:spcBef>
                          <a:spcPts val="0"/>
                        </a:spcBef>
                        <a:spcAft>
                          <a:spcPts val="0"/>
                        </a:spcAft>
                        <a:buNone/>
                      </a:pPr>
                      <a:r>
                        <a:rPr lang="en" sz="1000">
                          <a:solidFill>
                            <a:srgbClr val="434343"/>
                          </a:solidFill>
                          <a:latin typeface="IBM Plex Sans"/>
                          <a:ea typeface="IBM Plex Sans"/>
                          <a:cs typeface="IBM Plex Sans"/>
                          <a:sym typeface="IBM Plex Sans"/>
                        </a:rPr>
                        <a:t>104.b: Interpret exponential functions that arise in applications in terms of the context.</a:t>
                      </a:r>
                      <a:endParaRPr sz="1000">
                        <a:solidFill>
                          <a:srgbClr val="434343"/>
                        </a:solidFill>
                        <a:latin typeface="IBM Plex Sans"/>
                        <a:ea typeface="IBM Plex Sans"/>
                        <a:cs typeface="IBM Plex Sans"/>
                        <a:sym typeface="IBM Plex Sans"/>
                      </a:endParaRPr>
                    </a:p>
                    <a:p>
                      <a:pPr indent="0" lvl="0" marL="0" rtl="0" algn="l">
                        <a:spcBef>
                          <a:spcPts val="0"/>
                        </a:spcBef>
                        <a:spcAft>
                          <a:spcPts val="0"/>
                        </a:spcAft>
                        <a:buNone/>
                      </a:pPr>
                      <a:r>
                        <a:t/>
                      </a:r>
                      <a:endParaRPr sz="1000">
                        <a:solidFill>
                          <a:srgbClr val="434343"/>
                        </a:solidFill>
                        <a:latin typeface="IBM Plex Sans"/>
                        <a:ea typeface="IBM Plex Sans"/>
                        <a:cs typeface="IBM Plex Sans"/>
                        <a:sym typeface="IBM Plex Sans"/>
                      </a:endParaRPr>
                    </a:p>
                  </a:txBody>
                  <a:tcPr marT="63500" marB="63500" marR="63500" marL="63500">
                    <a:solidFill>
                      <a:srgbClr val="BDFCD7"/>
                    </a:solidFill>
                  </a:tcPr>
                </a:tc>
                <a:tc>
                  <a:txBody>
                    <a:bodyPr/>
                    <a:lstStyle/>
                    <a:p>
                      <a:pPr indent="0" lvl="0" marL="0" rtl="0" algn="l">
                        <a:spcBef>
                          <a:spcPts val="0"/>
                        </a:spcBef>
                        <a:spcAft>
                          <a:spcPts val="0"/>
                        </a:spcAft>
                        <a:buNone/>
                      </a:pPr>
                      <a:r>
                        <a:rPr lang="en" sz="1000">
                          <a:solidFill>
                            <a:srgbClr val="434343"/>
                          </a:solidFill>
                          <a:latin typeface="IBM Plex Sans"/>
                          <a:ea typeface="IBM Plex Sans"/>
                          <a:cs typeface="IBM Plex Sans"/>
                          <a:sym typeface="IBM Plex Sans"/>
                        </a:rPr>
                        <a:t>i. select two different data points that illustrate something interesting or important about the context you are modeling and describe what these points tell you about the topic.</a:t>
                      </a:r>
                      <a:endParaRPr sz="1000">
                        <a:solidFill>
                          <a:srgbClr val="434343"/>
                        </a:solidFill>
                        <a:latin typeface="IBM Plex Sans"/>
                        <a:ea typeface="IBM Plex Sans"/>
                        <a:cs typeface="IBM Plex Sans"/>
                        <a:sym typeface="IBM Plex Sans"/>
                      </a:endParaRPr>
                    </a:p>
                  </a:txBody>
                  <a:tcPr marT="63500" marB="63500" marR="63500" marL="63500">
                    <a:solidFill>
                      <a:schemeClr val="lt1"/>
                    </a:solidFill>
                  </a:tcPr>
                </a:tc>
              </a:tr>
              <a:tr h="467350">
                <a:tc vMerge="1"/>
                <a:tc>
                  <a:txBody>
                    <a:bodyPr/>
                    <a:lstStyle/>
                    <a:p>
                      <a:pPr indent="0" lvl="0" marL="0" rtl="0" algn="l">
                        <a:spcBef>
                          <a:spcPts val="0"/>
                        </a:spcBef>
                        <a:spcAft>
                          <a:spcPts val="0"/>
                        </a:spcAft>
                        <a:buNone/>
                      </a:pPr>
                      <a:r>
                        <a:rPr lang="en" sz="1000">
                          <a:solidFill>
                            <a:srgbClr val="434343"/>
                          </a:solidFill>
                          <a:latin typeface="IBM Plex Sans"/>
                          <a:ea typeface="IBM Plex Sans"/>
                          <a:cs typeface="IBM Plex Sans"/>
                          <a:sym typeface="IBM Plex Sans"/>
                        </a:rPr>
                        <a:t>ii. use a model to compute output values and then interpret the values in the context of the problem.</a:t>
                      </a:r>
                      <a:endParaRPr sz="1000">
                        <a:solidFill>
                          <a:srgbClr val="434343"/>
                        </a:solidFill>
                        <a:latin typeface="IBM Plex Sans"/>
                        <a:ea typeface="IBM Plex Sans"/>
                        <a:cs typeface="IBM Plex Sans"/>
                        <a:sym typeface="IBM Plex Sans"/>
                      </a:endParaRPr>
                    </a:p>
                  </a:txBody>
                  <a:tcPr marT="63500" marB="63500" marR="63500" marL="63500">
                    <a:solidFill>
                      <a:schemeClr val="lt1"/>
                    </a:solidFill>
                  </a:tcPr>
                </a:tc>
              </a:tr>
              <a:tr h="797250">
                <a:tc vMerge="1"/>
                <a:tc>
                  <a:txBody>
                    <a:bodyPr/>
                    <a:lstStyle/>
                    <a:p>
                      <a:pPr indent="0" lvl="0" marL="0" rtl="0" algn="l">
                        <a:spcBef>
                          <a:spcPts val="0"/>
                        </a:spcBef>
                        <a:spcAft>
                          <a:spcPts val="0"/>
                        </a:spcAft>
                        <a:buNone/>
                      </a:pPr>
                      <a:r>
                        <a:rPr lang="en" sz="1000">
                          <a:solidFill>
                            <a:srgbClr val="434343"/>
                          </a:solidFill>
                          <a:latin typeface="IBM Plex Sans"/>
                          <a:ea typeface="IBM Plex Sans"/>
                          <a:cs typeface="IBM Plex Sans"/>
                          <a:sym typeface="IBM Plex Sans"/>
                        </a:rPr>
                        <a:t>iii. describe the domain of the exponential function, including anything noticed about values that are not part of the domain or why the shape of the model might change for particular values of the domain. </a:t>
                      </a:r>
                      <a:endParaRPr sz="1000">
                        <a:solidFill>
                          <a:srgbClr val="434343"/>
                        </a:solidFill>
                        <a:latin typeface="IBM Plex Sans"/>
                        <a:ea typeface="IBM Plex Sans"/>
                        <a:cs typeface="IBM Plex Sans"/>
                        <a:sym typeface="IBM Plex Sans"/>
                      </a:endParaRPr>
                    </a:p>
                  </a:txBody>
                  <a:tcPr marT="63500" marB="63500" marR="63500" marL="63500">
                    <a:solidFill>
                      <a:schemeClr val="lt1"/>
                    </a:solidFill>
                  </a:tcPr>
                </a:tc>
              </a:tr>
              <a:tr h="467350">
                <a:tc vMerge="1"/>
                <a:tc>
                  <a:txBody>
                    <a:bodyPr/>
                    <a:lstStyle/>
                    <a:p>
                      <a:pPr indent="0" lvl="0" marL="0" rtl="0" algn="l">
                        <a:spcBef>
                          <a:spcPts val="0"/>
                        </a:spcBef>
                        <a:spcAft>
                          <a:spcPts val="0"/>
                        </a:spcAft>
                        <a:buNone/>
                      </a:pPr>
                      <a:r>
                        <a:rPr lang="en" sz="1000">
                          <a:solidFill>
                            <a:srgbClr val="434343"/>
                          </a:solidFill>
                          <a:highlight>
                            <a:srgbClr val="FFFFFF"/>
                          </a:highlight>
                          <a:latin typeface="IBM Plex Sans"/>
                          <a:ea typeface="IBM Plex Sans"/>
                          <a:cs typeface="IBM Plex Sans"/>
                          <a:sym typeface="IBM Plex Sans"/>
                        </a:rPr>
                        <a:t>iv. describe the contextual meaning of the average rate of change between two points for an exponential function. </a:t>
                      </a:r>
                      <a:endParaRPr sz="1000">
                        <a:solidFill>
                          <a:srgbClr val="434343"/>
                        </a:solidFill>
                        <a:highlight>
                          <a:srgbClr val="FFFFFF"/>
                        </a:highlight>
                        <a:latin typeface="IBM Plex Sans"/>
                        <a:ea typeface="IBM Plex Sans"/>
                        <a:cs typeface="IBM Plex Sans"/>
                        <a:sym typeface="IBM Plex Sans"/>
                      </a:endParaRPr>
                    </a:p>
                  </a:txBody>
                  <a:tcPr marT="63500" marB="63500" marR="63500" marL="63500">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59"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261" name="Google Shape;261;p44"/>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262" name="Google Shape;262;p44"/>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indent="-387350" lvl="0" marL="457200" rtl="0" algn="l">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Lake Algae</a:t>
            </a:r>
            <a:endParaRPr sz="2500">
              <a:solidFill>
                <a:srgbClr val="83FBA3"/>
              </a:solidFill>
              <a:latin typeface="DM Sans"/>
              <a:ea typeface="DM Sans"/>
              <a:cs typeface="DM Sans"/>
              <a:sym typeface="DM Sans"/>
            </a:endParaRPr>
          </a:p>
          <a:p>
            <a:pPr indent="-387350" lvl="0" marL="457200" rtl="0" algn="l">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Interesting Interest Rates</a:t>
            </a:r>
            <a:endParaRPr sz="2500">
              <a:solidFill>
                <a:srgbClr val="83FBA3"/>
              </a:solidFill>
              <a:latin typeface="DM Sans"/>
              <a:ea typeface="DM Sans"/>
              <a:cs typeface="DM Sans"/>
              <a:sym typeface="DM Sans"/>
            </a:endParaRPr>
          </a:p>
          <a:p>
            <a:pPr indent="0" lvl="0" marL="0" rtl="0" algn="l">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indent="0" lvl="0" marL="0" rtl="0" algn="l">
              <a:lnSpc>
                <a:spcPct val="100000"/>
              </a:lnSpc>
              <a:spcBef>
                <a:spcPts val="1200"/>
              </a:spcBef>
              <a:spcAft>
                <a:spcPts val="1200"/>
              </a:spcAft>
              <a:buClr>
                <a:schemeClr val="dk1"/>
              </a:buClr>
              <a:buSzPts val="1100"/>
              <a:buFont typeface="Arial"/>
              <a:buNone/>
            </a:pPr>
            <a:r>
              <a:t/>
            </a: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7"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269" name="Google Shape;269;p45"/>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270" name="Google Shape;270;p45"/>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indent="-387350" lvl="0" marL="457200" rtl="0" algn="l">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Lake Algae</a:t>
            </a:r>
            <a:endParaRPr sz="2500">
              <a:solidFill>
                <a:srgbClr val="83FBA3"/>
              </a:solidFill>
              <a:latin typeface="DM Sans"/>
              <a:ea typeface="DM Sans"/>
              <a:cs typeface="DM Sans"/>
              <a:sym typeface="DM Sans"/>
            </a:endParaRPr>
          </a:p>
          <a:p>
            <a:pPr indent="-387350" lvl="0" marL="457200" rtl="0" algn="l">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Interesting Interest Rates</a:t>
            </a:r>
            <a:endParaRPr sz="2500">
              <a:solidFill>
                <a:srgbClr val="83FBA3"/>
              </a:solidFill>
              <a:latin typeface="DM Sans"/>
              <a:ea typeface="DM Sans"/>
              <a:cs typeface="DM Sans"/>
              <a:sym typeface="DM Sans"/>
            </a:endParaRPr>
          </a:p>
          <a:p>
            <a:pPr indent="0" lvl="0" marL="0" rtl="0" algn="l">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indent="0" lvl="0" marL="0" rtl="0" algn="l">
              <a:lnSpc>
                <a:spcPct val="100000"/>
              </a:lnSpc>
              <a:spcBef>
                <a:spcPts val="1200"/>
              </a:spcBef>
              <a:spcAft>
                <a:spcPts val="1200"/>
              </a:spcAft>
              <a:buClr>
                <a:schemeClr val="dk1"/>
              </a:buClr>
              <a:buSzPts val="1100"/>
              <a:buFont typeface="Arial"/>
              <a:buNone/>
            </a:pPr>
            <a:r>
              <a:t/>
            </a: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5"/>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7" name="Shape 277"/>
        <p:cNvGrpSpPr/>
        <p:nvPr/>
      </p:nvGrpSpPr>
      <p:grpSpPr>
        <a:xfrm>
          <a:off x="0" y="0"/>
          <a:ext cx="0" cy="0"/>
          <a:chOff x="0" y="0"/>
          <a:chExt cx="0" cy="0"/>
        </a:xfrm>
      </p:grpSpPr>
      <p:cxnSp>
        <p:nvCxnSpPr>
          <p:cNvPr id="278" name="Google Shape;278;p46"/>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279" name="Google Shape;279;p46"/>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280" name="Google Shape;280;p46"/>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rtl="0" algn="l">
              <a:lnSpc>
                <a:spcPct val="100000"/>
              </a:lnSpc>
              <a:spcBef>
                <a:spcPts val="0"/>
              </a:spcBef>
              <a:spcAft>
                <a:spcPts val="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indent="-387350" lvl="0" marL="457200" rtl="0" algn="l">
              <a:lnSpc>
                <a:spcPct val="100000"/>
              </a:lnSpc>
              <a:spcBef>
                <a:spcPts val="1000"/>
              </a:spcBef>
              <a:spcAft>
                <a:spcPts val="100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1" name="Google Shape;281;p46"/>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6"/>
          <p:cNvSpPr txBox="1"/>
          <p:nvPr/>
        </p:nvSpPr>
        <p:spPr>
          <a:xfrm>
            <a:off x="6823325" y="3030975"/>
            <a:ext cx="1386000" cy="861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What’s </a:t>
            </a:r>
            <a:r>
              <a:rPr lang="en" sz="3500">
                <a:solidFill>
                  <a:srgbClr val="83FBA3"/>
                </a:solidFill>
                <a:latin typeface="Nanum Myeongjo"/>
                <a:ea typeface="Nanum Myeongjo"/>
                <a:cs typeface="Nanum Myeongjo"/>
                <a:sym typeface="Nanum Myeongjo"/>
              </a:rPr>
              <a:t>the</a:t>
            </a:r>
            <a:r>
              <a:rPr lang="en" sz="3500">
                <a:solidFill>
                  <a:srgbClr val="83FBA3"/>
                </a:solidFill>
                <a:latin typeface="Nanum Myeongjo"/>
                <a:ea typeface="Nanum Myeongjo"/>
                <a:cs typeface="Nanum Myeongjo"/>
                <a:sym typeface="Nanum Myeongjo"/>
              </a:rPr>
              <a:t>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F36"/>
        </a:solidFill>
      </p:bgPr>
    </p:bg>
    <p:spTree>
      <p:nvGrpSpPr>
        <p:cNvPr id="287" name="Shape 287"/>
        <p:cNvGrpSpPr/>
        <p:nvPr/>
      </p:nvGrpSpPr>
      <p:grpSpPr>
        <a:xfrm>
          <a:off x="0" y="0"/>
          <a:ext cx="0" cy="0"/>
          <a:chOff x="0" y="0"/>
          <a:chExt cx="0" cy="0"/>
        </a:xfrm>
      </p:grpSpPr>
      <p:pic>
        <p:nvPicPr>
          <p:cNvPr id="288" name="Google Shape;288;p47"/>
          <p:cNvPicPr preferRelativeResize="0"/>
          <p:nvPr/>
        </p:nvPicPr>
        <p:blipFill>
          <a:blip r:embed="rId3">
            <a:alphaModFix/>
          </a:blip>
          <a:stretch>
            <a:fillRect/>
          </a:stretch>
        </p:blipFill>
        <p:spPr>
          <a:xfrm rot="432179">
            <a:off x="2764280" y="359560"/>
            <a:ext cx="2773340" cy="1592282"/>
          </a:xfrm>
          <a:prstGeom prst="rect">
            <a:avLst/>
          </a:prstGeom>
          <a:noFill/>
          <a:ln>
            <a:noFill/>
          </a:ln>
        </p:spPr>
      </p:pic>
      <p:sp>
        <p:nvSpPr>
          <p:cNvPr id="289" name="Google Shape;289;p47"/>
          <p:cNvSpPr txBox="1"/>
          <p:nvPr/>
        </p:nvSpPr>
        <p:spPr>
          <a:xfrm>
            <a:off x="5687325" y="601800"/>
            <a:ext cx="2855400" cy="1077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1200"/>
              </a:spcAft>
              <a:buNone/>
            </a:pPr>
            <a:r>
              <a:rPr lang="en">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a:solidFill>
                <a:schemeClr val="dk1"/>
              </a:solidFill>
              <a:latin typeface="DM Sans"/>
              <a:ea typeface="DM Sans"/>
              <a:cs typeface="DM Sans"/>
              <a:sym typeface="DM Sans"/>
            </a:endParaRPr>
          </a:p>
        </p:txBody>
      </p:sp>
      <p:sp>
        <p:nvSpPr>
          <p:cNvPr id="290" name="Google Shape;290;p47"/>
          <p:cNvSpPr txBox="1"/>
          <p:nvPr/>
        </p:nvSpPr>
        <p:spPr>
          <a:xfrm>
            <a:off x="3115050" y="608250"/>
            <a:ext cx="2511600" cy="1033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9000">
                <a:solidFill>
                  <a:schemeClr val="dk1"/>
                </a:solidFill>
                <a:latin typeface="Nanum Myeongjo"/>
                <a:ea typeface="Nanum Myeongjo"/>
                <a:cs typeface="Nanum Myeongjo"/>
                <a:sym typeface="Nanum Myeongjo"/>
              </a:rPr>
              <a:t>60</a:t>
            </a:r>
            <a:r>
              <a:rPr lang="en" sz="9000">
                <a:solidFill>
                  <a:schemeClr val="dk1"/>
                </a:solidFill>
                <a:latin typeface="Nanum Myeongjo"/>
                <a:ea typeface="Nanum Myeongjo"/>
                <a:cs typeface="Nanum Myeongjo"/>
                <a:sym typeface="Nanum Myeongjo"/>
              </a:rPr>
              <a:t>%</a:t>
            </a:r>
            <a:endParaRPr sz="9000">
              <a:solidFill>
                <a:schemeClr val="dk1"/>
              </a:solidFill>
              <a:latin typeface="Nanum Myeongjo"/>
              <a:ea typeface="Nanum Myeongjo"/>
              <a:cs typeface="Nanum Myeongjo"/>
              <a:sym typeface="Nanum Myeongjo"/>
            </a:endParaRPr>
          </a:p>
        </p:txBody>
      </p:sp>
      <p:cxnSp>
        <p:nvCxnSpPr>
          <p:cNvPr id="291" name="Google Shape;291;p47"/>
          <p:cNvCxnSpPr/>
          <p:nvPr/>
        </p:nvCxnSpPr>
        <p:spPr>
          <a:xfrm>
            <a:off x="2510750" y="300"/>
            <a:ext cx="0" cy="5141400"/>
          </a:xfrm>
          <a:prstGeom prst="straightConnector1">
            <a:avLst/>
          </a:prstGeom>
          <a:noFill/>
          <a:ln cap="flat" cmpd="sng" w="9525">
            <a:solidFill>
              <a:schemeClr val="dk2"/>
            </a:solidFill>
            <a:prstDash val="solid"/>
            <a:round/>
            <a:headEnd len="med" w="med" type="none"/>
            <a:tailEnd len="med" w="med" type="none"/>
          </a:ln>
        </p:spPr>
      </p:cxnSp>
      <p:pic>
        <p:nvPicPr>
          <p:cNvPr id="292" name="Google Shape;292;p47"/>
          <p:cNvPicPr preferRelativeResize="0"/>
          <p:nvPr/>
        </p:nvPicPr>
        <p:blipFill>
          <a:blip r:embed="rId3">
            <a:alphaModFix/>
          </a:blip>
          <a:stretch>
            <a:fillRect/>
          </a:stretch>
        </p:blipFill>
        <p:spPr>
          <a:xfrm rot="432179">
            <a:off x="2764280" y="2308260"/>
            <a:ext cx="2773340" cy="1592282"/>
          </a:xfrm>
          <a:prstGeom prst="rect">
            <a:avLst/>
          </a:prstGeom>
          <a:noFill/>
          <a:ln>
            <a:noFill/>
          </a:ln>
        </p:spPr>
      </p:pic>
      <p:sp>
        <p:nvSpPr>
          <p:cNvPr id="293" name="Google Shape;293;p47"/>
          <p:cNvSpPr txBox="1"/>
          <p:nvPr/>
        </p:nvSpPr>
        <p:spPr>
          <a:xfrm>
            <a:off x="5687325" y="2499600"/>
            <a:ext cx="2951100" cy="1293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1200"/>
              </a:spcAft>
              <a:buNone/>
            </a:pPr>
            <a:r>
              <a:rPr lang="en">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a:solidFill>
                <a:schemeClr val="dk1"/>
              </a:solidFill>
              <a:latin typeface="DM Sans"/>
              <a:ea typeface="DM Sans"/>
              <a:cs typeface="DM Sans"/>
              <a:sym typeface="DM Sans"/>
            </a:endParaRPr>
          </a:p>
        </p:txBody>
      </p:sp>
      <p:sp>
        <p:nvSpPr>
          <p:cNvPr id="294" name="Google Shape;294;p47"/>
          <p:cNvSpPr txBox="1"/>
          <p:nvPr/>
        </p:nvSpPr>
        <p:spPr>
          <a:xfrm>
            <a:off x="3115050" y="2556950"/>
            <a:ext cx="2511600" cy="1033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9000">
                <a:solidFill>
                  <a:schemeClr val="dk1"/>
                </a:solidFill>
                <a:latin typeface="Nanum Myeongjo"/>
                <a:ea typeface="Nanum Myeongjo"/>
                <a:cs typeface="Nanum Myeongjo"/>
                <a:sym typeface="Nanum Myeongjo"/>
              </a:rPr>
              <a:t>33</a:t>
            </a:r>
            <a:r>
              <a:rPr lang="en" sz="9000">
                <a:solidFill>
                  <a:schemeClr val="dk1"/>
                </a:solidFill>
                <a:latin typeface="Nanum Myeongjo"/>
                <a:ea typeface="Nanum Myeongjo"/>
                <a:cs typeface="Nanum Myeongjo"/>
                <a:sym typeface="Nanum Myeongjo"/>
              </a:rPr>
              <a:t>%</a:t>
            </a:r>
            <a:endParaRPr sz="9000">
              <a:solidFill>
                <a:schemeClr val="dk1"/>
              </a:solidFill>
              <a:latin typeface="Nanum Myeongjo"/>
              <a:ea typeface="Nanum Myeongjo"/>
              <a:cs typeface="Nanum Myeongjo"/>
              <a:sym typeface="Nanum Myeongjo"/>
            </a:endParaRPr>
          </a:p>
        </p:txBody>
      </p:sp>
      <p:sp>
        <p:nvSpPr>
          <p:cNvPr id="295" name="Google Shape;295;p47"/>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Is </a:t>
            </a:r>
            <a:r>
              <a:rPr lang="en" sz="3300">
                <a:solidFill>
                  <a:schemeClr val="dk1"/>
                </a:solidFill>
                <a:latin typeface="Nanum Myeongjo"/>
                <a:ea typeface="Nanum Myeongjo"/>
                <a:cs typeface="Nanum Myeongjo"/>
                <a:sym typeface="Nanum Myeongjo"/>
              </a:rPr>
              <a:t>o</a:t>
            </a:r>
            <a:r>
              <a:rPr lang="en" sz="3300">
                <a:solidFill>
                  <a:schemeClr val="dk1"/>
                </a:solidFill>
                <a:latin typeface="Nanum Myeongjo"/>
                <a:ea typeface="Nanum Myeongjo"/>
                <a:cs typeface="Nanum Myeongjo"/>
                <a:sym typeface="Nanum Myeongjo"/>
              </a:rPr>
              <a:t>ur</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
        <p:nvSpPr>
          <p:cNvPr id="296" name="Google Shape;296;p47"/>
          <p:cNvSpPr txBox="1"/>
          <p:nvPr/>
        </p:nvSpPr>
        <p:spPr>
          <a:xfrm>
            <a:off x="3115050" y="361950"/>
            <a:ext cx="1014900" cy="2463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b="1" lang="en" sz="2000">
                <a:solidFill>
                  <a:schemeClr val="dk1"/>
                </a:solidFill>
                <a:latin typeface="DM Sans"/>
                <a:ea typeface="DM Sans"/>
                <a:cs typeface="DM Sans"/>
                <a:sym typeface="DM Sans"/>
              </a:rPr>
              <a:t>About</a:t>
            </a:r>
            <a:endParaRPr b="1" sz="2000">
              <a:latin typeface="DM Sans"/>
              <a:ea typeface="DM Sans"/>
              <a:cs typeface="DM Sans"/>
              <a:sym typeface="DM Sans"/>
            </a:endParaRPr>
          </a:p>
        </p:txBody>
      </p:sp>
      <p:sp>
        <p:nvSpPr>
          <p:cNvPr id="297" name="Google Shape;297;p47"/>
          <p:cNvSpPr txBox="1"/>
          <p:nvPr/>
        </p:nvSpPr>
        <p:spPr>
          <a:xfrm>
            <a:off x="3115050" y="2310650"/>
            <a:ext cx="764400" cy="2463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b="1" lang="en" sz="2000">
                <a:solidFill>
                  <a:schemeClr val="dk1"/>
                </a:solidFill>
                <a:latin typeface="DM Sans"/>
                <a:ea typeface="DM Sans"/>
                <a:cs typeface="DM Sans"/>
                <a:sym typeface="DM Sans"/>
              </a:rPr>
              <a:t>Only</a:t>
            </a:r>
            <a:endParaRPr b="1" sz="2000">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01" name="Shape 301"/>
        <p:cNvGrpSpPr/>
        <p:nvPr/>
      </p:nvGrpSpPr>
      <p:grpSpPr>
        <a:xfrm>
          <a:off x="0" y="0"/>
          <a:ext cx="0" cy="0"/>
          <a:chOff x="0" y="0"/>
          <a:chExt cx="0" cy="0"/>
        </a:xfrm>
      </p:grpSpPr>
      <p:sp>
        <p:nvSpPr>
          <p:cNvPr id="302" name="Google Shape;302;p48"/>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Is math</a:t>
            </a:r>
            <a:r>
              <a:rPr lang="en">
                <a:solidFill>
                  <a:schemeClr val="dk1"/>
                </a:solidFill>
                <a:latin typeface="NanumMyeongjo ExtraBold"/>
                <a:ea typeface="NanumMyeongjo ExtraBold"/>
                <a:cs typeface="NanumMyeongjo ExtraBold"/>
                <a:sym typeface="NanumMyeongjo ExtraBold"/>
              </a:rPr>
              <a:t>...?</a:t>
            </a:r>
            <a:endParaRPr>
              <a:solidFill>
                <a:schemeClr val="dk1"/>
              </a:solidFill>
              <a:latin typeface="NanumMyeongjo ExtraBold"/>
              <a:ea typeface="NanumMyeongjo ExtraBold"/>
              <a:cs typeface="NanumMyeongjo ExtraBold"/>
              <a:sym typeface="NanumMyeongjo ExtraBold"/>
            </a:endParaRPr>
          </a:p>
        </p:txBody>
      </p:sp>
      <p:sp>
        <p:nvSpPr>
          <p:cNvPr id="303" name="Google Shape;303;p48"/>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304" name="Google Shape;304;p48"/>
          <p:cNvCxnSpPr/>
          <p:nvPr/>
        </p:nvCxnSpPr>
        <p:spPr>
          <a:xfrm>
            <a:off x="2374350" y="1083650"/>
            <a:ext cx="6784800" cy="0"/>
          </a:xfrm>
          <a:prstGeom prst="straightConnector1">
            <a:avLst/>
          </a:prstGeom>
          <a:noFill/>
          <a:ln cap="flat" cmpd="sng" w="9525">
            <a:solidFill>
              <a:schemeClr val="dk1"/>
            </a:solidFill>
            <a:prstDash val="solid"/>
            <a:round/>
            <a:headEnd len="med" w="med" type="none"/>
            <a:tailEnd len="med" w="med" type="none"/>
          </a:ln>
        </p:spPr>
      </p:cxnSp>
      <p:sp>
        <p:nvSpPr>
          <p:cNvPr id="305" name="Google Shape;305;p48"/>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Or could be math</a:t>
            </a:r>
            <a:r>
              <a:rPr lang="en">
                <a:solidFill>
                  <a:schemeClr val="dk1"/>
                </a:solidFill>
                <a:latin typeface="NanumMyeongjo ExtraBold"/>
                <a:ea typeface="NanumMyeongjo ExtraBold"/>
                <a:cs typeface="NanumMyeongjo ExtraBold"/>
                <a:sym typeface="NanumMyeongjo ExtraBold"/>
              </a:rPr>
              <a:t>...</a:t>
            </a:r>
            <a:r>
              <a:rPr lang="en">
                <a:solidFill>
                  <a:schemeClr val="dk1"/>
                </a:solidFill>
                <a:latin typeface="NanumMyeongjo ExtraBold"/>
                <a:ea typeface="NanumMyeongjo ExtraBold"/>
                <a:cs typeface="NanumMyeongjo ExtraBold"/>
                <a:sym typeface="NanumMyeongjo ExtraBold"/>
              </a:rPr>
              <a:t>?</a:t>
            </a:r>
            <a:endParaRPr>
              <a:solidFill>
                <a:schemeClr val="dk1"/>
              </a:solidFill>
              <a:latin typeface="NanumMyeongjo ExtraBold"/>
              <a:ea typeface="NanumMyeongjo ExtraBold"/>
              <a:cs typeface="NanumMyeongjo ExtraBold"/>
              <a:sym typeface="NanumMyeongjo ExtraBold"/>
            </a:endParaRPr>
          </a:p>
        </p:txBody>
      </p:sp>
      <p:sp>
        <p:nvSpPr>
          <p:cNvPr id="306" name="Google Shape;306;p48"/>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7" name="Google Shape;307;p48"/>
          <p:cNvCxnSpPr/>
          <p:nvPr/>
        </p:nvCxnSpPr>
        <p:spPr>
          <a:xfrm>
            <a:off x="5916300" y="1083650"/>
            <a:ext cx="0" cy="4065300"/>
          </a:xfrm>
          <a:prstGeom prst="straightConnector1">
            <a:avLst/>
          </a:prstGeom>
          <a:noFill/>
          <a:ln cap="flat" cmpd="sng" w="9525">
            <a:solidFill>
              <a:schemeClr val="dk1"/>
            </a:solidFill>
            <a:prstDash val="solid"/>
            <a:round/>
            <a:headEnd len="med" w="med" type="none"/>
            <a:tailEnd len="med" w="med" type="none"/>
          </a:ln>
        </p:spPr>
      </p:cxnSp>
      <p:cxnSp>
        <p:nvCxnSpPr>
          <p:cNvPr id="308" name="Google Shape;308;p48"/>
          <p:cNvCxnSpPr/>
          <p:nvPr/>
        </p:nvCxnSpPr>
        <p:spPr>
          <a:xfrm>
            <a:off x="2374350" y="4721100"/>
            <a:ext cx="6784800" cy="0"/>
          </a:xfrm>
          <a:prstGeom prst="straightConnector1">
            <a:avLst/>
          </a:prstGeom>
          <a:noFill/>
          <a:ln cap="flat" cmpd="sng" w="9525">
            <a:solidFill>
              <a:schemeClr val="dk1"/>
            </a:solidFill>
            <a:prstDash val="solid"/>
            <a:round/>
            <a:headEnd len="med" w="med" type="none"/>
            <a:tailEnd len="med" w="med" type="none"/>
          </a:ln>
        </p:spPr>
      </p:cxnSp>
      <p:sp>
        <p:nvSpPr>
          <p:cNvPr id="309" name="Google Shape;309;p48"/>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8"/>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11" name="Google Shape;311;p48"/>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sp>
        <p:nvSpPr>
          <p:cNvPr id="312" name="Google Shape;312;p48"/>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8"/>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17" name="Shape 317"/>
        <p:cNvGrpSpPr/>
        <p:nvPr/>
      </p:nvGrpSpPr>
      <p:grpSpPr>
        <a:xfrm>
          <a:off x="0" y="0"/>
          <a:ext cx="0" cy="0"/>
          <a:chOff x="0" y="0"/>
          <a:chExt cx="0" cy="0"/>
        </a:xfrm>
      </p:grpSpPr>
      <p:cxnSp>
        <p:nvCxnSpPr>
          <p:cNvPr id="318" name="Google Shape;318;p49"/>
          <p:cNvCxnSpPr/>
          <p:nvPr/>
        </p:nvCxnSpPr>
        <p:spPr>
          <a:xfrm>
            <a:off x="31153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319" name="Google Shape;319;p49"/>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Expectations </a:t>
            </a:r>
            <a:br>
              <a:rPr lang="en" sz="5200">
                <a:solidFill>
                  <a:schemeClr val="dk1"/>
                </a:solidFill>
                <a:latin typeface="Nanum Myeongjo"/>
                <a:ea typeface="Nanum Myeongjo"/>
                <a:cs typeface="Nanum Myeongjo"/>
                <a:sym typeface="Nanum Myeongjo"/>
              </a:rPr>
            </a:br>
            <a:r>
              <a:rPr lang="en"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20" name="Google Shape;320;p49"/>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4" name="Shape 324"/>
        <p:cNvGrpSpPr/>
        <p:nvPr/>
      </p:nvGrpSpPr>
      <p:grpSpPr>
        <a:xfrm>
          <a:off x="0" y="0"/>
          <a:ext cx="0" cy="0"/>
          <a:chOff x="0" y="0"/>
          <a:chExt cx="0" cy="0"/>
        </a:xfrm>
      </p:grpSpPr>
      <p:cxnSp>
        <p:nvCxnSpPr>
          <p:cNvPr id="325" name="Google Shape;325;p50"/>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326" name="Google Shape;326;p50"/>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327" name="Google Shape;327;p50"/>
          <p:cNvSpPr txBox="1"/>
          <p:nvPr/>
        </p:nvSpPr>
        <p:spPr>
          <a:xfrm>
            <a:off x="615900" y="1141350"/>
            <a:ext cx="5917800" cy="1982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2300">
                <a:solidFill>
                  <a:schemeClr val="lt1"/>
                </a:solidFill>
                <a:latin typeface="DM Sans"/>
                <a:ea typeface="DM Sans"/>
                <a:cs typeface="DM Sans"/>
                <a:sym typeface="DM Sans"/>
              </a:rPr>
              <a:t>The original Superman movie came out in 1978 and made about $300 million at the box office. If the yearly inflation rate is about 4%, how much money would this be equivalent to in 2022? </a:t>
            </a:r>
            <a:endParaRPr sz="3200">
              <a:solidFill>
                <a:schemeClr val="lt1"/>
              </a:solidFill>
              <a:latin typeface="DM Sans"/>
              <a:ea typeface="DM Sans"/>
              <a:cs typeface="DM Sans"/>
              <a:sym typeface="DM Sans"/>
            </a:endParaRPr>
          </a:p>
        </p:txBody>
      </p:sp>
      <p:sp>
        <p:nvSpPr>
          <p:cNvPr id="328" name="Google Shape;328;p50"/>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9" name="Google Shape;329;p5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0"/>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200">
                <a:solidFill>
                  <a:srgbClr val="145758"/>
                </a:solidFill>
                <a:latin typeface="Proxima Nova"/>
                <a:ea typeface="Proxima Nova"/>
                <a:cs typeface="Proxima Nova"/>
                <a:sym typeface="Proxima Nova"/>
              </a:rPr>
              <a:t>Do the task as a student would. Jot down any reflections that you have as you do the math!</a:t>
            </a:r>
            <a:endParaRPr b="1" sz="1200">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lang="en" sz="6400">
                <a:latin typeface="Nanum Myeongjo"/>
                <a:ea typeface="Nanum Myeongjo"/>
                <a:cs typeface="Nanum Myeongjo"/>
                <a:sym typeface="Nanum Myeongjo"/>
              </a:rPr>
              <a:t>M104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600">
                <a:latin typeface="DM Sans"/>
                <a:ea typeface="DM Sans"/>
                <a:cs typeface="DM Sans"/>
                <a:sym typeface="DM Sans"/>
              </a:rPr>
              <a:t>XQ Badge Project PL Series Baseline Session</a:t>
            </a:r>
            <a:endParaRPr b="1" sz="1600">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4" name="Shape 334"/>
        <p:cNvGrpSpPr/>
        <p:nvPr/>
      </p:nvGrpSpPr>
      <p:grpSpPr>
        <a:xfrm>
          <a:off x="0" y="0"/>
          <a:ext cx="0" cy="0"/>
          <a:chOff x="0" y="0"/>
          <a:chExt cx="0" cy="0"/>
        </a:xfrm>
      </p:grpSpPr>
      <p:cxnSp>
        <p:nvCxnSpPr>
          <p:cNvPr id="335" name="Google Shape;335;p51"/>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336" name="Google Shape;336;p51"/>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337" name="Google Shape;337;p51"/>
          <p:cNvSpPr txBox="1"/>
          <p:nvPr/>
        </p:nvSpPr>
        <p:spPr>
          <a:xfrm>
            <a:off x="615900" y="1598550"/>
            <a:ext cx="5917800" cy="1982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2300">
                <a:solidFill>
                  <a:schemeClr val="lt1"/>
                </a:solidFill>
                <a:latin typeface="DM Sans"/>
                <a:ea typeface="DM Sans"/>
                <a:cs typeface="DM Sans"/>
                <a:sym typeface="DM Sans"/>
              </a:rPr>
              <a:t>The original Superman movie came out in 1978 and made about $300 million at the box office. If the yearly inflation rate is about 4%, how much money would this be equivalent to in 2022? </a:t>
            </a:r>
            <a:endParaRPr sz="3200">
              <a:solidFill>
                <a:schemeClr val="lt1"/>
              </a:solidFill>
              <a:latin typeface="DM Sans"/>
              <a:ea typeface="DM Sans"/>
              <a:cs typeface="DM Sans"/>
              <a:sym typeface="DM Sans"/>
            </a:endParaRPr>
          </a:p>
        </p:txBody>
      </p:sp>
      <p:sp>
        <p:nvSpPr>
          <p:cNvPr id="338" name="Google Shape;338;p51"/>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9" name="Google Shape;339;p51"/>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1"/>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145758"/>
                </a:solidFill>
                <a:latin typeface="DM Sans"/>
                <a:ea typeface="DM Sans"/>
                <a:cs typeface="DM Sans"/>
                <a:sym typeface="DM Sans"/>
              </a:rPr>
              <a:t>Choose 1-2 Content and Practice Expectations that student work could give evidence of.</a:t>
            </a:r>
            <a:endParaRPr b="1" sz="1100">
              <a:solidFill>
                <a:srgbClr val="145758"/>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44" name="Shape 344"/>
        <p:cNvGrpSpPr/>
        <p:nvPr/>
      </p:nvGrpSpPr>
      <p:grpSpPr>
        <a:xfrm>
          <a:off x="0" y="0"/>
          <a:ext cx="0" cy="0"/>
          <a:chOff x="0" y="0"/>
          <a:chExt cx="0" cy="0"/>
        </a:xfrm>
      </p:grpSpPr>
      <p:cxnSp>
        <p:nvCxnSpPr>
          <p:cNvPr id="345" name="Google Shape;345;p52"/>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346" name="Google Shape;346;p52"/>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347" name="Google Shape;347;p52"/>
          <p:cNvSpPr txBox="1"/>
          <p:nvPr/>
        </p:nvSpPr>
        <p:spPr>
          <a:xfrm>
            <a:off x="615900" y="1598550"/>
            <a:ext cx="5917800" cy="1982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1200"/>
              </a:spcAft>
              <a:buClr>
                <a:schemeClr val="dk1"/>
              </a:buClr>
              <a:buSzPts val="1100"/>
              <a:buFont typeface="Arial"/>
              <a:buNone/>
            </a:pPr>
            <a:r>
              <a:rPr lang="en" sz="2300">
                <a:solidFill>
                  <a:schemeClr val="lt1"/>
                </a:solidFill>
                <a:latin typeface="DM Sans"/>
                <a:ea typeface="DM Sans"/>
                <a:cs typeface="DM Sans"/>
                <a:sym typeface="DM Sans"/>
              </a:rPr>
              <a:t>The original Superman movie came out in 1978 and made about $300 million at the box office. If the yearly inflation rate is about 4%, how much money would this be equivalent to in 2022? </a:t>
            </a:r>
            <a:endParaRPr sz="3200">
              <a:solidFill>
                <a:schemeClr val="lt1"/>
              </a:solidFill>
              <a:latin typeface="DM Sans"/>
              <a:ea typeface="DM Sans"/>
              <a:cs typeface="DM Sans"/>
              <a:sym typeface="DM Sans"/>
            </a:endParaRPr>
          </a:p>
        </p:txBody>
      </p:sp>
      <p:sp>
        <p:nvSpPr>
          <p:cNvPr id="348" name="Google Shape;348;p52"/>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9" name="Google Shape;349;p52"/>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2"/>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145758"/>
                </a:solidFill>
                <a:latin typeface="Proxima Nova"/>
                <a:ea typeface="Proxima Nova"/>
                <a:cs typeface="Proxima Nova"/>
                <a:sym typeface="Proxima Nova"/>
              </a:rPr>
              <a:t>104.i: Use a function</a:t>
            </a:r>
            <a:br>
              <a:rPr b="1" lang="en" sz="1100">
                <a:solidFill>
                  <a:srgbClr val="145758"/>
                </a:solidFill>
                <a:latin typeface="Proxima Nova"/>
                <a:ea typeface="Proxima Nova"/>
                <a:cs typeface="Proxima Nova"/>
                <a:sym typeface="Proxima Nova"/>
              </a:rPr>
            </a:br>
            <a:r>
              <a:rPr b="1" lang="en" sz="1100">
                <a:solidFill>
                  <a:srgbClr val="145758"/>
                </a:solidFill>
                <a:latin typeface="Proxima Nova"/>
                <a:ea typeface="Proxima Nova"/>
                <a:cs typeface="Proxima Nova"/>
                <a:sym typeface="Proxima Nova"/>
              </a:rPr>
              <a:t>of exponential type l to determine values of interest in a real-world problem.</a:t>
            </a:r>
            <a:endParaRPr b="1" sz="1100">
              <a:solidFill>
                <a:srgbClr val="145758"/>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54" name="Shape 354"/>
        <p:cNvGrpSpPr/>
        <p:nvPr/>
      </p:nvGrpSpPr>
      <p:grpSpPr>
        <a:xfrm>
          <a:off x="0" y="0"/>
          <a:ext cx="0" cy="0"/>
          <a:chOff x="0" y="0"/>
          <a:chExt cx="0" cy="0"/>
        </a:xfrm>
      </p:grpSpPr>
      <p:sp>
        <p:nvSpPr>
          <p:cNvPr id="355" name="Google Shape;355;p5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In M104 Modeling with Functions of Exponential Type, students will employ the following learning principles: </a:t>
            </a:r>
            <a:endParaRPr b="1" sz="900">
              <a:solidFill>
                <a:schemeClr val="dk1"/>
              </a:solidFill>
              <a:latin typeface="DM Sans"/>
              <a:ea typeface="DM Sans"/>
              <a:cs typeface="DM Sans"/>
              <a:sym typeface="DM Sans"/>
            </a:endParaRPr>
          </a:p>
        </p:txBody>
      </p:sp>
      <p:sp>
        <p:nvSpPr>
          <p:cNvPr id="356" name="Google Shape;356;p5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7" name="Google Shape;357;p53"/>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358" name="Google Shape;358;p5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60" name="Google Shape;360;p53"/>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361" name="Google Shape;361;p53"/>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362" name="Google Shape;362;p53"/>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66" name="Shape 366"/>
        <p:cNvGrpSpPr/>
        <p:nvPr/>
      </p:nvGrpSpPr>
      <p:grpSpPr>
        <a:xfrm>
          <a:off x="0" y="0"/>
          <a:ext cx="0" cy="0"/>
          <a:chOff x="0" y="0"/>
          <a:chExt cx="0" cy="0"/>
        </a:xfrm>
      </p:grpSpPr>
      <p:sp>
        <p:nvSpPr>
          <p:cNvPr id="367" name="Google Shape;367;p5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In M104 Modeling with Functions of Exponential Type, students will employ the following learning principles: </a:t>
            </a:r>
            <a:endParaRPr b="1" sz="900">
              <a:solidFill>
                <a:schemeClr val="dk1"/>
              </a:solidFill>
              <a:latin typeface="DM Sans"/>
              <a:ea typeface="DM Sans"/>
              <a:cs typeface="DM Sans"/>
              <a:sym typeface="DM Sans"/>
            </a:endParaRPr>
          </a:p>
        </p:txBody>
      </p:sp>
      <p:sp>
        <p:nvSpPr>
          <p:cNvPr id="368" name="Google Shape;368;p5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9" name="Google Shape;369;p54"/>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370" name="Google Shape;370;p5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1" name="Google Shape;371;p54"/>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372" name="Google Shape;372;p54"/>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373" name="Google Shape;373;p54"/>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374" name="Google Shape;374;p5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75" name="Google Shape;375;p54"/>
          <p:cNvSpPr/>
          <p:nvPr/>
        </p:nvSpPr>
        <p:spPr>
          <a:xfrm>
            <a:off x="6543275" y="2578725"/>
            <a:ext cx="21006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300">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9" name="Shape 379"/>
        <p:cNvGrpSpPr/>
        <p:nvPr/>
      </p:nvGrpSpPr>
      <p:grpSpPr>
        <a:xfrm>
          <a:off x="0" y="0"/>
          <a:ext cx="0" cy="0"/>
          <a:chOff x="0" y="0"/>
          <a:chExt cx="0" cy="0"/>
        </a:xfrm>
      </p:grpSpPr>
      <p:sp>
        <p:nvSpPr>
          <p:cNvPr id="380" name="Google Shape;380;p55"/>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In M104 Modeling with Functions of Exponential Type, students will employ the following learning principles: </a:t>
            </a:r>
            <a:endParaRPr b="1" sz="900">
              <a:solidFill>
                <a:schemeClr val="dk1"/>
              </a:solidFill>
              <a:latin typeface="DM Sans"/>
              <a:ea typeface="DM Sans"/>
              <a:cs typeface="DM Sans"/>
              <a:sym typeface="DM Sans"/>
            </a:endParaRPr>
          </a:p>
        </p:txBody>
      </p:sp>
      <p:sp>
        <p:nvSpPr>
          <p:cNvPr id="381" name="Google Shape;381;p55"/>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82" name="Google Shape;382;p55"/>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383" name="Google Shape;383;p55"/>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4" name="Google Shape;384;p55"/>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385" name="Google Shape;385;p55"/>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sp>
        <p:nvSpPr>
          <p:cNvPr id="386" name="Google Shape;386;p55"/>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5"/>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83FBA3"/>
                </a:solidFill>
                <a:latin typeface="DM Sans"/>
                <a:ea typeface="DM Sans"/>
                <a:cs typeface="DM Sans"/>
                <a:sym typeface="DM Sans"/>
              </a:rPr>
              <a:t>Share what </a:t>
            </a:r>
            <a:br>
              <a:rPr b="1" lang="en" sz="1600">
                <a:solidFill>
                  <a:srgbClr val="83FBA3"/>
                </a:solidFill>
                <a:latin typeface="DM Sans"/>
                <a:ea typeface="DM Sans"/>
                <a:cs typeface="DM Sans"/>
                <a:sym typeface="DM Sans"/>
              </a:rPr>
            </a:br>
            <a:r>
              <a:rPr b="1" lang="en" sz="1600">
                <a:solidFill>
                  <a:srgbClr val="83FBA3"/>
                </a:solidFill>
                <a:latin typeface="DM Sans"/>
                <a:ea typeface="DM Sans"/>
                <a:cs typeface="DM Sans"/>
                <a:sym typeface="DM Sans"/>
              </a:rPr>
              <a:t>you came up with!</a:t>
            </a:r>
            <a:endParaRPr b="1" sz="1000">
              <a:solidFill>
                <a:srgbClr val="83FBA3"/>
              </a:solidFill>
              <a:latin typeface="DM Sans"/>
              <a:ea typeface="DM Sans"/>
              <a:cs typeface="DM Sans"/>
              <a:sym typeface="DM Sans"/>
            </a:endParaRPr>
          </a:p>
        </p:txBody>
      </p:sp>
      <p:cxnSp>
        <p:nvCxnSpPr>
          <p:cNvPr id="388" name="Google Shape;388;p55"/>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389" name="Google Shape;389;p55"/>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93" name="Shape 393"/>
        <p:cNvGrpSpPr/>
        <p:nvPr/>
      </p:nvGrpSpPr>
      <p:grpSpPr>
        <a:xfrm>
          <a:off x="0" y="0"/>
          <a:ext cx="0" cy="0"/>
          <a:chOff x="0" y="0"/>
          <a:chExt cx="0" cy="0"/>
        </a:xfrm>
      </p:grpSpPr>
      <p:cxnSp>
        <p:nvCxnSpPr>
          <p:cNvPr id="394" name="Google Shape;394;p56"/>
          <p:cNvCxnSpPr/>
          <p:nvPr/>
        </p:nvCxnSpPr>
        <p:spPr>
          <a:xfrm>
            <a:off x="31153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395" name="Google Shape;395;p56"/>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96" name="Google Shape;396;p5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00" name="Shape 400"/>
        <p:cNvGrpSpPr/>
        <p:nvPr/>
      </p:nvGrpSpPr>
      <p:grpSpPr>
        <a:xfrm>
          <a:off x="0" y="0"/>
          <a:ext cx="0" cy="0"/>
          <a:chOff x="0" y="0"/>
          <a:chExt cx="0" cy="0"/>
        </a:xfrm>
      </p:grpSpPr>
      <p:cxnSp>
        <p:nvCxnSpPr>
          <p:cNvPr id="401" name="Google Shape;401;p57"/>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402" name="Google Shape;402;p57"/>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403" name="Google Shape;403;p57"/>
          <p:cNvSpPr txBox="1"/>
          <p:nvPr/>
        </p:nvSpPr>
        <p:spPr>
          <a:xfrm>
            <a:off x="664600" y="1027825"/>
            <a:ext cx="8098800" cy="3617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“Undoing the harms of ability labeling is not just an issue of changing our language or implementing a standardized set of “best practices” or policies. It requires sustained action and ongoing learning at every level of our educational system, from individual classrooms to schools, school districts, universities, regions, states/provinces, and the nation. Many curricula, assessments, and instructional practices reproduce stratification—labeling students, their problem-solving strategies, and the learning opportunities they should receive on a scale from “remedial” to “sophisticated” (e.g., test score categories, systems for grouping students based on perceived ability, and strategies for sequencing student work for mathematical discussions). “</a:t>
            </a:r>
            <a:endParaRPr sz="1800">
              <a:solidFill>
                <a:schemeClr val="lt1"/>
              </a:solidFill>
              <a:latin typeface="DM Sans"/>
              <a:ea typeface="DM Sans"/>
              <a:cs typeface="DM Sans"/>
              <a:sym typeface="DM Sans"/>
            </a:endParaRPr>
          </a:p>
          <a:p>
            <a:pPr indent="0" lvl="0" marL="0" rtl="0" algn="r">
              <a:lnSpc>
                <a:spcPct val="115000"/>
              </a:lnSpc>
              <a:spcBef>
                <a:spcPts val="1200"/>
              </a:spcBef>
              <a:spcAft>
                <a:spcPts val="1200"/>
              </a:spcAft>
              <a:buClr>
                <a:schemeClr val="dk1"/>
              </a:buClr>
              <a:buSzPts val="1100"/>
              <a:buFont typeface="Arial"/>
              <a:buNone/>
            </a:pPr>
            <a:r>
              <a:rPr lang="en" sz="1800">
                <a:solidFill>
                  <a:schemeClr val="lt1"/>
                </a:solidFill>
                <a:latin typeface="DM Sans"/>
                <a:ea typeface="DM Sans"/>
                <a:cs typeface="DM Sans"/>
                <a:sym typeface="DM Sans"/>
              </a:rPr>
              <a:t>-National Council of Teachers of Mathematics </a:t>
            </a:r>
            <a:endParaRPr sz="1500">
              <a:solidFill>
                <a:schemeClr val="lt1"/>
              </a:solidFill>
              <a:latin typeface="DM Sans"/>
              <a:ea typeface="DM Sans"/>
              <a:cs typeface="DM Sans"/>
              <a:sym typeface="DM Sans"/>
            </a:endParaRPr>
          </a:p>
        </p:txBody>
      </p:sp>
      <p:sp>
        <p:nvSpPr>
          <p:cNvPr id="404" name="Google Shape;404;p57"/>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08" name="Shape 408"/>
        <p:cNvGrpSpPr/>
        <p:nvPr/>
      </p:nvGrpSpPr>
      <p:grpSpPr>
        <a:xfrm>
          <a:off x="0" y="0"/>
          <a:ext cx="0" cy="0"/>
          <a:chOff x="0" y="0"/>
          <a:chExt cx="0" cy="0"/>
        </a:xfrm>
      </p:grpSpPr>
      <p:sp>
        <p:nvSpPr>
          <p:cNvPr id="409" name="Google Shape;409;p58"/>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152146" lvl="0" marL="82296" rtl="0" algn="l">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0" name="Google Shape;410;p58"/>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11" name="Google Shape;411;p58"/>
          <p:cNvCxnSpPr/>
          <p:nvPr/>
        </p:nvCxnSpPr>
        <p:spPr>
          <a:xfrm>
            <a:off x="-2700" y="1482784"/>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412" name="Google Shape;412;p58"/>
          <p:cNvCxnSpPr/>
          <p:nvPr/>
        </p:nvCxnSpPr>
        <p:spPr>
          <a:xfrm>
            <a:off x="70818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413" name="Google Shape;413;p58"/>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pic>
        <p:nvPicPr>
          <p:cNvPr id="414" name="Google Shape;414;p58"/>
          <p:cNvPicPr preferRelativeResize="0"/>
          <p:nvPr/>
        </p:nvPicPr>
        <p:blipFill rotWithShape="1">
          <a:blip r:embed="rId3">
            <a:alphaModFix/>
          </a:blip>
          <a:srcRect b="4690" l="25499" r="30671" t="19286"/>
          <a:stretch/>
        </p:blipFill>
        <p:spPr>
          <a:xfrm>
            <a:off x="4379325" y="161188"/>
            <a:ext cx="4389125" cy="48211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18" name="Shape 418"/>
        <p:cNvGrpSpPr/>
        <p:nvPr/>
      </p:nvGrpSpPr>
      <p:grpSpPr>
        <a:xfrm>
          <a:off x="0" y="0"/>
          <a:ext cx="0" cy="0"/>
          <a:chOff x="0" y="0"/>
          <a:chExt cx="0" cy="0"/>
        </a:xfrm>
      </p:grpSpPr>
      <p:cxnSp>
        <p:nvCxnSpPr>
          <p:cNvPr id="419" name="Google Shape;419;p59"/>
          <p:cNvCxnSpPr/>
          <p:nvPr/>
        </p:nvCxnSpPr>
        <p:spPr>
          <a:xfrm>
            <a:off x="-2700" y="1482784"/>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420" name="Google Shape;420;p59"/>
          <p:cNvCxnSpPr/>
          <p:nvPr/>
        </p:nvCxnSpPr>
        <p:spPr>
          <a:xfrm>
            <a:off x="70818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421" name="Google Shape;421;p59"/>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22" name="Google Shape;422;p59"/>
          <p:cNvSpPr/>
          <p:nvPr/>
        </p:nvSpPr>
        <p:spPr>
          <a:xfrm>
            <a:off x="2085125" y="2540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9"/>
          <p:cNvSpPr txBox="1"/>
          <p:nvPr/>
        </p:nvSpPr>
        <p:spPr>
          <a:xfrm>
            <a:off x="2365175" y="3190125"/>
            <a:ext cx="13860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24" name="Google Shape;424;p59"/>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152146" lvl="0" marL="82296" rtl="0" algn="l">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25" name="Google Shape;425;p59"/>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pic>
        <p:nvPicPr>
          <p:cNvPr id="426" name="Google Shape;426;p59"/>
          <p:cNvPicPr preferRelativeResize="0"/>
          <p:nvPr/>
        </p:nvPicPr>
        <p:blipFill rotWithShape="1">
          <a:blip r:embed="rId3">
            <a:alphaModFix/>
          </a:blip>
          <a:srcRect b="4690" l="25499" r="30671" t="19286"/>
          <a:stretch/>
        </p:blipFill>
        <p:spPr>
          <a:xfrm>
            <a:off x="4379325" y="161188"/>
            <a:ext cx="4389125" cy="48211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0" name="Shape 430"/>
        <p:cNvGrpSpPr/>
        <p:nvPr/>
      </p:nvGrpSpPr>
      <p:grpSpPr>
        <a:xfrm>
          <a:off x="0" y="0"/>
          <a:ext cx="0" cy="0"/>
          <a:chOff x="0" y="0"/>
          <a:chExt cx="0" cy="0"/>
        </a:xfrm>
      </p:grpSpPr>
      <p:cxnSp>
        <p:nvCxnSpPr>
          <p:cNvPr id="431" name="Google Shape;431;p60"/>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432" name="Google Shape;432;p60"/>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433" name="Google Shape;433;p60"/>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1000"/>
              </a:spcAft>
              <a:buClr>
                <a:schemeClr val="dk1"/>
              </a:buClr>
              <a:buSzPts val="1100"/>
              <a:buFont typeface="Arial"/>
              <a:buNone/>
            </a:pPr>
            <a:r>
              <a:rPr lang="en"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34" name="Google Shape;434;p60"/>
          <p:cNvGraphicFramePr/>
          <p:nvPr/>
        </p:nvGraphicFramePr>
        <p:xfrm>
          <a:off x="1037388" y="1308850"/>
          <a:ext cx="3000000" cy="3000000"/>
        </p:xfrm>
        <a:graphic>
          <a:graphicData uri="http://schemas.openxmlformats.org/drawingml/2006/table">
            <a:tbl>
              <a:tblPr>
                <a:noFill/>
                <a:tableStyleId>{C587D9B1-3CEC-4645-B5DE-A79503B9D2EF}</a:tableStyleId>
              </a:tblPr>
              <a:tblGrid>
                <a:gridCol w="2677225"/>
                <a:gridCol w="2807825"/>
                <a:gridCol w="1839225"/>
              </a:tblGrid>
              <a:tr h="500025">
                <a:tc>
                  <a:txBody>
                    <a:bodyPr/>
                    <a:lstStyle/>
                    <a:p>
                      <a:pPr indent="0" lvl="0" marL="0" rtl="0" algn="l">
                        <a:spcBef>
                          <a:spcPts val="0"/>
                        </a:spcBef>
                        <a:spcAft>
                          <a:spcPts val="0"/>
                        </a:spcAft>
                        <a:buNone/>
                      </a:pPr>
                      <a:r>
                        <a:rPr b="1" lang="en" sz="1200">
                          <a:latin typeface="DM Sans"/>
                          <a:ea typeface="DM Sans"/>
                          <a:cs typeface="DM Sans"/>
                          <a:sym typeface="DM Sans"/>
                        </a:rPr>
                        <a:t>Conference and Provide Revision Support</a:t>
                      </a:r>
                      <a:endParaRPr b="1" sz="1200">
                        <a:latin typeface="DM Sans"/>
                        <a:ea typeface="DM Sans"/>
                        <a:cs typeface="DM Sans"/>
                        <a:sym typeface="DM Sans"/>
                      </a:endParaRPr>
                    </a:p>
                  </a:txBody>
                  <a:tcPr marT="63500" marB="63500" marR="63500" marL="63500">
                    <a:solidFill>
                      <a:srgbClr val="83FBA3"/>
                    </a:solidFill>
                  </a:tcPr>
                </a:tc>
                <a:tc>
                  <a:txBody>
                    <a:bodyPr/>
                    <a:lstStyle/>
                    <a:p>
                      <a:pPr indent="0" lvl="0" marL="0" rtl="0" algn="l">
                        <a:spcBef>
                          <a:spcPts val="0"/>
                        </a:spcBef>
                        <a:spcAft>
                          <a:spcPts val="0"/>
                        </a:spcAft>
                        <a:buNone/>
                      </a:pPr>
                      <a:r>
                        <a:rPr b="1" lang="en" sz="1200">
                          <a:latin typeface="DM Sans"/>
                          <a:ea typeface="DM Sans"/>
                          <a:cs typeface="DM Sans"/>
                          <a:sym typeface="DM Sans"/>
                        </a:rPr>
                        <a:t>Accept with Revision</a:t>
                      </a:r>
                      <a:endParaRPr b="1" sz="1200">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rtl="0" algn="l">
                        <a:spcBef>
                          <a:spcPts val="0"/>
                        </a:spcBef>
                        <a:spcAft>
                          <a:spcPts val="0"/>
                        </a:spcAft>
                        <a:buNone/>
                      </a:pPr>
                      <a:r>
                        <a:rPr b="1" lang="en" sz="1200">
                          <a:latin typeface="DM Sans"/>
                          <a:ea typeface="DM Sans"/>
                          <a:cs typeface="DM Sans"/>
                          <a:sym typeface="DM Sans"/>
                        </a:rPr>
                        <a:t>Accept</a:t>
                      </a:r>
                      <a:endParaRPr b="1" sz="1200">
                        <a:latin typeface="DM Sans"/>
                        <a:ea typeface="DM Sans"/>
                        <a:cs typeface="DM Sans"/>
                        <a:sym typeface="DM Sans"/>
                      </a:endParaRPr>
                    </a:p>
                  </a:txBody>
                  <a:tcPr marT="63500" marB="63500" marR="63500" marL="63500">
                    <a:solidFill>
                      <a:srgbClr val="83FBA3"/>
                    </a:solidFill>
                  </a:tcPr>
                </a:tc>
              </a:tr>
              <a:tr h="1634625">
                <a:tc>
                  <a:txBody>
                    <a:bodyPr/>
                    <a:lstStyle/>
                    <a:p>
                      <a:pPr indent="0" lvl="0" marL="0" rtl="0" algn="l">
                        <a:spcBef>
                          <a:spcPts val="0"/>
                        </a:spcBef>
                        <a:spcAft>
                          <a:spcPts val="0"/>
                        </a:spcAft>
                        <a:buNone/>
                      </a:pPr>
                      <a:r>
                        <a:rPr lang="en"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rtl="0" algn="l">
                        <a:spcBef>
                          <a:spcPts val="0"/>
                        </a:spcBef>
                        <a:spcAft>
                          <a:spcPts val="0"/>
                        </a:spcAft>
                        <a:buNone/>
                      </a:pPr>
                      <a:r>
                        <a:rPr lang="en"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lang="en"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35" name="Google Shape;435;p60"/>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60"/>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145758"/>
                </a:solidFill>
                <a:latin typeface="Proxima Nova"/>
                <a:ea typeface="Proxima Nova"/>
                <a:cs typeface="Proxima Nova"/>
                <a:sym typeface="Proxima Nova"/>
              </a:rPr>
              <a:t>What resonates with you? What questions surace for you?</a:t>
            </a:r>
            <a:endParaRPr b="1" sz="1100">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153" name="Google Shape;153;p34"/>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154" name="Google Shape;154;p34"/>
          <p:cNvSpPr txBox="1"/>
          <p:nvPr/>
        </p:nvSpPr>
        <p:spPr>
          <a:xfrm>
            <a:off x="768300" y="379351"/>
            <a:ext cx="5917800" cy="3899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indent="0" lvl="0" marL="0" rtl="0" algn="l">
              <a:lnSpc>
                <a:spcPct val="100000"/>
              </a:lnSpc>
              <a:spcBef>
                <a:spcPts val="1000"/>
              </a:spcBef>
              <a:spcAft>
                <a:spcPts val="1000"/>
              </a:spcAft>
              <a:buClr>
                <a:schemeClr val="dk1"/>
              </a:buClr>
              <a:buSzPts val="1100"/>
              <a:buFont typeface="Arial"/>
              <a:buNone/>
            </a:pPr>
            <a:r>
              <a:rPr lang="en" sz="3500">
                <a:solidFill>
                  <a:schemeClr val="lt1"/>
                </a:solidFill>
                <a:latin typeface="DM Sans"/>
                <a:ea typeface="DM Sans"/>
                <a:cs typeface="DM Sans"/>
                <a:sym typeface="DM Sans"/>
              </a:rPr>
              <a:t>Community Builder:</a:t>
            </a:r>
            <a:br>
              <a:rPr lang="en" sz="3500">
                <a:solidFill>
                  <a:schemeClr val="lt1"/>
                </a:solidFill>
                <a:latin typeface="Nanum Myeongjo"/>
                <a:ea typeface="Nanum Myeongjo"/>
                <a:cs typeface="Nanum Myeongjo"/>
                <a:sym typeface="Nanum Myeongjo"/>
              </a:rPr>
            </a:br>
            <a:r>
              <a:rPr lang="en" sz="3500">
                <a:solidFill>
                  <a:schemeClr val="lt1"/>
                </a:solidFill>
                <a:latin typeface="Nanum Myeongjo"/>
                <a:ea typeface="Nanum Myeongjo"/>
                <a:cs typeface="Nanum Myeongjo"/>
                <a:sym typeface="Nanum Myeongjo"/>
              </a:rPr>
              <a:t>Write a “tweet” in 140 characters or less to describe a moment/interaction that pushed your teaching practice.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40" name="Shape 440"/>
        <p:cNvGrpSpPr/>
        <p:nvPr/>
      </p:nvGrpSpPr>
      <p:grpSpPr>
        <a:xfrm>
          <a:off x="0" y="0"/>
          <a:ext cx="0" cy="0"/>
          <a:chOff x="0" y="0"/>
          <a:chExt cx="0" cy="0"/>
        </a:xfrm>
      </p:grpSpPr>
      <p:cxnSp>
        <p:nvCxnSpPr>
          <p:cNvPr id="441" name="Google Shape;441;p61"/>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442" name="Google Shape;442;p61"/>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443" name="Google Shape;443;p61"/>
          <p:cNvSpPr txBox="1"/>
          <p:nvPr/>
        </p:nvSpPr>
        <p:spPr>
          <a:xfrm>
            <a:off x="615900" y="1001525"/>
            <a:ext cx="7442100" cy="320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lt1"/>
                </a:solidFill>
                <a:latin typeface="DM Sans"/>
                <a:ea typeface="DM Sans"/>
                <a:cs typeface="DM Sans"/>
                <a:sym typeface="DM Sans"/>
              </a:rPr>
              <a:t>Project-based learning, performance assessment, and discussion-based classrooms, on the other hand, create an infrastructure for students to explore, construct, </a:t>
            </a:r>
            <a:r>
              <a:rPr lang="en" sz="2000">
                <a:solidFill>
                  <a:schemeClr val="lt1"/>
                </a:solidFill>
                <a:latin typeface="DM Sans"/>
                <a:ea typeface="DM Sans"/>
                <a:cs typeface="DM Sans"/>
                <a:sym typeface="DM Sans"/>
              </a:rPr>
              <a:t>reflect on, and publicly demonstrate knowledge. Students become agents in their own learning rather than consumers of curriculum. (Safir and Dugan, 2021, p. 102)</a:t>
            </a:r>
            <a:endParaRPr sz="2000">
              <a:solidFill>
                <a:schemeClr val="lt1"/>
              </a:solidFill>
              <a:latin typeface="DM Sans"/>
              <a:ea typeface="DM Sans"/>
              <a:cs typeface="DM Sans"/>
              <a:sym typeface="DM Sans"/>
            </a:endParaRPr>
          </a:p>
          <a:p>
            <a:pPr indent="0" lvl="0" marL="0" rtl="0" algn="l">
              <a:lnSpc>
                <a:spcPct val="115000"/>
              </a:lnSpc>
              <a:spcBef>
                <a:spcPts val="1200"/>
              </a:spcBef>
              <a:spcAft>
                <a:spcPts val="0"/>
              </a:spcAft>
              <a:buClr>
                <a:schemeClr val="dk1"/>
              </a:buClr>
              <a:buSzPts val="1100"/>
              <a:buFont typeface="Arial"/>
              <a:buNone/>
            </a:pPr>
            <a:r>
              <a:t/>
            </a:r>
            <a:endParaRPr sz="2300">
              <a:solidFill>
                <a:schemeClr val="lt1"/>
              </a:solidFill>
              <a:latin typeface="DM Sans"/>
              <a:ea typeface="DM Sans"/>
              <a:cs typeface="DM Sans"/>
              <a:sym typeface="DM Sans"/>
            </a:endParaRPr>
          </a:p>
          <a:p>
            <a:pPr indent="0" lvl="0" marL="457200" rtl="0" algn="l">
              <a:lnSpc>
                <a:spcPct val="115000"/>
              </a:lnSpc>
              <a:spcBef>
                <a:spcPts val="1200"/>
              </a:spcBef>
              <a:spcAft>
                <a:spcPts val="1200"/>
              </a:spcAft>
              <a:buClr>
                <a:schemeClr val="dk1"/>
              </a:buClr>
              <a:buSzPts val="1100"/>
              <a:buFont typeface="Arial"/>
              <a:buNone/>
            </a:pPr>
            <a:r>
              <a:rPr lang="en" sz="1100">
                <a:solidFill>
                  <a:schemeClr val="lt1"/>
                </a:solidFill>
              </a:rPr>
              <a:t>Source: Safir, Shane, and Jamila Dugan. Street Data: A Next-Generation Model for Equity, Pedagogy, and School Transformation. Corwin, 2021. </a:t>
            </a:r>
            <a:endParaRPr sz="3200">
              <a:solidFill>
                <a:schemeClr val="lt1"/>
              </a:solidFill>
              <a:latin typeface="DM Sans"/>
              <a:ea typeface="DM Sans"/>
              <a:cs typeface="DM Sans"/>
              <a:sym typeface="DM Sans"/>
            </a:endParaRPr>
          </a:p>
        </p:txBody>
      </p:sp>
      <p:sp>
        <p:nvSpPr>
          <p:cNvPr id="444" name="Google Shape;444;p61"/>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48" name="Shape 448"/>
        <p:cNvGrpSpPr/>
        <p:nvPr/>
      </p:nvGrpSpPr>
      <p:grpSpPr>
        <a:xfrm>
          <a:off x="0" y="0"/>
          <a:ext cx="0" cy="0"/>
          <a:chOff x="0" y="0"/>
          <a:chExt cx="0" cy="0"/>
        </a:xfrm>
      </p:grpSpPr>
      <p:cxnSp>
        <p:nvCxnSpPr>
          <p:cNvPr id="449" name="Google Shape;449;p62"/>
          <p:cNvCxnSpPr/>
          <p:nvPr/>
        </p:nvCxnSpPr>
        <p:spPr>
          <a:xfrm>
            <a:off x="6900" y="1085975"/>
            <a:ext cx="9152400" cy="0"/>
          </a:xfrm>
          <a:prstGeom prst="straightConnector1">
            <a:avLst/>
          </a:prstGeom>
          <a:noFill/>
          <a:ln cap="flat" cmpd="sng" w="9525">
            <a:solidFill>
              <a:srgbClr val="000000"/>
            </a:solidFill>
            <a:prstDash val="solid"/>
            <a:round/>
            <a:headEnd len="med" w="med" type="none"/>
            <a:tailEnd len="med" w="med" type="none"/>
          </a:ln>
        </p:spPr>
      </p:cxnSp>
      <p:sp>
        <p:nvSpPr>
          <p:cNvPr id="450" name="Google Shape;450;p62"/>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51" name="Google Shape;451;p62"/>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452" name="Google Shape;452;p62"/>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3" name="Google Shape;453;p62"/>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454" name="Google Shape;454;p62"/>
          <p:cNvCxnSpPr/>
          <p:nvPr/>
        </p:nvCxnSpPr>
        <p:spPr>
          <a:xfrm>
            <a:off x="2796525"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455" name="Google Shape;455;p62"/>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456" name="Google Shape;456;p62"/>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7" name="Google Shape;457;p62"/>
          <p:cNvSpPr txBox="1"/>
          <p:nvPr/>
        </p:nvSpPr>
        <p:spPr>
          <a:xfrm>
            <a:off x="325175" y="2843600"/>
            <a:ext cx="21699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1000">
                <a:solidFill>
                  <a:schemeClr val="dk1"/>
                </a:solidFill>
                <a:latin typeface="DM Sans"/>
                <a:ea typeface="DM Sans"/>
                <a:cs typeface="DM Sans"/>
                <a:sym typeface="DM Sans"/>
              </a:rPr>
              <a:t>104.i: Use a function of exponential type to determine values of interest in a real-world problem.</a:t>
            </a:r>
            <a:endParaRPr b="1" sz="1000">
              <a:solidFill>
                <a:schemeClr val="dk1"/>
              </a:solidFill>
              <a:latin typeface="DM Sans"/>
              <a:ea typeface="DM Sans"/>
              <a:cs typeface="DM Sans"/>
              <a:sym typeface="DM Sans"/>
            </a:endParaRPr>
          </a:p>
        </p:txBody>
      </p:sp>
      <p:cxnSp>
        <p:nvCxnSpPr>
          <p:cNvPr id="458" name="Google Shape;458;p62"/>
          <p:cNvCxnSpPr/>
          <p:nvPr/>
        </p:nvCxnSpPr>
        <p:spPr>
          <a:xfrm>
            <a:off x="4885475" y="1085975"/>
            <a:ext cx="0" cy="3745500"/>
          </a:xfrm>
          <a:prstGeom prst="straightConnector1">
            <a:avLst/>
          </a:prstGeom>
          <a:noFill/>
          <a:ln cap="flat" cmpd="sng" w="9525">
            <a:solidFill>
              <a:schemeClr val="dk1"/>
            </a:solidFill>
            <a:prstDash val="solid"/>
            <a:round/>
            <a:headEnd len="med" w="med" type="none"/>
            <a:tailEnd len="med" w="med" type="none"/>
          </a:ln>
        </p:spPr>
      </p:cxnSp>
      <p:cxnSp>
        <p:nvCxnSpPr>
          <p:cNvPr id="459" name="Google Shape;459;p62"/>
          <p:cNvCxnSpPr/>
          <p:nvPr/>
        </p:nvCxnSpPr>
        <p:spPr>
          <a:xfrm>
            <a:off x="6898225" y="1085975"/>
            <a:ext cx="0" cy="3745500"/>
          </a:xfrm>
          <a:prstGeom prst="straightConnector1">
            <a:avLst/>
          </a:prstGeom>
          <a:noFill/>
          <a:ln cap="flat" cmpd="sng" w="9525">
            <a:solidFill>
              <a:schemeClr val="dk1"/>
            </a:solidFill>
            <a:prstDash val="solid"/>
            <a:round/>
            <a:headEnd len="med" w="med" type="none"/>
            <a:tailEnd len="med" w="med" type="none"/>
          </a:ln>
        </p:spPr>
      </p:cxnSp>
      <p:sp>
        <p:nvSpPr>
          <p:cNvPr id="460" name="Google Shape;460;p62"/>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000">
                <a:latin typeface="DM Sans"/>
                <a:ea typeface="DM Sans"/>
                <a:cs typeface="DM Sans"/>
                <a:sym typeface="DM Sans"/>
              </a:rPr>
              <a:t>Conference and Provide Revision Support</a:t>
            </a:r>
            <a:endParaRPr b="1" sz="1000">
              <a:latin typeface="DM Sans"/>
              <a:ea typeface="DM Sans"/>
              <a:cs typeface="DM Sans"/>
              <a:sym typeface="DM Sans"/>
            </a:endParaRPr>
          </a:p>
          <a:p>
            <a:pPr indent="0" lvl="0" marL="0" rtl="0" algn="l">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61" name="Google Shape;461;p62"/>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000">
                <a:latin typeface="DM Sans"/>
                <a:ea typeface="DM Sans"/>
                <a:cs typeface="DM Sans"/>
                <a:sym typeface="DM Sans"/>
              </a:rPr>
              <a:t>Accept with Revision</a:t>
            </a:r>
            <a:endParaRPr b="1" sz="1000">
              <a:latin typeface="DM Sans"/>
              <a:ea typeface="DM Sans"/>
              <a:cs typeface="DM Sans"/>
              <a:sym typeface="DM Sans"/>
            </a:endParaRPr>
          </a:p>
          <a:p>
            <a:pPr indent="0" lvl="0" marL="0" rtl="0" algn="l">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62" name="Google Shape;462;p62"/>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000">
                <a:latin typeface="DM Sans"/>
                <a:ea typeface="DM Sans"/>
                <a:cs typeface="DM Sans"/>
                <a:sym typeface="DM Sans"/>
              </a:rPr>
              <a:t>Accept </a:t>
            </a:r>
            <a:endParaRPr b="1" sz="1000">
              <a:latin typeface="DM Sans"/>
              <a:ea typeface="DM Sans"/>
              <a:cs typeface="DM Sans"/>
              <a:sym typeface="DM Sans"/>
            </a:endParaRPr>
          </a:p>
          <a:p>
            <a:pPr indent="0" lvl="0" marL="0" rtl="0" algn="l">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66" name="Shape 466"/>
        <p:cNvGrpSpPr/>
        <p:nvPr/>
      </p:nvGrpSpPr>
      <p:grpSpPr>
        <a:xfrm>
          <a:off x="0" y="0"/>
          <a:ext cx="0" cy="0"/>
          <a:chOff x="0" y="0"/>
          <a:chExt cx="0" cy="0"/>
        </a:xfrm>
      </p:grpSpPr>
      <p:cxnSp>
        <p:nvCxnSpPr>
          <p:cNvPr id="467" name="Google Shape;467;p63"/>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sp>
        <p:nvSpPr>
          <p:cNvPr id="468" name="Google Shape;468;p63"/>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69" name="Google Shape;469;p63"/>
          <p:cNvCxnSpPr/>
          <p:nvPr/>
        </p:nvCxnSpPr>
        <p:spPr>
          <a:xfrm>
            <a:off x="5674175" y="300"/>
            <a:ext cx="0" cy="5141400"/>
          </a:xfrm>
          <a:prstGeom prst="straightConnector1">
            <a:avLst/>
          </a:prstGeom>
          <a:noFill/>
          <a:ln cap="flat" cmpd="sng" w="9525">
            <a:solidFill>
              <a:schemeClr val="dk2"/>
            </a:solidFill>
            <a:prstDash val="solid"/>
            <a:round/>
            <a:headEnd len="med" w="med" type="none"/>
            <a:tailEnd len="med" w="med" type="none"/>
          </a:ln>
        </p:spPr>
      </p:cxnSp>
      <p:pic>
        <p:nvPicPr>
          <p:cNvPr id="470" name="Google Shape;470;p63"/>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71" name="Google Shape;471;p63"/>
          <p:cNvSpPr/>
          <p:nvPr/>
        </p:nvSpPr>
        <p:spPr>
          <a:xfrm>
            <a:off x="615894" y="2298334"/>
            <a:ext cx="450710" cy="412109"/>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3"/>
          <p:cNvSpPr/>
          <p:nvPr/>
        </p:nvSpPr>
        <p:spPr>
          <a:xfrm>
            <a:off x="1178639" y="2352244"/>
            <a:ext cx="1649499" cy="304289"/>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3"/>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3"/>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83FBA3"/>
                </a:solidFill>
                <a:latin typeface="DM Sans"/>
                <a:ea typeface="DM Sans"/>
                <a:cs typeface="DM Sans"/>
                <a:sym typeface="DM Sans"/>
              </a:rPr>
              <a:t>Put your</a:t>
            </a:r>
            <a:br>
              <a:rPr b="1" lang="en" sz="1600">
                <a:solidFill>
                  <a:srgbClr val="83FBA3"/>
                </a:solidFill>
                <a:latin typeface="DM Sans"/>
                <a:ea typeface="DM Sans"/>
                <a:cs typeface="DM Sans"/>
                <a:sym typeface="DM Sans"/>
              </a:rPr>
            </a:br>
            <a:r>
              <a:rPr b="1" lang="en" sz="1600">
                <a:solidFill>
                  <a:srgbClr val="83FBA3"/>
                </a:solidFill>
                <a:latin typeface="DM Sans"/>
                <a:ea typeface="DM Sans"/>
                <a:cs typeface="DM Sans"/>
                <a:sym typeface="DM Sans"/>
              </a:rPr>
              <a:t>thoughts on the Jamboard!</a:t>
            </a:r>
            <a:endParaRPr b="1" sz="1000">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8" name="Shape 478"/>
        <p:cNvGrpSpPr/>
        <p:nvPr/>
      </p:nvGrpSpPr>
      <p:grpSpPr>
        <a:xfrm>
          <a:off x="0" y="0"/>
          <a:ext cx="0" cy="0"/>
          <a:chOff x="0" y="0"/>
          <a:chExt cx="0" cy="0"/>
        </a:xfrm>
      </p:grpSpPr>
      <p:cxnSp>
        <p:nvCxnSpPr>
          <p:cNvPr id="479" name="Google Shape;479;p64"/>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sp>
        <p:nvSpPr>
          <p:cNvPr id="480" name="Google Shape;480;p64"/>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81" name="Google Shape;481;p64"/>
          <p:cNvCxnSpPr/>
          <p:nvPr/>
        </p:nvCxnSpPr>
        <p:spPr>
          <a:xfrm>
            <a:off x="4226375" y="300"/>
            <a:ext cx="0" cy="5141400"/>
          </a:xfrm>
          <a:prstGeom prst="straightConnector1">
            <a:avLst/>
          </a:prstGeom>
          <a:noFill/>
          <a:ln cap="flat" cmpd="sng" w="9525">
            <a:solidFill>
              <a:schemeClr val="dk2"/>
            </a:solidFill>
            <a:prstDash val="solid"/>
            <a:round/>
            <a:headEnd len="med" w="med" type="none"/>
            <a:tailEnd len="med" w="med" type="none"/>
          </a:ln>
        </p:spPr>
      </p:cxnSp>
      <p:pic>
        <p:nvPicPr>
          <p:cNvPr id="482" name="Google Shape;482;p64"/>
          <p:cNvPicPr preferRelativeResize="0"/>
          <p:nvPr/>
        </p:nvPicPr>
        <p:blipFill rotWithShape="1">
          <a:blip r:embed="rId3">
            <a:alphaModFix/>
          </a:blip>
          <a:srcRect b="4690" l="25499" r="30671" t="19286"/>
          <a:stretch/>
        </p:blipFill>
        <p:spPr>
          <a:xfrm>
            <a:off x="3017325" y="161188"/>
            <a:ext cx="4389125" cy="4821131"/>
          </a:xfrm>
          <a:prstGeom prst="rect">
            <a:avLst/>
          </a:prstGeom>
          <a:noFill/>
          <a:ln>
            <a:noFill/>
          </a:ln>
        </p:spPr>
      </p:pic>
      <p:sp>
        <p:nvSpPr>
          <p:cNvPr id="483" name="Google Shape;483;p64"/>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4"/>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83FBA3"/>
                </a:solidFill>
                <a:latin typeface="DM Sans"/>
                <a:ea typeface="DM Sans"/>
                <a:cs typeface="DM Sans"/>
                <a:sym typeface="DM Sans"/>
              </a:rPr>
              <a:t>Let’s compare notes.</a:t>
            </a:r>
            <a:endParaRPr b="1" sz="1000">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88" name="Shape 488"/>
        <p:cNvGrpSpPr/>
        <p:nvPr/>
      </p:nvGrpSpPr>
      <p:grpSpPr>
        <a:xfrm>
          <a:off x="0" y="0"/>
          <a:ext cx="0" cy="0"/>
          <a:chOff x="0" y="0"/>
          <a:chExt cx="0" cy="0"/>
        </a:xfrm>
      </p:grpSpPr>
      <p:cxnSp>
        <p:nvCxnSpPr>
          <p:cNvPr id="489" name="Google Shape;489;p65"/>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490" name="Google Shape;490;p65"/>
          <p:cNvCxnSpPr/>
          <p:nvPr/>
        </p:nvCxnSpPr>
        <p:spPr>
          <a:xfrm>
            <a:off x="4226375" y="300"/>
            <a:ext cx="0" cy="5141400"/>
          </a:xfrm>
          <a:prstGeom prst="straightConnector1">
            <a:avLst/>
          </a:prstGeom>
          <a:noFill/>
          <a:ln cap="flat" cmpd="sng" w="9525">
            <a:solidFill>
              <a:schemeClr val="dk2"/>
            </a:solidFill>
            <a:prstDash val="solid"/>
            <a:round/>
            <a:headEnd len="med" w="med" type="none"/>
            <a:tailEnd len="med" w="med" type="none"/>
          </a:ln>
        </p:spPr>
      </p:cxnSp>
      <p:sp>
        <p:nvSpPr>
          <p:cNvPr id="491" name="Google Shape;491;p65"/>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pic>
        <p:nvPicPr>
          <p:cNvPr id="492" name="Google Shape;492;p65"/>
          <p:cNvPicPr preferRelativeResize="0"/>
          <p:nvPr/>
        </p:nvPicPr>
        <p:blipFill>
          <a:blip r:embed="rId3">
            <a:alphaModFix/>
          </a:blip>
          <a:stretch>
            <a:fillRect/>
          </a:stretch>
        </p:blipFill>
        <p:spPr>
          <a:xfrm>
            <a:off x="3233111" y="913050"/>
            <a:ext cx="4326776" cy="2888575"/>
          </a:xfrm>
          <a:prstGeom prst="rect">
            <a:avLst/>
          </a:prstGeom>
          <a:noFill/>
          <a:ln>
            <a:noFill/>
          </a:ln>
        </p:spPr>
      </p:pic>
      <p:pic>
        <p:nvPicPr>
          <p:cNvPr id="493" name="Google Shape;493;p65"/>
          <p:cNvPicPr preferRelativeResize="0"/>
          <p:nvPr/>
        </p:nvPicPr>
        <p:blipFill rotWithShape="1">
          <a:blip r:embed="rId4">
            <a:alphaModFix/>
          </a:blip>
          <a:srcRect b="3532" l="4248" r="4767" t="5896"/>
          <a:stretch/>
        </p:blipFill>
        <p:spPr>
          <a:xfrm>
            <a:off x="449925" y="913050"/>
            <a:ext cx="2664200" cy="4081049"/>
          </a:xfrm>
          <a:prstGeom prst="rect">
            <a:avLst/>
          </a:prstGeom>
          <a:noFill/>
          <a:ln>
            <a:noFill/>
          </a:ln>
        </p:spPr>
      </p:pic>
      <p:sp>
        <p:nvSpPr>
          <p:cNvPr id="494" name="Google Shape;494;p65"/>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5"/>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83FBA3"/>
                </a:solidFill>
                <a:latin typeface="DM Sans"/>
                <a:ea typeface="DM Sans"/>
                <a:cs typeface="DM Sans"/>
                <a:sym typeface="DM Sans"/>
              </a:rPr>
              <a:t>Let’s compare notes. </a:t>
            </a:r>
            <a:endParaRPr b="1" sz="1000">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99" name="Shape 499"/>
        <p:cNvGrpSpPr/>
        <p:nvPr/>
      </p:nvGrpSpPr>
      <p:grpSpPr>
        <a:xfrm>
          <a:off x="0" y="0"/>
          <a:ext cx="0" cy="0"/>
          <a:chOff x="0" y="0"/>
          <a:chExt cx="0" cy="0"/>
        </a:xfrm>
      </p:grpSpPr>
      <p:cxnSp>
        <p:nvCxnSpPr>
          <p:cNvPr id="500" name="Google Shape;500;p66"/>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501" name="Google Shape;501;p66"/>
          <p:cNvCxnSpPr/>
          <p:nvPr/>
        </p:nvCxnSpPr>
        <p:spPr>
          <a:xfrm>
            <a:off x="4226375" y="300"/>
            <a:ext cx="0" cy="5141400"/>
          </a:xfrm>
          <a:prstGeom prst="straightConnector1">
            <a:avLst/>
          </a:prstGeom>
          <a:noFill/>
          <a:ln cap="flat" cmpd="sng" w="9525">
            <a:solidFill>
              <a:schemeClr val="dk2"/>
            </a:solidFill>
            <a:prstDash val="solid"/>
            <a:round/>
            <a:headEnd len="med" w="med" type="none"/>
            <a:tailEnd len="med" w="med" type="none"/>
          </a:ln>
        </p:spPr>
      </p:cxnSp>
      <p:sp>
        <p:nvSpPr>
          <p:cNvPr id="502" name="Google Shape;502;p66"/>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pic>
        <p:nvPicPr>
          <p:cNvPr id="503" name="Google Shape;503;p66"/>
          <p:cNvPicPr preferRelativeResize="0"/>
          <p:nvPr/>
        </p:nvPicPr>
        <p:blipFill rotWithShape="1">
          <a:blip r:embed="rId3">
            <a:alphaModFix/>
          </a:blip>
          <a:srcRect b="0" l="10120" r="0" t="0"/>
          <a:stretch/>
        </p:blipFill>
        <p:spPr>
          <a:xfrm rot="-5400000">
            <a:off x="949388" y="258488"/>
            <a:ext cx="3345225" cy="4964351"/>
          </a:xfrm>
          <a:prstGeom prst="rect">
            <a:avLst/>
          </a:prstGeom>
          <a:noFill/>
          <a:ln>
            <a:noFill/>
          </a:ln>
        </p:spPr>
      </p:pic>
      <p:pic>
        <p:nvPicPr>
          <p:cNvPr id="504" name="Google Shape;504;p66"/>
          <p:cNvPicPr preferRelativeResize="0"/>
          <p:nvPr/>
        </p:nvPicPr>
        <p:blipFill>
          <a:blip r:embed="rId4">
            <a:alphaModFix/>
          </a:blip>
          <a:stretch>
            <a:fillRect/>
          </a:stretch>
        </p:blipFill>
        <p:spPr>
          <a:xfrm>
            <a:off x="4182350" y="442895"/>
            <a:ext cx="4964350" cy="1827629"/>
          </a:xfrm>
          <a:prstGeom prst="rect">
            <a:avLst/>
          </a:prstGeom>
          <a:noFill/>
          <a:ln>
            <a:noFill/>
          </a:ln>
        </p:spPr>
      </p:pic>
      <p:sp>
        <p:nvSpPr>
          <p:cNvPr id="505" name="Google Shape;505;p66"/>
          <p:cNvSpPr/>
          <p:nvPr/>
        </p:nvSpPr>
        <p:spPr>
          <a:xfrm>
            <a:off x="4574225" y="28784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6"/>
          <p:cNvSpPr txBox="1"/>
          <p:nvPr/>
        </p:nvSpPr>
        <p:spPr>
          <a:xfrm>
            <a:off x="4770275" y="3605150"/>
            <a:ext cx="1554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83FBA3"/>
                </a:solidFill>
                <a:latin typeface="DM Sans"/>
                <a:ea typeface="DM Sans"/>
                <a:cs typeface="DM Sans"/>
                <a:sym typeface="DM Sans"/>
              </a:rPr>
              <a:t>Let’s compare notes.</a:t>
            </a:r>
            <a:endParaRPr b="1" sz="1000">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10" name="Shape 510"/>
        <p:cNvGrpSpPr/>
        <p:nvPr/>
      </p:nvGrpSpPr>
      <p:grpSpPr>
        <a:xfrm>
          <a:off x="0" y="0"/>
          <a:ext cx="0" cy="0"/>
          <a:chOff x="0" y="0"/>
          <a:chExt cx="0" cy="0"/>
        </a:xfrm>
      </p:grpSpPr>
      <p:cxnSp>
        <p:nvCxnSpPr>
          <p:cNvPr id="511" name="Google Shape;511;p67"/>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512" name="Google Shape;512;p67"/>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513" name="Google Shape;513;p67"/>
          <p:cNvSpPr txBox="1"/>
          <p:nvPr/>
        </p:nvSpPr>
        <p:spPr>
          <a:xfrm>
            <a:off x="615900" y="1598550"/>
            <a:ext cx="6571800" cy="4095300"/>
          </a:xfrm>
          <a:prstGeom prst="rect">
            <a:avLst/>
          </a:prstGeom>
          <a:noFill/>
          <a:ln>
            <a:noFill/>
          </a:ln>
        </p:spPr>
        <p:txBody>
          <a:bodyPr anchorCtr="0" anchor="t" bIns="0" lIns="0" spcFirstLastPara="1" rIns="0" wrap="square" tIns="0">
            <a:spAutoFit/>
          </a:bodyPr>
          <a:lstStyle/>
          <a:p>
            <a:pPr indent="-368300" lvl="0" marL="457200" rtl="0" algn="l">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indent="-368300" lvl="0" marL="457200" rtl="0" algn="l">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indent="-368300" lvl="0" marL="457200" rtl="0" algn="l">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indent="0" lvl="0" marL="0" rtl="0" algn="l">
              <a:lnSpc>
                <a:spcPct val="115000"/>
              </a:lnSpc>
              <a:spcBef>
                <a:spcPts val="1000"/>
              </a:spcBef>
              <a:spcAft>
                <a:spcPts val="0"/>
              </a:spcAft>
              <a:buNone/>
            </a:pPr>
            <a:r>
              <a:rPr lang="en"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indent="0" lvl="0" marL="0" rtl="0" algn="l">
              <a:lnSpc>
                <a:spcPct val="115000"/>
              </a:lnSpc>
              <a:spcBef>
                <a:spcPts val="1000"/>
              </a:spcBef>
              <a:spcAft>
                <a:spcPts val="0"/>
              </a:spcAft>
              <a:buNone/>
            </a:pPr>
            <a:r>
              <a:rPr lang="en"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indent="0" lvl="0" marL="0" rtl="0" algn="l">
              <a:lnSpc>
                <a:spcPct val="115000"/>
              </a:lnSpc>
              <a:spcBef>
                <a:spcPts val="1000"/>
              </a:spcBef>
              <a:spcAft>
                <a:spcPts val="0"/>
              </a:spcAft>
              <a:buNone/>
            </a:pPr>
            <a:r>
              <a:rPr lang="en"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indent="0" lvl="0" marL="0" rtl="0" algn="l">
              <a:lnSpc>
                <a:spcPct val="115000"/>
              </a:lnSpc>
              <a:spcBef>
                <a:spcPts val="1000"/>
              </a:spcBef>
              <a:spcAft>
                <a:spcPts val="0"/>
              </a:spcAft>
              <a:buNone/>
            </a:pPr>
            <a:r>
              <a:t/>
            </a:r>
            <a:endParaRPr sz="2200">
              <a:solidFill>
                <a:schemeClr val="lt1"/>
              </a:solidFill>
              <a:latin typeface="DM Sans"/>
              <a:ea typeface="DM Sans"/>
              <a:cs typeface="DM Sans"/>
              <a:sym typeface="DM Sans"/>
            </a:endParaRPr>
          </a:p>
          <a:p>
            <a:pPr indent="0" lvl="0" marL="0" rtl="0" algn="l">
              <a:lnSpc>
                <a:spcPct val="115000"/>
              </a:lnSpc>
              <a:spcBef>
                <a:spcPts val="1000"/>
              </a:spcBef>
              <a:spcAft>
                <a:spcPts val="1000"/>
              </a:spcAft>
              <a:buNone/>
            </a:pPr>
            <a:r>
              <a:t/>
            </a:r>
            <a:endParaRPr sz="2200">
              <a:solidFill>
                <a:schemeClr val="lt1"/>
              </a:solidFill>
              <a:latin typeface="DM Sans"/>
              <a:ea typeface="DM Sans"/>
              <a:cs typeface="DM Sans"/>
              <a:sym typeface="DM Sans"/>
            </a:endParaRPr>
          </a:p>
        </p:txBody>
      </p:sp>
      <p:sp>
        <p:nvSpPr>
          <p:cNvPr id="514" name="Google Shape;514;p67"/>
          <p:cNvSpPr txBox="1"/>
          <p:nvPr/>
        </p:nvSpPr>
        <p:spPr>
          <a:xfrm>
            <a:off x="615900" y="368375"/>
            <a:ext cx="64176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15" name="Google Shape;515;p67"/>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7"/>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145758"/>
                </a:solidFill>
                <a:latin typeface="DM Sans"/>
                <a:ea typeface="DM Sans"/>
                <a:cs typeface="DM Sans"/>
                <a:sym typeface="DM Sans"/>
              </a:rPr>
              <a:t>Come off </a:t>
            </a:r>
            <a:br>
              <a:rPr b="1" lang="en">
                <a:solidFill>
                  <a:srgbClr val="145758"/>
                </a:solidFill>
                <a:latin typeface="DM Sans"/>
                <a:ea typeface="DM Sans"/>
                <a:cs typeface="DM Sans"/>
                <a:sym typeface="DM Sans"/>
              </a:rPr>
            </a:br>
            <a:r>
              <a:rPr b="1" lang="en">
                <a:solidFill>
                  <a:srgbClr val="145758"/>
                </a:solidFill>
                <a:latin typeface="DM Sans"/>
                <a:ea typeface="DM Sans"/>
                <a:cs typeface="DM Sans"/>
                <a:sym typeface="DM Sans"/>
              </a:rPr>
              <a:t>mute or share in the chat!</a:t>
            </a:r>
            <a:endParaRPr b="1" sz="1100">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20" name="Shape 520"/>
        <p:cNvGrpSpPr/>
        <p:nvPr/>
      </p:nvGrpSpPr>
      <p:grpSpPr>
        <a:xfrm>
          <a:off x="0" y="0"/>
          <a:ext cx="0" cy="0"/>
          <a:chOff x="0" y="0"/>
          <a:chExt cx="0" cy="0"/>
        </a:xfrm>
      </p:grpSpPr>
      <p:cxnSp>
        <p:nvCxnSpPr>
          <p:cNvPr id="521" name="Google Shape;521;p68"/>
          <p:cNvCxnSpPr/>
          <p:nvPr/>
        </p:nvCxnSpPr>
        <p:spPr>
          <a:xfrm>
            <a:off x="31153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522" name="Google Shape;522;p68"/>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23" name="Google Shape;523;p6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27" name="Shape 527"/>
        <p:cNvGrpSpPr/>
        <p:nvPr/>
      </p:nvGrpSpPr>
      <p:grpSpPr>
        <a:xfrm>
          <a:off x="0" y="0"/>
          <a:ext cx="0" cy="0"/>
          <a:chOff x="0" y="0"/>
          <a:chExt cx="0" cy="0"/>
        </a:xfrm>
      </p:grpSpPr>
      <p:cxnSp>
        <p:nvCxnSpPr>
          <p:cNvPr id="528" name="Google Shape;528;p69"/>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529" name="Google Shape;529;p69"/>
          <p:cNvCxnSpPr/>
          <p:nvPr/>
        </p:nvCxnSpPr>
        <p:spPr>
          <a:xfrm>
            <a:off x="63960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530" name="Google Shape;530;p69"/>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grpSp>
        <p:nvGrpSpPr>
          <p:cNvPr id="531" name="Google Shape;531;p69"/>
          <p:cNvGrpSpPr/>
          <p:nvPr/>
        </p:nvGrpSpPr>
        <p:grpSpPr>
          <a:xfrm>
            <a:off x="2231910" y="984214"/>
            <a:ext cx="4680197" cy="3474375"/>
            <a:chOff x="1689150" y="1052800"/>
            <a:chExt cx="3218400" cy="2389200"/>
          </a:xfrm>
        </p:grpSpPr>
        <p:sp>
          <p:nvSpPr>
            <p:cNvPr id="532" name="Google Shape;532;p69"/>
            <p:cNvSpPr/>
            <p:nvPr/>
          </p:nvSpPr>
          <p:spPr>
            <a:xfrm>
              <a:off x="1689150" y="1052800"/>
              <a:ext cx="3218400" cy="238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3" name="Google Shape;533;p69"/>
            <p:cNvPicPr preferRelativeResize="0"/>
            <p:nvPr/>
          </p:nvPicPr>
          <p:blipFill>
            <a:blip r:embed="rId3">
              <a:alphaModFix/>
            </a:blip>
            <a:stretch>
              <a:fillRect/>
            </a:stretch>
          </p:blipFill>
          <p:spPr>
            <a:xfrm>
              <a:off x="1797625" y="1170125"/>
              <a:ext cx="3001450" cy="2154550"/>
            </a:xfrm>
            <a:prstGeom prst="rect">
              <a:avLst/>
            </a:prstGeom>
            <a:noFill/>
            <a:ln>
              <a:noFill/>
            </a:ln>
          </p:spPr>
        </p:pic>
      </p:grpSp>
      <p:sp>
        <p:nvSpPr>
          <p:cNvPr id="534" name="Google Shape;534;p6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9"/>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C9FC8D"/>
                </a:solidFill>
                <a:latin typeface="DM Sans"/>
                <a:ea typeface="DM Sans"/>
                <a:cs typeface="DM Sans"/>
                <a:sym typeface="DM Sans"/>
              </a:rPr>
              <a:t>Do the task as a student would. Jot down any reflections that you have as you do the math!</a:t>
            </a:r>
            <a:endParaRPr b="1" sz="800">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9" name="Shape 539"/>
        <p:cNvGrpSpPr/>
        <p:nvPr/>
      </p:nvGrpSpPr>
      <p:grpSpPr>
        <a:xfrm>
          <a:off x="0" y="0"/>
          <a:ext cx="0" cy="0"/>
          <a:chOff x="0" y="0"/>
          <a:chExt cx="0" cy="0"/>
        </a:xfrm>
      </p:grpSpPr>
      <p:cxnSp>
        <p:nvCxnSpPr>
          <p:cNvPr id="540" name="Google Shape;540;p70"/>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541" name="Google Shape;541;p70"/>
          <p:cNvCxnSpPr/>
          <p:nvPr/>
        </p:nvCxnSpPr>
        <p:spPr>
          <a:xfrm>
            <a:off x="78438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542" name="Google Shape;542;p70"/>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grpSp>
        <p:nvGrpSpPr>
          <p:cNvPr id="543" name="Google Shape;543;p70"/>
          <p:cNvGrpSpPr/>
          <p:nvPr/>
        </p:nvGrpSpPr>
        <p:grpSpPr>
          <a:xfrm>
            <a:off x="2231910" y="984214"/>
            <a:ext cx="4680197" cy="3474375"/>
            <a:chOff x="1689150" y="1052800"/>
            <a:chExt cx="3218400" cy="2389200"/>
          </a:xfrm>
        </p:grpSpPr>
        <p:sp>
          <p:nvSpPr>
            <p:cNvPr id="544" name="Google Shape;544;p70"/>
            <p:cNvSpPr/>
            <p:nvPr/>
          </p:nvSpPr>
          <p:spPr>
            <a:xfrm>
              <a:off x="1689150" y="1052800"/>
              <a:ext cx="3218400" cy="238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5" name="Google Shape;545;p70"/>
            <p:cNvPicPr preferRelativeResize="0"/>
            <p:nvPr/>
          </p:nvPicPr>
          <p:blipFill>
            <a:blip r:embed="rId3">
              <a:alphaModFix/>
            </a:blip>
            <a:stretch>
              <a:fillRect/>
            </a:stretch>
          </p:blipFill>
          <p:spPr>
            <a:xfrm>
              <a:off x="1797625" y="1170125"/>
              <a:ext cx="3001450" cy="2154550"/>
            </a:xfrm>
            <a:prstGeom prst="rect">
              <a:avLst/>
            </a:prstGeom>
            <a:noFill/>
            <a:ln>
              <a:noFill/>
            </a:ln>
          </p:spPr>
        </p:pic>
      </p:grpSp>
      <p:sp>
        <p:nvSpPr>
          <p:cNvPr id="546" name="Google Shape;546;p70"/>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0"/>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C9FC8D"/>
                </a:solidFill>
                <a:latin typeface="DM Sans"/>
                <a:ea typeface="DM Sans"/>
                <a:cs typeface="DM Sans"/>
                <a:sym typeface="DM Sans"/>
              </a:rPr>
              <a:t>Choose 1-2 Content and Practice Expectations that student work could give evidence of.</a:t>
            </a:r>
            <a:endParaRPr b="1" sz="1100">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Explain the content and practice expectations for the M104 badge</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cap="flat" cmpd="sng" w="9525">
            <a:solidFill>
              <a:schemeClr val="dk1"/>
            </a:solidFill>
            <a:prstDash val="solid"/>
            <a:round/>
            <a:headEnd len="med" w="med" type="none"/>
            <a:tailEnd len="med" w="med" type="none"/>
          </a:ln>
        </p:spPr>
      </p:cxnSp>
      <p:sp>
        <p:nvSpPr>
          <p:cNvPr id="162" name="Google Shape;162;p35"/>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5"/>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713600"/>
          </a:xfrm>
          <a:prstGeom prst="rect">
            <a:avLst/>
          </a:prstGeom>
          <a:noFill/>
          <a:ln>
            <a:noFill/>
          </a:ln>
        </p:spPr>
        <p:txBody>
          <a:bodyPr anchorCtr="0" anchor="t" bIns="0" lIns="0" spcFirstLastPara="1" rIns="0" wrap="square" tIns="0">
            <a:spAutoFit/>
          </a:bodyPr>
          <a:lstStyle/>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Exploring the Content</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indent="-154940" lvl="0" marL="146304" rtl="0" algn="l">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35"/>
          <p:cNvCxnSpPr/>
          <p:nvPr/>
        </p:nvCxnSpPr>
        <p:spPr>
          <a:xfrm>
            <a:off x="5687700" y="1083650"/>
            <a:ext cx="0" cy="4065300"/>
          </a:xfrm>
          <a:prstGeom prst="straightConnector1">
            <a:avLst/>
          </a:prstGeom>
          <a:noFill/>
          <a:ln cap="flat" cmpd="sng" w="9525">
            <a:solidFill>
              <a:schemeClr val="dk1"/>
            </a:solidFill>
            <a:prstDash val="solid"/>
            <a:round/>
            <a:headEnd len="med" w="med" type="none"/>
            <a:tailEnd len="med" w="med" type="none"/>
          </a:ln>
        </p:spPr>
      </p:cxnSp>
      <p:cxnSp>
        <p:nvCxnSpPr>
          <p:cNvPr id="167" name="Google Shape;167;p35"/>
          <p:cNvCxnSpPr/>
          <p:nvPr/>
        </p:nvCxnSpPr>
        <p:spPr>
          <a:xfrm>
            <a:off x="2374350" y="4721100"/>
            <a:ext cx="6784800" cy="0"/>
          </a:xfrm>
          <a:prstGeom prst="straightConnector1">
            <a:avLst/>
          </a:prstGeom>
          <a:noFill/>
          <a:ln cap="flat" cmpd="sng" w="9525">
            <a:solidFill>
              <a:schemeClr val="dk1"/>
            </a:solidFill>
            <a:prstDash val="solid"/>
            <a:round/>
            <a:headEnd len="med" w="med" type="none"/>
            <a:tailEnd len="med" w="med" type="none"/>
          </a:ln>
        </p:spPr>
      </p:cxnSp>
      <p:sp>
        <p:nvSpPr>
          <p:cNvPr id="168" name="Google Shape;168;p35"/>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5"/>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cap="flat" cmpd="sng" w="9525">
            <a:solidFill>
              <a:schemeClr val="dk1"/>
            </a:solidFill>
            <a:prstDash val="solid"/>
            <a:round/>
            <a:headEnd len="med" w="med" type="none"/>
            <a:tailEnd len="med" w="med" type="none"/>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51" name="Shape 551"/>
        <p:cNvGrpSpPr/>
        <p:nvPr/>
      </p:nvGrpSpPr>
      <p:grpSpPr>
        <a:xfrm>
          <a:off x="0" y="0"/>
          <a:ext cx="0" cy="0"/>
          <a:chOff x="0" y="0"/>
          <a:chExt cx="0" cy="0"/>
        </a:xfrm>
      </p:grpSpPr>
      <p:cxnSp>
        <p:nvCxnSpPr>
          <p:cNvPr id="552" name="Google Shape;552;p71"/>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553" name="Google Shape;553;p71"/>
          <p:cNvCxnSpPr/>
          <p:nvPr/>
        </p:nvCxnSpPr>
        <p:spPr>
          <a:xfrm>
            <a:off x="78438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554" name="Google Shape;554;p71"/>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grpSp>
        <p:nvGrpSpPr>
          <p:cNvPr id="555" name="Google Shape;555;p71"/>
          <p:cNvGrpSpPr/>
          <p:nvPr/>
        </p:nvGrpSpPr>
        <p:grpSpPr>
          <a:xfrm>
            <a:off x="2231910" y="984214"/>
            <a:ext cx="4680197" cy="3474375"/>
            <a:chOff x="1689150" y="1052800"/>
            <a:chExt cx="3218400" cy="2389200"/>
          </a:xfrm>
        </p:grpSpPr>
        <p:sp>
          <p:nvSpPr>
            <p:cNvPr id="556" name="Google Shape;556;p71"/>
            <p:cNvSpPr/>
            <p:nvPr/>
          </p:nvSpPr>
          <p:spPr>
            <a:xfrm>
              <a:off x="1689150" y="1052800"/>
              <a:ext cx="3218400" cy="238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7" name="Google Shape;557;p71"/>
            <p:cNvPicPr preferRelativeResize="0"/>
            <p:nvPr/>
          </p:nvPicPr>
          <p:blipFill>
            <a:blip r:embed="rId3">
              <a:alphaModFix/>
            </a:blip>
            <a:stretch>
              <a:fillRect/>
            </a:stretch>
          </p:blipFill>
          <p:spPr>
            <a:xfrm>
              <a:off x="1797625" y="1170125"/>
              <a:ext cx="3001450" cy="2154550"/>
            </a:xfrm>
            <a:prstGeom prst="rect">
              <a:avLst/>
            </a:prstGeom>
            <a:noFill/>
            <a:ln>
              <a:noFill/>
            </a:ln>
          </p:spPr>
        </p:pic>
      </p:grpSp>
      <p:sp>
        <p:nvSpPr>
          <p:cNvPr id="558" name="Google Shape;558;p71"/>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1"/>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C9FC8D"/>
                </a:solidFill>
                <a:latin typeface="DM Sans"/>
                <a:ea typeface="DM Sans"/>
                <a:cs typeface="DM Sans"/>
                <a:sym typeface="DM Sans"/>
              </a:rPr>
              <a:t>104.i: Use a functions of exponential type model to determine values of interest in a real-world problem.</a:t>
            </a:r>
            <a:endParaRPr b="1" sz="1100">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63" name="Shape 563"/>
        <p:cNvGrpSpPr/>
        <p:nvPr/>
      </p:nvGrpSpPr>
      <p:grpSpPr>
        <a:xfrm>
          <a:off x="0" y="0"/>
          <a:ext cx="0" cy="0"/>
          <a:chOff x="0" y="0"/>
          <a:chExt cx="0" cy="0"/>
        </a:xfrm>
      </p:grpSpPr>
      <p:sp>
        <p:nvSpPr>
          <p:cNvPr id="564" name="Google Shape;564;p7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In M104 Modeling with Functions of Exponential Type, students will employ the following learning principles: </a:t>
            </a:r>
            <a:endParaRPr b="1">
              <a:solidFill>
                <a:schemeClr val="dk1"/>
              </a:solidFill>
              <a:latin typeface="DM Sans"/>
              <a:ea typeface="DM Sans"/>
              <a:cs typeface="DM Sans"/>
              <a:sym typeface="DM Sans"/>
            </a:endParaRPr>
          </a:p>
        </p:txBody>
      </p:sp>
      <p:sp>
        <p:nvSpPr>
          <p:cNvPr id="565" name="Google Shape;565;p7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6" name="Google Shape;566;p72"/>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567" name="Google Shape;567;p7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8" name="Google Shape;568;p72"/>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569" name="Google Shape;569;p72"/>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570" name="Google Shape;570;p72"/>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571" name="Google Shape;571;p7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75" name="Shape 575"/>
        <p:cNvGrpSpPr/>
        <p:nvPr/>
      </p:nvGrpSpPr>
      <p:grpSpPr>
        <a:xfrm>
          <a:off x="0" y="0"/>
          <a:ext cx="0" cy="0"/>
          <a:chOff x="0" y="0"/>
          <a:chExt cx="0" cy="0"/>
        </a:xfrm>
      </p:grpSpPr>
      <p:sp>
        <p:nvSpPr>
          <p:cNvPr id="576" name="Google Shape;576;p7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In M104 Modeling with Functions of Exponential Type, students will employ the following learning principles: </a:t>
            </a:r>
            <a:endParaRPr b="1">
              <a:solidFill>
                <a:schemeClr val="dk1"/>
              </a:solidFill>
              <a:latin typeface="DM Sans"/>
              <a:ea typeface="DM Sans"/>
              <a:cs typeface="DM Sans"/>
              <a:sym typeface="DM Sans"/>
            </a:endParaRPr>
          </a:p>
        </p:txBody>
      </p:sp>
      <p:sp>
        <p:nvSpPr>
          <p:cNvPr id="577" name="Google Shape;577;p7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8" name="Google Shape;578;p73"/>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579" name="Google Shape;579;p7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0" name="Google Shape;580;p73"/>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581" name="Google Shape;581;p73"/>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582" name="Google Shape;582;p73"/>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583" name="Google Shape;583;p7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84" name="Google Shape;584;p73"/>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3"/>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BDFCD7"/>
                </a:solidFill>
                <a:latin typeface="DM Sans"/>
                <a:ea typeface="DM Sans"/>
                <a:cs typeface="DM Sans"/>
                <a:sym typeface="DM Sans"/>
              </a:rPr>
              <a:t>Which of these principles does this task lend itself to? </a:t>
            </a:r>
            <a:endParaRPr b="1" sz="1100">
              <a:solidFill>
                <a:srgbClr val="BDFCD7"/>
              </a:solidFill>
              <a:latin typeface="DM Sans"/>
              <a:ea typeface="DM Sans"/>
              <a:cs typeface="DM Sans"/>
              <a:sym typeface="DM Sans"/>
            </a:endParaRPr>
          </a:p>
          <a:p>
            <a:pPr indent="0" lvl="0" marL="0" rtl="0" algn="ctr">
              <a:spcBef>
                <a:spcPts val="0"/>
              </a:spcBef>
              <a:spcAft>
                <a:spcPts val="0"/>
              </a:spcAft>
              <a:buNone/>
            </a:pPr>
            <a:r>
              <a:rPr b="1" lang="en" sz="1100">
                <a:solidFill>
                  <a:srgbClr val="BDFCD7"/>
                </a:solidFill>
                <a:latin typeface="DM Sans"/>
                <a:ea typeface="DM Sans"/>
                <a:cs typeface="DM Sans"/>
                <a:sym typeface="DM Sans"/>
              </a:rPr>
              <a:t>Which ones can the task be easily adapted to accommodate? </a:t>
            </a:r>
            <a:endParaRPr b="1" sz="1100">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89" name="Shape 589"/>
        <p:cNvGrpSpPr/>
        <p:nvPr/>
      </p:nvGrpSpPr>
      <p:grpSpPr>
        <a:xfrm>
          <a:off x="0" y="0"/>
          <a:ext cx="0" cy="0"/>
          <a:chOff x="0" y="0"/>
          <a:chExt cx="0" cy="0"/>
        </a:xfrm>
      </p:grpSpPr>
      <p:sp>
        <p:nvSpPr>
          <p:cNvPr id="590" name="Google Shape;590;p7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In M104 Modeling with Functions of Exponential Type, students will employ the following learning principles: </a:t>
            </a:r>
            <a:endParaRPr b="1">
              <a:solidFill>
                <a:schemeClr val="dk1"/>
              </a:solidFill>
              <a:latin typeface="DM Sans"/>
              <a:ea typeface="DM Sans"/>
              <a:cs typeface="DM Sans"/>
              <a:sym typeface="DM Sans"/>
            </a:endParaRPr>
          </a:p>
        </p:txBody>
      </p:sp>
      <p:sp>
        <p:nvSpPr>
          <p:cNvPr id="591" name="Google Shape;591;p7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indent="-167640" lvl="0" marL="164592" rtl="0" algn="l">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92" name="Google Shape;592;p74"/>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593" name="Google Shape;593;p7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4" name="Google Shape;594;p74"/>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595" name="Google Shape;595;p74"/>
          <p:cNvCxnSpPr/>
          <p:nvPr/>
        </p:nvCxnSpPr>
        <p:spPr>
          <a:xfrm>
            <a:off x="2720450"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596" name="Google Shape;596;p74"/>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597" name="Google Shape;597;p7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98" name="Google Shape;598;p74"/>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4"/>
          <p:cNvSpPr txBox="1"/>
          <p:nvPr/>
        </p:nvSpPr>
        <p:spPr>
          <a:xfrm>
            <a:off x="6595350" y="3075800"/>
            <a:ext cx="15540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BDFCD7"/>
                </a:solidFill>
                <a:latin typeface="DM Sans"/>
                <a:ea typeface="DM Sans"/>
                <a:cs typeface="DM Sans"/>
                <a:sym typeface="DM Sans"/>
              </a:rPr>
              <a:t>Share what </a:t>
            </a:r>
            <a:br>
              <a:rPr b="1" lang="en" sz="1600">
                <a:solidFill>
                  <a:srgbClr val="BDFCD7"/>
                </a:solidFill>
                <a:latin typeface="DM Sans"/>
                <a:ea typeface="DM Sans"/>
                <a:cs typeface="DM Sans"/>
                <a:sym typeface="DM Sans"/>
              </a:rPr>
            </a:br>
            <a:r>
              <a:rPr b="1" lang="en" sz="1600">
                <a:solidFill>
                  <a:srgbClr val="BDFCD7"/>
                </a:solidFill>
                <a:latin typeface="DM Sans"/>
                <a:ea typeface="DM Sans"/>
                <a:cs typeface="DM Sans"/>
                <a:sym typeface="DM Sans"/>
              </a:rPr>
              <a:t>you came up with!</a:t>
            </a:r>
            <a:endParaRPr b="1" sz="1100">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03" name="Shape 603"/>
        <p:cNvGrpSpPr/>
        <p:nvPr/>
      </p:nvGrpSpPr>
      <p:grpSpPr>
        <a:xfrm>
          <a:off x="0" y="0"/>
          <a:ext cx="0" cy="0"/>
          <a:chOff x="0" y="0"/>
          <a:chExt cx="0" cy="0"/>
        </a:xfrm>
      </p:grpSpPr>
      <p:cxnSp>
        <p:nvCxnSpPr>
          <p:cNvPr id="604" name="Google Shape;604;p75"/>
          <p:cNvCxnSpPr/>
          <p:nvPr/>
        </p:nvCxnSpPr>
        <p:spPr>
          <a:xfrm>
            <a:off x="31153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605" name="Google Shape;605;p75"/>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606" name="Google Shape;606;p7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610" name="Shape 610"/>
        <p:cNvGrpSpPr/>
        <p:nvPr/>
      </p:nvGrpSpPr>
      <p:grpSpPr>
        <a:xfrm>
          <a:off x="0" y="0"/>
          <a:ext cx="0" cy="0"/>
          <a:chOff x="0" y="0"/>
          <a:chExt cx="0" cy="0"/>
        </a:xfrm>
      </p:grpSpPr>
      <p:sp>
        <p:nvSpPr>
          <p:cNvPr id="611" name="Google Shape;611;p76"/>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152146" lvl="0" marL="82296" rtl="0" algn="l">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12" name="Google Shape;612;p7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3" name="Google Shape;613;p76"/>
          <p:cNvCxnSpPr/>
          <p:nvPr/>
        </p:nvCxnSpPr>
        <p:spPr>
          <a:xfrm>
            <a:off x="-2700" y="1482784"/>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614" name="Google Shape;614;p76"/>
          <p:cNvCxnSpPr/>
          <p:nvPr/>
        </p:nvCxnSpPr>
        <p:spPr>
          <a:xfrm>
            <a:off x="70818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615" name="Google Shape;615;p7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pic>
        <p:nvPicPr>
          <p:cNvPr id="616" name="Google Shape;616;p76"/>
          <p:cNvPicPr preferRelativeResize="0"/>
          <p:nvPr/>
        </p:nvPicPr>
        <p:blipFill rotWithShape="1">
          <a:blip r:embed="rId3">
            <a:alphaModFix/>
          </a:blip>
          <a:srcRect b="0" l="0" r="6367" t="0"/>
          <a:stretch/>
        </p:blipFill>
        <p:spPr>
          <a:xfrm rot="-5400000">
            <a:off x="3704425" y="366599"/>
            <a:ext cx="5038751" cy="441030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620" name="Shape 620"/>
        <p:cNvGrpSpPr/>
        <p:nvPr/>
      </p:nvGrpSpPr>
      <p:grpSpPr>
        <a:xfrm>
          <a:off x="0" y="0"/>
          <a:ext cx="0" cy="0"/>
          <a:chOff x="0" y="0"/>
          <a:chExt cx="0" cy="0"/>
        </a:xfrm>
      </p:grpSpPr>
      <p:sp>
        <p:nvSpPr>
          <p:cNvPr id="621" name="Google Shape;621;p77"/>
          <p:cNvSpPr txBox="1"/>
          <p:nvPr/>
        </p:nvSpPr>
        <p:spPr>
          <a:xfrm>
            <a:off x="615900" y="2077375"/>
            <a:ext cx="2617200" cy="347100"/>
          </a:xfrm>
          <a:prstGeom prst="rect">
            <a:avLst/>
          </a:prstGeom>
          <a:noFill/>
          <a:ln>
            <a:noFill/>
          </a:ln>
        </p:spPr>
        <p:txBody>
          <a:bodyPr anchorCtr="0" anchor="t" bIns="0" lIns="91425" spcFirstLastPara="1" rIns="0" wrap="square" tIns="0">
            <a:spAutoFit/>
          </a:bodyPr>
          <a:lstStyle/>
          <a:p>
            <a:pPr indent="-152146" lvl="0" marL="82296" rtl="0" algn="l">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22" name="Google Shape;622;p7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23" name="Google Shape;623;p77"/>
          <p:cNvCxnSpPr/>
          <p:nvPr/>
        </p:nvCxnSpPr>
        <p:spPr>
          <a:xfrm>
            <a:off x="-2700" y="1482784"/>
            <a:ext cx="9149400" cy="0"/>
          </a:xfrm>
          <a:prstGeom prst="straightConnector1">
            <a:avLst/>
          </a:prstGeom>
          <a:noFill/>
          <a:ln cap="flat" cmpd="sng" w="9525">
            <a:solidFill>
              <a:schemeClr val="dk1"/>
            </a:solidFill>
            <a:prstDash val="solid"/>
            <a:round/>
            <a:headEnd len="med" w="med" type="none"/>
            <a:tailEnd len="med" w="med" type="none"/>
          </a:ln>
        </p:spPr>
      </p:cxnSp>
      <p:cxnSp>
        <p:nvCxnSpPr>
          <p:cNvPr id="624" name="Google Shape;624;p77"/>
          <p:cNvCxnSpPr/>
          <p:nvPr/>
        </p:nvCxnSpPr>
        <p:spPr>
          <a:xfrm>
            <a:off x="70818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625" name="Google Shape;625;p7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26" name="Google Shape;626;p77"/>
          <p:cNvSpPr/>
          <p:nvPr/>
        </p:nvSpPr>
        <p:spPr>
          <a:xfrm>
            <a:off x="1612725" y="26440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7"/>
          <p:cNvSpPr txBox="1"/>
          <p:nvPr/>
        </p:nvSpPr>
        <p:spPr>
          <a:xfrm>
            <a:off x="1808775" y="3331300"/>
            <a:ext cx="15540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pic>
        <p:nvPicPr>
          <p:cNvPr id="628" name="Google Shape;628;p77"/>
          <p:cNvPicPr preferRelativeResize="0"/>
          <p:nvPr/>
        </p:nvPicPr>
        <p:blipFill rotWithShape="1">
          <a:blip r:embed="rId3">
            <a:alphaModFix/>
          </a:blip>
          <a:srcRect b="0" l="0" r="6367" t="0"/>
          <a:stretch/>
        </p:blipFill>
        <p:spPr>
          <a:xfrm rot="-5400000">
            <a:off x="3799300" y="365849"/>
            <a:ext cx="5038751" cy="44103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32" name="Shape 632"/>
        <p:cNvGrpSpPr/>
        <p:nvPr/>
      </p:nvGrpSpPr>
      <p:grpSpPr>
        <a:xfrm>
          <a:off x="0" y="0"/>
          <a:ext cx="0" cy="0"/>
          <a:chOff x="0" y="0"/>
          <a:chExt cx="0" cy="0"/>
        </a:xfrm>
      </p:grpSpPr>
      <p:cxnSp>
        <p:nvCxnSpPr>
          <p:cNvPr id="633" name="Google Shape;633;p78"/>
          <p:cNvCxnSpPr/>
          <p:nvPr/>
        </p:nvCxnSpPr>
        <p:spPr>
          <a:xfrm>
            <a:off x="6900" y="1085975"/>
            <a:ext cx="9152400" cy="0"/>
          </a:xfrm>
          <a:prstGeom prst="straightConnector1">
            <a:avLst/>
          </a:prstGeom>
          <a:noFill/>
          <a:ln cap="flat" cmpd="sng" w="9525">
            <a:solidFill>
              <a:srgbClr val="000000"/>
            </a:solidFill>
            <a:prstDash val="solid"/>
            <a:round/>
            <a:headEnd len="med" w="med" type="none"/>
            <a:tailEnd len="med" w="med" type="none"/>
          </a:ln>
        </p:spPr>
      </p:cxnSp>
      <p:sp>
        <p:nvSpPr>
          <p:cNvPr id="634" name="Google Shape;634;p78"/>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35" name="Google Shape;635;p78"/>
          <p:cNvCxnSpPr/>
          <p:nvPr/>
        </p:nvCxnSpPr>
        <p:spPr>
          <a:xfrm>
            <a:off x="8834775" y="-6900"/>
            <a:ext cx="0" cy="5155800"/>
          </a:xfrm>
          <a:prstGeom prst="straightConnector1">
            <a:avLst/>
          </a:prstGeom>
          <a:noFill/>
          <a:ln cap="flat" cmpd="sng" w="9525">
            <a:solidFill>
              <a:srgbClr val="000000"/>
            </a:solidFill>
            <a:prstDash val="solid"/>
            <a:round/>
            <a:headEnd len="med" w="med" type="none"/>
            <a:tailEnd len="med" w="med" type="none"/>
          </a:ln>
        </p:spPr>
      </p:cxnSp>
      <p:sp>
        <p:nvSpPr>
          <p:cNvPr id="636" name="Google Shape;636;p78"/>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7" name="Google Shape;637;p78"/>
          <p:cNvCxnSpPr/>
          <p:nvPr/>
        </p:nvCxnSpPr>
        <p:spPr>
          <a:xfrm>
            <a:off x="-13800" y="4831525"/>
            <a:ext cx="9173100" cy="0"/>
          </a:xfrm>
          <a:prstGeom prst="straightConnector1">
            <a:avLst/>
          </a:prstGeom>
          <a:noFill/>
          <a:ln cap="flat" cmpd="sng" w="9525">
            <a:solidFill>
              <a:srgbClr val="000000"/>
            </a:solidFill>
            <a:prstDash val="solid"/>
            <a:round/>
            <a:headEnd len="med" w="med" type="none"/>
            <a:tailEnd len="med" w="med" type="none"/>
          </a:ln>
        </p:spPr>
      </p:cxnSp>
      <p:cxnSp>
        <p:nvCxnSpPr>
          <p:cNvPr id="638" name="Google Shape;638;p78"/>
          <p:cNvCxnSpPr/>
          <p:nvPr/>
        </p:nvCxnSpPr>
        <p:spPr>
          <a:xfrm>
            <a:off x="2796525" y="-6900"/>
            <a:ext cx="0" cy="5155800"/>
          </a:xfrm>
          <a:prstGeom prst="straightConnector1">
            <a:avLst/>
          </a:prstGeom>
          <a:noFill/>
          <a:ln cap="flat" cmpd="sng" w="9525">
            <a:solidFill>
              <a:schemeClr val="dk1"/>
            </a:solidFill>
            <a:prstDash val="solid"/>
            <a:round/>
            <a:headEnd len="med" w="med" type="none"/>
            <a:tailEnd len="med" w="med" type="none"/>
          </a:ln>
        </p:spPr>
      </p:cxnSp>
      <p:cxnSp>
        <p:nvCxnSpPr>
          <p:cNvPr id="639" name="Google Shape;639;p78"/>
          <p:cNvCxnSpPr/>
          <p:nvPr/>
        </p:nvCxnSpPr>
        <p:spPr>
          <a:xfrm>
            <a:off x="6900" y="317500"/>
            <a:ext cx="9152400" cy="0"/>
          </a:xfrm>
          <a:prstGeom prst="straightConnector1">
            <a:avLst/>
          </a:prstGeom>
          <a:noFill/>
          <a:ln cap="flat" cmpd="sng" w="9525">
            <a:solidFill>
              <a:srgbClr val="000000"/>
            </a:solidFill>
            <a:prstDash val="solid"/>
            <a:round/>
            <a:headEnd len="med" w="med" type="none"/>
            <a:tailEnd len="med" w="med" type="none"/>
          </a:ln>
        </p:spPr>
      </p:cxnSp>
      <p:sp>
        <p:nvSpPr>
          <p:cNvPr id="640" name="Google Shape;640;p78"/>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indent="0" lvl="0" marL="0" rtl="0" algn="l">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41" name="Google Shape;641;p78"/>
          <p:cNvSpPr txBox="1"/>
          <p:nvPr/>
        </p:nvSpPr>
        <p:spPr>
          <a:xfrm>
            <a:off x="325175" y="2812050"/>
            <a:ext cx="21699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en" sz="1100">
                <a:solidFill>
                  <a:schemeClr val="dk1"/>
                </a:solidFill>
                <a:latin typeface="DM Sans"/>
                <a:ea typeface="DM Sans"/>
                <a:cs typeface="DM Sans"/>
                <a:sym typeface="DM Sans"/>
              </a:rPr>
              <a:t>1</a:t>
            </a:r>
            <a:r>
              <a:rPr b="1" lang="en" sz="1100">
                <a:solidFill>
                  <a:schemeClr val="dk1"/>
                </a:solidFill>
                <a:latin typeface="DM Sans"/>
                <a:ea typeface="DM Sans"/>
                <a:cs typeface="DM Sans"/>
                <a:sym typeface="DM Sans"/>
              </a:rPr>
              <a:t>04.i: Use a functions of exponential type model to determine values of interest in a real-world problem.</a:t>
            </a:r>
            <a:endParaRPr b="1" sz="1000">
              <a:solidFill>
                <a:schemeClr val="dk1"/>
              </a:solidFill>
              <a:latin typeface="DM Sans"/>
              <a:ea typeface="DM Sans"/>
              <a:cs typeface="DM Sans"/>
              <a:sym typeface="DM Sans"/>
            </a:endParaRPr>
          </a:p>
        </p:txBody>
      </p:sp>
      <p:cxnSp>
        <p:nvCxnSpPr>
          <p:cNvPr id="642" name="Google Shape;642;p78"/>
          <p:cNvCxnSpPr/>
          <p:nvPr/>
        </p:nvCxnSpPr>
        <p:spPr>
          <a:xfrm>
            <a:off x="4885475" y="1085975"/>
            <a:ext cx="0" cy="3745500"/>
          </a:xfrm>
          <a:prstGeom prst="straightConnector1">
            <a:avLst/>
          </a:prstGeom>
          <a:noFill/>
          <a:ln cap="flat" cmpd="sng" w="9525">
            <a:solidFill>
              <a:schemeClr val="dk1"/>
            </a:solidFill>
            <a:prstDash val="solid"/>
            <a:round/>
            <a:headEnd len="med" w="med" type="none"/>
            <a:tailEnd len="med" w="med" type="none"/>
          </a:ln>
        </p:spPr>
      </p:cxnSp>
      <p:cxnSp>
        <p:nvCxnSpPr>
          <p:cNvPr id="643" name="Google Shape;643;p78"/>
          <p:cNvCxnSpPr/>
          <p:nvPr/>
        </p:nvCxnSpPr>
        <p:spPr>
          <a:xfrm>
            <a:off x="6898225" y="1085975"/>
            <a:ext cx="0" cy="3745500"/>
          </a:xfrm>
          <a:prstGeom prst="straightConnector1">
            <a:avLst/>
          </a:prstGeom>
          <a:noFill/>
          <a:ln cap="flat" cmpd="sng" w="9525">
            <a:solidFill>
              <a:schemeClr val="dk1"/>
            </a:solidFill>
            <a:prstDash val="solid"/>
            <a:round/>
            <a:headEnd len="med" w="med" type="none"/>
            <a:tailEnd len="med" w="med" type="none"/>
          </a:ln>
        </p:spPr>
      </p:cxnSp>
      <p:sp>
        <p:nvSpPr>
          <p:cNvPr id="644" name="Google Shape;644;p78"/>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000">
                <a:latin typeface="DM Sans"/>
                <a:ea typeface="DM Sans"/>
                <a:cs typeface="DM Sans"/>
                <a:sym typeface="DM Sans"/>
              </a:rPr>
              <a:t>Conference and Provide Revision Support</a:t>
            </a:r>
            <a:endParaRPr b="1" sz="1000">
              <a:latin typeface="DM Sans"/>
              <a:ea typeface="DM Sans"/>
              <a:cs typeface="DM Sans"/>
              <a:sym typeface="DM Sans"/>
            </a:endParaRPr>
          </a:p>
          <a:p>
            <a:pPr indent="0" lvl="0" marL="0" rtl="0" algn="l">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45" name="Google Shape;645;p78"/>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000">
                <a:latin typeface="DM Sans"/>
                <a:ea typeface="DM Sans"/>
                <a:cs typeface="DM Sans"/>
                <a:sym typeface="DM Sans"/>
              </a:rPr>
              <a:t>Accept with Revision</a:t>
            </a:r>
            <a:endParaRPr b="1" sz="1000">
              <a:latin typeface="DM Sans"/>
              <a:ea typeface="DM Sans"/>
              <a:cs typeface="DM Sans"/>
              <a:sym typeface="DM Sans"/>
            </a:endParaRPr>
          </a:p>
          <a:p>
            <a:pPr indent="0" lvl="0" marL="0" rtl="0" algn="l">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46" name="Google Shape;646;p78"/>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000">
                <a:latin typeface="DM Sans"/>
                <a:ea typeface="DM Sans"/>
                <a:cs typeface="DM Sans"/>
                <a:sym typeface="DM Sans"/>
              </a:rPr>
              <a:t>Accept </a:t>
            </a:r>
            <a:endParaRPr b="1" sz="1000">
              <a:latin typeface="DM Sans"/>
              <a:ea typeface="DM Sans"/>
              <a:cs typeface="DM Sans"/>
              <a:sym typeface="DM Sans"/>
            </a:endParaRPr>
          </a:p>
          <a:p>
            <a:pPr indent="0" lvl="0" marL="0" rtl="0" algn="l">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50" name="Shape 650"/>
        <p:cNvGrpSpPr/>
        <p:nvPr/>
      </p:nvGrpSpPr>
      <p:grpSpPr>
        <a:xfrm>
          <a:off x="0" y="0"/>
          <a:ext cx="0" cy="0"/>
          <a:chOff x="0" y="0"/>
          <a:chExt cx="0" cy="0"/>
        </a:xfrm>
      </p:grpSpPr>
      <p:cxnSp>
        <p:nvCxnSpPr>
          <p:cNvPr id="651" name="Google Shape;651;p79"/>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sp>
        <p:nvSpPr>
          <p:cNvPr id="652" name="Google Shape;652;p79"/>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53" name="Google Shape;653;p79"/>
          <p:cNvCxnSpPr/>
          <p:nvPr/>
        </p:nvCxnSpPr>
        <p:spPr>
          <a:xfrm>
            <a:off x="5674175" y="300"/>
            <a:ext cx="0" cy="5141400"/>
          </a:xfrm>
          <a:prstGeom prst="straightConnector1">
            <a:avLst/>
          </a:prstGeom>
          <a:noFill/>
          <a:ln cap="flat" cmpd="sng" w="9525">
            <a:solidFill>
              <a:schemeClr val="dk2"/>
            </a:solidFill>
            <a:prstDash val="solid"/>
            <a:round/>
            <a:headEnd len="med" w="med" type="none"/>
            <a:tailEnd len="med" w="med" type="none"/>
          </a:ln>
        </p:spPr>
      </p:cxnSp>
      <p:pic>
        <p:nvPicPr>
          <p:cNvPr id="654" name="Google Shape;654;p79"/>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55" name="Google Shape;655;p79"/>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9"/>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79"/>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79"/>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83FBA3"/>
                </a:solidFill>
                <a:latin typeface="DM Sans"/>
                <a:ea typeface="DM Sans"/>
                <a:cs typeface="DM Sans"/>
                <a:sym typeface="DM Sans"/>
              </a:rPr>
              <a:t>Put your</a:t>
            </a:r>
            <a:br>
              <a:rPr b="1" lang="en" sz="1600">
                <a:solidFill>
                  <a:srgbClr val="83FBA3"/>
                </a:solidFill>
                <a:latin typeface="DM Sans"/>
                <a:ea typeface="DM Sans"/>
                <a:cs typeface="DM Sans"/>
                <a:sym typeface="DM Sans"/>
              </a:rPr>
            </a:br>
            <a:r>
              <a:rPr b="1" lang="en" sz="1600">
                <a:solidFill>
                  <a:srgbClr val="83FBA3"/>
                </a:solidFill>
                <a:latin typeface="DM Sans"/>
                <a:ea typeface="DM Sans"/>
                <a:cs typeface="DM Sans"/>
                <a:sym typeface="DM Sans"/>
              </a:rPr>
              <a:t>thoughts on the Jamboard!</a:t>
            </a:r>
            <a:endParaRPr b="1" sz="1000">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62" name="Shape 662"/>
        <p:cNvGrpSpPr/>
        <p:nvPr/>
      </p:nvGrpSpPr>
      <p:grpSpPr>
        <a:xfrm>
          <a:off x="0" y="0"/>
          <a:ext cx="0" cy="0"/>
          <a:chOff x="0" y="0"/>
          <a:chExt cx="0" cy="0"/>
        </a:xfrm>
      </p:grpSpPr>
      <p:cxnSp>
        <p:nvCxnSpPr>
          <p:cNvPr id="663" name="Google Shape;663;p80"/>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sp>
        <p:nvSpPr>
          <p:cNvPr id="664" name="Google Shape;664;p80"/>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65" name="Google Shape;665;p80"/>
          <p:cNvCxnSpPr/>
          <p:nvPr/>
        </p:nvCxnSpPr>
        <p:spPr>
          <a:xfrm>
            <a:off x="4226375" y="300"/>
            <a:ext cx="0" cy="5141400"/>
          </a:xfrm>
          <a:prstGeom prst="straightConnector1">
            <a:avLst/>
          </a:prstGeom>
          <a:noFill/>
          <a:ln cap="flat" cmpd="sng" w="9525">
            <a:solidFill>
              <a:schemeClr val="dk2"/>
            </a:solidFill>
            <a:prstDash val="solid"/>
            <a:round/>
            <a:headEnd len="med" w="med" type="none"/>
            <a:tailEnd len="med" w="med" type="none"/>
          </a:ln>
        </p:spPr>
      </p:cxnSp>
      <p:pic>
        <p:nvPicPr>
          <p:cNvPr id="666" name="Google Shape;666;p80"/>
          <p:cNvPicPr preferRelativeResize="0"/>
          <p:nvPr/>
        </p:nvPicPr>
        <p:blipFill rotWithShape="1">
          <a:blip r:embed="rId3">
            <a:alphaModFix/>
          </a:blip>
          <a:srcRect b="0" l="0" r="6367" t="0"/>
          <a:stretch/>
        </p:blipFill>
        <p:spPr>
          <a:xfrm rot="-5400000">
            <a:off x="2943250" y="536939"/>
            <a:ext cx="4647823" cy="4068124"/>
          </a:xfrm>
          <a:prstGeom prst="rect">
            <a:avLst/>
          </a:prstGeom>
          <a:noFill/>
          <a:ln>
            <a:noFill/>
          </a:ln>
        </p:spPr>
      </p:pic>
      <p:sp>
        <p:nvSpPr>
          <p:cNvPr id="667" name="Google Shape;667;p80"/>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80"/>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FFF8EF"/>
                </a:solidFill>
                <a:latin typeface="DM Sans"/>
                <a:ea typeface="DM Sans"/>
                <a:cs typeface="DM Sans"/>
                <a:sym typeface="DM Sans"/>
              </a:rPr>
              <a:t>Let’s norm our feedback</a:t>
            </a:r>
            <a:endParaRPr b="1" sz="1000">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178" name="Google Shape;178;p36"/>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179" name="Google Shape;179;p36"/>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indent="0" lvl="0" marL="0" rtl="0" algn="l">
              <a:lnSpc>
                <a:spcPct val="100000"/>
              </a:lnSpc>
              <a:spcBef>
                <a:spcPts val="1000"/>
              </a:spcBef>
              <a:spcAft>
                <a:spcPts val="0"/>
              </a:spcAft>
              <a:buClr>
                <a:schemeClr val="dk1"/>
              </a:buClr>
              <a:buSzPts val="1100"/>
              <a:buFont typeface="Arial"/>
              <a:buNone/>
            </a:pPr>
            <a:r>
              <a:t/>
            </a:r>
            <a:endParaRPr sz="3500">
              <a:solidFill>
                <a:srgbClr val="83FBA3"/>
              </a:solidFill>
              <a:latin typeface="Nanum Myeongjo"/>
              <a:ea typeface="Nanum Myeongjo"/>
              <a:cs typeface="Nanum Myeongjo"/>
              <a:sym typeface="Nanum Myeongjo"/>
            </a:endParaRPr>
          </a:p>
          <a:p>
            <a:pPr indent="0" lvl="0" marL="0" rtl="0" algn="l">
              <a:lnSpc>
                <a:spcPct val="100000"/>
              </a:lnSpc>
              <a:spcBef>
                <a:spcPts val="1000"/>
              </a:spcBef>
              <a:spcAft>
                <a:spcPts val="1000"/>
              </a:spcAft>
              <a:buClr>
                <a:schemeClr val="dk1"/>
              </a:buClr>
              <a:buSzPts val="1100"/>
              <a:buFont typeface="Arial"/>
              <a:buNone/>
            </a:pPr>
            <a:r>
              <a:t/>
            </a: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indent="-205740" lvl="0" marL="164592" rtl="0" algn="l">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6"/>
          <p:cNvSpPr txBox="1"/>
          <p:nvPr/>
        </p:nvSpPr>
        <p:spPr>
          <a:xfrm>
            <a:off x="6887975" y="3145425"/>
            <a:ext cx="1561500" cy="507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100">
                <a:solidFill>
                  <a:srgbClr val="145758"/>
                </a:solidFill>
                <a:latin typeface="Proxima Nova"/>
                <a:ea typeface="Proxima Nova"/>
                <a:cs typeface="Proxima Nova"/>
                <a:sym typeface="Proxima Nova"/>
              </a:rPr>
              <a:t>Which </a:t>
            </a:r>
            <a:r>
              <a:rPr b="1" lang="en" sz="1100">
                <a:solidFill>
                  <a:srgbClr val="145758"/>
                </a:solidFill>
                <a:latin typeface="Proxima Nova"/>
                <a:ea typeface="Proxima Nova"/>
                <a:cs typeface="Proxima Nova"/>
                <a:sym typeface="Proxima Nova"/>
              </a:rPr>
              <a:t>learning</a:t>
            </a:r>
            <a:r>
              <a:rPr b="1" lang="en" sz="1100">
                <a:solidFill>
                  <a:srgbClr val="145758"/>
                </a:solidFill>
                <a:latin typeface="Proxima Nova"/>
                <a:ea typeface="Proxima Nova"/>
                <a:cs typeface="Proxima Nova"/>
                <a:sym typeface="Proxima Nova"/>
              </a:rPr>
              <a:t> principle would you like to focus on today?</a:t>
            </a:r>
            <a:endParaRPr b="1" sz="1100">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72" name="Shape 672"/>
        <p:cNvGrpSpPr/>
        <p:nvPr/>
      </p:nvGrpSpPr>
      <p:grpSpPr>
        <a:xfrm>
          <a:off x="0" y="0"/>
          <a:ext cx="0" cy="0"/>
          <a:chOff x="0" y="0"/>
          <a:chExt cx="0" cy="0"/>
        </a:xfrm>
      </p:grpSpPr>
      <p:cxnSp>
        <p:nvCxnSpPr>
          <p:cNvPr id="673" name="Google Shape;673;p81"/>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sp>
        <p:nvSpPr>
          <p:cNvPr id="674" name="Google Shape;674;p81"/>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75" name="Google Shape;675;p81"/>
          <p:cNvCxnSpPr/>
          <p:nvPr/>
        </p:nvCxnSpPr>
        <p:spPr>
          <a:xfrm>
            <a:off x="4226375" y="300"/>
            <a:ext cx="0" cy="5141400"/>
          </a:xfrm>
          <a:prstGeom prst="straightConnector1">
            <a:avLst/>
          </a:prstGeom>
          <a:noFill/>
          <a:ln cap="flat" cmpd="sng" w="9525">
            <a:solidFill>
              <a:schemeClr val="dk2"/>
            </a:solidFill>
            <a:prstDash val="solid"/>
            <a:round/>
            <a:headEnd len="med" w="med" type="none"/>
            <a:tailEnd len="med" w="med" type="none"/>
          </a:ln>
        </p:spPr>
      </p:cxnSp>
      <p:grpSp>
        <p:nvGrpSpPr>
          <p:cNvPr id="676" name="Google Shape;676;p81"/>
          <p:cNvGrpSpPr/>
          <p:nvPr/>
        </p:nvGrpSpPr>
        <p:grpSpPr>
          <a:xfrm>
            <a:off x="237713" y="970700"/>
            <a:ext cx="8668575" cy="3712400"/>
            <a:chOff x="-49725" y="782375"/>
            <a:chExt cx="8668575" cy="3712400"/>
          </a:xfrm>
        </p:grpSpPr>
        <p:pic>
          <p:nvPicPr>
            <p:cNvPr id="677" name="Google Shape;677;p81"/>
            <p:cNvPicPr preferRelativeResize="0"/>
            <p:nvPr/>
          </p:nvPicPr>
          <p:blipFill>
            <a:blip r:embed="rId3">
              <a:alphaModFix/>
            </a:blip>
            <a:stretch>
              <a:fillRect/>
            </a:stretch>
          </p:blipFill>
          <p:spPr>
            <a:xfrm>
              <a:off x="-49725" y="782375"/>
              <a:ext cx="2776621" cy="3451614"/>
            </a:xfrm>
            <a:prstGeom prst="rect">
              <a:avLst/>
            </a:prstGeom>
            <a:noFill/>
            <a:ln>
              <a:noFill/>
            </a:ln>
          </p:spPr>
        </p:pic>
        <p:pic>
          <p:nvPicPr>
            <p:cNvPr id="678" name="Google Shape;678;p81"/>
            <p:cNvPicPr preferRelativeResize="0"/>
            <p:nvPr/>
          </p:nvPicPr>
          <p:blipFill>
            <a:blip r:embed="rId4">
              <a:alphaModFix/>
            </a:blip>
            <a:stretch>
              <a:fillRect/>
            </a:stretch>
          </p:blipFill>
          <p:spPr>
            <a:xfrm>
              <a:off x="2726895" y="905513"/>
              <a:ext cx="3036137" cy="3084945"/>
            </a:xfrm>
            <a:prstGeom prst="rect">
              <a:avLst/>
            </a:prstGeom>
            <a:noFill/>
            <a:ln>
              <a:noFill/>
            </a:ln>
          </p:spPr>
        </p:pic>
        <p:pic>
          <p:nvPicPr>
            <p:cNvPr id="679" name="Google Shape;679;p81"/>
            <p:cNvPicPr preferRelativeResize="0"/>
            <p:nvPr/>
          </p:nvPicPr>
          <p:blipFill rotWithShape="1">
            <a:blip r:embed="rId5">
              <a:alphaModFix/>
            </a:blip>
            <a:srcRect b="14248" l="0" r="0" t="27209"/>
            <a:stretch/>
          </p:blipFill>
          <p:spPr>
            <a:xfrm>
              <a:off x="5534572" y="913739"/>
              <a:ext cx="3084278" cy="1829879"/>
            </a:xfrm>
            <a:prstGeom prst="rect">
              <a:avLst/>
            </a:prstGeom>
            <a:noFill/>
            <a:ln>
              <a:noFill/>
            </a:ln>
          </p:spPr>
        </p:pic>
        <p:pic>
          <p:nvPicPr>
            <p:cNvPr id="680" name="Google Shape;680;p81"/>
            <p:cNvPicPr preferRelativeResize="0"/>
            <p:nvPr/>
          </p:nvPicPr>
          <p:blipFill>
            <a:blip r:embed="rId6">
              <a:alphaModFix/>
            </a:blip>
            <a:stretch>
              <a:fillRect/>
            </a:stretch>
          </p:blipFill>
          <p:spPr>
            <a:xfrm>
              <a:off x="5452092" y="2637474"/>
              <a:ext cx="2686156" cy="1857301"/>
            </a:xfrm>
            <a:prstGeom prst="rect">
              <a:avLst/>
            </a:prstGeom>
            <a:noFill/>
            <a:ln>
              <a:noFill/>
            </a:ln>
          </p:spPr>
        </p:pic>
      </p:grpSp>
      <p:sp>
        <p:nvSpPr>
          <p:cNvPr id="681" name="Google Shape;681;p81"/>
          <p:cNvSpPr/>
          <p:nvPr/>
        </p:nvSpPr>
        <p:spPr>
          <a:xfrm>
            <a:off x="3412525" y="32367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81"/>
          <p:cNvSpPr txBox="1"/>
          <p:nvPr/>
        </p:nvSpPr>
        <p:spPr>
          <a:xfrm>
            <a:off x="3608575" y="3963500"/>
            <a:ext cx="1554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FFF8EF"/>
                </a:solidFill>
                <a:latin typeface="DM Sans"/>
                <a:ea typeface="DM Sans"/>
                <a:cs typeface="DM Sans"/>
                <a:sym typeface="DM Sans"/>
              </a:rPr>
              <a:t>Let’s norm our feedback</a:t>
            </a:r>
            <a:endParaRPr b="1" sz="1000">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86" name="Shape 686"/>
        <p:cNvGrpSpPr/>
        <p:nvPr/>
      </p:nvGrpSpPr>
      <p:grpSpPr>
        <a:xfrm>
          <a:off x="0" y="0"/>
          <a:ext cx="0" cy="0"/>
          <a:chOff x="0" y="0"/>
          <a:chExt cx="0" cy="0"/>
        </a:xfrm>
      </p:grpSpPr>
      <p:cxnSp>
        <p:nvCxnSpPr>
          <p:cNvPr id="687" name="Google Shape;687;p82"/>
          <p:cNvCxnSpPr/>
          <p:nvPr/>
        </p:nvCxnSpPr>
        <p:spPr>
          <a:xfrm>
            <a:off x="-2700" y="1246575"/>
            <a:ext cx="9149400" cy="0"/>
          </a:xfrm>
          <a:prstGeom prst="straightConnector1">
            <a:avLst/>
          </a:prstGeom>
          <a:noFill/>
          <a:ln cap="flat" cmpd="sng" w="9525">
            <a:solidFill>
              <a:schemeClr val="dk1"/>
            </a:solidFill>
            <a:prstDash val="solid"/>
            <a:round/>
            <a:headEnd len="med" w="med" type="none"/>
            <a:tailEnd len="med" w="med" type="none"/>
          </a:ln>
        </p:spPr>
      </p:cxnSp>
      <p:sp>
        <p:nvSpPr>
          <p:cNvPr id="688" name="Google Shape;688;p82"/>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89" name="Google Shape;689;p82"/>
          <p:cNvCxnSpPr/>
          <p:nvPr/>
        </p:nvCxnSpPr>
        <p:spPr>
          <a:xfrm>
            <a:off x="4226375" y="300"/>
            <a:ext cx="0" cy="5141400"/>
          </a:xfrm>
          <a:prstGeom prst="straightConnector1">
            <a:avLst/>
          </a:prstGeom>
          <a:noFill/>
          <a:ln cap="flat" cmpd="sng" w="9525">
            <a:solidFill>
              <a:schemeClr val="dk2"/>
            </a:solidFill>
            <a:prstDash val="solid"/>
            <a:round/>
            <a:headEnd len="med" w="med" type="none"/>
            <a:tailEnd len="med" w="med" type="none"/>
          </a:ln>
        </p:spPr>
      </p:cxnSp>
      <p:pic>
        <p:nvPicPr>
          <p:cNvPr id="690" name="Google Shape;690;p82"/>
          <p:cNvPicPr preferRelativeResize="0"/>
          <p:nvPr/>
        </p:nvPicPr>
        <p:blipFill rotWithShape="1">
          <a:blip r:embed="rId3">
            <a:alphaModFix/>
          </a:blip>
          <a:srcRect b="9238" l="7286" r="34603" t="14664"/>
          <a:stretch/>
        </p:blipFill>
        <p:spPr>
          <a:xfrm>
            <a:off x="312775" y="1286325"/>
            <a:ext cx="2650849" cy="1951632"/>
          </a:xfrm>
          <a:prstGeom prst="rect">
            <a:avLst/>
          </a:prstGeom>
          <a:noFill/>
          <a:ln>
            <a:noFill/>
          </a:ln>
        </p:spPr>
      </p:pic>
      <p:pic>
        <p:nvPicPr>
          <p:cNvPr id="691" name="Google Shape;691;p82"/>
          <p:cNvPicPr preferRelativeResize="0"/>
          <p:nvPr/>
        </p:nvPicPr>
        <p:blipFill>
          <a:blip r:embed="rId4">
            <a:alphaModFix/>
          </a:blip>
          <a:stretch>
            <a:fillRect/>
          </a:stretch>
        </p:blipFill>
        <p:spPr>
          <a:xfrm>
            <a:off x="5942025" y="792231"/>
            <a:ext cx="3168998" cy="4225306"/>
          </a:xfrm>
          <a:prstGeom prst="rect">
            <a:avLst/>
          </a:prstGeom>
          <a:noFill/>
          <a:ln>
            <a:noFill/>
          </a:ln>
        </p:spPr>
      </p:pic>
      <p:pic>
        <p:nvPicPr>
          <p:cNvPr id="692" name="Google Shape;692;p82"/>
          <p:cNvPicPr preferRelativeResize="0"/>
          <p:nvPr/>
        </p:nvPicPr>
        <p:blipFill>
          <a:blip r:embed="rId5">
            <a:alphaModFix/>
          </a:blip>
          <a:stretch>
            <a:fillRect/>
          </a:stretch>
        </p:blipFill>
        <p:spPr>
          <a:xfrm>
            <a:off x="2773025" y="792226"/>
            <a:ext cx="3168998" cy="4225326"/>
          </a:xfrm>
          <a:prstGeom prst="rect">
            <a:avLst/>
          </a:prstGeom>
          <a:noFill/>
          <a:ln>
            <a:noFill/>
          </a:ln>
        </p:spPr>
      </p:pic>
      <p:sp>
        <p:nvSpPr>
          <p:cNvPr id="693" name="Google Shape;693;p82"/>
          <p:cNvSpPr/>
          <p:nvPr/>
        </p:nvSpPr>
        <p:spPr>
          <a:xfrm>
            <a:off x="516925" y="25509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82"/>
          <p:cNvSpPr txBox="1"/>
          <p:nvPr/>
        </p:nvSpPr>
        <p:spPr>
          <a:xfrm>
            <a:off x="712975" y="3277700"/>
            <a:ext cx="1554000" cy="492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1600">
                <a:solidFill>
                  <a:srgbClr val="FFF8EF"/>
                </a:solidFill>
                <a:latin typeface="DM Sans"/>
                <a:ea typeface="DM Sans"/>
                <a:cs typeface="DM Sans"/>
                <a:sym typeface="DM Sans"/>
              </a:rPr>
              <a:t>Let’s norm our feedback</a:t>
            </a:r>
            <a:endParaRPr b="1" sz="1000">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98" name="Shape 698"/>
        <p:cNvGrpSpPr/>
        <p:nvPr/>
      </p:nvGrpSpPr>
      <p:grpSpPr>
        <a:xfrm>
          <a:off x="0" y="0"/>
          <a:ext cx="0" cy="0"/>
          <a:chOff x="0" y="0"/>
          <a:chExt cx="0" cy="0"/>
        </a:xfrm>
      </p:grpSpPr>
      <p:cxnSp>
        <p:nvCxnSpPr>
          <p:cNvPr id="699" name="Google Shape;699;p83"/>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700" name="Google Shape;700;p83"/>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701" name="Google Shape;701;p83"/>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702" name="Google Shape;702;p83"/>
          <p:cNvSpPr txBox="1"/>
          <p:nvPr/>
        </p:nvSpPr>
        <p:spPr>
          <a:xfrm>
            <a:off x="615900" y="1598550"/>
            <a:ext cx="5421300" cy="1635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indent="0" lvl="0" marL="0" rtl="0" algn="l">
              <a:lnSpc>
                <a:spcPct val="115000"/>
              </a:lnSpc>
              <a:spcBef>
                <a:spcPts val="1000"/>
              </a:spcBef>
              <a:spcAft>
                <a:spcPts val="1000"/>
              </a:spcAft>
              <a:buNone/>
            </a:pPr>
            <a:r>
              <a:rPr lang="en"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703" name="Google Shape;703;p83"/>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83"/>
          <p:cNvSpPr txBox="1"/>
          <p:nvPr/>
        </p:nvSpPr>
        <p:spPr>
          <a:xfrm>
            <a:off x="6735575" y="3076125"/>
            <a:ext cx="15615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145758"/>
                </a:solidFill>
                <a:latin typeface="DM Sans"/>
                <a:ea typeface="DM Sans"/>
                <a:cs typeface="DM Sans"/>
                <a:sym typeface="DM Sans"/>
              </a:rPr>
              <a:t>Come off </a:t>
            </a:r>
            <a:br>
              <a:rPr b="1" lang="en">
                <a:solidFill>
                  <a:srgbClr val="145758"/>
                </a:solidFill>
                <a:latin typeface="DM Sans"/>
                <a:ea typeface="DM Sans"/>
                <a:cs typeface="DM Sans"/>
                <a:sym typeface="DM Sans"/>
              </a:rPr>
            </a:br>
            <a:r>
              <a:rPr b="1" lang="en">
                <a:solidFill>
                  <a:srgbClr val="145758"/>
                </a:solidFill>
                <a:latin typeface="DM Sans"/>
                <a:ea typeface="DM Sans"/>
                <a:cs typeface="DM Sans"/>
                <a:sym typeface="DM Sans"/>
              </a:rPr>
              <a:t>mute or share in the chat!</a:t>
            </a:r>
            <a:endParaRPr b="1" sz="1100">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708" name="Shape 708"/>
        <p:cNvGrpSpPr/>
        <p:nvPr/>
      </p:nvGrpSpPr>
      <p:grpSpPr>
        <a:xfrm>
          <a:off x="0" y="0"/>
          <a:ext cx="0" cy="0"/>
          <a:chOff x="0" y="0"/>
          <a:chExt cx="0" cy="0"/>
        </a:xfrm>
      </p:grpSpPr>
      <p:cxnSp>
        <p:nvCxnSpPr>
          <p:cNvPr id="709" name="Google Shape;709;p84"/>
          <p:cNvCxnSpPr/>
          <p:nvPr/>
        </p:nvCxnSpPr>
        <p:spPr>
          <a:xfrm>
            <a:off x="31153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710" name="Google Shape;710;p84"/>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711" name="Google Shape;711;p84"/>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06</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715" name="Shape 715"/>
        <p:cNvGrpSpPr/>
        <p:nvPr/>
      </p:nvGrpSpPr>
      <p:grpSpPr>
        <a:xfrm>
          <a:off x="0" y="0"/>
          <a:ext cx="0" cy="0"/>
          <a:chOff x="0" y="0"/>
          <a:chExt cx="0" cy="0"/>
        </a:xfrm>
      </p:grpSpPr>
      <p:cxnSp>
        <p:nvCxnSpPr>
          <p:cNvPr id="716" name="Google Shape;716;p85"/>
          <p:cNvCxnSpPr/>
          <p:nvPr/>
        </p:nvCxnSpPr>
        <p:spPr>
          <a:xfrm>
            <a:off x="312775" y="-13900"/>
            <a:ext cx="0" cy="5178300"/>
          </a:xfrm>
          <a:prstGeom prst="straightConnector1">
            <a:avLst/>
          </a:prstGeom>
          <a:noFill/>
          <a:ln cap="flat" cmpd="sng" w="9525">
            <a:solidFill>
              <a:srgbClr val="83FBA3"/>
            </a:solidFill>
            <a:prstDash val="solid"/>
            <a:round/>
            <a:headEnd len="med" w="med" type="none"/>
            <a:tailEnd len="med" w="med" type="none"/>
          </a:ln>
        </p:spPr>
      </p:cxnSp>
      <p:cxnSp>
        <p:nvCxnSpPr>
          <p:cNvPr id="717" name="Google Shape;717;p85"/>
          <p:cNvCxnSpPr/>
          <p:nvPr/>
        </p:nvCxnSpPr>
        <p:spPr>
          <a:xfrm rot="10800000">
            <a:off x="-100" y="4837750"/>
            <a:ext cx="9202800" cy="0"/>
          </a:xfrm>
          <a:prstGeom prst="straightConnector1">
            <a:avLst/>
          </a:prstGeom>
          <a:noFill/>
          <a:ln cap="flat" cmpd="sng" w="9525">
            <a:solidFill>
              <a:srgbClr val="83FBA3"/>
            </a:solidFill>
            <a:prstDash val="solid"/>
            <a:round/>
            <a:headEnd len="med" w="med" type="none"/>
            <a:tailEnd len="med" w="med" type="none"/>
          </a:ln>
        </p:spPr>
      </p:cxnSp>
      <p:sp>
        <p:nvSpPr>
          <p:cNvPr id="718" name="Google Shape;718;p85"/>
          <p:cNvSpPr txBox="1"/>
          <p:nvPr/>
        </p:nvSpPr>
        <p:spPr>
          <a:xfrm>
            <a:off x="615900" y="1598550"/>
            <a:ext cx="5421300" cy="30204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indent="-342900" lvl="0" marL="457200" rtl="0" algn="l">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indent="-342900" lvl="0" marL="457200" rtl="0" algn="l">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learning principle are you most excited about connecting to M104 content? Why?</a:t>
            </a:r>
            <a:endParaRPr sz="1800">
              <a:solidFill>
                <a:schemeClr val="lt1"/>
              </a:solidFill>
              <a:latin typeface="DM Sans"/>
              <a:ea typeface="DM Sans"/>
              <a:cs typeface="DM Sans"/>
              <a:sym typeface="DM Sans"/>
            </a:endParaRPr>
          </a:p>
          <a:p>
            <a:pPr indent="-342900" lvl="0" marL="457200" rtl="0" algn="l">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indent="0" lvl="0" marL="0" rtl="0" algn="l">
              <a:lnSpc>
                <a:spcPct val="115000"/>
              </a:lnSpc>
              <a:spcBef>
                <a:spcPts val="1000"/>
              </a:spcBef>
              <a:spcAft>
                <a:spcPts val="1000"/>
              </a:spcAft>
              <a:buNone/>
            </a:pPr>
            <a:r>
              <a:t/>
            </a:r>
            <a:endParaRPr sz="1800">
              <a:solidFill>
                <a:schemeClr val="lt1"/>
              </a:solidFill>
              <a:latin typeface="DM Sans"/>
              <a:ea typeface="DM Sans"/>
              <a:cs typeface="DM Sans"/>
              <a:sym typeface="DM Sans"/>
            </a:endParaRPr>
          </a:p>
        </p:txBody>
      </p:sp>
      <p:sp>
        <p:nvSpPr>
          <p:cNvPr id="719" name="Google Shape;719;p85"/>
          <p:cNvSpPr txBox="1"/>
          <p:nvPr/>
        </p:nvSpPr>
        <p:spPr>
          <a:xfrm>
            <a:off x="615900" y="368375"/>
            <a:ext cx="4900500" cy="10776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cap="flat" cmpd="sng" w="9525">
            <a:solidFill>
              <a:schemeClr val="dk2"/>
            </a:solidFill>
            <a:prstDash val="solid"/>
            <a:round/>
            <a:headEnd len="med" w="med" type="none"/>
            <a:tailEnd len="med" w="med" type="none"/>
          </a:ln>
        </p:spPr>
      </p:cxnSp>
      <p:sp>
        <p:nvSpPr>
          <p:cNvPr id="188" name="Google Shape;188;p37"/>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cap="flat" cmpd="sng" w="9525">
            <a:solidFill>
              <a:schemeClr val="dk1"/>
            </a:solidFill>
            <a:prstDash val="solid"/>
            <a:round/>
            <a:headEnd len="med" w="med" type="none"/>
            <a:tailEnd len="med" w="med" type="none"/>
          </a:ln>
        </p:spPr>
      </p:cxnSp>
      <p:sp>
        <p:nvSpPr>
          <p:cNvPr id="195" name="Google Shape;195;p38"/>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8"/>
          <p:cNvSpPr txBox="1"/>
          <p:nvPr/>
        </p:nvSpPr>
        <p:spPr>
          <a:xfrm>
            <a:off x="345075" y="276625"/>
            <a:ext cx="60321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M104 Modeling with Exponential Functions </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cap="flat" cmpd="sng" w="9525">
            <a:solidFill>
              <a:schemeClr val="dk1"/>
            </a:solidFill>
            <a:prstDash val="solid"/>
            <a:round/>
            <a:headEnd len="med" w="med" type="none"/>
            <a:tailEnd len="med" w="med" type="none"/>
          </a:ln>
        </p:spPr>
      </p:cxnSp>
      <p:sp>
        <p:nvSpPr>
          <p:cNvPr id="198" name="Google Shape;198;p38"/>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1200"/>
              </a:spcAft>
              <a:buClr>
                <a:schemeClr val="dk1"/>
              </a:buClr>
              <a:buSzPts val="1100"/>
              <a:buFont typeface="Arial"/>
              <a:buNone/>
            </a:pPr>
            <a:r>
              <a:rPr lang="en" sz="3500">
                <a:solidFill>
                  <a:schemeClr val="dk1"/>
                </a:solidFill>
                <a:latin typeface="Nanum Myeongjo"/>
                <a:ea typeface="Nanum Myeongjo"/>
                <a:cs typeface="Nanum Myeongjo"/>
                <a:sym typeface="Nanum Myeongjo"/>
              </a:rPr>
              <a:t>What comes to mind? </a:t>
            </a:r>
            <a:br>
              <a:rPr lang="en" sz="3500">
                <a:solidFill>
                  <a:schemeClr val="dk1"/>
                </a:solidFill>
                <a:latin typeface="Nanum Myeongjo"/>
                <a:ea typeface="Nanum Myeongjo"/>
                <a:cs typeface="Nanum Myeongjo"/>
                <a:sym typeface="Nanum Myeongjo"/>
              </a:rPr>
            </a:br>
            <a:r>
              <a:rPr lang="en"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8"/>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a:t>
            </a:r>
            <a:r>
              <a:rPr lang="en" sz="3500">
                <a:solidFill>
                  <a:schemeClr val="dk1"/>
                </a:solidFill>
                <a:latin typeface="Nanum Myeongjo"/>
                <a:ea typeface="Nanum Myeongjo"/>
                <a:cs typeface="Nanum Myeongjo"/>
                <a:sym typeface="Nanum Myeongjo"/>
              </a:rPr>
              <a:t>the</a:t>
            </a:r>
            <a:r>
              <a:rPr lang="en" sz="3500">
                <a:solidFill>
                  <a:schemeClr val="dk1"/>
                </a:solidFill>
                <a:latin typeface="Nanum Myeongjo"/>
                <a:ea typeface="Nanum Myeongjo"/>
                <a:cs typeface="Nanum Myeongjo"/>
                <a:sym typeface="Nanum Myeongjo"/>
              </a:rPr>
              <a:t>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595775"/>
            <a:ext cx="3728400" cy="1566900"/>
          </a:xfrm>
          <a:prstGeom prst="rect">
            <a:avLst/>
          </a:prstGeom>
          <a:noFill/>
          <a:ln>
            <a:noFill/>
          </a:ln>
        </p:spPr>
        <p:txBody>
          <a:bodyPr anchorCtr="0" anchor="t" bIns="0" lIns="91425" spcFirstLastPara="1" rIns="0" wrap="square" tIns="0">
            <a:spAutoFit/>
          </a:bodyPr>
          <a:lstStyle/>
          <a:p>
            <a:pPr indent="-139446" lvl="0" marL="82296" rtl="0" algn="l">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Understand that a function from one set (called the domain) to another set (called the range) assigns to each element of the domain exactly one element of the range. If f is a function and x is an element of its domain, then f(x) denotes the output of f corresponding to the input x. The graph of f is the graph of the equation y = f(x)</a:t>
            </a:r>
            <a:endParaRPr sz="900">
              <a:solidFill>
                <a:schemeClr val="dk1"/>
              </a:solidFill>
              <a:latin typeface="DM Sans"/>
              <a:ea typeface="DM Sans"/>
              <a:cs typeface="DM Sans"/>
              <a:sym typeface="DM Sans"/>
            </a:endParaRPr>
          </a:p>
          <a:p>
            <a:pPr indent="-139446" lvl="0" marL="82296" rtl="0" algn="l">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Use function notation, evaluate functions for inputs in their domains, and interpret statements that use function notation in terms of a context. </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4419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en">
                <a:solidFill>
                  <a:schemeClr val="dk1"/>
                </a:solidFill>
                <a:latin typeface="DM Sans"/>
                <a:ea typeface="DM Sans"/>
                <a:cs typeface="DM Sans"/>
                <a:sym typeface="DM Sans"/>
              </a:rPr>
              <a:t>Selected Common Core Standards for Mathematics High School - Functions</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cap="flat" cmpd="sng" w="9525">
            <a:solidFill>
              <a:schemeClr val="dk2"/>
            </a:solidFill>
            <a:prstDash val="solid"/>
            <a:round/>
            <a:headEnd len="med" w="med" type="none"/>
            <a:tailEnd len="med" w="med" type="none"/>
          </a:ln>
        </p:spPr>
      </p:cxnSp>
      <p:sp>
        <p:nvSpPr>
          <p:cNvPr id="210" name="Google Shape;210;p39"/>
          <p:cNvSpPr txBox="1"/>
          <p:nvPr/>
        </p:nvSpPr>
        <p:spPr>
          <a:xfrm>
            <a:off x="615900" y="2147600"/>
            <a:ext cx="3512700" cy="347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en" sz="1100">
                <a:solidFill>
                  <a:schemeClr val="dk1"/>
                </a:solidFill>
                <a:latin typeface="DM Sans"/>
                <a:ea typeface="DM Sans"/>
                <a:cs typeface="DM Sans"/>
                <a:sym typeface="DM Sans"/>
              </a:rPr>
              <a:t>Understand the concept of a function and use function notation</a:t>
            </a:r>
            <a:endParaRPr b="1" sz="1100">
              <a:latin typeface="DM Sans"/>
              <a:ea typeface="DM Sans"/>
              <a:cs typeface="DM Sans"/>
              <a:sym typeface="DM Sans"/>
            </a:endParaRPr>
          </a:p>
        </p:txBody>
      </p:sp>
      <p:sp>
        <p:nvSpPr>
          <p:cNvPr id="211" name="Google Shape;211;p39"/>
          <p:cNvSpPr txBox="1"/>
          <p:nvPr/>
        </p:nvSpPr>
        <p:spPr>
          <a:xfrm>
            <a:off x="5174775" y="751625"/>
            <a:ext cx="3402000" cy="2835900"/>
          </a:xfrm>
          <a:prstGeom prst="rect">
            <a:avLst/>
          </a:prstGeom>
          <a:noFill/>
          <a:ln>
            <a:noFill/>
          </a:ln>
        </p:spPr>
        <p:txBody>
          <a:bodyPr anchorCtr="0" anchor="t" bIns="0" lIns="91425" spcFirstLastPara="1" rIns="0" wrap="square" tIns="0">
            <a:spAutoFit/>
          </a:bodyPr>
          <a:lstStyle/>
          <a:p>
            <a:pPr indent="-139446" lvl="0" marL="82296" rtl="0" algn="l">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For a function that </a:t>
            </a:r>
            <a:r>
              <a:rPr lang="en" sz="900">
                <a:solidFill>
                  <a:schemeClr val="dk1"/>
                </a:solidFill>
                <a:latin typeface="DM Sans"/>
                <a:ea typeface="DM Sans"/>
                <a:cs typeface="DM Sans"/>
                <a:sym typeface="DM Sans"/>
              </a:rPr>
              <a:t>models</a:t>
            </a:r>
            <a:r>
              <a:rPr lang="en" sz="900">
                <a:solidFill>
                  <a:schemeClr val="dk1"/>
                </a:solidFill>
                <a:latin typeface="DM Sans"/>
                <a:ea typeface="DM Sans"/>
                <a:cs typeface="DM Sans"/>
                <a:sym typeface="DM Sans"/>
              </a:rPr>
              <a:t> a relationship between two qualities, interpret key features of graphs and tables in terms of the quantities, and sketch graphs showing key features given a verbal description of the relationship. Key features include: intercepts; intervals where the function is increasing, decreasing, </a:t>
            </a:r>
            <a:r>
              <a:rPr lang="en" sz="900">
                <a:solidFill>
                  <a:schemeClr val="dk1"/>
                </a:solidFill>
                <a:latin typeface="DM Sans"/>
                <a:ea typeface="DM Sans"/>
                <a:cs typeface="DM Sans"/>
                <a:sym typeface="DM Sans"/>
              </a:rPr>
              <a:t>positive, or negative; relative maximums and minimums; symmetries; and behavior; and periodicity</a:t>
            </a:r>
            <a:endParaRPr sz="900">
              <a:solidFill>
                <a:schemeClr val="dk1"/>
              </a:solidFill>
              <a:latin typeface="DM Sans"/>
              <a:ea typeface="DM Sans"/>
              <a:cs typeface="DM Sans"/>
              <a:sym typeface="DM Sans"/>
            </a:endParaRPr>
          </a:p>
          <a:p>
            <a:pPr indent="-139446" lvl="0" marL="82296" rtl="0" algn="l">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Relate the domain of a function to its graph and, where applicable, to the quantitative relationship it describes. For example, if the function h(n) gives the number of person-hours it takes to assemble n engines in a factory, then the positive integers would be an appropriate domain for the function.</a:t>
            </a:r>
            <a:endParaRPr sz="900">
              <a:solidFill>
                <a:schemeClr val="dk1"/>
              </a:solidFill>
              <a:latin typeface="DM Sans"/>
              <a:ea typeface="DM Sans"/>
              <a:cs typeface="DM Sans"/>
              <a:sym typeface="DM Sans"/>
            </a:endParaRPr>
          </a:p>
          <a:p>
            <a:pPr indent="-139446" lvl="0" marL="82296" rtl="0" algn="l">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Calculate and interpret the average rate of change of a function (presented symbolically or as a table) over a specified interval. Estimate the rate of change from a graph.</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347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en" sz="1100">
                <a:solidFill>
                  <a:schemeClr val="dk1"/>
                </a:solidFill>
                <a:latin typeface="DM Sans"/>
                <a:ea typeface="DM Sans"/>
                <a:cs typeface="DM Sans"/>
                <a:sym typeface="DM Sans"/>
              </a:rPr>
              <a:t>Interpret functions that arise in applications in terms of the context</a:t>
            </a:r>
            <a:endParaRPr b="1" sz="1100">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9"/>
          <p:cNvSpPr txBox="1"/>
          <p:nvPr/>
        </p:nvSpPr>
        <p:spPr>
          <a:xfrm>
            <a:off x="5443775" y="4048975"/>
            <a:ext cx="30000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C9FC8D"/>
                </a:solidFill>
                <a:latin typeface="DM Sans"/>
                <a:ea typeface="DM Sans"/>
                <a:cs typeface="DM Sans"/>
                <a:sym typeface="DM Sans"/>
              </a:rPr>
              <a:t>How would you synthesize these? </a:t>
            </a:r>
            <a:br>
              <a:rPr b="1" lang="en" sz="1300">
                <a:solidFill>
                  <a:srgbClr val="C9FC8D"/>
                </a:solidFill>
                <a:latin typeface="DM Sans"/>
                <a:ea typeface="DM Sans"/>
                <a:cs typeface="DM Sans"/>
                <a:sym typeface="DM Sans"/>
              </a:rPr>
            </a:br>
            <a:r>
              <a:rPr b="1" lang="en" sz="1300">
                <a:solidFill>
                  <a:srgbClr val="C9FC8D"/>
                </a:solidFill>
                <a:latin typeface="DM Sans"/>
                <a:ea typeface="DM Sans"/>
                <a:cs typeface="DM Sans"/>
                <a:sym typeface="DM Sans"/>
              </a:rPr>
              <a:t>What are the key takeaways </a:t>
            </a:r>
            <a:br>
              <a:rPr b="1" lang="en" sz="1300">
                <a:solidFill>
                  <a:srgbClr val="C9FC8D"/>
                </a:solidFill>
                <a:latin typeface="DM Sans"/>
                <a:ea typeface="DM Sans"/>
                <a:cs typeface="DM Sans"/>
                <a:sym typeface="DM Sans"/>
              </a:rPr>
            </a:br>
            <a:r>
              <a:rPr b="1" lang="en" sz="1300">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18"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20" name="Google Shape;220;p40"/>
          <p:cNvSpPr txBox="1"/>
          <p:nvPr/>
        </p:nvSpPr>
        <p:spPr>
          <a:xfrm>
            <a:off x="615900" y="2595775"/>
            <a:ext cx="3728400" cy="1566900"/>
          </a:xfrm>
          <a:prstGeom prst="rect">
            <a:avLst/>
          </a:prstGeom>
          <a:noFill/>
          <a:ln>
            <a:noFill/>
          </a:ln>
        </p:spPr>
        <p:txBody>
          <a:bodyPr anchorCtr="0" anchor="t" bIns="0" lIns="91425" spcFirstLastPara="1" rIns="0" wrap="square" tIns="0">
            <a:spAutoFit/>
          </a:bodyPr>
          <a:lstStyle/>
          <a:p>
            <a:pPr indent="-139446" lvl="0" marL="82296" rtl="0" algn="l">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Understand that a function from one set (called the domain) to another set (called the range) assigns to each element of the domain exactly one element of the range. If f is a function and x is an element of its domain, then f(x) denotes the output of f corresponding to the input x. The graph of f is the graph of the equation y = f(x)</a:t>
            </a:r>
            <a:endParaRPr sz="900">
              <a:solidFill>
                <a:schemeClr val="dk1"/>
              </a:solidFill>
              <a:latin typeface="DM Sans"/>
              <a:ea typeface="DM Sans"/>
              <a:cs typeface="DM Sans"/>
              <a:sym typeface="DM Sans"/>
            </a:endParaRPr>
          </a:p>
          <a:p>
            <a:pPr indent="-139446" lvl="0" marL="82296" rtl="0" algn="l">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Use function notation, evaluate functions for inputs in their domains, and interpret statements that use function notation in terms of a context. </a:t>
            </a:r>
            <a:endParaRPr sz="900">
              <a:solidFill>
                <a:schemeClr val="dk1"/>
              </a:solidFill>
              <a:latin typeface="DM Sans"/>
              <a:ea typeface="DM Sans"/>
              <a:cs typeface="DM Sans"/>
              <a:sym typeface="DM Sans"/>
            </a:endParaRPr>
          </a:p>
        </p:txBody>
      </p:sp>
      <p:sp>
        <p:nvSpPr>
          <p:cNvPr id="221" name="Google Shape;221;p40"/>
          <p:cNvSpPr txBox="1"/>
          <p:nvPr/>
        </p:nvSpPr>
        <p:spPr>
          <a:xfrm>
            <a:off x="615900" y="1515100"/>
            <a:ext cx="4032900" cy="4419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en">
                <a:solidFill>
                  <a:schemeClr val="dk1"/>
                </a:solidFill>
                <a:latin typeface="DM Sans"/>
                <a:ea typeface="DM Sans"/>
                <a:cs typeface="DM Sans"/>
                <a:sym typeface="DM Sans"/>
              </a:rPr>
              <a:t>Selected Common Core Standards for Mathematics High School - Functions</a:t>
            </a:r>
            <a:endParaRPr b="1">
              <a:latin typeface="DM Sans"/>
              <a:ea typeface="DM Sans"/>
              <a:cs typeface="DM Sans"/>
              <a:sym typeface="DM Sans"/>
            </a:endParaRPr>
          </a:p>
        </p:txBody>
      </p:sp>
      <p:cxnSp>
        <p:nvCxnSpPr>
          <p:cNvPr id="222" name="Google Shape;222;p40"/>
          <p:cNvCxnSpPr/>
          <p:nvPr/>
        </p:nvCxnSpPr>
        <p:spPr>
          <a:xfrm rot="10800000">
            <a:off x="4874201" y="125"/>
            <a:ext cx="0" cy="5162100"/>
          </a:xfrm>
          <a:prstGeom prst="straightConnector1">
            <a:avLst/>
          </a:prstGeom>
          <a:noFill/>
          <a:ln cap="flat" cmpd="sng" w="9525">
            <a:solidFill>
              <a:schemeClr val="dk2"/>
            </a:solidFill>
            <a:prstDash val="solid"/>
            <a:round/>
            <a:headEnd len="med" w="med" type="none"/>
            <a:tailEnd len="med" w="med" type="none"/>
          </a:ln>
        </p:spPr>
      </p:cxnSp>
      <p:sp>
        <p:nvSpPr>
          <p:cNvPr id="223" name="Google Shape;223;p40"/>
          <p:cNvSpPr txBox="1"/>
          <p:nvPr/>
        </p:nvSpPr>
        <p:spPr>
          <a:xfrm>
            <a:off x="615900" y="2147600"/>
            <a:ext cx="3512700" cy="347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en" sz="1100">
                <a:solidFill>
                  <a:schemeClr val="dk1"/>
                </a:solidFill>
                <a:latin typeface="DM Sans"/>
                <a:ea typeface="DM Sans"/>
                <a:cs typeface="DM Sans"/>
                <a:sym typeface="DM Sans"/>
              </a:rPr>
              <a:t>Understand the concept of a function and use function notation</a:t>
            </a:r>
            <a:endParaRPr b="1" sz="1100">
              <a:latin typeface="DM Sans"/>
              <a:ea typeface="DM Sans"/>
              <a:cs typeface="DM Sans"/>
              <a:sym typeface="DM Sans"/>
            </a:endParaRPr>
          </a:p>
        </p:txBody>
      </p:sp>
      <p:sp>
        <p:nvSpPr>
          <p:cNvPr id="224" name="Google Shape;224;p40"/>
          <p:cNvSpPr txBox="1"/>
          <p:nvPr/>
        </p:nvSpPr>
        <p:spPr>
          <a:xfrm>
            <a:off x="5174775" y="751625"/>
            <a:ext cx="3402000" cy="2835900"/>
          </a:xfrm>
          <a:prstGeom prst="rect">
            <a:avLst/>
          </a:prstGeom>
          <a:noFill/>
          <a:ln>
            <a:noFill/>
          </a:ln>
        </p:spPr>
        <p:txBody>
          <a:bodyPr anchorCtr="0" anchor="t" bIns="0" lIns="91425" spcFirstLastPara="1" rIns="0" wrap="square" tIns="0">
            <a:spAutoFit/>
          </a:bodyPr>
          <a:lstStyle/>
          <a:p>
            <a:pPr indent="-139446" lvl="0" marL="82296" rtl="0" algn="l">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For a function that models a relationship between two qualities, interpret key features of graphs and tables in terms of the quantities, and sketch graphs showing key features given a verbal description of the relationship. Key features include: intercepts; intervals where the function is increasing, decreasing, positive, or negative; relative maximums and minimums; symmetries; and behavior; and periodicity</a:t>
            </a:r>
            <a:endParaRPr sz="900">
              <a:solidFill>
                <a:schemeClr val="dk1"/>
              </a:solidFill>
              <a:latin typeface="DM Sans"/>
              <a:ea typeface="DM Sans"/>
              <a:cs typeface="DM Sans"/>
              <a:sym typeface="DM Sans"/>
            </a:endParaRPr>
          </a:p>
          <a:p>
            <a:pPr indent="-139446" lvl="0" marL="82296" rtl="0" algn="l">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Relate the domain of a function to its graph and, where applicable, to the quantitative relationship it describes. For example, if the function h(n) gives the number of person-hours it takes to assemble n engines in a factory, then the positive integers would be an appropriate domain for the function.</a:t>
            </a:r>
            <a:endParaRPr sz="900">
              <a:solidFill>
                <a:schemeClr val="dk1"/>
              </a:solidFill>
              <a:latin typeface="DM Sans"/>
              <a:ea typeface="DM Sans"/>
              <a:cs typeface="DM Sans"/>
              <a:sym typeface="DM Sans"/>
            </a:endParaRPr>
          </a:p>
          <a:p>
            <a:pPr indent="-139446" lvl="0" marL="82296" rtl="0" algn="l">
              <a:lnSpc>
                <a:spcPct val="115000"/>
              </a:lnSpc>
              <a:spcBef>
                <a:spcPts val="1200"/>
              </a:spcBef>
              <a:spcAft>
                <a:spcPts val="1000"/>
              </a:spcAft>
              <a:buClr>
                <a:schemeClr val="dk1"/>
              </a:buClr>
              <a:buSzPts val="900"/>
              <a:buFont typeface="DM Sans"/>
              <a:buAutoNum type="arabicPeriod"/>
            </a:pPr>
            <a:r>
              <a:rPr lang="en" sz="900">
                <a:solidFill>
                  <a:schemeClr val="dk1"/>
                </a:solidFill>
                <a:latin typeface="DM Sans"/>
                <a:ea typeface="DM Sans"/>
                <a:cs typeface="DM Sans"/>
                <a:sym typeface="DM Sans"/>
              </a:rPr>
              <a:t>Calculate and interpret the average rate of change of a function (presented symbolically or as a table) over a specified interval. Estimate the rate of change from a graph.</a:t>
            </a:r>
            <a:endParaRPr sz="900">
              <a:solidFill>
                <a:schemeClr val="dk1"/>
              </a:solidFill>
              <a:latin typeface="DM Sans"/>
              <a:ea typeface="DM Sans"/>
              <a:cs typeface="DM Sans"/>
              <a:sym typeface="DM Sans"/>
            </a:endParaRPr>
          </a:p>
        </p:txBody>
      </p:sp>
      <p:sp>
        <p:nvSpPr>
          <p:cNvPr id="225" name="Google Shape;225;p40"/>
          <p:cNvSpPr txBox="1"/>
          <p:nvPr/>
        </p:nvSpPr>
        <p:spPr>
          <a:xfrm>
            <a:off x="5174775" y="303450"/>
            <a:ext cx="3512700" cy="347100"/>
          </a:xfrm>
          <a:prstGeom prst="rect">
            <a:avLst/>
          </a:prstGeom>
          <a:noFill/>
          <a:ln>
            <a:noFill/>
          </a:ln>
        </p:spPr>
        <p:txBody>
          <a:bodyPr anchorCtr="0" anchor="t" bIns="0" lIns="0" spcFirstLastPara="1" rIns="0" wrap="square" tIns="0">
            <a:spAutoFit/>
          </a:bodyPr>
          <a:lstStyle/>
          <a:p>
            <a:pPr indent="0" lvl="0" marL="0" rtl="0" algn="l">
              <a:lnSpc>
                <a:spcPct val="105000"/>
              </a:lnSpc>
              <a:spcBef>
                <a:spcPts val="0"/>
              </a:spcBef>
              <a:spcAft>
                <a:spcPts val="0"/>
              </a:spcAft>
              <a:buNone/>
            </a:pPr>
            <a:r>
              <a:rPr b="1" lang="en" sz="1100">
                <a:solidFill>
                  <a:schemeClr val="dk1"/>
                </a:solidFill>
                <a:latin typeface="DM Sans"/>
                <a:ea typeface="DM Sans"/>
                <a:cs typeface="DM Sans"/>
                <a:sym typeface="DM Sans"/>
              </a:rPr>
              <a:t>Interpret functions that arise in applications in terms of the context</a:t>
            </a:r>
            <a:endParaRPr b="1" sz="1100">
              <a:latin typeface="DM Sans"/>
              <a:ea typeface="DM Sans"/>
              <a:cs typeface="DM Sans"/>
              <a:sym typeface="DM Sans"/>
            </a:endParaRPr>
          </a:p>
        </p:txBody>
      </p:sp>
      <p:sp>
        <p:nvSpPr>
          <p:cNvPr id="226" name="Google Shape;226;p40"/>
          <p:cNvSpPr/>
          <p:nvPr/>
        </p:nvSpPr>
        <p:spPr>
          <a:xfrm>
            <a:off x="5365925" y="390625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0"/>
          <p:cNvSpPr txBox="1"/>
          <p:nvPr/>
        </p:nvSpPr>
        <p:spPr>
          <a:xfrm>
            <a:off x="5570175" y="4021150"/>
            <a:ext cx="2721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rgbClr val="C9FC8D"/>
                </a:solidFill>
                <a:latin typeface="DM Sans"/>
                <a:ea typeface="DM Sans"/>
                <a:cs typeface="DM Sans"/>
                <a:sym typeface="DM Sans"/>
              </a:rPr>
              <a:t>Share </a:t>
            </a:r>
            <a:r>
              <a:rPr b="1" lang="en" sz="1300">
                <a:solidFill>
                  <a:srgbClr val="C9FC8D"/>
                </a:solidFill>
                <a:latin typeface="DM Sans"/>
                <a:ea typeface="DM Sans"/>
                <a:cs typeface="DM Sans"/>
                <a:sym typeface="DM Sans"/>
              </a:rPr>
              <a:t>your</a:t>
            </a:r>
            <a:r>
              <a:rPr b="1" lang="en" sz="1300">
                <a:solidFill>
                  <a:srgbClr val="C9FC8D"/>
                </a:solidFill>
                <a:latin typeface="DM Sans"/>
                <a:ea typeface="DM Sans"/>
                <a:cs typeface="DM Sans"/>
                <a:sym typeface="DM Sans"/>
              </a:rPr>
              <a:t> thinking!</a:t>
            </a:r>
            <a:endParaRPr b="1" sz="1300">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