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7" r:id="rId5"/>
    <p:sldMasterId id="214748367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Lst>
  <p:sldSz cy="5143500" cx="9144000"/>
  <p:notesSz cx="6858000" cy="9144000"/>
  <p:embeddedFontLst>
    <p:embeddedFont>
      <p:font typeface="IBM Plex Sans"/>
      <p:regular r:id="rId61"/>
      <p:bold r:id="rId62"/>
      <p:italic r:id="rId63"/>
      <p:boldItalic r:id="rId64"/>
    </p:embeddedFont>
    <p:embeddedFont>
      <p:font typeface="DM Sans Medium"/>
      <p:regular r:id="rId65"/>
      <p:bold r:id="rId66"/>
      <p:italic r:id="rId67"/>
      <p:boldItalic r:id="rId68"/>
    </p:embeddedFont>
    <p:embeddedFont>
      <p:font typeface="Proxima Nova"/>
      <p:regular r:id="rId69"/>
      <p:bold r:id="rId70"/>
      <p:italic r:id="rId71"/>
      <p:boldItalic r:id="rId72"/>
    </p:embeddedFont>
    <p:embeddedFont>
      <p:font typeface="Roboto"/>
      <p:regular r:id="rId73"/>
      <p:bold r:id="rId74"/>
      <p:italic r:id="rId75"/>
      <p:boldItalic r:id="rId76"/>
    </p:embeddedFont>
    <p:embeddedFont>
      <p:font typeface="NanumMyeongjo ExtraBold"/>
      <p:bold r:id="rId77"/>
    </p:embeddedFont>
    <p:embeddedFont>
      <p:font typeface="DM Sans"/>
      <p:regular r:id="rId78"/>
      <p:bold r:id="rId79"/>
      <p:italic r:id="rId80"/>
      <p:boldItalic r:id="rId81"/>
    </p:embeddedFont>
    <p:embeddedFont>
      <p:font typeface="Nanum Myeongjo"/>
      <p:regular r:id="rId82"/>
      <p:bold r:id="rId83"/>
    </p:embeddedFont>
    <p:embeddedFont>
      <p:font typeface="Alfa Slab One"/>
      <p:regular r:id="rId8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25F00E7-FAFA-4BF7-9F98-20BFFE29B918}">
  <a:tblStyle styleId="{725F00E7-FAFA-4BF7-9F98-20BFFE29B91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5A8ECB87-1E7A-4E6C-B0D7-7CEA805BF63D}" styleName="Table_1">
    <a:wholeTbl>
      <a:tcTxStyle>
        <a:font>
          <a:latin typeface="Cambria"/>
          <a:ea typeface="Cambria"/>
          <a:cs typeface="Cambria"/>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6E1DAED8-01B8-4881-BB2F-CE6C73E15E98}" styleName="Table_2">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84" Type="http://schemas.openxmlformats.org/officeDocument/2006/relationships/font" Target="fonts/AlfaSlabOne-regular.fntdata"/><Relationship Id="rId83" Type="http://schemas.openxmlformats.org/officeDocument/2006/relationships/font" Target="fonts/NanumMyeongjo-bold.fntdata"/><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80" Type="http://schemas.openxmlformats.org/officeDocument/2006/relationships/font" Target="fonts/DMSans-italic.fntdata"/><Relationship Id="rId82" Type="http://schemas.openxmlformats.org/officeDocument/2006/relationships/font" Target="fonts/NanumMyeongjo-regular.fntdata"/><Relationship Id="rId81" Type="http://schemas.openxmlformats.org/officeDocument/2006/relationships/font" Target="fonts/DMSans-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Roboto-regular.fntdata"/><Relationship Id="rId72" Type="http://schemas.openxmlformats.org/officeDocument/2006/relationships/font" Target="fonts/ProximaNova-boldItalic.fntdata"/><Relationship Id="rId31" Type="http://schemas.openxmlformats.org/officeDocument/2006/relationships/slide" Target="slides/slide24.xml"/><Relationship Id="rId75" Type="http://schemas.openxmlformats.org/officeDocument/2006/relationships/font" Target="fonts/Roboto-italic.fntdata"/><Relationship Id="rId30" Type="http://schemas.openxmlformats.org/officeDocument/2006/relationships/slide" Target="slides/slide23.xml"/><Relationship Id="rId74" Type="http://schemas.openxmlformats.org/officeDocument/2006/relationships/font" Target="fonts/Roboto-bold.fntdata"/><Relationship Id="rId33" Type="http://schemas.openxmlformats.org/officeDocument/2006/relationships/slide" Target="slides/slide26.xml"/><Relationship Id="rId77" Type="http://schemas.openxmlformats.org/officeDocument/2006/relationships/font" Target="fonts/NanumMyeongjoExtraBold-bold.fntdata"/><Relationship Id="rId32" Type="http://schemas.openxmlformats.org/officeDocument/2006/relationships/slide" Target="slides/slide25.xml"/><Relationship Id="rId76" Type="http://schemas.openxmlformats.org/officeDocument/2006/relationships/font" Target="fonts/Roboto-boldItalic.fntdata"/><Relationship Id="rId35" Type="http://schemas.openxmlformats.org/officeDocument/2006/relationships/slide" Target="slides/slide28.xml"/><Relationship Id="rId79" Type="http://schemas.openxmlformats.org/officeDocument/2006/relationships/font" Target="fonts/DMSans-bold.fntdata"/><Relationship Id="rId34" Type="http://schemas.openxmlformats.org/officeDocument/2006/relationships/slide" Target="slides/slide27.xml"/><Relationship Id="rId78" Type="http://schemas.openxmlformats.org/officeDocument/2006/relationships/font" Target="fonts/DMSans-regular.fntdata"/><Relationship Id="rId71" Type="http://schemas.openxmlformats.org/officeDocument/2006/relationships/font" Target="fonts/ProximaNova-italic.fntdata"/><Relationship Id="rId70" Type="http://schemas.openxmlformats.org/officeDocument/2006/relationships/font" Target="fonts/ProximaNova-bold.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IBMPlexSans-bold.fntdata"/><Relationship Id="rId61" Type="http://schemas.openxmlformats.org/officeDocument/2006/relationships/font" Target="fonts/IBMPlexSans-regular.fntdata"/><Relationship Id="rId20" Type="http://schemas.openxmlformats.org/officeDocument/2006/relationships/slide" Target="slides/slide13.xml"/><Relationship Id="rId64" Type="http://schemas.openxmlformats.org/officeDocument/2006/relationships/font" Target="fonts/IBMPlexSans-boldItalic.fntdata"/><Relationship Id="rId63" Type="http://schemas.openxmlformats.org/officeDocument/2006/relationships/font" Target="fonts/IBMPlexSans-italic.fntdata"/><Relationship Id="rId22" Type="http://schemas.openxmlformats.org/officeDocument/2006/relationships/slide" Target="slides/slide15.xml"/><Relationship Id="rId66" Type="http://schemas.openxmlformats.org/officeDocument/2006/relationships/font" Target="fonts/DMSansMedium-bold.fntdata"/><Relationship Id="rId21" Type="http://schemas.openxmlformats.org/officeDocument/2006/relationships/slide" Target="slides/slide14.xml"/><Relationship Id="rId65" Type="http://schemas.openxmlformats.org/officeDocument/2006/relationships/font" Target="fonts/DMSansMedium-regular.fntdata"/><Relationship Id="rId24" Type="http://schemas.openxmlformats.org/officeDocument/2006/relationships/slide" Target="slides/slide17.xml"/><Relationship Id="rId68" Type="http://schemas.openxmlformats.org/officeDocument/2006/relationships/font" Target="fonts/DMSansMedium-boldItalic.fntdata"/><Relationship Id="rId23" Type="http://schemas.openxmlformats.org/officeDocument/2006/relationships/slide" Target="slides/slide16.xml"/><Relationship Id="rId67" Type="http://schemas.openxmlformats.org/officeDocument/2006/relationships/font" Target="fonts/DMSansMedium-italic.fntdata"/><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ProximaNova-regular.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jamboard.google.com/d/178GPdj5hUQqZgNrfGk_1pk58-AAUg2jNhmeRR_eb2SA/viewer?f=0"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jamboard.google.com/d/178GPdj5hUQqZgNrfGk_1pk58-AAUg2jNhmeRR_eb2SA/viewer?f=0" TargetMode="Externa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e4c01a8e9b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1e4c01a8e9b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543b0dca72_0_7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2543b0dca72_0_7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these are the Content and Practice Expectations (CPE) we landed on.</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participants some time to read and consider: </a:t>
            </a:r>
            <a:r>
              <a:rPr i="1" lang="en-GB">
                <a:solidFill>
                  <a:schemeClr val="dk1"/>
                </a:solidFill>
              </a:rPr>
              <a:t>W</a:t>
            </a:r>
            <a:r>
              <a:rPr i="1" lang="en-GB">
                <a:solidFill>
                  <a:schemeClr val="dk1"/>
                </a:solidFill>
              </a:rPr>
              <a:t>hat in our list of Content Practice Expectations resonates with you? What surprises you?</a:t>
            </a:r>
            <a:endParaRPr i="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in chat:</a:t>
            </a:r>
            <a:endParaRPr>
              <a:solidFill>
                <a:schemeClr val="dk1"/>
              </a:solidFill>
            </a:endParaRPr>
          </a:p>
          <a:p>
            <a:pPr indent="0" lvl="0" marL="457200" rtl="0" algn="l">
              <a:spcBef>
                <a:spcPts val="0"/>
              </a:spcBef>
              <a:spcAft>
                <a:spcPts val="0"/>
              </a:spcAft>
              <a:buClr>
                <a:schemeClr val="dk1"/>
              </a:buClr>
              <a:buSzPts val="1100"/>
              <a:buFont typeface="Arial"/>
              <a:buNone/>
            </a:pPr>
            <a:r>
              <a:rPr lang="en-GB">
                <a:solidFill>
                  <a:schemeClr val="dk1"/>
                </a:solidFill>
              </a:rPr>
              <a:t>—</a:t>
            </a:r>
            <a:endParaRPr>
              <a:solidFill>
                <a:schemeClr val="dk1"/>
              </a:solidFill>
            </a:endParaRPr>
          </a:p>
          <a:p>
            <a:pPr indent="457200" lvl="0" marL="0" rtl="0" algn="l">
              <a:spcBef>
                <a:spcPts val="0"/>
              </a:spcBef>
              <a:spcAft>
                <a:spcPts val="0"/>
              </a:spcAft>
              <a:buClr>
                <a:schemeClr val="dk1"/>
              </a:buClr>
              <a:buSzPts val="1100"/>
              <a:buFont typeface="Arial"/>
              <a:buNone/>
            </a:pPr>
            <a:r>
              <a:rPr lang="en-GB">
                <a:solidFill>
                  <a:schemeClr val="dk1"/>
                </a:solidFill>
              </a:rPr>
              <a:t>Link to Handout: [insert link]</a:t>
            </a:r>
            <a:endParaRPr>
              <a:solidFill>
                <a:schemeClr val="dk1"/>
              </a:solidFill>
            </a:endParaRPr>
          </a:p>
          <a:p>
            <a:pPr indent="457200" lvl="0" marL="0" rtl="0" algn="l">
              <a:spcBef>
                <a:spcPts val="0"/>
              </a:spcBef>
              <a:spcAft>
                <a:spcPts val="0"/>
              </a:spcAft>
              <a:buClr>
                <a:schemeClr val="dk1"/>
              </a:buClr>
              <a:buSzPts val="1100"/>
              <a:buFont typeface="Arial"/>
              <a:buNone/>
            </a:pPr>
            <a:r>
              <a:rPr lang="en-GB">
                <a:solidFill>
                  <a:schemeClr val="dk1"/>
                </a:solidFill>
              </a:rPr>
              <a:t>Feel free to download a copy.</a:t>
            </a:r>
            <a:endParaRPr>
              <a:solidFill>
                <a:schemeClr val="dk1"/>
              </a:solidFill>
            </a:endParaRPr>
          </a:p>
          <a:p>
            <a:pPr indent="457200" lvl="0" marL="0" rtl="0" algn="l">
              <a:spcBef>
                <a:spcPts val="0"/>
              </a:spcBef>
              <a:spcAft>
                <a:spcPts val="0"/>
              </a:spcAft>
              <a:buClr>
                <a:schemeClr val="dk1"/>
              </a:buClr>
              <a:buSzPts val="1100"/>
              <a:buFont typeface="Arial"/>
              <a:buNone/>
            </a:pPr>
            <a:r>
              <a:rPr lang="en-GB">
                <a:solidFill>
                  <a:schemeClr val="dk1"/>
                </a:solidFill>
              </a:rPr>
              <a:t>Please see page 3 in your handout.</a:t>
            </a:r>
            <a:endParaRPr>
              <a:solidFill>
                <a:schemeClr val="dk1"/>
              </a:solidFill>
            </a:endParaRPr>
          </a:p>
          <a:p>
            <a:pPr indent="0" lvl="0" marL="457200" rtl="0" algn="l">
              <a:spcBef>
                <a:spcPts val="0"/>
              </a:spcBef>
              <a:spcAft>
                <a:spcPts val="0"/>
              </a:spcAft>
              <a:buClr>
                <a:schemeClr val="dk1"/>
              </a:buClr>
              <a:buSzPts val="1100"/>
              <a:buFont typeface="Arial"/>
              <a:buNone/>
            </a:pPr>
            <a:r>
              <a:rPr lang="en-GB">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543b0dca72_0_7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2543b0dca72_0_7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Invite participants to share with the group.</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that we will continue to build a shared understanding of these through sample prompts.</a:t>
            </a:r>
            <a:endParaRPr b="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543b0dca72_0_7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2543b0dca72_0_7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Invite participants to examine the indicators that are associated with each content and practice expectation.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Pose the question: “What new insights do you have?”</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Invite participants to share with the group.</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that we will continue to build a shared understanding of these through sample prompts.</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in chat:</a:t>
            </a:r>
            <a:endParaRPr>
              <a:solidFill>
                <a:schemeClr val="dk1"/>
              </a:solidFill>
            </a:endParaRPr>
          </a:p>
          <a:p>
            <a:pPr indent="0" lvl="0" marL="457200" rtl="0" algn="l">
              <a:spcBef>
                <a:spcPts val="0"/>
              </a:spcBef>
              <a:spcAft>
                <a:spcPts val="0"/>
              </a:spcAft>
              <a:buNone/>
            </a:pPr>
            <a:r>
              <a:rPr lang="en-GB">
                <a:solidFill>
                  <a:schemeClr val="dk1"/>
                </a:solidFill>
              </a:rPr>
              <a:t>—</a:t>
            </a:r>
            <a:endParaRPr>
              <a:solidFill>
                <a:schemeClr val="dk1"/>
              </a:solidFill>
            </a:endParaRPr>
          </a:p>
          <a:p>
            <a:pPr indent="0" lvl="0" marL="457200" rtl="0" algn="l">
              <a:spcBef>
                <a:spcPts val="0"/>
              </a:spcBef>
              <a:spcAft>
                <a:spcPts val="0"/>
              </a:spcAft>
              <a:buNone/>
            </a:pPr>
            <a:r>
              <a:rPr lang="en-GB">
                <a:solidFill>
                  <a:schemeClr val="dk1"/>
                </a:solidFill>
              </a:rPr>
              <a:t>Please see page 4 in your handout.</a:t>
            </a:r>
            <a:endParaRPr>
              <a:solidFill>
                <a:schemeClr val="dk1"/>
              </a:solidFill>
            </a:endParaRPr>
          </a:p>
          <a:p>
            <a:pPr indent="0" lvl="0" marL="457200" rtl="0" algn="l">
              <a:spcBef>
                <a:spcPts val="0"/>
              </a:spcBef>
              <a:spcAft>
                <a:spcPts val="0"/>
              </a:spcAft>
              <a:buNone/>
            </a:pPr>
            <a:r>
              <a:rPr lang="en-GB">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543b0dca72_0_7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2543b0dca72_0_7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Invite participants to select a task and look for connections to badge CPEs.</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Offer enough time for everyone to engage with at least one task; participants do not need to look at both.</a:t>
            </a:r>
            <a:endParaRPr>
              <a:solidFill>
                <a:schemeClr val="dk1"/>
              </a:solidFill>
            </a:endParaRPr>
          </a:p>
          <a:p>
            <a:pPr indent="-298450" lvl="1" marL="914400" rtl="0" algn="l">
              <a:spcBef>
                <a:spcPts val="0"/>
              </a:spcBef>
              <a:spcAft>
                <a:spcPts val="0"/>
              </a:spcAft>
              <a:buClr>
                <a:schemeClr val="dk1"/>
              </a:buClr>
              <a:buSzPts val="1100"/>
              <a:buChar char="○"/>
            </a:pPr>
            <a:r>
              <a:rPr lang="en-GB">
                <a:solidFill>
                  <a:schemeClr val="dk1"/>
                </a:solidFill>
              </a:rPr>
              <a:t>Consider use of self-select breakout rooms to give participants time to discuss with small group.</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Encourage participants to stay focused at the content and practice expectation (CPE) level, using the indicators to support their thinking.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in chat:</a:t>
            </a:r>
            <a:endParaRPr>
              <a:solidFill>
                <a:schemeClr val="dk1"/>
              </a:solidFill>
            </a:endParaRPr>
          </a:p>
          <a:p>
            <a:pPr indent="0" lvl="0" marL="457200" rtl="0" algn="l">
              <a:spcBef>
                <a:spcPts val="0"/>
              </a:spcBef>
              <a:spcAft>
                <a:spcPts val="0"/>
              </a:spcAft>
              <a:buClr>
                <a:schemeClr val="dk1"/>
              </a:buClr>
              <a:buSzPts val="1100"/>
              <a:buFont typeface="Arial"/>
              <a:buNone/>
            </a:pPr>
            <a:r>
              <a:rPr lang="en-GB">
                <a:solidFill>
                  <a:schemeClr val="dk1"/>
                </a:solidFill>
              </a:rPr>
              <a:t>—</a:t>
            </a:r>
            <a:endParaRPr>
              <a:solidFill>
                <a:schemeClr val="dk1"/>
              </a:solidFill>
            </a:endParaRPr>
          </a:p>
          <a:p>
            <a:pPr indent="0" lvl="0" marL="457200" rtl="0" algn="l">
              <a:spcBef>
                <a:spcPts val="0"/>
              </a:spcBef>
              <a:spcAft>
                <a:spcPts val="0"/>
              </a:spcAft>
              <a:buClr>
                <a:schemeClr val="dk1"/>
              </a:buClr>
              <a:buSzPts val="1100"/>
              <a:buFont typeface="Arial"/>
              <a:buNone/>
            </a:pPr>
            <a:r>
              <a:rPr lang="en-GB">
                <a:solidFill>
                  <a:schemeClr val="dk1"/>
                </a:solidFill>
              </a:rPr>
              <a:t>Please see pages 5-6 in your handout.</a:t>
            </a:r>
            <a:endParaRPr>
              <a:solidFill>
                <a:schemeClr val="dk1"/>
              </a:solidFill>
            </a:endParaRPr>
          </a:p>
          <a:p>
            <a:pPr indent="0" lvl="0" marL="457200" rtl="0" algn="l">
              <a:spcBef>
                <a:spcPts val="0"/>
              </a:spcBef>
              <a:spcAft>
                <a:spcPts val="0"/>
              </a:spcAft>
              <a:buClr>
                <a:schemeClr val="dk1"/>
              </a:buClr>
              <a:buSzPts val="1100"/>
              <a:buFont typeface="Arial"/>
              <a:buNone/>
            </a:pPr>
            <a:r>
              <a:rPr lang="en-GB">
                <a:solidFill>
                  <a:schemeClr val="dk1"/>
                </a:solidFill>
              </a:rPr>
              <a: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543b0dca72_0_7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543b0dca72_0_7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Invite volunteers to share connections they see to each of the tasks.</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Highlight responses where participants have identified one or more CPEs, using the indicators as part of their rationale.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543b0dca72_0_7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2543b0dca72_0_7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participants some time to consider their responses to these questions then invite volunteers to share with whole group.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543b0dca72_0_7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2543b0dca72_0_7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Read the quote</a:t>
            </a:r>
            <a:r>
              <a:rPr lang="en-GB">
                <a:solidFill>
                  <a:schemeClr val="dk1"/>
                </a:solidFill>
              </a:rPr>
              <a:t> as a way to give insight into the </a:t>
            </a:r>
            <a:r>
              <a:rPr i="1" lang="en-GB">
                <a:solidFill>
                  <a:schemeClr val="dk1"/>
                </a:solidFill>
              </a:rPr>
              <a:t>why</a:t>
            </a:r>
            <a:r>
              <a:rPr lang="en-GB">
                <a:solidFill>
                  <a:schemeClr val="dk1"/>
                </a:solidFill>
              </a:rPr>
              <a:t> of this badging project. This quote is from 1989. Do you think any part of it is still true today?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543b0dca72_0_7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2543b0dca72_0_7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participants time to reflect on the HS Badging System, the quote and this list.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Invite participants to consider </a:t>
            </a:r>
            <a:r>
              <a:rPr i="1" lang="en-GB">
                <a:solidFill>
                  <a:schemeClr val="dk1"/>
                </a:solidFill>
              </a:rPr>
              <a:t>how can this approach give students space for what math can be?</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Consider inviting 1-2 voices to share thoughts with the group before transitioning to the next section.</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543b0dca72_0_8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2543b0dca72_0_8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Estimated time for this section is about 15 minutes.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543b0dca72_0_8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2543b0dca72_0_8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participants time to read through prompt and consider how students might approach this. Invite to try it out for themselves.</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in chat:</a:t>
            </a:r>
            <a:endParaRPr>
              <a:solidFill>
                <a:schemeClr val="dk1"/>
              </a:solidFill>
            </a:endParaRPr>
          </a:p>
          <a:p>
            <a:pPr indent="0" lvl="0" marL="457200" rtl="0" algn="l">
              <a:spcBef>
                <a:spcPts val="0"/>
              </a:spcBef>
              <a:spcAft>
                <a:spcPts val="0"/>
              </a:spcAft>
              <a:buClr>
                <a:schemeClr val="dk1"/>
              </a:buClr>
              <a:buSzPts val="1100"/>
              <a:buFont typeface="Arial"/>
              <a:buNone/>
            </a:pPr>
            <a:r>
              <a:rPr lang="en-GB">
                <a:solidFill>
                  <a:schemeClr val="dk1"/>
                </a:solidFill>
              </a:rPr>
              <a:t>—</a:t>
            </a:r>
            <a:endParaRPr>
              <a:solidFill>
                <a:schemeClr val="dk1"/>
              </a:solidFill>
            </a:endParaRPr>
          </a:p>
          <a:p>
            <a:pPr indent="457200" lvl="0" marL="0" rtl="0" algn="l">
              <a:spcBef>
                <a:spcPts val="0"/>
              </a:spcBef>
              <a:spcAft>
                <a:spcPts val="0"/>
              </a:spcAft>
              <a:buClr>
                <a:schemeClr val="dk1"/>
              </a:buClr>
              <a:buSzPts val="1100"/>
              <a:buFont typeface="Arial"/>
              <a:buNone/>
            </a:pPr>
            <a:r>
              <a:rPr lang="en-GB">
                <a:solidFill>
                  <a:schemeClr val="dk1"/>
                </a:solidFill>
              </a:rPr>
              <a:t>Please see page 7 in your handout.</a:t>
            </a:r>
            <a:endParaRPr>
              <a:solidFill>
                <a:schemeClr val="dk1"/>
              </a:solidFill>
            </a:endParaRPr>
          </a:p>
          <a:p>
            <a:pPr indent="457200" lvl="0" marL="0" rtl="0" algn="l">
              <a:spcBef>
                <a:spcPts val="0"/>
              </a:spcBef>
              <a:spcAft>
                <a:spcPts val="0"/>
              </a:spcAft>
              <a:buClr>
                <a:schemeClr val="dk1"/>
              </a:buClr>
              <a:buSzPts val="1100"/>
              <a:buFont typeface="Arial"/>
              <a:buNone/>
            </a:pPr>
            <a:r>
              <a:rPr lang="en-GB">
                <a:solidFill>
                  <a:schemeClr val="dk1"/>
                </a:solidFill>
              </a:rPr>
              <a: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543b0dca72_0_6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543b0dca72_0_6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Baseline timeframe: 2 hours</a:t>
            </a:r>
            <a:endParaRPr>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543b0dca72_0_8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2543b0dca72_0_8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r>
              <a:rPr lang="en-GB">
                <a:solidFill>
                  <a:schemeClr val="dk1"/>
                </a:solidFill>
              </a:rPr>
              <a:t>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time to read and connect.</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Consider use of breakout rooms to give participants time to discuss with a small group.</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a5e1c30be6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2a5e1c30be6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Encourage participants to stay focused at the content and practice expectation (CPE) level, using the indicators to support their thinking.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A good CPE to focus on for this task is </a:t>
            </a:r>
            <a:r>
              <a:rPr b="1" lang="en-GB">
                <a:solidFill>
                  <a:schemeClr val="dk1"/>
                </a:solidFill>
              </a:rPr>
              <a:t>101.a: Reason about and solve one-variable linear equations and inequalities.</a:t>
            </a:r>
            <a:endParaRPr b="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543b0dca72_0_8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2543b0dca72_0_8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dk1"/>
                </a:solidFill>
              </a:rPr>
              <a:t>Facilitation Note</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that we </a:t>
            </a:r>
            <a:r>
              <a:rPr lang="en-GB">
                <a:solidFill>
                  <a:schemeClr val="dk1"/>
                </a:solidFill>
              </a:rPr>
              <a:t>will</a:t>
            </a:r>
            <a:r>
              <a:rPr lang="en-GB">
                <a:solidFill>
                  <a:schemeClr val="dk1"/>
                </a:solidFill>
              </a:rPr>
              <a:t> now be reflecting on the learning principles in relation to this task.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participants time to read them over again in the handout.</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in chat:</a:t>
            </a:r>
            <a:endParaRPr>
              <a:solidFill>
                <a:schemeClr val="dk1"/>
              </a:solidFill>
            </a:endParaRPr>
          </a:p>
          <a:p>
            <a:pPr indent="0" lvl="0" marL="457200" rtl="0" algn="l">
              <a:spcBef>
                <a:spcPts val="0"/>
              </a:spcBef>
              <a:spcAft>
                <a:spcPts val="0"/>
              </a:spcAft>
              <a:buNone/>
            </a:pPr>
            <a:r>
              <a:rPr lang="en-GB">
                <a:solidFill>
                  <a:schemeClr val="dk1"/>
                </a:solidFill>
              </a:rPr>
              <a:t>—</a:t>
            </a:r>
            <a:endParaRPr>
              <a:solidFill>
                <a:schemeClr val="dk1"/>
              </a:solidFill>
            </a:endParaRPr>
          </a:p>
          <a:p>
            <a:pPr indent="0" lvl="0" marL="457200" rtl="0" algn="l">
              <a:spcBef>
                <a:spcPts val="0"/>
              </a:spcBef>
              <a:spcAft>
                <a:spcPts val="0"/>
              </a:spcAft>
              <a:buNone/>
            </a:pPr>
            <a:r>
              <a:rPr lang="en-GB">
                <a:solidFill>
                  <a:schemeClr val="dk1"/>
                </a:solidFill>
              </a:rPr>
              <a:t>Please see page 8 in your handout.</a:t>
            </a:r>
            <a:endParaRPr>
              <a:solidFill>
                <a:schemeClr val="dk1"/>
              </a:solidFill>
            </a:endParaRPr>
          </a:p>
          <a:p>
            <a:pPr indent="0" lvl="0" marL="457200" rtl="0" algn="l">
              <a:spcBef>
                <a:spcPts val="0"/>
              </a:spcBef>
              <a:spcAft>
                <a:spcPts val="0"/>
              </a:spcAft>
              <a:buNone/>
            </a:pPr>
            <a:r>
              <a:rPr lang="en-GB">
                <a:solidFill>
                  <a:schemeClr val="dk1"/>
                </a:solidFill>
              </a:rPr>
              <a:t>—</a:t>
            </a:r>
            <a:endParaRPr>
              <a:solidFill>
                <a:schemeClr val="dk1"/>
              </a:solidFill>
            </a:endParaRPr>
          </a:p>
          <a:p>
            <a:pPr indent="0" lvl="0" marL="457200" rtl="0" algn="l">
              <a:spcBef>
                <a:spcPts val="0"/>
              </a:spcBef>
              <a:spcAft>
                <a:spcPts val="0"/>
              </a:spcAft>
              <a:buNone/>
            </a:pPr>
            <a:r>
              <a:t/>
            </a:r>
            <a:endParaRPr b="1">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2543b0dca72_0_8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2543b0dca72_0_8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time for participants to consider these questions, reflecting</a:t>
            </a:r>
            <a:r>
              <a:rPr lang="en-GB">
                <a:solidFill>
                  <a:schemeClr val="dk1"/>
                </a:solidFill>
              </a:rPr>
              <a:t> on the student experience associated with this task and consider how the 7 learning principles are evident.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Consider use of breakout rooms for small group conversation.</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543b0dca72_0_8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2543b0dca72_0_8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Invite participants to share with the whole group.</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a5e1c30be6_1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0" name="Google Shape;410;g2a5e1c30be6_1_1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lnSpc>
                <a:spcPct val="100000"/>
              </a:lnSpc>
              <a:spcBef>
                <a:spcPts val="0"/>
              </a:spcBef>
              <a:spcAft>
                <a:spcPts val="0"/>
              </a:spcAft>
              <a:buClr>
                <a:schemeClr val="dk1"/>
              </a:buClr>
              <a:buSzPts val="1100"/>
              <a:buChar char="●"/>
            </a:pPr>
            <a:r>
              <a:rPr lang="en-GB">
                <a:solidFill>
                  <a:schemeClr val="dk1"/>
                </a:solidFill>
              </a:rPr>
              <a:t>Estimated time for this section is about 30 minutes.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2543b0dca72_0_8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2543b0dca72_0_8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participants time to study student work associated with Task 1.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in chat:</a:t>
            </a:r>
            <a:endParaRPr>
              <a:solidFill>
                <a:schemeClr val="dk1"/>
              </a:solidFill>
            </a:endParaRPr>
          </a:p>
          <a:p>
            <a:pPr indent="0" lvl="0" marL="457200" rtl="0" algn="l">
              <a:spcBef>
                <a:spcPts val="0"/>
              </a:spcBef>
              <a:spcAft>
                <a:spcPts val="0"/>
              </a:spcAft>
              <a:buNone/>
            </a:pPr>
            <a:r>
              <a:rPr lang="en-GB">
                <a:solidFill>
                  <a:schemeClr val="dk1"/>
                </a:solidFill>
              </a:rPr>
              <a:t>—</a:t>
            </a:r>
            <a:endParaRPr>
              <a:solidFill>
                <a:schemeClr val="dk1"/>
              </a:solidFill>
            </a:endParaRPr>
          </a:p>
          <a:p>
            <a:pPr indent="0" lvl="0" marL="457200" rtl="0" algn="l">
              <a:spcBef>
                <a:spcPts val="0"/>
              </a:spcBef>
              <a:spcAft>
                <a:spcPts val="0"/>
              </a:spcAft>
              <a:buNone/>
            </a:pPr>
            <a:r>
              <a:rPr lang="en-GB">
                <a:solidFill>
                  <a:schemeClr val="dk1"/>
                </a:solidFill>
              </a:rPr>
              <a:t>Please see pages 9-11 in your handout</a:t>
            </a:r>
            <a:endParaRPr>
              <a:solidFill>
                <a:schemeClr val="dk1"/>
              </a:solidFill>
            </a:endParaRPr>
          </a:p>
          <a:p>
            <a:pPr indent="0" lvl="0" marL="457200" rtl="0" algn="l">
              <a:spcBef>
                <a:spcPts val="0"/>
              </a:spcBef>
              <a:spcAft>
                <a:spcPts val="0"/>
              </a:spcAft>
              <a:buNone/>
            </a:pPr>
            <a:r>
              <a:rPr lang="en-GB">
                <a:solidFill>
                  <a:schemeClr val="dk1"/>
                </a:solidFill>
              </a:rPr>
              <a: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2a5e1c30be6_1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2a5e1c30be6_1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Invite participants to share what they noticed.</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Look for trends in responses, especially as connected to </a:t>
            </a:r>
            <a:r>
              <a:rPr b="1" lang="en-GB">
                <a:solidFill>
                  <a:schemeClr val="dk1"/>
                </a:solidFill>
              </a:rPr>
              <a:t>101.a: Reason about and solve one-variable linear equations and inequalities.</a:t>
            </a:r>
            <a:endParaRPr b="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2543b0dca72_0_9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2543b0dca72_0_9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Introduce criteria for success.</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Ask: “What resonates with you? What questions surface for you?”</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Consider use of breakout groups.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the following in chat:</a:t>
            </a:r>
            <a:endParaRPr>
              <a:solidFill>
                <a:schemeClr val="dk1"/>
              </a:solidFill>
            </a:endParaRPr>
          </a:p>
          <a:p>
            <a:pPr indent="0" lvl="0" marL="457200" rtl="0" algn="l">
              <a:spcBef>
                <a:spcPts val="0"/>
              </a:spcBef>
              <a:spcAft>
                <a:spcPts val="0"/>
              </a:spcAft>
              <a:buNone/>
            </a:pPr>
            <a:r>
              <a:rPr lang="en-GB">
                <a:solidFill>
                  <a:schemeClr val="dk1"/>
                </a:solidFill>
              </a:rPr>
              <a:t>—</a:t>
            </a:r>
            <a:endParaRPr>
              <a:solidFill>
                <a:schemeClr val="dk1"/>
              </a:solidFill>
            </a:endParaRPr>
          </a:p>
          <a:p>
            <a:pPr indent="0" lvl="0" marL="457200" rtl="0" algn="l">
              <a:spcBef>
                <a:spcPts val="0"/>
              </a:spcBef>
              <a:spcAft>
                <a:spcPts val="0"/>
              </a:spcAft>
              <a:buNone/>
            </a:pPr>
            <a:r>
              <a:rPr lang="en-GB">
                <a:solidFill>
                  <a:schemeClr val="dk1"/>
                </a:solidFill>
              </a:rPr>
              <a:t>Please see page 17 in your handout.</a:t>
            </a:r>
            <a:endParaRPr>
              <a:solidFill>
                <a:schemeClr val="dk1"/>
              </a:solidFill>
            </a:endParaRPr>
          </a:p>
          <a:p>
            <a:pPr indent="0" lvl="0" marL="457200" rtl="0" algn="l">
              <a:spcBef>
                <a:spcPts val="0"/>
              </a:spcBef>
              <a:spcAft>
                <a:spcPts val="0"/>
              </a:spcAft>
              <a:buNone/>
            </a:pPr>
            <a:r>
              <a:rPr lang="en-GB">
                <a:solidFill>
                  <a:schemeClr val="dk1"/>
                </a:solidFill>
              </a:rPr>
              <a:t>—</a:t>
            </a:r>
            <a:endParaRPr b="1">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2543b0dca72_0_9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2543b0dca72_0_9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the quote. Ask participants to reflect on how the criteria and the ideas in the quote require rethinking something in their current practice.</a:t>
            </a:r>
            <a:endParaRPr b="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543b0dca72_0_6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543b0dca72_0_6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time to consider this joining question and invite folks to share.</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2543b0dca72_0_9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2543b0dca72_0_9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Use this slide to set up what folks will do on the next slide. </a:t>
            </a:r>
            <a:endParaRPr>
              <a:solidFill>
                <a:schemeClr val="dk1"/>
              </a:solidFill>
            </a:endParaRPr>
          </a:p>
          <a:p>
            <a:pPr indent="-298450" lvl="1" marL="914400" rtl="0" algn="l">
              <a:spcBef>
                <a:spcPts val="0"/>
              </a:spcBef>
              <a:spcAft>
                <a:spcPts val="0"/>
              </a:spcAft>
              <a:buClr>
                <a:schemeClr val="dk1"/>
              </a:buClr>
              <a:buSzPts val="1100"/>
              <a:buChar char="○"/>
            </a:pPr>
            <a:r>
              <a:rPr lang="en-GB">
                <a:solidFill>
                  <a:schemeClr val="dk1"/>
                </a:solidFill>
              </a:rPr>
              <a:t>They will examine the student work. </a:t>
            </a:r>
            <a:endParaRPr>
              <a:solidFill>
                <a:schemeClr val="dk1"/>
              </a:solidFill>
            </a:endParaRPr>
          </a:p>
          <a:p>
            <a:pPr indent="-298450" lvl="1" marL="914400" rtl="0" algn="l">
              <a:spcBef>
                <a:spcPts val="0"/>
              </a:spcBef>
              <a:spcAft>
                <a:spcPts val="0"/>
              </a:spcAft>
              <a:buClr>
                <a:schemeClr val="dk1"/>
              </a:buClr>
              <a:buSzPts val="1100"/>
              <a:buChar char="○"/>
            </a:pPr>
            <a:r>
              <a:rPr lang="en-GB">
                <a:solidFill>
                  <a:schemeClr val="dk1"/>
                </a:solidFill>
              </a:rPr>
              <a:t>Determine where that </a:t>
            </a:r>
            <a:r>
              <a:rPr b="1" lang="en-GB" u="sng">
                <a:solidFill>
                  <a:schemeClr val="dk1"/>
                </a:solidFill>
              </a:rPr>
              <a:t>work</a:t>
            </a:r>
            <a:r>
              <a:rPr lang="en-GB">
                <a:solidFill>
                  <a:schemeClr val="dk1"/>
                </a:solidFill>
              </a:rPr>
              <a:t> falls along the Criteria for Success spectrum.</a:t>
            </a:r>
            <a:endParaRPr>
              <a:solidFill>
                <a:schemeClr val="dk1"/>
              </a:solidFill>
            </a:endParaRPr>
          </a:p>
          <a:p>
            <a:pPr indent="-298450" lvl="1" marL="914400" rtl="0" algn="l">
              <a:spcBef>
                <a:spcPts val="0"/>
              </a:spcBef>
              <a:spcAft>
                <a:spcPts val="0"/>
              </a:spcAft>
              <a:buClr>
                <a:schemeClr val="dk1"/>
              </a:buClr>
              <a:buSzPts val="1100"/>
              <a:buChar char="○"/>
            </a:pPr>
            <a:r>
              <a:rPr lang="en-GB">
                <a:solidFill>
                  <a:schemeClr val="dk1"/>
                </a:solidFill>
              </a:rPr>
              <a:t>And add a post it sharing what evidence of success is present.</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We will focus our lens on the indicator displayed on the slide: 101.a.</a:t>
            </a:r>
            <a:endParaRPr>
              <a:solidFill>
                <a:schemeClr val="dk1"/>
              </a:solidFill>
            </a:endParaRPr>
          </a:p>
          <a:p>
            <a:pPr indent="-298450" lvl="1" marL="914400" rtl="0" algn="l">
              <a:spcBef>
                <a:spcPts val="0"/>
              </a:spcBef>
              <a:spcAft>
                <a:spcPts val="0"/>
              </a:spcAft>
              <a:buClr>
                <a:schemeClr val="dk1"/>
              </a:buClr>
              <a:buSzPts val="1100"/>
              <a:buChar char="○"/>
            </a:pPr>
            <a:r>
              <a:rPr lang="en-GB">
                <a:solidFill>
                  <a:schemeClr val="dk1"/>
                </a:solidFill>
              </a:rPr>
              <a:t>Note, a similar process can be done for each indicator that applies to this task.</a:t>
            </a:r>
            <a:endParaRPr>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2543b0dca72_0_9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2543b0dca72_0_9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Facilitator will need to make a copy of the </a:t>
            </a:r>
            <a:r>
              <a:rPr lang="en-GB" u="sng">
                <a:solidFill>
                  <a:schemeClr val="hlink"/>
                </a:solidFill>
                <a:hlinkClick r:id="rId2"/>
              </a:rPr>
              <a:t>Jamboard file- Baseline PL Looking at Student Work</a:t>
            </a:r>
            <a:r>
              <a:rPr lang="en-GB">
                <a:solidFill>
                  <a:schemeClr val="dk1"/>
                </a:solidFill>
              </a:rPr>
              <a:t> and share that link with participants.</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Invite participants to add a post it to the jamboard sharing:</a:t>
            </a:r>
            <a:endParaRPr>
              <a:solidFill>
                <a:schemeClr val="dk1"/>
              </a:solidFill>
            </a:endParaRPr>
          </a:p>
          <a:p>
            <a:pPr indent="-298450" lvl="1" marL="914400" rtl="0" algn="l">
              <a:spcBef>
                <a:spcPts val="0"/>
              </a:spcBef>
              <a:spcAft>
                <a:spcPts val="0"/>
              </a:spcAft>
              <a:buClr>
                <a:schemeClr val="dk1"/>
              </a:buClr>
              <a:buSzPts val="1100"/>
              <a:buChar char="○"/>
            </a:pPr>
            <a:r>
              <a:rPr lang="en-GB">
                <a:solidFill>
                  <a:schemeClr val="dk1"/>
                </a:solidFill>
              </a:rPr>
              <a:t>Where they think the evidence of learning is along the Criteria for Success spectrum.</a:t>
            </a:r>
            <a:endParaRPr>
              <a:solidFill>
                <a:schemeClr val="dk1"/>
              </a:solidFill>
            </a:endParaRPr>
          </a:p>
          <a:p>
            <a:pPr indent="-298450" lvl="1" marL="914400" rtl="0" algn="l">
              <a:spcBef>
                <a:spcPts val="0"/>
              </a:spcBef>
              <a:spcAft>
                <a:spcPts val="0"/>
              </a:spcAft>
              <a:buClr>
                <a:schemeClr val="dk1"/>
              </a:buClr>
              <a:buSzPts val="1100"/>
              <a:buChar char="○"/>
            </a:pPr>
            <a:r>
              <a:rPr lang="en-GB">
                <a:solidFill>
                  <a:schemeClr val="dk1"/>
                </a:solidFill>
              </a:rPr>
              <a:t>If the student was here, what question(s) would you pose to understand what they know?</a:t>
            </a:r>
            <a:endParaRPr>
              <a:solidFill>
                <a:schemeClr val="dk1"/>
              </a:solidFill>
            </a:endParaRPr>
          </a:p>
          <a:p>
            <a:pPr indent="-298450" lvl="1" marL="914400" rtl="0" algn="l">
              <a:spcBef>
                <a:spcPts val="0"/>
              </a:spcBef>
              <a:spcAft>
                <a:spcPts val="0"/>
              </a:spcAft>
              <a:buClr>
                <a:schemeClr val="dk1"/>
              </a:buClr>
              <a:buSzPts val="1100"/>
              <a:buChar char="○"/>
            </a:pPr>
            <a:r>
              <a:rPr lang="en-GB">
                <a:solidFill>
                  <a:schemeClr val="dk1"/>
                </a:solidFill>
              </a:rPr>
              <a:t>Remind participants to focus at the CPE level, using the indicators to help guide decision-making.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If they find the student </a:t>
            </a:r>
            <a:r>
              <a:rPr b="1" lang="en-GB" u="sng">
                <a:solidFill>
                  <a:schemeClr val="dk1"/>
                </a:solidFill>
              </a:rPr>
              <a:t>work</a:t>
            </a:r>
            <a:r>
              <a:rPr b="1" lang="en-GB">
                <a:solidFill>
                  <a:schemeClr val="dk1"/>
                </a:solidFill>
              </a:rPr>
              <a:t> </a:t>
            </a:r>
            <a:r>
              <a:rPr lang="en-GB">
                <a:solidFill>
                  <a:schemeClr val="dk1"/>
                </a:solidFill>
              </a:rPr>
              <a:t>falls within the first two categories, consider inviting folks to consider and share what “conferring and additional instruction/learning” might look like for that student, as time permits.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that directions are on the first slide and the pink circle on the bottom indicates which work sample is in focus for that slide.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Navigate to Jamboard file to illustrate use of tools as needed.</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2543b0dca72_0_9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2543b0dca72_0_9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Use this slide to discuss how folks thought about the student work, in terms of the Criteria for Success chart.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This is meant to give time for group to build shared understanding of how to use the CPEs and indicators alongside the rubric to share ways of partnering with students to support all students reaching.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This is not a norming exercise; there is not single correct characterization of the work. Emphasize use of evidence and concrete next steps from each participant to support student learning. </a:t>
            </a:r>
            <a:endParaRPr b="1">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2543b0dca72_0_9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2543b0dca72_0_9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Use this slide to discuss how folks thought about the student work, in terms of the Criteria for Success chart.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This is meant to give time for group to build shared understanding of how to use the CPEs and indicators alongside the rubric to share ways of partnering with students to support all students reaching.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This is not a norming exercise; there is not single correct characterization of the work. Emphasize use of evidence and concrete next steps from each participant to support student learning. </a:t>
            </a:r>
            <a:endParaRPr b="1">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2543b0dca72_0_9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2543b0dca72_0_9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Use this slide to discuss how folks thought about the student work, in terms of the Criteria for Success chart.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This is meant to give time for group to build shared understanding of how to use the CPEs and indicators alongside the rubric to share ways of partnering with students to support all students reaching.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This is not a norming exercise; there is not single correct characterization of the work. Emphasize use of evidence and concrete next steps from each participant to support student learning. </a:t>
            </a:r>
            <a:endParaRPr b="1">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2543b0dca72_0_9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2543b0dca72_0_9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participants time to reflect. If time permits, consider using breakout rooms to have folks connect in smaller pairings or groups.</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Invite to share with whole group.</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2543b0dca72_0_9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2543b0dca72_0_9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Estimated time for this section is about 15 minutes.</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2543b0dca72_0_9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2543b0dca72_0_9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participants time to read through prompt and consider how students might approach this. Invite to try it out for themselves.</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in chat:</a:t>
            </a:r>
            <a:endParaRPr>
              <a:solidFill>
                <a:schemeClr val="dk1"/>
              </a:solidFill>
            </a:endParaRPr>
          </a:p>
          <a:p>
            <a:pPr indent="0" lvl="0" marL="457200" rtl="0" algn="l">
              <a:spcBef>
                <a:spcPts val="0"/>
              </a:spcBef>
              <a:spcAft>
                <a:spcPts val="0"/>
              </a:spcAft>
              <a:buNone/>
            </a:pPr>
            <a:r>
              <a:rPr lang="en-GB">
                <a:solidFill>
                  <a:schemeClr val="dk1"/>
                </a:solidFill>
              </a:rPr>
              <a:t>—</a:t>
            </a:r>
            <a:endParaRPr>
              <a:solidFill>
                <a:schemeClr val="dk1"/>
              </a:solidFill>
            </a:endParaRPr>
          </a:p>
          <a:p>
            <a:pPr indent="0" lvl="0" marL="457200" rtl="0" algn="l">
              <a:spcBef>
                <a:spcPts val="0"/>
              </a:spcBef>
              <a:spcAft>
                <a:spcPts val="0"/>
              </a:spcAft>
              <a:buNone/>
            </a:pPr>
            <a:r>
              <a:rPr lang="en-GB">
                <a:solidFill>
                  <a:schemeClr val="dk1"/>
                </a:solidFill>
              </a:rPr>
              <a:t>Please see pages 12-13 in your handout.</a:t>
            </a:r>
            <a:endParaRPr>
              <a:solidFill>
                <a:schemeClr val="dk1"/>
              </a:solidFill>
            </a:endParaRPr>
          </a:p>
          <a:p>
            <a:pPr indent="0" lvl="0" marL="457200" rtl="0" algn="l">
              <a:spcBef>
                <a:spcPts val="0"/>
              </a:spcBef>
              <a:spcAft>
                <a:spcPts val="0"/>
              </a:spcAft>
              <a:buNone/>
            </a:pPr>
            <a:r>
              <a:rPr lang="en-GB">
                <a:solidFill>
                  <a:schemeClr val="dk1"/>
                </a:solidFill>
              </a:rPr>
              <a:t>—</a:t>
            </a:r>
            <a:endParaRPr>
              <a:solidFill>
                <a:schemeClr val="dk1"/>
              </a:solidFill>
            </a:endParaRPr>
          </a:p>
          <a:p>
            <a:pPr indent="45720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2543b0dca72_0_10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2543b0dca72_0_10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r>
              <a:rPr lang="en-GB">
                <a:solidFill>
                  <a:schemeClr val="dk1"/>
                </a:solidFill>
              </a:rPr>
              <a:t>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time to read and connect.</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Consider use of breakout rooms to give participants time to discuss with small group.</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2543b0dca72_0_10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2543b0dca72_0_10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Encourage participants to stay focused at the content and practice expectation (CPE) level, using the indicators to support their thinking.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A good CPE to focus on for this task is </a:t>
            </a:r>
            <a:r>
              <a:rPr b="1" lang="en-GB">
                <a:solidFill>
                  <a:schemeClr val="dk1"/>
                </a:solidFill>
              </a:rPr>
              <a:t>101.b: Solve real-life mathematical problems using linear expressions</a:t>
            </a:r>
            <a:endParaRPr b="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543b0dca72_0_6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543b0dca72_0_6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overview of session goals and agenda.</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2543b0dca72_0_10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2543b0dca72_0_10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that we will now be reflecting on the learning principles in relation to this task.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participants time to read them over again in the handout.</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in chat:</a:t>
            </a:r>
            <a:endParaRPr>
              <a:solidFill>
                <a:schemeClr val="dk1"/>
              </a:solidFill>
            </a:endParaRPr>
          </a:p>
          <a:p>
            <a:pPr indent="0" lvl="0" marL="457200" rtl="0" algn="l">
              <a:spcBef>
                <a:spcPts val="0"/>
              </a:spcBef>
              <a:spcAft>
                <a:spcPts val="0"/>
              </a:spcAft>
              <a:buNone/>
            </a:pPr>
            <a:r>
              <a:rPr lang="en-GB">
                <a:solidFill>
                  <a:schemeClr val="dk1"/>
                </a:solidFill>
              </a:rPr>
              <a:t>—</a:t>
            </a:r>
            <a:endParaRPr>
              <a:solidFill>
                <a:schemeClr val="dk1"/>
              </a:solidFill>
            </a:endParaRPr>
          </a:p>
          <a:p>
            <a:pPr indent="0" lvl="0" marL="457200" rtl="0" algn="l">
              <a:spcBef>
                <a:spcPts val="0"/>
              </a:spcBef>
              <a:spcAft>
                <a:spcPts val="0"/>
              </a:spcAft>
              <a:buNone/>
            </a:pPr>
            <a:r>
              <a:rPr lang="en-GB">
                <a:solidFill>
                  <a:schemeClr val="dk1"/>
                </a:solidFill>
              </a:rPr>
              <a:t>Please see page 8 in your handout.</a:t>
            </a:r>
            <a:endParaRPr>
              <a:solidFill>
                <a:schemeClr val="dk1"/>
              </a:solidFill>
            </a:endParaRPr>
          </a:p>
          <a:p>
            <a:pPr indent="0" lvl="0" marL="457200" rtl="0" algn="l">
              <a:spcBef>
                <a:spcPts val="0"/>
              </a:spcBef>
              <a:spcAft>
                <a:spcPts val="0"/>
              </a:spcAft>
              <a:buClr>
                <a:schemeClr val="dk1"/>
              </a:buClr>
              <a:buSzPts val="1100"/>
              <a:buFont typeface="Arial"/>
              <a:buNone/>
            </a:pPr>
            <a:r>
              <a:rPr lang="en-GB">
                <a:solidFill>
                  <a:schemeClr val="dk1"/>
                </a:solidFill>
              </a:rPr>
              <a: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2543b0dca72_0_10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2543b0dca72_0_10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time for participants to consider these questions, reflecting on the student experience associated with this task and consider how the 7 learning principles are evident.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Consider use of breakout rooms for small group conversation.</a:t>
            </a:r>
            <a:endParaRPr>
              <a:solidFill>
                <a:schemeClr val="dk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2a5e1c30be6_1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2a5e1c30be6_1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Invite participants to share with the whole group.</a:t>
            </a:r>
            <a:endParaRPr b="1">
              <a:solidFill>
                <a:schemeClr val="dk1"/>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2a5e1c30be6_1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8" name="Google Shape;608;g2a5e1c30be6_1_2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lnSpc>
                <a:spcPct val="100000"/>
              </a:lnSpc>
              <a:spcBef>
                <a:spcPts val="0"/>
              </a:spcBef>
              <a:spcAft>
                <a:spcPts val="0"/>
              </a:spcAft>
              <a:buClr>
                <a:schemeClr val="dk1"/>
              </a:buClr>
              <a:buSzPts val="1100"/>
              <a:buChar char="●"/>
            </a:pPr>
            <a:r>
              <a:rPr lang="en-GB">
                <a:solidFill>
                  <a:schemeClr val="dk1"/>
                </a:solidFill>
              </a:rPr>
              <a:t>Estimated time for this section is about 30 minutes.</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2907a525ab6_0_5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2907a525ab6_0_5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participants time to study student work.</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2a5e1c30be6_1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2a5e1c30be6_1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Invite participants to share what they noticed.</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Look for trends in responses, especially as connected to </a:t>
            </a:r>
            <a:r>
              <a:rPr b="1" lang="en-GB">
                <a:solidFill>
                  <a:schemeClr val="dk1"/>
                </a:solidFill>
              </a:rPr>
              <a:t>101.b: Solve real-life mathematical problems using linear expressions.</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in chat:</a:t>
            </a:r>
            <a:endParaRPr>
              <a:solidFill>
                <a:schemeClr val="dk1"/>
              </a:solidFill>
            </a:endParaRPr>
          </a:p>
          <a:p>
            <a:pPr indent="0" lvl="0" marL="457200" rtl="0" algn="l">
              <a:spcBef>
                <a:spcPts val="0"/>
              </a:spcBef>
              <a:spcAft>
                <a:spcPts val="0"/>
              </a:spcAft>
              <a:buClr>
                <a:schemeClr val="dk1"/>
              </a:buClr>
              <a:buSzPts val="1100"/>
              <a:buFont typeface="Arial"/>
              <a:buNone/>
            </a:pPr>
            <a:r>
              <a:rPr lang="en-GB">
                <a:solidFill>
                  <a:schemeClr val="dk1"/>
                </a:solidFill>
              </a:rPr>
              <a:t>—</a:t>
            </a:r>
            <a:endParaRPr>
              <a:solidFill>
                <a:schemeClr val="dk1"/>
              </a:solidFill>
            </a:endParaRPr>
          </a:p>
          <a:p>
            <a:pPr indent="0" lvl="0" marL="457200" rtl="0" algn="l">
              <a:spcBef>
                <a:spcPts val="0"/>
              </a:spcBef>
              <a:spcAft>
                <a:spcPts val="0"/>
              </a:spcAft>
              <a:buClr>
                <a:schemeClr val="dk1"/>
              </a:buClr>
              <a:buSzPts val="1100"/>
              <a:buFont typeface="Arial"/>
              <a:buNone/>
            </a:pPr>
            <a:r>
              <a:rPr lang="en-GB">
                <a:solidFill>
                  <a:schemeClr val="dk1"/>
                </a:solidFill>
              </a:rPr>
              <a:t>Please see pages 14-16 in your handout.</a:t>
            </a:r>
            <a:endParaRPr>
              <a:solidFill>
                <a:schemeClr val="dk1"/>
              </a:solidFill>
            </a:endParaRPr>
          </a:p>
          <a:p>
            <a:pPr indent="0" lvl="0" marL="457200" rtl="0" algn="l">
              <a:spcBef>
                <a:spcPts val="0"/>
              </a:spcBef>
              <a:spcAft>
                <a:spcPts val="0"/>
              </a:spcAft>
              <a:buClr>
                <a:schemeClr val="dk1"/>
              </a:buClr>
              <a:buSzPts val="1100"/>
              <a:buFont typeface="Arial"/>
              <a:buNone/>
            </a:pPr>
            <a:r>
              <a:rPr lang="en-GB">
                <a:solidFill>
                  <a:schemeClr val="dk1"/>
                </a:solidFill>
              </a:rPr>
              <a:t>—</a:t>
            </a:r>
            <a:endParaRPr b="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2543b0dca72_0_10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2543b0dca72_0_10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Remind participants of the criteria of success. </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Use this slide to set up what folks will do on the next slide. </a:t>
            </a:r>
            <a:endParaRPr>
              <a:solidFill>
                <a:schemeClr val="dk1"/>
              </a:solidFill>
            </a:endParaRPr>
          </a:p>
          <a:p>
            <a:pPr indent="-298450" lvl="1" marL="914400" rtl="0" algn="l">
              <a:spcBef>
                <a:spcPts val="0"/>
              </a:spcBef>
              <a:spcAft>
                <a:spcPts val="0"/>
              </a:spcAft>
              <a:buClr>
                <a:schemeClr val="dk1"/>
              </a:buClr>
              <a:buSzPts val="1100"/>
              <a:buChar char="○"/>
            </a:pPr>
            <a:r>
              <a:rPr lang="en-GB">
                <a:solidFill>
                  <a:schemeClr val="dk1"/>
                </a:solidFill>
              </a:rPr>
              <a:t>They will examine the student work. </a:t>
            </a:r>
            <a:endParaRPr>
              <a:solidFill>
                <a:schemeClr val="dk1"/>
              </a:solidFill>
            </a:endParaRPr>
          </a:p>
          <a:p>
            <a:pPr indent="-298450" lvl="1" marL="914400" rtl="0" algn="l">
              <a:spcBef>
                <a:spcPts val="0"/>
              </a:spcBef>
              <a:spcAft>
                <a:spcPts val="0"/>
              </a:spcAft>
              <a:buClr>
                <a:schemeClr val="dk1"/>
              </a:buClr>
              <a:buSzPts val="1100"/>
              <a:buChar char="○"/>
            </a:pPr>
            <a:r>
              <a:rPr lang="en-GB">
                <a:solidFill>
                  <a:schemeClr val="dk1"/>
                </a:solidFill>
              </a:rPr>
              <a:t>Determine where that </a:t>
            </a:r>
            <a:r>
              <a:rPr b="1" lang="en-GB" u="sng">
                <a:solidFill>
                  <a:schemeClr val="dk1"/>
                </a:solidFill>
              </a:rPr>
              <a:t>work</a:t>
            </a:r>
            <a:r>
              <a:rPr lang="en-GB">
                <a:solidFill>
                  <a:schemeClr val="dk1"/>
                </a:solidFill>
              </a:rPr>
              <a:t> falls along the criteria for success spectrum.</a:t>
            </a:r>
            <a:endParaRPr>
              <a:solidFill>
                <a:schemeClr val="dk1"/>
              </a:solidFill>
            </a:endParaRPr>
          </a:p>
          <a:p>
            <a:pPr indent="-298450" lvl="1" marL="914400" rtl="0" algn="l">
              <a:spcBef>
                <a:spcPts val="0"/>
              </a:spcBef>
              <a:spcAft>
                <a:spcPts val="0"/>
              </a:spcAft>
              <a:buClr>
                <a:schemeClr val="dk1"/>
              </a:buClr>
              <a:buSzPts val="1100"/>
              <a:buChar char="○"/>
            </a:pPr>
            <a:r>
              <a:rPr lang="en-GB">
                <a:solidFill>
                  <a:schemeClr val="dk1"/>
                </a:solidFill>
              </a:rPr>
              <a:t>And add a post it sharing what evidence of success is present.</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We will focus our lens on the indicator displayed on the slide: 101.b.</a:t>
            </a:r>
            <a:endParaRPr>
              <a:solidFill>
                <a:schemeClr val="dk1"/>
              </a:solidFill>
            </a:endParaRPr>
          </a:p>
          <a:p>
            <a:pPr indent="-298450" lvl="1" marL="914400" rtl="0" algn="l">
              <a:spcBef>
                <a:spcPts val="0"/>
              </a:spcBef>
              <a:spcAft>
                <a:spcPts val="0"/>
              </a:spcAft>
              <a:buClr>
                <a:schemeClr val="dk1"/>
              </a:buClr>
              <a:buSzPts val="1100"/>
              <a:buChar char="○"/>
            </a:pPr>
            <a:r>
              <a:rPr lang="en-GB">
                <a:solidFill>
                  <a:schemeClr val="dk1"/>
                </a:solidFill>
              </a:rPr>
              <a:t>Note, a similar process can be done for each indicator that applies to this task.</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2543b0dca72_0_10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2" name="Google Shape;652;g2543b0dca72_0_10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Facilitator will need to make a copy of the </a:t>
            </a:r>
            <a:r>
              <a:rPr lang="en-GB" u="sng">
                <a:solidFill>
                  <a:schemeClr val="hlink"/>
                </a:solidFill>
                <a:hlinkClick r:id="rId2"/>
              </a:rPr>
              <a:t>Jamboard file- Baseline PL Looking at Student Work</a:t>
            </a:r>
            <a:r>
              <a:rPr lang="en-GB">
                <a:solidFill>
                  <a:schemeClr val="dk1"/>
                </a:solidFill>
              </a:rPr>
              <a:t> and share that link with participants.</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Invite participants to add a post it to the jamboard sharing:</a:t>
            </a:r>
            <a:endParaRPr>
              <a:solidFill>
                <a:schemeClr val="dk1"/>
              </a:solidFill>
            </a:endParaRPr>
          </a:p>
          <a:p>
            <a:pPr indent="-298450" lvl="1" marL="914400" rtl="0" algn="l">
              <a:spcBef>
                <a:spcPts val="0"/>
              </a:spcBef>
              <a:spcAft>
                <a:spcPts val="0"/>
              </a:spcAft>
              <a:buClr>
                <a:schemeClr val="dk1"/>
              </a:buClr>
              <a:buSzPts val="1100"/>
              <a:buChar char="○"/>
            </a:pPr>
            <a:r>
              <a:rPr lang="en-GB">
                <a:solidFill>
                  <a:schemeClr val="dk1"/>
                </a:solidFill>
              </a:rPr>
              <a:t>Where they think the evidence of learning is along the Criteria for Success spectrum.</a:t>
            </a:r>
            <a:endParaRPr>
              <a:solidFill>
                <a:schemeClr val="dk1"/>
              </a:solidFill>
            </a:endParaRPr>
          </a:p>
          <a:p>
            <a:pPr indent="-298450" lvl="1" marL="914400" rtl="0" algn="l">
              <a:spcBef>
                <a:spcPts val="0"/>
              </a:spcBef>
              <a:spcAft>
                <a:spcPts val="0"/>
              </a:spcAft>
              <a:buClr>
                <a:schemeClr val="dk1"/>
              </a:buClr>
              <a:buSzPts val="1100"/>
              <a:buChar char="○"/>
            </a:pPr>
            <a:r>
              <a:rPr lang="en-GB">
                <a:solidFill>
                  <a:schemeClr val="dk1"/>
                </a:solidFill>
              </a:rPr>
              <a:t>If the student was here, what question(s) would you pose to understand what they know?</a:t>
            </a:r>
            <a:endParaRPr>
              <a:solidFill>
                <a:schemeClr val="dk1"/>
              </a:solidFill>
            </a:endParaRPr>
          </a:p>
          <a:p>
            <a:pPr indent="-298450" lvl="1" marL="914400" rtl="0" algn="l">
              <a:spcBef>
                <a:spcPts val="0"/>
              </a:spcBef>
              <a:spcAft>
                <a:spcPts val="0"/>
              </a:spcAft>
              <a:buClr>
                <a:schemeClr val="dk1"/>
              </a:buClr>
              <a:buSzPts val="1100"/>
              <a:buChar char="○"/>
            </a:pPr>
            <a:r>
              <a:rPr lang="en-GB">
                <a:solidFill>
                  <a:schemeClr val="dk1"/>
                </a:solidFill>
              </a:rPr>
              <a:t>Remind participants to focus at the CPE level, using the indicators to help guide decision-making.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If they find the student </a:t>
            </a:r>
            <a:r>
              <a:rPr b="1" lang="en-GB" u="sng">
                <a:solidFill>
                  <a:schemeClr val="dk1"/>
                </a:solidFill>
              </a:rPr>
              <a:t>work</a:t>
            </a:r>
            <a:r>
              <a:rPr b="1" lang="en-GB">
                <a:solidFill>
                  <a:schemeClr val="dk1"/>
                </a:solidFill>
              </a:rPr>
              <a:t> </a:t>
            </a:r>
            <a:r>
              <a:rPr lang="en-GB">
                <a:solidFill>
                  <a:schemeClr val="dk1"/>
                </a:solidFill>
              </a:rPr>
              <a:t>falls within the first two categories, consider inviting folks to consider and share what “conferring and additional instruction/learning” might look like for that student, as time permits.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that directions are on the first slide and the pink circle on the bottom indicates which work sample is in focus for that slide.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Navigate to Jamboard file to illustrate use of tools as needed.</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2543b0dca72_0_1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2543b0dca72_0_1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Use this slide to discuss how folks thought about the student work, in terms of the Criteria for Success chart.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This is meant to give time for group to build shared understanding of how to use the CPEs and indicators alongside the rubric to share ways of partnering with students to support all students reaching.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This is not a norming exercise; there is not single correct characterization of the work. Emphasize use of evidence and concrete next steps from each participant to support student learning. </a:t>
            </a:r>
            <a:endParaRPr b="1">
              <a:solidFill>
                <a:schemeClr val="dk1"/>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2543b0dca72_0_1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2543b0dca72_0_1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Use this slide to discuss how folks thought about the student work, in terms of the Criteria for Success chart.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This is meant to give time for group to build shared understanding of how to use the CPEs and indicators alongside the rubric to share ways of partnering with students to support all students reaching.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This is not a norming exercise; there is not single correct characterization of the work. Emphasize use of evidence and concrete next steps from each participant to support student learning. </a:t>
            </a:r>
            <a:endParaRPr b="1">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543b0dca72_0_6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543b0dca72_0_6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This slide serves to remind participants about the learning principles that undergird the bading system.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time to consider this question and invite folks to share with a partner and the whole group.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2543b0dca72_0_1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5" name="Google Shape;685;g2543b0dca72_0_1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Use this slide to discuss how folks thought about the student work, in terms of the Criteria for Success chart.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This is meant to give time for group to build shared understanding of how to use the CPEs and indicators alongside the rubric to share ways of partnering with students to support all students reaching.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This is not a norming exercise; there is not single correct characterization of the work. Emphasize use of evidence and concrete next steps from each participant to support student learning. </a:t>
            </a:r>
            <a:endParaRPr b="1">
              <a:solidFill>
                <a:schemeClr val="dk1"/>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2a5e1c30be6_1_3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5" name="Google Shape;695;g2a5e1c30be6_1_3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solidFill>
                  <a:schemeClr val="dk1"/>
                </a:solidFill>
              </a:rPr>
              <a:t>Facilitation Note</a:t>
            </a:r>
            <a:endParaRPr b="1">
              <a:solidFill>
                <a:schemeClr val="dk1"/>
              </a:solidFill>
            </a:endParaRPr>
          </a:p>
          <a:p>
            <a:pPr indent="-298450" lvl="0" marL="457200" rtl="0" algn="l">
              <a:lnSpc>
                <a:spcPct val="100000"/>
              </a:lnSpc>
              <a:spcBef>
                <a:spcPts val="0"/>
              </a:spcBef>
              <a:spcAft>
                <a:spcPts val="0"/>
              </a:spcAft>
              <a:buClr>
                <a:schemeClr val="dk1"/>
              </a:buClr>
              <a:buSzPts val="1100"/>
              <a:buChar char="●"/>
            </a:pPr>
            <a:r>
              <a:rPr lang="en-GB">
                <a:solidFill>
                  <a:schemeClr val="dk1"/>
                </a:solidFill>
              </a:rPr>
              <a:t>Give participants time to reflect. If time permits, consider using breakout rooms to have folks connect in smaller pairings or groups.</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GB">
                <a:solidFill>
                  <a:schemeClr val="dk1"/>
                </a:solidFill>
              </a:rPr>
              <a:t>Invite to share with whole group.</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2543b0dca72_0_1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2543b0dca72_0_1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Estimated time for this section is about 5 minutes.</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2a5e1c30be6_1_4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2" name="Google Shape;712;g2a5e1c30be6_1_4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participants time to reflect. If time permits, consider using breakout rooms to have folks connect in smaller pairings or groups.</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Invite to share with whole group.</a:t>
            </a:r>
            <a:endParaRPr>
              <a:solidFill>
                <a:schemeClr val="dk1"/>
              </a:solidFill>
            </a:endParaRPr>
          </a:p>
          <a:p>
            <a:pPr indent="0" lvl="0" marL="914400" rtl="0" algn="l">
              <a:spcBef>
                <a:spcPts val="0"/>
              </a:spcBef>
              <a:spcAft>
                <a:spcPts val="0"/>
              </a:spcAft>
              <a:buNone/>
            </a:pPr>
            <a:r>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543b0dca72_0_6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543b0dca72_0_6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Estimated time for this section is about 25 minutes.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543b0dca72_0_6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543b0dca72_0_6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participants time to consider the questions on this slide; they should generate responses based only on the title of the badge. Invite volunteers to share responses with the group.</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543b0dca72_0_7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2543b0dca72_0_7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that our process began by grounding in the standards and identifying the story of the standards.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Invite participants to read through the standards associated with this badge in the handout. </a:t>
            </a:r>
            <a:r>
              <a:rPr lang="en-GB">
                <a:solidFill>
                  <a:schemeClr val="dk1"/>
                </a:solidFill>
              </a:rPr>
              <a:t>(The slide image shows only a partial list.)</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Frame this by asking participants to consider how they would synthesize this set of standards.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link to </a:t>
            </a:r>
            <a:r>
              <a:rPr lang="en-GB">
                <a:solidFill>
                  <a:schemeClr val="dk1"/>
                </a:solidFill>
              </a:rPr>
              <a:t>document</a:t>
            </a:r>
            <a:r>
              <a:rPr lang="en-GB">
                <a:solidFill>
                  <a:schemeClr val="dk1"/>
                </a:solidFill>
              </a:rPr>
              <a:t> in chat:</a:t>
            </a:r>
            <a:endParaRPr>
              <a:solidFill>
                <a:schemeClr val="dk1"/>
              </a:solidFill>
            </a:endParaRPr>
          </a:p>
          <a:p>
            <a:pPr indent="0" lvl="0" marL="457200" rtl="0" algn="l">
              <a:spcBef>
                <a:spcPts val="0"/>
              </a:spcBef>
              <a:spcAft>
                <a:spcPts val="0"/>
              </a:spcAft>
              <a:buClr>
                <a:schemeClr val="dk1"/>
              </a:buClr>
              <a:buSzPts val="1100"/>
              <a:buFont typeface="Arial"/>
              <a:buNone/>
            </a:pPr>
            <a:r>
              <a:rPr lang="en-GB">
                <a:solidFill>
                  <a:schemeClr val="dk1"/>
                </a:solidFill>
              </a:rPr>
              <a:t>—</a:t>
            </a:r>
            <a:endParaRPr>
              <a:solidFill>
                <a:schemeClr val="dk1"/>
              </a:solidFill>
            </a:endParaRPr>
          </a:p>
          <a:p>
            <a:pPr indent="457200" lvl="0" marL="0" rtl="0" algn="l">
              <a:spcBef>
                <a:spcPts val="0"/>
              </a:spcBef>
              <a:spcAft>
                <a:spcPts val="0"/>
              </a:spcAft>
              <a:buClr>
                <a:schemeClr val="dk1"/>
              </a:buClr>
              <a:buSzPts val="1100"/>
              <a:buFont typeface="Arial"/>
              <a:buNone/>
            </a:pPr>
            <a:r>
              <a:rPr lang="en-GB">
                <a:solidFill>
                  <a:schemeClr val="dk1"/>
                </a:solidFill>
              </a:rPr>
              <a:t>Link to Handout: [insert link]</a:t>
            </a:r>
            <a:endParaRPr>
              <a:solidFill>
                <a:schemeClr val="dk1"/>
              </a:solidFill>
            </a:endParaRPr>
          </a:p>
          <a:p>
            <a:pPr indent="457200" lvl="0" marL="0" rtl="0" algn="l">
              <a:spcBef>
                <a:spcPts val="0"/>
              </a:spcBef>
              <a:spcAft>
                <a:spcPts val="0"/>
              </a:spcAft>
              <a:buClr>
                <a:schemeClr val="dk1"/>
              </a:buClr>
              <a:buSzPts val="1100"/>
              <a:buFont typeface="Arial"/>
              <a:buNone/>
            </a:pPr>
            <a:r>
              <a:rPr lang="en-GB">
                <a:solidFill>
                  <a:schemeClr val="dk1"/>
                </a:solidFill>
              </a:rPr>
              <a:t>Feel free to download a copy.</a:t>
            </a:r>
            <a:endParaRPr>
              <a:solidFill>
                <a:schemeClr val="dk1"/>
              </a:solidFill>
            </a:endParaRPr>
          </a:p>
          <a:p>
            <a:pPr indent="457200" lvl="0" marL="0" rtl="0" algn="l">
              <a:spcBef>
                <a:spcPts val="0"/>
              </a:spcBef>
              <a:spcAft>
                <a:spcPts val="0"/>
              </a:spcAft>
              <a:buClr>
                <a:schemeClr val="dk1"/>
              </a:buClr>
              <a:buSzPts val="1100"/>
              <a:buFont typeface="Arial"/>
              <a:buNone/>
            </a:pPr>
            <a:r>
              <a:rPr lang="en-GB">
                <a:solidFill>
                  <a:schemeClr val="dk1"/>
                </a:solidFill>
              </a:rPr>
              <a:t>Please see page 2 in your handout.</a:t>
            </a:r>
            <a:endParaRPr>
              <a:solidFill>
                <a:schemeClr val="dk1"/>
              </a:solidFill>
            </a:endParaRPr>
          </a:p>
          <a:p>
            <a:pPr indent="457200" lvl="0" marL="0" rtl="0" algn="l">
              <a:spcBef>
                <a:spcPts val="0"/>
              </a:spcBef>
              <a:spcAft>
                <a:spcPts val="0"/>
              </a:spcAft>
              <a:buClr>
                <a:schemeClr val="dk1"/>
              </a:buClr>
              <a:buSzPts val="1100"/>
              <a:buFont typeface="Arial"/>
              <a:buNone/>
            </a:pPr>
            <a:r>
              <a:rPr lang="en-GB">
                <a:solidFill>
                  <a:schemeClr val="dk1"/>
                </a:solidFill>
              </a:rPr>
              <a: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a5e1c30be6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2a5e1c30be6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Invite volunteers to share responses with the group.</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in chat:</a:t>
            </a:r>
            <a:endParaRPr>
              <a:solidFill>
                <a:schemeClr val="dk1"/>
              </a:solidFill>
            </a:endParaRPr>
          </a:p>
          <a:p>
            <a:pPr indent="457200" lvl="0" marL="0" rtl="0" algn="l">
              <a:spcBef>
                <a:spcPts val="0"/>
              </a:spcBef>
              <a:spcAft>
                <a:spcPts val="0"/>
              </a:spcAft>
              <a:buClr>
                <a:schemeClr val="dk1"/>
              </a:buClr>
              <a:buSzPts val="1100"/>
              <a:buFont typeface="Arial"/>
              <a:buNone/>
            </a:pPr>
            <a:r>
              <a:rPr lang="en-GB">
                <a:solidFill>
                  <a:schemeClr val="dk1"/>
                </a:solidFill>
              </a:rPr>
              <a:t>—</a:t>
            </a:r>
            <a:endParaRPr>
              <a:solidFill>
                <a:schemeClr val="dk1"/>
              </a:solidFill>
            </a:endParaRPr>
          </a:p>
          <a:p>
            <a:pPr indent="457200" lvl="0" marL="0" rtl="0" algn="l">
              <a:spcBef>
                <a:spcPts val="0"/>
              </a:spcBef>
              <a:spcAft>
                <a:spcPts val="0"/>
              </a:spcAft>
              <a:buClr>
                <a:schemeClr val="dk1"/>
              </a:buClr>
              <a:buSzPts val="1100"/>
              <a:buFont typeface="Arial"/>
              <a:buNone/>
            </a:pPr>
            <a:r>
              <a:rPr lang="en-GB">
                <a:solidFill>
                  <a:schemeClr val="dk1"/>
                </a:solidFill>
              </a:rPr>
              <a:t>What are the are the key takeaways for students?</a:t>
            </a:r>
            <a:endParaRPr>
              <a:solidFill>
                <a:schemeClr val="dk1"/>
              </a:solidFill>
            </a:endParaRPr>
          </a:p>
          <a:p>
            <a:pPr indent="457200" lvl="0" marL="0" rtl="0" algn="l">
              <a:spcBef>
                <a:spcPts val="0"/>
              </a:spcBef>
              <a:spcAft>
                <a:spcPts val="0"/>
              </a:spcAft>
              <a:buClr>
                <a:schemeClr val="dk1"/>
              </a:buClr>
              <a:buSzPts val="1100"/>
              <a:buFont typeface="Arial"/>
              <a:buNone/>
            </a:pPr>
            <a:r>
              <a:rPr lang="en-GB">
                <a:solidFill>
                  <a:schemeClr val="dk1"/>
                </a:solidFill>
              </a:rPr>
              <a:t>—</a:t>
            </a:r>
            <a:endParaRPr b="1">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p:cSld name="TITLE_2">
    <p:spTree>
      <p:nvGrpSpPr>
        <p:cNvPr id="50" name="Shape 50"/>
        <p:cNvGrpSpPr/>
        <p:nvPr/>
      </p:nvGrpSpPr>
      <p:grpSpPr>
        <a:xfrm>
          <a:off x="0" y="0"/>
          <a:ext cx="0" cy="0"/>
          <a:chOff x="0" y="0"/>
          <a:chExt cx="0" cy="0"/>
        </a:xfrm>
      </p:grpSpPr>
      <p:cxnSp>
        <p:nvCxnSpPr>
          <p:cNvPr id="51" name="Google Shape;51;p13"/>
          <p:cNvCxnSpPr/>
          <p:nvPr/>
        </p:nvCxnSpPr>
        <p:spPr>
          <a:xfrm>
            <a:off x="-2700" y="4836225"/>
            <a:ext cx="9149400" cy="0"/>
          </a:xfrm>
          <a:prstGeom prst="straightConnector1">
            <a:avLst/>
          </a:prstGeom>
          <a:noFill/>
          <a:ln cap="flat" cmpd="sng" w="9525">
            <a:solidFill>
              <a:schemeClr val="dk2"/>
            </a:solidFill>
            <a:prstDash val="solid"/>
            <a:round/>
            <a:headEnd len="med" w="med" type="none"/>
            <a:tailEnd len="med" w="med" type="none"/>
          </a:ln>
        </p:spPr>
      </p:cxnSp>
      <p:cxnSp>
        <p:nvCxnSpPr>
          <p:cNvPr id="52" name="Google Shape;52;p13"/>
          <p:cNvCxnSpPr/>
          <p:nvPr/>
        </p:nvCxnSpPr>
        <p:spPr>
          <a:xfrm rot="10800000">
            <a:off x="305625" y="-4950"/>
            <a:ext cx="0" cy="5153400"/>
          </a:xfrm>
          <a:prstGeom prst="straightConnector1">
            <a:avLst/>
          </a:prstGeom>
          <a:noFill/>
          <a:ln cap="flat" cmpd="sng" w="9525">
            <a:solidFill>
              <a:schemeClr val="dk2"/>
            </a:solidFill>
            <a:prstDash val="solid"/>
            <a:round/>
            <a:headEnd len="med" w="med" type="none"/>
            <a:tailEnd len="med" w="med" type="none"/>
          </a:ln>
        </p:spPr>
      </p:cxnSp>
      <p:sp>
        <p:nvSpPr>
          <p:cNvPr id="53" name="Google Shape;53;p13"/>
          <p:cNvSpPr txBox="1"/>
          <p:nvPr/>
        </p:nvSpPr>
        <p:spPr>
          <a:xfrm>
            <a:off x="6158700" y="4835200"/>
            <a:ext cx="2682300" cy="308400"/>
          </a:xfrm>
          <a:prstGeom prst="rect">
            <a:avLst/>
          </a:prstGeom>
          <a:noFill/>
          <a:ln>
            <a:noFill/>
          </a:ln>
        </p:spPr>
        <p:txBody>
          <a:bodyPr anchorCtr="0" anchor="ctr" bIns="0" lIns="0" spcFirstLastPara="1" rIns="0" wrap="square" tIns="0">
            <a:normAutofit/>
          </a:bodyPr>
          <a:lstStyle/>
          <a:p>
            <a:pPr indent="0" lvl="0" marL="0" rtl="0" algn="r">
              <a:spcBef>
                <a:spcPts val="0"/>
              </a:spcBef>
              <a:spcAft>
                <a:spcPts val="0"/>
              </a:spcAft>
              <a:buNone/>
            </a:pPr>
            <a:fld id="{00000000-1234-1234-1234-123412341234}" type="slidenum">
              <a:rPr lang="en-GB" sz="500">
                <a:latin typeface="DM Sans"/>
                <a:ea typeface="DM Sans"/>
                <a:cs typeface="DM Sans"/>
                <a:sym typeface="DM Sans"/>
              </a:rPr>
              <a:t>‹#›</a:t>
            </a:fld>
            <a:endParaRPr sz="500">
              <a:latin typeface="DM Sans"/>
              <a:ea typeface="DM Sans"/>
              <a:cs typeface="DM Sans"/>
              <a:sym typeface="DM Sans"/>
            </a:endParaRPr>
          </a:p>
        </p:txBody>
      </p:sp>
      <p:sp>
        <p:nvSpPr>
          <p:cNvPr id="54" name="Google Shape;54;p13"/>
          <p:cNvSpPr txBox="1"/>
          <p:nvPr/>
        </p:nvSpPr>
        <p:spPr>
          <a:xfrm>
            <a:off x="3387300" y="4836225"/>
            <a:ext cx="2682300" cy="3084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500">
                <a:solidFill>
                  <a:schemeClr val="dk1"/>
                </a:solidFill>
                <a:latin typeface="DM Sans"/>
                <a:ea typeface="DM Sans"/>
                <a:cs typeface="DM Sans"/>
                <a:sym typeface="DM Sans"/>
              </a:rPr>
              <a:t>Title of Presentation</a:t>
            </a:r>
            <a:endParaRPr sz="500">
              <a:latin typeface="DM Sans"/>
              <a:ea typeface="DM Sans"/>
              <a:cs typeface="DM Sans"/>
              <a:sym typeface="DM Sans"/>
            </a:endParaRPr>
          </a:p>
        </p:txBody>
      </p:sp>
      <p:sp>
        <p:nvSpPr>
          <p:cNvPr id="55" name="Google Shape;55;p13"/>
          <p:cNvSpPr txBox="1"/>
          <p:nvPr/>
        </p:nvSpPr>
        <p:spPr>
          <a:xfrm>
            <a:off x="615900" y="4836225"/>
            <a:ext cx="2682300" cy="3084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500">
                <a:latin typeface="DM Sans"/>
                <a:ea typeface="DM Sans"/>
                <a:cs typeface="DM Sans"/>
                <a:sym typeface="DM Sans"/>
              </a:rPr>
              <a:t>XQ</a:t>
            </a:r>
            <a:endParaRPr sz="500">
              <a:latin typeface="DM Sans"/>
              <a:ea typeface="DM Sans"/>
              <a:cs typeface="DM Sans"/>
              <a:sym typeface="DM Sans"/>
            </a:endParaRPr>
          </a:p>
        </p:txBody>
      </p:sp>
    </p:spTree>
  </p:cSld>
  <p:clrMapOvr>
    <a:masterClrMapping/>
  </p:clrMapOvr>
  <p:extLst>
    <p:ext uri="{DCECCB84-F9BA-43D5-87BE-67443E8EF086}">
      <p15:sldGuideLst>
        <p15:guide id="1" pos="388">
          <p15:clr>
            <a:srgbClr val="FA7B17"/>
          </p15:clr>
        </p15:guide>
        <p15:guide id="2" orient="horz" pos="2950">
          <p15:clr>
            <a:srgbClr val="FA7B17"/>
          </p15:clr>
        </p15:guide>
        <p15:guide id="3" orient="horz" pos="191">
          <p15:clr>
            <a:srgbClr val="FA7B17"/>
          </p15:clr>
        </p15:guide>
        <p15:guide id="4" pos="5569">
          <p15:clr>
            <a:srgbClr val="FA7B17"/>
          </p15:clr>
        </p15:guide>
        <p15:guide id="5" pos="2928">
          <p15:clr>
            <a:srgbClr val="FA7B17"/>
          </p15:clr>
        </p15:guide>
        <p15:guide id="6" pos="3029">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No Footer">
  <p:cSld name="TITLE_1">
    <p:spTree>
      <p:nvGrpSpPr>
        <p:cNvPr id="56" name="Shape 56"/>
        <p:cNvGrpSpPr/>
        <p:nvPr/>
      </p:nvGrpSpPr>
      <p:grpSpPr>
        <a:xfrm>
          <a:off x="0" y="0"/>
          <a:ext cx="0" cy="0"/>
          <a:chOff x="0" y="0"/>
          <a:chExt cx="0" cy="0"/>
        </a:xfrm>
      </p:grpSpPr>
      <p:cxnSp>
        <p:nvCxnSpPr>
          <p:cNvPr id="57" name="Google Shape;57;p14"/>
          <p:cNvCxnSpPr/>
          <p:nvPr/>
        </p:nvCxnSpPr>
        <p:spPr>
          <a:xfrm>
            <a:off x="-2700" y="4836225"/>
            <a:ext cx="9149400" cy="0"/>
          </a:xfrm>
          <a:prstGeom prst="straightConnector1">
            <a:avLst/>
          </a:prstGeom>
          <a:noFill/>
          <a:ln cap="flat" cmpd="sng" w="9525">
            <a:solidFill>
              <a:schemeClr val="dk2"/>
            </a:solidFill>
            <a:prstDash val="solid"/>
            <a:round/>
            <a:headEnd len="med" w="med" type="none"/>
            <a:tailEnd len="med" w="med" type="none"/>
          </a:ln>
        </p:spPr>
      </p:cxnSp>
      <p:cxnSp>
        <p:nvCxnSpPr>
          <p:cNvPr id="58" name="Google Shape;58;p14"/>
          <p:cNvCxnSpPr/>
          <p:nvPr/>
        </p:nvCxnSpPr>
        <p:spPr>
          <a:xfrm rot="10800000">
            <a:off x="305625" y="-4950"/>
            <a:ext cx="0" cy="51534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extLst>
    <p:ext uri="{DCECCB84-F9BA-43D5-87BE-67443E8EF086}">
      <p15:sldGuideLst>
        <p15:guide id="1" pos="388">
          <p15:clr>
            <a:srgbClr val="FA7B17"/>
          </p15:clr>
        </p15:guide>
        <p15:guide id="2" orient="horz" pos="2950">
          <p15:clr>
            <a:srgbClr val="FA7B17"/>
          </p15:clr>
        </p15:guide>
        <p15:guide id="3" orient="horz" pos="191">
          <p15:clr>
            <a:srgbClr val="FA7B17"/>
          </p15:clr>
        </p15:guide>
        <p15:guide id="4" pos="5569">
          <p15:clr>
            <a:srgbClr val="FA7B17"/>
          </p15:clr>
        </p15:guide>
        <p15:guide id="5" pos="2037">
          <p15:clr>
            <a:srgbClr val="FA7B17"/>
          </p15:clr>
        </p15:guide>
        <p15:guide id="6" pos="2154">
          <p15:clr>
            <a:srgbClr val="FA7B17"/>
          </p15:clr>
        </p15:guide>
        <p15:guide id="7" pos="3921">
          <p15:clr>
            <a:srgbClr val="FA7B17"/>
          </p15:clr>
        </p15:guide>
        <p15:guide id="8" pos="3803">
          <p15:clr>
            <a:srgbClr val="FA7B17"/>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TITLE_1_1">
    <p:spTree>
      <p:nvGrpSpPr>
        <p:cNvPr id="59" name="Shape 59"/>
        <p:cNvGrpSpPr/>
        <p:nvPr/>
      </p:nvGrpSpPr>
      <p:grpSpPr>
        <a:xfrm>
          <a:off x="0" y="0"/>
          <a:ext cx="0" cy="0"/>
          <a:chOff x="0" y="0"/>
          <a:chExt cx="0" cy="0"/>
        </a:xfrm>
      </p:grpSpPr>
      <p:cxnSp>
        <p:nvCxnSpPr>
          <p:cNvPr id="60" name="Google Shape;60;p15"/>
          <p:cNvCxnSpPr/>
          <p:nvPr/>
        </p:nvCxnSpPr>
        <p:spPr>
          <a:xfrm>
            <a:off x="-2700" y="4836225"/>
            <a:ext cx="9149400" cy="0"/>
          </a:xfrm>
          <a:prstGeom prst="straightConnector1">
            <a:avLst/>
          </a:prstGeom>
          <a:noFill/>
          <a:ln cap="flat" cmpd="sng" w="9525">
            <a:solidFill>
              <a:schemeClr val="dk2"/>
            </a:solidFill>
            <a:prstDash val="solid"/>
            <a:round/>
            <a:headEnd len="med" w="med" type="none"/>
            <a:tailEnd len="med" w="med" type="none"/>
          </a:ln>
        </p:spPr>
      </p:cxnSp>
      <p:cxnSp>
        <p:nvCxnSpPr>
          <p:cNvPr id="61" name="Google Shape;61;p15"/>
          <p:cNvCxnSpPr/>
          <p:nvPr/>
        </p:nvCxnSpPr>
        <p:spPr>
          <a:xfrm rot="10800000">
            <a:off x="305625" y="-4950"/>
            <a:ext cx="0" cy="5153400"/>
          </a:xfrm>
          <a:prstGeom prst="straightConnector1">
            <a:avLst/>
          </a:prstGeom>
          <a:noFill/>
          <a:ln cap="flat" cmpd="sng" w="9525">
            <a:solidFill>
              <a:schemeClr val="dk2"/>
            </a:solidFill>
            <a:prstDash val="solid"/>
            <a:round/>
            <a:headEnd len="med" w="med" type="none"/>
            <a:tailEnd len="med" w="med" type="none"/>
          </a:ln>
        </p:spPr>
      </p:cxnSp>
      <p:sp>
        <p:nvSpPr>
          <p:cNvPr id="62" name="Google Shape;62;p15"/>
          <p:cNvSpPr txBox="1"/>
          <p:nvPr/>
        </p:nvSpPr>
        <p:spPr>
          <a:xfrm>
            <a:off x="6158700" y="4835200"/>
            <a:ext cx="2682300" cy="308400"/>
          </a:xfrm>
          <a:prstGeom prst="rect">
            <a:avLst/>
          </a:prstGeom>
          <a:noFill/>
          <a:ln>
            <a:noFill/>
          </a:ln>
        </p:spPr>
        <p:txBody>
          <a:bodyPr anchorCtr="0" anchor="ctr" bIns="0" lIns="0" spcFirstLastPara="1" rIns="0" wrap="square" tIns="0">
            <a:normAutofit/>
          </a:bodyPr>
          <a:lstStyle/>
          <a:p>
            <a:pPr indent="0" lvl="0" marL="0" rtl="0" algn="r">
              <a:spcBef>
                <a:spcPts val="0"/>
              </a:spcBef>
              <a:spcAft>
                <a:spcPts val="0"/>
              </a:spcAft>
              <a:buNone/>
            </a:pPr>
            <a:fld id="{00000000-1234-1234-1234-123412341234}" type="slidenum">
              <a:rPr lang="en-GB" sz="500">
                <a:latin typeface="DM Sans"/>
                <a:ea typeface="DM Sans"/>
                <a:cs typeface="DM Sans"/>
                <a:sym typeface="DM Sans"/>
              </a:rPr>
              <a:t>‹#›</a:t>
            </a:fld>
            <a:endParaRPr sz="500">
              <a:latin typeface="DM Sans"/>
              <a:ea typeface="DM Sans"/>
              <a:cs typeface="DM Sans"/>
              <a:sym typeface="DM Sans"/>
            </a:endParaRPr>
          </a:p>
        </p:txBody>
      </p:sp>
      <p:sp>
        <p:nvSpPr>
          <p:cNvPr id="63" name="Google Shape;63;p15"/>
          <p:cNvSpPr txBox="1"/>
          <p:nvPr/>
        </p:nvSpPr>
        <p:spPr>
          <a:xfrm>
            <a:off x="3419850" y="4836225"/>
            <a:ext cx="2649600" cy="3084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500">
                <a:solidFill>
                  <a:schemeClr val="dk1"/>
                </a:solidFill>
                <a:latin typeface="DM Sans"/>
                <a:ea typeface="DM Sans"/>
                <a:cs typeface="DM Sans"/>
                <a:sym typeface="DM Sans"/>
              </a:rPr>
              <a:t>Title of Presentation</a:t>
            </a:r>
            <a:endParaRPr sz="500">
              <a:latin typeface="DM Sans"/>
              <a:ea typeface="DM Sans"/>
              <a:cs typeface="DM Sans"/>
              <a:sym typeface="DM Sans"/>
            </a:endParaRPr>
          </a:p>
        </p:txBody>
      </p:sp>
      <p:sp>
        <p:nvSpPr>
          <p:cNvPr id="64" name="Google Shape;64;p15"/>
          <p:cNvSpPr txBox="1"/>
          <p:nvPr/>
        </p:nvSpPr>
        <p:spPr>
          <a:xfrm>
            <a:off x="615900" y="4836225"/>
            <a:ext cx="2682300" cy="3084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500">
                <a:latin typeface="DM Sans"/>
                <a:ea typeface="DM Sans"/>
                <a:cs typeface="DM Sans"/>
                <a:sym typeface="DM Sans"/>
              </a:rPr>
              <a:t>XQ</a:t>
            </a:r>
            <a:endParaRPr sz="500">
              <a:latin typeface="DM Sans"/>
              <a:ea typeface="DM Sans"/>
              <a:cs typeface="DM Sans"/>
              <a:sym typeface="DM Sans"/>
            </a:endParaRPr>
          </a:p>
        </p:txBody>
      </p:sp>
    </p:spTree>
  </p:cSld>
  <p:clrMapOvr>
    <a:masterClrMapping/>
  </p:clrMapOvr>
  <p:extLst>
    <p:ext uri="{DCECCB84-F9BA-43D5-87BE-67443E8EF086}">
      <p15:sldGuideLst>
        <p15:guide id="1" pos="388">
          <p15:clr>
            <a:srgbClr val="FA7B17"/>
          </p15:clr>
        </p15:guide>
        <p15:guide id="2" orient="horz" pos="2950">
          <p15:clr>
            <a:srgbClr val="FA7B17"/>
          </p15:clr>
        </p15:guide>
        <p15:guide id="3" orient="horz" pos="191">
          <p15:clr>
            <a:srgbClr val="FA7B17"/>
          </p15:clr>
        </p15:guide>
        <p15:guide id="4" pos="5569">
          <p15:clr>
            <a:srgbClr val="FA7B17"/>
          </p15:clr>
        </p15:guide>
        <p15:guide id="5" pos="2037">
          <p15:clr>
            <a:srgbClr val="FA7B17"/>
          </p15:clr>
        </p15:guide>
        <p15:guide id="6" pos="2154">
          <p15:clr>
            <a:srgbClr val="FA7B17"/>
          </p15:clr>
        </p15:guide>
        <p15:guide id="7" pos="3921">
          <p15:clr>
            <a:srgbClr val="FA7B17"/>
          </p15:clr>
        </p15:guide>
        <p15:guide id="8" pos="3803">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_quote">
  <p:cSld name="TITLE_1_1_1">
    <p:spTree>
      <p:nvGrpSpPr>
        <p:cNvPr id="65" name="Shape 65"/>
        <p:cNvGrpSpPr/>
        <p:nvPr/>
      </p:nvGrpSpPr>
      <p:grpSpPr>
        <a:xfrm>
          <a:off x="0" y="0"/>
          <a:ext cx="0" cy="0"/>
          <a:chOff x="0" y="0"/>
          <a:chExt cx="0" cy="0"/>
        </a:xfrm>
      </p:grpSpPr>
      <p:sp>
        <p:nvSpPr>
          <p:cNvPr id="66" name="Google Shape;66;p16"/>
          <p:cNvSpPr/>
          <p:nvPr/>
        </p:nvSpPr>
        <p:spPr>
          <a:xfrm>
            <a:off x="5844900" y="375"/>
            <a:ext cx="3299100" cy="5153400"/>
          </a:xfrm>
          <a:prstGeom prst="rect">
            <a:avLst/>
          </a:prstGeom>
          <a:solidFill>
            <a:srgbClr val="83FF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7" name="Google Shape;67;p16"/>
          <p:cNvCxnSpPr/>
          <p:nvPr/>
        </p:nvCxnSpPr>
        <p:spPr>
          <a:xfrm rot="10800000">
            <a:off x="305625" y="-4950"/>
            <a:ext cx="0" cy="5153400"/>
          </a:xfrm>
          <a:prstGeom prst="straightConnector1">
            <a:avLst/>
          </a:prstGeom>
          <a:noFill/>
          <a:ln cap="flat" cmpd="sng" w="9525">
            <a:solidFill>
              <a:schemeClr val="dk2"/>
            </a:solidFill>
            <a:prstDash val="solid"/>
            <a:round/>
            <a:headEnd len="med" w="med" type="none"/>
            <a:tailEnd len="med" w="med" type="none"/>
          </a:ln>
        </p:spPr>
      </p:cxnSp>
      <p:sp>
        <p:nvSpPr>
          <p:cNvPr id="68" name="Google Shape;68;p16"/>
          <p:cNvSpPr txBox="1"/>
          <p:nvPr/>
        </p:nvSpPr>
        <p:spPr>
          <a:xfrm>
            <a:off x="6158700" y="4835200"/>
            <a:ext cx="2682300" cy="308400"/>
          </a:xfrm>
          <a:prstGeom prst="rect">
            <a:avLst/>
          </a:prstGeom>
          <a:noFill/>
          <a:ln>
            <a:noFill/>
          </a:ln>
        </p:spPr>
        <p:txBody>
          <a:bodyPr anchorCtr="0" anchor="ctr" bIns="0" lIns="0" spcFirstLastPara="1" rIns="0" wrap="square" tIns="0">
            <a:normAutofit/>
          </a:bodyPr>
          <a:lstStyle/>
          <a:p>
            <a:pPr indent="0" lvl="0" marL="0" rtl="0" algn="r">
              <a:spcBef>
                <a:spcPts val="0"/>
              </a:spcBef>
              <a:spcAft>
                <a:spcPts val="0"/>
              </a:spcAft>
              <a:buNone/>
            </a:pPr>
            <a:fld id="{00000000-1234-1234-1234-123412341234}" type="slidenum">
              <a:rPr lang="en-GB" sz="500">
                <a:latin typeface="DM Sans"/>
                <a:ea typeface="DM Sans"/>
                <a:cs typeface="DM Sans"/>
                <a:sym typeface="DM Sans"/>
              </a:rPr>
              <a:t>‹#›</a:t>
            </a:fld>
            <a:endParaRPr sz="500">
              <a:latin typeface="DM Sans"/>
              <a:ea typeface="DM Sans"/>
              <a:cs typeface="DM Sans"/>
              <a:sym typeface="DM Sans"/>
            </a:endParaRPr>
          </a:p>
        </p:txBody>
      </p:sp>
      <p:sp>
        <p:nvSpPr>
          <p:cNvPr id="69" name="Google Shape;69;p16"/>
          <p:cNvSpPr txBox="1"/>
          <p:nvPr/>
        </p:nvSpPr>
        <p:spPr>
          <a:xfrm>
            <a:off x="3419850" y="4836225"/>
            <a:ext cx="2649600" cy="3084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500">
                <a:solidFill>
                  <a:schemeClr val="dk1"/>
                </a:solidFill>
                <a:latin typeface="DM Sans"/>
                <a:ea typeface="DM Sans"/>
                <a:cs typeface="DM Sans"/>
                <a:sym typeface="DM Sans"/>
              </a:rPr>
              <a:t>Title of Presentation</a:t>
            </a:r>
            <a:endParaRPr sz="500">
              <a:latin typeface="DM Sans"/>
              <a:ea typeface="DM Sans"/>
              <a:cs typeface="DM Sans"/>
              <a:sym typeface="DM Sans"/>
            </a:endParaRPr>
          </a:p>
        </p:txBody>
      </p:sp>
      <p:sp>
        <p:nvSpPr>
          <p:cNvPr id="70" name="Google Shape;70;p16"/>
          <p:cNvSpPr txBox="1"/>
          <p:nvPr/>
        </p:nvSpPr>
        <p:spPr>
          <a:xfrm>
            <a:off x="615900" y="4836225"/>
            <a:ext cx="2682300" cy="3084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500">
                <a:latin typeface="DM Sans"/>
                <a:ea typeface="DM Sans"/>
                <a:cs typeface="DM Sans"/>
                <a:sym typeface="DM Sans"/>
              </a:rPr>
              <a:t>XQ</a:t>
            </a:r>
            <a:endParaRPr sz="500">
              <a:latin typeface="DM Sans"/>
              <a:ea typeface="DM Sans"/>
              <a:cs typeface="DM Sans"/>
              <a:sym typeface="DM Sans"/>
            </a:endParaRPr>
          </a:p>
        </p:txBody>
      </p:sp>
      <p:cxnSp>
        <p:nvCxnSpPr>
          <p:cNvPr id="71" name="Google Shape;71;p16"/>
          <p:cNvCxnSpPr/>
          <p:nvPr/>
        </p:nvCxnSpPr>
        <p:spPr>
          <a:xfrm>
            <a:off x="5844900" y="1350"/>
            <a:ext cx="0" cy="5141400"/>
          </a:xfrm>
          <a:prstGeom prst="straightConnector1">
            <a:avLst/>
          </a:prstGeom>
          <a:noFill/>
          <a:ln cap="flat" cmpd="sng" w="9525">
            <a:solidFill>
              <a:schemeClr val="dk2"/>
            </a:solidFill>
            <a:prstDash val="solid"/>
            <a:round/>
            <a:headEnd len="med" w="med" type="none"/>
            <a:tailEnd len="med" w="med" type="none"/>
          </a:ln>
        </p:spPr>
      </p:cxnSp>
      <p:cxnSp>
        <p:nvCxnSpPr>
          <p:cNvPr id="72" name="Google Shape;72;p16"/>
          <p:cNvCxnSpPr/>
          <p:nvPr/>
        </p:nvCxnSpPr>
        <p:spPr>
          <a:xfrm>
            <a:off x="-2700" y="4836225"/>
            <a:ext cx="91494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extLst>
    <p:ext uri="{DCECCB84-F9BA-43D5-87BE-67443E8EF086}">
      <p15:sldGuideLst>
        <p15:guide id="1" pos="388">
          <p15:clr>
            <a:srgbClr val="FA7B17"/>
          </p15:clr>
        </p15:guide>
        <p15:guide id="2" orient="horz" pos="2950">
          <p15:clr>
            <a:srgbClr val="FA7B17"/>
          </p15:clr>
        </p15:guide>
        <p15:guide id="3" orient="horz" pos="191">
          <p15:clr>
            <a:srgbClr val="FA7B17"/>
          </p15:clr>
        </p15:guide>
        <p15:guide id="4" pos="5569">
          <p15:clr>
            <a:srgbClr val="FA7B17"/>
          </p15:clr>
        </p15:guide>
        <p15:guide id="5" pos="2037">
          <p15:clr>
            <a:srgbClr val="FA7B17"/>
          </p15:clr>
        </p15:guide>
        <p15:guide id="6" pos="2154">
          <p15:clr>
            <a:srgbClr val="FA7B17"/>
          </p15:clr>
        </p15:guide>
        <p15:guide id="7" pos="3921">
          <p15:clr>
            <a:srgbClr val="FA7B17"/>
          </p15:clr>
        </p15:guide>
        <p15:guide id="8" pos="3803">
          <p15:clr>
            <a:srgbClr val="FA7B17"/>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3">
  <p:cSld name="TITLE_3">
    <p:spTree>
      <p:nvGrpSpPr>
        <p:cNvPr id="73" name="Shape 73"/>
        <p:cNvGrpSpPr/>
        <p:nvPr/>
      </p:nvGrpSpPr>
      <p:grpSpPr>
        <a:xfrm>
          <a:off x="0" y="0"/>
          <a:ext cx="0" cy="0"/>
          <a:chOff x="0" y="0"/>
          <a:chExt cx="0" cy="0"/>
        </a:xfrm>
      </p:grpSpPr>
      <p:sp>
        <p:nvSpPr>
          <p:cNvPr id="74" name="Google Shape;74;p1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75" name="Google Shape;75;p17"/>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6" name="Google Shape;76;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1" name="Shape 81"/>
        <p:cNvGrpSpPr/>
        <p:nvPr/>
      </p:nvGrpSpPr>
      <p:grpSpPr>
        <a:xfrm>
          <a:off x="0" y="0"/>
          <a:ext cx="0" cy="0"/>
          <a:chOff x="0" y="0"/>
          <a:chExt cx="0" cy="0"/>
        </a:xfrm>
      </p:grpSpPr>
      <p:cxnSp>
        <p:nvCxnSpPr>
          <p:cNvPr id="82" name="Google Shape;82;p19"/>
          <p:cNvCxnSpPr/>
          <p:nvPr/>
        </p:nvCxnSpPr>
        <p:spPr>
          <a:xfrm>
            <a:off x="4278300" y="2751163"/>
            <a:ext cx="587400" cy="0"/>
          </a:xfrm>
          <a:prstGeom prst="straightConnector1">
            <a:avLst/>
          </a:prstGeom>
          <a:noFill/>
          <a:ln cap="flat" cmpd="sng" w="76200">
            <a:solidFill>
              <a:schemeClr val="dk1"/>
            </a:solidFill>
            <a:prstDash val="solid"/>
            <a:round/>
            <a:headEnd len="sm" w="sm" type="none"/>
            <a:tailEnd len="sm" w="sm" type="none"/>
          </a:ln>
        </p:spPr>
      </p:cxnSp>
      <p:sp>
        <p:nvSpPr>
          <p:cNvPr id="83" name="Google Shape;83;p19"/>
          <p:cNvSpPr txBox="1"/>
          <p:nvPr>
            <p:ph type="ctrTitle"/>
          </p:nvPr>
        </p:nvSpPr>
        <p:spPr>
          <a:xfrm>
            <a:off x="311700" y="595975"/>
            <a:ext cx="8520600" cy="195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400"/>
              <a:buNone/>
              <a:defRPr sz="5400"/>
            </a:lvl1pPr>
            <a:lvl2pPr lvl="1" rtl="0" algn="ctr">
              <a:spcBef>
                <a:spcPts val="0"/>
              </a:spcBef>
              <a:spcAft>
                <a:spcPts val="0"/>
              </a:spcAft>
              <a:buSzPts val="5400"/>
              <a:buNone/>
              <a:defRPr sz="5400"/>
            </a:lvl2pPr>
            <a:lvl3pPr lvl="2" rtl="0" algn="ctr">
              <a:spcBef>
                <a:spcPts val="0"/>
              </a:spcBef>
              <a:spcAft>
                <a:spcPts val="0"/>
              </a:spcAft>
              <a:buSzPts val="5400"/>
              <a:buNone/>
              <a:defRPr sz="5400"/>
            </a:lvl3pPr>
            <a:lvl4pPr lvl="3" rtl="0" algn="ctr">
              <a:spcBef>
                <a:spcPts val="0"/>
              </a:spcBef>
              <a:spcAft>
                <a:spcPts val="0"/>
              </a:spcAft>
              <a:buSzPts val="5400"/>
              <a:buNone/>
              <a:defRPr sz="5400"/>
            </a:lvl4pPr>
            <a:lvl5pPr lvl="4" rtl="0" algn="ctr">
              <a:spcBef>
                <a:spcPts val="0"/>
              </a:spcBef>
              <a:spcAft>
                <a:spcPts val="0"/>
              </a:spcAft>
              <a:buSzPts val="5400"/>
              <a:buNone/>
              <a:defRPr sz="5400"/>
            </a:lvl5pPr>
            <a:lvl6pPr lvl="5" rtl="0" algn="ctr">
              <a:spcBef>
                <a:spcPts val="0"/>
              </a:spcBef>
              <a:spcAft>
                <a:spcPts val="0"/>
              </a:spcAft>
              <a:buSzPts val="5400"/>
              <a:buNone/>
              <a:defRPr sz="5400"/>
            </a:lvl6pPr>
            <a:lvl7pPr lvl="6" rtl="0" algn="ctr">
              <a:spcBef>
                <a:spcPts val="0"/>
              </a:spcBef>
              <a:spcAft>
                <a:spcPts val="0"/>
              </a:spcAft>
              <a:buSzPts val="5400"/>
              <a:buNone/>
              <a:defRPr sz="5400"/>
            </a:lvl7pPr>
            <a:lvl8pPr lvl="7" rtl="0" algn="ctr">
              <a:spcBef>
                <a:spcPts val="0"/>
              </a:spcBef>
              <a:spcAft>
                <a:spcPts val="0"/>
              </a:spcAft>
              <a:buSzPts val="5400"/>
              <a:buNone/>
              <a:defRPr sz="5400"/>
            </a:lvl8pPr>
            <a:lvl9pPr lvl="8" rtl="0" algn="ctr">
              <a:spcBef>
                <a:spcPts val="0"/>
              </a:spcBef>
              <a:spcAft>
                <a:spcPts val="0"/>
              </a:spcAft>
              <a:buSzPts val="5400"/>
              <a:buNone/>
              <a:defRPr sz="5400"/>
            </a:lvl9pPr>
          </a:lstStyle>
          <a:p/>
        </p:txBody>
      </p:sp>
      <p:sp>
        <p:nvSpPr>
          <p:cNvPr id="84" name="Google Shape;84;p19"/>
          <p:cNvSpPr txBox="1"/>
          <p:nvPr>
            <p:ph idx="1" type="subTitle"/>
          </p:nvPr>
        </p:nvSpPr>
        <p:spPr>
          <a:xfrm>
            <a:off x="311700" y="3165823"/>
            <a:ext cx="8520600" cy="733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85" name="Google Shape;85;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86" name="Shape 86"/>
        <p:cNvGrpSpPr/>
        <p:nvPr/>
      </p:nvGrpSpPr>
      <p:grpSpPr>
        <a:xfrm>
          <a:off x="0" y="0"/>
          <a:ext cx="0" cy="0"/>
          <a:chOff x="0" y="0"/>
          <a:chExt cx="0" cy="0"/>
        </a:xfrm>
      </p:grpSpPr>
      <p:sp>
        <p:nvSpPr>
          <p:cNvPr id="87" name="Google Shape;87;p20"/>
          <p:cNvSpPr txBox="1"/>
          <p:nvPr>
            <p:ph type="title"/>
          </p:nvPr>
        </p:nvSpPr>
        <p:spPr>
          <a:xfrm>
            <a:off x="311700" y="2480550"/>
            <a:ext cx="8114400" cy="24459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6800"/>
              <a:buNone/>
              <a:defRPr sz="6800">
                <a:solidFill>
                  <a:schemeClr val="lt1"/>
                </a:solidFill>
              </a:defRPr>
            </a:lvl1pPr>
            <a:lvl2pPr lvl="1" rtl="0">
              <a:spcBef>
                <a:spcPts val="0"/>
              </a:spcBef>
              <a:spcAft>
                <a:spcPts val="0"/>
              </a:spcAft>
              <a:buClr>
                <a:schemeClr val="lt1"/>
              </a:buClr>
              <a:buSzPts val="6800"/>
              <a:buNone/>
              <a:defRPr sz="6800">
                <a:solidFill>
                  <a:schemeClr val="lt1"/>
                </a:solidFill>
              </a:defRPr>
            </a:lvl2pPr>
            <a:lvl3pPr lvl="2" rtl="0">
              <a:spcBef>
                <a:spcPts val="0"/>
              </a:spcBef>
              <a:spcAft>
                <a:spcPts val="0"/>
              </a:spcAft>
              <a:buClr>
                <a:schemeClr val="lt1"/>
              </a:buClr>
              <a:buSzPts val="6800"/>
              <a:buNone/>
              <a:defRPr sz="6800">
                <a:solidFill>
                  <a:schemeClr val="lt1"/>
                </a:solidFill>
              </a:defRPr>
            </a:lvl3pPr>
            <a:lvl4pPr lvl="3" rtl="0">
              <a:spcBef>
                <a:spcPts val="0"/>
              </a:spcBef>
              <a:spcAft>
                <a:spcPts val="0"/>
              </a:spcAft>
              <a:buClr>
                <a:schemeClr val="lt1"/>
              </a:buClr>
              <a:buSzPts val="6800"/>
              <a:buNone/>
              <a:defRPr sz="6800">
                <a:solidFill>
                  <a:schemeClr val="lt1"/>
                </a:solidFill>
              </a:defRPr>
            </a:lvl4pPr>
            <a:lvl5pPr lvl="4" rtl="0">
              <a:spcBef>
                <a:spcPts val="0"/>
              </a:spcBef>
              <a:spcAft>
                <a:spcPts val="0"/>
              </a:spcAft>
              <a:buClr>
                <a:schemeClr val="lt1"/>
              </a:buClr>
              <a:buSzPts val="6800"/>
              <a:buNone/>
              <a:defRPr sz="6800">
                <a:solidFill>
                  <a:schemeClr val="lt1"/>
                </a:solidFill>
              </a:defRPr>
            </a:lvl5pPr>
            <a:lvl6pPr lvl="5" rtl="0">
              <a:spcBef>
                <a:spcPts val="0"/>
              </a:spcBef>
              <a:spcAft>
                <a:spcPts val="0"/>
              </a:spcAft>
              <a:buClr>
                <a:schemeClr val="lt1"/>
              </a:buClr>
              <a:buSzPts val="6800"/>
              <a:buNone/>
              <a:defRPr sz="6800">
                <a:solidFill>
                  <a:schemeClr val="lt1"/>
                </a:solidFill>
              </a:defRPr>
            </a:lvl6pPr>
            <a:lvl7pPr lvl="6" rtl="0">
              <a:spcBef>
                <a:spcPts val="0"/>
              </a:spcBef>
              <a:spcAft>
                <a:spcPts val="0"/>
              </a:spcAft>
              <a:buClr>
                <a:schemeClr val="lt1"/>
              </a:buClr>
              <a:buSzPts val="6800"/>
              <a:buNone/>
              <a:defRPr sz="6800">
                <a:solidFill>
                  <a:schemeClr val="lt1"/>
                </a:solidFill>
              </a:defRPr>
            </a:lvl7pPr>
            <a:lvl8pPr lvl="7" rtl="0">
              <a:spcBef>
                <a:spcPts val="0"/>
              </a:spcBef>
              <a:spcAft>
                <a:spcPts val="0"/>
              </a:spcAft>
              <a:buClr>
                <a:schemeClr val="lt1"/>
              </a:buClr>
              <a:buSzPts val="6800"/>
              <a:buNone/>
              <a:defRPr sz="6800">
                <a:solidFill>
                  <a:schemeClr val="lt1"/>
                </a:solidFill>
              </a:defRPr>
            </a:lvl8pPr>
            <a:lvl9pPr lvl="8" rtl="0">
              <a:spcBef>
                <a:spcPts val="0"/>
              </a:spcBef>
              <a:spcAft>
                <a:spcPts val="0"/>
              </a:spcAft>
              <a:buClr>
                <a:schemeClr val="lt1"/>
              </a:buClr>
              <a:buSzPts val="6800"/>
              <a:buNone/>
              <a:defRPr sz="6800">
                <a:solidFill>
                  <a:schemeClr val="lt1"/>
                </a:solidFill>
              </a:defRPr>
            </a:lvl9pPr>
          </a:lstStyle>
          <a:p/>
        </p:txBody>
      </p:sp>
      <p:sp>
        <p:nvSpPr>
          <p:cNvPr id="88" name="Google Shape;88;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9" name="Shape 89"/>
        <p:cNvGrpSpPr/>
        <p:nvPr/>
      </p:nvGrpSpPr>
      <p:grpSpPr>
        <a:xfrm>
          <a:off x="0" y="0"/>
          <a:ext cx="0" cy="0"/>
          <a:chOff x="0" y="0"/>
          <a:chExt cx="0" cy="0"/>
        </a:xfrm>
      </p:grpSpPr>
      <p:sp>
        <p:nvSpPr>
          <p:cNvPr id="90" name="Google Shape;90;p2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91" name="Google Shape;91;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92" name="Google Shape;92;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3" name="Shape 93"/>
        <p:cNvGrpSpPr/>
        <p:nvPr/>
      </p:nvGrpSpPr>
      <p:grpSpPr>
        <a:xfrm>
          <a:off x="0" y="0"/>
          <a:ext cx="0" cy="0"/>
          <a:chOff x="0" y="0"/>
          <a:chExt cx="0" cy="0"/>
        </a:xfrm>
      </p:grpSpPr>
      <p:sp>
        <p:nvSpPr>
          <p:cNvPr id="94" name="Google Shape;94;p2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95" name="Google Shape;95;p22"/>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96" name="Google Shape;96;p22"/>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97" name="Google Shape;97;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8" name="Shape 98"/>
        <p:cNvGrpSpPr/>
        <p:nvPr/>
      </p:nvGrpSpPr>
      <p:grpSpPr>
        <a:xfrm>
          <a:off x="0" y="0"/>
          <a:ext cx="0" cy="0"/>
          <a:chOff x="0" y="0"/>
          <a:chExt cx="0" cy="0"/>
        </a:xfrm>
      </p:grpSpPr>
      <p:sp>
        <p:nvSpPr>
          <p:cNvPr id="99" name="Google Shape;99;p2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00" name="Google Shape;100;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1" name="Shape 101"/>
        <p:cNvGrpSpPr/>
        <p:nvPr/>
      </p:nvGrpSpPr>
      <p:grpSpPr>
        <a:xfrm>
          <a:off x="0" y="0"/>
          <a:ext cx="0" cy="0"/>
          <a:chOff x="0" y="0"/>
          <a:chExt cx="0" cy="0"/>
        </a:xfrm>
      </p:grpSpPr>
      <p:sp>
        <p:nvSpPr>
          <p:cNvPr id="102" name="Google Shape;102;p24"/>
          <p:cNvSpPr txBox="1"/>
          <p:nvPr>
            <p:ph type="title"/>
          </p:nvPr>
        </p:nvSpPr>
        <p:spPr>
          <a:xfrm>
            <a:off x="311700" y="6318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3" name="Google Shape;103;p24"/>
          <p:cNvSpPr txBox="1"/>
          <p:nvPr>
            <p:ph idx="1" type="body"/>
          </p:nvPr>
        </p:nvSpPr>
        <p:spPr>
          <a:xfrm>
            <a:off x="311700" y="1490875"/>
            <a:ext cx="2808000" cy="30780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04" name="Google Shape;104;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05" name="Shape 105"/>
        <p:cNvGrpSpPr/>
        <p:nvPr/>
      </p:nvGrpSpPr>
      <p:grpSpPr>
        <a:xfrm>
          <a:off x="0" y="0"/>
          <a:ext cx="0" cy="0"/>
          <a:chOff x="0" y="0"/>
          <a:chExt cx="0" cy="0"/>
        </a:xfrm>
      </p:grpSpPr>
      <p:sp>
        <p:nvSpPr>
          <p:cNvPr id="106" name="Google Shape;106;p25"/>
          <p:cNvSpPr txBox="1"/>
          <p:nvPr>
            <p:ph type="title"/>
          </p:nvPr>
        </p:nvSpPr>
        <p:spPr>
          <a:xfrm>
            <a:off x="490250" y="526350"/>
            <a:ext cx="5683800" cy="4090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107" name="Google Shape;107;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8" name="Shape 108"/>
        <p:cNvGrpSpPr/>
        <p:nvPr/>
      </p:nvGrpSpPr>
      <p:grpSpPr>
        <a:xfrm>
          <a:off x="0" y="0"/>
          <a:ext cx="0" cy="0"/>
          <a:chOff x="0" y="0"/>
          <a:chExt cx="0" cy="0"/>
        </a:xfrm>
      </p:grpSpPr>
      <p:sp>
        <p:nvSpPr>
          <p:cNvPr id="109" name="Google Shape;109;p26"/>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0" name="Google Shape;110;p26"/>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111" name="Google Shape;111;p26"/>
          <p:cNvSpPr txBox="1"/>
          <p:nvPr>
            <p:ph type="title"/>
          </p:nvPr>
        </p:nvSpPr>
        <p:spPr>
          <a:xfrm>
            <a:off x="265500" y="1375599"/>
            <a:ext cx="4045200" cy="15519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3800"/>
              <a:buNone/>
              <a:defRPr sz="3800"/>
            </a:lvl1pPr>
            <a:lvl2pPr lvl="1" rtl="0" algn="ctr">
              <a:spcBef>
                <a:spcPts val="0"/>
              </a:spcBef>
              <a:spcAft>
                <a:spcPts val="0"/>
              </a:spcAft>
              <a:buSzPts val="3800"/>
              <a:buNone/>
              <a:defRPr sz="3800"/>
            </a:lvl2pPr>
            <a:lvl3pPr lvl="2" rtl="0" algn="ctr">
              <a:spcBef>
                <a:spcPts val="0"/>
              </a:spcBef>
              <a:spcAft>
                <a:spcPts val="0"/>
              </a:spcAft>
              <a:buSzPts val="3800"/>
              <a:buNone/>
              <a:defRPr sz="3800"/>
            </a:lvl3pPr>
            <a:lvl4pPr lvl="3" rtl="0" algn="ctr">
              <a:spcBef>
                <a:spcPts val="0"/>
              </a:spcBef>
              <a:spcAft>
                <a:spcPts val="0"/>
              </a:spcAft>
              <a:buSzPts val="3800"/>
              <a:buNone/>
              <a:defRPr sz="3800"/>
            </a:lvl4pPr>
            <a:lvl5pPr lvl="4" rtl="0" algn="ctr">
              <a:spcBef>
                <a:spcPts val="0"/>
              </a:spcBef>
              <a:spcAft>
                <a:spcPts val="0"/>
              </a:spcAft>
              <a:buSzPts val="3800"/>
              <a:buNone/>
              <a:defRPr sz="3800"/>
            </a:lvl5pPr>
            <a:lvl6pPr lvl="5" rtl="0" algn="ctr">
              <a:spcBef>
                <a:spcPts val="0"/>
              </a:spcBef>
              <a:spcAft>
                <a:spcPts val="0"/>
              </a:spcAft>
              <a:buSzPts val="3800"/>
              <a:buNone/>
              <a:defRPr sz="3800"/>
            </a:lvl6pPr>
            <a:lvl7pPr lvl="6" rtl="0" algn="ctr">
              <a:spcBef>
                <a:spcPts val="0"/>
              </a:spcBef>
              <a:spcAft>
                <a:spcPts val="0"/>
              </a:spcAft>
              <a:buSzPts val="3800"/>
              <a:buNone/>
              <a:defRPr sz="3800"/>
            </a:lvl7pPr>
            <a:lvl8pPr lvl="7" rtl="0" algn="ctr">
              <a:spcBef>
                <a:spcPts val="0"/>
              </a:spcBef>
              <a:spcAft>
                <a:spcPts val="0"/>
              </a:spcAft>
              <a:buSzPts val="3800"/>
              <a:buNone/>
              <a:defRPr sz="3800"/>
            </a:lvl8pPr>
            <a:lvl9pPr lvl="8" rtl="0" algn="ctr">
              <a:spcBef>
                <a:spcPts val="0"/>
              </a:spcBef>
              <a:spcAft>
                <a:spcPts val="0"/>
              </a:spcAft>
              <a:buSzPts val="3800"/>
              <a:buNone/>
              <a:defRPr sz="3800"/>
            </a:lvl9pPr>
          </a:lstStyle>
          <a:p/>
        </p:txBody>
      </p:sp>
      <p:sp>
        <p:nvSpPr>
          <p:cNvPr id="112" name="Google Shape;112;p26"/>
          <p:cNvSpPr txBox="1"/>
          <p:nvPr>
            <p:ph idx="1" type="subTitle"/>
          </p:nvPr>
        </p:nvSpPr>
        <p:spPr>
          <a:xfrm>
            <a:off x="265500" y="2981125"/>
            <a:ext cx="4045200" cy="1345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13" name="Google Shape;113;p26"/>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114" name="Google Shape;114;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5" name="Shape 115"/>
        <p:cNvGrpSpPr/>
        <p:nvPr/>
      </p:nvGrpSpPr>
      <p:grpSpPr>
        <a:xfrm>
          <a:off x="0" y="0"/>
          <a:ext cx="0" cy="0"/>
          <a:chOff x="0" y="0"/>
          <a:chExt cx="0" cy="0"/>
        </a:xfrm>
      </p:grpSpPr>
      <p:sp>
        <p:nvSpPr>
          <p:cNvPr id="116" name="Google Shape;116;p27"/>
          <p:cNvSpPr txBox="1"/>
          <p:nvPr>
            <p:ph idx="1" type="body"/>
          </p:nvPr>
        </p:nvSpPr>
        <p:spPr>
          <a:xfrm>
            <a:off x="319500" y="4233725"/>
            <a:ext cx="5998800" cy="5988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p:txBody>
      </p:sp>
      <p:sp>
        <p:nvSpPr>
          <p:cNvPr id="117" name="Google Shape;117;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18" name="Shape 118"/>
        <p:cNvGrpSpPr/>
        <p:nvPr/>
      </p:nvGrpSpPr>
      <p:grpSpPr>
        <a:xfrm>
          <a:off x="0" y="0"/>
          <a:ext cx="0" cy="0"/>
          <a:chOff x="0" y="0"/>
          <a:chExt cx="0" cy="0"/>
        </a:xfrm>
      </p:grpSpPr>
      <p:sp>
        <p:nvSpPr>
          <p:cNvPr id="119" name="Google Shape;119;p28"/>
          <p:cNvSpPr txBox="1"/>
          <p:nvPr>
            <p:ph hasCustomPrompt="1" type="title"/>
          </p:nvPr>
        </p:nvSpPr>
        <p:spPr>
          <a:xfrm>
            <a:off x="311700" y="1167925"/>
            <a:ext cx="8520600" cy="19800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dk1"/>
              </a:buClr>
              <a:buSzPts val="11000"/>
              <a:buNone/>
              <a:defRPr sz="11000">
                <a:solidFill>
                  <a:schemeClr val="dk1"/>
                </a:solidFill>
              </a:defRPr>
            </a:lvl1pPr>
            <a:lvl2pPr lvl="1" rtl="0" algn="ctr">
              <a:spcBef>
                <a:spcPts val="0"/>
              </a:spcBef>
              <a:spcAft>
                <a:spcPts val="0"/>
              </a:spcAft>
              <a:buClr>
                <a:schemeClr val="dk1"/>
              </a:buClr>
              <a:buSzPts val="11000"/>
              <a:buNone/>
              <a:defRPr sz="11000">
                <a:solidFill>
                  <a:schemeClr val="dk1"/>
                </a:solidFill>
              </a:defRPr>
            </a:lvl2pPr>
            <a:lvl3pPr lvl="2" rtl="0" algn="ctr">
              <a:spcBef>
                <a:spcPts val="0"/>
              </a:spcBef>
              <a:spcAft>
                <a:spcPts val="0"/>
              </a:spcAft>
              <a:buClr>
                <a:schemeClr val="dk1"/>
              </a:buClr>
              <a:buSzPts val="11000"/>
              <a:buNone/>
              <a:defRPr sz="11000">
                <a:solidFill>
                  <a:schemeClr val="dk1"/>
                </a:solidFill>
              </a:defRPr>
            </a:lvl3pPr>
            <a:lvl4pPr lvl="3" rtl="0" algn="ctr">
              <a:spcBef>
                <a:spcPts val="0"/>
              </a:spcBef>
              <a:spcAft>
                <a:spcPts val="0"/>
              </a:spcAft>
              <a:buClr>
                <a:schemeClr val="dk1"/>
              </a:buClr>
              <a:buSzPts val="11000"/>
              <a:buNone/>
              <a:defRPr sz="11000">
                <a:solidFill>
                  <a:schemeClr val="dk1"/>
                </a:solidFill>
              </a:defRPr>
            </a:lvl4pPr>
            <a:lvl5pPr lvl="4" rtl="0" algn="ctr">
              <a:spcBef>
                <a:spcPts val="0"/>
              </a:spcBef>
              <a:spcAft>
                <a:spcPts val="0"/>
              </a:spcAft>
              <a:buClr>
                <a:schemeClr val="dk1"/>
              </a:buClr>
              <a:buSzPts val="11000"/>
              <a:buNone/>
              <a:defRPr sz="11000">
                <a:solidFill>
                  <a:schemeClr val="dk1"/>
                </a:solidFill>
              </a:defRPr>
            </a:lvl5pPr>
            <a:lvl6pPr lvl="5" rtl="0" algn="ctr">
              <a:spcBef>
                <a:spcPts val="0"/>
              </a:spcBef>
              <a:spcAft>
                <a:spcPts val="0"/>
              </a:spcAft>
              <a:buClr>
                <a:schemeClr val="dk1"/>
              </a:buClr>
              <a:buSzPts val="11000"/>
              <a:buNone/>
              <a:defRPr sz="11000">
                <a:solidFill>
                  <a:schemeClr val="dk1"/>
                </a:solidFill>
              </a:defRPr>
            </a:lvl6pPr>
            <a:lvl7pPr lvl="6" rtl="0" algn="ctr">
              <a:spcBef>
                <a:spcPts val="0"/>
              </a:spcBef>
              <a:spcAft>
                <a:spcPts val="0"/>
              </a:spcAft>
              <a:buClr>
                <a:schemeClr val="dk1"/>
              </a:buClr>
              <a:buSzPts val="11000"/>
              <a:buNone/>
              <a:defRPr sz="11000">
                <a:solidFill>
                  <a:schemeClr val="dk1"/>
                </a:solidFill>
              </a:defRPr>
            </a:lvl7pPr>
            <a:lvl8pPr lvl="7" rtl="0" algn="ctr">
              <a:spcBef>
                <a:spcPts val="0"/>
              </a:spcBef>
              <a:spcAft>
                <a:spcPts val="0"/>
              </a:spcAft>
              <a:buClr>
                <a:schemeClr val="dk1"/>
              </a:buClr>
              <a:buSzPts val="11000"/>
              <a:buNone/>
              <a:defRPr sz="11000">
                <a:solidFill>
                  <a:schemeClr val="dk1"/>
                </a:solidFill>
              </a:defRPr>
            </a:lvl8pPr>
            <a:lvl9pPr lvl="8" rtl="0" algn="ctr">
              <a:spcBef>
                <a:spcPts val="0"/>
              </a:spcBef>
              <a:spcAft>
                <a:spcPts val="0"/>
              </a:spcAft>
              <a:buClr>
                <a:schemeClr val="dk1"/>
              </a:buClr>
              <a:buSzPts val="11000"/>
              <a:buNone/>
              <a:defRPr sz="11000">
                <a:solidFill>
                  <a:schemeClr val="dk1"/>
                </a:solidFill>
              </a:defRPr>
            </a:lvl9pPr>
          </a:lstStyle>
          <a:p>
            <a:r>
              <a:t>xx%</a:t>
            </a:r>
          </a:p>
        </p:txBody>
      </p:sp>
      <p:sp>
        <p:nvSpPr>
          <p:cNvPr id="120" name="Google Shape;120;p28"/>
          <p:cNvSpPr txBox="1"/>
          <p:nvPr>
            <p:ph idx="1" type="body"/>
          </p:nvPr>
        </p:nvSpPr>
        <p:spPr>
          <a:xfrm>
            <a:off x="311700" y="3224250"/>
            <a:ext cx="8520600" cy="10716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121" name="Google Shape;121;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2" name="Shape 122"/>
        <p:cNvGrpSpPr/>
        <p:nvPr/>
      </p:nvGrpSpPr>
      <p:grpSpPr>
        <a:xfrm>
          <a:off x="0" y="0"/>
          <a:ext cx="0" cy="0"/>
          <a:chOff x="0" y="0"/>
          <a:chExt cx="0" cy="0"/>
        </a:xfrm>
      </p:grpSpPr>
      <p:sp>
        <p:nvSpPr>
          <p:cNvPr id="123" name="Google Shape;123;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a Section Header" showMasterSp="0">
  <p:cSld name="3a Section Header">
    <p:bg>
      <p:bgPr>
        <a:solidFill>
          <a:schemeClr val="accent1"/>
        </a:solidFill>
      </p:bgPr>
    </p:bg>
    <p:spTree>
      <p:nvGrpSpPr>
        <p:cNvPr id="124" name="Shape 124"/>
        <p:cNvGrpSpPr/>
        <p:nvPr/>
      </p:nvGrpSpPr>
      <p:grpSpPr>
        <a:xfrm>
          <a:off x="0" y="0"/>
          <a:ext cx="0" cy="0"/>
          <a:chOff x="0" y="0"/>
          <a:chExt cx="0" cy="0"/>
        </a:xfrm>
      </p:grpSpPr>
      <p:sp>
        <p:nvSpPr>
          <p:cNvPr id="125" name="Google Shape;125;p30"/>
          <p:cNvSpPr txBox="1"/>
          <p:nvPr>
            <p:ph type="title"/>
          </p:nvPr>
        </p:nvSpPr>
        <p:spPr>
          <a:xfrm>
            <a:off x="571481" y="1085851"/>
            <a:ext cx="7543800" cy="14859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lt1"/>
              </a:buClr>
              <a:buSzPts val="3300"/>
              <a:buFont typeface="Roboto"/>
              <a:buNone/>
              <a:defRPr>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26" name="Google Shape;126;p30"/>
          <p:cNvSpPr txBox="1"/>
          <p:nvPr>
            <p:ph idx="1" type="subTitle"/>
          </p:nvPr>
        </p:nvSpPr>
        <p:spPr>
          <a:xfrm>
            <a:off x="571481" y="2702638"/>
            <a:ext cx="7543800" cy="12417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800"/>
              </a:spcBef>
              <a:spcAft>
                <a:spcPts val="0"/>
              </a:spcAft>
              <a:buClr>
                <a:schemeClr val="lt1"/>
              </a:buClr>
              <a:buSzPts val="2100"/>
              <a:buNone/>
              <a:defRPr sz="2100">
                <a:solidFill>
                  <a:schemeClr val="lt1"/>
                </a:solidFill>
                <a:latin typeface="Roboto"/>
                <a:ea typeface="Roboto"/>
                <a:cs typeface="Roboto"/>
                <a:sym typeface="Roboto"/>
              </a:defRPr>
            </a:lvl1pPr>
            <a:lvl2pPr lvl="1" rtl="0" algn="ctr">
              <a:lnSpc>
                <a:spcPct val="90000"/>
              </a:lnSpc>
              <a:spcBef>
                <a:spcPts val="1200"/>
              </a:spcBef>
              <a:spcAft>
                <a:spcPts val="0"/>
              </a:spcAft>
              <a:buClr>
                <a:schemeClr val="dk1"/>
              </a:buClr>
              <a:buSzPts val="1500"/>
              <a:buNone/>
              <a:defRPr sz="1500"/>
            </a:lvl2pPr>
            <a:lvl3pPr lvl="2" rtl="0" algn="ctr">
              <a:lnSpc>
                <a:spcPct val="90000"/>
              </a:lnSpc>
              <a:spcBef>
                <a:spcPts val="1200"/>
              </a:spcBef>
              <a:spcAft>
                <a:spcPts val="0"/>
              </a:spcAft>
              <a:buClr>
                <a:schemeClr val="dk1"/>
              </a:buClr>
              <a:buSzPts val="1400"/>
              <a:buNone/>
              <a:defRPr sz="1400"/>
            </a:lvl3pPr>
            <a:lvl4pPr lvl="3" rtl="0" algn="ctr">
              <a:lnSpc>
                <a:spcPct val="90000"/>
              </a:lnSpc>
              <a:spcBef>
                <a:spcPts val="1200"/>
              </a:spcBef>
              <a:spcAft>
                <a:spcPts val="0"/>
              </a:spcAft>
              <a:buClr>
                <a:schemeClr val="dk1"/>
              </a:buClr>
              <a:buSzPts val="1200"/>
              <a:buNone/>
              <a:defRPr sz="1200"/>
            </a:lvl4pPr>
            <a:lvl5pPr lvl="4" rtl="0" algn="ctr">
              <a:lnSpc>
                <a:spcPct val="90000"/>
              </a:lnSpc>
              <a:spcBef>
                <a:spcPts val="1200"/>
              </a:spcBef>
              <a:spcAft>
                <a:spcPts val="0"/>
              </a:spcAft>
              <a:buClr>
                <a:schemeClr val="dk1"/>
              </a:buClr>
              <a:buSzPts val="1200"/>
              <a:buNone/>
              <a:defRPr sz="1200"/>
            </a:lvl5pPr>
            <a:lvl6pPr lvl="5" rtl="0" algn="ctr">
              <a:lnSpc>
                <a:spcPct val="90000"/>
              </a:lnSpc>
              <a:spcBef>
                <a:spcPts val="1200"/>
              </a:spcBef>
              <a:spcAft>
                <a:spcPts val="0"/>
              </a:spcAft>
              <a:buClr>
                <a:schemeClr val="dk1"/>
              </a:buClr>
              <a:buSzPts val="1200"/>
              <a:buNone/>
              <a:defRPr sz="1200"/>
            </a:lvl6pPr>
            <a:lvl7pPr lvl="6" rtl="0" algn="ctr">
              <a:lnSpc>
                <a:spcPct val="90000"/>
              </a:lnSpc>
              <a:spcBef>
                <a:spcPts val="1200"/>
              </a:spcBef>
              <a:spcAft>
                <a:spcPts val="0"/>
              </a:spcAft>
              <a:buClr>
                <a:schemeClr val="dk1"/>
              </a:buClr>
              <a:buSzPts val="1200"/>
              <a:buNone/>
              <a:defRPr sz="1200"/>
            </a:lvl7pPr>
            <a:lvl8pPr lvl="7" rtl="0" algn="ctr">
              <a:lnSpc>
                <a:spcPct val="90000"/>
              </a:lnSpc>
              <a:spcBef>
                <a:spcPts val="1200"/>
              </a:spcBef>
              <a:spcAft>
                <a:spcPts val="0"/>
              </a:spcAft>
              <a:buClr>
                <a:schemeClr val="dk1"/>
              </a:buClr>
              <a:buSzPts val="1200"/>
              <a:buNone/>
              <a:defRPr sz="1200"/>
            </a:lvl8pPr>
            <a:lvl9pPr lvl="8" rtl="0" algn="ctr">
              <a:lnSpc>
                <a:spcPct val="90000"/>
              </a:lnSpc>
              <a:spcBef>
                <a:spcPts val="1200"/>
              </a:spcBef>
              <a:spcAft>
                <a:spcPts val="1200"/>
              </a:spcAft>
              <a:buClr>
                <a:schemeClr val="dk1"/>
              </a:buClr>
              <a:buSzPts val="1200"/>
              <a:buNone/>
              <a:defRPr sz="1200"/>
            </a:lvl9pPr>
          </a:lstStyle>
          <a:p/>
        </p:txBody>
      </p:sp>
      <p:pic>
        <p:nvPicPr>
          <p:cNvPr id="127" name="Google Shape;127;p30"/>
          <p:cNvPicPr preferRelativeResize="0"/>
          <p:nvPr/>
        </p:nvPicPr>
        <p:blipFill rotWithShape="1">
          <a:blip r:embed="rId2">
            <a:alphaModFix/>
          </a:blip>
          <a:srcRect b="0" l="0" r="0" t="0"/>
          <a:stretch/>
        </p:blipFill>
        <p:spPr>
          <a:xfrm>
            <a:off x="7743825" y="4800600"/>
            <a:ext cx="1285875" cy="321469"/>
          </a:xfrm>
          <a:prstGeom prst="rect">
            <a:avLst/>
          </a:prstGeom>
          <a:noFill/>
          <a:ln>
            <a:noFill/>
          </a:ln>
        </p:spPr>
      </p:pic>
      <p:pic>
        <p:nvPicPr>
          <p:cNvPr id="128" name="Google Shape;128;p30"/>
          <p:cNvPicPr preferRelativeResize="0"/>
          <p:nvPr/>
        </p:nvPicPr>
        <p:blipFill rotWithShape="1">
          <a:blip r:embed="rId3">
            <a:alphaModFix/>
          </a:blip>
          <a:srcRect b="0" l="0" r="0" t="0"/>
          <a:stretch/>
        </p:blipFill>
        <p:spPr>
          <a:xfrm rot="5400000">
            <a:off x="-290946" y="290945"/>
            <a:ext cx="1200151" cy="61825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No Footer">
  <p:cSld name="TITLE_1">
    <p:spTree>
      <p:nvGrpSpPr>
        <p:cNvPr id="129" name="Shape 129"/>
        <p:cNvGrpSpPr/>
        <p:nvPr/>
      </p:nvGrpSpPr>
      <p:grpSpPr>
        <a:xfrm>
          <a:off x="0" y="0"/>
          <a:ext cx="0" cy="0"/>
          <a:chOff x="0" y="0"/>
          <a:chExt cx="0" cy="0"/>
        </a:xfrm>
      </p:grpSpPr>
      <p:cxnSp>
        <p:nvCxnSpPr>
          <p:cNvPr id="130" name="Google Shape;130;p31"/>
          <p:cNvCxnSpPr/>
          <p:nvPr/>
        </p:nvCxnSpPr>
        <p:spPr>
          <a:xfrm>
            <a:off x="-2700" y="4836225"/>
            <a:ext cx="9149400" cy="0"/>
          </a:xfrm>
          <a:prstGeom prst="straightConnector1">
            <a:avLst/>
          </a:prstGeom>
          <a:noFill/>
          <a:ln cap="flat" cmpd="sng" w="9525">
            <a:solidFill>
              <a:schemeClr val="dk2"/>
            </a:solidFill>
            <a:prstDash val="solid"/>
            <a:round/>
            <a:headEnd len="med" w="med" type="none"/>
            <a:tailEnd len="med" w="med" type="none"/>
          </a:ln>
        </p:spPr>
      </p:cxnSp>
      <p:cxnSp>
        <p:nvCxnSpPr>
          <p:cNvPr id="131" name="Google Shape;131;p31"/>
          <p:cNvCxnSpPr/>
          <p:nvPr/>
        </p:nvCxnSpPr>
        <p:spPr>
          <a:xfrm rot="10800000">
            <a:off x="305625" y="-4950"/>
            <a:ext cx="0" cy="51534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extLst>
    <p:ext uri="{DCECCB84-F9BA-43D5-87BE-67443E8EF086}">
      <p15:sldGuideLst>
        <p15:guide id="1" pos="388">
          <p15:clr>
            <a:srgbClr val="FA7B17"/>
          </p15:clr>
        </p15:guide>
        <p15:guide id="2" orient="horz" pos="2950">
          <p15:clr>
            <a:srgbClr val="FA7B17"/>
          </p15:clr>
        </p15:guide>
        <p15:guide id="3" orient="horz" pos="191">
          <p15:clr>
            <a:srgbClr val="FA7B17"/>
          </p15:clr>
        </p15:guide>
        <p15:guide id="4" pos="5569">
          <p15:clr>
            <a:srgbClr val="FA7B17"/>
          </p15:clr>
        </p15:guide>
        <p15:guide id="5" pos="2037">
          <p15:clr>
            <a:srgbClr val="FA7B17"/>
          </p15:clr>
        </p15:guide>
        <p15:guide id="6" pos="2154">
          <p15:clr>
            <a:srgbClr val="FA7B17"/>
          </p15:clr>
        </p15:guide>
        <p15:guide id="7" pos="3921">
          <p15:clr>
            <a:srgbClr val="FA7B17"/>
          </p15:clr>
        </p15:guide>
        <p15:guide id="8" pos="3803">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0" Type="http://schemas.openxmlformats.org/officeDocument/2006/relationships/slideLayout" Target="../slideLayouts/slideLayout26.xml"/><Relationship Id="rId13" Type="http://schemas.openxmlformats.org/officeDocument/2006/relationships/slideLayout" Target="../slideLayouts/slideLayout29.xml"/><Relationship Id="rId12" Type="http://schemas.openxmlformats.org/officeDocument/2006/relationships/slideLayout" Target="../slideLayouts/slideLayout28.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ameday">
    <p:bg>
      <p:bgPr>
        <a:solidFill>
          <a:schemeClr val="lt1"/>
        </a:solidFill>
      </p:bgPr>
    </p:bg>
    <p:spTree>
      <p:nvGrpSpPr>
        <p:cNvPr id="77" name="Shape 77"/>
        <p:cNvGrpSpPr/>
        <p:nvPr/>
      </p:nvGrpSpPr>
      <p:grpSpPr>
        <a:xfrm>
          <a:off x="0" y="0"/>
          <a:ext cx="0" cy="0"/>
          <a:chOff x="0" y="0"/>
          <a:chExt cx="0" cy="0"/>
        </a:xfrm>
      </p:grpSpPr>
      <p:sp>
        <p:nvSpPr>
          <p:cNvPr id="78" name="Google Shape;78;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1pPr>
            <a:lvl2pPr lvl="1"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p:txBody>
      </p:sp>
      <p:sp>
        <p:nvSpPr>
          <p:cNvPr id="79" name="Google Shape;79;p1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indent="-317500" lvl="2" marL="13716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indent="-317500" lvl="3" marL="18288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indent="-317500" lvl="4" marL="22860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indent="-317500" lvl="5" marL="27432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indent="-317500" lvl="6" marL="32004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indent="-317500" lvl="7" marL="36576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indent="-317500" lvl="8" marL="41148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p:txBody>
      </p:sp>
      <p:sp>
        <p:nvSpPr>
          <p:cNvPr id="80" name="Google Shape;80;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latin typeface="Proxima Nova"/>
                <a:ea typeface="Proxima Nova"/>
                <a:cs typeface="Proxima Nova"/>
                <a:sym typeface="Proxima Nova"/>
              </a:defRPr>
            </a:lvl1pPr>
            <a:lvl2pPr lvl="1" rtl="0" algn="r">
              <a:buNone/>
              <a:defRPr sz="1000">
                <a:solidFill>
                  <a:schemeClr val="dk2"/>
                </a:solidFill>
                <a:latin typeface="Proxima Nova"/>
                <a:ea typeface="Proxima Nova"/>
                <a:cs typeface="Proxima Nova"/>
                <a:sym typeface="Proxima Nova"/>
              </a:defRPr>
            </a:lvl2pPr>
            <a:lvl3pPr lvl="2" rtl="0" algn="r">
              <a:buNone/>
              <a:defRPr sz="1000">
                <a:solidFill>
                  <a:schemeClr val="dk2"/>
                </a:solidFill>
                <a:latin typeface="Proxima Nova"/>
                <a:ea typeface="Proxima Nova"/>
                <a:cs typeface="Proxima Nova"/>
                <a:sym typeface="Proxima Nova"/>
              </a:defRPr>
            </a:lvl3pPr>
            <a:lvl4pPr lvl="3" rtl="0" algn="r">
              <a:buNone/>
              <a:defRPr sz="1000">
                <a:solidFill>
                  <a:schemeClr val="dk2"/>
                </a:solidFill>
                <a:latin typeface="Proxima Nova"/>
                <a:ea typeface="Proxima Nova"/>
                <a:cs typeface="Proxima Nova"/>
                <a:sym typeface="Proxima Nova"/>
              </a:defRPr>
            </a:lvl4pPr>
            <a:lvl5pPr lvl="4" rtl="0" algn="r">
              <a:buNone/>
              <a:defRPr sz="1000">
                <a:solidFill>
                  <a:schemeClr val="dk2"/>
                </a:solidFill>
                <a:latin typeface="Proxima Nova"/>
                <a:ea typeface="Proxima Nova"/>
                <a:cs typeface="Proxima Nova"/>
                <a:sym typeface="Proxima Nova"/>
              </a:defRPr>
            </a:lvl5pPr>
            <a:lvl6pPr lvl="5" rtl="0" algn="r">
              <a:buNone/>
              <a:defRPr sz="1000">
                <a:solidFill>
                  <a:schemeClr val="dk2"/>
                </a:solidFill>
                <a:latin typeface="Proxima Nova"/>
                <a:ea typeface="Proxima Nova"/>
                <a:cs typeface="Proxima Nova"/>
                <a:sym typeface="Proxima Nova"/>
              </a:defRPr>
            </a:lvl6pPr>
            <a:lvl7pPr lvl="6" rtl="0" algn="r">
              <a:buNone/>
              <a:defRPr sz="1000">
                <a:solidFill>
                  <a:schemeClr val="dk2"/>
                </a:solidFill>
                <a:latin typeface="Proxima Nova"/>
                <a:ea typeface="Proxima Nova"/>
                <a:cs typeface="Proxima Nova"/>
                <a:sym typeface="Proxima Nova"/>
              </a:defRPr>
            </a:lvl7pPr>
            <a:lvl8pPr lvl="7" rtl="0" algn="r">
              <a:buNone/>
              <a:defRPr sz="1000">
                <a:solidFill>
                  <a:schemeClr val="dk2"/>
                </a:solidFill>
                <a:latin typeface="Proxima Nova"/>
                <a:ea typeface="Proxima Nova"/>
                <a:cs typeface="Proxima Nova"/>
                <a:sym typeface="Proxima Nova"/>
              </a:defRPr>
            </a:lvl8pPr>
            <a:lvl9pPr lvl="8" rtl="0" algn="r">
              <a:buNone/>
              <a:defRPr sz="1000">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hyperlink" Target="https://jamboard.google.com/d/178GPdj5hUQqZgNrfGk_1pk58-AAUg2jNhmeRR_eb2SA/viewer?f=0&amp;pli=1"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5.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5.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1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5.pn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1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1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1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 Id="rId3" Type="http://schemas.openxmlformats.org/officeDocument/2006/relationships/image" Target="../media/image1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image" Target="../media/image15.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 Id="rId3"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 Id="rId3" Type="http://schemas.openxmlformats.org/officeDocument/2006/relationships/image" Target="../media/image1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145758"/>
        </a:solidFill>
      </p:bgPr>
    </p:bg>
    <p:spTree>
      <p:nvGrpSpPr>
        <p:cNvPr id="135" name="Shape 135"/>
        <p:cNvGrpSpPr/>
        <p:nvPr/>
      </p:nvGrpSpPr>
      <p:grpSpPr>
        <a:xfrm>
          <a:off x="0" y="0"/>
          <a:ext cx="0" cy="0"/>
          <a:chOff x="0" y="0"/>
          <a:chExt cx="0" cy="0"/>
        </a:xfrm>
      </p:grpSpPr>
      <p:cxnSp>
        <p:nvCxnSpPr>
          <p:cNvPr id="136" name="Google Shape;136;p32"/>
          <p:cNvCxnSpPr/>
          <p:nvPr/>
        </p:nvCxnSpPr>
        <p:spPr>
          <a:xfrm>
            <a:off x="312775" y="-13900"/>
            <a:ext cx="0" cy="5178300"/>
          </a:xfrm>
          <a:prstGeom prst="straightConnector1">
            <a:avLst/>
          </a:prstGeom>
          <a:noFill/>
          <a:ln cap="flat" cmpd="sng" w="9525">
            <a:solidFill>
              <a:srgbClr val="83FBA3"/>
            </a:solidFill>
            <a:prstDash val="solid"/>
            <a:round/>
            <a:headEnd len="med" w="med" type="none"/>
            <a:tailEnd len="med" w="med" type="none"/>
          </a:ln>
        </p:spPr>
      </p:cxnSp>
      <p:cxnSp>
        <p:nvCxnSpPr>
          <p:cNvPr id="137" name="Google Shape;137;p32"/>
          <p:cNvCxnSpPr/>
          <p:nvPr/>
        </p:nvCxnSpPr>
        <p:spPr>
          <a:xfrm rot="10800000">
            <a:off x="-100" y="4837750"/>
            <a:ext cx="9202800" cy="0"/>
          </a:xfrm>
          <a:prstGeom prst="straightConnector1">
            <a:avLst/>
          </a:prstGeom>
          <a:noFill/>
          <a:ln cap="flat" cmpd="sng" w="9525">
            <a:solidFill>
              <a:srgbClr val="83FBA3"/>
            </a:solidFill>
            <a:prstDash val="solid"/>
            <a:round/>
            <a:headEnd len="med" w="med" type="none"/>
            <a:tailEnd len="med" w="med" type="none"/>
          </a:ln>
        </p:spPr>
      </p:cxnSp>
      <p:sp>
        <p:nvSpPr>
          <p:cNvPr id="138" name="Google Shape;138;p32"/>
          <p:cNvSpPr txBox="1"/>
          <p:nvPr/>
        </p:nvSpPr>
        <p:spPr>
          <a:xfrm>
            <a:off x="768300" y="379350"/>
            <a:ext cx="7896300" cy="18726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1"/>
              </a:buClr>
              <a:buSzPts val="1100"/>
              <a:buFont typeface="Arial"/>
              <a:buNone/>
            </a:pPr>
            <a:r>
              <a:rPr lang="en-GB" sz="3500">
                <a:solidFill>
                  <a:srgbClr val="83FBA3"/>
                </a:solidFill>
                <a:latin typeface="Nanum Myeongjo"/>
                <a:ea typeface="Nanum Myeongjo"/>
                <a:cs typeface="Nanum Myeongjo"/>
                <a:sym typeface="Nanum Myeongjo"/>
              </a:rPr>
              <a:t>Preparation Notes</a:t>
            </a:r>
            <a:endParaRPr sz="3500">
              <a:solidFill>
                <a:srgbClr val="83FBA3"/>
              </a:solidFill>
              <a:latin typeface="Nanum Myeongjo"/>
              <a:ea typeface="Nanum Myeongjo"/>
              <a:cs typeface="Nanum Myeongjo"/>
              <a:sym typeface="Nanum Myeongjo"/>
            </a:endParaRPr>
          </a:p>
          <a:p>
            <a:pPr indent="0" lvl="0" marL="0" rtl="0" algn="l">
              <a:lnSpc>
                <a:spcPct val="100000"/>
              </a:lnSpc>
              <a:spcBef>
                <a:spcPts val="1000"/>
              </a:spcBef>
              <a:spcAft>
                <a:spcPts val="0"/>
              </a:spcAft>
              <a:buClr>
                <a:schemeClr val="dk1"/>
              </a:buClr>
              <a:buSzPts val="1100"/>
              <a:buFont typeface="Arial"/>
              <a:buNone/>
            </a:pPr>
            <a:r>
              <a:t/>
            </a:r>
            <a:endParaRPr sz="3500">
              <a:solidFill>
                <a:srgbClr val="83FBA3"/>
              </a:solidFill>
              <a:latin typeface="Nanum Myeongjo"/>
              <a:ea typeface="Nanum Myeongjo"/>
              <a:cs typeface="Nanum Myeongjo"/>
              <a:sym typeface="Nanum Myeongjo"/>
            </a:endParaRPr>
          </a:p>
          <a:p>
            <a:pPr indent="0" lvl="0" marL="0" rtl="0" algn="l">
              <a:lnSpc>
                <a:spcPct val="100000"/>
              </a:lnSpc>
              <a:spcBef>
                <a:spcPts val="1000"/>
              </a:spcBef>
              <a:spcAft>
                <a:spcPts val="1000"/>
              </a:spcAft>
              <a:buClr>
                <a:schemeClr val="dk1"/>
              </a:buClr>
              <a:buSzPts val="1100"/>
              <a:buFont typeface="Arial"/>
              <a:buNone/>
            </a:pPr>
            <a:r>
              <a:t/>
            </a:r>
            <a:endParaRPr sz="3500">
              <a:solidFill>
                <a:schemeClr val="lt1"/>
              </a:solidFill>
              <a:latin typeface="Nanum Myeongjo"/>
              <a:ea typeface="Nanum Myeongjo"/>
              <a:cs typeface="Nanum Myeongjo"/>
              <a:sym typeface="Nanum Myeongjo"/>
            </a:endParaRPr>
          </a:p>
        </p:txBody>
      </p:sp>
      <p:sp>
        <p:nvSpPr>
          <p:cNvPr id="139" name="Google Shape;139;p32"/>
          <p:cNvSpPr txBox="1"/>
          <p:nvPr/>
        </p:nvSpPr>
        <p:spPr>
          <a:xfrm>
            <a:off x="312775" y="1071275"/>
            <a:ext cx="8733900" cy="30699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500"/>
              </a:spcBef>
              <a:spcAft>
                <a:spcPts val="0"/>
              </a:spcAft>
              <a:buNone/>
            </a:pPr>
            <a:r>
              <a:rPr lang="en-GB">
                <a:solidFill>
                  <a:schemeClr val="lt1"/>
                </a:solidFill>
                <a:latin typeface="Nanum Myeongjo"/>
                <a:ea typeface="Nanum Myeongjo"/>
                <a:cs typeface="Nanum Myeongjo"/>
                <a:sym typeface="Nanum Myeongjo"/>
              </a:rPr>
              <a:t>Please review and customize this deck to prepare it for use. Some notes:</a:t>
            </a:r>
            <a:endParaRPr>
              <a:solidFill>
                <a:schemeClr val="lt1"/>
              </a:solidFill>
              <a:latin typeface="Nanum Myeongjo"/>
              <a:ea typeface="Nanum Myeongjo"/>
              <a:cs typeface="Nanum Myeongjo"/>
              <a:sym typeface="Nanum Myeongjo"/>
            </a:endParaRPr>
          </a:p>
          <a:p>
            <a:pPr indent="-317500" lvl="0" marL="457200" rtl="0" algn="l">
              <a:lnSpc>
                <a:spcPct val="115000"/>
              </a:lnSpc>
              <a:spcBef>
                <a:spcPts val="500"/>
              </a:spcBef>
              <a:spcAft>
                <a:spcPts val="0"/>
              </a:spcAft>
              <a:buClr>
                <a:schemeClr val="lt1"/>
              </a:buClr>
              <a:buSzPts val="1400"/>
              <a:buFont typeface="Nanum Myeongjo"/>
              <a:buChar char="●"/>
            </a:pPr>
            <a:r>
              <a:rPr lang="en-GB">
                <a:solidFill>
                  <a:schemeClr val="lt1"/>
                </a:solidFill>
                <a:latin typeface="Nanum Myeongjo"/>
                <a:ea typeface="Nanum Myeongjo"/>
                <a:cs typeface="Nanum Myeongjo"/>
                <a:sym typeface="Nanum Myeongjo"/>
              </a:rPr>
              <a:t>These professional learning (PL) materials (slide deck and accompanying handout) are being offered in editable forms so that you may make adjustments to better support the specific work happening in your school or district. </a:t>
            </a:r>
            <a:endParaRPr>
              <a:solidFill>
                <a:schemeClr val="lt1"/>
              </a:solidFill>
              <a:latin typeface="Nanum Myeongjo"/>
              <a:ea typeface="Nanum Myeongjo"/>
              <a:cs typeface="Nanum Myeongjo"/>
              <a:sym typeface="Nanum Myeongjo"/>
            </a:endParaRPr>
          </a:p>
          <a:p>
            <a:pPr indent="-317500" lvl="0" marL="457200" rtl="0" algn="l">
              <a:lnSpc>
                <a:spcPct val="115000"/>
              </a:lnSpc>
              <a:spcBef>
                <a:spcPts val="0"/>
              </a:spcBef>
              <a:spcAft>
                <a:spcPts val="0"/>
              </a:spcAft>
              <a:buClr>
                <a:schemeClr val="lt1"/>
              </a:buClr>
              <a:buSzPts val="1400"/>
              <a:buFont typeface="Nanum Myeongjo"/>
              <a:buChar char="●"/>
            </a:pPr>
            <a:r>
              <a:rPr lang="en-GB">
                <a:solidFill>
                  <a:schemeClr val="lt1"/>
                </a:solidFill>
                <a:latin typeface="Nanum Myeongjo"/>
                <a:ea typeface="Nanum Myeongjo"/>
                <a:cs typeface="Nanum Myeongjo"/>
                <a:sym typeface="Nanum Myeongjo"/>
              </a:rPr>
              <a:t>These PL materials are designed to easily accommodate remote delivery: </a:t>
            </a:r>
            <a:endParaRPr>
              <a:solidFill>
                <a:schemeClr val="lt1"/>
              </a:solidFill>
              <a:latin typeface="Nanum Myeongjo"/>
              <a:ea typeface="Nanum Myeongjo"/>
              <a:cs typeface="Nanum Myeongjo"/>
              <a:sym typeface="Nanum Myeongjo"/>
            </a:endParaRPr>
          </a:p>
          <a:p>
            <a:pPr indent="-317500" lvl="1" marL="914400" rtl="0" algn="l">
              <a:lnSpc>
                <a:spcPct val="115000"/>
              </a:lnSpc>
              <a:spcBef>
                <a:spcPts val="0"/>
              </a:spcBef>
              <a:spcAft>
                <a:spcPts val="0"/>
              </a:spcAft>
              <a:buClr>
                <a:schemeClr val="lt1"/>
              </a:buClr>
              <a:buSzPts val="1400"/>
              <a:buFont typeface="Nanum Myeongjo"/>
              <a:buChar char="○"/>
            </a:pPr>
            <a:r>
              <a:rPr lang="en-GB">
                <a:solidFill>
                  <a:schemeClr val="lt1"/>
                </a:solidFill>
                <a:latin typeface="Nanum Myeongjo"/>
                <a:ea typeface="Nanum Myeongjo"/>
                <a:cs typeface="Nanum Myeongjo"/>
                <a:sym typeface="Nanum Myeongjo"/>
              </a:rPr>
              <a:t>A </a:t>
            </a:r>
            <a:r>
              <a:rPr lang="en-GB" u="sng">
                <a:solidFill>
                  <a:srgbClr val="83FF36"/>
                </a:solidFill>
                <a:latin typeface="Nanum Myeongjo"/>
                <a:ea typeface="Nanum Myeongjo"/>
                <a:cs typeface="Nanum Myeongjo"/>
                <a:sym typeface="Nanum Myeongjo"/>
                <a:hlinkClick r:id="rId3">
                  <a:extLst>
                    <a:ext uri="{A12FA001-AC4F-418D-AE19-62706E023703}">
                      <ahyp:hlinkClr val="tx"/>
                    </a:ext>
                  </a:extLst>
                </a:hlinkClick>
              </a:rPr>
              <a:t>Jamboard template</a:t>
            </a:r>
            <a:r>
              <a:rPr lang="en-GB">
                <a:solidFill>
                  <a:schemeClr val="lt1"/>
                </a:solidFill>
                <a:latin typeface="Nanum Myeongjo"/>
                <a:ea typeface="Nanum Myeongjo"/>
                <a:cs typeface="Nanum Myeongjo"/>
                <a:sym typeface="Nanum Myeongjo"/>
              </a:rPr>
              <a:t> is provided to facilitate discussion of student work; the facilitator will need to make a copy of this and be ready to share the link with participants as noted in the deck. </a:t>
            </a:r>
            <a:endParaRPr>
              <a:solidFill>
                <a:schemeClr val="lt1"/>
              </a:solidFill>
              <a:latin typeface="Nanum Myeongjo"/>
              <a:ea typeface="Nanum Myeongjo"/>
              <a:cs typeface="Nanum Myeongjo"/>
              <a:sym typeface="Nanum Myeongjo"/>
            </a:endParaRPr>
          </a:p>
          <a:p>
            <a:pPr indent="-317500" lvl="1" marL="914400" rtl="0" algn="l">
              <a:lnSpc>
                <a:spcPct val="115000"/>
              </a:lnSpc>
              <a:spcBef>
                <a:spcPts val="0"/>
              </a:spcBef>
              <a:spcAft>
                <a:spcPts val="0"/>
              </a:spcAft>
              <a:buClr>
                <a:schemeClr val="lt1"/>
              </a:buClr>
              <a:buSzPts val="1400"/>
              <a:buFont typeface="Nanum Myeongjo"/>
              <a:buChar char="○"/>
            </a:pPr>
            <a:r>
              <a:rPr lang="en-GB">
                <a:solidFill>
                  <a:schemeClr val="lt1"/>
                </a:solidFill>
                <a:latin typeface="Nanum Myeongjo"/>
                <a:ea typeface="Nanum Myeongjo"/>
                <a:cs typeface="Nanum Myeongjo"/>
                <a:sym typeface="Nanum Myeongjo"/>
              </a:rPr>
              <a:t>Text that can be readily pasted (marked with “—”) into a video call chat feature is included when participants need to reference the handout.</a:t>
            </a:r>
            <a:endParaRPr>
              <a:solidFill>
                <a:schemeClr val="lt1"/>
              </a:solidFill>
              <a:latin typeface="Nanum Myeongjo"/>
              <a:ea typeface="Nanum Myeongjo"/>
              <a:cs typeface="Nanum Myeongjo"/>
              <a:sym typeface="Nanum Myeongjo"/>
            </a:endParaRPr>
          </a:p>
          <a:p>
            <a:pPr indent="-317500" lvl="1" marL="914400" rtl="0" algn="l">
              <a:lnSpc>
                <a:spcPct val="115000"/>
              </a:lnSpc>
              <a:spcBef>
                <a:spcPts val="0"/>
              </a:spcBef>
              <a:spcAft>
                <a:spcPts val="0"/>
              </a:spcAft>
              <a:buClr>
                <a:schemeClr val="lt1"/>
              </a:buClr>
              <a:buSzPts val="1400"/>
              <a:buFont typeface="Nanum Myeongjo"/>
              <a:buChar char="○"/>
            </a:pPr>
            <a:r>
              <a:rPr lang="en-GB">
                <a:solidFill>
                  <a:schemeClr val="lt1"/>
                </a:solidFill>
                <a:latin typeface="Nanum Myeongjo"/>
                <a:ea typeface="Nanum Myeongjo"/>
                <a:cs typeface="Nanum Myeongjo"/>
                <a:sym typeface="Nanum Myeongjo"/>
              </a:rPr>
              <a:t>There are placeholders for handout links to be shared with participants in the notes field of selected slides; the facilitator will need to add a link to the handout where indicated by “[insert link].”</a:t>
            </a:r>
            <a:endParaRPr>
              <a:solidFill>
                <a:schemeClr val="lt1"/>
              </a:solidFill>
              <a:latin typeface="Nanum Myeongjo"/>
              <a:ea typeface="Nanum Myeongjo"/>
              <a:cs typeface="Nanum Myeongjo"/>
              <a:sym typeface="Nanum Myeongjo"/>
            </a:endParaRPr>
          </a:p>
          <a:p>
            <a:pPr indent="0" lvl="0" marL="0" rtl="0" algn="l">
              <a:lnSpc>
                <a:spcPct val="115000"/>
              </a:lnSpc>
              <a:spcBef>
                <a:spcPts val="500"/>
              </a:spcBef>
              <a:spcAft>
                <a:spcPts val="0"/>
              </a:spcAft>
              <a:buNone/>
            </a:pPr>
            <a:r>
              <a:t/>
            </a:r>
            <a:endParaRPr>
              <a:solidFill>
                <a:schemeClr val="lt1"/>
              </a:solidFill>
              <a:latin typeface="Nanum Myeongjo"/>
              <a:ea typeface="Nanum Myeongjo"/>
              <a:cs typeface="Nanum Myeongjo"/>
              <a:sym typeface="Nanum Myeongj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235" name="Shape 235"/>
        <p:cNvGrpSpPr/>
        <p:nvPr/>
      </p:nvGrpSpPr>
      <p:grpSpPr>
        <a:xfrm>
          <a:off x="0" y="0"/>
          <a:ext cx="0" cy="0"/>
          <a:chOff x="0" y="0"/>
          <a:chExt cx="0" cy="0"/>
        </a:xfrm>
      </p:grpSpPr>
      <p:sp>
        <p:nvSpPr>
          <p:cNvPr id="236" name="Google Shape;236;p41"/>
          <p:cNvSpPr/>
          <p:nvPr/>
        </p:nvSpPr>
        <p:spPr>
          <a:xfrm>
            <a:off x="0" y="0"/>
            <a:ext cx="9144000" cy="812400"/>
          </a:xfrm>
          <a:prstGeom prst="rect">
            <a:avLst/>
          </a:prstGeom>
          <a:solidFill>
            <a:srgbClr val="BDFC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41"/>
          <p:cNvSpPr txBox="1"/>
          <p:nvPr/>
        </p:nvSpPr>
        <p:spPr>
          <a:xfrm>
            <a:off x="345075" y="276625"/>
            <a:ext cx="6553800" cy="2910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2100">
                <a:solidFill>
                  <a:schemeClr val="dk1"/>
                </a:solidFill>
                <a:latin typeface="Nanum Myeongjo"/>
                <a:ea typeface="Nanum Myeongjo"/>
                <a:cs typeface="Nanum Myeongjo"/>
                <a:sym typeface="Nanum Myeongjo"/>
              </a:rPr>
              <a:t>M101 Content and Practice Expectations (CPE)</a:t>
            </a:r>
            <a:endParaRPr sz="2100">
              <a:solidFill>
                <a:schemeClr val="dk1"/>
              </a:solidFill>
              <a:latin typeface="Nanum Myeongjo"/>
              <a:ea typeface="Nanum Myeongjo"/>
              <a:cs typeface="Nanum Myeongjo"/>
              <a:sym typeface="Nanum Myeongjo"/>
            </a:endParaRPr>
          </a:p>
        </p:txBody>
      </p:sp>
      <p:cxnSp>
        <p:nvCxnSpPr>
          <p:cNvPr id="238" name="Google Shape;238;p41"/>
          <p:cNvCxnSpPr/>
          <p:nvPr/>
        </p:nvCxnSpPr>
        <p:spPr>
          <a:xfrm rot="10800000">
            <a:off x="-4200" y="812375"/>
            <a:ext cx="9152400" cy="0"/>
          </a:xfrm>
          <a:prstGeom prst="straightConnector1">
            <a:avLst/>
          </a:prstGeom>
          <a:noFill/>
          <a:ln cap="flat" cmpd="sng" w="9525">
            <a:solidFill>
              <a:schemeClr val="dk1"/>
            </a:solidFill>
            <a:prstDash val="solid"/>
            <a:round/>
            <a:headEnd len="med" w="med" type="none"/>
            <a:tailEnd len="med" w="med" type="none"/>
          </a:ln>
        </p:spPr>
      </p:cxnSp>
      <p:graphicFrame>
        <p:nvGraphicFramePr>
          <p:cNvPr id="239" name="Google Shape;239;p41"/>
          <p:cNvGraphicFramePr/>
          <p:nvPr/>
        </p:nvGraphicFramePr>
        <p:xfrm>
          <a:off x="311700" y="1057150"/>
          <a:ext cx="3000000" cy="3000000"/>
        </p:xfrm>
        <a:graphic>
          <a:graphicData uri="http://schemas.openxmlformats.org/drawingml/2006/table">
            <a:tbl>
              <a:tblPr>
                <a:noFill/>
                <a:tableStyleId>{725F00E7-FAFA-4BF7-9F98-20BFFE29B918}</a:tableStyleId>
              </a:tblPr>
              <a:tblGrid>
                <a:gridCol w="755075"/>
                <a:gridCol w="7796575"/>
              </a:tblGrid>
              <a:tr h="392425">
                <a:tc>
                  <a:txBody>
                    <a:bodyPr/>
                    <a:lstStyle/>
                    <a:p>
                      <a:pPr indent="0" lvl="0" marL="0" rtl="0" algn="l">
                        <a:spcBef>
                          <a:spcPts val="0"/>
                        </a:spcBef>
                        <a:spcAft>
                          <a:spcPts val="0"/>
                        </a:spcAft>
                        <a:buNone/>
                      </a:pPr>
                      <a:r>
                        <a:rPr lang="en-GB" sz="1000">
                          <a:solidFill>
                            <a:schemeClr val="dk1"/>
                          </a:solidFill>
                          <a:latin typeface="DM Sans"/>
                          <a:ea typeface="DM Sans"/>
                          <a:cs typeface="DM Sans"/>
                          <a:sym typeface="DM Sans"/>
                        </a:rPr>
                        <a:t>101</a:t>
                      </a:r>
                      <a:r>
                        <a:rPr lang="en-GB" sz="1000">
                          <a:solidFill>
                            <a:schemeClr val="dk1"/>
                          </a:solidFill>
                          <a:latin typeface="DM Sans"/>
                          <a:ea typeface="DM Sans"/>
                          <a:cs typeface="DM Sans"/>
                          <a:sym typeface="DM Sans"/>
                        </a:rPr>
                        <a:t>.a</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DFCD7"/>
                    </a:solidFill>
                  </a:tcPr>
                </a:tc>
                <a:tc>
                  <a:txBody>
                    <a:bodyPr/>
                    <a:lstStyle/>
                    <a:p>
                      <a:pPr indent="0" lvl="0" marL="0" rtl="0" algn="l">
                        <a:spcBef>
                          <a:spcPts val="0"/>
                        </a:spcBef>
                        <a:spcAft>
                          <a:spcPts val="0"/>
                        </a:spcAft>
                        <a:buNone/>
                      </a:pPr>
                      <a:r>
                        <a:rPr lang="en-GB" sz="1000">
                          <a:solidFill>
                            <a:schemeClr val="dk1"/>
                          </a:solidFill>
                          <a:latin typeface="DM Sans"/>
                          <a:ea typeface="DM Sans"/>
                          <a:cs typeface="DM Sans"/>
                          <a:sym typeface="DM Sans"/>
                        </a:rPr>
                        <a:t>Reason about and solve one-variable linear equations and inequalities.</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92425">
                <a:tc>
                  <a:txBody>
                    <a:bodyPr/>
                    <a:lstStyle/>
                    <a:p>
                      <a:pPr indent="0" lvl="0" marL="0" rtl="0" algn="l">
                        <a:spcBef>
                          <a:spcPts val="0"/>
                        </a:spcBef>
                        <a:spcAft>
                          <a:spcPts val="0"/>
                        </a:spcAft>
                        <a:buNone/>
                      </a:pPr>
                      <a:r>
                        <a:rPr lang="en-GB" sz="1000">
                          <a:solidFill>
                            <a:schemeClr val="dk1"/>
                          </a:solidFill>
                          <a:latin typeface="DM Sans"/>
                          <a:ea typeface="DM Sans"/>
                          <a:cs typeface="DM Sans"/>
                          <a:sym typeface="DM Sans"/>
                        </a:rPr>
                        <a:t>101</a:t>
                      </a:r>
                      <a:r>
                        <a:rPr lang="en-GB" sz="1000">
                          <a:solidFill>
                            <a:schemeClr val="dk1"/>
                          </a:solidFill>
                          <a:latin typeface="DM Sans"/>
                          <a:ea typeface="DM Sans"/>
                          <a:cs typeface="DM Sans"/>
                          <a:sym typeface="DM Sans"/>
                        </a:rPr>
                        <a:t>.b</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DFCD7"/>
                    </a:solidFill>
                  </a:tcPr>
                </a:tc>
                <a:tc>
                  <a:txBody>
                    <a:bodyPr/>
                    <a:lstStyle/>
                    <a:p>
                      <a:pPr indent="0" lvl="0" marL="0" rtl="0" algn="l">
                        <a:spcBef>
                          <a:spcPts val="0"/>
                        </a:spcBef>
                        <a:spcAft>
                          <a:spcPts val="0"/>
                        </a:spcAft>
                        <a:buNone/>
                      </a:pPr>
                      <a:r>
                        <a:rPr lang="en-GB" sz="1000">
                          <a:solidFill>
                            <a:schemeClr val="dk1"/>
                          </a:solidFill>
                          <a:latin typeface="DM Sans"/>
                          <a:ea typeface="DM Sans"/>
                          <a:cs typeface="DM Sans"/>
                          <a:sym typeface="DM Sans"/>
                        </a:rPr>
                        <a:t>Solve real-life mathematical problems using linear expressions, equations, and inequalities.</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92425">
                <a:tc>
                  <a:txBody>
                    <a:bodyPr/>
                    <a:lstStyle/>
                    <a:p>
                      <a:pPr indent="0" lvl="0" marL="0" rtl="0" algn="l">
                        <a:spcBef>
                          <a:spcPts val="0"/>
                        </a:spcBef>
                        <a:spcAft>
                          <a:spcPts val="0"/>
                        </a:spcAft>
                        <a:buNone/>
                      </a:pPr>
                      <a:r>
                        <a:rPr lang="en-GB" sz="1000">
                          <a:solidFill>
                            <a:schemeClr val="dk1"/>
                          </a:solidFill>
                          <a:latin typeface="DM Sans"/>
                          <a:ea typeface="DM Sans"/>
                          <a:cs typeface="DM Sans"/>
                          <a:sym typeface="DM Sans"/>
                        </a:rPr>
                        <a:t>101</a:t>
                      </a:r>
                      <a:r>
                        <a:rPr lang="en-GB" sz="1000">
                          <a:solidFill>
                            <a:schemeClr val="dk1"/>
                          </a:solidFill>
                          <a:latin typeface="DM Sans"/>
                          <a:ea typeface="DM Sans"/>
                          <a:cs typeface="DM Sans"/>
                          <a:sym typeface="DM Sans"/>
                        </a:rPr>
                        <a:t>.c</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DFCD7"/>
                    </a:solidFill>
                  </a:tcPr>
                </a:tc>
                <a:tc>
                  <a:txBody>
                    <a:bodyPr/>
                    <a:lstStyle/>
                    <a:p>
                      <a:pPr indent="0" lvl="0" marL="0" rtl="0" algn="l">
                        <a:spcBef>
                          <a:spcPts val="0"/>
                        </a:spcBef>
                        <a:spcAft>
                          <a:spcPts val="0"/>
                        </a:spcAft>
                        <a:buClr>
                          <a:schemeClr val="dk1"/>
                        </a:buClr>
                        <a:buSzPts val="1100"/>
                        <a:buFont typeface="Arial"/>
                        <a:buNone/>
                      </a:pPr>
                      <a:r>
                        <a:rPr lang="en-GB" sz="1000">
                          <a:solidFill>
                            <a:schemeClr val="dk1"/>
                          </a:solidFill>
                          <a:latin typeface="DM Sans"/>
                          <a:ea typeface="DM Sans"/>
                          <a:cs typeface="DM Sans"/>
                          <a:sym typeface="DM Sans"/>
                        </a:rPr>
                        <a:t>Analyze and solve two-variable linear equations and pairs of simultaneous linear equations.</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92425">
                <a:tc>
                  <a:txBody>
                    <a:bodyPr/>
                    <a:lstStyle/>
                    <a:p>
                      <a:pPr indent="0" lvl="0" marL="0" rtl="0" algn="l">
                        <a:spcBef>
                          <a:spcPts val="0"/>
                        </a:spcBef>
                        <a:spcAft>
                          <a:spcPts val="0"/>
                        </a:spcAft>
                        <a:buNone/>
                      </a:pPr>
                      <a:r>
                        <a:rPr lang="en-GB" sz="1000">
                          <a:solidFill>
                            <a:schemeClr val="dk1"/>
                          </a:solidFill>
                          <a:latin typeface="DM Sans"/>
                          <a:ea typeface="DM Sans"/>
                          <a:cs typeface="DM Sans"/>
                          <a:sym typeface="DM Sans"/>
                        </a:rPr>
                        <a:t>101</a:t>
                      </a:r>
                      <a:r>
                        <a:rPr lang="en-GB" sz="1000">
                          <a:solidFill>
                            <a:schemeClr val="dk1"/>
                          </a:solidFill>
                          <a:latin typeface="DM Sans"/>
                          <a:ea typeface="DM Sans"/>
                          <a:cs typeface="DM Sans"/>
                          <a:sym typeface="DM Sans"/>
                        </a:rPr>
                        <a:t>.d</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DFCD7"/>
                    </a:solidFill>
                  </a:tcPr>
                </a:tc>
                <a:tc>
                  <a:txBody>
                    <a:bodyPr/>
                    <a:lstStyle/>
                    <a:p>
                      <a:pPr indent="0" lvl="0" marL="0" rtl="0" algn="l">
                        <a:spcBef>
                          <a:spcPts val="0"/>
                        </a:spcBef>
                        <a:spcAft>
                          <a:spcPts val="0"/>
                        </a:spcAft>
                        <a:buClr>
                          <a:schemeClr val="dk1"/>
                        </a:buClr>
                        <a:buSzPts val="1100"/>
                        <a:buFont typeface="Arial"/>
                        <a:buNone/>
                      </a:pPr>
                      <a:r>
                        <a:rPr lang="en-GB" sz="1000">
                          <a:solidFill>
                            <a:schemeClr val="dk1"/>
                          </a:solidFill>
                          <a:latin typeface="DM Sans"/>
                          <a:ea typeface="DM Sans"/>
                          <a:cs typeface="DM Sans"/>
                          <a:sym typeface="DM Sans"/>
                        </a:rPr>
                        <a:t>Represent and solve linear equations and inequalities graphically.</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243" name="Shape 243"/>
        <p:cNvGrpSpPr/>
        <p:nvPr/>
      </p:nvGrpSpPr>
      <p:grpSpPr>
        <a:xfrm>
          <a:off x="0" y="0"/>
          <a:ext cx="0" cy="0"/>
          <a:chOff x="0" y="0"/>
          <a:chExt cx="0" cy="0"/>
        </a:xfrm>
      </p:grpSpPr>
      <p:sp>
        <p:nvSpPr>
          <p:cNvPr id="244" name="Google Shape;244;p42"/>
          <p:cNvSpPr/>
          <p:nvPr/>
        </p:nvSpPr>
        <p:spPr>
          <a:xfrm>
            <a:off x="0" y="0"/>
            <a:ext cx="9144000" cy="812400"/>
          </a:xfrm>
          <a:prstGeom prst="rect">
            <a:avLst/>
          </a:prstGeom>
          <a:solidFill>
            <a:srgbClr val="BDFC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42"/>
          <p:cNvSpPr txBox="1"/>
          <p:nvPr/>
        </p:nvSpPr>
        <p:spPr>
          <a:xfrm>
            <a:off x="345075" y="276625"/>
            <a:ext cx="6198300" cy="2910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2100">
                <a:solidFill>
                  <a:schemeClr val="dk1"/>
                </a:solidFill>
                <a:latin typeface="Nanum Myeongjo"/>
                <a:ea typeface="Nanum Myeongjo"/>
                <a:cs typeface="Nanum Myeongjo"/>
                <a:sym typeface="Nanum Myeongjo"/>
              </a:rPr>
              <a:t>M101 Content and Practice Expectations (CPE)</a:t>
            </a:r>
            <a:endParaRPr sz="2100">
              <a:solidFill>
                <a:schemeClr val="dk1"/>
              </a:solidFill>
              <a:latin typeface="Nanum Myeongjo"/>
              <a:ea typeface="Nanum Myeongjo"/>
              <a:cs typeface="Nanum Myeongjo"/>
              <a:sym typeface="Nanum Myeongjo"/>
            </a:endParaRPr>
          </a:p>
        </p:txBody>
      </p:sp>
      <p:cxnSp>
        <p:nvCxnSpPr>
          <p:cNvPr id="246" name="Google Shape;246;p42"/>
          <p:cNvCxnSpPr/>
          <p:nvPr/>
        </p:nvCxnSpPr>
        <p:spPr>
          <a:xfrm rot="10800000">
            <a:off x="-4200" y="812375"/>
            <a:ext cx="9152400" cy="0"/>
          </a:xfrm>
          <a:prstGeom prst="straightConnector1">
            <a:avLst/>
          </a:prstGeom>
          <a:noFill/>
          <a:ln cap="flat" cmpd="sng" w="9525">
            <a:solidFill>
              <a:schemeClr val="dk1"/>
            </a:solidFill>
            <a:prstDash val="solid"/>
            <a:round/>
            <a:headEnd len="med" w="med" type="none"/>
            <a:tailEnd len="med" w="med" type="none"/>
          </a:ln>
        </p:spPr>
      </p:cxnSp>
      <p:graphicFrame>
        <p:nvGraphicFramePr>
          <p:cNvPr id="247" name="Google Shape;247;p42"/>
          <p:cNvGraphicFramePr/>
          <p:nvPr/>
        </p:nvGraphicFramePr>
        <p:xfrm>
          <a:off x="311700" y="1057150"/>
          <a:ext cx="3000000" cy="3000000"/>
        </p:xfrm>
        <a:graphic>
          <a:graphicData uri="http://schemas.openxmlformats.org/drawingml/2006/table">
            <a:tbl>
              <a:tblPr>
                <a:noFill/>
                <a:tableStyleId>{725F00E7-FAFA-4BF7-9F98-20BFFE29B918}</a:tableStyleId>
              </a:tblPr>
              <a:tblGrid>
                <a:gridCol w="755075"/>
                <a:gridCol w="7796575"/>
              </a:tblGrid>
              <a:tr h="392425">
                <a:tc>
                  <a:txBody>
                    <a:bodyPr/>
                    <a:lstStyle/>
                    <a:p>
                      <a:pPr indent="0" lvl="0" marL="0" rtl="0" algn="l">
                        <a:spcBef>
                          <a:spcPts val="0"/>
                        </a:spcBef>
                        <a:spcAft>
                          <a:spcPts val="0"/>
                        </a:spcAft>
                        <a:buNone/>
                      </a:pPr>
                      <a:r>
                        <a:rPr lang="en-GB" sz="1000">
                          <a:solidFill>
                            <a:schemeClr val="dk1"/>
                          </a:solidFill>
                          <a:latin typeface="DM Sans"/>
                          <a:ea typeface="DM Sans"/>
                          <a:cs typeface="DM Sans"/>
                          <a:sym typeface="DM Sans"/>
                        </a:rPr>
                        <a:t>101.a</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DFCD7"/>
                    </a:solidFill>
                  </a:tcPr>
                </a:tc>
                <a:tc>
                  <a:txBody>
                    <a:bodyPr/>
                    <a:lstStyle/>
                    <a:p>
                      <a:pPr indent="0" lvl="0" marL="0" rtl="0" algn="l">
                        <a:spcBef>
                          <a:spcPts val="0"/>
                        </a:spcBef>
                        <a:spcAft>
                          <a:spcPts val="0"/>
                        </a:spcAft>
                        <a:buNone/>
                      </a:pPr>
                      <a:r>
                        <a:rPr lang="en-GB" sz="1000">
                          <a:solidFill>
                            <a:schemeClr val="dk1"/>
                          </a:solidFill>
                          <a:latin typeface="DM Sans"/>
                          <a:ea typeface="DM Sans"/>
                          <a:cs typeface="DM Sans"/>
                          <a:sym typeface="DM Sans"/>
                        </a:rPr>
                        <a:t>Reason about and solve one-variable linear equations and inequalities.</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92425">
                <a:tc>
                  <a:txBody>
                    <a:bodyPr/>
                    <a:lstStyle/>
                    <a:p>
                      <a:pPr indent="0" lvl="0" marL="0" rtl="0" algn="l">
                        <a:spcBef>
                          <a:spcPts val="0"/>
                        </a:spcBef>
                        <a:spcAft>
                          <a:spcPts val="0"/>
                        </a:spcAft>
                        <a:buNone/>
                      </a:pPr>
                      <a:r>
                        <a:rPr lang="en-GB" sz="1000">
                          <a:solidFill>
                            <a:schemeClr val="dk1"/>
                          </a:solidFill>
                          <a:latin typeface="DM Sans"/>
                          <a:ea typeface="DM Sans"/>
                          <a:cs typeface="DM Sans"/>
                          <a:sym typeface="DM Sans"/>
                        </a:rPr>
                        <a:t>101.b</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DFCD7"/>
                    </a:solidFill>
                  </a:tcPr>
                </a:tc>
                <a:tc>
                  <a:txBody>
                    <a:bodyPr/>
                    <a:lstStyle/>
                    <a:p>
                      <a:pPr indent="0" lvl="0" marL="0" rtl="0" algn="l">
                        <a:spcBef>
                          <a:spcPts val="0"/>
                        </a:spcBef>
                        <a:spcAft>
                          <a:spcPts val="0"/>
                        </a:spcAft>
                        <a:buNone/>
                      </a:pPr>
                      <a:r>
                        <a:rPr lang="en-GB" sz="1000">
                          <a:solidFill>
                            <a:schemeClr val="dk1"/>
                          </a:solidFill>
                          <a:latin typeface="DM Sans"/>
                          <a:ea typeface="DM Sans"/>
                          <a:cs typeface="DM Sans"/>
                          <a:sym typeface="DM Sans"/>
                        </a:rPr>
                        <a:t>Solve real-life mathematical problems using linear expressions, equations, and inequalities.</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92425">
                <a:tc>
                  <a:txBody>
                    <a:bodyPr/>
                    <a:lstStyle/>
                    <a:p>
                      <a:pPr indent="0" lvl="0" marL="0" rtl="0" algn="l">
                        <a:spcBef>
                          <a:spcPts val="0"/>
                        </a:spcBef>
                        <a:spcAft>
                          <a:spcPts val="0"/>
                        </a:spcAft>
                        <a:buNone/>
                      </a:pPr>
                      <a:r>
                        <a:rPr lang="en-GB" sz="1000">
                          <a:solidFill>
                            <a:schemeClr val="dk1"/>
                          </a:solidFill>
                          <a:latin typeface="DM Sans"/>
                          <a:ea typeface="DM Sans"/>
                          <a:cs typeface="DM Sans"/>
                          <a:sym typeface="DM Sans"/>
                        </a:rPr>
                        <a:t>101.c</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DFCD7"/>
                    </a:solidFill>
                  </a:tcPr>
                </a:tc>
                <a:tc>
                  <a:txBody>
                    <a:bodyPr/>
                    <a:lstStyle/>
                    <a:p>
                      <a:pPr indent="0" lvl="0" marL="0" rtl="0" algn="l">
                        <a:spcBef>
                          <a:spcPts val="0"/>
                        </a:spcBef>
                        <a:spcAft>
                          <a:spcPts val="0"/>
                        </a:spcAft>
                        <a:buClr>
                          <a:schemeClr val="dk1"/>
                        </a:buClr>
                        <a:buSzPts val="1100"/>
                        <a:buFont typeface="Arial"/>
                        <a:buNone/>
                      </a:pPr>
                      <a:r>
                        <a:rPr lang="en-GB" sz="1000">
                          <a:solidFill>
                            <a:schemeClr val="dk1"/>
                          </a:solidFill>
                          <a:latin typeface="DM Sans"/>
                          <a:ea typeface="DM Sans"/>
                          <a:cs typeface="DM Sans"/>
                          <a:sym typeface="DM Sans"/>
                        </a:rPr>
                        <a:t>Analyze and solve two-variable linear equations and pairs of simultaneous linear equations.</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92425">
                <a:tc>
                  <a:txBody>
                    <a:bodyPr/>
                    <a:lstStyle/>
                    <a:p>
                      <a:pPr indent="0" lvl="0" marL="0" rtl="0" algn="l">
                        <a:spcBef>
                          <a:spcPts val="0"/>
                        </a:spcBef>
                        <a:spcAft>
                          <a:spcPts val="0"/>
                        </a:spcAft>
                        <a:buNone/>
                      </a:pPr>
                      <a:r>
                        <a:rPr lang="en-GB" sz="1000">
                          <a:solidFill>
                            <a:schemeClr val="dk1"/>
                          </a:solidFill>
                          <a:latin typeface="DM Sans"/>
                          <a:ea typeface="DM Sans"/>
                          <a:cs typeface="DM Sans"/>
                          <a:sym typeface="DM Sans"/>
                        </a:rPr>
                        <a:t>101.d</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DFCD7"/>
                    </a:solidFill>
                  </a:tcPr>
                </a:tc>
                <a:tc>
                  <a:txBody>
                    <a:bodyPr/>
                    <a:lstStyle/>
                    <a:p>
                      <a:pPr indent="0" lvl="0" marL="0" rtl="0" algn="l">
                        <a:spcBef>
                          <a:spcPts val="0"/>
                        </a:spcBef>
                        <a:spcAft>
                          <a:spcPts val="0"/>
                        </a:spcAft>
                        <a:buClr>
                          <a:schemeClr val="dk1"/>
                        </a:buClr>
                        <a:buSzPts val="1100"/>
                        <a:buFont typeface="Arial"/>
                        <a:buNone/>
                      </a:pPr>
                      <a:r>
                        <a:rPr lang="en-GB" sz="1000">
                          <a:solidFill>
                            <a:schemeClr val="dk1"/>
                          </a:solidFill>
                          <a:latin typeface="DM Sans"/>
                          <a:ea typeface="DM Sans"/>
                          <a:cs typeface="DM Sans"/>
                          <a:sym typeface="DM Sans"/>
                        </a:rPr>
                        <a:t>Represent and solve linear equations and inequalities graphically.</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bl>
          </a:graphicData>
        </a:graphic>
      </p:graphicFrame>
      <p:sp>
        <p:nvSpPr>
          <p:cNvPr id="248" name="Google Shape;248;p42"/>
          <p:cNvSpPr/>
          <p:nvPr/>
        </p:nvSpPr>
        <p:spPr>
          <a:xfrm>
            <a:off x="6848075" y="2425800"/>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42"/>
          <p:cNvSpPr txBox="1"/>
          <p:nvPr/>
        </p:nvSpPr>
        <p:spPr>
          <a:xfrm>
            <a:off x="7128125" y="3075600"/>
            <a:ext cx="1386000" cy="646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a:solidFill>
                  <a:srgbClr val="BDFCD7"/>
                </a:solidFill>
                <a:latin typeface="DM Sans"/>
                <a:ea typeface="DM Sans"/>
                <a:cs typeface="DM Sans"/>
                <a:sym typeface="DM Sans"/>
              </a:rPr>
              <a:t>What</a:t>
            </a:r>
            <a:br>
              <a:rPr b="1" lang="en-GB">
                <a:solidFill>
                  <a:srgbClr val="BDFCD7"/>
                </a:solidFill>
                <a:latin typeface="DM Sans"/>
                <a:ea typeface="DM Sans"/>
                <a:cs typeface="DM Sans"/>
                <a:sym typeface="DM Sans"/>
              </a:rPr>
            </a:br>
            <a:r>
              <a:rPr b="1" lang="en-GB">
                <a:solidFill>
                  <a:srgbClr val="BDFCD7"/>
                </a:solidFill>
                <a:latin typeface="DM Sans"/>
                <a:ea typeface="DM Sans"/>
                <a:cs typeface="DM Sans"/>
                <a:sym typeface="DM Sans"/>
              </a:rPr>
              <a:t>resonates with you?</a:t>
            </a:r>
            <a:endParaRPr b="1">
              <a:solidFill>
                <a:srgbClr val="BDFCD7"/>
              </a:solidFill>
              <a:latin typeface="DM Sans"/>
              <a:ea typeface="DM Sans"/>
              <a:cs typeface="DM Sans"/>
              <a:sym typeface="DM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253" name="Shape 253"/>
        <p:cNvGrpSpPr/>
        <p:nvPr/>
      </p:nvGrpSpPr>
      <p:grpSpPr>
        <a:xfrm>
          <a:off x="0" y="0"/>
          <a:ext cx="0" cy="0"/>
          <a:chOff x="0" y="0"/>
          <a:chExt cx="0" cy="0"/>
        </a:xfrm>
      </p:grpSpPr>
      <p:sp>
        <p:nvSpPr>
          <p:cNvPr id="254" name="Google Shape;254;p43"/>
          <p:cNvSpPr/>
          <p:nvPr/>
        </p:nvSpPr>
        <p:spPr>
          <a:xfrm>
            <a:off x="0" y="0"/>
            <a:ext cx="9144000" cy="812400"/>
          </a:xfrm>
          <a:prstGeom prst="rect">
            <a:avLst/>
          </a:prstGeom>
          <a:solidFill>
            <a:srgbClr val="BDFC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43"/>
          <p:cNvSpPr txBox="1"/>
          <p:nvPr/>
        </p:nvSpPr>
        <p:spPr>
          <a:xfrm>
            <a:off x="345075" y="276625"/>
            <a:ext cx="8518200" cy="2910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2100">
                <a:solidFill>
                  <a:schemeClr val="dk1"/>
                </a:solidFill>
                <a:latin typeface="Nanum Myeongjo"/>
                <a:ea typeface="Nanum Myeongjo"/>
                <a:cs typeface="Nanum Myeongjo"/>
                <a:sym typeface="Nanum Myeongjo"/>
              </a:rPr>
              <a:t>M101 Content and Practice Expectations and Indicators</a:t>
            </a:r>
            <a:endParaRPr sz="2100">
              <a:solidFill>
                <a:schemeClr val="dk1"/>
              </a:solidFill>
              <a:latin typeface="Nanum Myeongjo"/>
              <a:ea typeface="Nanum Myeongjo"/>
              <a:cs typeface="Nanum Myeongjo"/>
              <a:sym typeface="Nanum Myeongjo"/>
            </a:endParaRPr>
          </a:p>
        </p:txBody>
      </p:sp>
      <p:cxnSp>
        <p:nvCxnSpPr>
          <p:cNvPr id="256" name="Google Shape;256;p43"/>
          <p:cNvCxnSpPr/>
          <p:nvPr/>
        </p:nvCxnSpPr>
        <p:spPr>
          <a:xfrm rot="10800000">
            <a:off x="-4200" y="812375"/>
            <a:ext cx="9152400" cy="0"/>
          </a:xfrm>
          <a:prstGeom prst="straightConnector1">
            <a:avLst/>
          </a:prstGeom>
          <a:noFill/>
          <a:ln cap="flat" cmpd="sng" w="9525">
            <a:solidFill>
              <a:schemeClr val="dk1"/>
            </a:solidFill>
            <a:prstDash val="solid"/>
            <a:round/>
            <a:headEnd len="med" w="med" type="none"/>
            <a:tailEnd len="med" w="med" type="none"/>
          </a:ln>
        </p:spPr>
      </p:cxnSp>
      <p:sp>
        <p:nvSpPr>
          <p:cNvPr id="257" name="Google Shape;257;p43"/>
          <p:cNvSpPr/>
          <p:nvPr/>
        </p:nvSpPr>
        <p:spPr>
          <a:xfrm>
            <a:off x="6848075" y="2425800"/>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43"/>
          <p:cNvSpPr txBox="1"/>
          <p:nvPr/>
        </p:nvSpPr>
        <p:spPr>
          <a:xfrm>
            <a:off x="7128125" y="3075600"/>
            <a:ext cx="1386000" cy="646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a:solidFill>
                  <a:srgbClr val="BDFCD7"/>
                </a:solidFill>
                <a:latin typeface="DM Sans"/>
                <a:ea typeface="DM Sans"/>
                <a:cs typeface="DM Sans"/>
                <a:sym typeface="DM Sans"/>
              </a:rPr>
              <a:t>What new insights do you have?</a:t>
            </a:r>
            <a:endParaRPr b="1">
              <a:solidFill>
                <a:srgbClr val="BDFCD7"/>
              </a:solidFill>
              <a:latin typeface="DM Sans"/>
              <a:ea typeface="DM Sans"/>
              <a:cs typeface="DM Sans"/>
              <a:sym typeface="DM Sans"/>
            </a:endParaRPr>
          </a:p>
        </p:txBody>
      </p:sp>
      <p:graphicFrame>
        <p:nvGraphicFramePr>
          <p:cNvPr id="259" name="Google Shape;259;p43"/>
          <p:cNvGraphicFramePr/>
          <p:nvPr/>
        </p:nvGraphicFramePr>
        <p:xfrm>
          <a:off x="345075" y="1057125"/>
          <a:ext cx="3000000" cy="3000000"/>
        </p:xfrm>
        <a:graphic>
          <a:graphicData uri="http://schemas.openxmlformats.org/drawingml/2006/table">
            <a:tbl>
              <a:tblPr>
                <a:noFill/>
                <a:tableStyleId>{5A8ECB87-1E7A-4E6C-B0D7-7CEA805BF63D}</a:tableStyleId>
              </a:tblPr>
              <a:tblGrid>
                <a:gridCol w="2462925"/>
                <a:gridCol w="3807250"/>
              </a:tblGrid>
              <a:tr h="467350">
                <a:tc>
                  <a:txBody>
                    <a:bodyPr/>
                    <a:lstStyle/>
                    <a:p>
                      <a:pPr indent="0" lvl="0" marL="0" rtl="0" algn="l">
                        <a:spcBef>
                          <a:spcPts val="0"/>
                        </a:spcBef>
                        <a:spcAft>
                          <a:spcPts val="0"/>
                        </a:spcAft>
                        <a:buNone/>
                      </a:pPr>
                      <a:r>
                        <a:rPr b="1" lang="en-GB" sz="1000">
                          <a:solidFill>
                            <a:srgbClr val="F2F2F2"/>
                          </a:solidFill>
                          <a:latin typeface="IBM Plex Sans"/>
                          <a:ea typeface="IBM Plex Sans"/>
                          <a:cs typeface="IBM Plex Sans"/>
                          <a:sym typeface="IBM Plex Sans"/>
                        </a:rPr>
                        <a:t>Content and Practice Expectations</a:t>
                      </a:r>
                      <a:endParaRPr b="1" sz="1000">
                        <a:solidFill>
                          <a:srgbClr val="F2F2F2"/>
                        </a:solidFill>
                        <a:latin typeface="IBM Plex Sans"/>
                        <a:ea typeface="IBM Plex Sans"/>
                        <a:cs typeface="IBM Plex Sans"/>
                        <a:sym typeface="IBM Plex Sans"/>
                      </a:endParaRPr>
                    </a:p>
                  </a:txBody>
                  <a:tcPr marT="63500" marB="63500" marR="63500" marL="63500">
                    <a:solidFill>
                      <a:srgbClr val="666666"/>
                    </a:solidFill>
                  </a:tcPr>
                </a:tc>
                <a:tc>
                  <a:txBody>
                    <a:bodyPr/>
                    <a:lstStyle/>
                    <a:p>
                      <a:pPr indent="0" lvl="0" marL="0" rtl="0" algn="l">
                        <a:spcBef>
                          <a:spcPts val="0"/>
                        </a:spcBef>
                        <a:spcAft>
                          <a:spcPts val="0"/>
                        </a:spcAft>
                        <a:buNone/>
                      </a:pPr>
                      <a:r>
                        <a:rPr b="1" lang="en-GB" sz="1000">
                          <a:solidFill>
                            <a:srgbClr val="F2F2F2"/>
                          </a:solidFill>
                          <a:latin typeface="IBM Plex Sans"/>
                          <a:ea typeface="IBM Plex Sans"/>
                          <a:cs typeface="IBM Plex Sans"/>
                          <a:sym typeface="IBM Plex Sans"/>
                        </a:rPr>
                        <a:t>Indicators  </a:t>
                      </a:r>
                      <a:endParaRPr b="1" sz="1000">
                        <a:solidFill>
                          <a:srgbClr val="F2F2F2"/>
                        </a:solidFill>
                        <a:latin typeface="IBM Plex Sans"/>
                        <a:ea typeface="IBM Plex Sans"/>
                        <a:cs typeface="IBM Plex Sans"/>
                        <a:sym typeface="IBM Plex Sans"/>
                      </a:endParaRPr>
                    </a:p>
                    <a:p>
                      <a:pPr indent="0" lvl="0" marL="0" rtl="0" algn="l">
                        <a:spcBef>
                          <a:spcPts val="0"/>
                        </a:spcBef>
                        <a:spcAft>
                          <a:spcPts val="0"/>
                        </a:spcAft>
                        <a:buNone/>
                      </a:pPr>
                      <a:r>
                        <a:rPr b="1" lang="en-GB" sz="1000">
                          <a:solidFill>
                            <a:srgbClr val="F2F2F2"/>
                          </a:solidFill>
                          <a:latin typeface="IBM Plex Sans"/>
                          <a:ea typeface="IBM Plex Sans"/>
                          <a:cs typeface="IBM Plex Sans"/>
                          <a:sym typeface="IBM Plex Sans"/>
                        </a:rPr>
                        <a:t>Choose an artifact where you…</a:t>
                      </a:r>
                      <a:endParaRPr b="1" sz="1000">
                        <a:solidFill>
                          <a:srgbClr val="F2F2F2"/>
                        </a:solidFill>
                        <a:latin typeface="IBM Plex Sans"/>
                        <a:ea typeface="IBM Plex Sans"/>
                        <a:cs typeface="IBM Plex Sans"/>
                        <a:sym typeface="IBM Plex Sans"/>
                      </a:endParaRPr>
                    </a:p>
                  </a:txBody>
                  <a:tcPr marT="63500" marB="63500" marR="63500" marL="63500">
                    <a:solidFill>
                      <a:srgbClr val="666666"/>
                    </a:solidFill>
                  </a:tcPr>
                </a:tc>
              </a:tr>
              <a:tr h="632300">
                <a:tc rowSpan="2">
                  <a:txBody>
                    <a:bodyPr/>
                    <a:lstStyle/>
                    <a:p>
                      <a:pPr indent="0" lvl="0" marL="0" rtl="0" algn="l">
                        <a:spcBef>
                          <a:spcPts val="0"/>
                        </a:spcBef>
                        <a:spcAft>
                          <a:spcPts val="0"/>
                        </a:spcAft>
                        <a:buNone/>
                      </a:pPr>
                      <a:r>
                        <a:rPr lang="en-GB" sz="1000">
                          <a:solidFill>
                            <a:srgbClr val="434343"/>
                          </a:solidFill>
                          <a:latin typeface="IBM Plex Sans"/>
                          <a:ea typeface="IBM Plex Sans"/>
                          <a:cs typeface="IBM Plex Sans"/>
                          <a:sym typeface="IBM Plex Sans"/>
                        </a:rPr>
                        <a:t>101.a: Reason about and solve one-variable linear equations and inequalities.</a:t>
                      </a:r>
                      <a:endParaRPr sz="1000">
                        <a:solidFill>
                          <a:srgbClr val="434343"/>
                        </a:solidFill>
                        <a:latin typeface="IBM Plex Sans"/>
                        <a:ea typeface="IBM Plex Sans"/>
                        <a:cs typeface="IBM Plex Sans"/>
                        <a:sym typeface="IBM Plex Sans"/>
                      </a:endParaRPr>
                    </a:p>
                    <a:p>
                      <a:pPr indent="0" lvl="0" marL="0" rtl="0" algn="l">
                        <a:spcBef>
                          <a:spcPts val="0"/>
                        </a:spcBef>
                        <a:spcAft>
                          <a:spcPts val="0"/>
                        </a:spcAft>
                        <a:buNone/>
                      </a:pPr>
                      <a:r>
                        <a:t/>
                      </a:r>
                      <a:endParaRPr sz="1000">
                        <a:solidFill>
                          <a:srgbClr val="434343"/>
                        </a:solidFill>
                        <a:latin typeface="IBM Plex Sans"/>
                        <a:ea typeface="IBM Plex Sans"/>
                        <a:cs typeface="IBM Plex Sans"/>
                        <a:sym typeface="IBM Plex Sans"/>
                      </a:endParaRPr>
                    </a:p>
                  </a:txBody>
                  <a:tcPr marT="63500" marB="63500" marR="63500" marL="63500">
                    <a:solidFill>
                      <a:srgbClr val="BDFCD7"/>
                    </a:solidFill>
                  </a:tcPr>
                </a:tc>
                <a:tc>
                  <a:txBody>
                    <a:bodyPr/>
                    <a:lstStyle/>
                    <a:p>
                      <a:pPr indent="0" lvl="0" marL="0" rtl="0" algn="l">
                        <a:spcBef>
                          <a:spcPts val="0"/>
                        </a:spcBef>
                        <a:spcAft>
                          <a:spcPts val="0"/>
                        </a:spcAft>
                        <a:buNone/>
                      </a:pPr>
                      <a:r>
                        <a:rPr lang="en-GB" sz="1000">
                          <a:solidFill>
                            <a:srgbClr val="434343"/>
                          </a:solidFill>
                          <a:latin typeface="IBM Plex Sans"/>
                          <a:ea typeface="IBM Plex Sans"/>
                          <a:cs typeface="IBM Plex Sans"/>
                          <a:sym typeface="IBM Plex Sans"/>
                        </a:rPr>
                        <a:t>i. use variables to represent numbers and write equations  when solving a real-world or mathematical problem.</a:t>
                      </a:r>
                      <a:endParaRPr sz="1000">
                        <a:solidFill>
                          <a:srgbClr val="434343"/>
                        </a:solidFill>
                        <a:latin typeface="IBM Plex Sans"/>
                        <a:ea typeface="IBM Plex Sans"/>
                        <a:cs typeface="IBM Plex Sans"/>
                        <a:sym typeface="IBM Plex Sans"/>
                      </a:endParaRPr>
                    </a:p>
                  </a:txBody>
                  <a:tcPr marT="63500" marB="63500" marR="63500" marL="63500">
                    <a:solidFill>
                      <a:schemeClr val="lt1"/>
                    </a:solidFill>
                  </a:tcPr>
                </a:tc>
              </a:tr>
              <a:tr h="632300">
                <a:tc vMerge="1"/>
                <a:tc>
                  <a:txBody>
                    <a:bodyPr/>
                    <a:lstStyle/>
                    <a:p>
                      <a:pPr indent="0" lvl="0" marL="0" rtl="0" algn="l">
                        <a:spcBef>
                          <a:spcPts val="0"/>
                        </a:spcBef>
                        <a:spcAft>
                          <a:spcPts val="0"/>
                        </a:spcAft>
                        <a:buClr>
                          <a:schemeClr val="dk1"/>
                        </a:buClr>
                        <a:buSzPts val="1100"/>
                        <a:buFont typeface="Arial"/>
                        <a:buNone/>
                      </a:pPr>
                      <a:r>
                        <a:rPr lang="en-GB" sz="1000">
                          <a:solidFill>
                            <a:srgbClr val="434343"/>
                          </a:solidFill>
                          <a:latin typeface="IBM Plex Sans"/>
                          <a:ea typeface="IBM Plex Sans"/>
                          <a:cs typeface="IBM Plex Sans"/>
                          <a:sym typeface="IBM Plex Sans"/>
                        </a:rPr>
                        <a:t>ii. demonstrate understanding that a variable can represent an unknown number or, depending on the purpose at hand, any number in a specified set.</a:t>
                      </a:r>
                      <a:endParaRPr sz="1000">
                        <a:solidFill>
                          <a:srgbClr val="434343"/>
                        </a:solidFill>
                        <a:latin typeface="IBM Plex Sans"/>
                        <a:ea typeface="IBM Plex Sans"/>
                        <a:cs typeface="IBM Plex Sans"/>
                        <a:sym typeface="IBM Plex Sans"/>
                      </a:endParaRPr>
                    </a:p>
                  </a:txBody>
                  <a:tcPr marT="63500" marB="63500" marR="63500" marL="63500">
                    <a:lnB cap="flat" cmpd="sng" w="12700">
                      <a:solidFill>
                        <a:srgbClr val="000000"/>
                      </a:solidFill>
                      <a:prstDash val="solid"/>
                      <a:round/>
                      <a:headEnd len="sm" w="sm" type="none"/>
                      <a:tailEnd len="sm" w="sm" type="none"/>
                    </a:lnB>
                    <a:solidFill>
                      <a:schemeClr val="lt1"/>
                    </a:solidFill>
                  </a:tcPr>
                </a:tc>
              </a:tr>
              <a:tr h="632300">
                <a:tc rowSpan="2">
                  <a:txBody>
                    <a:bodyPr/>
                    <a:lstStyle/>
                    <a:p>
                      <a:pPr indent="0" lvl="0" marL="0" rtl="0" algn="l">
                        <a:spcBef>
                          <a:spcPts val="0"/>
                        </a:spcBef>
                        <a:spcAft>
                          <a:spcPts val="0"/>
                        </a:spcAft>
                        <a:buNone/>
                      </a:pPr>
                      <a:r>
                        <a:rPr lang="en-GB" sz="1000">
                          <a:solidFill>
                            <a:srgbClr val="434343"/>
                          </a:solidFill>
                          <a:latin typeface="IBM Plex Sans"/>
                          <a:ea typeface="IBM Plex Sans"/>
                          <a:cs typeface="IBM Plex Sans"/>
                          <a:sym typeface="IBM Plex Sans"/>
                        </a:rPr>
                        <a:t>101.b: Solve real-life and mathematical problems using linear expressions, equations, and inequalities.</a:t>
                      </a:r>
                      <a:endParaRPr sz="1000">
                        <a:solidFill>
                          <a:srgbClr val="434343"/>
                        </a:solidFill>
                        <a:latin typeface="IBM Plex Sans"/>
                        <a:ea typeface="IBM Plex Sans"/>
                        <a:cs typeface="IBM Plex Sans"/>
                        <a:sym typeface="IBM Plex Sans"/>
                      </a:endParaRPr>
                    </a:p>
                  </a:txBody>
                  <a:tcPr marT="63500" marB="63500" marR="63500" marL="63500">
                    <a:lnR cap="flat" cmpd="sng" w="12700">
                      <a:solidFill>
                        <a:srgbClr val="000000"/>
                      </a:solidFill>
                      <a:prstDash val="solid"/>
                      <a:round/>
                      <a:headEnd len="sm" w="sm" type="none"/>
                      <a:tailEnd len="sm" w="sm" type="none"/>
                    </a:lnR>
                    <a:solidFill>
                      <a:srgbClr val="BDFCD7"/>
                    </a:solidFill>
                  </a:tcPr>
                </a:tc>
                <a:tc>
                  <a:txBody>
                    <a:bodyPr/>
                    <a:lstStyle/>
                    <a:p>
                      <a:pPr indent="0" lvl="0" marL="0" rtl="0" algn="l">
                        <a:spcBef>
                          <a:spcPts val="0"/>
                        </a:spcBef>
                        <a:spcAft>
                          <a:spcPts val="0"/>
                        </a:spcAft>
                        <a:buNone/>
                      </a:pPr>
                      <a:r>
                        <a:rPr lang="en-GB" sz="1000">
                          <a:solidFill>
                            <a:srgbClr val="434343"/>
                          </a:solidFill>
                          <a:latin typeface="IBM Plex Sans"/>
                          <a:ea typeface="IBM Plex Sans"/>
                          <a:cs typeface="IBM Plex Sans"/>
                          <a:sym typeface="IBM Plex Sans"/>
                        </a:rPr>
                        <a:t>i. solve multi-step real-life and mathematical problems posed with positive and negative rational numbers in any form while using tools strategically.</a:t>
                      </a:r>
                      <a:endParaRPr sz="1000">
                        <a:solidFill>
                          <a:srgbClr val="434343"/>
                        </a:solidFill>
                        <a:latin typeface="IBM Plex Sans"/>
                        <a:ea typeface="IBM Plex Sans"/>
                        <a:cs typeface="IBM Plex Sans"/>
                        <a:sym typeface="IBM Plex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632300">
                <a:tc vMerge="1"/>
                <a:tc>
                  <a:txBody>
                    <a:bodyPr/>
                    <a:lstStyle/>
                    <a:p>
                      <a:pPr indent="0" lvl="0" marL="0" rtl="0" algn="l">
                        <a:spcBef>
                          <a:spcPts val="0"/>
                        </a:spcBef>
                        <a:spcAft>
                          <a:spcPts val="0"/>
                        </a:spcAft>
                        <a:buClr>
                          <a:schemeClr val="dk1"/>
                        </a:buClr>
                        <a:buSzPts val="1100"/>
                        <a:buFont typeface="Arial"/>
                        <a:buNone/>
                      </a:pPr>
                      <a:r>
                        <a:rPr lang="en-GB" sz="1000">
                          <a:solidFill>
                            <a:srgbClr val="434343"/>
                          </a:solidFill>
                          <a:latin typeface="IBM Plex Sans"/>
                          <a:ea typeface="IBM Plex Sans"/>
                          <a:cs typeface="IBM Plex Sans"/>
                          <a:sym typeface="IBM Plex Sans"/>
                        </a:rPr>
                        <a:t>ii. construct simple equations and inequalities to solve problems by reasoning about quantities.</a:t>
                      </a:r>
                      <a:endParaRPr sz="1000">
                        <a:solidFill>
                          <a:srgbClr val="434343"/>
                        </a:solidFill>
                        <a:latin typeface="IBM Plex Sans"/>
                        <a:ea typeface="IBM Plex Sans"/>
                        <a:cs typeface="IBM Plex Sans"/>
                        <a:sym typeface="IBM Plex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5758"/>
        </a:solidFill>
      </p:bgPr>
    </p:bg>
    <p:spTree>
      <p:nvGrpSpPr>
        <p:cNvPr id="263" name="Shape 263"/>
        <p:cNvGrpSpPr/>
        <p:nvPr/>
      </p:nvGrpSpPr>
      <p:grpSpPr>
        <a:xfrm>
          <a:off x="0" y="0"/>
          <a:ext cx="0" cy="0"/>
          <a:chOff x="0" y="0"/>
          <a:chExt cx="0" cy="0"/>
        </a:xfrm>
      </p:grpSpPr>
      <p:cxnSp>
        <p:nvCxnSpPr>
          <p:cNvPr id="264" name="Google Shape;264;p44"/>
          <p:cNvCxnSpPr/>
          <p:nvPr/>
        </p:nvCxnSpPr>
        <p:spPr>
          <a:xfrm>
            <a:off x="312775" y="-13900"/>
            <a:ext cx="0" cy="5178300"/>
          </a:xfrm>
          <a:prstGeom prst="straightConnector1">
            <a:avLst/>
          </a:prstGeom>
          <a:noFill/>
          <a:ln cap="flat" cmpd="sng" w="9525">
            <a:solidFill>
              <a:srgbClr val="83FBA3"/>
            </a:solidFill>
            <a:prstDash val="solid"/>
            <a:round/>
            <a:headEnd len="med" w="med" type="none"/>
            <a:tailEnd len="med" w="med" type="none"/>
          </a:ln>
        </p:spPr>
      </p:cxnSp>
      <p:cxnSp>
        <p:nvCxnSpPr>
          <p:cNvPr id="265" name="Google Shape;265;p44"/>
          <p:cNvCxnSpPr/>
          <p:nvPr/>
        </p:nvCxnSpPr>
        <p:spPr>
          <a:xfrm rot="10800000">
            <a:off x="-100" y="4837750"/>
            <a:ext cx="9202800" cy="0"/>
          </a:xfrm>
          <a:prstGeom prst="straightConnector1">
            <a:avLst/>
          </a:prstGeom>
          <a:noFill/>
          <a:ln cap="flat" cmpd="sng" w="9525">
            <a:solidFill>
              <a:srgbClr val="83FBA3"/>
            </a:solidFill>
            <a:prstDash val="solid"/>
            <a:round/>
            <a:headEnd len="med" w="med" type="none"/>
            <a:tailEnd len="med" w="med" type="none"/>
          </a:ln>
        </p:spPr>
      </p:cxnSp>
      <p:sp>
        <p:nvSpPr>
          <p:cNvPr id="266" name="Google Shape;266;p44"/>
          <p:cNvSpPr txBox="1"/>
          <p:nvPr/>
        </p:nvSpPr>
        <p:spPr>
          <a:xfrm>
            <a:off x="615900" y="1141350"/>
            <a:ext cx="5917800" cy="27705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1"/>
              </a:buClr>
              <a:buSzPts val="1100"/>
              <a:buFont typeface="Arial"/>
              <a:buNone/>
            </a:pPr>
            <a:r>
              <a:rPr lang="en-GB" sz="2500">
                <a:solidFill>
                  <a:schemeClr val="lt1"/>
                </a:solidFill>
                <a:latin typeface="DM Sans"/>
                <a:ea typeface="DM Sans"/>
                <a:cs typeface="DM Sans"/>
                <a:sym typeface="DM Sans"/>
              </a:rPr>
              <a:t>Choose at least one task to explore: </a:t>
            </a:r>
            <a:endParaRPr sz="2500">
              <a:solidFill>
                <a:schemeClr val="lt1"/>
              </a:solidFill>
              <a:latin typeface="DM Sans"/>
              <a:ea typeface="DM Sans"/>
              <a:cs typeface="DM Sans"/>
              <a:sym typeface="DM Sans"/>
            </a:endParaRPr>
          </a:p>
          <a:p>
            <a:pPr indent="-387350" lvl="0" marL="457200" rtl="0" algn="l">
              <a:lnSpc>
                <a:spcPct val="100000"/>
              </a:lnSpc>
              <a:spcBef>
                <a:spcPts val="1200"/>
              </a:spcBef>
              <a:spcAft>
                <a:spcPts val="0"/>
              </a:spcAft>
              <a:buClr>
                <a:srgbClr val="83FBA3"/>
              </a:buClr>
              <a:buSzPts val="2500"/>
              <a:buFont typeface="DM Sans"/>
              <a:buChar char="●"/>
            </a:pPr>
            <a:r>
              <a:rPr lang="en-GB" sz="2500">
                <a:solidFill>
                  <a:srgbClr val="83FBA3"/>
                </a:solidFill>
                <a:latin typeface="DM Sans"/>
                <a:ea typeface="DM Sans"/>
                <a:cs typeface="DM Sans"/>
                <a:sym typeface="DM Sans"/>
              </a:rPr>
              <a:t>Writing Constraints</a:t>
            </a:r>
            <a:endParaRPr sz="2500">
              <a:solidFill>
                <a:srgbClr val="83FBA3"/>
              </a:solidFill>
              <a:latin typeface="DM Sans"/>
              <a:ea typeface="DM Sans"/>
              <a:cs typeface="DM Sans"/>
              <a:sym typeface="DM Sans"/>
            </a:endParaRPr>
          </a:p>
          <a:p>
            <a:pPr indent="-387350" lvl="0" marL="457200" rtl="0" algn="l">
              <a:lnSpc>
                <a:spcPct val="100000"/>
              </a:lnSpc>
              <a:spcBef>
                <a:spcPts val="0"/>
              </a:spcBef>
              <a:spcAft>
                <a:spcPts val="0"/>
              </a:spcAft>
              <a:buClr>
                <a:srgbClr val="83FBA3"/>
              </a:buClr>
              <a:buSzPts val="2500"/>
              <a:buFont typeface="DM Sans"/>
              <a:buChar char="●"/>
            </a:pPr>
            <a:r>
              <a:rPr lang="en-GB" sz="2500">
                <a:solidFill>
                  <a:srgbClr val="83FBA3"/>
                </a:solidFill>
                <a:latin typeface="DM Sans"/>
                <a:ea typeface="DM Sans"/>
                <a:cs typeface="DM Sans"/>
                <a:sym typeface="DM Sans"/>
              </a:rPr>
              <a:t>Solution Sets</a:t>
            </a:r>
            <a:endParaRPr sz="2500">
              <a:solidFill>
                <a:srgbClr val="83FBA3"/>
              </a:solidFill>
              <a:latin typeface="DM Sans"/>
              <a:ea typeface="DM Sans"/>
              <a:cs typeface="DM Sans"/>
              <a:sym typeface="DM Sans"/>
            </a:endParaRPr>
          </a:p>
          <a:p>
            <a:pPr indent="0" lvl="0" marL="0" rtl="0" algn="l">
              <a:lnSpc>
                <a:spcPct val="100000"/>
              </a:lnSpc>
              <a:spcBef>
                <a:spcPts val="1200"/>
              </a:spcBef>
              <a:spcAft>
                <a:spcPts val="0"/>
              </a:spcAft>
              <a:buClr>
                <a:schemeClr val="dk1"/>
              </a:buClr>
              <a:buSzPts val="1100"/>
              <a:buFont typeface="Arial"/>
              <a:buNone/>
            </a:pPr>
            <a:r>
              <a:rPr lang="en-GB" sz="2500">
                <a:solidFill>
                  <a:schemeClr val="lt1"/>
                </a:solidFill>
                <a:latin typeface="DM Sans"/>
                <a:ea typeface="DM Sans"/>
                <a:cs typeface="DM Sans"/>
                <a:sym typeface="DM Sans"/>
              </a:rPr>
              <a:t>Which content and practice expectations are evident in each one? </a:t>
            </a:r>
            <a:endParaRPr sz="2500">
              <a:solidFill>
                <a:schemeClr val="lt1"/>
              </a:solidFill>
              <a:latin typeface="DM Sans"/>
              <a:ea typeface="DM Sans"/>
              <a:cs typeface="DM Sans"/>
              <a:sym typeface="DM Sans"/>
            </a:endParaRPr>
          </a:p>
          <a:p>
            <a:pPr indent="0" lvl="0" marL="0" rtl="0" algn="l">
              <a:lnSpc>
                <a:spcPct val="100000"/>
              </a:lnSpc>
              <a:spcBef>
                <a:spcPts val="1200"/>
              </a:spcBef>
              <a:spcAft>
                <a:spcPts val="1200"/>
              </a:spcAft>
              <a:buClr>
                <a:schemeClr val="dk1"/>
              </a:buClr>
              <a:buSzPts val="1100"/>
              <a:buFont typeface="Arial"/>
              <a:buNone/>
            </a:pPr>
            <a:r>
              <a:t/>
            </a:r>
            <a:endParaRPr sz="2500">
              <a:solidFill>
                <a:schemeClr val="lt1"/>
              </a:solidFill>
              <a:latin typeface="DM Sans"/>
              <a:ea typeface="DM Sans"/>
              <a:cs typeface="DM Sans"/>
              <a:sym typeface="DM Sans"/>
            </a:endParaRPr>
          </a:p>
        </p:txBody>
      </p:sp>
      <p:sp>
        <p:nvSpPr>
          <p:cNvPr id="267" name="Google Shape;267;p44"/>
          <p:cNvSpPr txBox="1"/>
          <p:nvPr/>
        </p:nvSpPr>
        <p:spPr>
          <a:xfrm>
            <a:off x="615900" y="368375"/>
            <a:ext cx="3915900" cy="538800"/>
          </a:xfrm>
          <a:prstGeom prst="rect">
            <a:avLst/>
          </a:prstGeom>
          <a:noFill/>
          <a:ln>
            <a:noFill/>
          </a:ln>
        </p:spPr>
        <p:txBody>
          <a:bodyPr anchorCtr="0" anchor="t" bIns="0" lIns="0" spcFirstLastPara="1" rIns="0" wrap="square" tIns="0">
            <a:spAutoFit/>
          </a:bodyPr>
          <a:lstStyle/>
          <a:p>
            <a:pPr indent="0" lvl="0" marL="0" rtl="0" algn="l">
              <a:spcBef>
                <a:spcPts val="0"/>
              </a:spcBef>
              <a:spcAft>
                <a:spcPts val="1000"/>
              </a:spcAft>
              <a:buNone/>
            </a:pPr>
            <a:r>
              <a:rPr lang="en-GB" sz="3500">
                <a:solidFill>
                  <a:srgbClr val="83FBA3"/>
                </a:solidFill>
                <a:latin typeface="Nanum Myeongjo"/>
                <a:ea typeface="Nanum Myeongjo"/>
                <a:cs typeface="Nanum Myeongjo"/>
                <a:sym typeface="Nanum Myeongjo"/>
              </a:rPr>
              <a:t>Let’s Investigate</a:t>
            </a:r>
            <a:endParaRPr sz="3500">
              <a:solidFill>
                <a:srgbClr val="83FBA3"/>
              </a:solidFill>
              <a:latin typeface="Nanum Myeongjo"/>
              <a:ea typeface="Nanum Myeongjo"/>
              <a:cs typeface="Nanum Myeongjo"/>
              <a:sym typeface="Nanum Myeongj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5758"/>
        </a:solidFill>
      </p:bgPr>
    </p:bg>
    <p:spTree>
      <p:nvGrpSpPr>
        <p:cNvPr id="271" name="Shape 271"/>
        <p:cNvGrpSpPr/>
        <p:nvPr/>
      </p:nvGrpSpPr>
      <p:grpSpPr>
        <a:xfrm>
          <a:off x="0" y="0"/>
          <a:ext cx="0" cy="0"/>
          <a:chOff x="0" y="0"/>
          <a:chExt cx="0" cy="0"/>
        </a:xfrm>
      </p:grpSpPr>
      <p:cxnSp>
        <p:nvCxnSpPr>
          <p:cNvPr id="272" name="Google Shape;272;p45"/>
          <p:cNvCxnSpPr/>
          <p:nvPr/>
        </p:nvCxnSpPr>
        <p:spPr>
          <a:xfrm>
            <a:off x="312775" y="-13900"/>
            <a:ext cx="0" cy="5178300"/>
          </a:xfrm>
          <a:prstGeom prst="straightConnector1">
            <a:avLst/>
          </a:prstGeom>
          <a:noFill/>
          <a:ln cap="flat" cmpd="sng" w="9525">
            <a:solidFill>
              <a:srgbClr val="83FBA3"/>
            </a:solidFill>
            <a:prstDash val="solid"/>
            <a:round/>
            <a:headEnd len="med" w="med" type="none"/>
            <a:tailEnd len="med" w="med" type="none"/>
          </a:ln>
        </p:spPr>
      </p:cxnSp>
      <p:cxnSp>
        <p:nvCxnSpPr>
          <p:cNvPr id="273" name="Google Shape;273;p45"/>
          <p:cNvCxnSpPr/>
          <p:nvPr/>
        </p:nvCxnSpPr>
        <p:spPr>
          <a:xfrm rot="10800000">
            <a:off x="-100" y="4837750"/>
            <a:ext cx="9202800" cy="0"/>
          </a:xfrm>
          <a:prstGeom prst="straightConnector1">
            <a:avLst/>
          </a:prstGeom>
          <a:noFill/>
          <a:ln cap="flat" cmpd="sng" w="9525">
            <a:solidFill>
              <a:srgbClr val="83FBA3"/>
            </a:solidFill>
            <a:prstDash val="solid"/>
            <a:round/>
            <a:headEnd len="med" w="med" type="none"/>
            <a:tailEnd len="med" w="med" type="none"/>
          </a:ln>
        </p:spPr>
      </p:cxnSp>
      <p:sp>
        <p:nvSpPr>
          <p:cNvPr id="274" name="Google Shape;274;p45"/>
          <p:cNvSpPr txBox="1"/>
          <p:nvPr/>
        </p:nvSpPr>
        <p:spPr>
          <a:xfrm>
            <a:off x="615900" y="1141350"/>
            <a:ext cx="6079800" cy="27705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1"/>
              </a:buClr>
              <a:buSzPts val="1100"/>
              <a:buFont typeface="Arial"/>
              <a:buNone/>
            </a:pPr>
            <a:r>
              <a:rPr lang="en-GB" sz="2500">
                <a:solidFill>
                  <a:schemeClr val="lt1"/>
                </a:solidFill>
                <a:latin typeface="DM Sans"/>
                <a:ea typeface="DM Sans"/>
                <a:cs typeface="DM Sans"/>
                <a:sym typeface="DM Sans"/>
              </a:rPr>
              <a:t>Choose at least one task to explore: </a:t>
            </a:r>
            <a:endParaRPr sz="2500">
              <a:solidFill>
                <a:schemeClr val="lt1"/>
              </a:solidFill>
              <a:latin typeface="DM Sans"/>
              <a:ea typeface="DM Sans"/>
              <a:cs typeface="DM Sans"/>
              <a:sym typeface="DM Sans"/>
            </a:endParaRPr>
          </a:p>
          <a:p>
            <a:pPr indent="-387350" lvl="0" marL="457200" rtl="0" algn="l">
              <a:lnSpc>
                <a:spcPct val="100000"/>
              </a:lnSpc>
              <a:spcBef>
                <a:spcPts val="1200"/>
              </a:spcBef>
              <a:spcAft>
                <a:spcPts val="0"/>
              </a:spcAft>
              <a:buClr>
                <a:srgbClr val="83FBA3"/>
              </a:buClr>
              <a:buSzPts val="2500"/>
              <a:buFont typeface="DM Sans"/>
              <a:buChar char="●"/>
            </a:pPr>
            <a:r>
              <a:rPr lang="en-GB" sz="2500">
                <a:solidFill>
                  <a:srgbClr val="83FBA3"/>
                </a:solidFill>
                <a:latin typeface="DM Sans"/>
                <a:ea typeface="DM Sans"/>
                <a:cs typeface="DM Sans"/>
                <a:sym typeface="DM Sans"/>
              </a:rPr>
              <a:t>Writing Constraints</a:t>
            </a:r>
            <a:endParaRPr sz="2500">
              <a:solidFill>
                <a:srgbClr val="83FBA3"/>
              </a:solidFill>
              <a:latin typeface="DM Sans"/>
              <a:ea typeface="DM Sans"/>
              <a:cs typeface="DM Sans"/>
              <a:sym typeface="DM Sans"/>
            </a:endParaRPr>
          </a:p>
          <a:p>
            <a:pPr indent="-387350" lvl="0" marL="457200" rtl="0" algn="l">
              <a:lnSpc>
                <a:spcPct val="100000"/>
              </a:lnSpc>
              <a:spcBef>
                <a:spcPts val="0"/>
              </a:spcBef>
              <a:spcAft>
                <a:spcPts val="0"/>
              </a:spcAft>
              <a:buClr>
                <a:srgbClr val="83FBA3"/>
              </a:buClr>
              <a:buSzPts val="2500"/>
              <a:buFont typeface="DM Sans"/>
              <a:buChar char="●"/>
            </a:pPr>
            <a:r>
              <a:rPr lang="en-GB" sz="2500">
                <a:solidFill>
                  <a:srgbClr val="83FBA3"/>
                </a:solidFill>
                <a:latin typeface="DM Sans"/>
                <a:ea typeface="DM Sans"/>
                <a:cs typeface="DM Sans"/>
                <a:sym typeface="DM Sans"/>
              </a:rPr>
              <a:t>Solution Sets</a:t>
            </a:r>
            <a:endParaRPr sz="2500">
              <a:solidFill>
                <a:srgbClr val="83FBA3"/>
              </a:solidFill>
              <a:latin typeface="DM Sans"/>
              <a:ea typeface="DM Sans"/>
              <a:cs typeface="DM Sans"/>
              <a:sym typeface="DM Sans"/>
            </a:endParaRPr>
          </a:p>
          <a:p>
            <a:pPr indent="0" lvl="0" marL="0" rtl="0" algn="l">
              <a:lnSpc>
                <a:spcPct val="100000"/>
              </a:lnSpc>
              <a:spcBef>
                <a:spcPts val="1200"/>
              </a:spcBef>
              <a:spcAft>
                <a:spcPts val="0"/>
              </a:spcAft>
              <a:buClr>
                <a:schemeClr val="dk1"/>
              </a:buClr>
              <a:buSzPts val="1100"/>
              <a:buFont typeface="Arial"/>
              <a:buNone/>
            </a:pPr>
            <a:r>
              <a:rPr lang="en-GB" sz="2500">
                <a:solidFill>
                  <a:schemeClr val="lt1"/>
                </a:solidFill>
                <a:latin typeface="DM Sans"/>
                <a:ea typeface="DM Sans"/>
                <a:cs typeface="DM Sans"/>
                <a:sym typeface="DM Sans"/>
              </a:rPr>
              <a:t>Which content and practice expectations are evident in each one? </a:t>
            </a:r>
            <a:endParaRPr sz="2500">
              <a:solidFill>
                <a:schemeClr val="lt1"/>
              </a:solidFill>
              <a:latin typeface="DM Sans"/>
              <a:ea typeface="DM Sans"/>
              <a:cs typeface="DM Sans"/>
              <a:sym typeface="DM Sans"/>
            </a:endParaRPr>
          </a:p>
          <a:p>
            <a:pPr indent="0" lvl="0" marL="0" rtl="0" algn="l">
              <a:lnSpc>
                <a:spcPct val="100000"/>
              </a:lnSpc>
              <a:spcBef>
                <a:spcPts val="1200"/>
              </a:spcBef>
              <a:spcAft>
                <a:spcPts val="1200"/>
              </a:spcAft>
              <a:buClr>
                <a:schemeClr val="dk1"/>
              </a:buClr>
              <a:buSzPts val="1100"/>
              <a:buFont typeface="Arial"/>
              <a:buNone/>
            </a:pPr>
            <a:r>
              <a:t/>
            </a:r>
            <a:endParaRPr sz="2500">
              <a:solidFill>
                <a:schemeClr val="lt1"/>
              </a:solidFill>
              <a:latin typeface="DM Sans"/>
              <a:ea typeface="DM Sans"/>
              <a:cs typeface="DM Sans"/>
              <a:sym typeface="DM Sans"/>
            </a:endParaRPr>
          </a:p>
        </p:txBody>
      </p:sp>
      <p:sp>
        <p:nvSpPr>
          <p:cNvPr id="275" name="Google Shape;275;p45"/>
          <p:cNvSpPr txBox="1"/>
          <p:nvPr/>
        </p:nvSpPr>
        <p:spPr>
          <a:xfrm>
            <a:off x="615900" y="368375"/>
            <a:ext cx="3915900" cy="538800"/>
          </a:xfrm>
          <a:prstGeom prst="rect">
            <a:avLst/>
          </a:prstGeom>
          <a:noFill/>
          <a:ln>
            <a:noFill/>
          </a:ln>
        </p:spPr>
        <p:txBody>
          <a:bodyPr anchorCtr="0" anchor="t" bIns="0" lIns="0" spcFirstLastPara="1" rIns="0" wrap="square" tIns="0">
            <a:spAutoFit/>
          </a:bodyPr>
          <a:lstStyle/>
          <a:p>
            <a:pPr indent="0" lvl="0" marL="0" rtl="0" algn="l">
              <a:spcBef>
                <a:spcPts val="0"/>
              </a:spcBef>
              <a:spcAft>
                <a:spcPts val="1000"/>
              </a:spcAft>
              <a:buNone/>
            </a:pPr>
            <a:r>
              <a:rPr lang="en-GB" sz="3500">
                <a:solidFill>
                  <a:srgbClr val="83FBA3"/>
                </a:solidFill>
                <a:latin typeface="Nanum Myeongjo"/>
                <a:ea typeface="Nanum Myeongjo"/>
                <a:cs typeface="Nanum Myeongjo"/>
                <a:sym typeface="Nanum Myeongjo"/>
              </a:rPr>
              <a:t>Let’s Investigate</a:t>
            </a:r>
            <a:endParaRPr sz="3500">
              <a:solidFill>
                <a:srgbClr val="83FBA3"/>
              </a:solidFill>
              <a:latin typeface="Nanum Myeongjo"/>
              <a:ea typeface="Nanum Myeongjo"/>
              <a:cs typeface="Nanum Myeongjo"/>
              <a:sym typeface="Nanum Myeongjo"/>
            </a:endParaRPr>
          </a:p>
        </p:txBody>
      </p:sp>
      <p:sp>
        <p:nvSpPr>
          <p:cNvPr id="276" name="Google Shape;276;p45"/>
          <p:cNvSpPr/>
          <p:nvPr/>
        </p:nvSpPr>
        <p:spPr>
          <a:xfrm>
            <a:off x="6695675" y="2426325"/>
            <a:ext cx="1946100" cy="1946100"/>
          </a:xfrm>
          <a:prstGeom prst="teardrop">
            <a:avLst>
              <a:gd fmla="val 100000" name="adj"/>
            </a:avLst>
          </a:prstGeom>
          <a:solidFill>
            <a:srgbClr val="83FB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45"/>
          <p:cNvSpPr txBox="1"/>
          <p:nvPr/>
        </p:nvSpPr>
        <p:spPr>
          <a:xfrm>
            <a:off x="6975725" y="2898900"/>
            <a:ext cx="1386000" cy="1077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a:solidFill>
                  <a:srgbClr val="145758"/>
                </a:solidFill>
                <a:latin typeface="DM Sans"/>
                <a:ea typeface="DM Sans"/>
                <a:cs typeface="DM Sans"/>
                <a:sym typeface="DM Sans"/>
              </a:rPr>
              <a:t>Come off mute or put your thoughts in the chat! What did you find?</a:t>
            </a:r>
            <a:endParaRPr b="1">
              <a:solidFill>
                <a:srgbClr val="145758"/>
              </a:solidFill>
              <a:latin typeface="DM Sans"/>
              <a:ea typeface="DM Sans"/>
              <a:cs typeface="DM Sans"/>
              <a:sym typeface="DM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5758"/>
        </a:solidFill>
      </p:bgPr>
    </p:bg>
    <p:spTree>
      <p:nvGrpSpPr>
        <p:cNvPr id="281" name="Shape 281"/>
        <p:cNvGrpSpPr/>
        <p:nvPr/>
      </p:nvGrpSpPr>
      <p:grpSpPr>
        <a:xfrm>
          <a:off x="0" y="0"/>
          <a:ext cx="0" cy="0"/>
          <a:chOff x="0" y="0"/>
          <a:chExt cx="0" cy="0"/>
        </a:xfrm>
      </p:grpSpPr>
      <p:cxnSp>
        <p:nvCxnSpPr>
          <p:cNvPr id="282" name="Google Shape;282;p46"/>
          <p:cNvCxnSpPr/>
          <p:nvPr/>
        </p:nvCxnSpPr>
        <p:spPr>
          <a:xfrm>
            <a:off x="312775" y="-13900"/>
            <a:ext cx="0" cy="5178300"/>
          </a:xfrm>
          <a:prstGeom prst="straightConnector1">
            <a:avLst/>
          </a:prstGeom>
          <a:noFill/>
          <a:ln cap="flat" cmpd="sng" w="9525">
            <a:solidFill>
              <a:srgbClr val="83FBA3"/>
            </a:solidFill>
            <a:prstDash val="solid"/>
            <a:round/>
            <a:headEnd len="med" w="med" type="none"/>
            <a:tailEnd len="med" w="med" type="none"/>
          </a:ln>
        </p:spPr>
      </p:cxnSp>
      <p:cxnSp>
        <p:nvCxnSpPr>
          <p:cNvPr id="283" name="Google Shape;283;p46"/>
          <p:cNvCxnSpPr/>
          <p:nvPr/>
        </p:nvCxnSpPr>
        <p:spPr>
          <a:xfrm rot="10800000">
            <a:off x="-100" y="4837750"/>
            <a:ext cx="9202800" cy="0"/>
          </a:xfrm>
          <a:prstGeom prst="straightConnector1">
            <a:avLst/>
          </a:prstGeom>
          <a:noFill/>
          <a:ln cap="flat" cmpd="sng" w="9525">
            <a:solidFill>
              <a:srgbClr val="83FBA3"/>
            </a:solidFill>
            <a:prstDash val="solid"/>
            <a:round/>
            <a:headEnd len="med" w="med" type="none"/>
            <a:tailEnd len="med" w="med" type="none"/>
          </a:ln>
        </p:spPr>
      </p:cxnSp>
      <p:sp>
        <p:nvSpPr>
          <p:cNvPr id="284" name="Google Shape;284;p46"/>
          <p:cNvSpPr txBox="1"/>
          <p:nvPr/>
        </p:nvSpPr>
        <p:spPr>
          <a:xfrm>
            <a:off x="650600" y="1674750"/>
            <a:ext cx="5917800" cy="1667400"/>
          </a:xfrm>
          <a:prstGeom prst="rect">
            <a:avLst/>
          </a:prstGeom>
          <a:noFill/>
          <a:ln>
            <a:noFill/>
          </a:ln>
        </p:spPr>
        <p:txBody>
          <a:bodyPr anchorCtr="0" anchor="t" bIns="0" lIns="0" spcFirstLastPara="1" rIns="0" wrap="square" tIns="0">
            <a:spAutoFit/>
          </a:bodyPr>
          <a:lstStyle/>
          <a:p>
            <a:pPr indent="-387350" lvl="0" marL="457200" rtl="0" algn="l">
              <a:lnSpc>
                <a:spcPct val="100000"/>
              </a:lnSpc>
              <a:spcBef>
                <a:spcPts val="0"/>
              </a:spcBef>
              <a:spcAft>
                <a:spcPts val="0"/>
              </a:spcAft>
              <a:buClr>
                <a:schemeClr val="lt1"/>
              </a:buClr>
              <a:buSzPts val="2500"/>
              <a:buFont typeface="Nanum Myeongjo"/>
              <a:buAutoNum type="arabicPeriod"/>
            </a:pPr>
            <a:r>
              <a:rPr lang="en-GB" sz="2500">
                <a:solidFill>
                  <a:schemeClr val="lt1"/>
                </a:solidFill>
                <a:latin typeface="DM Sans"/>
                <a:ea typeface="DM Sans"/>
                <a:cs typeface="DM Sans"/>
                <a:sym typeface="DM Sans"/>
              </a:rPr>
              <a:t>How do these content and practice expectations align to ways you’ve taught this topic before? </a:t>
            </a:r>
            <a:endParaRPr sz="2500">
              <a:solidFill>
                <a:schemeClr val="lt1"/>
              </a:solidFill>
              <a:latin typeface="DM Sans"/>
              <a:ea typeface="DM Sans"/>
              <a:cs typeface="DM Sans"/>
              <a:sym typeface="DM Sans"/>
            </a:endParaRPr>
          </a:p>
          <a:p>
            <a:pPr indent="-387350" lvl="0" marL="457200" rtl="0" algn="l">
              <a:lnSpc>
                <a:spcPct val="100000"/>
              </a:lnSpc>
              <a:spcBef>
                <a:spcPts val="1000"/>
              </a:spcBef>
              <a:spcAft>
                <a:spcPts val="1000"/>
              </a:spcAft>
              <a:buClr>
                <a:schemeClr val="lt1"/>
              </a:buClr>
              <a:buSzPts val="2500"/>
              <a:buFont typeface="Nanum Myeongjo"/>
              <a:buAutoNum type="arabicPeriod"/>
            </a:pPr>
            <a:r>
              <a:rPr lang="en-GB" sz="2500">
                <a:solidFill>
                  <a:schemeClr val="lt1"/>
                </a:solidFill>
                <a:latin typeface="DM Sans"/>
                <a:ea typeface="DM Sans"/>
                <a:cs typeface="DM Sans"/>
                <a:sym typeface="DM Sans"/>
              </a:rPr>
              <a:t>How are they different? </a:t>
            </a:r>
            <a:endParaRPr sz="2500">
              <a:solidFill>
                <a:schemeClr val="lt1"/>
              </a:solidFill>
              <a:latin typeface="DM Sans"/>
              <a:ea typeface="DM Sans"/>
              <a:cs typeface="DM Sans"/>
              <a:sym typeface="DM Sans"/>
            </a:endParaRPr>
          </a:p>
        </p:txBody>
      </p:sp>
      <p:sp>
        <p:nvSpPr>
          <p:cNvPr id="285" name="Google Shape;285;p46"/>
          <p:cNvSpPr/>
          <p:nvPr/>
        </p:nvSpPr>
        <p:spPr>
          <a:xfrm>
            <a:off x="6695675" y="2426325"/>
            <a:ext cx="1946100" cy="1946100"/>
          </a:xfrm>
          <a:prstGeom prst="teardrop">
            <a:avLst>
              <a:gd fmla="val 100000" name="adj"/>
            </a:avLst>
          </a:prstGeom>
          <a:solidFill>
            <a:srgbClr val="83FB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46"/>
          <p:cNvSpPr txBox="1"/>
          <p:nvPr/>
        </p:nvSpPr>
        <p:spPr>
          <a:xfrm>
            <a:off x="6975725" y="3030975"/>
            <a:ext cx="1386000" cy="861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a:solidFill>
                  <a:srgbClr val="145758"/>
                </a:solidFill>
                <a:latin typeface="DM Sans"/>
                <a:ea typeface="DM Sans"/>
                <a:cs typeface="DM Sans"/>
                <a:sym typeface="DM Sans"/>
              </a:rPr>
              <a:t>Come off mute or put your thoughts in the chat!</a:t>
            </a:r>
            <a:endParaRPr b="1">
              <a:solidFill>
                <a:srgbClr val="145758"/>
              </a:solidFill>
              <a:latin typeface="DM Sans"/>
              <a:ea typeface="DM Sans"/>
              <a:cs typeface="DM Sans"/>
              <a:sym typeface="DM Sans"/>
            </a:endParaRPr>
          </a:p>
        </p:txBody>
      </p:sp>
      <p:sp>
        <p:nvSpPr>
          <p:cNvPr id="287" name="Google Shape;287;p46"/>
          <p:cNvSpPr txBox="1"/>
          <p:nvPr/>
        </p:nvSpPr>
        <p:spPr>
          <a:xfrm>
            <a:off x="615900" y="368375"/>
            <a:ext cx="3915900" cy="1077600"/>
          </a:xfrm>
          <a:prstGeom prst="rect">
            <a:avLst/>
          </a:prstGeom>
          <a:noFill/>
          <a:ln>
            <a:noFill/>
          </a:ln>
        </p:spPr>
        <p:txBody>
          <a:bodyPr anchorCtr="0" anchor="t" bIns="0" lIns="0" spcFirstLastPara="1" rIns="0" wrap="square" tIns="0">
            <a:spAutoFit/>
          </a:bodyPr>
          <a:lstStyle/>
          <a:p>
            <a:pPr indent="0" lvl="0" marL="0" rtl="0" algn="l">
              <a:spcBef>
                <a:spcPts val="0"/>
              </a:spcBef>
              <a:spcAft>
                <a:spcPts val="1000"/>
              </a:spcAft>
              <a:buNone/>
            </a:pPr>
            <a:r>
              <a:rPr lang="en-GB" sz="3500">
                <a:solidFill>
                  <a:srgbClr val="83FBA3"/>
                </a:solidFill>
                <a:latin typeface="Nanum Myeongjo"/>
                <a:ea typeface="Nanum Myeongjo"/>
                <a:cs typeface="Nanum Myeongjo"/>
                <a:sym typeface="Nanum Myeongjo"/>
              </a:rPr>
              <a:t>What’s the Same? What’s Different?</a:t>
            </a:r>
            <a:endParaRPr sz="3500">
              <a:solidFill>
                <a:srgbClr val="83FBA3"/>
              </a:solidFill>
              <a:latin typeface="Nanum Myeongjo"/>
              <a:ea typeface="Nanum Myeongjo"/>
              <a:cs typeface="Nanum Myeongjo"/>
              <a:sym typeface="Nanum Myeongj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FC8D"/>
        </a:solidFill>
      </p:bgPr>
    </p:bg>
    <p:spTree>
      <p:nvGrpSpPr>
        <p:cNvPr id="291" name="Shape 291"/>
        <p:cNvGrpSpPr/>
        <p:nvPr/>
      </p:nvGrpSpPr>
      <p:grpSpPr>
        <a:xfrm>
          <a:off x="0" y="0"/>
          <a:ext cx="0" cy="0"/>
          <a:chOff x="0" y="0"/>
          <a:chExt cx="0" cy="0"/>
        </a:xfrm>
      </p:grpSpPr>
      <p:sp>
        <p:nvSpPr>
          <p:cNvPr id="292" name="Google Shape;292;p47"/>
          <p:cNvSpPr txBox="1"/>
          <p:nvPr/>
        </p:nvSpPr>
        <p:spPr>
          <a:xfrm>
            <a:off x="2942450" y="1116425"/>
            <a:ext cx="5803800" cy="37572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1200"/>
              </a:spcBef>
              <a:spcAft>
                <a:spcPts val="0"/>
              </a:spcAft>
              <a:buNone/>
            </a:pPr>
            <a:r>
              <a:rPr lang="en-GB" sz="1900">
                <a:solidFill>
                  <a:srgbClr val="202728"/>
                </a:solidFill>
                <a:latin typeface="DM Sans"/>
                <a:ea typeface="DM Sans"/>
                <a:cs typeface="DM Sans"/>
                <a:sym typeface="DM Sans"/>
              </a:rPr>
              <a:t>“From high school through graduate school, the half-life of students in the mathematics pipeline is about one year; on average, we lose half the students from mathematics each year. When mathematics acts as a filter, it not only filters students out of careers, but frequently out of school itself.” (National Research Council, 1989, p. 7)</a:t>
            </a:r>
            <a:endParaRPr sz="1900">
              <a:solidFill>
                <a:srgbClr val="202728"/>
              </a:solidFill>
              <a:latin typeface="DM Sans"/>
              <a:ea typeface="DM Sans"/>
              <a:cs typeface="DM Sans"/>
              <a:sym typeface="DM Sans"/>
            </a:endParaRPr>
          </a:p>
          <a:p>
            <a:pPr indent="0" lvl="0" marL="0" rtl="0" algn="l">
              <a:lnSpc>
                <a:spcPct val="115000"/>
              </a:lnSpc>
              <a:spcBef>
                <a:spcPts val="1200"/>
              </a:spcBef>
              <a:spcAft>
                <a:spcPts val="0"/>
              </a:spcAft>
              <a:buNone/>
            </a:pPr>
            <a:r>
              <a:rPr lang="en-GB" sz="1100">
                <a:solidFill>
                  <a:schemeClr val="dk1"/>
                </a:solidFill>
                <a:latin typeface="DM Sans"/>
                <a:ea typeface="DM Sans"/>
                <a:cs typeface="DM Sans"/>
                <a:sym typeface="DM Sans"/>
              </a:rPr>
              <a:t>Source: National Research Council. (1989). </a:t>
            </a:r>
            <a:r>
              <a:rPr i="1" lang="en-GB" sz="1100">
                <a:solidFill>
                  <a:schemeClr val="dk1"/>
                </a:solidFill>
                <a:latin typeface="DM Sans"/>
                <a:ea typeface="DM Sans"/>
                <a:cs typeface="DM Sans"/>
                <a:sym typeface="DM Sans"/>
              </a:rPr>
              <a:t>Everybody counts: A report to the nation on the future of mathematics education</a:t>
            </a:r>
            <a:r>
              <a:rPr lang="en-GB" sz="1100">
                <a:solidFill>
                  <a:schemeClr val="dk1"/>
                </a:solidFill>
                <a:latin typeface="DM Sans"/>
                <a:ea typeface="DM Sans"/>
                <a:cs typeface="DM Sans"/>
                <a:sym typeface="DM Sans"/>
              </a:rPr>
              <a:t>. Washington, D.C.: National Academies Press.</a:t>
            </a:r>
            <a:endParaRPr sz="1100">
              <a:solidFill>
                <a:schemeClr val="dk1"/>
              </a:solidFill>
              <a:latin typeface="DM Sans"/>
              <a:ea typeface="DM Sans"/>
              <a:cs typeface="DM Sans"/>
              <a:sym typeface="DM Sans"/>
            </a:endParaRPr>
          </a:p>
          <a:p>
            <a:pPr indent="0" lvl="0" marL="0" rtl="0" algn="l">
              <a:lnSpc>
                <a:spcPct val="115000"/>
              </a:lnSpc>
              <a:spcBef>
                <a:spcPts val="1200"/>
              </a:spcBef>
              <a:spcAft>
                <a:spcPts val="0"/>
              </a:spcAft>
              <a:buClr>
                <a:schemeClr val="dk1"/>
              </a:buClr>
              <a:buSzPts val="1100"/>
              <a:buFont typeface="Arial"/>
              <a:buNone/>
            </a:pPr>
            <a:r>
              <a:t/>
            </a:r>
            <a:endParaRPr sz="1900">
              <a:solidFill>
                <a:srgbClr val="202728"/>
              </a:solidFill>
              <a:latin typeface="Nanum Myeongjo"/>
              <a:ea typeface="Nanum Myeongjo"/>
              <a:cs typeface="Nanum Myeongjo"/>
              <a:sym typeface="Nanum Myeongjo"/>
            </a:endParaRPr>
          </a:p>
          <a:p>
            <a:pPr indent="0" lvl="0" marL="0" rtl="0" algn="l">
              <a:lnSpc>
                <a:spcPct val="100000"/>
              </a:lnSpc>
              <a:spcBef>
                <a:spcPts val="1200"/>
              </a:spcBef>
              <a:spcAft>
                <a:spcPts val="1200"/>
              </a:spcAft>
              <a:buNone/>
            </a:pPr>
            <a:r>
              <a:t/>
            </a:r>
            <a:endParaRPr>
              <a:solidFill>
                <a:schemeClr val="dk1"/>
              </a:solidFill>
              <a:latin typeface="DM Sans"/>
              <a:ea typeface="DM Sans"/>
              <a:cs typeface="DM Sans"/>
              <a:sym typeface="DM Sans"/>
            </a:endParaRPr>
          </a:p>
        </p:txBody>
      </p:sp>
      <p:cxnSp>
        <p:nvCxnSpPr>
          <p:cNvPr id="293" name="Google Shape;293;p47"/>
          <p:cNvCxnSpPr/>
          <p:nvPr/>
        </p:nvCxnSpPr>
        <p:spPr>
          <a:xfrm>
            <a:off x="2510750" y="300"/>
            <a:ext cx="0" cy="5141400"/>
          </a:xfrm>
          <a:prstGeom prst="straightConnector1">
            <a:avLst/>
          </a:prstGeom>
          <a:noFill/>
          <a:ln cap="flat" cmpd="sng" w="9525">
            <a:solidFill>
              <a:schemeClr val="dk2"/>
            </a:solidFill>
            <a:prstDash val="solid"/>
            <a:round/>
            <a:headEnd len="med" w="med" type="none"/>
            <a:tailEnd len="med" w="med" type="none"/>
          </a:ln>
        </p:spPr>
      </p:cxnSp>
      <p:sp>
        <p:nvSpPr>
          <p:cNvPr id="294" name="Google Shape;294;p47"/>
          <p:cNvSpPr txBox="1"/>
          <p:nvPr/>
        </p:nvSpPr>
        <p:spPr>
          <a:xfrm>
            <a:off x="553775" y="266000"/>
            <a:ext cx="1691400" cy="12192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Inequity</a:t>
            </a:r>
            <a:endParaRPr sz="3300">
              <a:solidFill>
                <a:schemeClr val="dk1"/>
              </a:solidFill>
              <a:latin typeface="Nanum Myeongjo"/>
              <a:ea typeface="Nanum Myeongjo"/>
              <a:cs typeface="Nanum Myeongjo"/>
              <a:sym typeface="Nanum Myeongjo"/>
            </a:endParaRPr>
          </a:p>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Is our</a:t>
            </a:r>
            <a:endParaRPr sz="3300">
              <a:solidFill>
                <a:schemeClr val="dk1"/>
              </a:solidFill>
              <a:latin typeface="Nanum Myeongjo"/>
              <a:ea typeface="Nanum Myeongjo"/>
              <a:cs typeface="Nanum Myeongjo"/>
              <a:sym typeface="Nanum Myeongjo"/>
            </a:endParaRPr>
          </a:p>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Reality</a:t>
            </a:r>
            <a:endParaRPr sz="3300">
              <a:solidFill>
                <a:schemeClr val="dk1"/>
              </a:solidFill>
              <a:latin typeface="Nanum Myeongjo"/>
              <a:ea typeface="Nanum Myeongjo"/>
              <a:cs typeface="Nanum Myeongjo"/>
              <a:sym typeface="Nanum Myeongj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298" name="Shape 298"/>
        <p:cNvGrpSpPr/>
        <p:nvPr/>
      </p:nvGrpSpPr>
      <p:grpSpPr>
        <a:xfrm>
          <a:off x="0" y="0"/>
          <a:ext cx="0" cy="0"/>
          <a:chOff x="0" y="0"/>
          <a:chExt cx="0" cy="0"/>
        </a:xfrm>
      </p:grpSpPr>
      <p:sp>
        <p:nvSpPr>
          <p:cNvPr id="299" name="Google Shape;299;p48"/>
          <p:cNvSpPr txBox="1"/>
          <p:nvPr/>
        </p:nvSpPr>
        <p:spPr>
          <a:xfrm>
            <a:off x="3105100" y="1376125"/>
            <a:ext cx="2409000" cy="2154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en-GB">
                <a:solidFill>
                  <a:schemeClr val="dk1"/>
                </a:solidFill>
                <a:latin typeface="NanumMyeongjo ExtraBold"/>
                <a:ea typeface="NanumMyeongjo ExtraBold"/>
                <a:cs typeface="NanumMyeongjo ExtraBold"/>
                <a:sym typeface="NanumMyeongjo ExtraBold"/>
              </a:rPr>
              <a:t>Is math...?</a:t>
            </a:r>
            <a:endParaRPr>
              <a:solidFill>
                <a:schemeClr val="dk1"/>
              </a:solidFill>
              <a:latin typeface="NanumMyeongjo ExtraBold"/>
              <a:ea typeface="NanumMyeongjo ExtraBold"/>
              <a:cs typeface="NanumMyeongjo ExtraBold"/>
              <a:sym typeface="NanumMyeongjo ExtraBold"/>
            </a:endParaRPr>
          </a:p>
        </p:txBody>
      </p:sp>
      <p:sp>
        <p:nvSpPr>
          <p:cNvPr id="300" name="Google Shape;300;p48"/>
          <p:cNvSpPr txBox="1"/>
          <p:nvPr/>
        </p:nvSpPr>
        <p:spPr>
          <a:xfrm>
            <a:off x="3105100" y="1741950"/>
            <a:ext cx="2134800" cy="1536600"/>
          </a:xfrm>
          <a:prstGeom prst="rect">
            <a:avLst/>
          </a:prstGeom>
          <a:noFill/>
          <a:ln>
            <a:noFill/>
          </a:ln>
        </p:spPr>
        <p:txBody>
          <a:bodyPr anchorCtr="0" anchor="t" bIns="0" lIns="0" spcFirstLastPara="1" rIns="0" wrap="square" tIns="0">
            <a:spAutoFit/>
          </a:bodyPr>
          <a:lstStyle/>
          <a:p>
            <a:pPr indent="-154940" lvl="0" marL="146304" rtl="0" algn="l">
              <a:lnSpc>
                <a:spcPct val="115000"/>
              </a:lnSpc>
              <a:spcBef>
                <a:spcPts val="500"/>
              </a:spcBef>
              <a:spcAft>
                <a:spcPts val="0"/>
              </a:spcAft>
              <a:buClr>
                <a:schemeClr val="dk1"/>
              </a:buClr>
              <a:buSzPts val="1000"/>
              <a:buFont typeface="DM Sans"/>
              <a:buChar char="●"/>
            </a:pPr>
            <a:r>
              <a:rPr lang="en-GB" sz="1000">
                <a:solidFill>
                  <a:schemeClr val="dk1"/>
                </a:solidFill>
                <a:latin typeface="DM Sans"/>
                <a:ea typeface="DM Sans"/>
                <a:cs typeface="DM Sans"/>
                <a:sym typeface="DM Sans"/>
              </a:rPr>
              <a:t>About getting one right answer, the teacher’s way</a:t>
            </a:r>
            <a:endParaRPr sz="1000">
              <a:solidFill>
                <a:schemeClr val="dk1"/>
              </a:solidFill>
              <a:latin typeface="DM Sans"/>
              <a:ea typeface="DM Sans"/>
              <a:cs typeface="DM Sans"/>
              <a:sym typeface="DM Sans"/>
            </a:endParaRPr>
          </a:p>
          <a:p>
            <a:pPr indent="-154940" lvl="0" marL="146304" rtl="0" algn="l">
              <a:lnSpc>
                <a:spcPct val="115000"/>
              </a:lnSpc>
              <a:spcBef>
                <a:spcPts val="500"/>
              </a:spcBef>
              <a:spcAft>
                <a:spcPts val="0"/>
              </a:spcAft>
              <a:buClr>
                <a:schemeClr val="dk1"/>
              </a:buClr>
              <a:buSzPts val="1000"/>
              <a:buFont typeface="DM Sans"/>
              <a:buChar char="●"/>
            </a:pPr>
            <a:r>
              <a:rPr lang="en-GB" sz="1000">
                <a:solidFill>
                  <a:schemeClr val="dk1"/>
                </a:solidFill>
                <a:latin typeface="DM Sans"/>
                <a:ea typeface="DM Sans"/>
                <a:cs typeface="DM Sans"/>
                <a:sym typeface="DM Sans"/>
              </a:rPr>
              <a:t>Irrelevant</a:t>
            </a:r>
            <a:endParaRPr sz="1000">
              <a:solidFill>
                <a:schemeClr val="dk1"/>
              </a:solidFill>
              <a:latin typeface="DM Sans"/>
              <a:ea typeface="DM Sans"/>
              <a:cs typeface="DM Sans"/>
              <a:sym typeface="DM Sans"/>
            </a:endParaRPr>
          </a:p>
          <a:p>
            <a:pPr indent="-154940" lvl="0" marL="146304" rtl="0" algn="l">
              <a:lnSpc>
                <a:spcPct val="115000"/>
              </a:lnSpc>
              <a:spcBef>
                <a:spcPts val="500"/>
              </a:spcBef>
              <a:spcAft>
                <a:spcPts val="0"/>
              </a:spcAft>
              <a:buClr>
                <a:schemeClr val="dk1"/>
              </a:buClr>
              <a:buSzPts val="1000"/>
              <a:buFont typeface="DM Sans"/>
              <a:buChar char="●"/>
            </a:pPr>
            <a:r>
              <a:rPr lang="en-GB" sz="1000">
                <a:solidFill>
                  <a:schemeClr val="dk1"/>
                </a:solidFill>
                <a:latin typeface="DM Sans"/>
                <a:ea typeface="DM Sans"/>
                <a:cs typeface="DM Sans"/>
                <a:sym typeface="DM Sans"/>
              </a:rPr>
              <a:t>About doing procedures</a:t>
            </a:r>
            <a:endParaRPr sz="1000">
              <a:solidFill>
                <a:schemeClr val="dk1"/>
              </a:solidFill>
              <a:latin typeface="DM Sans"/>
              <a:ea typeface="DM Sans"/>
              <a:cs typeface="DM Sans"/>
              <a:sym typeface="DM Sans"/>
            </a:endParaRPr>
          </a:p>
          <a:p>
            <a:pPr indent="-154940" lvl="0" marL="146304" rtl="0" algn="l">
              <a:lnSpc>
                <a:spcPct val="115000"/>
              </a:lnSpc>
              <a:spcBef>
                <a:spcPts val="500"/>
              </a:spcBef>
              <a:spcAft>
                <a:spcPts val="0"/>
              </a:spcAft>
              <a:buClr>
                <a:schemeClr val="dk1"/>
              </a:buClr>
              <a:buSzPts val="1000"/>
              <a:buFont typeface="DM Sans"/>
              <a:buChar char="●"/>
            </a:pPr>
            <a:r>
              <a:rPr lang="en-GB" sz="1000">
                <a:solidFill>
                  <a:schemeClr val="dk1"/>
                </a:solidFill>
                <a:latin typeface="DM Sans"/>
                <a:ea typeface="DM Sans"/>
                <a:cs typeface="DM Sans"/>
                <a:sym typeface="DM Sans"/>
              </a:rPr>
              <a:t>Independent work</a:t>
            </a:r>
            <a:endParaRPr sz="1000">
              <a:solidFill>
                <a:schemeClr val="dk1"/>
              </a:solidFill>
              <a:latin typeface="DM Sans"/>
              <a:ea typeface="DM Sans"/>
              <a:cs typeface="DM Sans"/>
              <a:sym typeface="DM Sans"/>
            </a:endParaRPr>
          </a:p>
          <a:p>
            <a:pPr indent="-154940" lvl="0" marL="146304" rtl="0" algn="l">
              <a:lnSpc>
                <a:spcPct val="115000"/>
              </a:lnSpc>
              <a:spcBef>
                <a:spcPts val="500"/>
              </a:spcBef>
              <a:spcAft>
                <a:spcPts val="0"/>
              </a:spcAft>
              <a:buClr>
                <a:schemeClr val="dk1"/>
              </a:buClr>
              <a:buSzPts val="1000"/>
              <a:buFont typeface="DM Sans"/>
              <a:buChar char="●"/>
            </a:pPr>
            <a:r>
              <a:rPr lang="en-GB" sz="1000">
                <a:solidFill>
                  <a:schemeClr val="dk1"/>
                </a:solidFill>
                <a:latin typeface="DM Sans"/>
                <a:ea typeface="DM Sans"/>
                <a:cs typeface="DM Sans"/>
                <a:sym typeface="DM Sans"/>
              </a:rPr>
              <a:t>Something my teacher made up</a:t>
            </a:r>
            <a:endParaRPr sz="1000">
              <a:solidFill>
                <a:schemeClr val="dk1"/>
              </a:solidFill>
              <a:latin typeface="DM Sans"/>
              <a:ea typeface="DM Sans"/>
              <a:cs typeface="DM Sans"/>
              <a:sym typeface="DM Sans"/>
            </a:endParaRPr>
          </a:p>
          <a:p>
            <a:pPr indent="-154940" lvl="0" marL="146304" rtl="0" algn="l">
              <a:lnSpc>
                <a:spcPct val="115000"/>
              </a:lnSpc>
              <a:spcBef>
                <a:spcPts val="500"/>
              </a:spcBef>
              <a:spcAft>
                <a:spcPts val="0"/>
              </a:spcAft>
              <a:buClr>
                <a:schemeClr val="dk1"/>
              </a:buClr>
              <a:buSzPts val="1000"/>
              <a:buFont typeface="DM Sans"/>
              <a:buChar char="●"/>
            </a:pPr>
            <a:r>
              <a:rPr lang="en-GB" sz="1000">
                <a:solidFill>
                  <a:schemeClr val="dk1"/>
                </a:solidFill>
                <a:latin typeface="DM Sans"/>
                <a:ea typeface="DM Sans"/>
                <a:cs typeface="DM Sans"/>
                <a:sym typeface="DM Sans"/>
              </a:rPr>
              <a:t>Formulaic</a:t>
            </a:r>
            <a:endParaRPr sz="1000">
              <a:solidFill>
                <a:schemeClr val="dk1"/>
              </a:solidFill>
              <a:latin typeface="DM Sans"/>
              <a:ea typeface="DM Sans"/>
              <a:cs typeface="DM Sans"/>
              <a:sym typeface="DM Sans"/>
            </a:endParaRPr>
          </a:p>
        </p:txBody>
      </p:sp>
      <p:cxnSp>
        <p:nvCxnSpPr>
          <p:cNvPr id="301" name="Google Shape;301;p48"/>
          <p:cNvCxnSpPr/>
          <p:nvPr/>
        </p:nvCxnSpPr>
        <p:spPr>
          <a:xfrm>
            <a:off x="2374350" y="1083650"/>
            <a:ext cx="6784800" cy="0"/>
          </a:xfrm>
          <a:prstGeom prst="straightConnector1">
            <a:avLst/>
          </a:prstGeom>
          <a:noFill/>
          <a:ln cap="flat" cmpd="sng" w="9525">
            <a:solidFill>
              <a:schemeClr val="dk1"/>
            </a:solidFill>
            <a:prstDash val="solid"/>
            <a:round/>
            <a:headEnd len="med" w="med" type="none"/>
            <a:tailEnd len="med" w="med" type="none"/>
          </a:ln>
        </p:spPr>
      </p:cxnSp>
      <p:sp>
        <p:nvSpPr>
          <p:cNvPr id="302" name="Google Shape;302;p48"/>
          <p:cNvSpPr txBox="1"/>
          <p:nvPr/>
        </p:nvSpPr>
        <p:spPr>
          <a:xfrm>
            <a:off x="6237525" y="1376125"/>
            <a:ext cx="19152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GB">
                <a:solidFill>
                  <a:schemeClr val="dk1"/>
                </a:solidFill>
                <a:latin typeface="NanumMyeongjo ExtraBold"/>
                <a:ea typeface="NanumMyeongjo ExtraBold"/>
                <a:cs typeface="NanumMyeongjo ExtraBold"/>
                <a:sym typeface="NanumMyeongjo ExtraBold"/>
              </a:rPr>
              <a:t>Or could math be...?</a:t>
            </a:r>
            <a:endParaRPr>
              <a:solidFill>
                <a:schemeClr val="dk1"/>
              </a:solidFill>
              <a:latin typeface="NanumMyeongjo ExtraBold"/>
              <a:ea typeface="NanumMyeongjo ExtraBold"/>
              <a:cs typeface="NanumMyeongjo ExtraBold"/>
              <a:sym typeface="NanumMyeongjo ExtraBold"/>
            </a:endParaRPr>
          </a:p>
        </p:txBody>
      </p:sp>
      <p:sp>
        <p:nvSpPr>
          <p:cNvPr id="303" name="Google Shape;303;p48"/>
          <p:cNvSpPr txBox="1"/>
          <p:nvPr/>
        </p:nvSpPr>
        <p:spPr>
          <a:xfrm>
            <a:off x="6237525" y="1741950"/>
            <a:ext cx="1915200" cy="2067600"/>
          </a:xfrm>
          <a:prstGeom prst="rect">
            <a:avLst/>
          </a:prstGeom>
          <a:noFill/>
          <a:ln>
            <a:noFill/>
          </a:ln>
        </p:spPr>
        <p:txBody>
          <a:bodyPr anchorCtr="0" anchor="t" bIns="0" lIns="0" spcFirstLastPara="1" rIns="0" wrap="square" tIns="0">
            <a:spAutoFit/>
          </a:bodyPr>
          <a:lstStyle/>
          <a:p>
            <a:pPr indent="-154940" lvl="0" marL="146304" rtl="0" algn="l">
              <a:lnSpc>
                <a:spcPct val="115000"/>
              </a:lnSpc>
              <a:spcBef>
                <a:spcPts val="500"/>
              </a:spcBef>
              <a:spcAft>
                <a:spcPts val="0"/>
              </a:spcAft>
              <a:buClr>
                <a:schemeClr val="dk1"/>
              </a:buClr>
              <a:buSzPts val="1000"/>
              <a:buFont typeface="DM Sans"/>
              <a:buChar char="●"/>
            </a:pPr>
            <a:r>
              <a:rPr lang="en-GB" sz="1000">
                <a:solidFill>
                  <a:schemeClr val="dk1"/>
                </a:solidFill>
                <a:latin typeface="DM Sans"/>
                <a:ea typeface="DM Sans"/>
                <a:cs typeface="DM Sans"/>
                <a:sym typeface="DM Sans"/>
              </a:rPr>
              <a:t>About using multiple strategies flexibly</a:t>
            </a:r>
            <a:endParaRPr sz="1000">
              <a:solidFill>
                <a:schemeClr val="dk1"/>
              </a:solidFill>
              <a:latin typeface="DM Sans"/>
              <a:ea typeface="DM Sans"/>
              <a:cs typeface="DM Sans"/>
              <a:sym typeface="DM Sans"/>
            </a:endParaRPr>
          </a:p>
          <a:p>
            <a:pPr indent="-154940" lvl="0" marL="146304" rtl="0" algn="l">
              <a:lnSpc>
                <a:spcPct val="115000"/>
              </a:lnSpc>
              <a:spcBef>
                <a:spcPts val="500"/>
              </a:spcBef>
              <a:spcAft>
                <a:spcPts val="0"/>
              </a:spcAft>
              <a:buClr>
                <a:schemeClr val="dk1"/>
              </a:buClr>
              <a:buSzPts val="1000"/>
              <a:buFont typeface="DM Sans"/>
              <a:buChar char="●"/>
            </a:pPr>
            <a:r>
              <a:rPr lang="en-GB" sz="1000">
                <a:solidFill>
                  <a:schemeClr val="dk1"/>
                </a:solidFill>
                <a:latin typeface="DM Sans"/>
                <a:ea typeface="DM Sans"/>
                <a:cs typeface="DM Sans"/>
                <a:sym typeface="DM Sans"/>
              </a:rPr>
              <a:t>Connected to the real-world in ways that make sense</a:t>
            </a:r>
            <a:endParaRPr sz="1000">
              <a:solidFill>
                <a:schemeClr val="dk1"/>
              </a:solidFill>
              <a:latin typeface="DM Sans"/>
              <a:ea typeface="DM Sans"/>
              <a:cs typeface="DM Sans"/>
              <a:sym typeface="DM Sans"/>
            </a:endParaRPr>
          </a:p>
          <a:p>
            <a:pPr indent="-154940" lvl="0" marL="146304" rtl="0" algn="l">
              <a:lnSpc>
                <a:spcPct val="115000"/>
              </a:lnSpc>
              <a:spcBef>
                <a:spcPts val="500"/>
              </a:spcBef>
              <a:spcAft>
                <a:spcPts val="0"/>
              </a:spcAft>
              <a:buClr>
                <a:schemeClr val="dk1"/>
              </a:buClr>
              <a:buSzPts val="1000"/>
              <a:buFont typeface="DM Sans"/>
              <a:buChar char="●"/>
            </a:pPr>
            <a:r>
              <a:rPr lang="en-GB" sz="1000">
                <a:solidFill>
                  <a:schemeClr val="dk1"/>
                </a:solidFill>
                <a:latin typeface="DM Sans"/>
                <a:ea typeface="DM Sans"/>
                <a:cs typeface="DM Sans"/>
                <a:sym typeface="DM Sans"/>
              </a:rPr>
              <a:t>About understanding and applying</a:t>
            </a:r>
            <a:endParaRPr sz="1000">
              <a:solidFill>
                <a:schemeClr val="dk1"/>
              </a:solidFill>
              <a:latin typeface="DM Sans"/>
              <a:ea typeface="DM Sans"/>
              <a:cs typeface="DM Sans"/>
              <a:sym typeface="DM Sans"/>
            </a:endParaRPr>
          </a:p>
          <a:p>
            <a:pPr indent="-154940" lvl="0" marL="146304" rtl="0" algn="l">
              <a:lnSpc>
                <a:spcPct val="115000"/>
              </a:lnSpc>
              <a:spcBef>
                <a:spcPts val="500"/>
              </a:spcBef>
              <a:spcAft>
                <a:spcPts val="0"/>
              </a:spcAft>
              <a:buClr>
                <a:schemeClr val="dk1"/>
              </a:buClr>
              <a:buSzPts val="1000"/>
              <a:buFont typeface="DM Sans"/>
              <a:buChar char="●"/>
            </a:pPr>
            <a:r>
              <a:rPr lang="en-GB" sz="1000">
                <a:solidFill>
                  <a:schemeClr val="dk1"/>
                </a:solidFill>
                <a:latin typeface="DM Sans"/>
                <a:ea typeface="DM Sans"/>
                <a:cs typeface="DM Sans"/>
                <a:sym typeface="DM Sans"/>
              </a:rPr>
              <a:t>Collaborative work</a:t>
            </a:r>
            <a:endParaRPr sz="1000">
              <a:solidFill>
                <a:schemeClr val="dk1"/>
              </a:solidFill>
              <a:latin typeface="DM Sans"/>
              <a:ea typeface="DM Sans"/>
              <a:cs typeface="DM Sans"/>
              <a:sym typeface="DM Sans"/>
            </a:endParaRPr>
          </a:p>
          <a:p>
            <a:pPr indent="-154940" lvl="0" marL="146304" rtl="0" algn="l">
              <a:lnSpc>
                <a:spcPct val="115000"/>
              </a:lnSpc>
              <a:spcBef>
                <a:spcPts val="500"/>
              </a:spcBef>
              <a:spcAft>
                <a:spcPts val="0"/>
              </a:spcAft>
              <a:buClr>
                <a:schemeClr val="dk1"/>
              </a:buClr>
              <a:buSzPts val="1000"/>
              <a:buFont typeface="DM Sans"/>
              <a:buChar char="●"/>
            </a:pPr>
            <a:r>
              <a:rPr lang="en-GB" sz="1000">
                <a:solidFill>
                  <a:schemeClr val="dk1"/>
                </a:solidFill>
                <a:latin typeface="DM Sans"/>
                <a:ea typeface="DM Sans"/>
                <a:cs typeface="DM Sans"/>
                <a:sym typeface="DM Sans"/>
              </a:rPr>
              <a:t>Lived across continents and centuries</a:t>
            </a:r>
            <a:endParaRPr sz="1000">
              <a:solidFill>
                <a:schemeClr val="dk1"/>
              </a:solidFill>
              <a:latin typeface="DM Sans"/>
              <a:ea typeface="DM Sans"/>
              <a:cs typeface="DM Sans"/>
              <a:sym typeface="DM Sans"/>
            </a:endParaRPr>
          </a:p>
          <a:p>
            <a:pPr indent="-154940" lvl="0" marL="146304" rtl="0" algn="l">
              <a:lnSpc>
                <a:spcPct val="115000"/>
              </a:lnSpc>
              <a:spcBef>
                <a:spcPts val="500"/>
              </a:spcBef>
              <a:spcAft>
                <a:spcPts val="0"/>
              </a:spcAft>
              <a:buClr>
                <a:schemeClr val="dk1"/>
              </a:buClr>
              <a:buSzPts val="1000"/>
              <a:buFont typeface="DM Sans"/>
              <a:buChar char="●"/>
            </a:pPr>
            <a:r>
              <a:rPr lang="en-GB" sz="1000">
                <a:solidFill>
                  <a:schemeClr val="dk1"/>
                </a:solidFill>
                <a:latin typeface="DM Sans"/>
                <a:ea typeface="DM Sans"/>
                <a:cs typeface="DM Sans"/>
                <a:sym typeface="DM Sans"/>
              </a:rPr>
              <a:t>Novel, challenging problems</a:t>
            </a:r>
            <a:endParaRPr sz="1000">
              <a:solidFill>
                <a:schemeClr val="dk1"/>
              </a:solidFill>
              <a:latin typeface="DM Sans"/>
              <a:ea typeface="DM Sans"/>
              <a:cs typeface="DM Sans"/>
              <a:sym typeface="DM Sans"/>
            </a:endParaRPr>
          </a:p>
        </p:txBody>
      </p:sp>
      <p:cxnSp>
        <p:nvCxnSpPr>
          <p:cNvPr id="304" name="Google Shape;304;p48"/>
          <p:cNvCxnSpPr/>
          <p:nvPr/>
        </p:nvCxnSpPr>
        <p:spPr>
          <a:xfrm>
            <a:off x="5916300" y="1083650"/>
            <a:ext cx="0" cy="4065300"/>
          </a:xfrm>
          <a:prstGeom prst="straightConnector1">
            <a:avLst/>
          </a:prstGeom>
          <a:noFill/>
          <a:ln cap="flat" cmpd="sng" w="9525">
            <a:solidFill>
              <a:schemeClr val="dk1"/>
            </a:solidFill>
            <a:prstDash val="solid"/>
            <a:round/>
            <a:headEnd len="med" w="med" type="none"/>
            <a:tailEnd len="med" w="med" type="none"/>
          </a:ln>
        </p:spPr>
      </p:cxnSp>
      <p:cxnSp>
        <p:nvCxnSpPr>
          <p:cNvPr id="305" name="Google Shape;305;p48"/>
          <p:cNvCxnSpPr/>
          <p:nvPr/>
        </p:nvCxnSpPr>
        <p:spPr>
          <a:xfrm>
            <a:off x="2374350" y="4721100"/>
            <a:ext cx="6784800" cy="0"/>
          </a:xfrm>
          <a:prstGeom prst="straightConnector1">
            <a:avLst/>
          </a:prstGeom>
          <a:noFill/>
          <a:ln cap="flat" cmpd="sng" w="9525">
            <a:solidFill>
              <a:schemeClr val="dk1"/>
            </a:solidFill>
            <a:prstDash val="solid"/>
            <a:round/>
            <a:headEnd len="med" w="med" type="none"/>
            <a:tailEnd len="med" w="med" type="none"/>
          </a:ln>
        </p:spPr>
      </p:cxnSp>
      <p:sp>
        <p:nvSpPr>
          <p:cNvPr id="306" name="Google Shape;306;p48"/>
          <p:cNvSpPr/>
          <p:nvPr/>
        </p:nvSpPr>
        <p:spPr>
          <a:xfrm>
            <a:off x="0" y="0"/>
            <a:ext cx="2723400" cy="5143500"/>
          </a:xfrm>
          <a:prstGeom prst="rect">
            <a:avLst/>
          </a:prstGeom>
          <a:solidFill>
            <a:srgbClr val="BDFC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48"/>
          <p:cNvSpPr txBox="1"/>
          <p:nvPr/>
        </p:nvSpPr>
        <p:spPr>
          <a:xfrm>
            <a:off x="325175" y="342200"/>
            <a:ext cx="2169900" cy="12192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We Must Lead the Movement</a:t>
            </a:r>
            <a:endParaRPr sz="3300">
              <a:solidFill>
                <a:schemeClr val="dk1"/>
              </a:solidFill>
              <a:latin typeface="Nanum Myeongjo"/>
              <a:ea typeface="Nanum Myeongjo"/>
              <a:cs typeface="Nanum Myeongjo"/>
              <a:sym typeface="Nanum Myeongjo"/>
            </a:endParaRPr>
          </a:p>
        </p:txBody>
      </p:sp>
      <p:cxnSp>
        <p:nvCxnSpPr>
          <p:cNvPr id="308" name="Google Shape;308;p48"/>
          <p:cNvCxnSpPr/>
          <p:nvPr/>
        </p:nvCxnSpPr>
        <p:spPr>
          <a:xfrm>
            <a:off x="2720450" y="-6900"/>
            <a:ext cx="0" cy="5155800"/>
          </a:xfrm>
          <a:prstGeom prst="straightConnector1">
            <a:avLst/>
          </a:prstGeom>
          <a:noFill/>
          <a:ln cap="flat" cmpd="sng" w="9525">
            <a:solidFill>
              <a:schemeClr val="dk1"/>
            </a:solidFill>
            <a:prstDash val="solid"/>
            <a:round/>
            <a:headEnd len="med" w="med" type="none"/>
            <a:tailEnd len="med" w="med" type="none"/>
          </a:ln>
        </p:spPr>
      </p:cxnSp>
      <p:sp>
        <p:nvSpPr>
          <p:cNvPr id="309" name="Google Shape;309;p48"/>
          <p:cNvSpPr/>
          <p:nvPr/>
        </p:nvSpPr>
        <p:spPr>
          <a:xfrm>
            <a:off x="389700" y="2998975"/>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48"/>
          <p:cNvSpPr txBox="1"/>
          <p:nvPr/>
        </p:nvSpPr>
        <p:spPr>
          <a:xfrm>
            <a:off x="669750" y="3541075"/>
            <a:ext cx="1386000" cy="861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a:solidFill>
                  <a:srgbClr val="BDFCD7"/>
                </a:solidFill>
                <a:latin typeface="DM Sans"/>
                <a:ea typeface="DM Sans"/>
                <a:cs typeface="DM Sans"/>
                <a:sym typeface="DM Sans"/>
              </a:rPr>
              <a:t>How can this approach give space for what math can be?</a:t>
            </a:r>
            <a:endParaRPr b="1">
              <a:solidFill>
                <a:srgbClr val="BDFCD7"/>
              </a:solidFill>
              <a:latin typeface="DM Sans"/>
              <a:ea typeface="DM Sans"/>
              <a:cs typeface="DM Sans"/>
              <a:sym typeface="DM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FBA3"/>
        </a:solidFill>
      </p:bgPr>
    </p:bg>
    <p:spTree>
      <p:nvGrpSpPr>
        <p:cNvPr id="314" name="Shape 314"/>
        <p:cNvGrpSpPr/>
        <p:nvPr/>
      </p:nvGrpSpPr>
      <p:grpSpPr>
        <a:xfrm>
          <a:off x="0" y="0"/>
          <a:ext cx="0" cy="0"/>
          <a:chOff x="0" y="0"/>
          <a:chExt cx="0" cy="0"/>
        </a:xfrm>
      </p:grpSpPr>
      <p:cxnSp>
        <p:nvCxnSpPr>
          <p:cNvPr id="315" name="Google Shape;315;p49"/>
          <p:cNvCxnSpPr/>
          <p:nvPr/>
        </p:nvCxnSpPr>
        <p:spPr>
          <a:xfrm>
            <a:off x="3115350" y="300"/>
            <a:ext cx="0" cy="5141400"/>
          </a:xfrm>
          <a:prstGeom prst="straightConnector1">
            <a:avLst/>
          </a:prstGeom>
          <a:noFill/>
          <a:ln cap="flat" cmpd="sng" w="9525">
            <a:solidFill>
              <a:schemeClr val="dk2"/>
            </a:solidFill>
            <a:prstDash val="solid"/>
            <a:round/>
            <a:headEnd len="med" w="med" type="none"/>
            <a:tailEnd len="med" w="med" type="none"/>
          </a:ln>
        </p:spPr>
      </p:cxnSp>
      <p:sp>
        <p:nvSpPr>
          <p:cNvPr id="316" name="Google Shape;316;p49"/>
          <p:cNvSpPr txBox="1"/>
          <p:nvPr/>
        </p:nvSpPr>
        <p:spPr>
          <a:xfrm>
            <a:off x="3419850" y="303450"/>
            <a:ext cx="4318200" cy="30291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GB" sz="5200">
                <a:solidFill>
                  <a:schemeClr val="dk1"/>
                </a:solidFill>
                <a:latin typeface="Nanum Myeongjo"/>
                <a:ea typeface="Nanum Myeongjo"/>
                <a:cs typeface="Nanum Myeongjo"/>
                <a:sym typeface="Nanum Myeongjo"/>
              </a:rPr>
              <a:t>Task 1: Expectations </a:t>
            </a:r>
            <a:br>
              <a:rPr lang="en-GB" sz="5200">
                <a:solidFill>
                  <a:schemeClr val="dk1"/>
                </a:solidFill>
                <a:latin typeface="Nanum Myeongjo"/>
                <a:ea typeface="Nanum Myeongjo"/>
                <a:cs typeface="Nanum Myeongjo"/>
                <a:sym typeface="Nanum Myeongjo"/>
              </a:rPr>
            </a:br>
            <a:r>
              <a:rPr lang="en-GB" sz="5200">
                <a:solidFill>
                  <a:schemeClr val="dk1"/>
                </a:solidFill>
                <a:latin typeface="Nanum Myeongjo"/>
                <a:ea typeface="Nanum Myeongjo"/>
                <a:cs typeface="Nanum Myeongjo"/>
                <a:sym typeface="Nanum Myeongjo"/>
              </a:rPr>
              <a:t>and Learning Principles</a:t>
            </a:r>
            <a:endParaRPr sz="5200">
              <a:solidFill>
                <a:schemeClr val="dk1"/>
              </a:solidFill>
              <a:latin typeface="Nanum Myeongjo"/>
              <a:ea typeface="Nanum Myeongjo"/>
              <a:cs typeface="Nanum Myeongjo"/>
              <a:sym typeface="Nanum Myeongjo"/>
            </a:endParaRPr>
          </a:p>
        </p:txBody>
      </p:sp>
      <p:sp>
        <p:nvSpPr>
          <p:cNvPr id="317" name="Google Shape;317;p49"/>
          <p:cNvSpPr txBox="1"/>
          <p:nvPr/>
        </p:nvSpPr>
        <p:spPr>
          <a:xfrm>
            <a:off x="615900" y="303450"/>
            <a:ext cx="1441500" cy="13785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GB" sz="5200">
                <a:solidFill>
                  <a:schemeClr val="dk1"/>
                </a:solidFill>
                <a:latin typeface="Nanum Myeongjo"/>
                <a:ea typeface="Nanum Myeongjo"/>
                <a:cs typeface="Nanum Myeongjo"/>
                <a:sym typeface="Nanum Myeongjo"/>
              </a:rPr>
              <a:t>02</a:t>
            </a:r>
            <a:endParaRPr sz="5200">
              <a:solidFill>
                <a:schemeClr val="dk1"/>
              </a:solidFill>
              <a:latin typeface="Nanum Myeongjo"/>
              <a:ea typeface="Nanum Myeongjo"/>
              <a:cs typeface="Nanum Myeongjo"/>
              <a:sym typeface="Nanum Myeongj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5758"/>
        </a:solidFill>
      </p:bgPr>
    </p:bg>
    <p:spTree>
      <p:nvGrpSpPr>
        <p:cNvPr id="321" name="Shape 321"/>
        <p:cNvGrpSpPr/>
        <p:nvPr/>
      </p:nvGrpSpPr>
      <p:grpSpPr>
        <a:xfrm>
          <a:off x="0" y="0"/>
          <a:ext cx="0" cy="0"/>
          <a:chOff x="0" y="0"/>
          <a:chExt cx="0" cy="0"/>
        </a:xfrm>
      </p:grpSpPr>
      <p:cxnSp>
        <p:nvCxnSpPr>
          <p:cNvPr id="322" name="Google Shape;322;p50"/>
          <p:cNvCxnSpPr/>
          <p:nvPr/>
        </p:nvCxnSpPr>
        <p:spPr>
          <a:xfrm>
            <a:off x="312775" y="-13900"/>
            <a:ext cx="0" cy="5178300"/>
          </a:xfrm>
          <a:prstGeom prst="straightConnector1">
            <a:avLst/>
          </a:prstGeom>
          <a:noFill/>
          <a:ln cap="flat" cmpd="sng" w="9525">
            <a:solidFill>
              <a:srgbClr val="83FBA3"/>
            </a:solidFill>
            <a:prstDash val="solid"/>
            <a:round/>
            <a:headEnd len="med" w="med" type="none"/>
            <a:tailEnd len="med" w="med" type="none"/>
          </a:ln>
        </p:spPr>
      </p:cxnSp>
      <p:cxnSp>
        <p:nvCxnSpPr>
          <p:cNvPr id="323" name="Google Shape;323;p50"/>
          <p:cNvCxnSpPr/>
          <p:nvPr/>
        </p:nvCxnSpPr>
        <p:spPr>
          <a:xfrm rot="10800000">
            <a:off x="-100" y="4837750"/>
            <a:ext cx="9202800" cy="0"/>
          </a:xfrm>
          <a:prstGeom prst="straightConnector1">
            <a:avLst/>
          </a:prstGeom>
          <a:noFill/>
          <a:ln cap="flat" cmpd="sng" w="9525">
            <a:solidFill>
              <a:srgbClr val="83FBA3"/>
            </a:solidFill>
            <a:prstDash val="solid"/>
            <a:round/>
            <a:headEnd len="med" w="med" type="none"/>
            <a:tailEnd len="med" w="med" type="none"/>
          </a:ln>
        </p:spPr>
      </p:cxnSp>
      <p:sp>
        <p:nvSpPr>
          <p:cNvPr id="324" name="Google Shape;324;p50"/>
          <p:cNvSpPr txBox="1"/>
          <p:nvPr/>
        </p:nvSpPr>
        <p:spPr>
          <a:xfrm>
            <a:off x="615900" y="1141350"/>
            <a:ext cx="5917800" cy="3540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1200"/>
              </a:spcAft>
              <a:buClr>
                <a:schemeClr val="dk1"/>
              </a:buClr>
              <a:buSzPts val="1100"/>
              <a:buFont typeface="Arial"/>
              <a:buNone/>
            </a:pPr>
            <a:r>
              <a:t/>
            </a:r>
            <a:endParaRPr sz="2300">
              <a:solidFill>
                <a:schemeClr val="lt1"/>
              </a:solidFill>
              <a:latin typeface="DM Sans"/>
              <a:ea typeface="DM Sans"/>
              <a:cs typeface="DM Sans"/>
              <a:sym typeface="DM Sans"/>
            </a:endParaRPr>
          </a:p>
        </p:txBody>
      </p:sp>
      <p:sp>
        <p:nvSpPr>
          <p:cNvPr id="325" name="Google Shape;325;p50"/>
          <p:cNvSpPr txBox="1"/>
          <p:nvPr/>
        </p:nvSpPr>
        <p:spPr>
          <a:xfrm>
            <a:off x="615900" y="368375"/>
            <a:ext cx="4900500" cy="538800"/>
          </a:xfrm>
          <a:prstGeom prst="rect">
            <a:avLst/>
          </a:prstGeom>
          <a:noFill/>
          <a:ln>
            <a:noFill/>
          </a:ln>
        </p:spPr>
        <p:txBody>
          <a:bodyPr anchorCtr="0" anchor="t" bIns="0" lIns="0" spcFirstLastPara="1" rIns="0" wrap="square" tIns="0">
            <a:spAutoFit/>
          </a:bodyPr>
          <a:lstStyle/>
          <a:p>
            <a:pPr indent="0" lvl="0" marL="0" rtl="0" algn="l">
              <a:spcBef>
                <a:spcPts val="0"/>
              </a:spcBef>
              <a:spcAft>
                <a:spcPts val="1000"/>
              </a:spcAft>
              <a:buNone/>
            </a:pPr>
            <a:r>
              <a:rPr lang="en-GB" sz="3500">
                <a:solidFill>
                  <a:srgbClr val="83FBA3"/>
                </a:solidFill>
                <a:latin typeface="Nanum Myeongjo"/>
                <a:ea typeface="Nanum Myeongjo"/>
                <a:cs typeface="Nanum Myeongjo"/>
                <a:sym typeface="Nanum Myeongjo"/>
              </a:rPr>
              <a:t>Let’s Do Some Math!</a:t>
            </a:r>
            <a:endParaRPr sz="3500">
              <a:solidFill>
                <a:srgbClr val="83FBA3"/>
              </a:solidFill>
              <a:latin typeface="Nanum Myeongjo"/>
              <a:ea typeface="Nanum Myeongjo"/>
              <a:cs typeface="Nanum Myeongjo"/>
              <a:sym typeface="Nanum Myeongjo"/>
            </a:endParaRPr>
          </a:p>
        </p:txBody>
      </p:sp>
      <p:sp>
        <p:nvSpPr>
          <p:cNvPr id="326" name="Google Shape;326;p50"/>
          <p:cNvSpPr/>
          <p:nvPr/>
        </p:nvSpPr>
        <p:spPr>
          <a:xfrm>
            <a:off x="6543275" y="2426325"/>
            <a:ext cx="1946100" cy="1946100"/>
          </a:xfrm>
          <a:prstGeom prst="teardrop">
            <a:avLst>
              <a:gd fmla="val 100000" name="adj"/>
            </a:avLst>
          </a:prstGeom>
          <a:solidFill>
            <a:srgbClr val="83FB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50"/>
          <p:cNvSpPr txBox="1"/>
          <p:nvPr/>
        </p:nvSpPr>
        <p:spPr>
          <a:xfrm>
            <a:off x="6735575" y="2937675"/>
            <a:ext cx="1561500" cy="923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sz="1200">
                <a:solidFill>
                  <a:srgbClr val="145758"/>
                </a:solidFill>
                <a:latin typeface="Proxima Nova"/>
                <a:ea typeface="Proxima Nova"/>
                <a:cs typeface="Proxima Nova"/>
                <a:sym typeface="Proxima Nova"/>
              </a:rPr>
              <a:t>Do the task as a student would. Jot down any reflections that you have as you do the math!</a:t>
            </a:r>
            <a:endParaRPr b="1" sz="1200">
              <a:solidFill>
                <a:srgbClr val="145758"/>
              </a:solidFill>
              <a:latin typeface="DM Sans"/>
              <a:ea typeface="DM Sans"/>
              <a:cs typeface="DM Sans"/>
              <a:sym typeface="DM Sans"/>
            </a:endParaRPr>
          </a:p>
        </p:txBody>
      </p:sp>
      <p:grpSp>
        <p:nvGrpSpPr>
          <p:cNvPr id="328" name="Google Shape;328;p50"/>
          <p:cNvGrpSpPr/>
          <p:nvPr/>
        </p:nvGrpSpPr>
        <p:grpSpPr>
          <a:xfrm>
            <a:off x="970175" y="1172300"/>
            <a:ext cx="5917800" cy="3123925"/>
            <a:chOff x="970175" y="1172300"/>
            <a:chExt cx="5917800" cy="3123925"/>
          </a:xfrm>
        </p:grpSpPr>
        <p:pic>
          <p:nvPicPr>
            <p:cNvPr id="329" name="Google Shape;329;p50"/>
            <p:cNvPicPr preferRelativeResize="0"/>
            <p:nvPr/>
          </p:nvPicPr>
          <p:blipFill>
            <a:blip r:embed="rId3">
              <a:alphaModFix/>
            </a:blip>
            <a:stretch>
              <a:fillRect/>
            </a:stretch>
          </p:blipFill>
          <p:spPr>
            <a:xfrm>
              <a:off x="2078025" y="3648525"/>
              <a:ext cx="342900" cy="647700"/>
            </a:xfrm>
            <a:prstGeom prst="rect">
              <a:avLst/>
            </a:prstGeom>
            <a:noFill/>
            <a:ln>
              <a:noFill/>
            </a:ln>
          </p:spPr>
        </p:pic>
        <p:grpSp>
          <p:nvGrpSpPr>
            <p:cNvPr id="330" name="Google Shape;330;p50"/>
            <p:cNvGrpSpPr/>
            <p:nvPr/>
          </p:nvGrpSpPr>
          <p:grpSpPr>
            <a:xfrm>
              <a:off x="970175" y="1172300"/>
              <a:ext cx="5917800" cy="3022525"/>
              <a:chOff x="615900" y="1598550"/>
              <a:chExt cx="5917800" cy="3022525"/>
            </a:xfrm>
          </p:grpSpPr>
          <p:sp>
            <p:nvSpPr>
              <p:cNvPr id="331" name="Google Shape;331;p50"/>
              <p:cNvSpPr txBox="1"/>
              <p:nvPr/>
            </p:nvSpPr>
            <p:spPr>
              <a:xfrm>
                <a:off x="615900" y="1598550"/>
                <a:ext cx="5917800" cy="29508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lang="en-GB" sz="2300">
                    <a:solidFill>
                      <a:schemeClr val="lt1"/>
                    </a:solidFill>
                    <a:latin typeface="DM Sans"/>
                    <a:ea typeface="DM Sans"/>
                    <a:cs typeface="DM Sans"/>
                    <a:sym typeface="DM Sans"/>
                  </a:rPr>
                  <a:t>Which of the following equations have the same solution as </a:t>
                </a:r>
                <a:r>
                  <a:rPr i="1" lang="en-GB" sz="2300">
                    <a:solidFill>
                      <a:schemeClr val="lt1"/>
                    </a:solidFill>
                    <a:latin typeface="DM Sans"/>
                    <a:ea typeface="DM Sans"/>
                    <a:cs typeface="DM Sans"/>
                    <a:sym typeface="DM Sans"/>
                  </a:rPr>
                  <a:t>x</a:t>
                </a:r>
                <a:r>
                  <a:rPr lang="en-GB" sz="2300">
                    <a:solidFill>
                      <a:schemeClr val="lt1"/>
                    </a:solidFill>
                    <a:latin typeface="DM Sans"/>
                    <a:ea typeface="DM Sans"/>
                    <a:cs typeface="DM Sans"/>
                    <a:sym typeface="DM Sans"/>
                  </a:rPr>
                  <a:t> + 3 = 5</a:t>
                </a:r>
                <a:r>
                  <a:rPr i="1" lang="en-GB" sz="2300">
                    <a:solidFill>
                      <a:schemeClr val="lt1"/>
                    </a:solidFill>
                    <a:latin typeface="DM Sans"/>
                    <a:ea typeface="DM Sans"/>
                    <a:cs typeface="DM Sans"/>
                    <a:sym typeface="DM Sans"/>
                  </a:rPr>
                  <a:t>x</a:t>
                </a:r>
                <a:r>
                  <a:rPr lang="en-GB" sz="2300">
                    <a:solidFill>
                      <a:schemeClr val="lt1"/>
                    </a:solidFill>
                    <a:latin typeface="DM Sans"/>
                    <a:ea typeface="DM Sans"/>
                    <a:cs typeface="DM Sans"/>
                    <a:sym typeface="DM Sans"/>
                  </a:rPr>
                  <a:t> - 4? </a:t>
                </a:r>
                <a:endParaRPr sz="2300">
                  <a:solidFill>
                    <a:schemeClr val="lt1"/>
                  </a:solidFill>
                  <a:latin typeface="DM Sans"/>
                  <a:ea typeface="DM Sans"/>
                  <a:cs typeface="DM Sans"/>
                  <a:sym typeface="DM Sans"/>
                </a:endParaRPr>
              </a:p>
              <a:p>
                <a:pPr indent="-374650" lvl="0" marL="457200" rtl="0" algn="l">
                  <a:lnSpc>
                    <a:spcPct val="115000"/>
                  </a:lnSpc>
                  <a:spcBef>
                    <a:spcPts val="1200"/>
                  </a:spcBef>
                  <a:spcAft>
                    <a:spcPts val="0"/>
                  </a:spcAft>
                  <a:buClr>
                    <a:schemeClr val="lt1"/>
                  </a:buClr>
                  <a:buSzPts val="2300"/>
                  <a:buFont typeface="DM Sans"/>
                  <a:buAutoNum type="alphaUcPeriod"/>
                </a:pPr>
                <a:r>
                  <a:rPr i="1" lang="en-GB" sz="2300">
                    <a:solidFill>
                      <a:schemeClr val="lt1"/>
                    </a:solidFill>
                    <a:latin typeface="DM Sans"/>
                    <a:ea typeface="DM Sans"/>
                    <a:cs typeface="DM Sans"/>
                    <a:sym typeface="DM Sans"/>
                  </a:rPr>
                  <a:t>x </a:t>
                </a:r>
                <a:r>
                  <a:rPr lang="en-GB" sz="2300">
                    <a:solidFill>
                      <a:schemeClr val="lt1"/>
                    </a:solidFill>
                    <a:latin typeface="DM Sans"/>
                    <a:ea typeface="DM Sans"/>
                    <a:cs typeface="DM Sans"/>
                    <a:sym typeface="DM Sans"/>
                  </a:rPr>
                  <a:t>- 3 = 5</a:t>
                </a:r>
                <a:r>
                  <a:rPr i="1" lang="en-GB" sz="2300">
                    <a:solidFill>
                      <a:schemeClr val="lt1"/>
                    </a:solidFill>
                    <a:latin typeface="DM Sans"/>
                    <a:ea typeface="DM Sans"/>
                    <a:cs typeface="DM Sans"/>
                    <a:sym typeface="DM Sans"/>
                  </a:rPr>
                  <a:t>x</a:t>
                </a:r>
                <a:r>
                  <a:rPr lang="en-GB" sz="2300">
                    <a:solidFill>
                      <a:schemeClr val="lt1"/>
                    </a:solidFill>
                    <a:latin typeface="DM Sans"/>
                    <a:ea typeface="DM Sans"/>
                    <a:cs typeface="DM Sans"/>
                    <a:sym typeface="DM Sans"/>
                  </a:rPr>
                  <a:t> + 4</a:t>
                </a:r>
                <a:endParaRPr sz="2300">
                  <a:solidFill>
                    <a:schemeClr val="lt1"/>
                  </a:solidFill>
                  <a:latin typeface="DM Sans"/>
                  <a:ea typeface="DM Sans"/>
                  <a:cs typeface="DM Sans"/>
                  <a:sym typeface="DM Sans"/>
                </a:endParaRPr>
              </a:p>
              <a:p>
                <a:pPr indent="-374650" lvl="0" marL="457200" rtl="0" algn="l">
                  <a:lnSpc>
                    <a:spcPct val="115000"/>
                  </a:lnSpc>
                  <a:spcBef>
                    <a:spcPts val="0"/>
                  </a:spcBef>
                  <a:spcAft>
                    <a:spcPts val="0"/>
                  </a:spcAft>
                  <a:buClr>
                    <a:schemeClr val="lt1"/>
                  </a:buClr>
                  <a:buSzPts val="2300"/>
                  <a:buFont typeface="DM Sans"/>
                  <a:buAutoNum type="alphaUcPeriod"/>
                </a:pPr>
                <a:r>
                  <a:rPr lang="en-GB" sz="2300">
                    <a:solidFill>
                      <a:schemeClr val="lt1"/>
                    </a:solidFill>
                    <a:latin typeface="DM Sans"/>
                    <a:ea typeface="DM Sans"/>
                    <a:cs typeface="DM Sans"/>
                    <a:sym typeface="DM Sans"/>
                  </a:rPr>
                  <a:t>2</a:t>
                </a:r>
                <a:r>
                  <a:rPr i="1" lang="en-GB" sz="2300">
                    <a:solidFill>
                      <a:schemeClr val="lt1"/>
                    </a:solidFill>
                    <a:latin typeface="DM Sans"/>
                    <a:ea typeface="DM Sans"/>
                    <a:cs typeface="DM Sans"/>
                    <a:sym typeface="DM Sans"/>
                  </a:rPr>
                  <a:t>x</a:t>
                </a:r>
                <a:r>
                  <a:rPr lang="en-GB" sz="2300">
                    <a:solidFill>
                      <a:schemeClr val="lt1"/>
                    </a:solidFill>
                    <a:latin typeface="DM Sans"/>
                    <a:ea typeface="DM Sans"/>
                    <a:cs typeface="DM Sans"/>
                    <a:sym typeface="DM Sans"/>
                  </a:rPr>
                  <a:t> + 8 = 5</a:t>
                </a:r>
                <a:r>
                  <a:rPr i="1" lang="en-GB" sz="2300">
                    <a:solidFill>
                      <a:schemeClr val="lt1"/>
                    </a:solidFill>
                    <a:latin typeface="DM Sans"/>
                    <a:ea typeface="DM Sans"/>
                    <a:cs typeface="DM Sans"/>
                    <a:sym typeface="DM Sans"/>
                  </a:rPr>
                  <a:t>x</a:t>
                </a:r>
                <a:r>
                  <a:rPr lang="en-GB" sz="2300">
                    <a:solidFill>
                      <a:schemeClr val="lt1"/>
                    </a:solidFill>
                    <a:latin typeface="DM Sans"/>
                    <a:ea typeface="DM Sans"/>
                    <a:cs typeface="DM Sans"/>
                    <a:sym typeface="DM Sans"/>
                  </a:rPr>
                  <a:t> - 3</a:t>
                </a:r>
                <a:endParaRPr sz="2300">
                  <a:solidFill>
                    <a:schemeClr val="lt1"/>
                  </a:solidFill>
                  <a:latin typeface="DM Sans"/>
                  <a:ea typeface="DM Sans"/>
                  <a:cs typeface="DM Sans"/>
                  <a:sym typeface="DM Sans"/>
                </a:endParaRPr>
              </a:p>
              <a:p>
                <a:pPr indent="-374650" lvl="0" marL="457200" rtl="0" algn="l">
                  <a:lnSpc>
                    <a:spcPct val="115000"/>
                  </a:lnSpc>
                  <a:spcBef>
                    <a:spcPts val="0"/>
                  </a:spcBef>
                  <a:spcAft>
                    <a:spcPts val="0"/>
                  </a:spcAft>
                  <a:buClr>
                    <a:schemeClr val="lt1"/>
                  </a:buClr>
                  <a:buSzPts val="2300"/>
                  <a:buFont typeface="DM Sans"/>
                  <a:buAutoNum type="alphaUcPeriod"/>
                </a:pPr>
                <a:r>
                  <a:rPr lang="en-GB" sz="2300">
                    <a:solidFill>
                      <a:schemeClr val="lt1"/>
                    </a:solidFill>
                    <a:latin typeface="DM Sans"/>
                    <a:ea typeface="DM Sans"/>
                    <a:cs typeface="DM Sans"/>
                    <a:sym typeface="DM Sans"/>
                  </a:rPr>
                  <a:t>10</a:t>
                </a:r>
                <a:r>
                  <a:rPr i="1" lang="en-GB" sz="2300">
                    <a:solidFill>
                      <a:schemeClr val="lt1"/>
                    </a:solidFill>
                    <a:latin typeface="DM Sans"/>
                    <a:ea typeface="DM Sans"/>
                    <a:cs typeface="DM Sans"/>
                    <a:sym typeface="DM Sans"/>
                  </a:rPr>
                  <a:t>x </a:t>
                </a:r>
                <a:r>
                  <a:rPr lang="en-GB" sz="2300">
                    <a:solidFill>
                      <a:schemeClr val="lt1"/>
                    </a:solidFill>
                    <a:latin typeface="DM Sans"/>
                    <a:ea typeface="DM Sans"/>
                    <a:cs typeface="DM Sans"/>
                    <a:sym typeface="DM Sans"/>
                  </a:rPr>
                  <a:t>+ 6 = 2</a:t>
                </a:r>
                <a:r>
                  <a:rPr i="1" lang="en-GB" sz="2300">
                    <a:solidFill>
                      <a:schemeClr val="lt1"/>
                    </a:solidFill>
                    <a:latin typeface="DM Sans"/>
                    <a:ea typeface="DM Sans"/>
                    <a:cs typeface="DM Sans"/>
                    <a:sym typeface="DM Sans"/>
                  </a:rPr>
                  <a:t>x </a:t>
                </a:r>
                <a:r>
                  <a:rPr lang="en-GB" sz="2300">
                    <a:solidFill>
                      <a:schemeClr val="lt1"/>
                    </a:solidFill>
                    <a:latin typeface="DM Sans"/>
                    <a:ea typeface="DM Sans"/>
                    <a:cs typeface="DM Sans"/>
                    <a:sym typeface="DM Sans"/>
                  </a:rPr>
                  <a:t>- 8</a:t>
                </a:r>
                <a:endParaRPr sz="2300">
                  <a:solidFill>
                    <a:schemeClr val="lt1"/>
                  </a:solidFill>
                  <a:latin typeface="DM Sans"/>
                  <a:ea typeface="DM Sans"/>
                  <a:cs typeface="DM Sans"/>
                  <a:sym typeface="DM Sans"/>
                </a:endParaRPr>
              </a:p>
              <a:p>
                <a:pPr indent="-374650" lvl="0" marL="457200" rtl="0" algn="l">
                  <a:lnSpc>
                    <a:spcPct val="115000"/>
                  </a:lnSpc>
                  <a:spcBef>
                    <a:spcPts val="0"/>
                  </a:spcBef>
                  <a:spcAft>
                    <a:spcPts val="0"/>
                  </a:spcAft>
                  <a:buClr>
                    <a:schemeClr val="lt1"/>
                  </a:buClr>
                  <a:buSzPts val="2300"/>
                  <a:buFont typeface="DM Sans"/>
                  <a:buAutoNum type="alphaUcPeriod"/>
                </a:pPr>
                <a:r>
                  <a:rPr lang="en-GB" sz="2300">
                    <a:solidFill>
                      <a:schemeClr val="lt1"/>
                    </a:solidFill>
                    <a:latin typeface="DM Sans"/>
                    <a:ea typeface="DM Sans"/>
                    <a:cs typeface="DM Sans"/>
                    <a:sym typeface="DM Sans"/>
                  </a:rPr>
                  <a:t>10</a:t>
                </a:r>
                <a:r>
                  <a:rPr i="1" lang="en-GB" sz="2300">
                    <a:solidFill>
                      <a:schemeClr val="lt1"/>
                    </a:solidFill>
                    <a:latin typeface="DM Sans"/>
                    <a:ea typeface="DM Sans"/>
                    <a:cs typeface="DM Sans"/>
                    <a:sym typeface="DM Sans"/>
                  </a:rPr>
                  <a:t>x </a:t>
                </a:r>
                <a:r>
                  <a:rPr lang="en-GB" sz="2300">
                    <a:solidFill>
                      <a:schemeClr val="lt1"/>
                    </a:solidFill>
                    <a:latin typeface="DM Sans"/>
                    <a:ea typeface="DM Sans"/>
                    <a:cs typeface="DM Sans"/>
                    <a:sym typeface="DM Sans"/>
                  </a:rPr>
                  <a:t>- 8 = 2</a:t>
                </a:r>
                <a:r>
                  <a:rPr i="1" lang="en-GB" sz="2300">
                    <a:solidFill>
                      <a:schemeClr val="lt1"/>
                    </a:solidFill>
                    <a:latin typeface="DM Sans"/>
                    <a:ea typeface="DM Sans"/>
                    <a:cs typeface="DM Sans"/>
                    <a:sym typeface="DM Sans"/>
                  </a:rPr>
                  <a:t>x</a:t>
                </a:r>
                <a:r>
                  <a:rPr lang="en-GB" sz="2300">
                    <a:solidFill>
                      <a:schemeClr val="lt1"/>
                    </a:solidFill>
                    <a:latin typeface="DM Sans"/>
                    <a:ea typeface="DM Sans"/>
                    <a:cs typeface="DM Sans"/>
                    <a:sym typeface="DM Sans"/>
                  </a:rPr>
                  <a:t> + 6</a:t>
                </a:r>
                <a:endParaRPr sz="2300">
                  <a:solidFill>
                    <a:schemeClr val="lt1"/>
                  </a:solidFill>
                  <a:latin typeface="DM Sans"/>
                  <a:ea typeface="DM Sans"/>
                  <a:cs typeface="DM Sans"/>
                  <a:sym typeface="DM Sans"/>
                </a:endParaRPr>
              </a:p>
              <a:p>
                <a:pPr indent="-374650" lvl="0" marL="457200" rtl="0" algn="l">
                  <a:lnSpc>
                    <a:spcPct val="115000"/>
                  </a:lnSpc>
                  <a:spcBef>
                    <a:spcPts val="0"/>
                  </a:spcBef>
                  <a:spcAft>
                    <a:spcPts val="0"/>
                  </a:spcAft>
                  <a:buClr>
                    <a:schemeClr val="lt1"/>
                  </a:buClr>
                  <a:buSzPts val="2300"/>
                  <a:buFont typeface="DM Sans"/>
                  <a:buAutoNum type="alphaUcPeriod"/>
                </a:pPr>
                <a:r>
                  <a:rPr lang="en-GB" sz="2300">
                    <a:solidFill>
                      <a:schemeClr val="lt1"/>
                    </a:solidFill>
                    <a:latin typeface="DM Sans"/>
                    <a:ea typeface="DM Sans"/>
                    <a:cs typeface="DM Sans"/>
                    <a:sym typeface="DM Sans"/>
                  </a:rPr>
                  <a:t>0.3 + </a:t>
                </a:r>
                <a:r>
                  <a:rPr i="1" lang="en-GB" sz="2300">
                    <a:solidFill>
                      <a:schemeClr val="lt1"/>
                    </a:solidFill>
                    <a:latin typeface="DM Sans"/>
                    <a:ea typeface="DM Sans"/>
                    <a:cs typeface="DM Sans"/>
                    <a:sym typeface="DM Sans"/>
                  </a:rPr>
                  <a:t>   </a:t>
                </a:r>
                <a:r>
                  <a:rPr lang="en-GB" sz="2300">
                    <a:solidFill>
                      <a:schemeClr val="lt1"/>
                    </a:solidFill>
                    <a:latin typeface="DM Sans"/>
                    <a:ea typeface="DM Sans"/>
                    <a:cs typeface="DM Sans"/>
                    <a:sym typeface="DM Sans"/>
                  </a:rPr>
                  <a:t> =      </a:t>
                </a:r>
                <a:r>
                  <a:rPr i="1" lang="en-GB" sz="2300">
                    <a:solidFill>
                      <a:schemeClr val="lt1"/>
                    </a:solidFill>
                    <a:latin typeface="DM Sans"/>
                    <a:ea typeface="DM Sans"/>
                    <a:cs typeface="DM Sans"/>
                    <a:sym typeface="DM Sans"/>
                  </a:rPr>
                  <a:t>x</a:t>
                </a:r>
                <a:r>
                  <a:rPr lang="en-GB" sz="2300">
                    <a:solidFill>
                      <a:schemeClr val="lt1"/>
                    </a:solidFill>
                    <a:latin typeface="DM Sans"/>
                    <a:ea typeface="DM Sans"/>
                    <a:cs typeface="DM Sans"/>
                    <a:sym typeface="DM Sans"/>
                  </a:rPr>
                  <a:t> - 0.4  </a:t>
                </a:r>
                <a:endParaRPr sz="2300">
                  <a:solidFill>
                    <a:schemeClr val="lt1"/>
                  </a:solidFill>
                  <a:latin typeface="DM Sans"/>
                  <a:ea typeface="DM Sans"/>
                  <a:cs typeface="DM Sans"/>
                  <a:sym typeface="DM Sans"/>
                </a:endParaRPr>
              </a:p>
            </p:txBody>
          </p:sp>
          <p:grpSp>
            <p:nvGrpSpPr>
              <p:cNvPr id="332" name="Google Shape;332;p50"/>
              <p:cNvGrpSpPr/>
              <p:nvPr/>
            </p:nvGrpSpPr>
            <p:grpSpPr>
              <a:xfrm>
                <a:off x="2367525" y="3973375"/>
                <a:ext cx="342900" cy="647700"/>
                <a:chOff x="2367525" y="3973375"/>
                <a:chExt cx="342900" cy="647700"/>
              </a:xfrm>
            </p:grpSpPr>
            <p:sp>
              <p:nvSpPr>
                <p:cNvPr id="333" name="Google Shape;333;p50"/>
                <p:cNvSpPr txBox="1"/>
                <p:nvPr/>
              </p:nvSpPr>
              <p:spPr>
                <a:xfrm>
                  <a:off x="2367525" y="3973375"/>
                  <a:ext cx="342900" cy="64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100">
                      <a:solidFill>
                        <a:schemeClr val="lt1"/>
                      </a:solidFill>
                    </a:rPr>
                    <a:t>1</a:t>
                  </a:r>
                  <a:endParaRPr sz="2100">
                    <a:solidFill>
                      <a:schemeClr val="lt1"/>
                    </a:solidFill>
                  </a:endParaRPr>
                </a:p>
                <a:p>
                  <a:pPr indent="0" lvl="0" marL="0" rtl="0" algn="l">
                    <a:spcBef>
                      <a:spcPts val="0"/>
                    </a:spcBef>
                    <a:spcAft>
                      <a:spcPts val="0"/>
                    </a:spcAft>
                    <a:buNone/>
                  </a:pPr>
                  <a:r>
                    <a:rPr lang="en-GB" sz="2100">
                      <a:solidFill>
                        <a:schemeClr val="lt1"/>
                      </a:solidFill>
                    </a:rPr>
                    <a:t>2</a:t>
                  </a:r>
                  <a:endParaRPr sz="2100">
                    <a:solidFill>
                      <a:schemeClr val="lt1"/>
                    </a:solidFill>
                  </a:endParaRPr>
                </a:p>
              </p:txBody>
            </p:sp>
            <p:cxnSp>
              <p:nvCxnSpPr>
                <p:cNvPr id="334" name="Google Shape;334;p50"/>
                <p:cNvCxnSpPr/>
                <p:nvPr/>
              </p:nvCxnSpPr>
              <p:spPr>
                <a:xfrm>
                  <a:off x="2367525" y="4373425"/>
                  <a:ext cx="342900" cy="0"/>
                </a:xfrm>
                <a:prstGeom prst="straightConnector1">
                  <a:avLst/>
                </a:prstGeom>
                <a:noFill/>
                <a:ln cap="flat" cmpd="sng" w="19050">
                  <a:solidFill>
                    <a:schemeClr val="lt1"/>
                  </a:solidFill>
                  <a:prstDash val="solid"/>
                  <a:round/>
                  <a:headEnd len="med" w="med" type="none"/>
                  <a:tailEnd len="med" w="med" type="none"/>
                </a:ln>
              </p:spPr>
            </p:cxnSp>
          </p:grpSp>
        </p:gr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FBA3"/>
        </a:solidFill>
      </p:bgPr>
    </p:bg>
    <p:spTree>
      <p:nvGrpSpPr>
        <p:cNvPr id="143" name="Shape 143"/>
        <p:cNvGrpSpPr/>
        <p:nvPr/>
      </p:nvGrpSpPr>
      <p:grpSpPr>
        <a:xfrm>
          <a:off x="0" y="0"/>
          <a:ext cx="0" cy="0"/>
          <a:chOff x="0" y="0"/>
          <a:chExt cx="0" cy="0"/>
        </a:xfrm>
      </p:grpSpPr>
      <p:sp>
        <p:nvSpPr>
          <p:cNvPr id="144" name="Google Shape;144;p33"/>
          <p:cNvSpPr txBox="1"/>
          <p:nvPr/>
        </p:nvSpPr>
        <p:spPr>
          <a:xfrm>
            <a:off x="615900" y="1031000"/>
            <a:ext cx="7620600" cy="19446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lang="en-GB" sz="6400">
                <a:latin typeface="Nanum Myeongjo"/>
                <a:ea typeface="Nanum Myeongjo"/>
                <a:cs typeface="Nanum Myeongjo"/>
                <a:sym typeface="Nanum Myeongjo"/>
              </a:rPr>
              <a:t>M101 Overview </a:t>
            </a:r>
            <a:endParaRPr sz="6400">
              <a:latin typeface="Nanum Myeongjo"/>
              <a:ea typeface="Nanum Myeongjo"/>
              <a:cs typeface="Nanum Myeongjo"/>
              <a:sym typeface="Nanum Myeongjo"/>
            </a:endParaRPr>
          </a:p>
        </p:txBody>
      </p:sp>
      <p:sp>
        <p:nvSpPr>
          <p:cNvPr id="145" name="Google Shape;145;p33"/>
          <p:cNvSpPr txBox="1"/>
          <p:nvPr/>
        </p:nvSpPr>
        <p:spPr>
          <a:xfrm>
            <a:off x="615900" y="4436800"/>
            <a:ext cx="2682300" cy="246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GB" sz="1600">
                <a:latin typeface="DM Sans Medium"/>
                <a:ea typeface="DM Sans Medium"/>
                <a:cs typeface="DM Sans Medium"/>
                <a:sym typeface="DM Sans Medium"/>
              </a:rPr>
              <a:t>Month DD</a:t>
            </a:r>
            <a:r>
              <a:rPr lang="en-GB" sz="1600">
                <a:latin typeface="DM Sans Medium"/>
                <a:ea typeface="DM Sans Medium"/>
                <a:cs typeface="DM Sans Medium"/>
                <a:sym typeface="DM Sans Medium"/>
              </a:rPr>
              <a:t>, YYYY</a:t>
            </a:r>
            <a:endParaRPr sz="1600">
              <a:latin typeface="DM Sans Medium"/>
              <a:ea typeface="DM Sans Medium"/>
              <a:cs typeface="DM Sans Medium"/>
              <a:sym typeface="DM Sans Medium"/>
            </a:endParaRPr>
          </a:p>
        </p:txBody>
      </p:sp>
      <p:pic>
        <p:nvPicPr>
          <p:cNvPr id="146" name="Google Shape;146;p33"/>
          <p:cNvPicPr preferRelativeResize="0"/>
          <p:nvPr/>
        </p:nvPicPr>
        <p:blipFill>
          <a:blip r:embed="rId3">
            <a:alphaModFix/>
          </a:blip>
          <a:stretch>
            <a:fillRect/>
          </a:stretch>
        </p:blipFill>
        <p:spPr>
          <a:xfrm>
            <a:off x="8162438" y="4343025"/>
            <a:ext cx="678562" cy="340075"/>
          </a:xfrm>
          <a:prstGeom prst="rect">
            <a:avLst/>
          </a:prstGeom>
          <a:noFill/>
          <a:ln>
            <a:noFill/>
          </a:ln>
        </p:spPr>
      </p:pic>
      <p:sp>
        <p:nvSpPr>
          <p:cNvPr id="147" name="Google Shape;147;p33"/>
          <p:cNvSpPr txBox="1"/>
          <p:nvPr/>
        </p:nvSpPr>
        <p:spPr>
          <a:xfrm>
            <a:off x="615900" y="1880150"/>
            <a:ext cx="4340700" cy="246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GB" sz="1600">
                <a:latin typeface="DM Sans"/>
                <a:ea typeface="DM Sans"/>
                <a:cs typeface="DM Sans"/>
                <a:sym typeface="DM Sans"/>
              </a:rPr>
              <a:t>XQ Badge Project PL Series Baseline Session</a:t>
            </a:r>
            <a:endParaRPr b="1" sz="1600">
              <a:solidFill>
                <a:srgbClr val="000000"/>
              </a:solidFill>
              <a:latin typeface="DM Sans"/>
              <a:ea typeface="DM Sans"/>
              <a:cs typeface="DM Sans"/>
              <a:sym typeface="DM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5758"/>
        </a:solidFill>
      </p:bgPr>
    </p:bg>
    <p:spTree>
      <p:nvGrpSpPr>
        <p:cNvPr id="338" name="Shape 338"/>
        <p:cNvGrpSpPr/>
        <p:nvPr/>
      </p:nvGrpSpPr>
      <p:grpSpPr>
        <a:xfrm>
          <a:off x="0" y="0"/>
          <a:ext cx="0" cy="0"/>
          <a:chOff x="0" y="0"/>
          <a:chExt cx="0" cy="0"/>
        </a:xfrm>
      </p:grpSpPr>
      <p:cxnSp>
        <p:nvCxnSpPr>
          <p:cNvPr id="339" name="Google Shape;339;p51"/>
          <p:cNvCxnSpPr/>
          <p:nvPr/>
        </p:nvCxnSpPr>
        <p:spPr>
          <a:xfrm>
            <a:off x="312775" y="-13900"/>
            <a:ext cx="0" cy="5178300"/>
          </a:xfrm>
          <a:prstGeom prst="straightConnector1">
            <a:avLst/>
          </a:prstGeom>
          <a:noFill/>
          <a:ln cap="flat" cmpd="sng" w="9525">
            <a:solidFill>
              <a:srgbClr val="83FBA3"/>
            </a:solidFill>
            <a:prstDash val="solid"/>
            <a:round/>
            <a:headEnd len="med" w="med" type="none"/>
            <a:tailEnd len="med" w="med" type="none"/>
          </a:ln>
        </p:spPr>
      </p:cxnSp>
      <p:cxnSp>
        <p:nvCxnSpPr>
          <p:cNvPr id="340" name="Google Shape;340;p51"/>
          <p:cNvCxnSpPr/>
          <p:nvPr/>
        </p:nvCxnSpPr>
        <p:spPr>
          <a:xfrm rot="10800000">
            <a:off x="-100" y="4837750"/>
            <a:ext cx="9202800" cy="0"/>
          </a:xfrm>
          <a:prstGeom prst="straightConnector1">
            <a:avLst/>
          </a:prstGeom>
          <a:noFill/>
          <a:ln cap="flat" cmpd="sng" w="9525">
            <a:solidFill>
              <a:srgbClr val="83FBA3"/>
            </a:solidFill>
            <a:prstDash val="solid"/>
            <a:round/>
            <a:headEnd len="med" w="med" type="none"/>
            <a:tailEnd len="med" w="med" type="none"/>
          </a:ln>
        </p:spPr>
      </p:cxnSp>
      <p:sp>
        <p:nvSpPr>
          <p:cNvPr id="341" name="Google Shape;341;p51"/>
          <p:cNvSpPr txBox="1"/>
          <p:nvPr/>
        </p:nvSpPr>
        <p:spPr>
          <a:xfrm>
            <a:off x="615900" y="368375"/>
            <a:ext cx="7410600" cy="538800"/>
          </a:xfrm>
          <a:prstGeom prst="rect">
            <a:avLst/>
          </a:prstGeom>
          <a:noFill/>
          <a:ln>
            <a:noFill/>
          </a:ln>
        </p:spPr>
        <p:txBody>
          <a:bodyPr anchorCtr="0" anchor="t" bIns="0" lIns="0" spcFirstLastPara="1" rIns="0" wrap="square" tIns="0">
            <a:spAutoFit/>
          </a:bodyPr>
          <a:lstStyle/>
          <a:p>
            <a:pPr indent="0" lvl="0" marL="0" rtl="0" algn="l">
              <a:spcBef>
                <a:spcPts val="0"/>
              </a:spcBef>
              <a:spcAft>
                <a:spcPts val="1000"/>
              </a:spcAft>
              <a:buNone/>
            </a:pPr>
            <a:r>
              <a:rPr lang="en-GB" sz="3500">
                <a:solidFill>
                  <a:srgbClr val="83FBA3"/>
                </a:solidFill>
                <a:latin typeface="Nanum Myeongjo"/>
                <a:ea typeface="Nanum Myeongjo"/>
                <a:cs typeface="Nanum Myeongjo"/>
                <a:sym typeface="Nanum Myeongjo"/>
              </a:rPr>
              <a:t>Content and Practice Expectations</a:t>
            </a:r>
            <a:endParaRPr sz="3500">
              <a:solidFill>
                <a:srgbClr val="83FBA3"/>
              </a:solidFill>
              <a:latin typeface="Nanum Myeongjo"/>
              <a:ea typeface="Nanum Myeongjo"/>
              <a:cs typeface="Nanum Myeongjo"/>
              <a:sym typeface="Nanum Myeongjo"/>
            </a:endParaRPr>
          </a:p>
        </p:txBody>
      </p:sp>
      <p:sp>
        <p:nvSpPr>
          <p:cNvPr id="342" name="Google Shape;342;p51"/>
          <p:cNvSpPr/>
          <p:nvPr/>
        </p:nvSpPr>
        <p:spPr>
          <a:xfrm>
            <a:off x="6543275" y="2426325"/>
            <a:ext cx="1946100" cy="1946100"/>
          </a:xfrm>
          <a:prstGeom prst="teardrop">
            <a:avLst>
              <a:gd fmla="val 100000" name="adj"/>
            </a:avLst>
          </a:prstGeom>
          <a:solidFill>
            <a:srgbClr val="83FB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51"/>
          <p:cNvSpPr txBox="1"/>
          <p:nvPr/>
        </p:nvSpPr>
        <p:spPr>
          <a:xfrm>
            <a:off x="6735575" y="2976075"/>
            <a:ext cx="1561500" cy="846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sz="1100">
                <a:solidFill>
                  <a:srgbClr val="145758"/>
                </a:solidFill>
                <a:latin typeface="DM Sans"/>
                <a:ea typeface="DM Sans"/>
                <a:cs typeface="DM Sans"/>
                <a:sym typeface="DM Sans"/>
              </a:rPr>
              <a:t>Choose 1-2 Content and Practice Expectations that student work could give evidence of.</a:t>
            </a:r>
            <a:endParaRPr b="1" sz="1100">
              <a:solidFill>
                <a:srgbClr val="145758"/>
              </a:solidFill>
              <a:latin typeface="DM Sans"/>
              <a:ea typeface="DM Sans"/>
              <a:cs typeface="DM Sans"/>
              <a:sym typeface="DM Sans"/>
            </a:endParaRPr>
          </a:p>
        </p:txBody>
      </p:sp>
      <p:sp>
        <p:nvSpPr>
          <p:cNvPr id="344" name="Google Shape;344;p51"/>
          <p:cNvSpPr txBox="1"/>
          <p:nvPr/>
        </p:nvSpPr>
        <p:spPr>
          <a:xfrm>
            <a:off x="615900" y="1141350"/>
            <a:ext cx="5917800" cy="3540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1200"/>
              </a:spcAft>
              <a:buClr>
                <a:schemeClr val="dk1"/>
              </a:buClr>
              <a:buSzPts val="1100"/>
              <a:buFont typeface="Arial"/>
              <a:buNone/>
            </a:pPr>
            <a:r>
              <a:t/>
            </a:r>
            <a:endParaRPr sz="2300">
              <a:solidFill>
                <a:schemeClr val="lt1"/>
              </a:solidFill>
              <a:latin typeface="DM Sans"/>
              <a:ea typeface="DM Sans"/>
              <a:cs typeface="DM Sans"/>
              <a:sym typeface="DM Sans"/>
            </a:endParaRPr>
          </a:p>
        </p:txBody>
      </p:sp>
      <p:grpSp>
        <p:nvGrpSpPr>
          <p:cNvPr id="345" name="Google Shape;345;p51"/>
          <p:cNvGrpSpPr/>
          <p:nvPr/>
        </p:nvGrpSpPr>
        <p:grpSpPr>
          <a:xfrm>
            <a:off x="970175" y="1172300"/>
            <a:ext cx="5917800" cy="3123925"/>
            <a:chOff x="970175" y="1172300"/>
            <a:chExt cx="5917800" cy="3123925"/>
          </a:xfrm>
        </p:grpSpPr>
        <p:pic>
          <p:nvPicPr>
            <p:cNvPr id="346" name="Google Shape;346;p51"/>
            <p:cNvPicPr preferRelativeResize="0"/>
            <p:nvPr/>
          </p:nvPicPr>
          <p:blipFill>
            <a:blip r:embed="rId3">
              <a:alphaModFix/>
            </a:blip>
            <a:stretch>
              <a:fillRect/>
            </a:stretch>
          </p:blipFill>
          <p:spPr>
            <a:xfrm>
              <a:off x="2078025" y="3648525"/>
              <a:ext cx="342900" cy="647700"/>
            </a:xfrm>
            <a:prstGeom prst="rect">
              <a:avLst/>
            </a:prstGeom>
            <a:noFill/>
            <a:ln>
              <a:noFill/>
            </a:ln>
          </p:spPr>
        </p:pic>
        <p:grpSp>
          <p:nvGrpSpPr>
            <p:cNvPr id="347" name="Google Shape;347;p51"/>
            <p:cNvGrpSpPr/>
            <p:nvPr/>
          </p:nvGrpSpPr>
          <p:grpSpPr>
            <a:xfrm>
              <a:off x="970175" y="1172300"/>
              <a:ext cx="5917800" cy="3022525"/>
              <a:chOff x="615900" y="1598550"/>
              <a:chExt cx="5917800" cy="3022525"/>
            </a:xfrm>
          </p:grpSpPr>
          <p:sp>
            <p:nvSpPr>
              <p:cNvPr id="348" name="Google Shape;348;p51"/>
              <p:cNvSpPr txBox="1"/>
              <p:nvPr/>
            </p:nvSpPr>
            <p:spPr>
              <a:xfrm>
                <a:off x="615900" y="1598550"/>
                <a:ext cx="5917800" cy="29508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lang="en-GB" sz="2300">
                    <a:solidFill>
                      <a:schemeClr val="lt1"/>
                    </a:solidFill>
                    <a:latin typeface="DM Sans"/>
                    <a:ea typeface="DM Sans"/>
                    <a:cs typeface="DM Sans"/>
                    <a:sym typeface="DM Sans"/>
                  </a:rPr>
                  <a:t>Which of the following equations have the same solution as </a:t>
                </a:r>
                <a:r>
                  <a:rPr i="1" lang="en-GB" sz="2300">
                    <a:solidFill>
                      <a:schemeClr val="lt1"/>
                    </a:solidFill>
                    <a:latin typeface="DM Sans"/>
                    <a:ea typeface="DM Sans"/>
                    <a:cs typeface="DM Sans"/>
                    <a:sym typeface="DM Sans"/>
                  </a:rPr>
                  <a:t>x</a:t>
                </a:r>
                <a:r>
                  <a:rPr lang="en-GB" sz="2300">
                    <a:solidFill>
                      <a:schemeClr val="lt1"/>
                    </a:solidFill>
                    <a:latin typeface="DM Sans"/>
                    <a:ea typeface="DM Sans"/>
                    <a:cs typeface="DM Sans"/>
                    <a:sym typeface="DM Sans"/>
                  </a:rPr>
                  <a:t> + 3 = 5</a:t>
                </a:r>
                <a:r>
                  <a:rPr i="1" lang="en-GB" sz="2300">
                    <a:solidFill>
                      <a:schemeClr val="lt1"/>
                    </a:solidFill>
                    <a:latin typeface="DM Sans"/>
                    <a:ea typeface="DM Sans"/>
                    <a:cs typeface="DM Sans"/>
                    <a:sym typeface="DM Sans"/>
                  </a:rPr>
                  <a:t>x</a:t>
                </a:r>
                <a:r>
                  <a:rPr lang="en-GB" sz="2300">
                    <a:solidFill>
                      <a:schemeClr val="lt1"/>
                    </a:solidFill>
                    <a:latin typeface="DM Sans"/>
                    <a:ea typeface="DM Sans"/>
                    <a:cs typeface="DM Sans"/>
                    <a:sym typeface="DM Sans"/>
                  </a:rPr>
                  <a:t> - 4? </a:t>
                </a:r>
                <a:endParaRPr sz="2300">
                  <a:solidFill>
                    <a:schemeClr val="lt1"/>
                  </a:solidFill>
                  <a:latin typeface="DM Sans"/>
                  <a:ea typeface="DM Sans"/>
                  <a:cs typeface="DM Sans"/>
                  <a:sym typeface="DM Sans"/>
                </a:endParaRPr>
              </a:p>
              <a:p>
                <a:pPr indent="-374650" lvl="0" marL="457200" rtl="0" algn="l">
                  <a:lnSpc>
                    <a:spcPct val="115000"/>
                  </a:lnSpc>
                  <a:spcBef>
                    <a:spcPts val="1200"/>
                  </a:spcBef>
                  <a:spcAft>
                    <a:spcPts val="0"/>
                  </a:spcAft>
                  <a:buClr>
                    <a:schemeClr val="lt1"/>
                  </a:buClr>
                  <a:buSzPts val="2300"/>
                  <a:buFont typeface="DM Sans"/>
                  <a:buAutoNum type="alphaUcPeriod"/>
                </a:pPr>
                <a:r>
                  <a:rPr i="1" lang="en-GB" sz="2300">
                    <a:solidFill>
                      <a:schemeClr val="lt1"/>
                    </a:solidFill>
                    <a:latin typeface="DM Sans"/>
                    <a:ea typeface="DM Sans"/>
                    <a:cs typeface="DM Sans"/>
                    <a:sym typeface="DM Sans"/>
                  </a:rPr>
                  <a:t>x </a:t>
                </a:r>
                <a:r>
                  <a:rPr lang="en-GB" sz="2300">
                    <a:solidFill>
                      <a:schemeClr val="lt1"/>
                    </a:solidFill>
                    <a:latin typeface="DM Sans"/>
                    <a:ea typeface="DM Sans"/>
                    <a:cs typeface="DM Sans"/>
                    <a:sym typeface="DM Sans"/>
                  </a:rPr>
                  <a:t>- 3 = 5</a:t>
                </a:r>
                <a:r>
                  <a:rPr i="1" lang="en-GB" sz="2300">
                    <a:solidFill>
                      <a:schemeClr val="lt1"/>
                    </a:solidFill>
                    <a:latin typeface="DM Sans"/>
                    <a:ea typeface="DM Sans"/>
                    <a:cs typeface="DM Sans"/>
                    <a:sym typeface="DM Sans"/>
                  </a:rPr>
                  <a:t>x</a:t>
                </a:r>
                <a:r>
                  <a:rPr lang="en-GB" sz="2300">
                    <a:solidFill>
                      <a:schemeClr val="lt1"/>
                    </a:solidFill>
                    <a:latin typeface="DM Sans"/>
                    <a:ea typeface="DM Sans"/>
                    <a:cs typeface="DM Sans"/>
                    <a:sym typeface="DM Sans"/>
                  </a:rPr>
                  <a:t> + 4</a:t>
                </a:r>
                <a:endParaRPr sz="2300">
                  <a:solidFill>
                    <a:schemeClr val="lt1"/>
                  </a:solidFill>
                  <a:latin typeface="DM Sans"/>
                  <a:ea typeface="DM Sans"/>
                  <a:cs typeface="DM Sans"/>
                  <a:sym typeface="DM Sans"/>
                </a:endParaRPr>
              </a:p>
              <a:p>
                <a:pPr indent="-374650" lvl="0" marL="457200" rtl="0" algn="l">
                  <a:lnSpc>
                    <a:spcPct val="115000"/>
                  </a:lnSpc>
                  <a:spcBef>
                    <a:spcPts val="0"/>
                  </a:spcBef>
                  <a:spcAft>
                    <a:spcPts val="0"/>
                  </a:spcAft>
                  <a:buClr>
                    <a:schemeClr val="lt1"/>
                  </a:buClr>
                  <a:buSzPts val="2300"/>
                  <a:buFont typeface="DM Sans"/>
                  <a:buAutoNum type="alphaUcPeriod"/>
                </a:pPr>
                <a:r>
                  <a:rPr lang="en-GB" sz="2300">
                    <a:solidFill>
                      <a:schemeClr val="lt1"/>
                    </a:solidFill>
                    <a:latin typeface="DM Sans"/>
                    <a:ea typeface="DM Sans"/>
                    <a:cs typeface="DM Sans"/>
                    <a:sym typeface="DM Sans"/>
                  </a:rPr>
                  <a:t>2</a:t>
                </a:r>
                <a:r>
                  <a:rPr i="1" lang="en-GB" sz="2300">
                    <a:solidFill>
                      <a:schemeClr val="lt1"/>
                    </a:solidFill>
                    <a:latin typeface="DM Sans"/>
                    <a:ea typeface="DM Sans"/>
                    <a:cs typeface="DM Sans"/>
                    <a:sym typeface="DM Sans"/>
                  </a:rPr>
                  <a:t>x</a:t>
                </a:r>
                <a:r>
                  <a:rPr lang="en-GB" sz="2300">
                    <a:solidFill>
                      <a:schemeClr val="lt1"/>
                    </a:solidFill>
                    <a:latin typeface="DM Sans"/>
                    <a:ea typeface="DM Sans"/>
                    <a:cs typeface="DM Sans"/>
                    <a:sym typeface="DM Sans"/>
                  </a:rPr>
                  <a:t> + 8 = 5</a:t>
                </a:r>
                <a:r>
                  <a:rPr i="1" lang="en-GB" sz="2300">
                    <a:solidFill>
                      <a:schemeClr val="lt1"/>
                    </a:solidFill>
                    <a:latin typeface="DM Sans"/>
                    <a:ea typeface="DM Sans"/>
                    <a:cs typeface="DM Sans"/>
                    <a:sym typeface="DM Sans"/>
                  </a:rPr>
                  <a:t>x</a:t>
                </a:r>
                <a:r>
                  <a:rPr lang="en-GB" sz="2300">
                    <a:solidFill>
                      <a:schemeClr val="lt1"/>
                    </a:solidFill>
                    <a:latin typeface="DM Sans"/>
                    <a:ea typeface="DM Sans"/>
                    <a:cs typeface="DM Sans"/>
                    <a:sym typeface="DM Sans"/>
                  </a:rPr>
                  <a:t> - 3</a:t>
                </a:r>
                <a:endParaRPr sz="2300">
                  <a:solidFill>
                    <a:schemeClr val="lt1"/>
                  </a:solidFill>
                  <a:latin typeface="DM Sans"/>
                  <a:ea typeface="DM Sans"/>
                  <a:cs typeface="DM Sans"/>
                  <a:sym typeface="DM Sans"/>
                </a:endParaRPr>
              </a:p>
              <a:p>
                <a:pPr indent="-374650" lvl="0" marL="457200" rtl="0" algn="l">
                  <a:lnSpc>
                    <a:spcPct val="115000"/>
                  </a:lnSpc>
                  <a:spcBef>
                    <a:spcPts val="0"/>
                  </a:spcBef>
                  <a:spcAft>
                    <a:spcPts val="0"/>
                  </a:spcAft>
                  <a:buClr>
                    <a:schemeClr val="lt1"/>
                  </a:buClr>
                  <a:buSzPts val="2300"/>
                  <a:buFont typeface="DM Sans"/>
                  <a:buAutoNum type="alphaUcPeriod"/>
                </a:pPr>
                <a:r>
                  <a:rPr lang="en-GB" sz="2300">
                    <a:solidFill>
                      <a:schemeClr val="lt1"/>
                    </a:solidFill>
                    <a:latin typeface="DM Sans"/>
                    <a:ea typeface="DM Sans"/>
                    <a:cs typeface="DM Sans"/>
                    <a:sym typeface="DM Sans"/>
                  </a:rPr>
                  <a:t>10</a:t>
                </a:r>
                <a:r>
                  <a:rPr i="1" lang="en-GB" sz="2300">
                    <a:solidFill>
                      <a:schemeClr val="lt1"/>
                    </a:solidFill>
                    <a:latin typeface="DM Sans"/>
                    <a:ea typeface="DM Sans"/>
                    <a:cs typeface="DM Sans"/>
                    <a:sym typeface="DM Sans"/>
                  </a:rPr>
                  <a:t>x </a:t>
                </a:r>
                <a:r>
                  <a:rPr lang="en-GB" sz="2300">
                    <a:solidFill>
                      <a:schemeClr val="lt1"/>
                    </a:solidFill>
                    <a:latin typeface="DM Sans"/>
                    <a:ea typeface="DM Sans"/>
                    <a:cs typeface="DM Sans"/>
                    <a:sym typeface="DM Sans"/>
                  </a:rPr>
                  <a:t>+ 6 = 2</a:t>
                </a:r>
                <a:r>
                  <a:rPr i="1" lang="en-GB" sz="2300">
                    <a:solidFill>
                      <a:schemeClr val="lt1"/>
                    </a:solidFill>
                    <a:latin typeface="DM Sans"/>
                    <a:ea typeface="DM Sans"/>
                    <a:cs typeface="DM Sans"/>
                    <a:sym typeface="DM Sans"/>
                  </a:rPr>
                  <a:t>x </a:t>
                </a:r>
                <a:r>
                  <a:rPr lang="en-GB" sz="2300">
                    <a:solidFill>
                      <a:schemeClr val="lt1"/>
                    </a:solidFill>
                    <a:latin typeface="DM Sans"/>
                    <a:ea typeface="DM Sans"/>
                    <a:cs typeface="DM Sans"/>
                    <a:sym typeface="DM Sans"/>
                  </a:rPr>
                  <a:t>- 8</a:t>
                </a:r>
                <a:endParaRPr sz="2300">
                  <a:solidFill>
                    <a:schemeClr val="lt1"/>
                  </a:solidFill>
                  <a:latin typeface="DM Sans"/>
                  <a:ea typeface="DM Sans"/>
                  <a:cs typeface="DM Sans"/>
                  <a:sym typeface="DM Sans"/>
                </a:endParaRPr>
              </a:p>
              <a:p>
                <a:pPr indent="-374650" lvl="0" marL="457200" rtl="0" algn="l">
                  <a:lnSpc>
                    <a:spcPct val="115000"/>
                  </a:lnSpc>
                  <a:spcBef>
                    <a:spcPts val="0"/>
                  </a:spcBef>
                  <a:spcAft>
                    <a:spcPts val="0"/>
                  </a:spcAft>
                  <a:buClr>
                    <a:schemeClr val="lt1"/>
                  </a:buClr>
                  <a:buSzPts val="2300"/>
                  <a:buFont typeface="DM Sans"/>
                  <a:buAutoNum type="alphaUcPeriod"/>
                </a:pPr>
                <a:r>
                  <a:rPr lang="en-GB" sz="2300">
                    <a:solidFill>
                      <a:schemeClr val="lt1"/>
                    </a:solidFill>
                    <a:latin typeface="DM Sans"/>
                    <a:ea typeface="DM Sans"/>
                    <a:cs typeface="DM Sans"/>
                    <a:sym typeface="DM Sans"/>
                  </a:rPr>
                  <a:t>10</a:t>
                </a:r>
                <a:r>
                  <a:rPr i="1" lang="en-GB" sz="2300">
                    <a:solidFill>
                      <a:schemeClr val="lt1"/>
                    </a:solidFill>
                    <a:latin typeface="DM Sans"/>
                    <a:ea typeface="DM Sans"/>
                    <a:cs typeface="DM Sans"/>
                    <a:sym typeface="DM Sans"/>
                  </a:rPr>
                  <a:t>x </a:t>
                </a:r>
                <a:r>
                  <a:rPr lang="en-GB" sz="2300">
                    <a:solidFill>
                      <a:schemeClr val="lt1"/>
                    </a:solidFill>
                    <a:latin typeface="DM Sans"/>
                    <a:ea typeface="DM Sans"/>
                    <a:cs typeface="DM Sans"/>
                    <a:sym typeface="DM Sans"/>
                  </a:rPr>
                  <a:t>- 8 = 2</a:t>
                </a:r>
                <a:r>
                  <a:rPr i="1" lang="en-GB" sz="2300">
                    <a:solidFill>
                      <a:schemeClr val="lt1"/>
                    </a:solidFill>
                    <a:latin typeface="DM Sans"/>
                    <a:ea typeface="DM Sans"/>
                    <a:cs typeface="DM Sans"/>
                    <a:sym typeface="DM Sans"/>
                  </a:rPr>
                  <a:t>x</a:t>
                </a:r>
                <a:r>
                  <a:rPr lang="en-GB" sz="2300">
                    <a:solidFill>
                      <a:schemeClr val="lt1"/>
                    </a:solidFill>
                    <a:latin typeface="DM Sans"/>
                    <a:ea typeface="DM Sans"/>
                    <a:cs typeface="DM Sans"/>
                    <a:sym typeface="DM Sans"/>
                  </a:rPr>
                  <a:t> + 6</a:t>
                </a:r>
                <a:endParaRPr sz="2300">
                  <a:solidFill>
                    <a:schemeClr val="lt1"/>
                  </a:solidFill>
                  <a:latin typeface="DM Sans"/>
                  <a:ea typeface="DM Sans"/>
                  <a:cs typeface="DM Sans"/>
                  <a:sym typeface="DM Sans"/>
                </a:endParaRPr>
              </a:p>
              <a:p>
                <a:pPr indent="-374650" lvl="0" marL="457200" rtl="0" algn="l">
                  <a:lnSpc>
                    <a:spcPct val="115000"/>
                  </a:lnSpc>
                  <a:spcBef>
                    <a:spcPts val="0"/>
                  </a:spcBef>
                  <a:spcAft>
                    <a:spcPts val="0"/>
                  </a:spcAft>
                  <a:buClr>
                    <a:schemeClr val="lt1"/>
                  </a:buClr>
                  <a:buSzPts val="2300"/>
                  <a:buFont typeface="DM Sans"/>
                  <a:buAutoNum type="alphaUcPeriod"/>
                </a:pPr>
                <a:r>
                  <a:rPr lang="en-GB" sz="2300">
                    <a:solidFill>
                      <a:schemeClr val="lt1"/>
                    </a:solidFill>
                    <a:latin typeface="DM Sans"/>
                    <a:ea typeface="DM Sans"/>
                    <a:cs typeface="DM Sans"/>
                    <a:sym typeface="DM Sans"/>
                  </a:rPr>
                  <a:t>0.3 + </a:t>
                </a:r>
                <a:r>
                  <a:rPr i="1" lang="en-GB" sz="2300">
                    <a:solidFill>
                      <a:schemeClr val="lt1"/>
                    </a:solidFill>
                    <a:latin typeface="DM Sans"/>
                    <a:ea typeface="DM Sans"/>
                    <a:cs typeface="DM Sans"/>
                    <a:sym typeface="DM Sans"/>
                  </a:rPr>
                  <a:t>   </a:t>
                </a:r>
                <a:r>
                  <a:rPr lang="en-GB" sz="2300">
                    <a:solidFill>
                      <a:schemeClr val="lt1"/>
                    </a:solidFill>
                    <a:latin typeface="DM Sans"/>
                    <a:ea typeface="DM Sans"/>
                    <a:cs typeface="DM Sans"/>
                    <a:sym typeface="DM Sans"/>
                  </a:rPr>
                  <a:t> =      </a:t>
                </a:r>
                <a:r>
                  <a:rPr i="1" lang="en-GB" sz="2300">
                    <a:solidFill>
                      <a:schemeClr val="lt1"/>
                    </a:solidFill>
                    <a:latin typeface="DM Sans"/>
                    <a:ea typeface="DM Sans"/>
                    <a:cs typeface="DM Sans"/>
                    <a:sym typeface="DM Sans"/>
                  </a:rPr>
                  <a:t>x</a:t>
                </a:r>
                <a:r>
                  <a:rPr lang="en-GB" sz="2300">
                    <a:solidFill>
                      <a:schemeClr val="lt1"/>
                    </a:solidFill>
                    <a:latin typeface="DM Sans"/>
                    <a:ea typeface="DM Sans"/>
                    <a:cs typeface="DM Sans"/>
                    <a:sym typeface="DM Sans"/>
                  </a:rPr>
                  <a:t> - 0.4  </a:t>
                </a:r>
                <a:endParaRPr sz="2300">
                  <a:solidFill>
                    <a:schemeClr val="lt1"/>
                  </a:solidFill>
                  <a:latin typeface="DM Sans"/>
                  <a:ea typeface="DM Sans"/>
                  <a:cs typeface="DM Sans"/>
                  <a:sym typeface="DM Sans"/>
                </a:endParaRPr>
              </a:p>
            </p:txBody>
          </p:sp>
          <p:grpSp>
            <p:nvGrpSpPr>
              <p:cNvPr id="349" name="Google Shape;349;p51"/>
              <p:cNvGrpSpPr/>
              <p:nvPr/>
            </p:nvGrpSpPr>
            <p:grpSpPr>
              <a:xfrm>
                <a:off x="2367525" y="3973375"/>
                <a:ext cx="342900" cy="647700"/>
                <a:chOff x="2367525" y="3973375"/>
                <a:chExt cx="342900" cy="647700"/>
              </a:xfrm>
            </p:grpSpPr>
            <p:sp>
              <p:nvSpPr>
                <p:cNvPr id="350" name="Google Shape;350;p51"/>
                <p:cNvSpPr txBox="1"/>
                <p:nvPr/>
              </p:nvSpPr>
              <p:spPr>
                <a:xfrm>
                  <a:off x="2367525" y="3973375"/>
                  <a:ext cx="342900" cy="64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100">
                      <a:solidFill>
                        <a:schemeClr val="lt1"/>
                      </a:solidFill>
                    </a:rPr>
                    <a:t>1</a:t>
                  </a:r>
                  <a:endParaRPr sz="2100">
                    <a:solidFill>
                      <a:schemeClr val="lt1"/>
                    </a:solidFill>
                  </a:endParaRPr>
                </a:p>
                <a:p>
                  <a:pPr indent="0" lvl="0" marL="0" rtl="0" algn="l">
                    <a:spcBef>
                      <a:spcPts val="0"/>
                    </a:spcBef>
                    <a:spcAft>
                      <a:spcPts val="0"/>
                    </a:spcAft>
                    <a:buNone/>
                  </a:pPr>
                  <a:r>
                    <a:rPr lang="en-GB" sz="2100">
                      <a:solidFill>
                        <a:schemeClr val="lt1"/>
                      </a:solidFill>
                    </a:rPr>
                    <a:t>2</a:t>
                  </a:r>
                  <a:endParaRPr sz="2100">
                    <a:solidFill>
                      <a:schemeClr val="lt1"/>
                    </a:solidFill>
                  </a:endParaRPr>
                </a:p>
              </p:txBody>
            </p:sp>
            <p:cxnSp>
              <p:nvCxnSpPr>
                <p:cNvPr id="351" name="Google Shape;351;p51"/>
                <p:cNvCxnSpPr/>
                <p:nvPr/>
              </p:nvCxnSpPr>
              <p:spPr>
                <a:xfrm>
                  <a:off x="2367525" y="4373425"/>
                  <a:ext cx="342900" cy="0"/>
                </a:xfrm>
                <a:prstGeom prst="straightConnector1">
                  <a:avLst/>
                </a:prstGeom>
                <a:noFill/>
                <a:ln cap="flat" cmpd="sng" w="19050">
                  <a:solidFill>
                    <a:schemeClr val="lt1"/>
                  </a:solidFill>
                  <a:prstDash val="solid"/>
                  <a:round/>
                  <a:headEnd len="med" w="med" type="none"/>
                  <a:tailEnd len="med" w="med" type="none"/>
                </a:ln>
              </p:spPr>
            </p:cxnSp>
          </p:grpSp>
        </p:gr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5758"/>
        </a:solidFill>
      </p:bgPr>
    </p:bg>
    <p:spTree>
      <p:nvGrpSpPr>
        <p:cNvPr id="355" name="Shape 355"/>
        <p:cNvGrpSpPr/>
        <p:nvPr/>
      </p:nvGrpSpPr>
      <p:grpSpPr>
        <a:xfrm>
          <a:off x="0" y="0"/>
          <a:ext cx="0" cy="0"/>
          <a:chOff x="0" y="0"/>
          <a:chExt cx="0" cy="0"/>
        </a:xfrm>
      </p:grpSpPr>
      <p:cxnSp>
        <p:nvCxnSpPr>
          <p:cNvPr id="356" name="Google Shape;356;p52"/>
          <p:cNvCxnSpPr/>
          <p:nvPr/>
        </p:nvCxnSpPr>
        <p:spPr>
          <a:xfrm>
            <a:off x="312775" y="-13900"/>
            <a:ext cx="0" cy="5178300"/>
          </a:xfrm>
          <a:prstGeom prst="straightConnector1">
            <a:avLst/>
          </a:prstGeom>
          <a:noFill/>
          <a:ln cap="flat" cmpd="sng" w="9525">
            <a:solidFill>
              <a:srgbClr val="83FBA3"/>
            </a:solidFill>
            <a:prstDash val="solid"/>
            <a:round/>
            <a:headEnd len="med" w="med" type="none"/>
            <a:tailEnd len="med" w="med" type="none"/>
          </a:ln>
        </p:spPr>
      </p:cxnSp>
      <p:cxnSp>
        <p:nvCxnSpPr>
          <p:cNvPr id="357" name="Google Shape;357;p52"/>
          <p:cNvCxnSpPr/>
          <p:nvPr/>
        </p:nvCxnSpPr>
        <p:spPr>
          <a:xfrm rot="10800000">
            <a:off x="-100" y="4837750"/>
            <a:ext cx="9202800" cy="0"/>
          </a:xfrm>
          <a:prstGeom prst="straightConnector1">
            <a:avLst/>
          </a:prstGeom>
          <a:noFill/>
          <a:ln cap="flat" cmpd="sng" w="9525">
            <a:solidFill>
              <a:srgbClr val="83FBA3"/>
            </a:solidFill>
            <a:prstDash val="solid"/>
            <a:round/>
            <a:headEnd len="med" w="med" type="none"/>
            <a:tailEnd len="med" w="med" type="none"/>
          </a:ln>
        </p:spPr>
      </p:cxnSp>
      <p:sp>
        <p:nvSpPr>
          <p:cNvPr id="358" name="Google Shape;358;p52"/>
          <p:cNvSpPr txBox="1"/>
          <p:nvPr/>
        </p:nvSpPr>
        <p:spPr>
          <a:xfrm>
            <a:off x="615900" y="368375"/>
            <a:ext cx="7410600" cy="538800"/>
          </a:xfrm>
          <a:prstGeom prst="rect">
            <a:avLst/>
          </a:prstGeom>
          <a:noFill/>
          <a:ln>
            <a:noFill/>
          </a:ln>
        </p:spPr>
        <p:txBody>
          <a:bodyPr anchorCtr="0" anchor="t" bIns="0" lIns="0" spcFirstLastPara="1" rIns="0" wrap="square" tIns="0">
            <a:spAutoFit/>
          </a:bodyPr>
          <a:lstStyle/>
          <a:p>
            <a:pPr indent="0" lvl="0" marL="0" rtl="0" algn="l">
              <a:spcBef>
                <a:spcPts val="0"/>
              </a:spcBef>
              <a:spcAft>
                <a:spcPts val="1000"/>
              </a:spcAft>
              <a:buNone/>
            </a:pPr>
            <a:r>
              <a:rPr lang="en-GB" sz="3500">
                <a:solidFill>
                  <a:srgbClr val="83FBA3"/>
                </a:solidFill>
                <a:latin typeface="Nanum Myeongjo"/>
                <a:ea typeface="Nanum Myeongjo"/>
                <a:cs typeface="Nanum Myeongjo"/>
                <a:sym typeface="Nanum Myeongjo"/>
              </a:rPr>
              <a:t>Content and Practice Expectations</a:t>
            </a:r>
            <a:endParaRPr sz="3500">
              <a:solidFill>
                <a:srgbClr val="83FBA3"/>
              </a:solidFill>
              <a:latin typeface="Nanum Myeongjo"/>
              <a:ea typeface="Nanum Myeongjo"/>
              <a:cs typeface="Nanum Myeongjo"/>
              <a:sym typeface="Nanum Myeongjo"/>
            </a:endParaRPr>
          </a:p>
        </p:txBody>
      </p:sp>
      <p:sp>
        <p:nvSpPr>
          <p:cNvPr id="359" name="Google Shape;359;p52"/>
          <p:cNvSpPr txBox="1"/>
          <p:nvPr/>
        </p:nvSpPr>
        <p:spPr>
          <a:xfrm>
            <a:off x="615900" y="1141350"/>
            <a:ext cx="5917800" cy="3540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1200"/>
              </a:spcAft>
              <a:buClr>
                <a:schemeClr val="dk1"/>
              </a:buClr>
              <a:buSzPts val="1100"/>
              <a:buFont typeface="Arial"/>
              <a:buNone/>
            </a:pPr>
            <a:r>
              <a:t/>
            </a:r>
            <a:endParaRPr sz="2300">
              <a:solidFill>
                <a:schemeClr val="lt1"/>
              </a:solidFill>
              <a:latin typeface="DM Sans"/>
              <a:ea typeface="DM Sans"/>
              <a:cs typeface="DM Sans"/>
              <a:sym typeface="DM Sans"/>
            </a:endParaRPr>
          </a:p>
        </p:txBody>
      </p:sp>
      <p:grpSp>
        <p:nvGrpSpPr>
          <p:cNvPr id="360" name="Google Shape;360;p52"/>
          <p:cNvGrpSpPr/>
          <p:nvPr/>
        </p:nvGrpSpPr>
        <p:grpSpPr>
          <a:xfrm>
            <a:off x="970175" y="1172300"/>
            <a:ext cx="5917800" cy="3123925"/>
            <a:chOff x="970175" y="1172300"/>
            <a:chExt cx="5917800" cy="3123925"/>
          </a:xfrm>
        </p:grpSpPr>
        <p:pic>
          <p:nvPicPr>
            <p:cNvPr id="361" name="Google Shape;361;p52"/>
            <p:cNvPicPr preferRelativeResize="0"/>
            <p:nvPr/>
          </p:nvPicPr>
          <p:blipFill>
            <a:blip r:embed="rId3">
              <a:alphaModFix/>
            </a:blip>
            <a:stretch>
              <a:fillRect/>
            </a:stretch>
          </p:blipFill>
          <p:spPr>
            <a:xfrm>
              <a:off x="2078025" y="3648525"/>
              <a:ext cx="342900" cy="647700"/>
            </a:xfrm>
            <a:prstGeom prst="rect">
              <a:avLst/>
            </a:prstGeom>
            <a:noFill/>
            <a:ln>
              <a:noFill/>
            </a:ln>
          </p:spPr>
        </p:pic>
        <p:grpSp>
          <p:nvGrpSpPr>
            <p:cNvPr id="362" name="Google Shape;362;p52"/>
            <p:cNvGrpSpPr/>
            <p:nvPr/>
          </p:nvGrpSpPr>
          <p:grpSpPr>
            <a:xfrm>
              <a:off x="970175" y="1172300"/>
              <a:ext cx="5917800" cy="3022525"/>
              <a:chOff x="615900" y="1598550"/>
              <a:chExt cx="5917800" cy="3022525"/>
            </a:xfrm>
          </p:grpSpPr>
          <p:sp>
            <p:nvSpPr>
              <p:cNvPr id="363" name="Google Shape;363;p52"/>
              <p:cNvSpPr txBox="1"/>
              <p:nvPr/>
            </p:nvSpPr>
            <p:spPr>
              <a:xfrm>
                <a:off x="615900" y="1598550"/>
                <a:ext cx="5917800" cy="29508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lang="en-GB" sz="2300">
                    <a:solidFill>
                      <a:schemeClr val="lt1"/>
                    </a:solidFill>
                    <a:latin typeface="DM Sans"/>
                    <a:ea typeface="DM Sans"/>
                    <a:cs typeface="DM Sans"/>
                    <a:sym typeface="DM Sans"/>
                  </a:rPr>
                  <a:t>Which of the following equations have the same solution as </a:t>
                </a:r>
                <a:r>
                  <a:rPr i="1" lang="en-GB" sz="2300">
                    <a:solidFill>
                      <a:schemeClr val="lt1"/>
                    </a:solidFill>
                    <a:latin typeface="DM Sans"/>
                    <a:ea typeface="DM Sans"/>
                    <a:cs typeface="DM Sans"/>
                    <a:sym typeface="DM Sans"/>
                  </a:rPr>
                  <a:t>x</a:t>
                </a:r>
                <a:r>
                  <a:rPr lang="en-GB" sz="2300">
                    <a:solidFill>
                      <a:schemeClr val="lt1"/>
                    </a:solidFill>
                    <a:latin typeface="DM Sans"/>
                    <a:ea typeface="DM Sans"/>
                    <a:cs typeface="DM Sans"/>
                    <a:sym typeface="DM Sans"/>
                  </a:rPr>
                  <a:t> + 3 = 5</a:t>
                </a:r>
                <a:r>
                  <a:rPr i="1" lang="en-GB" sz="2300">
                    <a:solidFill>
                      <a:schemeClr val="lt1"/>
                    </a:solidFill>
                    <a:latin typeface="DM Sans"/>
                    <a:ea typeface="DM Sans"/>
                    <a:cs typeface="DM Sans"/>
                    <a:sym typeface="DM Sans"/>
                  </a:rPr>
                  <a:t>x</a:t>
                </a:r>
                <a:r>
                  <a:rPr lang="en-GB" sz="2300">
                    <a:solidFill>
                      <a:schemeClr val="lt1"/>
                    </a:solidFill>
                    <a:latin typeface="DM Sans"/>
                    <a:ea typeface="DM Sans"/>
                    <a:cs typeface="DM Sans"/>
                    <a:sym typeface="DM Sans"/>
                  </a:rPr>
                  <a:t> - 4? </a:t>
                </a:r>
                <a:endParaRPr sz="2300">
                  <a:solidFill>
                    <a:schemeClr val="lt1"/>
                  </a:solidFill>
                  <a:latin typeface="DM Sans"/>
                  <a:ea typeface="DM Sans"/>
                  <a:cs typeface="DM Sans"/>
                  <a:sym typeface="DM Sans"/>
                </a:endParaRPr>
              </a:p>
              <a:p>
                <a:pPr indent="-374650" lvl="0" marL="457200" rtl="0" algn="l">
                  <a:lnSpc>
                    <a:spcPct val="115000"/>
                  </a:lnSpc>
                  <a:spcBef>
                    <a:spcPts val="1200"/>
                  </a:spcBef>
                  <a:spcAft>
                    <a:spcPts val="0"/>
                  </a:spcAft>
                  <a:buClr>
                    <a:schemeClr val="lt1"/>
                  </a:buClr>
                  <a:buSzPts val="2300"/>
                  <a:buFont typeface="DM Sans"/>
                  <a:buAutoNum type="alphaUcPeriod"/>
                </a:pPr>
                <a:r>
                  <a:rPr i="1" lang="en-GB" sz="2300">
                    <a:solidFill>
                      <a:schemeClr val="lt1"/>
                    </a:solidFill>
                    <a:latin typeface="DM Sans"/>
                    <a:ea typeface="DM Sans"/>
                    <a:cs typeface="DM Sans"/>
                    <a:sym typeface="DM Sans"/>
                  </a:rPr>
                  <a:t>x </a:t>
                </a:r>
                <a:r>
                  <a:rPr lang="en-GB" sz="2300">
                    <a:solidFill>
                      <a:schemeClr val="lt1"/>
                    </a:solidFill>
                    <a:latin typeface="DM Sans"/>
                    <a:ea typeface="DM Sans"/>
                    <a:cs typeface="DM Sans"/>
                    <a:sym typeface="DM Sans"/>
                  </a:rPr>
                  <a:t>- 3 = 5</a:t>
                </a:r>
                <a:r>
                  <a:rPr i="1" lang="en-GB" sz="2300">
                    <a:solidFill>
                      <a:schemeClr val="lt1"/>
                    </a:solidFill>
                    <a:latin typeface="DM Sans"/>
                    <a:ea typeface="DM Sans"/>
                    <a:cs typeface="DM Sans"/>
                    <a:sym typeface="DM Sans"/>
                  </a:rPr>
                  <a:t>x</a:t>
                </a:r>
                <a:r>
                  <a:rPr lang="en-GB" sz="2300">
                    <a:solidFill>
                      <a:schemeClr val="lt1"/>
                    </a:solidFill>
                    <a:latin typeface="DM Sans"/>
                    <a:ea typeface="DM Sans"/>
                    <a:cs typeface="DM Sans"/>
                    <a:sym typeface="DM Sans"/>
                  </a:rPr>
                  <a:t> + 4</a:t>
                </a:r>
                <a:endParaRPr sz="2300">
                  <a:solidFill>
                    <a:schemeClr val="lt1"/>
                  </a:solidFill>
                  <a:latin typeface="DM Sans"/>
                  <a:ea typeface="DM Sans"/>
                  <a:cs typeface="DM Sans"/>
                  <a:sym typeface="DM Sans"/>
                </a:endParaRPr>
              </a:p>
              <a:p>
                <a:pPr indent="-374650" lvl="0" marL="457200" rtl="0" algn="l">
                  <a:lnSpc>
                    <a:spcPct val="115000"/>
                  </a:lnSpc>
                  <a:spcBef>
                    <a:spcPts val="0"/>
                  </a:spcBef>
                  <a:spcAft>
                    <a:spcPts val="0"/>
                  </a:spcAft>
                  <a:buClr>
                    <a:schemeClr val="lt1"/>
                  </a:buClr>
                  <a:buSzPts val="2300"/>
                  <a:buFont typeface="DM Sans"/>
                  <a:buAutoNum type="alphaUcPeriod"/>
                </a:pPr>
                <a:r>
                  <a:rPr lang="en-GB" sz="2300">
                    <a:solidFill>
                      <a:schemeClr val="lt1"/>
                    </a:solidFill>
                    <a:latin typeface="DM Sans"/>
                    <a:ea typeface="DM Sans"/>
                    <a:cs typeface="DM Sans"/>
                    <a:sym typeface="DM Sans"/>
                  </a:rPr>
                  <a:t>2</a:t>
                </a:r>
                <a:r>
                  <a:rPr i="1" lang="en-GB" sz="2300">
                    <a:solidFill>
                      <a:schemeClr val="lt1"/>
                    </a:solidFill>
                    <a:latin typeface="DM Sans"/>
                    <a:ea typeface="DM Sans"/>
                    <a:cs typeface="DM Sans"/>
                    <a:sym typeface="DM Sans"/>
                  </a:rPr>
                  <a:t>x</a:t>
                </a:r>
                <a:r>
                  <a:rPr lang="en-GB" sz="2300">
                    <a:solidFill>
                      <a:schemeClr val="lt1"/>
                    </a:solidFill>
                    <a:latin typeface="DM Sans"/>
                    <a:ea typeface="DM Sans"/>
                    <a:cs typeface="DM Sans"/>
                    <a:sym typeface="DM Sans"/>
                  </a:rPr>
                  <a:t> + 8 = 5</a:t>
                </a:r>
                <a:r>
                  <a:rPr i="1" lang="en-GB" sz="2300">
                    <a:solidFill>
                      <a:schemeClr val="lt1"/>
                    </a:solidFill>
                    <a:latin typeface="DM Sans"/>
                    <a:ea typeface="DM Sans"/>
                    <a:cs typeface="DM Sans"/>
                    <a:sym typeface="DM Sans"/>
                  </a:rPr>
                  <a:t>x</a:t>
                </a:r>
                <a:r>
                  <a:rPr lang="en-GB" sz="2300">
                    <a:solidFill>
                      <a:schemeClr val="lt1"/>
                    </a:solidFill>
                    <a:latin typeface="DM Sans"/>
                    <a:ea typeface="DM Sans"/>
                    <a:cs typeface="DM Sans"/>
                    <a:sym typeface="DM Sans"/>
                  </a:rPr>
                  <a:t> - 3</a:t>
                </a:r>
                <a:endParaRPr sz="2300">
                  <a:solidFill>
                    <a:schemeClr val="lt1"/>
                  </a:solidFill>
                  <a:latin typeface="DM Sans"/>
                  <a:ea typeface="DM Sans"/>
                  <a:cs typeface="DM Sans"/>
                  <a:sym typeface="DM Sans"/>
                </a:endParaRPr>
              </a:p>
              <a:p>
                <a:pPr indent="-374650" lvl="0" marL="457200" rtl="0" algn="l">
                  <a:lnSpc>
                    <a:spcPct val="115000"/>
                  </a:lnSpc>
                  <a:spcBef>
                    <a:spcPts val="0"/>
                  </a:spcBef>
                  <a:spcAft>
                    <a:spcPts val="0"/>
                  </a:spcAft>
                  <a:buClr>
                    <a:schemeClr val="lt1"/>
                  </a:buClr>
                  <a:buSzPts val="2300"/>
                  <a:buFont typeface="DM Sans"/>
                  <a:buAutoNum type="alphaUcPeriod"/>
                </a:pPr>
                <a:r>
                  <a:rPr lang="en-GB" sz="2300">
                    <a:solidFill>
                      <a:schemeClr val="lt1"/>
                    </a:solidFill>
                    <a:latin typeface="DM Sans"/>
                    <a:ea typeface="DM Sans"/>
                    <a:cs typeface="DM Sans"/>
                    <a:sym typeface="DM Sans"/>
                  </a:rPr>
                  <a:t>10</a:t>
                </a:r>
                <a:r>
                  <a:rPr i="1" lang="en-GB" sz="2300">
                    <a:solidFill>
                      <a:schemeClr val="lt1"/>
                    </a:solidFill>
                    <a:latin typeface="DM Sans"/>
                    <a:ea typeface="DM Sans"/>
                    <a:cs typeface="DM Sans"/>
                    <a:sym typeface="DM Sans"/>
                  </a:rPr>
                  <a:t>x </a:t>
                </a:r>
                <a:r>
                  <a:rPr lang="en-GB" sz="2300">
                    <a:solidFill>
                      <a:schemeClr val="lt1"/>
                    </a:solidFill>
                    <a:latin typeface="DM Sans"/>
                    <a:ea typeface="DM Sans"/>
                    <a:cs typeface="DM Sans"/>
                    <a:sym typeface="DM Sans"/>
                  </a:rPr>
                  <a:t>+ 6 = 2</a:t>
                </a:r>
                <a:r>
                  <a:rPr i="1" lang="en-GB" sz="2300">
                    <a:solidFill>
                      <a:schemeClr val="lt1"/>
                    </a:solidFill>
                    <a:latin typeface="DM Sans"/>
                    <a:ea typeface="DM Sans"/>
                    <a:cs typeface="DM Sans"/>
                    <a:sym typeface="DM Sans"/>
                  </a:rPr>
                  <a:t>x </a:t>
                </a:r>
                <a:r>
                  <a:rPr lang="en-GB" sz="2300">
                    <a:solidFill>
                      <a:schemeClr val="lt1"/>
                    </a:solidFill>
                    <a:latin typeface="DM Sans"/>
                    <a:ea typeface="DM Sans"/>
                    <a:cs typeface="DM Sans"/>
                    <a:sym typeface="DM Sans"/>
                  </a:rPr>
                  <a:t>- 8</a:t>
                </a:r>
                <a:endParaRPr sz="2300">
                  <a:solidFill>
                    <a:schemeClr val="lt1"/>
                  </a:solidFill>
                  <a:latin typeface="DM Sans"/>
                  <a:ea typeface="DM Sans"/>
                  <a:cs typeface="DM Sans"/>
                  <a:sym typeface="DM Sans"/>
                </a:endParaRPr>
              </a:p>
              <a:p>
                <a:pPr indent="-374650" lvl="0" marL="457200" rtl="0" algn="l">
                  <a:lnSpc>
                    <a:spcPct val="115000"/>
                  </a:lnSpc>
                  <a:spcBef>
                    <a:spcPts val="0"/>
                  </a:spcBef>
                  <a:spcAft>
                    <a:spcPts val="0"/>
                  </a:spcAft>
                  <a:buClr>
                    <a:schemeClr val="lt1"/>
                  </a:buClr>
                  <a:buSzPts val="2300"/>
                  <a:buFont typeface="DM Sans"/>
                  <a:buAutoNum type="alphaUcPeriod"/>
                </a:pPr>
                <a:r>
                  <a:rPr lang="en-GB" sz="2300">
                    <a:solidFill>
                      <a:schemeClr val="lt1"/>
                    </a:solidFill>
                    <a:latin typeface="DM Sans"/>
                    <a:ea typeface="DM Sans"/>
                    <a:cs typeface="DM Sans"/>
                    <a:sym typeface="DM Sans"/>
                  </a:rPr>
                  <a:t>10</a:t>
                </a:r>
                <a:r>
                  <a:rPr i="1" lang="en-GB" sz="2300">
                    <a:solidFill>
                      <a:schemeClr val="lt1"/>
                    </a:solidFill>
                    <a:latin typeface="DM Sans"/>
                    <a:ea typeface="DM Sans"/>
                    <a:cs typeface="DM Sans"/>
                    <a:sym typeface="DM Sans"/>
                  </a:rPr>
                  <a:t>x </a:t>
                </a:r>
                <a:r>
                  <a:rPr lang="en-GB" sz="2300">
                    <a:solidFill>
                      <a:schemeClr val="lt1"/>
                    </a:solidFill>
                    <a:latin typeface="DM Sans"/>
                    <a:ea typeface="DM Sans"/>
                    <a:cs typeface="DM Sans"/>
                    <a:sym typeface="DM Sans"/>
                  </a:rPr>
                  <a:t>- 8 = 2</a:t>
                </a:r>
                <a:r>
                  <a:rPr i="1" lang="en-GB" sz="2300">
                    <a:solidFill>
                      <a:schemeClr val="lt1"/>
                    </a:solidFill>
                    <a:latin typeface="DM Sans"/>
                    <a:ea typeface="DM Sans"/>
                    <a:cs typeface="DM Sans"/>
                    <a:sym typeface="DM Sans"/>
                  </a:rPr>
                  <a:t>x</a:t>
                </a:r>
                <a:r>
                  <a:rPr lang="en-GB" sz="2300">
                    <a:solidFill>
                      <a:schemeClr val="lt1"/>
                    </a:solidFill>
                    <a:latin typeface="DM Sans"/>
                    <a:ea typeface="DM Sans"/>
                    <a:cs typeface="DM Sans"/>
                    <a:sym typeface="DM Sans"/>
                  </a:rPr>
                  <a:t> + 6</a:t>
                </a:r>
                <a:endParaRPr sz="2300">
                  <a:solidFill>
                    <a:schemeClr val="lt1"/>
                  </a:solidFill>
                  <a:latin typeface="DM Sans"/>
                  <a:ea typeface="DM Sans"/>
                  <a:cs typeface="DM Sans"/>
                  <a:sym typeface="DM Sans"/>
                </a:endParaRPr>
              </a:p>
              <a:p>
                <a:pPr indent="-374650" lvl="0" marL="457200" rtl="0" algn="l">
                  <a:lnSpc>
                    <a:spcPct val="115000"/>
                  </a:lnSpc>
                  <a:spcBef>
                    <a:spcPts val="0"/>
                  </a:spcBef>
                  <a:spcAft>
                    <a:spcPts val="0"/>
                  </a:spcAft>
                  <a:buClr>
                    <a:schemeClr val="lt1"/>
                  </a:buClr>
                  <a:buSzPts val="2300"/>
                  <a:buFont typeface="DM Sans"/>
                  <a:buAutoNum type="alphaUcPeriod"/>
                </a:pPr>
                <a:r>
                  <a:rPr lang="en-GB" sz="2300">
                    <a:solidFill>
                      <a:schemeClr val="lt1"/>
                    </a:solidFill>
                    <a:latin typeface="DM Sans"/>
                    <a:ea typeface="DM Sans"/>
                    <a:cs typeface="DM Sans"/>
                    <a:sym typeface="DM Sans"/>
                  </a:rPr>
                  <a:t>0.3 + </a:t>
                </a:r>
                <a:r>
                  <a:rPr i="1" lang="en-GB" sz="2300">
                    <a:solidFill>
                      <a:schemeClr val="lt1"/>
                    </a:solidFill>
                    <a:latin typeface="DM Sans"/>
                    <a:ea typeface="DM Sans"/>
                    <a:cs typeface="DM Sans"/>
                    <a:sym typeface="DM Sans"/>
                  </a:rPr>
                  <a:t>   </a:t>
                </a:r>
                <a:r>
                  <a:rPr lang="en-GB" sz="2300">
                    <a:solidFill>
                      <a:schemeClr val="lt1"/>
                    </a:solidFill>
                    <a:latin typeface="DM Sans"/>
                    <a:ea typeface="DM Sans"/>
                    <a:cs typeface="DM Sans"/>
                    <a:sym typeface="DM Sans"/>
                  </a:rPr>
                  <a:t> =      </a:t>
                </a:r>
                <a:r>
                  <a:rPr i="1" lang="en-GB" sz="2300">
                    <a:solidFill>
                      <a:schemeClr val="lt1"/>
                    </a:solidFill>
                    <a:latin typeface="DM Sans"/>
                    <a:ea typeface="DM Sans"/>
                    <a:cs typeface="DM Sans"/>
                    <a:sym typeface="DM Sans"/>
                  </a:rPr>
                  <a:t>x</a:t>
                </a:r>
                <a:r>
                  <a:rPr lang="en-GB" sz="2300">
                    <a:solidFill>
                      <a:schemeClr val="lt1"/>
                    </a:solidFill>
                    <a:latin typeface="DM Sans"/>
                    <a:ea typeface="DM Sans"/>
                    <a:cs typeface="DM Sans"/>
                    <a:sym typeface="DM Sans"/>
                  </a:rPr>
                  <a:t> - 0.4  </a:t>
                </a:r>
                <a:endParaRPr sz="2300">
                  <a:solidFill>
                    <a:schemeClr val="lt1"/>
                  </a:solidFill>
                  <a:latin typeface="DM Sans"/>
                  <a:ea typeface="DM Sans"/>
                  <a:cs typeface="DM Sans"/>
                  <a:sym typeface="DM Sans"/>
                </a:endParaRPr>
              </a:p>
            </p:txBody>
          </p:sp>
          <p:grpSp>
            <p:nvGrpSpPr>
              <p:cNvPr id="364" name="Google Shape;364;p52"/>
              <p:cNvGrpSpPr/>
              <p:nvPr/>
            </p:nvGrpSpPr>
            <p:grpSpPr>
              <a:xfrm>
                <a:off x="2367525" y="3973375"/>
                <a:ext cx="342900" cy="647700"/>
                <a:chOff x="2367525" y="3973375"/>
                <a:chExt cx="342900" cy="647700"/>
              </a:xfrm>
            </p:grpSpPr>
            <p:sp>
              <p:nvSpPr>
                <p:cNvPr id="365" name="Google Shape;365;p52"/>
                <p:cNvSpPr txBox="1"/>
                <p:nvPr/>
              </p:nvSpPr>
              <p:spPr>
                <a:xfrm>
                  <a:off x="2367525" y="3973375"/>
                  <a:ext cx="342900" cy="64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100">
                      <a:solidFill>
                        <a:schemeClr val="lt1"/>
                      </a:solidFill>
                    </a:rPr>
                    <a:t>1</a:t>
                  </a:r>
                  <a:endParaRPr sz="2100">
                    <a:solidFill>
                      <a:schemeClr val="lt1"/>
                    </a:solidFill>
                  </a:endParaRPr>
                </a:p>
                <a:p>
                  <a:pPr indent="0" lvl="0" marL="0" rtl="0" algn="l">
                    <a:spcBef>
                      <a:spcPts val="0"/>
                    </a:spcBef>
                    <a:spcAft>
                      <a:spcPts val="0"/>
                    </a:spcAft>
                    <a:buNone/>
                  </a:pPr>
                  <a:r>
                    <a:rPr lang="en-GB" sz="2100">
                      <a:solidFill>
                        <a:schemeClr val="lt1"/>
                      </a:solidFill>
                    </a:rPr>
                    <a:t>2</a:t>
                  </a:r>
                  <a:endParaRPr sz="2100">
                    <a:solidFill>
                      <a:schemeClr val="lt1"/>
                    </a:solidFill>
                  </a:endParaRPr>
                </a:p>
              </p:txBody>
            </p:sp>
            <p:cxnSp>
              <p:nvCxnSpPr>
                <p:cNvPr id="366" name="Google Shape;366;p52"/>
                <p:cNvCxnSpPr/>
                <p:nvPr/>
              </p:nvCxnSpPr>
              <p:spPr>
                <a:xfrm>
                  <a:off x="2367525" y="4373425"/>
                  <a:ext cx="342900" cy="0"/>
                </a:xfrm>
                <a:prstGeom prst="straightConnector1">
                  <a:avLst/>
                </a:prstGeom>
                <a:noFill/>
                <a:ln cap="flat" cmpd="sng" w="19050">
                  <a:solidFill>
                    <a:schemeClr val="lt1"/>
                  </a:solidFill>
                  <a:prstDash val="solid"/>
                  <a:round/>
                  <a:headEnd len="med" w="med" type="none"/>
                  <a:tailEnd len="med" w="med" type="none"/>
                </a:ln>
              </p:spPr>
            </p:cxnSp>
          </p:grpSp>
        </p:grpSp>
      </p:grpSp>
      <p:sp>
        <p:nvSpPr>
          <p:cNvPr id="367" name="Google Shape;367;p52"/>
          <p:cNvSpPr/>
          <p:nvPr/>
        </p:nvSpPr>
        <p:spPr>
          <a:xfrm>
            <a:off x="6543275" y="2426325"/>
            <a:ext cx="1946100" cy="1946100"/>
          </a:xfrm>
          <a:prstGeom prst="teardrop">
            <a:avLst>
              <a:gd fmla="val 100000" name="adj"/>
            </a:avLst>
          </a:prstGeom>
          <a:solidFill>
            <a:srgbClr val="83FB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52"/>
          <p:cNvSpPr txBox="1"/>
          <p:nvPr/>
        </p:nvSpPr>
        <p:spPr>
          <a:xfrm>
            <a:off x="6811775" y="2976075"/>
            <a:ext cx="1409100" cy="846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sz="1100">
                <a:solidFill>
                  <a:srgbClr val="145758"/>
                </a:solidFill>
                <a:latin typeface="Proxima Nova"/>
                <a:ea typeface="Proxima Nova"/>
                <a:cs typeface="Proxima Nova"/>
                <a:sym typeface="Proxima Nova"/>
              </a:rPr>
              <a:t>101.a: Reason about and solve one-variable linear equations and inequalities.</a:t>
            </a:r>
            <a:endParaRPr b="1" sz="1100">
              <a:solidFill>
                <a:srgbClr val="145758"/>
              </a:solidFill>
              <a:latin typeface="DM Sans"/>
              <a:ea typeface="DM Sans"/>
              <a:cs typeface="DM Sans"/>
              <a:sym typeface="DM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372" name="Shape 372"/>
        <p:cNvGrpSpPr/>
        <p:nvPr/>
      </p:nvGrpSpPr>
      <p:grpSpPr>
        <a:xfrm>
          <a:off x="0" y="0"/>
          <a:ext cx="0" cy="0"/>
          <a:chOff x="0" y="0"/>
          <a:chExt cx="0" cy="0"/>
        </a:xfrm>
      </p:grpSpPr>
      <p:sp>
        <p:nvSpPr>
          <p:cNvPr id="373" name="Google Shape;373;p53"/>
          <p:cNvSpPr txBox="1"/>
          <p:nvPr/>
        </p:nvSpPr>
        <p:spPr>
          <a:xfrm>
            <a:off x="3105100" y="690325"/>
            <a:ext cx="3636300" cy="646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GB">
                <a:solidFill>
                  <a:schemeClr val="dk1"/>
                </a:solidFill>
                <a:latin typeface="DM Sans"/>
                <a:ea typeface="DM Sans"/>
                <a:cs typeface="DM Sans"/>
                <a:sym typeface="DM Sans"/>
              </a:rPr>
              <a:t>In M101 Linear Equations: Concepts and Skills, students will employ the following learning principles: </a:t>
            </a:r>
            <a:endParaRPr b="1" sz="900">
              <a:solidFill>
                <a:schemeClr val="dk1"/>
              </a:solidFill>
              <a:latin typeface="DM Sans"/>
              <a:ea typeface="DM Sans"/>
              <a:cs typeface="DM Sans"/>
              <a:sym typeface="DM Sans"/>
            </a:endParaRPr>
          </a:p>
        </p:txBody>
      </p:sp>
      <p:sp>
        <p:nvSpPr>
          <p:cNvPr id="374" name="Google Shape;374;p53"/>
          <p:cNvSpPr txBox="1"/>
          <p:nvPr/>
        </p:nvSpPr>
        <p:spPr>
          <a:xfrm>
            <a:off x="3105100" y="1506075"/>
            <a:ext cx="4830900" cy="2268900"/>
          </a:xfrm>
          <a:prstGeom prst="rect">
            <a:avLst/>
          </a:prstGeom>
          <a:noFill/>
          <a:ln>
            <a:noFill/>
          </a:ln>
        </p:spPr>
        <p:txBody>
          <a:bodyPr anchorCtr="0" anchor="t" bIns="0" lIns="0" spcFirstLastPara="1" rIns="0" wrap="square" tIns="0">
            <a:spAutoFit/>
          </a:bodyPr>
          <a:lstStyle/>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Engage with cognitively demanding tasks in heterogeneous settings (LP 1).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Engage in social activities (LP 2).</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Build conceptual understanding through reasoning (LP 3).</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Have agency in their learning (LP 4).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View mathematics as a human endeavor across centuries (LP 5).</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See mathematics as relevant (LP 6).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Employ technology as a tool for problem-solving and understanding (LP 7).</a:t>
            </a:r>
            <a:endParaRPr sz="1200">
              <a:solidFill>
                <a:schemeClr val="dk1"/>
              </a:solidFill>
              <a:latin typeface="DM Sans"/>
              <a:ea typeface="DM Sans"/>
              <a:cs typeface="DM Sans"/>
              <a:sym typeface="DM Sans"/>
            </a:endParaRPr>
          </a:p>
        </p:txBody>
      </p:sp>
      <p:cxnSp>
        <p:nvCxnSpPr>
          <p:cNvPr id="375" name="Google Shape;375;p53"/>
          <p:cNvCxnSpPr/>
          <p:nvPr/>
        </p:nvCxnSpPr>
        <p:spPr>
          <a:xfrm>
            <a:off x="8834775" y="-6900"/>
            <a:ext cx="0" cy="5155800"/>
          </a:xfrm>
          <a:prstGeom prst="straightConnector1">
            <a:avLst/>
          </a:prstGeom>
          <a:noFill/>
          <a:ln cap="flat" cmpd="sng" w="9525">
            <a:solidFill>
              <a:srgbClr val="000000"/>
            </a:solidFill>
            <a:prstDash val="solid"/>
            <a:round/>
            <a:headEnd len="med" w="med" type="none"/>
            <a:tailEnd len="med" w="med" type="none"/>
          </a:ln>
        </p:spPr>
      </p:cxnSp>
      <p:sp>
        <p:nvSpPr>
          <p:cNvPr id="376" name="Google Shape;376;p53"/>
          <p:cNvSpPr/>
          <p:nvPr/>
        </p:nvSpPr>
        <p:spPr>
          <a:xfrm>
            <a:off x="0" y="0"/>
            <a:ext cx="2723400" cy="5143500"/>
          </a:xfrm>
          <a:prstGeom prst="rect">
            <a:avLst/>
          </a:prstGeom>
          <a:solidFill>
            <a:srgbClr val="BDFC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53"/>
          <p:cNvSpPr txBox="1"/>
          <p:nvPr/>
        </p:nvSpPr>
        <p:spPr>
          <a:xfrm>
            <a:off x="325175" y="647000"/>
            <a:ext cx="2169900" cy="8127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Learning</a:t>
            </a:r>
            <a:endParaRPr sz="3300">
              <a:solidFill>
                <a:schemeClr val="dk1"/>
              </a:solidFill>
              <a:latin typeface="Nanum Myeongjo"/>
              <a:ea typeface="Nanum Myeongjo"/>
              <a:cs typeface="Nanum Myeongjo"/>
              <a:sym typeface="Nanum Myeongjo"/>
            </a:endParaRPr>
          </a:p>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Principles</a:t>
            </a:r>
            <a:endParaRPr sz="3300">
              <a:solidFill>
                <a:schemeClr val="dk1"/>
              </a:solidFill>
              <a:latin typeface="Nanum Myeongjo"/>
              <a:ea typeface="Nanum Myeongjo"/>
              <a:cs typeface="Nanum Myeongjo"/>
              <a:sym typeface="Nanum Myeongjo"/>
            </a:endParaRPr>
          </a:p>
        </p:txBody>
      </p:sp>
      <p:cxnSp>
        <p:nvCxnSpPr>
          <p:cNvPr id="378" name="Google Shape;378;p53"/>
          <p:cNvCxnSpPr/>
          <p:nvPr/>
        </p:nvCxnSpPr>
        <p:spPr>
          <a:xfrm>
            <a:off x="-13800" y="4831525"/>
            <a:ext cx="9173100" cy="0"/>
          </a:xfrm>
          <a:prstGeom prst="straightConnector1">
            <a:avLst/>
          </a:prstGeom>
          <a:noFill/>
          <a:ln cap="flat" cmpd="sng" w="9525">
            <a:solidFill>
              <a:srgbClr val="000000"/>
            </a:solidFill>
            <a:prstDash val="solid"/>
            <a:round/>
            <a:headEnd len="med" w="med" type="none"/>
            <a:tailEnd len="med" w="med" type="none"/>
          </a:ln>
        </p:spPr>
      </p:cxnSp>
      <p:cxnSp>
        <p:nvCxnSpPr>
          <p:cNvPr id="379" name="Google Shape;379;p53"/>
          <p:cNvCxnSpPr/>
          <p:nvPr/>
        </p:nvCxnSpPr>
        <p:spPr>
          <a:xfrm>
            <a:off x="2720450" y="-6900"/>
            <a:ext cx="0" cy="5155800"/>
          </a:xfrm>
          <a:prstGeom prst="straightConnector1">
            <a:avLst/>
          </a:prstGeom>
          <a:noFill/>
          <a:ln cap="flat" cmpd="sng" w="9525">
            <a:solidFill>
              <a:schemeClr val="dk1"/>
            </a:solidFill>
            <a:prstDash val="solid"/>
            <a:round/>
            <a:headEnd len="med" w="med" type="none"/>
            <a:tailEnd len="med" w="med" type="none"/>
          </a:ln>
        </p:spPr>
      </p:cxnSp>
      <p:cxnSp>
        <p:nvCxnSpPr>
          <p:cNvPr id="380" name="Google Shape;380;p53"/>
          <p:cNvCxnSpPr/>
          <p:nvPr/>
        </p:nvCxnSpPr>
        <p:spPr>
          <a:xfrm>
            <a:off x="6900" y="317500"/>
            <a:ext cx="9152400" cy="0"/>
          </a:xfrm>
          <a:prstGeom prst="straightConnector1">
            <a:avLst/>
          </a:prstGeom>
          <a:noFill/>
          <a:ln cap="flat" cmpd="sng" w="9525">
            <a:solidFill>
              <a:srgbClr val="000000"/>
            </a:solidFill>
            <a:prstDash val="solid"/>
            <a:round/>
            <a:headEnd len="med" w="med" type="none"/>
            <a:tailEnd len="med" w="med" type="non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384" name="Shape 384"/>
        <p:cNvGrpSpPr/>
        <p:nvPr/>
      </p:nvGrpSpPr>
      <p:grpSpPr>
        <a:xfrm>
          <a:off x="0" y="0"/>
          <a:ext cx="0" cy="0"/>
          <a:chOff x="0" y="0"/>
          <a:chExt cx="0" cy="0"/>
        </a:xfrm>
      </p:grpSpPr>
      <p:sp>
        <p:nvSpPr>
          <p:cNvPr id="385" name="Google Shape;385;p54"/>
          <p:cNvSpPr txBox="1"/>
          <p:nvPr/>
        </p:nvSpPr>
        <p:spPr>
          <a:xfrm>
            <a:off x="3105100" y="690325"/>
            <a:ext cx="3636300" cy="646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GB">
                <a:solidFill>
                  <a:schemeClr val="dk1"/>
                </a:solidFill>
                <a:latin typeface="DM Sans"/>
                <a:ea typeface="DM Sans"/>
                <a:cs typeface="DM Sans"/>
                <a:sym typeface="DM Sans"/>
              </a:rPr>
              <a:t>In </a:t>
            </a:r>
            <a:r>
              <a:rPr b="1" lang="en-GB">
                <a:solidFill>
                  <a:schemeClr val="dk1"/>
                </a:solidFill>
                <a:latin typeface="DM Sans"/>
                <a:ea typeface="DM Sans"/>
                <a:cs typeface="DM Sans"/>
                <a:sym typeface="DM Sans"/>
              </a:rPr>
              <a:t>M101 Linear Equations: Concepts and Skills,</a:t>
            </a:r>
            <a:r>
              <a:rPr b="1" lang="en-GB">
                <a:solidFill>
                  <a:schemeClr val="dk1"/>
                </a:solidFill>
                <a:latin typeface="DM Sans"/>
                <a:ea typeface="DM Sans"/>
                <a:cs typeface="DM Sans"/>
                <a:sym typeface="DM Sans"/>
              </a:rPr>
              <a:t> students will employ the following learning principles: </a:t>
            </a:r>
            <a:endParaRPr b="1" sz="900">
              <a:solidFill>
                <a:schemeClr val="dk1"/>
              </a:solidFill>
              <a:latin typeface="DM Sans"/>
              <a:ea typeface="DM Sans"/>
              <a:cs typeface="DM Sans"/>
              <a:sym typeface="DM Sans"/>
            </a:endParaRPr>
          </a:p>
        </p:txBody>
      </p:sp>
      <p:sp>
        <p:nvSpPr>
          <p:cNvPr id="386" name="Google Shape;386;p54"/>
          <p:cNvSpPr txBox="1"/>
          <p:nvPr/>
        </p:nvSpPr>
        <p:spPr>
          <a:xfrm>
            <a:off x="3105100" y="1506075"/>
            <a:ext cx="4830900" cy="2268900"/>
          </a:xfrm>
          <a:prstGeom prst="rect">
            <a:avLst/>
          </a:prstGeom>
          <a:noFill/>
          <a:ln>
            <a:noFill/>
          </a:ln>
        </p:spPr>
        <p:txBody>
          <a:bodyPr anchorCtr="0" anchor="t" bIns="0" lIns="0" spcFirstLastPara="1" rIns="0" wrap="square" tIns="0">
            <a:spAutoFit/>
          </a:bodyPr>
          <a:lstStyle/>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Engage with cognitively demanding tasks in heterogeneous settings (LP 1).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Engage in social activities (LP 2).</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Build conceptual understanding through reasoning (LP 3).</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Have agency in their learning (LP 4).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View mathematics as a human endeavor across centuries (LP 5).</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See mathematics as relevant (LP 6).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Employ technology as a tool for problem-solving and understanding (LP 7).</a:t>
            </a:r>
            <a:endParaRPr sz="1200">
              <a:solidFill>
                <a:schemeClr val="dk1"/>
              </a:solidFill>
              <a:latin typeface="DM Sans"/>
              <a:ea typeface="DM Sans"/>
              <a:cs typeface="DM Sans"/>
              <a:sym typeface="DM Sans"/>
            </a:endParaRPr>
          </a:p>
        </p:txBody>
      </p:sp>
      <p:cxnSp>
        <p:nvCxnSpPr>
          <p:cNvPr id="387" name="Google Shape;387;p54"/>
          <p:cNvCxnSpPr/>
          <p:nvPr/>
        </p:nvCxnSpPr>
        <p:spPr>
          <a:xfrm>
            <a:off x="8834775" y="-6900"/>
            <a:ext cx="0" cy="5155800"/>
          </a:xfrm>
          <a:prstGeom prst="straightConnector1">
            <a:avLst/>
          </a:prstGeom>
          <a:noFill/>
          <a:ln cap="flat" cmpd="sng" w="9525">
            <a:solidFill>
              <a:srgbClr val="000000"/>
            </a:solidFill>
            <a:prstDash val="solid"/>
            <a:round/>
            <a:headEnd len="med" w="med" type="none"/>
            <a:tailEnd len="med" w="med" type="none"/>
          </a:ln>
        </p:spPr>
      </p:cxnSp>
      <p:sp>
        <p:nvSpPr>
          <p:cNvPr id="388" name="Google Shape;388;p54"/>
          <p:cNvSpPr/>
          <p:nvPr/>
        </p:nvSpPr>
        <p:spPr>
          <a:xfrm>
            <a:off x="0" y="0"/>
            <a:ext cx="2723400" cy="5143500"/>
          </a:xfrm>
          <a:prstGeom prst="rect">
            <a:avLst/>
          </a:prstGeom>
          <a:solidFill>
            <a:srgbClr val="BDFC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9" name="Google Shape;389;p54"/>
          <p:cNvCxnSpPr/>
          <p:nvPr/>
        </p:nvCxnSpPr>
        <p:spPr>
          <a:xfrm>
            <a:off x="-13800" y="4831525"/>
            <a:ext cx="9173100" cy="0"/>
          </a:xfrm>
          <a:prstGeom prst="straightConnector1">
            <a:avLst/>
          </a:prstGeom>
          <a:noFill/>
          <a:ln cap="flat" cmpd="sng" w="9525">
            <a:solidFill>
              <a:srgbClr val="000000"/>
            </a:solidFill>
            <a:prstDash val="solid"/>
            <a:round/>
            <a:headEnd len="med" w="med" type="none"/>
            <a:tailEnd len="med" w="med" type="none"/>
          </a:ln>
        </p:spPr>
      </p:cxnSp>
      <p:cxnSp>
        <p:nvCxnSpPr>
          <p:cNvPr id="390" name="Google Shape;390;p54"/>
          <p:cNvCxnSpPr/>
          <p:nvPr/>
        </p:nvCxnSpPr>
        <p:spPr>
          <a:xfrm>
            <a:off x="2720450" y="-6900"/>
            <a:ext cx="0" cy="5155800"/>
          </a:xfrm>
          <a:prstGeom prst="straightConnector1">
            <a:avLst/>
          </a:prstGeom>
          <a:noFill/>
          <a:ln cap="flat" cmpd="sng" w="9525">
            <a:solidFill>
              <a:schemeClr val="dk1"/>
            </a:solidFill>
            <a:prstDash val="solid"/>
            <a:round/>
            <a:headEnd len="med" w="med" type="none"/>
            <a:tailEnd len="med" w="med" type="none"/>
          </a:ln>
        </p:spPr>
      </p:cxnSp>
      <p:cxnSp>
        <p:nvCxnSpPr>
          <p:cNvPr id="391" name="Google Shape;391;p54"/>
          <p:cNvCxnSpPr/>
          <p:nvPr/>
        </p:nvCxnSpPr>
        <p:spPr>
          <a:xfrm>
            <a:off x="6900" y="317500"/>
            <a:ext cx="9152400" cy="0"/>
          </a:xfrm>
          <a:prstGeom prst="straightConnector1">
            <a:avLst/>
          </a:prstGeom>
          <a:noFill/>
          <a:ln cap="flat" cmpd="sng" w="9525">
            <a:solidFill>
              <a:srgbClr val="000000"/>
            </a:solidFill>
            <a:prstDash val="solid"/>
            <a:round/>
            <a:headEnd len="med" w="med" type="none"/>
            <a:tailEnd len="med" w="med" type="none"/>
          </a:ln>
        </p:spPr>
      </p:cxnSp>
      <p:sp>
        <p:nvSpPr>
          <p:cNvPr id="392" name="Google Shape;392;p54"/>
          <p:cNvSpPr txBox="1"/>
          <p:nvPr/>
        </p:nvSpPr>
        <p:spPr>
          <a:xfrm>
            <a:off x="325175" y="647000"/>
            <a:ext cx="2169900" cy="8127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Learning</a:t>
            </a:r>
            <a:endParaRPr sz="3300">
              <a:solidFill>
                <a:schemeClr val="dk1"/>
              </a:solidFill>
              <a:latin typeface="Nanum Myeongjo"/>
              <a:ea typeface="Nanum Myeongjo"/>
              <a:cs typeface="Nanum Myeongjo"/>
              <a:sym typeface="Nanum Myeongjo"/>
            </a:endParaRPr>
          </a:p>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Principles</a:t>
            </a:r>
            <a:endParaRPr sz="3300">
              <a:solidFill>
                <a:schemeClr val="dk1"/>
              </a:solidFill>
              <a:latin typeface="Nanum Myeongjo"/>
              <a:ea typeface="Nanum Myeongjo"/>
              <a:cs typeface="Nanum Myeongjo"/>
              <a:sym typeface="Nanum Myeongjo"/>
            </a:endParaRPr>
          </a:p>
        </p:txBody>
      </p:sp>
      <p:sp>
        <p:nvSpPr>
          <p:cNvPr id="393" name="Google Shape;393;p54"/>
          <p:cNvSpPr/>
          <p:nvPr/>
        </p:nvSpPr>
        <p:spPr>
          <a:xfrm>
            <a:off x="6543275" y="2578725"/>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300">
                <a:solidFill>
                  <a:srgbClr val="83FBA3"/>
                </a:solidFill>
                <a:latin typeface="Proxima Nova"/>
                <a:ea typeface="Proxima Nova"/>
                <a:cs typeface="Proxima Nova"/>
                <a:sym typeface="Proxima Nova"/>
              </a:rPr>
              <a:t>Which of these principles does this task lend itself to? Which ones can the task be easily adapted to accommodate?</a:t>
            </a:r>
            <a:endParaRPr sz="1300">
              <a:latin typeface="Proxima Nova"/>
              <a:ea typeface="Proxima Nova"/>
              <a:cs typeface="Proxima Nova"/>
              <a:sym typeface="Proxima Nov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397" name="Shape 397"/>
        <p:cNvGrpSpPr/>
        <p:nvPr/>
      </p:nvGrpSpPr>
      <p:grpSpPr>
        <a:xfrm>
          <a:off x="0" y="0"/>
          <a:ext cx="0" cy="0"/>
          <a:chOff x="0" y="0"/>
          <a:chExt cx="0" cy="0"/>
        </a:xfrm>
      </p:grpSpPr>
      <p:sp>
        <p:nvSpPr>
          <p:cNvPr id="398" name="Google Shape;398;p55"/>
          <p:cNvSpPr txBox="1"/>
          <p:nvPr/>
        </p:nvSpPr>
        <p:spPr>
          <a:xfrm>
            <a:off x="3105100" y="690325"/>
            <a:ext cx="3636300" cy="646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GB">
                <a:solidFill>
                  <a:schemeClr val="dk1"/>
                </a:solidFill>
                <a:latin typeface="DM Sans"/>
                <a:ea typeface="DM Sans"/>
                <a:cs typeface="DM Sans"/>
                <a:sym typeface="DM Sans"/>
              </a:rPr>
              <a:t>In </a:t>
            </a:r>
            <a:r>
              <a:rPr b="1" lang="en-GB">
                <a:solidFill>
                  <a:schemeClr val="dk1"/>
                </a:solidFill>
                <a:latin typeface="DM Sans"/>
                <a:ea typeface="DM Sans"/>
                <a:cs typeface="DM Sans"/>
                <a:sym typeface="DM Sans"/>
              </a:rPr>
              <a:t>M101 Linear Equations: Concepts and Skills,</a:t>
            </a:r>
            <a:r>
              <a:rPr b="1" lang="en-GB">
                <a:solidFill>
                  <a:schemeClr val="dk1"/>
                </a:solidFill>
                <a:latin typeface="DM Sans"/>
                <a:ea typeface="DM Sans"/>
                <a:cs typeface="DM Sans"/>
                <a:sym typeface="DM Sans"/>
              </a:rPr>
              <a:t> students will employ the following learning principles: </a:t>
            </a:r>
            <a:endParaRPr b="1" sz="900">
              <a:solidFill>
                <a:schemeClr val="dk1"/>
              </a:solidFill>
              <a:latin typeface="DM Sans"/>
              <a:ea typeface="DM Sans"/>
              <a:cs typeface="DM Sans"/>
              <a:sym typeface="DM Sans"/>
            </a:endParaRPr>
          </a:p>
        </p:txBody>
      </p:sp>
      <p:sp>
        <p:nvSpPr>
          <p:cNvPr id="399" name="Google Shape;399;p55"/>
          <p:cNvSpPr txBox="1"/>
          <p:nvPr/>
        </p:nvSpPr>
        <p:spPr>
          <a:xfrm>
            <a:off x="3105100" y="1506075"/>
            <a:ext cx="4830900" cy="2268900"/>
          </a:xfrm>
          <a:prstGeom prst="rect">
            <a:avLst/>
          </a:prstGeom>
          <a:noFill/>
          <a:ln>
            <a:noFill/>
          </a:ln>
        </p:spPr>
        <p:txBody>
          <a:bodyPr anchorCtr="0" anchor="t" bIns="0" lIns="0" spcFirstLastPara="1" rIns="0" wrap="square" tIns="0">
            <a:spAutoFit/>
          </a:bodyPr>
          <a:lstStyle/>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Engage with cognitively demanding tasks in heterogeneous settings (LP 1).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Engage in social activities (LP 2).</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Build conceptual understanding through reasoning (LP 3).</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Have agency in their learning (LP 4).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View mathematics as a human endeavor across centuries (LP 5).</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See mathematics as relevant (LP 6).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Employ technology as a tool for problem-solving and understanding (LP 7).</a:t>
            </a:r>
            <a:endParaRPr sz="1200">
              <a:solidFill>
                <a:schemeClr val="dk1"/>
              </a:solidFill>
              <a:latin typeface="DM Sans"/>
              <a:ea typeface="DM Sans"/>
              <a:cs typeface="DM Sans"/>
              <a:sym typeface="DM Sans"/>
            </a:endParaRPr>
          </a:p>
        </p:txBody>
      </p:sp>
      <p:cxnSp>
        <p:nvCxnSpPr>
          <p:cNvPr id="400" name="Google Shape;400;p55"/>
          <p:cNvCxnSpPr/>
          <p:nvPr/>
        </p:nvCxnSpPr>
        <p:spPr>
          <a:xfrm>
            <a:off x="8834775" y="-6900"/>
            <a:ext cx="0" cy="5155800"/>
          </a:xfrm>
          <a:prstGeom prst="straightConnector1">
            <a:avLst/>
          </a:prstGeom>
          <a:noFill/>
          <a:ln cap="flat" cmpd="sng" w="9525">
            <a:solidFill>
              <a:srgbClr val="000000"/>
            </a:solidFill>
            <a:prstDash val="solid"/>
            <a:round/>
            <a:headEnd len="med" w="med" type="none"/>
            <a:tailEnd len="med" w="med" type="none"/>
          </a:ln>
        </p:spPr>
      </p:cxnSp>
      <p:sp>
        <p:nvSpPr>
          <p:cNvPr id="401" name="Google Shape;401;p55"/>
          <p:cNvSpPr/>
          <p:nvPr/>
        </p:nvSpPr>
        <p:spPr>
          <a:xfrm>
            <a:off x="0" y="0"/>
            <a:ext cx="2723400" cy="5143500"/>
          </a:xfrm>
          <a:prstGeom prst="rect">
            <a:avLst/>
          </a:prstGeom>
          <a:solidFill>
            <a:srgbClr val="BDFC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2" name="Google Shape;402;p55"/>
          <p:cNvCxnSpPr/>
          <p:nvPr/>
        </p:nvCxnSpPr>
        <p:spPr>
          <a:xfrm>
            <a:off x="-13800" y="4831525"/>
            <a:ext cx="9173100" cy="0"/>
          </a:xfrm>
          <a:prstGeom prst="straightConnector1">
            <a:avLst/>
          </a:prstGeom>
          <a:noFill/>
          <a:ln cap="flat" cmpd="sng" w="9525">
            <a:solidFill>
              <a:srgbClr val="000000"/>
            </a:solidFill>
            <a:prstDash val="solid"/>
            <a:round/>
            <a:headEnd len="med" w="med" type="none"/>
            <a:tailEnd len="med" w="med" type="none"/>
          </a:ln>
        </p:spPr>
      </p:cxnSp>
      <p:cxnSp>
        <p:nvCxnSpPr>
          <p:cNvPr id="403" name="Google Shape;403;p55"/>
          <p:cNvCxnSpPr/>
          <p:nvPr/>
        </p:nvCxnSpPr>
        <p:spPr>
          <a:xfrm>
            <a:off x="2720450" y="-6900"/>
            <a:ext cx="0" cy="5155800"/>
          </a:xfrm>
          <a:prstGeom prst="straightConnector1">
            <a:avLst/>
          </a:prstGeom>
          <a:noFill/>
          <a:ln cap="flat" cmpd="sng" w="9525">
            <a:solidFill>
              <a:schemeClr val="dk1"/>
            </a:solidFill>
            <a:prstDash val="solid"/>
            <a:round/>
            <a:headEnd len="med" w="med" type="none"/>
            <a:tailEnd len="med" w="med" type="none"/>
          </a:ln>
        </p:spPr>
      </p:cxnSp>
      <p:sp>
        <p:nvSpPr>
          <p:cNvPr id="404" name="Google Shape;404;p55"/>
          <p:cNvSpPr/>
          <p:nvPr/>
        </p:nvSpPr>
        <p:spPr>
          <a:xfrm>
            <a:off x="6543275" y="2578725"/>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55"/>
          <p:cNvSpPr txBox="1"/>
          <p:nvPr/>
        </p:nvSpPr>
        <p:spPr>
          <a:xfrm>
            <a:off x="6739325" y="3235575"/>
            <a:ext cx="1554000" cy="738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sz="1600">
                <a:solidFill>
                  <a:srgbClr val="83FBA3"/>
                </a:solidFill>
                <a:latin typeface="DM Sans"/>
                <a:ea typeface="DM Sans"/>
                <a:cs typeface="DM Sans"/>
                <a:sym typeface="DM Sans"/>
              </a:rPr>
              <a:t>Share what </a:t>
            </a:r>
            <a:br>
              <a:rPr b="1" lang="en-GB" sz="1600">
                <a:solidFill>
                  <a:srgbClr val="83FBA3"/>
                </a:solidFill>
                <a:latin typeface="DM Sans"/>
                <a:ea typeface="DM Sans"/>
                <a:cs typeface="DM Sans"/>
                <a:sym typeface="DM Sans"/>
              </a:rPr>
            </a:br>
            <a:r>
              <a:rPr b="1" lang="en-GB" sz="1600">
                <a:solidFill>
                  <a:srgbClr val="83FBA3"/>
                </a:solidFill>
                <a:latin typeface="DM Sans"/>
                <a:ea typeface="DM Sans"/>
                <a:cs typeface="DM Sans"/>
                <a:sym typeface="DM Sans"/>
              </a:rPr>
              <a:t>you came up with!</a:t>
            </a:r>
            <a:endParaRPr b="1" sz="1000">
              <a:solidFill>
                <a:srgbClr val="83FBA3"/>
              </a:solidFill>
              <a:latin typeface="DM Sans"/>
              <a:ea typeface="DM Sans"/>
              <a:cs typeface="DM Sans"/>
              <a:sym typeface="DM Sans"/>
            </a:endParaRPr>
          </a:p>
        </p:txBody>
      </p:sp>
      <p:cxnSp>
        <p:nvCxnSpPr>
          <p:cNvPr id="406" name="Google Shape;406;p55"/>
          <p:cNvCxnSpPr/>
          <p:nvPr/>
        </p:nvCxnSpPr>
        <p:spPr>
          <a:xfrm>
            <a:off x="6900" y="317500"/>
            <a:ext cx="9152400" cy="0"/>
          </a:xfrm>
          <a:prstGeom prst="straightConnector1">
            <a:avLst/>
          </a:prstGeom>
          <a:noFill/>
          <a:ln cap="flat" cmpd="sng" w="9525">
            <a:solidFill>
              <a:srgbClr val="000000"/>
            </a:solidFill>
            <a:prstDash val="solid"/>
            <a:round/>
            <a:headEnd len="med" w="med" type="none"/>
            <a:tailEnd len="med" w="med" type="none"/>
          </a:ln>
        </p:spPr>
      </p:cxnSp>
      <p:sp>
        <p:nvSpPr>
          <p:cNvPr id="407" name="Google Shape;407;p55"/>
          <p:cNvSpPr txBox="1"/>
          <p:nvPr/>
        </p:nvSpPr>
        <p:spPr>
          <a:xfrm>
            <a:off x="325175" y="647000"/>
            <a:ext cx="2169900" cy="8127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Learning</a:t>
            </a:r>
            <a:endParaRPr sz="3300">
              <a:solidFill>
                <a:schemeClr val="dk1"/>
              </a:solidFill>
              <a:latin typeface="Nanum Myeongjo"/>
              <a:ea typeface="Nanum Myeongjo"/>
              <a:cs typeface="Nanum Myeongjo"/>
              <a:sym typeface="Nanum Myeongjo"/>
            </a:endParaRPr>
          </a:p>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Principles</a:t>
            </a:r>
            <a:endParaRPr sz="3300">
              <a:solidFill>
                <a:schemeClr val="dk1"/>
              </a:solidFill>
              <a:latin typeface="Nanum Myeongjo"/>
              <a:ea typeface="Nanum Myeongjo"/>
              <a:cs typeface="Nanum Myeongjo"/>
              <a:sym typeface="Nanum Myeongj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FBA3"/>
        </a:solidFill>
      </p:bgPr>
    </p:bg>
    <p:spTree>
      <p:nvGrpSpPr>
        <p:cNvPr id="411" name="Shape 411"/>
        <p:cNvGrpSpPr/>
        <p:nvPr/>
      </p:nvGrpSpPr>
      <p:grpSpPr>
        <a:xfrm>
          <a:off x="0" y="0"/>
          <a:ext cx="0" cy="0"/>
          <a:chOff x="0" y="0"/>
          <a:chExt cx="0" cy="0"/>
        </a:xfrm>
      </p:grpSpPr>
      <p:cxnSp>
        <p:nvCxnSpPr>
          <p:cNvPr id="412" name="Google Shape;412;p56"/>
          <p:cNvCxnSpPr/>
          <p:nvPr/>
        </p:nvCxnSpPr>
        <p:spPr>
          <a:xfrm>
            <a:off x="3115350" y="300"/>
            <a:ext cx="0" cy="5141400"/>
          </a:xfrm>
          <a:prstGeom prst="straightConnector1">
            <a:avLst/>
          </a:prstGeom>
          <a:noFill/>
          <a:ln cap="flat" cmpd="sng" w="9525">
            <a:solidFill>
              <a:schemeClr val="dk2"/>
            </a:solidFill>
            <a:prstDash val="solid"/>
            <a:round/>
            <a:headEnd len="sm" w="sm" type="none"/>
            <a:tailEnd len="sm" w="sm" type="none"/>
          </a:ln>
        </p:spPr>
      </p:cxnSp>
      <p:sp>
        <p:nvSpPr>
          <p:cNvPr id="413" name="Google Shape;413;p56"/>
          <p:cNvSpPr txBox="1"/>
          <p:nvPr/>
        </p:nvSpPr>
        <p:spPr>
          <a:xfrm>
            <a:off x="3419850" y="303450"/>
            <a:ext cx="4318200" cy="15759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5200"/>
              <a:buFont typeface="Arial"/>
              <a:buNone/>
            </a:pPr>
            <a:r>
              <a:rPr b="0" i="0" lang="en-GB" sz="5200" u="none" cap="none" strike="noStrike">
                <a:solidFill>
                  <a:schemeClr val="dk1"/>
                </a:solidFill>
                <a:latin typeface="Nanum Myeongjo"/>
                <a:ea typeface="Nanum Myeongjo"/>
                <a:cs typeface="Nanum Myeongjo"/>
                <a:sym typeface="Nanum Myeongjo"/>
              </a:rPr>
              <a:t>Task 1: Student Work</a:t>
            </a:r>
            <a:endParaRPr b="0" i="0" sz="5200" u="none" cap="none" strike="noStrike">
              <a:solidFill>
                <a:schemeClr val="dk1"/>
              </a:solidFill>
              <a:latin typeface="Nanum Myeongjo"/>
              <a:ea typeface="Nanum Myeongjo"/>
              <a:cs typeface="Nanum Myeongjo"/>
              <a:sym typeface="Nanum Myeongjo"/>
            </a:endParaRPr>
          </a:p>
        </p:txBody>
      </p:sp>
      <p:sp>
        <p:nvSpPr>
          <p:cNvPr id="414" name="Google Shape;414;p56"/>
          <p:cNvSpPr txBox="1"/>
          <p:nvPr/>
        </p:nvSpPr>
        <p:spPr>
          <a:xfrm>
            <a:off x="615900" y="303450"/>
            <a:ext cx="1441500" cy="13785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5200"/>
              <a:buFont typeface="Arial"/>
              <a:buNone/>
            </a:pPr>
            <a:r>
              <a:rPr b="0" i="0" lang="en-GB" sz="5200" u="none" cap="none" strike="noStrike">
                <a:solidFill>
                  <a:schemeClr val="dk1"/>
                </a:solidFill>
                <a:latin typeface="Nanum Myeongjo"/>
                <a:ea typeface="Nanum Myeongjo"/>
                <a:cs typeface="Nanum Myeongjo"/>
                <a:sym typeface="Nanum Myeongjo"/>
              </a:rPr>
              <a:t>03</a:t>
            </a:r>
            <a:endParaRPr b="0" i="0" sz="5200" u="none" cap="none" strike="noStrike">
              <a:solidFill>
                <a:schemeClr val="dk1"/>
              </a:solidFill>
              <a:latin typeface="Nanum Myeongjo"/>
              <a:ea typeface="Nanum Myeongjo"/>
              <a:cs typeface="Nanum Myeongjo"/>
              <a:sym typeface="Nanum Myeongj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FC8D"/>
        </a:solidFill>
      </p:bgPr>
    </p:bg>
    <p:spTree>
      <p:nvGrpSpPr>
        <p:cNvPr id="418" name="Shape 418"/>
        <p:cNvGrpSpPr/>
        <p:nvPr/>
      </p:nvGrpSpPr>
      <p:grpSpPr>
        <a:xfrm>
          <a:off x="0" y="0"/>
          <a:ext cx="0" cy="0"/>
          <a:chOff x="0" y="0"/>
          <a:chExt cx="0" cy="0"/>
        </a:xfrm>
      </p:grpSpPr>
      <p:sp>
        <p:nvSpPr>
          <p:cNvPr id="419" name="Google Shape;419;p57"/>
          <p:cNvSpPr txBox="1"/>
          <p:nvPr/>
        </p:nvSpPr>
        <p:spPr>
          <a:xfrm>
            <a:off x="615900" y="1848775"/>
            <a:ext cx="2617200" cy="715800"/>
          </a:xfrm>
          <a:prstGeom prst="rect">
            <a:avLst/>
          </a:prstGeom>
          <a:noFill/>
          <a:ln>
            <a:noFill/>
          </a:ln>
        </p:spPr>
        <p:txBody>
          <a:bodyPr anchorCtr="0" anchor="t" bIns="0" lIns="91425" spcFirstLastPara="1" rIns="0" wrap="square" tIns="0">
            <a:spAutoFit/>
          </a:bodyPr>
          <a:lstStyle/>
          <a:p>
            <a:pPr indent="-177546" lvl="0" marL="82296" rtl="0" algn="l">
              <a:lnSpc>
                <a:spcPct val="105000"/>
              </a:lnSpc>
              <a:spcBef>
                <a:spcPts val="1200"/>
              </a:spcBef>
              <a:spcAft>
                <a:spcPts val="0"/>
              </a:spcAft>
              <a:buClr>
                <a:schemeClr val="dk1"/>
              </a:buClr>
              <a:buSzPts val="1500"/>
              <a:buFont typeface="DM Sans"/>
              <a:buChar char="●"/>
            </a:pPr>
            <a:r>
              <a:rPr lang="en-GB" sz="1500">
                <a:solidFill>
                  <a:schemeClr val="dk1"/>
                </a:solidFill>
                <a:latin typeface="DM Sans"/>
                <a:ea typeface="DM Sans"/>
                <a:cs typeface="DM Sans"/>
                <a:sym typeface="DM Sans"/>
              </a:rPr>
              <a:t>Jot down one</a:t>
            </a:r>
            <a:r>
              <a:rPr lang="en-GB" sz="1500">
                <a:solidFill>
                  <a:schemeClr val="dk1"/>
                </a:solidFill>
                <a:latin typeface="DM Sans"/>
                <a:ea typeface="DM Sans"/>
                <a:cs typeface="DM Sans"/>
                <a:sym typeface="DM Sans"/>
              </a:rPr>
              <a:t> thing you notice about each piece of student work.</a:t>
            </a:r>
            <a:endParaRPr sz="1500">
              <a:solidFill>
                <a:schemeClr val="dk1"/>
              </a:solidFill>
              <a:latin typeface="DM Sans"/>
              <a:ea typeface="DM Sans"/>
              <a:cs typeface="DM Sans"/>
              <a:sym typeface="DM Sans"/>
            </a:endParaRPr>
          </a:p>
        </p:txBody>
      </p:sp>
      <p:cxnSp>
        <p:nvCxnSpPr>
          <p:cNvPr id="420" name="Google Shape;420;p57"/>
          <p:cNvCxnSpPr/>
          <p:nvPr/>
        </p:nvCxnSpPr>
        <p:spPr>
          <a:xfrm>
            <a:off x="-2700" y="1482784"/>
            <a:ext cx="9149400" cy="0"/>
          </a:xfrm>
          <a:prstGeom prst="straightConnector1">
            <a:avLst/>
          </a:prstGeom>
          <a:noFill/>
          <a:ln cap="flat" cmpd="sng" w="9525">
            <a:solidFill>
              <a:schemeClr val="dk1"/>
            </a:solidFill>
            <a:prstDash val="solid"/>
            <a:round/>
            <a:headEnd len="med" w="med" type="none"/>
            <a:tailEnd len="med" w="med" type="none"/>
          </a:ln>
        </p:spPr>
      </p:cxnSp>
      <p:cxnSp>
        <p:nvCxnSpPr>
          <p:cNvPr id="421" name="Google Shape;421;p57"/>
          <p:cNvCxnSpPr/>
          <p:nvPr/>
        </p:nvCxnSpPr>
        <p:spPr>
          <a:xfrm>
            <a:off x="7081850" y="300"/>
            <a:ext cx="0" cy="5141400"/>
          </a:xfrm>
          <a:prstGeom prst="straightConnector1">
            <a:avLst/>
          </a:prstGeom>
          <a:noFill/>
          <a:ln cap="flat" cmpd="sng" w="9525">
            <a:solidFill>
              <a:schemeClr val="dk2"/>
            </a:solidFill>
            <a:prstDash val="solid"/>
            <a:round/>
            <a:headEnd len="med" w="med" type="none"/>
            <a:tailEnd len="med" w="med" type="none"/>
          </a:ln>
        </p:spPr>
      </p:cxnSp>
      <p:sp>
        <p:nvSpPr>
          <p:cNvPr id="422" name="Google Shape;422;p57"/>
          <p:cNvSpPr txBox="1"/>
          <p:nvPr/>
        </p:nvSpPr>
        <p:spPr>
          <a:xfrm>
            <a:off x="615900" y="303450"/>
            <a:ext cx="5453700" cy="9144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3300">
                <a:solidFill>
                  <a:schemeClr val="dk1"/>
                </a:solidFill>
                <a:latin typeface="Nanum Myeongjo"/>
                <a:ea typeface="Nanum Myeongjo"/>
                <a:cs typeface="Nanum Myeongjo"/>
                <a:sym typeface="Nanum Myeongjo"/>
              </a:rPr>
              <a:t>Round 1:What </a:t>
            </a:r>
            <a:br>
              <a:rPr lang="en-GB" sz="3300">
                <a:solidFill>
                  <a:schemeClr val="dk1"/>
                </a:solidFill>
                <a:latin typeface="Nanum Myeongjo"/>
                <a:ea typeface="Nanum Myeongjo"/>
                <a:cs typeface="Nanum Myeongjo"/>
                <a:sym typeface="Nanum Myeongjo"/>
              </a:rPr>
            </a:br>
            <a:r>
              <a:rPr lang="en-GB" sz="3300">
                <a:solidFill>
                  <a:schemeClr val="dk1"/>
                </a:solidFill>
                <a:latin typeface="Nanum Myeongjo"/>
                <a:ea typeface="Nanum Myeongjo"/>
                <a:cs typeface="Nanum Myeongjo"/>
                <a:sym typeface="Nanum Myeongjo"/>
              </a:rPr>
              <a:t>do you notice?</a:t>
            </a:r>
            <a:endParaRPr sz="3300">
              <a:solidFill>
                <a:schemeClr val="dk1"/>
              </a:solidFill>
              <a:latin typeface="Nanum Myeongjo"/>
              <a:ea typeface="Nanum Myeongjo"/>
              <a:cs typeface="Nanum Myeongjo"/>
              <a:sym typeface="Nanum Myeongjo"/>
            </a:endParaRPr>
          </a:p>
        </p:txBody>
      </p:sp>
      <p:pic>
        <p:nvPicPr>
          <p:cNvPr id="423" name="Google Shape;423;p57"/>
          <p:cNvPicPr preferRelativeResize="0"/>
          <p:nvPr/>
        </p:nvPicPr>
        <p:blipFill>
          <a:blip r:embed="rId3">
            <a:alphaModFix/>
          </a:blip>
          <a:stretch>
            <a:fillRect/>
          </a:stretch>
        </p:blipFill>
        <p:spPr>
          <a:xfrm>
            <a:off x="3505200" y="689550"/>
            <a:ext cx="3315173" cy="4177875"/>
          </a:xfrm>
          <a:prstGeom prst="rect">
            <a:avLst/>
          </a:prstGeom>
          <a:noFill/>
          <a:ln>
            <a:noFill/>
          </a:ln>
        </p:spPr>
      </p:pic>
      <p:pic>
        <p:nvPicPr>
          <p:cNvPr id="424" name="Google Shape;424;p57"/>
          <p:cNvPicPr preferRelativeResize="0"/>
          <p:nvPr/>
        </p:nvPicPr>
        <p:blipFill>
          <a:blip r:embed="rId4">
            <a:alphaModFix/>
          </a:blip>
          <a:stretch>
            <a:fillRect/>
          </a:stretch>
        </p:blipFill>
        <p:spPr>
          <a:xfrm>
            <a:off x="5638895" y="689550"/>
            <a:ext cx="3320005" cy="417787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FC8D"/>
        </a:solidFill>
      </p:bgPr>
    </p:bg>
    <p:spTree>
      <p:nvGrpSpPr>
        <p:cNvPr id="428" name="Shape 428"/>
        <p:cNvGrpSpPr/>
        <p:nvPr/>
      </p:nvGrpSpPr>
      <p:grpSpPr>
        <a:xfrm>
          <a:off x="0" y="0"/>
          <a:ext cx="0" cy="0"/>
          <a:chOff x="0" y="0"/>
          <a:chExt cx="0" cy="0"/>
        </a:xfrm>
      </p:grpSpPr>
      <p:sp>
        <p:nvSpPr>
          <p:cNvPr id="429" name="Google Shape;429;p58"/>
          <p:cNvSpPr txBox="1"/>
          <p:nvPr/>
        </p:nvSpPr>
        <p:spPr>
          <a:xfrm>
            <a:off x="615900" y="1848775"/>
            <a:ext cx="2617200" cy="715800"/>
          </a:xfrm>
          <a:prstGeom prst="rect">
            <a:avLst/>
          </a:prstGeom>
          <a:noFill/>
          <a:ln>
            <a:noFill/>
          </a:ln>
        </p:spPr>
        <p:txBody>
          <a:bodyPr anchorCtr="0" anchor="t" bIns="0" lIns="91425" spcFirstLastPara="1" rIns="0" wrap="square" tIns="0">
            <a:spAutoFit/>
          </a:bodyPr>
          <a:lstStyle/>
          <a:p>
            <a:pPr indent="-177546" lvl="0" marL="82296" rtl="0" algn="l">
              <a:lnSpc>
                <a:spcPct val="105000"/>
              </a:lnSpc>
              <a:spcBef>
                <a:spcPts val="1200"/>
              </a:spcBef>
              <a:spcAft>
                <a:spcPts val="0"/>
              </a:spcAft>
              <a:buClr>
                <a:schemeClr val="dk1"/>
              </a:buClr>
              <a:buSzPts val="1500"/>
              <a:buFont typeface="DM Sans"/>
              <a:buChar char="●"/>
            </a:pPr>
            <a:r>
              <a:rPr lang="en-GB" sz="1500">
                <a:solidFill>
                  <a:schemeClr val="dk1"/>
                </a:solidFill>
                <a:latin typeface="DM Sans"/>
                <a:ea typeface="DM Sans"/>
                <a:cs typeface="DM Sans"/>
                <a:sym typeface="DM Sans"/>
              </a:rPr>
              <a:t>Jot down one thing you notice about each piece of student work.</a:t>
            </a:r>
            <a:endParaRPr sz="1500">
              <a:solidFill>
                <a:schemeClr val="dk1"/>
              </a:solidFill>
              <a:latin typeface="DM Sans"/>
              <a:ea typeface="DM Sans"/>
              <a:cs typeface="DM Sans"/>
              <a:sym typeface="DM Sans"/>
            </a:endParaRPr>
          </a:p>
        </p:txBody>
      </p:sp>
      <p:cxnSp>
        <p:nvCxnSpPr>
          <p:cNvPr id="430" name="Google Shape;430;p58"/>
          <p:cNvCxnSpPr/>
          <p:nvPr/>
        </p:nvCxnSpPr>
        <p:spPr>
          <a:xfrm>
            <a:off x="-2700" y="1482784"/>
            <a:ext cx="9149400" cy="0"/>
          </a:xfrm>
          <a:prstGeom prst="straightConnector1">
            <a:avLst/>
          </a:prstGeom>
          <a:noFill/>
          <a:ln cap="flat" cmpd="sng" w="9525">
            <a:solidFill>
              <a:schemeClr val="dk1"/>
            </a:solidFill>
            <a:prstDash val="solid"/>
            <a:round/>
            <a:headEnd len="med" w="med" type="none"/>
            <a:tailEnd len="med" w="med" type="none"/>
          </a:ln>
        </p:spPr>
      </p:cxnSp>
      <p:cxnSp>
        <p:nvCxnSpPr>
          <p:cNvPr id="431" name="Google Shape;431;p58"/>
          <p:cNvCxnSpPr/>
          <p:nvPr/>
        </p:nvCxnSpPr>
        <p:spPr>
          <a:xfrm>
            <a:off x="7081850" y="300"/>
            <a:ext cx="0" cy="5141400"/>
          </a:xfrm>
          <a:prstGeom prst="straightConnector1">
            <a:avLst/>
          </a:prstGeom>
          <a:noFill/>
          <a:ln cap="flat" cmpd="sng" w="9525">
            <a:solidFill>
              <a:schemeClr val="dk2"/>
            </a:solidFill>
            <a:prstDash val="solid"/>
            <a:round/>
            <a:headEnd len="med" w="med" type="none"/>
            <a:tailEnd len="med" w="med" type="none"/>
          </a:ln>
        </p:spPr>
      </p:cxnSp>
      <p:sp>
        <p:nvSpPr>
          <p:cNvPr id="432" name="Google Shape;432;p58"/>
          <p:cNvSpPr txBox="1"/>
          <p:nvPr/>
        </p:nvSpPr>
        <p:spPr>
          <a:xfrm>
            <a:off x="615900" y="303450"/>
            <a:ext cx="5453700" cy="9144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3300">
                <a:solidFill>
                  <a:schemeClr val="dk1"/>
                </a:solidFill>
                <a:latin typeface="Nanum Myeongjo"/>
                <a:ea typeface="Nanum Myeongjo"/>
                <a:cs typeface="Nanum Myeongjo"/>
                <a:sym typeface="Nanum Myeongjo"/>
              </a:rPr>
              <a:t>Round 1:What </a:t>
            </a:r>
            <a:br>
              <a:rPr lang="en-GB" sz="3300">
                <a:solidFill>
                  <a:schemeClr val="dk1"/>
                </a:solidFill>
                <a:latin typeface="Nanum Myeongjo"/>
                <a:ea typeface="Nanum Myeongjo"/>
                <a:cs typeface="Nanum Myeongjo"/>
                <a:sym typeface="Nanum Myeongjo"/>
              </a:rPr>
            </a:br>
            <a:r>
              <a:rPr lang="en-GB" sz="3300">
                <a:solidFill>
                  <a:schemeClr val="dk1"/>
                </a:solidFill>
                <a:latin typeface="Nanum Myeongjo"/>
                <a:ea typeface="Nanum Myeongjo"/>
                <a:cs typeface="Nanum Myeongjo"/>
                <a:sym typeface="Nanum Myeongjo"/>
              </a:rPr>
              <a:t>do you notice?</a:t>
            </a:r>
            <a:endParaRPr sz="3300">
              <a:solidFill>
                <a:schemeClr val="dk1"/>
              </a:solidFill>
              <a:latin typeface="Nanum Myeongjo"/>
              <a:ea typeface="Nanum Myeongjo"/>
              <a:cs typeface="Nanum Myeongjo"/>
              <a:sym typeface="Nanum Myeongjo"/>
            </a:endParaRPr>
          </a:p>
        </p:txBody>
      </p:sp>
      <p:sp>
        <p:nvSpPr>
          <p:cNvPr id="433" name="Google Shape;433;p58"/>
          <p:cNvSpPr/>
          <p:nvPr/>
        </p:nvSpPr>
        <p:spPr>
          <a:xfrm>
            <a:off x="637325" y="2921325"/>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58"/>
          <p:cNvSpPr txBox="1"/>
          <p:nvPr/>
        </p:nvSpPr>
        <p:spPr>
          <a:xfrm>
            <a:off x="917375" y="3571125"/>
            <a:ext cx="1386000" cy="646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a:solidFill>
                  <a:srgbClr val="BDFCD7"/>
                </a:solidFill>
                <a:latin typeface="DM Sans"/>
                <a:ea typeface="DM Sans"/>
                <a:cs typeface="DM Sans"/>
                <a:sym typeface="DM Sans"/>
              </a:rPr>
              <a:t>Come off mute and share what you saw!</a:t>
            </a:r>
            <a:endParaRPr b="1">
              <a:solidFill>
                <a:srgbClr val="BDFCD7"/>
              </a:solidFill>
              <a:latin typeface="DM Sans"/>
              <a:ea typeface="DM Sans"/>
              <a:cs typeface="DM Sans"/>
              <a:sym typeface="DM Sans"/>
            </a:endParaRPr>
          </a:p>
        </p:txBody>
      </p:sp>
      <p:pic>
        <p:nvPicPr>
          <p:cNvPr id="435" name="Google Shape;435;p58"/>
          <p:cNvPicPr preferRelativeResize="0"/>
          <p:nvPr/>
        </p:nvPicPr>
        <p:blipFill>
          <a:blip r:embed="rId3">
            <a:alphaModFix/>
          </a:blip>
          <a:stretch>
            <a:fillRect/>
          </a:stretch>
        </p:blipFill>
        <p:spPr>
          <a:xfrm>
            <a:off x="3505200" y="689550"/>
            <a:ext cx="3315173" cy="4177875"/>
          </a:xfrm>
          <a:prstGeom prst="rect">
            <a:avLst/>
          </a:prstGeom>
          <a:noFill/>
          <a:ln>
            <a:noFill/>
          </a:ln>
        </p:spPr>
      </p:pic>
      <p:pic>
        <p:nvPicPr>
          <p:cNvPr id="436" name="Google Shape;436;p58"/>
          <p:cNvPicPr preferRelativeResize="0"/>
          <p:nvPr/>
        </p:nvPicPr>
        <p:blipFill>
          <a:blip r:embed="rId4">
            <a:alphaModFix/>
          </a:blip>
          <a:stretch>
            <a:fillRect/>
          </a:stretch>
        </p:blipFill>
        <p:spPr>
          <a:xfrm>
            <a:off x="5638895" y="689550"/>
            <a:ext cx="3320005" cy="417787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5758"/>
        </a:solidFill>
      </p:bgPr>
    </p:bg>
    <p:spTree>
      <p:nvGrpSpPr>
        <p:cNvPr id="440" name="Shape 440"/>
        <p:cNvGrpSpPr/>
        <p:nvPr/>
      </p:nvGrpSpPr>
      <p:grpSpPr>
        <a:xfrm>
          <a:off x="0" y="0"/>
          <a:ext cx="0" cy="0"/>
          <a:chOff x="0" y="0"/>
          <a:chExt cx="0" cy="0"/>
        </a:xfrm>
      </p:grpSpPr>
      <p:cxnSp>
        <p:nvCxnSpPr>
          <p:cNvPr id="441" name="Google Shape;441;p59"/>
          <p:cNvCxnSpPr/>
          <p:nvPr/>
        </p:nvCxnSpPr>
        <p:spPr>
          <a:xfrm>
            <a:off x="312775" y="-13900"/>
            <a:ext cx="0" cy="5178300"/>
          </a:xfrm>
          <a:prstGeom prst="straightConnector1">
            <a:avLst/>
          </a:prstGeom>
          <a:noFill/>
          <a:ln cap="flat" cmpd="sng" w="9525">
            <a:solidFill>
              <a:srgbClr val="83FBA3"/>
            </a:solidFill>
            <a:prstDash val="solid"/>
            <a:round/>
            <a:headEnd len="med" w="med" type="none"/>
            <a:tailEnd len="med" w="med" type="none"/>
          </a:ln>
        </p:spPr>
      </p:cxnSp>
      <p:cxnSp>
        <p:nvCxnSpPr>
          <p:cNvPr id="442" name="Google Shape;442;p59"/>
          <p:cNvCxnSpPr/>
          <p:nvPr/>
        </p:nvCxnSpPr>
        <p:spPr>
          <a:xfrm rot="10800000">
            <a:off x="-100" y="4837750"/>
            <a:ext cx="9202800" cy="0"/>
          </a:xfrm>
          <a:prstGeom prst="straightConnector1">
            <a:avLst/>
          </a:prstGeom>
          <a:noFill/>
          <a:ln cap="flat" cmpd="sng" w="9525">
            <a:solidFill>
              <a:srgbClr val="83FBA3"/>
            </a:solidFill>
            <a:prstDash val="solid"/>
            <a:round/>
            <a:headEnd len="med" w="med" type="none"/>
            <a:tailEnd len="med" w="med" type="none"/>
          </a:ln>
        </p:spPr>
      </p:cxnSp>
      <p:sp>
        <p:nvSpPr>
          <p:cNvPr id="443" name="Google Shape;443;p59"/>
          <p:cNvSpPr txBox="1"/>
          <p:nvPr/>
        </p:nvSpPr>
        <p:spPr>
          <a:xfrm>
            <a:off x="1613100" y="376226"/>
            <a:ext cx="5917800" cy="5388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1000"/>
              </a:spcAft>
              <a:buClr>
                <a:schemeClr val="dk1"/>
              </a:buClr>
              <a:buSzPts val="1100"/>
              <a:buFont typeface="Arial"/>
              <a:buNone/>
            </a:pPr>
            <a:r>
              <a:rPr lang="en-GB" sz="3500">
                <a:solidFill>
                  <a:srgbClr val="83FBA3"/>
                </a:solidFill>
                <a:latin typeface="Nanum Myeongjo"/>
                <a:ea typeface="Nanum Myeongjo"/>
                <a:cs typeface="Nanum Myeongjo"/>
                <a:sym typeface="Nanum Myeongjo"/>
              </a:rPr>
              <a:t>Criteria for Success</a:t>
            </a:r>
            <a:endParaRPr sz="3500">
              <a:solidFill>
                <a:schemeClr val="lt1"/>
              </a:solidFill>
              <a:latin typeface="Nanum Myeongjo"/>
              <a:ea typeface="Nanum Myeongjo"/>
              <a:cs typeface="Nanum Myeongjo"/>
              <a:sym typeface="Nanum Myeongjo"/>
            </a:endParaRPr>
          </a:p>
        </p:txBody>
      </p:sp>
      <p:graphicFrame>
        <p:nvGraphicFramePr>
          <p:cNvPr id="444" name="Google Shape;444;p59"/>
          <p:cNvGraphicFramePr/>
          <p:nvPr/>
        </p:nvGraphicFramePr>
        <p:xfrm>
          <a:off x="1037388" y="1308850"/>
          <a:ext cx="3000000" cy="3000000"/>
        </p:xfrm>
        <a:graphic>
          <a:graphicData uri="http://schemas.openxmlformats.org/drawingml/2006/table">
            <a:tbl>
              <a:tblPr>
                <a:noFill/>
                <a:tableStyleId>{6E1DAED8-01B8-4881-BB2F-CE6C73E15E98}</a:tableStyleId>
              </a:tblPr>
              <a:tblGrid>
                <a:gridCol w="2677225"/>
                <a:gridCol w="2807825"/>
                <a:gridCol w="1839225"/>
              </a:tblGrid>
              <a:tr h="500025">
                <a:tc>
                  <a:txBody>
                    <a:bodyPr/>
                    <a:lstStyle/>
                    <a:p>
                      <a:pPr indent="0" lvl="0" marL="0" rtl="0" algn="l">
                        <a:spcBef>
                          <a:spcPts val="0"/>
                        </a:spcBef>
                        <a:spcAft>
                          <a:spcPts val="0"/>
                        </a:spcAft>
                        <a:buNone/>
                      </a:pPr>
                      <a:r>
                        <a:rPr b="1" lang="en-GB" sz="1200">
                          <a:latin typeface="DM Sans"/>
                          <a:ea typeface="DM Sans"/>
                          <a:cs typeface="DM Sans"/>
                          <a:sym typeface="DM Sans"/>
                        </a:rPr>
                        <a:t>Conference and Provide Revision Support</a:t>
                      </a:r>
                      <a:endParaRPr b="1" sz="1200">
                        <a:latin typeface="DM Sans"/>
                        <a:ea typeface="DM Sans"/>
                        <a:cs typeface="DM Sans"/>
                        <a:sym typeface="DM Sans"/>
                      </a:endParaRPr>
                    </a:p>
                  </a:txBody>
                  <a:tcPr marT="63500" marB="63500" marR="63500" marL="63500">
                    <a:solidFill>
                      <a:srgbClr val="83FBA3"/>
                    </a:solidFill>
                  </a:tcPr>
                </a:tc>
                <a:tc>
                  <a:txBody>
                    <a:bodyPr/>
                    <a:lstStyle/>
                    <a:p>
                      <a:pPr indent="0" lvl="0" marL="0" rtl="0" algn="l">
                        <a:spcBef>
                          <a:spcPts val="0"/>
                        </a:spcBef>
                        <a:spcAft>
                          <a:spcPts val="0"/>
                        </a:spcAft>
                        <a:buNone/>
                      </a:pPr>
                      <a:r>
                        <a:rPr b="1" lang="en-GB" sz="1200">
                          <a:latin typeface="DM Sans"/>
                          <a:ea typeface="DM Sans"/>
                          <a:cs typeface="DM Sans"/>
                          <a:sym typeface="DM Sans"/>
                        </a:rPr>
                        <a:t>Accept with Revision</a:t>
                      </a:r>
                      <a:endParaRPr b="1" sz="1200">
                        <a:latin typeface="DM Sans"/>
                        <a:ea typeface="DM Sans"/>
                        <a:cs typeface="DM Sans"/>
                        <a:sym typeface="DM Sans"/>
                      </a:endParaRPr>
                    </a:p>
                  </a:txBody>
                  <a:tcPr marT="63500" marB="63500" marR="63500" marL="63500">
                    <a:lnB cap="flat" cmpd="sng" w="12700">
                      <a:solidFill>
                        <a:srgbClr val="1F1F1F"/>
                      </a:solidFill>
                      <a:prstDash val="solid"/>
                      <a:round/>
                      <a:headEnd len="sm" w="sm" type="none"/>
                      <a:tailEnd len="sm" w="sm" type="none"/>
                    </a:lnB>
                    <a:solidFill>
                      <a:srgbClr val="83FBA3"/>
                    </a:solidFill>
                  </a:tcPr>
                </a:tc>
                <a:tc>
                  <a:txBody>
                    <a:bodyPr/>
                    <a:lstStyle/>
                    <a:p>
                      <a:pPr indent="0" lvl="0" marL="0" rtl="0" algn="l">
                        <a:spcBef>
                          <a:spcPts val="0"/>
                        </a:spcBef>
                        <a:spcAft>
                          <a:spcPts val="0"/>
                        </a:spcAft>
                        <a:buNone/>
                      </a:pPr>
                      <a:r>
                        <a:rPr b="1" lang="en-GB" sz="1200">
                          <a:latin typeface="DM Sans"/>
                          <a:ea typeface="DM Sans"/>
                          <a:cs typeface="DM Sans"/>
                          <a:sym typeface="DM Sans"/>
                        </a:rPr>
                        <a:t>Accept</a:t>
                      </a:r>
                      <a:endParaRPr b="1" sz="1200">
                        <a:latin typeface="DM Sans"/>
                        <a:ea typeface="DM Sans"/>
                        <a:cs typeface="DM Sans"/>
                        <a:sym typeface="DM Sans"/>
                      </a:endParaRPr>
                    </a:p>
                  </a:txBody>
                  <a:tcPr marT="63500" marB="63500" marR="63500" marL="63500">
                    <a:solidFill>
                      <a:srgbClr val="83FBA3"/>
                    </a:solidFill>
                  </a:tcPr>
                </a:tc>
              </a:tr>
              <a:tr h="1634625">
                <a:tc>
                  <a:txBody>
                    <a:bodyPr/>
                    <a:lstStyle/>
                    <a:p>
                      <a:pPr indent="0" lvl="0" marL="0" rtl="0" algn="l">
                        <a:spcBef>
                          <a:spcPts val="0"/>
                        </a:spcBef>
                        <a:spcAft>
                          <a:spcPts val="0"/>
                        </a:spcAft>
                        <a:buNone/>
                      </a:pPr>
                      <a:r>
                        <a:rPr lang="en-GB" sz="1300">
                          <a:solidFill>
                            <a:schemeClr val="lt1"/>
                          </a:solidFill>
                          <a:latin typeface="DM Sans"/>
                          <a:ea typeface="DM Sans"/>
                          <a:cs typeface="DM Sans"/>
                          <a:sym typeface="DM Sans"/>
                        </a:rPr>
                        <a:t>The student’s artifact shows an emerging understanding of the expectations of the indicator(s). After conferencing and additional instruction/learning, the student may provide a revised or different artifact as evidence of the indicator(s). </a:t>
                      </a:r>
                      <a:endParaRPr sz="1300">
                        <a:solidFill>
                          <a:schemeClr val="lt1"/>
                        </a:solidFill>
                        <a:latin typeface="DM Sans"/>
                        <a:ea typeface="DM Sans"/>
                        <a:cs typeface="DM Sans"/>
                        <a:sym typeface="DM Sans"/>
                      </a:endParaRPr>
                    </a:p>
                  </a:txBody>
                  <a:tcPr marT="63500" marB="63500" marR="63500" marL="63500">
                    <a:lnR cap="flat" cmpd="sng" w="12700">
                      <a:solidFill>
                        <a:srgbClr val="1F1F1F"/>
                      </a:solidFill>
                      <a:prstDash val="solid"/>
                      <a:round/>
                      <a:headEnd len="sm" w="sm" type="none"/>
                      <a:tailEnd len="sm" w="sm" type="none"/>
                    </a:lnR>
                    <a:solidFill>
                      <a:schemeClr val="accent3"/>
                    </a:solidFill>
                  </a:tcPr>
                </a:tc>
                <a:tc>
                  <a:txBody>
                    <a:bodyPr/>
                    <a:lstStyle/>
                    <a:p>
                      <a:pPr indent="0" lvl="0" marL="0" rtl="0" algn="l">
                        <a:spcBef>
                          <a:spcPts val="0"/>
                        </a:spcBef>
                        <a:spcAft>
                          <a:spcPts val="0"/>
                        </a:spcAft>
                        <a:buNone/>
                      </a:pPr>
                      <a:r>
                        <a:rPr lang="en-GB" sz="1300">
                          <a:solidFill>
                            <a:schemeClr val="lt1"/>
                          </a:solidFill>
                          <a:latin typeface="DM Sans"/>
                          <a:ea typeface="DM Sans"/>
                          <a:cs typeface="DM Sans"/>
                          <a:sym typeface="DM Sans"/>
                        </a:rPr>
                        <a:t>The student’s artifact is approaching a full understanding of the expectations of the indicator(s). The artifact may contain execution errors that should be corrected in revision. The student may revise the selected artifact or submit a different artifact.</a:t>
                      </a:r>
                      <a:endParaRPr sz="1300">
                        <a:solidFill>
                          <a:schemeClr val="lt1"/>
                        </a:solidFill>
                        <a:latin typeface="DM Sans"/>
                        <a:ea typeface="DM Sans"/>
                        <a:cs typeface="DM Sans"/>
                        <a:sym typeface="DM Sans"/>
                      </a:endParaRPr>
                    </a:p>
                  </a:txBody>
                  <a:tcPr marT="63500" marB="63500" marR="63500" marL="63500">
                    <a:lnL cap="flat" cmpd="sng" w="12700">
                      <a:solidFill>
                        <a:srgbClr val="1F1F1F"/>
                      </a:solidFill>
                      <a:prstDash val="solid"/>
                      <a:round/>
                      <a:headEnd len="sm" w="sm" type="none"/>
                      <a:tailEnd len="sm" w="sm" type="none"/>
                    </a:lnL>
                    <a:lnR cap="flat" cmpd="sng" w="12700">
                      <a:solidFill>
                        <a:srgbClr val="1F1F1F"/>
                      </a:solidFill>
                      <a:prstDash val="solid"/>
                      <a:round/>
                      <a:headEnd len="sm" w="sm" type="none"/>
                      <a:tailEnd len="sm" w="sm" type="none"/>
                    </a:lnR>
                    <a:lnT cap="flat" cmpd="sng" w="12700">
                      <a:solidFill>
                        <a:srgbClr val="1F1F1F"/>
                      </a:solidFill>
                      <a:prstDash val="solid"/>
                      <a:round/>
                      <a:headEnd len="sm" w="sm" type="none"/>
                      <a:tailEnd len="sm" w="sm" type="none"/>
                    </a:lnT>
                    <a:lnB cap="flat" cmpd="sng" w="12700">
                      <a:solidFill>
                        <a:srgbClr val="1F1F1F"/>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en-GB" sz="1300">
                          <a:solidFill>
                            <a:schemeClr val="lt1"/>
                          </a:solidFill>
                          <a:latin typeface="DM Sans"/>
                          <a:ea typeface="DM Sans"/>
                          <a:cs typeface="DM Sans"/>
                          <a:sym typeface="DM Sans"/>
                        </a:rPr>
                        <a:t>The student’s artifact demonstrates evidence that they have met the expectations of the indicator(s).</a:t>
                      </a:r>
                      <a:endParaRPr sz="1300">
                        <a:solidFill>
                          <a:schemeClr val="lt1"/>
                        </a:solidFill>
                        <a:latin typeface="DM Sans"/>
                        <a:ea typeface="DM Sans"/>
                        <a:cs typeface="DM Sans"/>
                        <a:sym typeface="DM Sans"/>
                      </a:endParaRPr>
                    </a:p>
                  </a:txBody>
                  <a:tcPr marT="63500" marB="63500" marR="63500" marL="63500">
                    <a:lnL cap="flat" cmpd="sng" w="12700">
                      <a:solidFill>
                        <a:srgbClr val="1F1F1F"/>
                      </a:solidFill>
                      <a:prstDash val="solid"/>
                      <a:round/>
                      <a:headEnd len="sm" w="sm" type="none"/>
                      <a:tailEnd len="sm" w="sm" type="none"/>
                    </a:lnL>
                    <a:solidFill>
                      <a:schemeClr val="accent3"/>
                    </a:solidFill>
                  </a:tcPr>
                </a:tc>
              </a:tr>
            </a:tbl>
          </a:graphicData>
        </a:graphic>
      </p:graphicFrame>
      <p:sp>
        <p:nvSpPr>
          <p:cNvPr id="445" name="Google Shape;445;p59"/>
          <p:cNvSpPr/>
          <p:nvPr/>
        </p:nvSpPr>
        <p:spPr>
          <a:xfrm>
            <a:off x="6956600" y="3044050"/>
            <a:ext cx="1946100" cy="1946100"/>
          </a:xfrm>
          <a:prstGeom prst="teardrop">
            <a:avLst>
              <a:gd fmla="val 100000" name="adj"/>
            </a:avLst>
          </a:prstGeom>
          <a:solidFill>
            <a:srgbClr val="83FB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59"/>
          <p:cNvSpPr txBox="1"/>
          <p:nvPr/>
        </p:nvSpPr>
        <p:spPr>
          <a:xfrm>
            <a:off x="7148900" y="3763150"/>
            <a:ext cx="1561500" cy="507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sz="1100">
                <a:solidFill>
                  <a:srgbClr val="145758"/>
                </a:solidFill>
                <a:latin typeface="Proxima Nova"/>
                <a:ea typeface="Proxima Nova"/>
                <a:cs typeface="Proxima Nova"/>
                <a:sym typeface="Proxima Nova"/>
              </a:rPr>
              <a:t>What resonates with you? What questions surface for you?</a:t>
            </a:r>
            <a:endParaRPr b="1" sz="1100">
              <a:solidFill>
                <a:srgbClr val="145758"/>
              </a:solidFill>
              <a:latin typeface="DM Sans"/>
              <a:ea typeface="DM Sans"/>
              <a:cs typeface="DM Sans"/>
              <a:sym typeface="DM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5758"/>
        </a:solidFill>
      </p:bgPr>
    </p:bg>
    <p:spTree>
      <p:nvGrpSpPr>
        <p:cNvPr id="450" name="Shape 450"/>
        <p:cNvGrpSpPr/>
        <p:nvPr/>
      </p:nvGrpSpPr>
      <p:grpSpPr>
        <a:xfrm>
          <a:off x="0" y="0"/>
          <a:ext cx="0" cy="0"/>
          <a:chOff x="0" y="0"/>
          <a:chExt cx="0" cy="0"/>
        </a:xfrm>
      </p:grpSpPr>
      <p:cxnSp>
        <p:nvCxnSpPr>
          <p:cNvPr id="451" name="Google Shape;451;p60"/>
          <p:cNvCxnSpPr/>
          <p:nvPr/>
        </p:nvCxnSpPr>
        <p:spPr>
          <a:xfrm>
            <a:off x="312775" y="-13900"/>
            <a:ext cx="0" cy="5178300"/>
          </a:xfrm>
          <a:prstGeom prst="straightConnector1">
            <a:avLst/>
          </a:prstGeom>
          <a:noFill/>
          <a:ln cap="flat" cmpd="sng" w="9525">
            <a:solidFill>
              <a:srgbClr val="83FBA3"/>
            </a:solidFill>
            <a:prstDash val="solid"/>
            <a:round/>
            <a:headEnd len="med" w="med" type="none"/>
            <a:tailEnd len="med" w="med" type="none"/>
          </a:ln>
        </p:spPr>
      </p:cxnSp>
      <p:cxnSp>
        <p:nvCxnSpPr>
          <p:cNvPr id="452" name="Google Shape;452;p60"/>
          <p:cNvCxnSpPr/>
          <p:nvPr/>
        </p:nvCxnSpPr>
        <p:spPr>
          <a:xfrm rot="10800000">
            <a:off x="-100" y="4837750"/>
            <a:ext cx="9202800" cy="0"/>
          </a:xfrm>
          <a:prstGeom prst="straightConnector1">
            <a:avLst/>
          </a:prstGeom>
          <a:noFill/>
          <a:ln cap="flat" cmpd="sng" w="9525">
            <a:solidFill>
              <a:srgbClr val="83FBA3"/>
            </a:solidFill>
            <a:prstDash val="solid"/>
            <a:round/>
            <a:headEnd len="med" w="med" type="none"/>
            <a:tailEnd len="med" w="med" type="none"/>
          </a:ln>
        </p:spPr>
      </p:cxnSp>
      <p:sp>
        <p:nvSpPr>
          <p:cNvPr id="453" name="Google Shape;453;p60"/>
          <p:cNvSpPr txBox="1"/>
          <p:nvPr/>
        </p:nvSpPr>
        <p:spPr>
          <a:xfrm>
            <a:off x="615900" y="1135775"/>
            <a:ext cx="8038500" cy="34233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lang="en-GB" sz="2000">
                <a:solidFill>
                  <a:schemeClr val="lt1"/>
                </a:solidFill>
                <a:latin typeface="DM Sans"/>
                <a:ea typeface="DM Sans"/>
                <a:cs typeface="DM Sans"/>
                <a:sym typeface="DM Sans"/>
              </a:rPr>
              <a:t>The criteria for success promote “a culture of revision and redemption that encourages students to attempt challenging work, provides continual opportunities for practice and revision, and supports students in developing the courage and confidence to work continuously to improve in their successive efforts.” (Darling-Hammond, 2002, p.29)</a:t>
            </a:r>
            <a:endParaRPr sz="2000">
              <a:solidFill>
                <a:schemeClr val="lt1"/>
              </a:solidFill>
              <a:latin typeface="DM Sans"/>
              <a:ea typeface="DM Sans"/>
              <a:cs typeface="DM Sans"/>
              <a:sym typeface="DM Sans"/>
            </a:endParaRPr>
          </a:p>
          <a:p>
            <a:pPr indent="0" lvl="0" marL="457200" rtl="0" algn="l">
              <a:lnSpc>
                <a:spcPct val="115000"/>
              </a:lnSpc>
              <a:spcBef>
                <a:spcPts val="0"/>
              </a:spcBef>
              <a:spcAft>
                <a:spcPts val="0"/>
              </a:spcAft>
              <a:buClr>
                <a:schemeClr val="dk1"/>
              </a:buClr>
              <a:buSzPts val="1100"/>
              <a:buFont typeface="Arial"/>
              <a:buNone/>
            </a:pPr>
            <a:r>
              <a:t/>
            </a:r>
            <a:endParaRPr sz="2000">
              <a:solidFill>
                <a:schemeClr val="lt1"/>
              </a:solidFill>
              <a:latin typeface="DM Sans"/>
              <a:ea typeface="DM Sans"/>
              <a:cs typeface="DM Sans"/>
              <a:sym typeface="DM Sans"/>
            </a:endParaRPr>
          </a:p>
          <a:p>
            <a:pPr indent="0" lvl="0" marL="457200" rtl="0" algn="l">
              <a:lnSpc>
                <a:spcPct val="115000"/>
              </a:lnSpc>
              <a:spcBef>
                <a:spcPts val="0"/>
              </a:spcBef>
              <a:spcAft>
                <a:spcPts val="0"/>
              </a:spcAft>
              <a:buClr>
                <a:schemeClr val="dk1"/>
              </a:buClr>
              <a:buSzPts val="1100"/>
              <a:buFont typeface="Arial"/>
              <a:buNone/>
            </a:pPr>
            <a:r>
              <a:rPr lang="en-GB" sz="1200">
                <a:solidFill>
                  <a:schemeClr val="lt1"/>
                </a:solidFill>
                <a:latin typeface="DM Sans"/>
                <a:ea typeface="DM Sans"/>
                <a:cs typeface="DM Sans"/>
                <a:sym typeface="DM Sans"/>
              </a:rPr>
              <a:t>Source: Darling-Hammond, Linda. </a:t>
            </a:r>
            <a:r>
              <a:rPr i="1" lang="en-GB" sz="1200">
                <a:solidFill>
                  <a:schemeClr val="lt1"/>
                </a:solidFill>
                <a:latin typeface="DM Sans"/>
                <a:ea typeface="DM Sans"/>
                <a:cs typeface="DM Sans"/>
                <a:sym typeface="DM Sans"/>
              </a:rPr>
              <a:t>10 features of good small schools: What matters and what works: 10 features of good small schools</a:t>
            </a:r>
            <a:r>
              <a:rPr lang="en-GB" sz="1200">
                <a:solidFill>
                  <a:schemeClr val="lt1"/>
                </a:solidFill>
                <a:latin typeface="DM Sans"/>
                <a:ea typeface="DM Sans"/>
                <a:cs typeface="DM Sans"/>
                <a:sym typeface="DM Sans"/>
              </a:rPr>
              <a:t>. San Francisco, Stanford University, 2002. </a:t>
            </a:r>
            <a:r>
              <a:rPr i="1" lang="en-GB" sz="1200">
                <a:solidFill>
                  <a:schemeClr val="lt1"/>
                </a:solidFill>
                <a:latin typeface="DM Sans"/>
                <a:ea typeface="DM Sans"/>
                <a:cs typeface="DM Sans"/>
                <a:sym typeface="DM Sans"/>
              </a:rPr>
              <a:t>Stanford Library Searchworks Catalog</a:t>
            </a:r>
            <a:r>
              <a:rPr lang="en-GB" sz="1200">
                <a:solidFill>
                  <a:schemeClr val="lt1"/>
                </a:solidFill>
                <a:latin typeface="DM Sans"/>
                <a:ea typeface="DM Sans"/>
                <a:cs typeface="DM Sans"/>
                <a:sym typeface="DM Sans"/>
              </a:rPr>
              <a:t>, https://searchworks.stanford.edu/view/11757869.</a:t>
            </a:r>
            <a:endParaRPr sz="1200">
              <a:solidFill>
                <a:schemeClr val="lt1"/>
              </a:solidFill>
              <a:latin typeface="DM Sans"/>
              <a:ea typeface="DM Sans"/>
              <a:cs typeface="DM Sans"/>
              <a:sym typeface="DM Sans"/>
            </a:endParaRPr>
          </a:p>
          <a:p>
            <a:pPr indent="0" lvl="0" marL="457200" rtl="0" algn="l">
              <a:lnSpc>
                <a:spcPct val="115000"/>
              </a:lnSpc>
              <a:spcBef>
                <a:spcPts val="0"/>
              </a:spcBef>
              <a:spcAft>
                <a:spcPts val="0"/>
              </a:spcAft>
              <a:buClr>
                <a:schemeClr val="dk1"/>
              </a:buClr>
              <a:buSzPts val="1100"/>
              <a:buFont typeface="Arial"/>
              <a:buNone/>
            </a:pPr>
            <a:r>
              <a:t/>
            </a:r>
            <a:endParaRPr sz="2000">
              <a:solidFill>
                <a:schemeClr val="lt1"/>
              </a:solidFill>
              <a:latin typeface="DM Sans"/>
              <a:ea typeface="DM Sans"/>
              <a:cs typeface="DM Sans"/>
              <a:sym typeface="DM Sans"/>
            </a:endParaRPr>
          </a:p>
        </p:txBody>
      </p:sp>
      <p:sp>
        <p:nvSpPr>
          <p:cNvPr id="454" name="Google Shape;454;p60"/>
          <p:cNvSpPr txBox="1"/>
          <p:nvPr/>
        </p:nvSpPr>
        <p:spPr>
          <a:xfrm>
            <a:off x="615900" y="444575"/>
            <a:ext cx="7681200" cy="538800"/>
          </a:xfrm>
          <a:prstGeom prst="rect">
            <a:avLst/>
          </a:prstGeom>
          <a:noFill/>
          <a:ln>
            <a:noFill/>
          </a:ln>
        </p:spPr>
        <p:txBody>
          <a:bodyPr anchorCtr="0" anchor="t" bIns="0" lIns="0" spcFirstLastPara="1" rIns="0" wrap="square" tIns="0">
            <a:spAutoFit/>
          </a:bodyPr>
          <a:lstStyle/>
          <a:p>
            <a:pPr indent="0" lvl="0" marL="0" rtl="0" algn="l">
              <a:spcBef>
                <a:spcPts val="0"/>
              </a:spcBef>
              <a:spcAft>
                <a:spcPts val="1000"/>
              </a:spcAft>
              <a:buNone/>
            </a:pPr>
            <a:r>
              <a:rPr lang="en-GB" sz="3500">
                <a:solidFill>
                  <a:srgbClr val="83FBA3"/>
                </a:solidFill>
                <a:latin typeface="Nanum Myeongjo"/>
                <a:ea typeface="Nanum Myeongjo"/>
                <a:cs typeface="Nanum Myeongjo"/>
                <a:sym typeface="Nanum Myeongjo"/>
              </a:rPr>
              <a:t>Humanizing Assessment</a:t>
            </a:r>
            <a:endParaRPr sz="3500">
              <a:solidFill>
                <a:srgbClr val="83FBA3"/>
              </a:solidFill>
              <a:latin typeface="Nanum Myeongjo"/>
              <a:ea typeface="Nanum Myeongjo"/>
              <a:cs typeface="Nanum Myeongjo"/>
              <a:sym typeface="Nanum Myeongj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5758"/>
        </a:solidFill>
      </p:bgPr>
    </p:bg>
    <p:spTree>
      <p:nvGrpSpPr>
        <p:cNvPr id="151" name="Shape 151"/>
        <p:cNvGrpSpPr/>
        <p:nvPr/>
      </p:nvGrpSpPr>
      <p:grpSpPr>
        <a:xfrm>
          <a:off x="0" y="0"/>
          <a:ext cx="0" cy="0"/>
          <a:chOff x="0" y="0"/>
          <a:chExt cx="0" cy="0"/>
        </a:xfrm>
      </p:grpSpPr>
      <p:cxnSp>
        <p:nvCxnSpPr>
          <p:cNvPr id="152" name="Google Shape;152;p34"/>
          <p:cNvCxnSpPr/>
          <p:nvPr/>
        </p:nvCxnSpPr>
        <p:spPr>
          <a:xfrm>
            <a:off x="312775" y="-13900"/>
            <a:ext cx="0" cy="5178300"/>
          </a:xfrm>
          <a:prstGeom prst="straightConnector1">
            <a:avLst/>
          </a:prstGeom>
          <a:noFill/>
          <a:ln cap="flat" cmpd="sng" w="9525">
            <a:solidFill>
              <a:srgbClr val="83FBA3"/>
            </a:solidFill>
            <a:prstDash val="solid"/>
            <a:round/>
            <a:headEnd len="med" w="med" type="none"/>
            <a:tailEnd len="med" w="med" type="none"/>
          </a:ln>
        </p:spPr>
      </p:cxnSp>
      <p:cxnSp>
        <p:nvCxnSpPr>
          <p:cNvPr id="153" name="Google Shape;153;p34"/>
          <p:cNvCxnSpPr/>
          <p:nvPr/>
        </p:nvCxnSpPr>
        <p:spPr>
          <a:xfrm rot="10800000">
            <a:off x="-100" y="4837750"/>
            <a:ext cx="9202800" cy="0"/>
          </a:xfrm>
          <a:prstGeom prst="straightConnector1">
            <a:avLst/>
          </a:prstGeom>
          <a:noFill/>
          <a:ln cap="flat" cmpd="sng" w="9525">
            <a:solidFill>
              <a:srgbClr val="83FBA3"/>
            </a:solidFill>
            <a:prstDash val="solid"/>
            <a:round/>
            <a:headEnd len="med" w="med" type="none"/>
            <a:tailEnd len="med" w="med" type="none"/>
          </a:ln>
        </p:spPr>
      </p:cxnSp>
      <p:sp>
        <p:nvSpPr>
          <p:cNvPr id="154" name="Google Shape;154;p34"/>
          <p:cNvSpPr txBox="1"/>
          <p:nvPr/>
        </p:nvSpPr>
        <p:spPr>
          <a:xfrm>
            <a:off x="768300" y="379351"/>
            <a:ext cx="5917800" cy="36429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1"/>
              </a:buClr>
              <a:buSzPts val="1100"/>
              <a:buFont typeface="Arial"/>
              <a:buNone/>
            </a:pPr>
            <a:r>
              <a:rPr lang="en-GB" sz="3500">
                <a:solidFill>
                  <a:srgbClr val="83FBA3"/>
                </a:solidFill>
                <a:latin typeface="Nanum Myeongjo"/>
                <a:ea typeface="Nanum Myeongjo"/>
                <a:cs typeface="Nanum Myeongjo"/>
                <a:sym typeface="Nanum Myeongjo"/>
              </a:rPr>
              <a:t>Welcome!</a:t>
            </a:r>
            <a:endParaRPr sz="3500">
              <a:solidFill>
                <a:srgbClr val="83FBA3"/>
              </a:solidFill>
              <a:latin typeface="Nanum Myeongjo"/>
              <a:ea typeface="Nanum Myeongjo"/>
              <a:cs typeface="Nanum Myeongjo"/>
              <a:sym typeface="Nanum Myeongjo"/>
            </a:endParaRPr>
          </a:p>
          <a:p>
            <a:pPr indent="0" lvl="0" marL="0" rtl="0" algn="l">
              <a:spcBef>
                <a:spcPts val="1000"/>
              </a:spcBef>
              <a:spcAft>
                <a:spcPts val="0"/>
              </a:spcAft>
              <a:buClr>
                <a:schemeClr val="dk1"/>
              </a:buClr>
              <a:buSzPts val="1100"/>
              <a:buFont typeface="Arial"/>
              <a:buNone/>
            </a:pPr>
            <a:r>
              <a:rPr lang="en-GB" sz="3500">
                <a:solidFill>
                  <a:schemeClr val="lt1"/>
                </a:solidFill>
                <a:latin typeface="DM Sans"/>
                <a:ea typeface="DM Sans"/>
                <a:cs typeface="DM Sans"/>
                <a:sym typeface="DM Sans"/>
              </a:rPr>
              <a:t>Joining Question:</a:t>
            </a:r>
            <a:endParaRPr sz="3500">
              <a:solidFill>
                <a:schemeClr val="lt1"/>
              </a:solidFill>
              <a:latin typeface="DM Sans"/>
              <a:ea typeface="DM Sans"/>
              <a:cs typeface="DM Sans"/>
              <a:sym typeface="DM Sans"/>
            </a:endParaRPr>
          </a:p>
          <a:p>
            <a:pPr indent="-317500" lvl="0" marL="457200" rtl="0" algn="l">
              <a:spcBef>
                <a:spcPts val="1000"/>
              </a:spcBef>
              <a:spcAft>
                <a:spcPts val="0"/>
              </a:spcAft>
              <a:buClr>
                <a:schemeClr val="lt1"/>
              </a:buClr>
              <a:buSzPts val="1400"/>
              <a:buFont typeface="Nanum Myeongjo"/>
              <a:buChar char="●"/>
            </a:pPr>
            <a:r>
              <a:rPr lang="en-GB" sz="3000">
                <a:solidFill>
                  <a:schemeClr val="lt1"/>
                </a:solidFill>
                <a:latin typeface="Nanum Myeongjo"/>
                <a:ea typeface="Nanum Myeongjo"/>
                <a:cs typeface="Nanum Myeongjo"/>
                <a:sym typeface="Nanum Myeongjo"/>
              </a:rPr>
              <a:t>Please share your name, role, and where you’re joining from.</a:t>
            </a:r>
            <a:endParaRPr sz="3000">
              <a:solidFill>
                <a:schemeClr val="lt1"/>
              </a:solidFill>
              <a:latin typeface="Nanum Myeongjo"/>
              <a:ea typeface="Nanum Myeongjo"/>
              <a:cs typeface="Nanum Myeongjo"/>
              <a:sym typeface="Nanum Myeongjo"/>
            </a:endParaRPr>
          </a:p>
          <a:p>
            <a:pPr indent="-317500" lvl="0" marL="457200" rtl="0" algn="l">
              <a:spcBef>
                <a:spcPts val="0"/>
              </a:spcBef>
              <a:spcAft>
                <a:spcPts val="0"/>
              </a:spcAft>
              <a:buClr>
                <a:schemeClr val="lt1"/>
              </a:buClr>
              <a:buSzPts val="1400"/>
              <a:buFont typeface="Nanum Myeongjo"/>
              <a:buChar char="●"/>
            </a:pPr>
            <a:r>
              <a:rPr lang="en-GB" sz="3000">
                <a:solidFill>
                  <a:schemeClr val="lt1"/>
                </a:solidFill>
                <a:latin typeface="Nanum Myeongjo"/>
                <a:ea typeface="Nanum Myeongjo"/>
                <a:cs typeface="Nanum Myeongjo"/>
                <a:sym typeface="Nanum Myeongjo"/>
              </a:rPr>
              <a:t>W</a:t>
            </a:r>
            <a:r>
              <a:rPr lang="en-GB" sz="3000">
                <a:solidFill>
                  <a:schemeClr val="lt1"/>
                </a:solidFill>
                <a:latin typeface="Nanum Myeongjo"/>
                <a:ea typeface="Nanum Myeongjo"/>
                <a:cs typeface="Nanum Myeongjo"/>
                <a:sym typeface="Nanum Myeongjo"/>
              </a:rPr>
              <a:t>hat advice would you give your younger self as you were beginning your career?</a:t>
            </a:r>
            <a:endParaRPr sz="3000">
              <a:solidFill>
                <a:schemeClr val="lt1"/>
              </a:solidFill>
              <a:latin typeface="Nanum Myeongjo"/>
              <a:ea typeface="Nanum Myeongjo"/>
              <a:cs typeface="Nanum Myeongjo"/>
              <a:sym typeface="Nanum Myeongj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458" name="Shape 458"/>
        <p:cNvGrpSpPr/>
        <p:nvPr/>
      </p:nvGrpSpPr>
      <p:grpSpPr>
        <a:xfrm>
          <a:off x="0" y="0"/>
          <a:ext cx="0" cy="0"/>
          <a:chOff x="0" y="0"/>
          <a:chExt cx="0" cy="0"/>
        </a:xfrm>
      </p:grpSpPr>
      <p:cxnSp>
        <p:nvCxnSpPr>
          <p:cNvPr id="459" name="Google Shape;459;p61"/>
          <p:cNvCxnSpPr/>
          <p:nvPr/>
        </p:nvCxnSpPr>
        <p:spPr>
          <a:xfrm>
            <a:off x="6900" y="1085975"/>
            <a:ext cx="9152400" cy="0"/>
          </a:xfrm>
          <a:prstGeom prst="straightConnector1">
            <a:avLst/>
          </a:prstGeom>
          <a:noFill/>
          <a:ln cap="flat" cmpd="sng" w="9525">
            <a:solidFill>
              <a:srgbClr val="000000"/>
            </a:solidFill>
            <a:prstDash val="solid"/>
            <a:round/>
            <a:headEnd len="med" w="med" type="none"/>
            <a:tailEnd len="med" w="med" type="none"/>
          </a:ln>
        </p:spPr>
      </p:cxnSp>
      <p:sp>
        <p:nvSpPr>
          <p:cNvPr id="460" name="Google Shape;460;p61"/>
          <p:cNvSpPr txBox="1"/>
          <p:nvPr/>
        </p:nvSpPr>
        <p:spPr>
          <a:xfrm>
            <a:off x="3120200" y="608950"/>
            <a:ext cx="5396400" cy="215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a:solidFill>
                  <a:schemeClr val="dk1"/>
                </a:solidFill>
                <a:latin typeface="DM Sans"/>
                <a:ea typeface="DM Sans"/>
                <a:cs typeface="DM Sans"/>
                <a:sym typeface="DM Sans"/>
              </a:rPr>
              <a:t>Let’s examine some work together:</a:t>
            </a:r>
            <a:endParaRPr b="1">
              <a:solidFill>
                <a:schemeClr val="dk1"/>
              </a:solidFill>
              <a:latin typeface="DM Sans"/>
              <a:ea typeface="DM Sans"/>
              <a:cs typeface="DM Sans"/>
              <a:sym typeface="DM Sans"/>
            </a:endParaRPr>
          </a:p>
        </p:txBody>
      </p:sp>
      <p:cxnSp>
        <p:nvCxnSpPr>
          <p:cNvPr id="461" name="Google Shape;461;p61"/>
          <p:cNvCxnSpPr/>
          <p:nvPr/>
        </p:nvCxnSpPr>
        <p:spPr>
          <a:xfrm>
            <a:off x="8834775" y="-6900"/>
            <a:ext cx="0" cy="5155800"/>
          </a:xfrm>
          <a:prstGeom prst="straightConnector1">
            <a:avLst/>
          </a:prstGeom>
          <a:noFill/>
          <a:ln cap="flat" cmpd="sng" w="9525">
            <a:solidFill>
              <a:srgbClr val="000000"/>
            </a:solidFill>
            <a:prstDash val="solid"/>
            <a:round/>
            <a:headEnd len="med" w="med" type="none"/>
            <a:tailEnd len="med" w="med" type="none"/>
          </a:ln>
        </p:spPr>
      </p:cxnSp>
      <p:sp>
        <p:nvSpPr>
          <p:cNvPr id="462" name="Google Shape;462;p61"/>
          <p:cNvSpPr/>
          <p:nvPr/>
        </p:nvSpPr>
        <p:spPr>
          <a:xfrm>
            <a:off x="0" y="0"/>
            <a:ext cx="2796600" cy="5143500"/>
          </a:xfrm>
          <a:prstGeom prst="rect">
            <a:avLst/>
          </a:prstGeom>
          <a:solidFill>
            <a:srgbClr val="BDFC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63" name="Google Shape;463;p61"/>
          <p:cNvCxnSpPr/>
          <p:nvPr/>
        </p:nvCxnSpPr>
        <p:spPr>
          <a:xfrm>
            <a:off x="-13800" y="4831525"/>
            <a:ext cx="9173100" cy="0"/>
          </a:xfrm>
          <a:prstGeom prst="straightConnector1">
            <a:avLst/>
          </a:prstGeom>
          <a:noFill/>
          <a:ln cap="flat" cmpd="sng" w="9525">
            <a:solidFill>
              <a:srgbClr val="000000"/>
            </a:solidFill>
            <a:prstDash val="solid"/>
            <a:round/>
            <a:headEnd len="med" w="med" type="none"/>
            <a:tailEnd len="med" w="med" type="none"/>
          </a:ln>
        </p:spPr>
      </p:cxnSp>
      <p:cxnSp>
        <p:nvCxnSpPr>
          <p:cNvPr id="464" name="Google Shape;464;p61"/>
          <p:cNvCxnSpPr/>
          <p:nvPr/>
        </p:nvCxnSpPr>
        <p:spPr>
          <a:xfrm>
            <a:off x="2796525" y="-6900"/>
            <a:ext cx="0" cy="5155800"/>
          </a:xfrm>
          <a:prstGeom prst="straightConnector1">
            <a:avLst/>
          </a:prstGeom>
          <a:noFill/>
          <a:ln cap="flat" cmpd="sng" w="9525">
            <a:solidFill>
              <a:schemeClr val="dk1"/>
            </a:solidFill>
            <a:prstDash val="solid"/>
            <a:round/>
            <a:headEnd len="med" w="med" type="none"/>
            <a:tailEnd len="med" w="med" type="none"/>
          </a:ln>
        </p:spPr>
      </p:cxnSp>
      <p:cxnSp>
        <p:nvCxnSpPr>
          <p:cNvPr id="465" name="Google Shape;465;p61"/>
          <p:cNvCxnSpPr/>
          <p:nvPr/>
        </p:nvCxnSpPr>
        <p:spPr>
          <a:xfrm>
            <a:off x="6900" y="317500"/>
            <a:ext cx="9152400" cy="0"/>
          </a:xfrm>
          <a:prstGeom prst="straightConnector1">
            <a:avLst/>
          </a:prstGeom>
          <a:noFill/>
          <a:ln cap="flat" cmpd="sng" w="9525">
            <a:solidFill>
              <a:srgbClr val="000000"/>
            </a:solidFill>
            <a:prstDash val="solid"/>
            <a:round/>
            <a:headEnd len="med" w="med" type="none"/>
            <a:tailEnd len="med" w="med" type="none"/>
          </a:ln>
        </p:spPr>
      </p:cxnSp>
      <p:sp>
        <p:nvSpPr>
          <p:cNvPr id="466" name="Google Shape;466;p61"/>
          <p:cNvSpPr txBox="1"/>
          <p:nvPr/>
        </p:nvSpPr>
        <p:spPr>
          <a:xfrm>
            <a:off x="325175" y="647000"/>
            <a:ext cx="2169900" cy="20319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Round 2:</a:t>
            </a:r>
            <a:endParaRPr sz="3300">
              <a:solidFill>
                <a:schemeClr val="dk1"/>
              </a:solidFill>
              <a:latin typeface="Nanum Myeongjo"/>
              <a:ea typeface="Nanum Myeongjo"/>
              <a:cs typeface="Nanum Myeongjo"/>
              <a:sym typeface="Nanum Myeongjo"/>
            </a:endParaRPr>
          </a:p>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What evidence of learning is there?</a:t>
            </a:r>
            <a:endParaRPr sz="3300">
              <a:solidFill>
                <a:schemeClr val="dk1"/>
              </a:solidFill>
              <a:latin typeface="Nanum Myeongjo"/>
              <a:ea typeface="Nanum Myeongjo"/>
              <a:cs typeface="Nanum Myeongjo"/>
              <a:sym typeface="Nanum Myeongjo"/>
            </a:endParaRPr>
          </a:p>
        </p:txBody>
      </p:sp>
      <p:sp>
        <p:nvSpPr>
          <p:cNvPr id="467" name="Google Shape;467;p61"/>
          <p:cNvSpPr txBox="1"/>
          <p:nvPr/>
        </p:nvSpPr>
        <p:spPr>
          <a:xfrm>
            <a:off x="325175" y="2843600"/>
            <a:ext cx="2169900" cy="461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GB" sz="1000">
                <a:solidFill>
                  <a:schemeClr val="dk1"/>
                </a:solidFill>
                <a:latin typeface="DM Sans"/>
                <a:ea typeface="DM Sans"/>
                <a:cs typeface="DM Sans"/>
                <a:sym typeface="DM Sans"/>
              </a:rPr>
              <a:t>101.a: Reason about and solve one-variable linear equations and inequalities.</a:t>
            </a:r>
            <a:endParaRPr b="1" sz="1000">
              <a:solidFill>
                <a:schemeClr val="dk1"/>
              </a:solidFill>
              <a:latin typeface="DM Sans"/>
              <a:ea typeface="DM Sans"/>
              <a:cs typeface="DM Sans"/>
              <a:sym typeface="DM Sans"/>
            </a:endParaRPr>
          </a:p>
        </p:txBody>
      </p:sp>
      <p:cxnSp>
        <p:nvCxnSpPr>
          <p:cNvPr id="468" name="Google Shape;468;p61"/>
          <p:cNvCxnSpPr/>
          <p:nvPr/>
        </p:nvCxnSpPr>
        <p:spPr>
          <a:xfrm>
            <a:off x="4885475" y="1085975"/>
            <a:ext cx="0" cy="3745500"/>
          </a:xfrm>
          <a:prstGeom prst="straightConnector1">
            <a:avLst/>
          </a:prstGeom>
          <a:noFill/>
          <a:ln cap="flat" cmpd="sng" w="9525">
            <a:solidFill>
              <a:schemeClr val="dk1"/>
            </a:solidFill>
            <a:prstDash val="solid"/>
            <a:round/>
            <a:headEnd len="med" w="med" type="none"/>
            <a:tailEnd len="med" w="med" type="none"/>
          </a:ln>
        </p:spPr>
      </p:cxnSp>
      <p:cxnSp>
        <p:nvCxnSpPr>
          <p:cNvPr id="469" name="Google Shape;469;p61"/>
          <p:cNvCxnSpPr/>
          <p:nvPr/>
        </p:nvCxnSpPr>
        <p:spPr>
          <a:xfrm>
            <a:off x="6898225" y="1085975"/>
            <a:ext cx="0" cy="3745500"/>
          </a:xfrm>
          <a:prstGeom prst="straightConnector1">
            <a:avLst/>
          </a:prstGeom>
          <a:noFill/>
          <a:ln cap="flat" cmpd="sng" w="9525">
            <a:solidFill>
              <a:schemeClr val="dk1"/>
            </a:solidFill>
            <a:prstDash val="solid"/>
            <a:round/>
            <a:headEnd len="med" w="med" type="none"/>
            <a:tailEnd len="med" w="med" type="none"/>
          </a:ln>
        </p:spPr>
      </p:cxnSp>
      <p:sp>
        <p:nvSpPr>
          <p:cNvPr id="470" name="Google Shape;470;p61"/>
          <p:cNvSpPr txBox="1"/>
          <p:nvPr/>
        </p:nvSpPr>
        <p:spPr>
          <a:xfrm>
            <a:off x="3008088" y="1262550"/>
            <a:ext cx="1665900" cy="2342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GB" sz="1000">
                <a:latin typeface="DM Sans"/>
                <a:ea typeface="DM Sans"/>
                <a:cs typeface="DM Sans"/>
                <a:sym typeface="DM Sans"/>
              </a:rPr>
              <a:t>Conference and Provide Revision Support</a:t>
            </a:r>
            <a:endParaRPr b="1" sz="1000">
              <a:latin typeface="DM Sans"/>
              <a:ea typeface="DM Sans"/>
              <a:cs typeface="DM Sans"/>
              <a:sym typeface="DM Sans"/>
            </a:endParaRPr>
          </a:p>
          <a:p>
            <a:pPr indent="0" lvl="0" marL="0" rtl="0" algn="l">
              <a:lnSpc>
                <a:spcPct val="115000"/>
              </a:lnSpc>
              <a:spcBef>
                <a:spcPts val="500"/>
              </a:spcBef>
              <a:spcAft>
                <a:spcPts val="500"/>
              </a:spcAft>
              <a:buNone/>
            </a:pPr>
            <a:r>
              <a:rPr lang="en-GB" sz="1000">
                <a:latin typeface="DM Sans"/>
                <a:ea typeface="DM Sans"/>
                <a:cs typeface="DM Sans"/>
                <a:sym typeface="DM Sans"/>
              </a:rPr>
              <a:t>The student’s artifact shows evidence of an emerging understanding of the expectations of the indicator(s). After conferencing and additional instruction/learning, the student may provide a revised or different artifact as evidence of the indicator(s).</a:t>
            </a:r>
            <a:endParaRPr sz="1000">
              <a:latin typeface="DM Sans"/>
              <a:ea typeface="DM Sans"/>
              <a:cs typeface="DM Sans"/>
              <a:sym typeface="DM Sans"/>
            </a:endParaRPr>
          </a:p>
        </p:txBody>
      </p:sp>
      <p:sp>
        <p:nvSpPr>
          <p:cNvPr id="471" name="Google Shape;471;p61"/>
          <p:cNvSpPr txBox="1"/>
          <p:nvPr/>
        </p:nvSpPr>
        <p:spPr>
          <a:xfrm>
            <a:off x="5058900" y="1262550"/>
            <a:ext cx="1665900" cy="2165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GB" sz="1000">
                <a:latin typeface="DM Sans"/>
                <a:ea typeface="DM Sans"/>
                <a:cs typeface="DM Sans"/>
                <a:sym typeface="DM Sans"/>
              </a:rPr>
              <a:t>Accept with Revision</a:t>
            </a:r>
            <a:endParaRPr b="1" sz="1000">
              <a:latin typeface="DM Sans"/>
              <a:ea typeface="DM Sans"/>
              <a:cs typeface="DM Sans"/>
              <a:sym typeface="DM Sans"/>
            </a:endParaRPr>
          </a:p>
          <a:p>
            <a:pPr indent="0" lvl="0" marL="0" rtl="0" algn="l">
              <a:lnSpc>
                <a:spcPct val="115000"/>
              </a:lnSpc>
              <a:spcBef>
                <a:spcPts val="500"/>
              </a:spcBef>
              <a:spcAft>
                <a:spcPts val="500"/>
              </a:spcAft>
              <a:buNone/>
            </a:pPr>
            <a:r>
              <a:rPr lang="en-GB" sz="1000">
                <a:latin typeface="DM Sans"/>
                <a:ea typeface="DM Sans"/>
                <a:cs typeface="DM Sans"/>
                <a:sym typeface="DM Sans"/>
              </a:rPr>
              <a:t>The student’s artifact shows evidence of approaching a full understanding of the expectations of the indicator(s). The artifact may contain execution errors that should be corrected in revision. The student may revise the selected artifact or submit a different artifact.</a:t>
            </a:r>
            <a:endParaRPr sz="1000">
              <a:latin typeface="DM Sans"/>
              <a:ea typeface="DM Sans"/>
              <a:cs typeface="DM Sans"/>
              <a:sym typeface="DM Sans"/>
            </a:endParaRPr>
          </a:p>
        </p:txBody>
      </p:sp>
      <p:sp>
        <p:nvSpPr>
          <p:cNvPr id="472" name="Google Shape;472;p61"/>
          <p:cNvSpPr txBox="1"/>
          <p:nvPr/>
        </p:nvSpPr>
        <p:spPr>
          <a:xfrm>
            <a:off x="7071650" y="1262550"/>
            <a:ext cx="1665900" cy="1103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GB" sz="1000">
                <a:latin typeface="DM Sans"/>
                <a:ea typeface="DM Sans"/>
                <a:cs typeface="DM Sans"/>
                <a:sym typeface="DM Sans"/>
              </a:rPr>
              <a:t>Accept </a:t>
            </a:r>
            <a:endParaRPr b="1" sz="1000">
              <a:latin typeface="DM Sans"/>
              <a:ea typeface="DM Sans"/>
              <a:cs typeface="DM Sans"/>
              <a:sym typeface="DM Sans"/>
            </a:endParaRPr>
          </a:p>
          <a:p>
            <a:pPr indent="0" lvl="0" marL="0" rtl="0" algn="l">
              <a:lnSpc>
                <a:spcPct val="115000"/>
              </a:lnSpc>
              <a:spcBef>
                <a:spcPts val="500"/>
              </a:spcBef>
              <a:spcAft>
                <a:spcPts val="500"/>
              </a:spcAft>
              <a:buNone/>
            </a:pPr>
            <a:r>
              <a:rPr lang="en-GB" sz="1000">
                <a:latin typeface="DM Sans"/>
                <a:ea typeface="DM Sans"/>
                <a:cs typeface="DM Sans"/>
                <a:sym typeface="DM Sans"/>
              </a:rPr>
              <a:t>The student’s artifact demonstrates evidence </a:t>
            </a:r>
            <a:br>
              <a:rPr lang="en-GB" sz="1000">
                <a:latin typeface="DM Sans"/>
                <a:ea typeface="DM Sans"/>
                <a:cs typeface="DM Sans"/>
                <a:sym typeface="DM Sans"/>
              </a:rPr>
            </a:br>
            <a:r>
              <a:rPr lang="en-GB" sz="1000">
                <a:latin typeface="DM Sans"/>
                <a:ea typeface="DM Sans"/>
                <a:cs typeface="DM Sans"/>
                <a:sym typeface="DM Sans"/>
              </a:rPr>
              <a:t>that they have met the expectations of the indicator(s).</a:t>
            </a:r>
            <a:endParaRPr sz="1000">
              <a:latin typeface="DM Sans"/>
              <a:ea typeface="DM Sans"/>
              <a:cs typeface="DM Sans"/>
              <a:sym typeface="DM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DFCD7"/>
        </a:solidFill>
      </p:bgPr>
    </p:bg>
    <p:spTree>
      <p:nvGrpSpPr>
        <p:cNvPr id="476" name="Shape 476"/>
        <p:cNvGrpSpPr/>
        <p:nvPr/>
      </p:nvGrpSpPr>
      <p:grpSpPr>
        <a:xfrm>
          <a:off x="0" y="0"/>
          <a:ext cx="0" cy="0"/>
          <a:chOff x="0" y="0"/>
          <a:chExt cx="0" cy="0"/>
        </a:xfrm>
      </p:grpSpPr>
      <p:cxnSp>
        <p:nvCxnSpPr>
          <p:cNvPr id="477" name="Google Shape;477;p62"/>
          <p:cNvCxnSpPr/>
          <p:nvPr/>
        </p:nvCxnSpPr>
        <p:spPr>
          <a:xfrm>
            <a:off x="-2700" y="1246575"/>
            <a:ext cx="9149400" cy="0"/>
          </a:xfrm>
          <a:prstGeom prst="straightConnector1">
            <a:avLst/>
          </a:prstGeom>
          <a:noFill/>
          <a:ln cap="flat" cmpd="sng" w="9525">
            <a:solidFill>
              <a:schemeClr val="dk1"/>
            </a:solidFill>
            <a:prstDash val="solid"/>
            <a:round/>
            <a:headEnd len="med" w="med" type="none"/>
            <a:tailEnd len="med" w="med" type="none"/>
          </a:ln>
        </p:spPr>
      </p:cxnSp>
      <p:sp>
        <p:nvSpPr>
          <p:cNvPr id="478" name="Google Shape;478;p62"/>
          <p:cNvSpPr txBox="1"/>
          <p:nvPr/>
        </p:nvSpPr>
        <p:spPr>
          <a:xfrm>
            <a:off x="615900" y="303450"/>
            <a:ext cx="5067900" cy="457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3300">
                <a:solidFill>
                  <a:schemeClr val="dk1"/>
                </a:solidFill>
                <a:latin typeface="Nanum Myeongjo"/>
                <a:ea typeface="Nanum Myeongjo"/>
                <a:cs typeface="Nanum Myeongjo"/>
                <a:sym typeface="Nanum Myeongjo"/>
              </a:rPr>
              <a:t>Examining Student Work</a:t>
            </a:r>
            <a:endParaRPr sz="3300">
              <a:solidFill>
                <a:schemeClr val="dk1"/>
              </a:solidFill>
              <a:latin typeface="Nanum Myeongjo"/>
              <a:ea typeface="Nanum Myeongjo"/>
              <a:cs typeface="Nanum Myeongjo"/>
              <a:sym typeface="Nanum Myeongjo"/>
            </a:endParaRPr>
          </a:p>
        </p:txBody>
      </p:sp>
      <p:cxnSp>
        <p:nvCxnSpPr>
          <p:cNvPr id="479" name="Google Shape;479;p62"/>
          <p:cNvCxnSpPr/>
          <p:nvPr/>
        </p:nvCxnSpPr>
        <p:spPr>
          <a:xfrm>
            <a:off x="5674175" y="300"/>
            <a:ext cx="0" cy="5141400"/>
          </a:xfrm>
          <a:prstGeom prst="straightConnector1">
            <a:avLst/>
          </a:prstGeom>
          <a:noFill/>
          <a:ln cap="flat" cmpd="sng" w="9525">
            <a:solidFill>
              <a:schemeClr val="dk2"/>
            </a:solidFill>
            <a:prstDash val="solid"/>
            <a:round/>
            <a:headEnd len="med" w="med" type="none"/>
            <a:tailEnd len="med" w="med" type="none"/>
          </a:ln>
        </p:spPr>
      </p:cxnSp>
      <p:pic>
        <p:nvPicPr>
          <p:cNvPr id="480" name="Google Shape;480;p62"/>
          <p:cNvPicPr preferRelativeResize="0"/>
          <p:nvPr/>
        </p:nvPicPr>
        <p:blipFill rotWithShape="1">
          <a:blip r:embed="rId3">
            <a:alphaModFix/>
          </a:blip>
          <a:srcRect b="0" l="1117" r="0" t="2572"/>
          <a:stretch/>
        </p:blipFill>
        <p:spPr>
          <a:xfrm>
            <a:off x="615900" y="819575"/>
            <a:ext cx="8225101" cy="3727675"/>
          </a:xfrm>
          <a:prstGeom prst="rect">
            <a:avLst/>
          </a:prstGeom>
          <a:noFill/>
          <a:ln>
            <a:noFill/>
          </a:ln>
        </p:spPr>
      </p:pic>
      <p:sp>
        <p:nvSpPr>
          <p:cNvPr id="481" name="Google Shape;481;p62"/>
          <p:cNvSpPr/>
          <p:nvPr/>
        </p:nvSpPr>
        <p:spPr>
          <a:xfrm>
            <a:off x="615894" y="2298334"/>
            <a:ext cx="450600" cy="412200"/>
          </a:xfrm>
          <a:prstGeom prst="ellipse">
            <a:avLst/>
          </a:prstGeom>
          <a:noFill/>
          <a:ln cap="flat" cmpd="sng" w="28575">
            <a:solidFill>
              <a:srgbClr val="14575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62"/>
          <p:cNvSpPr/>
          <p:nvPr/>
        </p:nvSpPr>
        <p:spPr>
          <a:xfrm>
            <a:off x="1178639" y="2352244"/>
            <a:ext cx="1649400" cy="304200"/>
          </a:xfrm>
          <a:prstGeom prst="leftArrow">
            <a:avLst>
              <a:gd fmla="val 50000" name="adj1"/>
              <a:gd fmla="val 50000" name="adj2"/>
            </a:avLst>
          </a:prstGeom>
          <a:solidFill>
            <a:srgbClr val="145758"/>
          </a:solidFill>
          <a:ln cap="flat" cmpd="sng" w="9525">
            <a:solidFill>
              <a:srgbClr val="14575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62"/>
          <p:cNvSpPr/>
          <p:nvPr/>
        </p:nvSpPr>
        <p:spPr>
          <a:xfrm>
            <a:off x="3278113" y="1855450"/>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62"/>
          <p:cNvSpPr txBox="1"/>
          <p:nvPr/>
        </p:nvSpPr>
        <p:spPr>
          <a:xfrm>
            <a:off x="3348002" y="2459050"/>
            <a:ext cx="1806300" cy="738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sz="1600">
                <a:solidFill>
                  <a:srgbClr val="83FBA3"/>
                </a:solidFill>
                <a:latin typeface="DM Sans"/>
                <a:ea typeface="DM Sans"/>
                <a:cs typeface="DM Sans"/>
                <a:sym typeface="DM Sans"/>
              </a:rPr>
              <a:t>Put your</a:t>
            </a:r>
            <a:br>
              <a:rPr b="1" lang="en-GB" sz="1600">
                <a:solidFill>
                  <a:srgbClr val="83FBA3"/>
                </a:solidFill>
                <a:latin typeface="DM Sans"/>
                <a:ea typeface="DM Sans"/>
                <a:cs typeface="DM Sans"/>
                <a:sym typeface="DM Sans"/>
              </a:rPr>
            </a:br>
            <a:r>
              <a:rPr b="1" lang="en-GB" sz="1600">
                <a:solidFill>
                  <a:srgbClr val="83FBA3"/>
                </a:solidFill>
                <a:latin typeface="DM Sans"/>
                <a:ea typeface="DM Sans"/>
                <a:cs typeface="DM Sans"/>
                <a:sym typeface="DM Sans"/>
              </a:rPr>
              <a:t>thoughts on the Jamboard!</a:t>
            </a:r>
            <a:endParaRPr b="1" sz="1000">
              <a:solidFill>
                <a:srgbClr val="83FBA3"/>
              </a:solidFill>
              <a:latin typeface="DM Sans"/>
              <a:ea typeface="DM Sans"/>
              <a:cs typeface="DM Sans"/>
              <a:sym typeface="DM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488" name="Shape 488"/>
        <p:cNvGrpSpPr/>
        <p:nvPr/>
      </p:nvGrpSpPr>
      <p:grpSpPr>
        <a:xfrm>
          <a:off x="0" y="0"/>
          <a:ext cx="0" cy="0"/>
          <a:chOff x="0" y="0"/>
          <a:chExt cx="0" cy="0"/>
        </a:xfrm>
      </p:grpSpPr>
      <p:cxnSp>
        <p:nvCxnSpPr>
          <p:cNvPr id="489" name="Google Shape;489;p63"/>
          <p:cNvCxnSpPr/>
          <p:nvPr/>
        </p:nvCxnSpPr>
        <p:spPr>
          <a:xfrm>
            <a:off x="-2700" y="1246575"/>
            <a:ext cx="9149400" cy="0"/>
          </a:xfrm>
          <a:prstGeom prst="straightConnector1">
            <a:avLst/>
          </a:prstGeom>
          <a:noFill/>
          <a:ln cap="flat" cmpd="sng" w="9525">
            <a:solidFill>
              <a:schemeClr val="dk1"/>
            </a:solidFill>
            <a:prstDash val="solid"/>
            <a:round/>
            <a:headEnd len="med" w="med" type="none"/>
            <a:tailEnd len="med" w="med" type="none"/>
          </a:ln>
        </p:spPr>
      </p:cxnSp>
      <p:sp>
        <p:nvSpPr>
          <p:cNvPr id="490" name="Google Shape;490;p63"/>
          <p:cNvSpPr txBox="1"/>
          <p:nvPr/>
        </p:nvSpPr>
        <p:spPr>
          <a:xfrm>
            <a:off x="615900" y="303450"/>
            <a:ext cx="7717200" cy="457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3300">
                <a:solidFill>
                  <a:schemeClr val="dk1"/>
                </a:solidFill>
                <a:latin typeface="Nanum Myeongjo"/>
                <a:ea typeface="Nanum Myeongjo"/>
                <a:cs typeface="Nanum Myeongjo"/>
                <a:sym typeface="Nanum Myeongjo"/>
              </a:rPr>
              <a:t>Example #1 </a:t>
            </a:r>
            <a:endParaRPr sz="3300">
              <a:solidFill>
                <a:schemeClr val="dk1"/>
              </a:solidFill>
              <a:latin typeface="Nanum Myeongjo"/>
              <a:ea typeface="Nanum Myeongjo"/>
              <a:cs typeface="Nanum Myeongjo"/>
              <a:sym typeface="Nanum Myeongjo"/>
            </a:endParaRPr>
          </a:p>
        </p:txBody>
      </p:sp>
      <p:cxnSp>
        <p:nvCxnSpPr>
          <p:cNvPr id="491" name="Google Shape;491;p63"/>
          <p:cNvCxnSpPr/>
          <p:nvPr/>
        </p:nvCxnSpPr>
        <p:spPr>
          <a:xfrm>
            <a:off x="4226375" y="300"/>
            <a:ext cx="0" cy="5141400"/>
          </a:xfrm>
          <a:prstGeom prst="straightConnector1">
            <a:avLst/>
          </a:prstGeom>
          <a:noFill/>
          <a:ln cap="flat" cmpd="sng" w="9525">
            <a:solidFill>
              <a:schemeClr val="dk2"/>
            </a:solidFill>
            <a:prstDash val="solid"/>
            <a:round/>
            <a:headEnd len="med" w="med" type="none"/>
            <a:tailEnd len="med" w="med" type="none"/>
          </a:ln>
        </p:spPr>
      </p:cxnSp>
      <p:pic>
        <p:nvPicPr>
          <p:cNvPr id="492" name="Google Shape;492;p63"/>
          <p:cNvPicPr preferRelativeResize="0"/>
          <p:nvPr/>
        </p:nvPicPr>
        <p:blipFill rotWithShape="1">
          <a:blip r:embed="rId3">
            <a:alphaModFix/>
          </a:blip>
          <a:srcRect b="22750" l="0" r="0" t="0"/>
          <a:stretch/>
        </p:blipFill>
        <p:spPr>
          <a:xfrm>
            <a:off x="2000250" y="760650"/>
            <a:ext cx="3675379" cy="3692350"/>
          </a:xfrm>
          <a:prstGeom prst="rect">
            <a:avLst/>
          </a:prstGeom>
          <a:noFill/>
          <a:ln>
            <a:noFill/>
          </a:ln>
        </p:spPr>
      </p:pic>
      <p:pic>
        <p:nvPicPr>
          <p:cNvPr id="493" name="Google Shape;493;p63"/>
          <p:cNvPicPr preferRelativeResize="0"/>
          <p:nvPr/>
        </p:nvPicPr>
        <p:blipFill rotWithShape="1">
          <a:blip r:embed="rId4">
            <a:alphaModFix/>
          </a:blip>
          <a:srcRect b="22750" l="0" r="0" t="0"/>
          <a:stretch/>
        </p:blipFill>
        <p:spPr>
          <a:xfrm>
            <a:off x="5011297" y="760650"/>
            <a:ext cx="3680728" cy="3692350"/>
          </a:xfrm>
          <a:prstGeom prst="rect">
            <a:avLst/>
          </a:prstGeom>
          <a:noFill/>
          <a:ln>
            <a:noFill/>
          </a:ln>
        </p:spPr>
      </p:pic>
      <p:grpSp>
        <p:nvGrpSpPr>
          <p:cNvPr id="494" name="Google Shape;494;p63"/>
          <p:cNvGrpSpPr/>
          <p:nvPr/>
        </p:nvGrpSpPr>
        <p:grpSpPr>
          <a:xfrm>
            <a:off x="587700" y="2600425"/>
            <a:ext cx="1946100" cy="1946100"/>
            <a:chOff x="6086075" y="2502525"/>
            <a:chExt cx="1946100" cy="1946100"/>
          </a:xfrm>
        </p:grpSpPr>
        <p:sp>
          <p:nvSpPr>
            <p:cNvPr id="495" name="Google Shape;495;p63"/>
            <p:cNvSpPr/>
            <p:nvPr/>
          </p:nvSpPr>
          <p:spPr>
            <a:xfrm>
              <a:off x="6086075" y="2502525"/>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63"/>
            <p:cNvSpPr txBox="1"/>
            <p:nvPr/>
          </p:nvSpPr>
          <p:spPr>
            <a:xfrm>
              <a:off x="6282125" y="3229275"/>
              <a:ext cx="1554000" cy="492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Clr>
                  <a:schemeClr val="dk1"/>
                </a:buClr>
                <a:buSzPts val="1100"/>
                <a:buFont typeface="Arial"/>
                <a:buNone/>
              </a:pPr>
              <a:r>
                <a:rPr b="1" lang="en-GB" sz="1600">
                  <a:solidFill>
                    <a:srgbClr val="FFF8EF"/>
                  </a:solidFill>
                  <a:latin typeface="DM Sans"/>
                  <a:ea typeface="DM Sans"/>
                  <a:cs typeface="DM Sans"/>
                  <a:sym typeface="DM Sans"/>
                </a:rPr>
                <a:t>Let’s compare notes.</a:t>
              </a:r>
              <a:endParaRPr b="1" sz="1000">
                <a:solidFill>
                  <a:srgbClr val="83FBA3"/>
                </a:solidFill>
                <a:latin typeface="DM Sans"/>
                <a:ea typeface="DM Sans"/>
                <a:cs typeface="DM Sans"/>
                <a:sym typeface="DM Sans"/>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500" name="Shape 500"/>
        <p:cNvGrpSpPr/>
        <p:nvPr/>
      </p:nvGrpSpPr>
      <p:grpSpPr>
        <a:xfrm>
          <a:off x="0" y="0"/>
          <a:ext cx="0" cy="0"/>
          <a:chOff x="0" y="0"/>
          <a:chExt cx="0" cy="0"/>
        </a:xfrm>
      </p:grpSpPr>
      <p:cxnSp>
        <p:nvCxnSpPr>
          <p:cNvPr id="501" name="Google Shape;501;p64"/>
          <p:cNvCxnSpPr/>
          <p:nvPr/>
        </p:nvCxnSpPr>
        <p:spPr>
          <a:xfrm>
            <a:off x="-2700" y="1246575"/>
            <a:ext cx="9149400" cy="0"/>
          </a:xfrm>
          <a:prstGeom prst="straightConnector1">
            <a:avLst/>
          </a:prstGeom>
          <a:noFill/>
          <a:ln cap="flat" cmpd="sng" w="9525">
            <a:solidFill>
              <a:schemeClr val="dk1"/>
            </a:solidFill>
            <a:prstDash val="solid"/>
            <a:round/>
            <a:headEnd len="med" w="med" type="none"/>
            <a:tailEnd len="med" w="med" type="none"/>
          </a:ln>
        </p:spPr>
      </p:cxnSp>
      <p:cxnSp>
        <p:nvCxnSpPr>
          <p:cNvPr id="502" name="Google Shape;502;p64"/>
          <p:cNvCxnSpPr/>
          <p:nvPr/>
        </p:nvCxnSpPr>
        <p:spPr>
          <a:xfrm>
            <a:off x="4226375" y="300"/>
            <a:ext cx="0" cy="5141400"/>
          </a:xfrm>
          <a:prstGeom prst="straightConnector1">
            <a:avLst/>
          </a:prstGeom>
          <a:noFill/>
          <a:ln cap="flat" cmpd="sng" w="9525">
            <a:solidFill>
              <a:schemeClr val="dk2"/>
            </a:solidFill>
            <a:prstDash val="solid"/>
            <a:round/>
            <a:headEnd len="med" w="med" type="none"/>
            <a:tailEnd len="med" w="med" type="none"/>
          </a:ln>
        </p:spPr>
      </p:cxnSp>
      <p:sp>
        <p:nvSpPr>
          <p:cNvPr id="503" name="Google Shape;503;p64"/>
          <p:cNvSpPr txBox="1"/>
          <p:nvPr/>
        </p:nvSpPr>
        <p:spPr>
          <a:xfrm>
            <a:off x="615900" y="303450"/>
            <a:ext cx="3454800" cy="457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1100"/>
              <a:buFont typeface="Arial"/>
              <a:buNone/>
            </a:pPr>
            <a:r>
              <a:rPr lang="en-GB" sz="3300">
                <a:solidFill>
                  <a:schemeClr val="dk1"/>
                </a:solidFill>
                <a:latin typeface="Nanum Myeongjo"/>
                <a:ea typeface="Nanum Myeongjo"/>
                <a:cs typeface="Nanum Myeongjo"/>
                <a:sym typeface="Nanum Myeongjo"/>
              </a:rPr>
              <a:t>Example #2 </a:t>
            </a:r>
            <a:endParaRPr sz="3300">
              <a:solidFill>
                <a:schemeClr val="dk1"/>
              </a:solidFill>
              <a:latin typeface="Nanum Myeongjo"/>
              <a:ea typeface="Nanum Myeongjo"/>
              <a:cs typeface="Nanum Myeongjo"/>
              <a:sym typeface="Nanum Myeongjo"/>
            </a:endParaRPr>
          </a:p>
        </p:txBody>
      </p:sp>
      <p:grpSp>
        <p:nvGrpSpPr>
          <p:cNvPr id="504" name="Google Shape;504;p64"/>
          <p:cNvGrpSpPr/>
          <p:nvPr/>
        </p:nvGrpSpPr>
        <p:grpSpPr>
          <a:xfrm>
            <a:off x="587700" y="2600425"/>
            <a:ext cx="1946100" cy="1946100"/>
            <a:chOff x="6086075" y="2502525"/>
            <a:chExt cx="1946100" cy="1946100"/>
          </a:xfrm>
        </p:grpSpPr>
        <p:sp>
          <p:nvSpPr>
            <p:cNvPr id="505" name="Google Shape;505;p64"/>
            <p:cNvSpPr/>
            <p:nvPr/>
          </p:nvSpPr>
          <p:spPr>
            <a:xfrm>
              <a:off x="6086075" y="2502525"/>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64"/>
            <p:cNvSpPr txBox="1"/>
            <p:nvPr/>
          </p:nvSpPr>
          <p:spPr>
            <a:xfrm>
              <a:off x="6282125" y="3229275"/>
              <a:ext cx="1554000" cy="492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Clr>
                  <a:schemeClr val="dk1"/>
                </a:buClr>
                <a:buSzPts val="1100"/>
                <a:buFont typeface="Arial"/>
                <a:buNone/>
              </a:pPr>
              <a:r>
                <a:rPr b="1" lang="en-GB" sz="1600">
                  <a:solidFill>
                    <a:srgbClr val="FFF8EF"/>
                  </a:solidFill>
                  <a:latin typeface="DM Sans"/>
                  <a:ea typeface="DM Sans"/>
                  <a:cs typeface="DM Sans"/>
                  <a:sym typeface="DM Sans"/>
                </a:rPr>
                <a:t>Let’s compare notes.</a:t>
              </a:r>
              <a:endParaRPr b="1" sz="1000">
                <a:solidFill>
                  <a:srgbClr val="83FBA3"/>
                </a:solidFill>
                <a:latin typeface="DM Sans"/>
                <a:ea typeface="DM Sans"/>
                <a:cs typeface="DM Sans"/>
                <a:sym typeface="DM Sans"/>
              </a:endParaRPr>
            </a:p>
          </p:txBody>
        </p:sp>
      </p:grpSp>
      <p:pic>
        <p:nvPicPr>
          <p:cNvPr id="507" name="Google Shape;507;p64"/>
          <p:cNvPicPr preferRelativeResize="0"/>
          <p:nvPr/>
        </p:nvPicPr>
        <p:blipFill rotWithShape="1">
          <a:blip r:embed="rId3">
            <a:alphaModFix/>
          </a:blip>
          <a:srcRect b="5944" l="0" r="0" t="0"/>
          <a:stretch/>
        </p:blipFill>
        <p:spPr>
          <a:xfrm>
            <a:off x="4014950" y="115075"/>
            <a:ext cx="3932825" cy="49617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511" name="Shape 511"/>
        <p:cNvGrpSpPr/>
        <p:nvPr/>
      </p:nvGrpSpPr>
      <p:grpSpPr>
        <a:xfrm>
          <a:off x="0" y="0"/>
          <a:ext cx="0" cy="0"/>
          <a:chOff x="0" y="0"/>
          <a:chExt cx="0" cy="0"/>
        </a:xfrm>
      </p:grpSpPr>
      <p:cxnSp>
        <p:nvCxnSpPr>
          <p:cNvPr id="512" name="Google Shape;512;p65"/>
          <p:cNvCxnSpPr/>
          <p:nvPr/>
        </p:nvCxnSpPr>
        <p:spPr>
          <a:xfrm>
            <a:off x="-2700" y="1246575"/>
            <a:ext cx="9149400" cy="0"/>
          </a:xfrm>
          <a:prstGeom prst="straightConnector1">
            <a:avLst/>
          </a:prstGeom>
          <a:noFill/>
          <a:ln cap="flat" cmpd="sng" w="9525">
            <a:solidFill>
              <a:schemeClr val="dk1"/>
            </a:solidFill>
            <a:prstDash val="solid"/>
            <a:round/>
            <a:headEnd len="med" w="med" type="none"/>
            <a:tailEnd len="med" w="med" type="none"/>
          </a:ln>
        </p:spPr>
      </p:cxnSp>
      <p:cxnSp>
        <p:nvCxnSpPr>
          <p:cNvPr id="513" name="Google Shape;513;p65"/>
          <p:cNvCxnSpPr/>
          <p:nvPr/>
        </p:nvCxnSpPr>
        <p:spPr>
          <a:xfrm>
            <a:off x="4226375" y="300"/>
            <a:ext cx="0" cy="5141400"/>
          </a:xfrm>
          <a:prstGeom prst="straightConnector1">
            <a:avLst/>
          </a:prstGeom>
          <a:noFill/>
          <a:ln cap="flat" cmpd="sng" w="9525">
            <a:solidFill>
              <a:schemeClr val="dk2"/>
            </a:solidFill>
            <a:prstDash val="solid"/>
            <a:round/>
            <a:headEnd len="med" w="med" type="none"/>
            <a:tailEnd len="med" w="med" type="none"/>
          </a:ln>
        </p:spPr>
      </p:cxnSp>
      <p:sp>
        <p:nvSpPr>
          <p:cNvPr id="514" name="Google Shape;514;p65"/>
          <p:cNvSpPr txBox="1"/>
          <p:nvPr/>
        </p:nvSpPr>
        <p:spPr>
          <a:xfrm>
            <a:off x="615900" y="303450"/>
            <a:ext cx="3437100" cy="457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3300">
                <a:solidFill>
                  <a:schemeClr val="dk1"/>
                </a:solidFill>
                <a:latin typeface="Nanum Myeongjo"/>
                <a:ea typeface="Nanum Myeongjo"/>
                <a:cs typeface="Nanum Myeongjo"/>
                <a:sym typeface="Nanum Myeongjo"/>
              </a:rPr>
              <a:t>Example #3 </a:t>
            </a:r>
            <a:endParaRPr sz="3300">
              <a:solidFill>
                <a:schemeClr val="dk1"/>
              </a:solidFill>
              <a:latin typeface="Nanum Myeongjo"/>
              <a:ea typeface="Nanum Myeongjo"/>
              <a:cs typeface="Nanum Myeongjo"/>
              <a:sym typeface="Nanum Myeongjo"/>
            </a:endParaRPr>
          </a:p>
        </p:txBody>
      </p:sp>
      <p:pic>
        <p:nvPicPr>
          <p:cNvPr id="515" name="Google Shape;515;p65"/>
          <p:cNvPicPr preferRelativeResize="0"/>
          <p:nvPr/>
        </p:nvPicPr>
        <p:blipFill>
          <a:blip r:embed="rId3">
            <a:alphaModFix/>
          </a:blip>
          <a:stretch>
            <a:fillRect/>
          </a:stretch>
        </p:blipFill>
        <p:spPr>
          <a:xfrm>
            <a:off x="4465000" y="139950"/>
            <a:ext cx="3949138" cy="5001748"/>
          </a:xfrm>
          <a:prstGeom prst="rect">
            <a:avLst/>
          </a:prstGeom>
          <a:noFill/>
          <a:ln>
            <a:noFill/>
          </a:ln>
        </p:spPr>
      </p:pic>
      <p:grpSp>
        <p:nvGrpSpPr>
          <p:cNvPr id="516" name="Google Shape;516;p65"/>
          <p:cNvGrpSpPr/>
          <p:nvPr/>
        </p:nvGrpSpPr>
        <p:grpSpPr>
          <a:xfrm>
            <a:off x="587700" y="2600425"/>
            <a:ext cx="1946100" cy="1946100"/>
            <a:chOff x="6086075" y="2502525"/>
            <a:chExt cx="1946100" cy="1946100"/>
          </a:xfrm>
        </p:grpSpPr>
        <p:sp>
          <p:nvSpPr>
            <p:cNvPr id="517" name="Google Shape;517;p65"/>
            <p:cNvSpPr/>
            <p:nvPr/>
          </p:nvSpPr>
          <p:spPr>
            <a:xfrm>
              <a:off x="6086075" y="2502525"/>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65"/>
            <p:cNvSpPr txBox="1"/>
            <p:nvPr/>
          </p:nvSpPr>
          <p:spPr>
            <a:xfrm>
              <a:off x="6282125" y="3229275"/>
              <a:ext cx="1554000" cy="492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Clr>
                  <a:schemeClr val="dk1"/>
                </a:buClr>
                <a:buSzPts val="1100"/>
                <a:buFont typeface="Arial"/>
                <a:buNone/>
              </a:pPr>
              <a:r>
                <a:rPr b="1" lang="en-GB" sz="1600">
                  <a:solidFill>
                    <a:srgbClr val="FFF8EF"/>
                  </a:solidFill>
                  <a:latin typeface="DM Sans"/>
                  <a:ea typeface="DM Sans"/>
                  <a:cs typeface="DM Sans"/>
                  <a:sym typeface="DM Sans"/>
                </a:rPr>
                <a:t>Let’s compare notes.</a:t>
              </a:r>
              <a:endParaRPr b="1" sz="1000">
                <a:solidFill>
                  <a:srgbClr val="83FBA3"/>
                </a:solidFill>
                <a:latin typeface="DM Sans"/>
                <a:ea typeface="DM Sans"/>
                <a:cs typeface="DM Sans"/>
                <a:sym typeface="DM Sans"/>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5758"/>
        </a:solidFill>
      </p:bgPr>
    </p:bg>
    <p:spTree>
      <p:nvGrpSpPr>
        <p:cNvPr id="522" name="Shape 522"/>
        <p:cNvGrpSpPr/>
        <p:nvPr/>
      </p:nvGrpSpPr>
      <p:grpSpPr>
        <a:xfrm>
          <a:off x="0" y="0"/>
          <a:ext cx="0" cy="0"/>
          <a:chOff x="0" y="0"/>
          <a:chExt cx="0" cy="0"/>
        </a:xfrm>
      </p:grpSpPr>
      <p:cxnSp>
        <p:nvCxnSpPr>
          <p:cNvPr id="523" name="Google Shape;523;p66"/>
          <p:cNvCxnSpPr/>
          <p:nvPr/>
        </p:nvCxnSpPr>
        <p:spPr>
          <a:xfrm>
            <a:off x="312775" y="-13900"/>
            <a:ext cx="0" cy="5178300"/>
          </a:xfrm>
          <a:prstGeom prst="straightConnector1">
            <a:avLst/>
          </a:prstGeom>
          <a:noFill/>
          <a:ln cap="flat" cmpd="sng" w="9525">
            <a:solidFill>
              <a:srgbClr val="83FBA3"/>
            </a:solidFill>
            <a:prstDash val="solid"/>
            <a:round/>
            <a:headEnd len="med" w="med" type="none"/>
            <a:tailEnd len="med" w="med" type="none"/>
          </a:ln>
        </p:spPr>
      </p:cxnSp>
      <p:cxnSp>
        <p:nvCxnSpPr>
          <p:cNvPr id="524" name="Google Shape;524;p66"/>
          <p:cNvCxnSpPr/>
          <p:nvPr/>
        </p:nvCxnSpPr>
        <p:spPr>
          <a:xfrm rot="10800000">
            <a:off x="-100" y="4837750"/>
            <a:ext cx="9202800" cy="0"/>
          </a:xfrm>
          <a:prstGeom prst="straightConnector1">
            <a:avLst/>
          </a:prstGeom>
          <a:noFill/>
          <a:ln cap="flat" cmpd="sng" w="9525">
            <a:solidFill>
              <a:srgbClr val="83FBA3"/>
            </a:solidFill>
            <a:prstDash val="solid"/>
            <a:round/>
            <a:headEnd len="med" w="med" type="none"/>
            <a:tailEnd len="med" w="med" type="none"/>
          </a:ln>
        </p:spPr>
      </p:cxnSp>
      <p:sp>
        <p:nvSpPr>
          <p:cNvPr id="525" name="Google Shape;525;p66"/>
          <p:cNvSpPr txBox="1"/>
          <p:nvPr/>
        </p:nvSpPr>
        <p:spPr>
          <a:xfrm>
            <a:off x="615900" y="1598550"/>
            <a:ext cx="6571800" cy="4095300"/>
          </a:xfrm>
          <a:prstGeom prst="rect">
            <a:avLst/>
          </a:prstGeom>
          <a:noFill/>
          <a:ln>
            <a:noFill/>
          </a:ln>
        </p:spPr>
        <p:txBody>
          <a:bodyPr anchorCtr="0" anchor="t" bIns="0" lIns="0" spcFirstLastPara="1" rIns="0" wrap="square" tIns="0">
            <a:spAutoFit/>
          </a:bodyPr>
          <a:lstStyle/>
          <a:p>
            <a:pPr indent="-368300" lvl="0" marL="457200" rtl="0" algn="l">
              <a:lnSpc>
                <a:spcPct val="115000"/>
              </a:lnSpc>
              <a:spcBef>
                <a:spcPts val="0"/>
              </a:spcBef>
              <a:spcAft>
                <a:spcPts val="0"/>
              </a:spcAft>
              <a:buClr>
                <a:schemeClr val="lt1"/>
              </a:buClr>
              <a:buSzPts val="2200"/>
              <a:buFont typeface="DM Sans"/>
              <a:buChar char="●"/>
            </a:pPr>
            <a:r>
              <a:rPr lang="en-GB" sz="2200">
                <a:solidFill>
                  <a:schemeClr val="lt1"/>
                </a:solidFill>
                <a:latin typeface="DM Sans"/>
                <a:ea typeface="DM Sans"/>
                <a:cs typeface="DM Sans"/>
                <a:sym typeface="DM Sans"/>
              </a:rPr>
              <a:t>Content and Practice Expectations</a:t>
            </a:r>
            <a:endParaRPr sz="2200">
              <a:solidFill>
                <a:schemeClr val="lt1"/>
              </a:solidFill>
              <a:latin typeface="DM Sans"/>
              <a:ea typeface="DM Sans"/>
              <a:cs typeface="DM Sans"/>
              <a:sym typeface="DM Sans"/>
            </a:endParaRPr>
          </a:p>
          <a:p>
            <a:pPr indent="-368300" lvl="0" marL="457200" rtl="0" algn="l">
              <a:lnSpc>
                <a:spcPct val="115000"/>
              </a:lnSpc>
              <a:spcBef>
                <a:spcPts val="0"/>
              </a:spcBef>
              <a:spcAft>
                <a:spcPts val="0"/>
              </a:spcAft>
              <a:buClr>
                <a:schemeClr val="lt1"/>
              </a:buClr>
              <a:buSzPts val="2200"/>
              <a:buFont typeface="DM Sans"/>
              <a:buChar char="●"/>
            </a:pPr>
            <a:r>
              <a:rPr lang="en-GB" sz="2200">
                <a:solidFill>
                  <a:schemeClr val="lt1"/>
                </a:solidFill>
                <a:latin typeface="DM Sans"/>
                <a:ea typeface="DM Sans"/>
                <a:cs typeface="DM Sans"/>
                <a:sym typeface="DM Sans"/>
              </a:rPr>
              <a:t>Learning Principles</a:t>
            </a:r>
            <a:endParaRPr sz="2200">
              <a:solidFill>
                <a:schemeClr val="lt1"/>
              </a:solidFill>
              <a:latin typeface="DM Sans"/>
              <a:ea typeface="DM Sans"/>
              <a:cs typeface="DM Sans"/>
              <a:sym typeface="DM Sans"/>
            </a:endParaRPr>
          </a:p>
          <a:p>
            <a:pPr indent="-368300" lvl="0" marL="457200" rtl="0" algn="l">
              <a:lnSpc>
                <a:spcPct val="115000"/>
              </a:lnSpc>
              <a:spcBef>
                <a:spcPts val="0"/>
              </a:spcBef>
              <a:spcAft>
                <a:spcPts val="0"/>
              </a:spcAft>
              <a:buClr>
                <a:schemeClr val="lt1"/>
              </a:buClr>
              <a:buSzPts val="2200"/>
              <a:buFont typeface="DM Sans"/>
              <a:buChar char="●"/>
            </a:pPr>
            <a:r>
              <a:rPr lang="en-GB" sz="2200">
                <a:solidFill>
                  <a:schemeClr val="lt1"/>
                </a:solidFill>
                <a:latin typeface="DM Sans"/>
                <a:ea typeface="DM Sans"/>
                <a:cs typeface="DM Sans"/>
                <a:sym typeface="DM Sans"/>
              </a:rPr>
              <a:t>Criteria for Success</a:t>
            </a:r>
            <a:endParaRPr sz="2200">
              <a:solidFill>
                <a:schemeClr val="lt1"/>
              </a:solidFill>
              <a:latin typeface="DM Sans"/>
              <a:ea typeface="DM Sans"/>
              <a:cs typeface="DM Sans"/>
              <a:sym typeface="DM Sans"/>
            </a:endParaRPr>
          </a:p>
          <a:p>
            <a:pPr indent="0" lvl="0" marL="0" rtl="0" algn="l">
              <a:lnSpc>
                <a:spcPct val="115000"/>
              </a:lnSpc>
              <a:spcBef>
                <a:spcPts val="1000"/>
              </a:spcBef>
              <a:spcAft>
                <a:spcPts val="0"/>
              </a:spcAft>
              <a:buNone/>
            </a:pPr>
            <a:r>
              <a:rPr lang="en-GB" sz="2200">
                <a:solidFill>
                  <a:schemeClr val="lt1"/>
                </a:solidFill>
                <a:latin typeface="DM Sans"/>
                <a:ea typeface="DM Sans"/>
                <a:cs typeface="DM Sans"/>
                <a:sym typeface="DM Sans"/>
              </a:rPr>
              <a:t>Which one excites you the most? </a:t>
            </a:r>
            <a:endParaRPr sz="2200">
              <a:solidFill>
                <a:schemeClr val="lt1"/>
              </a:solidFill>
              <a:latin typeface="DM Sans"/>
              <a:ea typeface="DM Sans"/>
              <a:cs typeface="DM Sans"/>
              <a:sym typeface="DM Sans"/>
            </a:endParaRPr>
          </a:p>
          <a:p>
            <a:pPr indent="0" lvl="0" marL="0" rtl="0" algn="l">
              <a:lnSpc>
                <a:spcPct val="115000"/>
              </a:lnSpc>
              <a:spcBef>
                <a:spcPts val="1000"/>
              </a:spcBef>
              <a:spcAft>
                <a:spcPts val="0"/>
              </a:spcAft>
              <a:buNone/>
            </a:pPr>
            <a:r>
              <a:rPr lang="en-GB" sz="2200">
                <a:solidFill>
                  <a:schemeClr val="lt1"/>
                </a:solidFill>
                <a:latin typeface="DM Sans"/>
                <a:ea typeface="DM Sans"/>
                <a:cs typeface="DM Sans"/>
                <a:sym typeface="DM Sans"/>
              </a:rPr>
              <a:t>What one will have the greatest impact on students? </a:t>
            </a:r>
            <a:endParaRPr sz="2200">
              <a:solidFill>
                <a:schemeClr val="lt1"/>
              </a:solidFill>
              <a:latin typeface="DM Sans"/>
              <a:ea typeface="DM Sans"/>
              <a:cs typeface="DM Sans"/>
              <a:sym typeface="DM Sans"/>
            </a:endParaRPr>
          </a:p>
          <a:p>
            <a:pPr indent="0" lvl="0" marL="0" rtl="0" algn="l">
              <a:lnSpc>
                <a:spcPct val="115000"/>
              </a:lnSpc>
              <a:spcBef>
                <a:spcPts val="1000"/>
              </a:spcBef>
              <a:spcAft>
                <a:spcPts val="0"/>
              </a:spcAft>
              <a:buNone/>
            </a:pPr>
            <a:r>
              <a:rPr lang="en-GB" sz="2200">
                <a:solidFill>
                  <a:schemeClr val="lt1"/>
                </a:solidFill>
                <a:latin typeface="DM Sans"/>
                <a:ea typeface="DM Sans"/>
                <a:cs typeface="DM Sans"/>
                <a:sym typeface="DM Sans"/>
              </a:rPr>
              <a:t>What questions surface for you?</a:t>
            </a:r>
            <a:endParaRPr sz="2200">
              <a:solidFill>
                <a:schemeClr val="lt1"/>
              </a:solidFill>
              <a:latin typeface="DM Sans"/>
              <a:ea typeface="DM Sans"/>
              <a:cs typeface="DM Sans"/>
              <a:sym typeface="DM Sans"/>
            </a:endParaRPr>
          </a:p>
          <a:p>
            <a:pPr indent="0" lvl="0" marL="0" rtl="0" algn="l">
              <a:lnSpc>
                <a:spcPct val="115000"/>
              </a:lnSpc>
              <a:spcBef>
                <a:spcPts val="1000"/>
              </a:spcBef>
              <a:spcAft>
                <a:spcPts val="0"/>
              </a:spcAft>
              <a:buNone/>
            </a:pPr>
            <a:r>
              <a:t/>
            </a:r>
            <a:endParaRPr sz="2200">
              <a:solidFill>
                <a:schemeClr val="lt1"/>
              </a:solidFill>
              <a:latin typeface="DM Sans"/>
              <a:ea typeface="DM Sans"/>
              <a:cs typeface="DM Sans"/>
              <a:sym typeface="DM Sans"/>
            </a:endParaRPr>
          </a:p>
          <a:p>
            <a:pPr indent="0" lvl="0" marL="0" rtl="0" algn="l">
              <a:lnSpc>
                <a:spcPct val="115000"/>
              </a:lnSpc>
              <a:spcBef>
                <a:spcPts val="1000"/>
              </a:spcBef>
              <a:spcAft>
                <a:spcPts val="1000"/>
              </a:spcAft>
              <a:buNone/>
            </a:pPr>
            <a:r>
              <a:t/>
            </a:r>
            <a:endParaRPr sz="2200">
              <a:solidFill>
                <a:schemeClr val="lt1"/>
              </a:solidFill>
              <a:latin typeface="DM Sans"/>
              <a:ea typeface="DM Sans"/>
              <a:cs typeface="DM Sans"/>
              <a:sym typeface="DM Sans"/>
            </a:endParaRPr>
          </a:p>
        </p:txBody>
      </p:sp>
      <p:sp>
        <p:nvSpPr>
          <p:cNvPr id="526" name="Google Shape;526;p66"/>
          <p:cNvSpPr txBox="1"/>
          <p:nvPr/>
        </p:nvSpPr>
        <p:spPr>
          <a:xfrm>
            <a:off x="615900" y="368375"/>
            <a:ext cx="6417600" cy="1077600"/>
          </a:xfrm>
          <a:prstGeom prst="rect">
            <a:avLst/>
          </a:prstGeom>
          <a:noFill/>
          <a:ln>
            <a:noFill/>
          </a:ln>
        </p:spPr>
        <p:txBody>
          <a:bodyPr anchorCtr="0" anchor="t" bIns="0" lIns="0" spcFirstLastPara="1" rIns="0" wrap="square" tIns="0">
            <a:spAutoFit/>
          </a:bodyPr>
          <a:lstStyle/>
          <a:p>
            <a:pPr indent="0" lvl="0" marL="0" rtl="0" algn="l">
              <a:spcBef>
                <a:spcPts val="0"/>
              </a:spcBef>
              <a:spcAft>
                <a:spcPts val="1000"/>
              </a:spcAft>
              <a:buNone/>
            </a:pPr>
            <a:r>
              <a:rPr lang="en-GB" sz="3500">
                <a:solidFill>
                  <a:srgbClr val="83FBA3"/>
                </a:solidFill>
                <a:latin typeface="Nanum Myeongjo"/>
                <a:ea typeface="Nanum Myeongjo"/>
                <a:cs typeface="Nanum Myeongjo"/>
                <a:sym typeface="Nanum Myeongjo"/>
              </a:rPr>
              <a:t>Three Key Components of the Math Badging System</a:t>
            </a:r>
            <a:endParaRPr sz="3500">
              <a:solidFill>
                <a:srgbClr val="83FBA3"/>
              </a:solidFill>
              <a:latin typeface="Nanum Myeongjo"/>
              <a:ea typeface="Nanum Myeongjo"/>
              <a:cs typeface="Nanum Myeongjo"/>
              <a:sym typeface="Nanum Myeongjo"/>
            </a:endParaRPr>
          </a:p>
        </p:txBody>
      </p:sp>
      <p:sp>
        <p:nvSpPr>
          <p:cNvPr id="527" name="Google Shape;527;p66"/>
          <p:cNvSpPr/>
          <p:nvPr/>
        </p:nvSpPr>
        <p:spPr>
          <a:xfrm>
            <a:off x="6543275" y="2426325"/>
            <a:ext cx="1946100" cy="1946100"/>
          </a:xfrm>
          <a:prstGeom prst="teardrop">
            <a:avLst>
              <a:gd fmla="val 100000" name="adj"/>
            </a:avLst>
          </a:prstGeom>
          <a:solidFill>
            <a:srgbClr val="83FB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66"/>
          <p:cNvSpPr txBox="1"/>
          <p:nvPr/>
        </p:nvSpPr>
        <p:spPr>
          <a:xfrm>
            <a:off x="6735575" y="3076125"/>
            <a:ext cx="1561500" cy="646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a:solidFill>
                  <a:srgbClr val="145758"/>
                </a:solidFill>
                <a:latin typeface="DM Sans"/>
                <a:ea typeface="DM Sans"/>
                <a:cs typeface="DM Sans"/>
                <a:sym typeface="DM Sans"/>
              </a:rPr>
              <a:t>Come off </a:t>
            </a:r>
            <a:br>
              <a:rPr b="1" lang="en-GB">
                <a:solidFill>
                  <a:srgbClr val="145758"/>
                </a:solidFill>
                <a:latin typeface="DM Sans"/>
                <a:ea typeface="DM Sans"/>
                <a:cs typeface="DM Sans"/>
                <a:sym typeface="DM Sans"/>
              </a:rPr>
            </a:br>
            <a:r>
              <a:rPr b="1" lang="en-GB">
                <a:solidFill>
                  <a:srgbClr val="145758"/>
                </a:solidFill>
                <a:latin typeface="DM Sans"/>
                <a:ea typeface="DM Sans"/>
                <a:cs typeface="DM Sans"/>
                <a:sym typeface="DM Sans"/>
              </a:rPr>
              <a:t>mute or share in the chat!</a:t>
            </a:r>
            <a:endParaRPr b="1" sz="1100">
              <a:solidFill>
                <a:srgbClr val="145758"/>
              </a:solidFill>
              <a:latin typeface="DM Sans"/>
              <a:ea typeface="DM Sans"/>
              <a:cs typeface="DM Sans"/>
              <a:sym typeface="DM Sans"/>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FBA3"/>
        </a:solidFill>
      </p:bgPr>
    </p:bg>
    <p:spTree>
      <p:nvGrpSpPr>
        <p:cNvPr id="532" name="Shape 532"/>
        <p:cNvGrpSpPr/>
        <p:nvPr/>
      </p:nvGrpSpPr>
      <p:grpSpPr>
        <a:xfrm>
          <a:off x="0" y="0"/>
          <a:ext cx="0" cy="0"/>
          <a:chOff x="0" y="0"/>
          <a:chExt cx="0" cy="0"/>
        </a:xfrm>
      </p:grpSpPr>
      <p:cxnSp>
        <p:nvCxnSpPr>
          <p:cNvPr id="533" name="Google Shape;533;p67"/>
          <p:cNvCxnSpPr/>
          <p:nvPr/>
        </p:nvCxnSpPr>
        <p:spPr>
          <a:xfrm>
            <a:off x="3115350" y="300"/>
            <a:ext cx="0" cy="5141400"/>
          </a:xfrm>
          <a:prstGeom prst="straightConnector1">
            <a:avLst/>
          </a:prstGeom>
          <a:noFill/>
          <a:ln cap="flat" cmpd="sng" w="9525">
            <a:solidFill>
              <a:schemeClr val="dk2"/>
            </a:solidFill>
            <a:prstDash val="solid"/>
            <a:round/>
            <a:headEnd len="med" w="med" type="none"/>
            <a:tailEnd len="med" w="med" type="none"/>
          </a:ln>
        </p:spPr>
      </p:cxnSp>
      <p:sp>
        <p:nvSpPr>
          <p:cNvPr id="534" name="Google Shape;534;p67"/>
          <p:cNvSpPr txBox="1"/>
          <p:nvPr/>
        </p:nvSpPr>
        <p:spPr>
          <a:xfrm>
            <a:off x="3419850" y="303450"/>
            <a:ext cx="4318200" cy="30216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GB" sz="5200">
                <a:solidFill>
                  <a:schemeClr val="dk1"/>
                </a:solidFill>
                <a:latin typeface="Nanum Myeongjo"/>
                <a:ea typeface="Nanum Myeongjo"/>
                <a:cs typeface="Nanum Myeongjo"/>
                <a:sym typeface="Nanum Myeongjo"/>
              </a:rPr>
              <a:t>Task 2: Expectations and Learning Principles</a:t>
            </a:r>
            <a:endParaRPr sz="5200">
              <a:solidFill>
                <a:schemeClr val="dk1"/>
              </a:solidFill>
              <a:latin typeface="Nanum Myeongjo"/>
              <a:ea typeface="Nanum Myeongjo"/>
              <a:cs typeface="Nanum Myeongjo"/>
              <a:sym typeface="Nanum Myeongjo"/>
            </a:endParaRPr>
          </a:p>
        </p:txBody>
      </p:sp>
      <p:sp>
        <p:nvSpPr>
          <p:cNvPr id="535" name="Google Shape;535;p67"/>
          <p:cNvSpPr txBox="1"/>
          <p:nvPr/>
        </p:nvSpPr>
        <p:spPr>
          <a:xfrm>
            <a:off x="615900" y="303450"/>
            <a:ext cx="1441500" cy="13785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GB" sz="5200">
                <a:solidFill>
                  <a:schemeClr val="dk1"/>
                </a:solidFill>
                <a:latin typeface="Nanum Myeongjo"/>
                <a:ea typeface="Nanum Myeongjo"/>
                <a:cs typeface="Nanum Myeongjo"/>
                <a:sym typeface="Nanum Myeongjo"/>
              </a:rPr>
              <a:t>04</a:t>
            </a:r>
            <a:endParaRPr sz="5200">
              <a:solidFill>
                <a:schemeClr val="dk1"/>
              </a:solidFill>
              <a:latin typeface="Nanum Myeongjo"/>
              <a:ea typeface="Nanum Myeongjo"/>
              <a:cs typeface="Nanum Myeongjo"/>
              <a:sym typeface="Nanum Myeongj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FC8D"/>
        </a:solidFill>
      </p:bgPr>
    </p:bg>
    <p:spTree>
      <p:nvGrpSpPr>
        <p:cNvPr id="539" name="Shape 539"/>
        <p:cNvGrpSpPr/>
        <p:nvPr/>
      </p:nvGrpSpPr>
      <p:grpSpPr>
        <a:xfrm>
          <a:off x="0" y="0"/>
          <a:ext cx="0" cy="0"/>
          <a:chOff x="0" y="0"/>
          <a:chExt cx="0" cy="0"/>
        </a:xfrm>
      </p:grpSpPr>
      <p:cxnSp>
        <p:nvCxnSpPr>
          <p:cNvPr id="540" name="Google Shape;540;p68"/>
          <p:cNvCxnSpPr/>
          <p:nvPr/>
        </p:nvCxnSpPr>
        <p:spPr>
          <a:xfrm>
            <a:off x="-2700" y="1246575"/>
            <a:ext cx="9149400" cy="0"/>
          </a:xfrm>
          <a:prstGeom prst="straightConnector1">
            <a:avLst/>
          </a:prstGeom>
          <a:noFill/>
          <a:ln cap="flat" cmpd="sng" w="9525">
            <a:solidFill>
              <a:schemeClr val="dk1"/>
            </a:solidFill>
            <a:prstDash val="solid"/>
            <a:round/>
            <a:headEnd len="med" w="med" type="none"/>
            <a:tailEnd len="med" w="med" type="none"/>
          </a:ln>
        </p:spPr>
      </p:cxnSp>
      <p:cxnSp>
        <p:nvCxnSpPr>
          <p:cNvPr id="541" name="Google Shape;541;p68"/>
          <p:cNvCxnSpPr/>
          <p:nvPr/>
        </p:nvCxnSpPr>
        <p:spPr>
          <a:xfrm>
            <a:off x="6396050" y="300"/>
            <a:ext cx="0" cy="5141400"/>
          </a:xfrm>
          <a:prstGeom prst="straightConnector1">
            <a:avLst/>
          </a:prstGeom>
          <a:noFill/>
          <a:ln cap="flat" cmpd="sng" w="9525">
            <a:solidFill>
              <a:schemeClr val="dk2"/>
            </a:solidFill>
            <a:prstDash val="solid"/>
            <a:round/>
            <a:headEnd len="med" w="med" type="none"/>
            <a:tailEnd len="med" w="med" type="none"/>
          </a:ln>
        </p:spPr>
      </p:cxnSp>
      <p:sp>
        <p:nvSpPr>
          <p:cNvPr id="542" name="Google Shape;542;p68"/>
          <p:cNvSpPr txBox="1"/>
          <p:nvPr/>
        </p:nvSpPr>
        <p:spPr>
          <a:xfrm>
            <a:off x="615900" y="303450"/>
            <a:ext cx="4040700" cy="457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3300">
                <a:solidFill>
                  <a:schemeClr val="dk1"/>
                </a:solidFill>
                <a:latin typeface="Nanum Myeongjo"/>
                <a:ea typeface="Nanum Myeongjo"/>
                <a:cs typeface="Nanum Myeongjo"/>
                <a:sym typeface="Nanum Myeongjo"/>
              </a:rPr>
              <a:t>Let’s Do Some Math!</a:t>
            </a:r>
            <a:endParaRPr sz="3300">
              <a:solidFill>
                <a:schemeClr val="dk1"/>
              </a:solidFill>
              <a:latin typeface="Nanum Myeongjo"/>
              <a:ea typeface="Nanum Myeongjo"/>
              <a:cs typeface="Nanum Myeongjo"/>
              <a:sym typeface="Nanum Myeongjo"/>
            </a:endParaRPr>
          </a:p>
        </p:txBody>
      </p:sp>
      <p:sp>
        <p:nvSpPr>
          <p:cNvPr id="543" name="Google Shape;543;p68"/>
          <p:cNvSpPr/>
          <p:nvPr/>
        </p:nvSpPr>
        <p:spPr>
          <a:xfrm>
            <a:off x="6780300" y="2091200"/>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68"/>
          <p:cNvSpPr txBox="1"/>
          <p:nvPr/>
        </p:nvSpPr>
        <p:spPr>
          <a:xfrm>
            <a:off x="6976350" y="2679000"/>
            <a:ext cx="1554000" cy="846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sz="1100">
                <a:solidFill>
                  <a:srgbClr val="C9FC8D"/>
                </a:solidFill>
                <a:latin typeface="DM Sans"/>
                <a:ea typeface="DM Sans"/>
                <a:cs typeface="DM Sans"/>
                <a:sym typeface="DM Sans"/>
              </a:rPr>
              <a:t>Do the task as a student would. Jot down any reflections that you have as you do the math!</a:t>
            </a:r>
            <a:endParaRPr b="1" sz="800">
              <a:solidFill>
                <a:srgbClr val="C9FC8D"/>
              </a:solidFill>
              <a:latin typeface="DM Sans"/>
              <a:ea typeface="DM Sans"/>
              <a:cs typeface="DM Sans"/>
              <a:sym typeface="DM Sans"/>
            </a:endParaRPr>
          </a:p>
        </p:txBody>
      </p:sp>
      <p:pic>
        <p:nvPicPr>
          <p:cNvPr id="545" name="Google Shape;545;p68"/>
          <p:cNvPicPr preferRelativeResize="0"/>
          <p:nvPr/>
        </p:nvPicPr>
        <p:blipFill>
          <a:blip r:embed="rId3">
            <a:alphaModFix/>
          </a:blip>
          <a:stretch>
            <a:fillRect/>
          </a:stretch>
        </p:blipFill>
        <p:spPr>
          <a:xfrm>
            <a:off x="1152988" y="893900"/>
            <a:ext cx="4704417" cy="40780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FC8D"/>
        </a:solidFill>
      </p:bgPr>
    </p:bg>
    <p:spTree>
      <p:nvGrpSpPr>
        <p:cNvPr id="549" name="Shape 549"/>
        <p:cNvGrpSpPr/>
        <p:nvPr/>
      </p:nvGrpSpPr>
      <p:grpSpPr>
        <a:xfrm>
          <a:off x="0" y="0"/>
          <a:ext cx="0" cy="0"/>
          <a:chOff x="0" y="0"/>
          <a:chExt cx="0" cy="0"/>
        </a:xfrm>
      </p:grpSpPr>
      <p:cxnSp>
        <p:nvCxnSpPr>
          <p:cNvPr id="550" name="Google Shape;550;p69"/>
          <p:cNvCxnSpPr/>
          <p:nvPr/>
        </p:nvCxnSpPr>
        <p:spPr>
          <a:xfrm>
            <a:off x="-2700" y="1246575"/>
            <a:ext cx="9149400" cy="0"/>
          </a:xfrm>
          <a:prstGeom prst="straightConnector1">
            <a:avLst/>
          </a:prstGeom>
          <a:noFill/>
          <a:ln cap="flat" cmpd="sng" w="9525">
            <a:solidFill>
              <a:schemeClr val="dk1"/>
            </a:solidFill>
            <a:prstDash val="solid"/>
            <a:round/>
            <a:headEnd len="med" w="med" type="none"/>
            <a:tailEnd len="med" w="med" type="none"/>
          </a:ln>
        </p:spPr>
      </p:cxnSp>
      <p:cxnSp>
        <p:nvCxnSpPr>
          <p:cNvPr id="551" name="Google Shape;551;p69"/>
          <p:cNvCxnSpPr/>
          <p:nvPr/>
        </p:nvCxnSpPr>
        <p:spPr>
          <a:xfrm>
            <a:off x="7843850" y="300"/>
            <a:ext cx="0" cy="5141400"/>
          </a:xfrm>
          <a:prstGeom prst="straightConnector1">
            <a:avLst/>
          </a:prstGeom>
          <a:noFill/>
          <a:ln cap="flat" cmpd="sng" w="9525">
            <a:solidFill>
              <a:schemeClr val="dk2"/>
            </a:solidFill>
            <a:prstDash val="solid"/>
            <a:round/>
            <a:headEnd len="med" w="med" type="none"/>
            <a:tailEnd len="med" w="med" type="none"/>
          </a:ln>
        </p:spPr>
      </p:cxnSp>
      <p:sp>
        <p:nvSpPr>
          <p:cNvPr id="552" name="Google Shape;552;p69"/>
          <p:cNvSpPr txBox="1"/>
          <p:nvPr/>
        </p:nvSpPr>
        <p:spPr>
          <a:xfrm>
            <a:off x="615900" y="303450"/>
            <a:ext cx="6597300" cy="457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3300">
                <a:solidFill>
                  <a:schemeClr val="dk1"/>
                </a:solidFill>
                <a:latin typeface="Nanum Myeongjo"/>
                <a:ea typeface="Nanum Myeongjo"/>
                <a:cs typeface="Nanum Myeongjo"/>
                <a:sym typeface="Nanum Myeongjo"/>
              </a:rPr>
              <a:t>Content and Practice Expectations</a:t>
            </a:r>
            <a:endParaRPr sz="3300">
              <a:solidFill>
                <a:schemeClr val="dk1"/>
              </a:solidFill>
              <a:latin typeface="Nanum Myeongjo"/>
              <a:ea typeface="Nanum Myeongjo"/>
              <a:cs typeface="Nanum Myeongjo"/>
              <a:sym typeface="Nanum Myeongjo"/>
            </a:endParaRPr>
          </a:p>
        </p:txBody>
      </p:sp>
      <p:sp>
        <p:nvSpPr>
          <p:cNvPr id="553" name="Google Shape;553;p69"/>
          <p:cNvSpPr/>
          <p:nvPr/>
        </p:nvSpPr>
        <p:spPr>
          <a:xfrm>
            <a:off x="6780300" y="2091200"/>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4" name="Google Shape;554;p69"/>
          <p:cNvPicPr preferRelativeResize="0"/>
          <p:nvPr/>
        </p:nvPicPr>
        <p:blipFill>
          <a:blip r:embed="rId3">
            <a:alphaModFix/>
          </a:blip>
          <a:stretch>
            <a:fillRect/>
          </a:stretch>
        </p:blipFill>
        <p:spPr>
          <a:xfrm>
            <a:off x="1152988" y="893900"/>
            <a:ext cx="4704417" cy="4078050"/>
          </a:xfrm>
          <a:prstGeom prst="rect">
            <a:avLst/>
          </a:prstGeom>
          <a:noFill/>
          <a:ln>
            <a:noFill/>
          </a:ln>
        </p:spPr>
      </p:pic>
      <p:sp>
        <p:nvSpPr>
          <p:cNvPr id="555" name="Google Shape;555;p69"/>
          <p:cNvSpPr txBox="1"/>
          <p:nvPr/>
        </p:nvSpPr>
        <p:spPr>
          <a:xfrm>
            <a:off x="6976350" y="2679000"/>
            <a:ext cx="1554000" cy="846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rgbClr val="C9FC8D"/>
                </a:solidFill>
                <a:latin typeface="DM Sans"/>
                <a:ea typeface="DM Sans"/>
                <a:cs typeface="DM Sans"/>
                <a:sym typeface="DM Sans"/>
              </a:rPr>
              <a:t>Choose 1-2 Content and Practice Expectations that student work could give evidence of.</a:t>
            </a:r>
            <a:endParaRPr b="1" i="0" sz="1100" u="none" cap="none" strike="noStrike">
              <a:solidFill>
                <a:srgbClr val="C9FC8D"/>
              </a:solidFill>
              <a:latin typeface="DM Sans"/>
              <a:ea typeface="DM Sans"/>
              <a:cs typeface="DM Sans"/>
              <a:sym typeface="DM Sans"/>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FC8D"/>
        </a:solidFill>
      </p:bgPr>
    </p:bg>
    <p:spTree>
      <p:nvGrpSpPr>
        <p:cNvPr id="559" name="Shape 559"/>
        <p:cNvGrpSpPr/>
        <p:nvPr/>
      </p:nvGrpSpPr>
      <p:grpSpPr>
        <a:xfrm>
          <a:off x="0" y="0"/>
          <a:ext cx="0" cy="0"/>
          <a:chOff x="0" y="0"/>
          <a:chExt cx="0" cy="0"/>
        </a:xfrm>
      </p:grpSpPr>
      <p:cxnSp>
        <p:nvCxnSpPr>
          <p:cNvPr id="560" name="Google Shape;560;p70"/>
          <p:cNvCxnSpPr/>
          <p:nvPr/>
        </p:nvCxnSpPr>
        <p:spPr>
          <a:xfrm>
            <a:off x="-2700" y="1246575"/>
            <a:ext cx="9149400" cy="0"/>
          </a:xfrm>
          <a:prstGeom prst="straightConnector1">
            <a:avLst/>
          </a:prstGeom>
          <a:noFill/>
          <a:ln cap="flat" cmpd="sng" w="9525">
            <a:solidFill>
              <a:schemeClr val="dk1"/>
            </a:solidFill>
            <a:prstDash val="solid"/>
            <a:round/>
            <a:headEnd len="med" w="med" type="none"/>
            <a:tailEnd len="med" w="med" type="none"/>
          </a:ln>
        </p:spPr>
      </p:cxnSp>
      <p:cxnSp>
        <p:nvCxnSpPr>
          <p:cNvPr id="561" name="Google Shape;561;p70"/>
          <p:cNvCxnSpPr/>
          <p:nvPr/>
        </p:nvCxnSpPr>
        <p:spPr>
          <a:xfrm>
            <a:off x="7843850" y="300"/>
            <a:ext cx="0" cy="5141400"/>
          </a:xfrm>
          <a:prstGeom prst="straightConnector1">
            <a:avLst/>
          </a:prstGeom>
          <a:noFill/>
          <a:ln cap="flat" cmpd="sng" w="9525">
            <a:solidFill>
              <a:schemeClr val="dk2"/>
            </a:solidFill>
            <a:prstDash val="solid"/>
            <a:round/>
            <a:headEnd len="med" w="med" type="none"/>
            <a:tailEnd len="med" w="med" type="none"/>
          </a:ln>
        </p:spPr>
      </p:cxnSp>
      <p:sp>
        <p:nvSpPr>
          <p:cNvPr id="562" name="Google Shape;562;p70"/>
          <p:cNvSpPr txBox="1"/>
          <p:nvPr/>
        </p:nvSpPr>
        <p:spPr>
          <a:xfrm>
            <a:off x="615900" y="303450"/>
            <a:ext cx="6597300" cy="457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3300">
                <a:solidFill>
                  <a:schemeClr val="dk1"/>
                </a:solidFill>
                <a:latin typeface="Nanum Myeongjo"/>
                <a:ea typeface="Nanum Myeongjo"/>
                <a:cs typeface="Nanum Myeongjo"/>
                <a:sym typeface="Nanum Myeongjo"/>
              </a:rPr>
              <a:t>Content and Practice Expectations</a:t>
            </a:r>
            <a:endParaRPr sz="3300">
              <a:solidFill>
                <a:schemeClr val="dk1"/>
              </a:solidFill>
              <a:latin typeface="Nanum Myeongjo"/>
              <a:ea typeface="Nanum Myeongjo"/>
              <a:cs typeface="Nanum Myeongjo"/>
              <a:sym typeface="Nanum Myeongjo"/>
            </a:endParaRPr>
          </a:p>
        </p:txBody>
      </p:sp>
      <p:pic>
        <p:nvPicPr>
          <p:cNvPr id="563" name="Google Shape;563;p70"/>
          <p:cNvPicPr preferRelativeResize="0"/>
          <p:nvPr/>
        </p:nvPicPr>
        <p:blipFill>
          <a:blip r:embed="rId3">
            <a:alphaModFix/>
          </a:blip>
          <a:stretch>
            <a:fillRect/>
          </a:stretch>
        </p:blipFill>
        <p:spPr>
          <a:xfrm>
            <a:off x="1152988" y="893900"/>
            <a:ext cx="4704417" cy="4078050"/>
          </a:xfrm>
          <a:prstGeom prst="rect">
            <a:avLst/>
          </a:prstGeom>
          <a:noFill/>
          <a:ln>
            <a:noFill/>
          </a:ln>
        </p:spPr>
      </p:pic>
      <p:sp>
        <p:nvSpPr>
          <p:cNvPr id="564" name="Google Shape;564;p70"/>
          <p:cNvSpPr/>
          <p:nvPr/>
        </p:nvSpPr>
        <p:spPr>
          <a:xfrm>
            <a:off x="6780300" y="2091200"/>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70"/>
          <p:cNvSpPr txBox="1"/>
          <p:nvPr/>
        </p:nvSpPr>
        <p:spPr>
          <a:xfrm>
            <a:off x="6976350" y="2679000"/>
            <a:ext cx="1554000" cy="677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sz="1100">
                <a:solidFill>
                  <a:srgbClr val="C9FC8D"/>
                </a:solidFill>
                <a:latin typeface="DM Sans"/>
                <a:ea typeface="DM Sans"/>
                <a:cs typeface="DM Sans"/>
                <a:sym typeface="DM Sans"/>
              </a:rPr>
              <a:t>101</a:t>
            </a:r>
            <a:r>
              <a:rPr b="1" lang="en-GB" sz="1100">
                <a:solidFill>
                  <a:srgbClr val="C9FC8D"/>
                </a:solidFill>
                <a:latin typeface="DM Sans"/>
                <a:ea typeface="DM Sans"/>
                <a:cs typeface="DM Sans"/>
                <a:sym typeface="DM Sans"/>
              </a:rPr>
              <a:t>.b: Solve real-life mathematical problems using linear expressions</a:t>
            </a:r>
            <a:endParaRPr b="1" sz="1100">
              <a:solidFill>
                <a:srgbClr val="C9FC8D"/>
              </a:solidFill>
              <a:latin typeface="DM Sans"/>
              <a:ea typeface="DM Sans"/>
              <a:cs typeface="DM Sans"/>
              <a:sym typeface="DM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158" name="Shape 158"/>
        <p:cNvGrpSpPr/>
        <p:nvPr/>
      </p:nvGrpSpPr>
      <p:grpSpPr>
        <a:xfrm>
          <a:off x="0" y="0"/>
          <a:ext cx="0" cy="0"/>
          <a:chOff x="0" y="0"/>
          <a:chExt cx="0" cy="0"/>
        </a:xfrm>
      </p:grpSpPr>
      <p:sp>
        <p:nvSpPr>
          <p:cNvPr id="159" name="Google Shape;159;p35"/>
          <p:cNvSpPr txBox="1"/>
          <p:nvPr/>
        </p:nvSpPr>
        <p:spPr>
          <a:xfrm>
            <a:off x="2876500" y="1757125"/>
            <a:ext cx="2409000" cy="2154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en-GB">
                <a:solidFill>
                  <a:schemeClr val="dk1"/>
                </a:solidFill>
                <a:latin typeface="NanumMyeongjo ExtraBold"/>
                <a:ea typeface="NanumMyeongjo ExtraBold"/>
                <a:cs typeface="NanumMyeongjo ExtraBold"/>
                <a:sym typeface="NanumMyeongjo ExtraBold"/>
              </a:rPr>
              <a:t>Participants will be able to:</a:t>
            </a:r>
            <a:endParaRPr>
              <a:solidFill>
                <a:schemeClr val="dk1"/>
              </a:solidFill>
              <a:latin typeface="NanumMyeongjo ExtraBold"/>
              <a:ea typeface="NanumMyeongjo ExtraBold"/>
              <a:cs typeface="NanumMyeongjo ExtraBold"/>
              <a:sym typeface="NanumMyeongjo ExtraBold"/>
            </a:endParaRPr>
          </a:p>
        </p:txBody>
      </p:sp>
      <p:cxnSp>
        <p:nvCxnSpPr>
          <p:cNvPr id="160" name="Google Shape;160;p35"/>
          <p:cNvCxnSpPr/>
          <p:nvPr/>
        </p:nvCxnSpPr>
        <p:spPr>
          <a:xfrm>
            <a:off x="2374350" y="1083650"/>
            <a:ext cx="6784800" cy="0"/>
          </a:xfrm>
          <a:prstGeom prst="straightConnector1">
            <a:avLst/>
          </a:prstGeom>
          <a:noFill/>
          <a:ln cap="flat" cmpd="sng" w="9525">
            <a:solidFill>
              <a:schemeClr val="dk1"/>
            </a:solidFill>
            <a:prstDash val="solid"/>
            <a:round/>
            <a:headEnd len="med" w="med" type="none"/>
            <a:tailEnd len="med" w="med" type="none"/>
          </a:ln>
        </p:spPr>
      </p:cxnSp>
      <p:sp>
        <p:nvSpPr>
          <p:cNvPr id="161" name="Google Shape;161;p35"/>
          <p:cNvSpPr/>
          <p:nvPr/>
        </p:nvSpPr>
        <p:spPr>
          <a:xfrm>
            <a:off x="2876500" y="617975"/>
            <a:ext cx="922200" cy="9222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35"/>
          <p:cNvSpPr txBox="1"/>
          <p:nvPr/>
        </p:nvSpPr>
        <p:spPr>
          <a:xfrm>
            <a:off x="6085125" y="1757125"/>
            <a:ext cx="9222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GB">
                <a:solidFill>
                  <a:schemeClr val="dk1"/>
                </a:solidFill>
                <a:latin typeface="NanumMyeongjo ExtraBold"/>
                <a:ea typeface="NanumMyeongjo ExtraBold"/>
                <a:cs typeface="NanumMyeongjo ExtraBold"/>
                <a:sym typeface="NanumMyeongjo ExtraBold"/>
              </a:rPr>
              <a:t>Agenda:</a:t>
            </a:r>
            <a:endParaRPr>
              <a:solidFill>
                <a:schemeClr val="dk1"/>
              </a:solidFill>
              <a:latin typeface="NanumMyeongjo ExtraBold"/>
              <a:ea typeface="NanumMyeongjo ExtraBold"/>
              <a:cs typeface="NanumMyeongjo ExtraBold"/>
              <a:sym typeface="NanumMyeongjo ExtraBold"/>
            </a:endParaRPr>
          </a:p>
        </p:txBody>
      </p:sp>
      <p:sp>
        <p:nvSpPr>
          <p:cNvPr id="163" name="Google Shape;163;p35"/>
          <p:cNvSpPr/>
          <p:nvPr/>
        </p:nvSpPr>
        <p:spPr>
          <a:xfrm>
            <a:off x="6085125" y="617975"/>
            <a:ext cx="922200" cy="9222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4" name="Google Shape;164;p35"/>
          <p:cNvCxnSpPr/>
          <p:nvPr/>
        </p:nvCxnSpPr>
        <p:spPr>
          <a:xfrm>
            <a:off x="5687700" y="1083650"/>
            <a:ext cx="0" cy="4065300"/>
          </a:xfrm>
          <a:prstGeom prst="straightConnector1">
            <a:avLst/>
          </a:prstGeom>
          <a:noFill/>
          <a:ln cap="flat" cmpd="sng" w="9525">
            <a:solidFill>
              <a:schemeClr val="dk1"/>
            </a:solidFill>
            <a:prstDash val="solid"/>
            <a:round/>
            <a:headEnd len="med" w="med" type="none"/>
            <a:tailEnd len="med" w="med" type="none"/>
          </a:ln>
        </p:spPr>
      </p:cxnSp>
      <p:cxnSp>
        <p:nvCxnSpPr>
          <p:cNvPr id="165" name="Google Shape;165;p35"/>
          <p:cNvCxnSpPr/>
          <p:nvPr/>
        </p:nvCxnSpPr>
        <p:spPr>
          <a:xfrm>
            <a:off x="2374350" y="4721100"/>
            <a:ext cx="6784800" cy="0"/>
          </a:xfrm>
          <a:prstGeom prst="straightConnector1">
            <a:avLst/>
          </a:prstGeom>
          <a:noFill/>
          <a:ln cap="flat" cmpd="sng" w="9525">
            <a:solidFill>
              <a:schemeClr val="dk1"/>
            </a:solidFill>
            <a:prstDash val="solid"/>
            <a:round/>
            <a:headEnd len="med" w="med" type="none"/>
            <a:tailEnd len="med" w="med" type="none"/>
          </a:ln>
        </p:spPr>
      </p:cxnSp>
      <p:sp>
        <p:nvSpPr>
          <p:cNvPr id="166" name="Google Shape;166;p35"/>
          <p:cNvSpPr/>
          <p:nvPr/>
        </p:nvSpPr>
        <p:spPr>
          <a:xfrm>
            <a:off x="0" y="0"/>
            <a:ext cx="2505600" cy="5143500"/>
          </a:xfrm>
          <a:prstGeom prst="rect">
            <a:avLst/>
          </a:prstGeom>
          <a:solidFill>
            <a:srgbClr val="BDFC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35"/>
          <p:cNvSpPr txBox="1"/>
          <p:nvPr/>
        </p:nvSpPr>
        <p:spPr>
          <a:xfrm>
            <a:off x="325175" y="342200"/>
            <a:ext cx="1915200" cy="12192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Outcomes and Agenda</a:t>
            </a:r>
            <a:endParaRPr sz="3300">
              <a:solidFill>
                <a:schemeClr val="dk1"/>
              </a:solidFill>
              <a:latin typeface="Nanum Myeongjo"/>
              <a:ea typeface="Nanum Myeongjo"/>
              <a:cs typeface="Nanum Myeongjo"/>
              <a:sym typeface="Nanum Myeongjo"/>
            </a:endParaRPr>
          </a:p>
        </p:txBody>
      </p:sp>
      <p:cxnSp>
        <p:nvCxnSpPr>
          <p:cNvPr id="168" name="Google Shape;168;p35"/>
          <p:cNvCxnSpPr/>
          <p:nvPr/>
        </p:nvCxnSpPr>
        <p:spPr>
          <a:xfrm>
            <a:off x="2505475" y="-6900"/>
            <a:ext cx="0" cy="5155800"/>
          </a:xfrm>
          <a:prstGeom prst="straightConnector1">
            <a:avLst/>
          </a:prstGeom>
          <a:noFill/>
          <a:ln cap="flat" cmpd="sng" w="9525">
            <a:solidFill>
              <a:schemeClr val="dk1"/>
            </a:solidFill>
            <a:prstDash val="solid"/>
            <a:round/>
            <a:headEnd len="med" w="med" type="none"/>
            <a:tailEnd len="med" w="med" type="none"/>
          </a:ln>
        </p:spPr>
      </p:cxnSp>
      <p:pic>
        <p:nvPicPr>
          <p:cNvPr id="169" name="Google Shape;169;p35"/>
          <p:cNvPicPr preferRelativeResize="0"/>
          <p:nvPr/>
        </p:nvPicPr>
        <p:blipFill>
          <a:blip r:embed="rId3">
            <a:alphaModFix/>
          </a:blip>
          <a:stretch>
            <a:fillRect/>
          </a:stretch>
        </p:blipFill>
        <p:spPr>
          <a:xfrm>
            <a:off x="3096768" y="841025"/>
            <a:ext cx="481663" cy="485249"/>
          </a:xfrm>
          <a:prstGeom prst="rect">
            <a:avLst/>
          </a:prstGeom>
          <a:noFill/>
          <a:ln>
            <a:noFill/>
          </a:ln>
        </p:spPr>
      </p:pic>
      <p:pic>
        <p:nvPicPr>
          <p:cNvPr id="170" name="Google Shape;170;p35"/>
          <p:cNvPicPr preferRelativeResize="0"/>
          <p:nvPr/>
        </p:nvPicPr>
        <p:blipFill>
          <a:blip r:embed="rId4">
            <a:alphaModFix/>
          </a:blip>
          <a:stretch>
            <a:fillRect/>
          </a:stretch>
        </p:blipFill>
        <p:spPr>
          <a:xfrm>
            <a:off x="6309925" y="841025"/>
            <a:ext cx="472599" cy="485250"/>
          </a:xfrm>
          <a:prstGeom prst="rect">
            <a:avLst/>
          </a:prstGeom>
          <a:noFill/>
          <a:ln>
            <a:noFill/>
          </a:ln>
        </p:spPr>
      </p:pic>
      <p:sp>
        <p:nvSpPr>
          <p:cNvPr id="171" name="Google Shape;171;p35"/>
          <p:cNvSpPr txBox="1"/>
          <p:nvPr/>
        </p:nvSpPr>
        <p:spPr>
          <a:xfrm>
            <a:off x="2876500" y="2088175"/>
            <a:ext cx="2134800" cy="1521300"/>
          </a:xfrm>
          <a:prstGeom prst="rect">
            <a:avLst/>
          </a:prstGeom>
          <a:noFill/>
          <a:ln>
            <a:noFill/>
          </a:ln>
        </p:spPr>
        <p:txBody>
          <a:bodyPr anchorCtr="0" anchor="t" bIns="0" lIns="0" spcFirstLastPara="1" rIns="0" wrap="square" tIns="0">
            <a:spAutoFit/>
          </a:bodyPr>
          <a:lstStyle/>
          <a:p>
            <a:pPr indent="-146304" lvl="0" marL="146304" marR="0" rtl="0" algn="l">
              <a:lnSpc>
                <a:spcPct val="115000"/>
              </a:lnSpc>
              <a:spcBef>
                <a:spcPts val="500"/>
              </a:spcBef>
              <a:spcAft>
                <a:spcPts val="0"/>
              </a:spcAft>
              <a:buClr>
                <a:srgbClr val="000000"/>
              </a:buClr>
              <a:buSzPts val="1000"/>
              <a:buFont typeface="DM Sans"/>
              <a:buChar char="●"/>
            </a:pPr>
            <a:r>
              <a:rPr b="0" i="0" lang="en-GB" sz="1000" u="none" cap="none" strike="noStrike">
                <a:solidFill>
                  <a:srgbClr val="000000"/>
                </a:solidFill>
                <a:latin typeface="DM Sans"/>
                <a:ea typeface="DM Sans"/>
                <a:cs typeface="DM Sans"/>
                <a:sym typeface="DM Sans"/>
              </a:rPr>
              <a:t>Explain the content and practice expectations for the M10</a:t>
            </a:r>
            <a:r>
              <a:rPr lang="en-GB" sz="1000">
                <a:latin typeface="DM Sans"/>
                <a:ea typeface="DM Sans"/>
                <a:cs typeface="DM Sans"/>
                <a:sym typeface="DM Sans"/>
              </a:rPr>
              <a:t>1</a:t>
            </a:r>
            <a:r>
              <a:rPr b="0" i="0" lang="en-GB" sz="1000" u="none" cap="none" strike="noStrike">
                <a:solidFill>
                  <a:srgbClr val="000000"/>
                </a:solidFill>
                <a:latin typeface="DM Sans"/>
                <a:ea typeface="DM Sans"/>
                <a:cs typeface="DM Sans"/>
                <a:sym typeface="DM Sans"/>
              </a:rPr>
              <a:t> badge</a:t>
            </a:r>
            <a:endParaRPr b="0" i="0" sz="1000" u="none" cap="none" strike="noStrike">
              <a:solidFill>
                <a:srgbClr val="000000"/>
              </a:solidFill>
              <a:latin typeface="DM Sans"/>
              <a:ea typeface="DM Sans"/>
              <a:cs typeface="DM Sans"/>
              <a:sym typeface="DM Sans"/>
            </a:endParaRPr>
          </a:p>
          <a:p>
            <a:pPr indent="-146304" lvl="0" marL="146304" marR="0" rtl="0" algn="l">
              <a:lnSpc>
                <a:spcPct val="115000"/>
              </a:lnSpc>
              <a:spcBef>
                <a:spcPts val="500"/>
              </a:spcBef>
              <a:spcAft>
                <a:spcPts val="0"/>
              </a:spcAft>
              <a:buClr>
                <a:srgbClr val="000000"/>
              </a:buClr>
              <a:buSzPts val="1000"/>
              <a:buFont typeface="DM Sans"/>
              <a:buChar char="●"/>
            </a:pPr>
            <a:r>
              <a:rPr b="0" i="0" lang="en-GB" sz="1000" u="none" cap="none" strike="noStrike">
                <a:solidFill>
                  <a:srgbClr val="000000"/>
                </a:solidFill>
                <a:latin typeface="DM Sans"/>
                <a:ea typeface="DM Sans"/>
                <a:cs typeface="DM Sans"/>
                <a:sym typeface="DM Sans"/>
              </a:rPr>
              <a:t>Analyze tasks through the lenses of (1) content and practice expectations and (2) learning principles</a:t>
            </a:r>
            <a:endParaRPr b="0" i="0" sz="1000" u="none" cap="none" strike="noStrike">
              <a:solidFill>
                <a:srgbClr val="000000"/>
              </a:solidFill>
              <a:latin typeface="DM Sans"/>
              <a:ea typeface="DM Sans"/>
              <a:cs typeface="DM Sans"/>
              <a:sym typeface="DM Sans"/>
            </a:endParaRPr>
          </a:p>
          <a:p>
            <a:pPr indent="-146304" lvl="0" marL="146304" marR="0" rtl="0" algn="l">
              <a:lnSpc>
                <a:spcPct val="115000"/>
              </a:lnSpc>
              <a:spcBef>
                <a:spcPts val="500"/>
              </a:spcBef>
              <a:spcAft>
                <a:spcPts val="0"/>
              </a:spcAft>
              <a:buClr>
                <a:srgbClr val="000000"/>
              </a:buClr>
              <a:buSzPts val="1000"/>
              <a:buFont typeface="DM Sans"/>
              <a:buChar char="●"/>
            </a:pPr>
            <a:r>
              <a:rPr b="0" i="0" lang="en-GB" sz="1000" u="none" cap="none" strike="noStrike">
                <a:solidFill>
                  <a:srgbClr val="000000"/>
                </a:solidFill>
                <a:latin typeface="DM Sans"/>
                <a:ea typeface="DM Sans"/>
                <a:cs typeface="DM Sans"/>
                <a:sym typeface="DM Sans"/>
              </a:rPr>
              <a:t>Analyze student work for evidence of learning</a:t>
            </a:r>
            <a:endParaRPr b="0" i="0" sz="1000" u="none" cap="none" strike="noStrike">
              <a:solidFill>
                <a:srgbClr val="000000"/>
              </a:solidFill>
              <a:latin typeface="DM Sans"/>
              <a:ea typeface="DM Sans"/>
              <a:cs typeface="DM Sans"/>
              <a:sym typeface="DM Sans"/>
            </a:endParaRPr>
          </a:p>
        </p:txBody>
      </p:sp>
      <p:sp>
        <p:nvSpPr>
          <p:cNvPr id="172" name="Google Shape;172;p35"/>
          <p:cNvSpPr txBox="1"/>
          <p:nvPr/>
        </p:nvSpPr>
        <p:spPr>
          <a:xfrm>
            <a:off x="6085125" y="2088175"/>
            <a:ext cx="1915200" cy="1713600"/>
          </a:xfrm>
          <a:prstGeom prst="rect">
            <a:avLst/>
          </a:prstGeom>
          <a:noFill/>
          <a:ln>
            <a:noFill/>
          </a:ln>
        </p:spPr>
        <p:txBody>
          <a:bodyPr anchorCtr="0" anchor="t" bIns="0" lIns="0" spcFirstLastPara="1" rIns="0" wrap="square" tIns="0">
            <a:spAutoFit/>
          </a:bodyPr>
          <a:lstStyle/>
          <a:p>
            <a:pPr indent="-146304" lvl="0" marL="146304" marR="0" rtl="0" algn="l">
              <a:lnSpc>
                <a:spcPct val="115000"/>
              </a:lnSpc>
              <a:spcBef>
                <a:spcPts val="500"/>
              </a:spcBef>
              <a:spcAft>
                <a:spcPts val="0"/>
              </a:spcAft>
              <a:buClr>
                <a:srgbClr val="000000"/>
              </a:buClr>
              <a:buSzPts val="1000"/>
              <a:buFont typeface="DM Sans"/>
              <a:buChar char="●"/>
            </a:pPr>
            <a:r>
              <a:rPr b="0" i="0" lang="en-GB" sz="1000" u="none" cap="none" strike="noStrike">
                <a:solidFill>
                  <a:srgbClr val="000000"/>
                </a:solidFill>
                <a:latin typeface="DM Sans"/>
                <a:ea typeface="DM Sans"/>
                <a:cs typeface="DM Sans"/>
                <a:sym typeface="DM Sans"/>
              </a:rPr>
              <a:t>Exploring the Content</a:t>
            </a:r>
            <a:endParaRPr b="0" i="0" sz="1000" u="none" cap="none" strike="noStrike">
              <a:solidFill>
                <a:srgbClr val="000000"/>
              </a:solidFill>
              <a:latin typeface="DM Sans"/>
              <a:ea typeface="DM Sans"/>
              <a:cs typeface="DM Sans"/>
              <a:sym typeface="DM Sans"/>
            </a:endParaRPr>
          </a:p>
          <a:p>
            <a:pPr indent="-146304" lvl="0" marL="146304" marR="0" rtl="0" algn="l">
              <a:lnSpc>
                <a:spcPct val="115000"/>
              </a:lnSpc>
              <a:spcBef>
                <a:spcPts val="500"/>
              </a:spcBef>
              <a:spcAft>
                <a:spcPts val="0"/>
              </a:spcAft>
              <a:buClr>
                <a:srgbClr val="000000"/>
              </a:buClr>
              <a:buSzPts val="1000"/>
              <a:buFont typeface="DM Sans"/>
              <a:buChar char="●"/>
            </a:pPr>
            <a:r>
              <a:rPr b="0" i="0" lang="en-GB" sz="1000" u="none" cap="none" strike="noStrike">
                <a:solidFill>
                  <a:srgbClr val="000000"/>
                </a:solidFill>
                <a:latin typeface="DM Sans"/>
                <a:ea typeface="DM Sans"/>
                <a:cs typeface="DM Sans"/>
                <a:sym typeface="DM Sans"/>
              </a:rPr>
              <a:t>Task 1: Expectations and Learning Principles</a:t>
            </a:r>
            <a:endParaRPr b="0" i="0" sz="1000" u="none" cap="none" strike="noStrike">
              <a:solidFill>
                <a:srgbClr val="000000"/>
              </a:solidFill>
              <a:latin typeface="DM Sans"/>
              <a:ea typeface="DM Sans"/>
              <a:cs typeface="DM Sans"/>
              <a:sym typeface="DM Sans"/>
            </a:endParaRPr>
          </a:p>
          <a:p>
            <a:pPr indent="-146304" lvl="0" marL="146304" marR="0" rtl="0" algn="l">
              <a:lnSpc>
                <a:spcPct val="115000"/>
              </a:lnSpc>
              <a:spcBef>
                <a:spcPts val="500"/>
              </a:spcBef>
              <a:spcAft>
                <a:spcPts val="0"/>
              </a:spcAft>
              <a:buClr>
                <a:srgbClr val="000000"/>
              </a:buClr>
              <a:buSzPts val="1000"/>
              <a:buFont typeface="DM Sans"/>
              <a:buChar char="●"/>
            </a:pPr>
            <a:r>
              <a:rPr b="0" i="0" lang="en-GB" sz="1000" u="none" cap="none" strike="noStrike">
                <a:solidFill>
                  <a:srgbClr val="000000"/>
                </a:solidFill>
                <a:latin typeface="DM Sans"/>
                <a:ea typeface="DM Sans"/>
                <a:cs typeface="DM Sans"/>
                <a:sym typeface="DM Sans"/>
              </a:rPr>
              <a:t>Task 1: Student Work</a:t>
            </a:r>
            <a:endParaRPr b="0" i="0" sz="1000" u="none" cap="none" strike="noStrike">
              <a:solidFill>
                <a:srgbClr val="000000"/>
              </a:solidFill>
              <a:latin typeface="DM Sans"/>
              <a:ea typeface="DM Sans"/>
              <a:cs typeface="DM Sans"/>
              <a:sym typeface="DM Sans"/>
            </a:endParaRPr>
          </a:p>
          <a:p>
            <a:pPr indent="-146304" lvl="0" marL="146304" marR="0" rtl="0" algn="l">
              <a:lnSpc>
                <a:spcPct val="115000"/>
              </a:lnSpc>
              <a:spcBef>
                <a:spcPts val="500"/>
              </a:spcBef>
              <a:spcAft>
                <a:spcPts val="0"/>
              </a:spcAft>
              <a:buClr>
                <a:srgbClr val="000000"/>
              </a:buClr>
              <a:buSzPts val="1000"/>
              <a:buFont typeface="DM Sans"/>
              <a:buChar char="●"/>
            </a:pPr>
            <a:r>
              <a:rPr b="0" i="0" lang="en-GB" sz="1000" u="none" cap="none" strike="noStrike">
                <a:solidFill>
                  <a:srgbClr val="000000"/>
                </a:solidFill>
                <a:latin typeface="DM Sans"/>
                <a:ea typeface="DM Sans"/>
                <a:cs typeface="DM Sans"/>
                <a:sym typeface="DM Sans"/>
              </a:rPr>
              <a:t>Task 2: Expectations and Learning Principles</a:t>
            </a:r>
            <a:endParaRPr b="0" i="0" sz="1000" u="none" cap="none" strike="noStrike">
              <a:solidFill>
                <a:srgbClr val="000000"/>
              </a:solidFill>
              <a:latin typeface="DM Sans"/>
              <a:ea typeface="DM Sans"/>
              <a:cs typeface="DM Sans"/>
              <a:sym typeface="DM Sans"/>
            </a:endParaRPr>
          </a:p>
          <a:p>
            <a:pPr indent="-146304" lvl="0" marL="146304" marR="0" rtl="0" algn="l">
              <a:lnSpc>
                <a:spcPct val="115000"/>
              </a:lnSpc>
              <a:spcBef>
                <a:spcPts val="500"/>
              </a:spcBef>
              <a:spcAft>
                <a:spcPts val="0"/>
              </a:spcAft>
              <a:buClr>
                <a:srgbClr val="000000"/>
              </a:buClr>
              <a:buSzPts val="1000"/>
              <a:buFont typeface="DM Sans"/>
              <a:buChar char="●"/>
            </a:pPr>
            <a:r>
              <a:rPr b="0" i="0" lang="en-GB" sz="1000" u="none" cap="none" strike="noStrike">
                <a:solidFill>
                  <a:srgbClr val="000000"/>
                </a:solidFill>
                <a:latin typeface="DM Sans"/>
                <a:ea typeface="DM Sans"/>
                <a:cs typeface="DM Sans"/>
                <a:sym typeface="DM Sans"/>
              </a:rPr>
              <a:t>Task 2: Student Work</a:t>
            </a:r>
            <a:endParaRPr b="0" i="0" sz="1000" u="none" cap="none" strike="noStrike">
              <a:solidFill>
                <a:srgbClr val="000000"/>
              </a:solidFill>
              <a:latin typeface="DM Sans"/>
              <a:ea typeface="DM Sans"/>
              <a:cs typeface="DM Sans"/>
              <a:sym typeface="DM Sans"/>
            </a:endParaRPr>
          </a:p>
          <a:p>
            <a:pPr indent="-146304" lvl="0" marL="146304" marR="0" rtl="0" algn="l">
              <a:lnSpc>
                <a:spcPct val="115000"/>
              </a:lnSpc>
              <a:spcBef>
                <a:spcPts val="500"/>
              </a:spcBef>
              <a:spcAft>
                <a:spcPts val="0"/>
              </a:spcAft>
              <a:buClr>
                <a:srgbClr val="000000"/>
              </a:buClr>
              <a:buSzPts val="1000"/>
              <a:buFont typeface="DM Sans"/>
              <a:buChar char="●"/>
            </a:pPr>
            <a:r>
              <a:rPr b="0" i="0" lang="en-GB" sz="1000" u="none" cap="none" strike="noStrike">
                <a:solidFill>
                  <a:srgbClr val="000000"/>
                </a:solidFill>
                <a:latin typeface="DM Sans"/>
                <a:ea typeface="DM Sans"/>
                <a:cs typeface="DM Sans"/>
                <a:sym typeface="DM Sans"/>
              </a:rPr>
              <a:t>Closing</a:t>
            </a:r>
            <a:endParaRPr b="0" i="0" sz="1000" u="none" cap="none" strike="noStrike">
              <a:solidFill>
                <a:srgbClr val="000000"/>
              </a:solidFill>
              <a:latin typeface="DM Sans"/>
              <a:ea typeface="DM Sans"/>
              <a:cs typeface="DM Sans"/>
              <a:sym typeface="DM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569" name="Shape 569"/>
        <p:cNvGrpSpPr/>
        <p:nvPr/>
      </p:nvGrpSpPr>
      <p:grpSpPr>
        <a:xfrm>
          <a:off x="0" y="0"/>
          <a:ext cx="0" cy="0"/>
          <a:chOff x="0" y="0"/>
          <a:chExt cx="0" cy="0"/>
        </a:xfrm>
      </p:grpSpPr>
      <p:sp>
        <p:nvSpPr>
          <p:cNvPr id="570" name="Google Shape;570;p71"/>
          <p:cNvSpPr txBox="1"/>
          <p:nvPr/>
        </p:nvSpPr>
        <p:spPr>
          <a:xfrm>
            <a:off x="3105100" y="690325"/>
            <a:ext cx="3636300" cy="646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GB">
                <a:solidFill>
                  <a:schemeClr val="dk1"/>
                </a:solidFill>
                <a:latin typeface="DM Sans"/>
                <a:ea typeface="DM Sans"/>
                <a:cs typeface="DM Sans"/>
                <a:sym typeface="DM Sans"/>
              </a:rPr>
              <a:t>In </a:t>
            </a:r>
            <a:r>
              <a:rPr b="1" lang="en-GB">
                <a:solidFill>
                  <a:schemeClr val="dk1"/>
                </a:solidFill>
                <a:latin typeface="DM Sans"/>
                <a:ea typeface="DM Sans"/>
                <a:cs typeface="DM Sans"/>
                <a:sym typeface="DM Sans"/>
              </a:rPr>
              <a:t>M101 Linear Equations: Concepts and Skills</a:t>
            </a:r>
            <a:r>
              <a:rPr b="1" lang="en-GB">
                <a:solidFill>
                  <a:schemeClr val="dk1"/>
                </a:solidFill>
                <a:latin typeface="DM Sans"/>
                <a:ea typeface="DM Sans"/>
                <a:cs typeface="DM Sans"/>
                <a:sym typeface="DM Sans"/>
              </a:rPr>
              <a:t>, students will employ the following learning principles: </a:t>
            </a:r>
            <a:endParaRPr b="1">
              <a:solidFill>
                <a:schemeClr val="dk1"/>
              </a:solidFill>
              <a:latin typeface="DM Sans"/>
              <a:ea typeface="DM Sans"/>
              <a:cs typeface="DM Sans"/>
              <a:sym typeface="DM Sans"/>
            </a:endParaRPr>
          </a:p>
        </p:txBody>
      </p:sp>
      <p:sp>
        <p:nvSpPr>
          <p:cNvPr id="571" name="Google Shape;571;p71"/>
          <p:cNvSpPr txBox="1"/>
          <p:nvPr/>
        </p:nvSpPr>
        <p:spPr>
          <a:xfrm>
            <a:off x="3105100" y="1506075"/>
            <a:ext cx="4830900" cy="2268900"/>
          </a:xfrm>
          <a:prstGeom prst="rect">
            <a:avLst/>
          </a:prstGeom>
          <a:noFill/>
          <a:ln>
            <a:noFill/>
          </a:ln>
        </p:spPr>
        <p:txBody>
          <a:bodyPr anchorCtr="0" anchor="t" bIns="0" lIns="0" spcFirstLastPara="1" rIns="0" wrap="square" tIns="0">
            <a:spAutoFit/>
          </a:bodyPr>
          <a:lstStyle/>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Engage with cognitively demanding tasks in heterogeneous settings (LP 1).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Engage in social activities (LP 2).</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Build conceptual understanding through reasoning (LP 3).</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Have agency in their learning (LP 4).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View mathematics as a human endeavor across centuries (LP 5).</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See mathematics as relevant (LP 6).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Employ technology as a tool for problem-solving and understanding (LP 7).</a:t>
            </a:r>
            <a:endParaRPr sz="1200">
              <a:solidFill>
                <a:schemeClr val="dk1"/>
              </a:solidFill>
              <a:latin typeface="DM Sans"/>
              <a:ea typeface="DM Sans"/>
              <a:cs typeface="DM Sans"/>
              <a:sym typeface="DM Sans"/>
            </a:endParaRPr>
          </a:p>
        </p:txBody>
      </p:sp>
      <p:cxnSp>
        <p:nvCxnSpPr>
          <p:cNvPr id="572" name="Google Shape;572;p71"/>
          <p:cNvCxnSpPr/>
          <p:nvPr/>
        </p:nvCxnSpPr>
        <p:spPr>
          <a:xfrm>
            <a:off x="8834775" y="-6900"/>
            <a:ext cx="0" cy="5155800"/>
          </a:xfrm>
          <a:prstGeom prst="straightConnector1">
            <a:avLst/>
          </a:prstGeom>
          <a:noFill/>
          <a:ln cap="flat" cmpd="sng" w="9525">
            <a:solidFill>
              <a:srgbClr val="000000"/>
            </a:solidFill>
            <a:prstDash val="solid"/>
            <a:round/>
            <a:headEnd len="med" w="med" type="none"/>
            <a:tailEnd len="med" w="med" type="none"/>
          </a:ln>
        </p:spPr>
      </p:cxnSp>
      <p:sp>
        <p:nvSpPr>
          <p:cNvPr id="573" name="Google Shape;573;p71"/>
          <p:cNvSpPr/>
          <p:nvPr/>
        </p:nvSpPr>
        <p:spPr>
          <a:xfrm>
            <a:off x="0" y="0"/>
            <a:ext cx="2723400" cy="5143500"/>
          </a:xfrm>
          <a:prstGeom prst="rect">
            <a:avLst/>
          </a:prstGeom>
          <a:solidFill>
            <a:srgbClr val="BDFC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74" name="Google Shape;574;p71"/>
          <p:cNvCxnSpPr/>
          <p:nvPr/>
        </p:nvCxnSpPr>
        <p:spPr>
          <a:xfrm>
            <a:off x="-13800" y="4831525"/>
            <a:ext cx="9173100" cy="0"/>
          </a:xfrm>
          <a:prstGeom prst="straightConnector1">
            <a:avLst/>
          </a:prstGeom>
          <a:noFill/>
          <a:ln cap="flat" cmpd="sng" w="9525">
            <a:solidFill>
              <a:srgbClr val="000000"/>
            </a:solidFill>
            <a:prstDash val="solid"/>
            <a:round/>
            <a:headEnd len="med" w="med" type="none"/>
            <a:tailEnd len="med" w="med" type="none"/>
          </a:ln>
        </p:spPr>
      </p:cxnSp>
      <p:cxnSp>
        <p:nvCxnSpPr>
          <p:cNvPr id="575" name="Google Shape;575;p71"/>
          <p:cNvCxnSpPr/>
          <p:nvPr/>
        </p:nvCxnSpPr>
        <p:spPr>
          <a:xfrm>
            <a:off x="2720450" y="-6900"/>
            <a:ext cx="0" cy="5155800"/>
          </a:xfrm>
          <a:prstGeom prst="straightConnector1">
            <a:avLst/>
          </a:prstGeom>
          <a:noFill/>
          <a:ln cap="flat" cmpd="sng" w="9525">
            <a:solidFill>
              <a:schemeClr val="dk1"/>
            </a:solidFill>
            <a:prstDash val="solid"/>
            <a:round/>
            <a:headEnd len="med" w="med" type="none"/>
            <a:tailEnd len="med" w="med" type="none"/>
          </a:ln>
        </p:spPr>
      </p:cxnSp>
      <p:cxnSp>
        <p:nvCxnSpPr>
          <p:cNvPr id="576" name="Google Shape;576;p71"/>
          <p:cNvCxnSpPr/>
          <p:nvPr/>
        </p:nvCxnSpPr>
        <p:spPr>
          <a:xfrm>
            <a:off x="6900" y="317500"/>
            <a:ext cx="9152400" cy="0"/>
          </a:xfrm>
          <a:prstGeom prst="straightConnector1">
            <a:avLst/>
          </a:prstGeom>
          <a:noFill/>
          <a:ln cap="flat" cmpd="sng" w="9525">
            <a:solidFill>
              <a:srgbClr val="000000"/>
            </a:solidFill>
            <a:prstDash val="solid"/>
            <a:round/>
            <a:headEnd len="med" w="med" type="none"/>
            <a:tailEnd len="med" w="med" type="none"/>
          </a:ln>
        </p:spPr>
      </p:cxnSp>
      <p:sp>
        <p:nvSpPr>
          <p:cNvPr id="577" name="Google Shape;577;p71"/>
          <p:cNvSpPr txBox="1"/>
          <p:nvPr/>
        </p:nvSpPr>
        <p:spPr>
          <a:xfrm>
            <a:off x="325175" y="647000"/>
            <a:ext cx="2169900" cy="8127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Learning</a:t>
            </a:r>
            <a:endParaRPr sz="3300">
              <a:solidFill>
                <a:schemeClr val="dk1"/>
              </a:solidFill>
              <a:latin typeface="Nanum Myeongjo"/>
              <a:ea typeface="Nanum Myeongjo"/>
              <a:cs typeface="Nanum Myeongjo"/>
              <a:sym typeface="Nanum Myeongjo"/>
            </a:endParaRPr>
          </a:p>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Principles</a:t>
            </a:r>
            <a:endParaRPr sz="3300">
              <a:solidFill>
                <a:schemeClr val="dk1"/>
              </a:solidFill>
              <a:latin typeface="Nanum Myeongjo"/>
              <a:ea typeface="Nanum Myeongjo"/>
              <a:cs typeface="Nanum Myeongjo"/>
              <a:sym typeface="Nanum Myeongjo"/>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581" name="Shape 581"/>
        <p:cNvGrpSpPr/>
        <p:nvPr/>
      </p:nvGrpSpPr>
      <p:grpSpPr>
        <a:xfrm>
          <a:off x="0" y="0"/>
          <a:ext cx="0" cy="0"/>
          <a:chOff x="0" y="0"/>
          <a:chExt cx="0" cy="0"/>
        </a:xfrm>
      </p:grpSpPr>
      <p:sp>
        <p:nvSpPr>
          <p:cNvPr id="582" name="Google Shape;582;p72"/>
          <p:cNvSpPr txBox="1"/>
          <p:nvPr/>
        </p:nvSpPr>
        <p:spPr>
          <a:xfrm>
            <a:off x="3105100" y="690325"/>
            <a:ext cx="3636300" cy="646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GB">
                <a:solidFill>
                  <a:schemeClr val="dk1"/>
                </a:solidFill>
                <a:latin typeface="DM Sans"/>
                <a:ea typeface="DM Sans"/>
                <a:cs typeface="DM Sans"/>
                <a:sym typeface="DM Sans"/>
              </a:rPr>
              <a:t>In </a:t>
            </a:r>
            <a:r>
              <a:rPr b="1" lang="en-GB">
                <a:solidFill>
                  <a:schemeClr val="dk1"/>
                </a:solidFill>
                <a:latin typeface="DM Sans"/>
                <a:ea typeface="DM Sans"/>
                <a:cs typeface="DM Sans"/>
                <a:sym typeface="DM Sans"/>
              </a:rPr>
              <a:t>M101 Linear Equations: Concepts and Skills</a:t>
            </a:r>
            <a:r>
              <a:rPr b="1" lang="en-GB">
                <a:solidFill>
                  <a:schemeClr val="dk1"/>
                </a:solidFill>
                <a:latin typeface="DM Sans"/>
                <a:ea typeface="DM Sans"/>
                <a:cs typeface="DM Sans"/>
                <a:sym typeface="DM Sans"/>
              </a:rPr>
              <a:t>, students will employ the following learning principles: </a:t>
            </a:r>
            <a:endParaRPr b="1">
              <a:solidFill>
                <a:schemeClr val="dk1"/>
              </a:solidFill>
              <a:latin typeface="DM Sans"/>
              <a:ea typeface="DM Sans"/>
              <a:cs typeface="DM Sans"/>
              <a:sym typeface="DM Sans"/>
            </a:endParaRPr>
          </a:p>
        </p:txBody>
      </p:sp>
      <p:sp>
        <p:nvSpPr>
          <p:cNvPr id="583" name="Google Shape;583;p72"/>
          <p:cNvSpPr txBox="1"/>
          <p:nvPr/>
        </p:nvSpPr>
        <p:spPr>
          <a:xfrm>
            <a:off x="3105100" y="1506075"/>
            <a:ext cx="4830900" cy="2268900"/>
          </a:xfrm>
          <a:prstGeom prst="rect">
            <a:avLst/>
          </a:prstGeom>
          <a:noFill/>
          <a:ln>
            <a:noFill/>
          </a:ln>
        </p:spPr>
        <p:txBody>
          <a:bodyPr anchorCtr="0" anchor="t" bIns="0" lIns="0" spcFirstLastPara="1" rIns="0" wrap="square" tIns="0">
            <a:spAutoFit/>
          </a:bodyPr>
          <a:lstStyle/>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Engage with cognitively demanding tasks in heterogeneous settings (LP 1).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Engage in social activities (LP 2).</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Build conceptual understanding through reasoning (LP 3).</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Have agency in their learning (LP 4).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View mathematics as a human endeavor across centuries (LP 5).</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See mathematics as relevant (LP 6).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Employ technology as a tool for problem-solving and understanding (LP 7).</a:t>
            </a:r>
            <a:endParaRPr sz="1200">
              <a:solidFill>
                <a:schemeClr val="dk1"/>
              </a:solidFill>
              <a:latin typeface="DM Sans"/>
              <a:ea typeface="DM Sans"/>
              <a:cs typeface="DM Sans"/>
              <a:sym typeface="DM Sans"/>
            </a:endParaRPr>
          </a:p>
        </p:txBody>
      </p:sp>
      <p:cxnSp>
        <p:nvCxnSpPr>
          <p:cNvPr id="584" name="Google Shape;584;p72"/>
          <p:cNvCxnSpPr/>
          <p:nvPr/>
        </p:nvCxnSpPr>
        <p:spPr>
          <a:xfrm>
            <a:off x="8834775" y="-6900"/>
            <a:ext cx="0" cy="5155800"/>
          </a:xfrm>
          <a:prstGeom prst="straightConnector1">
            <a:avLst/>
          </a:prstGeom>
          <a:noFill/>
          <a:ln cap="flat" cmpd="sng" w="9525">
            <a:solidFill>
              <a:srgbClr val="000000"/>
            </a:solidFill>
            <a:prstDash val="solid"/>
            <a:round/>
            <a:headEnd len="med" w="med" type="none"/>
            <a:tailEnd len="med" w="med" type="none"/>
          </a:ln>
        </p:spPr>
      </p:cxnSp>
      <p:sp>
        <p:nvSpPr>
          <p:cNvPr id="585" name="Google Shape;585;p72"/>
          <p:cNvSpPr/>
          <p:nvPr/>
        </p:nvSpPr>
        <p:spPr>
          <a:xfrm>
            <a:off x="0" y="0"/>
            <a:ext cx="2723400" cy="5143500"/>
          </a:xfrm>
          <a:prstGeom prst="rect">
            <a:avLst/>
          </a:prstGeom>
          <a:solidFill>
            <a:srgbClr val="BDFC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86" name="Google Shape;586;p72"/>
          <p:cNvCxnSpPr/>
          <p:nvPr/>
        </p:nvCxnSpPr>
        <p:spPr>
          <a:xfrm>
            <a:off x="-13800" y="4831525"/>
            <a:ext cx="9173100" cy="0"/>
          </a:xfrm>
          <a:prstGeom prst="straightConnector1">
            <a:avLst/>
          </a:prstGeom>
          <a:noFill/>
          <a:ln cap="flat" cmpd="sng" w="9525">
            <a:solidFill>
              <a:srgbClr val="000000"/>
            </a:solidFill>
            <a:prstDash val="solid"/>
            <a:round/>
            <a:headEnd len="med" w="med" type="none"/>
            <a:tailEnd len="med" w="med" type="none"/>
          </a:ln>
        </p:spPr>
      </p:cxnSp>
      <p:cxnSp>
        <p:nvCxnSpPr>
          <p:cNvPr id="587" name="Google Shape;587;p72"/>
          <p:cNvCxnSpPr/>
          <p:nvPr/>
        </p:nvCxnSpPr>
        <p:spPr>
          <a:xfrm>
            <a:off x="2720450" y="-6900"/>
            <a:ext cx="0" cy="5155800"/>
          </a:xfrm>
          <a:prstGeom prst="straightConnector1">
            <a:avLst/>
          </a:prstGeom>
          <a:noFill/>
          <a:ln cap="flat" cmpd="sng" w="9525">
            <a:solidFill>
              <a:schemeClr val="dk1"/>
            </a:solidFill>
            <a:prstDash val="solid"/>
            <a:round/>
            <a:headEnd len="med" w="med" type="none"/>
            <a:tailEnd len="med" w="med" type="none"/>
          </a:ln>
        </p:spPr>
      </p:cxnSp>
      <p:cxnSp>
        <p:nvCxnSpPr>
          <p:cNvPr id="588" name="Google Shape;588;p72"/>
          <p:cNvCxnSpPr/>
          <p:nvPr/>
        </p:nvCxnSpPr>
        <p:spPr>
          <a:xfrm>
            <a:off x="6900" y="317500"/>
            <a:ext cx="9152400" cy="0"/>
          </a:xfrm>
          <a:prstGeom prst="straightConnector1">
            <a:avLst/>
          </a:prstGeom>
          <a:noFill/>
          <a:ln cap="flat" cmpd="sng" w="9525">
            <a:solidFill>
              <a:srgbClr val="000000"/>
            </a:solidFill>
            <a:prstDash val="solid"/>
            <a:round/>
            <a:headEnd len="med" w="med" type="none"/>
            <a:tailEnd len="med" w="med" type="none"/>
          </a:ln>
        </p:spPr>
      </p:cxnSp>
      <p:sp>
        <p:nvSpPr>
          <p:cNvPr id="589" name="Google Shape;589;p72"/>
          <p:cNvSpPr txBox="1"/>
          <p:nvPr/>
        </p:nvSpPr>
        <p:spPr>
          <a:xfrm>
            <a:off x="325175" y="647000"/>
            <a:ext cx="2169900" cy="8127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Learning</a:t>
            </a:r>
            <a:endParaRPr sz="3300">
              <a:solidFill>
                <a:schemeClr val="dk1"/>
              </a:solidFill>
              <a:latin typeface="Nanum Myeongjo"/>
              <a:ea typeface="Nanum Myeongjo"/>
              <a:cs typeface="Nanum Myeongjo"/>
              <a:sym typeface="Nanum Myeongjo"/>
            </a:endParaRPr>
          </a:p>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Principles</a:t>
            </a:r>
            <a:endParaRPr sz="3300">
              <a:solidFill>
                <a:schemeClr val="dk1"/>
              </a:solidFill>
              <a:latin typeface="Nanum Myeongjo"/>
              <a:ea typeface="Nanum Myeongjo"/>
              <a:cs typeface="Nanum Myeongjo"/>
              <a:sym typeface="Nanum Myeongjo"/>
            </a:endParaRPr>
          </a:p>
        </p:txBody>
      </p:sp>
      <p:sp>
        <p:nvSpPr>
          <p:cNvPr id="590" name="Google Shape;590;p72"/>
          <p:cNvSpPr/>
          <p:nvPr/>
        </p:nvSpPr>
        <p:spPr>
          <a:xfrm>
            <a:off x="437075" y="2454400"/>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72"/>
          <p:cNvSpPr txBox="1"/>
          <p:nvPr/>
        </p:nvSpPr>
        <p:spPr>
          <a:xfrm>
            <a:off x="633125" y="2919550"/>
            <a:ext cx="1554000" cy="1015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sz="1100">
                <a:solidFill>
                  <a:srgbClr val="BDFCD7"/>
                </a:solidFill>
                <a:latin typeface="DM Sans"/>
                <a:ea typeface="DM Sans"/>
                <a:cs typeface="DM Sans"/>
                <a:sym typeface="DM Sans"/>
              </a:rPr>
              <a:t>Which of these principles does this task lend itself to? </a:t>
            </a:r>
            <a:endParaRPr b="1" sz="1100">
              <a:solidFill>
                <a:srgbClr val="BDFCD7"/>
              </a:solidFill>
              <a:latin typeface="DM Sans"/>
              <a:ea typeface="DM Sans"/>
              <a:cs typeface="DM Sans"/>
              <a:sym typeface="DM Sans"/>
            </a:endParaRPr>
          </a:p>
          <a:p>
            <a:pPr indent="0" lvl="0" marL="0" rtl="0" algn="ctr">
              <a:spcBef>
                <a:spcPts val="0"/>
              </a:spcBef>
              <a:spcAft>
                <a:spcPts val="0"/>
              </a:spcAft>
              <a:buNone/>
            </a:pPr>
            <a:r>
              <a:rPr b="1" lang="en-GB" sz="1100">
                <a:solidFill>
                  <a:srgbClr val="BDFCD7"/>
                </a:solidFill>
                <a:latin typeface="DM Sans"/>
                <a:ea typeface="DM Sans"/>
                <a:cs typeface="DM Sans"/>
                <a:sym typeface="DM Sans"/>
              </a:rPr>
              <a:t>Which ones can the task be easily adapted to accommodate? </a:t>
            </a:r>
            <a:endParaRPr b="1" sz="1100">
              <a:solidFill>
                <a:srgbClr val="BDFCD7"/>
              </a:solidFill>
              <a:latin typeface="DM Sans"/>
              <a:ea typeface="DM Sans"/>
              <a:cs typeface="DM Sans"/>
              <a:sym typeface="DM Sans"/>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595" name="Shape 595"/>
        <p:cNvGrpSpPr/>
        <p:nvPr/>
      </p:nvGrpSpPr>
      <p:grpSpPr>
        <a:xfrm>
          <a:off x="0" y="0"/>
          <a:ext cx="0" cy="0"/>
          <a:chOff x="0" y="0"/>
          <a:chExt cx="0" cy="0"/>
        </a:xfrm>
      </p:grpSpPr>
      <p:sp>
        <p:nvSpPr>
          <p:cNvPr id="596" name="Google Shape;596;p73"/>
          <p:cNvSpPr txBox="1"/>
          <p:nvPr/>
        </p:nvSpPr>
        <p:spPr>
          <a:xfrm>
            <a:off x="3105100" y="690325"/>
            <a:ext cx="3636300" cy="646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GB">
                <a:solidFill>
                  <a:schemeClr val="dk1"/>
                </a:solidFill>
                <a:latin typeface="DM Sans"/>
                <a:ea typeface="DM Sans"/>
                <a:cs typeface="DM Sans"/>
                <a:sym typeface="DM Sans"/>
              </a:rPr>
              <a:t>In M101 Linear Equations: Concepts and Skills, students will employ the following learning principles: </a:t>
            </a:r>
            <a:endParaRPr b="1">
              <a:solidFill>
                <a:schemeClr val="dk1"/>
              </a:solidFill>
              <a:latin typeface="DM Sans"/>
              <a:ea typeface="DM Sans"/>
              <a:cs typeface="DM Sans"/>
              <a:sym typeface="DM Sans"/>
            </a:endParaRPr>
          </a:p>
        </p:txBody>
      </p:sp>
      <p:sp>
        <p:nvSpPr>
          <p:cNvPr id="597" name="Google Shape;597;p73"/>
          <p:cNvSpPr txBox="1"/>
          <p:nvPr/>
        </p:nvSpPr>
        <p:spPr>
          <a:xfrm>
            <a:off x="3105100" y="1506075"/>
            <a:ext cx="4830900" cy="2268900"/>
          </a:xfrm>
          <a:prstGeom prst="rect">
            <a:avLst/>
          </a:prstGeom>
          <a:noFill/>
          <a:ln>
            <a:noFill/>
          </a:ln>
        </p:spPr>
        <p:txBody>
          <a:bodyPr anchorCtr="0" anchor="t" bIns="0" lIns="0" spcFirstLastPara="1" rIns="0" wrap="square" tIns="0">
            <a:spAutoFit/>
          </a:bodyPr>
          <a:lstStyle/>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Engage with cognitively demanding tasks in heterogeneous settings (LP 1).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Engage in social activities (LP 2).</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Build conceptual understanding through reasoning (LP 3).</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Have agency in their learning (LP 4).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View mathematics as a human endeavor across centuries (LP 5).</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See mathematics as relevant (LP 6).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Employ technology as a tool for problem-solving and understanding (LP 7).</a:t>
            </a:r>
            <a:endParaRPr sz="1200">
              <a:solidFill>
                <a:schemeClr val="dk1"/>
              </a:solidFill>
              <a:latin typeface="DM Sans"/>
              <a:ea typeface="DM Sans"/>
              <a:cs typeface="DM Sans"/>
              <a:sym typeface="DM Sans"/>
            </a:endParaRPr>
          </a:p>
        </p:txBody>
      </p:sp>
      <p:cxnSp>
        <p:nvCxnSpPr>
          <p:cNvPr id="598" name="Google Shape;598;p73"/>
          <p:cNvCxnSpPr/>
          <p:nvPr/>
        </p:nvCxnSpPr>
        <p:spPr>
          <a:xfrm>
            <a:off x="8834775" y="-6900"/>
            <a:ext cx="0" cy="5155800"/>
          </a:xfrm>
          <a:prstGeom prst="straightConnector1">
            <a:avLst/>
          </a:prstGeom>
          <a:noFill/>
          <a:ln cap="flat" cmpd="sng" w="9525">
            <a:solidFill>
              <a:srgbClr val="000000"/>
            </a:solidFill>
            <a:prstDash val="solid"/>
            <a:round/>
            <a:headEnd len="med" w="med" type="none"/>
            <a:tailEnd len="med" w="med" type="none"/>
          </a:ln>
        </p:spPr>
      </p:cxnSp>
      <p:sp>
        <p:nvSpPr>
          <p:cNvPr id="599" name="Google Shape;599;p73"/>
          <p:cNvSpPr/>
          <p:nvPr/>
        </p:nvSpPr>
        <p:spPr>
          <a:xfrm>
            <a:off x="0" y="0"/>
            <a:ext cx="2723400" cy="5143500"/>
          </a:xfrm>
          <a:prstGeom prst="rect">
            <a:avLst/>
          </a:prstGeom>
          <a:solidFill>
            <a:srgbClr val="BDFC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00" name="Google Shape;600;p73"/>
          <p:cNvCxnSpPr/>
          <p:nvPr/>
        </p:nvCxnSpPr>
        <p:spPr>
          <a:xfrm>
            <a:off x="-13800" y="4831525"/>
            <a:ext cx="9173100" cy="0"/>
          </a:xfrm>
          <a:prstGeom prst="straightConnector1">
            <a:avLst/>
          </a:prstGeom>
          <a:noFill/>
          <a:ln cap="flat" cmpd="sng" w="9525">
            <a:solidFill>
              <a:srgbClr val="000000"/>
            </a:solidFill>
            <a:prstDash val="solid"/>
            <a:round/>
            <a:headEnd len="med" w="med" type="none"/>
            <a:tailEnd len="med" w="med" type="none"/>
          </a:ln>
        </p:spPr>
      </p:cxnSp>
      <p:cxnSp>
        <p:nvCxnSpPr>
          <p:cNvPr id="601" name="Google Shape;601;p73"/>
          <p:cNvCxnSpPr/>
          <p:nvPr/>
        </p:nvCxnSpPr>
        <p:spPr>
          <a:xfrm>
            <a:off x="2720450" y="-6900"/>
            <a:ext cx="0" cy="5155800"/>
          </a:xfrm>
          <a:prstGeom prst="straightConnector1">
            <a:avLst/>
          </a:prstGeom>
          <a:noFill/>
          <a:ln cap="flat" cmpd="sng" w="9525">
            <a:solidFill>
              <a:schemeClr val="dk1"/>
            </a:solidFill>
            <a:prstDash val="solid"/>
            <a:round/>
            <a:headEnd len="med" w="med" type="none"/>
            <a:tailEnd len="med" w="med" type="none"/>
          </a:ln>
        </p:spPr>
      </p:cxnSp>
      <p:cxnSp>
        <p:nvCxnSpPr>
          <p:cNvPr id="602" name="Google Shape;602;p73"/>
          <p:cNvCxnSpPr/>
          <p:nvPr/>
        </p:nvCxnSpPr>
        <p:spPr>
          <a:xfrm>
            <a:off x="6900" y="317500"/>
            <a:ext cx="9152400" cy="0"/>
          </a:xfrm>
          <a:prstGeom prst="straightConnector1">
            <a:avLst/>
          </a:prstGeom>
          <a:noFill/>
          <a:ln cap="flat" cmpd="sng" w="9525">
            <a:solidFill>
              <a:srgbClr val="000000"/>
            </a:solidFill>
            <a:prstDash val="solid"/>
            <a:round/>
            <a:headEnd len="med" w="med" type="none"/>
            <a:tailEnd len="med" w="med" type="none"/>
          </a:ln>
        </p:spPr>
      </p:cxnSp>
      <p:sp>
        <p:nvSpPr>
          <p:cNvPr id="603" name="Google Shape;603;p73"/>
          <p:cNvSpPr txBox="1"/>
          <p:nvPr/>
        </p:nvSpPr>
        <p:spPr>
          <a:xfrm>
            <a:off x="325175" y="647000"/>
            <a:ext cx="2169900" cy="8127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Learning</a:t>
            </a:r>
            <a:endParaRPr sz="3300">
              <a:solidFill>
                <a:schemeClr val="dk1"/>
              </a:solidFill>
              <a:latin typeface="Nanum Myeongjo"/>
              <a:ea typeface="Nanum Myeongjo"/>
              <a:cs typeface="Nanum Myeongjo"/>
              <a:sym typeface="Nanum Myeongjo"/>
            </a:endParaRPr>
          </a:p>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Principles</a:t>
            </a:r>
            <a:endParaRPr sz="3300">
              <a:solidFill>
                <a:schemeClr val="dk1"/>
              </a:solidFill>
              <a:latin typeface="Nanum Myeongjo"/>
              <a:ea typeface="Nanum Myeongjo"/>
              <a:cs typeface="Nanum Myeongjo"/>
              <a:sym typeface="Nanum Myeongjo"/>
            </a:endParaRPr>
          </a:p>
        </p:txBody>
      </p:sp>
      <p:sp>
        <p:nvSpPr>
          <p:cNvPr id="604" name="Google Shape;604;p73"/>
          <p:cNvSpPr/>
          <p:nvPr/>
        </p:nvSpPr>
        <p:spPr>
          <a:xfrm>
            <a:off x="437075" y="2454400"/>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73"/>
          <p:cNvSpPr txBox="1"/>
          <p:nvPr/>
        </p:nvSpPr>
        <p:spPr>
          <a:xfrm>
            <a:off x="652325" y="3049400"/>
            <a:ext cx="1554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BDFCD7"/>
                </a:solidFill>
                <a:latin typeface="DM Sans"/>
                <a:ea typeface="DM Sans"/>
                <a:cs typeface="DM Sans"/>
                <a:sym typeface="DM Sans"/>
              </a:rPr>
              <a:t>Share what </a:t>
            </a:r>
            <a:br>
              <a:rPr b="1" i="0" lang="en-GB" sz="1600" u="none" cap="none" strike="noStrike">
                <a:solidFill>
                  <a:srgbClr val="BDFCD7"/>
                </a:solidFill>
                <a:latin typeface="DM Sans"/>
                <a:ea typeface="DM Sans"/>
                <a:cs typeface="DM Sans"/>
                <a:sym typeface="DM Sans"/>
              </a:rPr>
            </a:br>
            <a:r>
              <a:rPr b="1" i="0" lang="en-GB" sz="1600" u="none" cap="none" strike="noStrike">
                <a:solidFill>
                  <a:srgbClr val="BDFCD7"/>
                </a:solidFill>
                <a:latin typeface="DM Sans"/>
                <a:ea typeface="DM Sans"/>
                <a:cs typeface="DM Sans"/>
                <a:sym typeface="DM Sans"/>
              </a:rPr>
              <a:t>you came up with!</a:t>
            </a:r>
            <a:endParaRPr b="1" i="0" sz="1100" u="none" cap="none" strike="noStrike">
              <a:solidFill>
                <a:srgbClr val="BDFCD7"/>
              </a:solidFill>
              <a:latin typeface="DM Sans"/>
              <a:ea typeface="DM Sans"/>
              <a:cs typeface="DM Sans"/>
              <a:sym typeface="DM Sans"/>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FBA3"/>
        </a:solidFill>
      </p:bgPr>
    </p:bg>
    <p:spTree>
      <p:nvGrpSpPr>
        <p:cNvPr id="609" name="Shape 609"/>
        <p:cNvGrpSpPr/>
        <p:nvPr/>
      </p:nvGrpSpPr>
      <p:grpSpPr>
        <a:xfrm>
          <a:off x="0" y="0"/>
          <a:ext cx="0" cy="0"/>
          <a:chOff x="0" y="0"/>
          <a:chExt cx="0" cy="0"/>
        </a:xfrm>
      </p:grpSpPr>
      <p:cxnSp>
        <p:nvCxnSpPr>
          <p:cNvPr id="610" name="Google Shape;610;p74"/>
          <p:cNvCxnSpPr/>
          <p:nvPr/>
        </p:nvCxnSpPr>
        <p:spPr>
          <a:xfrm>
            <a:off x="3115350" y="300"/>
            <a:ext cx="0" cy="5141400"/>
          </a:xfrm>
          <a:prstGeom prst="straightConnector1">
            <a:avLst/>
          </a:prstGeom>
          <a:noFill/>
          <a:ln cap="flat" cmpd="sng" w="9525">
            <a:solidFill>
              <a:schemeClr val="dk2"/>
            </a:solidFill>
            <a:prstDash val="solid"/>
            <a:round/>
            <a:headEnd len="sm" w="sm" type="none"/>
            <a:tailEnd len="sm" w="sm" type="none"/>
          </a:ln>
        </p:spPr>
      </p:cxnSp>
      <p:sp>
        <p:nvSpPr>
          <p:cNvPr id="611" name="Google Shape;611;p74"/>
          <p:cNvSpPr txBox="1"/>
          <p:nvPr/>
        </p:nvSpPr>
        <p:spPr>
          <a:xfrm>
            <a:off x="3419850" y="303450"/>
            <a:ext cx="4318200" cy="18195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5200"/>
              <a:buFont typeface="Arial"/>
              <a:buNone/>
            </a:pPr>
            <a:r>
              <a:rPr b="0" i="0" lang="en-GB" sz="5200" u="none" cap="none" strike="noStrike">
                <a:solidFill>
                  <a:schemeClr val="dk1"/>
                </a:solidFill>
                <a:latin typeface="Nanum Myeongjo"/>
                <a:ea typeface="Nanum Myeongjo"/>
                <a:cs typeface="Nanum Myeongjo"/>
                <a:sym typeface="Nanum Myeongjo"/>
              </a:rPr>
              <a:t>Task 2: Student Work</a:t>
            </a:r>
            <a:endParaRPr b="0" i="0" sz="5200" u="none" cap="none" strike="noStrike">
              <a:solidFill>
                <a:schemeClr val="dk1"/>
              </a:solidFill>
              <a:latin typeface="Nanum Myeongjo"/>
              <a:ea typeface="Nanum Myeongjo"/>
              <a:cs typeface="Nanum Myeongjo"/>
              <a:sym typeface="Nanum Myeongjo"/>
            </a:endParaRPr>
          </a:p>
        </p:txBody>
      </p:sp>
      <p:sp>
        <p:nvSpPr>
          <p:cNvPr id="612" name="Google Shape;612;p74"/>
          <p:cNvSpPr txBox="1"/>
          <p:nvPr/>
        </p:nvSpPr>
        <p:spPr>
          <a:xfrm>
            <a:off x="615900" y="303450"/>
            <a:ext cx="1441500" cy="13785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5200"/>
              <a:buFont typeface="Arial"/>
              <a:buNone/>
            </a:pPr>
            <a:r>
              <a:rPr b="0" i="0" lang="en-GB" sz="5200" u="none" cap="none" strike="noStrike">
                <a:solidFill>
                  <a:schemeClr val="dk1"/>
                </a:solidFill>
                <a:latin typeface="Nanum Myeongjo"/>
                <a:ea typeface="Nanum Myeongjo"/>
                <a:cs typeface="Nanum Myeongjo"/>
                <a:sym typeface="Nanum Myeongjo"/>
              </a:rPr>
              <a:t>05</a:t>
            </a:r>
            <a:endParaRPr b="0" i="0" sz="5200" u="none" cap="none" strike="noStrike">
              <a:solidFill>
                <a:schemeClr val="dk1"/>
              </a:solidFill>
              <a:latin typeface="Nanum Myeongjo"/>
              <a:ea typeface="Nanum Myeongjo"/>
              <a:cs typeface="Nanum Myeongjo"/>
              <a:sym typeface="Nanum Myeongjo"/>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FC8D"/>
        </a:solidFill>
      </p:bgPr>
    </p:bg>
    <p:spTree>
      <p:nvGrpSpPr>
        <p:cNvPr id="616" name="Shape 616"/>
        <p:cNvGrpSpPr/>
        <p:nvPr/>
      </p:nvGrpSpPr>
      <p:grpSpPr>
        <a:xfrm>
          <a:off x="0" y="0"/>
          <a:ext cx="0" cy="0"/>
          <a:chOff x="0" y="0"/>
          <a:chExt cx="0" cy="0"/>
        </a:xfrm>
      </p:grpSpPr>
      <p:cxnSp>
        <p:nvCxnSpPr>
          <p:cNvPr id="617" name="Google Shape;617;p75"/>
          <p:cNvCxnSpPr/>
          <p:nvPr/>
        </p:nvCxnSpPr>
        <p:spPr>
          <a:xfrm>
            <a:off x="-2700" y="1482784"/>
            <a:ext cx="9149400" cy="0"/>
          </a:xfrm>
          <a:prstGeom prst="straightConnector1">
            <a:avLst/>
          </a:prstGeom>
          <a:noFill/>
          <a:ln cap="flat" cmpd="sng" w="9525">
            <a:solidFill>
              <a:schemeClr val="dk1"/>
            </a:solidFill>
            <a:prstDash val="solid"/>
            <a:round/>
            <a:headEnd len="med" w="med" type="none"/>
            <a:tailEnd len="med" w="med" type="none"/>
          </a:ln>
        </p:spPr>
      </p:cxnSp>
      <p:cxnSp>
        <p:nvCxnSpPr>
          <p:cNvPr id="618" name="Google Shape;618;p75"/>
          <p:cNvCxnSpPr/>
          <p:nvPr/>
        </p:nvCxnSpPr>
        <p:spPr>
          <a:xfrm>
            <a:off x="7081850" y="300"/>
            <a:ext cx="0" cy="5141400"/>
          </a:xfrm>
          <a:prstGeom prst="straightConnector1">
            <a:avLst/>
          </a:prstGeom>
          <a:noFill/>
          <a:ln cap="flat" cmpd="sng" w="9525">
            <a:solidFill>
              <a:schemeClr val="dk2"/>
            </a:solidFill>
            <a:prstDash val="solid"/>
            <a:round/>
            <a:headEnd len="med" w="med" type="none"/>
            <a:tailEnd len="med" w="med" type="none"/>
          </a:ln>
        </p:spPr>
      </p:cxnSp>
      <p:sp>
        <p:nvSpPr>
          <p:cNvPr id="619" name="Google Shape;619;p75"/>
          <p:cNvSpPr txBox="1"/>
          <p:nvPr/>
        </p:nvSpPr>
        <p:spPr>
          <a:xfrm>
            <a:off x="615900" y="303450"/>
            <a:ext cx="5453700" cy="9144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3300">
                <a:solidFill>
                  <a:schemeClr val="dk1"/>
                </a:solidFill>
                <a:latin typeface="Nanum Myeongjo"/>
                <a:ea typeface="Nanum Myeongjo"/>
                <a:cs typeface="Nanum Myeongjo"/>
                <a:sym typeface="Nanum Myeongjo"/>
              </a:rPr>
              <a:t>Round 1:What </a:t>
            </a:r>
            <a:br>
              <a:rPr lang="en-GB" sz="3300">
                <a:solidFill>
                  <a:schemeClr val="dk1"/>
                </a:solidFill>
                <a:latin typeface="Nanum Myeongjo"/>
                <a:ea typeface="Nanum Myeongjo"/>
                <a:cs typeface="Nanum Myeongjo"/>
                <a:sym typeface="Nanum Myeongjo"/>
              </a:rPr>
            </a:br>
            <a:r>
              <a:rPr lang="en-GB" sz="3300">
                <a:solidFill>
                  <a:schemeClr val="dk1"/>
                </a:solidFill>
                <a:latin typeface="Nanum Myeongjo"/>
                <a:ea typeface="Nanum Myeongjo"/>
                <a:cs typeface="Nanum Myeongjo"/>
                <a:sym typeface="Nanum Myeongjo"/>
              </a:rPr>
              <a:t>do you notice?</a:t>
            </a:r>
            <a:endParaRPr sz="3300">
              <a:solidFill>
                <a:schemeClr val="dk1"/>
              </a:solidFill>
              <a:latin typeface="Nanum Myeongjo"/>
              <a:ea typeface="Nanum Myeongjo"/>
              <a:cs typeface="Nanum Myeongjo"/>
              <a:sym typeface="Nanum Myeongjo"/>
            </a:endParaRPr>
          </a:p>
        </p:txBody>
      </p:sp>
      <p:sp>
        <p:nvSpPr>
          <p:cNvPr id="620" name="Google Shape;620;p75"/>
          <p:cNvSpPr txBox="1"/>
          <p:nvPr/>
        </p:nvSpPr>
        <p:spPr>
          <a:xfrm>
            <a:off x="615900" y="1848775"/>
            <a:ext cx="2617200" cy="715800"/>
          </a:xfrm>
          <a:prstGeom prst="rect">
            <a:avLst/>
          </a:prstGeom>
          <a:noFill/>
          <a:ln>
            <a:noFill/>
          </a:ln>
        </p:spPr>
        <p:txBody>
          <a:bodyPr anchorCtr="0" anchor="t" bIns="0" lIns="91425" spcFirstLastPara="1" rIns="0" wrap="square" tIns="0">
            <a:spAutoFit/>
          </a:bodyPr>
          <a:lstStyle/>
          <a:p>
            <a:pPr indent="-177546" lvl="0" marL="82296" rtl="0" algn="l">
              <a:lnSpc>
                <a:spcPct val="105000"/>
              </a:lnSpc>
              <a:spcBef>
                <a:spcPts val="1200"/>
              </a:spcBef>
              <a:spcAft>
                <a:spcPts val="0"/>
              </a:spcAft>
              <a:buClr>
                <a:schemeClr val="dk1"/>
              </a:buClr>
              <a:buSzPts val="1500"/>
              <a:buFont typeface="DM Sans"/>
              <a:buChar char="●"/>
            </a:pPr>
            <a:r>
              <a:rPr lang="en-GB" sz="1500">
                <a:solidFill>
                  <a:schemeClr val="dk1"/>
                </a:solidFill>
                <a:latin typeface="DM Sans"/>
                <a:ea typeface="DM Sans"/>
                <a:cs typeface="DM Sans"/>
                <a:sym typeface="DM Sans"/>
              </a:rPr>
              <a:t>Jot down one thing you notice about each piece of student work.</a:t>
            </a:r>
            <a:endParaRPr sz="1500">
              <a:solidFill>
                <a:schemeClr val="dk1"/>
              </a:solidFill>
              <a:latin typeface="DM Sans"/>
              <a:ea typeface="DM Sans"/>
              <a:cs typeface="DM Sans"/>
              <a:sym typeface="DM Sans"/>
            </a:endParaRPr>
          </a:p>
        </p:txBody>
      </p:sp>
      <p:pic>
        <p:nvPicPr>
          <p:cNvPr id="621" name="Google Shape;621;p75"/>
          <p:cNvPicPr preferRelativeResize="0"/>
          <p:nvPr/>
        </p:nvPicPr>
        <p:blipFill rotWithShape="1">
          <a:blip r:embed="rId3">
            <a:alphaModFix/>
          </a:blip>
          <a:srcRect b="5240" l="0" r="0" t="0"/>
          <a:stretch/>
        </p:blipFill>
        <p:spPr>
          <a:xfrm>
            <a:off x="3537900" y="71450"/>
            <a:ext cx="5246577" cy="482835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FC8D"/>
        </a:solidFill>
      </p:bgPr>
    </p:bg>
    <p:spTree>
      <p:nvGrpSpPr>
        <p:cNvPr id="625" name="Shape 625"/>
        <p:cNvGrpSpPr/>
        <p:nvPr/>
      </p:nvGrpSpPr>
      <p:grpSpPr>
        <a:xfrm>
          <a:off x="0" y="0"/>
          <a:ext cx="0" cy="0"/>
          <a:chOff x="0" y="0"/>
          <a:chExt cx="0" cy="0"/>
        </a:xfrm>
      </p:grpSpPr>
      <p:cxnSp>
        <p:nvCxnSpPr>
          <p:cNvPr id="626" name="Google Shape;626;p76"/>
          <p:cNvCxnSpPr/>
          <p:nvPr/>
        </p:nvCxnSpPr>
        <p:spPr>
          <a:xfrm>
            <a:off x="-2700" y="1482784"/>
            <a:ext cx="9149400" cy="0"/>
          </a:xfrm>
          <a:prstGeom prst="straightConnector1">
            <a:avLst/>
          </a:prstGeom>
          <a:noFill/>
          <a:ln cap="flat" cmpd="sng" w="9525">
            <a:solidFill>
              <a:schemeClr val="dk1"/>
            </a:solidFill>
            <a:prstDash val="solid"/>
            <a:round/>
            <a:headEnd len="med" w="med" type="none"/>
            <a:tailEnd len="med" w="med" type="none"/>
          </a:ln>
        </p:spPr>
      </p:cxnSp>
      <p:cxnSp>
        <p:nvCxnSpPr>
          <p:cNvPr id="627" name="Google Shape;627;p76"/>
          <p:cNvCxnSpPr/>
          <p:nvPr/>
        </p:nvCxnSpPr>
        <p:spPr>
          <a:xfrm>
            <a:off x="7081850" y="300"/>
            <a:ext cx="0" cy="5141400"/>
          </a:xfrm>
          <a:prstGeom prst="straightConnector1">
            <a:avLst/>
          </a:prstGeom>
          <a:noFill/>
          <a:ln cap="flat" cmpd="sng" w="9525">
            <a:solidFill>
              <a:schemeClr val="dk2"/>
            </a:solidFill>
            <a:prstDash val="solid"/>
            <a:round/>
            <a:headEnd len="med" w="med" type="none"/>
            <a:tailEnd len="med" w="med" type="none"/>
          </a:ln>
        </p:spPr>
      </p:cxnSp>
      <p:sp>
        <p:nvSpPr>
          <p:cNvPr id="628" name="Google Shape;628;p76"/>
          <p:cNvSpPr txBox="1"/>
          <p:nvPr/>
        </p:nvSpPr>
        <p:spPr>
          <a:xfrm>
            <a:off x="615900" y="303450"/>
            <a:ext cx="5453700" cy="9144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3300">
                <a:solidFill>
                  <a:schemeClr val="dk1"/>
                </a:solidFill>
                <a:latin typeface="Nanum Myeongjo"/>
                <a:ea typeface="Nanum Myeongjo"/>
                <a:cs typeface="Nanum Myeongjo"/>
                <a:sym typeface="Nanum Myeongjo"/>
              </a:rPr>
              <a:t>Round 1:What </a:t>
            </a:r>
            <a:br>
              <a:rPr lang="en-GB" sz="3300">
                <a:solidFill>
                  <a:schemeClr val="dk1"/>
                </a:solidFill>
                <a:latin typeface="Nanum Myeongjo"/>
                <a:ea typeface="Nanum Myeongjo"/>
                <a:cs typeface="Nanum Myeongjo"/>
                <a:sym typeface="Nanum Myeongjo"/>
              </a:rPr>
            </a:br>
            <a:r>
              <a:rPr lang="en-GB" sz="3300">
                <a:solidFill>
                  <a:schemeClr val="dk1"/>
                </a:solidFill>
                <a:latin typeface="Nanum Myeongjo"/>
                <a:ea typeface="Nanum Myeongjo"/>
                <a:cs typeface="Nanum Myeongjo"/>
                <a:sym typeface="Nanum Myeongjo"/>
              </a:rPr>
              <a:t>do you notice?</a:t>
            </a:r>
            <a:endParaRPr sz="3300">
              <a:solidFill>
                <a:schemeClr val="dk1"/>
              </a:solidFill>
              <a:latin typeface="Nanum Myeongjo"/>
              <a:ea typeface="Nanum Myeongjo"/>
              <a:cs typeface="Nanum Myeongjo"/>
              <a:sym typeface="Nanum Myeongjo"/>
            </a:endParaRPr>
          </a:p>
        </p:txBody>
      </p:sp>
      <p:sp>
        <p:nvSpPr>
          <p:cNvPr id="629" name="Google Shape;629;p76"/>
          <p:cNvSpPr/>
          <p:nvPr/>
        </p:nvSpPr>
        <p:spPr>
          <a:xfrm>
            <a:off x="843875" y="3117150"/>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BDFCD7"/>
                </a:solidFill>
                <a:latin typeface="DM Sans"/>
                <a:ea typeface="DM Sans"/>
                <a:cs typeface="DM Sans"/>
                <a:sym typeface="DM Sans"/>
              </a:rPr>
              <a:t>Come off mute or share in the chat.</a:t>
            </a:r>
            <a:endParaRPr b="1">
              <a:solidFill>
                <a:srgbClr val="BDFCD7"/>
              </a:solidFill>
              <a:latin typeface="DM Sans"/>
              <a:ea typeface="DM Sans"/>
              <a:cs typeface="DM Sans"/>
              <a:sym typeface="DM Sans"/>
            </a:endParaRPr>
          </a:p>
        </p:txBody>
      </p:sp>
      <p:sp>
        <p:nvSpPr>
          <p:cNvPr id="630" name="Google Shape;630;p76"/>
          <p:cNvSpPr txBox="1"/>
          <p:nvPr/>
        </p:nvSpPr>
        <p:spPr>
          <a:xfrm>
            <a:off x="615900" y="1848775"/>
            <a:ext cx="2617200" cy="715800"/>
          </a:xfrm>
          <a:prstGeom prst="rect">
            <a:avLst/>
          </a:prstGeom>
          <a:noFill/>
          <a:ln>
            <a:noFill/>
          </a:ln>
        </p:spPr>
        <p:txBody>
          <a:bodyPr anchorCtr="0" anchor="t" bIns="0" lIns="91425" spcFirstLastPara="1" rIns="0" wrap="square" tIns="0">
            <a:spAutoFit/>
          </a:bodyPr>
          <a:lstStyle/>
          <a:p>
            <a:pPr indent="-177546" lvl="0" marL="82296" rtl="0" algn="l">
              <a:lnSpc>
                <a:spcPct val="105000"/>
              </a:lnSpc>
              <a:spcBef>
                <a:spcPts val="1200"/>
              </a:spcBef>
              <a:spcAft>
                <a:spcPts val="0"/>
              </a:spcAft>
              <a:buClr>
                <a:schemeClr val="dk1"/>
              </a:buClr>
              <a:buSzPts val="1500"/>
              <a:buFont typeface="DM Sans"/>
              <a:buChar char="●"/>
            </a:pPr>
            <a:r>
              <a:rPr lang="en-GB" sz="1500">
                <a:solidFill>
                  <a:schemeClr val="dk1"/>
                </a:solidFill>
                <a:latin typeface="DM Sans"/>
                <a:ea typeface="DM Sans"/>
                <a:cs typeface="DM Sans"/>
                <a:sym typeface="DM Sans"/>
              </a:rPr>
              <a:t>Jot down one thing you notice about each piece of student work.</a:t>
            </a:r>
            <a:endParaRPr sz="1500">
              <a:solidFill>
                <a:schemeClr val="dk1"/>
              </a:solidFill>
              <a:latin typeface="DM Sans"/>
              <a:ea typeface="DM Sans"/>
              <a:cs typeface="DM Sans"/>
              <a:sym typeface="DM Sans"/>
            </a:endParaRPr>
          </a:p>
        </p:txBody>
      </p:sp>
      <p:pic>
        <p:nvPicPr>
          <p:cNvPr id="631" name="Google Shape;631;p76"/>
          <p:cNvPicPr preferRelativeResize="0"/>
          <p:nvPr/>
        </p:nvPicPr>
        <p:blipFill rotWithShape="1">
          <a:blip r:embed="rId3">
            <a:alphaModFix/>
          </a:blip>
          <a:srcRect b="5240" l="0" r="0" t="0"/>
          <a:stretch/>
        </p:blipFill>
        <p:spPr>
          <a:xfrm>
            <a:off x="3537900" y="71450"/>
            <a:ext cx="5246577" cy="482835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635" name="Shape 635"/>
        <p:cNvGrpSpPr/>
        <p:nvPr/>
      </p:nvGrpSpPr>
      <p:grpSpPr>
        <a:xfrm>
          <a:off x="0" y="0"/>
          <a:ext cx="0" cy="0"/>
          <a:chOff x="0" y="0"/>
          <a:chExt cx="0" cy="0"/>
        </a:xfrm>
      </p:grpSpPr>
      <p:cxnSp>
        <p:nvCxnSpPr>
          <p:cNvPr id="636" name="Google Shape;636;p77"/>
          <p:cNvCxnSpPr/>
          <p:nvPr/>
        </p:nvCxnSpPr>
        <p:spPr>
          <a:xfrm>
            <a:off x="6900" y="1085975"/>
            <a:ext cx="9152400" cy="0"/>
          </a:xfrm>
          <a:prstGeom prst="straightConnector1">
            <a:avLst/>
          </a:prstGeom>
          <a:noFill/>
          <a:ln cap="flat" cmpd="sng" w="9525">
            <a:solidFill>
              <a:srgbClr val="000000"/>
            </a:solidFill>
            <a:prstDash val="solid"/>
            <a:round/>
            <a:headEnd len="med" w="med" type="none"/>
            <a:tailEnd len="med" w="med" type="none"/>
          </a:ln>
        </p:spPr>
      </p:cxnSp>
      <p:sp>
        <p:nvSpPr>
          <p:cNvPr id="637" name="Google Shape;637;p77"/>
          <p:cNvSpPr txBox="1"/>
          <p:nvPr/>
        </p:nvSpPr>
        <p:spPr>
          <a:xfrm>
            <a:off x="3120200" y="608950"/>
            <a:ext cx="5396400" cy="215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a:solidFill>
                  <a:schemeClr val="dk1"/>
                </a:solidFill>
                <a:latin typeface="DM Sans"/>
                <a:ea typeface="DM Sans"/>
                <a:cs typeface="DM Sans"/>
                <a:sym typeface="DM Sans"/>
              </a:rPr>
              <a:t>Let’s examine some work together:</a:t>
            </a:r>
            <a:endParaRPr b="1">
              <a:solidFill>
                <a:schemeClr val="dk1"/>
              </a:solidFill>
              <a:latin typeface="DM Sans"/>
              <a:ea typeface="DM Sans"/>
              <a:cs typeface="DM Sans"/>
              <a:sym typeface="DM Sans"/>
            </a:endParaRPr>
          </a:p>
        </p:txBody>
      </p:sp>
      <p:cxnSp>
        <p:nvCxnSpPr>
          <p:cNvPr id="638" name="Google Shape;638;p77"/>
          <p:cNvCxnSpPr/>
          <p:nvPr/>
        </p:nvCxnSpPr>
        <p:spPr>
          <a:xfrm>
            <a:off x="8834775" y="-6900"/>
            <a:ext cx="0" cy="5155800"/>
          </a:xfrm>
          <a:prstGeom prst="straightConnector1">
            <a:avLst/>
          </a:prstGeom>
          <a:noFill/>
          <a:ln cap="flat" cmpd="sng" w="9525">
            <a:solidFill>
              <a:srgbClr val="000000"/>
            </a:solidFill>
            <a:prstDash val="solid"/>
            <a:round/>
            <a:headEnd len="med" w="med" type="none"/>
            <a:tailEnd len="med" w="med" type="none"/>
          </a:ln>
        </p:spPr>
      </p:cxnSp>
      <p:sp>
        <p:nvSpPr>
          <p:cNvPr id="639" name="Google Shape;639;p77"/>
          <p:cNvSpPr/>
          <p:nvPr/>
        </p:nvSpPr>
        <p:spPr>
          <a:xfrm>
            <a:off x="0" y="0"/>
            <a:ext cx="2796600" cy="5143500"/>
          </a:xfrm>
          <a:prstGeom prst="rect">
            <a:avLst/>
          </a:prstGeom>
          <a:solidFill>
            <a:srgbClr val="BDFC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40" name="Google Shape;640;p77"/>
          <p:cNvCxnSpPr/>
          <p:nvPr/>
        </p:nvCxnSpPr>
        <p:spPr>
          <a:xfrm>
            <a:off x="-13800" y="4831525"/>
            <a:ext cx="9173100" cy="0"/>
          </a:xfrm>
          <a:prstGeom prst="straightConnector1">
            <a:avLst/>
          </a:prstGeom>
          <a:noFill/>
          <a:ln cap="flat" cmpd="sng" w="9525">
            <a:solidFill>
              <a:srgbClr val="000000"/>
            </a:solidFill>
            <a:prstDash val="solid"/>
            <a:round/>
            <a:headEnd len="med" w="med" type="none"/>
            <a:tailEnd len="med" w="med" type="none"/>
          </a:ln>
        </p:spPr>
      </p:cxnSp>
      <p:cxnSp>
        <p:nvCxnSpPr>
          <p:cNvPr id="641" name="Google Shape;641;p77"/>
          <p:cNvCxnSpPr/>
          <p:nvPr/>
        </p:nvCxnSpPr>
        <p:spPr>
          <a:xfrm>
            <a:off x="2796525" y="-6900"/>
            <a:ext cx="0" cy="5155800"/>
          </a:xfrm>
          <a:prstGeom prst="straightConnector1">
            <a:avLst/>
          </a:prstGeom>
          <a:noFill/>
          <a:ln cap="flat" cmpd="sng" w="9525">
            <a:solidFill>
              <a:schemeClr val="dk1"/>
            </a:solidFill>
            <a:prstDash val="solid"/>
            <a:round/>
            <a:headEnd len="med" w="med" type="none"/>
            <a:tailEnd len="med" w="med" type="none"/>
          </a:ln>
        </p:spPr>
      </p:cxnSp>
      <p:cxnSp>
        <p:nvCxnSpPr>
          <p:cNvPr id="642" name="Google Shape;642;p77"/>
          <p:cNvCxnSpPr/>
          <p:nvPr/>
        </p:nvCxnSpPr>
        <p:spPr>
          <a:xfrm>
            <a:off x="6900" y="317500"/>
            <a:ext cx="9152400" cy="0"/>
          </a:xfrm>
          <a:prstGeom prst="straightConnector1">
            <a:avLst/>
          </a:prstGeom>
          <a:noFill/>
          <a:ln cap="flat" cmpd="sng" w="9525">
            <a:solidFill>
              <a:srgbClr val="000000"/>
            </a:solidFill>
            <a:prstDash val="solid"/>
            <a:round/>
            <a:headEnd len="med" w="med" type="none"/>
            <a:tailEnd len="med" w="med" type="none"/>
          </a:ln>
        </p:spPr>
      </p:cxnSp>
      <p:sp>
        <p:nvSpPr>
          <p:cNvPr id="643" name="Google Shape;643;p77"/>
          <p:cNvSpPr txBox="1"/>
          <p:nvPr/>
        </p:nvSpPr>
        <p:spPr>
          <a:xfrm>
            <a:off x="325175" y="647000"/>
            <a:ext cx="2169900" cy="20319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Round 2:</a:t>
            </a:r>
            <a:endParaRPr sz="3300">
              <a:solidFill>
                <a:schemeClr val="dk1"/>
              </a:solidFill>
              <a:latin typeface="Nanum Myeongjo"/>
              <a:ea typeface="Nanum Myeongjo"/>
              <a:cs typeface="Nanum Myeongjo"/>
              <a:sym typeface="Nanum Myeongjo"/>
            </a:endParaRPr>
          </a:p>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What evidence of learning is there?</a:t>
            </a:r>
            <a:endParaRPr sz="3300">
              <a:solidFill>
                <a:schemeClr val="dk1"/>
              </a:solidFill>
              <a:latin typeface="Nanum Myeongjo"/>
              <a:ea typeface="Nanum Myeongjo"/>
              <a:cs typeface="Nanum Myeongjo"/>
              <a:sym typeface="Nanum Myeongjo"/>
            </a:endParaRPr>
          </a:p>
        </p:txBody>
      </p:sp>
      <p:sp>
        <p:nvSpPr>
          <p:cNvPr id="644" name="Google Shape;644;p77"/>
          <p:cNvSpPr txBox="1"/>
          <p:nvPr/>
        </p:nvSpPr>
        <p:spPr>
          <a:xfrm>
            <a:off x="325175" y="2843600"/>
            <a:ext cx="2169900" cy="461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GB" sz="1000">
                <a:solidFill>
                  <a:schemeClr val="dk1"/>
                </a:solidFill>
                <a:latin typeface="DM Sans"/>
                <a:ea typeface="DM Sans"/>
                <a:cs typeface="DM Sans"/>
                <a:sym typeface="DM Sans"/>
              </a:rPr>
              <a:t>101</a:t>
            </a:r>
            <a:r>
              <a:rPr b="1" lang="en-GB" sz="1000">
                <a:solidFill>
                  <a:schemeClr val="dk1"/>
                </a:solidFill>
                <a:latin typeface="DM Sans"/>
                <a:ea typeface="DM Sans"/>
                <a:cs typeface="DM Sans"/>
                <a:sym typeface="DM Sans"/>
              </a:rPr>
              <a:t>.b: Solve real-life mathematical problems using linear expressions, equations, and inequalities</a:t>
            </a:r>
            <a:r>
              <a:rPr b="1" lang="en-GB" sz="1000">
                <a:solidFill>
                  <a:schemeClr val="dk1"/>
                </a:solidFill>
                <a:latin typeface="DM Sans"/>
                <a:ea typeface="DM Sans"/>
                <a:cs typeface="DM Sans"/>
                <a:sym typeface="DM Sans"/>
              </a:rPr>
              <a:t>.</a:t>
            </a:r>
            <a:endParaRPr b="1" sz="1000">
              <a:solidFill>
                <a:schemeClr val="dk1"/>
              </a:solidFill>
              <a:latin typeface="DM Sans"/>
              <a:ea typeface="DM Sans"/>
              <a:cs typeface="DM Sans"/>
              <a:sym typeface="DM Sans"/>
            </a:endParaRPr>
          </a:p>
        </p:txBody>
      </p:sp>
      <p:cxnSp>
        <p:nvCxnSpPr>
          <p:cNvPr id="645" name="Google Shape;645;p77"/>
          <p:cNvCxnSpPr/>
          <p:nvPr/>
        </p:nvCxnSpPr>
        <p:spPr>
          <a:xfrm>
            <a:off x="4885475" y="1085975"/>
            <a:ext cx="0" cy="3745500"/>
          </a:xfrm>
          <a:prstGeom prst="straightConnector1">
            <a:avLst/>
          </a:prstGeom>
          <a:noFill/>
          <a:ln cap="flat" cmpd="sng" w="9525">
            <a:solidFill>
              <a:schemeClr val="dk1"/>
            </a:solidFill>
            <a:prstDash val="solid"/>
            <a:round/>
            <a:headEnd len="med" w="med" type="none"/>
            <a:tailEnd len="med" w="med" type="none"/>
          </a:ln>
        </p:spPr>
      </p:cxnSp>
      <p:cxnSp>
        <p:nvCxnSpPr>
          <p:cNvPr id="646" name="Google Shape;646;p77"/>
          <p:cNvCxnSpPr/>
          <p:nvPr/>
        </p:nvCxnSpPr>
        <p:spPr>
          <a:xfrm>
            <a:off x="6898225" y="1085975"/>
            <a:ext cx="0" cy="3745500"/>
          </a:xfrm>
          <a:prstGeom prst="straightConnector1">
            <a:avLst/>
          </a:prstGeom>
          <a:noFill/>
          <a:ln cap="flat" cmpd="sng" w="9525">
            <a:solidFill>
              <a:schemeClr val="dk1"/>
            </a:solidFill>
            <a:prstDash val="solid"/>
            <a:round/>
            <a:headEnd len="med" w="med" type="none"/>
            <a:tailEnd len="med" w="med" type="none"/>
          </a:ln>
        </p:spPr>
      </p:cxnSp>
      <p:sp>
        <p:nvSpPr>
          <p:cNvPr id="647" name="Google Shape;647;p77"/>
          <p:cNvSpPr txBox="1"/>
          <p:nvPr/>
        </p:nvSpPr>
        <p:spPr>
          <a:xfrm>
            <a:off x="3008088" y="1262550"/>
            <a:ext cx="1665900" cy="2342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GB" sz="1000">
                <a:latin typeface="DM Sans"/>
                <a:ea typeface="DM Sans"/>
                <a:cs typeface="DM Sans"/>
                <a:sym typeface="DM Sans"/>
              </a:rPr>
              <a:t>Conference and Provide Revision Support</a:t>
            </a:r>
            <a:endParaRPr b="1" sz="1000">
              <a:latin typeface="DM Sans"/>
              <a:ea typeface="DM Sans"/>
              <a:cs typeface="DM Sans"/>
              <a:sym typeface="DM Sans"/>
            </a:endParaRPr>
          </a:p>
          <a:p>
            <a:pPr indent="0" lvl="0" marL="0" rtl="0" algn="l">
              <a:lnSpc>
                <a:spcPct val="115000"/>
              </a:lnSpc>
              <a:spcBef>
                <a:spcPts val="500"/>
              </a:spcBef>
              <a:spcAft>
                <a:spcPts val="500"/>
              </a:spcAft>
              <a:buNone/>
            </a:pPr>
            <a:r>
              <a:rPr lang="en-GB" sz="1000">
                <a:latin typeface="DM Sans"/>
                <a:ea typeface="DM Sans"/>
                <a:cs typeface="DM Sans"/>
                <a:sym typeface="DM Sans"/>
              </a:rPr>
              <a:t>The student’s artifact shows evidence of an emerging understanding of the expectations of the indicator(s). After conferencing and additional instruction/learning, the student may provide a revised or different artifact as evidence of the indicator(s).</a:t>
            </a:r>
            <a:endParaRPr sz="1000">
              <a:latin typeface="DM Sans"/>
              <a:ea typeface="DM Sans"/>
              <a:cs typeface="DM Sans"/>
              <a:sym typeface="DM Sans"/>
            </a:endParaRPr>
          </a:p>
        </p:txBody>
      </p:sp>
      <p:sp>
        <p:nvSpPr>
          <p:cNvPr id="648" name="Google Shape;648;p77"/>
          <p:cNvSpPr txBox="1"/>
          <p:nvPr/>
        </p:nvSpPr>
        <p:spPr>
          <a:xfrm>
            <a:off x="5058900" y="1262550"/>
            <a:ext cx="1665900" cy="2165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GB" sz="1000">
                <a:latin typeface="DM Sans"/>
                <a:ea typeface="DM Sans"/>
                <a:cs typeface="DM Sans"/>
                <a:sym typeface="DM Sans"/>
              </a:rPr>
              <a:t>Accept with Revision</a:t>
            </a:r>
            <a:endParaRPr b="1" sz="1000">
              <a:latin typeface="DM Sans"/>
              <a:ea typeface="DM Sans"/>
              <a:cs typeface="DM Sans"/>
              <a:sym typeface="DM Sans"/>
            </a:endParaRPr>
          </a:p>
          <a:p>
            <a:pPr indent="0" lvl="0" marL="0" rtl="0" algn="l">
              <a:lnSpc>
                <a:spcPct val="115000"/>
              </a:lnSpc>
              <a:spcBef>
                <a:spcPts val="500"/>
              </a:spcBef>
              <a:spcAft>
                <a:spcPts val="500"/>
              </a:spcAft>
              <a:buNone/>
            </a:pPr>
            <a:r>
              <a:rPr lang="en-GB" sz="1000">
                <a:latin typeface="DM Sans"/>
                <a:ea typeface="DM Sans"/>
                <a:cs typeface="DM Sans"/>
                <a:sym typeface="DM Sans"/>
              </a:rPr>
              <a:t>The student’s artifact shows evidence of approaching a full understanding of the expectations of the indicator(s). The artifact may contain execution errors that should be corrected in revision. The student may revise the selected artifact or submit a different artifact.</a:t>
            </a:r>
            <a:endParaRPr sz="1000">
              <a:latin typeface="DM Sans"/>
              <a:ea typeface="DM Sans"/>
              <a:cs typeface="DM Sans"/>
              <a:sym typeface="DM Sans"/>
            </a:endParaRPr>
          </a:p>
        </p:txBody>
      </p:sp>
      <p:sp>
        <p:nvSpPr>
          <p:cNvPr id="649" name="Google Shape;649;p77"/>
          <p:cNvSpPr txBox="1"/>
          <p:nvPr/>
        </p:nvSpPr>
        <p:spPr>
          <a:xfrm>
            <a:off x="7071650" y="1262550"/>
            <a:ext cx="1665900" cy="1103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GB" sz="1000">
                <a:latin typeface="DM Sans"/>
                <a:ea typeface="DM Sans"/>
                <a:cs typeface="DM Sans"/>
                <a:sym typeface="DM Sans"/>
              </a:rPr>
              <a:t>Accept </a:t>
            </a:r>
            <a:endParaRPr b="1" sz="1000">
              <a:latin typeface="DM Sans"/>
              <a:ea typeface="DM Sans"/>
              <a:cs typeface="DM Sans"/>
              <a:sym typeface="DM Sans"/>
            </a:endParaRPr>
          </a:p>
          <a:p>
            <a:pPr indent="0" lvl="0" marL="0" rtl="0" algn="l">
              <a:lnSpc>
                <a:spcPct val="115000"/>
              </a:lnSpc>
              <a:spcBef>
                <a:spcPts val="500"/>
              </a:spcBef>
              <a:spcAft>
                <a:spcPts val="500"/>
              </a:spcAft>
              <a:buNone/>
            </a:pPr>
            <a:r>
              <a:rPr lang="en-GB" sz="1000">
                <a:latin typeface="DM Sans"/>
                <a:ea typeface="DM Sans"/>
                <a:cs typeface="DM Sans"/>
                <a:sym typeface="DM Sans"/>
              </a:rPr>
              <a:t>The student’s artifact demonstrates evidence </a:t>
            </a:r>
            <a:br>
              <a:rPr lang="en-GB" sz="1000">
                <a:latin typeface="DM Sans"/>
                <a:ea typeface="DM Sans"/>
                <a:cs typeface="DM Sans"/>
                <a:sym typeface="DM Sans"/>
              </a:rPr>
            </a:br>
            <a:r>
              <a:rPr lang="en-GB" sz="1000">
                <a:latin typeface="DM Sans"/>
                <a:ea typeface="DM Sans"/>
                <a:cs typeface="DM Sans"/>
                <a:sym typeface="DM Sans"/>
              </a:rPr>
              <a:t>that they have met the expectations of the indicator(s).</a:t>
            </a:r>
            <a:endParaRPr sz="1000">
              <a:latin typeface="DM Sans"/>
              <a:ea typeface="DM Sans"/>
              <a:cs typeface="DM Sans"/>
              <a:sym typeface="DM Sans"/>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DFCD7"/>
        </a:solidFill>
      </p:bgPr>
    </p:bg>
    <p:spTree>
      <p:nvGrpSpPr>
        <p:cNvPr id="653" name="Shape 653"/>
        <p:cNvGrpSpPr/>
        <p:nvPr/>
      </p:nvGrpSpPr>
      <p:grpSpPr>
        <a:xfrm>
          <a:off x="0" y="0"/>
          <a:ext cx="0" cy="0"/>
          <a:chOff x="0" y="0"/>
          <a:chExt cx="0" cy="0"/>
        </a:xfrm>
      </p:grpSpPr>
      <p:cxnSp>
        <p:nvCxnSpPr>
          <p:cNvPr id="654" name="Google Shape;654;p78"/>
          <p:cNvCxnSpPr/>
          <p:nvPr/>
        </p:nvCxnSpPr>
        <p:spPr>
          <a:xfrm>
            <a:off x="-2700" y="1246575"/>
            <a:ext cx="9149400" cy="0"/>
          </a:xfrm>
          <a:prstGeom prst="straightConnector1">
            <a:avLst/>
          </a:prstGeom>
          <a:noFill/>
          <a:ln cap="flat" cmpd="sng" w="9525">
            <a:solidFill>
              <a:schemeClr val="dk1"/>
            </a:solidFill>
            <a:prstDash val="solid"/>
            <a:round/>
            <a:headEnd len="med" w="med" type="none"/>
            <a:tailEnd len="med" w="med" type="none"/>
          </a:ln>
        </p:spPr>
      </p:cxnSp>
      <p:sp>
        <p:nvSpPr>
          <p:cNvPr id="655" name="Google Shape;655;p78"/>
          <p:cNvSpPr txBox="1"/>
          <p:nvPr/>
        </p:nvSpPr>
        <p:spPr>
          <a:xfrm>
            <a:off x="615900" y="303450"/>
            <a:ext cx="5067900" cy="457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3300">
                <a:solidFill>
                  <a:schemeClr val="dk1"/>
                </a:solidFill>
                <a:latin typeface="Nanum Myeongjo"/>
                <a:ea typeface="Nanum Myeongjo"/>
                <a:cs typeface="Nanum Myeongjo"/>
                <a:sym typeface="Nanum Myeongjo"/>
              </a:rPr>
              <a:t>Examining Student Work</a:t>
            </a:r>
            <a:endParaRPr sz="3300">
              <a:solidFill>
                <a:schemeClr val="dk1"/>
              </a:solidFill>
              <a:latin typeface="Nanum Myeongjo"/>
              <a:ea typeface="Nanum Myeongjo"/>
              <a:cs typeface="Nanum Myeongjo"/>
              <a:sym typeface="Nanum Myeongjo"/>
            </a:endParaRPr>
          </a:p>
        </p:txBody>
      </p:sp>
      <p:cxnSp>
        <p:nvCxnSpPr>
          <p:cNvPr id="656" name="Google Shape;656;p78"/>
          <p:cNvCxnSpPr/>
          <p:nvPr/>
        </p:nvCxnSpPr>
        <p:spPr>
          <a:xfrm>
            <a:off x="5674175" y="300"/>
            <a:ext cx="0" cy="5141400"/>
          </a:xfrm>
          <a:prstGeom prst="straightConnector1">
            <a:avLst/>
          </a:prstGeom>
          <a:noFill/>
          <a:ln cap="flat" cmpd="sng" w="9525">
            <a:solidFill>
              <a:schemeClr val="dk2"/>
            </a:solidFill>
            <a:prstDash val="solid"/>
            <a:round/>
            <a:headEnd len="med" w="med" type="none"/>
            <a:tailEnd len="med" w="med" type="none"/>
          </a:ln>
        </p:spPr>
      </p:cxnSp>
      <p:pic>
        <p:nvPicPr>
          <p:cNvPr id="657" name="Google Shape;657;p78"/>
          <p:cNvPicPr preferRelativeResize="0"/>
          <p:nvPr/>
        </p:nvPicPr>
        <p:blipFill rotWithShape="1">
          <a:blip r:embed="rId3">
            <a:alphaModFix/>
          </a:blip>
          <a:srcRect b="0" l="1117" r="0" t="2572"/>
          <a:stretch/>
        </p:blipFill>
        <p:spPr>
          <a:xfrm>
            <a:off x="615900" y="819575"/>
            <a:ext cx="8225101" cy="3727675"/>
          </a:xfrm>
          <a:prstGeom prst="rect">
            <a:avLst/>
          </a:prstGeom>
          <a:noFill/>
          <a:ln>
            <a:noFill/>
          </a:ln>
        </p:spPr>
      </p:pic>
      <p:sp>
        <p:nvSpPr>
          <p:cNvPr id="658" name="Google Shape;658;p78"/>
          <p:cNvSpPr/>
          <p:nvPr/>
        </p:nvSpPr>
        <p:spPr>
          <a:xfrm>
            <a:off x="615894" y="2298334"/>
            <a:ext cx="450600" cy="412200"/>
          </a:xfrm>
          <a:prstGeom prst="ellipse">
            <a:avLst/>
          </a:prstGeom>
          <a:noFill/>
          <a:ln cap="flat" cmpd="sng" w="28575">
            <a:solidFill>
              <a:srgbClr val="14575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78"/>
          <p:cNvSpPr/>
          <p:nvPr/>
        </p:nvSpPr>
        <p:spPr>
          <a:xfrm>
            <a:off x="1178639" y="2352244"/>
            <a:ext cx="1649400" cy="304200"/>
          </a:xfrm>
          <a:prstGeom prst="leftArrow">
            <a:avLst>
              <a:gd fmla="val 50000" name="adj1"/>
              <a:gd fmla="val 50000" name="adj2"/>
            </a:avLst>
          </a:prstGeom>
          <a:solidFill>
            <a:srgbClr val="145758"/>
          </a:solidFill>
          <a:ln cap="flat" cmpd="sng" w="9525">
            <a:solidFill>
              <a:srgbClr val="14575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78"/>
          <p:cNvSpPr/>
          <p:nvPr/>
        </p:nvSpPr>
        <p:spPr>
          <a:xfrm>
            <a:off x="3278113" y="1855450"/>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78"/>
          <p:cNvSpPr txBox="1"/>
          <p:nvPr/>
        </p:nvSpPr>
        <p:spPr>
          <a:xfrm>
            <a:off x="3348002" y="2459050"/>
            <a:ext cx="1806300" cy="738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sz="1600">
                <a:solidFill>
                  <a:srgbClr val="83FBA3"/>
                </a:solidFill>
                <a:latin typeface="DM Sans"/>
                <a:ea typeface="DM Sans"/>
                <a:cs typeface="DM Sans"/>
                <a:sym typeface="DM Sans"/>
              </a:rPr>
              <a:t>Put your</a:t>
            </a:r>
            <a:br>
              <a:rPr b="1" lang="en-GB" sz="1600">
                <a:solidFill>
                  <a:srgbClr val="83FBA3"/>
                </a:solidFill>
                <a:latin typeface="DM Sans"/>
                <a:ea typeface="DM Sans"/>
                <a:cs typeface="DM Sans"/>
                <a:sym typeface="DM Sans"/>
              </a:rPr>
            </a:br>
            <a:r>
              <a:rPr b="1" lang="en-GB" sz="1600">
                <a:solidFill>
                  <a:srgbClr val="83FBA3"/>
                </a:solidFill>
                <a:latin typeface="DM Sans"/>
                <a:ea typeface="DM Sans"/>
                <a:cs typeface="DM Sans"/>
                <a:sym typeface="DM Sans"/>
              </a:rPr>
              <a:t>thoughts on the Jamboard!</a:t>
            </a:r>
            <a:endParaRPr b="1" sz="1000">
              <a:solidFill>
                <a:srgbClr val="83FBA3"/>
              </a:solidFill>
              <a:latin typeface="DM Sans"/>
              <a:ea typeface="DM Sans"/>
              <a:cs typeface="DM Sans"/>
              <a:sym typeface="DM Sans"/>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665" name="Shape 665"/>
        <p:cNvGrpSpPr/>
        <p:nvPr/>
      </p:nvGrpSpPr>
      <p:grpSpPr>
        <a:xfrm>
          <a:off x="0" y="0"/>
          <a:ext cx="0" cy="0"/>
          <a:chOff x="0" y="0"/>
          <a:chExt cx="0" cy="0"/>
        </a:xfrm>
      </p:grpSpPr>
      <p:cxnSp>
        <p:nvCxnSpPr>
          <p:cNvPr id="666" name="Google Shape;666;p79"/>
          <p:cNvCxnSpPr/>
          <p:nvPr/>
        </p:nvCxnSpPr>
        <p:spPr>
          <a:xfrm>
            <a:off x="-2700" y="1246575"/>
            <a:ext cx="9149400" cy="0"/>
          </a:xfrm>
          <a:prstGeom prst="straightConnector1">
            <a:avLst/>
          </a:prstGeom>
          <a:noFill/>
          <a:ln cap="flat" cmpd="sng" w="9525">
            <a:solidFill>
              <a:schemeClr val="dk1"/>
            </a:solidFill>
            <a:prstDash val="solid"/>
            <a:round/>
            <a:headEnd len="med" w="med" type="none"/>
            <a:tailEnd len="med" w="med" type="none"/>
          </a:ln>
        </p:spPr>
      </p:cxnSp>
      <p:sp>
        <p:nvSpPr>
          <p:cNvPr id="667" name="Google Shape;667;p79"/>
          <p:cNvSpPr txBox="1"/>
          <p:nvPr/>
        </p:nvSpPr>
        <p:spPr>
          <a:xfrm>
            <a:off x="615900" y="303450"/>
            <a:ext cx="2922300" cy="457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3300">
                <a:solidFill>
                  <a:schemeClr val="dk1"/>
                </a:solidFill>
                <a:latin typeface="Nanum Myeongjo"/>
                <a:ea typeface="Nanum Myeongjo"/>
                <a:cs typeface="Nanum Myeongjo"/>
                <a:sym typeface="Nanum Myeongjo"/>
              </a:rPr>
              <a:t>Example #1</a:t>
            </a:r>
            <a:endParaRPr sz="3300">
              <a:solidFill>
                <a:schemeClr val="dk1"/>
              </a:solidFill>
              <a:latin typeface="Nanum Myeongjo"/>
              <a:ea typeface="Nanum Myeongjo"/>
              <a:cs typeface="Nanum Myeongjo"/>
              <a:sym typeface="Nanum Myeongjo"/>
            </a:endParaRPr>
          </a:p>
        </p:txBody>
      </p:sp>
      <p:cxnSp>
        <p:nvCxnSpPr>
          <p:cNvPr id="668" name="Google Shape;668;p79"/>
          <p:cNvCxnSpPr/>
          <p:nvPr/>
        </p:nvCxnSpPr>
        <p:spPr>
          <a:xfrm>
            <a:off x="4226375" y="300"/>
            <a:ext cx="0" cy="5141400"/>
          </a:xfrm>
          <a:prstGeom prst="straightConnector1">
            <a:avLst/>
          </a:prstGeom>
          <a:noFill/>
          <a:ln cap="flat" cmpd="sng" w="9525">
            <a:solidFill>
              <a:schemeClr val="dk2"/>
            </a:solidFill>
            <a:prstDash val="solid"/>
            <a:round/>
            <a:headEnd len="med" w="med" type="none"/>
            <a:tailEnd len="med" w="med" type="none"/>
          </a:ln>
        </p:spPr>
      </p:cxnSp>
      <p:sp>
        <p:nvSpPr>
          <p:cNvPr id="669" name="Google Shape;669;p79"/>
          <p:cNvSpPr/>
          <p:nvPr/>
        </p:nvSpPr>
        <p:spPr>
          <a:xfrm>
            <a:off x="447275" y="2178675"/>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79"/>
          <p:cNvSpPr txBox="1"/>
          <p:nvPr/>
        </p:nvSpPr>
        <p:spPr>
          <a:xfrm>
            <a:off x="643325" y="2905425"/>
            <a:ext cx="1554000" cy="492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Clr>
                <a:schemeClr val="dk1"/>
              </a:buClr>
              <a:buSzPts val="1600"/>
              <a:buFont typeface="Arial"/>
              <a:buNone/>
            </a:pPr>
            <a:r>
              <a:rPr b="1" lang="en-GB" sz="1600">
                <a:solidFill>
                  <a:srgbClr val="FFF8EF"/>
                </a:solidFill>
                <a:latin typeface="DM Sans"/>
                <a:ea typeface="DM Sans"/>
                <a:cs typeface="DM Sans"/>
                <a:sym typeface="DM Sans"/>
              </a:rPr>
              <a:t>Let’s compare notes.</a:t>
            </a:r>
            <a:endParaRPr b="1" sz="1600">
              <a:solidFill>
                <a:srgbClr val="FFF8EF"/>
              </a:solidFill>
              <a:latin typeface="DM Sans"/>
              <a:ea typeface="DM Sans"/>
              <a:cs typeface="DM Sans"/>
              <a:sym typeface="DM Sans"/>
            </a:endParaRPr>
          </a:p>
        </p:txBody>
      </p:sp>
      <p:pic>
        <p:nvPicPr>
          <p:cNvPr id="671" name="Google Shape;671;p79"/>
          <p:cNvPicPr preferRelativeResize="0"/>
          <p:nvPr/>
        </p:nvPicPr>
        <p:blipFill rotWithShape="1">
          <a:blip r:embed="rId3">
            <a:alphaModFix/>
          </a:blip>
          <a:srcRect b="487" l="0" r="0" t="0"/>
          <a:stretch/>
        </p:blipFill>
        <p:spPr>
          <a:xfrm>
            <a:off x="3233100" y="71450"/>
            <a:ext cx="5246566" cy="507024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675" name="Shape 675"/>
        <p:cNvGrpSpPr/>
        <p:nvPr/>
      </p:nvGrpSpPr>
      <p:grpSpPr>
        <a:xfrm>
          <a:off x="0" y="0"/>
          <a:ext cx="0" cy="0"/>
          <a:chOff x="0" y="0"/>
          <a:chExt cx="0" cy="0"/>
        </a:xfrm>
      </p:grpSpPr>
      <p:cxnSp>
        <p:nvCxnSpPr>
          <p:cNvPr id="676" name="Google Shape;676;p80"/>
          <p:cNvCxnSpPr/>
          <p:nvPr/>
        </p:nvCxnSpPr>
        <p:spPr>
          <a:xfrm>
            <a:off x="-2700" y="1246575"/>
            <a:ext cx="9149400" cy="0"/>
          </a:xfrm>
          <a:prstGeom prst="straightConnector1">
            <a:avLst/>
          </a:prstGeom>
          <a:noFill/>
          <a:ln cap="flat" cmpd="sng" w="9525">
            <a:solidFill>
              <a:schemeClr val="dk1"/>
            </a:solidFill>
            <a:prstDash val="solid"/>
            <a:round/>
            <a:headEnd len="med" w="med" type="none"/>
            <a:tailEnd len="med" w="med" type="none"/>
          </a:ln>
        </p:spPr>
      </p:cxnSp>
      <p:sp>
        <p:nvSpPr>
          <p:cNvPr id="677" name="Google Shape;677;p80"/>
          <p:cNvSpPr txBox="1"/>
          <p:nvPr/>
        </p:nvSpPr>
        <p:spPr>
          <a:xfrm>
            <a:off x="615900" y="303450"/>
            <a:ext cx="2922300" cy="457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3300">
                <a:solidFill>
                  <a:schemeClr val="dk1"/>
                </a:solidFill>
                <a:latin typeface="Nanum Myeongjo"/>
                <a:ea typeface="Nanum Myeongjo"/>
                <a:cs typeface="Nanum Myeongjo"/>
                <a:sym typeface="Nanum Myeongjo"/>
              </a:rPr>
              <a:t>Example #2</a:t>
            </a:r>
            <a:endParaRPr sz="3300">
              <a:solidFill>
                <a:schemeClr val="dk1"/>
              </a:solidFill>
              <a:latin typeface="Nanum Myeongjo"/>
              <a:ea typeface="Nanum Myeongjo"/>
              <a:cs typeface="Nanum Myeongjo"/>
              <a:sym typeface="Nanum Myeongjo"/>
            </a:endParaRPr>
          </a:p>
        </p:txBody>
      </p:sp>
      <p:cxnSp>
        <p:nvCxnSpPr>
          <p:cNvPr id="678" name="Google Shape;678;p80"/>
          <p:cNvCxnSpPr/>
          <p:nvPr/>
        </p:nvCxnSpPr>
        <p:spPr>
          <a:xfrm>
            <a:off x="4226375" y="300"/>
            <a:ext cx="0" cy="5141400"/>
          </a:xfrm>
          <a:prstGeom prst="straightConnector1">
            <a:avLst/>
          </a:prstGeom>
          <a:noFill/>
          <a:ln cap="flat" cmpd="sng" w="9525">
            <a:solidFill>
              <a:schemeClr val="dk2"/>
            </a:solidFill>
            <a:prstDash val="solid"/>
            <a:round/>
            <a:headEnd len="med" w="med" type="none"/>
            <a:tailEnd len="med" w="med" type="none"/>
          </a:ln>
        </p:spPr>
      </p:cxnSp>
      <p:sp>
        <p:nvSpPr>
          <p:cNvPr id="679" name="Google Shape;679;p80"/>
          <p:cNvSpPr/>
          <p:nvPr/>
        </p:nvSpPr>
        <p:spPr>
          <a:xfrm>
            <a:off x="516925" y="2550950"/>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80"/>
          <p:cNvSpPr txBox="1"/>
          <p:nvPr/>
        </p:nvSpPr>
        <p:spPr>
          <a:xfrm>
            <a:off x="712975" y="3277700"/>
            <a:ext cx="1554000" cy="492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Clr>
                <a:schemeClr val="dk1"/>
              </a:buClr>
              <a:buSzPts val="1600"/>
              <a:buFont typeface="Arial"/>
              <a:buNone/>
            </a:pPr>
            <a:r>
              <a:rPr b="1" lang="en-GB" sz="1600">
                <a:solidFill>
                  <a:srgbClr val="FFF8EF"/>
                </a:solidFill>
                <a:latin typeface="DM Sans"/>
                <a:ea typeface="DM Sans"/>
                <a:cs typeface="DM Sans"/>
                <a:sym typeface="DM Sans"/>
              </a:rPr>
              <a:t>Let’s compare notes.</a:t>
            </a:r>
            <a:endParaRPr b="1" sz="1600">
              <a:solidFill>
                <a:srgbClr val="FFF8EF"/>
              </a:solidFill>
              <a:latin typeface="DM Sans"/>
              <a:ea typeface="DM Sans"/>
              <a:cs typeface="DM Sans"/>
              <a:sym typeface="DM Sans"/>
            </a:endParaRPr>
          </a:p>
        </p:txBody>
      </p:sp>
      <p:pic>
        <p:nvPicPr>
          <p:cNvPr id="681" name="Google Shape;681;p80"/>
          <p:cNvPicPr preferRelativeResize="0"/>
          <p:nvPr/>
        </p:nvPicPr>
        <p:blipFill rotWithShape="1">
          <a:blip r:embed="rId3">
            <a:alphaModFix/>
          </a:blip>
          <a:srcRect b="-1368" l="0" r="-1543" t="0"/>
          <a:stretch/>
        </p:blipFill>
        <p:spPr>
          <a:xfrm>
            <a:off x="2909900" y="289150"/>
            <a:ext cx="3905800" cy="4810426"/>
          </a:xfrm>
          <a:prstGeom prst="rect">
            <a:avLst/>
          </a:prstGeom>
          <a:noFill/>
          <a:ln>
            <a:noFill/>
          </a:ln>
        </p:spPr>
      </p:pic>
      <p:pic>
        <p:nvPicPr>
          <p:cNvPr id="682" name="Google Shape;682;p80"/>
          <p:cNvPicPr preferRelativeResize="0"/>
          <p:nvPr/>
        </p:nvPicPr>
        <p:blipFill>
          <a:blip r:embed="rId4">
            <a:alphaModFix/>
          </a:blip>
          <a:stretch>
            <a:fillRect/>
          </a:stretch>
        </p:blipFill>
        <p:spPr>
          <a:xfrm>
            <a:off x="6505525" y="1042199"/>
            <a:ext cx="3045826" cy="28867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5758"/>
        </a:solidFill>
      </p:bgPr>
    </p:bg>
    <p:spTree>
      <p:nvGrpSpPr>
        <p:cNvPr id="176" name="Shape 176"/>
        <p:cNvGrpSpPr/>
        <p:nvPr/>
      </p:nvGrpSpPr>
      <p:grpSpPr>
        <a:xfrm>
          <a:off x="0" y="0"/>
          <a:ext cx="0" cy="0"/>
          <a:chOff x="0" y="0"/>
          <a:chExt cx="0" cy="0"/>
        </a:xfrm>
      </p:grpSpPr>
      <p:cxnSp>
        <p:nvCxnSpPr>
          <p:cNvPr id="177" name="Google Shape;177;p36"/>
          <p:cNvCxnSpPr/>
          <p:nvPr/>
        </p:nvCxnSpPr>
        <p:spPr>
          <a:xfrm>
            <a:off x="312775" y="-13900"/>
            <a:ext cx="0" cy="5178300"/>
          </a:xfrm>
          <a:prstGeom prst="straightConnector1">
            <a:avLst/>
          </a:prstGeom>
          <a:noFill/>
          <a:ln cap="flat" cmpd="sng" w="9525">
            <a:solidFill>
              <a:srgbClr val="83FBA3"/>
            </a:solidFill>
            <a:prstDash val="solid"/>
            <a:round/>
            <a:headEnd len="med" w="med" type="none"/>
            <a:tailEnd len="med" w="med" type="none"/>
          </a:ln>
        </p:spPr>
      </p:cxnSp>
      <p:cxnSp>
        <p:nvCxnSpPr>
          <p:cNvPr id="178" name="Google Shape;178;p36"/>
          <p:cNvCxnSpPr/>
          <p:nvPr/>
        </p:nvCxnSpPr>
        <p:spPr>
          <a:xfrm rot="10800000">
            <a:off x="-100" y="4837750"/>
            <a:ext cx="9202800" cy="0"/>
          </a:xfrm>
          <a:prstGeom prst="straightConnector1">
            <a:avLst/>
          </a:prstGeom>
          <a:noFill/>
          <a:ln cap="flat" cmpd="sng" w="9525">
            <a:solidFill>
              <a:srgbClr val="83FBA3"/>
            </a:solidFill>
            <a:prstDash val="solid"/>
            <a:round/>
            <a:headEnd len="med" w="med" type="none"/>
            <a:tailEnd len="med" w="med" type="none"/>
          </a:ln>
        </p:spPr>
      </p:cxnSp>
      <p:sp>
        <p:nvSpPr>
          <p:cNvPr id="179" name="Google Shape;179;p36"/>
          <p:cNvSpPr txBox="1"/>
          <p:nvPr/>
        </p:nvSpPr>
        <p:spPr>
          <a:xfrm>
            <a:off x="768300" y="379350"/>
            <a:ext cx="7896300" cy="18726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1"/>
              </a:buClr>
              <a:buSzPts val="1100"/>
              <a:buFont typeface="Arial"/>
              <a:buNone/>
            </a:pPr>
            <a:r>
              <a:rPr lang="en-GB" sz="3500">
                <a:solidFill>
                  <a:srgbClr val="83FBA3"/>
                </a:solidFill>
                <a:latin typeface="Nanum Myeongjo"/>
                <a:ea typeface="Nanum Myeongjo"/>
                <a:cs typeface="Nanum Myeongjo"/>
                <a:sym typeface="Nanum Myeongjo"/>
              </a:rPr>
              <a:t>Learning Principles</a:t>
            </a:r>
            <a:endParaRPr sz="3500">
              <a:solidFill>
                <a:srgbClr val="83FBA3"/>
              </a:solidFill>
              <a:latin typeface="Nanum Myeongjo"/>
              <a:ea typeface="Nanum Myeongjo"/>
              <a:cs typeface="Nanum Myeongjo"/>
              <a:sym typeface="Nanum Myeongjo"/>
            </a:endParaRPr>
          </a:p>
          <a:p>
            <a:pPr indent="0" lvl="0" marL="0" rtl="0" algn="l">
              <a:lnSpc>
                <a:spcPct val="100000"/>
              </a:lnSpc>
              <a:spcBef>
                <a:spcPts val="1000"/>
              </a:spcBef>
              <a:spcAft>
                <a:spcPts val="0"/>
              </a:spcAft>
              <a:buClr>
                <a:schemeClr val="dk1"/>
              </a:buClr>
              <a:buSzPts val="1100"/>
              <a:buFont typeface="Arial"/>
              <a:buNone/>
            </a:pPr>
            <a:r>
              <a:t/>
            </a:r>
            <a:endParaRPr sz="3500">
              <a:solidFill>
                <a:srgbClr val="83FBA3"/>
              </a:solidFill>
              <a:latin typeface="Nanum Myeongjo"/>
              <a:ea typeface="Nanum Myeongjo"/>
              <a:cs typeface="Nanum Myeongjo"/>
              <a:sym typeface="Nanum Myeongjo"/>
            </a:endParaRPr>
          </a:p>
          <a:p>
            <a:pPr indent="0" lvl="0" marL="0" rtl="0" algn="l">
              <a:lnSpc>
                <a:spcPct val="100000"/>
              </a:lnSpc>
              <a:spcBef>
                <a:spcPts val="1000"/>
              </a:spcBef>
              <a:spcAft>
                <a:spcPts val="1000"/>
              </a:spcAft>
              <a:buClr>
                <a:schemeClr val="dk1"/>
              </a:buClr>
              <a:buSzPts val="1100"/>
              <a:buFont typeface="Arial"/>
              <a:buNone/>
            </a:pPr>
            <a:r>
              <a:t/>
            </a:r>
            <a:endParaRPr sz="3500">
              <a:solidFill>
                <a:schemeClr val="lt1"/>
              </a:solidFill>
              <a:latin typeface="Nanum Myeongjo"/>
              <a:ea typeface="Nanum Myeongjo"/>
              <a:cs typeface="Nanum Myeongjo"/>
              <a:sym typeface="Nanum Myeongjo"/>
            </a:endParaRPr>
          </a:p>
        </p:txBody>
      </p:sp>
      <p:sp>
        <p:nvSpPr>
          <p:cNvPr id="180" name="Google Shape;180;p36"/>
          <p:cNvSpPr txBox="1"/>
          <p:nvPr/>
        </p:nvSpPr>
        <p:spPr>
          <a:xfrm>
            <a:off x="768300" y="1071275"/>
            <a:ext cx="5967300" cy="3210900"/>
          </a:xfrm>
          <a:prstGeom prst="rect">
            <a:avLst/>
          </a:prstGeom>
          <a:noFill/>
          <a:ln>
            <a:noFill/>
          </a:ln>
        </p:spPr>
        <p:txBody>
          <a:bodyPr anchorCtr="0" anchor="t" bIns="0" lIns="0" spcFirstLastPara="1" rIns="0" wrap="square" tIns="0">
            <a:spAutoFit/>
          </a:bodyPr>
          <a:lstStyle/>
          <a:p>
            <a:pPr indent="-205740" lvl="0" marL="164592" rtl="0" algn="l">
              <a:lnSpc>
                <a:spcPct val="115000"/>
              </a:lnSpc>
              <a:spcBef>
                <a:spcPts val="500"/>
              </a:spcBef>
              <a:spcAft>
                <a:spcPts val="0"/>
              </a:spcAft>
              <a:buClr>
                <a:schemeClr val="lt1"/>
              </a:buClr>
              <a:buSzPts val="1800"/>
              <a:buFont typeface="Nanum Myeongjo"/>
              <a:buAutoNum type="arabicPeriod"/>
            </a:pPr>
            <a:r>
              <a:rPr lang="en-GB" sz="1800">
                <a:solidFill>
                  <a:schemeClr val="lt1"/>
                </a:solidFill>
                <a:latin typeface="Nanum Myeongjo"/>
                <a:ea typeface="Nanum Myeongjo"/>
                <a:cs typeface="Nanum Myeongjo"/>
                <a:sym typeface="Nanum Myeongjo"/>
              </a:rPr>
              <a:t>Engage with cognitively demanding tasks in heterogeneous settings. </a:t>
            </a:r>
            <a:endParaRPr sz="1800">
              <a:solidFill>
                <a:schemeClr val="lt1"/>
              </a:solidFill>
              <a:latin typeface="Nanum Myeongjo"/>
              <a:ea typeface="Nanum Myeongjo"/>
              <a:cs typeface="Nanum Myeongjo"/>
              <a:sym typeface="Nanum Myeongjo"/>
            </a:endParaRPr>
          </a:p>
          <a:p>
            <a:pPr indent="-205740" lvl="0" marL="164592" rtl="0" algn="l">
              <a:lnSpc>
                <a:spcPct val="115000"/>
              </a:lnSpc>
              <a:spcBef>
                <a:spcPts val="500"/>
              </a:spcBef>
              <a:spcAft>
                <a:spcPts val="0"/>
              </a:spcAft>
              <a:buClr>
                <a:schemeClr val="lt1"/>
              </a:buClr>
              <a:buSzPts val="1800"/>
              <a:buFont typeface="Nanum Myeongjo"/>
              <a:buAutoNum type="arabicPeriod"/>
            </a:pPr>
            <a:r>
              <a:rPr lang="en-GB" sz="1800">
                <a:solidFill>
                  <a:schemeClr val="lt1"/>
                </a:solidFill>
                <a:latin typeface="Nanum Myeongjo"/>
                <a:ea typeface="Nanum Myeongjo"/>
                <a:cs typeface="Nanum Myeongjo"/>
                <a:sym typeface="Nanum Myeongjo"/>
              </a:rPr>
              <a:t>Engage in social activities.</a:t>
            </a:r>
            <a:endParaRPr sz="1800">
              <a:solidFill>
                <a:schemeClr val="lt1"/>
              </a:solidFill>
              <a:latin typeface="Nanum Myeongjo"/>
              <a:ea typeface="Nanum Myeongjo"/>
              <a:cs typeface="Nanum Myeongjo"/>
              <a:sym typeface="Nanum Myeongjo"/>
            </a:endParaRPr>
          </a:p>
          <a:p>
            <a:pPr indent="-205740" lvl="0" marL="164592" rtl="0" algn="l">
              <a:lnSpc>
                <a:spcPct val="115000"/>
              </a:lnSpc>
              <a:spcBef>
                <a:spcPts val="500"/>
              </a:spcBef>
              <a:spcAft>
                <a:spcPts val="0"/>
              </a:spcAft>
              <a:buClr>
                <a:schemeClr val="lt1"/>
              </a:buClr>
              <a:buSzPts val="1800"/>
              <a:buFont typeface="Nanum Myeongjo"/>
              <a:buAutoNum type="arabicPeriod"/>
            </a:pPr>
            <a:r>
              <a:rPr lang="en-GB" sz="1800">
                <a:solidFill>
                  <a:schemeClr val="lt1"/>
                </a:solidFill>
                <a:latin typeface="Nanum Myeongjo"/>
                <a:ea typeface="Nanum Myeongjo"/>
                <a:cs typeface="Nanum Myeongjo"/>
                <a:sym typeface="Nanum Myeongjo"/>
              </a:rPr>
              <a:t>Build conceptual understanding through reasoning.</a:t>
            </a:r>
            <a:endParaRPr sz="1800">
              <a:solidFill>
                <a:schemeClr val="lt1"/>
              </a:solidFill>
              <a:latin typeface="Nanum Myeongjo"/>
              <a:ea typeface="Nanum Myeongjo"/>
              <a:cs typeface="Nanum Myeongjo"/>
              <a:sym typeface="Nanum Myeongjo"/>
            </a:endParaRPr>
          </a:p>
          <a:p>
            <a:pPr indent="-205740" lvl="0" marL="164592" rtl="0" algn="l">
              <a:lnSpc>
                <a:spcPct val="115000"/>
              </a:lnSpc>
              <a:spcBef>
                <a:spcPts val="500"/>
              </a:spcBef>
              <a:spcAft>
                <a:spcPts val="0"/>
              </a:spcAft>
              <a:buClr>
                <a:schemeClr val="lt1"/>
              </a:buClr>
              <a:buSzPts val="1800"/>
              <a:buFont typeface="Nanum Myeongjo"/>
              <a:buAutoNum type="arabicPeriod"/>
            </a:pPr>
            <a:r>
              <a:rPr lang="en-GB" sz="1800">
                <a:solidFill>
                  <a:schemeClr val="lt1"/>
                </a:solidFill>
                <a:latin typeface="Nanum Myeongjo"/>
                <a:ea typeface="Nanum Myeongjo"/>
                <a:cs typeface="Nanum Myeongjo"/>
                <a:sym typeface="Nanum Myeongjo"/>
              </a:rPr>
              <a:t>Have agency in their learning. </a:t>
            </a:r>
            <a:endParaRPr sz="1800">
              <a:solidFill>
                <a:schemeClr val="lt1"/>
              </a:solidFill>
              <a:latin typeface="Nanum Myeongjo"/>
              <a:ea typeface="Nanum Myeongjo"/>
              <a:cs typeface="Nanum Myeongjo"/>
              <a:sym typeface="Nanum Myeongjo"/>
            </a:endParaRPr>
          </a:p>
          <a:p>
            <a:pPr indent="-205740" lvl="0" marL="164592" rtl="0" algn="l">
              <a:lnSpc>
                <a:spcPct val="115000"/>
              </a:lnSpc>
              <a:spcBef>
                <a:spcPts val="500"/>
              </a:spcBef>
              <a:spcAft>
                <a:spcPts val="0"/>
              </a:spcAft>
              <a:buClr>
                <a:schemeClr val="lt1"/>
              </a:buClr>
              <a:buSzPts val="1800"/>
              <a:buFont typeface="Nanum Myeongjo"/>
              <a:buAutoNum type="arabicPeriod"/>
            </a:pPr>
            <a:r>
              <a:rPr lang="en-GB" sz="1800">
                <a:solidFill>
                  <a:schemeClr val="lt1"/>
                </a:solidFill>
                <a:latin typeface="Nanum Myeongjo"/>
                <a:ea typeface="Nanum Myeongjo"/>
                <a:cs typeface="Nanum Myeongjo"/>
                <a:sym typeface="Nanum Myeongjo"/>
              </a:rPr>
              <a:t>View mathematics as a human endeavor across centuries.</a:t>
            </a:r>
            <a:endParaRPr sz="1800">
              <a:solidFill>
                <a:schemeClr val="lt1"/>
              </a:solidFill>
              <a:latin typeface="Nanum Myeongjo"/>
              <a:ea typeface="Nanum Myeongjo"/>
              <a:cs typeface="Nanum Myeongjo"/>
              <a:sym typeface="Nanum Myeongjo"/>
            </a:endParaRPr>
          </a:p>
          <a:p>
            <a:pPr indent="-205740" lvl="0" marL="164592" rtl="0" algn="l">
              <a:lnSpc>
                <a:spcPct val="115000"/>
              </a:lnSpc>
              <a:spcBef>
                <a:spcPts val="500"/>
              </a:spcBef>
              <a:spcAft>
                <a:spcPts val="0"/>
              </a:spcAft>
              <a:buClr>
                <a:schemeClr val="lt1"/>
              </a:buClr>
              <a:buSzPts val="1800"/>
              <a:buFont typeface="Nanum Myeongjo"/>
              <a:buAutoNum type="arabicPeriod"/>
            </a:pPr>
            <a:r>
              <a:rPr lang="en-GB" sz="1800">
                <a:solidFill>
                  <a:schemeClr val="lt1"/>
                </a:solidFill>
                <a:latin typeface="Nanum Myeongjo"/>
                <a:ea typeface="Nanum Myeongjo"/>
                <a:cs typeface="Nanum Myeongjo"/>
                <a:sym typeface="Nanum Myeongjo"/>
              </a:rPr>
              <a:t>See mathematics as relevant. </a:t>
            </a:r>
            <a:endParaRPr sz="1800">
              <a:solidFill>
                <a:schemeClr val="lt1"/>
              </a:solidFill>
              <a:latin typeface="Nanum Myeongjo"/>
              <a:ea typeface="Nanum Myeongjo"/>
              <a:cs typeface="Nanum Myeongjo"/>
              <a:sym typeface="Nanum Myeongjo"/>
            </a:endParaRPr>
          </a:p>
          <a:p>
            <a:pPr indent="-205740" lvl="0" marL="164592" rtl="0" algn="l">
              <a:lnSpc>
                <a:spcPct val="115000"/>
              </a:lnSpc>
              <a:spcBef>
                <a:spcPts val="500"/>
              </a:spcBef>
              <a:spcAft>
                <a:spcPts val="0"/>
              </a:spcAft>
              <a:buClr>
                <a:schemeClr val="lt1"/>
              </a:buClr>
              <a:buSzPts val="1800"/>
              <a:buFont typeface="Nanum Myeongjo"/>
              <a:buAutoNum type="arabicPeriod"/>
            </a:pPr>
            <a:r>
              <a:rPr lang="en-GB" sz="1800">
                <a:solidFill>
                  <a:schemeClr val="lt1"/>
                </a:solidFill>
                <a:latin typeface="Nanum Myeongjo"/>
                <a:ea typeface="Nanum Myeongjo"/>
                <a:cs typeface="Nanum Myeongjo"/>
                <a:sym typeface="Nanum Myeongjo"/>
              </a:rPr>
              <a:t>Employ technology as a tool for problem-solving and understanding.</a:t>
            </a:r>
            <a:endParaRPr sz="1800">
              <a:solidFill>
                <a:schemeClr val="lt1"/>
              </a:solidFill>
              <a:latin typeface="Nanum Myeongjo"/>
              <a:ea typeface="Nanum Myeongjo"/>
              <a:cs typeface="Nanum Myeongjo"/>
              <a:sym typeface="Nanum Myeongjo"/>
            </a:endParaRPr>
          </a:p>
        </p:txBody>
      </p:sp>
      <p:sp>
        <p:nvSpPr>
          <p:cNvPr id="181" name="Google Shape;181;p36"/>
          <p:cNvSpPr/>
          <p:nvPr/>
        </p:nvSpPr>
        <p:spPr>
          <a:xfrm>
            <a:off x="6695675" y="2426325"/>
            <a:ext cx="1946100" cy="1946100"/>
          </a:xfrm>
          <a:prstGeom prst="teardrop">
            <a:avLst>
              <a:gd fmla="val 100000" name="adj"/>
            </a:avLst>
          </a:prstGeom>
          <a:solidFill>
            <a:srgbClr val="83FB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36"/>
          <p:cNvSpPr txBox="1"/>
          <p:nvPr/>
        </p:nvSpPr>
        <p:spPr>
          <a:xfrm>
            <a:off x="6887975" y="3145425"/>
            <a:ext cx="1561500" cy="507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sz="1100">
                <a:solidFill>
                  <a:srgbClr val="145758"/>
                </a:solidFill>
                <a:latin typeface="Proxima Nova"/>
                <a:ea typeface="Proxima Nova"/>
                <a:cs typeface="Proxima Nova"/>
                <a:sym typeface="Proxima Nova"/>
              </a:rPr>
              <a:t>Which learning principle would you like to focus on today?</a:t>
            </a:r>
            <a:endParaRPr b="1" sz="1100">
              <a:solidFill>
                <a:srgbClr val="145758"/>
              </a:solidFill>
              <a:latin typeface="DM Sans"/>
              <a:ea typeface="DM Sans"/>
              <a:cs typeface="DM Sans"/>
              <a:sym typeface="DM Sans"/>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686" name="Shape 686"/>
        <p:cNvGrpSpPr/>
        <p:nvPr/>
      </p:nvGrpSpPr>
      <p:grpSpPr>
        <a:xfrm>
          <a:off x="0" y="0"/>
          <a:ext cx="0" cy="0"/>
          <a:chOff x="0" y="0"/>
          <a:chExt cx="0" cy="0"/>
        </a:xfrm>
      </p:grpSpPr>
      <p:cxnSp>
        <p:nvCxnSpPr>
          <p:cNvPr id="687" name="Google Shape;687;p81"/>
          <p:cNvCxnSpPr/>
          <p:nvPr/>
        </p:nvCxnSpPr>
        <p:spPr>
          <a:xfrm>
            <a:off x="-2700" y="1246575"/>
            <a:ext cx="9149400" cy="0"/>
          </a:xfrm>
          <a:prstGeom prst="straightConnector1">
            <a:avLst/>
          </a:prstGeom>
          <a:noFill/>
          <a:ln cap="flat" cmpd="sng" w="9525">
            <a:solidFill>
              <a:schemeClr val="dk1"/>
            </a:solidFill>
            <a:prstDash val="solid"/>
            <a:round/>
            <a:headEnd len="med" w="med" type="none"/>
            <a:tailEnd len="med" w="med" type="none"/>
          </a:ln>
        </p:spPr>
      </p:cxnSp>
      <p:sp>
        <p:nvSpPr>
          <p:cNvPr id="688" name="Google Shape;688;p81"/>
          <p:cNvSpPr txBox="1"/>
          <p:nvPr/>
        </p:nvSpPr>
        <p:spPr>
          <a:xfrm>
            <a:off x="615900" y="303450"/>
            <a:ext cx="2922300" cy="457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3300">
                <a:solidFill>
                  <a:schemeClr val="dk1"/>
                </a:solidFill>
                <a:latin typeface="Nanum Myeongjo"/>
                <a:ea typeface="Nanum Myeongjo"/>
                <a:cs typeface="Nanum Myeongjo"/>
                <a:sym typeface="Nanum Myeongjo"/>
              </a:rPr>
              <a:t>Example #3</a:t>
            </a:r>
            <a:endParaRPr sz="3300">
              <a:solidFill>
                <a:schemeClr val="dk1"/>
              </a:solidFill>
              <a:latin typeface="Nanum Myeongjo"/>
              <a:ea typeface="Nanum Myeongjo"/>
              <a:cs typeface="Nanum Myeongjo"/>
              <a:sym typeface="Nanum Myeongjo"/>
            </a:endParaRPr>
          </a:p>
        </p:txBody>
      </p:sp>
      <p:cxnSp>
        <p:nvCxnSpPr>
          <p:cNvPr id="689" name="Google Shape;689;p81"/>
          <p:cNvCxnSpPr/>
          <p:nvPr/>
        </p:nvCxnSpPr>
        <p:spPr>
          <a:xfrm>
            <a:off x="4226375" y="300"/>
            <a:ext cx="0" cy="5141400"/>
          </a:xfrm>
          <a:prstGeom prst="straightConnector1">
            <a:avLst/>
          </a:prstGeom>
          <a:noFill/>
          <a:ln cap="flat" cmpd="sng" w="9525">
            <a:solidFill>
              <a:schemeClr val="dk2"/>
            </a:solidFill>
            <a:prstDash val="solid"/>
            <a:round/>
            <a:headEnd len="med" w="med" type="none"/>
            <a:tailEnd len="med" w="med" type="none"/>
          </a:ln>
        </p:spPr>
      </p:cxnSp>
      <p:sp>
        <p:nvSpPr>
          <p:cNvPr id="690" name="Google Shape;690;p81"/>
          <p:cNvSpPr/>
          <p:nvPr/>
        </p:nvSpPr>
        <p:spPr>
          <a:xfrm>
            <a:off x="516925" y="2550950"/>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81"/>
          <p:cNvSpPr txBox="1"/>
          <p:nvPr/>
        </p:nvSpPr>
        <p:spPr>
          <a:xfrm>
            <a:off x="712975" y="3277700"/>
            <a:ext cx="1554000" cy="492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Clr>
                <a:schemeClr val="dk1"/>
              </a:buClr>
              <a:buSzPts val="1600"/>
              <a:buFont typeface="Arial"/>
              <a:buNone/>
            </a:pPr>
            <a:r>
              <a:rPr b="1" lang="en-GB" sz="1600">
                <a:solidFill>
                  <a:srgbClr val="FFF8EF"/>
                </a:solidFill>
                <a:latin typeface="DM Sans"/>
                <a:ea typeface="DM Sans"/>
                <a:cs typeface="DM Sans"/>
                <a:sym typeface="DM Sans"/>
              </a:rPr>
              <a:t>Let’s compare notes.</a:t>
            </a:r>
            <a:endParaRPr b="1" sz="1600">
              <a:solidFill>
                <a:srgbClr val="FFF8EF"/>
              </a:solidFill>
              <a:latin typeface="DM Sans"/>
              <a:ea typeface="DM Sans"/>
              <a:cs typeface="DM Sans"/>
              <a:sym typeface="DM Sans"/>
            </a:endParaRPr>
          </a:p>
        </p:txBody>
      </p:sp>
      <p:pic>
        <p:nvPicPr>
          <p:cNvPr id="692" name="Google Shape;692;p81"/>
          <p:cNvPicPr preferRelativeResize="0"/>
          <p:nvPr/>
        </p:nvPicPr>
        <p:blipFill>
          <a:blip r:embed="rId3">
            <a:alphaModFix/>
          </a:blip>
          <a:stretch>
            <a:fillRect/>
          </a:stretch>
        </p:blipFill>
        <p:spPr>
          <a:xfrm>
            <a:off x="3364075" y="100500"/>
            <a:ext cx="5142326" cy="49410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5758"/>
        </a:solidFill>
      </p:bgPr>
    </p:bg>
    <p:spTree>
      <p:nvGrpSpPr>
        <p:cNvPr id="696" name="Shape 696"/>
        <p:cNvGrpSpPr/>
        <p:nvPr/>
      </p:nvGrpSpPr>
      <p:grpSpPr>
        <a:xfrm>
          <a:off x="0" y="0"/>
          <a:ext cx="0" cy="0"/>
          <a:chOff x="0" y="0"/>
          <a:chExt cx="0" cy="0"/>
        </a:xfrm>
      </p:grpSpPr>
      <p:cxnSp>
        <p:nvCxnSpPr>
          <p:cNvPr id="697" name="Google Shape;697;p82"/>
          <p:cNvCxnSpPr/>
          <p:nvPr/>
        </p:nvCxnSpPr>
        <p:spPr>
          <a:xfrm>
            <a:off x="312775" y="-13900"/>
            <a:ext cx="0" cy="5178300"/>
          </a:xfrm>
          <a:prstGeom prst="straightConnector1">
            <a:avLst/>
          </a:prstGeom>
          <a:noFill/>
          <a:ln cap="flat" cmpd="sng" w="9525">
            <a:solidFill>
              <a:srgbClr val="83FBA3"/>
            </a:solidFill>
            <a:prstDash val="solid"/>
            <a:round/>
            <a:headEnd len="sm" w="sm" type="none"/>
            <a:tailEnd len="sm" w="sm" type="none"/>
          </a:ln>
        </p:spPr>
      </p:cxnSp>
      <p:cxnSp>
        <p:nvCxnSpPr>
          <p:cNvPr id="698" name="Google Shape;698;p82"/>
          <p:cNvCxnSpPr/>
          <p:nvPr/>
        </p:nvCxnSpPr>
        <p:spPr>
          <a:xfrm rot="10800000">
            <a:off x="-100" y="4837750"/>
            <a:ext cx="9202800" cy="0"/>
          </a:xfrm>
          <a:prstGeom prst="straightConnector1">
            <a:avLst/>
          </a:prstGeom>
          <a:noFill/>
          <a:ln cap="flat" cmpd="sng" w="9525">
            <a:solidFill>
              <a:srgbClr val="83FBA3"/>
            </a:solidFill>
            <a:prstDash val="solid"/>
            <a:round/>
            <a:headEnd len="sm" w="sm" type="none"/>
            <a:tailEnd len="sm" w="sm" type="none"/>
          </a:ln>
        </p:spPr>
      </p:cxnSp>
      <p:sp>
        <p:nvSpPr>
          <p:cNvPr id="699" name="Google Shape;699;p82"/>
          <p:cNvSpPr txBox="1"/>
          <p:nvPr/>
        </p:nvSpPr>
        <p:spPr>
          <a:xfrm>
            <a:off x="615900" y="368375"/>
            <a:ext cx="4900500" cy="1077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1000"/>
              </a:spcAft>
              <a:buClr>
                <a:srgbClr val="000000"/>
              </a:buClr>
              <a:buSzPts val="3500"/>
              <a:buFont typeface="Arial"/>
              <a:buNone/>
            </a:pPr>
            <a:r>
              <a:rPr b="0" i="0" lang="en-GB" sz="3500" u="none" cap="none" strike="noStrike">
                <a:solidFill>
                  <a:srgbClr val="83FBA3"/>
                </a:solidFill>
                <a:latin typeface="Nanum Myeongjo"/>
                <a:ea typeface="Nanum Myeongjo"/>
                <a:cs typeface="Nanum Myeongjo"/>
                <a:sym typeface="Nanum Myeongjo"/>
              </a:rPr>
              <a:t>Let’s Hear Some Reflections</a:t>
            </a:r>
            <a:endParaRPr b="0" i="0" sz="3500" u="none" cap="none" strike="noStrike">
              <a:solidFill>
                <a:srgbClr val="83FBA3"/>
              </a:solidFill>
              <a:latin typeface="Nanum Myeongjo"/>
              <a:ea typeface="Nanum Myeongjo"/>
              <a:cs typeface="Nanum Myeongjo"/>
              <a:sym typeface="Nanum Myeongjo"/>
            </a:endParaRPr>
          </a:p>
        </p:txBody>
      </p:sp>
      <p:sp>
        <p:nvSpPr>
          <p:cNvPr id="700" name="Google Shape;700;p82"/>
          <p:cNvSpPr txBox="1"/>
          <p:nvPr/>
        </p:nvSpPr>
        <p:spPr>
          <a:xfrm>
            <a:off x="615900" y="1598550"/>
            <a:ext cx="5421300" cy="1635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2200"/>
              <a:buFont typeface="Arial"/>
              <a:buNone/>
            </a:pPr>
            <a:r>
              <a:rPr b="0" i="0" lang="en-GB" sz="2200" u="none" cap="none" strike="noStrike">
                <a:solidFill>
                  <a:schemeClr val="lt1"/>
                </a:solidFill>
                <a:latin typeface="DM Sans"/>
                <a:ea typeface="DM Sans"/>
                <a:cs typeface="DM Sans"/>
                <a:sym typeface="DM Sans"/>
              </a:rPr>
              <a:t>What kinds of support will students need to demonstrate evidence of learning? </a:t>
            </a:r>
            <a:endParaRPr b="0" i="0" sz="2200" u="none" cap="none" strike="noStrike">
              <a:solidFill>
                <a:schemeClr val="lt1"/>
              </a:solidFill>
              <a:latin typeface="DM Sans"/>
              <a:ea typeface="DM Sans"/>
              <a:cs typeface="DM Sans"/>
              <a:sym typeface="DM Sans"/>
            </a:endParaRPr>
          </a:p>
          <a:p>
            <a:pPr indent="0" lvl="0" marL="0" marR="0" rtl="0" algn="l">
              <a:lnSpc>
                <a:spcPct val="115000"/>
              </a:lnSpc>
              <a:spcBef>
                <a:spcPts val="1000"/>
              </a:spcBef>
              <a:spcAft>
                <a:spcPts val="1000"/>
              </a:spcAft>
              <a:buClr>
                <a:srgbClr val="000000"/>
              </a:buClr>
              <a:buSzPts val="2200"/>
              <a:buFont typeface="Arial"/>
              <a:buNone/>
            </a:pPr>
            <a:r>
              <a:rPr b="0" i="0" lang="en-GB" sz="2200" u="none" cap="none" strike="noStrike">
                <a:solidFill>
                  <a:schemeClr val="lt1"/>
                </a:solidFill>
                <a:latin typeface="DM Sans"/>
                <a:ea typeface="DM Sans"/>
                <a:cs typeface="DM Sans"/>
                <a:sym typeface="DM Sans"/>
              </a:rPr>
              <a:t>Has your thinking changed at all on how to implement this task? If so, how? </a:t>
            </a:r>
            <a:endParaRPr b="0" i="0" sz="2700" u="none" cap="none" strike="noStrike">
              <a:solidFill>
                <a:schemeClr val="lt1"/>
              </a:solidFill>
              <a:latin typeface="DM Sans"/>
              <a:ea typeface="DM Sans"/>
              <a:cs typeface="DM Sans"/>
              <a:sym typeface="DM Sans"/>
            </a:endParaRPr>
          </a:p>
        </p:txBody>
      </p:sp>
      <p:sp>
        <p:nvSpPr>
          <p:cNvPr id="701" name="Google Shape;701;p82"/>
          <p:cNvSpPr/>
          <p:nvPr/>
        </p:nvSpPr>
        <p:spPr>
          <a:xfrm>
            <a:off x="6543275" y="2426325"/>
            <a:ext cx="1946100" cy="1946100"/>
          </a:xfrm>
          <a:prstGeom prst="teardrop">
            <a:avLst>
              <a:gd fmla="val 100000" name="adj"/>
            </a:avLst>
          </a:prstGeom>
          <a:solidFill>
            <a:srgbClr val="83FBA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 name="Google Shape;702;p82"/>
          <p:cNvSpPr txBox="1"/>
          <p:nvPr/>
        </p:nvSpPr>
        <p:spPr>
          <a:xfrm>
            <a:off x="6735575" y="3076125"/>
            <a:ext cx="1561500" cy="64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145758"/>
                </a:solidFill>
                <a:latin typeface="DM Sans"/>
                <a:ea typeface="DM Sans"/>
                <a:cs typeface="DM Sans"/>
                <a:sym typeface="DM Sans"/>
              </a:rPr>
              <a:t>Come off </a:t>
            </a:r>
            <a:br>
              <a:rPr b="1" i="0" lang="en-GB" sz="1400" u="none" cap="none" strike="noStrike">
                <a:solidFill>
                  <a:srgbClr val="145758"/>
                </a:solidFill>
                <a:latin typeface="DM Sans"/>
                <a:ea typeface="DM Sans"/>
                <a:cs typeface="DM Sans"/>
                <a:sym typeface="DM Sans"/>
              </a:rPr>
            </a:br>
            <a:r>
              <a:rPr b="1" i="0" lang="en-GB" sz="1400" u="none" cap="none" strike="noStrike">
                <a:solidFill>
                  <a:srgbClr val="145758"/>
                </a:solidFill>
                <a:latin typeface="DM Sans"/>
                <a:ea typeface="DM Sans"/>
                <a:cs typeface="DM Sans"/>
                <a:sym typeface="DM Sans"/>
              </a:rPr>
              <a:t>mute or share in the chat!</a:t>
            </a:r>
            <a:endParaRPr b="1" i="0" sz="1100" u="none" cap="none" strike="noStrike">
              <a:solidFill>
                <a:srgbClr val="145758"/>
              </a:solidFill>
              <a:latin typeface="DM Sans"/>
              <a:ea typeface="DM Sans"/>
              <a:cs typeface="DM Sans"/>
              <a:sym typeface="DM Sans"/>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FBA3"/>
        </a:solidFill>
      </p:bgPr>
    </p:bg>
    <p:spTree>
      <p:nvGrpSpPr>
        <p:cNvPr id="706" name="Shape 706"/>
        <p:cNvGrpSpPr/>
        <p:nvPr/>
      </p:nvGrpSpPr>
      <p:grpSpPr>
        <a:xfrm>
          <a:off x="0" y="0"/>
          <a:ext cx="0" cy="0"/>
          <a:chOff x="0" y="0"/>
          <a:chExt cx="0" cy="0"/>
        </a:xfrm>
      </p:grpSpPr>
      <p:cxnSp>
        <p:nvCxnSpPr>
          <p:cNvPr id="707" name="Google Shape;707;p83"/>
          <p:cNvCxnSpPr/>
          <p:nvPr/>
        </p:nvCxnSpPr>
        <p:spPr>
          <a:xfrm>
            <a:off x="3115350" y="300"/>
            <a:ext cx="0" cy="5141400"/>
          </a:xfrm>
          <a:prstGeom prst="straightConnector1">
            <a:avLst/>
          </a:prstGeom>
          <a:noFill/>
          <a:ln cap="flat" cmpd="sng" w="9525">
            <a:solidFill>
              <a:schemeClr val="dk2"/>
            </a:solidFill>
            <a:prstDash val="solid"/>
            <a:round/>
            <a:headEnd len="med" w="med" type="none"/>
            <a:tailEnd len="med" w="med" type="none"/>
          </a:ln>
        </p:spPr>
      </p:cxnSp>
      <p:sp>
        <p:nvSpPr>
          <p:cNvPr id="708" name="Google Shape;708;p83"/>
          <p:cNvSpPr txBox="1"/>
          <p:nvPr/>
        </p:nvSpPr>
        <p:spPr>
          <a:xfrm>
            <a:off x="3419850" y="303450"/>
            <a:ext cx="4318200" cy="18195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GB" sz="5200">
                <a:solidFill>
                  <a:schemeClr val="dk1"/>
                </a:solidFill>
                <a:latin typeface="Nanum Myeongjo"/>
                <a:ea typeface="Nanum Myeongjo"/>
                <a:cs typeface="Nanum Myeongjo"/>
                <a:sym typeface="Nanum Myeongjo"/>
              </a:rPr>
              <a:t>Closing</a:t>
            </a:r>
            <a:endParaRPr sz="5200">
              <a:solidFill>
                <a:schemeClr val="dk1"/>
              </a:solidFill>
              <a:latin typeface="Nanum Myeongjo"/>
              <a:ea typeface="Nanum Myeongjo"/>
              <a:cs typeface="Nanum Myeongjo"/>
              <a:sym typeface="Nanum Myeongjo"/>
            </a:endParaRPr>
          </a:p>
        </p:txBody>
      </p:sp>
      <p:sp>
        <p:nvSpPr>
          <p:cNvPr id="709" name="Google Shape;709;p83"/>
          <p:cNvSpPr txBox="1"/>
          <p:nvPr/>
        </p:nvSpPr>
        <p:spPr>
          <a:xfrm>
            <a:off x="615900" y="303450"/>
            <a:ext cx="1441500" cy="13785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GB" sz="5200">
                <a:solidFill>
                  <a:schemeClr val="dk1"/>
                </a:solidFill>
                <a:latin typeface="Nanum Myeongjo"/>
                <a:ea typeface="Nanum Myeongjo"/>
                <a:cs typeface="Nanum Myeongjo"/>
                <a:sym typeface="Nanum Myeongjo"/>
              </a:rPr>
              <a:t>06</a:t>
            </a:r>
            <a:endParaRPr sz="5200">
              <a:solidFill>
                <a:schemeClr val="dk1"/>
              </a:solidFill>
              <a:latin typeface="Nanum Myeongjo"/>
              <a:ea typeface="Nanum Myeongjo"/>
              <a:cs typeface="Nanum Myeongjo"/>
              <a:sym typeface="Nanum Myeongjo"/>
            </a:endParaRPr>
          </a:p>
          <a:p>
            <a:pPr indent="0" lvl="0" marL="0" rtl="0" algn="l">
              <a:lnSpc>
                <a:spcPct val="90000"/>
              </a:lnSpc>
              <a:spcBef>
                <a:spcPts val="0"/>
              </a:spcBef>
              <a:spcAft>
                <a:spcPts val="0"/>
              </a:spcAft>
              <a:buNone/>
            </a:pPr>
            <a:r>
              <a:t/>
            </a:r>
            <a:endParaRPr sz="5200">
              <a:solidFill>
                <a:schemeClr val="dk1"/>
              </a:solidFill>
              <a:latin typeface="Nanum Myeongjo"/>
              <a:ea typeface="Nanum Myeongjo"/>
              <a:cs typeface="Nanum Myeongjo"/>
              <a:sym typeface="Nanum Myeongjo"/>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5758"/>
        </a:solidFill>
      </p:bgPr>
    </p:bg>
    <p:spTree>
      <p:nvGrpSpPr>
        <p:cNvPr id="713" name="Shape 713"/>
        <p:cNvGrpSpPr/>
        <p:nvPr/>
      </p:nvGrpSpPr>
      <p:grpSpPr>
        <a:xfrm>
          <a:off x="0" y="0"/>
          <a:ext cx="0" cy="0"/>
          <a:chOff x="0" y="0"/>
          <a:chExt cx="0" cy="0"/>
        </a:xfrm>
      </p:grpSpPr>
      <p:cxnSp>
        <p:nvCxnSpPr>
          <p:cNvPr id="714" name="Google Shape;714;p84"/>
          <p:cNvCxnSpPr/>
          <p:nvPr/>
        </p:nvCxnSpPr>
        <p:spPr>
          <a:xfrm>
            <a:off x="312775" y="-13900"/>
            <a:ext cx="0" cy="5178300"/>
          </a:xfrm>
          <a:prstGeom prst="straightConnector1">
            <a:avLst/>
          </a:prstGeom>
          <a:noFill/>
          <a:ln cap="flat" cmpd="sng" w="9525">
            <a:solidFill>
              <a:srgbClr val="83FBA3"/>
            </a:solidFill>
            <a:prstDash val="solid"/>
            <a:round/>
            <a:headEnd len="med" w="med" type="none"/>
            <a:tailEnd len="med" w="med" type="none"/>
          </a:ln>
        </p:spPr>
      </p:cxnSp>
      <p:cxnSp>
        <p:nvCxnSpPr>
          <p:cNvPr id="715" name="Google Shape;715;p84"/>
          <p:cNvCxnSpPr/>
          <p:nvPr/>
        </p:nvCxnSpPr>
        <p:spPr>
          <a:xfrm rot="10800000">
            <a:off x="-100" y="4837750"/>
            <a:ext cx="9202800" cy="0"/>
          </a:xfrm>
          <a:prstGeom prst="straightConnector1">
            <a:avLst/>
          </a:prstGeom>
          <a:noFill/>
          <a:ln cap="flat" cmpd="sng" w="9525">
            <a:solidFill>
              <a:srgbClr val="83FBA3"/>
            </a:solidFill>
            <a:prstDash val="solid"/>
            <a:round/>
            <a:headEnd len="med" w="med" type="none"/>
            <a:tailEnd len="med" w="med" type="none"/>
          </a:ln>
        </p:spPr>
      </p:cxnSp>
      <p:sp>
        <p:nvSpPr>
          <p:cNvPr id="716" name="Google Shape;716;p84"/>
          <p:cNvSpPr txBox="1"/>
          <p:nvPr/>
        </p:nvSpPr>
        <p:spPr>
          <a:xfrm>
            <a:off x="615900" y="1598550"/>
            <a:ext cx="6996600" cy="3299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lang="en-GB" sz="2000">
                <a:solidFill>
                  <a:schemeClr val="lt1"/>
                </a:solidFill>
                <a:latin typeface="DM Sans"/>
                <a:ea typeface="DM Sans"/>
                <a:cs typeface="DM Sans"/>
                <a:sym typeface="DM Sans"/>
              </a:rPr>
              <a:t>Choose one question to respond to: </a:t>
            </a:r>
            <a:endParaRPr sz="2000">
              <a:solidFill>
                <a:schemeClr val="lt1"/>
              </a:solidFill>
              <a:latin typeface="DM Sans"/>
              <a:ea typeface="DM Sans"/>
              <a:cs typeface="DM Sans"/>
              <a:sym typeface="DM Sans"/>
            </a:endParaRPr>
          </a:p>
          <a:p>
            <a:pPr indent="-355600" lvl="0" marL="457200" rtl="0" algn="l">
              <a:lnSpc>
                <a:spcPct val="115000"/>
              </a:lnSpc>
              <a:spcBef>
                <a:spcPts val="1000"/>
              </a:spcBef>
              <a:spcAft>
                <a:spcPts val="0"/>
              </a:spcAft>
              <a:buClr>
                <a:schemeClr val="lt1"/>
              </a:buClr>
              <a:buSzPts val="2000"/>
              <a:buFont typeface="DM Sans"/>
              <a:buAutoNum type="arabicPeriod"/>
            </a:pPr>
            <a:r>
              <a:rPr lang="en-GB" sz="2000">
                <a:solidFill>
                  <a:schemeClr val="lt1"/>
                </a:solidFill>
                <a:latin typeface="DM Sans"/>
                <a:ea typeface="DM Sans"/>
                <a:cs typeface="DM Sans"/>
                <a:sym typeface="DM Sans"/>
              </a:rPr>
              <a:t>Which content and practice expectation are you most excited about? Why? </a:t>
            </a:r>
            <a:endParaRPr sz="2000">
              <a:solidFill>
                <a:schemeClr val="lt1"/>
              </a:solidFill>
              <a:latin typeface="DM Sans"/>
              <a:ea typeface="DM Sans"/>
              <a:cs typeface="DM Sans"/>
              <a:sym typeface="DM Sans"/>
            </a:endParaRPr>
          </a:p>
          <a:p>
            <a:pPr indent="-355600" lvl="0" marL="457200" rtl="0" algn="l">
              <a:lnSpc>
                <a:spcPct val="115000"/>
              </a:lnSpc>
              <a:spcBef>
                <a:spcPts val="1000"/>
              </a:spcBef>
              <a:spcAft>
                <a:spcPts val="0"/>
              </a:spcAft>
              <a:buClr>
                <a:schemeClr val="lt1"/>
              </a:buClr>
              <a:buSzPts val="2000"/>
              <a:buFont typeface="DM Sans"/>
              <a:buAutoNum type="arabicPeriod"/>
            </a:pPr>
            <a:r>
              <a:rPr lang="en-GB" sz="2000">
                <a:solidFill>
                  <a:schemeClr val="lt1"/>
                </a:solidFill>
                <a:latin typeface="DM Sans"/>
                <a:ea typeface="DM Sans"/>
                <a:cs typeface="DM Sans"/>
                <a:sym typeface="DM Sans"/>
              </a:rPr>
              <a:t>Which learning principle are you most excited about connecting to M101 content? Why?</a:t>
            </a:r>
            <a:endParaRPr sz="2000">
              <a:solidFill>
                <a:schemeClr val="lt1"/>
              </a:solidFill>
              <a:latin typeface="DM Sans"/>
              <a:ea typeface="DM Sans"/>
              <a:cs typeface="DM Sans"/>
              <a:sym typeface="DM Sans"/>
            </a:endParaRPr>
          </a:p>
          <a:p>
            <a:pPr indent="-355600" lvl="0" marL="457200" rtl="0" algn="l">
              <a:lnSpc>
                <a:spcPct val="115000"/>
              </a:lnSpc>
              <a:spcBef>
                <a:spcPts val="1000"/>
              </a:spcBef>
              <a:spcAft>
                <a:spcPts val="0"/>
              </a:spcAft>
              <a:buClr>
                <a:schemeClr val="lt1"/>
              </a:buClr>
              <a:buSzPts val="2000"/>
              <a:buFont typeface="DM Sans"/>
              <a:buAutoNum type="arabicPeriod"/>
            </a:pPr>
            <a:r>
              <a:rPr lang="en-GB" sz="2000">
                <a:solidFill>
                  <a:schemeClr val="lt1"/>
                </a:solidFill>
                <a:latin typeface="DM Sans"/>
                <a:ea typeface="DM Sans"/>
                <a:cs typeface="DM Sans"/>
                <a:sym typeface="DM Sans"/>
              </a:rPr>
              <a:t>What impact do you think using a portfolio system will have on your students? Why?</a:t>
            </a:r>
            <a:endParaRPr sz="2000">
              <a:solidFill>
                <a:schemeClr val="lt1"/>
              </a:solidFill>
              <a:latin typeface="DM Sans"/>
              <a:ea typeface="DM Sans"/>
              <a:cs typeface="DM Sans"/>
              <a:sym typeface="DM Sans"/>
            </a:endParaRPr>
          </a:p>
          <a:p>
            <a:pPr indent="0" lvl="0" marL="0" rtl="0" algn="l">
              <a:lnSpc>
                <a:spcPct val="115000"/>
              </a:lnSpc>
              <a:spcBef>
                <a:spcPts val="1000"/>
              </a:spcBef>
              <a:spcAft>
                <a:spcPts val="1000"/>
              </a:spcAft>
              <a:buNone/>
            </a:pPr>
            <a:r>
              <a:t/>
            </a:r>
            <a:endParaRPr sz="2000">
              <a:solidFill>
                <a:schemeClr val="lt1"/>
              </a:solidFill>
              <a:latin typeface="DM Sans"/>
              <a:ea typeface="DM Sans"/>
              <a:cs typeface="DM Sans"/>
              <a:sym typeface="DM Sans"/>
            </a:endParaRPr>
          </a:p>
        </p:txBody>
      </p:sp>
      <p:sp>
        <p:nvSpPr>
          <p:cNvPr id="717" name="Google Shape;717;p84"/>
          <p:cNvSpPr txBox="1"/>
          <p:nvPr/>
        </p:nvSpPr>
        <p:spPr>
          <a:xfrm>
            <a:off x="615900" y="368375"/>
            <a:ext cx="4900500" cy="1077600"/>
          </a:xfrm>
          <a:prstGeom prst="rect">
            <a:avLst/>
          </a:prstGeom>
          <a:noFill/>
          <a:ln>
            <a:noFill/>
          </a:ln>
        </p:spPr>
        <p:txBody>
          <a:bodyPr anchorCtr="0" anchor="t" bIns="0" lIns="0" spcFirstLastPara="1" rIns="0" wrap="square" tIns="0">
            <a:spAutoFit/>
          </a:bodyPr>
          <a:lstStyle/>
          <a:p>
            <a:pPr indent="0" lvl="0" marL="0" rtl="0" algn="l">
              <a:spcBef>
                <a:spcPts val="0"/>
              </a:spcBef>
              <a:spcAft>
                <a:spcPts val="1000"/>
              </a:spcAft>
              <a:buNone/>
            </a:pPr>
            <a:r>
              <a:rPr lang="en-GB" sz="3500">
                <a:solidFill>
                  <a:srgbClr val="83FBA3"/>
                </a:solidFill>
                <a:latin typeface="Nanum Myeongjo"/>
                <a:ea typeface="Nanum Myeongjo"/>
                <a:cs typeface="Nanum Myeongjo"/>
                <a:sym typeface="Nanum Myeongjo"/>
              </a:rPr>
              <a:t>What Are Your Takeaways?</a:t>
            </a:r>
            <a:endParaRPr sz="3500">
              <a:solidFill>
                <a:srgbClr val="83FBA3"/>
              </a:solidFill>
              <a:latin typeface="Nanum Myeongjo"/>
              <a:ea typeface="Nanum Myeongjo"/>
              <a:cs typeface="Nanum Myeongjo"/>
              <a:sym typeface="Nanum Myeongj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FBA3"/>
        </a:solidFill>
      </p:bgPr>
    </p:bg>
    <p:spTree>
      <p:nvGrpSpPr>
        <p:cNvPr id="186" name="Shape 186"/>
        <p:cNvGrpSpPr/>
        <p:nvPr/>
      </p:nvGrpSpPr>
      <p:grpSpPr>
        <a:xfrm>
          <a:off x="0" y="0"/>
          <a:ext cx="0" cy="0"/>
          <a:chOff x="0" y="0"/>
          <a:chExt cx="0" cy="0"/>
        </a:xfrm>
      </p:grpSpPr>
      <p:cxnSp>
        <p:nvCxnSpPr>
          <p:cNvPr id="187" name="Google Shape;187;p37"/>
          <p:cNvCxnSpPr/>
          <p:nvPr/>
        </p:nvCxnSpPr>
        <p:spPr>
          <a:xfrm>
            <a:off x="3115350" y="300"/>
            <a:ext cx="0" cy="5141400"/>
          </a:xfrm>
          <a:prstGeom prst="straightConnector1">
            <a:avLst/>
          </a:prstGeom>
          <a:noFill/>
          <a:ln cap="flat" cmpd="sng" w="9525">
            <a:solidFill>
              <a:schemeClr val="dk2"/>
            </a:solidFill>
            <a:prstDash val="solid"/>
            <a:round/>
            <a:headEnd len="med" w="med" type="none"/>
            <a:tailEnd len="med" w="med" type="none"/>
          </a:ln>
        </p:spPr>
      </p:cxnSp>
      <p:sp>
        <p:nvSpPr>
          <p:cNvPr id="188" name="Google Shape;188;p37"/>
          <p:cNvSpPr txBox="1"/>
          <p:nvPr/>
        </p:nvSpPr>
        <p:spPr>
          <a:xfrm>
            <a:off x="3419850" y="303450"/>
            <a:ext cx="5421300" cy="19446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GB" sz="5200">
                <a:solidFill>
                  <a:schemeClr val="dk1"/>
                </a:solidFill>
                <a:latin typeface="Nanum Myeongjo"/>
                <a:ea typeface="Nanum Myeongjo"/>
                <a:cs typeface="Nanum Myeongjo"/>
                <a:sym typeface="Nanum Myeongjo"/>
              </a:rPr>
              <a:t>Exploring the Content</a:t>
            </a:r>
            <a:endParaRPr sz="5200">
              <a:solidFill>
                <a:schemeClr val="dk1"/>
              </a:solidFill>
              <a:latin typeface="Nanum Myeongjo"/>
              <a:ea typeface="Nanum Myeongjo"/>
              <a:cs typeface="Nanum Myeongjo"/>
              <a:sym typeface="Nanum Myeongjo"/>
            </a:endParaRPr>
          </a:p>
        </p:txBody>
      </p:sp>
      <p:sp>
        <p:nvSpPr>
          <p:cNvPr id="189" name="Google Shape;189;p37"/>
          <p:cNvSpPr txBox="1"/>
          <p:nvPr/>
        </p:nvSpPr>
        <p:spPr>
          <a:xfrm>
            <a:off x="615900" y="303450"/>
            <a:ext cx="1441500" cy="13785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GB" sz="5200">
                <a:solidFill>
                  <a:schemeClr val="dk1"/>
                </a:solidFill>
                <a:latin typeface="Nanum Myeongjo"/>
                <a:ea typeface="Nanum Myeongjo"/>
                <a:cs typeface="Nanum Myeongjo"/>
                <a:sym typeface="Nanum Myeongjo"/>
              </a:rPr>
              <a:t>01</a:t>
            </a:r>
            <a:endParaRPr sz="5200">
              <a:solidFill>
                <a:schemeClr val="dk1"/>
              </a:solidFill>
              <a:latin typeface="Nanum Myeongjo"/>
              <a:ea typeface="Nanum Myeongjo"/>
              <a:cs typeface="Nanum Myeongjo"/>
              <a:sym typeface="Nanum Myeongj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193" name="Shape 193"/>
        <p:cNvGrpSpPr/>
        <p:nvPr/>
      </p:nvGrpSpPr>
      <p:grpSpPr>
        <a:xfrm>
          <a:off x="0" y="0"/>
          <a:ext cx="0" cy="0"/>
          <a:chOff x="0" y="0"/>
          <a:chExt cx="0" cy="0"/>
        </a:xfrm>
      </p:grpSpPr>
      <p:cxnSp>
        <p:nvCxnSpPr>
          <p:cNvPr id="194" name="Google Shape;194;p38"/>
          <p:cNvCxnSpPr/>
          <p:nvPr/>
        </p:nvCxnSpPr>
        <p:spPr>
          <a:xfrm>
            <a:off x="343425" y="0"/>
            <a:ext cx="0" cy="5164500"/>
          </a:xfrm>
          <a:prstGeom prst="straightConnector1">
            <a:avLst/>
          </a:prstGeom>
          <a:noFill/>
          <a:ln cap="flat" cmpd="sng" w="9525">
            <a:solidFill>
              <a:schemeClr val="dk1"/>
            </a:solidFill>
            <a:prstDash val="solid"/>
            <a:round/>
            <a:headEnd len="med" w="med" type="none"/>
            <a:tailEnd len="med" w="med" type="none"/>
          </a:ln>
        </p:spPr>
      </p:cxnSp>
      <p:sp>
        <p:nvSpPr>
          <p:cNvPr id="195" name="Google Shape;195;p38"/>
          <p:cNvSpPr/>
          <p:nvPr/>
        </p:nvSpPr>
        <p:spPr>
          <a:xfrm>
            <a:off x="0" y="0"/>
            <a:ext cx="9144000" cy="812400"/>
          </a:xfrm>
          <a:prstGeom prst="rect">
            <a:avLst/>
          </a:prstGeom>
          <a:solidFill>
            <a:srgbClr val="BDFC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38"/>
          <p:cNvSpPr txBox="1"/>
          <p:nvPr/>
        </p:nvSpPr>
        <p:spPr>
          <a:xfrm>
            <a:off x="345075" y="276625"/>
            <a:ext cx="6032100" cy="2910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2100">
                <a:solidFill>
                  <a:schemeClr val="dk1"/>
                </a:solidFill>
                <a:latin typeface="Nanum Myeongjo"/>
                <a:ea typeface="Nanum Myeongjo"/>
                <a:cs typeface="Nanum Myeongjo"/>
                <a:sym typeface="Nanum Myeongjo"/>
              </a:rPr>
              <a:t>M101 Linear Equations: Concepts and Skills</a:t>
            </a:r>
            <a:endParaRPr sz="2100">
              <a:solidFill>
                <a:schemeClr val="dk1"/>
              </a:solidFill>
              <a:latin typeface="Nanum Myeongjo"/>
              <a:ea typeface="Nanum Myeongjo"/>
              <a:cs typeface="Nanum Myeongjo"/>
              <a:sym typeface="Nanum Myeongjo"/>
            </a:endParaRPr>
          </a:p>
        </p:txBody>
      </p:sp>
      <p:cxnSp>
        <p:nvCxnSpPr>
          <p:cNvPr id="197" name="Google Shape;197;p38"/>
          <p:cNvCxnSpPr/>
          <p:nvPr/>
        </p:nvCxnSpPr>
        <p:spPr>
          <a:xfrm rot="10800000">
            <a:off x="-4200" y="812375"/>
            <a:ext cx="9152400" cy="0"/>
          </a:xfrm>
          <a:prstGeom prst="straightConnector1">
            <a:avLst/>
          </a:prstGeom>
          <a:noFill/>
          <a:ln cap="flat" cmpd="sng" w="9525">
            <a:solidFill>
              <a:schemeClr val="dk1"/>
            </a:solidFill>
            <a:prstDash val="solid"/>
            <a:round/>
            <a:headEnd len="med" w="med" type="none"/>
            <a:tailEnd len="med" w="med" type="none"/>
          </a:ln>
        </p:spPr>
      </p:cxnSp>
      <p:sp>
        <p:nvSpPr>
          <p:cNvPr id="198" name="Google Shape;198;p38"/>
          <p:cNvSpPr txBox="1"/>
          <p:nvPr/>
        </p:nvSpPr>
        <p:spPr>
          <a:xfrm>
            <a:off x="802275" y="1218825"/>
            <a:ext cx="5421300" cy="21549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1200"/>
              </a:spcAft>
              <a:buClr>
                <a:schemeClr val="dk1"/>
              </a:buClr>
              <a:buSzPts val="1100"/>
              <a:buFont typeface="Arial"/>
              <a:buNone/>
            </a:pPr>
            <a:r>
              <a:rPr lang="en-GB" sz="3500">
                <a:solidFill>
                  <a:schemeClr val="dk1"/>
                </a:solidFill>
                <a:latin typeface="Nanum Myeongjo"/>
                <a:ea typeface="Nanum Myeongjo"/>
                <a:cs typeface="Nanum Myeongjo"/>
                <a:sym typeface="Nanum Myeongjo"/>
              </a:rPr>
              <a:t>What comes to mind? </a:t>
            </a:r>
            <a:br>
              <a:rPr lang="en-GB" sz="3500">
                <a:solidFill>
                  <a:schemeClr val="dk1"/>
                </a:solidFill>
                <a:latin typeface="Nanum Myeongjo"/>
                <a:ea typeface="Nanum Myeongjo"/>
                <a:cs typeface="Nanum Myeongjo"/>
                <a:sym typeface="Nanum Myeongjo"/>
              </a:rPr>
            </a:br>
            <a:r>
              <a:rPr lang="en-GB" sz="3500">
                <a:solidFill>
                  <a:schemeClr val="dk1"/>
                </a:solidFill>
                <a:latin typeface="Nanum Myeongjo"/>
                <a:ea typeface="Nanum Myeongjo"/>
                <a:cs typeface="Nanum Myeongjo"/>
                <a:sym typeface="Nanum Myeongjo"/>
              </a:rPr>
              <a:t>What knowledge and skills should students learn to earn this badge? </a:t>
            </a:r>
            <a:endParaRPr sz="3500">
              <a:solidFill>
                <a:schemeClr val="dk1"/>
              </a:solidFill>
              <a:latin typeface="Nanum Myeongjo"/>
              <a:ea typeface="Nanum Myeongjo"/>
              <a:cs typeface="Nanum Myeongjo"/>
              <a:sym typeface="Nanum Myeongjo"/>
            </a:endParaRPr>
          </a:p>
        </p:txBody>
      </p:sp>
      <p:sp>
        <p:nvSpPr>
          <p:cNvPr id="199" name="Google Shape;199;p38"/>
          <p:cNvSpPr/>
          <p:nvPr/>
        </p:nvSpPr>
        <p:spPr>
          <a:xfrm>
            <a:off x="6695675" y="2426325"/>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38"/>
          <p:cNvSpPr txBox="1"/>
          <p:nvPr/>
        </p:nvSpPr>
        <p:spPr>
          <a:xfrm>
            <a:off x="6975725" y="3030975"/>
            <a:ext cx="1386000" cy="861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a:solidFill>
                  <a:srgbClr val="BDFCD7"/>
                </a:solidFill>
                <a:latin typeface="DM Sans"/>
                <a:ea typeface="DM Sans"/>
                <a:cs typeface="DM Sans"/>
                <a:sym typeface="DM Sans"/>
              </a:rPr>
              <a:t>Come off mute or put your thoughts in the chat!</a:t>
            </a:r>
            <a:endParaRPr b="1">
              <a:solidFill>
                <a:srgbClr val="BDFCD7"/>
              </a:solidFill>
              <a:latin typeface="DM Sans"/>
              <a:ea typeface="DM Sans"/>
              <a:cs typeface="DM Sans"/>
              <a:sym typeface="DM Sans"/>
            </a:endParaRPr>
          </a:p>
        </p:txBody>
      </p:sp>
      <p:cxnSp>
        <p:nvCxnSpPr>
          <p:cNvPr id="201" name="Google Shape;201;p38"/>
          <p:cNvCxnSpPr/>
          <p:nvPr/>
        </p:nvCxnSpPr>
        <p:spPr>
          <a:xfrm rot="10800000">
            <a:off x="-4200" y="4815975"/>
            <a:ext cx="91524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FC8D"/>
        </a:solidFill>
      </p:bgPr>
    </p:bg>
    <p:spTree>
      <p:nvGrpSpPr>
        <p:cNvPr id="205" name="Shape 205"/>
        <p:cNvGrpSpPr/>
        <p:nvPr/>
      </p:nvGrpSpPr>
      <p:grpSpPr>
        <a:xfrm>
          <a:off x="0" y="0"/>
          <a:ext cx="0" cy="0"/>
          <a:chOff x="0" y="0"/>
          <a:chExt cx="0" cy="0"/>
        </a:xfrm>
      </p:grpSpPr>
      <p:sp>
        <p:nvSpPr>
          <p:cNvPr id="206" name="Google Shape;206;p39"/>
          <p:cNvSpPr txBox="1"/>
          <p:nvPr/>
        </p:nvSpPr>
        <p:spPr>
          <a:xfrm>
            <a:off x="615900" y="303450"/>
            <a:ext cx="4032900" cy="9696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1100"/>
              <a:buFont typeface="Arial"/>
              <a:buNone/>
            </a:pPr>
            <a:r>
              <a:rPr lang="en-GB" sz="3500">
                <a:solidFill>
                  <a:schemeClr val="dk1"/>
                </a:solidFill>
                <a:latin typeface="Nanum Myeongjo"/>
                <a:ea typeface="Nanum Myeongjo"/>
                <a:cs typeface="Nanum Myeongjo"/>
                <a:sym typeface="Nanum Myeongjo"/>
              </a:rPr>
              <a:t>What’s the Story of these Standards?</a:t>
            </a:r>
            <a:endParaRPr sz="3500">
              <a:solidFill>
                <a:schemeClr val="dk1"/>
              </a:solidFill>
              <a:latin typeface="Nanum Myeongjo"/>
              <a:ea typeface="Nanum Myeongjo"/>
              <a:cs typeface="Nanum Myeongjo"/>
              <a:sym typeface="Nanum Myeongjo"/>
            </a:endParaRPr>
          </a:p>
        </p:txBody>
      </p:sp>
      <p:sp>
        <p:nvSpPr>
          <p:cNvPr id="207" name="Google Shape;207;p39"/>
          <p:cNvSpPr txBox="1"/>
          <p:nvPr/>
        </p:nvSpPr>
        <p:spPr>
          <a:xfrm>
            <a:off x="615900" y="2595775"/>
            <a:ext cx="3728400" cy="2034900"/>
          </a:xfrm>
          <a:prstGeom prst="rect">
            <a:avLst/>
          </a:prstGeom>
          <a:noFill/>
          <a:ln>
            <a:noFill/>
          </a:ln>
        </p:spPr>
        <p:txBody>
          <a:bodyPr anchorCtr="0" anchor="t" bIns="0" lIns="91425" spcFirstLastPara="1" rIns="0" wrap="square" tIns="0">
            <a:spAutoFit/>
          </a:bodyPr>
          <a:lstStyle/>
          <a:p>
            <a:pPr indent="-152146" lvl="0" marL="82296" rtl="0" algn="l">
              <a:lnSpc>
                <a:spcPct val="115000"/>
              </a:lnSpc>
              <a:spcBef>
                <a:spcPts val="1200"/>
              </a:spcBef>
              <a:spcAft>
                <a:spcPts val="0"/>
              </a:spcAft>
              <a:buClr>
                <a:schemeClr val="dk1"/>
              </a:buClr>
              <a:buSzPts val="1100"/>
              <a:buFont typeface="DM Sans"/>
              <a:buAutoNum type="arabicPeriod"/>
            </a:pPr>
            <a:r>
              <a:rPr lang="en-GB" sz="1100">
                <a:solidFill>
                  <a:schemeClr val="dk1"/>
                </a:solidFill>
                <a:latin typeface="DM Sans"/>
                <a:ea typeface="DM Sans"/>
                <a:cs typeface="DM Sans"/>
                <a:sym typeface="DM Sans"/>
              </a:rPr>
              <a:t>Create equations and inequalities in one variable and use them to solve problems.</a:t>
            </a:r>
            <a:endParaRPr sz="1100">
              <a:solidFill>
                <a:schemeClr val="dk1"/>
              </a:solidFill>
              <a:latin typeface="DM Sans"/>
              <a:ea typeface="DM Sans"/>
              <a:cs typeface="DM Sans"/>
              <a:sym typeface="DM Sans"/>
            </a:endParaRPr>
          </a:p>
          <a:p>
            <a:pPr indent="-152146" lvl="0" marL="82296" rtl="0" algn="l">
              <a:lnSpc>
                <a:spcPct val="115000"/>
              </a:lnSpc>
              <a:spcBef>
                <a:spcPts val="1200"/>
              </a:spcBef>
              <a:spcAft>
                <a:spcPts val="0"/>
              </a:spcAft>
              <a:buClr>
                <a:schemeClr val="dk1"/>
              </a:buClr>
              <a:buSzPts val="1100"/>
              <a:buFont typeface="DM Sans"/>
              <a:buAutoNum type="arabicPeriod"/>
            </a:pPr>
            <a:r>
              <a:rPr lang="en-GB" sz="1100">
                <a:solidFill>
                  <a:schemeClr val="dk1"/>
                </a:solidFill>
                <a:latin typeface="DM Sans"/>
                <a:ea typeface="DM Sans"/>
                <a:cs typeface="DM Sans"/>
                <a:sym typeface="DM Sans"/>
              </a:rPr>
              <a:t>Create equations in two or more variables to represent relationships between quantities; graph equations on coordinate axes with labels and scales.</a:t>
            </a:r>
            <a:endParaRPr sz="1100">
              <a:solidFill>
                <a:schemeClr val="dk1"/>
              </a:solidFill>
              <a:latin typeface="DM Sans"/>
              <a:ea typeface="DM Sans"/>
              <a:cs typeface="DM Sans"/>
              <a:sym typeface="DM Sans"/>
            </a:endParaRPr>
          </a:p>
          <a:p>
            <a:pPr indent="-152146" lvl="0" marL="82296" rtl="0" algn="l">
              <a:lnSpc>
                <a:spcPct val="115000"/>
              </a:lnSpc>
              <a:spcBef>
                <a:spcPts val="1200"/>
              </a:spcBef>
              <a:spcAft>
                <a:spcPts val="1000"/>
              </a:spcAft>
              <a:buClr>
                <a:schemeClr val="dk1"/>
              </a:buClr>
              <a:buSzPts val="1100"/>
              <a:buFont typeface="DM Sans"/>
              <a:buAutoNum type="arabicPeriod"/>
            </a:pPr>
            <a:r>
              <a:rPr lang="en-GB" sz="1100">
                <a:solidFill>
                  <a:schemeClr val="dk1"/>
                </a:solidFill>
                <a:latin typeface="DM Sans"/>
                <a:ea typeface="DM Sans"/>
                <a:cs typeface="DM Sans"/>
                <a:sym typeface="DM Sans"/>
              </a:rPr>
              <a:t>Represent constraints by equations or inequalities, and by systems of equations and/or inequalities, and interpret solutions as viable or nonviable options in a modeling context.</a:t>
            </a:r>
            <a:endParaRPr sz="1100">
              <a:solidFill>
                <a:schemeClr val="dk1"/>
              </a:solidFill>
              <a:latin typeface="DM Sans"/>
              <a:ea typeface="DM Sans"/>
              <a:cs typeface="DM Sans"/>
              <a:sym typeface="DM Sans"/>
            </a:endParaRPr>
          </a:p>
        </p:txBody>
      </p:sp>
      <p:sp>
        <p:nvSpPr>
          <p:cNvPr id="208" name="Google Shape;208;p39"/>
          <p:cNvSpPr txBox="1"/>
          <p:nvPr/>
        </p:nvSpPr>
        <p:spPr>
          <a:xfrm>
            <a:off x="615900" y="1515100"/>
            <a:ext cx="4032900" cy="441900"/>
          </a:xfrm>
          <a:prstGeom prst="rect">
            <a:avLst/>
          </a:prstGeom>
          <a:noFill/>
          <a:ln>
            <a:noFill/>
          </a:ln>
        </p:spPr>
        <p:txBody>
          <a:bodyPr anchorCtr="0" anchor="t" bIns="0" lIns="0" spcFirstLastPara="1" rIns="0" wrap="square" tIns="0">
            <a:spAutoFit/>
          </a:bodyPr>
          <a:lstStyle/>
          <a:p>
            <a:pPr indent="0" lvl="0" marL="0" rtl="0" algn="l">
              <a:lnSpc>
                <a:spcPct val="105000"/>
              </a:lnSpc>
              <a:spcBef>
                <a:spcPts val="0"/>
              </a:spcBef>
              <a:spcAft>
                <a:spcPts val="0"/>
              </a:spcAft>
              <a:buNone/>
            </a:pPr>
            <a:r>
              <a:rPr b="1" lang="en-GB">
                <a:solidFill>
                  <a:schemeClr val="dk1"/>
                </a:solidFill>
                <a:latin typeface="DM Sans"/>
                <a:ea typeface="DM Sans"/>
                <a:cs typeface="DM Sans"/>
                <a:sym typeface="DM Sans"/>
              </a:rPr>
              <a:t>Selected Common Core Standards for Mathematics High School - Algebra</a:t>
            </a:r>
            <a:endParaRPr b="1">
              <a:latin typeface="DM Sans"/>
              <a:ea typeface="DM Sans"/>
              <a:cs typeface="DM Sans"/>
              <a:sym typeface="DM Sans"/>
            </a:endParaRPr>
          </a:p>
        </p:txBody>
      </p:sp>
      <p:cxnSp>
        <p:nvCxnSpPr>
          <p:cNvPr id="209" name="Google Shape;209;p39"/>
          <p:cNvCxnSpPr/>
          <p:nvPr/>
        </p:nvCxnSpPr>
        <p:spPr>
          <a:xfrm rot="10800000">
            <a:off x="4874201" y="125"/>
            <a:ext cx="0" cy="5162100"/>
          </a:xfrm>
          <a:prstGeom prst="straightConnector1">
            <a:avLst/>
          </a:prstGeom>
          <a:noFill/>
          <a:ln cap="flat" cmpd="sng" w="9525">
            <a:solidFill>
              <a:schemeClr val="dk2"/>
            </a:solidFill>
            <a:prstDash val="solid"/>
            <a:round/>
            <a:headEnd len="med" w="med" type="none"/>
            <a:tailEnd len="med" w="med" type="none"/>
          </a:ln>
        </p:spPr>
      </p:cxnSp>
      <p:sp>
        <p:nvSpPr>
          <p:cNvPr id="210" name="Google Shape;210;p39"/>
          <p:cNvSpPr txBox="1"/>
          <p:nvPr/>
        </p:nvSpPr>
        <p:spPr>
          <a:xfrm>
            <a:off x="615900" y="2147600"/>
            <a:ext cx="3728400" cy="410100"/>
          </a:xfrm>
          <a:prstGeom prst="rect">
            <a:avLst/>
          </a:prstGeom>
          <a:noFill/>
          <a:ln>
            <a:noFill/>
          </a:ln>
        </p:spPr>
        <p:txBody>
          <a:bodyPr anchorCtr="0" anchor="t" bIns="0" lIns="0" spcFirstLastPara="1" rIns="0" wrap="square" tIns="0">
            <a:spAutoFit/>
          </a:bodyPr>
          <a:lstStyle/>
          <a:p>
            <a:pPr indent="0" lvl="0" marL="0" rtl="0" algn="l">
              <a:lnSpc>
                <a:spcPct val="105000"/>
              </a:lnSpc>
              <a:spcBef>
                <a:spcPts val="0"/>
              </a:spcBef>
              <a:spcAft>
                <a:spcPts val="0"/>
              </a:spcAft>
              <a:buNone/>
            </a:pPr>
            <a:r>
              <a:rPr b="1" lang="en-GB" sz="1300">
                <a:solidFill>
                  <a:schemeClr val="dk1"/>
                </a:solidFill>
                <a:latin typeface="DM Sans"/>
                <a:ea typeface="DM Sans"/>
                <a:cs typeface="DM Sans"/>
                <a:sym typeface="DM Sans"/>
              </a:rPr>
              <a:t>Create equations that describe numbers or relationships</a:t>
            </a:r>
            <a:endParaRPr b="1" sz="1300">
              <a:latin typeface="DM Sans"/>
              <a:ea typeface="DM Sans"/>
              <a:cs typeface="DM Sans"/>
              <a:sym typeface="DM Sans"/>
            </a:endParaRPr>
          </a:p>
        </p:txBody>
      </p:sp>
      <p:sp>
        <p:nvSpPr>
          <p:cNvPr id="211" name="Google Shape;211;p39"/>
          <p:cNvSpPr txBox="1"/>
          <p:nvPr/>
        </p:nvSpPr>
        <p:spPr>
          <a:xfrm>
            <a:off x="5174775" y="1589825"/>
            <a:ext cx="3402000" cy="1143000"/>
          </a:xfrm>
          <a:prstGeom prst="rect">
            <a:avLst/>
          </a:prstGeom>
          <a:noFill/>
          <a:ln>
            <a:noFill/>
          </a:ln>
        </p:spPr>
        <p:txBody>
          <a:bodyPr anchorCtr="0" anchor="t" bIns="0" lIns="91425" spcFirstLastPara="1" rIns="0" wrap="square" tIns="0">
            <a:spAutoFit/>
          </a:bodyPr>
          <a:lstStyle/>
          <a:p>
            <a:pPr indent="-152146" lvl="0" marL="82296" rtl="0" algn="l">
              <a:lnSpc>
                <a:spcPct val="115000"/>
              </a:lnSpc>
              <a:spcBef>
                <a:spcPts val="1200"/>
              </a:spcBef>
              <a:spcAft>
                <a:spcPts val="1000"/>
              </a:spcAft>
              <a:buClr>
                <a:schemeClr val="dk1"/>
              </a:buClr>
              <a:buSzPts val="1100"/>
              <a:buFont typeface="DM Sans"/>
              <a:buAutoNum type="arabicPeriod"/>
            </a:pPr>
            <a:r>
              <a:rPr lang="en-GB" sz="1100">
                <a:solidFill>
                  <a:schemeClr val="dk1"/>
                </a:solidFill>
                <a:latin typeface="DM Sans"/>
                <a:ea typeface="DM Sans"/>
                <a:cs typeface="DM Sans"/>
                <a:sym typeface="DM Sans"/>
              </a:rPr>
              <a:t>Explain each step in solving a simple equation as following from the equality of numbers asserted at the previous step, starting from the assumption that the original equation has a solution. Construct a viable argument to justify a solution method.</a:t>
            </a:r>
            <a:endParaRPr sz="1100">
              <a:solidFill>
                <a:schemeClr val="dk1"/>
              </a:solidFill>
              <a:latin typeface="DM Sans"/>
              <a:ea typeface="DM Sans"/>
              <a:cs typeface="DM Sans"/>
              <a:sym typeface="DM Sans"/>
            </a:endParaRPr>
          </a:p>
        </p:txBody>
      </p:sp>
      <p:sp>
        <p:nvSpPr>
          <p:cNvPr id="212" name="Google Shape;212;p39"/>
          <p:cNvSpPr txBox="1"/>
          <p:nvPr/>
        </p:nvSpPr>
        <p:spPr>
          <a:xfrm>
            <a:off x="5174775" y="1141650"/>
            <a:ext cx="3512700" cy="767400"/>
          </a:xfrm>
          <a:prstGeom prst="rect">
            <a:avLst/>
          </a:prstGeom>
          <a:noFill/>
          <a:ln>
            <a:noFill/>
          </a:ln>
        </p:spPr>
        <p:txBody>
          <a:bodyPr anchorCtr="0" anchor="t" bIns="0" lIns="0" spcFirstLastPara="1" rIns="0" wrap="square" tIns="0">
            <a:spAutoFit/>
          </a:bodyPr>
          <a:lstStyle/>
          <a:p>
            <a:pPr indent="0" lvl="0" marL="0" rtl="0" algn="l">
              <a:lnSpc>
                <a:spcPct val="105000"/>
              </a:lnSpc>
              <a:spcBef>
                <a:spcPts val="0"/>
              </a:spcBef>
              <a:spcAft>
                <a:spcPts val="0"/>
              </a:spcAft>
              <a:buClr>
                <a:schemeClr val="dk1"/>
              </a:buClr>
              <a:buSzPts val="1100"/>
              <a:buFont typeface="Arial"/>
              <a:buNone/>
            </a:pPr>
            <a:r>
              <a:rPr b="1" lang="en-GB" sz="1300">
                <a:solidFill>
                  <a:schemeClr val="dk1"/>
                </a:solidFill>
                <a:latin typeface="DM Sans"/>
                <a:ea typeface="DM Sans"/>
                <a:cs typeface="DM Sans"/>
                <a:sym typeface="DM Sans"/>
              </a:rPr>
              <a:t>Understand solving equations as a process of reasoning and explain the reasoning </a:t>
            </a:r>
            <a:endParaRPr b="1" sz="1300">
              <a:solidFill>
                <a:schemeClr val="dk1"/>
              </a:solidFill>
              <a:latin typeface="DM Sans"/>
              <a:ea typeface="DM Sans"/>
              <a:cs typeface="DM Sans"/>
              <a:sym typeface="DM Sans"/>
            </a:endParaRPr>
          </a:p>
          <a:p>
            <a:pPr indent="0" lvl="0" marL="0" rtl="0" algn="l">
              <a:lnSpc>
                <a:spcPct val="105000"/>
              </a:lnSpc>
              <a:spcBef>
                <a:spcPts val="0"/>
              </a:spcBef>
              <a:spcAft>
                <a:spcPts val="0"/>
              </a:spcAft>
              <a:buClr>
                <a:schemeClr val="dk1"/>
              </a:buClr>
              <a:buSzPts val="1100"/>
              <a:buFont typeface="Arial"/>
              <a:buNone/>
            </a:pPr>
            <a:r>
              <a:t/>
            </a:r>
            <a:endParaRPr b="1" sz="1100">
              <a:solidFill>
                <a:schemeClr val="dk1"/>
              </a:solidFill>
              <a:latin typeface="DM Sans"/>
              <a:ea typeface="DM Sans"/>
              <a:cs typeface="DM Sans"/>
              <a:sym typeface="DM Sans"/>
            </a:endParaRPr>
          </a:p>
          <a:p>
            <a:pPr indent="0" lvl="0" marL="0" rtl="0" algn="l">
              <a:lnSpc>
                <a:spcPct val="105000"/>
              </a:lnSpc>
              <a:spcBef>
                <a:spcPts val="0"/>
              </a:spcBef>
              <a:spcAft>
                <a:spcPts val="0"/>
              </a:spcAft>
              <a:buNone/>
            </a:pPr>
            <a:r>
              <a:t/>
            </a:r>
            <a:endParaRPr b="1" sz="1100">
              <a:solidFill>
                <a:schemeClr val="dk1"/>
              </a:solidFill>
              <a:latin typeface="DM Sans"/>
              <a:ea typeface="DM Sans"/>
              <a:cs typeface="DM Sans"/>
              <a:sym typeface="DM Sans"/>
            </a:endParaRPr>
          </a:p>
        </p:txBody>
      </p:sp>
      <p:sp>
        <p:nvSpPr>
          <p:cNvPr id="213" name="Google Shape;213;p39"/>
          <p:cNvSpPr/>
          <p:nvPr/>
        </p:nvSpPr>
        <p:spPr>
          <a:xfrm>
            <a:off x="5365925" y="3934075"/>
            <a:ext cx="3155700" cy="10149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39"/>
          <p:cNvSpPr txBox="1"/>
          <p:nvPr/>
        </p:nvSpPr>
        <p:spPr>
          <a:xfrm>
            <a:off x="5443775" y="4048975"/>
            <a:ext cx="30000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300">
                <a:solidFill>
                  <a:srgbClr val="C9FC8D"/>
                </a:solidFill>
                <a:latin typeface="DM Sans"/>
                <a:ea typeface="DM Sans"/>
                <a:cs typeface="DM Sans"/>
                <a:sym typeface="DM Sans"/>
              </a:rPr>
              <a:t>How would you synthesize these? </a:t>
            </a:r>
            <a:br>
              <a:rPr b="1" lang="en-GB" sz="1300">
                <a:solidFill>
                  <a:srgbClr val="C9FC8D"/>
                </a:solidFill>
                <a:latin typeface="DM Sans"/>
                <a:ea typeface="DM Sans"/>
                <a:cs typeface="DM Sans"/>
                <a:sym typeface="DM Sans"/>
              </a:rPr>
            </a:br>
            <a:r>
              <a:rPr b="1" lang="en-GB" sz="1300">
                <a:solidFill>
                  <a:srgbClr val="C9FC8D"/>
                </a:solidFill>
                <a:latin typeface="DM Sans"/>
                <a:ea typeface="DM Sans"/>
                <a:cs typeface="DM Sans"/>
                <a:sym typeface="DM Sans"/>
              </a:rPr>
              <a:t>What are the key takeaways </a:t>
            </a:r>
            <a:br>
              <a:rPr b="1" lang="en-GB" sz="1300">
                <a:solidFill>
                  <a:srgbClr val="C9FC8D"/>
                </a:solidFill>
                <a:latin typeface="DM Sans"/>
                <a:ea typeface="DM Sans"/>
                <a:cs typeface="DM Sans"/>
                <a:sym typeface="DM Sans"/>
              </a:rPr>
            </a:br>
            <a:r>
              <a:rPr b="1" lang="en-GB" sz="1300">
                <a:solidFill>
                  <a:srgbClr val="C9FC8D"/>
                </a:solidFill>
                <a:latin typeface="DM Sans"/>
                <a:ea typeface="DM Sans"/>
                <a:cs typeface="DM Sans"/>
                <a:sym typeface="DM Sans"/>
              </a:rPr>
              <a:t>for students?</a:t>
            </a:r>
            <a:endParaRPr/>
          </a:p>
        </p:txBody>
      </p:sp>
      <p:sp>
        <p:nvSpPr>
          <p:cNvPr id="215" name="Google Shape;215;p39"/>
          <p:cNvSpPr txBox="1"/>
          <p:nvPr/>
        </p:nvSpPr>
        <p:spPr>
          <a:xfrm>
            <a:off x="5174775" y="2901050"/>
            <a:ext cx="3512700" cy="5772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GB" sz="1300">
                <a:solidFill>
                  <a:schemeClr val="dk1"/>
                </a:solidFill>
              </a:rPr>
              <a:t>Solve linear equations in one variable</a:t>
            </a:r>
            <a:endParaRPr b="1" sz="1300">
              <a:solidFill>
                <a:schemeClr val="dk1"/>
              </a:solidFill>
              <a:latin typeface="DM Sans"/>
              <a:ea typeface="DM Sans"/>
              <a:cs typeface="DM Sans"/>
              <a:sym typeface="DM Sans"/>
            </a:endParaRPr>
          </a:p>
          <a:p>
            <a:pPr indent="0" lvl="0" marL="0" rtl="0" algn="l">
              <a:lnSpc>
                <a:spcPct val="105000"/>
              </a:lnSpc>
              <a:spcBef>
                <a:spcPts val="0"/>
              </a:spcBef>
              <a:spcAft>
                <a:spcPts val="0"/>
              </a:spcAft>
              <a:buNone/>
            </a:pPr>
            <a:r>
              <a:t/>
            </a:r>
            <a:endParaRPr b="1" sz="1100">
              <a:solidFill>
                <a:schemeClr val="dk1"/>
              </a:solidFill>
              <a:latin typeface="DM Sans"/>
              <a:ea typeface="DM Sans"/>
              <a:cs typeface="DM Sans"/>
              <a:sym typeface="DM Sans"/>
            </a:endParaRPr>
          </a:p>
          <a:p>
            <a:pPr indent="0" lvl="0" marL="0" rtl="0" algn="l">
              <a:lnSpc>
                <a:spcPct val="105000"/>
              </a:lnSpc>
              <a:spcBef>
                <a:spcPts val="0"/>
              </a:spcBef>
              <a:spcAft>
                <a:spcPts val="0"/>
              </a:spcAft>
              <a:buNone/>
            </a:pPr>
            <a:r>
              <a:t/>
            </a:r>
            <a:endParaRPr b="1" sz="1100">
              <a:solidFill>
                <a:schemeClr val="dk1"/>
              </a:solidFill>
              <a:latin typeface="DM Sans"/>
              <a:ea typeface="DM Sans"/>
              <a:cs typeface="DM Sans"/>
              <a:sym typeface="DM Sans"/>
            </a:endParaRPr>
          </a:p>
        </p:txBody>
      </p:sp>
      <p:sp>
        <p:nvSpPr>
          <p:cNvPr id="216" name="Google Shape;216;p39"/>
          <p:cNvSpPr txBox="1"/>
          <p:nvPr/>
        </p:nvSpPr>
        <p:spPr>
          <a:xfrm>
            <a:off x="5242775" y="3176200"/>
            <a:ext cx="3402000" cy="558600"/>
          </a:xfrm>
          <a:prstGeom prst="rect">
            <a:avLst/>
          </a:prstGeom>
          <a:noFill/>
          <a:ln>
            <a:noFill/>
          </a:ln>
        </p:spPr>
        <p:txBody>
          <a:bodyPr anchorCtr="0" anchor="t" bIns="0" lIns="91425" spcFirstLastPara="1" rIns="0" wrap="square" tIns="0">
            <a:spAutoFit/>
          </a:bodyPr>
          <a:lstStyle/>
          <a:p>
            <a:pPr indent="-152146" lvl="0" marL="82296" rtl="0" algn="l">
              <a:lnSpc>
                <a:spcPct val="115000"/>
              </a:lnSpc>
              <a:spcBef>
                <a:spcPts val="1200"/>
              </a:spcBef>
              <a:spcAft>
                <a:spcPts val="1000"/>
              </a:spcAft>
              <a:buClr>
                <a:schemeClr val="dk1"/>
              </a:buClr>
              <a:buSzPts val="1100"/>
              <a:buFont typeface="DM Sans"/>
              <a:buAutoNum type="arabicPeriod" startAt="3"/>
            </a:pPr>
            <a:r>
              <a:rPr lang="en-GB" sz="1100">
                <a:solidFill>
                  <a:schemeClr val="dk1"/>
                </a:solidFill>
                <a:latin typeface="DM Sans"/>
                <a:ea typeface="DM Sans"/>
                <a:cs typeface="DM Sans"/>
                <a:sym typeface="DM Sans"/>
              </a:rPr>
              <a:t>Solve linear equations and inequalities in one variable, including equations with coefficients represented by letters.</a:t>
            </a:r>
            <a:endParaRPr sz="1100">
              <a:solidFill>
                <a:schemeClr val="dk1"/>
              </a:solidFill>
              <a:latin typeface="DM Sans"/>
              <a:ea typeface="DM Sans"/>
              <a:cs typeface="DM Sans"/>
              <a:sym typeface="DM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FC8D"/>
        </a:solidFill>
      </p:bgPr>
    </p:bg>
    <p:spTree>
      <p:nvGrpSpPr>
        <p:cNvPr id="220" name="Shape 220"/>
        <p:cNvGrpSpPr/>
        <p:nvPr/>
      </p:nvGrpSpPr>
      <p:grpSpPr>
        <a:xfrm>
          <a:off x="0" y="0"/>
          <a:ext cx="0" cy="0"/>
          <a:chOff x="0" y="0"/>
          <a:chExt cx="0" cy="0"/>
        </a:xfrm>
      </p:grpSpPr>
      <p:sp>
        <p:nvSpPr>
          <p:cNvPr id="221" name="Google Shape;221;p40"/>
          <p:cNvSpPr txBox="1"/>
          <p:nvPr/>
        </p:nvSpPr>
        <p:spPr>
          <a:xfrm>
            <a:off x="615900" y="303450"/>
            <a:ext cx="4032900" cy="9696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1100"/>
              <a:buFont typeface="Arial"/>
              <a:buNone/>
            </a:pPr>
            <a:r>
              <a:rPr lang="en-GB" sz="3500">
                <a:solidFill>
                  <a:schemeClr val="dk1"/>
                </a:solidFill>
                <a:latin typeface="Nanum Myeongjo"/>
                <a:ea typeface="Nanum Myeongjo"/>
                <a:cs typeface="Nanum Myeongjo"/>
                <a:sym typeface="Nanum Myeongjo"/>
              </a:rPr>
              <a:t>What’s the Story of these Standards?</a:t>
            </a:r>
            <a:endParaRPr sz="3500">
              <a:solidFill>
                <a:schemeClr val="dk1"/>
              </a:solidFill>
              <a:latin typeface="Nanum Myeongjo"/>
              <a:ea typeface="Nanum Myeongjo"/>
              <a:cs typeface="Nanum Myeongjo"/>
              <a:sym typeface="Nanum Myeongjo"/>
            </a:endParaRPr>
          </a:p>
        </p:txBody>
      </p:sp>
      <p:sp>
        <p:nvSpPr>
          <p:cNvPr id="222" name="Google Shape;222;p40"/>
          <p:cNvSpPr txBox="1"/>
          <p:nvPr/>
        </p:nvSpPr>
        <p:spPr>
          <a:xfrm>
            <a:off x="615900" y="2595775"/>
            <a:ext cx="3728400" cy="2034900"/>
          </a:xfrm>
          <a:prstGeom prst="rect">
            <a:avLst/>
          </a:prstGeom>
          <a:noFill/>
          <a:ln>
            <a:noFill/>
          </a:ln>
        </p:spPr>
        <p:txBody>
          <a:bodyPr anchorCtr="0" anchor="t" bIns="0" lIns="91425" spcFirstLastPara="1" rIns="0" wrap="square" tIns="0">
            <a:spAutoFit/>
          </a:bodyPr>
          <a:lstStyle/>
          <a:p>
            <a:pPr indent="-152146" lvl="0" marL="82296" rtl="0" algn="l">
              <a:lnSpc>
                <a:spcPct val="115000"/>
              </a:lnSpc>
              <a:spcBef>
                <a:spcPts val="1200"/>
              </a:spcBef>
              <a:spcAft>
                <a:spcPts val="0"/>
              </a:spcAft>
              <a:buClr>
                <a:schemeClr val="dk1"/>
              </a:buClr>
              <a:buSzPts val="1100"/>
              <a:buFont typeface="DM Sans"/>
              <a:buAutoNum type="arabicPeriod"/>
            </a:pPr>
            <a:r>
              <a:rPr lang="en-GB" sz="1100">
                <a:solidFill>
                  <a:schemeClr val="dk1"/>
                </a:solidFill>
                <a:latin typeface="DM Sans"/>
                <a:ea typeface="DM Sans"/>
                <a:cs typeface="DM Sans"/>
                <a:sym typeface="DM Sans"/>
              </a:rPr>
              <a:t>Create equations and inequalities in one variable and use them to solve problems.</a:t>
            </a:r>
            <a:endParaRPr sz="1100">
              <a:solidFill>
                <a:schemeClr val="dk1"/>
              </a:solidFill>
              <a:latin typeface="DM Sans"/>
              <a:ea typeface="DM Sans"/>
              <a:cs typeface="DM Sans"/>
              <a:sym typeface="DM Sans"/>
            </a:endParaRPr>
          </a:p>
          <a:p>
            <a:pPr indent="-152146" lvl="0" marL="82296" rtl="0" algn="l">
              <a:lnSpc>
                <a:spcPct val="115000"/>
              </a:lnSpc>
              <a:spcBef>
                <a:spcPts val="1200"/>
              </a:spcBef>
              <a:spcAft>
                <a:spcPts val="0"/>
              </a:spcAft>
              <a:buClr>
                <a:schemeClr val="dk1"/>
              </a:buClr>
              <a:buSzPts val="1100"/>
              <a:buFont typeface="DM Sans"/>
              <a:buAutoNum type="arabicPeriod"/>
            </a:pPr>
            <a:r>
              <a:rPr lang="en-GB" sz="1100">
                <a:solidFill>
                  <a:schemeClr val="dk1"/>
                </a:solidFill>
                <a:latin typeface="DM Sans"/>
                <a:ea typeface="DM Sans"/>
                <a:cs typeface="DM Sans"/>
                <a:sym typeface="DM Sans"/>
              </a:rPr>
              <a:t>Create equations in two or more variables to represent relationships between quantities; graph equations on coordinate axes with labels and scales.</a:t>
            </a:r>
            <a:endParaRPr sz="1100">
              <a:solidFill>
                <a:schemeClr val="dk1"/>
              </a:solidFill>
              <a:latin typeface="DM Sans"/>
              <a:ea typeface="DM Sans"/>
              <a:cs typeface="DM Sans"/>
              <a:sym typeface="DM Sans"/>
            </a:endParaRPr>
          </a:p>
          <a:p>
            <a:pPr indent="-152146" lvl="0" marL="82296" rtl="0" algn="l">
              <a:lnSpc>
                <a:spcPct val="115000"/>
              </a:lnSpc>
              <a:spcBef>
                <a:spcPts val="1200"/>
              </a:spcBef>
              <a:spcAft>
                <a:spcPts val="1000"/>
              </a:spcAft>
              <a:buClr>
                <a:schemeClr val="dk1"/>
              </a:buClr>
              <a:buSzPts val="1100"/>
              <a:buFont typeface="DM Sans"/>
              <a:buAutoNum type="arabicPeriod"/>
            </a:pPr>
            <a:r>
              <a:rPr lang="en-GB" sz="1100">
                <a:solidFill>
                  <a:schemeClr val="dk1"/>
                </a:solidFill>
                <a:latin typeface="DM Sans"/>
                <a:ea typeface="DM Sans"/>
                <a:cs typeface="DM Sans"/>
                <a:sym typeface="DM Sans"/>
              </a:rPr>
              <a:t>Represent constraints by equations or inequalities, and by systems of equations and/or inequalities, and interpret solutions as viable or nonviable options in a modeling context.</a:t>
            </a:r>
            <a:endParaRPr sz="1100">
              <a:solidFill>
                <a:schemeClr val="dk1"/>
              </a:solidFill>
              <a:latin typeface="DM Sans"/>
              <a:ea typeface="DM Sans"/>
              <a:cs typeface="DM Sans"/>
              <a:sym typeface="DM Sans"/>
            </a:endParaRPr>
          </a:p>
        </p:txBody>
      </p:sp>
      <p:sp>
        <p:nvSpPr>
          <p:cNvPr id="223" name="Google Shape;223;p40"/>
          <p:cNvSpPr txBox="1"/>
          <p:nvPr/>
        </p:nvSpPr>
        <p:spPr>
          <a:xfrm>
            <a:off x="615900" y="1515100"/>
            <a:ext cx="4032900" cy="441900"/>
          </a:xfrm>
          <a:prstGeom prst="rect">
            <a:avLst/>
          </a:prstGeom>
          <a:noFill/>
          <a:ln>
            <a:noFill/>
          </a:ln>
        </p:spPr>
        <p:txBody>
          <a:bodyPr anchorCtr="0" anchor="t" bIns="0" lIns="0" spcFirstLastPara="1" rIns="0" wrap="square" tIns="0">
            <a:spAutoFit/>
          </a:bodyPr>
          <a:lstStyle/>
          <a:p>
            <a:pPr indent="0" lvl="0" marL="0" rtl="0" algn="l">
              <a:lnSpc>
                <a:spcPct val="105000"/>
              </a:lnSpc>
              <a:spcBef>
                <a:spcPts val="0"/>
              </a:spcBef>
              <a:spcAft>
                <a:spcPts val="0"/>
              </a:spcAft>
              <a:buNone/>
            </a:pPr>
            <a:r>
              <a:rPr b="1" lang="en-GB">
                <a:solidFill>
                  <a:schemeClr val="dk1"/>
                </a:solidFill>
                <a:latin typeface="DM Sans"/>
                <a:ea typeface="DM Sans"/>
                <a:cs typeface="DM Sans"/>
                <a:sym typeface="DM Sans"/>
              </a:rPr>
              <a:t>Selected Common Core Standards for Mathematics High School - Algebra</a:t>
            </a:r>
            <a:endParaRPr b="1">
              <a:latin typeface="DM Sans"/>
              <a:ea typeface="DM Sans"/>
              <a:cs typeface="DM Sans"/>
              <a:sym typeface="DM Sans"/>
            </a:endParaRPr>
          </a:p>
        </p:txBody>
      </p:sp>
      <p:cxnSp>
        <p:nvCxnSpPr>
          <p:cNvPr id="224" name="Google Shape;224;p40"/>
          <p:cNvCxnSpPr/>
          <p:nvPr/>
        </p:nvCxnSpPr>
        <p:spPr>
          <a:xfrm rot="10800000">
            <a:off x="4874201" y="125"/>
            <a:ext cx="0" cy="5162100"/>
          </a:xfrm>
          <a:prstGeom prst="straightConnector1">
            <a:avLst/>
          </a:prstGeom>
          <a:noFill/>
          <a:ln cap="flat" cmpd="sng" w="9525">
            <a:solidFill>
              <a:schemeClr val="dk2"/>
            </a:solidFill>
            <a:prstDash val="solid"/>
            <a:round/>
            <a:headEnd len="med" w="med" type="none"/>
            <a:tailEnd len="med" w="med" type="none"/>
          </a:ln>
        </p:spPr>
      </p:cxnSp>
      <p:sp>
        <p:nvSpPr>
          <p:cNvPr id="225" name="Google Shape;225;p40"/>
          <p:cNvSpPr txBox="1"/>
          <p:nvPr/>
        </p:nvSpPr>
        <p:spPr>
          <a:xfrm>
            <a:off x="615900" y="2147600"/>
            <a:ext cx="3728400" cy="410100"/>
          </a:xfrm>
          <a:prstGeom prst="rect">
            <a:avLst/>
          </a:prstGeom>
          <a:noFill/>
          <a:ln>
            <a:noFill/>
          </a:ln>
        </p:spPr>
        <p:txBody>
          <a:bodyPr anchorCtr="0" anchor="t" bIns="0" lIns="0" spcFirstLastPara="1" rIns="0" wrap="square" tIns="0">
            <a:spAutoFit/>
          </a:bodyPr>
          <a:lstStyle/>
          <a:p>
            <a:pPr indent="0" lvl="0" marL="0" rtl="0" algn="l">
              <a:lnSpc>
                <a:spcPct val="105000"/>
              </a:lnSpc>
              <a:spcBef>
                <a:spcPts val="0"/>
              </a:spcBef>
              <a:spcAft>
                <a:spcPts val="0"/>
              </a:spcAft>
              <a:buNone/>
            </a:pPr>
            <a:r>
              <a:rPr b="1" lang="en-GB" sz="1300">
                <a:solidFill>
                  <a:schemeClr val="dk1"/>
                </a:solidFill>
                <a:latin typeface="DM Sans"/>
                <a:ea typeface="DM Sans"/>
                <a:cs typeface="DM Sans"/>
                <a:sym typeface="DM Sans"/>
              </a:rPr>
              <a:t>Create equations that describe numbers or relationships</a:t>
            </a:r>
            <a:endParaRPr b="1" sz="1300">
              <a:latin typeface="DM Sans"/>
              <a:ea typeface="DM Sans"/>
              <a:cs typeface="DM Sans"/>
              <a:sym typeface="DM Sans"/>
            </a:endParaRPr>
          </a:p>
        </p:txBody>
      </p:sp>
      <p:sp>
        <p:nvSpPr>
          <p:cNvPr id="226" name="Google Shape;226;p40"/>
          <p:cNvSpPr txBox="1"/>
          <p:nvPr/>
        </p:nvSpPr>
        <p:spPr>
          <a:xfrm>
            <a:off x="5174775" y="1589825"/>
            <a:ext cx="3402000" cy="1143000"/>
          </a:xfrm>
          <a:prstGeom prst="rect">
            <a:avLst/>
          </a:prstGeom>
          <a:noFill/>
          <a:ln>
            <a:noFill/>
          </a:ln>
        </p:spPr>
        <p:txBody>
          <a:bodyPr anchorCtr="0" anchor="t" bIns="0" lIns="91425" spcFirstLastPara="1" rIns="0" wrap="square" tIns="0">
            <a:spAutoFit/>
          </a:bodyPr>
          <a:lstStyle/>
          <a:p>
            <a:pPr indent="-152146" lvl="0" marL="82296" rtl="0" algn="l">
              <a:lnSpc>
                <a:spcPct val="115000"/>
              </a:lnSpc>
              <a:spcBef>
                <a:spcPts val="1200"/>
              </a:spcBef>
              <a:spcAft>
                <a:spcPts val="1000"/>
              </a:spcAft>
              <a:buClr>
                <a:schemeClr val="dk1"/>
              </a:buClr>
              <a:buSzPts val="1100"/>
              <a:buFont typeface="DM Sans"/>
              <a:buAutoNum type="arabicPeriod"/>
            </a:pPr>
            <a:r>
              <a:rPr lang="en-GB" sz="1100">
                <a:solidFill>
                  <a:schemeClr val="dk1"/>
                </a:solidFill>
                <a:latin typeface="DM Sans"/>
                <a:ea typeface="DM Sans"/>
                <a:cs typeface="DM Sans"/>
                <a:sym typeface="DM Sans"/>
              </a:rPr>
              <a:t>Explain each step in solving a simple equation as following from the equality of numbers asserted at the previous step, starting from the assumption that the original equation has a solution. Construct a viable argument to justify a solution method.</a:t>
            </a:r>
            <a:endParaRPr sz="1100">
              <a:solidFill>
                <a:schemeClr val="dk1"/>
              </a:solidFill>
              <a:latin typeface="DM Sans"/>
              <a:ea typeface="DM Sans"/>
              <a:cs typeface="DM Sans"/>
              <a:sym typeface="DM Sans"/>
            </a:endParaRPr>
          </a:p>
        </p:txBody>
      </p:sp>
      <p:sp>
        <p:nvSpPr>
          <p:cNvPr id="227" name="Google Shape;227;p40"/>
          <p:cNvSpPr txBox="1"/>
          <p:nvPr/>
        </p:nvSpPr>
        <p:spPr>
          <a:xfrm>
            <a:off x="5174775" y="1141650"/>
            <a:ext cx="3512700" cy="767400"/>
          </a:xfrm>
          <a:prstGeom prst="rect">
            <a:avLst/>
          </a:prstGeom>
          <a:noFill/>
          <a:ln>
            <a:noFill/>
          </a:ln>
        </p:spPr>
        <p:txBody>
          <a:bodyPr anchorCtr="0" anchor="t" bIns="0" lIns="0" spcFirstLastPara="1" rIns="0" wrap="square" tIns="0">
            <a:spAutoFit/>
          </a:bodyPr>
          <a:lstStyle/>
          <a:p>
            <a:pPr indent="0" lvl="0" marL="0" rtl="0" algn="l">
              <a:lnSpc>
                <a:spcPct val="105000"/>
              </a:lnSpc>
              <a:spcBef>
                <a:spcPts val="0"/>
              </a:spcBef>
              <a:spcAft>
                <a:spcPts val="0"/>
              </a:spcAft>
              <a:buClr>
                <a:schemeClr val="dk1"/>
              </a:buClr>
              <a:buSzPts val="1100"/>
              <a:buFont typeface="Arial"/>
              <a:buNone/>
            </a:pPr>
            <a:r>
              <a:rPr b="1" lang="en-GB" sz="1300">
                <a:solidFill>
                  <a:schemeClr val="dk1"/>
                </a:solidFill>
                <a:latin typeface="DM Sans"/>
                <a:ea typeface="DM Sans"/>
                <a:cs typeface="DM Sans"/>
                <a:sym typeface="DM Sans"/>
              </a:rPr>
              <a:t>Understand solving equations as a process of reasoning and explain the reasoning </a:t>
            </a:r>
            <a:endParaRPr b="1" sz="1300">
              <a:solidFill>
                <a:schemeClr val="dk1"/>
              </a:solidFill>
              <a:latin typeface="DM Sans"/>
              <a:ea typeface="DM Sans"/>
              <a:cs typeface="DM Sans"/>
              <a:sym typeface="DM Sans"/>
            </a:endParaRPr>
          </a:p>
          <a:p>
            <a:pPr indent="0" lvl="0" marL="0" rtl="0" algn="l">
              <a:lnSpc>
                <a:spcPct val="105000"/>
              </a:lnSpc>
              <a:spcBef>
                <a:spcPts val="0"/>
              </a:spcBef>
              <a:spcAft>
                <a:spcPts val="0"/>
              </a:spcAft>
              <a:buClr>
                <a:schemeClr val="dk1"/>
              </a:buClr>
              <a:buSzPts val="1100"/>
              <a:buFont typeface="Arial"/>
              <a:buNone/>
            </a:pPr>
            <a:r>
              <a:t/>
            </a:r>
            <a:endParaRPr b="1" sz="1100">
              <a:solidFill>
                <a:schemeClr val="dk1"/>
              </a:solidFill>
              <a:latin typeface="DM Sans"/>
              <a:ea typeface="DM Sans"/>
              <a:cs typeface="DM Sans"/>
              <a:sym typeface="DM Sans"/>
            </a:endParaRPr>
          </a:p>
          <a:p>
            <a:pPr indent="0" lvl="0" marL="0" rtl="0" algn="l">
              <a:lnSpc>
                <a:spcPct val="105000"/>
              </a:lnSpc>
              <a:spcBef>
                <a:spcPts val="0"/>
              </a:spcBef>
              <a:spcAft>
                <a:spcPts val="0"/>
              </a:spcAft>
              <a:buNone/>
            </a:pPr>
            <a:r>
              <a:t/>
            </a:r>
            <a:endParaRPr b="1" sz="1100">
              <a:solidFill>
                <a:schemeClr val="dk1"/>
              </a:solidFill>
              <a:latin typeface="DM Sans"/>
              <a:ea typeface="DM Sans"/>
              <a:cs typeface="DM Sans"/>
              <a:sym typeface="DM Sans"/>
            </a:endParaRPr>
          </a:p>
        </p:txBody>
      </p:sp>
      <p:sp>
        <p:nvSpPr>
          <p:cNvPr id="228" name="Google Shape;228;p40"/>
          <p:cNvSpPr txBox="1"/>
          <p:nvPr/>
        </p:nvSpPr>
        <p:spPr>
          <a:xfrm>
            <a:off x="5174775" y="2901050"/>
            <a:ext cx="3512700" cy="5772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GB" sz="1300">
                <a:solidFill>
                  <a:schemeClr val="dk1"/>
                </a:solidFill>
              </a:rPr>
              <a:t>Solve linear equations in one variable</a:t>
            </a:r>
            <a:endParaRPr b="1" sz="1300">
              <a:solidFill>
                <a:schemeClr val="dk1"/>
              </a:solidFill>
              <a:latin typeface="DM Sans"/>
              <a:ea typeface="DM Sans"/>
              <a:cs typeface="DM Sans"/>
              <a:sym typeface="DM Sans"/>
            </a:endParaRPr>
          </a:p>
          <a:p>
            <a:pPr indent="0" lvl="0" marL="0" rtl="0" algn="l">
              <a:lnSpc>
                <a:spcPct val="105000"/>
              </a:lnSpc>
              <a:spcBef>
                <a:spcPts val="0"/>
              </a:spcBef>
              <a:spcAft>
                <a:spcPts val="0"/>
              </a:spcAft>
              <a:buNone/>
            </a:pPr>
            <a:r>
              <a:t/>
            </a:r>
            <a:endParaRPr b="1" sz="1100">
              <a:solidFill>
                <a:schemeClr val="dk1"/>
              </a:solidFill>
              <a:latin typeface="DM Sans"/>
              <a:ea typeface="DM Sans"/>
              <a:cs typeface="DM Sans"/>
              <a:sym typeface="DM Sans"/>
            </a:endParaRPr>
          </a:p>
          <a:p>
            <a:pPr indent="0" lvl="0" marL="0" rtl="0" algn="l">
              <a:lnSpc>
                <a:spcPct val="105000"/>
              </a:lnSpc>
              <a:spcBef>
                <a:spcPts val="0"/>
              </a:spcBef>
              <a:spcAft>
                <a:spcPts val="0"/>
              </a:spcAft>
              <a:buNone/>
            </a:pPr>
            <a:r>
              <a:t/>
            </a:r>
            <a:endParaRPr b="1" sz="1100">
              <a:solidFill>
                <a:schemeClr val="dk1"/>
              </a:solidFill>
              <a:latin typeface="DM Sans"/>
              <a:ea typeface="DM Sans"/>
              <a:cs typeface="DM Sans"/>
              <a:sym typeface="DM Sans"/>
            </a:endParaRPr>
          </a:p>
        </p:txBody>
      </p:sp>
      <p:sp>
        <p:nvSpPr>
          <p:cNvPr id="229" name="Google Shape;229;p40"/>
          <p:cNvSpPr txBox="1"/>
          <p:nvPr/>
        </p:nvSpPr>
        <p:spPr>
          <a:xfrm>
            <a:off x="5242775" y="3176200"/>
            <a:ext cx="3402000" cy="558600"/>
          </a:xfrm>
          <a:prstGeom prst="rect">
            <a:avLst/>
          </a:prstGeom>
          <a:noFill/>
          <a:ln>
            <a:noFill/>
          </a:ln>
        </p:spPr>
        <p:txBody>
          <a:bodyPr anchorCtr="0" anchor="t" bIns="0" lIns="91425" spcFirstLastPara="1" rIns="0" wrap="square" tIns="0">
            <a:spAutoFit/>
          </a:bodyPr>
          <a:lstStyle/>
          <a:p>
            <a:pPr indent="-152146" lvl="0" marL="82296" rtl="0" algn="l">
              <a:lnSpc>
                <a:spcPct val="115000"/>
              </a:lnSpc>
              <a:spcBef>
                <a:spcPts val="1200"/>
              </a:spcBef>
              <a:spcAft>
                <a:spcPts val="1000"/>
              </a:spcAft>
              <a:buClr>
                <a:schemeClr val="dk1"/>
              </a:buClr>
              <a:buSzPts val="1100"/>
              <a:buFont typeface="DM Sans"/>
              <a:buAutoNum type="arabicPeriod" startAt="3"/>
            </a:pPr>
            <a:r>
              <a:rPr lang="en-GB" sz="1100">
                <a:solidFill>
                  <a:schemeClr val="dk1"/>
                </a:solidFill>
                <a:latin typeface="DM Sans"/>
                <a:ea typeface="DM Sans"/>
                <a:cs typeface="DM Sans"/>
                <a:sym typeface="DM Sans"/>
              </a:rPr>
              <a:t>Solve linear equations and inequalities in one variable, including equations with coefficients represented by letters.</a:t>
            </a:r>
            <a:endParaRPr sz="1100">
              <a:solidFill>
                <a:schemeClr val="dk1"/>
              </a:solidFill>
              <a:latin typeface="DM Sans"/>
              <a:ea typeface="DM Sans"/>
              <a:cs typeface="DM Sans"/>
              <a:sym typeface="DM Sans"/>
            </a:endParaRPr>
          </a:p>
        </p:txBody>
      </p:sp>
      <p:sp>
        <p:nvSpPr>
          <p:cNvPr id="230" name="Google Shape;230;p40"/>
          <p:cNvSpPr/>
          <p:nvPr/>
        </p:nvSpPr>
        <p:spPr>
          <a:xfrm>
            <a:off x="5365925" y="3982450"/>
            <a:ext cx="3155700" cy="5979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40"/>
          <p:cNvSpPr txBox="1"/>
          <p:nvPr/>
        </p:nvSpPr>
        <p:spPr>
          <a:xfrm>
            <a:off x="5570175" y="4097350"/>
            <a:ext cx="27219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300">
                <a:solidFill>
                  <a:srgbClr val="C9FC8D"/>
                </a:solidFill>
                <a:latin typeface="DM Sans"/>
                <a:ea typeface="DM Sans"/>
                <a:cs typeface="DM Sans"/>
                <a:sym typeface="DM Sans"/>
              </a:rPr>
              <a:t>Share your thinking!</a:t>
            </a:r>
            <a:endParaRPr b="1" sz="1300">
              <a:solidFill>
                <a:srgbClr val="C9FC8D"/>
              </a:solidFill>
              <a:latin typeface="DM Sans"/>
              <a:ea typeface="DM Sans"/>
              <a:cs typeface="DM Sans"/>
              <a:sym typeface="DM Sans"/>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