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y="5143500" cx="9144000"/>
  <p:notesSz cx="6858000" cy="9144000"/>
  <p:embeddedFontLst>
    <p:embeddedFont>
      <p:font typeface="IBM Plex Sans"/>
      <p:regular r:id="rId61"/>
      <p:bold r:id="rId62"/>
      <p:italic r:id="rId63"/>
      <p:boldItalic r:id="rId64"/>
    </p:embeddedFont>
    <p:embeddedFont>
      <p:font typeface="DM Sans Medium"/>
      <p:regular r:id="rId65"/>
      <p:bold r:id="rId66"/>
      <p:italic r:id="rId67"/>
      <p:boldItalic r:id="rId68"/>
    </p:embeddedFont>
    <p:embeddedFont>
      <p:font typeface="Proxima Nova"/>
      <p:regular r:id="rId69"/>
      <p:bold r:id="rId70"/>
      <p:italic r:id="rId71"/>
      <p:boldItalic r:id="rId72"/>
    </p:embeddedFont>
    <p:embeddedFont>
      <p:font typeface="Roboto"/>
      <p:regular r:id="rId73"/>
      <p:bold r:id="rId74"/>
      <p:italic r:id="rId75"/>
      <p:boldItalic r:id="rId76"/>
    </p:embeddedFont>
    <p:embeddedFont>
      <p:font typeface="NanumMyeongjo ExtraBold"/>
      <p:bold r:id="rId77"/>
    </p:embeddedFont>
    <p:embeddedFont>
      <p:font typeface="DM Sans SemiBold"/>
      <p:regular r:id="rId78"/>
      <p:bold r:id="rId79"/>
      <p:italic r:id="rId80"/>
      <p:boldItalic r:id="rId81"/>
    </p:embeddedFont>
    <p:embeddedFont>
      <p:font typeface="DM Sans"/>
      <p:regular r:id="rId82"/>
      <p:bold r:id="rId83"/>
      <p:italic r:id="rId84"/>
      <p:boldItalic r:id="rId85"/>
    </p:embeddedFont>
    <p:embeddedFont>
      <p:font typeface="Nanum Myeongjo"/>
      <p:regular r:id="rId86"/>
      <p:bold r:id="rId87"/>
    </p:embeddedFont>
    <p:embeddedFont>
      <p:font typeface="Alfa Slab One"/>
      <p:regular r:id="rId8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89" roundtripDataSignature="AMtx7mjkucdBvP9OJAZKDttoc7TC0PKC0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3A87CC-3E2C-4D23-8EDC-0ED800AD1C22}">
  <a:tblStyle styleId="{A13A87CC-3E2C-4D23-8EDC-0ED800AD1C22}"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DMSans-italic.fntdata"/><Relationship Id="rId83" Type="http://schemas.openxmlformats.org/officeDocument/2006/relationships/font" Target="fonts/DMSans-bold.fntdata"/><Relationship Id="rId42" Type="http://schemas.openxmlformats.org/officeDocument/2006/relationships/slide" Target="slides/slide35.xml"/><Relationship Id="rId86" Type="http://schemas.openxmlformats.org/officeDocument/2006/relationships/font" Target="fonts/NanumMyeongjo-regular.fntdata"/><Relationship Id="rId41" Type="http://schemas.openxmlformats.org/officeDocument/2006/relationships/slide" Target="slides/slide34.xml"/><Relationship Id="rId85" Type="http://schemas.openxmlformats.org/officeDocument/2006/relationships/font" Target="fonts/DMSans-boldItalic.fntdata"/><Relationship Id="rId44" Type="http://schemas.openxmlformats.org/officeDocument/2006/relationships/slide" Target="slides/slide37.xml"/><Relationship Id="rId88" Type="http://schemas.openxmlformats.org/officeDocument/2006/relationships/font" Target="fonts/AlfaSlabOne-regular.fntdata"/><Relationship Id="rId43" Type="http://schemas.openxmlformats.org/officeDocument/2006/relationships/slide" Target="slides/slide36.xml"/><Relationship Id="rId87" Type="http://schemas.openxmlformats.org/officeDocument/2006/relationships/font" Target="fonts/NanumMyeongjo-bold.fntdata"/><Relationship Id="rId46" Type="http://schemas.openxmlformats.org/officeDocument/2006/relationships/slide" Target="slides/slide39.xml"/><Relationship Id="rId45" Type="http://schemas.openxmlformats.org/officeDocument/2006/relationships/slide" Target="slides/slide38.xml"/><Relationship Id="rId89" Type="http://customschemas.google.com/relationships/presentationmetadata" Target="metadata"/><Relationship Id="rId80" Type="http://schemas.openxmlformats.org/officeDocument/2006/relationships/font" Target="fonts/DMSansSemiBold-italic.fntdata"/><Relationship Id="rId82" Type="http://schemas.openxmlformats.org/officeDocument/2006/relationships/font" Target="fonts/DMSans-regular.fntdata"/><Relationship Id="rId81" Type="http://schemas.openxmlformats.org/officeDocument/2006/relationships/font" Target="fonts/DMSansSemiBold-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oboto-regular.fntdata"/><Relationship Id="rId72" Type="http://schemas.openxmlformats.org/officeDocument/2006/relationships/font" Target="fonts/ProximaNova-boldItalic.fntdata"/><Relationship Id="rId31" Type="http://schemas.openxmlformats.org/officeDocument/2006/relationships/slide" Target="slides/slide24.xml"/><Relationship Id="rId75" Type="http://schemas.openxmlformats.org/officeDocument/2006/relationships/font" Target="fonts/Roboto-italic.fntdata"/><Relationship Id="rId30" Type="http://schemas.openxmlformats.org/officeDocument/2006/relationships/slide" Target="slides/slide23.xml"/><Relationship Id="rId74" Type="http://schemas.openxmlformats.org/officeDocument/2006/relationships/font" Target="fonts/Roboto-bold.fntdata"/><Relationship Id="rId33" Type="http://schemas.openxmlformats.org/officeDocument/2006/relationships/slide" Target="slides/slide26.xml"/><Relationship Id="rId77" Type="http://schemas.openxmlformats.org/officeDocument/2006/relationships/font" Target="fonts/NanumMyeongjoExtraBold-bold.fntdata"/><Relationship Id="rId32" Type="http://schemas.openxmlformats.org/officeDocument/2006/relationships/slide" Target="slides/slide25.xml"/><Relationship Id="rId76" Type="http://schemas.openxmlformats.org/officeDocument/2006/relationships/font" Target="fonts/Roboto-boldItalic.fntdata"/><Relationship Id="rId35" Type="http://schemas.openxmlformats.org/officeDocument/2006/relationships/slide" Target="slides/slide28.xml"/><Relationship Id="rId79" Type="http://schemas.openxmlformats.org/officeDocument/2006/relationships/font" Target="fonts/DMSansSemiBold-bold.fntdata"/><Relationship Id="rId34" Type="http://schemas.openxmlformats.org/officeDocument/2006/relationships/slide" Target="slides/slide27.xml"/><Relationship Id="rId78" Type="http://schemas.openxmlformats.org/officeDocument/2006/relationships/font" Target="fonts/DMSansSemiBold-regular.fntdata"/><Relationship Id="rId71" Type="http://schemas.openxmlformats.org/officeDocument/2006/relationships/font" Target="fonts/ProximaNova-italic.fntdata"/><Relationship Id="rId70" Type="http://schemas.openxmlformats.org/officeDocument/2006/relationships/font" Target="fonts/ProximaNova-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IBMPlexSans-bold.fntdata"/><Relationship Id="rId61" Type="http://schemas.openxmlformats.org/officeDocument/2006/relationships/font" Target="fonts/IBMPlexSans-regular.fntdata"/><Relationship Id="rId20" Type="http://schemas.openxmlformats.org/officeDocument/2006/relationships/slide" Target="slides/slide13.xml"/><Relationship Id="rId64" Type="http://schemas.openxmlformats.org/officeDocument/2006/relationships/font" Target="fonts/IBMPlexSans-boldItalic.fntdata"/><Relationship Id="rId63" Type="http://schemas.openxmlformats.org/officeDocument/2006/relationships/font" Target="fonts/IBMPlexSans-italic.fntdata"/><Relationship Id="rId22" Type="http://schemas.openxmlformats.org/officeDocument/2006/relationships/slide" Target="slides/slide15.xml"/><Relationship Id="rId66" Type="http://schemas.openxmlformats.org/officeDocument/2006/relationships/font" Target="fonts/DMSansMedium-bold.fntdata"/><Relationship Id="rId21" Type="http://schemas.openxmlformats.org/officeDocument/2006/relationships/slide" Target="slides/slide14.xml"/><Relationship Id="rId65" Type="http://schemas.openxmlformats.org/officeDocument/2006/relationships/font" Target="fonts/DMSansMedium-regular.fntdata"/><Relationship Id="rId24" Type="http://schemas.openxmlformats.org/officeDocument/2006/relationships/slide" Target="slides/slide17.xml"/><Relationship Id="rId68" Type="http://schemas.openxmlformats.org/officeDocument/2006/relationships/font" Target="fonts/DMSansMedium-boldItalic.fntdata"/><Relationship Id="rId23" Type="http://schemas.openxmlformats.org/officeDocument/2006/relationships/slide" Target="slides/slide16.xml"/><Relationship Id="rId67" Type="http://schemas.openxmlformats.org/officeDocument/2006/relationships/font" Target="fonts/DMSansMedium-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ProximaNova-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1YlVPbptTB8nTf_D-Js6OTefEGyMTeQcNh6iiQCXjQ/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esources.finalsite.net/images/v1631049397/psesdorg/sa6sbwvd6ddw1mskedu1/RecommendationsforAsset-BasedLanguage082021FINAL.pdf"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78GPdj5hUQqZgNrfGk_1pk58-AAUg2jNhmeRR_eb2SA/viewer?f=0"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a:t>
            </a:r>
            <a:r>
              <a:rPr lang="en-GB" u="sng">
                <a:solidFill>
                  <a:schemeClr val="hlink"/>
                </a:solidFill>
                <a:hlinkClick r:id="rId2"/>
              </a:rPr>
              <a:t>https://docs.google.com/document/d/1R1YlVPbptTB8nTf_D-Js6OTefEGyMTeQcNh6iiQCXjQ/edit?usp=sharing</a:t>
            </a:r>
            <a:r>
              <a:rPr lang="en-GB">
                <a:solidFill>
                  <a:schemeClr val="dk1"/>
                </a:solidFill>
              </a:rPr>
              <a:t> </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8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Please see page 10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298450" lvl="0" marL="457200" rtl="0" algn="l">
              <a:lnSpc>
                <a:spcPct val="100000"/>
              </a:lnSpc>
              <a:spcBef>
                <a:spcPts val="0"/>
              </a:spcBef>
              <a:spcAft>
                <a:spcPts val="0"/>
              </a:spcAft>
              <a:buSzPts val="1100"/>
              <a:buChar char="●"/>
            </a:pPr>
            <a:r>
              <a:rPr lang="en-GB"/>
              <a:t>Thunder and Lightning: </a:t>
            </a:r>
            <a:endParaRPr/>
          </a:p>
          <a:p>
            <a:pPr indent="-298450" lvl="1" marL="914400" rtl="0" algn="l">
              <a:lnSpc>
                <a:spcPct val="100000"/>
              </a:lnSpc>
              <a:spcBef>
                <a:spcPts val="0"/>
              </a:spcBef>
              <a:spcAft>
                <a:spcPts val="0"/>
              </a:spcAft>
              <a:buSzPts val="1100"/>
              <a:buChar char="○"/>
            </a:pPr>
            <a:r>
              <a:rPr lang="en-GB"/>
              <a:t>100.b: Reason with units in problems, formulas, and data displays to solve problems. , </a:t>
            </a:r>
            <a:endParaRPr/>
          </a:p>
          <a:p>
            <a:pPr indent="-298450" lvl="1" marL="914400" rtl="0" algn="l">
              <a:lnSpc>
                <a:spcPct val="100000"/>
              </a:lnSpc>
              <a:spcBef>
                <a:spcPts val="0"/>
              </a:spcBef>
              <a:spcAft>
                <a:spcPts val="0"/>
              </a:spcAft>
              <a:buSzPts val="1100"/>
              <a:buChar char="○"/>
            </a:pPr>
            <a:r>
              <a:rPr lang="en-GB"/>
              <a:t>100.f: Solve real-world problems involving distances, intervals of time, liquid volume, mass, money, and other situations where operations with fractions and decimals are appropriate.</a:t>
            </a:r>
            <a:endParaRPr/>
          </a:p>
          <a:p>
            <a:pPr indent="-298450" lvl="0" marL="457200" rtl="0" algn="l">
              <a:lnSpc>
                <a:spcPct val="100000"/>
              </a:lnSpc>
              <a:spcBef>
                <a:spcPts val="0"/>
              </a:spcBef>
              <a:spcAft>
                <a:spcPts val="0"/>
              </a:spcAft>
              <a:buSzPts val="1100"/>
              <a:buChar char="●"/>
            </a:pPr>
            <a:r>
              <a:rPr lang="en-GB"/>
              <a:t>Traffic Jam:</a:t>
            </a:r>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100.b: Reason with units in problems, formulas, and data displays to solve problems. ,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100.f: Solve real-world problems involving distances, intervals of time, liquid volume, mass, money, and other situations where operations with fractions and decimals are appropriate.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100.c: Interpret simple numeric and algebraic expressions that arise in applications in terms of the context.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quotes with group as a way to give insight into the </a:t>
            </a:r>
            <a:r>
              <a:rPr i="1" lang="en-GB">
                <a:solidFill>
                  <a:schemeClr val="dk1"/>
                </a:solidFill>
              </a:rPr>
              <a:t>why</a:t>
            </a:r>
            <a:r>
              <a:rPr lang="en-GB">
                <a:solidFill>
                  <a:schemeClr val="dk1"/>
                </a:solidFill>
              </a:rPr>
              <a:t> of this badging project.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consider </a:t>
            </a:r>
            <a:r>
              <a:rPr i="1" lang="en-GB">
                <a:solidFill>
                  <a:schemeClr val="dk1"/>
                </a:solidFill>
              </a:rPr>
              <a:t>how can this approach give students space for what math can be?</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11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100.g: Solve real-world problems involving area and perimeter of polygons, as well as surface area and volume of prisms and pyramids. </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rPr>
              <a:t>100.b Reason with units in problems, formulas, and data displays to solve problems. </a:t>
            </a:r>
            <a:endParaRPr b="1">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6605745e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6605745e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Facilitation Note</a:t>
            </a:r>
            <a:endParaRPr b="1">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Give participants time to review each definition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Ask participants:</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resonates abouts asset based? Deficit based?”</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“How do these differences show up in your space”</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“What specifics shifts have you made around this work?”</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GB" u="sng">
                <a:solidFill>
                  <a:schemeClr val="hlink"/>
                </a:solidFill>
                <a:hlinkClick r:id="rId2"/>
              </a:rPr>
              <a:t>https://resources.finalsite.net/images/v1631049397/psesdorg/sa6sbwvd6ddw1mskedu1/RecommendationsforAsset-BasedLanguage082021FINAL.pdf</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17</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17</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3-5 minutes for folks to complete activity, and up to 10 for share out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17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1" name="Google Shape;45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9 - Kristen #1c</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4: Jenny #3</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17 - Grace #4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14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r>
              <a:rPr lang="en-GB">
                <a:solidFill>
                  <a:schemeClr val="dk1"/>
                </a:solidFill>
              </a:rPr>
              <a: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 good CPE to focus on for this task is </a:t>
            </a:r>
            <a:r>
              <a:rPr b="1" lang="en-GB">
                <a:solidFill>
                  <a:schemeClr val="dk1"/>
                </a:solidFill>
              </a:rPr>
              <a:t>100.a: Identify quantities of interest for modeling purposes.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12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Try to avoid making inferences.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from Grace. Slide 14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13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6" name="Google Shape;59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Please see page 17 in your handout.</a:t>
            </a:r>
            <a:endParaRPr>
              <a:solidFill>
                <a:schemeClr val="dk1"/>
              </a:solidFill>
            </a:endParaRPr>
          </a:p>
          <a:p>
            <a:pPr indent="0" lvl="0" marL="457200" rtl="0" algn="l">
              <a:lnSpc>
                <a:spcPct val="100000"/>
              </a:lnSpc>
              <a:spcBef>
                <a:spcPts val="0"/>
              </a:spcBef>
              <a:spcAft>
                <a:spcPts val="0"/>
              </a:spcAft>
              <a:buSzPts val="1100"/>
              <a:buNone/>
            </a:pPr>
            <a:r>
              <a:rPr lang="en-GB">
                <a:solidFill>
                  <a:schemeClr val="dk1"/>
                </a:solidFill>
              </a:rPr>
              <a:t>—</a:t>
            </a:r>
            <a:endParaRPr b="1">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some time to read and consider: </a:t>
            </a:r>
            <a:r>
              <a:rPr i="1" lang="en-GB">
                <a:solidFill>
                  <a:schemeClr val="dk1"/>
                </a:solidFill>
              </a:rPr>
              <a:t>what in our list of Content and Practice Expectations resonates with you? What surprises you?</a:t>
            </a:r>
            <a:endParaRPr i="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7 in your handout.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4" name="Google Shape;61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Determine where that </a:t>
            </a:r>
            <a:r>
              <a:rPr b="1" lang="en-GB" u="sng">
                <a:solidFill>
                  <a:schemeClr val="dk1"/>
                </a:solidFill>
              </a:rPr>
              <a:t>work</a:t>
            </a:r>
            <a:r>
              <a:rPr lang="en-GB">
                <a:solidFill>
                  <a:schemeClr val="dk1"/>
                </a:solidFill>
              </a:rPr>
              <a:t> falls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We will focus our lens on the indicator displayed on the slide: 100.g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 name="Google Shape;63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2"/>
              </a:rPr>
              <a:t>Jamboard file- Baseline PL Looking at Student Work</a:t>
            </a:r>
            <a:r>
              <a:rPr lang="en-GB">
                <a:solidFill>
                  <a:schemeClr val="dk1"/>
                </a:solidFill>
              </a:rPr>
              <a:t> and share that link with participants.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If they find the student </a:t>
            </a:r>
            <a:r>
              <a:rPr b="1" lang="en-GB" u="sng">
                <a:solidFill>
                  <a:schemeClr val="dk1"/>
                </a:solidFill>
              </a:rPr>
              <a:t>work</a:t>
            </a:r>
            <a:r>
              <a:rPr b="1" lang="en-GB">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18 - Grace #4</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bading system.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14: Grace #1</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Slide 15 - Grace #2</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1" name="Google Shape;671;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8" name="Google Shape;67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11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Facilitation Note</a:t>
            </a:r>
            <a:endParaRPr b="1">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indent="0" lvl="0" marL="457200" rtl="0" algn="l">
              <a:lnSpc>
                <a:spcPct val="100000"/>
              </a:lnSpc>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9" name="Shape 9"/>
        <p:cNvGrpSpPr/>
        <p:nvPr/>
      </p:nvGrpSpPr>
      <p:grpSpPr>
        <a:xfrm>
          <a:off x="0" y="0"/>
          <a:ext cx="0" cy="0"/>
          <a:chOff x="0" y="0"/>
          <a:chExt cx="0" cy="0"/>
        </a:xfrm>
      </p:grpSpPr>
      <p:cxnSp>
        <p:nvCxnSpPr>
          <p:cNvPr id="10" name="Google Shape;10;p54"/>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11" name="Google Shape;11;p54"/>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80"/>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8" name="Google Shape;48;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81"/>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1" name="Google Shape;51;p81"/>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8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 Section Header" showMasterSp="0">
  <p:cSld name="3a Section Header">
    <p:bg>
      <p:bgPr>
        <a:solidFill>
          <a:schemeClr val="accent1"/>
        </a:solidFill>
      </p:bgPr>
    </p:bg>
    <p:spTree>
      <p:nvGrpSpPr>
        <p:cNvPr id="55" name="Shape 55"/>
        <p:cNvGrpSpPr/>
        <p:nvPr/>
      </p:nvGrpSpPr>
      <p:grpSpPr>
        <a:xfrm>
          <a:off x="0" y="0"/>
          <a:ext cx="0" cy="0"/>
          <a:chOff x="0" y="0"/>
          <a:chExt cx="0" cy="0"/>
        </a:xfrm>
      </p:grpSpPr>
      <p:sp>
        <p:nvSpPr>
          <p:cNvPr id="56" name="Google Shape;56;p83"/>
          <p:cNvSpPr txBox="1"/>
          <p:nvPr>
            <p:ph type="title"/>
          </p:nvPr>
        </p:nvSpPr>
        <p:spPr>
          <a:xfrm>
            <a:off x="571481" y="1085851"/>
            <a:ext cx="7543800" cy="14859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3300"/>
              <a:buFont typeface="Roboto"/>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7" name="Google Shape;57;p83"/>
          <p:cNvSpPr txBox="1"/>
          <p:nvPr>
            <p:ph idx="1" type="subTitle"/>
          </p:nvPr>
        </p:nvSpPr>
        <p:spPr>
          <a:xfrm>
            <a:off x="571481" y="2702638"/>
            <a:ext cx="7543800" cy="1241700"/>
          </a:xfrm>
          <a:prstGeom prst="rect">
            <a:avLst/>
          </a:prstGeom>
          <a:noFill/>
          <a:ln>
            <a:noFill/>
          </a:ln>
        </p:spPr>
        <p:txBody>
          <a:bodyPr anchorCtr="0" anchor="t" bIns="34275" lIns="68575" spcFirstLastPara="1" rIns="68575" wrap="square" tIns="34275">
            <a:noAutofit/>
          </a:bodyPr>
          <a:lstStyle>
            <a:lvl1pPr lvl="0" algn="l">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p:txBody>
      </p:sp>
      <p:pic>
        <p:nvPicPr>
          <p:cNvPr id="58" name="Google Shape;58;p83"/>
          <p:cNvPicPr preferRelativeResize="0"/>
          <p:nvPr/>
        </p:nvPicPr>
        <p:blipFill rotWithShape="1">
          <a:blip r:embed="rId2">
            <a:alphaModFix/>
          </a:blip>
          <a:srcRect b="0" l="0" r="0" t="0"/>
          <a:stretch/>
        </p:blipFill>
        <p:spPr>
          <a:xfrm>
            <a:off x="7743825" y="4800600"/>
            <a:ext cx="1285875" cy="321469"/>
          </a:xfrm>
          <a:prstGeom prst="rect">
            <a:avLst/>
          </a:prstGeom>
          <a:noFill/>
          <a:ln>
            <a:noFill/>
          </a:ln>
        </p:spPr>
      </p:pic>
      <p:pic>
        <p:nvPicPr>
          <p:cNvPr id="59" name="Google Shape;59;p83"/>
          <p:cNvPicPr preferRelativeResize="0"/>
          <p:nvPr/>
        </p:nvPicPr>
        <p:blipFill rotWithShape="1">
          <a:blip r:embed="rId3">
            <a:alphaModFix/>
          </a:blip>
          <a:srcRect b="0" l="0" r="0" t="0"/>
          <a:stretch/>
        </p:blipFill>
        <p:spPr>
          <a:xfrm rot="5400000">
            <a:off x="-290946" y="290945"/>
            <a:ext cx="1200151" cy="6182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No Footer">
  <p:cSld name="TITLE_1">
    <p:spTree>
      <p:nvGrpSpPr>
        <p:cNvPr id="64" name="Shape 64"/>
        <p:cNvGrpSpPr/>
        <p:nvPr/>
      </p:nvGrpSpPr>
      <p:grpSpPr>
        <a:xfrm>
          <a:off x="0" y="0"/>
          <a:ext cx="0" cy="0"/>
          <a:chOff x="0" y="0"/>
          <a:chExt cx="0" cy="0"/>
        </a:xfrm>
      </p:grpSpPr>
      <p:cxnSp>
        <p:nvCxnSpPr>
          <p:cNvPr id="65" name="Google Shape;65;p56"/>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66" name="Google Shape;66;p56"/>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7" name="Shape 67"/>
        <p:cNvGrpSpPr/>
        <p:nvPr/>
      </p:nvGrpSpPr>
      <p:grpSpPr>
        <a:xfrm>
          <a:off x="0" y="0"/>
          <a:ext cx="0" cy="0"/>
          <a:chOff x="0" y="0"/>
          <a:chExt cx="0" cy="0"/>
        </a:xfrm>
      </p:grpSpPr>
      <p:sp>
        <p:nvSpPr>
          <p:cNvPr id="68" name="Google Shape;68;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9" name="Google Shape;69;p5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0" name="Google Shape;70;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TITLE_1_1">
    <p:spTree>
      <p:nvGrpSpPr>
        <p:cNvPr id="71" name="Shape 71"/>
        <p:cNvGrpSpPr/>
        <p:nvPr/>
      </p:nvGrpSpPr>
      <p:grpSpPr>
        <a:xfrm>
          <a:off x="0" y="0"/>
          <a:ext cx="0" cy="0"/>
          <a:chOff x="0" y="0"/>
          <a:chExt cx="0" cy="0"/>
        </a:xfrm>
      </p:grpSpPr>
      <p:cxnSp>
        <p:nvCxnSpPr>
          <p:cNvPr id="72" name="Google Shape;72;p58"/>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73" name="Google Shape;73;p58"/>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74" name="Google Shape;74;p58"/>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75" name="Google Shape;75;p58"/>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76" name="Google Shape;76;p58"/>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 name="Shape 77"/>
        <p:cNvGrpSpPr/>
        <p:nvPr/>
      </p:nvGrpSpPr>
      <p:grpSpPr>
        <a:xfrm>
          <a:off x="0" y="0"/>
          <a:ext cx="0" cy="0"/>
          <a:chOff x="0" y="0"/>
          <a:chExt cx="0" cy="0"/>
        </a:xfrm>
      </p:grpSpPr>
      <p:sp>
        <p:nvSpPr>
          <p:cNvPr id="78" name="Google Shape;78;p5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79" name="Google Shape;79;p5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0" name="Google Shape;80;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TITLE_2">
    <p:spTree>
      <p:nvGrpSpPr>
        <p:cNvPr id="81" name="Shape 81"/>
        <p:cNvGrpSpPr/>
        <p:nvPr/>
      </p:nvGrpSpPr>
      <p:grpSpPr>
        <a:xfrm>
          <a:off x="0" y="0"/>
          <a:ext cx="0" cy="0"/>
          <a:chOff x="0" y="0"/>
          <a:chExt cx="0" cy="0"/>
        </a:xfrm>
      </p:grpSpPr>
      <p:cxnSp>
        <p:nvCxnSpPr>
          <p:cNvPr id="82" name="Google Shape;82;p60"/>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60"/>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84" name="Google Shape;84;p60"/>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85" name="Google Shape;85;p60"/>
          <p:cNvSpPr txBox="1"/>
          <p:nvPr/>
        </p:nvSpPr>
        <p:spPr>
          <a:xfrm>
            <a:off x="33873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86" name="Google Shape;86;p60"/>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6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9" name="Google Shape;89;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cxnSp>
        <p:nvCxnSpPr>
          <p:cNvPr id="13" name="Google Shape;13;p7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4" name="Google Shape;14;p7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5" name="Google Shape;15;p7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6" name="Google Shape;16;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0" name="Shape 90"/>
        <p:cNvGrpSpPr/>
        <p:nvPr/>
      </p:nvGrpSpPr>
      <p:grpSpPr>
        <a:xfrm>
          <a:off x="0" y="0"/>
          <a:ext cx="0" cy="0"/>
          <a:chOff x="0" y="0"/>
          <a:chExt cx="0" cy="0"/>
        </a:xfrm>
      </p:grpSpPr>
      <p:sp>
        <p:nvSpPr>
          <p:cNvPr id="91" name="Google Shape;91;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6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3" name="Google Shape;93;p6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4" name="Google Shape;94;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8" name="Shape 98"/>
        <p:cNvGrpSpPr/>
        <p:nvPr/>
      </p:nvGrpSpPr>
      <p:grpSpPr>
        <a:xfrm>
          <a:off x="0" y="0"/>
          <a:ext cx="0" cy="0"/>
          <a:chOff x="0" y="0"/>
          <a:chExt cx="0" cy="0"/>
        </a:xfrm>
      </p:grpSpPr>
      <p:sp>
        <p:nvSpPr>
          <p:cNvPr id="99" name="Google Shape;99;p6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0" name="Google Shape;100;p6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sp>
        <p:nvSpPr>
          <p:cNvPr id="103" name="Google Shape;103;p6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4" name="Google Shape;104;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5" name="Shape 105"/>
        <p:cNvGrpSpPr/>
        <p:nvPr/>
      </p:nvGrpSpPr>
      <p:grpSpPr>
        <a:xfrm>
          <a:off x="0" y="0"/>
          <a:ext cx="0" cy="0"/>
          <a:chOff x="0" y="0"/>
          <a:chExt cx="0" cy="0"/>
        </a:xfrm>
      </p:grpSpPr>
      <p:sp>
        <p:nvSpPr>
          <p:cNvPr id="106" name="Google Shape;106;p6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6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08" name="Google Shape;108;p6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6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0" name="Google Shape;110;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6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3" name="Google Shape;113;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4" name="Shape 114"/>
        <p:cNvGrpSpPr/>
        <p:nvPr/>
      </p:nvGrpSpPr>
      <p:grpSpPr>
        <a:xfrm>
          <a:off x="0" y="0"/>
          <a:ext cx="0" cy="0"/>
          <a:chOff x="0" y="0"/>
          <a:chExt cx="0" cy="0"/>
        </a:xfrm>
      </p:grpSpPr>
      <p:sp>
        <p:nvSpPr>
          <p:cNvPr id="115" name="Google Shape;115;p6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6" name="Google Shape;116;p6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17" name="Google Shape;117;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_quote">
  <p:cSld name="TITLE_1_1_1">
    <p:spTree>
      <p:nvGrpSpPr>
        <p:cNvPr id="120" name="Shape 120"/>
        <p:cNvGrpSpPr/>
        <p:nvPr/>
      </p:nvGrpSpPr>
      <p:grpSpPr>
        <a:xfrm>
          <a:off x="0" y="0"/>
          <a:ext cx="0" cy="0"/>
          <a:chOff x="0" y="0"/>
          <a:chExt cx="0" cy="0"/>
        </a:xfrm>
      </p:grpSpPr>
      <p:sp>
        <p:nvSpPr>
          <p:cNvPr id="121" name="Google Shape;121;p70"/>
          <p:cNvSpPr/>
          <p:nvPr/>
        </p:nvSpPr>
        <p:spPr>
          <a:xfrm>
            <a:off x="5844900" y="375"/>
            <a:ext cx="3299100" cy="5153400"/>
          </a:xfrm>
          <a:prstGeom prst="rect">
            <a:avLst/>
          </a:prstGeom>
          <a:solidFill>
            <a:srgbClr val="83FF3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2" name="Google Shape;122;p70"/>
          <p:cNvCxnSpPr/>
          <p:nvPr/>
        </p:nvCxnSpPr>
        <p:spPr>
          <a:xfrm rot="10800000">
            <a:off x="305625" y="-4950"/>
            <a:ext cx="0" cy="5153400"/>
          </a:xfrm>
          <a:prstGeom prst="straightConnector1">
            <a:avLst/>
          </a:prstGeom>
          <a:noFill/>
          <a:ln cap="flat" cmpd="sng" w="9525">
            <a:solidFill>
              <a:schemeClr val="dk2"/>
            </a:solidFill>
            <a:prstDash val="solid"/>
            <a:round/>
            <a:headEnd len="sm" w="sm" type="none"/>
            <a:tailEnd len="sm" w="sm" type="none"/>
          </a:ln>
        </p:spPr>
      </p:cxnSp>
      <p:sp>
        <p:nvSpPr>
          <p:cNvPr id="123" name="Google Shape;123;p70"/>
          <p:cNvSpPr txBox="1"/>
          <p:nvPr/>
        </p:nvSpPr>
        <p:spPr>
          <a:xfrm>
            <a:off x="6158700" y="4835200"/>
            <a:ext cx="2682300" cy="308400"/>
          </a:xfrm>
          <a:prstGeom prst="rect">
            <a:avLst/>
          </a:prstGeom>
          <a:noFill/>
          <a:ln>
            <a:noFill/>
          </a:ln>
        </p:spPr>
        <p:txBody>
          <a:bodyPr anchorCtr="0" anchor="ctr" bIns="0" lIns="0" spcFirstLastPara="1" rIns="0" wrap="square" tIns="0">
            <a:normAutofit/>
          </a:bodyPr>
          <a:lstStyle/>
          <a:p>
            <a:pPr indent="0" lvl="0" marL="0" marR="0" rtl="0" algn="r">
              <a:lnSpc>
                <a:spcPct val="100000"/>
              </a:lnSpc>
              <a:spcBef>
                <a:spcPts val="0"/>
              </a:spcBef>
              <a:spcAft>
                <a:spcPts val="0"/>
              </a:spcAft>
              <a:buClr>
                <a:srgbClr val="000000"/>
              </a:buClr>
              <a:buSzPts val="500"/>
              <a:buFont typeface="Arial"/>
              <a:buNone/>
            </a:pPr>
            <a:fld id="{00000000-1234-1234-1234-123412341234}" type="slidenum">
              <a:rPr b="0" i="0" lang="en-GB" sz="500" u="none" cap="none" strike="noStrike">
                <a:solidFill>
                  <a:srgbClr val="000000"/>
                </a:solidFill>
                <a:latin typeface="DM Sans"/>
                <a:ea typeface="DM Sans"/>
                <a:cs typeface="DM Sans"/>
                <a:sym typeface="DM Sans"/>
              </a:rPr>
              <a:t>‹#›</a:t>
            </a:fld>
            <a:endParaRPr b="0" i="0" sz="500" u="none" cap="none" strike="noStrike">
              <a:solidFill>
                <a:srgbClr val="000000"/>
              </a:solidFill>
              <a:latin typeface="DM Sans"/>
              <a:ea typeface="DM Sans"/>
              <a:cs typeface="DM Sans"/>
              <a:sym typeface="DM Sans"/>
            </a:endParaRPr>
          </a:p>
        </p:txBody>
      </p:sp>
      <p:sp>
        <p:nvSpPr>
          <p:cNvPr id="124" name="Google Shape;124;p70"/>
          <p:cNvSpPr txBox="1"/>
          <p:nvPr/>
        </p:nvSpPr>
        <p:spPr>
          <a:xfrm>
            <a:off x="3419850" y="4836225"/>
            <a:ext cx="26496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DM Sans"/>
                <a:ea typeface="DM Sans"/>
                <a:cs typeface="DM Sans"/>
                <a:sym typeface="DM Sans"/>
              </a:rPr>
              <a:t>Title of Presentation</a:t>
            </a:r>
            <a:endParaRPr b="0" i="0" sz="500" u="none" cap="none" strike="noStrike">
              <a:solidFill>
                <a:srgbClr val="000000"/>
              </a:solidFill>
              <a:latin typeface="DM Sans"/>
              <a:ea typeface="DM Sans"/>
              <a:cs typeface="DM Sans"/>
              <a:sym typeface="DM Sans"/>
            </a:endParaRPr>
          </a:p>
        </p:txBody>
      </p:sp>
      <p:sp>
        <p:nvSpPr>
          <p:cNvPr id="125" name="Google Shape;125;p70"/>
          <p:cNvSpPr txBox="1"/>
          <p:nvPr/>
        </p:nvSpPr>
        <p:spPr>
          <a:xfrm>
            <a:off x="615900" y="4836225"/>
            <a:ext cx="2682300" cy="308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DM Sans"/>
                <a:ea typeface="DM Sans"/>
                <a:cs typeface="DM Sans"/>
                <a:sym typeface="DM Sans"/>
              </a:rPr>
              <a:t>XQ</a:t>
            </a:r>
            <a:endParaRPr b="0" i="0" sz="500" u="none" cap="none" strike="noStrike">
              <a:solidFill>
                <a:srgbClr val="000000"/>
              </a:solidFill>
              <a:latin typeface="DM Sans"/>
              <a:ea typeface="DM Sans"/>
              <a:cs typeface="DM Sans"/>
              <a:sym typeface="DM Sans"/>
            </a:endParaRPr>
          </a:p>
        </p:txBody>
      </p:sp>
      <p:cxnSp>
        <p:nvCxnSpPr>
          <p:cNvPr id="126" name="Google Shape;126;p70"/>
          <p:cNvCxnSpPr/>
          <p:nvPr/>
        </p:nvCxnSpPr>
        <p:spPr>
          <a:xfrm>
            <a:off x="5844900" y="1350"/>
            <a:ext cx="0" cy="5141400"/>
          </a:xfrm>
          <a:prstGeom prst="straightConnector1">
            <a:avLst/>
          </a:prstGeom>
          <a:noFill/>
          <a:ln cap="flat" cmpd="sng" w="9525">
            <a:solidFill>
              <a:schemeClr val="dk2"/>
            </a:solidFill>
            <a:prstDash val="solid"/>
            <a:round/>
            <a:headEnd len="sm" w="sm" type="none"/>
            <a:tailEnd len="sm" w="sm" type="none"/>
          </a:ln>
        </p:spPr>
      </p:cxnSp>
      <p:cxnSp>
        <p:nvCxnSpPr>
          <p:cNvPr id="127" name="Google Shape;127;p70"/>
          <p:cNvCxnSpPr/>
          <p:nvPr/>
        </p:nvCxnSpPr>
        <p:spPr>
          <a:xfrm>
            <a:off x="-2700" y="4836225"/>
            <a:ext cx="9149400" cy="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extLst>
    <p:ext uri="{DCECCB84-F9BA-43D5-87BE-67443E8EF086}">
      <p15:sldGuideLst>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28" name="Shape 128"/>
        <p:cNvGrpSpPr/>
        <p:nvPr/>
      </p:nvGrpSpPr>
      <p:grpSpPr>
        <a:xfrm>
          <a:off x="0" y="0"/>
          <a:ext cx="0" cy="0"/>
          <a:chOff x="0" y="0"/>
          <a:chExt cx="0" cy="0"/>
        </a:xfrm>
      </p:grpSpPr>
      <p:sp>
        <p:nvSpPr>
          <p:cNvPr id="129" name="Google Shape;129;p7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0" name="Google Shape;130;p7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1" name="Google Shape;131;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sp>
        <p:nvSpPr>
          <p:cNvPr id="18" name="Google Shape;18;p73"/>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9" name="Google Shape;19;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2" name="Google Shape;22;p7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3" name="Google Shape;23;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6" name="Google Shape;26;p7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7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7"/>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7"/>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6" name="Shape 36"/>
        <p:cNvGrpSpPr/>
        <p:nvPr/>
      </p:nvGrpSpPr>
      <p:grpSpPr>
        <a:xfrm>
          <a:off x="0" y="0"/>
          <a:ext cx="0" cy="0"/>
          <a:chOff x="0" y="0"/>
          <a:chExt cx="0" cy="0"/>
        </a:xfrm>
      </p:grpSpPr>
      <p:sp>
        <p:nvSpPr>
          <p:cNvPr id="37" name="Google Shape;37;p7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8" name="Google Shape;38;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7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 name="Google Shape;41;p7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79"/>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3" name="Google Shape;43;p79"/>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4" name="Google Shape;44;p7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5" name="Google Shape;45;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theme" Target="../theme/theme2.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0" name="Shape 60"/>
        <p:cNvGrpSpPr/>
        <p:nvPr/>
      </p:nvGrpSpPr>
      <p:grpSpPr>
        <a:xfrm>
          <a:off x="0" y="0"/>
          <a:ext cx="0" cy="0"/>
          <a:chOff x="0" y="0"/>
          <a:chExt cx="0" cy="0"/>
        </a:xfrm>
      </p:grpSpPr>
      <p:sp>
        <p:nvSpPr>
          <p:cNvPr id="61" name="Google Shape;61;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2" name="Google Shape;62;p5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3" name="Google Shape;6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jamboard.google.com/d/178GPdj5hUQqZgNrfGk_1pk58-AAUg2jNhmeRR_eb2SA/viewer?f=0&amp;pli=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hyperlink" Target="http://www.tinyurl.com/appletC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www.tinyurl.com/appletC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www.tinyurl.com/appletC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145758"/>
        </a:solidFill>
      </p:bgPr>
    </p:bg>
    <p:spTree>
      <p:nvGrpSpPr>
        <p:cNvPr id="135" name="Shape 135"/>
        <p:cNvGrpSpPr/>
        <p:nvPr/>
      </p:nvGrpSpPr>
      <p:grpSpPr>
        <a:xfrm>
          <a:off x="0" y="0"/>
          <a:ext cx="0" cy="0"/>
          <a:chOff x="0" y="0"/>
          <a:chExt cx="0" cy="0"/>
        </a:xfrm>
      </p:grpSpPr>
      <p:cxnSp>
        <p:nvCxnSpPr>
          <p:cNvPr id="136" name="Google Shape;136;p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37" name="Google Shape;137;p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38" name="Google Shape;138;p1"/>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Preparation Notes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39" name="Google Shape;139;p1"/>
          <p:cNvSpPr txBox="1"/>
          <p:nvPr/>
        </p:nvSpPr>
        <p:spPr>
          <a:xfrm>
            <a:off x="312775" y="1071275"/>
            <a:ext cx="8733900" cy="3565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500"/>
              </a:spcBef>
              <a:spcAft>
                <a:spcPts val="0"/>
              </a:spcAft>
              <a:buClr>
                <a:srgbClr val="000000"/>
              </a:buClr>
              <a:buSzPts val="1400"/>
              <a:buFont typeface="Arial"/>
              <a:buNone/>
            </a:pPr>
            <a:r>
              <a:rPr b="0" i="0" lang="en-GB" sz="1400" u="none" cap="none" strike="noStrike">
                <a:solidFill>
                  <a:schemeClr val="lt1"/>
                </a:solidFill>
                <a:latin typeface="Nanum Myeongjo"/>
                <a:ea typeface="Nanum Myeongjo"/>
                <a:cs typeface="Nanum Myeongjo"/>
                <a:sym typeface="Nanum Myeongjo"/>
              </a:rPr>
              <a:t>Please review and customize this deck to prepare it for use. Some notes:</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50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b="0" i="0" sz="1400" u="none" cap="none" strike="noStrike">
              <a:solidFill>
                <a:schemeClr val="lt1"/>
              </a:solidFill>
              <a:latin typeface="Nanum Myeongjo"/>
              <a:ea typeface="Nanum Myeongjo"/>
              <a:cs typeface="Nanum Myeongjo"/>
              <a:sym typeface="Nanum Myeongjo"/>
            </a:endParaRPr>
          </a:p>
          <a:p>
            <a:pPr indent="-317500" lvl="0" marL="4572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These PL materials are designed to easily accommodate remote delivery: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A </a:t>
            </a:r>
            <a:r>
              <a:rPr b="0" i="0" lang="en-GB" sz="1400" u="sng" cap="none" strike="noStrike">
                <a:solidFill>
                  <a:srgbClr val="83FF36"/>
                </a:solidFill>
                <a:latin typeface="Nanum Myeongjo"/>
                <a:ea typeface="Nanum Myeongjo"/>
                <a:cs typeface="Nanum Myeongjo"/>
                <a:sym typeface="Nanum Myeongjo"/>
                <a:hlinkClick r:id="rId3">
                  <a:extLst>
                    <a:ext uri="{A12FA001-AC4F-418D-AE19-62706E023703}">
                      <ahyp:hlinkClr val="tx"/>
                    </a:ext>
                  </a:extLst>
                </a:hlinkClick>
              </a:rPr>
              <a:t>Jamboard template</a:t>
            </a:r>
            <a:r>
              <a:rPr b="0" i="0" lang="en-GB" sz="1400" u="none" cap="none" strike="noStrike">
                <a:solidFill>
                  <a:srgbClr val="83FF36"/>
                </a:solidFill>
                <a:latin typeface="Nanum Myeongjo"/>
                <a:ea typeface="Nanum Myeongjo"/>
                <a:cs typeface="Nanum Myeongjo"/>
                <a:sym typeface="Nanum Myeongjo"/>
              </a:rPr>
              <a:t> </a:t>
            </a:r>
            <a:r>
              <a:rPr b="0" i="0" lang="en-GB" sz="1400" u="none" cap="none" strike="noStrike">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b="0" i="0" sz="1400" u="none" cap="none" strike="noStrike">
              <a:solidFill>
                <a:schemeClr val="lt1"/>
              </a:solidFill>
              <a:latin typeface="Nanum Myeongjo"/>
              <a:ea typeface="Nanum Myeongjo"/>
              <a:cs typeface="Nanum Myeongjo"/>
              <a:sym typeface="Nanum Myeongjo"/>
            </a:endParaRPr>
          </a:p>
          <a:p>
            <a:pPr indent="-317500" lvl="1" marL="914400" marR="0" rtl="0" algn="l">
              <a:lnSpc>
                <a:spcPct val="115000"/>
              </a:lnSpc>
              <a:spcBef>
                <a:spcPts val="0"/>
              </a:spcBef>
              <a:spcAft>
                <a:spcPts val="0"/>
              </a:spcAft>
              <a:buClr>
                <a:schemeClr val="lt1"/>
              </a:buClr>
              <a:buSzPts val="1400"/>
              <a:buFont typeface="Nanum Myeongjo"/>
              <a:buChar char="○"/>
            </a:pPr>
            <a:r>
              <a:rPr b="0" i="0" lang="en-GB" sz="1400" u="none" cap="none" strike="noStrike">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b="0" i="0" sz="1400" u="none" cap="none" strike="noStrike">
              <a:solidFill>
                <a:schemeClr val="lt1"/>
              </a:solidFill>
              <a:latin typeface="Nanum Myeongjo"/>
              <a:ea typeface="Nanum Myeongjo"/>
              <a:cs typeface="Nanum Myeongjo"/>
              <a:sym typeface="Nanum Myeongjo"/>
            </a:endParaRPr>
          </a:p>
          <a:p>
            <a:pPr indent="0" lvl="0" marL="0" marR="0" rtl="0" algn="l">
              <a:lnSpc>
                <a:spcPct val="115000"/>
              </a:lnSpc>
              <a:spcBef>
                <a:spcPts val="500"/>
              </a:spcBef>
              <a:spcAft>
                <a:spcPts val="0"/>
              </a:spcAft>
              <a:buClr>
                <a:srgbClr val="000000"/>
              </a:buClr>
              <a:buSzPts val="1400"/>
              <a:buFont typeface="Arial"/>
              <a:buNone/>
            </a:pPr>
            <a:r>
              <a:t/>
            </a:r>
            <a:endParaRPr b="0" i="0" sz="1400" u="none" cap="none" strike="noStrike">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35" name="Shape 235"/>
        <p:cNvGrpSpPr/>
        <p:nvPr/>
      </p:nvGrpSpPr>
      <p:grpSpPr>
        <a:xfrm>
          <a:off x="0" y="0"/>
          <a:ext cx="0" cy="0"/>
          <a:chOff x="0" y="0"/>
          <a:chExt cx="0" cy="0"/>
        </a:xfrm>
      </p:grpSpPr>
      <p:sp>
        <p:nvSpPr>
          <p:cNvPr id="236" name="Google Shape;236;p10"/>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0"/>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M215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38" name="Google Shape;238;p10"/>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239" name="Google Shape;239;p10"/>
          <p:cNvGraphicFramePr/>
          <p:nvPr/>
        </p:nvGraphicFramePr>
        <p:xfrm>
          <a:off x="609988" y="1205550"/>
          <a:ext cx="3000000" cy="3000000"/>
        </p:xfrm>
        <a:graphic>
          <a:graphicData uri="http://schemas.openxmlformats.org/drawingml/2006/table">
            <a:tbl>
              <a:tblPr>
                <a:noFill/>
                <a:tableStyleId>{A13A87CC-3E2C-4D23-8EDC-0ED800AD1C22}</a:tableStyleId>
              </a:tblPr>
              <a:tblGrid>
                <a:gridCol w="1339275"/>
                <a:gridCol w="6584750"/>
              </a:tblGrid>
              <a:tr h="6155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215.a</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p-values and interpret these p-values in context.</a:t>
                      </a:r>
                      <a:endParaRPr sz="1100" u="none" cap="none" strike="noStrike">
                        <a:solidFill>
                          <a:srgbClr val="1F1F1F"/>
                        </a:solidFill>
                      </a:endParaRPr>
                    </a:p>
                  </a:txBody>
                  <a:tcPr marT="63500" marB="63500" marR="63500" marL="63500"/>
                </a:tc>
              </a:tr>
              <a:tr h="6155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215.b</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confidence intervals in order to estimate population parameters and interpret these confidence intervals in context.</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215.c</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Conduct informal inference testing for quantitative and categorical data.</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215.d</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bootstrapping to estimate population parameters.</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215.e</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Make appropriate conclusions about study results using aspects of the study design.</a:t>
                      </a:r>
                      <a:endParaRPr sz="1100" u="none" cap="none" strike="noStrike">
                        <a:solidFill>
                          <a:srgbClr val="1F1F1F"/>
                        </a:solidFill>
                      </a:endParaRPr>
                    </a:p>
                  </a:txBody>
                  <a:tcPr marT="63500" marB="63500" marR="63500" marL="63500"/>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43" name="Shape 243"/>
        <p:cNvGrpSpPr/>
        <p:nvPr/>
      </p:nvGrpSpPr>
      <p:grpSpPr>
        <a:xfrm>
          <a:off x="0" y="0"/>
          <a:ext cx="0" cy="0"/>
          <a:chOff x="0" y="0"/>
          <a:chExt cx="0" cy="0"/>
        </a:xfrm>
      </p:grpSpPr>
      <p:graphicFrame>
        <p:nvGraphicFramePr>
          <p:cNvPr id="244" name="Google Shape;244;p11"/>
          <p:cNvGraphicFramePr/>
          <p:nvPr/>
        </p:nvGraphicFramePr>
        <p:xfrm>
          <a:off x="609988" y="1205550"/>
          <a:ext cx="3000000" cy="3000000"/>
        </p:xfrm>
        <a:graphic>
          <a:graphicData uri="http://schemas.openxmlformats.org/drawingml/2006/table">
            <a:tbl>
              <a:tblPr>
                <a:noFill/>
                <a:tableStyleId>{A13A87CC-3E2C-4D23-8EDC-0ED800AD1C22}</a:tableStyleId>
              </a:tblPr>
              <a:tblGrid>
                <a:gridCol w="1339275"/>
                <a:gridCol w="6584750"/>
              </a:tblGrid>
              <a:tr h="6155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215.a</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p-values and interpret these p-values in context.</a:t>
                      </a:r>
                      <a:endParaRPr sz="1100" u="none" cap="none" strike="noStrike">
                        <a:solidFill>
                          <a:srgbClr val="1F1F1F"/>
                        </a:solidFill>
                      </a:endParaRPr>
                    </a:p>
                  </a:txBody>
                  <a:tcPr marT="63500" marB="63500" marR="63500" marL="63500"/>
                </a:tc>
              </a:tr>
              <a:tr h="6155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215.b</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confidence intervals in order to estimate population parameters and interpret these confidence intervals in context.</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215.c</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Conduct informal inference testing for quantitative and categorical data.</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215.d</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bootstrapping to estimate population parameters.</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215.e</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Make appropriate conclusions about study results using aspects of the study design.</a:t>
                      </a:r>
                      <a:endParaRPr sz="1100" u="none" cap="none" strike="noStrike">
                        <a:solidFill>
                          <a:srgbClr val="1F1F1F"/>
                        </a:solidFill>
                      </a:endParaRPr>
                    </a:p>
                  </a:txBody>
                  <a:tcPr marT="63500" marB="63500" marR="63500" marL="63500"/>
                </a:tc>
              </a:tr>
            </a:tbl>
          </a:graphicData>
        </a:graphic>
      </p:graphicFrame>
      <p:sp>
        <p:nvSpPr>
          <p:cNvPr id="245" name="Google Shape;245;p11"/>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
          <p:cNvSpPr txBox="1"/>
          <p:nvPr/>
        </p:nvSpPr>
        <p:spPr>
          <a:xfrm>
            <a:off x="345075" y="276625"/>
            <a:ext cx="61983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M215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247" name="Google Shape;247;p11"/>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48" name="Google Shape;248;p11"/>
          <p:cNvSpPr/>
          <p:nvPr/>
        </p:nvSpPr>
        <p:spPr>
          <a:xfrm>
            <a:off x="65432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
          <p:cNvSpPr txBox="1"/>
          <p:nvPr/>
        </p:nvSpPr>
        <p:spPr>
          <a:xfrm>
            <a:off x="6823325" y="2752350"/>
            <a:ext cx="13860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Put in the chat: Which ideas connect to what your group came up with?</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253" name="Shape 253"/>
        <p:cNvGrpSpPr/>
        <p:nvPr/>
      </p:nvGrpSpPr>
      <p:grpSpPr>
        <a:xfrm>
          <a:off x="0" y="0"/>
          <a:ext cx="0" cy="0"/>
          <a:chOff x="0" y="0"/>
          <a:chExt cx="0" cy="0"/>
        </a:xfrm>
      </p:grpSpPr>
      <p:graphicFrame>
        <p:nvGraphicFramePr>
          <p:cNvPr id="254" name="Google Shape;254;p12"/>
          <p:cNvGraphicFramePr/>
          <p:nvPr/>
        </p:nvGraphicFramePr>
        <p:xfrm>
          <a:off x="609988" y="1205550"/>
          <a:ext cx="3000000" cy="3000000"/>
        </p:xfrm>
        <a:graphic>
          <a:graphicData uri="http://schemas.openxmlformats.org/drawingml/2006/table">
            <a:tbl>
              <a:tblPr>
                <a:noFill/>
                <a:tableStyleId>{A13A87CC-3E2C-4D23-8EDC-0ED800AD1C22}</a:tableStyleId>
              </a:tblPr>
              <a:tblGrid>
                <a:gridCol w="1339275"/>
                <a:gridCol w="6584750"/>
              </a:tblGrid>
              <a:tr h="6155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215.a</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p-values and interpret these p-values in context.</a:t>
                      </a:r>
                      <a:endParaRPr sz="1100" u="none" cap="none" strike="noStrike">
                        <a:solidFill>
                          <a:srgbClr val="1F1F1F"/>
                        </a:solidFill>
                      </a:endParaRPr>
                    </a:p>
                  </a:txBody>
                  <a:tcPr marT="63500" marB="63500" marR="63500" marL="63500"/>
                </a:tc>
              </a:tr>
              <a:tr h="6155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215.b</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confidence intervals in order to estimate population parameters and interpret these confidence intervals in context.</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215.c</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Conduct informal inference testing for quantitative and categorical data.</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215.d</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bootstrapping to estimate population parameters.</a:t>
                      </a:r>
                      <a:endParaRPr sz="1100" u="none" cap="none" strike="noStrike">
                        <a:solidFill>
                          <a:srgbClr val="1F1F1F"/>
                        </a:solidFill>
                      </a:endParaRPr>
                    </a:p>
                  </a:txBody>
                  <a:tcPr marT="63500" marB="63500" marR="63500" marL="63500"/>
                </a:tc>
              </a:tr>
              <a:tr h="39097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t>215.e</a:t>
                      </a:r>
                      <a:endParaRPr sz="1100" u="none" cap="none" strike="noStrike">
                        <a:solidFill>
                          <a:srgbClr val="1F1F1F"/>
                        </a:solidFill>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Make appropriate conclusions about study results using aspects of the study design.</a:t>
                      </a:r>
                      <a:endParaRPr sz="1100" u="none" cap="none" strike="noStrike">
                        <a:solidFill>
                          <a:srgbClr val="1F1F1F"/>
                        </a:solidFill>
                      </a:endParaRPr>
                    </a:p>
                  </a:txBody>
                  <a:tcPr marT="63500" marB="63500" marR="63500" marL="63500"/>
                </a:tc>
              </a:tr>
            </a:tbl>
          </a:graphicData>
        </a:graphic>
      </p:graphicFrame>
      <p:sp>
        <p:nvSpPr>
          <p:cNvPr id="255" name="Google Shape;255;p12"/>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2"/>
          <p:cNvSpPr txBox="1"/>
          <p:nvPr/>
        </p:nvSpPr>
        <p:spPr>
          <a:xfrm>
            <a:off x="345075" y="276625"/>
            <a:ext cx="85182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M215 Content and Practice Expectations and Indicators</a:t>
            </a:r>
            <a:endParaRPr b="0" i="0" sz="2100" u="none" cap="none" strike="noStrike">
              <a:solidFill>
                <a:schemeClr val="dk1"/>
              </a:solidFill>
              <a:latin typeface="Nanum Myeongjo"/>
              <a:ea typeface="Nanum Myeongjo"/>
              <a:cs typeface="Nanum Myeongjo"/>
              <a:sym typeface="Nanum Myeongjo"/>
            </a:endParaRPr>
          </a:p>
        </p:txBody>
      </p:sp>
      <p:cxnSp>
        <p:nvCxnSpPr>
          <p:cNvPr id="257" name="Google Shape;257;p12"/>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258" name="Google Shape;258;p12"/>
          <p:cNvSpPr/>
          <p:nvPr/>
        </p:nvSpPr>
        <p:spPr>
          <a:xfrm>
            <a:off x="6848075" y="24258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2"/>
          <p:cNvSpPr txBox="1"/>
          <p:nvPr/>
        </p:nvSpPr>
        <p:spPr>
          <a:xfrm>
            <a:off x="7128125" y="3075600"/>
            <a:ext cx="13860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What new insights do you have?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63" name="Shape 263"/>
        <p:cNvGrpSpPr/>
        <p:nvPr/>
      </p:nvGrpSpPr>
      <p:grpSpPr>
        <a:xfrm>
          <a:off x="0" y="0"/>
          <a:ext cx="0" cy="0"/>
          <a:chOff x="0" y="0"/>
          <a:chExt cx="0" cy="0"/>
        </a:xfrm>
      </p:grpSpPr>
      <p:cxnSp>
        <p:nvCxnSpPr>
          <p:cNvPr id="264" name="Google Shape;264;p1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65" name="Google Shape;265;p1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66" name="Google Shape;266;p13"/>
          <p:cNvSpPr txBox="1"/>
          <p:nvPr/>
        </p:nvSpPr>
        <p:spPr>
          <a:xfrm>
            <a:off x="615900" y="1141350"/>
            <a:ext cx="5917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EPA Regulations</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Political Polling</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67" name="Google Shape;267;p13"/>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71" name="Shape 271"/>
        <p:cNvGrpSpPr/>
        <p:nvPr/>
      </p:nvGrpSpPr>
      <p:grpSpPr>
        <a:xfrm>
          <a:off x="0" y="0"/>
          <a:ext cx="0" cy="0"/>
          <a:chOff x="0" y="0"/>
          <a:chExt cx="0" cy="0"/>
        </a:xfrm>
      </p:grpSpPr>
      <p:cxnSp>
        <p:nvCxnSpPr>
          <p:cNvPr id="272" name="Google Shape;272;p1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73" name="Google Shape;273;p1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74" name="Google Shape;274;p14"/>
          <p:cNvSpPr txBox="1"/>
          <p:nvPr/>
        </p:nvSpPr>
        <p:spPr>
          <a:xfrm>
            <a:off x="615900" y="1141350"/>
            <a:ext cx="60798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Choose at least one task to explore: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20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EPA Regulations</a:t>
            </a:r>
            <a:endParaRPr b="0" i="0" sz="2500" u="none" cap="none" strike="noStrike">
              <a:solidFill>
                <a:srgbClr val="83FBA3"/>
              </a:solidFill>
              <a:latin typeface="DM Sans"/>
              <a:ea typeface="DM Sans"/>
              <a:cs typeface="DM Sans"/>
              <a:sym typeface="DM Sans"/>
            </a:endParaRPr>
          </a:p>
          <a:p>
            <a:pPr indent="-387350" lvl="0" marL="457200" marR="0" rtl="0" algn="l">
              <a:lnSpc>
                <a:spcPct val="100000"/>
              </a:lnSpc>
              <a:spcBef>
                <a:spcPts val="0"/>
              </a:spcBef>
              <a:spcAft>
                <a:spcPts val="0"/>
              </a:spcAft>
              <a:buClr>
                <a:srgbClr val="83FBA3"/>
              </a:buClr>
              <a:buSzPts val="2500"/>
              <a:buFont typeface="DM Sans"/>
              <a:buChar char="●"/>
            </a:pPr>
            <a:r>
              <a:rPr b="0" i="0" lang="en-GB" sz="2500" u="none" cap="none" strike="noStrike">
                <a:solidFill>
                  <a:srgbClr val="83FBA3"/>
                </a:solidFill>
                <a:latin typeface="DM Sans"/>
                <a:ea typeface="DM Sans"/>
                <a:cs typeface="DM Sans"/>
                <a:sym typeface="DM Sans"/>
              </a:rPr>
              <a:t>Political Polling</a:t>
            </a:r>
            <a:endParaRPr b="0" i="0" sz="2500" u="none" cap="none" strike="noStrike">
              <a:solidFill>
                <a:srgbClr val="83FBA3"/>
              </a:solidFill>
              <a:latin typeface="DM Sans"/>
              <a:ea typeface="DM Sans"/>
              <a:cs typeface="DM Sans"/>
              <a:sym typeface="DM Sans"/>
            </a:endParaRPr>
          </a:p>
          <a:p>
            <a:pPr indent="0" lvl="0" marL="0" marR="0" rtl="0" algn="l">
              <a:lnSpc>
                <a:spcPct val="100000"/>
              </a:lnSpc>
              <a:spcBef>
                <a:spcPts val="1200"/>
              </a:spcBef>
              <a:spcAft>
                <a:spcPts val="0"/>
              </a:spcAft>
              <a:buClr>
                <a:schemeClr val="dk1"/>
              </a:buClr>
              <a:buSzPts val="1100"/>
              <a:buFont typeface="Arial"/>
              <a:buNone/>
            </a:pPr>
            <a:r>
              <a:rPr b="0" i="0" lang="en-GB" sz="2500" u="none" cap="none" strike="noStrike">
                <a:solidFill>
                  <a:schemeClr val="lt1"/>
                </a:solidFill>
                <a:latin typeface="DM Sans"/>
                <a:ea typeface="DM Sans"/>
                <a:cs typeface="DM Sans"/>
                <a:sym typeface="DM Sans"/>
              </a:rPr>
              <a:t>Which content and practice expectations are evident in each one? </a:t>
            </a:r>
            <a:endParaRPr b="0" i="0" sz="25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t/>
            </a:r>
            <a:endParaRPr b="0" i="0" sz="2500" u="none" cap="none" strike="noStrike">
              <a:solidFill>
                <a:schemeClr val="lt1"/>
              </a:solidFill>
              <a:latin typeface="DM Sans"/>
              <a:ea typeface="DM Sans"/>
              <a:cs typeface="DM Sans"/>
              <a:sym typeface="DM Sans"/>
            </a:endParaRPr>
          </a:p>
        </p:txBody>
      </p:sp>
      <p:sp>
        <p:nvSpPr>
          <p:cNvPr id="275" name="Google Shape;275;p14"/>
          <p:cNvSpPr txBox="1"/>
          <p:nvPr/>
        </p:nvSpPr>
        <p:spPr>
          <a:xfrm>
            <a:off x="615900" y="368375"/>
            <a:ext cx="39159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Investigate</a:t>
            </a:r>
            <a:endParaRPr b="0" i="0" sz="3500" u="none" cap="none" strike="noStrike">
              <a:solidFill>
                <a:srgbClr val="83FBA3"/>
              </a:solidFill>
              <a:latin typeface="Nanum Myeongjo"/>
              <a:ea typeface="Nanum Myeongjo"/>
              <a:cs typeface="Nanum Myeongjo"/>
              <a:sym typeface="Nanum Myeongjo"/>
            </a:endParaRPr>
          </a:p>
        </p:txBody>
      </p:sp>
      <p:sp>
        <p:nvSpPr>
          <p:cNvPr id="276" name="Google Shape;276;p14"/>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4"/>
          <p:cNvSpPr txBox="1"/>
          <p:nvPr/>
        </p:nvSpPr>
        <p:spPr>
          <a:xfrm>
            <a:off x="6975725" y="2898900"/>
            <a:ext cx="1386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 What did you find?</a:t>
            </a:r>
            <a:endParaRPr b="1" i="0" sz="1400" u="none" cap="none" strike="noStrike">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281" name="Shape 281"/>
        <p:cNvGrpSpPr/>
        <p:nvPr/>
      </p:nvGrpSpPr>
      <p:grpSpPr>
        <a:xfrm>
          <a:off x="0" y="0"/>
          <a:ext cx="0" cy="0"/>
          <a:chOff x="0" y="0"/>
          <a:chExt cx="0" cy="0"/>
        </a:xfrm>
      </p:grpSpPr>
      <p:cxnSp>
        <p:nvCxnSpPr>
          <p:cNvPr id="282" name="Google Shape;282;p1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283" name="Google Shape;283;p1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284" name="Google Shape;284;p15"/>
          <p:cNvSpPr txBox="1"/>
          <p:nvPr/>
        </p:nvSpPr>
        <p:spPr>
          <a:xfrm>
            <a:off x="650600" y="1674750"/>
            <a:ext cx="5917800" cy="1667400"/>
          </a:xfrm>
          <a:prstGeom prst="rect">
            <a:avLst/>
          </a:prstGeom>
          <a:noFill/>
          <a:ln>
            <a:noFill/>
          </a:ln>
        </p:spPr>
        <p:txBody>
          <a:bodyPr anchorCtr="0" anchor="t" bIns="0" lIns="0" spcFirstLastPara="1" rIns="0" wrap="square" tIns="0">
            <a:spAutoFit/>
          </a:bodyPr>
          <a:lstStyle/>
          <a:p>
            <a:pPr indent="-387350" lvl="0" marL="457200" marR="0" rtl="0" algn="l">
              <a:lnSpc>
                <a:spcPct val="100000"/>
              </a:lnSpc>
              <a:spcBef>
                <a:spcPts val="0"/>
              </a:spcBef>
              <a:spcAft>
                <a:spcPts val="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do these content and practice expectations align to ways you’ve taught this topic before? </a:t>
            </a:r>
            <a:endParaRPr b="0" i="0" sz="2500" u="none" cap="none" strike="noStrike">
              <a:solidFill>
                <a:schemeClr val="lt1"/>
              </a:solidFill>
              <a:latin typeface="DM Sans"/>
              <a:ea typeface="DM Sans"/>
              <a:cs typeface="DM Sans"/>
              <a:sym typeface="DM Sans"/>
            </a:endParaRPr>
          </a:p>
          <a:p>
            <a:pPr indent="-387350" lvl="0" marL="457200" marR="0" rtl="0" algn="l">
              <a:lnSpc>
                <a:spcPct val="100000"/>
              </a:lnSpc>
              <a:spcBef>
                <a:spcPts val="1000"/>
              </a:spcBef>
              <a:spcAft>
                <a:spcPts val="1000"/>
              </a:spcAft>
              <a:buClr>
                <a:schemeClr val="lt1"/>
              </a:buClr>
              <a:buSzPts val="2500"/>
              <a:buFont typeface="Nanum Myeongjo"/>
              <a:buAutoNum type="arabicPeriod"/>
            </a:pPr>
            <a:r>
              <a:rPr b="0" i="0" lang="en-GB" sz="2500" u="none" cap="none" strike="noStrike">
                <a:solidFill>
                  <a:schemeClr val="lt1"/>
                </a:solidFill>
                <a:latin typeface="DM Sans"/>
                <a:ea typeface="DM Sans"/>
                <a:cs typeface="DM Sans"/>
                <a:sym typeface="DM Sans"/>
              </a:rPr>
              <a:t>How are they different? </a:t>
            </a:r>
            <a:endParaRPr b="0" i="0" sz="2500" u="none" cap="none" strike="noStrike">
              <a:solidFill>
                <a:schemeClr val="lt1"/>
              </a:solidFill>
              <a:latin typeface="DM Sans"/>
              <a:ea typeface="DM Sans"/>
              <a:cs typeface="DM Sans"/>
              <a:sym typeface="DM Sans"/>
            </a:endParaRPr>
          </a:p>
        </p:txBody>
      </p:sp>
      <p:sp>
        <p:nvSpPr>
          <p:cNvPr id="285" name="Google Shape;285;p1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5"/>
          <p:cNvSpPr txBox="1"/>
          <p:nvPr/>
        </p:nvSpPr>
        <p:spPr>
          <a:xfrm>
            <a:off x="6975725" y="296842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145758"/>
                </a:solidFill>
                <a:latin typeface="DM Sans"/>
                <a:ea typeface="DM Sans"/>
                <a:cs typeface="DM Sans"/>
                <a:sym typeface="DM Sans"/>
              </a:rPr>
              <a:t>Come off mute or put your thoughts in the chat!</a:t>
            </a:r>
            <a:endParaRPr b="1" i="0" sz="1400" u="none" cap="none" strike="noStrike">
              <a:solidFill>
                <a:srgbClr val="145758"/>
              </a:solidFill>
              <a:latin typeface="DM Sans"/>
              <a:ea typeface="DM Sans"/>
              <a:cs typeface="DM Sans"/>
              <a:sym typeface="DM Sans"/>
            </a:endParaRPr>
          </a:p>
        </p:txBody>
      </p:sp>
      <p:sp>
        <p:nvSpPr>
          <p:cNvPr id="287" name="Google Shape;287;p15"/>
          <p:cNvSpPr txBox="1"/>
          <p:nvPr/>
        </p:nvSpPr>
        <p:spPr>
          <a:xfrm>
            <a:off x="615900" y="368375"/>
            <a:ext cx="39159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What’s the Same? What’s Different?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F36"/>
        </a:solidFill>
      </p:bgPr>
    </p:bg>
    <p:spTree>
      <p:nvGrpSpPr>
        <p:cNvPr id="291" name="Shape 291"/>
        <p:cNvGrpSpPr/>
        <p:nvPr/>
      </p:nvGrpSpPr>
      <p:grpSpPr>
        <a:xfrm>
          <a:off x="0" y="0"/>
          <a:ext cx="0" cy="0"/>
          <a:chOff x="0" y="0"/>
          <a:chExt cx="0" cy="0"/>
        </a:xfrm>
      </p:grpSpPr>
      <p:pic>
        <p:nvPicPr>
          <p:cNvPr id="292" name="Google Shape;292;p16"/>
          <p:cNvPicPr preferRelativeResize="0"/>
          <p:nvPr/>
        </p:nvPicPr>
        <p:blipFill rotWithShape="1">
          <a:blip r:embed="rId3">
            <a:alphaModFix/>
          </a:blip>
          <a:srcRect b="0" l="0" r="0" t="0"/>
          <a:stretch/>
        </p:blipFill>
        <p:spPr>
          <a:xfrm rot="432179">
            <a:off x="2764280" y="359560"/>
            <a:ext cx="2773340" cy="1592282"/>
          </a:xfrm>
          <a:prstGeom prst="rect">
            <a:avLst/>
          </a:prstGeom>
          <a:noFill/>
          <a:ln>
            <a:noFill/>
          </a:ln>
        </p:spPr>
      </p:pic>
      <p:sp>
        <p:nvSpPr>
          <p:cNvPr id="293" name="Google Shape;293;p16"/>
          <p:cNvSpPr txBox="1"/>
          <p:nvPr/>
        </p:nvSpPr>
        <p:spPr>
          <a:xfrm>
            <a:off x="5687325" y="601800"/>
            <a:ext cx="28554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b="0" i="0" sz="1400" u="none" cap="none" strike="noStrike">
              <a:solidFill>
                <a:schemeClr val="dk1"/>
              </a:solidFill>
              <a:latin typeface="DM Sans"/>
              <a:ea typeface="DM Sans"/>
              <a:cs typeface="DM Sans"/>
              <a:sym typeface="DM Sans"/>
            </a:endParaRPr>
          </a:p>
        </p:txBody>
      </p:sp>
      <p:sp>
        <p:nvSpPr>
          <p:cNvPr id="294" name="Google Shape;294;p16"/>
          <p:cNvSpPr txBox="1"/>
          <p:nvPr/>
        </p:nvSpPr>
        <p:spPr>
          <a:xfrm>
            <a:off x="3115050" y="608250"/>
            <a:ext cx="2511600" cy="1033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9000"/>
              <a:buFont typeface="Arial"/>
              <a:buNone/>
            </a:pPr>
            <a:r>
              <a:rPr b="0" i="0" lang="en-GB" sz="9000" u="none" cap="none" strike="noStrike">
                <a:solidFill>
                  <a:schemeClr val="dk1"/>
                </a:solidFill>
                <a:latin typeface="Nanum Myeongjo"/>
                <a:ea typeface="Nanum Myeongjo"/>
                <a:cs typeface="Nanum Myeongjo"/>
                <a:sym typeface="Nanum Myeongjo"/>
              </a:rPr>
              <a:t>60%</a:t>
            </a:r>
            <a:endParaRPr b="0" i="0" sz="9000" u="none" cap="none" strike="noStrike">
              <a:solidFill>
                <a:schemeClr val="dk1"/>
              </a:solidFill>
              <a:latin typeface="Nanum Myeongjo"/>
              <a:ea typeface="Nanum Myeongjo"/>
              <a:cs typeface="Nanum Myeongjo"/>
              <a:sym typeface="Nanum Myeongjo"/>
            </a:endParaRPr>
          </a:p>
        </p:txBody>
      </p:sp>
      <p:cxnSp>
        <p:nvCxnSpPr>
          <p:cNvPr id="295" name="Google Shape;295;p16"/>
          <p:cNvCxnSpPr/>
          <p:nvPr/>
        </p:nvCxnSpPr>
        <p:spPr>
          <a:xfrm>
            <a:off x="2510750" y="300"/>
            <a:ext cx="0" cy="5141400"/>
          </a:xfrm>
          <a:prstGeom prst="straightConnector1">
            <a:avLst/>
          </a:prstGeom>
          <a:noFill/>
          <a:ln cap="flat" cmpd="sng" w="9525">
            <a:solidFill>
              <a:schemeClr val="dk2"/>
            </a:solidFill>
            <a:prstDash val="solid"/>
            <a:round/>
            <a:headEnd len="sm" w="sm" type="none"/>
            <a:tailEnd len="sm" w="sm" type="none"/>
          </a:ln>
        </p:spPr>
      </p:cxnSp>
      <p:pic>
        <p:nvPicPr>
          <p:cNvPr id="296" name="Google Shape;296;p16"/>
          <p:cNvPicPr preferRelativeResize="0"/>
          <p:nvPr/>
        </p:nvPicPr>
        <p:blipFill rotWithShape="1">
          <a:blip r:embed="rId3">
            <a:alphaModFix/>
          </a:blip>
          <a:srcRect b="0" l="0" r="0" t="0"/>
          <a:stretch/>
        </p:blipFill>
        <p:spPr>
          <a:xfrm rot="432179">
            <a:off x="2764280" y="2308260"/>
            <a:ext cx="2773340" cy="1592282"/>
          </a:xfrm>
          <a:prstGeom prst="rect">
            <a:avLst/>
          </a:prstGeom>
          <a:noFill/>
          <a:ln>
            <a:noFill/>
          </a:ln>
        </p:spPr>
      </p:pic>
      <p:sp>
        <p:nvSpPr>
          <p:cNvPr id="297" name="Google Shape;297;p16"/>
          <p:cNvSpPr txBox="1"/>
          <p:nvPr/>
        </p:nvSpPr>
        <p:spPr>
          <a:xfrm>
            <a:off x="5687325" y="2499600"/>
            <a:ext cx="29511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rgbClr val="000000"/>
              </a:buClr>
              <a:buSzPts val="1400"/>
              <a:buFont typeface="Arial"/>
              <a:buNone/>
            </a:pPr>
            <a:r>
              <a:rPr b="0" i="0" lang="en-GB" sz="1400" u="none" cap="none" strike="noStrike">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b="0" i="0" sz="1400" u="none" cap="none" strike="noStrike">
              <a:solidFill>
                <a:schemeClr val="dk1"/>
              </a:solidFill>
              <a:latin typeface="DM Sans"/>
              <a:ea typeface="DM Sans"/>
              <a:cs typeface="DM Sans"/>
              <a:sym typeface="DM Sans"/>
            </a:endParaRPr>
          </a:p>
        </p:txBody>
      </p:sp>
      <p:sp>
        <p:nvSpPr>
          <p:cNvPr id="298" name="Google Shape;298;p16"/>
          <p:cNvSpPr txBox="1"/>
          <p:nvPr/>
        </p:nvSpPr>
        <p:spPr>
          <a:xfrm>
            <a:off x="3115050" y="2556950"/>
            <a:ext cx="2511600" cy="1033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9000"/>
              <a:buFont typeface="Arial"/>
              <a:buNone/>
            </a:pPr>
            <a:r>
              <a:rPr b="0" i="0" lang="en-GB" sz="9000" u="none" cap="none" strike="noStrike">
                <a:solidFill>
                  <a:schemeClr val="dk1"/>
                </a:solidFill>
                <a:latin typeface="Nanum Myeongjo"/>
                <a:ea typeface="Nanum Myeongjo"/>
                <a:cs typeface="Nanum Myeongjo"/>
                <a:sym typeface="Nanum Myeongjo"/>
              </a:rPr>
              <a:t>33%</a:t>
            </a:r>
            <a:endParaRPr b="0" i="0" sz="9000" u="none" cap="none" strike="noStrike">
              <a:solidFill>
                <a:schemeClr val="dk1"/>
              </a:solidFill>
              <a:latin typeface="Nanum Myeongjo"/>
              <a:ea typeface="Nanum Myeongjo"/>
              <a:cs typeface="Nanum Myeongjo"/>
              <a:sym typeface="Nanum Myeongjo"/>
            </a:endParaRPr>
          </a:p>
        </p:txBody>
      </p:sp>
      <p:sp>
        <p:nvSpPr>
          <p:cNvPr id="299" name="Google Shape;299;p16"/>
          <p:cNvSpPr txBox="1"/>
          <p:nvPr/>
        </p:nvSpPr>
        <p:spPr>
          <a:xfrm>
            <a:off x="553775" y="266000"/>
            <a:ext cx="16914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Inequity</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Is our</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Reality</a:t>
            </a:r>
            <a:endParaRPr b="0" i="0" sz="3300" u="none" cap="none" strike="noStrike">
              <a:solidFill>
                <a:schemeClr val="dk1"/>
              </a:solidFill>
              <a:latin typeface="Nanum Myeongjo"/>
              <a:ea typeface="Nanum Myeongjo"/>
              <a:cs typeface="Nanum Myeongjo"/>
              <a:sym typeface="Nanum Myeongjo"/>
            </a:endParaRPr>
          </a:p>
        </p:txBody>
      </p:sp>
      <p:sp>
        <p:nvSpPr>
          <p:cNvPr id="300" name="Google Shape;300;p16"/>
          <p:cNvSpPr txBox="1"/>
          <p:nvPr/>
        </p:nvSpPr>
        <p:spPr>
          <a:xfrm>
            <a:off x="3115050" y="361950"/>
            <a:ext cx="1020900" cy="246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About</a:t>
            </a:r>
            <a:endParaRPr b="1" i="0" sz="2000" u="none" cap="none" strike="noStrike">
              <a:solidFill>
                <a:srgbClr val="000000"/>
              </a:solidFill>
              <a:latin typeface="DM Sans"/>
              <a:ea typeface="DM Sans"/>
              <a:cs typeface="DM Sans"/>
              <a:sym typeface="DM Sans"/>
            </a:endParaRPr>
          </a:p>
        </p:txBody>
      </p:sp>
      <p:sp>
        <p:nvSpPr>
          <p:cNvPr id="301" name="Google Shape;301;p16"/>
          <p:cNvSpPr txBox="1"/>
          <p:nvPr/>
        </p:nvSpPr>
        <p:spPr>
          <a:xfrm>
            <a:off x="3115050" y="2310650"/>
            <a:ext cx="764400" cy="2463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Only</a:t>
            </a:r>
            <a:endParaRPr b="1" i="0" sz="2000" u="none" cap="none" strike="noStrike">
              <a:solidFill>
                <a:srgbClr val="000000"/>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05" name="Shape 305"/>
        <p:cNvGrpSpPr/>
        <p:nvPr/>
      </p:nvGrpSpPr>
      <p:grpSpPr>
        <a:xfrm>
          <a:off x="0" y="0"/>
          <a:ext cx="0" cy="0"/>
          <a:chOff x="0" y="0"/>
          <a:chExt cx="0" cy="0"/>
        </a:xfrm>
      </p:grpSpPr>
      <p:sp>
        <p:nvSpPr>
          <p:cNvPr id="306" name="Google Shape;306;p17"/>
          <p:cNvSpPr txBox="1"/>
          <p:nvPr/>
        </p:nvSpPr>
        <p:spPr>
          <a:xfrm>
            <a:off x="3105100" y="1376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Is math...?</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07" name="Google Shape;307;p17"/>
          <p:cNvSpPr txBox="1"/>
          <p:nvPr/>
        </p:nvSpPr>
        <p:spPr>
          <a:xfrm>
            <a:off x="3105100" y="1741950"/>
            <a:ext cx="2134800" cy="1536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getting one right answer, the teacher’s way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Irrelevant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doing procedures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Independent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Something my teacher made up</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Formulaic</a:t>
            </a:r>
            <a:endParaRPr b="0" i="0" sz="1000" u="none" cap="none" strike="noStrike">
              <a:solidFill>
                <a:schemeClr val="dk1"/>
              </a:solidFill>
              <a:latin typeface="DM Sans"/>
              <a:ea typeface="DM Sans"/>
              <a:cs typeface="DM Sans"/>
              <a:sym typeface="DM Sans"/>
            </a:endParaRPr>
          </a:p>
        </p:txBody>
      </p:sp>
      <p:cxnSp>
        <p:nvCxnSpPr>
          <p:cNvPr id="308" name="Google Shape;308;p17"/>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309" name="Google Shape;309;p17"/>
          <p:cNvSpPr txBox="1"/>
          <p:nvPr/>
        </p:nvSpPr>
        <p:spPr>
          <a:xfrm>
            <a:off x="6237525" y="1376125"/>
            <a:ext cx="1915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Or could math be...?</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310" name="Google Shape;310;p17"/>
          <p:cNvSpPr txBox="1"/>
          <p:nvPr/>
        </p:nvSpPr>
        <p:spPr>
          <a:xfrm>
            <a:off x="6237525" y="1741950"/>
            <a:ext cx="1915200" cy="2067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using multiple strategies flexibly</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Connected to the real-world in ways that make sense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About understanding and applying</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Collaborative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Lived across continents and centuries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Novel, challenging problems</a:t>
            </a:r>
            <a:endParaRPr b="0" i="0" sz="1000" u="none" cap="none" strike="noStrike">
              <a:solidFill>
                <a:schemeClr val="dk1"/>
              </a:solidFill>
              <a:latin typeface="DM Sans"/>
              <a:ea typeface="DM Sans"/>
              <a:cs typeface="DM Sans"/>
              <a:sym typeface="DM Sans"/>
            </a:endParaRPr>
          </a:p>
        </p:txBody>
      </p:sp>
      <p:cxnSp>
        <p:nvCxnSpPr>
          <p:cNvPr id="311" name="Google Shape;311;p17"/>
          <p:cNvCxnSpPr/>
          <p:nvPr/>
        </p:nvCxnSpPr>
        <p:spPr>
          <a:xfrm>
            <a:off x="59163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312" name="Google Shape;312;p17"/>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313" name="Google Shape;313;p17"/>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7"/>
          <p:cNvSpPr txBox="1"/>
          <p:nvPr/>
        </p:nvSpPr>
        <p:spPr>
          <a:xfrm>
            <a:off x="325175" y="342200"/>
            <a:ext cx="21699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We Must Lead the Movement</a:t>
            </a:r>
            <a:endParaRPr b="0" i="0" sz="3300" u="none" cap="none" strike="noStrike">
              <a:solidFill>
                <a:schemeClr val="dk1"/>
              </a:solidFill>
              <a:latin typeface="Nanum Myeongjo"/>
              <a:ea typeface="Nanum Myeongjo"/>
              <a:cs typeface="Nanum Myeongjo"/>
              <a:sym typeface="Nanum Myeongjo"/>
            </a:endParaRPr>
          </a:p>
        </p:txBody>
      </p:sp>
      <p:cxnSp>
        <p:nvCxnSpPr>
          <p:cNvPr id="315" name="Google Shape;315;p17"/>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16" name="Google Shape;316;p17"/>
          <p:cNvSpPr/>
          <p:nvPr/>
        </p:nvSpPr>
        <p:spPr>
          <a:xfrm>
            <a:off x="389700" y="29989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7"/>
          <p:cNvSpPr txBox="1"/>
          <p:nvPr/>
        </p:nvSpPr>
        <p:spPr>
          <a:xfrm>
            <a:off x="669750" y="35410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How can this approach give space for what math can be?</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21" name="Shape 321"/>
        <p:cNvGrpSpPr/>
        <p:nvPr/>
      </p:nvGrpSpPr>
      <p:grpSpPr>
        <a:xfrm>
          <a:off x="0" y="0"/>
          <a:ext cx="0" cy="0"/>
          <a:chOff x="0" y="0"/>
          <a:chExt cx="0" cy="0"/>
        </a:xfrm>
      </p:grpSpPr>
      <p:cxnSp>
        <p:nvCxnSpPr>
          <p:cNvPr id="322" name="Google Shape;322;p18"/>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323" name="Google Shape;323;p18"/>
          <p:cNvSpPr txBox="1"/>
          <p:nvPr/>
        </p:nvSpPr>
        <p:spPr>
          <a:xfrm>
            <a:off x="3419850" y="303450"/>
            <a:ext cx="4318200" cy="30291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Expectations </a:t>
            </a:r>
            <a:br>
              <a:rPr b="0" i="0" lang="en-GB" sz="5200" u="none" cap="none" strike="noStrike">
                <a:solidFill>
                  <a:schemeClr val="dk1"/>
                </a:solidFill>
                <a:latin typeface="Nanum Myeongjo"/>
                <a:ea typeface="Nanum Myeongjo"/>
                <a:cs typeface="Nanum Myeongjo"/>
                <a:sym typeface="Nanum Myeongjo"/>
              </a:rPr>
            </a:br>
            <a:r>
              <a:rPr b="0" i="0" lang="en-GB" sz="5200" u="none" cap="none" strike="noStrike">
                <a:solidFill>
                  <a:schemeClr val="dk1"/>
                </a:solidFill>
                <a:latin typeface="Nanum Myeongjo"/>
                <a:ea typeface="Nanum Myeongjo"/>
                <a:cs typeface="Nanum Myeongjo"/>
                <a:sym typeface="Nanum Myeongjo"/>
              </a:rPr>
              <a:t>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324" name="Google Shape;324;p18"/>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02</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28" name="Shape 328"/>
        <p:cNvGrpSpPr/>
        <p:nvPr/>
      </p:nvGrpSpPr>
      <p:grpSpPr>
        <a:xfrm>
          <a:off x="0" y="0"/>
          <a:ext cx="0" cy="0"/>
          <a:chOff x="0" y="0"/>
          <a:chExt cx="0" cy="0"/>
        </a:xfrm>
      </p:grpSpPr>
      <p:cxnSp>
        <p:nvCxnSpPr>
          <p:cNvPr id="329" name="Google Shape;329;p1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30" name="Google Shape;330;p1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31" name="Google Shape;331;p19"/>
          <p:cNvSpPr txBox="1"/>
          <p:nvPr/>
        </p:nvSpPr>
        <p:spPr>
          <a:xfrm>
            <a:off x="615900" y="1094663"/>
            <a:ext cx="5917800" cy="3540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lt1"/>
                </a:solidFill>
                <a:latin typeface="DM Sans"/>
                <a:ea typeface="DM Sans"/>
                <a:cs typeface="DM Sans"/>
                <a:sym typeface="DM Sans"/>
              </a:rPr>
              <a:t>In this activity, you will use the applet at </a:t>
            </a:r>
            <a:r>
              <a:rPr b="0" i="0" lang="en-GB" sz="1400" u="sng" cap="none" strike="noStrike">
                <a:solidFill>
                  <a:schemeClr val="lt1"/>
                </a:solidFill>
                <a:latin typeface="DM Sans"/>
                <a:ea typeface="DM Sans"/>
                <a:cs typeface="DM Sans"/>
                <a:sym typeface="DM Sans"/>
                <a:hlinkClick r:id="rId3">
                  <a:extLst>
                    <a:ext uri="{A12FA001-AC4F-418D-AE19-62706E023703}">
                      <ahyp:hlinkClr val="tx"/>
                    </a:ext>
                  </a:extLst>
                </a:hlinkClick>
              </a:rPr>
              <a:t>www.tinyurl.com/appletCI</a:t>
            </a:r>
            <a:r>
              <a:rPr b="0" i="0" lang="en-GB" sz="1400" u="none" cap="none" strike="noStrike">
                <a:solidFill>
                  <a:schemeClr val="lt1"/>
                </a:solidFill>
                <a:latin typeface="DM Sans"/>
                <a:ea typeface="DM Sans"/>
                <a:cs typeface="DM Sans"/>
                <a:sym typeface="DM Sans"/>
              </a:rPr>
              <a:t> to learn what it means to say we are “95% confident” that our confidence interval captures the true proportion. Set the population proportion to 0.5, the confidence level to 95%, and the sample size to 75. Click “Sample” to choose a simple random sample and display the resulting confidence interval. The confidence interval is displayed as a horizontal line segment with a dot representing the sample proportion in the middle of the interval. The true proportion (p) is the green vertical line. </a:t>
            </a:r>
            <a:endParaRPr b="0" i="0" sz="1400" u="none" cap="none" strike="noStrike">
              <a:solidFill>
                <a:schemeClr val="lt1"/>
              </a:solidFill>
              <a:latin typeface="DM Sans"/>
              <a:ea typeface="DM Sans"/>
              <a:cs typeface="DM Sans"/>
              <a:sym typeface="DM Sans"/>
            </a:endParaRPr>
          </a:p>
          <a:p>
            <a:pPr indent="-317500" lvl="0" marL="457200" marR="0" rtl="0" algn="l">
              <a:lnSpc>
                <a:spcPct val="100000"/>
              </a:lnSpc>
              <a:spcBef>
                <a:spcPts val="1200"/>
              </a:spcBef>
              <a:spcAft>
                <a:spcPts val="0"/>
              </a:spcAft>
              <a:buClr>
                <a:schemeClr val="lt1"/>
              </a:buClr>
              <a:buSzPts val="1400"/>
              <a:buFont typeface="DM Sans"/>
              <a:buChar char="●"/>
            </a:pPr>
            <a:r>
              <a:rPr b="0" i="0" lang="en-GB" sz="1400" u="none" cap="none" strike="noStrike">
                <a:solidFill>
                  <a:schemeClr val="lt1"/>
                </a:solidFill>
                <a:latin typeface="DM Sans"/>
                <a:ea typeface="DM Sans"/>
                <a:cs typeface="DM Sans"/>
                <a:sym typeface="DM Sans"/>
              </a:rPr>
              <a:t>Did the first confidence interval capture the true proportion?</a:t>
            </a:r>
            <a:endParaRPr b="0" i="0" sz="1400" u="none" cap="none" strike="noStrike">
              <a:solidFill>
                <a:schemeClr val="lt1"/>
              </a:solidFill>
              <a:latin typeface="DM Sans"/>
              <a:ea typeface="DM Sans"/>
              <a:cs typeface="DM Sans"/>
              <a:sym typeface="DM Sans"/>
            </a:endParaRPr>
          </a:p>
          <a:p>
            <a:pPr indent="-317500" lvl="0" marL="457200" marR="0" rtl="0" algn="l">
              <a:lnSpc>
                <a:spcPct val="100000"/>
              </a:lnSpc>
              <a:spcBef>
                <a:spcPts val="0"/>
              </a:spcBef>
              <a:spcAft>
                <a:spcPts val="0"/>
              </a:spcAft>
              <a:buClr>
                <a:schemeClr val="lt1"/>
              </a:buClr>
              <a:buSzPts val="1400"/>
              <a:buFont typeface="DM Sans"/>
              <a:buChar char="●"/>
            </a:pPr>
            <a:r>
              <a:rPr b="0" i="0" lang="en-GB" sz="1400" u="none" cap="none" strike="noStrike">
                <a:solidFill>
                  <a:schemeClr val="lt1"/>
                </a:solidFill>
                <a:latin typeface="DM Sans"/>
                <a:ea typeface="DM Sans"/>
                <a:cs typeface="DM Sans"/>
                <a:sym typeface="DM Sans"/>
              </a:rPr>
              <a:t>Repeat this 10 times. How many of the intervals capture the true proportion? </a:t>
            </a:r>
            <a:endParaRPr b="0" i="0" sz="14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rPr b="0" i="0" lang="en-GB" sz="1400" u="none" cap="none" strike="noStrike">
                <a:solidFill>
                  <a:schemeClr val="lt1"/>
                </a:solidFill>
                <a:latin typeface="DM Sans"/>
                <a:ea typeface="DM Sans"/>
                <a:cs typeface="DM Sans"/>
                <a:sym typeface="DM Sans"/>
              </a:rPr>
              <a:t>With a partner, explore this applet by generating many confidence intervals for different confidence levels, then again for different sample sizes. Use the “Sample 25” button to generate many confidence intervals at once. </a:t>
            </a:r>
            <a:endParaRPr b="0" i="0" sz="1700" u="none" cap="none" strike="noStrike">
              <a:solidFill>
                <a:schemeClr val="lt1"/>
              </a:solidFill>
              <a:latin typeface="DM Sans"/>
              <a:ea typeface="DM Sans"/>
              <a:cs typeface="DM Sans"/>
              <a:sym typeface="DM Sans"/>
            </a:endParaRPr>
          </a:p>
        </p:txBody>
      </p:sp>
      <p:sp>
        <p:nvSpPr>
          <p:cNvPr id="332" name="Google Shape;332;p19"/>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Let’s Do Some Math!</a:t>
            </a:r>
            <a:endParaRPr b="0" i="0" sz="3500" u="none" cap="none" strike="noStrike">
              <a:solidFill>
                <a:srgbClr val="83FBA3"/>
              </a:solidFill>
              <a:latin typeface="Nanum Myeongjo"/>
              <a:ea typeface="Nanum Myeongjo"/>
              <a:cs typeface="Nanum Myeongjo"/>
              <a:sym typeface="Nanum Myeongjo"/>
            </a:endParaRPr>
          </a:p>
        </p:txBody>
      </p:sp>
      <p:sp>
        <p:nvSpPr>
          <p:cNvPr id="333" name="Google Shape;333;p19"/>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9"/>
          <p:cNvSpPr txBox="1"/>
          <p:nvPr/>
        </p:nvSpPr>
        <p:spPr>
          <a:xfrm>
            <a:off x="6735575" y="2937675"/>
            <a:ext cx="15615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145758"/>
                </a:solidFill>
                <a:latin typeface="Proxima Nova"/>
                <a:ea typeface="Proxima Nova"/>
                <a:cs typeface="Proxima Nova"/>
                <a:sym typeface="Proxima Nova"/>
              </a:rPr>
              <a:t>Do the task as a student would. Jot down any reflections that you have as you do the math!</a:t>
            </a:r>
            <a:endParaRPr b="1" i="0" sz="1200" u="none" cap="none" strike="noStrike">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43" name="Shape 143"/>
        <p:cNvGrpSpPr/>
        <p:nvPr/>
      </p:nvGrpSpPr>
      <p:grpSpPr>
        <a:xfrm>
          <a:off x="0" y="0"/>
          <a:ext cx="0" cy="0"/>
          <a:chOff x="0" y="0"/>
          <a:chExt cx="0" cy="0"/>
        </a:xfrm>
      </p:grpSpPr>
      <p:sp>
        <p:nvSpPr>
          <p:cNvPr id="144" name="Google Shape;144;p2"/>
          <p:cNvSpPr txBox="1"/>
          <p:nvPr/>
        </p:nvSpPr>
        <p:spPr>
          <a:xfrm>
            <a:off x="615900" y="1031000"/>
            <a:ext cx="7620600" cy="1944600"/>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6400"/>
              <a:buFont typeface="Arial"/>
              <a:buNone/>
            </a:pPr>
            <a:r>
              <a:rPr b="0" i="0" lang="en-GB" sz="6400" u="none" cap="none" strike="noStrike">
                <a:solidFill>
                  <a:srgbClr val="000000"/>
                </a:solidFill>
                <a:latin typeface="Nanum Myeongjo"/>
                <a:ea typeface="Nanum Myeongjo"/>
                <a:cs typeface="Nanum Myeongjo"/>
                <a:sym typeface="Nanum Myeongjo"/>
              </a:rPr>
              <a:t>M215 Overview</a:t>
            </a:r>
            <a:endParaRPr b="0" i="0" sz="6400" u="none" cap="none" strike="noStrike">
              <a:solidFill>
                <a:srgbClr val="000000"/>
              </a:solidFill>
              <a:latin typeface="Nanum Myeongjo"/>
              <a:ea typeface="Nanum Myeongjo"/>
              <a:cs typeface="Nanum Myeongjo"/>
              <a:sym typeface="Nanum Myeongjo"/>
            </a:endParaRPr>
          </a:p>
        </p:txBody>
      </p:sp>
      <p:sp>
        <p:nvSpPr>
          <p:cNvPr id="145" name="Google Shape;145;p2"/>
          <p:cNvSpPr txBox="1"/>
          <p:nvPr/>
        </p:nvSpPr>
        <p:spPr>
          <a:xfrm>
            <a:off x="615900" y="4436800"/>
            <a:ext cx="2682300" cy="246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DM Sans Medium"/>
                <a:ea typeface="DM Sans Medium"/>
                <a:cs typeface="DM Sans Medium"/>
                <a:sym typeface="DM Sans Medium"/>
              </a:rPr>
              <a:t>Insert date</a:t>
            </a:r>
            <a:endParaRPr b="0" i="0" sz="1600" u="none" cap="none" strike="noStrike">
              <a:solidFill>
                <a:srgbClr val="000000"/>
              </a:solidFill>
              <a:latin typeface="DM Sans Medium"/>
              <a:ea typeface="DM Sans Medium"/>
              <a:cs typeface="DM Sans Medium"/>
              <a:sym typeface="DM Sans Medium"/>
            </a:endParaRPr>
          </a:p>
        </p:txBody>
      </p:sp>
      <p:pic>
        <p:nvPicPr>
          <p:cNvPr id="146" name="Google Shape;146;p2"/>
          <p:cNvPicPr preferRelativeResize="0"/>
          <p:nvPr/>
        </p:nvPicPr>
        <p:blipFill rotWithShape="1">
          <a:blip r:embed="rId3">
            <a:alphaModFix/>
          </a:blip>
          <a:srcRect b="0" l="0" r="0" t="0"/>
          <a:stretch/>
        </p:blipFill>
        <p:spPr>
          <a:xfrm>
            <a:off x="8162438" y="4343025"/>
            <a:ext cx="678562" cy="340075"/>
          </a:xfrm>
          <a:prstGeom prst="rect">
            <a:avLst/>
          </a:prstGeom>
          <a:noFill/>
          <a:ln>
            <a:noFill/>
          </a:ln>
        </p:spPr>
      </p:pic>
      <p:sp>
        <p:nvSpPr>
          <p:cNvPr id="147" name="Google Shape;147;p2"/>
          <p:cNvSpPr txBox="1"/>
          <p:nvPr/>
        </p:nvSpPr>
        <p:spPr>
          <a:xfrm>
            <a:off x="615900" y="1880150"/>
            <a:ext cx="43407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DM Sans"/>
                <a:ea typeface="DM Sans"/>
                <a:cs typeface="DM Sans"/>
                <a:sym typeface="DM Sans"/>
              </a:rPr>
              <a:t>XQ Badge Project PL Series Baseline Session</a:t>
            </a:r>
            <a:endParaRPr b="1" i="0" sz="1600" u="none" cap="none" strike="noStrike">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38" name="Shape 338"/>
        <p:cNvGrpSpPr/>
        <p:nvPr/>
      </p:nvGrpSpPr>
      <p:grpSpPr>
        <a:xfrm>
          <a:off x="0" y="0"/>
          <a:ext cx="0" cy="0"/>
          <a:chOff x="0" y="0"/>
          <a:chExt cx="0" cy="0"/>
        </a:xfrm>
      </p:grpSpPr>
      <p:cxnSp>
        <p:nvCxnSpPr>
          <p:cNvPr id="339" name="Google Shape;339;p20"/>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40" name="Google Shape;340;p20"/>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41" name="Google Shape;341;p20"/>
          <p:cNvSpPr txBox="1"/>
          <p:nvPr/>
        </p:nvSpPr>
        <p:spPr>
          <a:xfrm>
            <a:off x="615900" y="368375"/>
            <a:ext cx="70974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42" name="Google Shape;342;p20"/>
          <p:cNvSpPr/>
          <p:nvPr/>
        </p:nvSpPr>
        <p:spPr>
          <a:xfrm>
            <a:off x="65432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0"/>
          <p:cNvSpPr txBox="1"/>
          <p:nvPr/>
        </p:nvSpPr>
        <p:spPr>
          <a:xfrm>
            <a:off x="6735575" y="2976075"/>
            <a:ext cx="15615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DM Sans"/>
                <a:ea typeface="DM Sans"/>
                <a:cs typeface="DM Sans"/>
                <a:sym typeface="DM Sans"/>
              </a:rPr>
              <a:t>Choose 1-2 Content and Practice Expectations that student work could give evidence of.</a:t>
            </a:r>
            <a:endParaRPr b="1" i="0" sz="1100" u="none" cap="none" strike="noStrike">
              <a:solidFill>
                <a:srgbClr val="145758"/>
              </a:solidFill>
              <a:latin typeface="DM Sans"/>
              <a:ea typeface="DM Sans"/>
              <a:cs typeface="DM Sans"/>
              <a:sym typeface="DM Sans"/>
            </a:endParaRPr>
          </a:p>
        </p:txBody>
      </p:sp>
      <p:sp>
        <p:nvSpPr>
          <p:cNvPr id="344" name="Google Shape;344;p20"/>
          <p:cNvSpPr txBox="1"/>
          <p:nvPr/>
        </p:nvSpPr>
        <p:spPr>
          <a:xfrm>
            <a:off x="615900" y="1141350"/>
            <a:ext cx="5917800" cy="44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chemeClr val="lt1"/>
              </a:solidFill>
              <a:latin typeface="DM Sans"/>
              <a:ea typeface="DM Sans"/>
              <a:cs typeface="DM Sans"/>
              <a:sym typeface="DM Sans"/>
            </a:endParaRPr>
          </a:p>
        </p:txBody>
      </p:sp>
      <p:sp>
        <p:nvSpPr>
          <p:cNvPr id="345" name="Google Shape;345;p20"/>
          <p:cNvSpPr txBox="1"/>
          <p:nvPr/>
        </p:nvSpPr>
        <p:spPr>
          <a:xfrm>
            <a:off x="615900" y="1094663"/>
            <a:ext cx="5917800" cy="3540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lt1"/>
                </a:solidFill>
                <a:latin typeface="DM Sans"/>
                <a:ea typeface="DM Sans"/>
                <a:cs typeface="DM Sans"/>
                <a:sym typeface="DM Sans"/>
              </a:rPr>
              <a:t>In this activity, you will use the applet at </a:t>
            </a:r>
            <a:r>
              <a:rPr b="0" i="0" lang="en-GB" sz="1400" u="sng" cap="none" strike="noStrike">
                <a:solidFill>
                  <a:schemeClr val="lt1"/>
                </a:solidFill>
                <a:latin typeface="DM Sans"/>
                <a:ea typeface="DM Sans"/>
                <a:cs typeface="DM Sans"/>
                <a:sym typeface="DM Sans"/>
                <a:hlinkClick r:id="rId3">
                  <a:extLst>
                    <a:ext uri="{A12FA001-AC4F-418D-AE19-62706E023703}">
                      <ahyp:hlinkClr val="tx"/>
                    </a:ext>
                  </a:extLst>
                </a:hlinkClick>
              </a:rPr>
              <a:t>www.tinyurl.com/appletCI</a:t>
            </a:r>
            <a:r>
              <a:rPr b="0" i="0" lang="en-GB" sz="1400" u="none" cap="none" strike="noStrike">
                <a:solidFill>
                  <a:schemeClr val="lt1"/>
                </a:solidFill>
                <a:latin typeface="DM Sans"/>
                <a:ea typeface="DM Sans"/>
                <a:cs typeface="DM Sans"/>
                <a:sym typeface="DM Sans"/>
              </a:rPr>
              <a:t> to learn what it means to say we are “95% confident” that our confidence interval captures the true proportion. Set the population proportion to 0.5, the confidence level to 95%, and the sample size to 75. Click “Sample” to choose a simple random sample and display the resulting confidence interval. The confidence interval is displayed as a horizontal line segment with a dot representing the sample proportion in the middle of the interval. The true proportion (p) is the green vertical line. </a:t>
            </a:r>
            <a:endParaRPr b="0" i="0" sz="1400" u="none" cap="none" strike="noStrike">
              <a:solidFill>
                <a:schemeClr val="lt1"/>
              </a:solidFill>
              <a:latin typeface="DM Sans"/>
              <a:ea typeface="DM Sans"/>
              <a:cs typeface="DM Sans"/>
              <a:sym typeface="DM Sans"/>
            </a:endParaRPr>
          </a:p>
          <a:p>
            <a:pPr indent="-317500" lvl="0" marL="457200" marR="0" rtl="0" algn="l">
              <a:lnSpc>
                <a:spcPct val="100000"/>
              </a:lnSpc>
              <a:spcBef>
                <a:spcPts val="1200"/>
              </a:spcBef>
              <a:spcAft>
                <a:spcPts val="0"/>
              </a:spcAft>
              <a:buClr>
                <a:schemeClr val="lt1"/>
              </a:buClr>
              <a:buSzPts val="1400"/>
              <a:buFont typeface="DM Sans"/>
              <a:buChar char="●"/>
            </a:pPr>
            <a:r>
              <a:rPr b="0" i="0" lang="en-GB" sz="1400" u="none" cap="none" strike="noStrike">
                <a:solidFill>
                  <a:schemeClr val="lt1"/>
                </a:solidFill>
                <a:latin typeface="DM Sans"/>
                <a:ea typeface="DM Sans"/>
                <a:cs typeface="DM Sans"/>
                <a:sym typeface="DM Sans"/>
              </a:rPr>
              <a:t>Did the first confidence interval capture the true proportion?</a:t>
            </a:r>
            <a:endParaRPr b="0" i="0" sz="1400" u="none" cap="none" strike="noStrike">
              <a:solidFill>
                <a:schemeClr val="lt1"/>
              </a:solidFill>
              <a:latin typeface="DM Sans"/>
              <a:ea typeface="DM Sans"/>
              <a:cs typeface="DM Sans"/>
              <a:sym typeface="DM Sans"/>
            </a:endParaRPr>
          </a:p>
          <a:p>
            <a:pPr indent="-317500" lvl="0" marL="457200" marR="0" rtl="0" algn="l">
              <a:lnSpc>
                <a:spcPct val="100000"/>
              </a:lnSpc>
              <a:spcBef>
                <a:spcPts val="0"/>
              </a:spcBef>
              <a:spcAft>
                <a:spcPts val="0"/>
              </a:spcAft>
              <a:buClr>
                <a:schemeClr val="lt1"/>
              </a:buClr>
              <a:buSzPts val="1400"/>
              <a:buFont typeface="DM Sans"/>
              <a:buChar char="●"/>
            </a:pPr>
            <a:r>
              <a:rPr b="0" i="0" lang="en-GB" sz="1400" u="none" cap="none" strike="noStrike">
                <a:solidFill>
                  <a:schemeClr val="lt1"/>
                </a:solidFill>
                <a:latin typeface="DM Sans"/>
                <a:ea typeface="DM Sans"/>
                <a:cs typeface="DM Sans"/>
                <a:sym typeface="DM Sans"/>
              </a:rPr>
              <a:t>Repeat this 10 times. How many of the intervals capture the true proportion? </a:t>
            </a:r>
            <a:endParaRPr b="0" i="0" sz="14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rPr b="0" i="0" lang="en-GB" sz="1400" u="none" cap="none" strike="noStrike">
                <a:solidFill>
                  <a:schemeClr val="lt1"/>
                </a:solidFill>
                <a:latin typeface="DM Sans"/>
                <a:ea typeface="DM Sans"/>
                <a:cs typeface="DM Sans"/>
                <a:sym typeface="DM Sans"/>
              </a:rPr>
              <a:t>With a partner, explore this applet by generating many confidence intervals for different confidence levels, then again for different sample sizes. Use the “Sample 25” button to generate many confidence intervals at once. </a:t>
            </a:r>
            <a:endParaRPr b="0" i="0" sz="1300" u="none" cap="none" strike="noStrike">
              <a:solidFill>
                <a:schemeClr val="lt1"/>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349" name="Shape 349"/>
        <p:cNvGrpSpPr/>
        <p:nvPr/>
      </p:nvGrpSpPr>
      <p:grpSpPr>
        <a:xfrm>
          <a:off x="0" y="0"/>
          <a:ext cx="0" cy="0"/>
          <a:chOff x="0" y="0"/>
          <a:chExt cx="0" cy="0"/>
        </a:xfrm>
      </p:grpSpPr>
      <p:cxnSp>
        <p:nvCxnSpPr>
          <p:cNvPr id="350" name="Google Shape;350;p21"/>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351" name="Google Shape;351;p21"/>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352" name="Google Shape;352;p21"/>
          <p:cNvSpPr txBox="1"/>
          <p:nvPr/>
        </p:nvSpPr>
        <p:spPr>
          <a:xfrm>
            <a:off x="615900" y="368375"/>
            <a:ext cx="70377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Content and Practice Expectations</a:t>
            </a:r>
            <a:endParaRPr b="0" i="0" sz="3500" u="none" cap="none" strike="noStrike">
              <a:solidFill>
                <a:srgbClr val="83FBA3"/>
              </a:solidFill>
              <a:latin typeface="Nanum Myeongjo"/>
              <a:ea typeface="Nanum Myeongjo"/>
              <a:cs typeface="Nanum Myeongjo"/>
              <a:sym typeface="Nanum Myeongjo"/>
            </a:endParaRPr>
          </a:p>
        </p:txBody>
      </p:sp>
      <p:sp>
        <p:nvSpPr>
          <p:cNvPr id="353" name="Google Shape;353;p21"/>
          <p:cNvSpPr/>
          <p:nvPr/>
        </p:nvSpPr>
        <p:spPr>
          <a:xfrm>
            <a:off x="6543275" y="2426325"/>
            <a:ext cx="24318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000" u="none" cap="none" strike="noStrike">
                <a:solidFill>
                  <a:srgbClr val="1F1F1F"/>
                </a:solidFill>
                <a:latin typeface="DM Sans"/>
                <a:ea typeface="DM Sans"/>
                <a:cs typeface="DM Sans"/>
                <a:sym typeface="DM Sans"/>
              </a:rPr>
              <a:t>215.b: Use probability distributions to calculate confidence intervals in order to estimate population parameters and interpret these confidence intervals in context.</a:t>
            </a:r>
            <a:endParaRPr b="1" i="0" sz="1400" u="none" cap="none" strike="noStrike">
              <a:solidFill>
                <a:srgbClr val="000000"/>
              </a:solidFill>
              <a:latin typeface="DM Sans"/>
              <a:ea typeface="DM Sans"/>
              <a:cs typeface="DM Sans"/>
              <a:sym typeface="DM Sans"/>
            </a:endParaRPr>
          </a:p>
        </p:txBody>
      </p:sp>
      <p:sp>
        <p:nvSpPr>
          <p:cNvPr id="354" name="Google Shape;354;p21"/>
          <p:cNvSpPr txBox="1"/>
          <p:nvPr/>
        </p:nvSpPr>
        <p:spPr>
          <a:xfrm>
            <a:off x="6735575" y="2856250"/>
            <a:ext cx="1561500" cy="169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145758"/>
              </a:solidFill>
              <a:latin typeface="DM Sans"/>
              <a:ea typeface="DM Sans"/>
              <a:cs typeface="DM Sans"/>
              <a:sym typeface="DM Sans"/>
            </a:endParaRPr>
          </a:p>
        </p:txBody>
      </p:sp>
      <p:sp>
        <p:nvSpPr>
          <p:cNvPr id="355" name="Google Shape;355;p21"/>
          <p:cNvSpPr txBox="1"/>
          <p:nvPr/>
        </p:nvSpPr>
        <p:spPr>
          <a:xfrm>
            <a:off x="615900" y="1141350"/>
            <a:ext cx="5917800" cy="44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chemeClr val="lt1"/>
              </a:solidFill>
              <a:latin typeface="DM Sans"/>
              <a:ea typeface="DM Sans"/>
              <a:cs typeface="DM Sans"/>
              <a:sym typeface="DM Sans"/>
            </a:endParaRPr>
          </a:p>
        </p:txBody>
      </p:sp>
      <p:sp>
        <p:nvSpPr>
          <p:cNvPr id="356" name="Google Shape;356;p21"/>
          <p:cNvSpPr txBox="1"/>
          <p:nvPr/>
        </p:nvSpPr>
        <p:spPr>
          <a:xfrm>
            <a:off x="615900" y="1094663"/>
            <a:ext cx="5917800" cy="3540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1400" u="none" cap="none" strike="noStrike">
                <a:solidFill>
                  <a:schemeClr val="lt1"/>
                </a:solidFill>
                <a:latin typeface="DM Sans"/>
                <a:ea typeface="DM Sans"/>
                <a:cs typeface="DM Sans"/>
                <a:sym typeface="DM Sans"/>
              </a:rPr>
              <a:t>In this activity, you will use the applet at </a:t>
            </a:r>
            <a:r>
              <a:rPr b="0" i="0" lang="en-GB" sz="1400" u="sng" cap="none" strike="noStrike">
                <a:solidFill>
                  <a:schemeClr val="lt1"/>
                </a:solidFill>
                <a:latin typeface="DM Sans"/>
                <a:ea typeface="DM Sans"/>
                <a:cs typeface="DM Sans"/>
                <a:sym typeface="DM Sans"/>
                <a:hlinkClick r:id="rId3">
                  <a:extLst>
                    <a:ext uri="{A12FA001-AC4F-418D-AE19-62706E023703}">
                      <ahyp:hlinkClr val="tx"/>
                    </a:ext>
                  </a:extLst>
                </a:hlinkClick>
              </a:rPr>
              <a:t>www.tinyurl.com/appletCI</a:t>
            </a:r>
            <a:r>
              <a:rPr b="0" i="0" lang="en-GB" sz="1400" u="none" cap="none" strike="noStrike">
                <a:solidFill>
                  <a:schemeClr val="lt1"/>
                </a:solidFill>
                <a:latin typeface="DM Sans"/>
                <a:ea typeface="DM Sans"/>
                <a:cs typeface="DM Sans"/>
                <a:sym typeface="DM Sans"/>
              </a:rPr>
              <a:t> to learn what it means to say we are “95% confident” that our confidence interval captures the true proportion. Set the population proportion to 0.5, the confidence level to 95%, and the sample size to 75. Click “Sample” to choose a simple random sample and display the resulting confidence interval. The confidence interval is displayed as a horizontal line segment with a dot representing the sample proportion in the middle of the interval. The true proportion (p) is the green vertical line. </a:t>
            </a:r>
            <a:endParaRPr b="0" i="0" sz="1400" u="none" cap="none" strike="noStrike">
              <a:solidFill>
                <a:schemeClr val="lt1"/>
              </a:solidFill>
              <a:latin typeface="DM Sans"/>
              <a:ea typeface="DM Sans"/>
              <a:cs typeface="DM Sans"/>
              <a:sym typeface="DM Sans"/>
            </a:endParaRPr>
          </a:p>
          <a:p>
            <a:pPr indent="-317500" lvl="0" marL="457200" marR="0" rtl="0" algn="l">
              <a:lnSpc>
                <a:spcPct val="100000"/>
              </a:lnSpc>
              <a:spcBef>
                <a:spcPts val="1200"/>
              </a:spcBef>
              <a:spcAft>
                <a:spcPts val="0"/>
              </a:spcAft>
              <a:buClr>
                <a:schemeClr val="lt1"/>
              </a:buClr>
              <a:buSzPts val="1400"/>
              <a:buFont typeface="DM Sans"/>
              <a:buChar char="●"/>
            </a:pPr>
            <a:r>
              <a:rPr b="0" i="0" lang="en-GB" sz="1400" u="none" cap="none" strike="noStrike">
                <a:solidFill>
                  <a:schemeClr val="lt1"/>
                </a:solidFill>
                <a:latin typeface="DM Sans"/>
                <a:ea typeface="DM Sans"/>
                <a:cs typeface="DM Sans"/>
                <a:sym typeface="DM Sans"/>
              </a:rPr>
              <a:t>Did the first confidence interval capture the true proportion?</a:t>
            </a:r>
            <a:endParaRPr b="0" i="0" sz="1400" u="none" cap="none" strike="noStrike">
              <a:solidFill>
                <a:schemeClr val="lt1"/>
              </a:solidFill>
              <a:latin typeface="DM Sans"/>
              <a:ea typeface="DM Sans"/>
              <a:cs typeface="DM Sans"/>
              <a:sym typeface="DM Sans"/>
            </a:endParaRPr>
          </a:p>
          <a:p>
            <a:pPr indent="-317500" lvl="0" marL="457200" marR="0" rtl="0" algn="l">
              <a:lnSpc>
                <a:spcPct val="100000"/>
              </a:lnSpc>
              <a:spcBef>
                <a:spcPts val="0"/>
              </a:spcBef>
              <a:spcAft>
                <a:spcPts val="0"/>
              </a:spcAft>
              <a:buClr>
                <a:schemeClr val="lt1"/>
              </a:buClr>
              <a:buSzPts val="1400"/>
              <a:buFont typeface="DM Sans"/>
              <a:buChar char="●"/>
            </a:pPr>
            <a:r>
              <a:rPr b="0" i="0" lang="en-GB" sz="1400" u="none" cap="none" strike="noStrike">
                <a:solidFill>
                  <a:schemeClr val="lt1"/>
                </a:solidFill>
                <a:latin typeface="DM Sans"/>
                <a:ea typeface="DM Sans"/>
                <a:cs typeface="DM Sans"/>
                <a:sym typeface="DM Sans"/>
              </a:rPr>
              <a:t>Repeat this 10 times. How many of the intervals capture the true proportion? </a:t>
            </a:r>
            <a:endParaRPr b="0" i="0" sz="1400" u="none" cap="none" strike="noStrike">
              <a:solidFill>
                <a:schemeClr val="lt1"/>
              </a:solidFill>
              <a:latin typeface="DM Sans"/>
              <a:ea typeface="DM Sans"/>
              <a:cs typeface="DM Sans"/>
              <a:sym typeface="DM Sans"/>
            </a:endParaRPr>
          </a:p>
          <a:p>
            <a:pPr indent="0" lvl="0" marL="0" marR="0" rtl="0" algn="l">
              <a:lnSpc>
                <a:spcPct val="100000"/>
              </a:lnSpc>
              <a:spcBef>
                <a:spcPts val="1200"/>
              </a:spcBef>
              <a:spcAft>
                <a:spcPts val="1200"/>
              </a:spcAft>
              <a:buClr>
                <a:schemeClr val="dk1"/>
              </a:buClr>
              <a:buSzPts val="1100"/>
              <a:buFont typeface="Arial"/>
              <a:buNone/>
            </a:pPr>
            <a:r>
              <a:rPr b="0" i="0" lang="en-GB" sz="1400" u="none" cap="none" strike="noStrike">
                <a:solidFill>
                  <a:schemeClr val="lt1"/>
                </a:solidFill>
                <a:latin typeface="DM Sans"/>
                <a:ea typeface="DM Sans"/>
                <a:cs typeface="DM Sans"/>
                <a:sym typeface="DM Sans"/>
              </a:rPr>
              <a:t>With a partner, explore this applet by generating many confidence intervals for different confidence levels, then again for different sample sizes. Use the “Sample 25” button to generate many confidence intervals at once. </a:t>
            </a:r>
            <a:endParaRPr b="0" i="0" sz="1300" u="none" cap="none" strike="noStrike">
              <a:solidFill>
                <a:schemeClr val="lt1"/>
              </a:solidFill>
              <a:latin typeface="DM Sans SemiBold"/>
              <a:ea typeface="DM Sans SemiBold"/>
              <a:cs typeface="DM Sans SemiBold"/>
              <a:sym typeface="DM Sa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60" name="Shape 360"/>
        <p:cNvGrpSpPr/>
        <p:nvPr/>
      </p:nvGrpSpPr>
      <p:grpSpPr>
        <a:xfrm>
          <a:off x="0" y="0"/>
          <a:ext cx="0" cy="0"/>
          <a:chOff x="0" y="0"/>
          <a:chExt cx="0" cy="0"/>
        </a:xfrm>
      </p:grpSpPr>
      <p:sp>
        <p:nvSpPr>
          <p:cNvPr id="361" name="Google Shape;361;p22"/>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M215 Inference and Making Conclusions,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62" name="Google Shape;362;p22"/>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63" name="Google Shape;363;p22"/>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64" name="Google Shape;364;p22"/>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2"/>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cxnSp>
        <p:nvCxnSpPr>
          <p:cNvPr id="366" name="Google Shape;366;p22"/>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67" name="Google Shape;367;p22"/>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68" name="Google Shape;368;p22"/>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72" name="Shape 372"/>
        <p:cNvGrpSpPr/>
        <p:nvPr/>
      </p:nvGrpSpPr>
      <p:grpSpPr>
        <a:xfrm>
          <a:off x="0" y="0"/>
          <a:ext cx="0" cy="0"/>
          <a:chOff x="0" y="0"/>
          <a:chExt cx="0" cy="0"/>
        </a:xfrm>
      </p:grpSpPr>
      <p:sp>
        <p:nvSpPr>
          <p:cNvPr id="373" name="Google Shape;373;p23"/>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M215 Inference and Making Conclusions,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74" name="Google Shape;374;p23"/>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75" name="Google Shape;375;p23"/>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76" name="Google Shape;376;p23"/>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77" name="Google Shape;377;p23"/>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78" name="Google Shape;378;p23"/>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379" name="Google Shape;379;p23"/>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80" name="Google Shape;380;p23"/>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381" name="Google Shape;381;p23"/>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en-GB" sz="1300" u="none" cap="none" strike="noStrike">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b="0" i="0" sz="13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385" name="Shape 385"/>
        <p:cNvGrpSpPr/>
        <p:nvPr/>
      </p:nvGrpSpPr>
      <p:grpSpPr>
        <a:xfrm>
          <a:off x="0" y="0"/>
          <a:ext cx="0" cy="0"/>
          <a:chOff x="0" y="0"/>
          <a:chExt cx="0" cy="0"/>
        </a:xfrm>
      </p:grpSpPr>
      <p:sp>
        <p:nvSpPr>
          <p:cNvPr id="386" name="Google Shape;386;p24"/>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M215 Inference and Making Conclusions, students will employ the following learning principles: </a:t>
            </a:r>
            <a:endParaRPr b="1" i="0" sz="900" u="none" cap="none" strike="noStrike">
              <a:solidFill>
                <a:schemeClr val="dk1"/>
              </a:solidFill>
              <a:latin typeface="DM Sans"/>
              <a:ea typeface="DM Sans"/>
              <a:cs typeface="DM Sans"/>
              <a:sym typeface="DM Sans"/>
            </a:endParaRPr>
          </a:p>
        </p:txBody>
      </p:sp>
      <p:sp>
        <p:nvSpPr>
          <p:cNvPr id="387" name="Google Shape;387;p24"/>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388" name="Google Shape;388;p24"/>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389" name="Google Shape;389;p24"/>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0" name="Google Shape;390;p24"/>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391" name="Google Shape;391;p24"/>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sp>
        <p:nvSpPr>
          <p:cNvPr id="392" name="Google Shape;392;p24"/>
          <p:cNvSpPr/>
          <p:nvPr/>
        </p:nvSpPr>
        <p:spPr>
          <a:xfrm>
            <a:off x="6543275" y="25787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4"/>
          <p:cNvSpPr txBox="1"/>
          <p:nvPr/>
        </p:nvSpPr>
        <p:spPr>
          <a:xfrm>
            <a:off x="6739325" y="3235575"/>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Share what </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you came up with!</a:t>
            </a:r>
            <a:endParaRPr b="1" i="0" sz="1000" u="none" cap="none" strike="noStrike">
              <a:solidFill>
                <a:srgbClr val="83FBA3"/>
              </a:solidFill>
              <a:latin typeface="DM Sans"/>
              <a:ea typeface="DM Sans"/>
              <a:cs typeface="DM Sans"/>
              <a:sym typeface="DM Sans"/>
            </a:endParaRPr>
          </a:p>
        </p:txBody>
      </p:sp>
      <p:cxnSp>
        <p:nvCxnSpPr>
          <p:cNvPr id="394" name="Google Shape;394;p24"/>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395" name="Google Shape;395;p24"/>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399" name="Shape 399"/>
        <p:cNvGrpSpPr/>
        <p:nvPr/>
      </p:nvGrpSpPr>
      <p:grpSpPr>
        <a:xfrm>
          <a:off x="0" y="0"/>
          <a:ext cx="0" cy="0"/>
          <a:chOff x="0" y="0"/>
          <a:chExt cx="0" cy="0"/>
        </a:xfrm>
      </p:grpSpPr>
      <p:cxnSp>
        <p:nvCxnSpPr>
          <p:cNvPr id="400" name="Google Shape;400;p25"/>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401" name="Google Shape;401;p25"/>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1: Student Work </a:t>
            </a:r>
            <a:endParaRPr b="0" i="0" sz="5200" u="none" cap="none" strike="noStrike">
              <a:solidFill>
                <a:schemeClr val="dk1"/>
              </a:solidFill>
              <a:latin typeface="Nanum Myeongjo"/>
              <a:ea typeface="Nanum Myeongjo"/>
              <a:cs typeface="Nanum Myeongjo"/>
              <a:sym typeface="Nanum Myeongjo"/>
            </a:endParaRPr>
          </a:p>
        </p:txBody>
      </p:sp>
      <p:sp>
        <p:nvSpPr>
          <p:cNvPr id="402" name="Google Shape;402;p25"/>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03</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6605745e5f_0_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408" name="Google Shape;408;g26605745e5f_0_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409" name="Google Shape;409;g26605745e5f_0_0"/>
          <p:cNvPicPr preferRelativeResize="0"/>
          <p:nvPr/>
        </p:nvPicPr>
        <p:blipFill>
          <a:blip r:embed="rId3">
            <a:alphaModFix/>
          </a:blip>
          <a:stretch>
            <a:fillRect/>
          </a:stretch>
        </p:blipFill>
        <p:spPr>
          <a:xfrm>
            <a:off x="247650" y="182325"/>
            <a:ext cx="8648700" cy="2057400"/>
          </a:xfrm>
          <a:prstGeom prst="rect">
            <a:avLst/>
          </a:prstGeom>
          <a:noFill/>
          <a:ln>
            <a:noFill/>
          </a:ln>
        </p:spPr>
      </p:pic>
      <p:pic>
        <p:nvPicPr>
          <p:cNvPr id="410" name="Google Shape;410;g26605745e5f_0_0"/>
          <p:cNvPicPr preferRelativeResize="0"/>
          <p:nvPr/>
        </p:nvPicPr>
        <p:blipFill>
          <a:blip r:embed="rId4">
            <a:alphaModFix/>
          </a:blip>
          <a:stretch>
            <a:fillRect/>
          </a:stretch>
        </p:blipFill>
        <p:spPr>
          <a:xfrm>
            <a:off x="528625" y="2319363"/>
            <a:ext cx="8086725" cy="2714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14" name="Shape 414"/>
        <p:cNvGrpSpPr/>
        <p:nvPr/>
      </p:nvGrpSpPr>
      <p:grpSpPr>
        <a:xfrm>
          <a:off x="0" y="0"/>
          <a:ext cx="0" cy="0"/>
          <a:chOff x="0" y="0"/>
          <a:chExt cx="0" cy="0"/>
        </a:xfrm>
      </p:grpSpPr>
      <p:sp>
        <p:nvSpPr>
          <p:cNvPr id="415" name="Google Shape;415;p26"/>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416" name="Google Shape;416;p26"/>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417" name="Google Shape;417;p26"/>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18" name="Google Shape;418;p26"/>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19" name="Google Shape;419;p26"/>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20" name="Google Shape;420;p26"/>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424" name="Shape 424"/>
        <p:cNvGrpSpPr/>
        <p:nvPr/>
      </p:nvGrpSpPr>
      <p:grpSpPr>
        <a:xfrm>
          <a:off x="0" y="0"/>
          <a:ext cx="0" cy="0"/>
          <a:chOff x="0" y="0"/>
          <a:chExt cx="0" cy="0"/>
        </a:xfrm>
      </p:grpSpPr>
      <p:sp>
        <p:nvSpPr>
          <p:cNvPr id="425" name="Google Shape;425;p27"/>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82296" lvl="0" marL="82296"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426" name="Google Shape;426;p27"/>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427" name="Google Shape;427;p27"/>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428" name="Google Shape;428;p27"/>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429" name="Google Shape;429;p27"/>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430" name="Google Shape;430;p27"/>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34" name="Shape 434"/>
        <p:cNvGrpSpPr/>
        <p:nvPr/>
      </p:nvGrpSpPr>
      <p:grpSpPr>
        <a:xfrm>
          <a:off x="0" y="0"/>
          <a:ext cx="0" cy="0"/>
          <a:chOff x="0" y="0"/>
          <a:chExt cx="0" cy="0"/>
        </a:xfrm>
      </p:grpSpPr>
      <p:cxnSp>
        <p:nvCxnSpPr>
          <p:cNvPr id="435" name="Google Shape;435;p28"/>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36" name="Google Shape;436;p28"/>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37" name="Google Shape;437;p28"/>
          <p:cNvSpPr txBox="1"/>
          <p:nvPr/>
        </p:nvSpPr>
        <p:spPr>
          <a:xfrm>
            <a:off x="664600" y="1027825"/>
            <a:ext cx="7924800" cy="3347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rPr b="0" i="0" lang="en-GB" sz="2300" u="none" cap="none" strike="noStrike">
                <a:solidFill>
                  <a:schemeClr val="lt1"/>
                </a:solidFill>
                <a:latin typeface="DM Sans"/>
                <a:ea typeface="DM Sans"/>
                <a:cs typeface="DM Sans"/>
                <a:sym typeface="DM Sans"/>
              </a:rPr>
              <a:t>Grading echoes the economic framework of testing, presuming that we can encapsulate learning in a number or a letter. Street data reminds us that our primary task as educators is to provide regular feedback to students so they can grow, not to evaluate them in order to anoint them academically capable or not. </a:t>
            </a:r>
            <a:r>
              <a:rPr b="0" i="0" lang="en-GB" sz="2000" u="none" cap="none" strike="noStrike">
                <a:solidFill>
                  <a:schemeClr val="lt1"/>
                </a:solidFill>
                <a:latin typeface="DM Sans"/>
                <a:ea typeface="DM Sans"/>
                <a:cs typeface="DM Sans"/>
                <a:sym typeface="DM Sans"/>
              </a:rPr>
              <a:t>(Safir and Dugan, 2021, p. 135)</a:t>
            </a:r>
            <a:endParaRPr b="0" i="0" sz="2000" u="none" cap="none" strike="noStrike">
              <a:solidFill>
                <a:schemeClr val="lt1"/>
              </a:solidFill>
              <a:latin typeface="DM Sans"/>
              <a:ea typeface="DM Sans"/>
              <a:cs typeface="DM Sans"/>
              <a:sym typeface="DM Sans"/>
            </a:endParaRPr>
          </a:p>
          <a:p>
            <a:pPr indent="0" lvl="0" marL="0" marR="0" rtl="0" algn="l">
              <a:lnSpc>
                <a:spcPct val="115000"/>
              </a:lnSpc>
              <a:spcBef>
                <a:spcPts val="1200"/>
              </a:spcBef>
              <a:spcAft>
                <a:spcPts val="0"/>
              </a:spcAft>
              <a:buClr>
                <a:schemeClr val="dk1"/>
              </a:buClr>
              <a:buSzPts val="1100"/>
              <a:buFont typeface="Arial"/>
              <a:buNone/>
            </a:pPr>
            <a:r>
              <a:rPr b="0" i="0" lang="en-GB" sz="1200" u="none" cap="none" strike="noStrike">
                <a:solidFill>
                  <a:schemeClr val="lt1"/>
                </a:solidFill>
                <a:latin typeface="DM Sans"/>
                <a:ea typeface="DM Sans"/>
                <a:cs typeface="DM Sans"/>
                <a:sym typeface="DM Sans"/>
              </a:rPr>
              <a:t>Source: Safir, Shane, and Jamila Dugan. Street Data: A Next-Generation Model for Equity, Pedagogy, and School Transformation. Corwin, 2021. </a:t>
            </a:r>
            <a:endParaRPr b="0" i="0" sz="2000" u="none" cap="none" strike="noStrike">
              <a:solidFill>
                <a:schemeClr val="lt1"/>
              </a:solidFill>
              <a:latin typeface="DM Sans"/>
              <a:ea typeface="DM Sans"/>
              <a:cs typeface="DM Sans"/>
              <a:sym typeface="DM Sans"/>
            </a:endParaRPr>
          </a:p>
        </p:txBody>
      </p:sp>
      <p:sp>
        <p:nvSpPr>
          <p:cNvPr id="438" name="Google Shape;438;p28"/>
          <p:cNvSpPr txBox="1"/>
          <p:nvPr/>
        </p:nvSpPr>
        <p:spPr>
          <a:xfrm>
            <a:off x="615900" y="368375"/>
            <a:ext cx="76812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Humanizing Assessment</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51" name="Shape 151"/>
        <p:cNvGrpSpPr/>
        <p:nvPr/>
      </p:nvGrpSpPr>
      <p:grpSpPr>
        <a:xfrm>
          <a:off x="0" y="0"/>
          <a:ext cx="0" cy="0"/>
          <a:chOff x="0" y="0"/>
          <a:chExt cx="0" cy="0"/>
        </a:xfrm>
      </p:grpSpPr>
      <p:cxnSp>
        <p:nvCxnSpPr>
          <p:cNvPr id="152" name="Google Shape;152;p3"/>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53" name="Google Shape;153;p3"/>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54" name="Google Shape;154;p3"/>
          <p:cNvSpPr txBox="1"/>
          <p:nvPr/>
        </p:nvSpPr>
        <p:spPr>
          <a:xfrm>
            <a:off x="768300" y="379350"/>
            <a:ext cx="7656600" cy="3608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Community Building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rgbClr val="000000"/>
              </a:buClr>
              <a:buSzPts val="3500"/>
              <a:buFont typeface="Arial"/>
              <a:buNone/>
            </a:pPr>
            <a:r>
              <a:rPr b="0" i="0" lang="en-GB" sz="3500" u="none" cap="none" strike="noStrike">
                <a:solidFill>
                  <a:schemeClr val="lt1"/>
                </a:solidFill>
                <a:latin typeface="Nanum Myeongjo"/>
                <a:ea typeface="Nanum Myeongjo"/>
                <a:cs typeface="Nanum Myeongjo"/>
                <a:sym typeface="Nanum Myeongjo"/>
              </a:rPr>
              <a:t> </a:t>
            </a:r>
            <a:endParaRPr b="0" i="0" sz="3500" u="none" cap="none" strike="noStrike">
              <a:solidFill>
                <a:schemeClr val="lt1"/>
              </a:solidFill>
              <a:latin typeface="Nanum Myeongjo"/>
              <a:ea typeface="Nanum Myeongjo"/>
              <a:cs typeface="Nanum Myeongjo"/>
              <a:sym typeface="Nanum Myeongjo"/>
            </a:endParaRPr>
          </a:p>
          <a:p>
            <a:pPr indent="0" lvl="0" marL="0" marR="0" rtl="0" algn="ctr">
              <a:lnSpc>
                <a:spcPct val="100000"/>
              </a:lnSpc>
              <a:spcBef>
                <a:spcPts val="1000"/>
              </a:spcBef>
              <a:spcAft>
                <a:spcPts val="0"/>
              </a:spcAft>
              <a:buClr>
                <a:srgbClr val="000000"/>
              </a:buClr>
              <a:buSzPts val="3500"/>
              <a:buFont typeface="Arial"/>
              <a:buNone/>
            </a:pPr>
            <a:r>
              <a:rPr b="0" i="0" lang="en-GB" sz="3500" u="none" cap="none" strike="noStrike">
                <a:solidFill>
                  <a:schemeClr val="lt1"/>
                </a:solidFill>
                <a:latin typeface="Nanum Myeongjo"/>
                <a:ea typeface="Nanum Myeongjo"/>
                <a:cs typeface="Nanum Myeongjo"/>
                <a:sym typeface="Nanum Myeongjo"/>
              </a:rPr>
              <a:t>Create a slide with pictures, photos, and/or words that describe you as an educator. </a:t>
            </a:r>
            <a:endParaRPr b="0" i="0" sz="3500" u="none" cap="none" strike="noStrike">
              <a:solidFill>
                <a:schemeClr val="lt1"/>
              </a:solidFill>
              <a:latin typeface="Nanum Myeongjo"/>
              <a:ea typeface="Nanum Myeongjo"/>
              <a:cs typeface="Nanum Myeongjo"/>
              <a:sym typeface="Nanum Myeongjo"/>
            </a:endParaRPr>
          </a:p>
          <a:p>
            <a:pPr indent="0" lvl="0" marL="0" marR="0" rtl="0" algn="l">
              <a:lnSpc>
                <a:spcPct val="115000"/>
              </a:lnSpc>
              <a:spcBef>
                <a:spcPts val="1000"/>
              </a:spcBef>
              <a:spcAft>
                <a:spcPts val="0"/>
              </a:spcAft>
              <a:buClr>
                <a:srgbClr val="000000"/>
              </a:buClr>
              <a:buSzPts val="1600"/>
              <a:buFont typeface="Arial"/>
              <a:buNone/>
            </a:pPr>
            <a:r>
              <a:t/>
            </a:r>
            <a:endParaRPr b="0" i="1" sz="16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t/>
            </a:r>
            <a:endParaRPr b="0" i="1" sz="1600" u="none" cap="none" strike="noStrik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442" name="Shape 442"/>
        <p:cNvGrpSpPr/>
        <p:nvPr/>
      </p:nvGrpSpPr>
      <p:grpSpPr>
        <a:xfrm>
          <a:off x="0" y="0"/>
          <a:ext cx="0" cy="0"/>
          <a:chOff x="0" y="0"/>
          <a:chExt cx="0" cy="0"/>
        </a:xfrm>
      </p:grpSpPr>
      <p:cxnSp>
        <p:nvCxnSpPr>
          <p:cNvPr id="443" name="Google Shape;443;p29"/>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444" name="Google Shape;444;p29"/>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445" name="Google Shape;445;p29"/>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446" name="Google Shape;446;p29"/>
          <p:cNvGraphicFramePr/>
          <p:nvPr/>
        </p:nvGraphicFramePr>
        <p:xfrm>
          <a:off x="1037388" y="1308850"/>
          <a:ext cx="3000000" cy="3000000"/>
        </p:xfrm>
        <a:graphic>
          <a:graphicData uri="http://schemas.openxmlformats.org/drawingml/2006/table">
            <a:tbl>
              <a:tblPr>
                <a:noFill/>
                <a:tableStyleId>{A13A87CC-3E2C-4D23-8EDC-0ED800AD1C22}</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447" name="Google Shape;447;p29"/>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9"/>
          <p:cNvSpPr txBox="1"/>
          <p:nvPr/>
        </p:nvSpPr>
        <p:spPr>
          <a:xfrm>
            <a:off x="7148900" y="3763150"/>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What resonates with you? What questions surface for you?</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52" name="Shape 452"/>
        <p:cNvGrpSpPr/>
        <p:nvPr/>
      </p:nvGrpSpPr>
      <p:grpSpPr>
        <a:xfrm>
          <a:off x="0" y="0"/>
          <a:ext cx="0" cy="0"/>
          <a:chOff x="0" y="0"/>
          <a:chExt cx="0" cy="0"/>
        </a:xfrm>
      </p:grpSpPr>
      <p:sp>
        <p:nvSpPr>
          <p:cNvPr id="453" name="Google Shape;453;p30"/>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0"/>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M215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455" name="Google Shape;455;p30"/>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456" name="Google Shape;456;p30"/>
          <p:cNvGraphicFramePr/>
          <p:nvPr/>
        </p:nvGraphicFramePr>
        <p:xfrm>
          <a:off x="745025" y="1265225"/>
          <a:ext cx="3000000" cy="3000000"/>
        </p:xfrm>
        <a:graphic>
          <a:graphicData uri="http://schemas.openxmlformats.org/drawingml/2006/table">
            <a:tbl>
              <a:tblPr>
                <a:noFill/>
                <a:tableStyleId>{A13A87CC-3E2C-4D23-8EDC-0ED800AD1C22}</a:tableStyleId>
              </a:tblPr>
              <a:tblGrid>
                <a:gridCol w="1293625"/>
                <a:gridCol w="6360325"/>
              </a:tblGrid>
              <a:tr h="5218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215.a</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p-values and interpret these p-values in context.</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5218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215.b</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confidence intervals in order to estimate population parameters and interpret these confidence intervals in context.</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331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215.c</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Conduct informal inference testing for quantitative and categorical data.</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331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215.d</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bootstrapping to estimate population parameters.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331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215.e</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Make appropriate conclusions about study results using aspects of the study design.</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460" name="Shape 460"/>
        <p:cNvGrpSpPr/>
        <p:nvPr/>
      </p:nvGrpSpPr>
      <p:grpSpPr>
        <a:xfrm>
          <a:off x="0" y="0"/>
          <a:ext cx="0" cy="0"/>
          <a:chOff x="0" y="0"/>
          <a:chExt cx="0" cy="0"/>
        </a:xfrm>
      </p:grpSpPr>
      <p:cxnSp>
        <p:nvCxnSpPr>
          <p:cNvPr id="461" name="Google Shape;461;p31"/>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462" name="Google Shape;462;p31"/>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463" name="Google Shape;463;p31"/>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464" name="Google Shape;464;p31"/>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65" name="Google Shape;465;p31"/>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466" name="Google Shape;466;p31"/>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467" name="Google Shape;467;p31"/>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468" name="Google Shape;468;p31"/>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469" name="Google Shape;469;p31"/>
          <p:cNvSpPr txBox="1"/>
          <p:nvPr/>
        </p:nvSpPr>
        <p:spPr>
          <a:xfrm>
            <a:off x="325175" y="2843600"/>
            <a:ext cx="21699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1F1F1F"/>
                </a:solidFill>
                <a:latin typeface="DM Sans"/>
                <a:ea typeface="DM Sans"/>
                <a:cs typeface="DM Sans"/>
                <a:sym typeface="DM Sans"/>
              </a:rPr>
              <a:t>215.b: Use probability distributions to calculate confidence intervals in order to estimate population parameters and interpret these confidence intervals in context.</a:t>
            </a:r>
            <a:endParaRPr b="1" i="0" sz="1000" u="none" cap="none" strike="noStrike">
              <a:solidFill>
                <a:schemeClr val="dk1"/>
              </a:solidFill>
              <a:latin typeface="DM Sans"/>
              <a:ea typeface="DM Sans"/>
              <a:cs typeface="DM Sans"/>
              <a:sym typeface="DM Sans"/>
            </a:endParaRPr>
          </a:p>
        </p:txBody>
      </p:sp>
      <p:cxnSp>
        <p:nvCxnSpPr>
          <p:cNvPr id="470" name="Google Shape;470;p31"/>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471" name="Google Shape;471;p31"/>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472" name="Google Shape;472;p31"/>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473" name="Google Shape;473;p31"/>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474" name="Google Shape;474;p31"/>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78" name="Shape 478"/>
        <p:cNvGrpSpPr/>
        <p:nvPr/>
      </p:nvGrpSpPr>
      <p:grpSpPr>
        <a:xfrm>
          <a:off x="0" y="0"/>
          <a:ext cx="0" cy="0"/>
          <a:chOff x="0" y="0"/>
          <a:chExt cx="0" cy="0"/>
        </a:xfrm>
      </p:grpSpPr>
      <p:cxnSp>
        <p:nvCxnSpPr>
          <p:cNvPr id="479" name="Google Shape;479;p32"/>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80" name="Google Shape;480;p32"/>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481" name="Google Shape;481;p32"/>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482" name="Google Shape;482;p32"/>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483" name="Google Shape;483;p32"/>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2"/>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2"/>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2"/>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90" name="Shape 490"/>
        <p:cNvGrpSpPr/>
        <p:nvPr/>
      </p:nvGrpSpPr>
      <p:grpSpPr>
        <a:xfrm>
          <a:off x="0" y="0"/>
          <a:ext cx="0" cy="0"/>
          <a:chOff x="0" y="0"/>
          <a:chExt cx="0" cy="0"/>
        </a:xfrm>
      </p:grpSpPr>
      <p:cxnSp>
        <p:nvCxnSpPr>
          <p:cNvPr id="491" name="Google Shape;491;p33"/>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492" name="Google Shape;492;p33"/>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493" name="Google Shape;493;p33"/>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494" name="Google Shape;494;p33"/>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3"/>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499" name="Shape 499"/>
        <p:cNvGrpSpPr/>
        <p:nvPr/>
      </p:nvGrpSpPr>
      <p:grpSpPr>
        <a:xfrm>
          <a:off x="0" y="0"/>
          <a:ext cx="0" cy="0"/>
          <a:chOff x="0" y="0"/>
          <a:chExt cx="0" cy="0"/>
        </a:xfrm>
      </p:grpSpPr>
      <p:cxnSp>
        <p:nvCxnSpPr>
          <p:cNvPr id="500" name="Google Shape;500;p34"/>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01" name="Google Shape;501;p34"/>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502" name="Google Shape;502;p34"/>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503" name="Google Shape;503;p34"/>
          <p:cNvSpPr/>
          <p:nvPr/>
        </p:nvSpPr>
        <p:spPr>
          <a:xfrm>
            <a:off x="6543275"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4"/>
          <p:cNvSpPr txBox="1"/>
          <p:nvPr/>
        </p:nvSpPr>
        <p:spPr>
          <a:xfrm>
            <a:off x="6739325"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 </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508" name="Shape 508"/>
        <p:cNvGrpSpPr/>
        <p:nvPr/>
      </p:nvGrpSpPr>
      <p:grpSpPr>
        <a:xfrm>
          <a:off x="0" y="0"/>
          <a:ext cx="0" cy="0"/>
          <a:chOff x="0" y="0"/>
          <a:chExt cx="0" cy="0"/>
        </a:xfrm>
      </p:grpSpPr>
      <p:cxnSp>
        <p:nvCxnSpPr>
          <p:cNvPr id="509" name="Google Shape;509;p35"/>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10" name="Google Shape;510;p35"/>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511" name="Google Shape;511;p35"/>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512" name="Google Shape;512;p35"/>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5"/>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17" name="Shape 517"/>
        <p:cNvGrpSpPr/>
        <p:nvPr/>
      </p:nvGrpSpPr>
      <p:grpSpPr>
        <a:xfrm>
          <a:off x="0" y="0"/>
          <a:ext cx="0" cy="0"/>
          <a:chOff x="0" y="0"/>
          <a:chExt cx="0" cy="0"/>
        </a:xfrm>
      </p:grpSpPr>
      <p:cxnSp>
        <p:nvCxnSpPr>
          <p:cNvPr id="518" name="Google Shape;518;p3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19" name="Google Shape;519;p36"/>
          <p:cNvSpPr txBox="1"/>
          <p:nvPr/>
        </p:nvSpPr>
        <p:spPr>
          <a:xfrm>
            <a:off x="3419850" y="303450"/>
            <a:ext cx="4318200" cy="3021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Expectations and Learning Principles</a:t>
            </a:r>
            <a:endParaRPr b="0" i="0" sz="5200" u="none" cap="none" strike="noStrike">
              <a:solidFill>
                <a:schemeClr val="dk1"/>
              </a:solidFill>
              <a:latin typeface="Nanum Myeongjo"/>
              <a:ea typeface="Nanum Myeongjo"/>
              <a:cs typeface="Nanum Myeongjo"/>
              <a:sym typeface="Nanum Myeongjo"/>
            </a:endParaRPr>
          </a:p>
        </p:txBody>
      </p:sp>
      <p:sp>
        <p:nvSpPr>
          <p:cNvPr id="520" name="Google Shape;520;p3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04</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24" name="Shape 524"/>
        <p:cNvGrpSpPr/>
        <p:nvPr/>
      </p:nvGrpSpPr>
      <p:grpSpPr>
        <a:xfrm>
          <a:off x="0" y="0"/>
          <a:ext cx="0" cy="0"/>
          <a:chOff x="0" y="0"/>
          <a:chExt cx="0" cy="0"/>
        </a:xfrm>
      </p:grpSpPr>
      <p:cxnSp>
        <p:nvCxnSpPr>
          <p:cNvPr id="525" name="Google Shape;525;p3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26" name="Google Shape;526;p37"/>
          <p:cNvCxnSpPr/>
          <p:nvPr/>
        </p:nvCxnSpPr>
        <p:spPr>
          <a:xfrm>
            <a:off x="6396050" y="300"/>
            <a:ext cx="0" cy="5141400"/>
          </a:xfrm>
          <a:prstGeom prst="straightConnector1">
            <a:avLst/>
          </a:prstGeom>
          <a:noFill/>
          <a:ln cap="flat" cmpd="sng" w="9525">
            <a:solidFill>
              <a:schemeClr val="dk2"/>
            </a:solidFill>
            <a:prstDash val="solid"/>
            <a:round/>
            <a:headEnd len="sm" w="sm" type="none"/>
            <a:tailEnd len="sm" w="sm" type="none"/>
          </a:ln>
        </p:spPr>
      </p:cxnSp>
      <p:sp>
        <p:nvSpPr>
          <p:cNvPr id="527" name="Google Shape;527;p37"/>
          <p:cNvSpPr txBox="1"/>
          <p:nvPr/>
        </p:nvSpPr>
        <p:spPr>
          <a:xfrm>
            <a:off x="615900" y="303450"/>
            <a:ext cx="40407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Let’s Do Some Math!</a:t>
            </a:r>
            <a:endParaRPr b="0" i="0" sz="3300" u="none" cap="none" strike="noStrike">
              <a:solidFill>
                <a:schemeClr val="dk1"/>
              </a:solidFill>
              <a:latin typeface="Nanum Myeongjo"/>
              <a:ea typeface="Nanum Myeongjo"/>
              <a:cs typeface="Nanum Myeongjo"/>
              <a:sym typeface="Nanum Myeongjo"/>
            </a:endParaRPr>
          </a:p>
        </p:txBody>
      </p:sp>
      <p:sp>
        <p:nvSpPr>
          <p:cNvPr id="528" name="Google Shape;528;p37"/>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7"/>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Do the task as a student would. Jot down any reflections that you have as you do the math!</a:t>
            </a:r>
            <a:endParaRPr b="1" i="0" sz="800" u="none" cap="none" strike="noStrike">
              <a:solidFill>
                <a:srgbClr val="C9FC8D"/>
              </a:solidFill>
              <a:latin typeface="DM Sans"/>
              <a:ea typeface="DM Sans"/>
              <a:cs typeface="DM Sans"/>
              <a:sym typeface="DM Sans"/>
            </a:endParaRPr>
          </a:p>
        </p:txBody>
      </p:sp>
      <p:pic>
        <p:nvPicPr>
          <p:cNvPr id="530" name="Google Shape;530;p37"/>
          <p:cNvPicPr preferRelativeResize="0"/>
          <p:nvPr/>
        </p:nvPicPr>
        <p:blipFill rotWithShape="1">
          <a:blip r:embed="rId3">
            <a:alphaModFix/>
          </a:blip>
          <a:srcRect b="0" l="0" r="0" t="0"/>
          <a:stretch/>
        </p:blipFill>
        <p:spPr>
          <a:xfrm>
            <a:off x="749950" y="905000"/>
            <a:ext cx="6226412" cy="407805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34" name="Shape 534"/>
        <p:cNvGrpSpPr/>
        <p:nvPr/>
      </p:nvGrpSpPr>
      <p:grpSpPr>
        <a:xfrm>
          <a:off x="0" y="0"/>
          <a:ext cx="0" cy="0"/>
          <a:chOff x="0" y="0"/>
          <a:chExt cx="0" cy="0"/>
        </a:xfrm>
      </p:grpSpPr>
      <p:cxnSp>
        <p:nvCxnSpPr>
          <p:cNvPr id="535" name="Google Shape;535;p3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36" name="Google Shape;536;p38"/>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37" name="Google Shape;537;p38"/>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38" name="Google Shape;538;p38"/>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8"/>
          <p:cNvSpPr txBox="1"/>
          <p:nvPr/>
        </p:nvSpPr>
        <p:spPr>
          <a:xfrm>
            <a:off x="6976350" y="2679000"/>
            <a:ext cx="1554000" cy="8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C9FC8D"/>
                </a:solidFill>
                <a:latin typeface="DM Sans"/>
                <a:ea typeface="DM Sans"/>
                <a:cs typeface="DM Sans"/>
                <a:sym typeface="DM Sans"/>
              </a:rPr>
              <a:t>Choose 1-2 Content and Practice Expectations that student work could give evidence of.</a:t>
            </a:r>
            <a:endParaRPr b="1" i="0" sz="1100" u="none" cap="none" strike="noStrike">
              <a:solidFill>
                <a:srgbClr val="C9FC8D"/>
              </a:solidFill>
              <a:latin typeface="DM Sans"/>
              <a:ea typeface="DM Sans"/>
              <a:cs typeface="DM Sans"/>
              <a:sym typeface="DM Sans"/>
            </a:endParaRPr>
          </a:p>
        </p:txBody>
      </p:sp>
      <p:pic>
        <p:nvPicPr>
          <p:cNvPr id="540" name="Google Shape;540;p38"/>
          <p:cNvPicPr preferRelativeResize="0"/>
          <p:nvPr/>
        </p:nvPicPr>
        <p:blipFill rotWithShape="1">
          <a:blip r:embed="rId3">
            <a:alphaModFix/>
          </a:blip>
          <a:srcRect b="0" l="0" r="0" t="0"/>
          <a:stretch/>
        </p:blipFill>
        <p:spPr>
          <a:xfrm>
            <a:off x="749950" y="896950"/>
            <a:ext cx="6226412" cy="4078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58" name="Shape 158"/>
        <p:cNvGrpSpPr/>
        <p:nvPr/>
      </p:nvGrpSpPr>
      <p:grpSpPr>
        <a:xfrm>
          <a:off x="0" y="0"/>
          <a:ext cx="0" cy="0"/>
          <a:chOff x="0" y="0"/>
          <a:chExt cx="0" cy="0"/>
        </a:xfrm>
      </p:grpSpPr>
      <p:sp>
        <p:nvSpPr>
          <p:cNvPr id="159" name="Google Shape;159;p4"/>
          <p:cNvSpPr txBox="1"/>
          <p:nvPr/>
        </p:nvSpPr>
        <p:spPr>
          <a:xfrm>
            <a:off x="2876500" y="1757125"/>
            <a:ext cx="2409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Participants will be able to:</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0" name="Google Shape;160;p4"/>
          <p:cNvSpPr txBox="1"/>
          <p:nvPr/>
        </p:nvSpPr>
        <p:spPr>
          <a:xfrm>
            <a:off x="2876500" y="2088175"/>
            <a:ext cx="2134800" cy="15213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Explain the content and practice expectations for the M215 badge</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tasks through the lenses of (1) content and practice expectations and (2)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Analyze student work for evidence of learning</a:t>
            </a:r>
            <a:endParaRPr b="0" i="0" sz="1000" u="none" cap="none" strike="noStrike">
              <a:solidFill>
                <a:schemeClr val="dk1"/>
              </a:solidFill>
              <a:latin typeface="DM Sans"/>
              <a:ea typeface="DM Sans"/>
              <a:cs typeface="DM Sans"/>
              <a:sym typeface="DM Sans"/>
            </a:endParaRPr>
          </a:p>
        </p:txBody>
      </p:sp>
      <p:cxnSp>
        <p:nvCxnSpPr>
          <p:cNvPr id="161" name="Google Shape;161;p4"/>
          <p:cNvCxnSpPr/>
          <p:nvPr/>
        </p:nvCxnSpPr>
        <p:spPr>
          <a:xfrm>
            <a:off x="2374350" y="1083650"/>
            <a:ext cx="6784800" cy="0"/>
          </a:xfrm>
          <a:prstGeom prst="straightConnector1">
            <a:avLst/>
          </a:prstGeom>
          <a:noFill/>
          <a:ln cap="flat" cmpd="sng" w="9525">
            <a:solidFill>
              <a:schemeClr val="dk1"/>
            </a:solidFill>
            <a:prstDash val="solid"/>
            <a:round/>
            <a:headEnd len="sm" w="sm" type="none"/>
            <a:tailEnd len="sm" w="sm" type="none"/>
          </a:ln>
        </p:spPr>
      </p:cxnSp>
      <p:sp>
        <p:nvSpPr>
          <p:cNvPr id="162" name="Google Shape;162;p4"/>
          <p:cNvSpPr/>
          <p:nvPr/>
        </p:nvSpPr>
        <p:spPr>
          <a:xfrm>
            <a:off x="2876500"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6085125" y="1757125"/>
            <a:ext cx="9222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NanumMyeongjo ExtraBold"/>
                <a:ea typeface="NanumMyeongjo ExtraBold"/>
                <a:cs typeface="NanumMyeongjo ExtraBold"/>
                <a:sym typeface="NanumMyeongjo ExtraBold"/>
              </a:rPr>
              <a:t>Agenda:</a:t>
            </a:r>
            <a:endParaRPr b="0" i="0" sz="1400" u="none" cap="none" strike="noStrike">
              <a:solidFill>
                <a:schemeClr val="dk1"/>
              </a:solidFill>
              <a:latin typeface="NanumMyeongjo ExtraBold"/>
              <a:ea typeface="NanumMyeongjo ExtraBold"/>
              <a:cs typeface="NanumMyeongjo ExtraBold"/>
              <a:sym typeface="NanumMyeongjo ExtraBold"/>
            </a:endParaRPr>
          </a:p>
        </p:txBody>
      </p:sp>
      <p:sp>
        <p:nvSpPr>
          <p:cNvPr id="164" name="Google Shape;164;p4"/>
          <p:cNvSpPr txBox="1"/>
          <p:nvPr/>
        </p:nvSpPr>
        <p:spPr>
          <a:xfrm>
            <a:off x="6085125" y="2088175"/>
            <a:ext cx="1915200" cy="1713600"/>
          </a:xfrm>
          <a:prstGeom prst="rect">
            <a:avLst/>
          </a:prstGeom>
          <a:noFill/>
          <a:ln>
            <a:noFill/>
          </a:ln>
        </p:spPr>
        <p:txBody>
          <a:bodyPr anchorCtr="0" anchor="t" bIns="0" lIns="0" spcFirstLastPara="1" rIns="0" wrap="square" tIns="0">
            <a:spAutoFit/>
          </a:bodyPr>
          <a:lstStyle/>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Exploring the Content</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1: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Expectations and Learning Principles</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Task 2: Student Work</a:t>
            </a:r>
            <a:endParaRPr b="0" i="0" sz="1000" u="none" cap="none" strike="noStrike">
              <a:solidFill>
                <a:schemeClr val="dk1"/>
              </a:solidFill>
              <a:latin typeface="DM Sans"/>
              <a:ea typeface="DM Sans"/>
              <a:cs typeface="DM Sans"/>
              <a:sym typeface="DM Sans"/>
            </a:endParaRPr>
          </a:p>
          <a:p>
            <a:pPr indent="-146304" lvl="0" marL="146304" marR="0" rtl="0" algn="l">
              <a:lnSpc>
                <a:spcPct val="115000"/>
              </a:lnSpc>
              <a:spcBef>
                <a:spcPts val="500"/>
              </a:spcBef>
              <a:spcAft>
                <a:spcPts val="0"/>
              </a:spcAft>
              <a:buClr>
                <a:schemeClr val="dk1"/>
              </a:buClr>
              <a:buSzPts val="1000"/>
              <a:buFont typeface="DM Sans"/>
              <a:buChar char="●"/>
            </a:pPr>
            <a:r>
              <a:rPr b="0" i="0" lang="en-GB" sz="1000" u="none" cap="none" strike="noStrike">
                <a:solidFill>
                  <a:schemeClr val="dk1"/>
                </a:solidFill>
                <a:latin typeface="DM Sans"/>
                <a:ea typeface="DM Sans"/>
                <a:cs typeface="DM Sans"/>
                <a:sym typeface="DM Sans"/>
              </a:rPr>
              <a:t>Closing</a:t>
            </a:r>
            <a:endParaRPr b="0" i="0" sz="1000" u="none" cap="none" strike="noStrike">
              <a:solidFill>
                <a:schemeClr val="dk1"/>
              </a:solidFill>
              <a:latin typeface="DM Sans"/>
              <a:ea typeface="DM Sans"/>
              <a:cs typeface="DM Sans"/>
              <a:sym typeface="DM Sans"/>
            </a:endParaRPr>
          </a:p>
        </p:txBody>
      </p:sp>
      <p:sp>
        <p:nvSpPr>
          <p:cNvPr id="165" name="Google Shape;165;p4"/>
          <p:cNvSpPr/>
          <p:nvPr/>
        </p:nvSpPr>
        <p:spPr>
          <a:xfrm>
            <a:off x="6085125" y="617975"/>
            <a:ext cx="922200" cy="922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Explo</a:t>
            </a:r>
            <a:endParaRPr b="0" i="0" sz="1400" u="none" cap="none" strike="noStrike">
              <a:solidFill>
                <a:srgbClr val="000000"/>
              </a:solidFill>
              <a:latin typeface="Arial"/>
              <a:ea typeface="Arial"/>
              <a:cs typeface="Arial"/>
              <a:sym typeface="Arial"/>
            </a:endParaRPr>
          </a:p>
        </p:txBody>
      </p:sp>
      <p:cxnSp>
        <p:nvCxnSpPr>
          <p:cNvPr id="166" name="Google Shape;166;p4"/>
          <p:cNvCxnSpPr/>
          <p:nvPr/>
        </p:nvCxnSpPr>
        <p:spPr>
          <a:xfrm>
            <a:off x="5687700" y="1083650"/>
            <a:ext cx="0" cy="4065300"/>
          </a:xfrm>
          <a:prstGeom prst="straightConnector1">
            <a:avLst/>
          </a:prstGeom>
          <a:noFill/>
          <a:ln cap="flat" cmpd="sng" w="9525">
            <a:solidFill>
              <a:schemeClr val="dk1"/>
            </a:solidFill>
            <a:prstDash val="solid"/>
            <a:round/>
            <a:headEnd len="sm" w="sm" type="none"/>
            <a:tailEnd len="sm" w="sm" type="none"/>
          </a:ln>
        </p:spPr>
      </p:cxnSp>
      <p:cxnSp>
        <p:nvCxnSpPr>
          <p:cNvPr id="167" name="Google Shape;167;p4"/>
          <p:cNvCxnSpPr/>
          <p:nvPr/>
        </p:nvCxnSpPr>
        <p:spPr>
          <a:xfrm>
            <a:off x="2374350" y="4721100"/>
            <a:ext cx="6784800" cy="0"/>
          </a:xfrm>
          <a:prstGeom prst="straightConnector1">
            <a:avLst/>
          </a:prstGeom>
          <a:noFill/>
          <a:ln cap="flat" cmpd="sng" w="9525">
            <a:solidFill>
              <a:schemeClr val="dk1"/>
            </a:solidFill>
            <a:prstDash val="solid"/>
            <a:round/>
            <a:headEnd len="sm" w="sm" type="none"/>
            <a:tailEnd len="sm" w="sm" type="none"/>
          </a:ln>
        </p:spPr>
      </p:cxnSp>
      <p:sp>
        <p:nvSpPr>
          <p:cNvPr id="168" name="Google Shape;168;p4"/>
          <p:cNvSpPr/>
          <p:nvPr/>
        </p:nvSpPr>
        <p:spPr>
          <a:xfrm>
            <a:off x="0" y="0"/>
            <a:ext cx="2505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325175" y="342200"/>
            <a:ext cx="1915200" cy="12192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Outcomes and Agenda</a:t>
            </a:r>
            <a:endParaRPr b="0" i="0" sz="3300" u="none" cap="none" strike="noStrike">
              <a:solidFill>
                <a:schemeClr val="dk1"/>
              </a:solidFill>
              <a:latin typeface="Nanum Myeongjo"/>
              <a:ea typeface="Nanum Myeongjo"/>
              <a:cs typeface="Nanum Myeongjo"/>
              <a:sym typeface="Nanum Myeongjo"/>
            </a:endParaRPr>
          </a:p>
        </p:txBody>
      </p:sp>
      <p:cxnSp>
        <p:nvCxnSpPr>
          <p:cNvPr id="170" name="Google Shape;170;p4"/>
          <p:cNvCxnSpPr/>
          <p:nvPr/>
        </p:nvCxnSpPr>
        <p:spPr>
          <a:xfrm>
            <a:off x="2505475" y="-6900"/>
            <a:ext cx="0" cy="5155800"/>
          </a:xfrm>
          <a:prstGeom prst="straightConnector1">
            <a:avLst/>
          </a:prstGeom>
          <a:noFill/>
          <a:ln cap="flat" cmpd="sng" w="9525">
            <a:solidFill>
              <a:schemeClr val="dk1"/>
            </a:solidFill>
            <a:prstDash val="solid"/>
            <a:round/>
            <a:headEnd len="sm" w="sm" type="none"/>
            <a:tailEnd len="sm" w="sm" type="none"/>
          </a:ln>
        </p:spPr>
      </p:cxnSp>
      <p:pic>
        <p:nvPicPr>
          <p:cNvPr id="171" name="Google Shape;171;p4"/>
          <p:cNvPicPr preferRelativeResize="0"/>
          <p:nvPr/>
        </p:nvPicPr>
        <p:blipFill rotWithShape="1">
          <a:blip r:embed="rId3">
            <a:alphaModFix/>
          </a:blip>
          <a:srcRect b="0" l="0" r="0" t="0"/>
          <a:stretch/>
        </p:blipFill>
        <p:spPr>
          <a:xfrm>
            <a:off x="3096768" y="841025"/>
            <a:ext cx="481663" cy="485249"/>
          </a:xfrm>
          <a:prstGeom prst="rect">
            <a:avLst/>
          </a:prstGeom>
          <a:noFill/>
          <a:ln>
            <a:noFill/>
          </a:ln>
        </p:spPr>
      </p:pic>
      <p:pic>
        <p:nvPicPr>
          <p:cNvPr id="172" name="Google Shape;172;p4"/>
          <p:cNvPicPr preferRelativeResize="0"/>
          <p:nvPr/>
        </p:nvPicPr>
        <p:blipFill rotWithShape="1">
          <a:blip r:embed="rId4">
            <a:alphaModFix/>
          </a:blip>
          <a:srcRect b="0" l="0" r="0" t="0"/>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44" name="Shape 544"/>
        <p:cNvGrpSpPr/>
        <p:nvPr/>
      </p:nvGrpSpPr>
      <p:grpSpPr>
        <a:xfrm>
          <a:off x="0" y="0"/>
          <a:ext cx="0" cy="0"/>
          <a:chOff x="0" y="0"/>
          <a:chExt cx="0" cy="0"/>
        </a:xfrm>
      </p:grpSpPr>
      <p:cxnSp>
        <p:nvCxnSpPr>
          <p:cNvPr id="545" name="Google Shape;545;p3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546" name="Google Shape;546;p39"/>
          <p:cNvCxnSpPr/>
          <p:nvPr/>
        </p:nvCxnSpPr>
        <p:spPr>
          <a:xfrm>
            <a:off x="7843850" y="300"/>
            <a:ext cx="0" cy="5141400"/>
          </a:xfrm>
          <a:prstGeom prst="straightConnector1">
            <a:avLst/>
          </a:prstGeom>
          <a:noFill/>
          <a:ln cap="flat" cmpd="sng" w="9525">
            <a:solidFill>
              <a:schemeClr val="dk2"/>
            </a:solidFill>
            <a:prstDash val="solid"/>
            <a:round/>
            <a:headEnd len="sm" w="sm" type="none"/>
            <a:tailEnd len="sm" w="sm" type="none"/>
          </a:ln>
        </p:spPr>
      </p:cxnSp>
      <p:sp>
        <p:nvSpPr>
          <p:cNvPr id="547" name="Google Shape;547;p39"/>
          <p:cNvSpPr txBox="1"/>
          <p:nvPr/>
        </p:nvSpPr>
        <p:spPr>
          <a:xfrm>
            <a:off x="615900" y="303450"/>
            <a:ext cx="6597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Content and Practice Expectations</a:t>
            </a:r>
            <a:endParaRPr b="0" i="0" sz="3300" u="none" cap="none" strike="noStrike">
              <a:solidFill>
                <a:schemeClr val="dk1"/>
              </a:solidFill>
              <a:latin typeface="Nanum Myeongjo"/>
              <a:ea typeface="Nanum Myeongjo"/>
              <a:cs typeface="Nanum Myeongjo"/>
              <a:sym typeface="Nanum Myeongjo"/>
            </a:endParaRPr>
          </a:p>
        </p:txBody>
      </p:sp>
      <p:sp>
        <p:nvSpPr>
          <p:cNvPr id="548" name="Google Shape;548;p39"/>
          <p:cNvSpPr/>
          <p:nvPr/>
        </p:nvSpPr>
        <p:spPr>
          <a:xfrm>
            <a:off x="6780300" y="2091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39"/>
          <p:cNvSpPr txBox="1"/>
          <p:nvPr/>
        </p:nvSpPr>
        <p:spPr>
          <a:xfrm>
            <a:off x="7202000" y="2497975"/>
            <a:ext cx="1283700" cy="7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000" u="none" cap="none" strike="noStrike">
                <a:solidFill>
                  <a:srgbClr val="83FF36"/>
                </a:solidFill>
                <a:latin typeface="IBM Plex Sans"/>
                <a:ea typeface="IBM Plex Sans"/>
                <a:cs typeface="IBM Plex Sans"/>
                <a:sym typeface="IBM Plex Sans"/>
              </a:rPr>
              <a:t>215.c: Conduct informal inference testing for quantitative and categorical data.</a:t>
            </a:r>
            <a:endParaRPr b="1" i="0" sz="1100" u="none" cap="none" strike="noStrike">
              <a:solidFill>
                <a:srgbClr val="83FF36"/>
              </a:solidFill>
              <a:latin typeface="DM Sans"/>
              <a:ea typeface="DM Sans"/>
              <a:cs typeface="DM Sans"/>
              <a:sym typeface="DM Sans"/>
            </a:endParaRPr>
          </a:p>
        </p:txBody>
      </p:sp>
      <p:pic>
        <p:nvPicPr>
          <p:cNvPr id="550" name="Google Shape;550;p39"/>
          <p:cNvPicPr preferRelativeResize="0"/>
          <p:nvPr/>
        </p:nvPicPr>
        <p:blipFill rotWithShape="1">
          <a:blip r:embed="rId3">
            <a:alphaModFix/>
          </a:blip>
          <a:srcRect b="0" l="0" r="0" t="0"/>
          <a:stretch/>
        </p:blipFill>
        <p:spPr>
          <a:xfrm>
            <a:off x="844675" y="760650"/>
            <a:ext cx="6226412" cy="40780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54" name="Shape 554"/>
        <p:cNvGrpSpPr/>
        <p:nvPr/>
      </p:nvGrpSpPr>
      <p:grpSpPr>
        <a:xfrm>
          <a:off x="0" y="0"/>
          <a:ext cx="0" cy="0"/>
          <a:chOff x="0" y="0"/>
          <a:chExt cx="0" cy="0"/>
        </a:xfrm>
      </p:grpSpPr>
      <p:sp>
        <p:nvSpPr>
          <p:cNvPr id="555" name="Google Shape;555;p40"/>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M215 Inference and Making Conclusions,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56" name="Google Shape;556;p40"/>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57" name="Google Shape;557;p40"/>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58" name="Google Shape;558;p40"/>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59" name="Google Shape;559;p40"/>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60" name="Google Shape;560;p40"/>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61" name="Google Shape;561;p40"/>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62" name="Google Shape;562;p40"/>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566" name="Shape 566"/>
        <p:cNvGrpSpPr/>
        <p:nvPr/>
      </p:nvGrpSpPr>
      <p:grpSpPr>
        <a:xfrm>
          <a:off x="0" y="0"/>
          <a:ext cx="0" cy="0"/>
          <a:chOff x="0" y="0"/>
          <a:chExt cx="0" cy="0"/>
        </a:xfrm>
      </p:grpSpPr>
      <p:sp>
        <p:nvSpPr>
          <p:cNvPr id="567" name="Google Shape;567;p41"/>
          <p:cNvSpPr txBox="1"/>
          <p:nvPr/>
        </p:nvSpPr>
        <p:spPr>
          <a:xfrm>
            <a:off x="3105100" y="690325"/>
            <a:ext cx="3636300" cy="64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In M215 Inference and Making Conclusions, students will employ the following learning principles: </a:t>
            </a:r>
            <a:endParaRPr b="1" i="0" sz="1400" u="none" cap="none" strike="noStrike">
              <a:solidFill>
                <a:schemeClr val="dk1"/>
              </a:solidFill>
              <a:latin typeface="DM Sans"/>
              <a:ea typeface="DM Sans"/>
              <a:cs typeface="DM Sans"/>
              <a:sym typeface="DM Sans"/>
            </a:endParaRPr>
          </a:p>
        </p:txBody>
      </p:sp>
      <p:sp>
        <p:nvSpPr>
          <p:cNvPr id="568" name="Google Shape;568;p41"/>
          <p:cNvSpPr txBox="1"/>
          <p:nvPr/>
        </p:nvSpPr>
        <p:spPr>
          <a:xfrm>
            <a:off x="3105100" y="1506075"/>
            <a:ext cx="4830900" cy="2268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with cognitively demanding tasks in heterogeneous settings (LP 1).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Engage in social activities (LP 2).</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Build conceptual understanding through reasoning (LP 3).</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Have agency in their learning (LP 4).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View mathematics as a human endeavor across centuries (LP 5).</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See mathematics as relevant (LP 6). </a:t>
            </a:r>
            <a:endParaRPr b="0" i="0" sz="1200" u="none" cap="none" strike="noStrike">
              <a:solidFill>
                <a:schemeClr val="dk1"/>
              </a:solidFill>
              <a:latin typeface="DM Sans"/>
              <a:ea typeface="DM Sans"/>
              <a:cs typeface="DM Sans"/>
              <a:sym typeface="DM Sans"/>
            </a:endParaRPr>
          </a:p>
          <a:p>
            <a:pPr indent="-164592" lvl="0" marL="164592" marR="0" rtl="0" algn="l">
              <a:lnSpc>
                <a:spcPct val="115000"/>
              </a:lnSpc>
              <a:spcBef>
                <a:spcPts val="500"/>
              </a:spcBef>
              <a:spcAft>
                <a:spcPts val="0"/>
              </a:spcAft>
              <a:buClr>
                <a:schemeClr val="dk1"/>
              </a:buClr>
              <a:buSzPts val="1200"/>
              <a:buFont typeface="DM Sans"/>
              <a:buChar char="●"/>
            </a:pPr>
            <a:r>
              <a:rPr b="0" i="0" lang="en-GB" sz="1200" u="none" cap="none" strike="noStrike">
                <a:solidFill>
                  <a:schemeClr val="dk1"/>
                </a:solidFill>
                <a:latin typeface="DM Sans"/>
                <a:ea typeface="DM Sans"/>
                <a:cs typeface="DM Sans"/>
                <a:sym typeface="DM Sans"/>
              </a:rPr>
              <a:t>Employ technology as a tool for problem-solving and understanding (LP 7).</a:t>
            </a:r>
            <a:endParaRPr b="0" i="0" sz="1200" u="none" cap="none" strike="noStrike">
              <a:solidFill>
                <a:schemeClr val="dk1"/>
              </a:solidFill>
              <a:latin typeface="DM Sans"/>
              <a:ea typeface="DM Sans"/>
              <a:cs typeface="DM Sans"/>
              <a:sym typeface="DM Sans"/>
            </a:endParaRPr>
          </a:p>
        </p:txBody>
      </p:sp>
      <p:cxnSp>
        <p:nvCxnSpPr>
          <p:cNvPr id="569" name="Google Shape;569;p41"/>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570" name="Google Shape;570;p41"/>
          <p:cNvSpPr/>
          <p:nvPr/>
        </p:nvSpPr>
        <p:spPr>
          <a:xfrm>
            <a:off x="0" y="0"/>
            <a:ext cx="27234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71" name="Google Shape;571;p41"/>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572" name="Google Shape;572;p41"/>
          <p:cNvCxnSpPr/>
          <p:nvPr/>
        </p:nvCxnSpPr>
        <p:spPr>
          <a:xfrm>
            <a:off x="2720450"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573" name="Google Shape;573;p41"/>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574" name="Google Shape;574;p41"/>
          <p:cNvSpPr txBox="1"/>
          <p:nvPr/>
        </p:nvSpPr>
        <p:spPr>
          <a:xfrm>
            <a:off x="325175" y="647000"/>
            <a:ext cx="2169900" cy="8127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Learning</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Principles</a:t>
            </a:r>
            <a:endParaRPr b="0" i="0" sz="3300" u="none" cap="none" strike="noStrike">
              <a:solidFill>
                <a:schemeClr val="dk1"/>
              </a:solidFill>
              <a:latin typeface="Nanum Myeongjo"/>
              <a:ea typeface="Nanum Myeongjo"/>
              <a:cs typeface="Nanum Myeongjo"/>
              <a:sym typeface="Nanum Myeongjo"/>
            </a:endParaRPr>
          </a:p>
        </p:txBody>
      </p:sp>
      <p:sp>
        <p:nvSpPr>
          <p:cNvPr id="575" name="Google Shape;575;p41"/>
          <p:cNvSpPr/>
          <p:nvPr/>
        </p:nvSpPr>
        <p:spPr>
          <a:xfrm>
            <a:off x="6399300" y="2472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41"/>
          <p:cNvSpPr txBox="1"/>
          <p:nvPr/>
        </p:nvSpPr>
        <p:spPr>
          <a:xfrm>
            <a:off x="6595350" y="2937350"/>
            <a:ext cx="15540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of these principles does this task lend itself to? </a:t>
            </a:r>
            <a:endParaRPr b="1" i="0" sz="1100" u="none" cap="none" strike="noStrike">
              <a:solidFill>
                <a:srgbClr val="BDFCD7"/>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BDFCD7"/>
                </a:solidFill>
                <a:latin typeface="DM Sans"/>
                <a:ea typeface="DM Sans"/>
                <a:cs typeface="DM Sans"/>
                <a:sym typeface="DM Sans"/>
              </a:rPr>
              <a:t>Which ones can the task be easily adapted to accommodate? </a:t>
            </a:r>
            <a:endParaRPr b="1" i="0" sz="1100" u="none" cap="none" strike="noStrike">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580" name="Shape 580"/>
        <p:cNvGrpSpPr/>
        <p:nvPr/>
      </p:nvGrpSpPr>
      <p:grpSpPr>
        <a:xfrm>
          <a:off x="0" y="0"/>
          <a:ext cx="0" cy="0"/>
          <a:chOff x="0" y="0"/>
          <a:chExt cx="0" cy="0"/>
        </a:xfrm>
      </p:grpSpPr>
      <p:cxnSp>
        <p:nvCxnSpPr>
          <p:cNvPr id="581" name="Google Shape;581;p42"/>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582" name="Google Shape;582;p42"/>
          <p:cNvSpPr txBox="1"/>
          <p:nvPr/>
        </p:nvSpPr>
        <p:spPr>
          <a:xfrm>
            <a:off x="3419850" y="303450"/>
            <a:ext cx="4318200" cy="1575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Task 2: Student Work </a:t>
            </a:r>
            <a:endParaRPr b="0" i="0" sz="5200" u="none" cap="none" strike="noStrike">
              <a:solidFill>
                <a:schemeClr val="dk1"/>
              </a:solidFill>
              <a:latin typeface="Nanum Myeongjo"/>
              <a:ea typeface="Nanum Myeongjo"/>
              <a:cs typeface="Nanum Myeongjo"/>
              <a:sym typeface="Nanum Myeongjo"/>
            </a:endParaRPr>
          </a:p>
        </p:txBody>
      </p:sp>
      <p:sp>
        <p:nvSpPr>
          <p:cNvPr id="583" name="Google Shape;583;p42"/>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05</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587" name="Shape 587"/>
        <p:cNvGrpSpPr/>
        <p:nvPr/>
      </p:nvGrpSpPr>
      <p:grpSpPr>
        <a:xfrm>
          <a:off x="0" y="0"/>
          <a:ext cx="0" cy="0"/>
          <a:chOff x="0" y="0"/>
          <a:chExt cx="0" cy="0"/>
        </a:xfrm>
      </p:grpSpPr>
      <p:sp>
        <p:nvSpPr>
          <p:cNvPr id="588" name="Google Shape;588;p43"/>
          <p:cNvSpPr txBox="1"/>
          <p:nvPr/>
        </p:nvSpPr>
        <p:spPr>
          <a:xfrm>
            <a:off x="615900" y="2077375"/>
            <a:ext cx="2617200" cy="525000"/>
          </a:xfrm>
          <a:prstGeom prst="rect">
            <a:avLst/>
          </a:prstGeom>
          <a:noFill/>
          <a:ln>
            <a:noFill/>
          </a:ln>
        </p:spPr>
        <p:txBody>
          <a:bodyPr anchorCtr="0" anchor="t" bIns="0" lIns="91425" spcFirstLastPara="1" rIns="0" wrap="square" tIns="0">
            <a:spAutoFit/>
          </a:bodyPr>
          <a:lstStyle/>
          <a:p>
            <a:pPr indent="-298450" lvl="0" marL="457200" marR="0" rtl="0" algn="l">
              <a:lnSpc>
                <a:spcPct val="105000"/>
              </a:lnSpc>
              <a:spcBef>
                <a:spcPts val="1200"/>
              </a:spcBef>
              <a:spcAft>
                <a:spcPts val="0"/>
              </a:spcAft>
              <a:buClr>
                <a:schemeClr val="dk1"/>
              </a:buClr>
              <a:buSzPts val="1100"/>
              <a:buFont typeface="DM Sans"/>
              <a:buChar char="●"/>
            </a:pPr>
            <a:r>
              <a:rPr b="0" i="0" lang="en-GB" sz="1100" u="none" cap="none" strike="noStrike">
                <a:solidFill>
                  <a:schemeClr val="dk1"/>
                </a:solidFill>
                <a:latin typeface="DM Sans"/>
                <a:ea typeface="DM Sans"/>
                <a:cs typeface="DM Sans"/>
                <a:sym typeface="DM Sans"/>
              </a:rPr>
              <a:t>Jot down at least one thing you notice about this piece of student work.  </a:t>
            </a:r>
            <a:endParaRPr b="0" i="0" sz="1100" u="none" cap="none" strike="noStrike">
              <a:solidFill>
                <a:schemeClr val="dk1"/>
              </a:solidFill>
              <a:latin typeface="DM Sans"/>
              <a:ea typeface="DM Sans"/>
              <a:cs typeface="DM Sans"/>
              <a:sym typeface="DM Sans"/>
            </a:endParaRPr>
          </a:p>
        </p:txBody>
      </p:sp>
      <p:sp>
        <p:nvSpPr>
          <p:cNvPr id="589" name="Google Shape;589;p43"/>
          <p:cNvSpPr txBox="1"/>
          <p:nvPr/>
        </p:nvSpPr>
        <p:spPr>
          <a:xfrm>
            <a:off x="615900" y="1764850"/>
            <a:ext cx="2617200" cy="1692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100"/>
              <a:buFont typeface="Arial"/>
              <a:buNone/>
            </a:pPr>
            <a:r>
              <a:rPr b="0" i="0" lang="en-GB" sz="1100" u="none" cap="none" strike="noStrike">
                <a:solidFill>
                  <a:schemeClr val="dk1"/>
                </a:solidFill>
                <a:latin typeface="DM Sans Medium"/>
                <a:ea typeface="DM Sans Medium"/>
                <a:cs typeface="DM Sans Medium"/>
                <a:sym typeface="DM Sans Medium"/>
              </a:rPr>
              <a:t>What do you notice? </a:t>
            </a:r>
            <a:endParaRPr b="0" i="0" sz="1100" u="none" cap="none" strike="noStrike">
              <a:solidFill>
                <a:srgbClr val="000000"/>
              </a:solidFill>
              <a:latin typeface="DM Sans Medium"/>
              <a:ea typeface="DM Sans Medium"/>
              <a:cs typeface="DM Sans Medium"/>
              <a:sym typeface="DM Sans Medium"/>
            </a:endParaRPr>
          </a:p>
        </p:txBody>
      </p:sp>
      <p:cxnSp>
        <p:nvCxnSpPr>
          <p:cNvPr id="590" name="Google Shape;590;p43"/>
          <p:cNvCxnSpPr/>
          <p:nvPr/>
        </p:nvCxnSpPr>
        <p:spPr>
          <a:xfrm>
            <a:off x="-2700" y="1482784"/>
            <a:ext cx="9149400" cy="0"/>
          </a:xfrm>
          <a:prstGeom prst="straightConnector1">
            <a:avLst/>
          </a:prstGeom>
          <a:noFill/>
          <a:ln cap="flat" cmpd="sng" w="9525">
            <a:solidFill>
              <a:schemeClr val="dk1"/>
            </a:solidFill>
            <a:prstDash val="solid"/>
            <a:round/>
            <a:headEnd len="sm" w="sm" type="none"/>
            <a:tailEnd len="sm" w="sm" type="none"/>
          </a:ln>
        </p:spPr>
      </p:cxnSp>
      <p:cxnSp>
        <p:nvCxnSpPr>
          <p:cNvPr id="591" name="Google Shape;591;p43"/>
          <p:cNvCxnSpPr/>
          <p:nvPr/>
        </p:nvCxnSpPr>
        <p:spPr>
          <a:xfrm>
            <a:off x="7081850" y="300"/>
            <a:ext cx="0" cy="5141400"/>
          </a:xfrm>
          <a:prstGeom prst="straightConnector1">
            <a:avLst/>
          </a:prstGeom>
          <a:noFill/>
          <a:ln cap="flat" cmpd="sng" w="9525">
            <a:solidFill>
              <a:schemeClr val="dk2"/>
            </a:solidFill>
            <a:prstDash val="solid"/>
            <a:round/>
            <a:headEnd len="sm" w="sm" type="none"/>
            <a:tailEnd len="sm" w="sm" type="none"/>
          </a:ln>
        </p:spPr>
      </p:cxnSp>
      <p:sp>
        <p:nvSpPr>
          <p:cNvPr id="592" name="Google Shape;592;p43"/>
          <p:cNvSpPr txBox="1"/>
          <p:nvPr/>
        </p:nvSpPr>
        <p:spPr>
          <a:xfrm>
            <a:off x="615900" y="303450"/>
            <a:ext cx="5453700" cy="914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1:What </a:t>
            </a:r>
            <a:br>
              <a:rPr b="0" i="0" lang="en-GB" sz="3300" u="none" cap="none" strike="noStrike">
                <a:solidFill>
                  <a:schemeClr val="dk1"/>
                </a:solidFill>
                <a:latin typeface="Nanum Myeongjo"/>
                <a:ea typeface="Nanum Myeongjo"/>
                <a:cs typeface="Nanum Myeongjo"/>
                <a:sym typeface="Nanum Myeongjo"/>
              </a:rPr>
            </a:br>
            <a:r>
              <a:rPr b="0" i="0" lang="en-GB" sz="3300" u="none" cap="none" strike="noStrike">
                <a:solidFill>
                  <a:schemeClr val="dk1"/>
                </a:solidFill>
                <a:latin typeface="Nanum Myeongjo"/>
                <a:ea typeface="Nanum Myeongjo"/>
                <a:cs typeface="Nanum Myeongjo"/>
                <a:sym typeface="Nanum Myeongjo"/>
              </a:rPr>
              <a:t>do you notice?</a:t>
            </a:r>
            <a:endParaRPr b="0" i="0" sz="3300" u="none" cap="none" strike="noStrike">
              <a:solidFill>
                <a:schemeClr val="dk1"/>
              </a:solidFill>
              <a:latin typeface="Nanum Myeongjo"/>
              <a:ea typeface="Nanum Myeongjo"/>
              <a:cs typeface="Nanum Myeongjo"/>
              <a:sym typeface="Nanum Myeongjo"/>
            </a:endParaRPr>
          </a:p>
        </p:txBody>
      </p:sp>
      <p:sp>
        <p:nvSpPr>
          <p:cNvPr id="593" name="Google Shape;593;p43"/>
          <p:cNvSpPr/>
          <p:nvPr/>
        </p:nvSpPr>
        <p:spPr>
          <a:xfrm>
            <a:off x="843875" y="31171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share in the chat.</a:t>
            </a:r>
            <a:endParaRPr b="1" i="0" sz="1400" u="none" cap="none" strike="noStrike">
              <a:solidFill>
                <a:srgbClr val="BDFCD7"/>
              </a:solidFill>
              <a:latin typeface="DM Sans"/>
              <a:ea typeface="DM Sans"/>
              <a:cs typeface="DM Sans"/>
              <a:sym typeface="DM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597" name="Shape 597"/>
        <p:cNvGrpSpPr/>
        <p:nvPr/>
      </p:nvGrpSpPr>
      <p:grpSpPr>
        <a:xfrm>
          <a:off x="0" y="0"/>
          <a:ext cx="0" cy="0"/>
          <a:chOff x="0" y="0"/>
          <a:chExt cx="0" cy="0"/>
        </a:xfrm>
      </p:grpSpPr>
      <p:cxnSp>
        <p:nvCxnSpPr>
          <p:cNvPr id="598" name="Google Shape;598;p44"/>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599" name="Google Shape;599;p44"/>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600" name="Google Shape;600;p44"/>
          <p:cNvSpPr txBox="1"/>
          <p:nvPr/>
        </p:nvSpPr>
        <p:spPr>
          <a:xfrm>
            <a:off x="1613100" y="376226"/>
            <a:ext cx="5917800" cy="53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100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Criteria for Success</a:t>
            </a:r>
            <a:endParaRPr b="0" i="0" sz="3500" u="none" cap="none" strike="noStrike">
              <a:solidFill>
                <a:schemeClr val="lt1"/>
              </a:solidFill>
              <a:latin typeface="Nanum Myeongjo"/>
              <a:ea typeface="Nanum Myeongjo"/>
              <a:cs typeface="Nanum Myeongjo"/>
              <a:sym typeface="Nanum Myeongjo"/>
            </a:endParaRPr>
          </a:p>
        </p:txBody>
      </p:sp>
      <p:graphicFrame>
        <p:nvGraphicFramePr>
          <p:cNvPr id="601" name="Google Shape;601;p44"/>
          <p:cNvGraphicFramePr/>
          <p:nvPr/>
        </p:nvGraphicFramePr>
        <p:xfrm>
          <a:off x="1037388" y="1308850"/>
          <a:ext cx="3000000" cy="3000000"/>
        </p:xfrm>
        <a:graphic>
          <a:graphicData uri="http://schemas.openxmlformats.org/drawingml/2006/table">
            <a:tbl>
              <a:tblPr>
                <a:noFill/>
                <a:tableStyleId>{A13A87CC-3E2C-4D23-8EDC-0ED800AD1C22}</a:tableStyleId>
              </a:tblPr>
              <a:tblGrid>
                <a:gridCol w="2677225"/>
                <a:gridCol w="2807825"/>
                <a:gridCol w="1839225"/>
              </a:tblGrid>
              <a:tr h="50002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Conference and Provide Revision Support</a:t>
                      </a:r>
                      <a:endParaRPr b="1" sz="1200" u="none" cap="none" strike="noStrike">
                        <a:latin typeface="DM Sans"/>
                        <a:ea typeface="DM Sans"/>
                        <a:cs typeface="DM Sans"/>
                        <a:sym typeface="DM Sans"/>
                      </a:endParaRPr>
                    </a:p>
                  </a:txBody>
                  <a:tcPr marT="63500" marB="63500" marR="63500" marL="63500">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 with Revision</a:t>
                      </a:r>
                      <a:endParaRPr b="1" sz="1200" u="none" cap="none" strike="noStrike">
                        <a:latin typeface="DM Sans"/>
                        <a:ea typeface="DM Sans"/>
                        <a:cs typeface="DM Sans"/>
                        <a:sym typeface="DM Sans"/>
                      </a:endParaRPr>
                    </a:p>
                  </a:txBody>
                  <a:tcPr marT="63500" marB="63500" marR="63500" marL="63500">
                    <a:lnB cap="flat" cmpd="sng" w="12700">
                      <a:solidFill>
                        <a:srgbClr val="1F1F1F"/>
                      </a:solidFill>
                      <a:prstDash val="solid"/>
                      <a:round/>
                      <a:headEnd len="sm" w="sm" type="none"/>
                      <a:tailEnd len="sm" w="sm" type="none"/>
                    </a:lnB>
                    <a:solidFill>
                      <a:srgbClr val="83FBA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DM Sans"/>
                          <a:ea typeface="DM Sans"/>
                          <a:cs typeface="DM Sans"/>
                          <a:sym typeface="DM Sans"/>
                        </a:rPr>
                        <a:t>Accept</a:t>
                      </a:r>
                      <a:endParaRPr b="1" sz="1200" u="none" cap="none" strike="noStrike">
                        <a:latin typeface="DM Sans"/>
                        <a:ea typeface="DM Sans"/>
                        <a:cs typeface="DM Sans"/>
                        <a:sym typeface="DM Sans"/>
                      </a:endParaRPr>
                    </a:p>
                  </a:txBody>
                  <a:tcPr marT="63500" marB="63500" marR="63500" marL="63500">
                    <a:solidFill>
                      <a:srgbClr val="83FBA3"/>
                    </a:solidFill>
                  </a:tcPr>
                </a:tc>
              </a:tr>
              <a:tr h="1634625">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cap="none" strike="noStrike">
                        <a:solidFill>
                          <a:schemeClr val="lt1"/>
                        </a:solidFill>
                        <a:latin typeface="DM Sans"/>
                        <a:ea typeface="DM Sans"/>
                        <a:cs typeface="DM Sans"/>
                        <a:sym typeface="DM Sans"/>
                      </a:endParaRPr>
                    </a:p>
                  </a:txBody>
                  <a:tcPr marT="63500" marB="63500" marR="63500" marL="63500">
                    <a:lnR cap="flat" cmpd="sng" w="12700">
                      <a:solidFill>
                        <a:srgbClr val="1F1F1F"/>
                      </a:solidFill>
                      <a:prstDash val="solid"/>
                      <a:round/>
                      <a:headEnd len="sm" w="sm" type="none"/>
                      <a:tailEnd len="sm" w="sm" type="none"/>
                    </a:lnR>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lnR cap="flat" cmpd="sng" w="12700">
                      <a:solidFill>
                        <a:srgbClr val="1F1F1F"/>
                      </a:solidFill>
                      <a:prstDash val="solid"/>
                      <a:round/>
                      <a:headEnd len="sm" w="sm" type="none"/>
                      <a:tailEnd len="sm" w="sm" type="none"/>
                    </a:lnR>
                    <a:lnT cap="flat" cmpd="sng" w="12700">
                      <a:solidFill>
                        <a:srgbClr val="1F1F1F"/>
                      </a:solidFill>
                      <a:prstDash val="solid"/>
                      <a:round/>
                      <a:headEnd len="sm" w="sm" type="none"/>
                      <a:tailEnd len="sm" w="sm" type="none"/>
                    </a:lnT>
                    <a:lnB cap="flat" cmpd="sng" w="12700">
                      <a:solidFill>
                        <a:srgbClr val="1F1F1F"/>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Clr>
                          <a:srgbClr val="000000"/>
                        </a:buClr>
                        <a:buSzPts val="1300"/>
                        <a:buFont typeface="Arial"/>
                        <a:buNone/>
                      </a:pPr>
                      <a:r>
                        <a:rPr lang="en-GB" sz="1300" u="none" cap="none" strike="noStrike">
                          <a:solidFill>
                            <a:schemeClr val="lt1"/>
                          </a:solidFill>
                          <a:latin typeface="DM Sans"/>
                          <a:ea typeface="DM Sans"/>
                          <a:cs typeface="DM Sans"/>
                          <a:sym typeface="DM Sans"/>
                        </a:rPr>
                        <a:t>The student’s artifact demonstrates evidence that they have met the expectations of the indicator(s).</a:t>
                      </a:r>
                      <a:endParaRPr sz="1300" u="none" cap="none" strike="noStrike">
                        <a:solidFill>
                          <a:schemeClr val="lt1"/>
                        </a:solidFill>
                        <a:latin typeface="DM Sans"/>
                        <a:ea typeface="DM Sans"/>
                        <a:cs typeface="DM Sans"/>
                        <a:sym typeface="DM Sans"/>
                      </a:endParaRPr>
                    </a:p>
                  </a:txBody>
                  <a:tcPr marT="63500" marB="63500" marR="63500" marL="63500">
                    <a:lnL cap="flat" cmpd="sng" w="12700">
                      <a:solidFill>
                        <a:srgbClr val="1F1F1F"/>
                      </a:solidFill>
                      <a:prstDash val="solid"/>
                      <a:round/>
                      <a:headEnd len="sm" w="sm" type="none"/>
                      <a:tailEnd len="sm" w="sm" type="none"/>
                    </a:lnL>
                    <a:solidFill>
                      <a:schemeClr val="accent3"/>
                    </a:solidFill>
                  </a:tcPr>
                </a:tc>
              </a:tr>
            </a:tbl>
          </a:graphicData>
        </a:graphic>
      </p:graphicFrame>
      <p:sp>
        <p:nvSpPr>
          <p:cNvPr id="602" name="Google Shape;602;p44"/>
          <p:cNvSpPr/>
          <p:nvPr/>
        </p:nvSpPr>
        <p:spPr>
          <a:xfrm>
            <a:off x="6956600" y="3044050"/>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44"/>
          <p:cNvSpPr txBox="1"/>
          <p:nvPr/>
        </p:nvSpPr>
        <p:spPr>
          <a:xfrm>
            <a:off x="7148900" y="3763150"/>
            <a:ext cx="1561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Our goal: understand student thinking so we can help to move it forward!</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07" name="Shape 607"/>
        <p:cNvGrpSpPr/>
        <p:nvPr/>
      </p:nvGrpSpPr>
      <p:grpSpPr>
        <a:xfrm>
          <a:off x="0" y="0"/>
          <a:ext cx="0" cy="0"/>
          <a:chOff x="0" y="0"/>
          <a:chExt cx="0" cy="0"/>
        </a:xfrm>
      </p:grpSpPr>
      <p:sp>
        <p:nvSpPr>
          <p:cNvPr id="608" name="Google Shape;608;p45"/>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45"/>
          <p:cNvSpPr txBox="1"/>
          <p:nvPr/>
        </p:nvSpPr>
        <p:spPr>
          <a:xfrm>
            <a:off x="345075" y="276625"/>
            <a:ext cx="65538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M215 Content and Practice Expectations (CPE)</a:t>
            </a:r>
            <a:endParaRPr b="0" i="0" sz="2100" u="none" cap="none" strike="noStrike">
              <a:solidFill>
                <a:schemeClr val="dk1"/>
              </a:solidFill>
              <a:latin typeface="Nanum Myeongjo"/>
              <a:ea typeface="Nanum Myeongjo"/>
              <a:cs typeface="Nanum Myeongjo"/>
              <a:sym typeface="Nanum Myeongjo"/>
            </a:endParaRPr>
          </a:p>
        </p:txBody>
      </p:sp>
      <p:cxnSp>
        <p:nvCxnSpPr>
          <p:cNvPr id="610" name="Google Shape;610;p45"/>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graphicFrame>
        <p:nvGraphicFramePr>
          <p:cNvPr id="611" name="Google Shape;611;p45"/>
          <p:cNvGraphicFramePr/>
          <p:nvPr/>
        </p:nvGraphicFramePr>
        <p:xfrm>
          <a:off x="745025" y="1265225"/>
          <a:ext cx="3000000" cy="3000000"/>
        </p:xfrm>
        <a:graphic>
          <a:graphicData uri="http://schemas.openxmlformats.org/drawingml/2006/table">
            <a:tbl>
              <a:tblPr>
                <a:noFill/>
                <a:tableStyleId>{A13A87CC-3E2C-4D23-8EDC-0ED800AD1C22}</a:tableStyleId>
              </a:tblPr>
              <a:tblGrid>
                <a:gridCol w="1293625"/>
                <a:gridCol w="6360325"/>
              </a:tblGrid>
              <a:tr h="5218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215.a</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p-values and interpret these p-values in context.</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5218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215.b</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probability distributions to calculate confidence intervals in order to estimate population parameters and interpret these confidence intervals in context.</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331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215.c</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Conduct informal inference testing for quantitative and categorical data.</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331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215.d</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Use bootstrapping to estimate population parameters.</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r h="3314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IBM Plex Sans"/>
                          <a:ea typeface="IBM Plex Sans"/>
                          <a:cs typeface="IBM Plex Sans"/>
                          <a:sym typeface="IBM Plex Sans"/>
                        </a:rPr>
                        <a:t>215.e</a:t>
                      </a:r>
                      <a:endParaRPr sz="1100" u="none" cap="none" strike="noStrike">
                        <a:solidFill>
                          <a:srgbClr val="1F1F1F"/>
                        </a:solidFill>
                        <a:latin typeface="IBM Plex Sans"/>
                        <a:ea typeface="IBM Plex Sans"/>
                        <a:cs typeface="IBM Plex Sans"/>
                        <a:sym typeface="IBM Plex Sans"/>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solidFill>
                            <a:srgbClr val="1F1F1F"/>
                          </a:solidFill>
                          <a:latin typeface="IBM Plex Sans"/>
                          <a:ea typeface="IBM Plex Sans"/>
                          <a:cs typeface="IBM Plex Sans"/>
                          <a:sym typeface="IBM Plex Sans"/>
                        </a:rPr>
                        <a:t>Make appropriate conclusions about study results using aspects of the study design.</a:t>
                      </a:r>
                      <a:endParaRPr sz="1100" u="none" cap="none" strike="noStrike">
                        <a:solidFill>
                          <a:srgbClr val="1F1F1F"/>
                        </a:solidFill>
                        <a:latin typeface="IBM Plex Sans"/>
                        <a:ea typeface="IBM Plex Sans"/>
                        <a:cs typeface="IBM Plex Sans"/>
                        <a:sym typeface="IBM Plex Sans"/>
                      </a:endParaRPr>
                    </a:p>
                  </a:txBody>
                  <a:tcPr marT="63500" marB="63500" marR="63500" marL="63500"/>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615" name="Shape 615"/>
        <p:cNvGrpSpPr/>
        <p:nvPr/>
      </p:nvGrpSpPr>
      <p:grpSpPr>
        <a:xfrm>
          <a:off x="0" y="0"/>
          <a:ext cx="0" cy="0"/>
          <a:chOff x="0" y="0"/>
          <a:chExt cx="0" cy="0"/>
        </a:xfrm>
      </p:grpSpPr>
      <p:cxnSp>
        <p:nvCxnSpPr>
          <p:cNvPr id="616" name="Google Shape;616;p46"/>
          <p:cNvCxnSpPr/>
          <p:nvPr/>
        </p:nvCxnSpPr>
        <p:spPr>
          <a:xfrm>
            <a:off x="6900" y="1085975"/>
            <a:ext cx="9152400" cy="0"/>
          </a:xfrm>
          <a:prstGeom prst="straightConnector1">
            <a:avLst/>
          </a:prstGeom>
          <a:noFill/>
          <a:ln cap="flat" cmpd="sng" w="9525">
            <a:solidFill>
              <a:srgbClr val="000000"/>
            </a:solidFill>
            <a:prstDash val="solid"/>
            <a:round/>
            <a:headEnd len="sm" w="sm" type="none"/>
            <a:tailEnd len="sm" w="sm" type="none"/>
          </a:ln>
        </p:spPr>
      </p:cxnSp>
      <p:sp>
        <p:nvSpPr>
          <p:cNvPr id="617" name="Google Shape;617;p46"/>
          <p:cNvSpPr txBox="1"/>
          <p:nvPr/>
        </p:nvSpPr>
        <p:spPr>
          <a:xfrm>
            <a:off x="3120200" y="608950"/>
            <a:ext cx="53964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Let’s examine some work together:</a:t>
            </a:r>
            <a:endParaRPr b="1" i="0" sz="1400" u="none" cap="none" strike="noStrike">
              <a:solidFill>
                <a:schemeClr val="dk1"/>
              </a:solidFill>
              <a:latin typeface="DM Sans"/>
              <a:ea typeface="DM Sans"/>
              <a:cs typeface="DM Sans"/>
              <a:sym typeface="DM Sans"/>
            </a:endParaRPr>
          </a:p>
        </p:txBody>
      </p:sp>
      <p:cxnSp>
        <p:nvCxnSpPr>
          <p:cNvPr id="618" name="Google Shape;618;p46"/>
          <p:cNvCxnSpPr/>
          <p:nvPr/>
        </p:nvCxnSpPr>
        <p:spPr>
          <a:xfrm>
            <a:off x="8834775" y="-6900"/>
            <a:ext cx="0" cy="5155800"/>
          </a:xfrm>
          <a:prstGeom prst="straightConnector1">
            <a:avLst/>
          </a:prstGeom>
          <a:noFill/>
          <a:ln cap="flat" cmpd="sng" w="9525">
            <a:solidFill>
              <a:srgbClr val="000000"/>
            </a:solidFill>
            <a:prstDash val="solid"/>
            <a:round/>
            <a:headEnd len="sm" w="sm" type="none"/>
            <a:tailEnd len="sm" w="sm" type="none"/>
          </a:ln>
        </p:spPr>
      </p:cxnSp>
      <p:sp>
        <p:nvSpPr>
          <p:cNvPr id="619" name="Google Shape;619;p46"/>
          <p:cNvSpPr/>
          <p:nvPr/>
        </p:nvSpPr>
        <p:spPr>
          <a:xfrm>
            <a:off x="0" y="0"/>
            <a:ext cx="2796600" cy="51435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0" name="Google Shape;620;p46"/>
          <p:cNvCxnSpPr/>
          <p:nvPr/>
        </p:nvCxnSpPr>
        <p:spPr>
          <a:xfrm>
            <a:off x="-13800" y="4831525"/>
            <a:ext cx="9173100" cy="0"/>
          </a:xfrm>
          <a:prstGeom prst="straightConnector1">
            <a:avLst/>
          </a:prstGeom>
          <a:noFill/>
          <a:ln cap="flat" cmpd="sng" w="9525">
            <a:solidFill>
              <a:srgbClr val="000000"/>
            </a:solidFill>
            <a:prstDash val="solid"/>
            <a:round/>
            <a:headEnd len="sm" w="sm" type="none"/>
            <a:tailEnd len="sm" w="sm" type="none"/>
          </a:ln>
        </p:spPr>
      </p:cxnSp>
      <p:cxnSp>
        <p:nvCxnSpPr>
          <p:cNvPr id="621" name="Google Shape;621;p46"/>
          <p:cNvCxnSpPr/>
          <p:nvPr/>
        </p:nvCxnSpPr>
        <p:spPr>
          <a:xfrm>
            <a:off x="2796525" y="-6900"/>
            <a:ext cx="0" cy="5155800"/>
          </a:xfrm>
          <a:prstGeom prst="straightConnector1">
            <a:avLst/>
          </a:prstGeom>
          <a:noFill/>
          <a:ln cap="flat" cmpd="sng" w="9525">
            <a:solidFill>
              <a:schemeClr val="dk1"/>
            </a:solidFill>
            <a:prstDash val="solid"/>
            <a:round/>
            <a:headEnd len="sm" w="sm" type="none"/>
            <a:tailEnd len="sm" w="sm" type="none"/>
          </a:ln>
        </p:spPr>
      </p:cxnSp>
      <p:cxnSp>
        <p:nvCxnSpPr>
          <p:cNvPr id="622" name="Google Shape;622;p46"/>
          <p:cNvCxnSpPr/>
          <p:nvPr/>
        </p:nvCxnSpPr>
        <p:spPr>
          <a:xfrm>
            <a:off x="6900" y="317500"/>
            <a:ext cx="9152400" cy="0"/>
          </a:xfrm>
          <a:prstGeom prst="straightConnector1">
            <a:avLst/>
          </a:prstGeom>
          <a:noFill/>
          <a:ln cap="flat" cmpd="sng" w="9525">
            <a:solidFill>
              <a:srgbClr val="000000"/>
            </a:solidFill>
            <a:prstDash val="solid"/>
            <a:round/>
            <a:headEnd len="sm" w="sm" type="none"/>
            <a:tailEnd len="sm" w="sm" type="none"/>
          </a:ln>
        </p:spPr>
      </p:cxnSp>
      <p:sp>
        <p:nvSpPr>
          <p:cNvPr id="623" name="Google Shape;623;p46"/>
          <p:cNvSpPr txBox="1"/>
          <p:nvPr/>
        </p:nvSpPr>
        <p:spPr>
          <a:xfrm>
            <a:off x="325175" y="647000"/>
            <a:ext cx="2169900" cy="20319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Round 2:</a:t>
            </a:r>
            <a:endParaRPr b="0" i="0" sz="3300" u="none" cap="none" strike="noStrike">
              <a:solidFill>
                <a:schemeClr val="dk1"/>
              </a:solidFill>
              <a:latin typeface="Nanum Myeongjo"/>
              <a:ea typeface="Nanum Myeongjo"/>
              <a:cs typeface="Nanum Myeongjo"/>
              <a:sym typeface="Nanum Myeongjo"/>
            </a:endParaRPr>
          </a:p>
          <a:p>
            <a:pPr indent="0" lvl="0" marL="0" marR="0" rtl="0" algn="l">
              <a:lnSpc>
                <a:spcPct val="8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What evidence of learning is there?</a:t>
            </a:r>
            <a:endParaRPr b="0" i="0" sz="3300" u="none" cap="none" strike="noStrike">
              <a:solidFill>
                <a:schemeClr val="dk1"/>
              </a:solidFill>
              <a:latin typeface="Nanum Myeongjo"/>
              <a:ea typeface="Nanum Myeongjo"/>
              <a:cs typeface="Nanum Myeongjo"/>
              <a:sym typeface="Nanum Myeongjo"/>
            </a:endParaRPr>
          </a:p>
        </p:txBody>
      </p:sp>
      <p:sp>
        <p:nvSpPr>
          <p:cNvPr id="624" name="Google Shape;624;p46"/>
          <p:cNvSpPr txBox="1"/>
          <p:nvPr/>
        </p:nvSpPr>
        <p:spPr>
          <a:xfrm>
            <a:off x="325175" y="2843600"/>
            <a:ext cx="21699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000" u="none" cap="none" strike="noStrike">
                <a:solidFill>
                  <a:schemeClr val="dk1"/>
                </a:solidFill>
                <a:latin typeface="DM Sans"/>
                <a:ea typeface="DM Sans"/>
                <a:cs typeface="DM Sans"/>
                <a:sym typeface="DM Sans"/>
              </a:rPr>
              <a:t>215.c: Conduct informal inference testing for quantitative and categorical data.</a:t>
            </a:r>
            <a:endParaRPr b="1" i="0" sz="1100" u="none" cap="none" strike="noStrike">
              <a:solidFill>
                <a:schemeClr val="dk1"/>
              </a:solidFill>
              <a:latin typeface="DM Sans"/>
              <a:ea typeface="DM Sans"/>
              <a:cs typeface="DM Sans"/>
              <a:sym typeface="DM Sans"/>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DM Sans"/>
              <a:ea typeface="DM Sans"/>
              <a:cs typeface="DM Sans"/>
              <a:sym typeface="DM Sans"/>
            </a:endParaRPr>
          </a:p>
        </p:txBody>
      </p:sp>
      <p:cxnSp>
        <p:nvCxnSpPr>
          <p:cNvPr id="625" name="Google Shape;625;p46"/>
          <p:cNvCxnSpPr/>
          <p:nvPr/>
        </p:nvCxnSpPr>
        <p:spPr>
          <a:xfrm>
            <a:off x="4885475" y="1085975"/>
            <a:ext cx="0" cy="3745500"/>
          </a:xfrm>
          <a:prstGeom prst="straightConnector1">
            <a:avLst/>
          </a:prstGeom>
          <a:noFill/>
          <a:ln cap="flat" cmpd="sng" w="9525">
            <a:solidFill>
              <a:schemeClr val="dk1"/>
            </a:solidFill>
            <a:prstDash val="solid"/>
            <a:round/>
            <a:headEnd len="sm" w="sm" type="none"/>
            <a:tailEnd len="sm" w="sm" type="none"/>
          </a:ln>
        </p:spPr>
      </p:cxnSp>
      <p:cxnSp>
        <p:nvCxnSpPr>
          <p:cNvPr id="626" name="Google Shape;626;p46"/>
          <p:cNvCxnSpPr/>
          <p:nvPr/>
        </p:nvCxnSpPr>
        <p:spPr>
          <a:xfrm>
            <a:off x="6898225" y="1085975"/>
            <a:ext cx="0" cy="3745500"/>
          </a:xfrm>
          <a:prstGeom prst="straightConnector1">
            <a:avLst/>
          </a:prstGeom>
          <a:noFill/>
          <a:ln cap="flat" cmpd="sng" w="9525">
            <a:solidFill>
              <a:schemeClr val="dk1"/>
            </a:solidFill>
            <a:prstDash val="solid"/>
            <a:round/>
            <a:headEnd len="sm" w="sm" type="none"/>
            <a:tailEnd len="sm" w="sm" type="none"/>
          </a:ln>
        </p:spPr>
      </p:cxnSp>
      <p:sp>
        <p:nvSpPr>
          <p:cNvPr id="627" name="Google Shape;627;p46"/>
          <p:cNvSpPr txBox="1"/>
          <p:nvPr/>
        </p:nvSpPr>
        <p:spPr>
          <a:xfrm>
            <a:off x="3008088" y="1262550"/>
            <a:ext cx="1665900" cy="234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Conference and Provide Revision Support</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b="0" i="0" sz="1000" u="none" cap="none" strike="noStrike">
              <a:solidFill>
                <a:srgbClr val="000000"/>
              </a:solidFill>
              <a:latin typeface="DM Sans"/>
              <a:ea typeface="DM Sans"/>
              <a:cs typeface="DM Sans"/>
              <a:sym typeface="DM Sans"/>
            </a:endParaRPr>
          </a:p>
        </p:txBody>
      </p:sp>
      <p:sp>
        <p:nvSpPr>
          <p:cNvPr id="628" name="Google Shape;628;p46"/>
          <p:cNvSpPr txBox="1"/>
          <p:nvPr/>
        </p:nvSpPr>
        <p:spPr>
          <a:xfrm>
            <a:off x="5058900" y="1262550"/>
            <a:ext cx="1665900" cy="216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with Revision</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b="0" i="0" sz="1000" u="none" cap="none" strike="noStrike">
              <a:solidFill>
                <a:srgbClr val="000000"/>
              </a:solidFill>
              <a:latin typeface="DM Sans"/>
              <a:ea typeface="DM Sans"/>
              <a:cs typeface="DM Sans"/>
              <a:sym typeface="DM Sans"/>
            </a:endParaRPr>
          </a:p>
        </p:txBody>
      </p:sp>
      <p:sp>
        <p:nvSpPr>
          <p:cNvPr id="629" name="Google Shape;629;p46"/>
          <p:cNvSpPr txBox="1"/>
          <p:nvPr/>
        </p:nvSpPr>
        <p:spPr>
          <a:xfrm>
            <a:off x="7071650" y="1262550"/>
            <a:ext cx="1665900" cy="110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DM Sans"/>
                <a:ea typeface="DM Sans"/>
                <a:cs typeface="DM Sans"/>
                <a:sym typeface="DM Sans"/>
              </a:rPr>
              <a:t>Accept </a:t>
            </a:r>
            <a:endParaRPr b="1" i="0" sz="1000" u="none" cap="none" strike="noStrike">
              <a:solidFill>
                <a:srgbClr val="000000"/>
              </a:solidFill>
              <a:latin typeface="DM Sans"/>
              <a:ea typeface="DM Sans"/>
              <a:cs typeface="DM Sans"/>
              <a:sym typeface="DM Sans"/>
            </a:endParaRPr>
          </a:p>
          <a:p>
            <a:pPr indent="0" lvl="0" marL="0" marR="0" rtl="0" algn="l">
              <a:lnSpc>
                <a:spcPct val="115000"/>
              </a:lnSpc>
              <a:spcBef>
                <a:spcPts val="500"/>
              </a:spcBef>
              <a:spcAft>
                <a:spcPts val="500"/>
              </a:spcAft>
              <a:buClr>
                <a:srgbClr val="000000"/>
              </a:buClr>
              <a:buSzPts val="1000"/>
              <a:buFont typeface="Arial"/>
              <a:buNone/>
            </a:pPr>
            <a:r>
              <a:rPr b="0" i="0" lang="en-GB" sz="1000" u="none" cap="none" strike="noStrike">
                <a:solidFill>
                  <a:srgbClr val="000000"/>
                </a:solidFill>
                <a:latin typeface="DM Sans"/>
                <a:ea typeface="DM Sans"/>
                <a:cs typeface="DM Sans"/>
                <a:sym typeface="DM Sans"/>
              </a:rPr>
              <a:t>The student’s artifact demonstrates evidence </a:t>
            </a:r>
            <a:br>
              <a:rPr b="0" i="0" lang="en-GB" sz="1000" u="none" cap="none" strike="noStrike">
                <a:solidFill>
                  <a:srgbClr val="000000"/>
                </a:solidFill>
                <a:latin typeface="DM Sans"/>
                <a:ea typeface="DM Sans"/>
                <a:cs typeface="DM Sans"/>
                <a:sym typeface="DM Sans"/>
              </a:rPr>
            </a:br>
            <a:r>
              <a:rPr b="0" i="0" lang="en-GB" sz="1000" u="none" cap="none" strike="noStrike">
                <a:solidFill>
                  <a:srgbClr val="000000"/>
                </a:solidFill>
                <a:latin typeface="DM Sans"/>
                <a:ea typeface="DM Sans"/>
                <a:cs typeface="DM Sans"/>
                <a:sym typeface="DM Sans"/>
              </a:rPr>
              <a:t>that they have met the expectations of the indicator(s).</a:t>
            </a:r>
            <a:endParaRPr b="0" i="0" sz="1000" u="none" cap="none" strike="noStrike">
              <a:solidFill>
                <a:srgbClr val="000000"/>
              </a:solidFill>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33" name="Shape 633"/>
        <p:cNvGrpSpPr/>
        <p:nvPr/>
      </p:nvGrpSpPr>
      <p:grpSpPr>
        <a:xfrm>
          <a:off x="0" y="0"/>
          <a:ext cx="0" cy="0"/>
          <a:chOff x="0" y="0"/>
          <a:chExt cx="0" cy="0"/>
        </a:xfrm>
      </p:grpSpPr>
      <p:cxnSp>
        <p:nvCxnSpPr>
          <p:cNvPr id="634" name="Google Shape;634;p47"/>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35" name="Google Shape;635;p47"/>
          <p:cNvSpPr txBox="1"/>
          <p:nvPr/>
        </p:nvSpPr>
        <p:spPr>
          <a:xfrm>
            <a:off x="615900" y="303450"/>
            <a:ext cx="50679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Examining Student Work</a:t>
            </a:r>
            <a:endParaRPr b="0" i="0" sz="3300" u="none" cap="none" strike="noStrike">
              <a:solidFill>
                <a:schemeClr val="dk1"/>
              </a:solidFill>
              <a:latin typeface="Nanum Myeongjo"/>
              <a:ea typeface="Nanum Myeongjo"/>
              <a:cs typeface="Nanum Myeongjo"/>
              <a:sym typeface="Nanum Myeongjo"/>
            </a:endParaRPr>
          </a:p>
        </p:txBody>
      </p:sp>
      <p:cxnSp>
        <p:nvCxnSpPr>
          <p:cNvPr id="636" name="Google Shape;636;p47"/>
          <p:cNvCxnSpPr/>
          <p:nvPr/>
        </p:nvCxnSpPr>
        <p:spPr>
          <a:xfrm>
            <a:off x="5674175" y="300"/>
            <a:ext cx="0" cy="5141400"/>
          </a:xfrm>
          <a:prstGeom prst="straightConnector1">
            <a:avLst/>
          </a:prstGeom>
          <a:noFill/>
          <a:ln cap="flat" cmpd="sng" w="9525">
            <a:solidFill>
              <a:schemeClr val="dk2"/>
            </a:solidFill>
            <a:prstDash val="solid"/>
            <a:round/>
            <a:headEnd len="sm" w="sm" type="none"/>
            <a:tailEnd len="sm" w="sm" type="none"/>
          </a:ln>
        </p:spPr>
      </p:cxnSp>
      <p:pic>
        <p:nvPicPr>
          <p:cNvPr id="637" name="Google Shape;637;p47"/>
          <p:cNvPicPr preferRelativeResize="0"/>
          <p:nvPr/>
        </p:nvPicPr>
        <p:blipFill rotWithShape="1">
          <a:blip r:embed="rId3">
            <a:alphaModFix/>
          </a:blip>
          <a:srcRect b="0" l="1117" r="0" t="2572"/>
          <a:stretch/>
        </p:blipFill>
        <p:spPr>
          <a:xfrm>
            <a:off x="615900" y="819575"/>
            <a:ext cx="8225101" cy="3727675"/>
          </a:xfrm>
          <a:prstGeom prst="rect">
            <a:avLst/>
          </a:prstGeom>
          <a:noFill/>
          <a:ln>
            <a:noFill/>
          </a:ln>
        </p:spPr>
      </p:pic>
      <p:sp>
        <p:nvSpPr>
          <p:cNvPr id="638" name="Google Shape;638;p47"/>
          <p:cNvSpPr/>
          <p:nvPr/>
        </p:nvSpPr>
        <p:spPr>
          <a:xfrm>
            <a:off x="615894" y="2298334"/>
            <a:ext cx="450600" cy="412200"/>
          </a:xfrm>
          <a:prstGeom prst="ellipse">
            <a:avLst/>
          </a:prstGeom>
          <a:noFill/>
          <a:ln cap="flat" cmpd="sng" w="2857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47"/>
          <p:cNvSpPr/>
          <p:nvPr/>
        </p:nvSpPr>
        <p:spPr>
          <a:xfrm>
            <a:off x="1178639" y="2352244"/>
            <a:ext cx="1649400" cy="304200"/>
          </a:xfrm>
          <a:prstGeom prst="leftArrow">
            <a:avLst>
              <a:gd fmla="val 50000" name="adj1"/>
              <a:gd fmla="val 50000" name="adj2"/>
            </a:avLst>
          </a:prstGeom>
          <a:solidFill>
            <a:srgbClr val="145758"/>
          </a:solidFill>
          <a:ln cap="flat" cmpd="sng" w="9525">
            <a:solidFill>
              <a:srgbClr val="14575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47"/>
          <p:cNvSpPr/>
          <p:nvPr/>
        </p:nvSpPr>
        <p:spPr>
          <a:xfrm>
            <a:off x="3278113" y="185545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47"/>
          <p:cNvSpPr txBox="1"/>
          <p:nvPr/>
        </p:nvSpPr>
        <p:spPr>
          <a:xfrm>
            <a:off x="3348002" y="2459050"/>
            <a:ext cx="1806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Put your</a:t>
            </a:r>
            <a:br>
              <a:rPr b="1" i="0" lang="en-GB" sz="1600" u="none" cap="none" strike="noStrike">
                <a:solidFill>
                  <a:srgbClr val="83FBA3"/>
                </a:solidFill>
                <a:latin typeface="DM Sans"/>
                <a:ea typeface="DM Sans"/>
                <a:cs typeface="DM Sans"/>
                <a:sym typeface="DM Sans"/>
              </a:rPr>
            </a:br>
            <a:r>
              <a:rPr b="1" i="0" lang="en-GB" sz="1600" u="none" cap="none" strike="noStrike">
                <a:solidFill>
                  <a:srgbClr val="83FBA3"/>
                </a:solidFill>
                <a:latin typeface="DM Sans"/>
                <a:ea typeface="DM Sans"/>
                <a:cs typeface="DM Sans"/>
                <a:sym typeface="DM Sans"/>
              </a:rPr>
              <a:t>thoughts on the Jamboard!</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45" name="Shape 645"/>
        <p:cNvGrpSpPr/>
        <p:nvPr/>
      </p:nvGrpSpPr>
      <p:grpSpPr>
        <a:xfrm>
          <a:off x="0" y="0"/>
          <a:ext cx="0" cy="0"/>
          <a:chOff x="0" y="0"/>
          <a:chExt cx="0" cy="0"/>
        </a:xfrm>
      </p:grpSpPr>
      <p:cxnSp>
        <p:nvCxnSpPr>
          <p:cNvPr id="646" name="Google Shape;646;p48"/>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sp>
        <p:nvSpPr>
          <p:cNvPr id="647" name="Google Shape;647;p48"/>
          <p:cNvSpPr txBox="1"/>
          <p:nvPr/>
        </p:nvSpPr>
        <p:spPr>
          <a:xfrm>
            <a:off x="615900" y="303450"/>
            <a:ext cx="2922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#1</a:t>
            </a:r>
            <a:endParaRPr b="0" i="0" sz="3300" u="none" cap="none" strike="noStrike">
              <a:solidFill>
                <a:schemeClr val="dk1"/>
              </a:solidFill>
              <a:latin typeface="Nanum Myeongjo"/>
              <a:ea typeface="Nanum Myeongjo"/>
              <a:cs typeface="Nanum Myeongjo"/>
              <a:sym typeface="Nanum Myeongjo"/>
            </a:endParaRPr>
          </a:p>
        </p:txBody>
      </p:sp>
      <p:cxnSp>
        <p:nvCxnSpPr>
          <p:cNvPr id="648" name="Google Shape;648;p48"/>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49" name="Google Shape;649;p48"/>
          <p:cNvSpPr/>
          <p:nvPr/>
        </p:nvSpPr>
        <p:spPr>
          <a:xfrm>
            <a:off x="7128200" y="278457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48"/>
          <p:cNvSpPr txBox="1"/>
          <p:nvPr/>
        </p:nvSpPr>
        <p:spPr>
          <a:xfrm>
            <a:off x="7324250" y="3511325"/>
            <a:ext cx="1554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600" u="none" cap="none" strike="noStrike">
              <a:solidFill>
                <a:srgbClr val="83FBA3"/>
              </a:solidFill>
              <a:latin typeface="DM Sans"/>
              <a:ea typeface="DM Sans"/>
              <a:cs typeface="DM Sans"/>
              <a:sym typeface="DM Sans"/>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83FBA3"/>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176" name="Shape 176"/>
        <p:cNvGrpSpPr/>
        <p:nvPr/>
      </p:nvGrpSpPr>
      <p:grpSpPr>
        <a:xfrm>
          <a:off x="0" y="0"/>
          <a:ext cx="0" cy="0"/>
          <a:chOff x="0" y="0"/>
          <a:chExt cx="0" cy="0"/>
        </a:xfrm>
      </p:grpSpPr>
      <p:cxnSp>
        <p:nvCxnSpPr>
          <p:cNvPr id="177" name="Google Shape;177;p5"/>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178" name="Google Shape;178;p5"/>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179" name="Google Shape;179;p5"/>
          <p:cNvSpPr txBox="1"/>
          <p:nvPr/>
        </p:nvSpPr>
        <p:spPr>
          <a:xfrm>
            <a:off x="768300" y="379350"/>
            <a:ext cx="7896300" cy="187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0" i="0" lang="en-GB" sz="3500" u="none" cap="none" strike="noStrike">
                <a:solidFill>
                  <a:srgbClr val="83FBA3"/>
                </a:solidFill>
                <a:latin typeface="Nanum Myeongjo"/>
                <a:ea typeface="Nanum Myeongjo"/>
                <a:cs typeface="Nanum Myeongjo"/>
                <a:sym typeface="Nanum Myeongjo"/>
              </a:rPr>
              <a:t>Learning Principles</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0"/>
              </a:spcAft>
              <a:buClr>
                <a:schemeClr val="dk1"/>
              </a:buClr>
              <a:buSzPts val="1100"/>
              <a:buFont typeface="Arial"/>
              <a:buNone/>
            </a:pPr>
            <a:r>
              <a:t/>
            </a:r>
            <a:endParaRPr b="0" i="0" sz="3500" u="none" cap="none" strike="noStrike">
              <a:solidFill>
                <a:srgbClr val="83FBA3"/>
              </a:solidFill>
              <a:latin typeface="Nanum Myeongjo"/>
              <a:ea typeface="Nanum Myeongjo"/>
              <a:cs typeface="Nanum Myeongjo"/>
              <a:sym typeface="Nanum Myeongjo"/>
            </a:endParaRPr>
          </a:p>
          <a:p>
            <a:pPr indent="0" lvl="0" marL="0" marR="0" rtl="0" algn="l">
              <a:lnSpc>
                <a:spcPct val="100000"/>
              </a:lnSpc>
              <a:spcBef>
                <a:spcPts val="1000"/>
              </a:spcBef>
              <a:spcAft>
                <a:spcPts val="1000"/>
              </a:spcAft>
              <a:buClr>
                <a:schemeClr val="dk1"/>
              </a:buClr>
              <a:buSzPts val="1100"/>
              <a:buFont typeface="Arial"/>
              <a:buNone/>
            </a:pPr>
            <a:r>
              <a:t/>
            </a:r>
            <a:endParaRPr b="0" i="0" sz="3500" u="none" cap="none" strike="noStrike">
              <a:solidFill>
                <a:schemeClr val="lt1"/>
              </a:solidFill>
              <a:latin typeface="Nanum Myeongjo"/>
              <a:ea typeface="Nanum Myeongjo"/>
              <a:cs typeface="Nanum Myeongjo"/>
              <a:sym typeface="Nanum Myeongjo"/>
            </a:endParaRPr>
          </a:p>
        </p:txBody>
      </p:sp>
      <p:sp>
        <p:nvSpPr>
          <p:cNvPr id="180" name="Google Shape;180;p5"/>
          <p:cNvSpPr txBox="1"/>
          <p:nvPr/>
        </p:nvSpPr>
        <p:spPr>
          <a:xfrm>
            <a:off x="768300" y="1071275"/>
            <a:ext cx="5967300" cy="3210900"/>
          </a:xfrm>
          <a:prstGeom prst="rect">
            <a:avLst/>
          </a:prstGeom>
          <a:noFill/>
          <a:ln>
            <a:noFill/>
          </a:ln>
        </p:spPr>
        <p:txBody>
          <a:bodyPr anchorCtr="0" anchor="t" bIns="0" lIns="0" spcFirstLastPara="1" rIns="0" wrap="square" tIns="0">
            <a:spAutoFit/>
          </a:bodyPr>
          <a:lstStyle/>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with cognitively demanding tasks in heterogeneous settings.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Engage in social activities.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Build conceptual understanding through reasoning.</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Have agency in their learning.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View mathematics as a human endeavor across centuries.</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See mathematics as relevant. </a:t>
            </a:r>
            <a:endParaRPr b="0" i="0" sz="1800" u="none" cap="none" strike="noStrike">
              <a:solidFill>
                <a:schemeClr val="lt1"/>
              </a:solidFill>
              <a:latin typeface="Nanum Myeongjo"/>
              <a:ea typeface="Nanum Myeongjo"/>
              <a:cs typeface="Nanum Myeongjo"/>
              <a:sym typeface="Nanum Myeongjo"/>
            </a:endParaRPr>
          </a:p>
          <a:p>
            <a:pPr indent="-164592" lvl="0" marL="164592" marR="0" rtl="0" algn="l">
              <a:lnSpc>
                <a:spcPct val="115000"/>
              </a:lnSpc>
              <a:spcBef>
                <a:spcPts val="500"/>
              </a:spcBef>
              <a:spcAft>
                <a:spcPts val="0"/>
              </a:spcAft>
              <a:buClr>
                <a:schemeClr val="lt1"/>
              </a:buClr>
              <a:buSzPts val="1800"/>
              <a:buFont typeface="Nanum Myeongjo"/>
              <a:buAutoNum type="arabicPeriod"/>
            </a:pPr>
            <a:r>
              <a:rPr b="0" i="0" lang="en-GB" sz="1800" u="none" cap="none" strike="noStrike">
                <a:solidFill>
                  <a:schemeClr val="lt1"/>
                </a:solidFill>
                <a:latin typeface="Nanum Myeongjo"/>
                <a:ea typeface="Nanum Myeongjo"/>
                <a:cs typeface="Nanum Myeongjo"/>
                <a:sym typeface="Nanum Myeongjo"/>
              </a:rPr>
              <a:t>Employ technology as a tool for problem-solving and understanding.</a:t>
            </a:r>
            <a:endParaRPr b="0" i="0" sz="1800" u="none" cap="none" strike="noStrike">
              <a:solidFill>
                <a:schemeClr val="lt1"/>
              </a:solidFill>
              <a:latin typeface="Nanum Myeongjo"/>
              <a:ea typeface="Nanum Myeongjo"/>
              <a:cs typeface="Nanum Myeongjo"/>
              <a:sym typeface="Nanum Myeongjo"/>
            </a:endParaRPr>
          </a:p>
        </p:txBody>
      </p:sp>
      <p:sp>
        <p:nvSpPr>
          <p:cNvPr id="181" name="Google Shape;181;p5"/>
          <p:cNvSpPr/>
          <p:nvPr/>
        </p:nvSpPr>
        <p:spPr>
          <a:xfrm>
            <a:off x="6695675" y="2426325"/>
            <a:ext cx="1946100" cy="1946100"/>
          </a:xfrm>
          <a:prstGeom prst="teardrop">
            <a:avLst>
              <a:gd fmla="val 100000" name="adj"/>
            </a:avLst>
          </a:prstGeom>
          <a:solidFill>
            <a:srgbClr val="83FB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6887975" y="3145425"/>
            <a:ext cx="1561500" cy="50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145758"/>
                </a:solidFill>
                <a:latin typeface="Proxima Nova"/>
                <a:ea typeface="Proxima Nova"/>
                <a:cs typeface="Proxima Nova"/>
                <a:sym typeface="Proxima Nova"/>
              </a:rPr>
              <a:t>Which learning principle would you like to focus on today?</a:t>
            </a:r>
            <a:endParaRPr b="1" i="0" sz="1100" u="none" cap="none" strike="noStrike">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54" name="Shape 654"/>
        <p:cNvGrpSpPr/>
        <p:nvPr/>
      </p:nvGrpSpPr>
      <p:grpSpPr>
        <a:xfrm>
          <a:off x="0" y="0"/>
          <a:ext cx="0" cy="0"/>
          <a:chOff x="0" y="0"/>
          <a:chExt cx="0" cy="0"/>
        </a:xfrm>
      </p:grpSpPr>
      <p:cxnSp>
        <p:nvCxnSpPr>
          <p:cNvPr id="655" name="Google Shape;655;p49"/>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656" name="Google Shape;656;p49"/>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57" name="Google Shape;657;p49"/>
          <p:cNvSpPr txBox="1"/>
          <p:nvPr/>
        </p:nvSpPr>
        <p:spPr>
          <a:xfrm>
            <a:off x="615900" y="303450"/>
            <a:ext cx="28041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#2</a:t>
            </a:r>
            <a:endParaRPr b="0" i="0" sz="3300" u="none" cap="none" strike="noStrike">
              <a:solidFill>
                <a:schemeClr val="dk1"/>
              </a:solidFill>
              <a:latin typeface="Nanum Myeongjo"/>
              <a:ea typeface="Nanum Myeongjo"/>
              <a:cs typeface="Nanum Myeongjo"/>
              <a:sym typeface="Nanum Myeongjo"/>
            </a:endParaRPr>
          </a:p>
        </p:txBody>
      </p:sp>
      <p:sp>
        <p:nvSpPr>
          <p:cNvPr id="658" name="Google Shape;658;p49"/>
          <p:cNvSpPr/>
          <p:nvPr/>
        </p:nvSpPr>
        <p:spPr>
          <a:xfrm>
            <a:off x="7065750" y="2413200"/>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49"/>
          <p:cNvSpPr txBox="1"/>
          <p:nvPr/>
        </p:nvSpPr>
        <p:spPr>
          <a:xfrm>
            <a:off x="7261800" y="3139950"/>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DFCD7"/>
        </a:solidFill>
      </p:bgPr>
    </p:bg>
    <p:spTree>
      <p:nvGrpSpPr>
        <p:cNvPr id="663" name="Shape 663"/>
        <p:cNvGrpSpPr/>
        <p:nvPr/>
      </p:nvGrpSpPr>
      <p:grpSpPr>
        <a:xfrm>
          <a:off x="0" y="0"/>
          <a:ext cx="0" cy="0"/>
          <a:chOff x="0" y="0"/>
          <a:chExt cx="0" cy="0"/>
        </a:xfrm>
      </p:grpSpPr>
      <p:cxnSp>
        <p:nvCxnSpPr>
          <p:cNvPr id="664" name="Google Shape;664;p50"/>
          <p:cNvCxnSpPr/>
          <p:nvPr/>
        </p:nvCxnSpPr>
        <p:spPr>
          <a:xfrm>
            <a:off x="-2700" y="1246575"/>
            <a:ext cx="9149400" cy="0"/>
          </a:xfrm>
          <a:prstGeom prst="straightConnector1">
            <a:avLst/>
          </a:prstGeom>
          <a:noFill/>
          <a:ln cap="flat" cmpd="sng" w="9525">
            <a:solidFill>
              <a:schemeClr val="dk1"/>
            </a:solidFill>
            <a:prstDash val="solid"/>
            <a:round/>
            <a:headEnd len="sm" w="sm" type="none"/>
            <a:tailEnd len="sm" w="sm" type="none"/>
          </a:ln>
        </p:spPr>
      </p:cxnSp>
      <p:cxnSp>
        <p:nvCxnSpPr>
          <p:cNvPr id="665" name="Google Shape;665;p50"/>
          <p:cNvCxnSpPr/>
          <p:nvPr/>
        </p:nvCxnSpPr>
        <p:spPr>
          <a:xfrm>
            <a:off x="4226375" y="300"/>
            <a:ext cx="0" cy="5141400"/>
          </a:xfrm>
          <a:prstGeom prst="straightConnector1">
            <a:avLst/>
          </a:prstGeom>
          <a:noFill/>
          <a:ln cap="flat" cmpd="sng" w="9525">
            <a:solidFill>
              <a:schemeClr val="dk2"/>
            </a:solidFill>
            <a:prstDash val="solid"/>
            <a:round/>
            <a:headEnd len="sm" w="sm" type="none"/>
            <a:tailEnd len="sm" w="sm" type="none"/>
          </a:ln>
        </p:spPr>
      </p:cxnSp>
      <p:sp>
        <p:nvSpPr>
          <p:cNvPr id="666" name="Google Shape;666;p50"/>
          <p:cNvSpPr txBox="1"/>
          <p:nvPr/>
        </p:nvSpPr>
        <p:spPr>
          <a:xfrm>
            <a:off x="615900" y="303450"/>
            <a:ext cx="2298300" cy="45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3300"/>
              <a:buFont typeface="Arial"/>
              <a:buNone/>
            </a:pPr>
            <a:r>
              <a:rPr b="0" i="0" lang="en-GB" sz="3300" u="none" cap="none" strike="noStrike">
                <a:solidFill>
                  <a:schemeClr val="dk1"/>
                </a:solidFill>
                <a:latin typeface="Nanum Myeongjo"/>
                <a:ea typeface="Nanum Myeongjo"/>
                <a:cs typeface="Nanum Myeongjo"/>
                <a:sym typeface="Nanum Myeongjo"/>
              </a:rPr>
              <a:t>Example #3</a:t>
            </a:r>
            <a:endParaRPr b="0" i="0" sz="3300" u="none" cap="none" strike="noStrike">
              <a:solidFill>
                <a:schemeClr val="dk1"/>
              </a:solidFill>
              <a:latin typeface="Nanum Myeongjo"/>
              <a:ea typeface="Nanum Myeongjo"/>
              <a:cs typeface="Nanum Myeongjo"/>
              <a:sym typeface="Nanum Myeongjo"/>
            </a:endParaRPr>
          </a:p>
        </p:txBody>
      </p:sp>
      <p:sp>
        <p:nvSpPr>
          <p:cNvPr id="667" name="Google Shape;667;p50"/>
          <p:cNvSpPr/>
          <p:nvPr/>
        </p:nvSpPr>
        <p:spPr>
          <a:xfrm>
            <a:off x="944400" y="22739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50"/>
          <p:cNvSpPr txBox="1"/>
          <p:nvPr/>
        </p:nvSpPr>
        <p:spPr>
          <a:xfrm>
            <a:off x="1140450" y="3000675"/>
            <a:ext cx="15540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83FBA3"/>
                </a:solidFill>
                <a:latin typeface="DM Sans"/>
                <a:ea typeface="DM Sans"/>
                <a:cs typeface="DM Sans"/>
                <a:sym typeface="DM Sans"/>
              </a:rPr>
              <a:t>Let’s Compare Notes</a:t>
            </a:r>
            <a:endParaRPr b="1" i="0" sz="1000" u="none" cap="none" strike="noStrike">
              <a:solidFill>
                <a:srgbClr val="83FBA3"/>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672" name="Shape 672"/>
        <p:cNvGrpSpPr/>
        <p:nvPr/>
      </p:nvGrpSpPr>
      <p:grpSpPr>
        <a:xfrm>
          <a:off x="0" y="0"/>
          <a:ext cx="0" cy="0"/>
          <a:chOff x="0" y="0"/>
          <a:chExt cx="0" cy="0"/>
        </a:xfrm>
      </p:grpSpPr>
      <p:cxnSp>
        <p:nvCxnSpPr>
          <p:cNvPr id="673" name="Google Shape;673;p51"/>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674" name="Google Shape;674;p51"/>
          <p:cNvSpPr txBox="1"/>
          <p:nvPr/>
        </p:nvSpPr>
        <p:spPr>
          <a:xfrm>
            <a:off x="3419850" y="303450"/>
            <a:ext cx="4318200" cy="1819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Closing</a:t>
            </a:r>
            <a:endParaRPr b="0" i="0" sz="5200" u="none" cap="none" strike="noStrike">
              <a:solidFill>
                <a:schemeClr val="dk1"/>
              </a:solidFill>
              <a:latin typeface="Nanum Myeongjo"/>
              <a:ea typeface="Nanum Myeongjo"/>
              <a:cs typeface="Nanum Myeongjo"/>
              <a:sym typeface="Nanum Myeongjo"/>
            </a:endParaRPr>
          </a:p>
        </p:txBody>
      </p:sp>
      <p:sp>
        <p:nvSpPr>
          <p:cNvPr id="675" name="Google Shape;675;p51"/>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06</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45758"/>
        </a:solidFill>
      </p:bgPr>
    </p:bg>
    <p:spTree>
      <p:nvGrpSpPr>
        <p:cNvPr id="679" name="Shape 679"/>
        <p:cNvGrpSpPr/>
        <p:nvPr/>
      </p:nvGrpSpPr>
      <p:grpSpPr>
        <a:xfrm>
          <a:off x="0" y="0"/>
          <a:ext cx="0" cy="0"/>
          <a:chOff x="0" y="0"/>
          <a:chExt cx="0" cy="0"/>
        </a:xfrm>
      </p:grpSpPr>
      <p:cxnSp>
        <p:nvCxnSpPr>
          <p:cNvPr id="680" name="Google Shape;680;p52"/>
          <p:cNvCxnSpPr/>
          <p:nvPr/>
        </p:nvCxnSpPr>
        <p:spPr>
          <a:xfrm>
            <a:off x="312775" y="-13900"/>
            <a:ext cx="0" cy="5178300"/>
          </a:xfrm>
          <a:prstGeom prst="straightConnector1">
            <a:avLst/>
          </a:prstGeom>
          <a:noFill/>
          <a:ln cap="flat" cmpd="sng" w="9525">
            <a:solidFill>
              <a:srgbClr val="83FBA3"/>
            </a:solidFill>
            <a:prstDash val="solid"/>
            <a:round/>
            <a:headEnd len="sm" w="sm" type="none"/>
            <a:tailEnd len="sm" w="sm" type="none"/>
          </a:ln>
        </p:spPr>
      </p:cxnSp>
      <p:cxnSp>
        <p:nvCxnSpPr>
          <p:cNvPr id="681" name="Google Shape;681;p52"/>
          <p:cNvCxnSpPr/>
          <p:nvPr/>
        </p:nvCxnSpPr>
        <p:spPr>
          <a:xfrm rot="10800000">
            <a:off x="-100" y="4837750"/>
            <a:ext cx="9202800" cy="0"/>
          </a:xfrm>
          <a:prstGeom prst="straightConnector1">
            <a:avLst/>
          </a:prstGeom>
          <a:noFill/>
          <a:ln cap="flat" cmpd="sng" w="9525">
            <a:solidFill>
              <a:srgbClr val="83FBA3"/>
            </a:solidFill>
            <a:prstDash val="solid"/>
            <a:round/>
            <a:headEnd len="sm" w="sm" type="none"/>
            <a:tailEnd len="sm" w="sm" type="none"/>
          </a:ln>
        </p:spPr>
      </p:cxnSp>
      <p:sp>
        <p:nvSpPr>
          <p:cNvPr id="682" name="Google Shape;682;p52"/>
          <p:cNvSpPr txBox="1"/>
          <p:nvPr/>
        </p:nvSpPr>
        <p:spPr>
          <a:xfrm>
            <a:off x="615900" y="1141350"/>
            <a:ext cx="8152800" cy="3124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t/>
            </a:r>
            <a:endParaRPr b="0" i="0" sz="2900" u="none" cap="none" strike="noStrike">
              <a:solidFill>
                <a:schemeClr val="lt1"/>
              </a:solidFill>
              <a:latin typeface="DM Sans"/>
              <a:ea typeface="DM Sans"/>
              <a:cs typeface="DM Sans"/>
              <a:sym typeface="DM Sans"/>
            </a:endParaRPr>
          </a:p>
          <a:p>
            <a:pPr indent="0" lvl="0" marL="0" marR="0" rtl="0" algn="l">
              <a:lnSpc>
                <a:spcPct val="100000"/>
              </a:lnSpc>
              <a:spcBef>
                <a:spcPts val="0"/>
              </a:spcBef>
              <a:spcAft>
                <a:spcPts val="0"/>
              </a:spcAft>
              <a:buClr>
                <a:schemeClr val="dk1"/>
              </a:buClr>
              <a:buSzPts val="1100"/>
              <a:buFont typeface="Arial"/>
              <a:buNone/>
            </a:pPr>
            <a:r>
              <a:rPr b="0" i="0" lang="en-GB" sz="2900" u="none" cap="none" strike="noStrike">
                <a:solidFill>
                  <a:schemeClr val="lt1"/>
                </a:solidFill>
                <a:latin typeface="DM Sans"/>
                <a:ea typeface="DM Sans"/>
                <a:cs typeface="DM Sans"/>
                <a:sym typeface="DM Sans"/>
              </a:rPr>
              <a:t> Consider: </a:t>
            </a:r>
            <a:endParaRPr b="0" i="0" sz="2900" u="none" cap="none" strike="noStrike">
              <a:solidFill>
                <a:schemeClr val="lt1"/>
              </a:solidFill>
              <a:latin typeface="DM Sans"/>
              <a:ea typeface="DM Sans"/>
              <a:cs typeface="DM Sans"/>
              <a:sym typeface="DM Sans"/>
            </a:endParaRPr>
          </a:p>
          <a:p>
            <a:pPr indent="-412750" lvl="1" marL="914400" marR="0" rtl="0" algn="l">
              <a:lnSpc>
                <a:spcPct val="100000"/>
              </a:lnSpc>
              <a:spcBef>
                <a:spcPts val="0"/>
              </a:spcBef>
              <a:spcAft>
                <a:spcPts val="0"/>
              </a:spcAft>
              <a:buClr>
                <a:schemeClr val="lt1"/>
              </a:buClr>
              <a:buSzPts val="2900"/>
              <a:buFont typeface="DM Sans"/>
              <a:buChar char="○"/>
            </a:pPr>
            <a:r>
              <a:rPr b="0" i="0" lang="en-GB" sz="2900" u="none" cap="none" strike="noStrike">
                <a:solidFill>
                  <a:schemeClr val="lt1"/>
                </a:solidFill>
                <a:latin typeface="DM Sans"/>
                <a:ea typeface="DM Sans"/>
                <a:cs typeface="DM Sans"/>
                <a:sym typeface="DM Sans"/>
              </a:rPr>
              <a:t>What is next for you with M215 or other badges? </a:t>
            </a:r>
            <a:endParaRPr b="0" i="0" sz="2900" u="none" cap="none" strike="noStrike">
              <a:solidFill>
                <a:schemeClr val="lt1"/>
              </a:solidFill>
              <a:latin typeface="DM Sans"/>
              <a:ea typeface="DM Sans"/>
              <a:cs typeface="DM Sans"/>
              <a:sym typeface="DM Sans"/>
            </a:endParaRPr>
          </a:p>
          <a:p>
            <a:pPr indent="-412750" lvl="1" marL="914400" marR="0" rtl="0" algn="l">
              <a:lnSpc>
                <a:spcPct val="100000"/>
              </a:lnSpc>
              <a:spcBef>
                <a:spcPts val="0"/>
              </a:spcBef>
              <a:spcAft>
                <a:spcPts val="0"/>
              </a:spcAft>
              <a:buClr>
                <a:schemeClr val="lt1"/>
              </a:buClr>
              <a:buSzPts val="2900"/>
              <a:buFont typeface="DM Sans"/>
              <a:buChar char="○"/>
            </a:pPr>
            <a:r>
              <a:rPr b="0" i="0" lang="en-GB" sz="2900" u="none" cap="none" strike="noStrike">
                <a:solidFill>
                  <a:schemeClr val="lt1"/>
                </a:solidFill>
                <a:latin typeface="DM Sans"/>
                <a:ea typeface="DM Sans"/>
                <a:cs typeface="DM Sans"/>
                <a:sym typeface="DM Sans"/>
              </a:rPr>
              <a:t>What questions linger for you?</a:t>
            </a:r>
            <a:endParaRPr b="0" i="0" sz="2900" u="none" cap="none" strike="noStrike">
              <a:solidFill>
                <a:schemeClr val="lt1"/>
              </a:solidFill>
              <a:latin typeface="DM Sans"/>
              <a:ea typeface="DM Sans"/>
              <a:cs typeface="DM Sans"/>
              <a:sym typeface="DM Sans"/>
            </a:endParaRPr>
          </a:p>
          <a:p>
            <a:pPr indent="-412750" lvl="1" marL="914400" marR="0" rtl="0" algn="l">
              <a:lnSpc>
                <a:spcPct val="100000"/>
              </a:lnSpc>
              <a:spcBef>
                <a:spcPts val="0"/>
              </a:spcBef>
              <a:spcAft>
                <a:spcPts val="0"/>
              </a:spcAft>
              <a:buClr>
                <a:schemeClr val="lt1"/>
              </a:buClr>
              <a:buSzPts val="2900"/>
              <a:buFont typeface="DM Sans"/>
              <a:buChar char="○"/>
            </a:pPr>
            <a:r>
              <a:rPr b="0" i="0" lang="en-GB" sz="2900" u="none" cap="none" strike="noStrike">
                <a:solidFill>
                  <a:schemeClr val="lt1"/>
                </a:solidFill>
                <a:latin typeface="DM Sans"/>
                <a:ea typeface="DM Sans"/>
                <a:cs typeface="DM Sans"/>
                <a:sym typeface="DM Sans"/>
              </a:rPr>
              <a:t>What further support would you like to see?</a:t>
            </a:r>
            <a:endParaRPr b="0" i="0" sz="2900" u="none" cap="none" strike="noStrike">
              <a:solidFill>
                <a:schemeClr val="lt1"/>
              </a:solidFill>
              <a:latin typeface="DM Sans"/>
              <a:ea typeface="DM Sans"/>
              <a:cs typeface="DM Sans"/>
              <a:sym typeface="DM Sans"/>
            </a:endParaRPr>
          </a:p>
        </p:txBody>
      </p:sp>
      <p:sp>
        <p:nvSpPr>
          <p:cNvPr id="683" name="Google Shape;683;p52"/>
          <p:cNvSpPr txBox="1"/>
          <p:nvPr/>
        </p:nvSpPr>
        <p:spPr>
          <a:xfrm>
            <a:off x="615900" y="368375"/>
            <a:ext cx="49005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000"/>
              </a:spcAft>
              <a:buClr>
                <a:srgbClr val="000000"/>
              </a:buClr>
              <a:buSzPts val="3500"/>
              <a:buFont typeface="Arial"/>
              <a:buNone/>
            </a:pPr>
            <a:r>
              <a:rPr b="0" i="0" lang="en-GB" sz="3500" u="none" cap="none" strike="noStrike">
                <a:solidFill>
                  <a:srgbClr val="83FBA3"/>
                </a:solidFill>
                <a:latin typeface="Nanum Myeongjo"/>
                <a:ea typeface="Nanum Myeongjo"/>
                <a:cs typeface="Nanum Myeongjo"/>
                <a:sym typeface="Nanum Myeongjo"/>
              </a:rPr>
              <a:t>Closing Discussion</a:t>
            </a:r>
            <a:endParaRPr b="0" i="0" sz="3500" u="none" cap="none" strike="noStrike">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3FBA3"/>
        </a:solidFill>
      </p:bgPr>
    </p:bg>
    <p:spTree>
      <p:nvGrpSpPr>
        <p:cNvPr id="186" name="Shape 186"/>
        <p:cNvGrpSpPr/>
        <p:nvPr/>
      </p:nvGrpSpPr>
      <p:grpSpPr>
        <a:xfrm>
          <a:off x="0" y="0"/>
          <a:ext cx="0" cy="0"/>
          <a:chOff x="0" y="0"/>
          <a:chExt cx="0" cy="0"/>
        </a:xfrm>
      </p:grpSpPr>
      <p:cxnSp>
        <p:nvCxnSpPr>
          <p:cNvPr id="187" name="Google Shape;187;p6"/>
          <p:cNvCxnSpPr/>
          <p:nvPr/>
        </p:nvCxnSpPr>
        <p:spPr>
          <a:xfrm>
            <a:off x="3115350" y="300"/>
            <a:ext cx="0" cy="5141400"/>
          </a:xfrm>
          <a:prstGeom prst="straightConnector1">
            <a:avLst/>
          </a:prstGeom>
          <a:noFill/>
          <a:ln cap="flat" cmpd="sng" w="9525">
            <a:solidFill>
              <a:schemeClr val="dk2"/>
            </a:solidFill>
            <a:prstDash val="solid"/>
            <a:round/>
            <a:headEnd len="sm" w="sm" type="none"/>
            <a:tailEnd len="sm" w="sm" type="none"/>
          </a:ln>
        </p:spPr>
      </p:cxnSp>
      <p:sp>
        <p:nvSpPr>
          <p:cNvPr id="188" name="Google Shape;188;p6"/>
          <p:cNvSpPr txBox="1"/>
          <p:nvPr/>
        </p:nvSpPr>
        <p:spPr>
          <a:xfrm>
            <a:off x="3419850" y="303450"/>
            <a:ext cx="5421300" cy="1944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Exploring the Content</a:t>
            </a:r>
            <a:endParaRPr b="0" i="0" sz="5200" u="none" cap="none" strike="noStrike">
              <a:solidFill>
                <a:schemeClr val="dk1"/>
              </a:solidFill>
              <a:latin typeface="Nanum Myeongjo"/>
              <a:ea typeface="Nanum Myeongjo"/>
              <a:cs typeface="Nanum Myeongjo"/>
              <a:sym typeface="Nanum Myeongjo"/>
            </a:endParaRPr>
          </a:p>
        </p:txBody>
      </p:sp>
      <p:sp>
        <p:nvSpPr>
          <p:cNvPr id="189" name="Google Shape;189;p6"/>
          <p:cNvSpPr txBox="1"/>
          <p:nvPr/>
        </p:nvSpPr>
        <p:spPr>
          <a:xfrm>
            <a:off x="615900" y="303450"/>
            <a:ext cx="1441500" cy="13785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5200"/>
              <a:buFont typeface="Arial"/>
              <a:buNone/>
            </a:pPr>
            <a:r>
              <a:rPr b="0" i="0" lang="en-GB" sz="5200" u="none" cap="none" strike="noStrike">
                <a:solidFill>
                  <a:schemeClr val="dk1"/>
                </a:solidFill>
                <a:latin typeface="Nanum Myeongjo"/>
                <a:ea typeface="Nanum Myeongjo"/>
                <a:cs typeface="Nanum Myeongjo"/>
                <a:sym typeface="Nanum Myeongjo"/>
              </a:rPr>
              <a:t>01</a:t>
            </a:r>
            <a:endParaRPr b="0" i="0" sz="5200" u="none" cap="none" strike="noStrike">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8EF"/>
        </a:solidFill>
      </p:bgPr>
    </p:bg>
    <p:spTree>
      <p:nvGrpSpPr>
        <p:cNvPr id="193" name="Shape 193"/>
        <p:cNvGrpSpPr/>
        <p:nvPr/>
      </p:nvGrpSpPr>
      <p:grpSpPr>
        <a:xfrm>
          <a:off x="0" y="0"/>
          <a:ext cx="0" cy="0"/>
          <a:chOff x="0" y="0"/>
          <a:chExt cx="0" cy="0"/>
        </a:xfrm>
      </p:grpSpPr>
      <p:cxnSp>
        <p:nvCxnSpPr>
          <p:cNvPr id="194" name="Google Shape;194;p7"/>
          <p:cNvCxnSpPr/>
          <p:nvPr/>
        </p:nvCxnSpPr>
        <p:spPr>
          <a:xfrm>
            <a:off x="343425" y="0"/>
            <a:ext cx="0" cy="5164500"/>
          </a:xfrm>
          <a:prstGeom prst="straightConnector1">
            <a:avLst/>
          </a:prstGeom>
          <a:noFill/>
          <a:ln cap="flat" cmpd="sng" w="9525">
            <a:solidFill>
              <a:schemeClr val="dk1"/>
            </a:solidFill>
            <a:prstDash val="solid"/>
            <a:round/>
            <a:headEnd len="sm" w="sm" type="none"/>
            <a:tailEnd len="sm" w="sm" type="none"/>
          </a:ln>
        </p:spPr>
      </p:cxnSp>
      <p:sp>
        <p:nvSpPr>
          <p:cNvPr id="195" name="Google Shape;195;p7"/>
          <p:cNvSpPr/>
          <p:nvPr/>
        </p:nvSpPr>
        <p:spPr>
          <a:xfrm>
            <a:off x="0" y="0"/>
            <a:ext cx="9144000" cy="812400"/>
          </a:xfrm>
          <a:prstGeom prst="rect">
            <a:avLst/>
          </a:prstGeom>
          <a:solidFill>
            <a:srgbClr val="BDFCD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txBox="1"/>
          <p:nvPr/>
        </p:nvSpPr>
        <p:spPr>
          <a:xfrm>
            <a:off x="345075" y="276625"/>
            <a:ext cx="7455000" cy="291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2100"/>
              <a:buFont typeface="Arial"/>
              <a:buNone/>
            </a:pPr>
            <a:r>
              <a:rPr b="0" i="0" lang="en-GB" sz="2100" u="none" cap="none" strike="noStrike">
                <a:solidFill>
                  <a:schemeClr val="dk1"/>
                </a:solidFill>
                <a:latin typeface="Nanum Myeongjo"/>
                <a:ea typeface="Nanum Myeongjo"/>
                <a:cs typeface="Nanum Myeongjo"/>
                <a:sym typeface="Nanum Myeongjo"/>
              </a:rPr>
              <a:t>M215 Inference and Making Conclusions</a:t>
            </a:r>
            <a:endParaRPr b="0" i="0" sz="2100" u="none" cap="none" strike="noStrike">
              <a:solidFill>
                <a:schemeClr val="dk1"/>
              </a:solidFill>
              <a:latin typeface="Nanum Myeongjo"/>
              <a:ea typeface="Nanum Myeongjo"/>
              <a:cs typeface="Nanum Myeongjo"/>
              <a:sym typeface="Nanum Myeongjo"/>
            </a:endParaRPr>
          </a:p>
        </p:txBody>
      </p:sp>
      <p:cxnSp>
        <p:nvCxnSpPr>
          <p:cNvPr id="197" name="Google Shape;197;p7"/>
          <p:cNvCxnSpPr/>
          <p:nvPr/>
        </p:nvCxnSpPr>
        <p:spPr>
          <a:xfrm rot="10800000">
            <a:off x="-4200" y="812375"/>
            <a:ext cx="9152400" cy="0"/>
          </a:xfrm>
          <a:prstGeom prst="straightConnector1">
            <a:avLst/>
          </a:prstGeom>
          <a:noFill/>
          <a:ln cap="flat" cmpd="sng" w="9525">
            <a:solidFill>
              <a:schemeClr val="dk1"/>
            </a:solidFill>
            <a:prstDash val="solid"/>
            <a:round/>
            <a:headEnd len="sm" w="sm" type="none"/>
            <a:tailEnd len="sm" w="sm" type="none"/>
          </a:ln>
        </p:spPr>
      </p:cxnSp>
      <p:sp>
        <p:nvSpPr>
          <p:cNvPr id="198" name="Google Shape;198;p7"/>
          <p:cNvSpPr txBox="1"/>
          <p:nvPr/>
        </p:nvSpPr>
        <p:spPr>
          <a:xfrm>
            <a:off x="802275" y="1218825"/>
            <a:ext cx="54213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120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 comes to mind? </a:t>
            </a:r>
            <a:br>
              <a:rPr b="0" i="0" lang="en-GB" sz="3500" u="none" cap="none" strike="noStrike">
                <a:solidFill>
                  <a:schemeClr val="dk1"/>
                </a:solidFill>
                <a:latin typeface="Nanum Myeongjo"/>
                <a:ea typeface="Nanum Myeongjo"/>
                <a:cs typeface="Nanum Myeongjo"/>
                <a:sym typeface="Nanum Myeongjo"/>
              </a:rPr>
            </a:br>
            <a:r>
              <a:rPr b="0" i="0" lang="en-GB" sz="3500" u="none" cap="none" strike="noStrike">
                <a:solidFill>
                  <a:schemeClr val="dk1"/>
                </a:solidFill>
                <a:latin typeface="Nanum Myeongjo"/>
                <a:ea typeface="Nanum Myeongjo"/>
                <a:cs typeface="Nanum Myeongjo"/>
                <a:sym typeface="Nanum Myeongjo"/>
              </a:rPr>
              <a:t>What knowledge and skills should students learn to earn this badge? </a:t>
            </a:r>
            <a:endParaRPr b="0" i="0" sz="3500" u="none" cap="none" strike="noStrike">
              <a:solidFill>
                <a:schemeClr val="dk1"/>
              </a:solidFill>
              <a:latin typeface="Nanum Myeongjo"/>
              <a:ea typeface="Nanum Myeongjo"/>
              <a:cs typeface="Nanum Myeongjo"/>
              <a:sym typeface="Nanum Myeongjo"/>
            </a:endParaRPr>
          </a:p>
        </p:txBody>
      </p:sp>
      <p:sp>
        <p:nvSpPr>
          <p:cNvPr id="199" name="Google Shape;199;p7"/>
          <p:cNvSpPr/>
          <p:nvPr/>
        </p:nvSpPr>
        <p:spPr>
          <a:xfrm>
            <a:off x="6695675" y="2426325"/>
            <a:ext cx="1946100" cy="1946100"/>
          </a:xfrm>
          <a:prstGeom prst="teardrop">
            <a:avLst>
              <a:gd fmla="val 100000" name="adj"/>
            </a:avLst>
          </a:prstGeom>
          <a:solidFill>
            <a:srgbClr val="1457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txBox="1"/>
          <p:nvPr/>
        </p:nvSpPr>
        <p:spPr>
          <a:xfrm>
            <a:off x="6975725" y="3030975"/>
            <a:ext cx="1386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BDFCD7"/>
                </a:solidFill>
                <a:latin typeface="DM Sans"/>
                <a:ea typeface="DM Sans"/>
                <a:cs typeface="DM Sans"/>
                <a:sym typeface="DM Sans"/>
              </a:rPr>
              <a:t>Come off mute or put your thoughts in the chat!</a:t>
            </a:r>
            <a:endParaRPr b="1" i="0" sz="1400" u="none" cap="none" strike="noStrike">
              <a:solidFill>
                <a:srgbClr val="BDFCD7"/>
              </a:solidFill>
              <a:latin typeface="DM Sans"/>
              <a:ea typeface="DM Sans"/>
              <a:cs typeface="DM Sans"/>
              <a:sym typeface="DM Sans"/>
            </a:endParaRPr>
          </a:p>
        </p:txBody>
      </p:sp>
      <p:cxnSp>
        <p:nvCxnSpPr>
          <p:cNvPr id="201" name="Google Shape;201;p7"/>
          <p:cNvCxnSpPr/>
          <p:nvPr/>
        </p:nvCxnSpPr>
        <p:spPr>
          <a:xfrm rot="10800000">
            <a:off x="-4200" y="4815975"/>
            <a:ext cx="9152400"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05" name="Shape 205"/>
        <p:cNvGrpSpPr/>
        <p:nvPr/>
      </p:nvGrpSpPr>
      <p:grpSpPr>
        <a:xfrm>
          <a:off x="0" y="0"/>
          <a:ext cx="0" cy="0"/>
          <a:chOff x="0" y="0"/>
          <a:chExt cx="0" cy="0"/>
        </a:xfrm>
      </p:grpSpPr>
      <p:sp>
        <p:nvSpPr>
          <p:cNvPr id="206" name="Google Shape;206;p8"/>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07" name="Google Shape;207;p8"/>
          <p:cNvSpPr txBox="1"/>
          <p:nvPr/>
        </p:nvSpPr>
        <p:spPr>
          <a:xfrm>
            <a:off x="508050" y="2904400"/>
            <a:ext cx="3728400" cy="333300"/>
          </a:xfrm>
          <a:prstGeom prst="rect">
            <a:avLst/>
          </a:prstGeom>
          <a:noFill/>
          <a:ln>
            <a:noFill/>
          </a:ln>
        </p:spPr>
        <p:txBody>
          <a:bodyPr anchorCtr="0" anchor="t" bIns="0" lIns="91425"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rgbClr val="434343"/>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DM Sans"/>
              <a:ea typeface="DM Sans"/>
              <a:cs typeface="DM Sans"/>
              <a:sym typeface="DM Sans"/>
            </a:endParaRPr>
          </a:p>
        </p:txBody>
      </p:sp>
      <p:sp>
        <p:nvSpPr>
          <p:cNvPr id="208" name="Google Shape;208;p8"/>
          <p:cNvSpPr txBox="1"/>
          <p:nvPr/>
        </p:nvSpPr>
        <p:spPr>
          <a:xfrm>
            <a:off x="615900" y="1515100"/>
            <a:ext cx="4032900" cy="668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Making Inferences and Making Conclusions</a:t>
            </a:r>
            <a:endParaRPr b="1" i="0" sz="1400" u="none" cap="none" strike="noStrike">
              <a:solidFill>
                <a:srgbClr val="000000"/>
              </a:solidFill>
              <a:latin typeface="DM Sans"/>
              <a:ea typeface="DM Sans"/>
              <a:cs typeface="DM Sans"/>
              <a:sym typeface="DM Sans"/>
            </a:endParaRPr>
          </a:p>
        </p:txBody>
      </p:sp>
      <p:cxnSp>
        <p:nvCxnSpPr>
          <p:cNvPr id="209" name="Google Shape;209;p8"/>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10" name="Google Shape;210;p8"/>
          <p:cNvSpPr txBox="1"/>
          <p:nvPr/>
        </p:nvSpPr>
        <p:spPr>
          <a:xfrm>
            <a:off x="615900" y="2434825"/>
            <a:ext cx="37284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Understand and evaluate random processes underlying statistical experiments </a:t>
            </a:r>
            <a:endParaRPr b="1" i="0" sz="1100" u="none" cap="none" strike="noStrike">
              <a:solidFill>
                <a:srgbClr val="000000"/>
              </a:solidFill>
              <a:latin typeface="DM Sans"/>
              <a:ea typeface="DM Sans"/>
              <a:cs typeface="DM Sans"/>
              <a:sym typeface="DM Sans"/>
            </a:endParaRPr>
          </a:p>
        </p:txBody>
      </p:sp>
      <p:sp>
        <p:nvSpPr>
          <p:cNvPr id="211" name="Google Shape;211;p8"/>
          <p:cNvSpPr/>
          <p:nvPr/>
        </p:nvSpPr>
        <p:spPr>
          <a:xfrm>
            <a:off x="5331125" y="3196300"/>
            <a:ext cx="3155700" cy="1014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8"/>
          <p:cNvSpPr txBox="1"/>
          <p:nvPr/>
        </p:nvSpPr>
        <p:spPr>
          <a:xfrm>
            <a:off x="5404100" y="3359925"/>
            <a:ext cx="30000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How would you synthesize these?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What are the key takeaways </a:t>
            </a:r>
            <a:br>
              <a:rPr b="1" i="0" lang="en-GB" sz="1300" u="none" cap="none" strike="noStrike">
                <a:solidFill>
                  <a:srgbClr val="C9FC8D"/>
                </a:solidFill>
                <a:latin typeface="DM Sans"/>
                <a:ea typeface="DM Sans"/>
                <a:cs typeface="DM Sans"/>
                <a:sym typeface="DM Sans"/>
              </a:rPr>
            </a:br>
            <a:r>
              <a:rPr b="1" i="0" lang="en-GB" sz="1300" u="none" cap="none" strike="noStrike">
                <a:solidFill>
                  <a:srgbClr val="C9FC8D"/>
                </a:solidFill>
                <a:latin typeface="DM Sans"/>
                <a:ea typeface="DM Sans"/>
                <a:cs typeface="DM Sans"/>
                <a:sym typeface="DM Sans"/>
              </a:rPr>
              <a:t>for students in 2-3 sentences?</a:t>
            </a:r>
            <a:endParaRPr b="0" i="0" sz="1400" u="none" cap="none" strike="noStrike">
              <a:solidFill>
                <a:srgbClr val="000000"/>
              </a:solidFill>
              <a:latin typeface="Arial"/>
              <a:ea typeface="Arial"/>
              <a:cs typeface="Arial"/>
              <a:sym typeface="Arial"/>
            </a:endParaRPr>
          </a:p>
        </p:txBody>
      </p:sp>
      <p:sp>
        <p:nvSpPr>
          <p:cNvPr id="213" name="Google Shape;213;p8"/>
          <p:cNvSpPr txBox="1"/>
          <p:nvPr/>
        </p:nvSpPr>
        <p:spPr>
          <a:xfrm>
            <a:off x="4955075" y="114725"/>
            <a:ext cx="3907800" cy="5949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IBM Plex Sans"/>
              <a:ea typeface="IBM Plex Sans"/>
              <a:cs typeface="IBM Plex Sans"/>
              <a:sym typeface="IBM Plex Sans"/>
            </a:endParaRPr>
          </a:p>
          <a:p>
            <a:pPr indent="0" lvl="0" marL="9144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8"/>
          <p:cNvSpPr txBox="1"/>
          <p:nvPr/>
        </p:nvSpPr>
        <p:spPr>
          <a:xfrm>
            <a:off x="615900" y="2839750"/>
            <a:ext cx="4032900" cy="15393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Understand statistics as a process for making inferences about population parameters based on a random sample from that population. </a:t>
            </a:r>
            <a:endParaRPr b="0" i="0" sz="1100" u="none" cap="none" strike="noStrike">
              <a:solidFill>
                <a:srgbClr val="434343"/>
              </a:solidFill>
              <a:latin typeface="Arial"/>
              <a:ea typeface="Arial"/>
              <a:cs typeface="Arial"/>
              <a:sym typeface="Arial"/>
            </a:endParaRPr>
          </a:p>
          <a:p>
            <a:pPr indent="-298450" lvl="0" marL="457200" marR="0" rtl="0" algn="l">
              <a:lnSpc>
                <a:spcPct val="100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Decide if a specified model is consistent with results from a given data-generating process, e.g., using simulation. For example, a model says a spinning coin falls heads up with probability 0.5. Would a result of 5 tails in a row cause you to question the model? </a:t>
            </a:r>
            <a:endParaRPr b="0" i="0" sz="1400" u="none" cap="none" strike="noStrike">
              <a:solidFill>
                <a:srgbClr val="000000"/>
              </a:solidFill>
              <a:latin typeface="Arial"/>
              <a:ea typeface="Arial"/>
              <a:cs typeface="Arial"/>
              <a:sym typeface="Arial"/>
            </a:endParaRPr>
          </a:p>
        </p:txBody>
      </p:sp>
      <p:sp>
        <p:nvSpPr>
          <p:cNvPr id="215" name="Google Shape;215;p8"/>
          <p:cNvSpPr txBox="1"/>
          <p:nvPr/>
        </p:nvSpPr>
        <p:spPr>
          <a:xfrm>
            <a:off x="5099600" y="199425"/>
            <a:ext cx="3907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434343"/>
                </a:solidFill>
                <a:latin typeface="Arial"/>
                <a:ea typeface="Arial"/>
                <a:cs typeface="Arial"/>
                <a:sym typeface="Arial"/>
              </a:rPr>
              <a:t>Make inferences and justify conclusions from sample surveys, experiments, and observational studies</a:t>
            </a:r>
            <a:endParaRPr b="0" i="0" sz="1400" u="none" cap="none" strike="noStrike">
              <a:solidFill>
                <a:srgbClr val="000000"/>
              </a:solidFill>
              <a:latin typeface="Arial"/>
              <a:ea typeface="Arial"/>
              <a:cs typeface="Arial"/>
              <a:sym typeface="Arial"/>
            </a:endParaRPr>
          </a:p>
        </p:txBody>
      </p:sp>
      <p:sp>
        <p:nvSpPr>
          <p:cNvPr id="216" name="Google Shape;216;p8"/>
          <p:cNvSpPr txBox="1"/>
          <p:nvPr/>
        </p:nvSpPr>
        <p:spPr>
          <a:xfrm>
            <a:off x="5194425" y="784350"/>
            <a:ext cx="37284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434343"/>
                </a:solidFill>
                <a:latin typeface="Arial"/>
                <a:ea typeface="Arial"/>
                <a:cs typeface="Arial"/>
                <a:sym typeface="Arial"/>
              </a:rPr>
              <a:t>3.   Recognize the purposes of and differences among sample surveys, experiments, and observational studies; explain how randomization relates to each. 	 </a:t>
            </a:r>
            <a:endParaRPr b="0" i="0" sz="11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434343"/>
                </a:solidFill>
                <a:latin typeface="Arial"/>
                <a:ea typeface="Arial"/>
                <a:cs typeface="Arial"/>
                <a:sym typeface="Arial"/>
              </a:rPr>
              <a:t>4.   Use data from a sample survey to estimate a population mean or proportion; develop a margin of error through the use of simulation models for random sampling. 	 </a:t>
            </a:r>
            <a:endParaRPr b="0" i="0" sz="11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434343"/>
                </a:solidFill>
                <a:latin typeface="Arial"/>
                <a:ea typeface="Arial"/>
                <a:cs typeface="Arial"/>
                <a:sym typeface="Arial"/>
              </a:rPr>
              <a:t>6.    Use data from a randomized experiment to compare two treatments; use simulations to decide if differences between parameters are significant.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FC8D"/>
        </a:solidFill>
      </p:bgPr>
    </p:bg>
    <p:spTree>
      <p:nvGrpSpPr>
        <p:cNvPr id="220" name="Shape 220"/>
        <p:cNvGrpSpPr/>
        <p:nvPr/>
      </p:nvGrpSpPr>
      <p:grpSpPr>
        <a:xfrm>
          <a:off x="0" y="0"/>
          <a:ext cx="0" cy="0"/>
          <a:chOff x="0" y="0"/>
          <a:chExt cx="0" cy="0"/>
        </a:xfrm>
      </p:grpSpPr>
      <p:sp>
        <p:nvSpPr>
          <p:cNvPr id="221" name="Google Shape;221;p9"/>
          <p:cNvSpPr txBox="1"/>
          <p:nvPr/>
        </p:nvSpPr>
        <p:spPr>
          <a:xfrm>
            <a:off x="615900" y="303450"/>
            <a:ext cx="4032900" cy="969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chemeClr val="dk1"/>
              </a:buClr>
              <a:buSzPts val="1100"/>
              <a:buFont typeface="Arial"/>
              <a:buNone/>
            </a:pPr>
            <a:r>
              <a:rPr b="0" i="0" lang="en-GB" sz="3500" u="none" cap="none" strike="noStrike">
                <a:solidFill>
                  <a:schemeClr val="dk1"/>
                </a:solidFill>
                <a:latin typeface="Nanum Myeongjo"/>
                <a:ea typeface="Nanum Myeongjo"/>
                <a:cs typeface="Nanum Myeongjo"/>
                <a:sym typeface="Nanum Myeongjo"/>
              </a:rPr>
              <a:t>What’s the Story of these Standards?</a:t>
            </a:r>
            <a:endParaRPr b="0" i="0" sz="3500" u="none" cap="none" strike="noStrike">
              <a:solidFill>
                <a:schemeClr val="dk1"/>
              </a:solidFill>
              <a:latin typeface="Nanum Myeongjo"/>
              <a:ea typeface="Nanum Myeongjo"/>
              <a:cs typeface="Nanum Myeongjo"/>
              <a:sym typeface="Nanum Myeongjo"/>
            </a:endParaRPr>
          </a:p>
        </p:txBody>
      </p:sp>
      <p:sp>
        <p:nvSpPr>
          <p:cNvPr id="222" name="Google Shape;222;p9"/>
          <p:cNvSpPr txBox="1"/>
          <p:nvPr/>
        </p:nvSpPr>
        <p:spPr>
          <a:xfrm>
            <a:off x="508050" y="2904400"/>
            <a:ext cx="3728400" cy="333300"/>
          </a:xfrm>
          <a:prstGeom prst="rect">
            <a:avLst/>
          </a:prstGeom>
          <a:noFill/>
          <a:ln>
            <a:noFill/>
          </a:ln>
        </p:spPr>
        <p:txBody>
          <a:bodyPr anchorCtr="0" anchor="t" bIns="0" lIns="91425" spcFirstLastPara="1" rIns="0" wrap="square" tIns="0">
            <a:spAutoFit/>
          </a:bodyPr>
          <a:lstStyle/>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rgbClr val="434343"/>
              </a:solidFill>
              <a:latin typeface="IBM Plex Sans"/>
              <a:ea typeface="IBM Plex Sans"/>
              <a:cs typeface="IBM Plex Sans"/>
              <a:sym typeface="IBM Plex Sans"/>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chemeClr val="dk1"/>
              </a:solidFill>
              <a:latin typeface="DM Sans"/>
              <a:ea typeface="DM Sans"/>
              <a:cs typeface="DM Sans"/>
              <a:sym typeface="DM Sans"/>
            </a:endParaRPr>
          </a:p>
        </p:txBody>
      </p:sp>
      <p:sp>
        <p:nvSpPr>
          <p:cNvPr id="223" name="Google Shape;223;p9"/>
          <p:cNvSpPr txBox="1"/>
          <p:nvPr/>
        </p:nvSpPr>
        <p:spPr>
          <a:xfrm>
            <a:off x="615900" y="1515100"/>
            <a:ext cx="4032900" cy="668100"/>
          </a:xfrm>
          <a:prstGeom prst="rect">
            <a:avLst/>
          </a:prstGeom>
          <a:noFill/>
          <a:ln>
            <a:noFill/>
          </a:ln>
        </p:spPr>
        <p:txBody>
          <a:bodyPr anchorCtr="0" anchor="t" bIns="0" lIns="0" spcFirstLastPara="1" rIns="0" wrap="square" tIns="0">
            <a:spAutoFit/>
          </a:bodyPr>
          <a:lstStyle/>
          <a:p>
            <a:pPr indent="0" lvl="0" marL="0" marR="0" rtl="0" algn="l">
              <a:lnSpc>
                <a:spcPct val="105000"/>
              </a:lnSpc>
              <a:spcBef>
                <a:spcPts val="0"/>
              </a:spcBef>
              <a:spcAft>
                <a:spcPts val="0"/>
              </a:spcAft>
              <a:buClr>
                <a:srgbClr val="000000"/>
              </a:buClr>
              <a:buSzPts val="1400"/>
              <a:buFont typeface="Arial"/>
              <a:buNone/>
            </a:pPr>
            <a:r>
              <a:rPr b="1" i="0" lang="en-GB" sz="1400" u="none" cap="none" strike="noStrike">
                <a:solidFill>
                  <a:schemeClr val="dk1"/>
                </a:solidFill>
                <a:latin typeface="DM Sans"/>
                <a:ea typeface="DM Sans"/>
                <a:cs typeface="DM Sans"/>
                <a:sym typeface="DM Sans"/>
              </a:rPr>
              <a:t>Selected Common Core Standards for Mathematics - Making Inferences and Making Conclusions</a:t>
            </a:r>
            <a:endParaRPr b="1" i="0" sz="1400" u="none" cap="none" strike="noStrike">
              <a:solidFill>
                <a:srgbClr val="000000"/>
              </a:solidFill>
              <a:latin typeface="DM Sans"/>
              <a:ea typeface="DM Sans"/>
              <a:cs typeface="DM Sans"/>
              <a:sym typeface="DM Sans"/>
            </a:endParaRPr>
          </a:p>
        </p:txBody>
      </p:sp>
      <p:cxnSp>
        <p:nvCxnSpPr>
          <p:cNvPr id="224" name="Google Shape;224;p9"/>
          <p:cNvCxnSpPr/>
          <p:nvPr/>
        </p:nvCxnSpPr>
        <p:spPr>
          <a:xfrm rot="10800000">
            <a:off x="4874201" y="125"/>
            <a:ext cx="0" cy="5162100"/>
          </a:xfrm>
          <a:prstGeom prst="straightConnector1">
            <a:avLst/>
          </a:prstGeom>
          <a:noFill/>
          <a:ln cap="flat" cmpd="sng" w="9525">
            <a:solidFill>
              <a:schemeClr val="dk2"/>
            </a:solidFill>
            <a:prstDash val="solid"/>
            <a:round/>
            <a:headEnd len="sm" w="sm" type="none"/>
            <a:tailEnd len="sm" w="sm" type="none"/>
          </a:ln>
        </p:spPr>
      </p:cxnSp>
      <p:sp>
        <p:nvSpPr>
          <p:cNvPr id="225" name="Google Shape;225;p9"/>
          <p:cNvSpPr txBox="1"/>
          <p:nvPr/>
        </p:nvSpPr>
        <p:spPr>
          <a:xfrm>
            <a:off x="615900" y="2434825"/>
            <a:ext cx="37284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i="0" lang="en-GB" sz="1100" u="none" cap="none" strike="noStrike">
                <a:solidFill>
                  <a:srgbClr val="434343"/>
                </a:solidFill>
                <a:latin typeface="Arial"/>
                <a:ea typeface="Arial"/>
                <a:cs typeface="Arial"/>
                <a:sym typeface="Arial"/>
              </a:rPr>
              <a:t>Understand and evaluate random processes underlying statistical experiments </a:t>
            </a:r>
            <a:endParaRPr b="1" i="0" sz="1100" u="none" cap="none" strike="noStrike">
              <a:solidFill>
                <a:srgbClr val="000000"/>
              </a:solidFill>
              <a:latin typeface="DM Sans"/>
              <a:ea typeface="DM Sans"/>
              <a:cs typeface="DM Sans"/>
              <a:sym typeface="DM Sans"/>
            </a:endParaRPr>
          </a:p>
        </p:txBody>
      </p:sp>
      <p:sp>
        <p:nvSpPr>
          <p:cNvPr id="226" name="Google Shape;226;p9"/>
          <p:cNvSpPr txBox="1"/>
          <p:nvPr/>
        </p:nvSpPr>
        <p:spPr>
          <a:xfrm>
            <a:off x="4955075" y="114725"/>
            <a:ext cx="3907800" cy="5949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434343"/>
              </a:solidFill>
              <a:latin typeface="IBM Plex Sans"/>
              <a:ea typeface="IBM Plex Sans"/>
              <a:cs typeface="IBM Plex Sans"/>
              <a:sym typeface="IBM Plex Sans"/>
            </a:endParaRPr>
          </a:p>
          <a:p>
            <a:pPr indent="0" lvl="0" marL="91440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9"/>
          <p:cNvSpPr txBox="1"/>
          <p:nvPr/>
        </p:nvSpPr>
        <p:spPr>
          <a:xfrm>
            <a:off x="615900" y="2839750"/>
            <a:ext cx="4032900" cy="1539300"/>
          </a:xfrm>
          <a:prstGeom prst="rect">
            <a:avLst/>
          </a:prstGeom>
          <a:noFill/>
          <a:ln>
            <a:noFill/>
          </a:ln>
        </p:spPr>
        <p:txBody>
          <a:bodyPr anchorCtr="0" anchor="t" bIns="91425" lIns="91425" spcFirstLastPara="1" rIns="91425" wrap="square" tIns="91425">
            <a:spAutoFit/>
          </a:bodyPr>
          <a:lstStyle/>
          <a:p>
            <a:pPr indent="-298450" lvl="0" marL="457200" marR="0" rtl="0" algn="l">
              <a:lnSpc>
                <a:spcPct val="100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Understand statistics as a process for making inferences about population parameters based on a random sample from that population. </a:t>
            </a:r>
            <a:endParaRPr b="0" i="0" sz="1100" u="none" cap="none" strike="noStrike">
              <a:solidFill>
                <a:srgbClr val="434343"/>
              </a:solidFill>
              <a:latin typeface="Arial"/>
              <a:ea typeface="Arial"/>
              <a:cs typeface="Arial"/>
              <a:sym typeface="Arial"/>
            </a:endParaRPr>
          </a:p>
          <a:p>
            <a:pPr indent="-298450" lvl="0" marL="457200" marR="0" rtl="0" algn="l">
              <a:lnSpc>
                <a:spcPct val="100000"/>
              </a:lnSpc>
              <a:spcBef>
                <a:spcPts val="0"/>
              </a:spcBef>
              <a:spcAft>
                <a:spcPts val="0"/>
              </a:spcAft>
              <a:buClr>
                <a:srgbClr val="434343"/>
              </a:buClr>
              <a:buSzPts val="1100"/>
              <a:buFont typeface="Arial"/>
              <a:buAutoNum type="arabicPeriod"/>
            </a:pPr>
            <a:r>
              <a:rPr b="0" i="0" lang="en-GB" sz="1100" u="none" cap="none" strike="noStrike">
                <a:solidFill>
                  <a:srgbClr val="434343"/>
                </a:solidFill>
                <a:latin typeface="Arial"/>
                <a:ea typeface="Arial"/>
                <a:cs typeface="Arial"/>
                <a:sym typeface="Arial"/>
              </a:rPr>
              <a:t>Decide if a specified model is consistent with results from a given data-generating process, e.g., using simulation. For example, a model says a spinning coin falls heads up with probability 0.5. Would a result of 5 tails in a row cause you to question the model? </a:t>
            </a:r>
            <a:endParaRPr b="0" i="0" sz="1400" u="none" cap="none" strike="noStrike">
              <a:solidFill>
                <a:srgbClr val="000000"/>
              </a:solidFill>
              <a:latin typeface="Arial"/>
              <a:ea typeface="Arial"/>
              <a:cs typeface="Arial"/>
              <a:sym typeface="Arial"/>
            </a:endParaRPr>
          </a:p>
        </p:txBody>
      </p:sp>
      <p:sp>
        <p:nvSpPr>
          <p:cNvPr id="228" name="Google Shape;228;p9"/>
          <p:cNvSpPr txBox="1"/>
          <p:nvPr/>
        </p:nvSpPr>
        <p:spPr>
          <a:xfrm>
            <a:off x="5099600" y="199425"/>
            <a:ext cx="39078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434343"/>
                </a:solidFill>
                <a:latin typeface="Arial"/>
                <a:ea typeface="Arial"/>
                <a:cs typeface="Arial"/>
                <a:sym typeface="Arial"/>
              </a:rPr>
              <a:t>Make inferences and justify conclusions from sample surveys, experiments, and observational studies</a:t>
            </a:r>
            <a:endParaRPr b="0" i="0" sz="1400" u="none" cap="none" strike="noStrike">
              <a:solidFill>
                <a:srgbClr val="000000"/>
              </a:solidFill>
              <a:latin typeface="Arial"/>
              <a:ea typeface="Arial"/>
              <a:cs typeface="Arial"/>
              <a:sym typeface="Arial"/>
            </a:endParaRPr>
          </a:p>
        </p:txBody>
      </p:sp>
      <p:sp>
        <p:nvSpPr>
          <p:cNvPr id="229" name="Google Shape;229;p9"/>
          <p:cNvSpPr txBox="1"/>
          <p:nvPr/>
        </p:nvSpPr>
        <p:spPr>
          <a:xfrm>
            <a:off x="5194425" y="784350"/>
            <a:ext cx="37284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434343"/>
                </a:solidFill>
                <a:latin typeface="Arial"/>
                <a:ea typeface="Arial"/>
                <a:cs typeface="Arial"/>
                <a:sym typeface="Arial"/>
              </a:rPr>
              <a:t>3.   Recognize the purposes of and differences among sample surveys, experiments, and observational studies; explain how randomization relates to each. 	 </a:t>
            </a:r>
            <a:endParaRPr b="0" i="0" sz="11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434343"/>
                </a:solidFill>
                <a:latin typeface="Arial"/>
                <a:ea typeface="Arial"/>
                <a:cs typeface="Arial"/>
                <a:sym typeface="Arial"/>
              </a:rPr>
              <a:t>4.   Use data from a sample survey to estimate a population mean or proportion; develop a margin of error through the use of simulation models for random sampling. 	 </a:t>
            </a:r>
            <a:endParaRPr b="0" i="0" sz="11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3434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434343"/>
                </a:solidFill>
                <a:latin typeface="Arial"/>
                <a:ea typeface="Arial"/>
                <a:cs typeface="Arial"/>
                <a:sym typeface="Arial"/>
              </a:rPr>
              <a:t>6.    Use data from a randomized experiment to compare two treatments; use simulations to decide if differences between parameters are significant. 	 </a:t>
            </a:r>
            <a:endParaRPr b="0" i="0" sz="1400" u="none" cap="none" strike="noStrike">
              <a:solidFill>
                <a:srgbClr val="000000"/>
              </a:solidFill>
              <a:latin typeface="Arial"/>
              <a:ea typeface="Arial"/>
              <a:cs typeface="Arial"/>
              <a:sym typeface="Arial"/>
            </a:endParaRPr>
          </a:p>
        </p:txBody>
      </p:sp>
      <p:sp>
        <p:nvSpPr>
          <p:cNvPr id="230" name="Google Shape;230;p9"/>
          <p:cNvSpPr/>
          <p:nvPr/>
        </p:nvSpPr>
        <p:spPr>
          <a:xfrm>
            <a:off x="5282400" y="3247200"/>
            <a:ext cx="3155700" cy="5979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231" name="Google Shape;231;p9"/>
          <p:cNvSpPr txBox="1"/>
          <p:nvPr/>
        </p:nvSpPr>
        <p:spPr>
          <a:xfrm>
            <a:off x="5486650" y="3362100"/>
            <a:ext cx="27219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C9FC8D"/>
                </a:solidFill>
                <a:latin typeface="DM Sans"/>
                <a:ea typeface="DM Sans"/>
                <a:cs typeface="DM Sans"/>
                <a:sym typeface="DM Sans"/>
              </a:rPr>
              <a:t>Share your thinking!</a:t>
            </a:r>
            <a:endParaRPr b="1" i="0" sz="1300" u="none" cap="none" strike="noStrike">
              <a:solidFill>
                <a:srgbClr val="C9FC8D"/>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