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A51F54-5B02-43E2-8CC4-301E4D3871D1}">
  <a:tblStyle styleId="{B2A51F54-5B02-43E2-8CC4-301E4D3871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799E157-4FC8-4C7B-A796-1DF579546EFC}"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3B5774-EED9-4ECF-A67C-40E2FB7A71F8}"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tm.org/Standards-and-Positions/Position-Statements/Ability-Labels_-Disrupting-%E2%80%9CHigh,%E2%80%9D-%E2%80%9CMedium,%E2%80%9D-and-%E2%80%9CLow%E2%80%9D-in-Mathematics-Educ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5291002b7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5291002b7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5291002b7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75291002b7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some time to read and consider: </a:t>
            </a:r>
            <a:r>
              <a:rPr lang="en-GB"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4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5291002b7_0_7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75291002b7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5291002b7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75291002b7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4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5291002b7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75291002b7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Please see pages 5 and 6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5291002b7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75291002b7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5291002b7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75291002b7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5291002b7_0_7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75291002b7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these quotes with group as a way to give insight into the </a:t>
            </a:r>
            <a:r>
              <a:rPr lang="en-GB" i="1">
                <a:solidFill>
                  <a:schemeClr val="dk1"/>
                </a:solidFill>
              </a:rPr>
              <a:t>why</a:t>
            </a:r>
            <a:r>
              <a:rPr lang="en-GB">
                <a:solidFill>
                  <a:schemeClr val="dk1"/>
                </a:solidFill>
              </a:rPr>
              <a:t> of this badging project.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75291002b7_0_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75291002b7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consider </a:t>
            </a:r>
            <a:r>
              <a:rPr lang="en-GB"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75291002b7_0_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75291002b7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75291002b7_0_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75291002b7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5291002b7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5291002b7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75291002b7_0_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75291002b7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75291002b7_0_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75291002b7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 good CPE to focus on for this task is </a:t>
            </a:r>
            <a:r>
              <a:rPr lang="en-GB" b="1">
                <a:solidFill>
                  <a:schemeClr val="dk1"/>
                </a:solidFill>
              </a:rPr>
              <a:t>204.c: Interpret logarithmic and exponential functions that arise in applications in terms of the context.</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5291002b7_0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75291002b7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9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75291002b7_0_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75291002b7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75291002b7_0_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75291002b7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5291002b7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75291002b7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60ee58b5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a60ee58b5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SzPts val="1100"/>
              <a:buChar char="●"/>
            </a:pPr>
            <a:r>
              <a:rPr lang="en-GB">
                <a:solidFill>
                  <a:schemeClr val="dk1"/>
                </a:solidFill>
              </a:rPr>
              <a:t>Let participants know that as we begin to look at student work, it is important to avoid using ability labels and other deficit language.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access to the position statement from NCTM: </a:t>
            </a:r>
            <a:r>
              <a:rPr lang="en-GB" u="sng">
                <a:solidFill>
                  <a:schemeClr val="hlink"/>
                </a:solidFill>
                <a:hlinkClick r:id="rId3"/>
              </a:rPr>
              <a:t>https://www.nctm.org/Standards-and-Positions/Position-Statements/Ability-Labels_-Disrupting-%E2%80%9CHigh,%E2%80%9D-%E2%80%9CMedium,%E2%80%9D-and-%E2%80%9CLow%E2%80%9D-in-Mathematics-Education/</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the group to reflect on (a) the types of labels they have heard used in math contexts; (b) the potential impact of these labels.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75291002b7_0_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75291002b7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10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75291002b7_0_9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75291002b7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Look for trends in responses, especially as connected to </a:t>
            </a:r>
            <a:r>
              <a:rPr lang="en-GB" b="1">
                <a:solidFill>
                  <a:schemeClr val="dk1"/>
                </a:solidFill>
              </a:rPr>
              <a:t>CPE 204.c: Interpret logarithmic and exponential functions that arise in applications in terms of the context..</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75291002b7_0_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75291002b7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15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5291002b7_0_6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5291002b7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Prompt participants to tell a story using only 6 words. The words can be written as a continuous thought, a string of words, or a combination of the two! The challenge here is to be succinct but impactful. You can decide whether to have people elaborate after reading their story.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75291002b7_0_9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75291002b7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75291002b7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75291002b7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Determine where that </a:t>
            </a:r>
            <a:r>
              <a:rPr lang="en-GB" b="1" u="sng">
                <a:solidFill>
                  <a:schemeClr val="dk1"/>
                </a:solidFill>
              </a:rPr>
              <a:t>work</a:t>
            </a:r>
            <a:r>
              <a:rPr lang="en-GB">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We will focus our lens on the indicator displayed on the slide: 204.c</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75291002b7_0_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75291002b7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3"/>
              </a:rPr>
              <a:t>Jamboard file- Baseline PL Looking at Student Work</a:t>
            </a:r>
            <a:r>
              <a:rPr lang="en-GB">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If they find the student </a:t>
            </a:r>
            <a:r>
              <a:rPr lang="en-GB" b="1" u="sng">
                <a:solidFill>
                  <a:schemeClr val="dk1"/>
                </a:solidFill>
              </a:rPr>
              <a:t>work</a:t>
            </a:r>
            <a:r>
              <a:rPr lang="en-GB" b="1">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75291002b7_0_9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75291002b7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75291002b7_0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75291002b7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75291002b7_0_9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75291002b7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75291002b7_0_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75291002b7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75291002b7_0_10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75291002b7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75291002b7_0_10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75291002b7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11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75291002b7_0_1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75291002b7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5291002b7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5291002b7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75291002b7_0_10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75291002b7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 good CPE to focus on for this task is </a:t>
            </a:r>
            <a:r>
              <a:rPr lang="en-GB" b="1">
                <a:solidFill>
                  <a:schemeClr val="dk1"/>
                </a:solidFill>
              </a:rPr>
              <a:t>204.c: Interpret logarithmic and exponential functions that arise in applications in terms of the context.</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75291002b7_0_10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75291002b7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9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75291002b7_0_1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75291002b7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75291002b7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75291002b7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75291002b7_0_10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75291002b7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75291002b7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75291002b7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75291002b7_0_1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75291002b7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Look for trends in responses, especially as connected to </a:t>
            </a:r>
            <a:r>
              <a:rPr lang="en-GB" b="1">
                <a:solidFill>
                  <a:schemeClr val="dk1"/>
                </a:solidFill>
              </a:rPr>
              <a:t>204.c: Interpret logarithmic and exponential functions that arise in applications in terms of the context.</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14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75291002b7_0_10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75291002b7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Determine where that </a:t>
            </a:r>
            <a:r>
              <a:rPr lang="en-GB" b="1" u="sng">
                <a:solidFill>
                  <a:schemeClr val="dk1"/>
                </a:solidFill>
              </a:rPr>
              <a:t>work</a:t>
            </a:r>
            <a:r>
              <a:rPr lang="en-GB">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We will focus our lens on the indicator displayed on the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75291002b7_0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75291002b7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3"/>
              </a:rPr>
              <a:t>Jamboard file- Baseline PL Looking at Student Work</a:t>
            </a:r>
            <a:r>
              <a:rPr lang="en-GB">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If they find the student </a:t>
            </a:r>
            <a:r>
              <a:rPr lang="en-GB" b="1" u="sng">
                <a:solidFill>
                  <a:schemeClr val="dk1"/>
                </a:solidFill>
              </a:rPr>
              <a:t>work</a:t>
            </a:r>
            <a:r>
              <a:rPr lang="en-GB" b="1">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75291002b7_0_1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75291002b7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5291002b7_0_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75291002b7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bading system.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75291002b7_0_1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275291002b7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75291002b7_0_1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75291002b7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75291002b7_0_1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275291002b7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75291002b7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75291002b7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75291002b7_0_1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275291002b7_0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5291002b7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75291002b7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5291002b7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5291002b7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5291002b7_0_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75291002b7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5291002b7_0_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75291002b7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565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GB">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A </a:t>
            </a:r>
            <a:r>
              <a:rPr lang="en-GB"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GB">
                <a:solidFill>
                  <a:srgbClr val="83FF36"/>
                </a:solidFill>
                <a:latin typeface="Nanum Myeongjo"/>
                <a:ea typeface="Nanum Myeongjo"/>
                <a:cs typeface="Nanum Myeongjo"/>
                <a:sym typeface="Nanum Myeongjo"/>
              </a:rPr>
              <a:t> </a:t>
            </a:r>
            <a:r>
              <a:rPr lang="en-GB">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1"/>
        <p:cNvGrpSpPr/>
        <p:nvPr/>
      </p:nvGrpSpPr>
      <p:grpSpPr>
        <a:xfrm>
          <a:off x="0" y="0"/>
          <a:ext cx="0" cy="0"/>
          <a:chOff x="0" y="0"/>
          <a:chExt cx="0" cy="0"/>
        </a:xfrm>
      </p:grpSpPr>
      <p:sp>
        <p:nvSpPr>
          <p:cNvPr id="232" name="Google Shape;232;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1"/>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M204 Content and Practice Expectations (CPE)</a:t>
            </a:r>
            <a:endParaRPr sz="2100">
              <a:solidFill>
                <a:schemeClr val="dk1"/>
              </a:solidFill>
              <a:latin typeface="Nanum Myeongjo"/>
              <a:ea typeface="Nanum Myeongjo"/>
              <a:cs typeface="Nanum Myeongjo"/>
              <a:sym typeface="Nanum Myeongjo"/>
            </a:endParaRPr>
          </a:p>
        </p:txBody>
      </p:sp>
      <p:cxnSp>
        <p:nvCxnSpPr>
          <p:cNvPr id="234" name="Google Shape;234;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5" name="Google Shape;235;p41"/>
          <p:cNvGraphicFramePr/>
          <p:nvPr/>
        </p:nvGraphicFramePr>
        <p:xfrm>
          <a:off x="311700" y="1057150"/>
          <a:ext cx="3000000" cy="3000000"/>
        </p:xfrm>
        <a:graphic>
          <a:graphicData uri="http://schemas.openxmlformats.org/drawingml/2006/table">
            <a:tbl>
              <a:tblPr>
                <a:noFill/>
                <a:tableStyleId>{B2A51F54-5B02-43E2-8CC4-301E4D3871D1}</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204.a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Understand the relationship between exponential and logarithmic functions.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204.b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Graph exponential and logarithmic functions.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204.c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Interpret logarithmic and exponential functions that arise in applications in terms of the context.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204.d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logarithms to analyze exponential models.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9"/>
        <p:cNvGrpSpPr/>
        <p:nvPr/>
      </p:nvGrpSpPr>
      <p:grpSpPr>
        <a:xfrm>
          <a:off x="0" y="0"/>
          <a:ext cx="0" cy="0"/>
          <a:chOff x="0" y="0"/>
          <a:chExt cx="0" cy="0"/>
        </a:xfrm>
      </p:grpSpPr>
      <p:sp>
        <p:nvSpPr>
          <p:cNvPr id="240" name="Google Shape;240;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txBox="1"/>
          <p:nvPr/>
        </p:nvSpPr>
        <p:spPr>
          <a:xfrm>
            <a:off x="345075" y="276625"/>
            <a:ext cx="61983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M204 Content and Practice Expectations (CPE)</a:t>
            </a:r>
            <a:endParaRPr sz="2100">
              <a:solidFill>
                <a:schemeClr val="dk1"/>
              </a:solidFill>
              <a:latin typeface="Nanum Myeongjo"/>
              <a:ea typeface="Nanum Myeongjo"/>
              <a:cs typeface="Nanum Myeongjo"/>
              <a:sym typeface="Nanum Myeongjo"/>
            </a:endParaRPr>
          </a:p>
        </p:txBody>
      </p:sp>
      <p:cxnSp>
        <p:nvCxnSpPr>
          <p:cNvPr id="242" name="Google Shape;242;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43" name="Google Shape;243;p42"/>
          <p:cNvGraphicFramePr/>
          <p:nvPr/>
        </p:nvGraphicFramePr>
        <p:xfrm>
          <a:off x="311700" y="1057150"/>
          <a:ext cx="3000000" cy="3000000"/>
        </p:xfrm>
        <a:graphic>
          <a:graphicData uri="http://schemas.openxmlformats.org/drawingml/2006/table">
            <a:tbl>
              <a:tblPr>
                <a:noFill/>
                <a:tableStyleId>{B2A51F54-5B02-43E2-8CC4-301E4D3871D1}</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204.a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Understand the relationship between exponential and logarithmic functions.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204.b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Graph exponential and logarithmic functions.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204.c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Interpret logarithmic and exponential functions that arise in applications in terms of the context.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204.d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logarithms to analyze exponential models.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44" name="Google Shape;244;p42"/>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What</a:t>
            </a:r>
            <a:br>
              <a:rPr lang="en-GB" b="1">
                <a:solidFill>
                  <a:srgbClr val="BDFCD7"/>
                </a:solidFill>
                <a:latin typeface="DM Sans"/>
                <a:ea typeface="DM Sans"/>
                <a:cs typeface="DM Sans"/>
                <a:sym typeface="DM Sans"/>
              </a:rPr>
            </a:br>
            <a:r>
              <a:rPr lang="en-GB"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9"/>
        <p:cNvGrpSpPr/>
        <p:nvPr/>
      </p:nvGrpSpPr>
      <p:grpSpPr>
        <a:xfrm>
          <a:off x="0" y="0"/>
          <a:ext cx="0" cy="0"/>
          <a:chOff x="0" y="0"/>
          <a:chExt cx="0" cy="0"/>
        </a:xfrm>
      </p:grpSpPr>
      <p:sp>
        <p:nvSpPr>
          <p:cNvPr id="250" name="Google Shape;250;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M204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2" name="Google Shape;252;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53" name="Google Shape;253;p43"/>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3"/>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graphicFrame>
        <p:nvGraphicFramePr>
          <p:cNvPr id="255" name="Google Shape;255;p43"/>
          <p:cNvGraphicFramePr/>
          <p:nvPr/>
        </p:nvGraphicFramePr>
        <p:xfrm>
          <a:off x="345075" y="1057125"/>
          <a:ext cx="3000000" cy="3000000"/>
        </p:xfrm>
        <a:graphic>
          <a:graphicData uri="http://schemas.openxmlformats.org/drawingml/2006/table">
            <a:tbl>
              <a:tblPr>
                <a:noFill/>
                <a:tableStyleId>{2799E157-4FC8-4C7B-A796-1DF579546EFC}</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extLst>
                  <a:ext uri="{0D108BD9-81ED-4DB2-BD59-A6C34878D82A}">
                    <a16:rowId xmlns:a16="http://schemas.microsoft.com/office/drawing/2014/main" val="10000"/>
                  </a:ext>
                </a:extLst>
              </a:tr>
              <a:tr h="632300">
                <a:tc rowSpan="2">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204.a: Understand the relationship between exponential and logarithmic functions.</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 use reasoning about exponents to explain the value of a logarithmic expression.</a:t>
                      </a:r>
                      <a:endParaRPr sz="1000">
                        <a:solidFill>
                          <a:srgbClr val="434343"/>
                        </a:solidFill>
                        <a:latin typeface="IBM Plex Sans"/>
                        <a:ea typeface="IBM Plex Sans"/>
                        <a:cs typeface="IBM Plex Sans"/>
                        <a:sym typeface="IBM Plex Sans"/>
                      </a:endParaRPr>
                    </a:p>
                  </a:txBody>
                  <a:tcPr marL="63500" marR="63500" marT="63500" marB="63500">
                    <a:solidFill>
                      <a:schemeClr val="lt1"/>
                    </a:solidFill>
                  </a:tcPr>
                </a:tc>
                <a:extLst>
                  <a:ext uri="{0D108BD9-81ED-4DB2-BD59-A6C34878D82A}">
                    <a16:rowId xmlns:a16="http://schemas.microsoft.com/office/drawing/2014/main" val="10001"/>
                  </a:ext>
                </a:extLst>
              </a:tr>
              <a:tr h="6323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ii. write an exponential expression to verify the value of a logarithmic expression.</a:t>
                      </a:r>
                      <a:endParaRPr sz="1000">
                        <a:solidFill>
                          <a:srgbClr val="434343"/>
                        </a:solidFill>
                        <a:latin typeface="IBM Plex Sans"/>
                        <a:ea typeface="IBM Plex Sans"/>
                        <a:cs typeface="IBM Plex Sans"/>
                        <a:sym typeface="IBM Plex Sans"/>
                      </a:endParaRPr>
                    </a:p>
                  </a:txBody>
                  <a:tcPr marL="63500" marR="63500" marT="63500" marB="63500">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2300">
                <a:tc rowSpan="3">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204.b: Graph exponential and logarithmic functions.</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 graph an exponential function over a domain that includes non-integers.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23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ii. graph a logarithmic function.</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2300">
                <a:tc vMerge="1">
                  <a:txBody>
                    <a:bodyPr/>
                    <a:lstStyle/>
                    <a:p>
                      <a:endParaRPr lang="en-US"/>
                    </a:p>
                  </a:txBody>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iii. explain the effect of changing the parameters in an exponential or logarithmic function on its graph.</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59"/>
        <p:cNvGrpSpPr/>
        <p:nvPr/>
      </p:nvGrpSpPr>
      <p:grpSpPr>
        <a:xfrm>
          <a:off x="0" y="0"/>
          <a:ext cx="0" cy="0"/>
          <a:chOff x="0" y="0"/>
          <a:chExt cx="0" cy="0"/>
        </a:xfrm>
      </p:grpSpPr>
      <p:cxnSp>
        <p:nvCxnSpPr>
          <p:cNvPr id="260" name="Google Shape;260;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1" name="Google Shape;261;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2" name="Google Shape;262;p44"/>
          <p:cNvSpPr txBox="1"/>
          <p:nvPr/>
        </p:nvSpPr>
        <p:spPr>
          <a:xfrm>
            <a:off x="615900" y="1141350"/>
            <a:ext cx="5917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Exponentials and Logarithms I</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Newton’s Law of Cooling</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GB"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3" name="Google Shape;263;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7"/>
        <p:cNvGrpSpPr/>
        <p:nvPr/>
      </p:nvGrpSpPr>
      <p:grpSpPr>
        <a:xfrm>
          <a:off x="0" y="0"/>
          <a:ext cx="0" cy="0"/>
          <a:chOff x="0" y="0"/>
          <a:chExt cx="0" cy="0"/>
        </a:xfrm>
      </p:grpSpPr>
      <p:cxnSp>
        <p:nvCxnSpPr>
          <p:cNvPr id="268" name="Google Shape;268;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9" name="Google Shape;269;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0" name="Google Shape;270;p45"/>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spcBef>
                <a:spcPts val="120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Exponentials and Logarithms I</a:t>
            </a:r>
            <a:endParaRPr sz="2500">
              <a:solidFill>
                <a:srgbClr val="83FBA3"/>
              </a:solidFill>
              <a:latin typeface="DM Sans"/>
              <a:ea typeface="DM Sans"/>
              <a:cs typeface="DM Sans"/>
              <a:sym typeface="DM Sans"/>
            </a:endParaRPr>
          </a:p>
          <a:p>
            <a:pPr marL="457200" lvl="0" indent="-387350" algn="l" rtl="0">
              <a:spcBef>
                <a:spcPts val="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Newton’s Law of Cooling</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GB"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71" name="Google Shape;271;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2" name="Google Shape;272;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7"/>
        <p:cNvGrpSpPr/>
        <p:nvPr/>
      </p:nvGrpSpPr>
      <p:grpSpPr>
        <a:xfrm>
          <a:off x="0" y="0"/>
          <a:ext cx="0" cy="0"/>
          <a:chOff x="0" y="0"/>
          <a:chExt cx="0" cy="0"/>
        </a:xfrm>
      </p:grpSpPr>
      <p:sp>
        <p:nvSpPr>
          <p:cNvPr id="278" name="Google Shape;278;p4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80" name="Google Shape;280;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81" name="Google Shape;281;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GB"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GB"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2" name="Google Shape;282;p46"/>
          <p:cNvSpPr txBox="1"/>
          <p:nvPr/>
        </p:nvSpPr>
        <p:spPr>
          <a:xfrm>
            <a:off x="6975725" y="296842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3" name="Google Shape;283;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87"/>
        <p:cNvGrpSpPr/>
        <p:nvPr/>
      </p:nvGrpSpPr>
      <p:grpSpPr>
        <a:xfrm>
          <a:off x="0" y="0"/>
          <a:ext cx="0" cy="0"/>
          <a:chOff x="0" y="0"/>
          <a:chExt cx="0" cy="0"/>
        </a:xfrm>
      </p:grpSpPr>
      <p:pic>
        <p:nvPicPr>
          <p:cNvPr id="288" name="Google Shape;288;p47"/>
          <p:cNvPicPr preferRelativeResize="0"/>
          <p:nvPr/>
        </p:nvPicPr>
        <p:blipFill>
          <a:blip r:embed="rId3">
            <a:alphaModFix/>
          </a:blip>
          <a:stretch>
            <a:fillRect/>
          </a:stretch>
        </p:blipFill>
        <p:spPr>
          <a:xfrm rot="432179">
            <a:off x="2764280" y="359560"/>
            <a:ext cx="2773340" cy="1592282"/>
          </a:xfrm>
          <a:prstGeom prst="rect">
            <a:avLst/>
          </a:prstGeom>
          <a:noFill/>
          <a:ln>
            <a:noFill/>
          </a:ln>
        </p:spPr>
      </p:pic>
      <p:sp>
        <p:nvSpPr>
          <p:cNvPr id="289" name="Google Shape;289;p47"/>
          <p:cNvSpPr txBox="1"/>
          <p:nvPr/>
        </p:nvSpPr>
        <p:spPr>
          <a:xfrm>
            <a:off x="5687325" y="601800"/>
            <a:ext cx="2855400" cy="1077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GB">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a:solidFill>
                <a:schemeClr val="dk1"/>
              </a:solidFill>
              <a:latin typeface="DM Sans"/>
              <a:ea typeface="DM Sans"/>
              <a:cs typeface="DM Sans"/>
              <a:sym typeface="DM Sans"/>
            </a:endParaRPr>
          </a:p>
        </p:txBody>
      </p:sp>
      <p:sp>
        <p:nvSpPr>
          <p:cNvPr id="290" name="Google Shape;290;p47"/>
          <p:cNvSpPr txBox="1"/>
          <p:nvPr/>
        </p:nvSpPr>
        <p:spPr>
          <a:xfrm>
            <a:off x="3115050" y="6082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9000">
                <a:solidFill>
                  <a:schemeClr val="dk1"/>
                </a:solidFill>
                <a:latin typeface="Nanum Myeongjo"/>
                <a:ea typeface="Nanum Myeongjo"/>
                <a:cs typeface="Nanum Myeongjo"/>
                <a:sym typeface="Nanum Myeongjo"/>
              </a:rPr>
              <a:t>60%</a:t>
            </a:r>
            <a:endParaRPr sz="9000">
              <a:solidFill>
                <a:schemeClr val="dk1"/>
              </a:solidFill>
              <a:latin typeface="Nanum Myeongjo"/>
              <a:ea typeface="Nanum Myeongjo"/>
              <a:cs typeface="Nanum Myeongjo"/>
              <a:sym typeface="Nanum Myeongjo"/>
            </a:endParaRPr>
          </a:p>
        </p:txBody>
      </p:sp>
      <p:cxnSp>
        <p:nvCxnSpPr>
          <p:cNvPr id="291" name="Google Shape;291;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292" name="Google Shape;292;p47"/>
          <p:cNvPicPr preferRelativeResize="0"/>
          <p:nvPr/>
        </p:nvPicPr>
        <p:blipFill>
          <a:blip r:embed="rId3">
            <a:alphaModFix/>
          </a:blip>
          <a:stretch>
            <a:fillRect/>
          </a:stretch>
        </p:blipFill>
        <p:spPr>
          <a:xfrm rot="432179">
            <a:off x="2764280" y="2308260"/>
            <a:ext cx="2773340" cy="1592282"/>
          </a:xfrm>
          <a:prstGeom prst="rect">
            <a:avLst/>
          </a:prstGeom>
          <a:noFill/>
          <a:ln>
            <a:noFill/>
          </a:ln>
        </p:spPr>
      </p:pic>
      <p:sp>
        <p:nvSpPr>
          <p:cNvPr id="293" name="Google Shape;293;p47"/>
          <p:cNvSpPr txBox="1"/>
          <p:nvPr/>
        </p:nvSpPr>
        <p:spPr>
          <a:xfrm>
            <a:off x="5687325" y="2499600"/>
            <a:ext cx="2951100" cy="12930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GB">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a:solidFill>
                <a:schemeClr val="dk1"/>
              </a:solidFill>
              <a:latin typeface="DM Sans"/>
              <a:ea typeface="DM Sans"/>
              <a:cs typeface="DM Sans"/>
              <a:sym typeface="DM Sans"/>
            </a:endParaRPr>
          </a:p>
        </p:txBody>
      </p:sp>
      <p:sp>
        <p:nvSpPr>
          <p:cNvPr id="294" name="Google Shape;294;p47"/>
          <p:cNvSpPr txBox="1"/>
          <p:nvPr/>
        </p:nvSpPr>
        <p:spPr>
          <a:xfrm>
            <a:off x="3115050" y="25569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9000">
                <a:solidFill>
                  <a:schemeClr val="dk1"/>
                </a:solidFill>
                <a:latin typeface="Nanum Myeongjo"/>
                <a:ea typeface="Nanum Myeongjo"/>
                <a:cs typeface="Nanum Myeongjo"/>
                <a:sym typeface="Nanum Myeongjo"/>
              </a:rPr>
              <a:t>33%</a:t>
            </a:r>
            <a:endParaRPr sz="9000">
              <a:solidFill>
                <a:schemeClr val="dk1"/>
              </a:solidFill>
              <a:latin typeface="Nanum Myeongjo"/>
              <a:ea typeface="Nanum Myeongjo"/>
              <a:cs typeface="Nanum Myeongjo"/>
              <a:sym typeface="Nanum Myeongjo"/>
            </a:endParaRPr>
          </a:p>
        </p:txBody>
      </p:sp>
      <p:sp>
        <p:nvSpPr>
          <p:cNvPr id="295" name="Google Shape;295;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
        <p:nvSpPr>
          <p:cNvPr id="296" name="Google Shape;296;p47"/>
          <p:cNvSpPr txBox="1"/>
          <p:nvPr/>
        </p:nvSpPr>
        <p:spPr>
          <a:xfrm>
            <a:off x="3115050" y="361950"/>
            <a:ext cx="8991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2000" b="1">
                <a:solidFill>
                  <a:schemeClr val="dk1"/>
                </a:solidFill>
                <a:latin typeface="DM Sans"/>
                <a:ea typeface="DM Sans"/>
                <a:cs typeface="DM Sans"/>
                <a:sym typeface="DM Sans"/>
              </a:rPr>
              <a:t>About</a:t>
            </a:r>
            <a:endParaRPr sz="2000" b="1">
              <a:latin typeface="DM Sans"/>
              <a:ea typeface="DM Sans"/>
              <a:cs typeface="DM Sans"/>
              <a:sym typeface="DM Sans"/>
            </a:endParaRPr>
          </a:p>
        </p:txBody>
      </p:sp>
      <p:sp>
        <p:nvSpPr>
          <p:cNvPr id="297" name="Google Shape;297;p47"/>
          <p:cNvSpPr txBox="1"/>
          <p:nvPr/>
        </p:nvSpPr>
        <p:spPr>
          <a:xfrm>
            <a:off x="3115050" y="2310650"/>
            <a:ext cx="7644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2000" b="1">
                <a:solidFill>
                  <a:schemeClr val="dk1"/>
                </a:solidFill>
                <a:latin typeface="DM Sans"/>
                <a:ea typeface="DM Sans"/>
                <a:cs typeface="DM Sans"/>
                <a:sym typeface="DM Sans"/>
              </a:rPr>
              <a:t>Only</a:t>
            </a:r>
            <a:endParaRPr sz="2000" b="1">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01"/>
        <p:cNvGrpSpPr/>
        <p:nvPr/>
      </p:nvGrpSpPr>
      <p:grpSpPr>
        <a:xfrm>
          <a:off x="0" y="0"/>
          <a:ext cx="0" cy="0"/>
          <a:chOff x="0" y="0"/>
          <a:chExt cx="0" cy="0"/>
        </a:xfrm>
      </p:grpSpPr>
      <p:sp>
        <p:nvSpPr>
          <p:cNvPr id="302" name="Google Shape;302;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303" name="Google Shape;303;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304" name="Google Shape;304;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305" name="Google Shape;305;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Or could math be...?</a:t>
            </a:r>
            <a:endParaRPr>
              <a:solidFill>
                <a:schemeClr val="dk1"/>
              </a:solidFill>
              <a:latin typeface="NanumMyeongjo ExtraBold"/>
              <a:ea typeface="NanumMyeongjo ExtraBold"/>
              <a:cs typeface="NanumMyeongjo ExtraBold"/>
              <a:sym typeface="NanumMyeongjo ExtraBold"/>
            </a:endParaRPr>
          </a:p>
        </p:txBody>
      </p:sp>
      <p:sp>
        <p:nvSpPr>
          <p:cNvPr id="306" name="Google Shape;306;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07" name="Google Shape;307;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309" name="Google Shape;309;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11" name="Google Shape;311;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17"/>
        <p:cNvGrpSpPr/>
        <p:nvPr/>
      </p:nvGrpSpPr>
      <p:grpSpPr>
        <a:xfrm>
          <a:off x="0" y="0"/>
          <a:ext cx="0" cy="0"/>
          <a:chOff x="0" y="0"/>
          <a:chExt cx="0" cy="0"/>
        </a:xfrm>
      </p:grpSpPr>
      <p:cxnSp>
        <p:nvCxnSpPr>
          <p:cNvPr id="318" name="Google Shape;318;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19" name="Google Shape;319;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1: Expectations </a:t>
            </a:r>
            <a:br>
              <a:rPr lang="en-GB" sz="5200">
                <a:solidFill>
                  <a:schemeClr val="dk1"/>
                </a:solidFill>
                <a:latin typeface="Nanum Myeongjo"/>
                <a:ea typeface="Nanum Myeongjo"/>
                <a:cs typeface="Nanum Myeongjo"/>
                <a:sym typeface="Nanum Myeongjo"/>
              </a:rPr>
            </a:br>
            <a:r>
              <a:rPr lang="en-GB"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20" name="Google Shape;320;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4"/>
        <p:cNvGrpSpPr/>
        <p:nvPr/>
      </p:nvGrpSpPr>
      <p:grpSpPr>
        <a:xfrm>
          <a:off x="0" y="0"/>
          <a:ext cx="0" cy="0"/>
          <a:chOff x="0" y="0"/>
          <a:chExt cx="0" cy="0"/>
        </a:xfrm>
      </p:grpSpPr>
      <p:cxnSp>
        <p:nvCxnSpPr>
          <p:cNvPr id="325" name="Google Shape;325;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26" name="Google Shape;326;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27" name="Google Shape;327;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28" name="Google Shape;328;p50"/>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0"/>
          <p:cNvSpPr txBox="1"/>
          <p:nvPr/>
        </p:nvSpPr>
        <p:spPr>
          <a:xfrm>
            <a:off x="6735575" y="29376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pic>
        <p:nvPicPr>
          <p:cNvPr id="330" name="Google Shape;330;p50"/>
          <p:cNvPicPr preferRelativeResize="0"/>
          <p:nvPr/>
        </p:nvPicPr>
        <p:blipFill>
          <a:blip r:embed="rId3">
            <a:alphaModFix/>
          </a:blip>
          <a:stretch>
            <a:fillRect/>
          </a:stretch>
        </p:blipFill>
        <p:spPr>
          <a:xfrm>
            <a:off x="1336723" y="1016475"/>
            <a:ext cx="4753899" cy="521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GB" sz="6400">
                <a:latin typeface="Nanum Myeongjo"/>
                <a:ea typeface="Nanum Myeongjo"/>
                <a:cs typeface="Nanum Myeongjo"/>
                <a:sym typeface="Nanum Myeongjo"/>
              </a:rPr>
              <a:t>M204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492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4"/>
        <p:cNvGrpSpPr/>
        <p:nvPr/>
      </p:nvGrpSpPr>
      <p:grpSpPr>
        <a:xfrm>
          <a:off x="0" y="0"/>
          <a:ext cx="0" cy="0"/>
          <a:chOff x="0" y="0"/>
          <a:chExt cx="0" cy="0"/>
        </a:xfrm>
      </p:grpSpPr>
      <p:cxnSp>
        <p:nvCxnSpPr>
          <p:cNvPr id="335" name="Google Shape;335;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6" name="Google Shape;336;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7" name="Google Shape;337;p51"/>
          <p:cNvSpPr txBox="1"/>
          <p:nvPr/>
        </p:nvSpPr>
        <p:spPr>
          <a:xfrm>
            <a:off x="615900" y="368375"/>
            <a:ext cx="7164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38" name="Google Shape;338;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pic>
        <p:nvPicPr>
          <p:cNvPr id="340" name="Google Shape;340;p51"/>
          <p:cNvPicPr preferRelativeResize="0"/>
          <p:nvPr/>
        </p:nvPicPr>
        <p:blipFill>
          <a:blip r:embed="rId3">
            <a:alphaModFix/>
          </a:blip>
          <a:stretch>
            <a:fillRect/>
          </a:stretch>
        </p:blipFill>
        <p:spPr>
          <a:xfrm>
            <a:off x="1336723" y="1016475"/>
            <a:ext cx="4753899" cy="5212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44"/>
        <p:cNvGrpSpPr/>
        <p:nvPr/>
      </p:nvGrpSpPr>
      <p:grpSpPr>
        <a:xfrm>
          <a:off x="0" y="0"/>
          <a:ext cx="0" cy="0"/>
          <a:chOff x="0" y="0"/>
          <a:chExt cx="0" cy="0"/>
        </a:xfrm>
      </p:grpSpPr>
      <p:cxnSp>
        <p:nvCxnSpPr>
          <p:cNvPr id="345" name="Google Shape;345;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46" name="Google Shape;346;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47" name="Google Shape;347;p52"/>
          <p:cNvSpPr txBox="1"/>
          <p:nvPr/>
        </p:nvSpPr>
        <p:spPr>
          <a:xfrm>
            <a:off x="615900" y="368375"/>
            <a:ext cx="7164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8" name="Google Shape;348;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2"/>
          <p:cNvSpPr txBox="1"/>
          <p:nvPr/>
        </p:nvSpPr>
        <p:spPr>
          <a:xfrm>
            <a:off x="6735575" y="2939650"/>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204.c: Interpret logarithmic and exponential functions that arise in applications in terms of the context.</a:t>
            </a:r>
            <a:endParaRPr sz="1100" b="1">
              <a:solidFill>
                <a:srgbClr val="145758"/>
              </a:solidFill>
              <a:latin typeface="DM Sans"/>
              <a:ea typeface="DM Sans"/>
              <a:cs typeface="DM Sans"/>
              <a:sym typeface="DM Sans"/>
            </a:endParaRPr>
          </a:p>
        </p:txBody>
      </p:sp>
      <p:pic>
        <p:nvPicPr>
          <p:cNvPr id="350" name="Google Shape;350;p52"/>
          <p:cNvPicPr preferRelativeResize="0"/>
          <p:nvPr/>
        </p:nvPicPr>
        <p:blipFill>
          <a:blip r:embed="rId3">
            <a:alphaModFix/>
          </a:blip>
          <a:stretch>
            <a:fillRect/>
          </a:stretch>
        </p:blipFill>
        <p:spPr>
          <a:xfrm>
            <a:off x="1336723" y="1016475"/>
            <a:ext cx="4753899" cy="5212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4"/>
        <p:cNvGrpSpPr/>
        <p:nvPr/>
      </p:nvGrpSpPr>
      <p:grpSpPr>
        <a:xfrm>
          <a:off x="0" y="0"/>
          <a:ext cx="0" cy="0"/>
          <a:chOff x="0" y="0"/>
          <a:chExt cx="0" cy="0"/>
        </a:xfrm>
      </p:grpSpPr>
      <p:sp>
        <p:nvSpPr>
          <p:cNvPr id="355" name="Google Shape;355;p53"/>
          <p:cNvSpPr txBox="1"/>
          <p:nvPr/>
        </p:nvSpPr>
        <p:spPr>
          <a:xfrm>
            <a:off x="3105100" y="690325"/>
            <a:ext cx="45300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M204 Exponential and Logarithmic Functions and Equations, students will employ the following learning principles: </a:t>
            </a:r>
            <a:endParaRPr sz="900" b="1">
              <a:solidFill>
                <a:schemeClr val="dk1"/>
              </a:solidFill>
              <a:latin typeface="DM Sans"/>
              <a:ea typeface="DM Sans"/>
              <a:cs typeface="DM Sans"/>
              <a:sym typeface="DM Sans"/>
            </a:endParaRPr>
          </a:p>
        </p:txBody>
      </p:sp>
      <p:sp>
        <p:nvSpPr>
          <p:cNvPr id="356" name="Google Shape;356;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57" name="Google Shape;357;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58" name="Google Shape;358;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60" name="Google Shape;360;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1" name="Google Shape;361;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2" name="Google Shape;362;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66"/>
        <p:cNvGrpSpPr/>
        <p:nvPr/>
      </p:nvGrpSpPr>
      <p:grpSpPr>
        <a:xfrm>
          <a:off x="0" y="0"/>
          <a:ext cx="0" cy="0"/>
          <a:chOff x="0" y="0"/>
          <a:chExt cx="0" cy="0"/>
        </a:xfrm>
      </p:grpSpPr>
      <p:sp>
        <p:nvSpPr>
          <p:cNvPr id="367" name="Google Shape;367;p54"/>
          <p:cNvSpPr txBox="1"/>
          <p:nvPr/>
        </p:nvSpPr>
        <p:spPr>
          <a:xfrm>
            <a:off x="3105100" y="690325"/>
            <a:ext cx="45372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GB" b="1">
                <a:solidFill>
                  <a:schemeClr val="dk1"/>
                </a:solidFill>
                <a:latin typeface="DM Sans"/>
                <a:ea typeface="DM Sans"/>
                <a:cs typeface="DM Sans"/>
                <a:sym typeface="DM Sans"/>
              </a:rPr>
              <a:t>In M204 Exponential and Logarithmic Functions and Equations, students will employ the following learning principles: </a:t>
            </a:r>
            <a:endParaRPr sz="900" b="1">
              <a:solidFill>
                <a:schemeClr val="dk1"/>
              </a:solidFill>
              <a:latin typeface="DM Sans"/>
              <a:ea typeface="DM Sans"/>
              <a:cs typeface="DM Sans"/>
              <a:sym typeface="DM Sans"/>
            </a:endParaRPr>
          </a:p>
        </p:txBody>
      </p:sp>
      <p:sp>
        <p:nvSpPr>
          <p:cNvPr id="368" name="Google Shape;368;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9" name="Google Shape;369;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0" name="Google Shape;370;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1" name="Google Shape;371;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2" name="Google Shape;372;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74" name="Google Shape;374;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75" name="Google Shape;375;p54"/>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9"/>
        <p:cNvGrpSpPr/>
        <p:nvPr/>
      </p:nvGrpSpPr>
      <p:grpSpPr>
        <a:xfrm>
          <a:off x="0" y="0"/>
          <a:ext cx="0" cy="0"/>
          <a:chOff x="0" y="0"/>
          <a:chExt cx="0" cy="0"/>
        </a:xfrm>
      </p:grpSpPr>
      <p:sp>
        <p:nvSpPr>
          <p:cNvPr id="380" name="Google Shape;380;p55"/>
          <p:cNvSpPr txBox="1"/>
          <p:nvPr/>
        </p:nvSpPr>
        <p:spPr>
          <a:xfrm>
            <a:off x="3105100" y="690325"/>
            <a:ext cx="45228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M204 Exponential and Logarithmic Functions and Equations, students will employ the following learning principles: </a:t>
            </a:r>
            <a:endParaRPr sz="900" b="1">
              <a:solidFill>
                <a:schemeClr val="dk1"/>
              </a:solidFill>
              <a:latin typeface="DM Sans"/>
              <a:ea typeface="DM Sans"/>
              <a:cs typeface="DM Sans"/>
              <a:sym typeface="DM Sans"/>
            </a:endParaRPr>
          </a:p>
        </p:txBody>
      </p:sp>
      <p:sp>
        <p:nvSpPr>
          <p:cNvPr id="381" name="Google Shape;381;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82" name="Google Shape;382;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83" name="Google Shape;383;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4" name="Google Shape;384;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85" name="Google Shape;385;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86" name="Google Shape;386;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Share what </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88" name="Google Shape;388;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89" name="Google Shape;389;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93"/>
        <p:cNvGrpSpPr/>
        <p:nvPr/>
      </p:nvGrpSpPr>
      <p:grpSpPr>
        <a:xfrm>
          <a:off x="0" y="0"/>
          <a:ext cx="0" cy="0"/>
          <a:chOff x="0" y="0"/>
          <a:chExt cx="0" cy="0"/>
        </a:xfrm>
      </p:grpSpPr>
      <p:cxnSp>
        <p:nvCxnSpPr>
          <p:cNvPr id="394" name="Google Shape;394;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95" name="Google Shape;395;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396" name="Google Shape;396;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00"/>
        <p:cNvGrpSpPr/>
        <p:nvPr/>
      </p:nvGrpSpPr>
      <p:grpSpPr>
        <a:xfrm>
          <a:off x="0" y="0"/>
          <a:ext cx="0" cy="0"/>
          <a:chOff x="0" y="0"/>
          <a:chExt cx="0" cy="0"/>
        </a:xfrm>
      </p:grpSpPr>
      <p:cxnSp>
        <p:nvCxnSpPr>
          <p:cNvPr id="401" name="Google Shape;401;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02" name="Google Shape;402;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03" name="Google Shape;403;p57"/>
          <p:cNvSpPr txBox="1"/>
          <p:nvPr/>
        </p:nvSpPr>
        <p:spPr>
          <a:xfrm>
            <a:off x="615900" y="368375"/>
            <a:ext cx="76470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Our Focus: Evidence of Learning</a:t>
            </a:r>
            <a:endParaRPr sz="3500">
              <a:solidFill>
                <a:srgbClr val="83FBA3"/>
              </a:solidFill>
              <a:latin typeface="Nanum Myeongjo"/>
              <a:ea typeface="Nanum Myeongjo"/>
              <a:cs typeface="Nanum Myeongjo"/>
              <a:sym typeface="Nanum Myeongjo"/>
            </a:endParaRPr>
          </a:p>
        </p:txBody>
      </p:sp>
      <p:sp>
        <p:nvSpPr>
          <p:cNvPr id="404" name="Google Shape;404;p57"/>
          <p:cNvSpPr txBox="1"/>
          <p:nvPr/>
        </p:nvSpPr>
        <p:spPr>
          <a:xfrm>
            <a:off x="6735575" y="2806725"/>
            <a:ext cx="1561500" cy="1185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DM Sans"/>
                <a:ea typeface="DM Sans"/>
                <a:cs typeface="DM Sans"/>
                <a:sym typeface="DM Sans"/>
              </a:rPr>
              <a:t>Come off mute: </a:t>
            </a:r>
            <a:endParaRPr sz="1100" b="1">
              <a:solidFill>
                <a:srgbClr val="145758"/>
              </a:solidFill>
              <a:latin typeface="DM Sans"/>
              <a:ea typeface="DM Sans"/>
              <a:cs typeface="DM Sans"/>
              <a:sym typeface="DM Sans"/>
            </a:endParaRPr>
          </a:p>
          <a:p>
            <a:pPr marL="0" lvl="0" indent="0" algn="ctr" rtl="0">
              <a:spcBef>
                <a:spcPts val="0"/>
              </a:spcBef>
              <a:spcAft>
                <a:spcPts val="0"/>
              </a:spcAft>
              <a:buNone/>
            </a:pPr>
            <a:r>
              <a:rPr lang="en-GB" sz="1100" b="1">
                <a:solidFill>
                  <a:srgbClr val="145758"/>
                </a:solidFill>
                <a:latin typeface="DM Sans"/>
                <a:ea typeface="DM Sans"/>
                <a:cs typeface="DM Sans"/>
                <a:sym typeface="DM Sans"/>
              </a:rPr>
              <a:t>What labels are you hearing? </a:t>
            </a:r>
            <a:endParaRPr sz="1100" b="1">
              <a:solidFill>
                <a:srgbClr val="145758"/>
              </a:solidFill>
              <a:latin typeface="DM Sans"/>
              <a:ea typeface="DM Sans"/>
              <a:cs typeface="DM Sans"/>
              <a:sym typeface="DM Sans"/>
            </a:endParaRPr>
          </a:p>
          <a:p>
            <a:pPr marL="0" lvl="0" indent="0" algn="ctr" rtl="0">
              <a:spcBef>
                <a:spcPts val="0"/>
              </a:spcBef>
              <a:spcAft>
                <a:spcPts val="0"/>
              </a:spcAft>
              <a:buNone/>
            </a:pPr>
            <a:r>
              <a:rPr lang="en-GB" sz="1100" b="1">
                <a:solidFill>
                  <a:srgbClr val="145758"/>
                </a:solidFill>
                <a:latin typeface="DM Sans"/>
                <a:ea typeface="DM Sans"/>
                <a:cs typeface="DM Sans"/>
                <a:sym typeface="DM Sans"/>
              </a:rPr>
              <a:t>What would it look like and sound like to truly recognize and build on students’ </a:t>
            </a:r>
            <a:r>
              <a:rPr lang="en-GB" sz="1100" b="1" u="sng">
                <a:solidFill>
                  <a:srgbClr val="145758"/>
                </a:solidFill>
                <a:latin typeface="DM Sans"/>
                <a:ea typeface="DM Sans"/>
                <a:cs typeface="DM Sans"/>
                <a:sym typeface="DM Sans"/>
              </a:rPr>
              <a:t>assets</a:t>
            </a:r>
            <a:r>
              <a:rPr lang="en-GB" sz="1100" b="1">
                <a:solidFill>
                  <a:srgbClr val="145758"/>
                </a:solidFill>
                <a:latin typeface="DM Sans"/>
                <a:ea typeface="DM Sans"/>
                <a:cs typeface="DM Sans"/>
                <a:sym typeface="DM Sans"/>
              </a:rPr>
              <a:t>?</a:t>
            </a:r>
            <a:endParaRPr sz="1100" b="1">
              <a:solidFill>
                <a:srgbClr val="145758"/>
              </a:solidFill>
              <a:latin typeface="DM Sans"/>
              <a:ea typeface="DM Sans"/>
              <a:cs typeface="DM Sans"/>
              <a:sym typeface="DM Sans"/>
            </a:endParaRPr>
          </a:p>
        </p:txBody>
      </p:sp>
      <p:pic>
        <p:nvPicPr>
          <p:cNvPr id="405" name="Google Shape;405;p57"/>
          <p:cNvPicPr preferRelativeResize="0"/>
          <p:nvPr/>
        </p:nvPicPr>
        <p:blipFill>
          <a:blip r:embed="rId3">
            <a:alphaModFix/>
          </a:blip>
          <a:stretch>
            <a:fillRect/>
          </a:stretch>
        </p:blipFill>
        <p:spPr>
          <a:xfrm>
            <a:off x="2429868" y="1006725"/>
            <a:ext cx="4019068" cy="42363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09"/>
        <p:cNvGrpSpPr/>
        <p:nvPr/>
      </p:nvGrpSpPr>
      <p:grpSpPr>
        <a:xfrm>
          <a:off x="0" y="0"/>
          <a:ext cx="0" cy="0"/>
          <a:chOff x="0" y="0"/>
          <a:chExt cx="0" cy="0"/>
        </a:xfrm>
      </p:grpSpPr>
      <p:sp>
        <p:nvSpPr>
          <p:cNvPr id="410" name="Google Shape;410;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1" name="Google Shape;411;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12" name="Google Shape;412;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13" name="Google Shape;413;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4" name="Google Shape;414;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415" name="Google Shape;415;p58"/>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9"/>
        <p:cNvGrpSpPr/>
        <p:nvPr/>
      </p:nvGrpSpPr>
      <p:grpSpPr>
        <a:xfrm>
          <a:off x="0" y="0"/>
          <a:ext cx="0" cy="0"/>
          <a:chOff x="0" y="0"/>
          <a:chExt cx="0" cy="0"/>
        </a:xfrm>
      </p:grpSpPr>
      <p:cxnSp>
        <p:nvCxnSpPr>
          <p:cNvPr id="420" name="Google Shape;420;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21" name="Google Shape;421;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22" name="Google Shape;422;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23" name="Google Shape;423;p5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25" name="Google Shape;425;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26" name="Google Shape;426;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sp>
        <p:nvSpPr>
          <p:cNvPr id="427" name="Google Shape;427;p59"/>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31"/>
        <p:cNvGrpSpPr/>
        <p:nvPr/>
      </p:nvGrpSpPr>
      <p:grpSpPr>
        <a:xfrm>
          <a:off x="0" y="0"/>
          <a:ext cx="0" cy="0"/>
          <a:chOff x="0" y="0"/>
          <a:chExt cx="0" cy="0"/>
        </a:xfrm>
      </p:grpSpPr>
      <p:cxnSp>
        <p:nvCxnSpPr>
          <p:cNvPr id="432" name="Google Shape;432;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3" name="Google Shape;433;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4" name="Google Shape;434;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GB"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35" name="Google Shape;435;p60"/>
          <p:cNvGraphicFramePr/>
          <p:nvPr/>
        </p:nvGraphicFramePr>
        <p:xfrm>
          <a:off x="1037388" y="1308850"/>
          <a:ext cx="3000000" cy="3000000"/>
        </p:xfrm>
        <a:graphic>
          <a:graphicData uri="http://schemas.openxmlformats.org/drawingml/2006/table">
            <a:tbl>
              <a:tblPr>
                <a:noFill/>
                <a:tableStyleId>{123B5774-EED9-4ECF-A67C-40E2FB7A71F8}</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GB"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GB"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GB"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36" name="Google Shape;436;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0"/>
            <a:ext cx="7640400" cy="2283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r>
              <a:rPr lang="en-GB" sz="3500">
                <a:solidFill>
                  <a:schemeClr val="lt1"/>
                </a:solidFill>
                <a:latin typeface="DM Sans"/>
                <a:ea typeface="DM Sans"/>
                <a:cs typeface="DM Sans"/>
                <a:sym typeface="DM Sans"/>
              </a:rPr>
              <a:t>Community Builder: </a:t>
            </a:r>
            <a:br>
              <a:rPr lang="en-GB" sz="3500">
                <a:solidFill>
                  <a:schemeClr val="lt1"/>
                </a:solidFill>
                <a:latin typeface="Nanum Myeongjo"/>
                <a:ea typeface="Nanum Myeongjo"/>
                <a:cs typeface="Nanum Myeongjo"/>
                <a:sym typeface="Nanum Myeongjo"/>
              </a:rPr>
            </a:br>
            <a:r>
              <a:rPr lang="en-GB" sz="3500">
                <a:solidFill>
                  <a:schemeClr val="lt1"/>
                </a:solidFill>
                <a:latin typeface="Nanum Myeongjo"/>
                <a:ea typeface="Nanum Myeongjo"/>
                <a:cs typeface="Nanum Myeongjo"/>
                <a:sym typeface="Nanum Myeongjo"/>
              </a:rPr>
              <a:t>Write a </a:t>
            </a:r>
            <a:r>
              <a:rPr lang="en-GB" sz="3500" b="1">
                <a:solidFill>
                  <a:schemeClr val="lt1"/>
                </a:solidFill>
                <a:latin typeface="Nanum Myeongjo"/>
                <a:ea typeface="Nanum Myeongjo"/>
                <a:cs typeface="Nanum Myeongjo"/>
                <a:sym typeface="Nanum Myeongjo"/>
              </a:rPr>
              <a:t>6 word story </a:t>
            </a:r>
            <a:r>
              <a:rPr lang="en-GB" sz="3500">
                <a:solidFill>
                  <a:schemeClr val="lt1"/>
                </a:solidFill>
                <a:latin typeface="Nanum Myeongjo"/>
                <a:ea typeface="Nanum Myeongjo"/>
                <a:cs typeface="Nanum Myeongjo"/>
                <a:sym typeface="Nanum Myeongjo"/>
              </a:rPr>
              <a:t>that describes what it’s like to learn mathematics.  </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41"/>
        <p:cNvGrpSpPr/>
        <p:nvPr/>
      </p:nvGrpSpPr>
      <p:grpSpPr>
        <a:xfrm>
          <a:off x="0" y="0"/>
          <a:ext cx="0" cy="0"/>
          <a:chOff x="0" y="0"/>
          <a:chExt cx="0" cy="0"/>
        </a:xfrm>
      </p:grpSpPr>
      <p:cxnSp>
        <p:nvCxnSpPr>
          <p:cNvPr id="442" name="Google Shape;442;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43" name="Google Shape;443;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44" name="Google Shape;444;p61"/>
          <p:cNvSpPr txBox="1"/>
          <p:nvPr/>
        </p:nvSpPr>
        <p:spPr>
          <a:xfrm>
            <a:off x="615900" y="1126600"/>
            <a:ext cx="7879500" cy="2280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300">
                <a:solidFill>
                  <a:schemeClr val="lt1"/>
                </a:solidFill>
                <a:latin typeface="DM Sans"/>
                <a:ea typeface="DM Sans"/>
                <a:cs typeface="DM Sans"/>
                <a:sym typeface="DM Sans"/>
              </a:rPr>
              <a:t>“A strong performance-based assessment system shifts our lens from breadth—or content coverage—to depth.” </a:t>
            </a:r>
            <a:r>
              <a:rPr lang="en-GB" sz="2000">
                <a:solidFill>
                  <a:schemeClr val="lt1"/>
                </a:solidFill>
                <a:latin typeface="DM Sans"/>
                <a:ea typeface="DM Sans"/>
                <a:cs typeface="DM Sans"/>
                <a:sym typeface="DM Sans"/>
              </a:rPr>
              <a:t>(Safir and Dugan, 2021, p. 144)</a:t>
            </a:r>
            <a:endParaRPr sz="20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endParaRPr sz="2300">
              <a:solidFill>
                <a:schemeClr val="lt1"/>
              </a:solidFill>
              <a:latin typeface="DM Sans"/>
              <a:ea typeface="DM Sans"/>
              <a:cs typeface="DM Sans"/>
              <a:sym typeface="DM Sans"/>
            </a:endParaRPr>
          </a:p>
          <a:p>
            <a:pPr marL="457200" lvl="0" indent="0" algn="l" rtl="0">
              <a:lnSpc>
                <a:spcPct val="115000"/>
              </a:lnSpc>
              <a:spcBef>
                <a:spcPts val="1200"/>
              </a:spcBef>
              <a:spcAft>
                <a:spcPts val="0"/>
              </a:spcAft>
              <a:buClr>
                <a:schemeClr val="dk1"/>
              </a:buClr>
              <a:buSzPts val="1100"/>
              <a:buFont typeface="Arial"/>
              <a:buNone/>
            </a:pPr>
            <a:r>
              <a:rPr lang="en-GB" sz="1200">
                <a:solidFill>
                  <a:schemeClr val="lt1"/>
                </a:solidFill>
                <a:latin typeface="DM Sans"/>
                <a:ea typeface="DM Sans"/>
                <a:cs typeface="DM Sans"/>
                <a:sym typeface="DM Sans"/>
              </a:rPr>
              <a:t>Source: Safir, Shane, and Jamila Dugan. Street Data: A Next-Generation Model for Equity, Pedagogy, and School Transformation. Corwin, 2021. </a:t>
            </a:r>
            <a:endParaRPr sz="2300">
              <a:solidFill>
                <a:schemeClr val="lt1"/>
              </a:solidFill>
              <a:latin typeface="DM Sans"/>
              <a:ea typeface="DM Sans"/>
              <a:cs typeface="DM Sans"/>
              <a:sym typeface="DM Sans"/>
            </a:endParaRPr>
          </a:p>
        </p:txBody>
      </p:sp>
      <p:sp>
        <p:nvSpPr>
          <p:cNvPr id="445" name="Google Shape;445;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Street Data quote</a:t>
            </a:r>
            <a:endParaRPr sz="3500">
              <a:solidFill>
                <a:srgbClr val="83FBA3"/>
              </a:solidFill>
              <a:latin typeface="Nanum Myeongjo"/>
              <a:ea typeface="Nanum Myeongjo"/>
              <a:cs typeface="Nanum Myeongjo"/>
              <a:sym typeface="Nanum Myeongjo"/>
            </a:endParaRPr>
          </a:p>
        </p:txBody>
      </p:sp>
      <p:sp>
        <p:nvSpPr>
          <p:cNvPr id="446" name="Google Shape;446;p6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104.i: Use a function</a:t>
            </a:r>
            <a:br>
              <a:rPr lang="en-GB" sz="1100" b="1">
                <a:solidFill>
                  <a:srgbClr val="145758"/>
                </a:solidFill>
                <a:latin typeface="Proxima Nova"/>
                <a:ea typeface="Proxima Nova"/>
                <a:cs typeface="Proxima Nova"/>
                <a:sym typeface="Proxima Nova"/>
              </a:rPr>
            </a:br>
            <a:r>
              <a:rPr lang="en-GB" sz="1100" b="1">
                <a:solidFill>
                  <a:srgbClr val="145758"/>
                </a:solidFill>
                <a:latin typeface="Proxima Nova"/>
                <a:ea typeface="Proxima Nova"/>
                <a:cs typeface="Proxima Nova"/>
                <a:sym typeface="Proxima Nova"/>
              </a:rPr>
              <a:t>of exponential type l to determine values of interest in a real-world problem.</a:t>
            </a:r>
            <a:endParaRPr sz="1100" b="1">
              <a:solidFill>
                <a:srgbClr val="145758"/>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50"/>
        <p:cNvGrpSpPr/>
        <p:nvPr/>
      </p:nvGrpSpPr>
      <p:grpSpPr>
        <a:xfrm>
          <a:off x="0" y="0"/>
          <a:ext cx="0" cy="0"/>
          <a:chOff x="0" y="0"/>
          <a:chExt cx="0" cy="0"/>
        </a:xfrm>
      </p:grpSpPr>
      <p:cxnSp>
        <p:nvCxnSpPr>
          <p:cNvPr id="451" name="Google Shape;451;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52" name="Google Shape;452;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53" name="Google Shape;453;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54" name="Google Shape;454;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5" name="Google Shape;455;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56" name="Google Shape;456;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57" name="Google Shape;457;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58" name="Google Shape;458;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59" name="Google Shape;459;p62"/>
          <p:cNvSpPr txBox="1"/>
          <p:nvPr/>
        </p:nvSpPr>
        <p:spPr>
          <a:xfrm>
            <a:off x="325175" y="2843600"/>
            <a:ext cx="21699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000" b="1">
                <a:solidFill>
                  <a:schemeClr val="dk1"/>
                </a:solidFill>
                <a:latin typeface="DM Sans"/>
                <a:ea typeface="DM Sans"/>
                <a:cs typeface="DM Sans"/>
                <a:sym typeface="DM Sans"/>
              </a:rPr>
              <a:t>204.c: Interpret logarithmic and exponential functions that arise in applications in terms of the context..</a:t>
            </a:r>
            <a:endParaRPr sz="1000" b="1">
              <a:solidFill>
                <a:schemeClr val="dk1"/>
              </a:solidFill>
              <a:latin typeface="DM Sans"/>
              <a:ea typeface="DM Sans"/>
              <a:cs typeface="DM Sans"/>
              <a:sym typeface="DM Sans"/>
            </a:endParaRPr>
          </a:p>
        </p:txBody>
      </p:sp>
      <p:cxnSp>
        <p:nvCxnSpPr>
          <p:cNvPr id="460" name="Google Shape;460;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62" name="Google Shape;462;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63" name="Google Shape;463;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64" name="Google Shape;464;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demonstrates evidence </a:t>
            </a:r>
            <a:br>
              <a:rPr lang="en-GB" sz="1000">
                <a:latin typeface="DM Sans"/>
                <a:ea typeface="DM Sans"/>
                <a:cs typeface="DM Sans"/>
                <a:sym typeface="DM Sans"/>
              </a:rPr>
            </a:br>
            <a:r>
              <a:rPr lang="en-GB"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68"/>
        <p:cNvGrpSpPr/>
        <p:nvPr/>
      </p:nvGrpSpPr>
      <p:grpSpPr>
        <a:xfrm>
          <a:off x="0" y="0"/>
          <a:ext cx="0" cy="0"/>
          <a:chOff x="0" y="0"/>
          <a:chExt cx="0" cy="0"/>
        </a:xfrm>
      </p:grpSpPr>
      <p:cxnSp>
        <p:nvCxnSpPr>
          <p:cNvPr id="469" name="Google Shape;469;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70" name="Google Shape;470;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71" name="Google Shape;471;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72" name="Google Shape;472;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73" name="Google Shape;473;p63"/>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3"/>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Put your</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0"/>
        <p:cNvGrpSpPr/>
        <p:nvPr/>
      </p:nvGrpSpPr>
      <p:grpSpPr>
        <a:xfrm>
          <a:off x="0" y="0"/>
          <a:ext cx="0" cy="0"/>
          <a:chOff x="0" y="0"/>
          <a:chExt cx="0" cy="0"/>
        </a:xfrm>
      </p:grpSpPr>
      <p:cxnSp>
        <p:nvCxnSpPr>
          <p:cNvPr id="481" name="Google Shape;481;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82" name="Google Shape;482;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83" name="Google Shape;483;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4" name="Google Shape;484;p64"/>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1 of student work</a:t>
            </a:r>
            <a:endParaRPr/>
          </a:p>
        </p:txBody>
      </p:sp>
      <p:sp>
        <p:nvSpPr>
          <p:cNvPr id="485" name="Google Shape;485;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0"/>
        <p:cNvGrpSpPr/>
        <p:nvPr/>
      </p:nvGrpSpPr>
      <p:grpSpPr>
        <a:xfrm>
          <a:off x="0" y="0"/>
          <a:ext cx="0" cy="0"/>
          <a:chOff x="0" y="0"/>
          <a:chExt cx="0" cy="0"/>
        </a:xfrm>
      </p:grpSpPr>
      <p:cxnSp>
        <p:nvCxnSpPr>
          <p:cNvPr id="491" name="Google Shape;491;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92" name="Google Shape;492;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93" name="Google Shape;493;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sp>
        <p:nvSpPr>
          <p:cNvPr id="494" name="Google Shape;494;p65"/>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2 of student work</a:t>
            </a:r>
            <a:endParaRPr/>
          </a:p>
        </p:txBody>
      </p:sp>
      <p:sp>
        <p:nvSpPr>
          <p:cNvPr id="495" name="Google Shape;495;p6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500"/>
        <p:cNvGrpSpPr/>
        <p:nvPr/>
      </p:nvGrpSpPr>
      <p:grpSpPr>
        <a:xfrm>
          <a:off x="0" y="0"/>
          <a:ext cx="0" cy="0"/>
          <a:chOff x="0" y="0"/>
          <a:chExt cx="0" cy="0"/>
        </a:xfrm>
      </p:grpSpPr>
      <p:cxnSp>
        <p:nvCxnSpPr>
          <p:cNvPr id="501" name="Google Shape;501;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02" name="Google Shape;502;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03" name="Google Shape;503;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sp>
        <p:nvSpPr>
          <p:cNvPr id="504" name="Google Shape;504;p66"/>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3 of student work</a:t>
            </a:r>
            <a:endParaRPr/>
          </a:p>
        </p:txBody>
      </p:sp>
      <p:sp>
        <p:nvSpPr>
          <p:cNvPr id="505" name="Google Shape;505;p6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10"/>
        <p:cNvGrpSpPr/>
        <p:nvPr/>
      </p:nvGrpSpPr>
      <p:grpSpPr>
        <a:xfrm>
          <a:off x="0" y="0"/>
          <a:ext cx="0" cy="0"/>
          <a:chOff x="0" y="0"/>
          <a:chExt cx="0" cy="0"/>
        </a:xfrm>
      </p:grpSpPr>
      <p:cxnSp>
        <p:nvCxnSpPr>
          <p:cNvPr id="511" name="Google Shape;511;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512" name="Google Shape;512;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13" name="Google Shape;513;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14" name="Google Shape;514;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15" name="Google Shape;515;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a:t>
            </a:r>
            <a:br>
              <a:rPr lang="en-GB" b="1">
                <a:solidFill>
                  <a:srgbClr val="145758"/>
                </a:solidFill>
                <a:latin typeface="DM Sans"/>
                <a:ea typeface="DM Sans"/>
                <a:cs typeface="DM Sans"/>
                <a:sym typeface="DM Sans"/>
              </a:rPr>
            </a:br>
            <a:r>
              <a:rPr lang="en-GB"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20"/>
        <p:cNvGrpSpPr/>
        <p:nvPr/>
      </p:nvGrpSpPr>
      <p:grpSpPr>
        <a:xfrm>
          <a:off x="0" y="0"/>
          <a:ext cx="0" cy="0"/>
          <a:chOff x="0" y="0"/>
          <a:chExt cx="0" cy="0"/>
        </a:xfrm>
      </p:grpSpPr>
      <p:cxnSp>
        <p:nvCxnSpPr>
          <p:cNvPr id="521" name="Google Shape;521;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2" name="Google Shape;522;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23" name="Google Shape;523;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7"/>
        <p:cNvGrpSpPr/>
        <p:nvPr/>
      </p:nvGrpSpPr>
      <p:grpSpPr>
        <a:xfrm>
          <a:off x="0" y="0"/>
          <a:ext cx="0" cy="0"/>
          <a:chOff x="0" y="0"/>
          <a:chExt cx="0" cy="0"/>
        </a:xfrm>
      </p:grpSpPr>
      <p:cxnSp>
        <p:nvCxnSpPr>
          <p:cNvPr id="528" name="Google Shape;528;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29" name="Google Shape;529;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0" name="Google Shape;530;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sp>
        <p:nvSpPr>
          <p:cNvPr id="531" name="Google Shape;531;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pic>
        <p:nvPicPr>
          <p:cNvPr id="533" name="Google Shape;533;p69"/>
          <p:cNvPicPr preferRelativeResize="0"/>
          <p:nvPr/>
        </p:nvPicPr>
        <p:blipFill>
          <a:blip r:embed="rId3">
            <a:alphaModFix/>
          </a:blip>
          <a:stretch>
            <a:fillRect/>
          </a:stretch>
        </p:blipFill>
        <p:spPr>
          <a:xfrm>
            <a:off x="1993823" y="914625"/>
            <a:ext cx="4698049" cy="50493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7"/>
        <p:cNvGrpSpPr/>
        <p:nvPr/>
      </p:nvGrpSpPr>
      <p:grpSpPr>
        <a:xfrm>
          <a:off x="0" y="0"/>
          <a:ext cx="0" cy="0"/>
          <a:chOff x="0" y="0"/>
          <a:chExt cx="0" cy="0"/>
        </a:xfrm>
      </p:grpSpPr>
      <p:cxnSp>
        <p:nvCxnSpPr>
          <p:cNvPr id="538" name="Google Shape;538;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9" name="Google Shape;539;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40" name="Google Shape;540;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41" name="Google Shape;541;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pic>
        <p:nvPicPr>
          <p:cNvPr id="543" name="Google Shape;543;p70"/>
          <p:cNvPicPr preferRelativeResize="0"/>
          <p:nvPr/>
        </p:nvPicPr>
        <p:blipFill>
          <a:blip r:embed="rId3">
            <a:alphaModFix/>
          </a:blip>
          <a:stretch>
            <a:fillRect/>
          </a:stretch>
        </p:blipFill>
        <p:spPr>
          <a:xfrm>
            <a:off x="1993823" y="914625"/>
            <a:ext cx="4698049" cy="50493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Explain the content and practice expectations for the M204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4724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47"/>
        <p:cNvGrpSpPr/>
        <p:nvPr/>
      </p:nvGrpSpPr>
      <p:grpSpPr>
        <a:xfrm>
          <a:off x="0" y="0"/>
          <a:ext cx="0" cy="0"/>
          <a:chOff x="0" y="0"/>
          <a:chExt cx="0" cy="0"/>
        </a:xfrm>
      </p:grpSpPr>
      <p:cxnSp>
        <p:nvCxnSpPr>
          <p:cNvPr id="548" name="Google Shape;548;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49" name="Google Shape;549;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50" name="Google Shape;550;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51" name="Google Shape;551;p71"/>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1"/>
          <p:cNvSpPr txBox="1"/>
          <p:nvPr/>
        </p:nvSpPr>
        <p:spPr>
          <a:xfrm>
            <a:off x="6976350" y="2556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204.c: Interpret logarithmic and exponential functions that arise in applications in terms of the context.</a:t>
            </a:r>
            <a:endParaRPr sz="1100" b="1">
              <a:solidFill>
                <a:srgbClr val="C9FC8D"/>
              </a:solidFill>
              <a:latin typeface="DM Sans"/>
              <a:ea typeface="DM Sans"/>
              <a:cs typeface="DM Sans"/>
              <a:sym typeface="DM Sans"/>
            </a:endParaRPr>
          </a:p>
        </p:txBody>
      </p:sp>
      <p:pic>
        <p:nvPicPr>
          <p:cNvPr id="553" name="Google Shape;553;p71"/>
          <p:cNvPicPr preferRelativeResize="0"/>
          <p:nvPr/>
        </p:nvPicPr>
        <p:blipFill>
          <a:blip r:embed="rId3">
            <a:alphaModFix/>
          </a:blip>
          <a:stretch>
            <a:fillRect/>
          </a:stretch>
        </p:blipFill>
        <p:spPr>
          <a:xfrm>
            <a:off x="1993823" y="914625"/>
            <a:ext cx="4698049" cy="50493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57"/>
        <p:cNvGrpSpPr/>
        <p:nvPr/>
      </p:nvGrpSpPr>
      <p:grpSpPr>
        <a:xfrm>
          <a:off x="0" y="0"/>
          <a:ext cx="0" cy="0"/>
          <a:chOff x="0" y="0"/>
          <a:chExt cx="0" cy="0"/>
        </a:xfrm>
      </p:grpSpPr>
      <p:sp>
        <p:nvSpPr>
          <p:cNvPr id="558" name="Google Shape;558;p72"/>
          <p:cNvSpPr txBox="1"/>
          <p:nvPr/>
        </p:nvSpPr>
        <p:spPr>
          <a:xfrm>
            <a:off x="3105100" y="690325"/>
            <a:ext cx="45300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GB" b="1">
                <a:solidFill>
                  <a:schemeClr val="dk1"/>
                </a:solidFill>
                <a:latin typeface="DM Sans"/>
                <a:ea typeface="DM Sans"/>
                <a:cs typeface="DM Sans"/>
                <a:sym typeface="DM Sans"/>
              </a:rPr>
              <a:t>In M204 Exponential and Logarithmic Functions and Equations, students will employ the following learning principles: </a:t>
            </a:r>
            <a:endParaRPr b="1">
              <a:solidFill>
                <a:schemeClr val="dk1"/>
              </a:solidFill>
              <a:latin typeface="DM Sans"/>
              <a:ea typeface="DM Sans"/>
              <a:cs typeface="DM Sans"/>
              <a:sym typeface="DM Sans"/>
            </a:endParaRPr>
          </a:p>
        </p:txBody>
      </p:sp>
      <p:sp>
        <p:nvSpPr>
          <p:cNvPr id="559" name="Google Shape;559;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60" name="Google Shape;560;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61" name="Google Shape;561;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2" name="Google Shape;562;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3" name="Google Shape;563;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4" name="Google Shape;564;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65" name="Google Shape;565;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69"/>
        <p:cNvGrpSpPr/>
        <p:nvPr/>
      </p:nvGrpSpPr>
      <p:grpSpPr>
        <a:xfrm>
          <a:off x="0" y="0"/>
          <a:ext cx="0" cy="0"/>
          <a:chOff x="0" y="0"/>
          <a:chExt cx="0" cy="0"/>
        </a:xfrm>
      </p:grpSpPr>
      <p:sp>
        <p:nvSpPr>
          <p:cNvPr id="570" name="Google Shape;570;p73"/>
          <p:cNvSpPr txBox="1"/>
          <p:nvPr/>
        </p:nvSpPr>
        <p:spPr>
          <a:xfrm>
            <a:off x="3105100" y="690325"/>
            <a:ext cx="45591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GB" b="1">
                <a:solidFill>
                  <a:schemeClr val="dk1"/>
                </a:solidFill>
                <a:latin typeface="DM Sans"/>
                <a:ea typeface="DM Sans"/>
                <a:cs typeface="DM Sans"/>
                <a:sym typeface="DM Sans"/>
              </a:rPr>
              <a:t>In M204 Exponential and Logarithmic Functions and Equations, students will employ the following learning principles: </a:t>
            </a:r>
            <a:endParaRPr b="1">
              <a:solidFill>
                <a:schemeClr val="dk1"/>
              </a:solidFill>
              <a:latin typeface="DM Sans"/>
              <a:ea typeface="DM Sans"/>
              <a:cs typeface="DM Sans"/>
              <a:sym typeface="DM Sans"/>
            </a:endParaRPr>
          </a:p>
        </p:txBody>
      </p:sp>
      <p:sp>
        <p:nvSpPr>
          <p:cNvPr id="571" name="Google Shape;571;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2" name="Google Shape;572;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73" name="Google Shape;573;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4" name="Google Shape;574;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75" name="Google Shape;575;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76" name="Google Shape;576;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77" name="Google Shape;577;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78" name="Google Shape;578;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GB"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83"/>
        <p:cNvGrpSpPr/>
        <p:nvPr/>
      </p:nvGrpSpPr>
      <p:grpSpPr>
        <a:xfrm>
          <a:off x="0" y="0"/>
          <a:ext cx="0" cy="0"/>
          <a:chOff x="0" y="0"/>
          <a:chExt cx="0" cy="0"/>
        </a:xfrm>
      </p:grpSpPr>
      <p:sp>
        <p:nvSpPr>
          <p:cNvPr id="584" name="Google Shape;584;p74"/>
          <p:cNvSpPr txBox="1"/>
          <p:nvPr/>
        </p:nvSpPr>
        <p:spPr>
          <a:xfrm>
            <a:off x="3105100" y="690325"/>
            <a:ext cx="45591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GB" b="1">
                <a:solidFill>
                  <a:schemeClr val="dk1"/>
                </a:solidFill>
                <a:latin typeface="DM Sans"/>
                <a:ea typeface="DM Sans"/>
                <a:cs typeface="DM Sans"/>
                <a:sym typeface="DM Sans"/>
              </a:rPr>
              <a:t>In M204 Exponential and Logarithmic Functions and Equations, students will employ the following learning principles: </a:t>
            </a:r>
            <a:endParaRPr b="1">
              <a:solidFill>
                <a:schemeClr val="dk1"/>
              </a:solidFill>
              <a:latin typeface="DM Sans"/>
              <a:ea typeface="DM Sans"/>
              <a:cs typeface="DM Sans"/>
              <a:sym typeface="DM Sans"/>
            </a:endParaRPr>
          </a:p>
        </p:txBody>
      </p:sp>
      <p:sp>
        <p:nvSpPr>
          <p:cNvPr id="585" name="Google Shape;585;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86" name="Google Shape;586;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87" name="Google Shape;587;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8" name="Google Shape;588;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89" name="Google Shape;589;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90" name="Google Shape;590;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91" name="Google Shape;591;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92" name="Google Shape;592;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BDFCD7"/>
                </a:solidFill>
                <a:latin typeface="DM Sans"/>
                <a:ea typeface="DM Sans"/>
                <a:cs typeface="DM Sans"/>
                <a:sym typeface="DM Sans"/>
              </a:rPr>
              <a:t>Share what </a:t>
            </a:r>
            <a:br>
              <a:rPr lang="en-GB" sz="1600" b="1">
                <a:solidFill>
                  <a:srgbClr val="BDFCD7"/>
                </a:solidFill>
                <a:latin typeface="DM Sans"/>
                <a:ea typeface="DM Sans"/>
                <a:cs typeface="DM Sans"/>
                <a:sym typeface="DM Sans"/>
              </a:rPr>
            </a:br>
            <a:r>
              <a:rPr lang="en-GB"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97"/>
        <p:cNvGrpSpPr/>
        <p:nvPr/>
      </p:nvGrpSpPr>
      <p:grpSpPr>
        <a:xfrm>
          <a:off x="0" y="0"/>
          <a:ext cx="0" cy="0"/>
          <a:chOff x="0" y="0"/>
          <a:chExt cx="0" cy="0"/>
        </a:xfrm>
      </p:grpSpPr>
      <p:cxnSp>
        <p:nvCxnSpPr>
          <p:cNvPr id="598" name="Google Shape;598;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99" name="Google Shape;599;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600" name="Google Shape;600;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4"/>
        <p:cNvGrpSpPr/>
        <p:nvPr/>
      </p:nvGrpSpPr>
      <p:grpSpPr>
        <a:xfrm>
          <a:off x="0" y="0"/>
          <a:ext cx="0" cy="0"/>
          <a:chOff x="0" y="0"/>
          <a:chExt cx="0" cy="0"/>
        </a:xfrm>
      </p:grpSpPr>
      <p:sp>
        <p:nvSpPr>
          <p:cNvPr id="605" name="Google Shape;605;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6" name="Google Shape;606;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7" name="Google Shape;607;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08" name="Google Shape;608;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9" name="Google Shape;609;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10" name="Google Shape;610;p76"/>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14"/>
        <p:cNvGrpSpPr/>
        <p:nvPr/>
      </p:nvGrpSpPr>
      <p:grpSpPr>
        <a:xfrm>
          <a:off x="0" y="0"/>
          <a:ext cx="0" cy="0"/>
          <a:chOff x="0" y="0"/>
          <a:chExt cx="0" cy="0"/>
        </a:xfrm>
      </p:grpSpPr>
      <p:sp>
        <p:nvSpPr>
          <p:cNvPr id="615" name="Google Shape;615;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16" name="Google Shape;616;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17" name="Google Shape;617;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18" name="Google Shape;618;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19" name="Google Shape;619;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20" name="Google Shape;620;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sp>
        <p:nvSpPr>
          <p:cNvPr id="622" name="Google Shape;622;p77"/>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26"/>
        <p:cNvGrpSpPr/>
        <p:nvPr/>
      </p:nvGrpSpPr>
      <p:grpSpPr>
        <a:xfrm>
          <a:off x="0" y="0"/>
          <a:ext cx="0" cy="0"/>
          <a:chOff x="0" y="0"/>
          <a:chExt cx="0" cy="0"/>
        </a:xfrm>
      </p:grpSpPr>
      <p:cxnSp>
        <p:nvCxnSpPr>
          <p:cNvPr id="627" name="Google Shape;627;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28" name="Google Shape;628;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29" name="Google Shape;629;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30" name="Google Shape;630;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1" name="Google Shape;631;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32" name="Google Shape;632;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33" name="Google Shape;633;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34" name="Google Shape;634;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35" name="Google Shape;635;p78"/>
          <p:cNvSpPr txBox="1"/>
          <p:nvPr/>
        </p:nvSpPr>
        <p:spPr>
          <a:xfrm>
            <a:off x="325175" y="2843600"/>
            <a:ext cx="21699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000" b="1">
                <a:solidFill>
                  <a:schemeClr val="dk1"/>
                </a:solidFill>
                <a:latin typeface="DM Sans"/>
                <a:ea typeface="DM Sans"/>
                <a:cs typeface="DM Sans"/>
                <a:sym typeface="DM Sans"/>
              </a:rPr>
              <a:t>204.c: Interpret logarithmic and exponential functions that arise in applications in terms of the context.</a:t>
            </a:r>
            <a:endParaRPr sz="1000" b="1">
              <a:solidFill>
                <a:schemeClr val="dk1"/>
              </a:solidFill>
              <a:latin typeface="DM Sans"/>
              <a:ea typeface="DM Sans"/>
              <a:cs typeface="DM Sans"/>
              <a:sym typeface="DM Sans"/>
            </a:endParaRPr>
          </a:p>
        </p:txBody>
      </p:sp>
      <p:cxnSp>
        <p:nvCxnSpPr>
          <p:cNvPr id="636" name="Google Shape;636;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37" name="Google Shape;637;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38" name="Google Shape;638;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39" name="Google Shape;639;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40" name="Google Shape;640;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demonstrates evidence </a:t>
            </a:r>
            <a:br>
              <a:rPr lang="en-GB" sz="1000">
                <a:latin typeface="DM Sans"/>
                <a:ea typeface="DM Sans"/>
                <a:cs typeface="DM Sans"/>
                <a:sym typeface="DM Sans"/>
              </a:rPr>
            </a:br>
            <a:r>
              <a:rPr lang="en-GB"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44"/>
        <p:cNvGrpSpPr/>
        <p:nvPr/>
      </p:nvGrpSpPr>
      <p:grpSpPr>
        <a:xfrm>
          <a:off x="0" y="0"/>
          <a:ext cx="0" cy="0"/>
          <a:chOff x="0" y="0"/>
          <a:chExt cx="0" cy="0"/>
        </a:xfrm>
      </p:grpSpPr>
      <p:cxnSp>
        <p:nvCxnSpPr>
          <p:cNvPr id="645" name="Google Shape;645;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46" name="Google Shape;646;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47" name="Google Shape;647;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48" name="Google Shape;648;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49" name="Google Shape;649;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Put your</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6"/>
        <p:cNvGrpSpPr/>
        <p:nvPr/>
      </p:nvGrpSpPr>
      <p:grpSpPr>
        <a:xfrm>
          <a:off x="0" y="0"/>
          <a:ext cx="0" cy="0"/>
          <a:chOff x="0" y="0"/>
          <a:chExt cx="0" cy="0"/>
        </a:xfrm>
      </p:grpSpPr>
      <p:cxnSp>
        <p:nvCxnSpPr>
          <p:cNvPr id="657" name="Google Shape;657;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58" name="Google Shape;658;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59" name="Google Shape;659;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60" name="Google Shape;660;p80"/>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1 of student work</a:t>
            </a:r>
            <a:endParaRPr/>
          </a:p>
        </p:txBody>
      </p:sp>
      <p:sp>
        <p:nvSpPr>
          <p:cNvPr id="661" name="Google Shape;661;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Which learning principle would you like to focus on today?</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6"/>
        <p:cNvGrpSpPr/>
        <p:nvPr/>
      </p:nvGrpSpPr>
      <p:grpSpPr>
        <a:xfrm>
          <a:off x="0" y="0"/>
          <a:ext cx="0" cy="0"/>
          <a:chOff x="0" y="0"/>
          <a:chExt cx="0" cy="0"/>
        </a:xfrm>
      </p:grpSpPr>
      <p:cxnSp>
        <p:nvCxnSpPr>
          <p:cNvPr id="667" name="Google Shape;667;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8" name="Google Shape;668;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69" name="Google Shape;669;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70" name="Google Shape;670;p81"/>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2 of student work</a:t>
            </a:r>
            <a:endParaRPr/>
          </a:p>
        </p:txBody>
      </p:sp>
      <p:sp>
        <p:nvSpPr>
          <p:cNvPr id="671" name="Google Shape;671;p8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76"/>
        <p:cNvGrpSpPr/>
        <p:nvPr/>
      </p:nvGrpSpPr>
      <p:grpSpPr>
        <a:xfrm>
          <a:off x="0" y="0"/>
          <a:ext cx="0" cy="0"/>
          <a:chOff x="0" y="0"/>
          <a:chExt cx="0" cy="0"/>
        </a:xfrm>
      </p:grpSpPr>
      <p:cxnSp>
        <p:nvCxnSpPr>
          <p:cNvPr id="677" name="Google Shape;677;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78" name="Google Shape;678;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79" name="Google Shape;679;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80" name="Google Shape;680;p82"/>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3 of student work</a:t>
            </a:r>
            <a:endParaRPr/>
          </a:p>
        </p:txBody>
      </p:sp>
      <p:sp>
        <p:nvSpPr>
          <p:cNvPr id="681" name="Google Shape;681;p8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86"/>
        <p:cNvGrpSpPr/>
        <p:nvPr/>
      </p:nvGrpSpPr>
      <p:grpSpPr>
        <a:xfrm>
          <a:off x="0" y="0"/>
          <a:ext cx="0" cy="0"/>
          <a:chOff x="0" y="0"/>
          <a:chExt cx="0" cy="0"/>
        </a:xfrm>
      </p:grpSpPr>
      <p:cxnSp>
        <p:nvCxnSpPr>
          <p:cNvPr id="687" name="Google Shape;687;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88" name="Google Shape;688;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89" name="Google Shape;689;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90" name="Google Shape;690;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GB"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91" name="Google Shape;691;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a:t>
            </a:r>
            <a:br>
              <a:rPr lang="en-GB" b="1">
                <a:solidFill>
                  <a:srgbClr val="145758"/>
                </a:solidFill>
                <a:latin typeface="DM Sans"/>
                <a:ea typeface="DM Sans"/>
                <a:cs typeface="DM Sans"/>
                <a:sym typeface="DM Sans"/>
              </a:rPr>
            </a:br>
            <a:r>
              <a:rPr lang="en-GB"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96"/>
        <p:cNvGrpSpPr/>
        <p:nvPr/>
      </p:nvGrpSpPr>
      <p:grpSpPr>
        <a:xfrm>
          <a:off x="0" y="0"/>
          <a:ext cx="0" cy="0"/>
          <a:chOff x="0" y="0"/>
          <a:chExt cx="0" cy="0"/>
        </a:xfrm>
      </p:grpSpPr>
      <p:cxnSp>
        <p:nvCxnSpPr>
          <p:cNvPr id="697" name="Google Shape;697;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98" name="Google Shape;698;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699" name="Google Shape;699;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703"/>
        <p:cNvGrpSpPr/>
        <p:nvPr/>
      </p:nvGrpSpPr>
      <p:grpSpPr>
        <a:xfrm>
          <a:off x="0" y="0"/>
          <a:ext cx="0" cy="0"/>
          <a:chOff x="0" y="0"/>
          <a:chExt cx="0" cy="0"/>
        </a:xfrm>
      </p:grpSpPr>
      <p:cxnSp>
        <p:nvCxnSpPr>
          <p:cNvPr id="704" name="Google Shape;704;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705" name="Google Shape;705;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706" name="Google Shape;706;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Which learning principle are you most excited about connecting to M204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707" name="Google Shape;707;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77127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M204 Exponential and Logarithmic Functions and Equations</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 comes to mind? </a:t>
            </a:r>
            <a:br>
              <a:rPr lang="en-GB" sz="3500">
                <a:solidFill>
                  <a:schemeClr val="dk1"/>
                </a:solidFill>
                <a:latin typeface="Nanum Myeongjo"/>
                <a:ea typeface="Nanum Myeongjo"/>
                <a:cs typeface="Nanum Myeongjo"/>
                <a:sym typeface="Nanum Myeongjo"/>
              </a:rPr>
            </a:br>
            <a:r>
              <a:rPr lang="en-GB"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261325"/>
            <a:ext cx="4191900" cy="25059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0"/>
              </a:spcBef>
              <a:spcAft>
                <a:spcPts val="0"/>
              </a:spcAft>
              <a:buNone/>
            </a:pPr>
            <a:r>
              <a:rPr lang="en-GB" sz="1100">
                <a:solidFill>
                  <a:srgbClr val="434343"/>
                </a:solidFill>
                <a:latin typeface="IBM Plex Sans"/>
                <a:ea typeface="IBM Plex Sans"/>
                <a:cs typeface="IBM Plex Sans"/>
                <a:sym typeface="IBM Plex Sans"/>
              </a:rPr>
              <a:t>3. Choose and produce an equivalent form of an expression to reveal and explain properties of the quantity represented by the expression.★ </a:t>
            </a:r>
            <a:endParaRPr sz="1100">
              <a:solidFill>
                <a:srgbClr val="434343"/>
              </a:solidFill>
              <a:latin typeface="IBM Plex Sans"/>
              <a:ea typeface="IBM Plex Sans"/>
              <a:cs typeface="IBM Plex Sans"/>
              <a:sym typeface="IBM Plex Sans"/>
            </a:endParaRPr>
          </a:p>
          <a:p>
            <a:pPr marL="457200" lvl="0" indent="-298450" algn="l" rtl="0">
              <a:lnSpc>
                <a:spcPct val="115000"/>
              </a:lnSpc>
              <a:spcBef>
                <a:spcPts val="0"/>
              </a:spcBef>
              <a:spcAft>
                <a:spcPts val="0"/>
              </a:spcAft>
              <a:buClr>
                <a:srgbClr val="434343"/>
              </a:buClr>
              <a:buSzPts val="1100"/>
              <a:buFont typeface="IBM Plex Sans"/>
              <a:buAutoNum type="alphaLcPeriod"/>
            </a:pPr>
            <a:r>
              <a:rPr lang="en-GB" sz="1100">
                <a:solidFill>
                  <a:srgbClr val="434343"/>
                </a:solidFill>
                <a:latin typeface="IBM Plex Sans"/>
                <a:ea typeface="IBM Plex Sans"/>
                <a:cs typeface="IBM Plex Sans"/>
                <a:sym typeface="IBM Plex Sans"/>
              </a:rPr>
              <a:t>Factor a quadratic expression to reveal the zeros of the function it defines. </a:t>
            </a:r>
            <a:endParaRPr sz="1100">
              <a:solidFill>
                <a:srgbClr val="434343"/>
              </a:solidFill>
              <a:latin typeface="IBM Plex Sans"/>
              <a:ea typeface="IBM Plex Sans"/>
              <a:cs typeface="IBM Plex Sans"/>
              <a:sym typeface="IBM Plex Sans"/>
            </a:endParaRPr>
          </a:p>
          <a:p>
            <a:pPr marL="457200" lvl="0" indent="-298450" algn="l" rtl="0">
              <a:lnSpc>
                <a:spcPct val="115000"/>
              </a:lnSpc>
              <a:spcBef>
                <a:spcPts val="0"/>
              </a:spcBef>
              <a:spcAft>
                <a:spcPts val="0"/>
              </a:spcAft>
              <a:buClr>
                <a:srgbClr val="434343"/>
              </a:buClr>
              <a:buSzPts val="1100"/>
              <a:buFont typeface="IBM Plex Sans"/>
              <a:buAutoNum type="alphaLcPeriod"/>
            </a:pPr>
            <a:r>
              <a:rPr lang="en-GB" sz="1100">
                <a:solidFill>
                  <a:srgbClr val="434343"/>
                </a:solidFill>
                <a:latin typeface="IBM Plex Sans"/>
                <a:ea typeface="IBM Plex Sans"/>
                <a:cs typeface="IBM Plex Sans"/>
                <a:sym typeface="IBM Plex Sans"/>
              </a:rPr>
              <a:t>Complete the square in a quadratic expression to reveal the maximum or minimum value of the function it defines.  </a:t>
            </a:r>
            <a:endParaRPr sz="1100">
              <a:solidFill>
                <a:srgbClr val="434343"/>
              </a:solidFill>
              <a:latin typeface="IBM Plex Sans"/>
              <a:ea typeface="IBM Plex Sans"/>
              <a:cs typeface="IBM Plex Sans"/>
              <a:sym typeface="IBM Plex Sans"/>
            </a:endParaRPr>
          </a:p>
          <a:p>
            <a:pPr marL="457200" lvl="0" indent="-298450" algn="l" rtl="0">
              <a:lnSpc>
                <a:spcPct val="115000"/>
              </a:lnSpc>
              <a:spcBef>
                <a:spcPts val="0"/>
              </a:spcBef>
              <a:spcAft>
                <a:spcPts val="0"/>
              </a:spcAft>
              <a:buClr>
                <a:srgbClr val="434343"/>
              </a:buClr>
              <a:buSzPts val="1100"/>
              <a:buFont typeface="IBM Plex Sans"/>
              <a:buAutoNum type="alphaLcPeriod"/>
            </a:pPr>
            <a:r>
              <a:rPr lang="en-GB" sz="1100">
                <a:solidFill>
                  <a:srgbClr val="434343"/>
                </a:solidFill>
                <a:latin typeface="IBM Plex Sans"/>
                <a:ea typeface="IBM Plex Sans"/>
                <a:cs typeface="IBM Plex Sans"/>
                <a:sym typeface="IBM Plex Sans"/>
              </a:rPr>
              <a:t>Use the properties of exponents to transform expressions for exponential functions. </a:t>
            </a:r>
            <a:endParaRPr sz="1100">
              <a:solidFill>
                <a:srgbClr val="434343"/>
              </a:solidFill>
              <a:latin typeface="IBM Plex Sans"/>
              <a:ea typeface="IBM Plex Sans"/>
              <a:cs typeface="IBM Plex Sans"/>
              <a:sym typeface="IBM Plex Sans"/>
            </a:endParaRPr>
          </a:p>
          <a:p>
            <a:pPr marL="0" lvl="0" indent="0" algn="l" rtl="0">
              <a:lnSpc>
                <a:spcPct val="115000"/>
              </a:lnSpc>
              <a:spcBef>
                <a:spcPts val="0"/>
              </a:spcBef>
              <a:spcAft>
                <a:spcPts val="0"/>
              </a:spcAft>
              <a:buNone/>
            </a:pPr>
            <a:endParaRPr sz="1100">
              <a:solidFill>
                <a:srgbClr val="434343"/>
              </a:solidFill>
              <a:latin typeface="IBM Plex Sans"/>
              <a:ea typeface="IBM Plex Sans"/>
              <a:cs typeface="IBM Plex Sans"/>
              <a:sym typeface="IBM Plex Sans"/>
            </a:endParaRPr>
          </a:p>
          <a:p>
            <a:pPr marL="0" lvl="0" indent="0" algn="l" rtl="0">
              <a:lnSpc>
                <a:spcPct val="115000"/>
              </a:lnSpc>
              <a:spcBef>
                <a:spcPts val="0"/>
              </a:spcBef>
              <a:spcAft>
                <a:spcPts val="0"/>
              </a:spcAft>
              <a:buNone/>
            </a:pPr>
            <a:r>
              <a:rPr lang="en-GB" sz="1100">
                <a:solidFill>
                  <a:srgbClr val="434343"/>
                </a:solidFill>
                <a:latin typeface="IBM Plex Sans"/>
                <a:ea typeface="IBM Plex Sans"/>
                <a:cs typeface="IBM Plex Sans"/>
                <a:sym typeface="IBM Plex Sans"/>
              </a:rPr>
              <a:t>4.  Derive the formula for the sum of a finite geometric series (when the common ratio is not 1), and use the formula to solve problems. For example, calculate mortgage payments.★</a:t>
            </a:r>
            <a:endParaRPr sz="1100">
              <a:solidFill>
                <a:srgbClr val="434343"/>
              </a:solidFill>
              <a:latin typeface="IBM Plex Sans"/>
              <a:ea typeface="IBM Plex Sans"/>
              <a:cs typeface="IBM Plex Sans"/>
              <a:sym typeface="IBM Plex Sans"/>
            </a:endParaRPr>
          </a:p>
        </p:txBody>
      </p:sp>
      <p:sp>
        <p:nvSpPr>
          <p:cNvPr id="208" name="Google Shape;208;p39"/>
          <p:cNvSpPr txBox="1"/>
          <p:nvPr/>
        </p:nvSpPr>
        <p:spPr>
          <a:xfrm>
            <a:off x="615900" y="1434725"/>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b="1">
                <a:solidFill>
                  <a:schemeClr val="dk1"/>
                </a:solidFill>
                <a:latin typeface="DM Sans"/>
                <a:ea typeface="DM Sans"/>
                <a:cs typeface="DM Sans"/>
                <a:sym typeface="DM Sans"/>
              </a:rPr>
              <a:t>Selected Common Core Standards for Mathematics High School - Algebra</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2038300"/>
            <a:ext cx="3813600" cy="169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100" b="1">
                <a:solidFill>
                  <a:schemeClr val="dk1"/>
                </a:solidFill>
                <a:latin typeface="IBM Plex Sans"/>
                <a:ea typeface="IBM Plex Sans"/>
                <a:cs typeface="IBM Plex Sans"/>
                <a:sym typeface="IBM Plex Sans"/>
              </a:rPr>
              <a:t>Write expressions in equivalent forms to solve problems.</a:t>
            </a:r>
            <a:endParaRPr sz="1100" b="1">
              <a:solidFill>
                <a:schemeClr val="dk1"/>
              </a:solidFill>
              <a:latin typeface="DM Sans"/>
              <a:ea typeface="DM Sans"/>
              <a:cs typeface="DM Sans"/>
              <a:sym typeface="DM Sans"/>
            </a:endParaRPr>
          </a:p>
        </p:txBody>
      </p:sp>
      <p:sp>
        <p:nvSpPr>
          <p:cNvPr id="211" name="Google Shape;211;p39"/>
          <p:cNvSpPr txBox="1"/>
          <p:nvPr/>
        </p:nvSpPr>
        <p:spPr>
          <a:xfrm>
            <a:off x="5174775" y="751625"/>
            <a:ext cx="3402000" cy="30900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0"/>
              </a:spcBef>
              <a:spcAft>
                <a:spcPts val="0"/>
              </a:spcAft>
              <a:buNone/>
            </a:pPr>
            <a:r>
              <a:rPr lang="en-GB" sz="1100">
                <a:solidFill>
                  <a:srgbClr val="434343"/>
                </a:solidFill>
                <a:latin typeface="IBM Plex Sans"/>
                <a:ea typeface="IBM Plex Sans"/>
                <a:cs typeface="IBM Plex Sans"/>
                <a:sym typeface="IBM Plex Sans"/>
              </a:rPr>
              <a:t>4. For a function that models a relationship between two quantities, interpret key features of graphs and tables in terms of the quantities, and sketch graphs showing key features given a verbal description of the relationship. Key features include: intercepts; intervals where the function is increasing, decreasing, positive, or negative; relative maximums and minimums; symmetries; end behavior; and periodicity.★ </a:t>
            </a:r>
            <a:endParaRPr sz="1100">
              <a:solidFill>
                <a:srgbClr val="434343"/>
              </a:solidFill>
              <a:latin typeface="IBM Plex Sans"/>
              <a:ea typeface="IBM Plex Sans"/>
              <a:cs typeface="IBM Plex Sans"/>
              <a:sym typeface="IBM Plex Sans"/>
            </a:endParaRPr>
          </a:p>
          <a:p>
            <a:pPr marL="0" lvl="0" indent="0" algn="l" rtl="0">
              <a:lnSpc>
                <a:spcPct val="115000"/>
              </a:lnSpc>
              <a:spcBef>
                <a:spcPts val="0"/>
              </a:spcBef>
              <a:spcAft>
                <a:spcPts val="0"/>
              </a:spcAft>
              <a:buNone/>
            </a:pPr>
            <a:endParaRPr sz="1100">
              <a:solidFill>
                <a:srgbClr val="434343"/>
              </a:solidFill>
              <a:latin typeface="IBM Plex Sans"/>
              <a:ea typeface="IBM Plex Sans"/>
              <a:cs typeface="IBM Plex Sans"/>
              <a:sym typeface="IBM Plex Sans"/>
            </a:endParaRPr>
          </a:p>
          <a:p>
            <a:pPr marL="0" lvl="0" indent="0" algn="l" rtl="0">
              <a:lnSpc>
                <a:spcPct val="115000"/>
              </a:lnSpc>
              <a:spcBef>
                <a:spcPts val="0"/>
              </a:spcBef>
              <a:spcAft>
                <a:spcPts val="0"/>
              </a:spcAft>
              <a:buNone/>
            </a:pPr>
            <a:r>
              <a:rPr lang="en-GB" sz="1100">
                <a:solidFill>
                  <a:srgbClr val="434343"/>
                </a:solidFill>
                <a:latin typeface="IBM Plex Sans"/>
                <a:ea typeface="IBM Plex Sans"/>
                <a:cs typeface="IBM Plex Sans"/>
                <a:sym typeface="IBM Plex Sans"/>
              </a:rPr>
              <a:t>5. Relate the domain of a function to its graph and, where applicable, to the quantitative relationship it describes. For example, if the function h(n) gives the number of person-hours it takes to assemble n engines in a factory, then the positive integers would be an appropriate domain for the function.★</a:t>
            </a:r>
            <a:endParaRPr sz="900">
              <a:solidFill>
                <a:schemeClr val="dk1"/>
              </a:solidFill>
              <a:latin typeface="DM Sans"/>
              <a:ea typeface="DM Sans"/>
              <a:cs typeface="DM Sans"/>
              <a:sym typeface="DM Sans"/>
            </a:endParaRPr>
          </a:p>
        </p:txBody>
      </p:sp>
      <p:sp>
        <p:nvSpPr>
          <p:cNvPr id="212" name="Google Shape;212;p39"/>
          <p:cNvSpPr txBox="1"/>
          <p:nvPr/>
        </p:nvSpPr>
        <p:spPr>
          <a:xfrm>
            <a:off x="5174775" y="303450"/>
            <a:ext cx="3512700" cy="36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100" b="1">
                <a:solidFill>
                  <a:srgbClr val="434343"/>
                </a:solidFill>
                <a:latin typeface="IBM Plex Sans"/>
                <a:ea typeface="IBM Plex Sans"/>
                <a:cs typeface="IBM Plex Sans"/>
                <a:sym typeface="IBM Plex Sans"/>
              </a:rPr>
              <a:t>Interpret functions that arise in applications in terms of the context.</a:t>
            </a:r>
            <a:endParaRPr sz="1100" b="1">
              <a:latin typeface="DM Sans"/>
              <a:ea typeface="DM Sans"/>
              <a:cs typeface="DM Sans"/>
              <a:sym typeface="DM Sans"/>
            </a:endParaRPr>
          </a:p>
        </p:txBody>
      </p:sp>
      <p:sp>
        <p:nvSpPr>
          <p:cNvPr id="213" name="Google Shape;213;p39"/>
          <p:cNvSpPr/>
          <p:nvPr/>
        </p:nvSpPr>
        <p:spPr>
          <a:xfrm>
            <a:off x="5365925" y="393407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5443775" y="4048975"/>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C9FC8D"/>
                </a:solidFill>
                <a:latin typeface="DM Sans"/>
                <a:ea typeface="DM Sans"/>
                <a:cs typeface="DM Sans"/>
                <a:sym typeface="DM Sans"/>
              </a:rPr>
              <a:t>How would you synthesize these? </a:t>
            </a:r>
            <a:br>
              <a:rPr lang="en-GB" sz="1300" b="1">
                <a:solidFill>
                  <a:srgbClr val="C9FC8D"/>
                </a:solidFill>
                <a:latin typeface="DM Sans"/>
                <a:ea typeface="DM Sans"/>
                <a:cs typeface="DM Sans"/>
                <a:sym typeface="DM Sans"/>
              </a:rPr>
            </a:br>
            <a:r>
              <a:rPr lang="en-GB" sz="1300" b="1">
                <a:solidFill>
                  <a:srgbClr val="C9FC8D"/>
                </a:solidFill>
                <a:latin typeface="DM Sans"/>
                <a:ea typeface="DM Sans"/>
                <a:cs typeface="DM Sans"/>
                <a:sym typeface="DM Sans"/>
              </a:rPr>
              <a:t>What are the key takeaways </a:t>
            </a:r>
            <a:br>
              <a:rPr lang="en-GB" sz="1300" b="1">
                <a:solidFill>
                  <a:srgbClr val="C9FC8D"/>
                </a:solidFill>
                <a:latin typeface="DM Sans"/>
                <a:ea typeface="DM Sans"/>
                <a:cs typeface="DM Sans"/>
                <a:sym typeface="DM Sans"/>
              </a:rPr>
            </a:br>
            <a:r>
              <a:rPr lang="en-GB" sz="1300" b="1">
                <a:solidFill>
                  <a:srgbClr val="C9FC8D"/>
                </a:solidFill>
                <a:latin typeface="DM Sans"/>
                <a:ea typeface="DM Sans"/>
                <a:cs typeface="DM Sans"/>
                <a:sym typeface="DM Sans"/>
              </a:rPr>
              <a:t>for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18"/>
        <p:cNvGrpSpPr/>
        <p:nvPr/>
      </p:nvGrpSpPr>
      <p:grpSpPr>
        <a:xfrm>
          <a:off x="0" y="0"/>
          <a:ext cx="0" cy="0"/>
          <a:chOff x="0" y="0"/>
          <a:chExt cx="0" cy="0"/>
        </a:xfrm>
      </p:grpSpPr>
      <p:sp>
        <p:nvSpPr>
          <p:cNvPr id="219" name="Google Shape;219;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cxnSp>
        <p:nvCxnSpPr>
          <p:cNvPr id="220" name="Google Shape;220;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1" name="Google Shape;221;p40"/>
          <p:cNvSpPr/>
          <p:nvPr/>
        </p:nvSpPr>
        <p:spPr>
          <a:xfrm>
            <a:off x="5365925" y="4037375"/>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0"/>
          <p:cNvSpPr txBox="1"/>
          <p:nvPr/>
        </p:nvSpPr>
        <p:spPr>
          <a:xfrm>
            <a:off x="5582825" y="4143875"/>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
        <p:nvSpPr>
          <p:cNvPr id="223" name="Google Shape;223;p40"/>
          <p:cNvSpPr txBox="1"/>
          <p:nvPr/>
        </p:nvSpPr>
        <p:spPr>
          <a:xfrm>
            <a:off x="615900" y="2261325"/>
            <a:ext cx="4191900" cy="25059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0"/>
              </a:spcBef>
              <a:spcAft>
                <a:spcPts val="0"/>
              </a:spcAft>
              <a:buNone/>
            </a:pPr>
            <a:r>
              <a:rPr lang="en-GB" sz="1100">
                <a:solidFill>
                  <a:srgbClr val="434343"/>
                </a:solidFill>
                <a:latin typeface="IBM Plex Sans"/>
                <a:ea typeface="IBM Plex Sans"/>
                <a:cs typeface="IBM Plex Sans"/>
                <a:sym typeface="IBM Plex Sans"/>
              </a:rPr>
              <a:t>3. Choose and produce an equivalent form of an expression to reveal and explain properties of the quantity represented by the expression.★ </a:t>
            </a:r>
            <a:endParaRPr sz="1100">
              <a:solidFill>
                <a:srgbClr val="434343"/>
              </a:solidFill>
              <a:latin typeface="IBM Plex Sans"/>
              <a:ea typeface="IBM Plex Sans"/>
              <a:cs typeface="IBM Plex Sans"/>
              <a:sym typeface="IBM Plex Sans"/>
            </a:endParaRPr>
          </a:p>
          <a:p>
            <a:pPr marL="457200" lvl="0" indent="-298450" algn="l" rtl="0">
              <a:lnSpc>
                <a:spcPct val="115000"/>
              </a:lnSpc>
              <a:spcBef>
                <a:spcPts val="0"/>
              </a:spcBef>
              <a:spcAft>
                <a:spcPts val="0"/>
              </a:spcAft>
              <a:buClr>
                <a:srgbClr val="434343"/>
              </a:buClr>
              <a:buSzPts val="1100"/>
              <a:buFont typeface="IBM Plex Sans"/>
              <a:buAutoNum type="alphaLcPeriod"/>
            </a:pPr>
            <a:r>
              <a:rPr lang="en-GB" sz="1100">
                <a:solidFill>
                  <a:srgbClr val="434343"/>
                </a:solidFill>
                <a:latin typeface="IBM Plex Sans"/>
                <a:ea typeface="IBM Plex Sans"/>
                <a:cs typeface="IBM Plex Sans"/>
                <a:sym typeface="IBM Plex Sans"/>
              </a:rPr>
              <a:t>Factor a quadratic expression to reveal the zeros of the function it defines. </a:t>
            </a:r>
            <a:endParaRPr sz="1100">
              <a:solidFill>
                <a:srgbClr val="434343"/>
              </a:solidFill>
              <a:latin typeface="IBM Plex Sans"/>
              <a:ea typeface="IBM Plex Sans"/>
              <a:cs typeface="IBM Plex Sans"/>
              <a:sym typeface="IBM Plex Sans"/>
            </a:endParaRPr>
          </a:p>
          <a:p>
            <a:pPr marL="457200" lvl="0" indent="-298450" algn="l" rtl="0">
              <a:lnSpc>
                <a:spcPct val="115000"/>
              </a:lnSpc>
              <a:spcBef>
                <a:spcPts val="0"/>
              </a:spcBef>
              <a:spcAft>
                <a:spcPts val="0"/>
              </a:spcAft>
              <a:buClr>
                <a:srgbClr val="434343"/>
              </a:buClr>
              <a:buSzPts val="1100"/>
              <a:buFont typeface="IBM Plex Sans"/>
              <a:buAutoNum type="alphaLcPeriod"/>
            </a:pPr>
            <a:r>
              <a:rPr lang="en-GB" sz="1100">
                <a:solidFill>
                  <a:srgbClr val="434343"/>
                </a:solidFill>
                <a:latin typeface="IBM Plex Sans"/>
                <a:ea typeface="IBM Plex Sans"/>
                <a:cs typeface="IBM Plex Sans"/>
                <a:sym typeface="IBM Plex Sans"/>
              </a:rPr>
              <a:t>Complete the square in a quadratic expression to reveal the maximum or minimum value of the function it defines.  </a:t>
            </a:r>
            <a:endParaRPr sz="1100">
              <a:solidFill>
                <a:srgbClr val="434343"/>
              </a:solidFill>
              <a:latin typeface="IBM Plex Sans"/>
              <a:ea typeface="IBM Plex Sans"/>
              <a:cs typeface="IBM Plex Sans"/>
              <a:sym typeface="IBM Plex Sans"/>
            </a:endParaRPr>
          </a:p>
          <a:p>
            <a:pPr marL="457200" lvl="0" indent="-298450" algn="l" rtl="0">
              <a:lnSpc>
                <a:spcPct val="115000"/>
              </a:lnSpc>
              <a:spcBef>
                <a:spcPts val="0"/>
              </a:spcBef>
              <a:spcAft>
                <a:spcPts val="0"/>
              </a:spcAft>
              <a:buClr>
                <a:srgbClr val="434343"/>
              </a:buClr>
              <a:buSzPts val="1100"/>
              <a:buFont typeface="IBM Plex Sans"/>
              <a:buAutoNum type="alphaLcPeriod"/>
            </a:pPr>
            <a:r>
              <a:rPr lang="en-GB" sz="1100">
                <a:solidFill>
                  <a:srgbClr val="434343"/>
                </a:solidFill>
                <a:latin typeface="IBM Plex Sans"/>
                <a:ea typeface="IBM Plex Sans"/>
                <a:cs typeface="IBM Plex Sans"/>
                <a:sym typeface="IBM Plex Sans"/>
              </a:rPr>
              <a:t>Use the properties of exponents to transform expressions for exponential functions. </a:t>
            </a:r>
            <a:endParaRPr sz="1100">
              <a:solidFill>
                <a:srgbClr val="434343"/>
              </a:solidFill>
              <a:latin typeface="IBM Plex Sans"/>
              <a:ea typeface="IBM Plex Sans"/>
              <a:cs typeface="IBM Plex Sans"/>
              <a:sym typeface="IBM Plex Sans"/>
            </a:endParaRPr>
          </a:p>
          <a:p>
            <a:pPr marL="0" lvl="0" indent="0" algn="l" rtl="0">
              <a:lnSpc>
                <a:spcPct val="115000"/>
              </a:lnSpc>
              <a:spcBef>
                <a:spcPts val="0"/>
              </a:spcBef>
              <a:spcAft>
                <a:spcPts val="0"/>
              </a:spcAft>
              <a:buNone/>
            </a:pPr>
            <a:endParaRPr sz="1100">
              <a:solidFill>
                <a:srgbClr val="434343"/>
              </a:solidFill>
              <a:latin typeface="IBM Plex Sans"/>
              <a:ea typeface="IBM Plex Sans"/>
              <a:cs typeface="IBM Plex Sans"/>
              <a:sym typeface="IBM Plex Sans"/>
            </a:endParaRPr>
          </a:p>
          <a:p>
            <a:pPr marL="0" lvl="0" indent="0" algn="l" rtl="0">
              <a:lnSpc>
                <a:spcPct val="115000"/>
              </a:lnSpc>
              <a:spcBef>
                <a:spcPts val="0"/>
              </a:spcBef>
              <a:spcAft>
                <a:spcPts val="0"/>
              </a:spcAft>
              <a:buNone/>
            </a:pPr>
            <a:r>
              <a:rPr lang="en-GB" sz="1100">
                <a:solidFill>
                  <a:srgbClr val="434343"/>
                </a:solidFill>
                <a:latin typeface="IBM Plex Sans"/>
                <a:ea typeface="IBM Plex Sans"/>
                <a:cs typeface="IBM Plex Sans"/>
                <a:sym typeface="IBM Plex Sans"/>
              </a:rPr>
              <a:t>4.  Derive the formula for the sum of a finite geometric series (when the common ratio is not 1), and use the formula to solve problems. For example, calculate mortgage payments.★</a:t>
            </a:r>
            <a:endParaRPr sz="1100">
              <a:solidFill>
                <a:srgbClr val="434343"/>
              </a:solidFill>
              <a:latin typeface="IBM Plex Sans"/>
              <a:ea typeface="IBM Plex Sans"/>
              <a:cs typeface="IBM Plex Sans"/>
              <a:sym typeface="IBM Plex Sans"/>
            </a:endParaRPr>
          </a:p>
        </p:txBody>
      </p:sp>
      <p:sp>
        <p:nvSpPr>
          <p:cNvPr id="224" name="Google Shape;224;p40"/>
          <p:cNvSpPr txBox="1"/>
          <p:nvPr/>
        </p:nvSpPr>
        <p:spPr>
          <a:xfrm>
            <a:off x="615900" y="1434725"/>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b="1">
                <a:solidFill>
                  <a:schemeClr val="dk1"/>
                </a:solidFill>
                <a:latin typeface="DM Sans"/>
                <a:ea typeface="DM Sans"/>
                <a:cs typeface="DM Sans"/>
                <a:sym typeface="DM Sans"/>
              </a:rPr>
              <a:t>Selected Common Core Standards for Mathematics High School - Algebra</a:t>
            </a:r>
            <a:endParaRPr b="1">
              <a:latin typeface="DM Sans"/>
              <a:ea typeface="DM Sans"/>
              <a:cs typeface="DM Sans"/>
              <a:sym typeface="DM Sans"/>
            </a:endParaRPr>
          </a:p>
        </p:txBody>
      </p:sp>
      <p:sp>
        <p:nvSpPr>
          <p:cNvPr id="225" name="Google Shape;225;p40"/>
          <p:cNvSpPr txBox="1"/>
          <p:nvPr/>
        </p:nvSpPr>
        <p:spPr>
          <a:xfrm>
            <a:off x="615900" y="2038300"/>
            <a:ext cx="3813600" cy="169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100" b="1">
                <a:solidFill>
                  <a:schemeClr val="dk1"/>
                </a:solidFill>
                <a:latin typeface="IBM Plex Sans"/>
                <a:ea typeface="IBM Plex Sans"/>
                <a:cs typeface="IBM Plex Sans"/>
                <a:sym typeface="IBM Plex Sans"/>
              </a:rPr>
              <a:t>Write expressions in equivalent forms to solve problems.</a:t>
            </a:r>
            <a:endParaRPr sz="1100" b="1">
              <a:solidFill>
                <a:schemeClr val="dk1"/>
              </a:solidFill>
              <a:latin typeface="DM Sans"/>
              <a:ea typeface="DM Sans"/>
              <a:cs typeface="DM Sans"/>
              <a:sym typeface="DM Sans"/>
            </a:endParaRPr>
          </a:p>
        </p:txBody>
      </p:sp>
      <p:sp>
        <p:nvSpPr>
          <p:cNvPr id="226" name="Google Shape;226;p40"/>
          <p:cNvSpPr txBox="1"/>
          <p:nvPr/>
        </p:nvSpPr>
        <p:spPr>
          <a:xfrm>
            <a:off x="5174775" y="751625"/>
            <a:ext cx="3402000" cy="30900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0"/>
              </a:spcBef>
              <a:spcAft>
                <a:spcPts val="0"/>
              </a:spcAft>
              <a:buNone/>
            </a:pPr>
            <a:r>
              <a:rPr lang="en-GB" sz="1100">
                <a:solidFill>
                  <a:srgbClr val="434343"/>
                </a:solidFill>
                <a:latin typeface="IBM Plex Sans"/>
                <a:ea typeface="IBM Plex Sans"/>
                <a:cs typeface="IBM Plex Sans"/>
                <a:sym typeface="IBM Plex Sans"/>
              </a:rPr>
              <a:t>4. For a function that models a relationship between two quantities, interpret key features of graphs and tables in terms of the quantities, and sketch graphs showing key features given a verbal description of the relationship. Key features include: intercepts; intervals where the function is increasing, decreasing, positive, or negative; relative maximums and minimums; symmetries; end behavior; and periodicity.★ </a:t>
            </a:r>
            <a:endParaRPr sz="1100">
              <a:solidFill>
                <a:srgbClr val="434343"/>
              </a:solidFill>
              <a:latin typeface="IBM Plex Sans"/>
              <a:ea typeface="IBM Plex Sans"/>
              <a:cs typeface="IBM Plex Sans"/>
              <a:sym typeface="IBM Plex Sans"/>
            </a:endParaRPr>
          </a:p>
          <a:p>
            <a:pPr marL="0" lvl="0" indent="0" algn="l" rtl="0">
              <a:lnSpc>
                <a:spcPct val="115000"/>
              </a:lnSpc>
              <a:spcBef>
                <a:spcPts val="0"/>
              </a:spcBef>
              <a:spcAft>
                <a:spcPts val="0"/>
              </a:spcAft>
              <a:buNone/>
            </a:pPr>
            <a:endParaRPr sz="1100">
              <a:solidFill>
                <a:srgbClr val="434343"/>
              </a:solidFill>
              <a:latin typeface="IBM Plex Sans"/>
              <a:ea typeface="IBM Plex Sans"/>
              <a:cs typeface="IBM Plex Sans"/>
              <a:sym typeface="IBM Plex Sans"/>
            </a:endParaRPr>
          </a:p>
          <a:p>
            <a:pPr marL="0" lvl="0" indent="0" algn="l" rtl="0">
              <a:lnSpc>
                <a:spcPct val="115000"/>
              </a:lnSpc>
              <a:spcBef>
                <a:spcPts val="0"/>
              </a:spcBef>
              <a:spcAft>
                <a:spcPts val="0"/>
              </a:spcAft>
              <a:buNone/>
            </a:pPr>
            <a:r>
              <a:rPr lang="en-GB" sz="1100">
                <a:solidFill>
                  <a:srgbClr val="434343"/>
                </a:solidFill>
                <a:latin typeface="IBM Plex Sans"/>
                <a:ea typeface="IBM Plex Sans"/>
                <a:cs typeface="IBM Plex Sans"/>
                <a:sym typeface="IBM Plex Sans"/>
              </a:rPr>
              <a:t>5. Relate the domain of a function to its graph and, where applicable, to the quantitative relationship it describes. For example, if the function h(n) gives the number of person-hours it takes to assemble n engines in a factory, then the positive integers would be an appropriate domain for the function.★</a:t>
            </a:r>
            <a:endParaRPr sz="900">
              <a:solidFill>
                <a:schemeClr val="dk1"/>
              </a:solidFill>
              <a:latin typeface="DM Sans"/>
              <a:ea typeface="DM Sans"/>
              <a:cs typeface="DM Sans"/>
              <a:sym typeface="DM Sans"/>
            </a:endParaRPr>
          </a:p>
        </p:txBody>
      </p:sp>
      <p:sp>
        <p:nvSpPr>
          <p:cNvPr id="227" name="Google Shape;227;p40"/>
          <p:cNvSpPr txBox="1"/>
          <p:nvPr/>
        </p:nvSpPr>
        <p:spPr>
          <a:xfrm>
            <a:off x="5174775" y="303450"/>
            <a:ext cx="3512700" cy="36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100" b="1">
                <a:solidFill>
                  <a:srgbClr val="434343"/>
                </a:solidFill>
                <a:latin typeface="IBM Plex Sans"/>
                <a:ea typeface="IBM Plex Sans"/>
                <a:cs typeface="IBM Plex Sans"/>
                <a:sym typeface="IBM Plex Sans"/>
              </a:rPr>
              <a:t>Interpret functions that arise in applications in terms of the context.</a:t>
            </a:r>
            <a:endParaRPr sz="1100" b="1">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5588</Words>
  <Application>Microsoft Macintosh PowerPoint</Application>
  <PresentationFormat>On-screen Show (16:9)</PresentationFormat>
  <Paragraphs>537</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2023-12-29T17:40:23Z</dcterms:modified>
</cp:coreProperties>
</file>