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Lst>
  <p:notesMasterIdLst>
    <p:notesMasterId r:id="rId5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Lst>
  <p:sldSz cx="9144000" cy="5143500" type="screen16x9"/>
  <p:notesSz cx="6858000" cy="9144000"/>
  <p:embeddedFontLst>
    <p:embeddedFont>
      <p:font typeface="Nanum Myeongjo" panose="02020603020101020101" pitchFamily="18" charset="-127"/>
      <p:regular r:id="rId58"/>
      <p:bold r:id="rId59"/>
    </p:embeddedFont>
    <p:embeddedFont>
      <p:font typeface="NanumMyeongjo ExtraBold" panose="02020603020101020101" pitchFamily="18" charset="-127"/>
      <p:bold r:id="rId60"/>
    </p:embeddedFont>
    <p:embeddedFont>
      <p:font typeface="Alfa Slab One" pitchFamily="2" charset="77"/>
      <p:regular r:id="rId61"/>
    </p:embeddedFont>
    <p:embeddedFont>
      <p:font typeface="DM Sans" pitchFamily="2" charset="77"/>
      <p:regular r:id="rId62"/>
      <p:bold r:id="rId63"/>
      <p:italic r:id="rId64"/>
      <p:boldItalic r:id="rId65"/>
    </p:embeddedFont>
    <p:embeddedFont>
      <p:font typeface="DM Sans Medium" pitchFamily="2" charset="77"/>
      <p:regular r:id="rId66"/>
      <p:bold r:id="rId67"/>
      <p:italic r:id="rId68"/>
      <p:boldItalic r:id="rId69"/>
    </p:embeddedFont>
    <p:embeddedFont>
      <p:font typeface="IBM Plex Sans" panose="020B0503050203000203" pitchFamily="34" charset="0"/>
      <p:regular r:id="rId70"/>
      <p:bold r:id="rId71"/>
      <p:italic r:id="rId72"/>
      <p:boldItalic r:id="rId73"/>
    </p:embeddedFont>
    <p:embeddedFont>
      <p:font typeface="Proxima Nova" panose="02000506030000020004" pitchFamily="2" charset="0"/>
      <p:regular r:id="rId74"/>
      <p:bold r:id="rId75"/>
      <p:italic r:id="rId76"/>
      <p:boldItalic r:id="rId77"/>
    </p:embeddedFont>
    <p:embeddedFont>
      <p:font typeface="Roboto" panose="02000000000000000000" pitchFamily="2"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9B3194-6C64-479B-A3C3-9598553350C9}">
  <a:tblStyle styleId="{0F9B3194-6C64-479B-A3C3-9598553350C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672F100-4AEA-4EB1-A8F8-5113434540EE}" styleName="Table_1">
    <a:wholeTbl>
      <a:tcTxStyle>
        <a:font>
          <a:latin typeface="Cambria"/>
          <a:ea typeface="Cambria"/>
          <a:cs typeface="Cambria"/>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568E61C-63C0-4E23-BF96-274EEB0E866A}" styleName="Table_2">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38" d="100"/>
          <a:sy n="138" d="100"/>
        </p:scale>
        <p:origin x="88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6.fntdata"/><Relationship Id="rId68" Type="http://schemas.openxmlformats.org/officeDocument/2006/relationships/font" Target="fonts/font11.fntdata"/><Relationship Id="rId84" Type="http://schemas.openxmlformats.org/officeDocument/2006/relationships/theme" Target="theme/theme1.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font" Target="fonts/font1.fntdata"/><Relationship Id="rId74" Type="http://schemas.openxmlformats.org/officeDocument/2006/relationships/font" Target="fonts/font17.fntdata"/><Relationship Id="rId79" Type="http://schemas.openxmlformats.org/officeDocument/2006/relationships/font" Target="fonts/font22.fntdata"/><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7.fntdata"/><Relationship Id="rId69" Type="http://schemas.openxmlformats.org/officeDocument/2006/relationships/font" Target="fonts/font12.fntdata"/><Relationship Id="rId77" Type="http://schemas.openxmlformats.org/officeDocument/2006/relationships/font" Target="fonts/font2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5.fntdata"/><Relationship Id="rId80" Type="http://schemas.openxmlformats.org/officeDocument/2006/relationships/font" Target="fonts/font23.fntdata"/><Relationship Id="rId85"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2.fntdata"/><Relationship Id="rId67" Type="http://schemas.openxmlformats.org/officeDocument/2006/relationships/font" Target="fonts/font10.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5.fntdata"/><Relationship Id="rId70" Type="http://schemas.openxmlformats.org/officeDocument/2006/relationships/font" Target="fonts/font13.fntdata"/><Relationship Id="rId75" Type="http://schemas.openxmlformats.org/officeDocument/2006/relationships/font" Target="fonts/font18.fntdata"/><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3.fntdata"/><Relationship Id="rId65" Type="http://schemas.openxmlformats.org/officeDocument/2006/relationships/font" Target="fonts/font8.fntdata"/><Relationship Id="rId73" Type="http://schemas.openxmlformats.org/officeDocument/2006/relationships/font" Target="fonts/font16.fntdata"/><Relationship Id="rId78" Type="http://schemas.openxmlformats.org/officeDocument/2006/relationships/font" Target="fonts/font21.fntdata"/><Relationship Id="rId81" Type="http://schemas.openxmlformats.org/officeDocument/2006/relationships/font" Target="fonts/font24.fntdata"/><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font" Target="fonts/font19.fntdata"/><Relationship Id="rId7" Type="http://schemas.openxmlformats.org/officeDocument/2006/relationships/slide" Target="slides/slide5.xml"/><Relationship Id="rId71" Type="http://schemas.openxmlformats.org/officeDocument/2006/relationships/font" Target="fonts/font14.fntdata"/><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font" Target="fonts/font9.fntdata"/><Relationship Id="rId61" Type="http://schemas.openxmlformats.org/officeDocument/2006/relationships/font" Target="fonts/font4.fntdata"/><Relationship Id="rId8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edweek.org/education/opinion-are-labels-preventing-students-from-succeeding/2018/05"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en.wikipedia.org/wiki/Jacqueline_Woodson"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75291002b7_0_6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75291002b7_0_6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275291002b7_0_7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275291002b7_0_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these are the Content and Practice Expectations (CPE) we landed on.</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some time to read and consider: </a:t>
            </a:r>
            <a:r>
              <a:rPr lang="en-GB" i="1">
                <a:solidFill>
                  <a:schemeClr val="dk1"/>
                </a:solidFill>
              </a:rPr>
              <a:t>what in our list of Content Practice Expectations resonates with you? What surprises you?</a:t>
            </a:r>
            <a:endParaRPr i="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Link to Handout: [insert link]</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Please see page 4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75291002b7_0_7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75291002b7_0_7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share with the group.</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we will continue to build a shared understanding of these through sample prompts.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75291002b7_0_7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275291002b7_0_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examine the indicators that are associated with each content and practice expectation.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Pose the question: “What new insights do you have?”</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share with the group.</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we will continue to build a shared understanding of these through sample prompts.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5 in your handout.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75291002b7_0_7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75291002b7_0_7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select a task and look for connections to badge CPEs.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Offer enough time for everyone to engage with at least one task; participants do not need to look at both.</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Consider use of self-select breakout rooms to give participants time to discuss with small group.</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Please see pages 6 and 7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75291002b7_0_7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75291002b7_0_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volunteers to share connections they see to each of the tasks.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Highlight responses where participants have identified one or more CPEs, using the indicators as part of their rationale.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75291002b7_0_7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75291002b7_0_7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some time to consider their responses to these questions then invite volunteers to share with whole group.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275291002b7_0_7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275291002b7_0_7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these quotes with group as a way to give insight into the </a:t>
            </a:r>
            <a:r>
              <a:rPr lang="en-GB" i="1">
                <a:solidFill>
                  <a:schemeClr val="dk1"/>
                </a:solidFill>
              </a:rPr>
              <a:t>why</a:t>
            </a:r>
            <a:r>
              <a:rPr lang="en-GB">
                <a:solidFill>
                  <a:schemeClr val="dk1"/>
                </a:solidFill>
              </a:rPr>
              <a:t> of this badging project.</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75291002b7_0_8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275291002b7_0_8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reflect on the HS Badging System, the quote and this list.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consider </a:t>
            </a:r>
            <a:r>
              <a:rPr lang="en-GB" i="1">
                <a:solidFill>
                  <a:schemeClr val="dk1"/>
                </a:solidFill>
              </a:rPr>
              <a:t>how can this approach give students space for what math can be?</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Consider inviting 1-2 voices to share thoughts with the group before transitioning to the next section.</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75291002b7_0_8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75291002b7_0_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Estimated time for this section is about 15 minutes.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75291002b7_0_8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75291002b7_0_8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read through prompt and consider how students might approach this. Invite to try it out for themselves.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Please see page 8 in your handout.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75291002b7_0_6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275291002b7_0_6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Baseline timeframe: 2 hours</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75291002b7_0_8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75291002b7_0_8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r>
              <a:rPr lang="en-GB">
                <a:solidFill>
                  <a:schemeClr val="dk1"/>
                </a:solidFill>
              </a:rPr>
              <a: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time to read and connect.</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Consider use of breakout rooms to give participants time to discuss with small group.</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275291002b7_0_8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275291002b7_0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 good CPE to focus on for this task is </a:t>
            </a:r>
            <a:r>
              <a:rPr lang="en-GB" b="1">
                <a:solidFill>
                  <a:schemeClr val="dk1"/>
                </a:solidFill>
              </a:rPr>
              <a:t>203.f: Interpret polynomial and rational functions that arise in applications in terms of the context.</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275291002b7_0_8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275291002b7_0_8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we will now be reflecting on the learning principles in relation to this task.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read and access the copy.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12 in your handout.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endParaRPr b="1">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75291002b7_0_8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9" name="Google Shape;369;g275291002b7_0_8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Consider use of breakout rooms for small group conversation.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75291002b7_0_8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275291002b7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share with the whole group.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75291002b7_0_8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75291002b7_0_8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Estimated time for this section is about 30 minutes.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a60ee58af5_0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a60ee58af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Let participants know that since we will be looking at student work, it is important to maintain an asset orientation and avoid deficit labels.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Ask a participant to read the quote out loud.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Ask the group to reflect on (a) the types of labels they have heard used in math contexts; (b) the potential impact of these labels.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GB">
                <a:solidFill>
                  <a:schemeClr val="dk1"/>
                </a:solidFill>
              </a:rPr>
              <a:t>From: EdWeek </a:t>
            </a:r>
            <a:r>
              <a:rPr lang="en-GB" u="sng">
                <a:solidFill>
                  <a:schemeClr val="hlink"/>
                </a:solidFill>
                <a:hlinkClick r:id="rId3"/>
              </a:rPr>
              <a:t>https://www.edweek.org/education/opinion-are-labels-preventing-students-from-succeeding/2018/05</a:t>
            </a:r>
            <a:r>
              <a:rPr lang="en-GB">
                <a:solidFill>
                  <a:schemeClr val="dk1"/>
                </a:solidFill>
              </a:rPr>
              <a:t>  (</a:t>
            </a:r>
            <a:r>
              <a:rPr lang="en-GB" u="sng">
                <a:solidFill>
                  <a:schemeClr val="hlink"/>
                </a:solidFill>
                <a:hlinkClick r:id="rId4"/>
              </a:rPr>
              <a:t>Jacqueline Woodson bio</a:t>
            </a:r>
            <a:r>
              <a:rPr lang="en-GB">
                <a:solidFill>
                  <a:schemeClr val="dk1"/>
                </a:solidFill>
              </a:rPr>
              <a:t>)</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75291002b7_0_8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 name="Google Shape;411;g275291002b7_0_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study student work associated with Task 1.</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13 in your handout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75291002b7_0_9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275291002b7_0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share what they noticed.</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Look for trends in responses, especially as connected to </a:t>
            </a:r>
            <a:r>
              <a:rPr lang="en-GB" b="1">
                <a:solidFill>
                  <a:schemeClr val="dk1"/>
                </a:solidFill>
              </a:rPr>
              <a:t>CPE 203.f: Interpret polynomial and rational functions that arise in applications in terms of the context.</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275291002b7_0_9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275291002b7_0_9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Introduce criteria for success.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Ask: “what resonates with you? What questions surface for you?”</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Consider use of breakout groups.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the following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17 in your handout.</a:t>
            </a:r>
            <a:endParaRPr>
              <a:solidFill>
                <a:schemeClr val="dk1"/>
              </a:solidFill>
            </a:endParaRPr>
          </a:p>
          <a:p>
            <a:pPr marL="457200" lvl="0" indent="0" algn="l" rtl="0">
              <a:spcBef>
                <a:spcPts val="0"/>
              </a:spcBef>
              <a:spcAft>
                <a:spcPts val="0"/>
              </a:spcAft>
              <a:buNone/>
            </a:pPr>
            <a:r>
              <a:rPr lang="en-GB">
                <a:solidFill>
                  <a:schemeClr val="dk1"/>
                </a:solidFill>
              </a:rPr>
              <a:t>—</a:t>
            </a:r>
            <a:endParaRPr b="1">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75291002b7_0_6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275291002b7_0_6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Encourage participants to write their “tweet” on their own device. Participants can share their tweets by reading them out loud, sharing via their device, or pasting into the chat.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275291002b7_0_9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275291002b7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the quote. Ask participants to reflect on how the criteria and the ideas in the quote require rethinking something in their current practice.</a:t>
            </a: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75291002b7_0_9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275291002b7_0_9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set up what folks will do on the next slide:</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They will examine the student work. </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Determine where that </a:t>
            </a:r>
            <a:r>
              <a:rPr lang="en-GB" b="1" u="sng">
                <a:solidFill>
                  <a:schemeClr val="dk1"/>
                </a:solidFill>
              </a:rPr>
              <a:t>work</a:t>
            </a:r>
            <a:r>
              <a:rPr lang="en-GB">
                <a:solidFill>
                  <a:schemeClr val="dk1"/>
                </a:solidFill>
              </a:rPr>
              <a:t> falls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And add a post it sharing what evidence of success is present.</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We will focus our lens on the indicator displayed on the slide: 203.f</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Note, a similar process can be done for each indicator that applies to this task.</a:t>
            </a:r>
            <a:endParaRPr>
              <a:solidFill>
                <a:schemeClr val="dk1"/>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275291002b7_0_9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275291002b7_0_9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Facilitator will need to make a copy of the </a:t>
            </a:r>
            <a:r>
              <a:rPr lang="en-GB" u="sng">
                <a:solidFill>
                  <a:schemeClr val="hlink"/>
                </a:solidFill>
                <a:hlinkClick r:id="rId3"/>
              </a:rPr>
              <a:t>Jamboard file- Baseline PL Looking at Student Work</a:t>
            </a:r>
            <a:r>
              <a:rPr lang="en-GB">
                <a:solidFill>
                  <a:schemeClr val="dk1"/>
                </a:solidFill>
              </a:rPr>
              <a:t> and share that link with participants.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add a post it to the jamboard sharing:</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Where they think the evidence of learning is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If the student was here, what question(s) would you pose to understand what they know?</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Remind participants to focus at the CPE level, using the indicators to help guide decision-making.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If they find the student </a:t>
            </a:r>
            <a:r>
              <a:rPr lang="en-GB" b="1" u="sng">
                <a:solidFill>
                  <a:schemeClr val="dk1"/>
                </a:solidFill>
              </a:rPr>
              <a:t>work</a:t>
            </a:r>
            <a:r>
              <a:rPr lang="en-GB" b="1">
                <a:solidFill>
                  <a:schemeClr val="dk1"/>
                </a:solidFill>
              </a:rPr>
              <a:t> </a:t>
            </a:r>
            <a:r>
              <a:rPr lang="en-GB">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directions are on the first slide and the pink circle on the bottom indicates which work sample is in focus for that slide.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Navigate to Jamboard file to illustrate use of tools as needed.</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275291002b7_0_9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275291002b7_0_9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75291002b7_0_9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275291002b7_0_9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275291002b7_0_9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275291002b7_0_9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75291002b7_0_9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275291002b7_0_9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to share with whole group.</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75291002b7_0_10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1" name="Google Shape;521;g275291002b7_0_10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Estimated time for this section is about 15 minutes.</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75291002b7_0_10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275291002b7_0_10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read through prompt and consider how students might approach this. Invite to try it out for themselves.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14 in your handout.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75291002b7_0_10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275291002b7_0_1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r>
              <a:rPr lang="en-GB">
                <a:solidFill>
                  <a:schemeClr val="dk1"/>
                </a:solidFill>
              </a:rPr>
              <a: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time to read and connect.</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Consider use of breakout rooms to give participants time to discuss with small group.</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75291002b7_0_6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75291002b7_0_6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overview of session goals and agenda.</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75291002b7_0_10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8" name="Google Shape;548;g275291002b7_0_10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Encourage participants to stay focused at the content and practice expectation (CPE) level, using the indicators to support their thinking.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A good CPE to focus on for this task is </a:t>
            </a:r>
            <a:r>
              <a:rPr lang="en-GB" b="1">
                <a:solidFill>
                  <a:schemeClr val="dk1"/>
                </a:solidFill>
              </a:rPr>
              <a:t>203.a: Interpret the structure of polynomial and rational expressions.</a:t>
            </a:r>
            <a:endParaRPr b="1">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275291002b7_0_10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275291002b7_0_1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we will now be reflecting on the learning principles in relation to this task.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read and access the copy.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12 in your handout.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g275291002b7_0_10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0" name="Google Shape;570;g275291002b7_0_1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time for participants to consider these questions, reflecting on the student experience associated with this task and consider how the 7 learning principles are evident.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Consider use of breakout rooms for small group conversation.</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275291002b7_0_10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275291002b7_0_1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share with the whole group.</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g275291002b7_0_10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8" name="Google Shape;598;g275291002b7_0_10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Estimated time for this section is about 30 minutes.</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275291002b7_0_10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275291002b7_0_10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study student work.</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g275291002b7_0_10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5" name="Google Shape;615;g275291002b7_0_1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share what they noticed.</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Look for trends in responses, especially as connected to </a:t>
            </a:r>
            <a:r>
              <a:rPr lang="en-GB" b="1">
                <a:solidFill>
                  <a:schemeClr val="dk1"/>
                </a:solidFill>
              </a:rPr>
              <a:t>CPE 203.a: Interpret the structure of polynomial and rational expressions.</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a:p>
            <a:pPr marL="457200" lvl="0" indent="0" algn="l" rtl="0">
              <a:spcBef>
                <a:spcPts val="0"/>
              </a:spcBef>
              <a:spcAft>
                <a:spcPts val="0"/>
              </a:spcAft>
              <a:buNone/>
            </a:pPr>
            <a:r>
              <a:rPr lang="en-GB">
                <a:solidFill>
                  <a:schemeClr val="dk1"/>
                </a:solidFill>
              </a:rPr>
              <a:t>Please see page 16 in your handout.</a:t>
            </a:r>
            <a:endParaRPr>
              <a:solidFill>
                <a:schemeClr val="dk1"/>
              </a:solidFill>
            </a:endParaRPr>
          </a:p>
          <a:p>
            <a:pPr marL="457200" lvl="0" indent="0" algn="l" rtl="0">
              <a:spcBef>
                <a:spcPts val="0"/>
              </a:spcBef>
              <a:spcAft>
                <a:spcPts val="0"/>
              </a:spcAft>
              <a:buNone/>
            </a:pPr>
            <a:r>
              <a:rPr lang="en-GB">
                <a:solidFill>
                  <a:schemeClr val="dk1"/>
                </a:solidFill>
              </a:rPr>
              <a:t>—</a:t>
            </a:r>
            <a:endParaRPr>
              <a:solidFill>
                <a:schemeClr val="dk1"/>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g275291002b7_0_10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7" name="Google Shape;627;g275291002b7_0_10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Remind participants of the criteria of success. </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set up what folks will do on the next slide.</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They will examine the student work. </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Determine where that </a:t>
            </a:r>
            <a:r>
              <a:rPr lang="en-GB" b="1" u="sng">
                <a:solidFill>
                  <a:schemeClr val="dk1"/>
                </a:solidFill>
              </a:rPr>
              <a:t>work</a:t>
            </a:r>
            <a:r>
              <a:rPr lang="en-GB">
                <a:solidFill>
                  <a:schemeClr val="dk1"/>
                </a:solidFill>
              </a:rPr>
              <a:t> falls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And add a post it sharing what evidence of success is present.</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We will focus our lens on the indicator displayed on the slide.</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Note, a similar process can be done for each indicator that applies to this task.</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275291002b7_0_1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5" name="Google Shape;645;g275291002b7_0_1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Facilitator will need to make a copy of the </a:t>
            </a:r>
            <a:r>
              <a:rPr lang="en-GB" u="sng">
                <a:solidFill>
                  <a:schemeClr val="hlink"/>
                </a:solidFill>
                <a:hlinkClick r:id="rId3"/>
              </a:rPr>
              <a:t>Jamboard file- Baseline PL Looking at Student Work</a:t>
            </a:r>
            <a:r>
              <a:rPr lang="en-GB">
                <a:solidFill>
                  <a:schemeClr val="dk1"/>
                </a:solidFill>
              </a:rPr>
              <a:t> and share that link with participants.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add a post it to the jamboard sharing:</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Where they think the evidence of learning is along the Criteria for Success spectrum.</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If the student was here, what question(s) would you pose to understand what they know?</a:t>
            </a:r>
            <a:endParaRPr>
              <a:solidFill>
                <a:schemeClr val="dk1"/>
              </a:solidFill>
            </a:endParaRPr>
          </a:p>
          <a:p>
            <a:pPr marL="914400" lvl="1" indent="-298450" algn="l" rtl="0">
              <a:spcBef>
                <a:spcPts val="0"/>
              </a:spcBef>
              <a:spcAft>
                <a:spcPts val="0"/>
              </a:spcAft>
              <a:buClr>
                <a:schemeClr val="dk1"/>
              </a:buClr>
              <a:buSzPts val="1100"/>
              <a:buChar char="○"/>
            </a:pPr>
            <a:r>
              <a:rPr lang="en-GB">
                <a:solidFill>
                  <a:schemeClr val="dk1"/>
                </a:solidFill>
              </a:rPr>
              <a:t>Remind participants to focus at the CPE level, using the indicators to help guide decision-making.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If they find the student </a:t>
            </a:r>
            <a:r>
              <a:rPr lang="en-GB" b="1" u="sng">
                <a:solidFill>
                  <a:schemeClr val="dk1"/>
                </a:solidFill>
              </a:rPr>
              <a:t>work</a:t>
            </a:r>
            <a:r>
              <a:rPr lang="en-GB" b="1">
                <a:solidFill>
                  <a:schemeClr val="dk1"/>
                </a:solidFill>
              </a:rPr>
              <a:t> </a:t>
            </a:r>
            <a:r>
              <a:rPr lang="en-GB">
                <a:solidFill>
                  <a:schemeClr val="dk1"/>
                </a:solidFill>
              </a:rPr>
              <a:t>falls within the first two categories, consider inviting folks to consider and share what “conferring and additional instruction/learning” might look like for that student, as time permits.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directions are on the first slide and the pink circle on the bottom indicates which work sample is in focus for that slide.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Navigate to Jamboard file to illustrate use of tools as needed.</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75291002b7_0_1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275291002b7_0_1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75291002b7_0_6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275291002b7_0_6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slide serves to remind participants about the learning principles that undergird the badging system.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time to consider this question and invite folks to share with a partner and the whole group.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g275291002b7_0_11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7" name="Google Shape;667;g275291002b7_0_1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75291002b7_0_11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275291002b7_0_1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Use this slide to discuss how folks thought about the student work, in terms of the Criteria for Success chart.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This is meant to give time for group to build shared understanding of how to use the CPEs and indicators alongside the rubric to share ways of partnering with students to support all students reaching.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g275291002b7_0_11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g275291002b7_0_1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to share with whole group.</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Google Shape;696;g275291002b7_0_1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7" name="Google Shape;697;g275291002b7_0_1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Estimated time for this section is about 5 minutes.</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275291002b7_0_11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275291002b7_0_1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reflect. If time permits, consider using breakout rooms to have folks connect in smaller pairings or groups.</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to share with whole group.</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75291002b7_0_7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75291002b7_0_7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Estimated time for this section is about 25 minutes.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75291002b7_0_7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75291002b7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Give participants time to consider the questions on this slide; they should generate responses based only on the title of the badge. Invite volunteers to share responses with the group.</a:t>
            </a:r>
            <a:endParaRPr>
              <a:solidFill>
                <a:schemeClr val="dk1"/>
              </a:solidFill>
            </a:endParaRPr>
          </a:p>
          <a:p>
            <a:pPr marL="0" lvl="0" indent="0" algn="l" rtl="0">
              <a:spcBef>
                <a:spcPts val="0"/>
              </a:spcBef>
              <a:spcAft>
                <a:spcPts val="0"/>
              </a:spcAft>
              <a:buNone/>
            </a:pP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75291002b7_0_7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75291002b7_0_7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that our process began by grounding in the standards and identifying the story of the standards.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participants to read through the standards associated with this badge in the handout. (The slide image shows only a partial list.)</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Frame this by asking participants to consider how they would synthesize these set of standards. </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link to document in chat:</a:t>
            </a:r>
            <a:endParaRPr>
              <a:solidFill>
                <a:schemeClr val="dk1"/>
              </a:solidFill>
            </a:endParaRPr>
          </a:p>
          <a:p>
            <a:pPr marL="457200" lvl="0" indent="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Link to Handout: [insert link]</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Feel free to download a copy.</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Please see page 2 in your handout.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75291002b7_0_7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75291002b7_0_7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b="1">
                <a:solidFill>
                  <a:schemeClr val="dk1"/>
                </a:solidFill>
              </a:rPr>
              <a:t>Facilitation Note</a:t>
            </a:r>
            <a:endParaRPr b="1">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Invite volunteers to share responses with the group.</a:t>
            </a:r>
            <a:endParaRPr>
              <a:solidFill>
                <a:schemeClr val="dk1"/>
              </a:solidFill>
            </a:endParaRPr>
          </a:p>
          <a:p>
            <a:pPr marL="457200" lvl="0" indent="-298450" algn="l" rtl="0">
              <a:spcBef>
                <a:spcPts val="0"/>
              </a:spcBef>
              <a:spcAft>
                <a:spcPts val="0"/>
              </a:spcAft>
              <a:buClr>
                <a:schemeClr val="dk1"/>
              </a:buClr>
              <a:buSzPts val="1100"/>
              <a:buChar char="●"/>
            </a:pPr>
            <a:r>
              <a:rPr lang="en-GB">
                <a:solidFill>
                  <a:schemeClr val="dk1"/>
                </a:solidFill>
              </a:rPr>
              <a:t>Share in chat: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What are the are the key takeaways for students?</a:t>
            </a:r>
            <a:endParaRPr>
              <a:solidFill>
                <a:schemeClr val="dk1"/>
              </a:solidFill>
            </a:endParaRPr>
          </a:p>
          <a:p>
            <a:pPr marL="0" lvl="0" indent="457200" algn="l" rtl="0">
              <a:spcBef>
                <a:spcPts val="0"/>
              </a:spcBef>
              <a:spcAft>
                <a:spcPts val="0"/>
              </a:spcAft>
              <a:buClr>
                <a:schemeClr val="dk1"/>
              </a:buClr>
              <a:buSzPts val="1100"/>
              <a:buFont typeface="Arial"/>
              <a:buNone/>
            </a:pPr>
            <a:r>
              <a:rPr lang="en-GB">
                <a:solidFill>
                  <a:schemeClr val="dk1"/>
                </a:solidFill>
              </a:rPr>
              <a: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Column">
  <p:cSld name="TITLE_2">
    <p:spTree>
      <p:nvGrpSpPr>
        <p:cNvPr id="1" name="Shape 50"/>
        <p:cNvGrpSpPr/>
        <p:nvPr/>
      </p:nvGrpSpPr>
      <p:grpSpPr>
        <a:xfrm>
          <a:off x="0" y="0"/>
          <a:ext cx="0" cy="0"/>
          <a:chOff x="0" y="0"/>
          <a:chExt cx="0" cy="0"/>
        </a:xfrm>
      </p:grpSpPr>
      <p:cxnSp>
        <p:nvCxnSpPr>
          <p:cNvPr id="51" name="Google Shape;51;p13"/>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52" name="Google Shape;52;p13"/>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53" name="Google Shape;53;p13"/>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sz="500">
                <a:latin typeface="DM Sans"/>
                <a:ea typeface="DM Sans"/>
                <a:cs typeface="DM Sans"/>
                <a:sym typeface="DM Sans"/>
              </a:rPr>
              <a:t>‹#›</a:t>
            </a:fld>
            <a:endParaRPr sz="500">
              <a:latin typeface="DM Sans"/>
              <a:ea typeface="DM Sans"/>
              <a:cs typeface="DM Sans"/>
              <a:sym typeface="DM Sans"/>
            </a:endParaRPr>
          </a:p>
        </p:txBody>
      </p:sp>
      <p:sp>
        <p:nvSpPr>
          <p:cNvPr id="54" name="Google Shape;54;p13"/>
          <p:cNvSpPr txBox="1"/>
          <p:nvPr/>
        </p:nvSpPr>
        <p:spPr>
          <a:xfrm>
            <a:off x="33873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55" name="Google Shape;55;p13"/>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500">
                <a:latin typeface="DM Sans"/>
                <a:ea typeface="DM Sans"/>
                <a:cs typeface="DM Sans"/>
                <a:sym typeface="DM Sans"/>
              </a:rPr>
              <a:t>XQ</a:t>
            </a:r>
            <a:endParaRPr sz="500">
              <a:latin typeface="DM Sans"/>
              <a:ea typeface="DM Sans"/>
              <a:cs typeface="DM Sans"/>
              <a:sym typeface="DM Sans"/>
            </a:endParaRPr>
          </a:p>
        </p:txBody>
      </p: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928">
          <p15:clr>
            <a:srgbClr val="FA7B17"/>
          </p15:clr>
        </p15:guide>
        <p15:guide id="6" pos="3029">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_No Footer">
  <p:cSld name="TITLE_1">
    <p:spTree>
      <p:nvGrpSpPr>
        <p:cNvPr id="1" name="Shape 56"/>
        <p:cNvGrpSpPr/>
        <p:nvPr/>
      </p:nvGrpSpPr>
      <p:grpSpPr>
        <a:xfrm>
          <a:off x="0" y="0"/>
          <a:ext cx="0" cy="0"/>
          <a:chOff x="0" y="0"/>
          <a:chExt cx="0" cy="0"/>
        </a:xfrm>
      </p:grpSpPr>
      <p:cxnSp>
        <p:nvCxnSpPr>
          <p:cNvPr id="57" name="Google Shape;57;p14"/>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58" name="Google Shape;58;p14"/>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TITLE_1_1">
    <p:spTree>
      <p:nvGrpSpPr>
        <p:cNvPr id="1" name="Shape 59"/>
        <p:cNvGrpSpPr/>
        <p:nvPr/>
      </p:nvGrpSpPr>
      <p:grpSpPr>
        <a:xfrm>
          <a:off x="0" y="0"/>
          <a:ext cx="0" cy="0"/>
          <a:chOff x="0" y="0"/>
          <a:chExt cx="0" cy="0"/>
        </a:xfrm>
      </p:grpSpPr>
      <p:cxnSp>
        <p:nvCxnSpPr>
          <p:cNvPr id="60" name="Google Shape;60;p15"/>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61" name="Google Shape;61;p15"/>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62" name="Google Shape;62;p15"/>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sz="500">
                <a:latin typeface="DM Sans"/>
                <a:ea typeface="DM Sans"/>
                <a:cs typeface="DM Sans"/>
                <a:sym typeface="DM Sans"/>
              </a:rPr>
              <a:t>‹#›</a:t>
            </a:fld>
            <a:endParaRPr sz="500">
              <a:latin typeface="DM Sans"/>
              <a:ea typeface="DM Sans"/>
              <a:cs typeface="DM Sans"/>
              <a:sym typeface="DM Sans"/>
            </a:endParaRPr>
          </a:p>
        </p:txBody>
      </p:sp>
      <p:sp>
        <p:nvSpPr>
          <p:cNvPr id="63" name="Google Shape;63;p15"/>
          <p:cNvSpPr txBox="1"/>
          <p:nvPr/>
        </p:nvSpPr>
        <p:spPr>
          <a:xfrm>
            <a:off x="3419850" y="4836225"/>
            <a:ext cx="26496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64" name="Google Shape;64;p15"/>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500">
                <a:latin typeface="DM Sans"/>
                <a:ea typeface="DM Sans"/>
                <a:cs typeface="DM Sans"/>
                <a:sym typeface="DM Sans"/>
              </a:rPr>
              <a:t>XQ</a:t>
            </a:r>
            <a:endParaRPr sz="500">
              <a:latin typeface="DM Sans"/>
              <a:ea typeface="DM Sans"/>
              <a:cs typeface="DM Sans"/>
              <a:sym typeface="DM Sans"/>
            </a:endParaRPr>
          </a:p>
        </p:txBody>
      </p: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_quote">
  <p:cSld name="TITLE_1_1_1">
    <p:spTree>
      <p:nvGrpSpPr>
        <p:cNvPr id="1" name="Shape 65"/>
        <p:cNvGrpSpPr/>
        <p:nvPr/>
      </p:nvGrpSpPr>
      <p:grpSpPr>
        <a:xfrm>
          <a:off x="0" y="0"/>
          <a:ext cx="0" cy="0"/>
          <a:chOff x="0" y="0"/>
          <a:chExt cx="0" cy="0"/>
        </a:xfrm>
      </p:grpSpPr>
      <p:sp>
        <p:nvSpPr>
          <p:cNvPr id="66" name="Google Shape;66;p16"/>
          <p:cNvSpPr/>
          <p:nvPr/>
        </p:nvSpPr>
        <p:spPr>
          <a:xfrm>
            <a:off x="5844900" y="375"/>
            <a:ext cx="3299100" cy="5153400"/>
          </a:xfrm>
          <a:prstGeom prst="rect">
            <a:avLst/>
          </a:prstGeom>
          <a:solidFill>
            <a:srgbClr val="83FF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 name="Google Shape;67;p16"/>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
        <p:nvSpPr>
          <p:cNvPr id="68" name="Google Shape;68;p16"/>
          <p:cNvSpPr txBox="1"/>
          <p:nvPr/>
        </p:nvSpPr>
        <p:spPr>
          <a:xfrm>
            <a:off x="6158700" y="4835200"/>
            <a:ext cx="2682300" cy="308400"/>
          </a:xfrm>
          <a:prstGeom prst="rect">
            <a:avLst/>
          </a:prstGeom>
          <a:noFill/>
          <a:ln>
            <a:noFill/>
          </a:ln>
        </p:spPr>
        <p:txBody>
          <a:bodyPr spcFirstLastPara="1" wrap="square" lIns="0" tIns="0" rIns="0" bIns="0" anchor="ctr" anchorCtr="0">
            <a:normAutofit/>
          </a:bodyPr>
          <a:lstStyle/>
          <a:p>
            <a:pPr marL="0" lvl="0" indent="0" algn="r" rtl="0">
              <a:spcBef>
                <a:spcPts val="0"/>
              </a:spcBef>
              <a:spcAft>
                <a:spcPts val="0"/>
              </a:spcAft>
              <a:buNone/>
            </a:pPr>
            <a:fld id="{00000000-1234-1234-1234-123412341234}" type="slidenum">
              <a:rPr lang="en-GB" sz="500">
                <a:latin typeface="DM Sans"/>
                <a:ea typeface="DM Sans"/>
                <a:cs typeface="DM Sans"/>
                <a:sym typeface="DM Sans"/>
              </a:rPr>
              <a:t>‹#›</a:t>
            </a:fld>
            <a:endParaRPr sz="500">
              <a:latin typeface="DM Sans"/>
              <a:ea typeface="DM Sans"/>
              <a:cs typeface="DM Sans"/>
              <a:sym typeface="DM Sans"/>
            </a:endParaRPr>
          </a:p>
        </p:txBody>
      </p:sp>
      <p:sp>
        <p:nvSpPr>
          <p:cNvPr id="69" name="Google Shape;69;p16"/>
          <p:cNvSpPr txBox="1"/>
          <p:nvPr/>
        </p:nvSpPr>
        <p:spPr>
          <a:xfrm>
            <a:off x="3419850" y="4836225"/>
            <a:ext cx="26496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500">
                <a:solidFill>
                  <a:schemeClr val="dk1"/>
                </a:solidFill>
                <a:latin typeface="DM Sans"/>
                <a:ea typeface="DM Sans"/>
                <a:cs typeface="DM Sans"/>
                <a:sym typeface="DM Sans"/>
              </a:rPr>
              <a:t>Title of Presentation</a:t>
            </a:r>
            <a:endParaRPr sz="500">
              <a:latin typeface="DM Sans"/>
              <a:ea typeface="DM Sans"/>
              <a:cs typeface="DM Sans"/>
              <a:sym typeface="DM Sans"/>
            </a:endParaRPr>
          </a:p>
        </p:txBody>
      </p:sp>
      <p:sp>
        <p:nvSpPr>
          <p:cNvPr id="70" name="Google Shape;70;p16"/>
          <p:cNvSpPr txBox="1"/>
          <p:nvPr/>
        </p:nvSpPr>
        <p:spPr>
          <a:xfrm>
            <a:off x="615900" y="4836225"/>
            <a:ext cx="2682300" cy="308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GB" sz="500">
                <a:latin typeface="DM Sans"/>
                <a:ea typeface="DM Sans"/>
                <a:cs typeface="DM Sans"/>
                <a:sym typeface="DM Sans"/>
              </a:rPr>
              <a:t>XQ</a:t>
            </a:r>
            <a:endParaRPr sz="500">
              <a:latin typeface="DM Sans"/>
              <a:ea typeface="DM Sans"/>
              <a:cs typeface="DM Sans"/>
              <a:sym typeface="DM Sans"/>
            </a:endParaRPr>
          </a:p>
        </p:txBody>
      </p:sp>
      <p:cxnSp>
        <p:nvCxnSpPr>
          <p:cNvPr id="71" name="Google Shape;71;p16"/>
          <p:cNvCxnSpPr/>
          <p:nvPr/>
        </p:nvCxnSpPr>
        <p:spPr>
          <a:xfrm>
            <a:off x="5844900" y="1350"/>
            <a:ext cx="0" cy="5141400"/>
          </a:xfrm>
          <a:prstGeom prst="straightConnector1">
            <a:avLst/>
          </a:prstGeom>
          <a:noFill/>
          <a:ln w="9525" cap="flat" cmpd="sng">
            <a:solidFill>
              <a:schemeClr val="dk2"/>
            </a:solidFill>
            <a:prstDash val="solid"/>
            <a:round/>
            <a:headEnd type="none" w="med" len="med"/>
            <a:tailEnd type="none" w="med" len="med"/>
          </a:ln>
        </p:spPr>
      </p:cxnSp>
      <p:cxnSp>
        <p:nvCxnSpPr>
          <p:cNvPr id="72" name="Google Shape;72;p16"/>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_3">
  <p:cSld name="TITLE_3">
    <p:spTree>
      <p:nvGrpSpPr>
        <p:cNvPr id="1" name="Shape 73"/>
        <p:cNvGrpSpPr/>
        <p:nvPr/>
      </p:nvGrpSpPr>
      <p:grpSpPr>
        <a:xfrm>
          <a:off x="0" y="0"/>
          <a:ext cx="0" cy="0"/>
          <a:chOff x="0" y="0"/>
          <a:chExt cx="0" cy="0"/>
        </a:xfrm>
      </p:grpSpPr>
      <p:sp>
        <p:nvSpPr>
          <p:cNvPr id="74" name="Google Shape;74;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75" name="Google Shape;75;p17"/>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1"/>
        <p:cNvGrpSpPr/>
        <p:nvPr/>
      </p:nvGrpSpPr>
      <p:grpSpPr>
        <a:xfrm>
          <a:off x="0" y="0"/>
          <a:ext cx="0" cy="0"/>
          <a:chOff x="0" y="0"/>
          <a:chExt cx="0" cy="0"/>
        </a:xfrm>
      </p:grpSpPr>
      <p:cxnSp>
        <p:nvCxnSpPr>
          <p:cNvPr id="82" name="Google Shape;82;p19"/>
          <p:cNvCxnSpPr/>
          <p:nvPr/>
        </p:nvCxnSpPr>
        <p:spPr>
          <a:xfrm>
            <a:off x="4278300" y="2751163"/>
            <a:ext cx="587400" cy="0"/>
          </a:xfrm>
          <a:prstGeom prst="straightConnector1">
            <a:avLst/>
          </a:prstGeom>
          <a:noFill/>
          <a:ln w="76200" cap="flat" cmpd="sng">
            <a:solidFill>
              <a:schemeClr val="dk1"/>
            </a:solidFill>
            <a:prstDash val="solid"/>
            <a:round/>
            <a:headEnd type="none" w="sm" len="sm"/>
            <a:tailEnd type="none" w="sm" len="sm"/>
          </a:ln>
        </p:spPr>
      </p:cxnSp>
      <p:sp>
        <p:nvSpPr>
          <p:cNvPr id="83" name="Google Shape;83;p19"/>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84" name="Google Shape;84;p19"/>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85" name="Google Shape;85;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86"/>
        <p:cNvGrpSpPr/>
        <p:nvPr/>
      </p:nvGrpSpPr>
      <p:grpSpPr>
        <a:xfrm>
          <a:off x="0" y="0"/>
          <a:ext cx="0" cy="0"/>
          <a:chOff x="0" y="0"/>
          <a:chExt cx="0" cy="0"/>
        </a:xfrm>
      </p:grpSpPr>
      <p:sp>
        <p:nvSpPr>
          <p:cNvPr id="87" name="Google Shape;87;p20"/>
          <p:cNvSpPr txBox="1">
            <a:spLocks noGrp="1"/>
          </p:cNvSpPr>
          <p:nvPr>
            <p:ph type="title"/>
          </p:nvPr>
        </p:nvSpPr>
        <p:spPr>
          <a:xfrm>
            <a:off x="311700" y="2480550"/>
            <a:ext cx="8114400" cy="24459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a:endParaRPr/>
          </a:p>
        </p:txBody>
      </p:sp>
      <p:sp>
        <p:nvSpPr>
          <p:cNvPr id="88" name="Google Shape;88;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9"/>
        <p:cNvGrpSpPr/>
        <p:nvPr/>
      </p:nvGrpSpPr>
      <p:grpSpPr>
        <a:xfrm>
          <a:off x="0" y="0"/>
          <a:ext cx="0" cy="0"/>
          <a:chOff x="0" y="0"/>
          <a:chExt cx="0" cy="0"/>
        </a:xfrm>
      </p:grpSpPr>
      <p:sp>
        <p:nvSpPr>
          <p:cNvPr id="90" name="Google Shape;90;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1" name="Google Shape;9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2" name="Google Shape;92;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3"/>
        <p:cNvGrpSpPr/>
        <p:nvPr/>
      </p:nvGrpSpPr>
      <p:grpSpPr>
        <a:xfrm>
          <a:off x="0" y="0"/>
          <a:ext cx="0" cy="0"/>
          <a:chOff x="0" y="0"/>
          <a:chExt cx="0" cy="0"/>
        </a:xfrm>
      </p:grpSpPr>
      <p:sp>
        <p:nvSpPr>
          <p:cNvPr id="94" name="Google Shape;94;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95" name="Google Shape;95;p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6" name="Google Shape;96;p22"/>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97" name="Google Shape;9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8"/>
        <p:cNvGrpSpPr/>
        <p:nvPr/>
      </p:nvGrpSpPr>
      <p:grpSpPr>
        <a:xfrm>
          <a:off x="0" y="0"/>
          <a:ext cx="0" cy="0"/>
          <a:chOff x="0" y="0"/>
          <a:chExt cx="0" cy="0"/>
        </a:xfrm>
      </p:grpSpPr>
      <p:sp>
        <p:nvSpPr>
          <p:cNvPr id="99" name="Google Shape;99;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0" name="Google Shape;100;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01"/>
        <p:cNvGrpSpPr/>
        <p:nvPr/>
      </p:nvGrpSpPr>
      <p:grpSpPr>
        <a:xfrm>
          <a:off x="0" y="0"/>
          <a:ext cx="0" cy="0"/>
          <a:chOff x="0" y="0"/>
          <a:chExt cx="0" cy="0"/>
        </a:xfrm>
      </p:grpSpPr>
      <p:sp>
        <p:nvSpPr>
          <p:cNvPr id="102" name="Google Shape;102;p24"/>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03" name="Google Shape;103;p24"/>
          <p:cNvSpPr txBox="1">
            <a:spLocks noGrp="1"/>
          </p:cNvSpPr>
          <p:nvPr>
            <p:ph type="body" idx="1"/>
          </p:nvPr>
        </p:nvSpPr>
        <p:spPr>
          <a:xfrm>
            <a:off x="311700" y="1490875"/>
            <a:ext cx="2808000" cy="3078000"/>
          </a:xfrm>
          <a:prstGeom prst="rect">
            <a:avLst/>
          </a:prstGeom>
        </p:spPr>
        <p:txBody>
          <a:bodyPr spcFirstLastPara="1" wrap="square" lIns="91425" tIns="91425" rIns="91425" bIns="91425" anchor="t" anchorCtr="0">
            <a:normAutofit/>
          </a:bodyPr>
          <a:lstStyle>
            <a:lvl1pPr marL="457200" lvl="0" indent="-304800" rtl="0">
              <a:spcBef>
                <a:spcPts val="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104" name="Google Shape;10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105"/>
        <p:cNvGrpSpPr/>
        <p:nvPr/>
      </p:nvGrpSpPr>
      <p:grpSpPr>
        <a:xfrm>
          <a:off x="0" y="0"/>
          <a:ext cx="0" cy="0"/>
          <a:chOff x="0" y="0"/>
          <a:chExt cx="0" cy="0"/>
        </a:xfrm>
      </p:grpSpPr>
      <p:sp>
        <p:nvSpPr>
          <p:cNvPr id="106" name="Google Shape;106;p25"/>
          <p:cNvSpPr txBox="1">
            <a:spLocks noGrp="1"/>
          </p:cNvSpPr>
          <p:nvPr>
            <p:ph type="title"/>
          </p:nvPr>
        </p:nvSpPr>
        <p:spPr>
          <a:xfrm>
            <a:off x="490250" y="526350"/>
            <a:ext cx="5683800" cy="4090800"/>
          </a:xfrm>
          <a:prstGeom prst="rect">
            <a:avLst/>
          </a:prstGeom>
        </p:spPr>
        <p:txBody>
          <a:bodyPr spcFirstLastPara="1" wrap="square" lIns="91425" tIns="91425" rIns="91425" bIns="91425" anchor="ctr" anchorCtr="0">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07" name="Google Shape;10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8"/>
        <p:cNvGrpSpPr/>
        <p:nvPr/>
      </p:nvGrpSpPr>
      <p:grpSpPr>
        <a:xfrm>
          <a:off x="0" y="0"/>
          <a:ext cx="0" cy="0"/>
          <a:chOff x="0" y="0"/>
          <a:chExt cx="0" cy="0"/>
        </a:xfrm>
      </p:grpSpPr>
      <p:sp>
        <p:nvSpPr>
          <p:cNvPr id="109" name="Google Shape;109;p26"/>
          <p:cNvSpPr/>
          <p:nvPr/>
        </p:nvSpPr>
        <p:spPr>
          <a:xfrm>
            <a:off x="4572000" y="10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0" name="Google Shape;110;p26"/>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11" name="Google Shape;111;p26"/>
          <p:cNvSpPr txBox="1">
            <a:spLocks noGrp="1"/>
          </p:cNvSpPr>
          <p:nvPr>
            <p:ph type="title"/>
          </p:nvPr>
        </p:nvSpPr>
        <p:spPr>
          <a:xfrm>
            <a:off x="265500" y="1375599"/>
            <a:ext cx="4045200" cy="15519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112" name="Google Shape;112;p26"/>
          <p:cNvSpPr txBox="1">
            <a:spLocks noGrp="1"/>
          </p:cNvSpPr>
          <p:nvPr>
            <p:ph type="subTitle" idx="1"/>
          </p:nvPr>
        </p:nvSpPr>
        <p:spPr>
          <a:xfrm>
            <a:off x="265500" y="2981125"/>
            <a:ext cx="4045200" cy="1345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3" name="Google Shape;113;p26"/>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sp>
        <p:nvSpPr>
          <p:cNvPr id="114" name="Google Shape;11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15"/>
        <p:cNvGrpSpPr/>
        <p:nvPr/>
      </p:nvGrpSpPr>
      <p:grpSpPr>
        <a:xfrm>
          <a:off x="0" y="0"/>
          <a:ext cx="0" cy="0"/>
          <a:chOff x="0" y="0"/>
          <a:chExt cx="0" cy="0"/>
        </a:xfrm>
      </p:grpSpPr>
      <p:sp>
        <p:nvSpPr>
          <p:cNvPr id="116" name="Google Shape;116;p27"/>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rtl="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a:endParaRPr/>
          </a:p>
        </p:txBody>
      </p:sp>
      <p:sp>
        <p:nvSpPr>
          <p:cNvPr id="117" name="Google Shape;117;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8"/>
        <p:cNvGrpSpPr/>
        <p:nvPr/>
      </p:nvGrpSpPr>
      <p:grpSpPr>
        <a:xfrm>
          <a:off x="0" y="0"/>
          <a:ext cx="0" cy="0"/>
          <a:chOff x="0" y="0"/>
          <a:chExt cx="0" cy="0"/>
        </a:xfrm>
      </p:grpSpPr>
      <p:sp>
        <p:nvSpPr>
          <p:cNvPr id="119" name="Google Shape;119;p28"/>
          <p:cNvSpPr txBox="1">
            <a:spLocks noGrp="1"/>
          </p:cNvSpPr>
          <p:nvPr>
            <p:ph type="title" hasCustomPrompt="1"/>
          </p:nvPr>
        </p:nvSpPr>
        <p:spPr>
          <a:xfrm>
            <a:off x="311700" y="1167925"/>
            <a:ext cx="8520600" cy="19800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dk1"/>
              </a:buClr>
              <a:buSzPts val="11000"/>
              <a:buNone/>
              <a:defRPr sz="11000">
                <a:solidFill>
                  <a:schemeClr val="dk1"/>
                </a:solidFill>
              </a:defRPr>
            </a:lvl1pPr>
            <a:lvl2pPr lvl="1" algn="ctr" rtl="0">
              <a:spcBef>
                <a:spcPts val="0"/>
              </a:spcBef>
              <a:spcAft>
                <a:spcPts val="0"/>
              </a:spcAft>
              <a:buClr>
                <a:schemeClr val="dk1"/>
              </a:buClr>
              <a:buSzPts val="11000"/>
              <a:buNone/>
              <a:defRPr sz="11000">
                <a:solidFill>
                  <a:schemeClr val="dk1"/>
                </a:solidFill>
              </a:defRPr>
            </a:lvl2pPr>
            <a:lvl3pPr lvl="2" algn="ctr" rtl="0">
              <a:spcBef>
                <a:spcPts val="0"/>
              </a:spcBef>
              <a:spcAft>
                <a:spcPts val="0"/>
              </a:spcAft>
              <a:buClr>
                <a:schemeClr val="dk1"/>
              </a:buClr>
              <a:buSzPts val="11000"/>
              <a:buNone/>
              <a:defRPr sz="11000">
                <a:solidFill>
                  <a:schemeClr val="dk1"/>
                </a:solidFill>
              </a:defRPr>
            </a:lvl3pPr>
            <a:lvl4pPr lvl="3" algn="ctr" rtl="0">
              <a:spcBef>
                <a:spcPts val="0"/>
              </a:spcBef>
              <a:spcAft>
                <a:spcPts val="0"/>
              </a:spcAft>
              <a:buClr>
                <a:schemeClr val="dk1"/>
              </a:buClr>
              <a:buSzPts val="11000"/>
              <a:buNone/>
              <a:defRPr sz="11000">
                <a:solidFill>
                  <a:schemeClr val="dk1"/>
                </a:solidFill>
              </a:defRPr>
            </a:lvl4pPr>
            <a:lvl5pPr lvl="4" algn="ctr" rtl="0">
              <a:spcBef>
                <a:spcPts val="0"/>
              </a:spcBef>
              <a:spcAft>
                <a:spcPts val="0"/>
              </a:spcAft>
              <a:buClr>
                <a:schemeClr val="dk1"/>
              </a:buClr>
              <a:buSzPts val="11000"/>
              <a:buNone/>
              <a:defRPr sz="11000">
                <a:solidFill>
                  <a:schemeClr val="dk1"/>
                </a:solidFill>
              </a:defRPr>
            </a:lvl5pPr>
            <a:lvl6pPr lvl="5" algn="ctr" rtl="0">
              <a:spcBef>
                <a:spcPts val="0"/>
              </a:spcBef>
              <a:spcAft>
                <a:spcPts val="0"/>
              </a:spcAft>
              <a:buClr>
                <a:schemeClr val="dk1"/>
              </a:buClr>
              <a:buSzPts val="11000"/>
              <a:buNone/>
              <a:defRPr sz="11000">
                <a:solidFill>
                  <a:schemeClr val="dk1"/>
                </a:solidFill>
              </a:defRPr>
            </a:lvl6pPr>
            <a:lvl7pPr lvl="6" algn="ctr" rtl="0">
              <a:spcBef>
                <a:spcPts val="0"/>
              </a:spcBef>
              <a:spcAft>
                <a:spcPts val="0"/>
              </a:spcAft>
              <a:buClr>
                <a:schemeClr val="dk1"/>
              </a:buClr>
              <a:buSzPts val="11000"/>
              <a:buNone/>
              <a:defRPr sz="11000">
                <a:solidFill>
                  <a:schemeClr val="dk1"/>
                </a:solidFill>
              </a:defRPr>
            </a:lvl7pPr>
            <a:lvl8pPr lvl="7" algn="ctr" rtl="0">
              <a:spcBef>
                <a:spcPts val="0"/>
              </a:spcBef>
              <a:spcAft>
                <a:spcPts val="0"/>
              </a:spcAft>
              <a:buClr>
                <a:schemeClr val="dk1"/>
              </a:buClr>
              <a:buSzPts val="11000"/>
              <a:buNone/>
              <a:defRPr sz="11000">
                <a:solidFill>
                  <a:schemeClr val="dk1"/>
                </a:solidFill>
              </a:defRPr>
            </a:lvl8pPr>
            <a:lvl9pPr lvl="8" algn="ctr" rtl="0">
              <a:spcBef>
                <a:spcPts val="0"/>
              </a:spcBef>
              <a:spcAft>
                <a:spcPts val="0"/>
              </a:spcAft>
              <a:buClr>
                <a:schemeClr val="dk1"/>
              </a:buClr>
              <a:buSzPts val="11000"/>
              <a:buNone/>
              <a:defRPr sz="11000">
                <a:solidFill>
                  <a:schemeClr val="dk1"/>
                </a:solidFill>
              </a:defRPr>
            </a:lvl9pPr>
          </a:lstStyle>
          <a:p>
            <a:r>
              <a:t>xx%</a:t>
            </a:r>
          </a:p>
        </p:txBody>
      </p:sp>
      <p:sp>
        <p:nvSpPr>
          <p:cNvPr id="120" name="Google Shape;120;p28"/>
          <p:cNvSpPr txBox="1">
            <a:spLocks noGrp="1"/>
          </p:cNvSpPr>
          <p:nvPr>
            <p:ph type="body" idx="1"/>
          </p:nvPr>
        </p:nvSpPr>
        <p:spPr>
          <a:xfrm>
            <a:off x="311700" y="3224250"/>
            <a:ext cx="8520600" cy="1071600"/>
          </a:xfrm>
          <a:prstGeom prst="rect">
            <a:avLst/>
          </a:prstGeom>
        </p:spPr>
        <p:txBody>
          <a:bodyPr spcFirstLastPara="1" wrap="square" lIns="91425" tIns="91425" rIns="91425" bIns="91425" anchor="t" anchorCtr="0">
            <a:normAutofit/>
          </a:bodyPr>
          <a:lstStyle>
            <a:lvl1pPr marL="457200" lvl="0" indent="-342900" algn="ctr" rtl="0">
              <a:spcBef>
                <a:spcPts val="0"/>
              </a:spcBef>
              <a:spcAft>
                <a:spcPts val="0"/>
              </a:spcAft>
              <a:buSzPts val="1800"/>
              <a:buChar char="●"/>
              <a:defRPr/>
            </a:lvl1pPr>
            <a:lvl2pPr marL="914400" lvl="1" indent="-317500" algn="ctr" rtl="0">
              <a:spcBef>
                <a:spcPts val="0"/>
              </a:spcBef>
              <a:spcAft>
                <a:spcPts val="0"/>
              </a:spcAft>
              <a:buSzPts val="1400"/>
              <a:buChar char="○"/>
              <a:defRPr/>
            </a:lvl2pPr>
            <a:lvl3pPr marL="1371600" lvl="2" indent="-317500" algn="ctr" rtl="0">
              <a:spcBef>
                <a:spcPts val="0"/>
              </a:spcBef>
              <a:spcAft>
                <a:spcPts val="0"/>
              </a:spcAft>
              <a:buSzPts val="1400"/>
              <a:buChar char="■"/>
              <a:defRPr/>
            </a:lvl3pPr>
            <a:lvl4pPr marL="1828800" lvl="3" indent="-317500" algn="ctr" rtl="0">
              <a:spcBef>
                <a:spcPts val="0"/>
              </a:spcBef>
              <a:spcAft>
                <a:spcPts val="0"/>
              </a:spcAft>
              <a:buSzPts val="1400"/>
              <a:buChar char="●"/>
              <a:defRPr/>
            </a:lvl4pPr>
            <a:lvl5pPr marL="2286000" lvl="4" indent="-317500" algn="ctr" rtl="0">
              <a:spcBef>
                <a:spcPts val="0"/>
              </a:spcBef>
              <a:spcAft>
                <a:spcPts val="0"/>
              </a:spcAft>
              <a:buSzPts val="1400"/>
              <a:buChar char="○"/>
              <a:defRPr/>
            </a:lvl5pPr>
            <a:lvl6pPr marL="2743200" lvl="5" indent="-317500" algn="ctr" rtl="0">
              <a:spcBef>
                <a:spcPts val="0"/>
              </a:spcBef>
              <a:spcAft>
                <a:spcPts val="0"/>
              </a:spcAft>
              <a:buSzPts val="1400"/>
              <a:buChar char="■"/>
              <a:defRPr/>
            </a:lvl6pPr>
            <a:lvl7pPr marL="3200400" lvl="6" indent="-317500" algn="ctr" rtl="0">
              <a:spcBef>
                <a:spcPts val="0"/>
              </a:spcBef>
              <a:spcAft>
                <a:spcPts val="0"/>
              </a:spcAft>
              <a:buSzPts val="1400"/>
              <a:buChar char="●"/>
              <a:defRPr/>
            </a:lvl7pPr>
            <a:lvl8pPr marL="3657600" lvl="7" indent="-317500" algn="ctr" rtl="0">
              <a:spcBef>
                <a:spcPts val="0"/>
              </a:spcBef>
              <a:spcAft>
                <a:spcPts val="0"/>
              </a:spcAft>
              <a:buSzPts val="1400"/>
              <a:buChar char="○"/>
              <a:defRPr/>
            </a:lvl8pPr>
            <a:lvl9pPr marL="4114800" lvl="8" indent="-317500" algn="ctr" rtl="0">
              <a:spcBef>
                <a:spcPts val="0"/>
              </a:spcBef>
              <a:spcAft>
                <a:spcPts val="0"/>
              </a:spcAft>
              <a:buSzPts val="1400"/>
              <a:buChar char="■"/>
              <a:defRPr/>
            </a:lvl9pPr>
          </a:lstStyle>
          <a:p>
            <a:endParaRPr/>
          </a:p>
        </p:txBody>
      </p:sp>
      <p:sp>
        <p:nvSpPr>
          <p:cNvPr id="121" name="Google Shape;121;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3a Section Header">
  <p:cSld name="3a Section Header">
    <p:bg>
      <p:bgPr>
        <a:solidFill>
          <a:schemeClr val="accent1"/>
        </a:solidFill>
        <a:effectLst/>
      </p:bgPr>
    </p:bg>
    <p:spTree>
      <p:nvGrpSpPr>
        <p:cNvPr id="1" name="Shape 124"/>
        <p:cNvGrpSpPr/>
        <p:nvPr/>
      </p:nvGrpSpPr>
      <p:grpSpPr>
        <a:xfrm>
          <a:off x="0" y="0"/>
          <a:ext cx="0" cy="0"/>
          <a:chOff x="0" y="0"/>
          <a:chExt cx="0" cy="0"/>
        </a:xfrm>
      </p:grpSpPr>
      <p:sp>
        <p:nvSpPr>
          <p:cNvPr id="125" name="Google Shape;125;p30"/>
          <p:cNvSpPr txBox="1">
            <a:spLocks noGrp="1"/>
          </p:cNvSpPr>
          <p:nvPr>
            <p:ph type="title"/>
          </p:nvPr>
        </p:nvSpPr>
        <p:spPr>
          <a:xfrm>
            <a:off x="571481" y="1085851"/>
            <a:ext cx="7543800" cy="14859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lt1"/>
              </a:buClr>
              <a:buSzPts val="3300"/>
              <a:buFont typeface="Roboto"/>
              <a:buNone/>
              <a:defRPr>
                <a:solidFill>
                  <a:schemeClr val="lt1"/>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6" name="Google Shape;126;p30"/>
          <p:cNvSpPr txBox="1">
            <a:spLocks noGrp="1"/>
          </p:cNvSpPr>
          <p:nvPr>
            <p:ph type="subTitle" idx="1"/>
          </p:nvPr>
        </p:nvSpPr>
        <p:spPr>
          <a:xfrm>
            <a:off x="571481" y="2702638"/>
            <a:ext cx="7543800" cy="12417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800"/>
              </a:spcBef>
              <a:spcAft>
                <a:spcPts val="0"/>
              </a:spcAft>
              <a:buClr>
                <a:schemeClr val="lt1"/>
              </a:buClr>
              <a:buSzPts val="2100"/>
              <a:buNone/>
              <a:defRPr sz="2100">
                <a:solidFill>
                  <a:schemeClr val="lt1"/>
                </a:solidFill>
                <a:latin typeface="Roboto"/>
                <a:ea typeface="Roboto"/>
                <a:cs typeface="Roboto"/>
                <a:sym typeface="Roboto"/>
              </a:defRPr>
            </a:lvl1pPr>
            <a:lvl2pPr lvl="1" algn="ctr" rtl="0">
              <a:lnSpc>
                <a:spcPct val="90000"/>
              </a:lnSpc>
              <a:spcBef>
                <a:spcPts val="1200"/>
              </a:spcBef>
              <a:spcAft>
                <a:spcPts val="0"/>
              </a:spcAft>
              <a:buClr>
                <a:schemeClr val="dk1"/>
              </a:buClr>
              <a:buSzPts val="1500"/>
              <a:buNone/>
              <a:defRPr sz="1500"/>
            </a:lvl2pPr>
            <a:lvl3pPr lvl="2" algn="ctr" rtl="0">
              <a:lnSpc>
                <a:spcPct val="90000"/>
              </a:lnSpc>
              <a:spcBef>
                <a:spcPts val="1200"/>
              </a:spcBef>
              <a:spcAft>
                <a:spcPts val="0"/>
              </a:spcAft>
              <a:buClr>
                <a:schemeClr val="dk1"/>
              </a:buClr>
              <a:buSzPts val="1400"/>
              <a:buNone/>
              <a:defRPr sz="1400"/>
            </a:lvl3pPr>
            <a:lvl4pPr lvl="3" algn="ctr" rtl="0">
              <a:lnSpc>
                <a:spcPct val="90000"/>
              </a:lnSpc>
              <a:spcBef>
                <a:spcPts val="1200"/>
              </a:spcBef>
              <a:spcAft>
                <a:spcPts val="0"/>
              </a:spcAft>
              <a:buClr>
                <a:schemeClr val="dk1"/>
              </a:buClr>
              <a:buSzPts val="1200"/>
              <a:buNone/>
              <a:defRPr sz="1200"/>
            </a:lvl4pPr>
            <a:lvl5pPr lvl="4" algn="ctr" rtl="0">
              <a:lnSpc>
                <a:spcPct val="90000"/>
              </a:lnSpc>
              <a:spcBef>
                <a:spcPts val="1200"/>
              </a:spcBef>
              <a:spcAft>
                <a:spcPts val="0"/>
              </a:spcAft>
              <a:buClr>
                <a:schemeClr val="dk1"/>
              </a:buClr>
              <a:buSzPts val="1200"/>
              <a:buNone/>
              <a:defRPr sz="1200"/>
            </a:lvl5pPr>
            <a:lvl6pPr lvl="5" algn="ctr" rtl="0">
              <a:lnSpc>
                <a:spcPct val="90000"/>
              </a:lnSpc>
              <a:spcBef>
                <a:spcPts val="1200"/>
              </a:spcBef>
              <a:spcAft>
                <a:spcPts val="0"/>
              </a:spcAft>
              <a:buClr>
                <a:schemeClr val="dk1"/>
              </a:buClr>
              <a:buSzPts val="1200"/>
              <a:buNone/>
              <a:defRPr sz="1200"/>
            </a:lvl6pPr>
            <a:lvl7pPr lvl="6" algn="ctr" rtl="0">
              <a:lnSpc>
                <a:spcPct val="90000"/>
              </a:lnSpc>
              <a:spcBef>
                <a:spcPts val="1200"/>
              </a:spcBef>
              <a:spcAft>
                <a:spcPts val="0"/>
              </a:spcAft>
              <a:buClr>
                <a:schemeClr val="dk1"/>
              </a:buClr>
              <a:buSzPts val="1200"/>
              <a:buNone/>
              <a:defRPr sz="1200"/>
            </a:lvl7pPr>
            <a:lvl8pPr lvl="7" algn="ctr" rtl="0">
              <a:lnSpc>
                <a:spcPct val="90000"/>
              </a:lnSpc>
              <a:spcBef>
                <a:spcPts val="1200"/>
              </a:spcBef>
              <a:spcAft>
                <a:spcPts val="0"/>
              </a:spcAft>
              <a:buClr>
                <a:schemeClr val="dk1"/>
              </a:buClr>
              <a:buSzPts val="1200"/>
              <a:buNone/>
              <a:defRPr sz="1200"/>
            </a:lvl8pPr>
            <a:lvl9pPr lvl="8" algn="ctr" rtl="0">
              <a:lnSpc>
                <a:spcPct val="90000"/>
              </a:lnSpc>
              <a:spcBef>
                <a:spcPts val="1200"/>
              </a:spcBef>
              <a:spcAft>
                <a:spcPts val="1200"/>
              </a:spcAft>
              <a:buClr>
                <a:schemeClr val="dk1"/>
              </a:buClr>
              <a:buSzPts val="1200"/>
              <a:buNone/>
              <a:defRPr sz="1200"/>
            </a:lvl9pPr>
          </a:lstStyle>
          <a:p>
            <a:endParaRPr/>
          </a:p>
        </p:txBody>
      </p:sp>
      <p:pic>
        <p:nvPicPr>
          <p:cNvPr id="127" name="Google Shape;127;p30"/>
          <p:cNvPicPr preferRelativeResize="0"/>
          <p:nvPr/>
        </p:nvPicPr>
        <p:blipFill rotWithShape="1">
          <a:blip r:embed="rId2">
            <a:alphaModFix/>
          </a:blip>
          <a:srcRect/>
          <a:stretch/>
        </p:blipFill>
        <p:spPr>
          <a:xfrm>
            <a:off x="7743825" y="4800600"/>
            <a:ext cx="1285875" cy="321469"/>
          </a:xfrm>
          <a:prstGeom prst="rect">
            <a:avLst/>
          </a:prstGeom>
          <a:noFill/>
          <a:ln>
            <a:noFill/>
          </a:ln>
        </p:spPr>
      </p:pic>
      <p:pic>
        <p:nvPicPr>
          <p:cNvPr id="128" name="Google Shape;128;p30"/>
          <p:cNvPicPr preferRelativeResize="0"/>
          <p:nvPr/>
        </p:nvPicPr>
        <p:blipFill rotWithShape="1">
          <a:blip r:embed="rId3">
            <a:alphaModFix/>
          </a:blip>
          <a:srcRect/>
          <a:stretch/>
        </p:blipFill>
        <p:spPr>
          <a:xfrm rot="5400000">
            <a:off x="-290946" y="290945"/>
            <a:ext cx="1200151" cy="61825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_No Footer">
  <p:cSld name="TITLE_1">
    <p:spTree>
      <p:nvGrpSpPr>
        <p:cNvPr id="1" name="Shape 129"/>
        <p:cNvGrpSpPr/>
        <p:nvPr/>
      </p:nvGrpSpPr>
      <p:grpSpPr>
        <a:xfrm>
          <a:off x="0" y="0"/>
          <a:ext cx="0" cy="0"/>
          <a:chOff x="0" y="0"/>
          <a:chExt cx="0" cy="0"/>
        </a:xfrm>
      </p:grpSpPr>
      <p:cxnSp>
        <p:nvCxnSpPr>
          <p:cNvPr id="130" name="Google Shape;130;p31"/>
          <p:cNvCxnSpPr/>
          <p:nvPr/>
        </p:nvCxnSpPr>
        <p:spPr>
          <a:xfrm>
            <a:off x="-2700" y="4836225"/>
            <a:ext cx="9149400" cy="0"/>
          </a:xfrm>
          <a:prstGeom prst="straightConnector1">
            <a:avLst/>
          </a:prstGeom>
          <a:noFill/>
          <a:ln w="9525" cap="flat" cmpd="sng">
            <a:solidFill>
              <a:schemeClr val="dk2"/>
            </a:solidFill>
            <a:prstDash val="solid"/>
            <a:round/>
            <a:headEnd type="none" w="med" len="med"/>
            <a:tailEnd type="none" w="med" len="med"/>
          </a:ln>
        </p:spPr>
      </p:cxnSp>
      <p:cxnSp>
        <p:nvCxnSpPr>
          <p:cNvPr id="131" name="Google Shape;131;p31"/>
          <p:cNvCxnSpPr/>
          <p:nvPr/>
        </p:nvCxnSpPr>
        <p:spPr>
          <a:xfrm rot="10800000">
            <a:off x="305625" y="-4950"/>
            <a:ext cx="0" cy="51534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pos="388">
          <p15:clr>
            <a:srgbClr val="FA7B17"/>
          </p15:clr>
        </p15:guide>
        <p15:guide id="2" orient="horz" pos="2950">
          <p15:clr>
            <a:srgbClr val="FA7B17"/>
          </p15:clr>
        </p15:guide>
        <p15:guide id="3" orient="horz" pos="191">
          <p15:clr>
            <a:srgbClr val="FA7B17"/>
          </p15:clr>
        </p15:guide>
        <p15:guide id="4" pos="5569">
          <p15:clr>
            <a:srgbClr val="FA7B17"/>
          </p15:clr>
        </p15:guide>
        <p15:guide id="5" pos="2037">
          <p15:clr>
            <a:srgbClr val="FA7B17"/>
          </p15:clr>
        </p15:guide>
        <p15:guide id="6" pos="2154">
          <p15:clr>
            <a:srgbClr val="FA7B17"/>
          </p15:clr>
        </p15:guide>
        <p15:guide id="7" pos="3921">
          <p15:clr>
            <a:srgbClr val="FA7B17"/>
          </p15:clr>
        </p15:guide>
        <p15:guide id="8" pos="3803">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77"/>
        <p:cNvGrpSpPr/>
        <p:nvPr/>
      </p:nvGrpSpPr>
      <p:grpSpPr>
        <a:xfrm>
          <a:off x="0" y="0"/>
          <a:ext cx="0" cy="0"/>
          <a:chOff x="0" y="0"/>
          <a:chExt cx="0" cy="0"/>
        </a:xfrm>
      </p:grpSpPr>
      <p:sp>
        <p:nvSpPr>
          <p:cNvPr id="78" name="Google Shape;78;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a:endParaRPr/>
          </a:p>
        </p:txBody>
      </p:sp>
      <p:sp>
        <p:nvSpPr>
          <p:cNvPr id="79" name="Google Shape;79;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marL="1371600" lvl="2"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marL="1828800" lvl="3"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marL="2286000" lvl="4"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marL="2743200" lvl="5"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marL="3200400" lvl="6"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marL="3657600" lvl="7"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marL="4114800" lvl="8" indent="-317500" rtl="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a:endParaRPr/>
          </a:p>
        </p:txBody>
      </p:sp>
      <p:sp>
        <p:nvSpPr>
          <p:cNvPr id="80" name="Google Shape;8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latin typeface="Proxima Nova"/>
                <a:ea typeface="Proxima Nova"/>
                <a:cs typeface="Proxima Nova"/>
                <a:sym typeface="Proxima Nova"/>
              </a:defRPr>
            </a:lvl1pPr>
            <a:lvl2pPr lvl="1" algn="r" rtl="0">
              <a:buNone/>
              <a:defRPr sz="1000">
                <a:solidFill>
                  <a:schemeClr val="dk2"/>
                </a:solidFill>
                <a:latin typeface="Proxima Nova"/>
                <a:ea typeface="Proxima Nova"/>
                <a:cs typeface="Proxima Nova"/>
                <a:sym typeface="Proxima Nova"/>
              </a:defRPr>
            </a:lvl2pPr>
            <a:lvl3pPr lvl="2" algn="r" rtl="0">
              <a:buNone/>
              <a:defRPr sz="1000">
                <a:solidFill>
                  <a:schemeClr val="dk2"/>
                </a:solidFill>
                <a:latin typeface="Proxima Nova"/>
                <a:ea typeface="Proxima Nova"/>
                <a:cs typeface="Proxima Nova"/>
                <a:sym typeface="Proxima Nova"/>
              </a:defRPr>
            </a:lvl3pPr>
            <a:lvl4pPr lvl="3" algn="r" rtl="0">
              <a:buNone/>
              <a:defRPr sz="1000">
                <a:solidFill>
                  <a:schemeClr val="dk2"/>
                </a:solidFill>
                <a:latin typeface="Proxima Nova"/>
                <a:ea typeface="Proxima Nova"/>
                <a:cs typeface="Proxima Nova"/>
                <a:sym typeface="Proxima Nova"/>
              </a:defRPr>
            </a:lvl4pPr>
            <a:lvl5pPr lvl="4" algn="r" rtl="0">
              <a:buNone/>
              <a:defRPr sz="1000">
                <a:solidFill>
                  <a:schemeClr val="dk2"/>
                </a:solidFill>
                <a:latin typeface="Proxima Nova"/>
                <a:ea typeface="Proxima Nova"/>
                <a:cs typeface="Proxima Nova"/>
                <a:sym typeface="Proxima Nova"/>
              </a:defRPr>
            </a:lvl5pPr>
            <a:lvl6pPr lvl="5" algn="r" rtl="0">
              <a:buNone/>
              <a:defRPr sz="1000">
                <a:solidFill>
                  <a:schemeClr val="dk2"/>
                </a:solidFill>
                <a:latin typeface="Proxima Nova"/>
                <a:ea typeface="Proxima Nova"/>
                <a:cs typeface="Proxima Nova"/>
                <a:sym typeface="Proxima Nova"/>
              </a:defRPr>
            </a:lvl6pPr>
            <a:lvl7pPr lvl="6" algn="r" rtl="0">
              <a:buNone/>
              <a:defRPr sz="1000">
                <a:solidFill>
                  <a:schemeClr val="dk2"/>
                </a:solidFill>
                <a:latin typeface="Proxima Nova"/>
                <a:ea typeface="Proxima Nova"/>
                <a:cs typeface="Proxima Nova"/>
                <a:sym typeface="Proxima Nova"/>
              </a:defRPr>
            </a:lvl7pPr>
            <a:lvl8pPr lvl="7" algn="r" rtl="0">
              <a:buNone/>
              <a:defRPr sz="1000">
                <a:solidFill>
                  <a:schemeClr val="dk2"/>
                </a:solidFill>
                <a:latin typeface="Proxima Nova"/>
                <a:ea typeface="Proxima Nova"/>
                <a:cs typeface="Proxima Nova"/>
                <a:sym typeface="Proxima Nova"/>
              </a:defRPr>
            </a:lvl8pPr>
            <a:lvl9pPr lvl="8" algn="r" rtl="0">
              <a:buNone/>
              <a:defRPr sz="10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amboard.google.com/d/178GPdj5hUQqZgNrfGk_1pk58-AAUg2jNhmeRR_eb2SA/viewer?f=0&amp;pli=1"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35"/>
        <p:cNvGrpSpPr/>
        <p:nvPr/>
      </p:nvGrpSpPr>
      <p:grpSpPr>
        <a:xfrm>
          <a:off x="0" y="0"/>
          <a:ext cx="0" cy="0"/>
          <a:chOff x="0" y="0"/>
          <a:chExt cx="0" cy="0"/>
        </a:xfrm>
      </p:grpSpPr>
      <p:cxnSp>
        <p:nvCxnSpPr>
          <p:cNvPr id="136" name="Google Shape;136;p32"/>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37" name="Google Shape;137;p32"/>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38" name="Google Shape;138;p32"/>
          <p:cNvSpPr txBox="1"/>
          <p:nvPr/>
        </p:nvSpPr>
        <p:spPr>
          <a:xfrm>
            <a:off x="768300" y="379350"/>
            <a:ext cx="7896300" cy="1872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GB" sz="3500">
                <a:solidFill>
                  <a:srgbClr val="83FBA3"/>
                </a:solidFill>
                <a:latin typeface="Nanum Myeongjo"/>
                <a:ea typeface="Nanum Myeongjo"/>
                <a:cs typeface="Nanum Myeongjo"/>
                <a:sym typeface="Nanum Myeongjo"/>
              </a:rPr>
              <a:t>Preparation Notes</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0"/>
              </a:spcAft>
              <a:buClr>
                <a:schemeClr val="dk1"/>
              </a:buClr>
              <a:buSzPts val="1100"/>
              <a:buFont typeface="Arial"/>
              <a:buNone/>
            </a:pP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endParaRPr sz="3500">
              <a:solidFill>
                <a:schemeClr val="lt1"/>
              </a:solidFill>
              <a:latin typeface="Nanum Myeongjo"/>
              <a:ea typeface="Nanum Myeongjo"/>
              <a:cs typeface="Nanum Myeongjo"/>
              <a:sym typeface="Nanum Myeongjo"/>
            </a:endParaRPr>
          </a:p>
        </p:txBody>
      </p:sp>
      <p:sp>
        <p:nvSpPr>
          <p:cNvPr id="139" name="Google Shape;139;p32"/>
          <p:cNvSpPr txBox="1"/>
          <p:nvPr/>
        </p:nvSpPr>
        <p:spPr>
          <a:xfrm>
            <a:off x="312775" y="1071275"/>
            <a:ext cx="8733900" cy="35655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500"/>
              </a:spcBef>
              <a:spcAft>
                <a:spcPts val="0"/>
              </a:spcAft>
              <a:buNone/>
            </a:pPr>
            <a:r>
              <a:rPr lang="en-GB">
                <a:solidFill>
                  <a:schemeClr val="lt1"/>
                </a:solidFill>
                <a:latin typeface="Nanum Myeongjo"/>
                <a:ea typeface="Nanum Myeongjo"/>
                <a:cs typeface="Nanum Myeongjo"/>
                <a:sym typeface="Nanum Myeongjo"/>
              </a:rPr>
              <a:t>Please review and customize this deck to prepare it for use. Some notes:</a:t>
            </a: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500"/>
              </a:spcBef>
              <a:spcAft>
                <a:spcPts val="0"/>
              </a:spcAft>
              <a:buClr>
                <a:schemeClr val="lt1"/>
              </a:buClr>
              <a:buSzPts val="1400"/>
              <a:buFont typeface="Nanum Myeongjo"/>
              <a:buChar char="●"/>
            </a:pPr>
            <a:r>
              <a:rPr lang="en-GB">
                <a:solidFill>
                  <a:schemeClr val="lt1"/>
                </a:solidFill>
                <a:latin typeface="Nanum Myeongjo"/>
                <a:ea typeface="Nanum Myeongjo"/>
                <a:cs typeface="Nanum Myeongjo"/>
                <a:sym typeface="Nanum Myeongjo"/>
              </a:rPr>
              <a:t>These professional learning (PL) materials (slide deck and accompanying handout) are being offered in editable forms so that you may make adjustments to better support the specific work happening in your school or district. </a:t>
            </a: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0"/>
              </a:spcBef>
              <a:spcAft>
                <a:spcPts val="0"/>
              </a:spcAft>
              <a:buClr>
                <a:schemeClr val="lt1"/>
              </a:buClr>
              <a:buSzPts val="1400"/>
              <a:buFont typeface="Nanum Myeongjo"/>
              <a:buChar char="●"/>
            </a:pPr>
            <a:r>
              <a:rPr lang="en-GB">
                <a:solidFill>
                  <a:schemeClr val="lt1"/>
                </a:solidFill>
                <a:latin typeface="Nanum Myeongjo"/>
                <a:ea typeface="Nanum Myeongjo"/>
                <a:cs typeface="Nanum Myeongjo"/>
                <a:sym typeface="Nanum Myeongjo"/>
              </a:rPr>
              <a:t>For the 2024-25 school year, student work samples are not provided for most sessions. The facilitator will need to collect or create student work samples when implementing these materials during 2024-25. </a:t>
            </a:r>
            <a:endParaRPr>
              <a:solidFill>
                <a:schemeClr val="lt1"/>
              </a:solidFill>
              <a:latin typeface="Nanum Myeongjo"/>
              <a:ea typeface="Nanum Myeongjo"/>
              <a:cs typeface="Nanum Myeongjo"/>
              <a:sym typeface="Nanum Myeongjo"/>
            </a:endParaRPr>
          </a:p>
          <a:p>
            <a:pPr marL="457200" lvl="0" indent="-317500" algn="l" rtl="0">
              <a:lnSpc>
                <a:spcPct val="115000"/>
              </a:lnSpc>
              <a:spcBef>
                <a:spcPts val="0"/>
              </a:spcBef>
              <a:spcAft>
                <a:spcPts val="0"/>
              </a:spcAft>
              <a:buClr>
                <a:schemeClr val="lt1"/>
              </a:buClr>
              <a:buSzPts val="1400"/>
              <a:buFont typeface="Nanum Myeongjo"/>
              <a:buChar char="●"/>
            </a:pPr>
            <a:r>
              <a:rPr lang="en-GB">
                <a:solidFill>
                  <a:schemeClr val="lt1"/>
                </a:solidFill>
                <a:latin typeface="Nanum Myeongjo"/>
                <a:ea typeface="Nanum Myeongjo"/>
                <a:cs typeface="Nanum Myeongjo"/>
                <a:sym typeface="Nanum Myeongjo"/>
              </a:rPr>
              <a:t>These PL materials are designed to easily accommodate remote delivery: </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GB">
                <a:solidFill>
                  <a:schemeClr val="lt1"/>
                </a:solidFill>
                <a:latin typeface="Nanum Myeongjo"/>
                <a:ea typeface="Nanum Myeongjo"/>
                <a:cs typeface="Nanum Myeongjo"/>
                <a:sym typeface="Nanum Myeongjo"/>
              </a:rPr>
              <a:t>A</a:t>
            </a:r>
            <a:r>
              <a:rPr lang="en-GB">
                <a:solidFill>
                  <a:srgbClr val="83FF36"/>
                </a:solidFill>
                <a:latin typeface="Nanum Myeongjo"/>
                <a:ea typeface="Nanum Myeongjo"/>
                <a:cs typeface="Nanum Myeongjo"/>
                <a:sym typeface="Nanum Myeongjo"/>
              </a:rPr>
              <a:t> </a:t>
            </a:r>
            <a:r>
              <a:rPr lang="en-GB" u="sng">
                <a:solidFill>
                  <a:srgbClr val="83FF36"/>
                </a:solidFill>
                <a:latin typeface="Nanum Myeongjo"/>
                <a:ea typeface="Nanum Myeongjo"/>
                <a:cs typeface="Nanum Myeongjo"/>
                <a:sym typeface="Nanum Myeongjo"/>
                <a:hlinkClick r:id="rId3">
                  <a:extLst>
                    <a:ext uri="{A12FA001-AC4F-418D-AE19-62706E023703}">
                      <ahyp:hlinkClr xmlns:ahyp="http://schemas.microsoft.com/office/drawing/2018/hyperlinkcolor" val="tx"/>
                    </a:ext>
                  </a:extLst>
                </a:hlinkClick>
              </a:rPr>
              <a:t>Jamboard template</a:t>
            </a:r>
            <a:r>
              <a:rPr lang="en-GB">
                <a:solidFill>
                  <a:srgbClr val="83FF36"/>
                </a:solidFill>
                <a:latin typeface="Nanum Myeongjo"/>
                <a:ea typeface="Nanum Myeongjo"/>
                <a:cs typeface="Nanum Myeongjo"/>
                <a:sym typeface="Nanum Myeongjo"/>
              </a:rPr>
              <a:t> </a:t>
            </a:r>
            <a:r>
              <a:rPr lang="en-GB">
                <a:solidFill>
                  <a:schemeClr val="lt1"/>
                </a:solidFill>
                <a:latin typeface="Nanum Myeongjo"/>
                <a:ea typeface="Nanum Myeongjo"/>
                <a:cs typeface="Nanum Myeongjo"/>
                <a:sym typeface="Nanum Myeongjo"/>
              </a:rPr>
              <a:t>is provided to facilitate discussion of student work; the facilitator will need to make a copy of this and be ready to share the link with participants as noted in the deck. </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GB">
                <a:solidFill>
                  <a:schemeClr val="lt1"/>
                </a:solidFill>
                <a:latin typeface="Nanum Myeongjo"/>
                <a:ea typeface="Nanum Myeongjo"/>
                <a:cs typeface="Nanum Myeongjo"/>
                <a:sym typeface="Nanum Myeongjo"/>
              </a:rPr>
              <a:t>Text that can be readily pasted (marked with “—”) into a video call chat feature is included when participants need to reference the handout.</a:t>
            </a:r>
            <a:endParaRPr>
              <a:solidFill>
                <a:schemeClr val="lt1"/>
              </a:solidFill>
              <a:latin typeface="Nanum Myeongjo"/>
              <a:ea typeface="Nanum Myeongjo"/>
              <a:cs typeface="Nanum Myeongjo"/>
              <a:sym typeface="Nanum Myeongjo"/>
            </a:endParaRPr>
          </a:p>
          <a:p>
            <a:pPr marL="914400" lvl="1" indent="-317500" algn="l" rtl="0">
              <a:lnSpc>
                <a:spcPct val="115000"/>
              </a:lnSpc>
              <a:spcBef>
                <a:spcPts val="0"/>
              </a:spcBef>
              <a:spcAft>
                <a:spcPts val="0"/>
              </a:spcAft>
              <a:buClr>
                <a:schemeClr val="lt1"/>
              </a:buClr>
              <a:buSzPts val="1400"/>
              <a:buFont typeface="Nanum Myeongjo"/>
              <a:buChar char="○"/>
            </a:pPr>
            <a:r>
              <a:rPr lang="en-GB">
                <a:solidFill>
                  <a:schemeClr val="lt1"/>
                </a:solidFill>
                <a:latin typeface="Nanum Myeongjo"/>
                <a:ea typeface="Nanum Myeongjo"/>
                <a:cs typeface="Nanum Myeongjo"/>
                <a:sym typeface="Nanum Myeongjo"/>
              </a:rPr>
              <a:t>There are placeholders for handout links to be shared with participants in the notes field of selected slides; the facilitator will need to add a link to the handout where indicated by “[insert link].”</a:t>
            </a:r>
            <a:endParaRPr>
              <a:solidFill>
                <a:schemeClr val="lt1"/>
              </a:solidFill>
              <a:latin typeface="Nanum Myeongjo"/>
              <a:ea typeface="Nanum Myeongjo"/>
              <a:cs typeface="Nanum Myeongjo"/>
              <a:sym typeface="Nanum Myeongjo"/>
            </a:endParaRPr>
          </a:p>
          <a:p>
            <a:pPr marL="0" lvl="0" indent="0" algn="l" rtl="0">
              <a:lnSpc>
                <a:spcPct val="115000"/>
              </a:lnSpc>
              <a:spcBef>
                <a:spcPts val="500"/>
              </a:spcBef>
              <a:spcAft>
                <a:spcPts val="0"/>
              </a:spcAft>
              <a:buNone/>
            </a:pPr>
            <a:endParaRPr>
              <a:solidFill>
                <a:schemeClr val="lt1"/>
              </a:solidFill>
              <a:latin typeface="Nanum Myeongjo"/>
              <a:ea typeface="Nanum Myeongjo"/>
              <a:cs typeface="Nanum Myeongjo"/>
              <a:sym typeface="Nanum Myeongj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35"/>
        <p:cNvGrpSpPr/>
        <p:nvPr/>
      </p:nvGrpSpPr>
      <p:grpSpPr>
        <a:xfrm>
          <a:off x="0" y="0"/>
          <a:ext cx="0" cy="0"/>
          <a:chOff x="0" y="0"/>
          <a:chExt cx="0" cy="0"/>
        </a:xfrm>
      </p:grpSpPr>
      <p:sp>
        <p:nvSpPr>
          <p:cNvPr id="236" name="Google Shape;236;p41"/>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1"/>
          <p:cNvSpPr txBox="1"/>
          <p:nvPr/>
        </p:nvSpPr>
        <p:spPr>
          <a:xfrm>
            <a:off x="345075" y="276625"/>
            <a:ext cx="65538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2100">
                <a:solidFill>
                  <a:schemeClr val="dk1"/>
                </a:solidFill>
                <a:latin typeface="Nanum Myeongjo"/>
                <a:ea typeface="Nanum Myeongjo"/>
                <a:cs typeface="Nanum Myeongjo"/>
                <a:sym typeface="Nanum Myeongjo"/>
              </a:rPr>
              <a:t>M203 Content and Practice Expectations (CPE)</a:t>
            </a:r>
            <a:endParaRPr sz="2100">
              <a:solidFill>
                <a:schemeClr val="dk1"/>
              </a:solidFill>
              <a:latin typeface="Nanum Myeongjo"/>
              <a:ea typeface="Nanum Myeongjo"/>
              <a:cs typeface="Nanum Myeongjo"/>
              <a:sym typeface="Nanum Myeongjo"/>
            </a:endParaRPr>
          </a:p>
        </p:txBody>
      </p:sp>
      <p:cxnSp>
        <p:nvCxnSpPr>
          <p:cNvPr id="238" name="Google Shape;238;p41"/>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graphicFrame>
        <p:nvGraphicFramePr>
          <p:cNvPr id="239" name="Google Shape;239;p41"/>
          <p:cNvGraphicFramePr/>
          <p:nvPr/>
        </p:nvGraphicFramePr>
        <p:xfrm>
          <a:off x="311700" y="1057150"/>
          <a:ext cx="3000000" cy="3000000"/>
        </p:xfrm>
        <a:graphic>
          <a:graphicData uri="http://schemas.openxmlformats.org/drawingml/2006/table">
            <a:tbl>
              <a:tblPr>
                <a:noFill/>
                <a:tableStyleId>{0F9B3194-6C64-479B-A3C3-9598553350C9}</a:tableStyleId>
              </a:tblPr>
              <a:tblGrid>
                <a:gridCol w="755075">
                  <a:extLst>
                    <a:ext uri="{9D8B030D-6E8A-4147-A177-3AD203B41FA5}">
                      <a16:colId xmlns:a16="http://schemas.microsoft.com/office/drawing/2014/main" val="20000"/>
                    </a:ext>
                  </a:extLst>
                </a:gridCol>
                <a:gridCol w="7796575">
                  <a:extLst>
                    <a:ext uri="{9D8B030D-6E8A-4147-A177-3AD203B41FA5}">
                      <a16:colId xmlns:a16="http://schemas.microsoft.com/office/drawing/2014/main" val="20001"/>
                    </a:ext>
                  </a:extLst>
                </a:gridCol>
              </a:tblGrid>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203.a</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Interpret the structure of polynomial and rational expressions.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203.b</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Reason about and perform operations on polynomials.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203.c</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Understand the relationship between the zeros and factors of polynomials.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203.d</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Use polynomial identities to solve problems. </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203.e</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Rewrite rational expressions. </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203.f</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Interpret polynomial and rational functions that arise in applications in terms of the context.</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43"/>
        <p:cNvGrpSpPr/>
        <p:nvPr/>
      </p:nvGrpSpPr>
      <p:grpSpPr>
        <a:xfrm>
          <a:off x="0" y="0"/>
          <a:ext cx="0" cy="0"/>
          <a:chOff x="0" y="0"/>
          <a:chExt cx="0" cy="0"/>
        </a:xfrm>
      </p:grpSpPr>
      <p:sp>
        <p:nvSpPr>
          <p:cNvPr id="244" name="Google Shape;244;p42"/>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2"/>
          <p:cNvSpPr txBox="1"/>
          <p:nvPr/>
        </p:nvSpPr>
        <p:spPr>
          <a:xfrm>
            <a:off x="345075" y="276625"/>
            <a:ext cx="61983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2100">
                <a:solidFill>
                  <a:schemeClr val="dk1"/>
                </a:solidFill>
                <a:latin typeface="Nanum Myeongjo"/>
                <a:ea typeface="Nanum Myeongjo"/>
                <a:cs typeface="Nanum Myeongjo"/>
                <a:sym typeface="Nanum Myeongjo"/>
              </a:rPr>
              <a:t>M203 Content and Practice Expectations (CPE)</a:t>
            </a:r>
            <a:endParaRPr sz="2100">
              <a:solidFill>
                <a:schemeClr val="dk1"/>
              </a:solidFill>
              <a:latin typeface="Nanum Myeongjo"/>
              <a:ea typeface="Nanum Myeongjo"/>
              <a:cs typeface="Nanum Myeongjo"/>
              <a:sym typeface="Nanum Myeongjo"/>
            </a:endParaRPr>
          </a:p>
        </p:txBody>
      </p:sp>
      <p:cxnSp>
        <p:nvCxnSpPr>
          <p:cNvPr id="246" name="Google Shape;246;p42"/>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graphicFrame>
        <p:nvGraphicFramePr>
          <p:cNvPr id="247" name="Google Shape;247;p42"/>
          <p:cNvGraphicFramePr/>
          <p:nvPr/>
        </p:nvGraphicFramePr>
        <p:xfrm>
          <a:off x="311700" y="1057150"/>
          <a:ext cx="3000000" cy="3000000"/>
        </p:xfrm>
        <a:graphic>
          <a:graphicData uri="http://schemas.openxmlformats.org/drawingml/2006/table">
            <a:tbl>
              <a:tblPr>
                <a:noFill/>
                <a:tableStyleId>{0F9B3194-6C64-479B-A3C3-9598553350C9}</a:tableStyleId>
              </a:tblPr>
              <a:tblGrid>
                <a:gridCol w="755075">
                  <a:extLst>
                    <a:ext uri="{9D8B030D-6E8A-4147-A177-3AD203B41FA5}">
                      <a16:colId xmlns:a16="http://schemas.microsoft.com/office/drawing/2014/main" val="20000"/>
                    </a:ext>
                  </a:extLst>
                </a:gridCol>
                <a:gridCol w="7796575">
                  <a:extLst>
                    <a:ext uri="{9D8B030D-6E8A-4147-A177-3AD203B41FA5}">
                      <a16:colId xmlns:a16="http://schemas.microsoft.com/office/drawing/2014/main" val="20001"/>
                    </a:ext>
                  </a:extLst>
                </a:gridCol>
              </a:tblGrid>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203.a</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Interpret the structure of polynomial and rational expressions.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203.b</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Reason about and perform operations on polynomials.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203.c</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Understand the relationship between the zeros and factors of polynomials.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203.d</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Use polynomial identities to solve problems. </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203.e</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Rewrite rational expressions. </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392425">
                <a:tc>
                  <a:txBody>
                    <a:bodyPr/>
                    <a:lstStyle/>
                    <a:p>
                      <a:pPr marL="0" lvl="0" indent="0" algn="l" rtl="0">
                        <a:spcBef>
                          <a:spcPts val="0"/>
                        </a:spcBef>
                        <a:spcAft>
                          <a:spcPts val="0"/>
                        </a:spcAft>
                        <a:buNone/>
                      </a:pPr>
                      <a:r>
                        <a:rPr lang="en-GB" sz="1000">
                          <a:solidFill>
                            <a:schemeClr val="dk1"/>
                          </a:solidFill>
                          <a:latin typeface="DM Sans"/>
                          <a:ea typeface="DM Sans"/>
                          <a:cs typeface="DM Sans"/>
                          <a:sym typeface="DM Sans"/>
                        </a:rPr>
                        <a:t>203.f</a:t>
                      </a:r>
                      <a:endParaRPr sz="1000">
                        <a:solidFill>
                          <a:schemeClr val="dk1"/>
                        </a:solidFill>
                        <a:latin typeface="DM Sans"/>
                        <a:ea typeface="DM Sans"/>
                        <a:cs typeface="DM Sans"/>
                        <a:sym typeface="DM Sans"/>
                      </a:endParaRPr>
                    </a:p>
                  </a:txBody>
                  <a:tcPr marL="63500" marR="63500" marT="63500" marB="63500">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Interpret polynomial and rational functions that arise in applications in terms of the context.</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bl>
          </a:graphicData>
        </a:graphic>
      </p:graphicFrame>
      <p:sp>
        <p:nvSpPr>
          <p:cNvPr id="248" name="Google Shape;248;p42"/>
          <p:cNvSpPr/>
          <p:nvPr/>
        </p:nvSpPr>
        <p:spPr>
          <a:xfrm>
            <a:off x="6848075" y="24258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2"/>
          <p:cNvSpPr txBox="1"/>
          <p:nvPr/>
        </p:nvSpPr>
        <p:spPr>
          <a:xfrm>
            <a:off x="7128125" y="3075600"/>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BDFCD7"/>
                </a:solidFill>
                <a:latin typeface="DM Sans"/>
                <a:ea typeface="DM Sans"/>
                <a:cs typeface="DM Sans"/>
                <a:sym typeface="DM Sans"/>
              </a:rPr>
              <a:t>What</a:t>
            </a:r>
            <a:br>
              <a:rPr lang="en-GB" b="1">
                <a:solidFill>
                  <a:srgbClr val="BDFCD7"/>
                </a:solidFill>
                <a:latin typeface="DM Sans"/>
                <a:ea typeface="DM Sans"/>
                <a:cs typeface="DM Sans"/>
                <a:sym typeface="DM Sans"/>
              </a:rPr>
            </a:br>
            <a:r>
              <a:rPr lang="en-GB" b="1">
                <a:solidFill>
                  <a:srgbClr val="BDFCD7"/>
                </a:solidFill>
                <a:latin typeface="DM Sans"/>
                <a:ea typeface="DM Sans"/>
                <a:cs typeface="DM Sans"/>
                <a:sym typeface="DM Sans"/>
              </a:rPr>
              <a:t>resonates with you?</a:t>
            </a:r>
            <a:endParaRPr b="1">
              <a:solidFill>
                <a:srgbClr val="BDFCD7"/>
              </a:solidFill>
              <a:latin typeface="DM Sans"/>
              <a:ea typeface="DM Sans"/>
              <a:cs typeface="DM Sans"/>
              <a:sym typeface="DM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253"/>
        <p:cNvGrpSpPr/>
        <p:nvPr/>
      </p:nvGrpSpPr>
      <p:grpSpPr>
        <a:xfrm>
          <a:off x="0" y="0"/>
          <a:ext cx="0" cy="0"/>
          <a:chOff x="0" y="0"/>
          <a:chExt cx="0" cy="0"/>
        </a:xfrm>
      </p:grpSpPr>
      <p:sp>
        <p:nvSpPr>
          <p:cNvPr id="254" name="Google Shape;254;p43"/>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3"/>
          <p:cNvSpPr txBox="1"/>
          <p:nvPr/>
        </p:nvSpPr>
        <p:spPr>
          <a:xfrm>
            <a:off x="345075" y="276625"/>
            <a:ext cx="85182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2100">
                <a:solidFill>
                  <a:schemeClr val="dk1"/>
                </a:solidFill>
                <a:latin typeface="Nanum Myeongjo"/>
                <a:ea typeface="Nanum Myeongjo"/>
                <a:cs typeface="Nanum Myeongjo"/>
                <a:sym typeface="Nanum Myeongjo"/>
              </a:rPr>
              <a:t>M203 Content and Practice Expectations and Indicators</a:t>
            </a:r>
            <a:endParaRPr sz="2100">
              <a:solidFill>
                <a:schemeClr val="dk1"/>
              </a:solidFill>
              <a:latin typeface="Nanum Myeongjo"/>
              <a:ea typeface="Nanum Myeongjo"/>
              <a:cs typeface="Nanum Myeongjo"/>
              <a:sym typeface="Nanum Myeongjo"/>
            </a:endParaRPr>
          </a:p>
        </p:txBody>
      </p:sp>
      <p:cxnSp>
        <p:nvCxnSpPr>
          <p:cNvPr id="256" name="Google Shape;256;p43"/>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sp>
        <p:nvSpPr>
          <p:cNvPr id="257" name="Google Shape;257;p43"/>
          <p:cNvSpPr/>
          <p:nvPr/>
        </p:nvSpPr>
        <p:spPr>
          <a:xfrm>
            <a:off x="6848075" y="24258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3"/>
          <p:cNvSpPr txBox="1"/>
          <p:nvPr/>
        </p:nvSpPr>
        <p:spPr>
          <a:xfrm>
            <a:off x="7128125" y="3075600"/>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BDFCD7"/>
                </a:solidFill>
                <a:latin typeface="DM Sans"/>
                <a:ea typeface="DM Sans"/>
                <a:cs typeface="DM Sans"/>
                <a:sym typeface="DM Sans"/>
              </a:rPr>
              <a:t>What new insights do you have?</a:t>
            </a:r>
            <a:endParaRPr b="1">
              <a:solidFill>
                <a:srgbClr val="BDFCD7"/>
              </a:solidFill>
              <a:latin typeface="DM Sans"/>
              <a:ea typeface="DM Sans"/>
              <a:cs typeface="DM Sans"/>
              <a:sym typeface="DM Sans"/>
            </a:endParaRPr>
          </a:p>
        </p:txBody>
      </p:sp>
      <p:graphicFrame>
        <p:nvGraphicFramePr>
          <p:cNvPr id="259" name="Google Shape;259;p43"/>
          <p:cNvGraphicFramePr/>
          <p:nvPr/>
        </p:nvGraphicFramePr>
        <p:xfrm>
          <a:off x="345075" y="1057125"/>
          <a:ext cx="3000000" cy="3000000"/>
        </p:xfrm>
        <a:graphic>
          <a:graphicData uri="http://schemas.openxmlformats.org/drawingml/2006/table">
            <a:tbl>
              <a:tblPr>
                <a:noFill/>
                <a:tableStyleId>{F672F100-4AEA-4EB1-A8F8-5113434540EE}</a:tableStyleId>
              </a:tblPr>
              <a:tblGrid>
                <a:gridCol w="2462925">
                  <a:extLst>
                    <a:ext uri="{9D8B030D-6E8A-4147-A177-3AD203B41FA5}">
                      <a16:colId xmlns:a16="http://schemas.microsoft.com/office/drawing/2014/main" val="20000"/>
                    </a:ext>
                  </a:extLst>
                </a:gridCol>
                <a:gridCol w="3807250">
                  <a:extLst>
                    <a:ext uri="{9D8B030D-6E8A-4147-A177-3AD203B41FA5}">
                      <a16:colId xmlns:a16="http://schemas.microsoft.com/office/drawing/2014/main" val="20001"/>
                    </a:ext>
                  </a:extLst>
                </a:gridCol>
              </a:tblGrid>
              <a:tr h="467350">
                <a:tc>
                  <a:txBody>
                    <a:bodyPr/>
                    <a:lstStyle/>
                    <a:p>
                      <a:pPr marL="0" lvl="0" indent="0" algn="l" rtl="0">
                        <a:spcBef>
                          <a:spcPts val="0"/>
                        </a:spcBef>
                        <a:spcAft>
                          <a:spcPts val="0"/>
                        </a:spcAft>
                        <a:buNone/>
                      </a:pPr>
                      <a:r>
                        <a:rPr lang="en-GB" sz="1000" b="1">
                          <a:solidFill>
                            <a:srgbClr val="F2F2F2"/>
                          </a:solidFill>
                          <a:latin typeface="IBM Plex Sans"/>
                          <a:ea typeface="IBM Plex Sans"/>
                          <a:cs typeface="IBM Plex Sans"/>
                          <a:sym typeface="IBM Plex Sans"/>
                        </a:rPr>
                        <a:t>Content and Practice Expectations</a:t>
                      </a:r>
                      <a:endParaRPr sz="1000" b="1">
                        <a:solidFill>
                          <a:srgbClr val="F2F2F2"/>
                        </a:solidFill>
                        <a:latin typeface="IBM Plex Sans"/>
                        <a:ea typeface="IBM Plex Sans"/>
                        <a:cs typeface="IBM Plex Sans"/>
                        <a:sym typeface="IBM Plex Sans"/>
                      </a:endParaRPr>
                    </a:p>
                  </a:txBody>
                  <a:tcPr marL="63500" marR="63500" marT="63500" marB="63500">
                    <a:solidFill>
                      <a:srgbClr val="666666"/>
                    </a:solidFill>
                  </a:tcPr>
                </a:tc>
                <a:tc>
                  <a:txBody>
                    <a:bodyPr/>
                    <a:lstStyle/>
                    <a:p>
                      <a:pPr marL="0" lvl="0" indent="0" algn="l" rtl="0">
                        <a:spcBef>
                          <a:spcPts val="0"/>
                        </a:spcBef>
                        <a:spcAft>
                          <a:spcPts val="0"/>
                        </a:spcAft>
                        <a:buNone/>
                      </a:pPr>
                      <a:r>
                        <a:rPr lang="en-GB" sz="1000" b="1">
                          <a:solidFill>
                            <a:srgbClr val="F2F2F2"/>
                          </a:solidFill>
                          <a:latin typeface="IBM Plex Sans"/>
                          <a:ea typeface="IBM Plex Sans"/>
                          <a:cs typeface="IBM Plex Sans"/>
                          <a:sym typeface="IBM Plex Sans"/>
                        </a:rPr>
                        <a:t>Indicators  </a:t>
                      </a:r>
                      <a:endParaRPr sz="1000" b="1">
                        <a:solidFill>
                          <a:srgbClr val="F2F2F2"/>
                        </a:solidFill>
                        <a:latin typeface="IBM Plex Sans"/>
                        <a:ea typeface="IBM Plex Sans"/>
                        <a:cs typeface="IBM Plex Sans"/>
                        <a:sym typeface="IBM Plex Sans"/>
                      </a:endParaRPr>
                    </a:p>
                    <a:p>
                      <a:pPr marL="0" lvl="0" indent="0" algn="l" rtl="0">
                        <a:spcBef>
                          <a:spcPts val="0"/>
                        </a:spcBef>
                        <a:spcAft>
                          <a:spcPts val="0"/>
                        </a:spcAft>
                        <a:buNone/>
                      </a:pPr>
                      <a:r>
                        <a:rPr lang="en-GB" sz="1000" b="1">
                          <a:solidFill>
                            <a:srgbClr val="F2F2F2"/>
                          </a:solidFill>
                          <a:latin typeface="IBM Plex Sans"/>
                          <a:ea typeface="IBM Plex Sans"/>
                          <a:cs typeface="IBM Plex Sans"/>
                          <a:sym typeface="IBM Plex Sans"/>
                        </a:rPr>
                        <a:t>Choose an artifact where you…</a:t>
                      </a:r>
                      <a:endParaRPr sz="1000" b="1">
                        <a:solidFill>
                          <a:srgbClr val="F2F2F2"/>
                        </a:solidFill>
                        <a:latin typeface="IBM Plex Sans"/>
                        <a:ea typeface="IBM Plex Sans"/>
                        <a:cs typeface="IBM Plex Sans"/>
                        <a:sym typeface="IBM Plex Sans"/>
                      </a:endParaRPr>
                    </a:p>
                  </a:txBody>
                  <a:tcPr marL="63500" marR="63500" marT="63500" marB="63500">
                    <a:solidFill>
                      <a:srgbClr val="666666"/>
                    </a:solidFill>
                  </a:tcPr>
                </a:tc>
                <a:extLst>
                  <a:ext uri="{0D108BD9-81ED-4DB2-BD59-A6C34878D82A}">
                    <a16:rowId xmlns:a16="http://schemas.microsoft.com/office/drawing/2014/main" val="10000"/>
                  </a:ext>
                </a:extLst>
              </a:tr>
              <a:tr h="632300">
                <a:tc rowSpan="3">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203.a: Interpret the structure of polynomial and rational expressions.</a:t>
                      </a:r>
                      <a:endParaRPr sz="1000">
                        <a:solidFill>
                          <a:srgbClr val="434343"/>
                        </a:solidFill>
                        <a:latin typeface="IBM Plex Sans"/>
                        <a:ea typeface="IBM Plex Sans"/>
                        <a:cs typeface="IBM Plex Sans"/>
                        <a:sym typeface="IBM Plex Sans"/>
                      </a:endParaRPr>
                    </a:p>
                    <a:p>
                      <a:pPr marL="0" lvl="0" indent="0" algn="l" rtl="0">
                        <a:spcBef>
                          <a:spcPts val="0"/>
                        </a:spcBef>
                        <a:spcAft>
                          <a:spcPts val="0"/>
                        </a:spcAft>
                        <a:buNone/>
                      </a:pPr>
                      <a:endParaRPr sz="1000">
                        <a:solidFill>
                          <a:srgbClr val="434343"/>
                        </a:solidFill>
                        <a:latin typeface="IBM Plex Sans"/>
                        <a:ea typeface="IBM Plex Sans"/>
                        <a:cs typeface="IBM Plex Sans"/>
                        <a:sym typeface="IBM Plex Sans"/>
                      </a:endParaRPr>
                    </a:p>
                  </a:txBody>
                  <a:tcPr marL="63500" marR="63500" marT="63500" marB="63500">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i. interpret how parts of an expression, such as terms, factors, and coefficients relate to a real-world situation.</a:t>
                      </a:r>
                      <a:endParaRPr sz="1000">
                        <a:solidFill>
                          <a:srgbClr val="434343"/>
                        </a:solidFill>
                        <a:latin typeface="IBM Plex Sans"/>
                        <a:ea typeface="IBM Plex Sans"/>
                        <a:cs typeface="IBM Plex Sans"/>
                        <a:sym typeface="IBM Plex Sans"/>
                      </a:endParaRPr>
                    </a:p>
                  </a:txBody>
                  <a:tcPr marL="63500" marR="63500" marT="63500" marB="63500">
                    <a:solidFill>
                      <a:schemeClr val="lt1"/>
                    </a:solidFill>
                  </a:tcPr>
                </a:tc>
                <a:extLst>
                  <a:ext uri="{0D108BD9-81ED-4DB2-BD59-A6C34878D82A}">
                    <a16:rowId xmlns:a16="http://schemas.microsoft.com/office/drawing/2014/main" val="10001"/>
                  </a:ext>
                </a:extLst>
              </a:tr>
              <a:tr h="632300">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1000">
                          <a:solidFill>
                            <a:srgbClr val="434343"/>
                          </a:solidFill>
                          <a:latin typeface="IBM Plex Sans"/>
                          <a:ea typeface="IBM Plex Sans"/>
                          <a:cs typeface="IBM Plex Sans"/>
                          <a:sym typeface="IBM Plex Sans"/>
                        </a:rPr>
                        <a:t>ii. interpret complicated expressions by viewing one or more of their parts as a single entity.</a:t>
                      </a:r>
                      <a:endParaRPr sz="1000">
                        <a:solidFill>
                          <a:srgbClr val="434343"/>
                        </a:solidFill>
                        <a:latin typeface="IBM Plex Sans"/>
                        <a:ea typeface="IBM Plex Sans"/>
                        <a:cs typeface="IBM Plex Sans"/>
                        <a:sym typeface="IBM Plex Sans"/>
                      </a:endParaRPr>
                    </a:p>
                  </a:txBody>
                  <a:tcPr marL="63500" marR="63500" marT="63500" marB="63500">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32300">
                <a:tc vMerge="1">
                  <a:txBody>
                    <a:bodyPr/>
                    <a:lstStyle/>
                    <a:p>
                      <a:endParaRPr lang="en-US"/>
                    </a:p>
                  </a:txBody>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iii. use the structure of an expression to identify ways to rewrite it.</a:t>
                      </a:r>
                      <a:endParaRPr sz="1000">
                        <a:solidFill>
                          <a:srgbClr val="434343"/>
                        </a:solidFill>
                        <a:latin typeface="IBM Plex Sans"/>
                        <a:ea typeface="IBM Plex Sans"/>
                        <a:cs typeface="IBM Plex Sans"/>
                        <a:sym typeface="IBM Plex Sans"/>
                      </a:endParaRPr>
                    </a:p>
                  </a:txBody>
                  <a:tcPr marL="63500" marR="63500" marT="63500" marB="63500">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32300">
                <a:tc rowSpan="2">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203.b: Reason about and perform operations on polynomials.</a:t>
                      </a:r>
                      <a:endParaRPr sz="1000">
                        <a:solidFill>
                          <a:srgbClr val="434343"/>
                        </a:solidFill>
                        <a:latin typeface="IBM Plex Sans"/>
                        <a:ea typeface="IBM Plex Sans"/>
                        <a:cs typeface="IBM Plex Sans"/>
                        <a:sym typeface="IBM Plex Sans"/>
                      </a:endParaRPr>
                    </a:p>
                  </a:txBody>
                  <a:tcPr marL="63500" marR="63500" marT="63500" marB="63500">
                    <a:lnR w="12700" cap="flat" cmpd="sng">
                      <a:solidFill>
                        <a:srgbClr val="000000"/>
                      </a:solidFill>
                      <a:prstDash val="solid"/>
                      <a:round/>
                      <a:headEnd type="none" w="sm" len="sm"/>
                      <a:tailEnd type="none" w="sm" len="sm"/>
                    </a:lnR>
                    <a:solidFill>
                      <a:srgbClr val="BDFCD7"/>
                    </a:solidFill>
                  </a:tcPr>
                </a:tc>
                <a:tc>
                  <a:txBody>
                    <a:bodyPr/>
                    <a:lstStyle/>
                    <a:p>
                      <a:pPr marL="0" lvl="0" indent="0" algn="l" rtl="0">
                        <a:spcBef>
                          <a:spcPts val="0"/>
                        </a:spcBef>
                        <a:spcAft>
                          <a:spcPts val="0"/>
                        </a:spcAft>
                        <a:buNone/>
                      </a:pPr>
                      <a:r>
                        <a:rPr lang="en-GB" sz="1000">
                          <a:solidFill>
                            <a:srgbClr val="434343"/>
                          </a:solidFill>
                          <a:latin typeface="IBM Plex Sans"/>
                          <a:ea typeface="IBM Plex Sans"/>
                          <a:cs typeface="IBM Plex Sans"/>
                          <a:sym typeface="IBM Plex Sans"/>
                        </a:rPr>
                        <a:t>i. demonstrate understanding that polynomials are closed under the operations addition, subtraction, and multiplication.</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32300">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GB" sz="1000">
                          <a:solidFill>
                            <a:srgbClr val="434343"/>
                          </a:solidFill>
                          <a:latin typeface="IBM Plex Sans"/>
                          <a:ea typeface="IBM Plex Sans"/>
                          <a:cs typeface="IBM Plex Sans"/>
                          <a:sym typeface="IBM Plex Sans"/>
                        </a:rPr>
                        <a:t>ii. add, subtract, and multiply polynomials.</a:t>
                      </a:r>
                      <a:endParaRPr sz="1000">
                        <a:solidFill>
                          <a:srgbClr val="434343"/>
                        </a:solidFill>
                        <a:latin typeface="IBM Plex Sans"/>
                        <a:ea typeface="IBM Plex Sans"/>
                        <a:cs typeface="IBM Plex Sans"/>
                        <a:sym typeface="IBM Plex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63"/>
        <p:cNvGrpSpPr/>
        <p:nvPr/>
      </p:nvGrpSpPr>
      <p:grpSpPr>
        <a:xfrm>
          <a:off x="0" y="0"/>
          <a:ext cx="0" cy="0"/>
          <a:chOff x="0" y="0"/>
          <a:chExt cx="0" cy="0"/>
        </a:xfrm>
      </p:grpSpPr>
      <p:cxnSp>
        <p:nvCxnSpPr>
          <p:cNvPr id="264" name="Google Shape;264;p44"/>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65" name="Google Shape;265;p44"/>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66" name="Google Shape;266;p44"/>
          <p:cNvSpPr txBox="1"/>
          <p:nvPr/>
        </p:nvSpPr>
        <p:spPr>
          <a:xfrm>
            <a:off x="615900" y="1141350"/>
            <a:ext cx="5917800" cy="27705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GB" sz="2500">
                <a:solidFill>
                  <a:schemeClr val="lt1"/>
                </a:solidFill>
                <a:latin typeface="DM Sans"/>
                <a:ea typeface="DM Sans"/>
                <a:cs typeface="DM Sans"/>
                <a:sym typeface="DM Sans"/>
              </a:rPr>
              <a:t>Choose at least one task to explore: </a:t>
            </a:r>
            <a:endParaRPr sz="2500">
              <a:solidFill>
                <a:schemeClr val="lt1"/>
              </a:solidFill>
              <a:latin typeface="DM Sans"/>
              <a:ea typeface="DM Sans"/>
              <a:cs typeface="DM Sans"/>
              <a:sym typeface="DM Sans"/>
            </a:endParaRPr>
          </a:p>
          <a:p>
            <a:pPr marL="457200" lvl="0" indent="-387350" algn="l" rtl="0">
              <a:lnSpc>
                <a:spcPct val="100000"/>
              </a:lnSpc>
              <a:spcBef>
                <a:spcPts val="1200"/>
              </a:spcBef>
              <a:spcAft>
                <a:spcPts val="0"/>
              </a:spcAft>
              <a:buClr>
                <a:srgbClr val="83FBA3"/>
              </a:buClr>
              <a:buSzPts val="2500"/>
              <a:buFont typeface="DM Sans"/>
              <a:buChar char="●"/>
            </a:pPr>
            <a:r>
              <a:rPr lang="en-GB" sz="2500">
                <a:solidFill>
                  <a:srgbClr val="83FBA3"/>
                </a:solidFill>
                <a:latin typeface="DM Sans"/>
                <a:ea typeface="DM Sans"/>
                <a:cs typeface="DM Sans"/>
                <a:sym typeface="DM Sans"/>
              </a:rPr>
              <a:t>Trina’s Triangles</a:t>
            </a:r>
            <a:endParaRPr sz="2500">
              <a:solidFill>
                <a:srgbClr val="83FBA3"/>
              </a:solidFill>
              <a:latin typeface="DM Sans"/>
              <a:ea typeface="DM Sans"/>
              <a:cs typeface="DM Sans"/>
              <a:sym typeface="DM Sans"/>
            </a:endParaRPr>
          </a:p>
          <a:p>
            <a:pPr marL="457200" lvl="0" indent="-387350" algn="l" rtl="0">
              <a:lnSpc>
                <a:spcPct val="100000"/>
              </a:lnSpc>
              <a:spcBef>
                <a:spcPts val="0"/>
              </a:spcBef>
              <a:spcAft>
                <a:spcPts val="0"/>
              </a:spcAft>
              <a:buClr>
                <a:srgbClr val="83FBA3"/>
              </a:buClr>
              <a:buSzPts val="2500"/>
              <a:buFont typeface="DM Sans"/>
              <a:buChar char="●"/>
            </a:pPr>
            <a:r>
              <a:rPr lang="en-GB" sz="2500">
                <a:solidFill>
                  <a:srgbClr val="83FBA3"/>
                </a:solidFill>
                <a:latin typeface="DM Sans"/>
                <a:ea typeface="DM Sans"/>
                <a:cs typeface="DM Sans"/>
                <a:sym typeface="DM Sans"/>
              </a:rPr>
              <a:t>Egyptian Fractions II</a:t>
            </a:r>
            <a:endParaRPr sz="2500">
              <a:solidFill>
                <a:srgbClr val="83FBA3"/>
              </a:solidFill>
              <a:latin typeface="DM Sans"/>
              <a:ea typeface="DM Sans"/>
              <a:cs typeface="DM Sans"/>
              <a:sym typeface="DM Sans"/>
            </a:endParaRPr>
          </a:p>
          <a:p>
            <a:pPr marL="0" lvl="0" indent="0" algn="l" rtl="0">
              <a:lnSpc>
                <a:spcPct val="100000"/>
              </a:lnSpc>
              <a:spcBef>
                <a:spcPts val="1200"/>
              </a:spcBef>
              <a:spcAft>
                <a:spcPts val="0"/>
              </a:spcAft>
              <a:buClr>
                <a:schemeClr val="dk1"/>
              </a:buClr>
              <a:buSzPts val="1100"/>
              <a:buFont typeface="Arial"/>
              <a:buNone/>
            </a:pPr>
            <a:r>
              <a:rPr lang="en-GB" sz="2500">
                <a:solidFill>
                  <a:schemeClr val="lt1"/>
                </a:solidFill>
                <a:latin typeface="DM Sans"/>
                <a:ea typeface="DM Sans"/>
                <a:cs typeface="DM Sans"/>
                <a:sym typeface="DM Sans"/>
              </a:rPr>
              <a:t>Which content and practice expectations are evident in each one? </a:t>
            </a:r>
            <a:endParaRPr sz="2500">
              <a:solidFill>
                <a:schemeClr val="lt1"/>
              </a:solidFill>
              <a:latin typeface="DM Sans"/>
              <a:ea typeface="DM Sans"/>
              <a:cs typeface="DM Sans"/>
              <a:sym typeface="DM Sans"/>
            </a:endParaRPr>
          </a:p>
          <a:p>
            <a:pPr marL="0" lvl="0" indent="0" algn="l" rtl="0">
              <a:lnSpc>
                <a:spcPct val="100000"/>
              </a:lnSpc>
              <a:spcBef>
                <a:spcPts val="1200"/>
              </a:spcBef>
              <a:spcAft>
                <a:spcPts val="1200"/>
              </a:spcAft>
              <a:buClr>
                <a:schemeClr val="dk1"/>
              </a:buClr>
              <a:buSzPts val="1100"/>
              <a:buFont typeface="Arial"/>
              <a:buNone/>
            </a:pPr>
            <a:endParaRPr sz="2500">
              <a:solidFill>
                <a:schemeClr val="lt1"/>
              </a:solidFill>
              <a:latin typeface="DM Sans"/>
              <a:ea typeface="DM Sans"/>
              <a:cs typeface="DM Sans"/>
              <a:sym typeface="DM Sans"/>
            </a:endParaRPr>
          </a:p>
        </p:txBody>
      </p:sp>
      <p:sp>
        <p:nvSpPr>
          <p:cNvPr id="267" name="Google Shape;267;p44"/>
          <p:cNvSpPr txBox="1"/>
          <p:nvPr/>
        </p:nvSpPr>
        <p:spPr>
          <a:xfrm>
            <a:off x="615900" y="368375"/>
            <a:ext cx="39159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Let’s Investigate</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71"/>
        <p:cNvGrpSpPr/>
        <p:nvPr/>
      </p:nvGrpSpPr>
      <p:grpSpPr>
        <a:xfrm>
          <a:off x="0" y="0"/>
          <a:ext cx="0" cy="0"/>
          <a:chOff x="0" y="0"/>
          <a:chExt cx="0" cy="0"/>
        </a:xfrm>
      </p:grpSpPr>
      <p:cxnSp>
        <p:nvCxnSpPr>
          <p:cNvPr id="272" name="Google Shape;272;p45"/>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73" name="Google Shape;273;p45"/>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74" name="Google Shape;274;p45"/>
          <p:cNvSpPr txBox="1"/>
          <p:nvPr/>
        </p:nvSpPr>
        <p:spPr>
          <a:xfrm>
            <a:off x="615900" y="1141350"/>
            <a:ext cx="6079800" cy="27705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GB" sz="2500">
                <a:solidFill>
                  <a:schemeClr val="lt1"/>
                </a:solidFill>
                <a:latin typeface="DM Sans"/>
                <a:ea typeface="DM Sans"/>
                <a:cs typeface="DM Sans"/>
                <a:sym typeface="DM Sans"/>
              </a:rPr>
              <a:t>Choose at least one task to explore: </a:t>
            </a:r>
            <a:endParaRPr sz="2500">
              <a:solidFill>
                <a:schemeClr val="lt1"/>
              </a:solidFill>
              <a:latin typeface="DM Sans"/>
              <a:ea typeface="DM Sans"/>
              <a:cs typeface="DM Sans"/>
              <a:sym typeface="DM Sans"/>
            </a:endParaRPr>
          </a:p>
          <a:p>
            <a:pPr marL="457200" lvl="0" indent="-387350" algn="l" rtl="0">
              <a:spcBef>
                <a:spcPts val="1200"/>
              </a:spcBef>
              <a:spcAft>
                <a:spcPts val="0"/>
              </a:spcAft>
              <a:buClr>
                <a:srgbClr val="83FBA3"/>
              </a:buClr>
              <a:buSzPts val="2500"/>
              <a:buFont typeface="DM Sans"/>
              <a:buChar char="●"/>
            </a:pPr>
            <a:r>
              <a:rPr lang="en-GB" sz="2500">
                <a:solidFill>
                  <a:srgbClr val="83FBA3"/>
                </a:solidFill>
                <a:latin typeface="DM Sans"/>
                <a:ea typeface="DM Sans"/>
                <a:cs typeface="DM Sans"/>
                <a:sym typeface="DM Sans"/>
              </a:rPr>
              <a:t>Trina’s Triangles</a:t>
            </a:r>
            <a:endParaRPr sz="2500">
              <a:solidFill>
                <a:srgbClr val="83FBA3"/>
              </a:solidFill>
              <a:latin typeface="DM Sans"/>
              <a:ea typeface="DM Sans"/>
              <a:cs typeface="DM Sans"/>
              <a:sym typeface="DM Sans"/>
            </a:endParaRPr>
          </a:p>
          <a:p>
            <a:pPr marL="457200" lvl="0" indent="-387350" algn="l" rtl="0">
              <a:spcBef>
                <a:spcPts val="0"/>
              </a:spcBef>
              <a:spcAft>
                <a:spcPts val="0"/>
              </a:spcAft>
              <a:buClr>
                <a:srgbClr val="83FBA3"/>
              </a:buClr>
              <a:buSzPts val="2500"/>
              <a:buFont typeface="DM Sans"/>
              <a:buChar char="●"/>
            </a:pPr>
            <a:r>
              <a:rPr lang="en-GB" sz="2500">
                <a:solidFill>
                  <a:srgbClr val="83FBA3"/>
                </a:solidFill>
                <a:latin typeface="DM Sans"/>
                <a:ea typeface="DM Sans"/>
                <a:cs typeface="DM Sans"/>
                <a:sym typeface="DM Sans"/>
              </a:rPr>
              <a:t>Egyptian Fractions II</a:t>
            </a:r>
            <a:endParaRPr sz="2500">
              <a:solidFill>
                <a:srgbClr val="83FBA3"/>
              </a:solidFill>
              <a:latin typeface="DM Sans"/>
              <a:ea typeface="DM Sans"/>
              <a:cs typeface="DM Sans"/>
              <a:sym typeface="DM Sans"/>
            </a:endParaRPr>
          </a:p>
          <a:p>
            <a:pPr marL="0" lvl="0" indent="0" algn="l" rtl="0">
              <a:lnSpc>
                <a:spcPct val="100000"/>
              </a:lnSpc>
              <a:spcBef>
                <a:spcPts val="1200"/>
              </a:spcBef>
              <a:spcAft>
                <a:spcPts val="0"/>
              </a:spcAft>
              <a:buClr>
                <a:schemeClr val="dk1"/>
              </a:buClr>
              <a:buSzPts val="1100"/>
              <a:buFont typeface="Arial"/>
              <a:buNone/>
            </a:pPr>
            <a:r>
              <a:rPr lang="en-GB" sz="2500">
                <a:solidFill>
                  <a:schemeClr val="lt1"/>
                </a:solidFill>
                <a:latin typeface="DM Sans"/>
                <a:ea typeface="DM Sans"/>
                <a:cs typeface="DM Sans"/>
                <a:sym typeface="DM Sans"/>
              </a:rPr>
              <a:t>Which content and practice expectations are evident in each one? </a:t>
            </a:r>
            <a:endParaRPr sz="2500">
              <a:solidFill>
                <a:schemeClr val="lt1"/>
              </a:solidFill>
              <a:latin typeface="DM Sans"/>
              <a:ea typeface="DM Sans"/>
              <a:cs typeface="DM Sans"/>
              <a:sym typeface="DM Sans"/>
            </a:endParaRPr>
          </a:p>
          <a:p>
            <a:pPr marL="0" lvl="0" indent="0" algn="l" rtl="0">
              <a:lnSpc>
                <a:spcPct val="100000"/>
              </a:lnSpc>
              <a:spcBef>
                <a:spcPts val="1200"/>
              </a:spcBef>
              <a:spcAft>
                <a:spcPts val="1200"/>
              </a:spcAft>
              <a:buClr>
                <a:schemeClr val="dk1"/>
              </a:buClr>
              <a:buSzPts val="1100"/>
              <a:buFont typeface="Arial"/>
              <a:buNone/>
            </a:pPr>
            <a:endParaRPr sz="2500">
              <a:solidFill>
                <a:schemeClr val="lt1"/>
              </a:solidFill>
              <a:latin typeface="DM Sans"/>
              <a:ea typeface="DM Sans"/>
              <a:cs typeface="DM Sans"/>
              <a:sym typeface="DM Sans"/>
            </a:endParaRPr>
          </a:p>
        </p:txBody>
      </p:sp>
      <p:sp>
        <p:nvSpPr>
          <p:cNvPr id="275" name="Google Shape;275;p45"/>
          <p:cNvSpPr txBox="1"/>
          <p:nvPr/>
        </p:nvSpPr>
        <p:spPr>
          <a:xfrm>
            <a:off x="615900" y="368375"/>
            <a:ext cx="39159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Let’s Investigate</a:t>
            </a:r>
            <a:endParaRPr sz="3500">
              <a:solidFill>
                <a:srgbClr val="83FBA3"/>
              </a:solidFill>
              <a:latin typeface="Nanum Myeongjo"/>
              <a:ea typeface="Nanum Myeongjo"/>
              <a:cs typeface="Nanum Myeongjo"/>
              <a:sym typeface="Nanum Myeongjo"/>
            </a:endParaRPr>
          </a:p>
        </p:txBody>
      </p:sp>
      <p:sp>
        <p:nvSpPr>
          <p:cNvPr id="276" name="Google Shape;276;p45"/>
          <p:cNvSpPr/>
          <p:nvPr/>
        </p:nvSpPr>
        <p:spPr>
          <a:xfrm>
            <a:off x="66956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45"/>
          <p:cNvSpPr txBox="1"/>
          <p:nvPr/>
        </p:nvSpPr>
        <p:spPr>
          <a:xfrm>
            <a:off x="6975725" y="2898900"/>
            <a:ext cx="1386000" cy="1077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145758"/>
                </a:solidFill>
                <a:latin typeface="DM Sans"/>
                <a:ea typeface="DM Sans"/>
                <a:cs typeface="DM Sans"/>
                <a:sym typeface="DM Sans"/>
              </a:rPr>
              <a:t>Come off mute or put your thoughts in the chat! What did you find?</a:t>
            </a:r>
            <a:endParaRPr b="1">
              <a:solidFill>
                <a:srgbClr val="145758"/>
              </a:solidFill>
              <a:latin typeface="DM Sans"/>
              <a:ea typeface="DM Sans"/>
              <a:cs typeface="DM Sans"/>
              <a:sym typeface="DM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281"/>
        <p:cNvGrpSpPr/>
        <p:nvPr/>
      </p:nvGrpSpPr>
      <p:grpSpPr>
        <a:xfrm>
          <a:off x="0" y="0"/>
          <a:ext cx="0" cy="0"/>
          <a:chOff x="0" y="0"/>
          <a:chExt cx="0" cy="0"/>
        </a:xfrm>
      </p:grpSpPr>
      <p:sp>
        <p:nvSpPr>
          <p:cNvPr id="282" name="Google Shape;282;p46"/>
          <p:cNvSpPr/>
          <p:nvPr/>
        </p:nvSpPr>
        <p:spPr>
          <a:xfrm>
            <a:off x="66956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83" name="Google Shape;283;p46"/>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284" name="Google Shape;284;p46"/>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285" name="Google Shape;285;p46"/>
          <p:cNvSpPr txBox="1"/>
          <p:nvPr/>
        </p:nvSpPr>
        <p:spPr>
          <a:xfrm>
            <a:off x="650600" y="1674750"/>
            <a:ext cx="5917800" cy="1667400"/>
          </a:xfrm>
          <a:prstGeom prst="rect">
            <a:avLst/>
          </a:prstGeom>
          <a:noFill/>
          <a:ln>
            <a:noFill/>
          </a:ln>
        </p:spPr>
        <p:txBody>
          <a:bodyPr spcFirstLastPara="1" wrap="square" lIns="0" tIns="0" rIns="0" bIns="0" anchor="t" anchorCtr="0">
            <a:spAutoFit/>
          </a:bodyPr>
          <a:lstStyle/>
          <a:p>
            <a:pPr marL="457200" lvl="0" indent="-387350" algn="l" rtl="0">
              <a:lnSpc>
                <a:spcPct val="100000"/>
              </a:lnSpc>
              <a:spcBef>
                <a:spcPts val="0"/>
              </a:spcBef>
              <a:spcAft>
                <a:spcPts val="0"/>
              </a:spcAft>
              <a:buClr>
                <a:schemeClr val="lt1"/>
              </a:buClr>
              <a:buSzPts val="2500"/>
              <a:buFont typeface="Nanum Myeongjo"/>
              <a:buAutoNum type="arabicPeriod"/>
            </a:pPr>
            <a:r>
              <a:rPr lang="en-GB" sz="2500">
                <a:solidFill>
                  <a:schemeClr val="lt1"/>
                </a:solidFill>
                <a:latin typeface="DM Sans"/>
                <a:ea typeface="DM Sans"/>
                <a:cs typeface="DM Sans"/>
                <a:sym typeface="DM Sans"/>
              </a:rPr>
              <a:t>How do these content and practice expectations align to ways you’ve taught this topic before? </a:t>
            </a:r>
            <a:endParaRPr sz="2500">
              <a:solidFill>
                <a:schemeClr val="lt1"/>
              </a:solidFill>
              <a:latin typeface="DM Sans"/>
              <a:ea typeface="DM Sans"/>
              <a:cs typeface="DM Sans"/>
              <a:sym typeface="DM Sans"/>
            </a:endParaRPr>
          </a:p>
          <a:p>
            <a:pPr marL="457200" lvl="0" indent="-387350" algn="l" rtl="0">
              <a:lnSpc>
                <a:spcPct val="100000"/>
              </a:lnSpc>
              <a:spcBef>
                <a:spcPts val="1000"/>
              </a:spcBef>
              <a:spcAft>
                <a:spcPts val="1000"/>
              </a:spcAft>
              <a:buClr>
                <a:schemeClr val="lt1"/>
              </a:buClr>
              <a:buSzPts val="2500"/>
              <a:buFont typeface="Nanum Myeongjo"/>
              <a:buAutoNum type="arabicPeriod"/>
            </a:pPr>
            <a:r>
              <a:rPr lang="en-GB" sz="2500">
                <a:solidFill>
                  <a:schemeClr val="lt1"/>
                </a:solidFill>
                <a:latin typeface="DM Sans"/>
                <a:ea typeface="DM Sans"/>
                <a:cs typeface="DM Sans"/>
                <a:sym typeface="DM Sans"/>
              </a:rPr>
              <a:t>How are they different? </a:t>
            </a:r>
            <a:endParaRPr sz="2500">
              <a:solidFill>
                <a:schemeClr val="lt1"/>
              </a:solidFill>
              <a:latin typeface="DM Sans"/>
              <a:ea typeface="DM Sans"/>
              <a:cs typeface="DM Sans"/>
              <a:sym typeface="DM Sans"/>
            </a:endParaRPr>
          </a:p>
        </p:txBody>
      </p:sp>
      <p:sp>
        <p:nvSpPr>
          <p:cNvPr id="286" name="Google Shape;286;p46"/>
          <p:cNvSpPr txBox="1"/>
          <p:nvPr/>
        </p:nvSpPr>
        <p:spPr>
          <a:xfrm>
            <a:off x="6975725" y="296842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145758"/>
                </a:solidFill>
                <a:latin typeface="DM Sans"/>
                <a:ea typeface="DM Sans"/>
                <a:cs typeface="DM Sans"/>
                <a:sym typeface="DM Sans"/>
              </a:rPr>
              <a:t>Come off mute or put your thoughts in the chat!</a:t>
            </a:r>
            <a:endParaRPr b="1">
              <a:solidFill>
                <a:srgbClr val="145758"/>
              </a:solidFill>
              <a:latin typeface="DM Sans"/>
              <a:ea typeface="DM Sans"/>
              <a:cs typeface="DM Sans"/>
              <a:sym typeface="DM Sans"/>
            </a:endParaRPr>
          </a:p>
        </p:txBody>
      </p:sp>
      <p:sp>
        <p:nvSpPr>
          <p:cNvPr id="287" name="Google Shape;287;p46"/>
          <p:cNvSpPr txBox="1"/>
          <p:nvPr/>
        </p:nvSpPr>
        <p:spPr>
          <a:xfrm>
            <a:off x="615900" y="368375"/>
            <a:ext cx="39159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What’s the Same? What’s Different?</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3FF36"/>
        </a:solidFill>
        <a:effectLst/>
      </p:bgPr>
    </p:bg>
    <p:spTree>
      <p:nvGrpSpPr>
        <p:cNvPr id="1" name="Shape 291"/>
        <p:cNvGrpSpPr/>
        <p:nvPr/>
      </p:nvGrpSpPr>
      <p:grpSpPr>
        <a:xfrm>
          <a:off x="0" y="0"/>
          <a:ext cx="0" cy="0"/>
          <a:chOff x="0" y="0"/>
          <a:chExt cx="0" cy="0"/>
        </a:xfrm>
      </p:grpSpPr>
      <p:pic>
        <p:nvPicPr>
          <p:cNvPr id="292" name="Google Shape;292;p47"/>
          <p:cNvPicPr preferRelativeResize="0"/>
          <p:nvPr/>
        </p:nvPicPr>
        <p:blipFill>
          <a:blip r:embed="rId3">
            <a:alphaModFix/>
          </a:blip>
          <a:stretch>
            <a:fillRect/>
          </a:stretch>
        </p:blipFill>
        <p:spPr>
          <a:xfrm rot="432179">
            <a:off x="2764280" y="359560"/>
            <a:ext cx="2773340" cy="1592282"/>
          </a:xfrm>
          <a:prstGeom prst="rect">
            <a:avLst/>
          </a:prstGeom>
          <a:noFill/>
          <a:ln>
            <a:noFill/>
          </a:ln>
        </p:spPr>
      </p:pic>
      <p:sp>
        <p:nvSpPr>
          <p:cNvPr id="293" name="Google Shape;293;p47"/>
          <p:cNvSpPr txBox="1"/>
          <p:nvPr/>
        </p:nvSpPr>
        <p:spPr>
          <a:xfrm>
            <a:off x="5687325" y="601800"/>
            <a:ext cx="2855400" cy="1077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1200"/>
              </a:spcAft>
              <a:buNone/>
            </a:pPr>
            <a:r>
              <a:rPr lang="en-GB">
                <a:solidFill>
                  <a:schemeClr val="dk1"/>
                </a:solidFill>
                <a:latin typeface="DM Sans"/>
                <a:ea typeface="DM Sans"/>
                <a:cs typeface="DM Sans"/>
                <a:sym typeface="DM Sans"/>
              </a:rPr>
              <a:t>of community college students and 40 percent of four-year students are placed into non-credit bearing developmental mathematics (Ganga et al., 2018)</a:t>
            </a:r>
            <a:endParaRPr>
              <a:solidFill>
                <a:schemeClr val="dk1"/>
              </a:solidFill>
              <a:latin typeface="DM Sans"/>
              <a:ea typeface="DM Sans"/>
              <a:cs typeface="DM Sans"/>
              <a:sym typeface="DM Sans"/>
            </a:endParaRPr>
          </a:p>
        </p:txBody>
      </p:sp>
      <p:sp>
        <p:nvSpPr>
          <p:cNvPr id="294" name="Google Shape;294;p47"/>
          <p:cNvSpPr txBox="1"/>
          <p:nvPr/>
        </p:nvSpPr>
        <p:spPr>
          <a:xfrm>
            <a:off x="3115050" y="608250"/>
            <a:ext cx="2511600" cy="1033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9000">
                <a:solidFill>
                  <a:schemeClr val="dk1"/>
                </a:solidFill>
                <a:latin typeface="Nanum Myeongjo"/>
                <a:ea typeface="Nanum Myeongjo"/>
                <a:cs typeface="Nanum Myeongjo"/>
                <a:sym typeface="Nanum Myeongjo"/>
              </a:rPr>
              <a:t>60%</a:t>
            </a:r>
            <a:endParaRPr sz="9000">
              <a:solidFill>
                <a:schemeClr val="dk1"/>
              </a:solidFill>
              <a:latin typeface="Nanum Myeongjo"/>
              <a:ea typeface="Nanum Myeongjo"/>
              <a:cs typeface="Nanum Myeongjo"/>
              <a:sym typeface="Nanum Myeongjo"/>
            </a:endParaRPr>
          </a:p>
        </p:txBody>
      </p:sp>
      <p:cxnSp>
        <p:nvCxnSpPr>
          <p:cNvPr id="295" name="Google Shape;295;p47"/>
          <p:cNvCxnSpPr/>
          <p:nvPr/>
        </p:nvCxnSpPr>
        <p:spPr>
          <a:xfrm>
            <a:off x="2510750"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296" name="Google Shape;296;p47"/>
          <p:cNvPicPr preferRelativeResize="0"/>
          <p:nvPr/>
        </p:nvPicPr>
        <p:blipFill>
          <a:blip r:embed="rId3">
            <a:alphaModFix/>
          </a:blip>
          <a:stretch>
            <a:fillRect/>
          </a:stretch>
        </p:blipFill>
        <p:spPr>
          <a:xfrm rot="432179">
            <a:off x="2764280" y="2308260"/>
            <a:ext cx="2773340" cy="1592282"/>
          </a:xfrm>
          <a:prstGeom prst="rect">
            <a:avLst/>
          </a:prstGeom>
          <a:noFill/>
          <a:ln>
            <a:noFill/>
          </a:ln>
        </p:spPr>
      </p:pic>
      <p:sp>
        <p:nvSpPr>
          <p:cNvPr id="297" name="Google Shape;297;p47"/>
          <p:cNvSpPr txBox="1"/>
          <p:nvPr/>
        </p:nvSpPr>
        <p:spPr>
          <a:xfrm>
            <a:off x="5687325" y="2499600"/>
            <a:ext cx="2951100" cy="12930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1200"/>
              </a:spcAft>
              <a:buNone/>
            </a:pPr>
            <a:r>
              <a:rPr lang="en-GB">
                <a:solidFill>
                  <a:schemeClr val="dk1"/>
                </a:solidFill>
                <a:latin typeface="DM Sans"/>
                <a:ea typeface="DM Sans"/>
                <a:cs typeface="DM Sans"/>
                <a:sym typeface="DM Sans"/>
              </a:rPr>
              <a:t>of community college students complete the developmental math sequence. Only 20 percent complete a college-level math course over three years (Bailey, Jeong, &amp; Cho, 2010).</a:t>
            </a:r>
            <a:endParaRPr>
              <a:solidFill>
                <a:schemeClr val="dk1"/>
              </a:solidFill>
              <a:latin typeface="DM Sans"/>
              <a:ea typeface="DM Sans"/>
              <a:cs typeface="DM Sans"/>
              <a:sym typeface="DM Sans"/>
            </a:endParaRPr>
          </a:p>
        </p:txBody>
      </p:sp>
      <p:sp>
        <p:nvSpPr>
          <p:cNvPr id="298" name="Google Shape;298;p47"/>
          <p:cNvSpPr txBox="1"/>
          <p:nvPr/>
        </p:nvSpPr>
        <p:spPr>
          <a:xfrm>
            <a:off x="3115050" y="2556950"/>
            <a:ext cx="2511600" cy="10338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9000">
                <a:solidFill>
                  <a:schemeClr val="dk1"/>
                </a:solidFill>
                <a:latin typeface="Nanum Myeongjo"/>
                <a:ea typeface="Nanum Myeongjo"/>
                <a:cs typeface="Nanum Myeongjo"/>
                <a:sym typeface="Nanum Myeongjo"/>
              </a:rPr>
              <a:t>33%</a:t>
            </a:r>
            <a:endParaRPr sz="9000">
              <a:solidFill>
                <a:schemeClr val="dk1"/>
              </a:solidFill>
              <a:latin typeface="Nanum Myeongjo"/>
              <a:ea typeface="Nanum Myeongjo"/>
              <a:cs typeface="Nanum Myeongjo"/>
              <a:sym typeface="Nanum Myeongjo"/>
            </a:endParaRPr>
          </a:p>
        </p:txBody>
      </p:sp>
      <p:sp>
        <p:nvSpPr>
          <p:cNvPr id="299" name="Google Shape;299;p47"/>
          <p:cNvSpPr txBox="1"/>
          <p:nvPr/>
        </p:nvSpPr>
        <p:spPr>
          <a:xfrm>
            <a:off x="553775" y="266000"/>
            <a:ext cx="16914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Inequity</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Is our</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Reality</a:t>
            </a:r>
            <a:endParaRPr sz="3300">
              <a:solidFill>
                <a:schemeClr val="dk1"/>
              </a:solidFill>
              <a:latin typeface="Nanum Myeongjo"/>
              <a:ea typeface="Nanum Myeongjo"/>
              <a:cs typeface="Nanum Myeongjo"/>
              <a:sym typeface="Nanum Myeongjo"/>
            </a:endParaRPr>
          </a:p>
        </p:txBody>
      </p:sp>
      <p:sp>
        <p:nvSpPr>
          <p:cNvPr id="300" name="Google Shape;300;p47"/>
          <p:cNvSpPr txBox="1"/>
          <p:nvPr/>
        </p:nvSpPr>
        <p:spPr>
          <a:xfrm>
            <a:off x="3115050" y="361950"/>
            <a:ext cx="953400" cy="2463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2000" b="1">
                <a:solidFill>
                  <a:schemeClr val="dk1"/>
                </a:solidFill>
                <a:latin typeface="DM Sans"/>
                <a:ea typeface="DM Sans"/>
                <a:cs typeface="DM Sans"/>
                <a:sym typeface="DM Sans"/>
              </a:rPr>
              <a:t>About</a:t>
            </a:r>
            <a:endParaRPr sz="2000" b="1">
              <a:latin typeface="DM Sans"/>
              <a:ea typeface="DM Sans"/>
              <a:cs typeface="DM Sans"/>
              <a:sym typeface="DM Sans"/>
            </a:endParaRPr>
          </a:p>
        </p:txBody>
      </p:sp>
      <p:sp>
        <p:nvSpPr>
          <p:cNvPr id="301" name="Google Shape;301;p47"/>
          <p:cNvSpPr txBox="1"/>
          <p:nvPr/>
        </p:nvSpPr>
        <p:spPr>
          <a:xfrm>
            <a:off x="3115050" y="2310650"/>
            <a:ext cx="764400" cy="2463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2000" b="1">
                <a:solidFill>
                  <a:schemeClr val="dk1"/>
                </a:solidFill>
                <a:latin typeface="DM Sans"/>
                <a:ea typeface="DM Sans"/>
                <a:cs typeface="DM Sans"/>
                <a:sym typeface="DM Sans"/>
              </a:rPr>
              <a:t>Only</a:t>
            </a:r>
            <a:endParaRPr sz="2000" b="1">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05"/>
        <p:cNvGrpSpPr/>
        <p:nvPr/>
      </p:nvGrpSpPr>
      <p:grpSpPr>
        <a:xfrm>
          <a:off x="0" y="0"/>
          <a:ext cx="0" cy="0"/>
          <a:chOff x="0" y="0"/>
          <a:chExt cx="0" cy="0"/>
        </a:xfrm>
      </p:grpSpPr>
      <p:sp>
        <p:nvSpPr>
          <p:cNvPr id="306" name="Google Shape;306;p48"/>
          <p:cNvSpPr txBox="1"/>
          <p:nvPr/>
        </p:nvSpPr>
        <p:spPr>
          <a:xfrm>
            <a:off x="3105100" y="1376125"/>
            <a:ext cx="2409000" cy="215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GB">
                <a:solidFill>
                  <a:schemeClr val="dk1"/>
                </a:solidFill>
                <a:latin typeface="NanumMyeongjo ExtraBold"/>
                <a:ea typeface="NanumMyeongjo ExtraBold"/>
                <a:cs typeface="NanumMyeongjo ExtraBold"/>
                <a:sym typeface="NanumMyeongjo ExtraBold"/>
              </a:rPr>
              <a:t>Is math...?</a:t>
            </a:r>
            <a:endParaRPr>
              <a:solidFill>
                <a:schemeClr val="dk1"/>
              </a:solidFill>
              <a:latin typeface="NanumMyeongjo ExtraBold"/>
              <a:ea typeface="NanumMyeongjo ExtraBold"/>
              <a:cs typeface="NanumMyeongjo ExtraBold"/>
              <a:sym typeface="NanumMyeongjo ExtraBold"/>
            </a:endParaRPr>
          </a:p>
        </p:txBody>
      </p:sp>
      <p:sp>
        <p:nvSpPr>
          <p:cNvPr id="307" name="Google Shape;307;p48"/>
          <p:cNvSpPr txBox="1"/>
          <p:nvPr/>
        </p:nvSpPr>
        <p:spPr>
          <a:xfrm>
            <a:off x="3105100" y="1741950"/>
            <a:ext cx="2134800" cy="15366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About getting one right answer, the teacher’s way</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Irrelevant</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About doing procedures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Independent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Something my teacher made up</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Formulaic</a:t>
            </a:r>
            <a:endParaRPr sz="1000">
              <a:solidFill>
                <a:schemeClr val="dk1"/>
              </a:solidFill>
              <a:latin typeface="DM Sans"/>
              <a:ea typeface="DM Sans"/>
              <a:cs typeface="DM Sans"/>
              <a:sym typeface="DM Sans"/>
            </a:endParaRPr>
          </a:p>
        </p:txBody>
      </p:sp>
      <p:cxnSp>
        <p:nvCxnSpPr>
          <p:cNvPr id="308" name="Google Shape;308;p48"/>
          <p:cNvCxnSpPr/>
          <p:nvPr/>
        </p:nvCxnSpPr>
        <p:spPr>
          <a:xfrm>
            <a:off x="2374350" y="1083650"/>
            <a:ext cx="6784800" cy="0"/>
          </a:xfrm>
          <a:prstGeom prst="straightConnector1">
            <a:avLst/>
          </a:prstGeom>
          <a:noFill/>
          <a:ln w="9525" cap="flat" cmpd="sng">
            <a:solidFill>
              <a:schemeClr val="dk1"/>
            </a:solidFill>
            <a:prstDash val="solid"/>
            <a:round/>
            <a:headEnd type="none" w="med" len="med"/>
            <a:tailEnd type="none" w="med" len="med"/>
          </a:ln>
        </p:spPr>
      </p:cxnSp>
      <p:sp>
        <p:nvSpPr>
          <p:cNvPr id="309" name="Google Shape;309;p48"/>
          <p:cNvSpPr txBox="1"/>
          <p:nvPr/>
        </p:nvSpPr>
        <p:spPr>
          <a:xfrm>
            <a:off x="6237525" y="1376125"/>
            <a:ext cx="19152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a:solidFill>
                  <a:schemeClr val="dk1"/>
                </a:solidFill>
                <a:latin typeface="NanumMyeongjo ExtraBold"/>
                <a:ea typeface="NanumMyeongjo ExtraBold"/>
                <a:cs typeface="NanumMyeongjo ExtraBold"/>
                <a:sym typeface="NanumMyeongjo ExtraBold"/>
              </a:rPr>
              <a:t>Or could math be...?</a:t>
            </a:r>
            <a:endParaRPr>
              <a:solidFill>
                <a:schemeClr val="dk1"/>
              </a:solidFill>
              <a:latin typeface="NanumMyeongjo ExtraBold"/>
              <a:ea typeface="NanumMyeongjo ExtraBold"/>
              <a:cs typeface="NanumMyeongjo ExtraBold"/>
              <a:sym typeface="NanumMyeongjo ExtraBold"/>
            </a:endParaRPr>
          </a:p>
        </p:txBody>
      </p:sp>
      <p:sp>
        <p:nvSpPr>
          <p:cNvPr id="310" name="Google Shape;310;p48"/>
          <p:cNvSpPr txBox="1"/>
          <p:nvPr/>
        </p:nvSpPr>
        <p:spPr>
          <a:xfrm>
            <a:off x="6237525" y="1741950"/>
            <a:ext cx="1915200" cy="20676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About using multiple strategies flexibly</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Connected to the real-world in ways that make sense</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About understanding and applying</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Collaborative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Lived across continents and centuries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Novel, challenging problems</a:t>
            </a:r>
            <a:endParaRPr sz="1000">
              <a:solidFill>
                <a:schemeClr val="dk1"/>
              </a:solidFill>
              <a:latin typeface="DM Sans"/>
              <a:ea typeface="DM Sans"/>
              <a:cs typeface="DM Sans"/>
              <a:sym typeface="DM Sans"/>
            </a:endParaRPr>
          </a:p>
        </p:txBody>
      </p:sp>
      <p:cxnSp>
        <p:nvCxnSpPr>
          <p:cNvPr id="311" name="Google Shape;311;p48"/>
          <p:cNvCxnSpPr/>
          <p:nvPr/>
        </p:nvCxnSpPr>
        <p:spPr>
          <a:xfrm>
            <a:off x="5916300" y="1083650"/>
            <a:ext cx="0" cy="4065300"/>
          </a:xfrm>
          <a:prstGeom prst="straightConnector1">
            <a:avLst/>
          </a:prstGeom>
          <a:noFill/>
          <a:ln w="9525" cap="flat" cmpd="sng">
            <a:solidFill>
              <a:schemeClr val="dk1"/>
            </a:solidFill>
            <a:prstDash val="solid"/>
            <a:round/>
            <a:headEnd type="none" w="med" len="med"/>
            <a:tailEnd type="none" w="med" len="med"/>
          </a:ln>
        </p:spPr>
      </p:cxnSp>
      <p:cxnSp>
        <p:nvCxnSpPr>
          <p:cNvPr id="312" name="Google Shape;312;p48"/>
          <p:cNvCxnSpPr/>
          <p:nvPr/>
        </p:nvCxnSpPr>
        <p:spPr>
          <a:xfrm>
            <a:off x="2374350" y="4721100"/>
            <a:ext cx="6784800" cy="0"/>
          </a:xfrm>
          <a:prstGeom prst="straightConnector1">
            <a:avLst/>
          </a:prstGeom>
          <a:noFill/>
          <a:ln w="9525" cap="flat" cmpd="sng">
            <a:solidFill>
              <a:schemeClr val="dk1"/>
            </a:solidFill>
            <a:prstDash val="solid"/>
            <a:round/>
            <a:headEnd type="none" w="med" len="med"/>
            <a:tailEnd type="none" w="med" len="med"/>
          </a:ln>
        </p:spPr>
      </p:cxnSp>
      <p:sp>
        <p:nvSpPr>
          <p:cNvPr id="313" name="Google Shape;313;p48"/>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48"/>
          <p:cNvSpPr txBox="1"/>
          <p:nvPr/>
        </p:nvSpPr>
        <p:spPr>
          <a:xfrm>
            <a:off x="325175" y="342200"/>
            <a:ext cx="21699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We Must Lead the Movement</a:t>
            </a:r>
            <a:endParaRPr sz="3300">
              <a:solidFill>
                <a:schemeClr val="dk1"/>
              </a:solidFill>
              <a:latin typeface="Nanum Myeongjo"/>
              <a:ea typeface="Nanum Myeongjo"/>
              <a:cs typeface="Nanum Myeongjo"/>
              <a:sym typeface="Nanum Myeongjo"/>
            </a:endParaRPr>
          </a:p>
        </p:txBody>
      </p:sp>
      <p:cxnSp>
        <p:nvCxnSpPr>
          <p:cNvPr id="315" name="Google Shape;315;p48"/>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sp>
        <p:nvSpPr>
          <p:cNvPr id="316" name="Google Shape;316;p48"/>
          <p:cNvSpPr/>
          <p:nvPr/>
        </p:nvSpPr>
        <p:spPr>
          <a:xfrm>
            <a:off x="389700" y="299897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48"/>
          <p:cNvSpPr txBox="1"/>
          <p:nvPr/>
        </p:nvSpPr>
        <p:spPr>
          <a:xfrm>
            <a:off x="669750" y="35410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BDFCD7"/>
                </a:solidFill>
                <a:latin typeface="DM Sans"/>
                <a:ea typeface="DM Sans"/>
                <a:cs typeface="DM Sans"/>
                <a:sym typeface="DM Sans"/>
              </a:rPr>
              <a:t>How can this approach give space for what math can be?</a:t>
            </a:r>
            <a:endParaRPr b="1">
              <a:solidFill>
                <a:srgbClr val="BDFCD7"/>
              </a:solidFill>
              <a:latin typeface="DM Sans"/>
              <a:ea typeface="DM Sans"/>
              <a:cs typeface="DM Sans"/>
              <a:sym typeface="DM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321"/>
        <p:cNvGrpSpPr/>
        <p:nvPr/>
      </p:nvGrpSpPr>
      <p:grpSpPr>
        <a:xfrm>
          <a:off x="0" y="0"/>
          <a:ext cx="0" cy="0"/>
          <a:chOff x="0" y="0"/>
          <a:chExt cx="0" cy="0"/>
        </a:xfrm>
      </p:grpSpPr>
      <p:cxnSp>
        <p:nvCxnSpPr>
          <p:cNvPr id="322" name="Google Shape;322;p49"/>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323" name="Google Shape;323;p49"/>
          <p:cNvSpPr txBox="1"/>
          <p:nvPr/>
        </p:nvSpPr>
        <p:spPr>
          <a:xfrm>
            <a:off x="3419850" y="303450"/>
            <a:ext cx="4318200" cy="30291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Task 1: Expectations </a:t>
            </a:r>
            <a:br>
              <a:rPr lang="en-GB" sz="5200">
                <a:solidFill>
                  <a:schemeClr val="dk1"/>
                </a:solidFill>
                <a:latin typeface="Nanum Myeongjo"/>
                <a:ea typeface="Nanum Myeongjo"/>
                <a:cs typeface="Nanum Myeongjo"/>
                <a:sym typeface="Nanum Myeongjo"/>
              </a:rPr>
            </a:br>
            <a:r>
              <a:rPr lang="en-GB" sz="5200">
                <a:solidFill>
                  <a:schemeClr val="dk1"/>
                </a:solidFill>
                <a:latin typeface="Nanum Myeongjo"/>
                <a:ea typeface="Nanum Myeongjo"/>
                <a:cs typeface="Nanum Myeongjo"/>
                <a:sym typeface="Nanum Myeongjo"/>
              </a:rPr>
              <a:t>and Learning Principles</a:t>
            </a:r>
            <a:endParaRPr sz="5200">
              <a:solidFill>
                <a:schemeClr val="dk1"/>
              </a:solidFill>
              <a:latin typeface="Nanum Myeongjo"/>
              <a:ea typeface="Nanum Myeongjo"/>
              <a:cs typeface="Nanum Myeongjo"/>
              <a:sym typeface="Nanum Myeongjo"/>
            </a:endParaRPr>
          </a:p>
        </p:txBody>
      </p:sp>
      <p:sp>
        <p:nvSpPr>
          <p:cNvPr id="324" name="Google Shape;324;p49"/>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02</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28"/>
        <p:cNvGrpSpPr/>
        <p:nvPr/>
      </p:nvGrpSpPr>
      <p:grpSpPr>
        <a:xfrm>
          <a:off x="0" y="0"/>
          <a:ext cx="0" cy="0"/>
          <a:chOff x="0" y="0"/>
          <a:chExt cx="0" cy="0"/>
        </a:xfrm>
      </p:grpSpPr>
      <p:pic>
        <p:nvPicPr>
          <p:cNvPr id="329" name="Google Shape;329;p50"/>
          <p:cNvPicPr preferRelativeResize="0"/>
          <p:nvPr/>
        </p:nvPicPr>
        <p:blipFill>
          <a:blip r:embed="rId3">
            <a:alphaModFix/>
          </a:blip>
          <a:stretch>
            <a:fillRect/>
          </a:stretch>
        </p:blipFill>
        <p:spPr>
          <a:xfrm>
            <a:off x="1759175" y="1098475"/>
            <a:ext cx="5684250" cy="5020751"/>
          </a:xfrm>
          <a:prstGeom prst="rect">
            <a:avLst/>
          </a:prstGeom>
          <a:noFill/>
          <a:ln>
            <a:noFill/>
          </a:ln>
        </p:spPr>
      </p:pic>
      <p:cxnSp>
        <p:nvCxnSpPr>
          <p:cNvPr id="330" name="Google Shape;330;p50"/>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31" name="Google Shape;331;p50"/>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32" name="Google Shape;332;p50"/>
          <p:cNvSpPr txBox="1"/>
          <p:nvPr/>
        </p:nvSpPr>
        <p:spPr>
          <a:xfrm>
            <a:off x="615900" y="368375"/>
            <a:ext cx="49005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Let’s Do Some Math!</a:t>
            </a:r>
            <a:endParaRPr sz="3500">
              <a:solidFill>
                <a:srgbClr val="83FBA3"/>
              </a:solidFill>
              <a:latin typeface="Nanum Myeongjo"/>
              <a:ea typeface="Nanum Myeongjo"/>
              <a:cs typeface="Nanum Myeongjo"/>
              <a:sym typeface="Nanum Myeongjo"/>
            </a:endParaRPr>
          </a:p>
        </p:txBody>
      </p:sp>
      <p:sp>
        <p:nvSpPr>
          <p:cNvPr id="333" name="Google Shape;333;p50"/>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0"/>
          <p:cNvSpPr txBox="1"/>
          <p:nvPr/>
        </p:nvSpPr>
        <p:spPr>
          <a:xfrm>
            <a:off x="6735575" y="2937675"/>
            <a:ext cx="1561500" cy="923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145758"/>
                </a:solidFill>
                <a:latin typeface="Proxima Nova"/>
                <a:ea typeface="Proxima Nova"/>
                <a:cs typeface="Proxima Nova"/>
                <a:sym typeface="Proxima Nova"/>
              </a:rPr>
              <a:t>Do the task as a student would. Jot down any reflections that you have as you do the math!</a:t>
            </a:r>
            <a:endParaRPr sz="1200" b="1">
              <a:solidFill>
                <a:srgbClr val="145758"/>
              </a:solidFill>
              <a:latin typeface="DM Sans"/>
              <a:ea typeface="DM Sans"/>
              <a:cs typeface="DM Sans"/>
              <a:sym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143"/>
        <p:cNvGrpSpPr/>
        <p:nvPr/>
      </p:nvGrpSpPr>
      <p:grpSpPr>
        <a:xfrm>
          <a:off x="0" y="0"/>
          <a:ext cx="0" cy="0"/>
          <a:chOff x="0" y="0"/>
          <a:chExt cx="0" cy="0"/>
        </a:xfrm>
      </p:grpSpPr>
      <p:sp>
        <p:nvSpPr>
          <p:cNvPr id="144" name="Google Shape;144;p33"/>
          <p:cNvSpPr txBox="1"/>
          <p:nvPr/>
        </p:nvSpPr>
        <p:spPr>
          <a:xfrm>
            <a:off x="615900" y="1031000"/>
            <a:ext cx="7620600" cy="1944600"/>
          </a:xfrm>
          <a:prstGeom prst="rect">
            <a:avLst/>
          </a:prstGeom>
          <a:noFill/>
          <a:ln>
            <a:noFill/>
          </a:ln>
        </p:spPr>
        <p:txBody>
          <a:bodyPr spcFirstLastPara="1" wrap="square" lIns="0" tIns="0" rIns="0" bIns="0" anchor="t" anchorCtr="0">
            <a:noAutofit/>
          </a:bodyPr>
          <a:lstStyle/>
          <a:p>
            <a:pPr marL="0" lvl="0" indent="0" algn="l" rtl="0">
              <a:lnSpc>
                <a:spcPct val="80000"/>
              </a:lnSpc>
              <a:spcBef>
                <a:spcPts val="0"/>
              </a:spcBef>
              <a:spcAft>
                <a:spcPts val="0"/>
              </a:spcAft>
              <a:buNone/>
            </a:pPr>
            <a:r>
              <a:rPr lang="en-GB" sz="6400">
                <a:latin typeface="Nanum Myeongjo"/>
                <a:ea typeface="Nanum Myeongjo"/>
                <a:cs typeface="Nanum Myeongjo"/>
                <a:sym typeface="Nanum Myeongjo"/>
              </a:rPr>
              <a:t>M203 Overview </a:t>
            </a:r>
            <a:endParaRPr sz="6400">
              <a:latin typeface="Nanum Myeongjo"/>
              <a:ea typeface="Nanum Myeongjo"/>
              <a:cs typeface="Nanum Myeongjo"/>
              <a:sym typeface="Nanum Myeongjo"/>
            </a:endParaRPr>
          </a:p>
        </p:txBody>
      </p:sp>
      <p:sp>
        <p:nvSpPr>
          <p:cNvPr id="145" name="Google Shape;145;p33"/>
          <p:cNvSpPr txBox="1"/>
          <p:nvPr/>
        </p:nvSpPr>
        <p:spPr>
          <a:xfrm>
            <a:off x="615900" y="4436800"/>
            <a:ext cx="2682300" cy="2463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600">
                <a:latin typeface="DM Sans Medium"/>
                <a:ea typeface="DM Sans Medium"/>
                <a:cs typeface="DM Sans Medium"/>
                <a:sym typeface="DM Sans Medium"/>
              </a:rPr>
              <a:t>Month XX, XXXX</a:t>
            </a:r>
            <a:endParaRPr sz="1600">
              <a:latin typeface="DM Sans Medium"/>
              <a:ea typeface="DM Sans Medium"/>
              <a:cs typeface="DM Sans Medium"/>
              <a:sym typeface="DM Sans Medium"/>
            </a:endParaRPr>
          </a:p>
        </p:txBody>
      </p:sp>
      <p:pic>
        <p:nvPicPr>
          <p:cNvPr id="146" name="Google Shape;146;p33"/>
          <p:cNvPicPr preferRelativeResize="0"/>
          <p:nvPr/>
        </p:nvPicPr>
        <p:blipFill>
          <a:blip r:embed="rId3">
            <a:alphaModFix/>
          </a:blip>
          <a:stretch>
            <a:fillRect/>
          </a:stretch>
        </p:blipFill>
        <p:spPr>
          <a:xfrm>
            <a:off x="8162438" y="4343025"/>
            <a:ext cx="678562" cy="340075"/>
          </a:xfrm>
          <a:prstGeom prst="rect">
            <a:avLst/>
          </a:prstGeom>
          <a:noFill/>
          <a:ln>
            <a:noFill/>
          </a:ln>
        </p:spPr>
      </p:pic>
      <p:sp>
        <p:nvSpPr>
          <p:cNvPr id="147" name="Google Shape;147;p33"/>
          <p:cNvSpPr txBox="1"/>
          <p:nvPr/>
        </p:nvSpPr>
        <p:spPr>
          <a:xfrm>
            <a:off x="615900" y="1880150"/>
            <a:ext cx="4340700" cy="492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600" b="1">
                <a:latin typeface="DM Sans"/>
                <a:ea typeface="DM Sans"/>
                <a:cs typeface="DM Sans"/>
                <a:sym typeface="DM Sans"/>
              </a:rPr>
              <a:t>XQ Badge Project PL Series Baseline Session</a:t>
            </a:r>
            <a:endParaRPr sz="1600" b="1">
              <a:solidFill>
                <a:srgbClr val="000000"/>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38"/>
        <p:cNvGrpSpPr/>
        <p:nvPr/>
      </p:nvGrpSpPr>
      <p:grpSpPr>
        <a:xfrm>
          <a:off x="0" y="0"/>
          <a:ext cx="0" cy="0"/>
          <a:chOff x="0" y="0"/>
          <a:chExt cx="0" cy="0"/>
        </a:xfrm>
      </p:grpSpPr>
      <p:pic>
        <p:nvPicPr>
          <p:cNvPr id="339" name="Google Shape;339;p51"/>
          <p:cNvPicPr preferRelativeResize="0"/>
          <p:nvPr/>
        </p:nvPicPr>
        <p:blipFill>
          <a:blip r:embed="rId3">
            <a:alphaModFix/>
          </a:blip>
          <a:stretch>
            <a:fillRect/>
          </a:stretch>
        </p:blipFill>
        <p:spPr>
          <a:xfrm>
            <a:off x="1759175" y="1098475"/>
            <a:ext cx="5684250" cy="5020751"/>
          </a:xfrm>
          <a:prstGeom prst="rect">
            <a:avLst/>
          </a:prstGeom>
          <a:noFill/>
          <a:ln>
            <a:noFill/>
          </a:ln>
        </p:spPr>
      </p:pic>
      <p:cxnSp>
        <p:nvCxnSpPr>
          <p:cNvPr id="340" name="Google Shape;340;p51"/>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41" name="Google Shape;341;p51"/>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42" name="Google Shape;342;p51"/>
          <p:cNvSpPr txBox="1"/>
          <p:nvPr/>
        </p:nvSpPr>
        <p:spPr>
          <a:xfrm>
            <a:off x="615900" y="368375"/>
            <a:ext cx="69336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Content and Practice Expectations</a:t>
            </a:r>
            <a:endParaRPr sz="3500">
              <a:solidFill>
                <a:srgbClr val="83FBA3"/>
              </a:solidFill>
              <a:latin typeface="Nanum Myeongjo"/>
              <a:ea typeface="Nanum Myeongjo"/>
              <a:cs typeface="Nanum Myeongjo"/>
              <a:sym typeface="Nanum Myeongjo"/>
            </a:endParaRPr>
          </a:p>
        </p:txBody>
      </p:sp>
      <p:sp>
        <p:nvSpPr>
          <p:cNvPr id="343" name="Google Shape;343;p51"/>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51"/>
          <p:cNvSpPr txBox="1"/>
          <p:nvPr/>
        </p:nvSpPr>
        <p:spPr>
          <a:xfrm>
            <a:off x="6735575" y="2976075"/>
            <a:ext cx="15615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145758"/>
                </a:solidFill>
                <a:latin typeface="DM Sans"/>
                <a:ea typeface="DM Sans"/>
                <a:cs typeface="DM Sans"/>
                <a:sym typeface="DM Sans"/>
              </a:rPr>
              <a:t>Choose 1-2 Content and Practice Expectations that student work could give evidence of.</a:t>
            </a:r>
            <a:endParaRPr sz="1100" b="1">
              <a:solidFill>
                <a:srgbClr val="145758"/>
              </a:solidFill>
              <a:latin typeface="DM Sans"/>
              <a:ea typeface="DM Sans"/>
              <a:cs typeface="DM Sans"/>
              <a:sym typeface="DM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348"/>
        <p:cNvGrpSpPr/>
        <p:nvPr/>
      </p:nvGrpSpPr>
      <p:grpSpPr>
        <a:xfrm>
          <a:off x="0" y="0"/>
          <a:ext cx="0" cy="0"/>
          <a:chOff x="0" y="0"/>
          <a:chExt cx="0" cy="0"/>
        </a:xfrm>
      </p:grpSpPr>
      <p:pic>
        <p:nvPicPr>
          <p:cNvPr id="349" name="Google Shape;349;p52"/>
          <p:cNvPicPr preferRelativeResize="0"/>
          <p:nvPr/>
        </p:nvPicPr>
        <p:blipFill>
          <a:blip r:embed="rId3">
            <a:alphaModFix/>
          </a:blip>
          <a:stretch>
            <a:fillRect/>
          </a:stretch>
        </p:blipFill>
        <p:spPr>
          <a:xfrm>
            <a:off x="1759175" y="1098475"/>
            <a:ext cx="5684250" cy="5020751"/>
          </a:xfrm>
          <a:prstGeom prst="rect">
            <a:avLst/>
          </a:prstGeom>
          <a:noFill/>
          <a:ln>
            <a:noFill/>
          </a:ln>
        </p:spPr>
      </p:pic>
      <p:cxnSp>
        <p:nvCxnSpPr>
          <p:cNvPr id="350" name="Google Shape;350;p52"/>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351" name="Google Shape;351;p52"/>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352" name="Google Shape;352;p52"/>
          <p:cNvSpPr txBox="1"/>
          <p:nvPr/>
        </p:nvSpPr>
        <p:spPr>
          <a:xfrm>
            <a:off x="615900" y="368375"/>
            <a:ext cx="69024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Content and Practice Expectations</a:t>
            </a:r>
            <a:endParaRPr sz="3500">
              <a:solidFill>
                <a:srgbClr val="83FBA3"/>
              </a:solidFill>
              <a:latin typeface="Nanum Myeongjo"/>
              <a:ea typeface="Nanum Myeongjo"/>
              <a:cs typeface="Nanum Myeongjo"/>
              <a:sym typeface="Nanum Myeongjo"/>
            </a:endParaRPr>
          </a:p>
        </p:txBody>
      </p:sp>
      <p:sp>
        <p:nvSpPr>
          <p:cNvPr id="353" name="Google Shape;353;p52"/>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52"/>
          <p:cNvSpPr txBox="1"/>
          <p:nvPr/>
        </p:nvSpPr>
        <p:spPr>
          <a:xfrm>
            <a:off x="6735575" y="2976075"/>
            <a:ext cx="15615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145758"/>
                </a:solidFill>
                <a:latin typeface="Proxima Nova"/>
                <a:ea typeface="Proxima Nova"/>
                <a:cs typeface="Proxima Nova"/>
                <a:sym typeface="Proxima Nova"/>
              </a:rPr>
              <a:t>203.f: Interpret polynomial and rational functions that arise in applications in terms of the context.</a:t>
            </a:r>
            <a:endParaRPr sz="1100" b="1">
              <a:solidFill>
                <a:srgbClr val="145758"/>
              </a:solidFill>
              <a:latin typeface="DM Sans"/>
              <a:ea typeface="DM Sans"/>
              <a:cs typeface="DM Sans"/>
              <a:sym typeface="DM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58"/>
        <p:cNvGrpSpPr/>
        <p:nvPr/>
      </p:nvGrpSpPr>
      <p:grpSpPr>
        <a:xfrm>
          <a:off x="0" y="0"/>
          <a:ext cx="0" cy="0"/>
          <a:chOff x="0" y="0"/>
          <a:chExt cx="0" cy="0"/>
        </a:xfrm>
      </p:grpSpPr>
      <p:sp>
        <p:nvSpPr>
          <p:cNvPr id="359" name="Google Shape;359;p53"/>
          <p:cNvSpPr txBox="1"/>
          <p:nvPr/>
        </p:nvSpPr>
        <p:spPr>
          <a:xfrm>
            <a:off x="3105100" y="690325"/>
            <a:ext cx="42885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b="1">
                <a:solidFill>
                  <a:schemeClr val="dk1"/>
                </a:solidFill>
                <a:latin typeface="DM Sans"/>
                <a:ea typeface="DM Sans"/>
                <a:cs typeface="DM Sans"/>
                <a:sym typeface="DM Sans"/>
              </a:rPr>
              <a:t>In M203 Polynomial and Rational Expressions, Functions, and Equations, students will employ the following learning principles: </a:t>
            </a:r>
            <a:endParaRPr sz="900" b="1">
              <a:solidFill>
                <a:schemeClr val="dk1"/>
              </a:solidFill>
              <a:latin typeface="DM Sans"/>
              <a:ea typeface="DM Sans"/>
              <a:cs typeface="DM Sans"/>
              <a:sym typeface="DM Sans"/>
            </a:endParaRPr>
          </a:p>
        </p:txBody>
      </p:sp>
      <p:sp>
        <p:nvSpPr>
          <p:cNvPr id="360" name="Google Shape;360;p53"/>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61" name="Google Shape;361;p53"/>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62" name="Google Shape;362;p53"/>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3"/>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cxnSp>
        <p:nvCxnSpPr>
          <p:cNvPr id="364" name="Google Shape;364;p53"/>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65" name="Google Shape;365;p53"/>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366" name="Google Shape;366;p53"/>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70"/>
        <p:cNvGrpSpPr/>
        <p:nvPr/>
      </p:nvGrpSpPr>
      <p:grpSpPr>
        <a:xfrm>
          <a:off x="0" y="0"/>
          <a:ext cx="0" cy="0"/>
          <a:chOff x="0" y="0"/>
          <a:chExt cx="0" cy="0"/>
        </a:xfrm>
      </p:grpSpPr>
      <p:sp>
        <p:nvSpPr>
          <p:cNvPr id="371" name="Google Shape;371;p54"/>
          <p:cNvSpPr txBox="1"/>
          <p:nvPr/>
        </p:nvSpPr>
        <p:spPr>
          <a:xfrm>
            <a:off x="3105100" y="690325"/>
            <a:ext cx="43416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b="1">
                <a:solidFill>
                  <a:schemeClr val="dk1"/>
                </a:solidFill>
                <a:latin typeface="DM Sans"/>
                <a:ea typeface="DM Sans"/>
                <a:cs typeface="DM Sans"/>
                <a:sym typeface="DM Sans"/>
              </a:rPr>
              <a:t>In M203 Polynomial and Rational Expressions, Functions, and Equations, students will employ the following learning principles: </a:t>
            </a:r>
            <a:endParaRPr sz="900" b="1">
              <a:solidFill>
                <a:schemeClr val="dk1"/>
              </a:solidFill>
              <a:latin typeface="DM Sans"/>
              <a:ea typeface="DM Sans"/>
              <a:cs typeface="DM Sans"/>
              <a:sym typeface="DM Sans"/>
            </a:endParaRPr>
          </a:p>
        </p:txBody>
      </p:sp>
      <p:sp>
        <p:nvSpPr>
          <p:cNvPr id="372" name="Google Shape;372;p54"/>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73" name="Google Shape;373;p54"/>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74" name="Google Shape;374;p54"/>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75" name="Google Shape;375;p54"/>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76" name="Google Shape;376;p54"/>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377" name="Google Shape;377;p54"/>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378" name="Google Shape;378;p54"/>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379" name="Google Shape;379;p54"/>
          <p:cNvSpPr/>
          <p:nvPr/>
        </p:nvSpPr>
        <p:spPr>
          <a:xfrm>
            <a:off x="6543275" y="25787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GB" sz="1300" b="1">
                <a:solidFill>
                  <a:srgbClr val="83FBA3"/>
                </a:solidFill>
                <a:latin typeface="Proxima Nova"/>
                <a:ea typeface="Proxima Nova"/>
                <a:cs typeface="Proxima Nova"/>
                <a:sym typeface="Proxima Nova"/>
              </a:rPr>
              <a:t>Which of these principles does this task lend itself to? Which ones can the task be easily adapted to accommodate?</a:t>
            </a:r>
            <a:endParaRPr sz="1300">
              <a:latin typeface="Proxima Nova"/>
              <a:ea typeface="Proxima Nova"/>
              <a:cs typeface="Proxima Nova"/>
              <a:sym typeface="Proxima Nov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383"/>
        <p:cNvGrpSpPr/>
        <p:nvPr/>
      </p:nvGrpSpPr>
      <p:grpSpPr>
        <a:xfrm>
          <a:off x="0" y="0"/>
          <a:ext cx="0" cy="0"/>
          <a:chOff x="0" y="0"/>
          <a:chExt cx="0" cy="0"/>
        </a:xfrm>
      </p:grpSpPr>
      <p:sp>
        <p:nvSpPr>
          <p:cNvPr id="384" name="Google Shape;384;p55"/>
          <p:cNvSpPr txBox="1"/>
          <p:nvPr/>
        </p:nvSpPr>
        <p:spPr>
          <a:xfrm>
            <a:off x="3105100" y="690325"/>
            <a:ext cx="43149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b="1">
                <a:solidFill>
                  <a:schemeClr val="dk1"/>
                </a:solidFill>
                <a:latin typeface="DM Sans"/>
                <a:ea typeface="DM Sans"/>
                <a:cs typeface="DM Sans"/>
                <a:sym typeface="DM Sans"/>
              </a:rPr>
              <a:t>In M203 Polynomial and Rational Expressions, Functions, and Equations, students will employ the following learning principles: </a:t>
            </a:r>
            <a:endParaRPr sz="900" b="1">
              <a:solidFill>
                <a:schemeClr val="dk1"/>
              </a:solidFill>
              <a:latin typeface="DM Sans"/>
              <a:ea typeface="DM Sans"/>
              <a:cs typeface="DM Sans"/>
              <a:sym typeface="DM Sans"/>
            </a:endParaRPr>
          </a:p>
        </p:txBody>
      </p:sp>
      <p:sp>
        <p:nvSpPr>
          <p:cNvPr id="385" name="Google Shape;385;p55"/>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386" name="Google Shape;386;p55"/>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387" name="Google Shape;387;p55"/>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8" name="Google Shape;388;p55"/>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389" name="Google Shape;389;p55"/>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sp>
        <p:nvSpPr>
          <p:cNvPr id="390" name="Google Shape;390;p55"/>
          <p:cNvSpPr/>
          <p:nvPr/>
        </p:nvSpPr>
        <p:spPr>
          <a:xfrm>
            <a:off x="6543275" y="25787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55"/>
          <p:cNvSpPr txBox="1"/>
          <p:nvPr/>
        </p:nvSpPr>
        <p:spPr>
          <a:xfrm>
            <a:off x="6739325" y="3235575"/>
            <a:ext cx="15540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83FBA3"/>
                </a:solidFill>
                <a:latin typeface="DM Sans"/>
                <a:ea typeface="DM Sans"/>
                <a:cs typeface="DM Sans"/>
                <a:sym typeface="DM Sans"/>
              </a:rPr>
              <a:t>Share what </a:t>
            </a:r>
            <a:br>
              <a:rPr lang="en-GB" sz="1600" b="1">
                <a:solidFill>
                  <a:srgbClr val="83FBA3"/>
                </a:solidFill>
                <a:latin typeface="DM Sans"/>
                <a:ea typeface="DM Sans"/>
                <a:cs typeface="DM Sans"/>
                <a:sym typeface="DM Sans"/>
              </a:rPr>
            </a:br>
            <a:r>
              <a:rPr lang="en-GB" sz="1600" b="1">
                <a:solidFill>
                  <a:srgbClr val="83FBA3"/>
                </a:solidFill>
                <a:latin typeface="DM Sans"/>
                <a:ea typeface="DM Sans"/>
                <a:cs typeface="DM Sans"/>
                <a:sym typeface="DM Sans"/>
              </a:rPr>
              <a:t>you came up with!</a:t>
            </a:r>
            <a:endParaRPr sz="1000" b="1">
              <a:solidFill>
                <a:srgbClr val="83FBA3"/>
              </a:solidFill>
              <a:latin typeface="DM Sans"/>
              <a:ea typeface="DM Sans"/>
              <a:cs typeface="DM Sans"/>
              <a:sym typeface="DM Sans"/>
            </a:endParaRPr>
          </a:p>
        </p:txBody>
      </p:sp>
      <p:cxnSp>
        <p:nvCxnSpPr>
          <p:cNvPr id="392" name="Google Shape;392;p55"/>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393" name="Google Shape;393;p55"/>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397"/>
        <p:cNvGrpSpPr/>
        <p:nvPr/>
      </p:nvGrpSpPr>
      <p:grpSpPr>
        <a:xfrm>
          <a:off x="0" y="0"/>
          <a:ext cx="0" cy="0"/>
          <a:chOff x="0" y="0"/>
          <a:chExt cx="0" cy="0"/>
        </a:xfrm>
      </p:grpSpPr>
      <p:cxnSp>
        <p:nvCxnSpPr>
          <p:cNvPr id="398" name="Google Shape;398;p56"/>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399" name="Google Shape;399;p56"/>
          <p:cNvSpPr txBox="1"/>
          <p:nvPr/>
        </p:nvSpPr>
        <p:spPr>
          <a:xfrm>
            <a:off x="3419850" y="303450"/>
            <a:ext cx="4318200" cy="15759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Task 1: Student Work</a:t>
            </a:r>
            <a:endParaRPr sz="5200">
              <a:solidFill>
                <a:schemeClr val="dk1"/>
              </a:solidFill>
              <a:latin typeface="Nanum Myeongjo"/>
              <a:ea typeface="Nanum Myeongjo"/>
              <a:cs typeface="Nanum Myeongjo"/>
              <a:sym typeface="Nanum Myeongjo"/>
            </a:endParaRPr>
          </a:p>
        </p:txBody>
      </p:sp>
      <p:sp>
        <p:nvSpPr>
          <p:cNvPr id="400" name="Google Shape;400;p56"/>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03</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04"/>
        <p:cNvGrpSpPr/>
        <p:nvPr/>
      </p:nvGrpSpPr>
      <p:grpSpPr>
        <a:xfrm>
          <a:off x="0" y="0"/>
          <a:ext cx="0" cy="0"/>
          <a:chOff x="0" y="0"/>
          <a:chExt cx="0" cy="0"/>
        </a:xfrm>
      </p:grpSpPr>
      <p:cxnSp>
        <p:nvCxnSpPr>
          <p:cNvPr id="405" name="Google Shape;405;p57"/>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406" name="Google Shape;406;p57"/>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407" name="Google Shape;407;p57"/>
          <p:cNvSpPr txBox="1"/>
          <p:nvPr/>
        </p:nvSpPr>
        <p:spPr>
          <a:xfrm>
            <a:off x="664600" y="1027825"/>
            <a:ext cx="7924800" cy="3494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1200"/>
              </a:spcAft>
              <a:buClr>
                <a:schemeClr val="dk1"/>
              </a:buClr>
              <a:buSzPts val="1100"/>
              <a:buFont typeface="Arial"/>
              <a:buNone/>
            </a:pPr>
            <a:r>
              <a:rPr lang="en-GB" sz="2000">
                <a:solidFill>
                  <a:schemeClr val="lt1"/>
                </a:solidFill>
                <a:latin typeface="DM Sans"/>
                <a:ea typeface="DM Sans"/>
                <a:cs typeface="DM Sans"/>
                <a:sym typeface="DM Sans"/>
              </a:rPr>
              <a:t>“Any kind of qualifier can be harmful because who we are is not static. Our abilities are constantly changing…I know if I was raised in this day and age, I would have been labeled a struggling reader. But what I know now is I was actually reading like a writer. I was reading slowly and deliberately and deconstructing language, not in the sense of looking up words in the dictionary, but understanding from context. I was constantly being compared to my sister who excelled, and it made me feel insecure. What gets translated is 'you are not as good,' and that gets translated into our whole bodies. That's where the danger lies.” - Jacqueline Woodson</a:t>
            </a:r>
            <a:endParaRPr sz="1700">
              <a:solidFill>
                <a:schemeClr val="lt1"/>
              </a:solidFill>
              <a:latin typeface="DM Sans"/>
              <a:ea typeface="DM Sans"/>
              <a:cs typeface="DM Sans"/>
              <a:sym typeface="DM Sans"/>
            </a:endParaRPr>
          </a:p>
        </p:txBody>
      </p:sp>
      <p:sp>
        <p:nvSpPr>
          <p:cNvPr id="408" name="Google Shape;408;p57"/>
          <p:cNvSpPr txBox="1"/>
          <p:nvPr/>
        </p:nvSpPr>
        <p:spPr>
          <a:xfrm>
            <a:off x="615900" y="368375"/>
            <a:ext cx="76812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What is the impact of our labels?</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412"/>
        <p:cNvGrpSpPr/>
        <p:nvPr/>
      </p:nvGrpSpPr>
      <p:grpSpPr>
        <a:xfrm>
          <a:off x="0" y="0"/>
          <a:ext cx="0" cy="0"/>
          <a:chOff x="0" y="0"/>
          <a:chExt cx="0" cy="0"/>
        </a:xfrm>
      </p:grpSpPr>
      <p:sp>
        <p:nvSpPr>
          <p:cNvPr id="413" name="Google Shape;413;p58"/>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GB"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414" name="Google Shape;414;p58"/>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415" name="Google Shape;415;p58"/>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16" name="Google Shape;416;p58"/>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17" name="Google Shape;417;p58"/>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Round 1:What </a:t>
            </a:r>
            <a:br>
              <a:rPr lang="en-GB" sz="3300">
                <a:solidFill>
                  <a:schemeClr val="dk1"/>
                </a:solidFill>
                <a:latin typeface="Nanum Myeongjo"/>
                <a:ea typeface="Nanum Myeongjo"/>
                <a:cs typeface="Nanum Myeongjo"/>
                <a:sym typeface="Nanum Myeongjo"/>
              </a:rPr>
            </a:br>
            <a:r>
              <a:rPr lang="en-GB"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sp>
        <p:nvSpPr>
          <p:cNvPr id="418" name="Google Shape;418;p58"/>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of student work here</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422"/>
        <p:cNvGrpSpPr/>
        <p:nvPr/>
      </p:nvGrpSpPr>
      <p:grpSpPr>
        <a:xfrm>
          <a:off x="0" y="0"/>
          <a:ext cx="0" cy="0"/>
          <a:chOff x="0" y="0"/>
          <a:chExt cx="0" cy="0"/>
        </a:xfrm>
      </p:grpSpPr>
      <p:cxnSp>
        <p:nvCxnSpPr>
          <p:cNvPr id="423" name="Google Shape;423;p59"/>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24" name="Google Shape;424;p59"/>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25" name="Google Shape;425;p59"/>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Round 1:What </a:t>
            </a:r>
            <a:br>
              <a:rPr lang="en-GB" sz="3300">
                <a:solidFill>
                  <a:schemeClr val="dk1"/>
                </a:solidFill>
                <a:latin typeface="Nanum Myeongjo"/>
                <a:ea typeface="Nanum Myeongjo"/>
                <a:cs typeface="Nanum Myeongjo"/>
                <a:sym typeface="Nanum Myeongjo"/>
              </a:rPr>
            </a:br>
            <a:r>
              <a:rPr lang="en-GB" sz="3300">
                <a:solidFill>
                  <a:schemeClr val="dk1"/>
                </a:solidFill>
                <a:latin typeface="Nanum Myeongjo"/>
                <a:ea typeface="Nanum Myeongjo"/>
                <a:cs typeface="Nanum Myeongjo"/>
                <a:sym typeface="Nanum Myeongjo"/>
              </a:rPr>
              <a:t>do you notice?</a:t>
            </a:r>
            <a:endParaRPr sz="2400">
              <a:solidFill>
                <a:schemeClr val="dk1"/>
              </a:solidFill>
              <a:latin typeface="Nanum Myeongjo"/>
              <a:ea typeface="Nanum Myeongjo"/>
              <a:cs typeface="Nanum Myeongjo"/>
              <a:sym typeface="Nanum Myeongjo"/>
            </a:endParaRPr>
          </a:p>
        </p:txBody>
      </p:sp>
      <p:sp>
        <p:nvSpPr>
          <p:cNvPr id="426" name="Google Shape;426;p59"/>
          <p:cNvSpPr/>
          <p:nvPr/>
        </p:nvSpPr>
        <p:spPr>
          <a:xfrm>
            <a:off x="2085125" y="25403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59"/>
          <p:cNvSpPr txBox="1"/>
          <p:nvPr/>
        </p:nvSpPr>
        <p:spPr>
          <a:xfrm>
            <a:off x="2365175" y="3190125"/>
            <a:ext cx="1386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BDFCD7"/>
                </a:solidFill>
                <a:latin typeface="DM Sans"/>
                <a:ea typeface="DM Sans"/>
                <a:cs typeface="DM Sans"/>
                <a:sym typeface="DM Sans"/>
              </a:rPr>
              <a:t>Come off mute and share what you saw!</a:t>
            </a:r>
            <a:endParaRPr b="1">
              <a:solidFill>
                <a:srgbClr val="BDFCD7"/>
              </a:solidFill>
              <a:latin typeface="DM Sans"/>
              <a:ea typeface="DM Sans"/>
              <a:cs typeface="DM Sans"/>
              <a:sym typeface="DM Sans"/>
            </a:endParaRPr>
          </a:p>
        </p:txBody>
      </p:sp>
      <p:sp>
        <p:nvSpPr>
          <p:cNvPr id="428" name="Google Shape;428;p59"/>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GB"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429" name="Google Shape;429;p59"/>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sp>
        <p:nvSpPr>
          <p:cNvPr id="430" name="Google Shape;430;p59"/>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of student work here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34"/>
        <p:cNvGrpSpPr/>
        <p:nvPr/>
      </p:nvGrpSpPr>
      <p:grpSpPr>
        <a:xfrm>
          <a:off x="0" y="0"/>
          <a:ext cx="0" cy="0"/>
          <a:chOff x="0" y="0"/>
          <a:chExt cx="0" cy="0"/>
        </a:xfrm>
      </p:grpSpPr>
      <p:cxnSp>
        <p:nvCxnSpPr>
          <p:cNvPr id="435" name="Google Shape;435;p60"/>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436" name="Google Shape;436;p60"/>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437" name="Google Shape;437;p60"/>
          <p:cNvSpPr txBox="1"/>
          <p:nvPr/>
        </p:nvSpPr>
        <p:spPr>
          <a:xfrm>
            <a:off x="1613100" y="376226"/>
            <a:ext cx="5917800" cy="5388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1000"/>
              </a:spcAft>
              <a:buClr>
                <a:schemeClr val="dk1"/>
              </a:buClr>
              <a:buSzPts val="1100"/>
              <a:buFont typeface="Arial"/>
              <a:buNone/>
            </a:pPr>
            <a:r>
              <a:rPr lang="en-GB" sz="3500">
                <a:solidFill>
                  <a:srgbClr val="83FBA3"/>
                </a:solidFill>
                <a:latin typeface="Nanum Myeongjo"/>
                <a:ea typeface="Nanum Myeongjo"/>
                <a:cs typeface="Nanum Myeongjo"/>
                <a:sym typeface="Nanum Myeongjo"/>
              </a:rPr>
              <a:t>Criteria for Success</a:t>
            </a:r>
            <a:endParaRPr sz="3500">
              <a:solidFill>
                <a:schemeClr val="lt1"/>
              </a:solidFill>
              <a:latin typeface="Nanum Myeongjo"/>
              <a:ea typeface="Nanum Myeongjo"/>
              <a:cs typeface="Nanum Myeongjo"/>
              <a:sym typeface="Nanum Myeongjo"/>
            </a:endParaRPr>
          </a:p>
        </p:txBody>
      </p:sp>
      <p:graphicFrame>
        <p:nvGraphicFramePr>
          <p:cNvPr id="438" name="Google Shape;438;p60"/>
          <p:cNvGraphicFramePr/>
          <p:nvPr/>
        </p:nvGraphicFramePr>
        <p:xfrm>
          <a:off x="1037388" y="1308850"/>
          <a:ext cx="3000000" cy="3000000"/>
        </p:xfrm>
        <a:graphic>
          <a:graphicData uri="http://schemas.openxmlformats.org/drawingml/2006/table">
            <a:tbl>
              <a:tblPr>
                <a:noFill/>
                <a:tableStyleId>{1568E61C-63C0-4E23-BF96-274EEB0E866A}</a:tableStyleId>
              </a:tblPr>
              <a:tblGrid>
                <a:gridCol w="2677225">
                  <a:extLst>
                    <a:ext uri="{9D8B030D-6E8A-4147-A177-3AD203B41FA5}">
                      <a16:colId xmlns:a16="http://schemas.microsoft.com/office/drawing/2014/main" val="20000"/>
                    </a:ext>
                  </a:extLst>
                </a:gridCol>
                <a:gridCol w="2807825">
                  <a:extLst>
                    <a:ext uri="{9D8B030D-6E8A-4147-A177-3AD203B41FA5}">
                      <a16:colId xmlns:a16="http://schemas.microsoft.com/office/drawing/2014/main" val="20001"/>
                    </a:ext>
                  </a:extLst>
                </a:gridCol>
                <a:gridCol w="1839225">
                  <a:extLst>
                    <a:ext uri="{9D8B030D-6E8A-4147-A177-3AD203B41FA5}">
                      <a16:colId xmlns:a16="http://schemas.microsoft.com/office/drawing/2014/main" val="20002"/>
                    </a:ext>
                  </a:extLst>
                </a:gridCol>
              </a:tblGrid>
              <a:tr h="500025">
                <a:tc>
                  <a:txBody>
                    <a:bodyPr/>
                    <a:lstStyle/>
                    <a:p>
                      <a:pPr marL="0" lvl="0" indent="0" algn="l" rtl="0">
                        <a:spcBef>
                          <a:spcPts val="0"/>
                        </a:spcBef>
                        <a:spcAft>
                          <a:spcPts val="0"/>
                        </a:spcAft>
                        <a:buNone/>
                      </a:pPr>
                      <a:r>
                        <a:rPr lang="en-GB" sz="1200" b="1">
                          <a:latin typeface="DM Sans"/>
                          <a:ea typeface="DM Sans"/>
                          <a:cs typeface="DM Sans"/>
                          <a:sym typeface="DM Sans"/>
                        </a:rPr>
                        <a:t>Conference and Provide Revision Support</a:t>
                      </a:r>
                      <a:endParaRPr sz="1200" b="1">
                        <a:latin typeface="DM Sans"/>
                        <a:ea typeface="DM Sans"/>
                        <a:cs typeface="DM Sans"/>
                        <a:sym typeface="DM Sans"/>
                      </a:endParaRPr>
                    </a:p>
                  </a:txBody>
                  <a:tcPr marL="63500" marR="63500" marT="63500" marB="63500">
                    <a:solidFill>
                      <a:srgbClr val="83FBA3"/>
                    </a:solidFill>
                  </a:tcPr>
                </a:tc>
                <a:tc>
                  <a:txBody>
                    <a:bodyPr/>
                    <a:lstStyle/>
                    <a:p>
                      <a:pPr marL="0" lvl="0" indent="0" algn="l" rtl="0">
                        <a:spcBef>
                          <a:spcPts val="0"/>
                        </a:spcBef>
                        <a:spcAft>
                          <a:spcPts val="0"/>
                        </a:spcAft>
                        <a:buNone/>
                      </a:pPr>
                      <a:r>
                        <a:rPr lang="en-GB" sz="1200" b="1">
                          <a:latin typeface="DM Sans"/>
                          <a:ea typeface="DM Sans"/>
                          <a:cs typeface="DM Sans"/>
                          <a:sym typeface="DM Sans"/>
                        </a:rPr>
                        <a:t>Accept with Revision</a:t>
                      </a:r>
                      <a:endParaRPr sz="1200" b="1">
                        <a:latin typeface="DM Sans"/>
                        <a:ea typeface="DM Sans"/>
                        <a:cs typeface="DM Sans"/>
                        <a:sym typeface="DM Sans"/>
                      </a:endParaRPr>
                    </a:p>
                  </a:txBody>
                  <a:tcPr marL="63500" marR="63500" marT="63500" marB="63500">
                    <a:lnB w="12700" cap="flat" cmpd="sng">
                      <a:solidFill>
                        <a:srgbClr val="1F1F1F"/>
                      </a:solidFill>
                      <a:prstDash val="solid"/>
                      <a:round/>
                      <a:headEnd type="none" w="sm" len="sm"/>
                      <a:tailEnd type="none" w="sm" len="sm"/>
                    </a:lnB>
                    <a:solidFill>
                      <a:srgbClr val="83FBA3"/>
                    </a:solidFill>
                  </a:tcPr>
                </a:tc>
                <a:tc>
                  <a:txBody>
                    <a:bodyPr/>
                    <a:lstStyle/>
                    <a:p>
                      <a:pPr marL="0" lvl="0" indent="0" algn="l" rtl="0">
                        <a:spcBef>
                          <a:spcPts val="0"/>
                        </a:spcBef>
                        <a:spcAft>
                          <a:spcPts val="0"/>
                        </a:spcAft>
                        <a:buNone/>
                      </a:pPr>
                      <a:r>
                        <a:rPr lang="en-GB" sz="1200" b="1">
                          <a:latin typeface="DM Sans"/>
                          <a:ea typeface="DM Sans"/>
                          <a:cs typeface="DM Sans"/>
                          <a:sym typeface="DM Sans"/>
                        </a:rPr>
                        <a:t>Accept</a:t>
                      </a:r>
                      <a:endParaRPr sz="1200" b="1">
                        <a:latin typeface="DM Sans"/>
                        <a:ea typeface="DM Sans"/>
                        <a:cs typeface="DM Sans"/>
                        <a:sym typeface="DM Sans"/>
                      </a:endParaRPr>
                    </a:p>
                  </a:txBody>
                  <a:tcPr marL="63500" marR="63500" marT="63500" marB="63500">
                    <a:solidFill>
                      <a:srgbClr val="83FBA3"/>
                    </a:solidFill>
                  </a:tcPr>
                </a:tc>
                <a:extLst>
                  <a:ext uri="{0D108BD9-81ED-4DB2-BD59-A6C34878D82A}">
                    <a16:rowId xmlns:a16="http://schemas.microsoft.com/office/drawing/2014/main" val="10000"/>
                  </a:ext>
                </a:extLst>
              </a:tr>
              <a:tr h="1634625">
                <a:tc>
                  <a:txBody>
                    <a:bodyPr/>
                    <a:lstStyle/>
                    <a:p>
                      <a:pPr marL="0" lvl="0" indent="0" algn="l" rtl="0">
                        <a:spcBef>
                          <a:spcPts val="0"/>
                        </a:spcBef>
                        <a:spcAft>
                          <a:spcPts val="0"/>
                        </a:spcAft>
                        <a:buNone/>
                      </a:pPr>
                      <a:r>
                        <a:rPr lang="en-GB" sz="1300">
                          <a:solidFill>
                            <a:schemeClr val="lt1"/>
                          </a:solidFill>
                          <a:latin typeface="DM Sans"/>
                          <a:ea typeface="DM Sans"/>
                          <a:cs typeface="DM Sans"/>
                          <a:sym typeface="DM Sans"/>
                        </a:rPr>
                        <a:t>The student’s artifact shows an emerging understanding of the expectations of the indicator(s). After conferencing and additional instruction/learning, the student may provide a revised or different artifact as evidence of the indicator(s). </a:t>
                      </a:r>
                      <a:endParaRPr sz="1300">
                        <a:solidFill>
                          <a:schemeClr val="lt1"/>
                        </a:solidFill>
                        <a:latin typeface="DM Sans"/>
                        <a:ea typeface="DM Sans"/>
                        <a:cs typeface="DM Sans"/>
                        <a:sym typeface="DM Sans"/>
                      </a:endParaRPr>
                    </a:p>
                  </a:txBody>
                  <a:tcPr marL="63500" marR="63500" marT="63500" marB="63500">
                    <a:lnR w="12700" cap="flat" cmpd="sng">
                      <a:solidFill>
                        <a:srgbClr val="1F1F1F"/>
                      </a:solidFill>
                      <a:prstDash val="solid"/>
                      <a:round/>
                      <a:headEnd type="none" w="sm" len="sm"/>
                      <a:tailEnd type="none" w="sm" len="sm"/>
                    </a:lnR>
                    <a:solidFill>
                      <a:schemeClr val="accent3"/>
                    </a:solidFill>
                  </a:tcPr>
                </a:tc>
                <a:tc>
                  <a:txBody>
                    <a:bodyPr/>
                    <a:lstStyle/>
                    <a:p>
                      <a:pPr marL="0" lvl="0" indent="0" algn="l" rtl="0">
                        <a:spcBef>
                          <a:spcPts val="0"/>
                        </a:spcBef>
                        <a:spcAft>
                          <a:spcPts val="0"/>
                        </a:spcAft>
                        <a:buNone/>
                      </a:pPr>
                      <a:r>
                        <a:rPr lang="en-GB" sz="1300">
                          <a:solidFill>
                            <a:schemeClr val="lt1"/>
                          </a:solidFill>
                          <a:latin typeface="DM Sans"/>
                          <a:ea typeface="DM Sans"/>
                          <a:cs typeface="DM Sans"/>
                          <a:sym typeface="DM Sans"/>
                        </a:rPr>
                        <a:t>The student’s artifact is approaching a full understanding of the expectations of the indicator(s). The artifact may contain execution errors that should be corrected in revision. The student may revise the selected artifact or submit a different artifact.</a:t>
                      </a:r>
                      <a:endParaRPr sz="1300">
                        <a:solidFill>
                          <a:schemeClr val="lt1"/>
                        </a:solidFill>
                        <a:latin typeface="DM Sans"/>
                        <a:ea typeface="DM Sans"/>
                        <a:cs typeface="DM Sans"/>
                        <a:sym typeface="DM Sans"/>
                      </a:endParaRPr>
                    </a:p>
                  </a:txBody>
                  <a:tcPr marL="63500" marR="63500" marT="63500" marB="63500">
                    <a:lnL w="12700" cap="flat" cmpd="sng">
                      <a:solidFill>
                        <a:srgbClr val="1F1F1F"/>
                      </a:solidFill>
                      <a:prstDash val="solid"/>
                      <a:round/>
                      <a:headEnd type="none" w="sm" len="sm"/>
                      <a:tailEnd type="none" w="sm" len="sm"/>
                    </a:lnL>
                    <a:lnR w="12700" cap="flat" cmpd="sng">
                      <a:solidFill>
                        <a:srgbClr val="1F1F1F"/>
                      </a:solidFill>
                      <a:prstDash val="solid"/>
                      <a:round/>
                      <a:headEnd type="none" w="sm" len="sm"/>
                      <a:tailEnd type="none" w="sm" len="sm"/>
                    </a:lnR>
                    <a:lnT w="12700" cap="flat" cmpd="sng">
                      <a:solidFill>
                        <a:srgbClr val="1F1F1F"/>
                      </a:solidFill>
                      <a:prstDash val="solid"/>
                      <a:round/>
                      <a:headEnd type="none" w="sm" len="sm"/>
                      <a:tailEnd type="none" w="sm" len="sm"/>
                    </a:lnT>
                    <a:lnB w="12700" cap="flat" cmpd="sng">
                      <a:solidFill>
                        <a:srgbClr val="1F1F1F"/>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r>
                        <a:rPr lang="en-GB" sz="1300">
                          <a:solidFill>
                            <a:schemeClr val="lt1"/>
                          </a:solidFill>
                          <a:latin typeface="DM Sans"/>
                          <a:ea typeface="DM Sans"/>
                          <a:cs typeface="DM Sans"/>
                          <a:sym typeface="DM Sans"/>
                        </a:rPr>
                        <a:t>The student’s artifact demonstrates evidence that they have met the expectations of the indicator(s).</a:t>
                      </a:r>
                      <a:endParaRPr sz="1300">
                        <a:solidFill>
                          <a:schemeClr val="lt1"/>
                        </a:solidFill>
                        <a:latin typeface="DM Sans"/>
                        <a:ea typeface="DM Sans"/>
                        <a:cs typeface="DM Sans"/>
                        <a:sym typeface="DM Sans"/>
                      </a:endParaRPr>
                    </a:p>
                  </a:txBody>
                  <a:tcPr marL="63500" marR="63500" marT="63500" marB="63500">
                    <a:lnL w="12700" cap="flat" cmpd="sng">
                      <a:solidFill>
                        <a:srgbClr val="1F1F1F"/>
                      </a:solidFill>
                      <a:prstDash val="solid"/>
                      <a:round/>
                      <a:headEnd type="none" w="sm" len="sm"/>
                      <a:tailEnd type="none" w="sm" len="sm"/>
                    </a:lnL>
                    <a:solidFill>
                      <a:schemeClr val="accent3"/>
                    </a:solidFill>
                  </a:tcPr>
                </a:tc>
                <a:extLst>
                  <a:ext uri="{0D108BD9-81ED-4DB2-BD59-A6C34878D82A}">
                    <a16:rowId xmlns:a16="http://schemas.microsoft.com/office/drawing/2014/main" val="10001"/>
                  </a:ext>
                </a:extLst>
              </a:tr>
            </a:tbl>
          </a:graphicData>
        </a:graphic>
      </p:graphicFrame>
      <p:sp>
        <p:nvSpPr>
          <p:cNvPr id="439" name="Google Shape;439;p60"/>
          <p:cNvSpPr/>
          <p:nvPr/>
        </p:nvSpPr>
        <p:spPr>
          <a:xfrm>
            <a:off x="6956600" y="3044050"/>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60"/>
          <p:cNvSpPr txBox="1"/>
          <p:nvPr/>
        </p:nvSpPr>
        <p:spPr>
          <a:xfrm>
            <a:off x="7148900" y="3763150"/>
            <a:ext cx="1561500" cy="507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145758"/>
                </a:solidFill>
                <a:latin typeface="Proxima Nova"/>
                <a:ea typeface="Proxima Nova"/>
                <a:cs typeface="Proxima Nova"/>
                <a:sym typeface="Proxima Nova"/>
              </a:rPr>
              <a:t>What resonates with you? What questions surace for you?</a:t>
            </a:r>
            <a:endParaRPr sz="1100" b="1">
              <a:solidFill>
                <a:srgbClr val="145758"/>
              </a:solidFill>
              <a:latin typeface="DM Sans"/>
              <a:ea typeface="DM Sans"/>
              <a:cs typeface="DM Sans"/>
              <a:sym typeface="DM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51"/>
        <p:cNvGrpSpPr/>
        <p:nvPr/>
      </p:nvGrpSpPr>
      <p:grpSpPr>
        <a:xfrm>
          <a:off x="0" y="0"/>
          <a:ext cx="0" cy="0"/>
          <a:chOff x="0" y="0"/>
          <a:chExt cx="0" cy="0"/>
        </a:xfrm>
      </p:grpSpPr>
      <p:cxnSp>
        <p:nvCxnSpPr>
          <p:cNvPr id="152" name="Google Shape;152;p34"/>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53" name="Google Shape;153;p34"/>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54" name="Google Shape;154;p34"/>
          <p:cNvSpPr txBox="1"/>
          <p:nvPr/>
        </p:nvSpPr>
        <p:spPr>
          <a:xfrm>
            <a:off x="768300" y="379350"/>
            <a:ext cx="7663800" cy="28218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GB" sz="3500">
                <a:solidFill>
                  <a:srgbClr val="83FBA3"/>
                </a:solidFill>
                <a:latin typeface="Nanum Myeongjo"/>
                <a:ea typeface="Nanum Myeongjo"/>
                <a:cs typeface="Nanum Myeongjo"/>
                <a:sym typeface="Nanum Myeongjo"/>
              </a:rPr>
              <a:t>Welcome!</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r>
              <a:rPr lang="en-GB" sz="3500">
                <a:solidFill>
                  <a:schemeClr val="lt1"/>
                </a:solidFill>
                <a:latin typeface="DM Sans"/>
                <a:ea typeface="DM Sans"/>
                <a:cs typeface="DM Sans"/>
                <a:sym typeface="DM Sans"/>
              </a:rPr>
              <a:t>Community Builder: </a:t>
            </a:r>
            <a:br>
              <a:rPr lang="en-GB" sz="3500">
                <a:solidFill>
                  <a:schemeClr val="lt1"/>
                </a:solidFill>
                <a:latin typeface="Nanum Myeongjo"/>
                <a:ea typeface="Nanum Myeongjo"/>
                <a:cs typeface="Nanum Myeongjo"/>
                <a:sym typeface="Nanum Myeongjo"/>
              </a:rPr>
            </a:br>
            <a:r>
              <a:rPr lang="en-GB" sz="3500">
                <a:solidFill>
                  <a:schemeClr val="lt1"/>
                </a:solidFill>
                <a:latin typeface="Nanum Myeongjo"/>
                <a:ea typeface="Nanum Myeongjo"/>
                <a:cs typeface="Nanum Myeongjo"/>
                <a:sym typeface="Nanum Myeongjo"/>
              </a:rPr>
              <a:t>Write a </a:t>
            </a:r>
            <a:r>
              <a:rPr lang="en-GB" sz="3500" b="1">
                <a:solidFill>
                  <a:schemeClr val="lt1"/>
                </a:solidFill>
                <a:latin typeface="Nanum Myeongjo"/>
                <a:ea typeface="Nanum Myeongjo"/>
                <a:cs typeface="Nanum Myeongjo"/>
                <a:sym typeface="Nanum Myeongjo"/>
              </a:rPr>
              <a:t>“tweet” in 140 characters or less</a:t>
            </a:r>
            <a:r>
              <a:rPr lang="en-GB" sz="3500">
                <a:solidFill>
                  <a:schemeClr val="lt1"/>
                </a:solidFill>
                <a:latin typeface="Nanum Myeongjo"/>
                <a:ea typeface="Nanum Myeongjo"/>
                <a:cs typeface="Nanum Myeongjo"/>
                <a:sym typeface="Nanum Myeongjo"/>
              </a:rPr>
              <a:t> that describes your school year so far. Get ready to share!</a:t>
            </a:r>
            <a:endParaRPr sz="3500">
              <a:solidFill>
                <a:schemeClr val="lt1"/>
              </a:solidFill>
              <a:latin typeface="Nanum Myeongjo"/>
              <a:ea typeface="Nanum Myeongjo"/>
              <a:cs typeface="Nanum Myeongjo"/>
              <a:sym typeface="Nanum Myeongjo"/>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444"/>
        <p:cNvGrpSpPr/>
        <p:nvPr/>
      </p:nvGrpSpPr>
      <p:grpSpPr>
        <a:xfrm>
          <a:off x="0" y="0"/>
          <a:ext cx="0" cy="0"/>
          <a:chOff x="0" y="0"/>
          <a:chExt cx="0" cy="0"/>
        </a:xfrm>
      </p:grpSpPr>
      <p:cxnSp>
        <p:nvCxnSpPr>
          <p:cNvPr id="445" name="Google Shape;445;p61"/>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446" name="Google Shape;446;p61"/>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447" name="Google Shape;447;p61"/>
          <p:cNvSpPr txBox="1"/>
          <p:nvPr/>
        </p:nvSpPr>
        <p:spPr>
          <a:xfrm>
            <a:off x="615900" y="997075"/>
            <a:ext cx="8136600" cy="29508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2300">
                <a:solidFill>
                  <a:schemeClr val="lt1"/>
                </a:solidFill>
                <a:latin typeface="DM Sans"/>
                <a:ea typeface="DM Sans"/>
                <a:cs typeface="DM Sans"/>
                <a:sym typeface="DM Sans"/>
              </a:rPr>
              <a:t>The criteria for success promote “a culture of revision and redemption that encourages students to attempt challenging work, provides continual opportunities for practice and revision, and supports students in developing the courage and confidence to work continuously to improve in their successive efforts.” </a:t>
            </a:r>
            <a:endParaRPr sz="2300">
              <a:solidFill>
                <a:schemeClr val="lt1"/>
              </a:solidFill>
              <a:latin typeface="DM Sans"/>
              <a:ea typeface="DM Sans"/>
              <a:cs typeface="DM Sans"/>
              <a:sym typeface="DM Sans"/>
            </a:endParaRPr>
          </a:p>
          <a:p>
            <a:pPr marL="0" lvl="0" indent="0" algn="l" rtl="0">
              <a:lnSpc>
                <a:spcPct val="115000"/>
              </a:lnSpc>
              <a:spcBef>
                <a:spcPts val="1200"/>
              </a:spcBef>
              <a:spcAft>
                <a:spcPts val="1200"/>
              </a:spcAft>
              <a:buClr>
                <a:schemeClr val="dk1"/>
              </a:buClr>
              <a:buSzPts val="1100"/>
              <a:buFont typeface="Arial"/>
              <a:buNone/>
            </a:pPr>
            <a:r>
              <a:rPr lang="en-GB" sz="2300">
                <a:solidFill>
                  <a:schemeClr val="lt1"/>
                </a:solidFill>
                <a:latin typeface="DM Sans"/>
                <a:ea typeface="DM Sans"/>
                <a:cs typeface="DM Sans"/>
                <a:sym typeface="DM Sans"/>
              </a:rPr>
              <a:t>(Darling-Hammond, 2002, p.29)</a:t>
            </a:r>
            <a:endParaRPr sz="3200">
              <a:solidFill>
                <a:schemeClr val="lt1"/>
              </a:solidFill>
              <a:latin typeface="DM Sans"/>
              <a:ea typeface="DM Sans"/>
              <a:cs typeface="DM Sans"/>
              <a:sym typeface="DM Sans"/>
            </a:endParaRPr>
          </a:p>
        </p:txBody>
      </p:sp>
      <p:sp>
        <p:nvSpPr>
          <p:cNvPr id="448" name="Google Shape;448;p61"/>
          <p:cNvSpPr txBox="1"/>
          <p:nvPr/>
        </p:nvSpPr>
        <p:spPr>
          <a:xfrm>
            <a:off x="615900" y="368375"/>
            <a:ext cx="7681200" cy="5388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Humanizing Assessment</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452"/>
        <p:cNvGrpSpPr/>
        <p:nvPr/>
      </p:nvGrpSpPr>
      <p:grpSpPr>
        <a:xfrm>
          <a:off x="0" y="0"/>
          <a:ext cx="0" cy="0"/>
          <a:chOff x="0" y="0"/>
          <a:chExt cx="0" cy="0"/>
        </a:xfrm>
      </p:grpSpPr>
      <p:cxnSp>
        <p:nvCxnSpPr>
          <p:cNvPr id="453" name="Google Shape;453;p62"/>
          <p:cNvCxnSpPr/>
          <p:nvPr/>
        </p:nvCxnSpPr>
        <p:spPr>
          <a:xfrm>
            <a:off x="6900" y="1085975"/>
            <a:ext cx="9152400" cy="0"/>
          </a:xfrm>
          <a:prstGeom prst="straightConnector1">
            <a:avLst/>
          </a:prstGeom>
          <a:noFill/>
          <a:ln w="9525" cap="flat" cmpd="sng">
            <a:solidFill>
              <a:srgbClr val="000000"/>
            </a:solidFill>
            <a:prstDash val="solid"/>
            <a:round/>
            <a:headEnd type="none" w="med" len="med"/>
            <a:tailEnd type="none" w="med" len="med"/>
          </a:ln>
        </p:spPr>
      </p:cxnSp>
      <p:sp>
        <p:nvSpPr>
          <p:cNvPr id="454" name="Google Shape;454;p62"/>
          <p:cNvSpPr txBox="1"/>
          <p:nvPr/>
        </p:nvSpPr>
        <p:spPr>
          <a:xfrm>
            <a:off x="3120200" y="608950"/>
            <a:ext cx="53964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chemeClr val="dk1"/>
                </a:solidFill>
                <a:latin typeface="DM Sans"/>
                <a:ea typeface="DM Sans"/>
                <a:cs typeface="DM Sans"/>
                <a:sym typeface="DM Sans"/>
              </a:rPr>
              <a:t>Let’s examine some work together:</a:t>
            </a:r>
            <a:endParaRPr b="1">
              <a:solidFill>
                <a:schemeClr val="dk1"/>
              </a:solidFill>
              <a:latin typeface="DM Sans"/>
              <a:ea typeface="DM Sans"/>
              <a:cs typeface="DM Sans"/>
              <a:sym typeface="DM Sans"/>
            </a:endParaRPr>
          </a:p>
        </p:txBody>
      </p:sp>
      <p:cxnSp>
        <p:nvCxnSpPr>
          <p:cNvPr id="455" name="Google Shape;455;p62"/>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456" name="Google Shape;456;p62"/>
          <p:cNvSpPr/>
          <p:nvPr/>
        </p:nvSpPr>
        <p:spPr>
          <a:xfrm>
            <a:off x="0" y="0"/>
            <a:ext cx="2796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57" name="Google Shape;457;p62"/>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458" name="Google Shape;458;p62"/>
          <p:cNvCxnSpPr/>
          <p:nvPr/>
        </p:nvCxnSpPr>
        <p:spPr>
          <a:xfrm>
            <a:off x="2796525"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459" name="Google Shape;459;p62"/>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460" name="Google Shape;460;p62"/>
          <p:cNvSpPr txBox="1"/>
          <p:nvPr/>
        </p:nvSpPr>
        <p:spPr>
          <a:xfrm>
            <a:off x="325175" y="647000"/>
            <a:ext cx="2169900" cy="20319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Round 2:</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What evidence of learning is there?</a:t>
            </a:r>
            <a:endParaRPr sz="3300">
              <a:solidFill>
                <a:schemeClr val="dk1"/>
              </a:solidFill>
              <a:latin typeface="Nanum Myeongjo"/>
              <a:ea typeface="Nanum Myeongjo"/>
              <a:cs typeface="Nanum Myeongjo"/>
              <a:sym typeface="Nanum Myeongjo"/>
            </a:endParaRPr>
          </a:p>
        </p:txBody>
      </p:sp>
      <p:sp>
        <p:nvSpPr>
          <p:cNvPr id="461" name="Google Shape;461;p62"/>
          <p:cNvSpPr txBox="1"/>
          <p:nvPr/>
        </p:nvSpPr>
        <p:spPr>
          <a:xfrm>
            <a:off x="325175" y="2843600"/>
            <a:ext cx="2169900" cy="615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000" b="1">
                <a:solidFill>
                  <a:schemeClr val="dk1"/>
                </a:solidFill>
                <a:latin typeface="DM Sans"/>
                <a:ea typeface="DM Sans"/>
                <a:cs typeface="DM Sans"/>
                <a:sym typeface="DM Sans"/>
              </a:rPr>
              <a:t>203.f: Interpret polynomial and rational functions that arise in applications in terms of the context.</a:t>
            </a:r>
            <a:endParaRPr sz="1000" b="1">
              <a:solidFill>
                <a:schemeClr val="dk1"/>
              </a:solidFill>
              <a:latin typeface="DM Sans"/>
              <a:ea typeface="DM Sans"/>
              <a:cs typeface="DM Sans"/>
              <a:sym typeface="DM Sans"/>
            </a:endParaRPr>
          </a:p>
        </p:txBody>
      </p:sp>
      <p:cxnSp>
        <p:nvCxnSpPr>
          <p:cNvPr id="462" name="Google Shape;462;p62"/>
          <p:cNvCxnSpPr/>
          <p:nvPr/>
        </p:nvCxnSpPr>
        <p:spPr>
          <a:xfrm>
            <a:off x="4885475" y="1085975"/>
            <a:ext cx="0" cy="3745500"/>
          </a:xfrm>
          <a:prstGeom prst="straightConnector1">
            <a:avLst/>
          </a:prstGeom>
          <a:noFill/>
          <a:ln w="9525" cap="flat" cmpd="sng">
            <a:solidFill>
              <a:schemeClr val="dk1"/>
            </a:solidFill>
            <a:prstDash val="solid"/>
            <a:round/>
            <a:headEnd type="none" w="med" len="med"/>
            <a:tailEnd type="none" w="med" len="med"/>
          </a:ln>
        </p:spPr>
      </p:cxnSp>
      <p:cxnSp>
        <p:nvCxnSpPr>
          <p:cNvPr id="463" name="Google Shape;463;p62"/>
          <p:cNvCxnSpPr/>
          <p:nvPr/>
        </p:nvCxnSpPr>
        <p:spPr>
          <a:xfrm>
            <a:off x="6898225" y="1085975"/>
            <a:ext cx="0" cy="3745500"/>
          </a:xfrm>
          <a:prstGeom prst="straightConnector1">
            <a:avLst/>
          </a:prstGeom>
          <a:noFill/>
          <a:ln w="9525" cap="flat" cmpd="sng">
            <a:solidFill>
              <a:schemeClr val="dk1"/>
            </a:solidFill>
            <a:prstDash val="solid"/>
            <a:round/>
            <a:headEnd type="none" w="med" len="med"/>
            <a:tailEnd type="none" w="med" len="med"/>
          </a:ln>
        </p:spPr>
      </p:cxnSp>
      <p:sp>
        <p:nvSpPr>
          <p:cNvPr id="464" name="Google Shape;464;p62"/>
          <p:cNvSpPr txBox="1"/>
          <p:nvPr/>
        </p:nvSpPr>
        <p:spPr>
          <a:xfrm>
            <a:off x="3008088" y="1262550"/>
            <a:ext cx="1665900" cy="2342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000" b="1">
                <a:latin typeface="DM Sans"/>
                <a:ea typeface="DM Sans"/>
                <a:cs typeface="DM Sans"/>
                <a:sym typeface="DM Sans"/>
              </a:rPr>
              <a:t>Conference and Provide Revision Support</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GB" sz="1000">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sz="1000">
              <a:latin typeface="DM Sans"/>
              <a:ea typeface="DM Sans"/>
              <a:cs typeface="DM Sans"/>
              <a:sym typeface="DM Sans"/>
            </a:endParaRPr>
          </a:p>
        </p:txBody>
      </p:sp>
      <p:sp>
        <p:nvSpPr>
          <p:cNvPr id="465" name="Google Shape;465;p62"/>
          <p:cNvSpPr txBox="1"/>
          <p:nvPr/>
        </p:nvSpPr>
        <p:spPr>
          <a:xfrm>
            <a:off x="5058900" y="1262550"/>
            <a:ext cx="1665900" cy="2165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000" b="1">
                <a:latin typeface="DM Sans"/>
                <a:ea typeface="DM Sans"/>
                <a:cs typeface="DM Sans"/>
                <a:sym typeface="DM Sans"/>
              </a:rPr>
              <a:t>Accept with Revision</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GB" sz="1000">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sz="1000">
              <a:latin typeface="DM Sans"/>
              <a:ea typeface="DM Sans"/>
              <a:cs typeface="DM Sans"/>
              <a:sym typeface="DM Sans"/>
            </a:endParaRPr>
          </a:p>
        </p:txBody>
      </p:sp>
      <p:sp>
        <p:nvSpPr>
          <p:cNvPr id="466" name="Google Shape;466;p62"/>
          <p:cNvSpPr txBox="1"/>
          <p:nvPr/>
        </p:nvSpPr>
        <p:spPr>
          <a:xfrm>
            <a:off x="7071650" y="1262550"/>
            <a:ext cx="1665900" cy="1103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000" b="1">
                <a:latin typeface="DM Sans"/>
                <a:ea typeface="DM Sans"/>
                <a:cs typeface="DM Sans"/>
                <a:sym typeface="DM Sans"/>
              </a:rPr>
              <a:t>Accept </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GB" sz="1000">
                <a:latin typeface="DM Sans"/>
                <a:ea typeface="DM Sans"/>
                <a:cs typeface="DM Sans"/>
                <a:sym typeface="DM Sans"/>
              </a:rPr>
              <a:t>The student’s artifact demonstrates evidence </a:t>
            </a:r>
            <a:br>
              <a:rPr lang="en-GB" sz="1000">
                <a:latin typeface="DM Sans"/>
                <a:ea typeface="DM Sans"/>
                <a:cs typeface="DM Sans"/>
                <a:sym typeface="DM Sans"/>
              </a:rPr>
            </a:br>
            <a:r>
              <a:rPr lang="en-GB" sz="1000">
                <a:latin typeface="DM Sans"/>
                <a:ea typeface="DM Sans"/>
                <a:cs typeface="DM Sans"/>
                <a:sym typeface="DM Sans"/>
              </a:rPr>
              <a:t>that they have met the expectations of the indicator(s).</a:t>
            </a:r>
            <a:endParaRPr sz="1000">
              <a:latin typeface="DM Sans"/>
              <a:ea typeface="DM Sans"/>
              <a:cs typeface="DM Sans"/>
              <a:sym typeface="DM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70"/>
        <p:cNvGrpSpPr/>
        <p:nvPr/>
      </p:nvGrpSpPr>
      <p:grpSpPr>
        <a:xfrm>
          <a:off x="0" y="0"/>
          <a:ext cx="0" cy="0"/>
          <a:chOff x="0" y="0"/>
          <a:chExt cx="0" cy="0"/>
        </a:xfrm>
      </p:grpSpPr>
      <p:cxnSp>
        <p:nvCxnSpPr>
          <p:cNvPr id="471" name="Google Shape;471;p63"/>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472" name="Google Shape;472;p63"/>
          <p:cNvSpPr txBox="1"/>
          <p:nvPr/>
        </p:nvSpPr>
        <p:spPr>
          <a:xfrm>
            <a:off x="615900" y="303450"/>
            <a:ext cx="50679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Examining Student Work</a:t>
            </a:r>
            <a:endParaRPr sz="3300">
              <a:solidFill>
                <a:schemeClr val="dk1"/>
              </a:solidFill>
              <a:latin typeface="Nanum Myeongjo"/>
              <a:ea typeface="Nanum Myeongjo"/>
              <a:cs typeface="Nanum Myeongjo"/>
              <a:sym typeface="Nanum Myeongjo"/>
            </a:endParaRPr>
          </a:p>
        </p:txBody>
      </p:sp>
      <p:cxnSp>
        <p:nvCxnSpPr>
          <p:cNvPr id="473" name="Google Shape;473;p63"/>
          <p:cNvCxnSpPr/>
          <p:nvPr/>
        </p:nvCxnSpPr>
        <p:spPr>
          <a:xfrm>
            <a:off x="5674175"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474" name="Google Shape;474;p63"/>
          <p:cNvPicPr preferRelativeResize="0"/>
          <p:nvPr/>
        </p:nvPicPr>
        <p:blipFill rotWithShape="1">
          <a:blip r:embed="rId3">
            <a:alphaModFix/>
          </a:blip>
          <a:srcRect l="1117" t="2572"/>
          <a:stretch/>
        </p:blipFill>
        <p:spPr>
          <a:xfrm>
            <a:off x="615900" y="819575"/>
            <a:ext cx="8225101" cy="3727675"/>
          </a:xfrm>
          <a:prstGeom prst="rect">
            <a:avLst/>
          </a:prstGeom>
          <a:noFill/>
          <a:ln>
            <a:noFill/>
          </a:ln>
        </p:spPr>
      </p:pic>
      <p:sp>
        <p:nvSpPr>
          <p:cNvPr id="475" name="Google Shape;475;p63"/>
          <p:cNvSpPr/>
          <p:nvPr/>
        </p:nvSpPr>
        <p:spPr>
          <a:xfrm>
            <a:off x="615894" y="2298334"/>
            <a:ext cx="450600" cy="412200"/>
          </a:xfrm>
          <a:prstGeom prst="ellipse">
            <a:avLst/>
          </a:prstGeom>
          <a:noFill/>
          <a:ln w="2857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63"/>
          <p:cNvSpPr/>
          <p:nvPr/>
        </p:nvSpPr>
        <p:spPr>
          <a:xfrm>
            <a:off x="1178639" y="2352244"/>
            <a:ext cx="1649400" cy="304200"/>
          </a:xfrm>
          <a:prstGeom prst="leftArrow">
            <a:avLst>
              <a:gd name="adj1" fmla="val 50000"/>
              <a:gd name="adj2" fmla="val 50000"/>
            </a:avLst>
          </a:prstGeom>
          <a:solidFill>
            <a:srgbClr val="145758"/>
          </a:solidFill>
          <a:ln w="952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63"/>
          <p:cNvSpPr/>
          <p:nvPr/>
        </p:nvSpPr>
        <p:spPr>
          <a:xfrm>
            <a:off x="3278113" y="18554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63"/>
          <p:cNvSpPr txBox="1"/>
          <p:nvPr/>
        </p:nvSpPr>
        <p:spPr>
          <a:xfrm>
            <a:off x="3348002" y="2459050"/>
            <a:ext cx="18063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83FBA3"/>
                </a:solidFill>
                <a:latin typeface="DM Sans"/>
                <a:ea typeface="DM Sans"/>
                <a:cs typeface="DM Sans"/>
                <a:sym typeface="DM Sans"/>
              </a:rPr>
              <a:t>Put your</a:t>
            </a:r>
            <a:br>
              <a:rPr lang="en-GB" sz="1600" b="1">
                <a:solidFill>
                  <a:srgbClr val="83FBA3"/>
                </a:solidFill>
                <a:latin typeface="DM Sans"/>
                <a:ea typeface="DM Sans"/>
                <a:cs typeface="DM Sans"/>
                <a:sym typeface="DM Sans"/>
              </a:rPr>
            </a:br>
            <a:r>
              <a:rPr lang="en-GB" sz="1600" b="1">
                <a:solidFill>
                  <a:srgbClr val="83FBA3"/>
                </a:solidFill>
                <a:latin typeface="DM Sans"/>
                <a:ea typeface="DM Sans"/>
                <a:cs typeface="DM Sans"/>
                <a:sym typeface="DM Sans"/>
              </a:rPr>
              <a:t>thoughts on the Jamboard!</a:t>
            </a:r>
            <a:endParaRPr sz="1000" b="1">
              <a:solidFill>
                <a:srgbClr val="83FBA3"/>
              </a:solidFill>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82"/>
        <p:cNvGrpSpPr/>
        <p:nvPr/>
      </p:nvGrpSpPr>
      <p:grpSpPr>
        <a:xfrm>
          <a:off x="0" y="0"/>
          <a:ext cx="0" cy="0"/>
          <a:chOff x="0" y="0"/>
          <a:chExt cx="0" cy="0"/>
        </a:xfrm>
      </p:grpSpPr>
      <p:cxnSp>
        <p:nvCxnSpPr>
          <p:cNvPr id="483" name="Google Shape;483;p64"/>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484" name="Google Shape;484;p64"/>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Example #1</a:t>
            </a:r>
            <a:endParaRPr sz="3300">
              <a:solidFill>
                <a:schemeClr val="dk1"/>
              </a:solidFill>
              <a:latin typeface="Nanum Myeongjo"/>
              <a:ea typeface="Nanum Myeongjo"/>
              <a:cs typeface="Nanum Myeongjo"/>
              <a:sym typeface="Nanum Myeongjo"/>
            </a:endParaRPr>
          </a:p>
        </p:txBody>
      </p:sp>
      <p:cxnSp>
        <p:nvCxnSpPr>
          <p:cNvPr id="485" name="Google Shape;485;p64"/>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86" name="Google Shape;486;p64"/>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1 of student work</a:t>
            </a:r>
            <a:endParaRPr/>
          </a:p>
        </p:txBody>
      </p:sp>
      <p:sp>
        <p:nvSpPr>
          <p:cNvPr id="487" name="Google Shape;487;p64"/>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64"/>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83FBA3"/>
                </a:solidFill>
                <a:latin typeface="DM Sans"/>
                <a:ea typeface="DM Sans"/>
                <a:cs typeface="DM Sans"/>
                <a:sym typeface="DM Sans"/>
              </a:rPr>
              <a:t>Let’s compare notes.</a:t>
            </a:r>
            <a:endParaRPr sz="1000" b="1">
              <a:solidFill>
                <a:srgbClr val="83FBA3"/>
              </a:solidFill>
              <a:latin typeface="DM Sans"/>
              <a:ea typeface="DM Sans"/>
              <a:cs typeface="DM Sans"/>
              <a:sym typeface="DM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492"/>
        <p:cNvGrpSpPr/>
        <p:nvPr/>
      </p:nvGrpSpPr>
      <p:grpSpPr>
        <a:xfrm>
          <a:off x="0" y="0"/>
          <a:ext cx="0" cy="0"/>
          <a:chOff x="0" y="0"/>
          <a:chExt cx="0" cy="0"/>
        </a:xfrm>
      </p:grpSpPr>
      <p:cxnSp>
        <p:nvCxnSpPr>
          <p:cNvPr id="493" name="Google Shape;493;p65"/>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494" name="Google Shape;494;p65"/>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495" name="Google Shape;495;p65"/>
          <p:cNvSpPr txBox="1"/>
          <p:nvPr/>
        </p:nvSpPr>
        <p:spPr>
          <a:xfrm>
            <a:off x="615900" y="303450"/>
            <a:ext cx="28041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Example #2</a:t>
            </a:r>
            <a:endParaRPr sz="3300">
              <a:solidFill>
                <a:schemeClr val="dk1"/>
              </a:solidFill>
              <a:latin typeface="Nanum Myeongjo"/>
              <a:ea typeface="Nanum Myeongjo"/>
              <a:cs typeface="Nanum Myeongjo"/>
              <a:sym typeface="Nanum Myeongjo"/>
            </a:endParaRPr>
          </a:p>
        </p:txBody>
      </p:sp>
      <p:sp>
        <p:nvSpPr>
          <p:cNvPr id="496" name="Google Shape;496;p65"/>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2 of student work</a:t>
            </a:r>
            <a:endParaRPr/>
          </a:p>
        </p:txBody>
      </p:sp>
      <p:sp>
        <p:nvSpPr>
          <p:cNvPr id="497" name="Google Shape;497;p65"/>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5"/>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83FBA3"/>
                </a:solidFill>
                <a:latin typeface="DM Sans"/>
                <a:ea typeface="DM Sans"/>
                <a:cs typeface="DM Sans"/>
                <a:sym typeface="DM Sans"/>
              </a:rPr>
              <a:t>Let’s compare notes. </a:t>
            </a:r>
            <a:endParaRPr sz="1000" b="1">
              <a:solidFill>
                <a:srgbClr val="83FBA3"/>
              </a:solidFill>
              <a:latin typeface="DM Sans"/>
              <a:ea typeface="DM Sans"/>
              <a:cs typeface="DM Sans"/>
              <a:sym typeface="DM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502"/>
        <p:cNvGrpSpPr/>
        <p:nvPr/>
      </p:nvGrpSpPr>
      <p:grpSpPr>
        <a:xfrm>
          <a:off x="0" y="0"/>
          <a:ext cx="0" cy="0"/>
          <a:chOff x="0" y="0"/>
          <a:chExt cx="0" cy="0"/>
        </a:xfrm>
      </p:grpSpPr>
      <p:cxnSp>
        <p:nvCxnSpPr>
          <p:cNvPr id="503" name="Google Shape;503;p66"/>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04" name="Google Shape;504;p66"/>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05" name="Google Shape;505;p66"/>
          <p:cNvSpPr txBox="1"/>
          <p:nvPr/>
        </p:nvSpPr>
        <p:spPr>
          <a:xfrm>
            <a:off x="615900" y="303450"/>
            <a:ext cx="2298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Example #3</a:t>
            </a:r>
            <a:endParaRPr sz="3300">
              <a:solidFill>
                <a:schemeClr val="dk1"/>
              </a:solidFill>
              <a:latin typeface="Nanum Myeongjo"/>
              <a:ea typeface="Nanum Myeongjo"/>
              <a:cs typeface="Nanum Myeongjo"/>
              <a:sym typeface="Nanum Myeongjo"/>
            </a:endParaRPr>
          </a:p>
        </p:txBody>
      </p:sp>
      <p:sp>
        <p:nvSpPr>
          <p:cNvPr id="506" name="Google Shape;506;p66"/>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3 of student work</a:t>
            </a:r>
            <a:endParaRPr/>
          </a:p>
        </p:txBody>
      </p:sp>
      <p:sp>
        <p:nvSpPr>
          <p:cNvPr id="507" name="Google Shape;507;p66"/>
          <p:cNvSpPr/>
          <p:nvPr/>
        </p:nvSpPr>
        <p:spPr>
          <a:xfrm>
            <a:off x="944400"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66"/>
          <p:cNvSpPr txBox="1"/>
          <p:nvPr/>
        </p:nvSpPr>
        <p:spPr>
          <a:xfrm>
            <a:off x="1140450"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83FBA3"/>
                </a:solidFill>
                <a:latin typeface="DM Sans"/>
                <a:ea typeface="DM Sans"/>
                <a:cs typeface="DM Sans"/>
                <a:sym typeface="DM Sans"/>
              </a:rPr>
              <a:t>Let’s compare notes.</a:t>
            </a:r>
            <a:endParaRPr sz="1000" b="1">
              <a:solidFill>
                <a:srgbClr val="83FBA3"/>
              </a:solidFill>
              <a:latin typeface="DM Sans"/>
              <a:ea typeface="DM Sans"/>
              <a:cs typeface="DM Sans"/>
              <a:sym typeface="DM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512"/>
        <p:cNvGrpSpPr/>
        <p:nvPr/>
      </p:nvGrpSpPr>
      <p:grpSpPr>
        <a:xfrm>
          <a:off x="0" y="0"/>
          <a:ext cx="0" cy="0"/>
          <a:chOff x="0" y="0"/>
          <a:chExt cx="0" cy="0"/>
        </a:xfrm>
      </p:grpSpPr>
      <p:cxnSp>
        <p:nvCxnSpPr>
          <p:cNvPr id="513" name="Google Shape;513;p67"/>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514" name="Google Shape;514;p67"/>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515" name="Google Shape;515;p67"/>
          <p:cNvSpPr txBox="1"/>
          <p:nvPr/>
        </p:nvSpPr>
        <p:spPr>
          <a:xfrm>
            <a:off x="615900" y="1598550"/>
            <a:ext cx="6571800" cy="4095300"/>
          </a:xfrm>
          <a:prstGeom prst="rect">
            <a:avLst/>
          </a:prstGeom>
          <a:noFill/>
          <a:ln>
            <a:noFill/>
          </a:ln>
        </p:spPr>
        <p:txBody>
          <a:bodyPr spcFirstLastPara="1" wrap="square" lIns="0" tIns="0" rIns="0" bIns="0" anchor="t" anchorCtr="0">
            <a:spAutoFit/>
          </a:bodyPr>
          <a:lstStyle/>
          <a:p>
            <a:pPr marL="457200" lvl="0" indent="-368300" algn="l" rtl="0">
              <a:lnSpc>
                <a:spcPct val="115000"/>
              </a:lnSpc>
              <a:spcBef>
                <a:spcPts val="0"/>
              </a:spcBef>
              <a:spcAft>
                <a:spcPts val="0"/>
              </a:spcAft>
              <a:buClr>
                <a:schemeClr val="lt1"/>
              </a:buClr>
              <a:buSzPts val="2200"/>
              <a:buFont typeface="DM Sans"/>
              <a:buChar char="●"/>
            </a:pPr>
            <a:r>
              <a:rPr lang="en-GB" sz="2200">
                <a:solidFill>
                  <a:schemeClr val="lt1"/>
                </a:solidFill>
                <a:latin typeface="DM Sans"/>
                <a:ea typeface="DM Sans"/>
                <a:cs typeface="DM Sans"/>
                <a:sym typeface="DM Sans"/>
              </a:rPr>
              <a:t>Content and Practice Expectations</a:t>
            </a:r>
            <a:endParaRPr sz="2200">
              <a:solidFill>
                <a:schemeClr val="lt1"/>
              </a:solidFill>
              <a:latin typeface="DM Sans"/>
              <a:ea typeface="DM Sans"/>
              <a:cs typeface="DM Sans"/>
              <a:sym typeface="DM Sans"/>
            </a:endParaRPr>
          </a:p>
          <a:p>
            <a:pPr marL="457200" lvl="0" indent="-368300" algn="l" rtl="0">
              <a:lnSpc>
                <a:spcPct val="115000"/>
              </a:lnSpc>
              <a:spcBef>
                <a:spcPts val="0"/>
              </a:spcBef>
              <a:spcAft>
                <a:spcPts val="0"/>
              </a:spcAft>
              <a:buClr>
                <a:schemeClr val="lt1"/>
              </a:buClr>
              <a:buSzPts val="2200"/>
              <a:buFont typeface="DM Sans"/>
              <a:buChar char="●"/>
            </a:pPr>
            <a:r>
              <a:rPr lang="en-GB" sz="2200">
                <a:solidFill>
                  <a:schemeClr val="lt1"/>
                </a:solidFill>
                <a:latin typeface="DM Sans"/>
                <a:ea typeface="DM Sans"/>
                <a:cs typeface="DM Sans"/>
                <a:sym typeface="DM Sans"/>
              </a:rPr>
              <a:t>Learning Principles</a:t>
            </a:r>
            <a:endParaRPr sz="2200">
              <a:solidFill>
                <a:schemeClr val="lt1"/>
              </a:solidFill>
              <a:latin typeface="DM Sans"/>
              <a:ea typeface="DM Sans"/>
              <a:cs typeface="DM Sans"/>
              <a:sym typeface="DM Sans"/>
            </a:endParaRPr>
          </a:p>
          <a:p>
            <a:pPr marL="457200" lvl="0" indent="-368300" algn="l" rtl="0">
              <a:lnSpc>
                <a:spcPct val="115000"/>
              </a:lnSpc>
              <a:spcBef>
                <a:spcPts val="0"/>
              </a:spcBef>
              <a:spcAft>
                <a:spcPts val="0"/>
              </a:spcAft>
              <a:buClr>
                <a:schemeClr val="lt1"/>
              </a:buClr>
              <a:buSzPts val="2200"/>
              <a:buFont typeface="DM Sans"/>
              <a:buChar char="●"/>
            </a:pPr>
            <a:r>
              <a:rPr lang="en-GB" sz="2200">
                <a:solidFill>
                  <a:schemeClr val="lt1"/>
                </a:solidFill>
                <a:latin typeface="DM Sans"/>
                <a:ea typeface="DM Sans"/>
                <a:cs typeface="DM Sans"/>
                <a:sym typeface="DM Sans"/>
              </a:rPr>
              <a:t>Criteria for Success</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GB" sz="2200">
                <a:solidFill>
                  <a:schemeClr val="lt1"/>
                </a:solidFill>
                <a:latin typeface="DM Sans"/>
                <a:ea typeface="DM Sans"/>
                <a:cs typeface="DM Sans"/>
                <a:sym typeface="DM Sans"/>
              </a:rPr>
              <a:t>Which one excites you the most?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GB" sz="2200">
                <a:solidFill>
                  <a:schemeClr val="lt1"/>
                </a:solidFill>
                <a:latin typeface="DM Sans"/>
                <a:ea typeface="DM Sans"/>
                <a:cs typeface="DM Sans"/>
                <a:sym typeface="DM Sans"/>
              </a:rPr>
              <a:t>What one will have the greatest impact on students?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r>
              <a:rPr lang="en-GB" sz="2200">
                <a:solidFill>
                  <a:schemeClr val="lt1"/>
                </a:solidFill>
                <a:latin typeface="DM Sans"/>
                <a:ea typeface="DM Sans"/>
                <a:cs typeface="DM Sans"/>
                <a:sym typeface="DM Sans"/>
              </a:rPr>
              <a:t>What questions surface for you?</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0"/>
              </a:spcAft>
              <a:buNone/>
            </a:pP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endParaRPr sz="2200">
              <a:solidFill>
                <a:schemeClr val="lt1"/>
              </a:solidFill>
              <a:latin typeface="DM Sans"/>
              <a:ea typeface="DM Sans"/>
              <a:cs typeface="DM Sans"/>
              <a:sym typeface="DM Sans"/>
            </a:endParaRPr>
          </a:p>
        </p:txBody>
      </p:sp>
      <p:sp>
        <p:nvSpPr>
          <p:cNvPr id="516" name="Google Shape;516;p67"/>
          <p:cNvSpPr txBox="1"/>
          <p:nvPr/>
        </p:nvSpPr>
        <p:spPr>
          <a:xfrm>
            <a:off x="615900" y="368375"/>
            <a:ext cx="64176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Three Key Components of the Math Badging System</a:t>
            </a:r>
            <a:endParaRPr sz="3500">
              <a:solidFill>
                <a:srgbClr val="83FBA3"/>
              </a:solidFill>
              <a:latin typeface="Nanum Myeongjo"/>
              <a:ea typeface="Nanum Myeongjo"/>
              <a:cs typeface="Nanum Myeongjo"/>
              <a:sym typeface="Nanum Myeongjo"/>
            </a:endParaRPr>
          </a:p>
        </p:txBody>
      </p:sp>
      <p:sp>
        <p:nvSpPr>
          <p:cNvPr id="517" name="Google Shape;517;p67"/>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67"/>
          <p:cNvSpPr txBox="1"/>
          <p:nvPr/>
        </p:nvSpPr>
        <p:spPr>
          <a:xfrm>
            <a:off x="6735575" y="3076125"/>
            <a:ext cx="15615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145758"/>
                </a:solidFill>
                <a:latin typeface="DM Sans"/>
                <a:ea typeface="DM Sans"/>
                <a:cs typeface="DM Sans"/>
                <a:sym typeface="DM Sans"/>
              </a:rPr>
              <a:t>Come off </a:t>
            </a:r>
            <a:br>
              <a:rPr lang="en-GB" b="1">
                <a:solidFill>
                  <a:srgbClr val="145758"/>
                </a:solidFill>
                <a:latin typeface="DM Sans"/>
                <a:ea typeface="DM Sans"/>
                <a:cs typeface="DM Sans"/>
                <a:sym typeface="DM Sans"/>
              </a:rPr>
            </a:br>
            <a:r>
              <a:rPr lang="en-GB" b="1">
                <a:solidFill>
                  <a:srgbClr val="145758"/>
                </a:solidFill>
                <a:latin typeface="DM Sans"/>
                <a:ea typeface="DM Sans"/>
                <a:cs typeface="DM Sans"/>
                <a:sym typeface="DM Sans"/>
              </a:rPr>
              <a:t>mute or share in the chat!</a:t>
            </a:r>
            <a:endParaRPr sz="1100" b="1">
              <a:solidFill>
                <a:srgbClr val="145758"/>
              </a:solidFill>
              <a:latin typeface="DM Sans"/>
              <a:ea typeface="DM Sans"/>
              <a:cs typeface="DM Sans"/>
              <a:sym typeface="DM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522"/>
        <p:cNvGrpSpPr/>
        <p:nvPr/>
      </p:nvGrpSpPr>
      <p:grpSpPr>
        <a:xfrm>
          <a:off x="0" y="0"/>
          <a:ext cx="0" cy="0"/>
          <a:chOff x="0" y="0"/>
          <a:chExt cx="0" cy="0"/>
        </a:xfrm>
      </p:grpSpPr>
      <p:cxnSp>
        <p:nvCxnSpPr>
          <p:cNvPr id="523" name="Google Shape;523;p68"/>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24" name="Google Shape;524;p68"/>
          <p:cNvSpPr txBox="1"/>
          <p:nvPr/>
        </p:nvSpPr>
        <p:spPr>
          <a:xfrm>
            <a:off x="3419850" y="303450"/>
            <a:ext cx="4318200" cy="3021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Task 2: Expectations and Learning Principles</a:t>
            </a:r>
            <a:endParaRPr sz="5200">
              <a:solidFill>
                <a:schemeClr val="dk1"/>
              </a:solidFill>
              <a:latin typeface="Nanum Myeongjo"/>
              <a:ea typeface="Nanum Myeongjo"/>
              <a:cs typeface="Nanum Myeongjo"/>
              <a:sym typeface="Nanum Myeongjo"/>
            </a:endParaRPr>
          </a:p>
        </p:txBody>
      </p:sp>
      <p:sp>
        <p:nvSpPr>
          <p:cNvPr id="525" name="Google Shape;525;p68"/>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04</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29"/>
        <p:cNvGrpSpPr/>
        <p:nvPr/>
      </p:nvGrpSpPr>
      <p:grpSpPr>
        <a:xfrm>
          <a:off x="0" y="0"/>
          <a:ext cx="0" cy="0"/>
          <a:chOff x="0" y="0"/>
          <a:chExt cx="0" cy="0"/>
        </a:xfrm>
      </p:grpSpPr>
      <p:pic>
        <p:nvPicPr>
          <p:cNvPr id="530" name="Google Shape;530;p69"/>
          <p:cNvPicPr preferRelativeResize="0"/>
          <p:nvPr/>
        </p:nvPicPr>
        <p:blipFill>
          <a:blip r:embed="rId3">
            <a:alphaModFix/>
          </a:blip>
          <a:stretch>
            <a:fillRect/>
          </a:stretch>
        </p:blipFill>
        <p:spPr>
          <a:xfrm>
            <a:off x="1342925" y="914975"/>
            <a:ext cx="5956750" cy="5238200"/>
          </a:xfrm>
          <a:prstGeom prst="rect">
            <a:avLst/>
          </a:prstGeom>
          <a:noFill/>
          <a:ln w="19050" cap="flat" cmpd="sng">
            <a:solidFill>
              <a:schemeClr val="dk2"/>
            </a:solidFill>
            <a:prstDash val="solid"/>
            <a:round/>
            <a:headEnd type="none" w="sm" len="sm"/>
            <a:tailEnd type="none" w="sm" len="sm"/>
          </a:ln>
        </p:spPr>
      </p:pic>
      <p:cxnSp>
        <p:nvCxnSpPr>
          <p:cNvPr id="531" name="Google Shape;531;p69"/>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32" name="Google Shape;532;p69"/>
          <p:cNvCxnSpPr/>
          <p:nvPr/>
        </p:nvCxnSpPr>
        <p:spPr>
          <a:xfrm>
            <a:off x="63960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33" name="Google Shape;533;p69"/>
          <p:cNvSpPr txBox="1"/>
          <p:nvPr/>
        </p:nvSpPr>
        <p:spPr>
          <a:xfrm>
            <a:off x="615900" y="303450"/>
            <a:ext cx="40407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Let’s Do Some Math!</a:t>
            </a:r>
            <a:endParaRPr sz="3300">
              <a:solidFill>
                <a:schemeClr val="dk1"/>
              </a:solidFill>
              <a:latin typeface="Nanum Myeongjo"/>
              <a:ea typeface="Nanum Myeongjo"/>
              <a:cs typeface="Nanum Myeongjo"/>
              <a:sym typeface="Nanum Myeongjo"/>
            </a:endParaRPr>
          </a:p>
        </p:txBody>
      </p:sp>
      <p:sp>
        <p:nvSpPr>
          <p:cNvPr id="534" name="Google Shape;534;p69"/>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69"/>
          <p:cNvSpPr txBox="1"/>
          <p:nvPr/>
        </p:nvSpPr>
        <p:spPr>
          <a:xfrm>
            <a:off x="6976350" y="2679000"/>
            <a:ext cx="15540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C9FC8D"/>
                </a:solidFill>
                <a:latin typeface="DM Sans"/>
                <a:ea typeface="DM Sans"/>
                <a:cs typeface="DM Sans"/>
                <a:sym typeface="DM Sans"/>
              </a:rPr>
              <a:t>Do the task as a student would. Jot down any reflections that you have as you do the math!</a:t>
            </a:r>
            <a:endParaRPr sz="800" b="1">
              <a:solidFill>
                <a:srgbClr val="C9FC8D"/>
              </a:solidFill>
              <a:latin typeface="DM Sans"/>
              <a:ea typeface="DM Sans"/>
              <a:cs typeface="DM Sans"/>
              <a:sym typeface="DM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39"/>
        <p:cNvGrpSpPr/>
        <p:nvPr/>
      </p:nvGrpSpPr>
      <p:grpSpPr>
        <a:xfrm>
          <a:off x="0" y="0"/>
          <a:ext cx="0" cy="0"/>
          <a:chOff x="0" y="0"/>
          <a:chExt cx="0" cy="0"/>
        </a:xfrm>
      </p:grpSpPr>
      <p:pic>
        <p:nvPicPr>
          <p:cNvPr id="540" name="Google Shape;540;p70"/>
          <p:cNvPicPr preferRelativeResize="0"/>
          <p:nvPr/>
        </p:nvPicPr>
        <p:blipFill>
          <a:blip r:embed="rId3">
            <a:alphaModFix/>
          </a:blip>
          <a:stretch>
            <a:fillRect/>
          </a:stretch>
        </p:blipFill>
        <p:spPr>
          <a:xfrm>
            <a:off x="1342925" y="914975"/>
            <a:ext cx="5956750" cy="5238200"/>
          </a:xfrm>
          <a:prstGeom prst="rect">
            <a:avLst/>
          </a:prstGeom>
          <a:noFill/>
          <a:ln w="19050" cap="flat" cmpd="sng">
            <a:solidFill>
              <a:schemeClr val="dk2"/>
            </a:solidFill>
            <a:prstDash val="solid"/>
            <a:round/>
            <a:headEnd type="none" w="sm" len="sm"/>
            <a:tailEnd type="none" w="sm" len="sm"/>
          </a:ln>
        </p:spPr>
      </p:pic>
      <p:cxnSp>
        <p:nvCxnSpPr>
          <p:cNvPr id="541" name="Google Shape;541;p70"/>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42" name="Google Shape;542;p70"/>
          <p:cNvCxnSpPr/>
          <p:nvPr/>
        </p:nvCxnSpPr>
        <p:spPr>
          <a:xfrm>
            <a:off x="7843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43" name="Google Shape;543;p70"/>
          <p:cNvSpPr txBox="1"/>
          <p:nvPr/>
        </p:nvSpPr>
        <p:spPr>
          <a:xfrm>
            <a:off x="615900" y="303450"/>
            <a:ext cx="6597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Content and Practice Expectations</a:t>
            </a:r>
            <a:endParaRPr sz="3300">
              <a:solidFill>
                <a:schemeClr val="dk1"/>
              </a:solidFill>
              <a:latin typeface="Nanum Myeongjo"/>
              <a:ea typeface="Nanum Myeongjo"/>
              <a:cs typeface="Nanum Myeongjo"/>
              <a:sym typeface="Nanum Myeongjo"/>
            </a:endParaRPr>
          </a:p>
        </p:txBody>
      </p:sp>
      <p:sp>
        <p:nvSpPr>
          <p:cNvPr id="544" name="Google Shape;544;p70"/>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0"/>
          <p:cNvSpPr txBox="1"/>
          <p:nvPr/>
        </p:nvSpPr>
        <p:spPr>
          <a:xfrm>
            <a:off x="6976350" y="2679000"/>
            <a:ext cx="1554000" cy="846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C9FC8D"/>
                </a:solidFill>
                <a:latin typeface="DM Sans"/>
                <a:ea typeface="DM Sans"/>
                <a:cs typeface="DM Sans"/>
                <a:sym typeface="DM Sans"/>
              </a:rPr>
              <a:t>Choose 1-2 Content and Practice Expectations that student work could give evidence of.</a:t>
            </a:r>
            <a:endParaRPr sz="1100" b="1">
              <a:solidFill>
                <a:srgbClr val="C9FC8D"/>
              </a:solidFill>
              <a:latin typeface="DM Sans"/>
              <a:ea typeface="DM Sans"/>
              <a:cs typeface="DM Sans"/>
              <a:sym typeface="DM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158"/>
        <p:cNvGrpSpPr/>
        <p:nvPr/>
      </p:nvGrpSpPr>
      <p:grpSpPr>
        <a:xfrm>
          <a:off x="0" y="0"/>
          <a:ext cx="0" cy="0"/>
          <a:chOff x="0" y="0"/>
          <a:chExt cx="0" cy="0"/>
        </a:xfrm>
      </p:grpSpPr>
      <p:sp>
        <p:nvSpPr>
          <p:cNvPr id="159" name="Google Shape;159;p35"/>
          <p:cNvSpPr txBox="1"/>
          <p:nvPr/>
        </p:nvSpPr>
        <p:spPr>
          <a:xfrm>
            <a:off x="2876500" y="1757125"/>
            <a:ext cx="2409000" cy="2154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None/>
            </a:pPr>
            <a:r>
              <a:rPr lang="en-GB">
                <a:solidFill>
                  <a:schemeClr val="dk1"/>
                </a:solidFill>
                <a:latin typeface="NanumMyeongjo ExtraBold"/>
                <a:ea typeface="NanumMyeongjo ExtraBold"/>
                <a:cs typeface="NanumMyeongjo ExtraBold"/>
                <a:sym typeface="NanumMyeongjo ExtraBold"/>
              </a:rPr>
              <a:t>Participants will be able to:</a:t>
            </a:r>
            <a:endParaRPr>
              <a:solidFill>
                <a:schemeClr val="dk1"/>
              </a:solidFill>
              <a:latin typeface="NanumMyeongjo ExtraBold"/>
              <a:ea typeface="NanumMyeongjo ExtraBold"/>
              <a:cs typeface="NanumMyeongjo ExtraBold"/>
              <a:sym typeface="NanumMyeongjo ExtraBold"/>
            </a:endParaRPr>
          </a:p>
        </p:txBody>
      </p:sp>
      <p:sp>
        <p:nvSpPr>
          <p:cNvPr id="160" name="Google Shape;160;p35"/>
          <p:cNvSpPr txBox="1"/>
          <p:nvPr/>
        </p:nvSpPr>
        <p:spPr>
          <a:xfrm>
            <a:off x="2876500" y="2088175"/>
            <a:ext cx="2134800" cy="15213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Explain the content and practice expectations for the M203 badge</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Analyze tasks through the lenses of (1) content and practice expectations and (2)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Analyze student work for evidence of learning</a:t>
            </a:r>
            <a:endParaRPr sz="1000">
              <a:solidFill>
                <a:schemeClr val="dk1"/>
              </a:solidFill>
              <a:latin typeface="DM Sans"/>
              <a:ea typeface="DM Sans"/>
              <a:cs typeface="DM Sans"/>
              <a:sym typeface="DM Sans"/>
            </a:endParaRPr>
          </a:p>
        </p:txBody>
      </p:sp>
      <p:cxnSp>
        <p:nvCxnSpPr>
          <p:cNvPr id="161" name="Google Shape;161;p35"/>
          <p:cNvCxnSpPr/>
          <p:nvPr/>
        </p:nvCxnSpPr>
        <p:spPr>
          <a:xfrm>
            <a:off x="2374350" y="1083650"/>
            <a:ext cx="6784800" cy="0"/>
          </a:xfrm>
          <a:prstGeom prst="straightConnector1">
            <a:avLst/>
          </a:prstGeom>
          <a:noFill/>
          <a:ln w="9525" cap="flat" cmpd="sng">
            <a:solidFill>
              <a:schemeClr val="dk1"/>
            </a:solidFill>
            <a:prstDash val="solid"/>
            <a:round/>
            <a:headEnd type="none" w="med" len="med"/>
            <a:tailEnd type="none" w="med" len="med"/>
          </a:ln>
        </p:spPr>
      </p:cxnSp>
      <p:sp>
        <p:nvSpPr>
          <p:cNvPr id="162" name="Google Shape;162;p35"/>
          <p:cNvSpPr/>
          <p:nvPr/>
        </p:nvSpPr>
        <p:spPr>
          <a:xfrm>
            <a:off x="2876500" y="617975"/>
            <a:ext cx="922200" cy="922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5"/>
          <p:cNvSpPr txBox="1"/>
          <p:nvPr/>
        </p:nvSpPr>
        <p:spPr>
          <a:xfrm>
            <a:off x="6085125" y="1757125"/>
            <a:ext cx="922200" cy="215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a:solidFill>
                  <a:schemeClr val="dk1"/>
                </a:solidFill>
                <a:latin typeface="NanumMyeongjo ExtraBold"/>
                <a:ea typeface="NanumMyeongjo ExtraBold"/>
                <a:cs typeface="NanumMyeongjo ExtraBold"/>
                <a:sym typeface="NanumMyeongjo ExtraBold"/>
              </a:rPr>
              <a:t>Agenda:</a:t>
            </a:r>
            <a:endParaRPr>
              <a:solidFill>
                <a:schemeClr val="dk1"/>
              </a:solidFill>
              <a:latin typeface="NanumMyeongjo ExtraBold"/>
              <a:ea typeface="NanumMyeongjo ExtraBold"/>
              <a:cs typeface="NanumMyeongjo ExtraBold"/>
              <a:sym typeface="NanumMyeongjo ExtraBold"/>
            </a:endParaRPr>
          </a:p>
        </p:txBody>
      </p:sp>
      <p:sp>
        <p:nvSpPr>
          <p:cNvPr id="164" name="Google Shape;164;p35"/>
          <p:cNvSpPr txBox="1"/>
          <p:nvPr/>
        </p:nvSpPr>
        <p:spPr>
          <a:xfrm>
            <a:off x="6085125" y="2088175"/>
            <a:ext cx="1915200" cy="1472400"/>
          </a:xfrm>
          <a:prstGeom prst="rect">
            <a:avLst/>
          </a:prstGeom>
          <a:noFill/>
          <a:ln>
            <a:noFill/>
          </a:ln>
        </p:spPr>
        <p:txBody>
          <a:bodyPr spcFirstLastPara="1" wrap="square" lIns="0" tIns="0" rIns="0" bIns="0" anchor="t" anchorCtr="0">
            <a:spAutoFit/>
          </a:bodyPr>
          <a:lstStyle/>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Task 1: Expectations and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Task 1: Student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Task 2: Expectations and Learning Principles</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Task 2: Student Work</a:t>
            </a:r>
            <a:endParaRPr sz="1000">
              <a:solidFill>
                <a:schemeClr val="dk1"/>
              </a:solidFill>
              <a:latin typeface="DM Sans"/>
              <a:ea typeface="DM Sans"/>
              <a:cs typeface="DM Sans"/>
              <a:sym typeface="DM Sans"/>
            </a:endParaRPr>
          </a:p>
          <a:p>
            <a:pPr marL="146304" lvl="0" indent="-154940" algn="l" rtl="0">
              <a:lnSpc>
                <a:spcPct val="115000"/>
              </a:lnSpc>
              <a:spcBef>
                <a:spcPts val="500"/>
              </a:spcBef>
              <a:spcAft>
                <a:spcPts val="0"/>
              </a:spcAft>
              <a:buClr>
                <a:schemeClr val="dk1"/>
              </a:buClr>
              <a:buSzPts val="1000"/>
              <a:buFont typeface="DM Sans"/>
              <a:buChar char="●"/>
            </a:pPr>
            <a:r>
              <a:rPr lang="en-GB" sz="1000">
                <a:solidFill>
                  <a:schemeClr val="dk1"/>
                </a:solidFill>
                <a:latin typeface="DM Sans"/>
                <a:ea typeface="DM Sans"/>
                <a:cs typeface="DM Sans"/>
                <a:sym typeface="DM Sans"/>
              </a:rPr>
              <a:t>Closing</a:t>
            </a:r>
            <a:endParaRPr sz="1000">
              <a:solidFill>
                <a:schemeClr val="dk1"/>
              </a:solidFill>
              <a:latin typeface="DM Sans"/>
              <a:ea typeface="DM Sans"/>
              <a:cs typeface="DM Sans"/>
              <a:sym typeface="DM Sans"/>
            </a:endParaRPr>
          </a:p>
        </p:txBody>
      </p:sp>
      <p:sp>
        <p:nvSpPr>
          <p:cNvPr id="165" name="Google Shape;165;p35"/>
          <p:cNvSpPr/>
          <p:nvPr/>
        </p:nvSpPr>
        <p:spPr>
          <a:xfrm>
            <a:off x="6085125" y="617975"/>
            <a:ext cx="922200" cy="9222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6" name="Google Shape;166;p35"/>
          <p:cNvCxnSpPr/>
          <p:nvPr/>
        </p:nvCxnSpPr>
        <p:spPr>
          <a:xfrm>
            <a:off x="5687700" y="1083650"/>
            <a:ext cx="0" cy="4065300"/>
          </a:xfrm>
          <a:prstGeom prst="straightConnector1">
            <a:avLst/>
          </a:prstGeom>
          <a:noFill/>
          <a:ln w="9525" cap="flat" cmpd="sng">
            <a:solidFill>
              <a:schemeClr val="dk1"/>
            </a:solidFill>
            <a:prstDash val="solid"/>
            <a:round/>
            <a:headEnd type="none" w="med" len="med"/>
            <a:tailEnd type="none" w="med" len="med"/>
          </a:ln>
        </p:spPr>
      </p:cxnSp>
      <p:cxnSp>
        <p:nvCxnSpPr>
          <p:cNvPr id="167" name="Google Shape;167;p35"/>
          <p:cNvCxnSpPr/>
          <p:nvPr/>
        </p:nvCxnSpPr>
        <p:spPr>
          <a:xfrm>
            <a:off x="2374350" y="4721100"/>
            <a:ext cx="6784800" cy="0"/>
          </a:xfrm>
          <a:prstGeom prst="straightConnector1">
            <a:avLst/>
          </a:prstGeom>
          <a:noFill/>
          <a:ln w="9525" cap="flat" cmpd="sng">
            <a:solidFill>
              <a:schemeClr val="dk1"/>
            </a:solidFill>
            <a:prstDash val="solid"/>
            <a:round/>
            <a:headEnd type="none" w="med" len="med"/>
            <a:tailEnd type="none" w="med" len="med"/>
          </a:ln>
        </p:spPr>
      </p:cxnSp>
      <p:sp>
        <p:nvSpPr>
          <p:cNvPr id="168" name="Google Shape;168;p35"/>
          <p:cNvSpPr/>
          <p:nvPr/>
        </p:nvSpPr>
        <p:spPr>
          <a:xfrm>
            <a:off x="0" y="0"/>
            <a:ext cx="2505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5"/>
          <p:cNvSpPr txBox="1"/>
          <p:nvPr/>
        </p:nvSpPr>
        <p:spPr>
          <a:xfrm>
            <a:off x="325175" y="342200"/>
            <a:ext cx="1915200" cy="12192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Outcomes and Agenda</a:t>
            </a:r>
            <a:endParaRPr sz="3300">
              <a:solidFill>
                <a:schemeClr val="dk1"/>
              </a:solidFill>
              <a:latin typeface="Nanum Myeongjo"/>
              <a:ea typeface="Nanum Myeongjo"/>
              <a:cs typeface="Nanum Myeongjo"/>
              <a:sym typeface="Nanum Myeongjo"/>
            </a:endParaRPr>
          </a:p>
        </p:txBody>
      </p:sp>
      <p:cxnSp>
        <p:nvCxnSpPr>
          <p:cNvPr id="170" name="Google Shape;170;p35"/>
          <p:cNvCxnSpPr/>
          <p:nvPr/>
        </p:nvCxnSpPr>
        <p:spPr>
          <a:xfrm>
            <a:off x="2505475" y="-6900"/>
            <a:ext cx="0" cy="5155800"/>
          </a:xfrm>
          <a:prstGeom prst="straightConnector1">
            <a:avLst/>
          </a:prstGeom>
          <a:noFill/>
          <a:ln w="9525" cap="flat" cmpd="sng">
            <a:solidFill>
              <a:schemeClr val="dk1"/>
            </a:solidFill>
            <a:prstDash val="solid"/>
            <a:round/>
            <a:headEnd type="none" w="med" len="med"/>
            <a:tailEnd type="none" w="med" len="med"/>
          </a:ln>
        </p:spPr>
      </p:cxnSp>
      <p:pic>
        <p:nvPicPr>
          <p:cNvPr id="171" name="Google Shape;171;p35"/>
          <p:cNvPicPr preferRelativeResize="0"/>
          <p:nvPr/>
        </p:nvPicPr>
        <p:blipFill>
          <a:blip r:embed="rId3">
            <a:alphaModFix/>
          </a:blip>
          <a:stretch>
            <a:fillRect/>
          </a:stretch>
        </p:blipFill>
        <p:spPr>
          <a:xfrm>
            <a:off x="3096768" y="841025"/>
            <a:ext cx="481663" cy="485249"/>
          </a:xfrm>
          <a:prstGeom prst="rect">
            <a:avLst/>
          </a:prstGeom>
          <a:noFill/>
          <a:ln>
            <a:noFill/>
          </a:ln>
        </p:spPr>
      </p:pic>
      <p:pic>
        <p:nvPicPr>
          <p:cNvPr id="172" name="Google Shape;172;p35"/>
          <p:cNvPicPr preferRelativeResize="0"/>
          <p:nvPr/>
        </p:nvPicPr>
        <p:blipFill>
          <a:blip r:embed="rId4">
            <a:alphaModFix/>
          </a:blip>
          <a:stretch>
            <a:fillRect/>
          </a:stretch>
        </p:blipFill>
        <p:spPr>
          <a:xfrm>
            <a:off x="6309925" y="841025"/>
            <a:ext cx="472599" cy="485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549"/>
        <p:cNvGrpSpPr/>
        <p:nvPr/>
      </p:nvGrpSpPr>
      <p:grpSpPr>
        <a:xfrm>
          <a:off x="0" y="0"/>
          <a:ext cx="0" cy="0"/>
          <a:chOff x="0" y="0"/>
          <a:chExt cx="0" cy="0"/>
        </a:xfrm>
      </p:grpSpPr>
      <p:pic>
        <p:nvPicPr>
          <p:cNvPr id="550" name="Google Shape;550;p71"/>
          <p:cNvPicPr preferRelativeResize="0"/>
          <p:nvPr/>
        </p:nvPicPr>
        <p:blipFill>
          <a:blip r:embed="rId3">
            <a:alphaModFix/>
          </a:blip>
          <a:stretch>
            <a:fillRect/>
          </a:stretch>
        </p:blipFill>
        <p:spPr>
          <a:xfrm>
            <a:off x="1342925" y="914975"/>
            <a:ext cx="5956750" cy="5238200"/>
          </a:xfrm>
          <a:prstGeom prst="rect">
            <a:avLst/>
          </a:prstGeom>
          <a:noFill/>
          <a:ln w="19050" cap="flat" cmpd="sng">
            <a:solidFill>
              <a:schemeClr val="dk2"/>
            </a:solidFill>
            <a:prstDash val="solid"/>
            <a:round/>
            <a:headEnd type="none" w="sm" len="sm"/>
            <a:tailEnd type="none" w="sm" len="sm"/>
          </a:ln>
        </p:spPr>
      </p:pic>
      <p:cxnSp>
        <p:nvCxnSpPr>
          <p:cNvPr id="551" name="Google Shape;551;p71"/>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552" name="Google Shape;552;p71"/>
          <p:cNvCxnSpPr/>
          <p:nvPr/>
        </p:nvCxnSpPr>
        <p:spPr>
          <a:xfrm>
            <a:off x="7843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553" name="Google Shape;553;p71"/>
          <p:cNvSpPr txBox="1"/>
          <p:nvPr/>
        </p:nvSpPr>
        <p:spPr>
          <a:xfrm>
            <a:off x="615900" y="303450"/>
            <a:ext cx="6597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Content and Practice Expectations</a:t>
            </a:r>
            <a:endParaRPr sz="3300">
              <a:solidFill>
                <a:schemeClr val="dk1"/>
              </a:solidFill>
              <a:latin typeface="Nanum Myeongjo"/>
              <a:ea typeface="Nanum Myeongjo"/>
              <a:cs typeface="Nanum Myeongjo"/>
              <a:sym typeface="Nanum Myeongjo"/>
            </a:endParaRPr>
          </a:p>
        </p:txBody>
      </p:sp>
      <p:sp>
        <p:nvSpPr>
          <p:cNvPr id="554" name="Google Shape;554;p71"/>
          <p:cNvSpPr/>
          <p:nvPr/>
        </p:nvSpPr>
        <p:spPr>
          <a:xfrm>
            <a:off x="6780300" y="2091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1"/>
          <p:cNvSpPr txBox="1"/>
          <p:nvPr/>
        </p:nvSpPr>
        <p:spPr>
          <a:xfrm>
            <a:off x="6976350" y="2679000"/>
            <a:ext cx="1554000" cy="677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C9FC8D"/>
                </a:solidFill>
                <a:latin typeface="DM Sans"/>
                <a:ea typeface="DM Sans"/>
                <a:cs typeface="DM Sans"/>
                <a:sym typeface="DM Sans"/>
              </a:rPr>
              <a:t>203.a: Interpret the structure of polynomial and rational expressions.</a:t>
            </a:r>
            <a:endParaRPr sz="1100" b="1">
              <a:solidFill>
                <a:srgbClr val="C9FC8D"/>
              </a:solidFill>
              <a:latin typeface="DM Sans"/>
              <a:ea typeface="DM Sans"/>
              <a:cs typeface="DM Sans"/>
              <a:sym typeface="DM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59"/>
        <p:cNvGrpSpPr/>
        <p:nvPr/>
      </p:nvGrpSpPr>
      <p:grpSpPr>
        <a:xfrm>
          <a:off x="0" y="0"/>
          <a:ext cx="0" cy="0"/>
          <a:chOff x="0" y="0"/>
          <a:chExt cx="0" cy="0"/>
        </a:xfrm>
      </p:grpSpPr>
      <p:sp>
        <p:nvSpPr>
          <p:cNvPr id="560" name="Google Shape;560;p72"/>
          <p:cNvSpPr txBox="1"/>
          <p:nvPr/>
        </p:nvSpPr>
        <p:spPr>
          <a:xfrm>
            <a:off x="3105100" y="690325"/>
            <a:ext cx="43215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b="1">
                <a:solidFill>
                  <a:schemeClr val="dk1"/>
                </a:solidFill>
                <a:latin typeface="DM Sans"/>
                <a:ea typeface="DM Sans"/>
                <a:cs typeface="DM Sans"/>
                <a:sym typeface="DM Sans"/>
              </a:rPr>
              <a:t>In M203 Polynomial and Rational Expressions, Functions, and Equations, students will employ the following learning principles: </a:t>
            </a:r>
            <a:endParaRPr b="1">
              <a:solidFill>
                <a:schemeClr val="dk1"/>
              </a:solidFill>
              <a:latin typeface="DM Sans"/>
              <a:ea typeface="DM Sans"/>
              <a:cs typeface="DM Sans"/>
              <a:sym typeface="DM Sans"/>
            </a:endParaRPr>
          </a:p>
        </p:txBody>
      </p:sp>
      <p:sp>
        <p:nvSpPr>
          <p:cNvPr id="561" name="Google Shape;561;p72"/>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62" name="Google Shape;562;p72"/>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63" name="Google Shape;563;p72"/>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64" name="Google Shape;564;p72"/>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65" name="Google Shape;565;p72"/>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66" name="Google Shape;566;p72"/>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67" name="Google Shape;567;p72"/>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71"/>
        <p:cNvGrpSpPr/>
        <p:nvPr/>
      </p:nvGrpSpPr>
      <p:grpSpPr>
        <a:xfrm>
          <a:off x="0" y="0"/>
          <a:ext cx="0" cy="0"/>
          <a:chOff x="0" y="0"/>
          <a:chExt cx="0" cy="0"/>
        </a:xfrm>
      </p:grpSpPr>
      <p:sp>
        <p:nvSpPr>
          <p:cNvPr id="572" name="Google Shape;572;p73"/>
          <p:cNvSpPr txBox="1"/>
          <p:nvPr/>
        </p:nvSpPr>
        <p:spPr>
          <a:xfrm>
            <a:off x="3105100" y="690325"/>
            <a:ext cx="42885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b="1">
                <a:solidFill>
                  <a:schemeClr val="dk1"/>
                </a:solidFill>
                <a:latin typeface="DM Sans"/>
                <a:ea typeface="DM Sans"/>
                <a:cs typeface="DM Sans"/>
                <a:sym typeface="DM Sans"/>
              </a:rPr>
              <a:t>In M203 Polynomial and Rational Expressions, Functions, and Equations, students will employ the following learning principles: </a:t>
            </a:r>
            <a:endParaRPr b="1">
              <a:solidFill>
                <a:schemeClr val="dk1"/>
              </a:solidFill>
              <a:latin typeface="DM Sans"/>
              <a:ea typeface="DM Sans"/>
              <a:cs typeface="DM Sans"/>
              <a:sym typeface="DM Sans"/>
            </a:endParaRPr>
          </a:p>
        </p:txBody>
      </p:sp>
      <p:sp>
        <p:nvSpPr>
          <p:cNvPr id="573" name="Google Shape;573;p73"/>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74" name="Google Shape;574;p73"/>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75" name="Google Shape;575;p73"/>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76" name="Google Shape;576;p73"/>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77" name="Google Shape;577;p73"/>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78" name="Google Shape;578;p73"/>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79" name="Google Shape;579;p73"/>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580" name="Google Shape;580;p73"/>
          <p:cNvSpPr/>
          <p:nvPr/>
        </p:nvSpPr>
        <p:spPr>
          <a:xfrm>
            <a:off x="6399300" y="2472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3"/>
          <p:cNvSpPr txBox="1"/>
          <p:nvPr/>
        </p:nvSpPr>
        <p:spPr>
          <a:xfrm>
            <a:off x="6595350" y="2937350"/>
            <a:ext cx="1554000" cy="1015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BDFCD7"/>
                </a:solidFill>
                <a:latin typeface="DM Sans"/>
                <a:ea typeface="DM Sans"/>
                <a:cs typeface="DM Sans"/>
                <a:sym typeface="DM Sans"/>
              </a:rPr>
              <a:t>Which of these principles does this task lend itself to? </a:t>
            </a:r>
            <a:endParaRPr sz="1100" b="1">
              <a:solidFill>
                <a:srgbClr val="BDFCD7"/>
              </a:solidFill>
              <a:latin typeface="DM Sans"/>
              <a:ea typeface="DM Sans"/>
              <a:cs typeface="DM Sans"/>
              <a:sym typeface="DM Sans"/>
            </a:endParaRPr>
          </a:p>
          <a:p>
            <a:pPr marL="0" lvl="0" indent="0" algn="ctr" rtl="0">
              <a:spcBef>
                <a:spcPts val="0"/>
              </a:spcBef>
              <a:spcAft>
                <a:spcPts val="0"/>
              </a:spcAft>
              <a:buNone/>
            </a:pPr>
            <a:r>
              <a:rPr lang="en-GB" sz="1100" b="1">
                <a:solidFill>
                  <a:srgbClr val="BDFCD7"/>
                </a:solidFill>
                <a:latin typeface="DM Sans"/>
                <a:ea typeface="DM Sans"/>
                <a:cs typeface="DM Sans"/>
                <a:sym typeface="DM Sans"/>
              </a:rPr>
              <a:t>Which ones can the task be easily adapted to accommodate? </a:t>
            </a:r>
            <a:endParaRPr sz="1100" b="1">
              <a:solidFill>
                <a:srgbClr val="BDFCD7"/>
              </a:solidFill>
              <a:latin typeface="DM Sans"/>
              <a:ea typeface="DM Sans"/>
              <a:cs typeface="DM Sans"/>
              <a:sym typeface="DM San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585"/>
        <p:cNvGrpSpPr/>
        <p:nvPr/>
      </p:nvGrpSpPr>
      <p:grpSpPr>
        <a:xfrm>
          <a:off x="0" y="0"/>
          <a:ext cx="0" cy="0"/>
          <a:chOff x="0" y="0"/>
          <a:chExt cx="0" cy="0"/>
        </a:xfrm>
      </p:grpSpPr>
      <p:sp>
        <p:nvSpPr>
          <p:cNvPr id="586" name="Google Shape;586;p74"/>
          <p:cNvSpPr txBox="1"/>
          <p:nvPr/>
        </p:nvSpPr>
        <p:spPr>
          <a:xfrm>
            <a:off x="3105100" y="690325"/>
            <a:ext cx="4308300" cy="6465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b="1">
                <a:solidFill>
                  <a:schemeClr val="dk1"/>
                </a:solidFill>
                <a:latin typeface="DM Sans"/>
                <a:ea typeface="DM Sans"/>
                <a:cs typeface="DM Sans"/>
                <a:sym typeface="DM Sans"/>
              </a:rPr>
              <a:t>In M203 Polynomial and Rational Expressions, Functions, and Equations, students will employ the following learning principles: </a:t>
            </a:r>
            <a:endParaRPr b="1">
              <a:solidFill>
                <a:schemeClr val="dk1"/>
              </a:solidFill>
              <a:latin typeface="DM Sans"/>
              <a:ea typeface="DM Sans"/>
              <a:cs typeface="DM Sans"/>
              <a:sym typeface="DM Sans"/>
            </a:endParaRPr>
          </a:p>
        </p:txBody>
      </p:sp>
      <p:sp>
        <p:nvSpPr>
          <p:cNvPr id="587" name="Google Shape;587;p74"/>
          <p:cNvSpPr txBox="1"/>
          <p:nvPr/>
        </p:nvSpPr>
        <p:spPr>
          <a:xfrm>
            <a:off x="3105100" y="1506075"/>
            <a:ext cx="4830900" cy="2268900"/>
          </a:xfrm>
          <a:prstGeom prst="rect">
            <a:avLst/>
          </a:prstGeom>
          <a:noFill/>
          <a:ln>
            <a:noFill/>
          </a:ln>
        </p:spPr>
        <p:txBody>
          <a:bodyPr spcFirstLastPara="1" wrap="square" lIns="0" tIns="0" rIns="0" bIns="0" anchor="t" anchorCtr="0">
            <a:spAutoFit/>
          </a:bodyPr>
          <a:lstStyle/>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with cognitively demanding tasks in heterogeneous settings (LP 1).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Engage in social activities (LP 2).</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Build conceptual understanding through reasoning (LP 3).</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Have agency in their learning (LP 4).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View mathematics as a human endeavor across centuries (LP 5).</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See mathematics as relevant (LP 6). </a:t>
            </a:r>
            <a:endParaRPr sz="1200">
              <a:solidFill>
                <a:schemeClr val="dk1"/>
              </a:solidFill>
              <a:latin typeface="DM Sans"/>
              <a:ea typeface="DM Sans"/>
              <a:cs typeface="DM Sans"/>
              <a:sym typeface="DM Sans"/>
            </a:endParaRPr>
          </a:p>
          <a:p>
            <a:pPr marL="164592" lvl="0" indent="-167640" algn="l" rtl="0">
              <a:lnSpc>
                <a:spcPct val="115000"/>
              </a:lnSpc>
              <a:spcBef>
                <a:spcPts val="500"/>
              </a:spcBef>
              <a:spcAft>
                <a:spcPts val="0"/>
              </a:spcAft>
              <a:buClr>
                <a:schemeClr val="dk1"/>
              </a:buClr>
              <a:buSzPts val="1200"/>
              <a:buFont typeface="DM Sans"/>
              <a:buChar char="●"/>
            </a:pPr>
            <a:r>
              <a:rPr lang="en-GB" sz="1200">
                <a:solidFill>
                  <a:schemeClr val="dk1"/>
                </a:solidFill>
                <a:latin typeface="DM Sans"/>
                <a:ea typeface="DM Sans"/>
                <a:cs typeface="DM Sans"/>
                <a:sym typeface="DM Sans"/>
              </a:rPr>
              <a:t>Employ technology as a tool for problem-solving and understanding (LP 7).</a:t>
            </a:r>
            <a:endParaRPr sz="1200">
              <a:solidFill>
                <a:schemeClr val="dk1"/>
              </a:solidFill>
              <a:latin typeface="DM Sans"/>
              <a:ea typeface="DM Sans"/>
              <a:cs typeface="DM Sans"/>
              <a:sym typeface="DM Sans"/>
            </a:endParaRPr>
          </a:p>
        </p:txBody>
      </p:sp>
      <p:cxnSp>
        <p:nvCxnSpPr>
          <p:cNvPr id="588" name="Google Shape;588;p74"/>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589" name="Google Shape;589;p74"/>
          <p:cNvSpPr/>
          <p:nvPr/>
        </p:nvSpPr>
        <p:spPr>
          <a:xfrm>
            <a:off x="0" y="0"/>
            <a:ext cx="27234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90" name="Google Shape;590;p74"/>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591" name="Google Shape;591;p74"/>
          <p:cNvCxnSpPr/>
          <p:nvPr/>
        </p:nvCxnSpPr>
        <p:spPr>
          <a:xfrm>
            <a:off x="2720450"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592" name="Google Shape;592;p74"/>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593" name="Google Shape;593;p74"/>
          <p:cNvSpPr txBox="1"/>
          <p:nvPr/>
        </p:nvSpPr>
        <p:spPr>
          <a:xfrm>
            <a:off x="325175" y="647000"/>
            <a:ext cx="2169900" cy="8127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Learning</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Principles</a:t>
            </a:r>
            <a:endParaRPr sz="3300">
              <a:solidFill>
                <a:schemeClr val="dk1"/>
              </a:solidFill>
              <a:latin typeface="Nanum Myeongjo"/>
              <a:ea typeface="Nanum Myeongjo"/>
              <a:cs typeface="Nanum Myeongjo"/>
              <a:sym typeface="Nanum Myeongjo"/>
            </a:endParaRPr>
          </a:p>
        </p:txBody>
      </p:sp>
      <p:sp>
        <p:nvSpPr>
          <p:cNvPr id="594" name="Google Shape;594;p74"/>
          <p:cNvSpPr/>
          <p:nvPr/>
        </p:nvSpPr>
        <p:spPr>
          <a:xfrm>
            <a:off x="6399300" y="24722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74"/>
          <p:cNvSpPr txBox="1"/>
          <p:nvPr/>
        </p:nvSpPr>
        <p:spPr>
          <a:xfrm>
            <a:off x="6595350" y="3075800"/>
            <a:ext cx="15540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BDFCD7"/>
                </a:solidFill>
                <a:latin typeface="DM Sans"/>
                <a:ea typeface="DM Sans"/>
                <a:cs typeface="DM Sans"/>
                <a:sym typeface="DM Sans"/>
              </a:rPr>
              <a:t>Share what </a:t>
            </a:r>
            <a:br>
              <a:rPr lang="en-GB" sz="1600" b="1">
                <a:solidFill>
                  <a:srgbClr val="BDFCD7"/>
                </a:solidFill>
                <a:latin typeface="DM Sans"/>
                <a:ea typeface="DM Sans"/>
                <a:cs typeface="DM Sans"/>
                <a:sym typeface="DM Sans"/>
              </a:rPr>
            </a:br>
            <a:r>
              <a:rPr lang="en-GB" sz="1600" b="1">
                <a:solidFill>
                  <a:srgbClr val="BDFCD7"/>
                </a:solidFill>
                <a:latin typeface="DM Sans"/>
                <a:ea typeface="DM Sans"/>
                <a:cs typeface="DM Sans"/>
                <a:sym typeface="DM Sans"/>
              </a:rPr>
              <a:t>you came up with!</a:t>
            </a:r>
            <a:endParaRPr sz="1100" b="1">
              <a:solidFill>
                <a:srgbClr val="BDFCD7"/>
              </a:solidFill>
              <a:latin typeface="DM Sans"/>
              <a:ea typeface="DM Sans"/>
              <a:cs typeface="DM Sans"/>
              <a:sym typeface="DM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599"/>
        <p:cNvGrpSpPr/>
        <p:nvPr/>
      </p:nvGrpSpPr>
      <p:grpSpPr>
        <a:xfrm>
          <a:off x="0" y="0"/>
          <a:ext cx="0" cy="0"/>
          <a:chOff x="0" y="0"/>
          <a:chExt cx="0" cy="0"/>
        </a:xfrm>
      </p:grpSpPr>
      <p:cxnSp>
        <p:nvCxnSpPr>
          <p:cNvPr id="600" name="Google Shape;600;p75"/>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01" name="Google Shape;601;p75"/>
          <p:cNvSpPr txBox="1"/>
          <p:nvPr/>
        </p:nvSpPr>
        <p:spPr>
          <a:xfrm>
            <a:off x="3419850" y="303450"/>
            <a:ext cx="4318200" cy="181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Task 2: Student Work</a:t>
            </a:r>
            <a:endParaRPr sz="5200">
              <a:solidFill>
                <a:schemeClr val="dk1"/>
              </a:solidFill>
              <a:latin typeface="Nanum Myeongjo"/>
              <a:ea typeface="Nanum Myeongjo"/>
              <a:cs typeface="Nanum Myeongjo"/>
              <a:sym typeface="Nanum Myeongjo"/>
            </a:endParaRPr>
          </a:p>
        </p:txBody>
      </p:sp>
      <p:sp>
        <p:nvSpPr>
          <p:cNvPr id="602" name="Google Shape;602;p75"/>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05</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606"/>
        <p:cNvGrpSpPr/>
        <p:nvPr/>
      </p:nvGrpSpPr>
      <p:grpSpPr>
        <a:xfrm>
          <a:off x="0" y="0"/>
          <a:ext cx="0" cy="0"/>
          <a:chOff x="0" y="0"/>
          <a:chExt cx="0" cy="0"/>
        </a:xfrm>
      </p:grpSpPr>
      <p:sp>
        <p:nvSpPr>
          <p:cNvPr id="607" name="Google Shape;607;p76"/>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GB"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608" name="Google Shape;608;p76"/>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609" name="Google Shape;609;p76"/>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610" name="Google Shape;610;p76"/>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11" name="Google Shape;611;p76"/>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Round 1:What </a:t>
            </a:r>
            <a:br>
              <a:rPr lang="en-GB" sz="3300">
                <a:solidFill>
                  <a:schemeClr val="dk1"/>
                </a:solidFill>
                <a:latin typeface="Nanum Myeongjo"/>
                <a:ea typeface="Nanum Myeongjo"/>
                <a:cs typeface="Nanum Myeongjo"/>
                <a:sym typeface="Nanum Myeongjo"/>
              </a:rPr>
            </a:br>
            <a:r>
              <a:rPr lang="en-GB"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sp>
        <p:nvSpPr>
          <p:cNvPr id="612" name="Google Shape;612;p76"/>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of student work here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616"/>
        <p:cNvGrpSpPr/>
        <p:nvPr/>
      </p:nvGrpSpPr>
      <p:grpSpPr>
        <a:xfrm>
          <a:off x="0" y="0"/>
          <a:ext cx="0" cy="0"/>
          <a:chOff x="0" y="0"/>
          <a:chExt cx="0" cy="0"/>
        </a:xfrm>
      </p:grpSpPr>
      <p:sp>
        <p:nvSpPr>
          <p:cNvPr id="617" name="Google Shape;617;p77"/>
          <p:cNvSpPr txBox="1"/>
          <p:nvPr/>
        </p:nvSpPr>
        <p:spPr>
          <a:xfrm>
            <a:off x="615900" y="2077375"/>
            <a:ext cx="2617200" cy="347100"/>
          </a:xfrm>
          <a:prstGeom prst="rect">
            <a:avLst/>
          </a:prstGeom>
          <a:noFill/>
          <a:ln>
            <a:noFill/>
          </a:ln>
        </p:spPr>
        <p:txBody>
          <a:bodyPr spcFirstLastPara="1" wrap="square" lIns="91425" tIns="0" rIns="0" bIns="0" anchor="t" anchorCtr="0">
            <a:spAutoFit/>
          </a:bodyPr>
          <a:lstStyle/>
          <a:p>
            <a:pPr marL="82296" lvl="0" indent="-152146" algn="l" rtl="0">
              <a:lnSpc>
                <a:spcPct val="105000"/>
              </a:lnSpc>
              <a:spcBef>
                <a:spcPts val="1200"/>
              </a:spcBef>
              <a:spcAft>
                <a:spcPts val="0"/>
              </a:spcAft>
              <a:buClr>
                <a:schemeClr val="dk1"/>
              </a:buClr>
              <a:buSzPts val="1100"/>
              <a:buFont typeface="DM Sans"/>
              <a:buChar char="●"/>
            </a:pPr>
            <a:r>
              <a:rPr lang="en-GB" sz="1100">
                <a:solidFill>
                  <a:schemeClr val="dk1"/>
                </a:solidFill>
                <a:latin typeface="DM Sans"/>
                <a:ea typeface="DM Sans"/>
                <a:cs typeface="DM Sans"/>
                <a:sym typeface="DM Sans"/>
              </a:rPr>
              <a:t>One thing you notice about each piece of student work.</a:t>
            </a:r>
            <a:endParaRPr sz="1100">
              <a:solidFill>
                <a:schemeClr val="dk1"/>
              </a:solidFill>
              <a:latin typeface="DM Sans"/>
              <a:ea typeface="DM Sans"/>
              <a:cs typeface="DM Sans"/>
              <a:sym typeface="DM Sans"/>
            </a:endParaRPr>
          </a:p>
        </p:txBody>
      </p:sp>
      <p:sp>
        <p:nvSpPr>
          <p:cNvPr id="618" name="Google Shape;618;p77"/>
          <p:cNvSpPr txBox="1"/>
          <p:nvPr/>
        </p:nvSpPr>
        <p:spPr>
          <a:xfrm>
            <a:off x="615900" y="1764850"/>
            <a:ext cx="26172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a:solidFill>
                  <a:schemeClr val="dk1"/>
                </a:solidFill>
                <a:latin typeface="DM Sans Medium"/>
                <a:ea typeface="DM Sans Medium"/>
                <a:cs typeface="DM Sans Medium"/>
                <a:sym typeface="DM Sans Medium"/>
              </a:rPr>
              <a:t>Jot down</a:t>
            </a:r>
            <a:endParaRPr sz="1100">
              <a:latin typeface="DM Sans Medium"/>
              <a:ea typeface="DM Sans Medium"/>
              <a:cs typeface="DM Sans Medium"/>
              <a:sym typeface="DM Sans Medium"/>
            </a:endParaRPr>
          </a:p>
        </p:txBody>
      </p:sp>
      <p:cxnSp>
        <p:nvCxnSpPr>
          <p:cNvPr id="619" name="Google Shape;619;p77"/>
          <p:cNvCxnSpPr/>
          <p:nvPr/>
        </p:nvCxnSpPr>
        <p:spPr>
          <a:xfrm>
            <a:off x="-2700" y="1482784"/>
            <a:ext cx="9149400" cy="0"/>
          </a:xfrm>
          <a:prstGeom prst="straightConnector1">
            <a:avLst/>
          </a:prstGeom>
          <a:noFill/>
          <a:ln w="9525" cap="flat" cmpd="sng">
            <a:solidFill>
              <a:schemeClr val="dk1"/>
            </a:solidFill>
            <a:prstDash val="solid"/>
            <a:round/>
            <a:headEnd type="none" w="med" len="med"/>
            <a:tailEnd type="none" w="med" len="med"/>
          </a:ln>
        </p:spPr>
      </p:cxnSp>
      <p:cxnSp>
        <p:nvCxnSpPr>
          <p:cNvPr id="620" name="Google Shape;620;p77"/>
          <p:cNvCxnSpPr/>
          <p:nvPr/>
        </p:nvCxnSpPr>
        <p:spPr>
          <a:xfrm>
            <a:off x="70818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21" name="Google Shape;621;p77"/>
          <p:cNvSpPr txBox="1"/>
          <p:nvPr/>
        </p:nvSpPr>
        <p:spPr>
          <a:xfrm>
            <a:off x="615900" y="303450"/>
            <a:ext cx="5453700" cy="9144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Round 1:What </a:t>
            </a:r>
            <a:br>
              <a:rPr lang="en-GB" sz="3300">
                <a:solidFill>
                  <a:schemeClr val="dk1"/>
                </a:solidFill>
                <a:latin typeface="Nanum Myeongjo"/>
                <a:ea typeface="Nanum Myeongjo"/>
                <a:cs typeface="Nanum Myeongjo"/>
                <a:sym typeface="Nanum Myeongjo"/>
              </a:rPr>
            </a:br>
            <a:r>
              <a:rPr lang="en-GB" sz="3300">
                <a:solidFill>
                  <a:schemeClr val="dk1"/>
                </a:solidFill>
                <a:latin typeface="Nanum Myeongjo"/>
                <a:ea typeface="Nanum Myeongjo"/>
                <a:cs typeface="Nanum Myeongjo"/>
                <a:sym typeface="Nanum Myeongjo"/>
              </a:rPr>
              <a:t>do you notice?</a:t>
            </a:r>
            <a:endParaRPr sz="3300">
              <a:solidFill>
                <a:schemeClr val="dk1"/>
              </a:solidFill>
              <a:latin typeface="Nanum Myeongjo"/>
              <a:ea typeface="Nanum Myeongjo"/>
              <a:cs typeface="Nanum Myeongjo"/>
              <a:sym typeface="Nanum Myeongjo"/>
            </a:endParaRPr>
          </a:p>
        </p:txBody>
      </p:sp>
      <p:sp>
        <p:nvSpPr>
          <p:cNvPr id="622" name="Google Shape;622;p77"/>
          <p:cNvSpPr/>
          <p:nvPr/>
        </p:nvSpPr>
        <p:spPr>
          <a:xfrm>
            <a:off x="1612725" y="264400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77"/>
          <p:cNvSpPr txBox="1"/>
          <p:nvPr/>
        </p:nvSpPr>
        <p:spPr>
          <a:xfrm>
            <a:off x="1808775" y="3331300"/>
            <a:ext cx="15540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C9FC8D"/>
                </a:solidFill>
                <a:latin typeface="DM Sans"/>
                <a:ea typeface="DM Sans"/>
                <a:cs typeface="DM Sans"/>
                <a:sym typeface="DM Sans"/>
              </a:rPr>
              <a:t>Come off mute and share what you saw!</a:t>
            </a:r>
            <a:endParaRPr b="1">
              <a:solidFill>
                <a:srgbClr val="C9FC8D"/>
              </a:solidFill>
              <a:latin typeface="DM Sans"/>
              <a:ea typeface="DM Sans"/>
              <a:cs typeface="DM Sans"/>
              <a:sym typeface="DM Sans"/>
            </a:endParaRPr>
          </a:p>
        </p:txBody>
      </p:sp>
      <p:sp>
        <p:nvSpPr>
          <p:cNvPr id="624" name="Google Shape;624;p77"/>
          <p:cNvSpPr/>
          <p:nvPr/>
        </p:nvSpPr>
        <p:spPr>
          <a:xfrm>
            <a:off x="4448300" y="492950"/>
            <a:ext cx="4202400" cy="38211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of student work here</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28"/>
        <p:cNvGrpSpPr/>
        <p:nvPr/>
      </p:nvGrpSpPr>
      <p:grpSpPr>
        <a:xfrm>
          <a:off x="0" y="0"/>
          <a:ext cx="0" cy="0"/>
          <a:chOff x="0" y="0"/>
          <a:chExt cx="0" cy="0"/>
        </a:xfrm>
      </p:grpSpPr>
      <p:cxnSp>
        <p:nvCxnSpPr>
          <p:cNvPr id="629" name="Google Shape;629;p78"/>
          <p:cNvCxnSpPr/>
          <p:nvPr/>
        </p:nvCxnSpPr>
        <p:spPr>
          <a:xfrm>
            <a:off x="6900" y="1085975"/>
            <a:ext cx="9152400" cy="0"/>
          </a:xfrm>
          <a:prstGeom prst="straightConnector1">
            <a:avLst/>
          </a:prstGeom>
          <a:noFill/>
          <a:ln w="9525" cap="flat" cmpd="sng">
            <a:solidFill>
              <a:srgbClr val="000000"/>
            </a:solidFill>
            <a:prstDash val="solid"/>
            <a:round/>
            <a:headEnd type="none" w="med" len="med"/>
            <a:tailEnd type="none" w="med" len="med"/>
          </a:ln>
        </p:spPr>
      </p:cxnSp>
      <p:sp>
        <p:nvSpPr>
          <p:cNvPr id="630" name="Google Shape;630;p78"/>
          <p:cNvSpPr txBox="1"/>
          <p:nvPr/>
        </p:nvSpPr>
        <p:spPr>
          <a:xfrm>
            <a:off x="3120200" y="608950"/>
            <a:ext cx="5396400" cy="2154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chemeClr val="dk1"/>
                </a:solidFill>
                <a:latin typeface="DM Sans"/>
                <a:ea typeface="DM Sans"/>
                <a:cs typeface="DM Sans"/>
                <a:sym typeface="DM Sans"/>
              </a:rPr>
              <a:t>Let’s examine some work together:</a:t>
            </a:r>
            <a:endParaRPr b="1">
              <a:solidFill>
                <a:schemeClr val="dk1"/>
              </a:solidFill>
              <a:latin typeface="DM Sans"/>
              <a:ea typeface="DM Sans"/>
              <a:cs typeface="DM Sans"/>
              <a:sym typeface="DM Sans"/>
            </a:endParaRPr>
          </a:p>
        </p:txBody>
      </p:sp>
      <p:cxnSp>
        <p:nvCxnSpPr>
          <p:cNvPr id="631" name="Google Shape;631;p78"/>
          <p:cNvCxnSpPr/>
          <p:nvPr/>
        </p:nvCxnSpPr>
        <p:spPr>
          <a:xfrm>
            <a:off x="8834775" y="-6900"/>
            <a:ext cx="0" cy="5155800"/>
          </a:xfrm>
          <a:prstGeom prst="straightConnector1">
            <a:avLst/>
          </a:prstGeom>
          <a:noFill/>
          <a:ln w="9525" cap="flat" cmpd="sng">
            <a:solidFill>
              <a:srgbClr val="000000"/>
            </a:solidFill>
            <a:prstDash val="solid"/>
            <a:round/>
            <a:headEnd type="none" w="med" len="med"/>
            <a:tailEnd type="none" w="med" len="med"/>
          </a:ln>
        </p:spPr>
      </p:cxnSp>
      <p:sp>
        <p:nvSpPr>
          <p:cNvPr id="632" name="Google Shape;632;p78"/>
          <p:cNvSpPr/>
          <p:nvPr/>
        </p:nvSpPr>
        <p:spPr>
          <a:xfrm>
            <a:off x="0" y="0"/>
            <a:ext cx="2796600" cy="51435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33" name="Google Shape;633;p78"/>
          <p:cNvCxnSpPr/>
          <p:nvPr/>
        </p:nvCxnSpPr>
        <p:spPr>
          <a:xfrm>
            <a:off x="-13800" y="4831525"/>
            <a:ext cx="9173100" cy="0"/>
          </a:xfrm>
          <a:prstGeom prst="straightConnector1">
            <a:avLst/>
          </a:prstGeom>
          <a:noFill/>
          <a:ln w="9525" cap="flat" cmpd="sng">
            <a:solidFill>
              <a:srgbClr val="000000"/>
            </a:solidFill>
            <a:prstDash val="solid"/>
            <a:round/>
            <a:headEnd type="none" w="med" len="med"/>
            <a:tailEnd type="none" w="med" len="med"/>
          </a:ln>
        </p:spPr>
      </p:cxnSp>
      <p:cxnSp>
        <p:nvCxnSpPr>
          <p:cNvPr id="634" name="Google Shape;634;p78"/>
          <p:cNvCxnSpPr/>
          <p:nvPr/>
        </p:nvCxnSpPr>
        <p:spPr>
          <a:xfrm>
            <a:off x="2796525" y="-6900"/>
            <a:ext cx="0" cy="5155800"/>
          </a:xfrm>
          <a:prstGeom prst="straightConnector1">
            <a:avLst/>
          </a:prstGeom>
          <a:noFill/>
          <a:ln w="9525" cap="flat" cmpd="sng">
            <a:solidFill>
              <a:schemeClr val="dk1"/>
            </a:solidFill>
            <a:prstDash val="solid"/>
            <a:round/>
            <a:headEnd type="none" w="med" len="med"/>
            <a:tailEnd type="none" w="med" len="med"/>
          </a:ln>
        </p:spPr>
      </p:cxnSp>
      <p:cxnSp>
        <p:nvCxnSpPr>
          <p:cNvPr id="635" name="Google Shape;635;p78"/>
          <p:cNvCxnSpPr/>
          <p:nvPr/>
        </p:nvCxnSpPr>
        <p:spPr>
          <a:xfrm>
            <a:off x="6900" y="317500"/>
            <a:ext cx="9152400" cy="0"/>
          </a:xfrm>
          <a:prstGeom prst="straightConnector1">
            <a:avLst/>
          </a:prstGeom>
          <a:noFill/>
          <a:ln w="9525" cap="flat" cmpd="sng">
            <a:solidFill>
              <a:srgbClr val="000000"/>
            </a:solidFill>
            <a:prstDash val="solid"/>
            <a:round/>
            <a:headEnd type="none" w="med" len="med"/>
            <a:tailEnd type="none" w="med" len="med"/>
          </a:ln>
        </p:spPr>
      </p:cxnSp>
      <p:sp>
        <p:nvSpPr>
          <p:cNvPr id="636" name="Google Shape;636;p78"/>
          <p:cNvSpPr txBox="1"/>
          <p:nvPr/>
        </p:nvSpPr>
        <p:spPr>
          <a:xfrm>
            <a:off x="325175" y="647000"/>
            <a:ext cx="2169900" cy="2031900"/>
          </a:xfrm>
          <a:prstGeom prst="rect">
            <a:avLst/>
          </a:prstGeom>
          <a:noFill/>
          <a:ln>
            <a:noFill/>
          </a:ln>
        </p:spPr>
        <p:txBody>
          <a:bodyPr spcFirstLastPara="1" wrap="square" lIns="0" tIns="0" rIns="0" bIns="0" anchor="t" anchorCtr="0">
            <a:spAutoFit/>
          </a:bodyPr>
          <a:lstStyle/>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Round 2:</a:t>
            </a:r>
            <a:endParaRPr sz="3300">
              <a:solidFill>
                <a:schemeClr val="dk1"/>
              </a:solidFill>
              <a:latin typeface="Nanum Myeongjo"/>
              <a:ea typeface="Nanum Myeongjo"/>
              <a:cs typeface="Nanum Myeongjo"/>
              <a:sym typeface="Nanum Myeongjo"/>
            </a:endParaRPr>
          </a:p>
          <a:p>
            <a:pPr marL="0" lvl="0" indent="0" algn="l" rtl="0">
              <a:lnSpc>
                <a:spcPct val="80000"/>
              </a:lnSpc>
              <a:spcBef>
                <a:spcPts val="0"/>
              </a:spcBef>
              <a:spcAft>
                <a:spcPts val="0"/>
              </a:spcAft>
              <a:buNone/>
            </a:pPr>
            <a:r>
              <a:rPr lang="en-GB" sz="3300">
                <a:solidFill>
                  <a:schemeClr val="dk1"/>
                </a:solidFill>
                <a:latin typeface="Nanum Myeongjo"/>
                <a:ea typeface="Nanum Myeongjo"/>
                <a:cs typeface="Nanum Myeongjo"/>
                <a:sym typeface="Nanum Myeongjo"/>
              </a:rPr>
              <a:t>What evidence of learning is there?</a:t>
            </a:r>
            <a:endParaRPr sz="3300">
              <a:solidFill>
                <a:schemeClr val="dk1"/>
              </a:solidFill>
              <a:latin typeface="Nanum Myeongjo"/>
              <a:ea typeface="Nanum Myeongjo"/>
              <a:cs typeface="Nanum Myeongjo"/>
              <a:sym typeface="Nanum Myeongjo"/>
            </a:endParaRPr>
          </a:p>
        </p:txBody>
      </p:sp>
      <p:sp>
        <p:nvSpPr>
          <p:cNvPr id="637" name="Google Shape;637;p78"/>
          <p:cNvSpPr txBox="1"/>
          <p:nvPr/>
        </p:nvSpPr>
        <p:spPr>
          <a:xfrm>
            <a:off x="325175" y="2843600"/>
            <a:ext cx="2169900" cy="4617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1000" b="1">
                <a:solidFill>
                  <a:schemeClr val="dk1"/>
                </a:solidFill>
                <a:latin typeface="DM Sans"/>
                <a:ea typeface="DM Sans"/>
                <a:cs typeface="DM Sans"/>
                <a:sym typeface="DM Sans"/>
              </a:rPr>
              <a:t>203.a: Interpret the structure of polynomial and rational expressions.</a:t>
            </a:r>
            <a:endParaRPr sz="1000" b="1">
              <a:solidFill>
                <a:schemeClr val="dk1"/>
              </a:solidFill>
              <a:latin typeface="DM Sans"/>
              <a:ea typeface="DM Sans"/>
              <a:cs typeface="DM Sans"/>
              <a:sym typeface="DM Sans"/>
            </a:endParaRPr>
          </a:p>
        </p:txBody>
      </p:sp>
      <p:cxnSp>
        <p:nvCxnSpPr>
          <p:cNvPr id="638" name="Google Shape;638;p78"/>
          <p:cNvCxnSpPr/>
          <p:nvPr/>
        </p:nvCxnSpPr>
        <p:spPr>
          <a:xfrm>
            <a:off x="4885475" y="1085975"/>
            <a:ext cx="0" cy="3745500"/>
          </a:xfrm>
          <a:prstGeom prst="straightConnector1">
            <a:avLst/>
          </a:prstGeom>
          <a:noFill/>
          <a:ln w="9525" cap="flat" cmpd="sng">
            <a:solidFill>
              <a:schemeClr val="dk1"/>
            </a:solidFill>
            <a:prstDash val="solid"/>
            <a:round/>
            <a:headEnd type="none" w="med" len="med"/>
            <a:tailEnd type="none" w="med" len="med"/>
          </a:ln>
        </p:spPr>
      </p:cxnSp>
      <p:cxnSp>
        <p:nvCxnSpPr>
          <p:cNvPr id="639" name="Google Shape;639;p78"/>
          <p:cNvCxnSpPr/>
          <p:nvPr/>
        </p:nvCxnSpPr>
        <p:spPr>
          <a:xfrm>
            <a:off x="6898225" y="1085975"/>
            <a:ext cx="0" cy="3745500"/>
          </a:xfrm>
          <a:prstGeom prst="straightConnector1">
            <a:avLst/>
          </a:prstGeom>
          <a:noFill/>
          <a:ln w="9525" cap="flat" cmpd="sng">
            <a:solidFill>
              <a:schemeClr val="dk1"/>
            </a:solidFill>
            <a:prstDash val="solid"/>
            <a:round/>
            <a:headEnd type="none" w="med" len="med"/>
            <a:tailEnd type="none" w="med" len="med"/>
          </a:ln>
        </p:spPr>
      </p:cxnSp>
      <p:sp>
        <p:nvSpPr>
          <p:cNvPr id="640" name="Google Shape;640;p78"/>
          <p:cNvSpPr txBox="1"/>
          <p:nvPr/>
        </p:nvSpPr>
        <p:spPr>
          <a:xfrm>
            <a:off x="3008088" y="1262550"/>
            <a:ext cx="1665900" cy="2342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000" b="1">
                <a:latin typeface="DM Sans"/>
                <a:ea typeface="DM Sans"/>
                <a:cs typeface="DM Sans"/>
                <a:sym typeface="DM Sans"/>
              </a:rPr>
              <a:t>Conference and Provide Revision Support</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GB" sz="1000">
                <a:latin typeface="DM Sans"/>
                <a:ea typeface="DM Sans"/>
                <a:cs typeface="DM Sans"/>
                <a:sym typeface="DM Sans"/>
              </a:rPr>
              <a:t>The student’s artifact shows evidence of an emerging understanding of the expectations of the indicator(s). After conferencing and additional instruction/learning, the student may provide a revised or different artifact as evidence of the indicator(s).</a:t>
            </a:r>
            <a:endParaRPr sz="1000">
              <a:latin typeface="DM Sans"/>
              <a:ea typeface="DM Sans"/>
              <a:cs typeface="DM Sans"/>
              <a:sym typeface="DM Sans"/>
            </a:endParaRPr>
          </a:p>
        </p:txBody>
      </p:sp>
      <p:sp>
        <p:nvSpPr>
          <p:cNvPr id="641" name="Google Shape;641;p78"/>
          <p:cNvSpPr txBox="1"/>
          <p:nvPr/>
        </p:nvSpPr>
        <p:spPr>
          <a:xfrm>
            <a:off x="5058900" y="1262550"/>
            <a:ext cx="1665900" cy="2165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000" b="1">
                <a:latin typeface="DM Sans"/>
                <a:ea typeface="DM Sans"/>
                <a:cs typeface="DM Sans"/>
                <a:sym typeface="DM Sans"/>
              </a:rPr>
              <a:t>Accept with Revision</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GB" sz="1000">
                <a:latin typeface="DM Sans"/>
                <a:ea typeface="DM Sans"/>
                <a:cs typeface="DM Sans"/>
                <a:sym typeface="DM Sans"/>
              </a:rPr>
              <a:t>The student’s artifact shows evidence of approaching a full understanding of the expectations of the indicator(s). The artifact may contain execution errors that should be corrected in revision. The student may revise the selected artifact or submit a different artifact.</a:t>
            </a:r>
            <a:endParaRPr sz="1000">
              <a:latin typeface="DM Sans"/>
              <a:ea typeface="DM Sans"/>
              <a:cs typeface="DM Sans"/>
              <a:sym typeface="DM Sans"/>
            </a:endParaRPr>
          </a:p>
        </p:txBody>
      </p:sp>
      <p:sp>
        <p:nvSpPr>
          <p:cNvPr id="642" name="Google Shape;642;p78"/>
          <p:cNvSpPr txBox="1"/>
          <p:nvPr/>
        </p:nvSpPr>
        <p:spPr>
          <a:xfrm>
            <a:off x="7071650" y="1262550"/>
            <a:ext cx="1665900" cy="11031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1000" b="1">
                <a:latin typeface="DM Sans"/>
                <a:ea typeface="DM Sans"/>
                <a:cs typeface="DM Sans"/>
                <a:sym typeface="DM Sans"/>
              </a:rPr>
              <a:t>Accept </a:t>
            </a:r>
            <a:endParaRPr sz="1000" b="1">
              <a:latin typeface="DM Sans"/>
              <a:ea typeface="DM Sans"/>
              <a:cs typeface="DM Sans"/>
              <a:sym typeface="DM Sans"/>
            </a:endParaRPr>
          </a:p>
          <a:p>
            <a:pPr marL="0" lvl="0" indent="0" algn="l" rtl="0">
              <a:lnSpc>
                <a:spcPct val="115000"/>
              </a:lnSpc>
              <a:spcBef>
                <a:spcPts val="500"/>
              </a:spcBef>
              <a:spcAft>
                <a:spcPts val="500"/>
              </a:spcAft>
              <a:buNone/>
            </a:pPr>
            <a:r>
              <a:rPr lang="en-GB" sz="1000">
                <a:latin typeface="DM Sans"/>
                <a:ea typeface="DM Sans"/>
                <a:cs typeface="DM Sans"/>
                <a:sym typeface="DM Sans"/>
              </a:rPr>
              <a:t>The student’s artifact demonstrates evidence </a:t>
            </a:r>
            <a:br>
              <a:rPr lang="en-GB" sz="1000">
                <a:latin typeface="DM Sans"/>
                <a:ea typeface="DM Sans"/>
                <a:cs typeface="DM Sans"/>
                <a:sym typeface="DM Sans"/>
              </a:rPr>
            </a:br>
            <a:r>
              <a:rPr lang="en-GB" sz="1000">
                <a:latin typeface="DM Sans"/>
                <a:ea typeface="DM Sans"/>
                <a:cs typeface="DM Sans"/>
                <a:sym typeface="DM Sans"/>
              </a:rPr>
              <a:t>that they have met the expectations of the indicator(s).</a:t>
            </a:r>
            <a:endParaRPr sz="1000">
              <a:latin typeface="DM Sans"/>
              <a:ea typeface="DM Sans"/>
              <a:cs typeface="DM Sans"/>
              <a:sym typeface="DM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BDFCD7"/>
        </a:solidFill>
        <a:effectLst/>
      </p:bgPr>
    </p:bg>
    <p:spTree>
      <p:nvGrpSpPr>
        <p:cNvPr id="1" name="Shape 646"/>
        <p:cNvGrpSpPr/>
        <p:nvPr/>
      </p:nvGrpSpPr>
      <p:grpSpPr>
        <a:xfrm>
          <a:off x="0" y="0"/>
          <a:ext cx="0" cy="0"/>
          <a:chOff x="0" y="0"/>
          <a:chExt cx="0" cy="0"/>
        </a:xfrm>
      </p:grpSpPr>
      <p:cxnSp>
        <p:nvCxnSpPr>
          <p:cNvPr id="647" name="Google Shape;647;p79"/>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48" name="Google Shape;648;p79"/>
          <p:cNvSpPr txBox="1"/>
          <p:nvPr/>
        </p:nvSpPr>
        <p:spPr>
          <a:xfrm>
            <a:off x="615900" y="303450"/>
            <a:ext cx="50679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Examining Student Work</a:t>
            </a:r>
            <a:endParaRPr sz="3300">
              <a:solidFill>
                <a:schemeClr val="dk1"/>
              </a:solidFill>
              <a:latin typeface="Nanum Myeongjo"/>
              <a:ea typeface="Nanum Myeongjo"/>
              <a:cs typeface="Nanum Myeongjo"/>
              <a:sym typeface="Nanum Myeongjo"/>
            </a:endParaRPr>
          </a:p>
        </p:txBody>
      </p:sp>
      <p:cxnSp>
        <p:nvCxnSpPr>
          <p:cNvPr id="649" name="Google Shape;649;p79"/>
          <p:cNvCxnSpPr/>
          <p:nvPr/>
        </p:nvCxnSpPr>
        <p:spPr>
          <a:xfrm>
            <a:off x="5674175" y="300"/>
            <a:ext cx="0" cy="5141400"/>
          </a:xfrm>
          <a:prstGeom prst="straightConnector1">
            <a:avLst/>
          </a:prstGeom>
          <a:noFill/>
          <a:ln w="9525" cap="flat" cmpd="sng">
            <a:solidFill>
              <a:schemeClr val="dk2"/>
            </a:solidFill>
            <a:prstDash val="solid"/>
            <a:round/>
            <a:headEnd type="none" w="med" len="med"/>
            <a:tailEnd type="none" w="med" len="med"/>
          </a:ln>
        </p:spPr>
      </p:cxnSp>
      <p:pic>
        <p:nvPicPr>
          <p:cNvPr id="650" name="Google Shape;650;p79"/>
          <p:cNvPicPr preferRelativeResize="0"/>
          <p:nvPr/>
        </p:nvPicPr>
        <p:blipFill rotWithShape="1">
          <a:blip r:embed="rId3">
            <a:alphaModFix/>
          </a:blip>
          <a:srcRect l="1117" t="2572"/>
          <a:stretch/>
        </p:blipFill>
        <p:spPr>
          <a:xfrm>
            <a:off x="615900" y="819575"/>
            <a:ext cx="8225101" cy="3727675"/>
          </a:xfrm>
          <a:prstGeom prst="rect">
            <a:avLst/>
          </a:prstGeom>
          <a:noFill/>
          <a:ln>
            <a:noFill/>
          </a:ln>
        </p:spPr>
      </p:pic>
      <p:sp>
        <p:nvSpPr>
          <p:cNvPr id="651" name="Google Shape;651;p79"/>
          <p:cNvSpPr/>
          <p:nvPr/>
        </p:nvSpPr>
        <p:spPr>
          <a:xfrm>
            <a:off x="615894" y="2298334"/>
            <a:ext cx="450600" cy="412200"/>
          </a:xfrm>
          <a:prstGeom prst="ellipse">
            <a:avLst/>
          </a:prstGeom>
          <a:noFill/>
          <a:ln w="2857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79"/>
          <p:cNvSpPr/>
          <p:nvPr/>
        </p:nvSpPr>
        <p:spPr>
          <a:xfrm>
            <a:off x="1178639" y="2352244"/>
            <a:ext cx="1649400" cy="304200"/>
          </a:xfrm>
          <a:prstGeom prst="leftArrow">
            <a:avLst>
              <a:gd name="adj1" fmla="val 50000"/>
              <a:gd name="adj2" fmla="val 50000"/>
            </a:avLst>
          </a:prstGeom>
          <a:solidFill>
            <a:srgbClr val="145758"/>
          </a:solidFill>
          <a:ln w="9525" cap="flat" cmpd="sng">
            <a:solidFill>
              <a:srgbClr val="14575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79"/>
          <p:cNvSpPr/>
          <p:nvPr/>
        </p:nvSpPr>
        <p:spPr>
          <a:xfrm>
            <a:off x="3278113" y="18554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79"/>
          <p:cNvSpPr txBox="1"/>
          <p:nvPr/>
        </p:nvSpPr>
        <p:spPr>
          <a:xfrm>
            <a:off x="3348002" y="2459050"/>
            <a:ext cx="1806300" cy="738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83FBA3"/>
                </a:solidFill>
                <a:latin typeface="DM Sans"/>
                <a:ea typeface="DM Sans"/>
                <a:cs typeface="DM Sans"/>
                <a:sym typeface="DM Sans"/>
              </a:rPr>
              <a:t>Put your</a:t>
            </a:r>
            <a:br>
              <a:rPr lang="en-GB" sz="1600" b="1">
                <a:solidFill>
                  <a:srgbClr val="83FBA3"/>
                </a:solidFill>
                <a:latin typeface="DM Sans"/>
                <a:ea typeface="DM Sans"/>
                <a:cs typeface="DM Sans"/>
                <a:sym typeface="DM Sans"/>
              </a:rPr>
            </a:br>
            <a:r>
              <a:rPr lang="en-GB" sz="1600" b="1">
                <a:solidFill>
                  <a:srgbClr val="83FBA3"/>
                </a:solidFill>
                <a:latin typeface="DM Sans"/>
                <a:ea typeface="DM Sans"/>
                <a:cs typeface="DM Sans"/>
                <a:sym typeface="DM Sans"/>
              </a:rPr>
              <a:t>thoughts on the Jamboard!</a:t>
            </a:r>
            <a:endParaRPr sz="1000" b="1">
              <a:solidFill>
                <a:srgbClr val="83FBA3"/>
              </a:solidFill>
              <a:latin typeface="DM Sans"/>
              <a:ea typeface="DM Sans"/>
              <a:cs typeface="DM Sans"/>
              <a:sym typeface="DM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58"/>
        <p:cNvGrpSpPr/>
        <p:nvPr/>
      </p:nvGrpSpPr>
      <p:grpSpPr>
        <a:xfrm>
          <a:off x="0" y="0"/>
          <a:ext cx="0" cy="0"/>
          <a:chOff x="0" y="0"/>
          <a:chExt cx="0" cy="0"/>
        </a:xfrm>
      </p:grpSpPr>
      <p:cxnSp>
        <p:nvCxnSpPr>
          <p:cNvPr id="659" name="Google Shape;659;p80"/>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60" name="Google Shape;660;p80"/>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Example #1</a:t>
            </a:r>
            <a:endParaRPr sz="3300">
              <a:solidFill>
                <a:schemeClr val="dk1"/>
              </a:solidFill>
              <a:latin typeface="Nanum Myeongjo"/>
              <a:ea typeface="Nanum Myeongjo"/>
              <a:cs typeface="Nanum Myeongjo"/>
              <a:sym typeface="Nanum Myeongjo"/>
            </a:endParaRPr>
          </a:p>
        </p:txBody>
      </p:sp>
      <p:cxnSp>
        <p:nvCxnSpPr>
          <p:cNvPr id="661" name="Google Shape;661;p80"/>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62" name="Google Shape;662;p80"/>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1 of student work</a:t>
            </a:r>
            <a:endParaRPr/>
          </a:p>
        </p:txBody>
      </p:sp>
      <p:sp>
        <p:nvSpPr>
          <p:cNvPr id="663" name="Google Shape;663;p80"/>
          <p:cNvSpPr/>
          <p:nvPr/>
        </p:nvSpPr>
        <p:spPr>
          <a:xfrm>
            <a:off x="6543275" y="22739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0"/>
          <p:cNvSpPr txBox="1"/>
          <p:nvPr/>
        </p:nvSpPr>
        <p:spPr>
          <a:xfrm>
            <a:off x="6739325" y="3000675"/>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FFF8EF"/>
                </a:solidFill>
                <a:latin typeface="DM Sans"/>
                <a:ea typeface="DM Sans"/>
                <a:cs typeface="DM Sans"/>
                <a:sym typeface="DM Sans"/>
              </a:rPr>
              <a:t>Let’s compare notes.</a:t>
            </a:r>
            <a:endParaRPr sz="1000" b="1">
              <a:solidFill>
                <a:srgbClr val="FFF8EF"/>
              </a:solidFill>
              <a:latin typeface="DM Sans"/>
              <a:ea typeface="DM Sans"/>
              <a:cs typeface="DM Sans"/>
              <a:sym typeface="DM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176"/>
        <p:cNvGrpSpPr/>
        <p:nvPr/>
      </p:nvGrpSpPr>
      <p:grpSpPr>
        <a:xfrm>
          <a:off x="0" y="0"/>
          <a:ext cx="0" cy="0"/>
          <a:chOff x="0" y="0"/>
          <a:chExt cx="0" cy="0"/>
        </a:xfrm>
      </p:grpSpPr>
      <p:cxnSp>
        <p:nvCxnSpPr>
          <p:cNvPr id="177" name="Google Shape;177;p36"/>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178" name="Google Shape;178;p36"/>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179" name="Google Shape;179;p36"/>
          <p:cNvSpPr txBox="1"/>
          <p:nvPr/>
        </p:nvSpPr>
        <p:spPr>
          <a:xfrm>
            <a:off x="768300" y="379350"/>
            <a:ext cx="7896300" cy="1872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chemeClr val="dk1"/>
              </a:buClr>
              <a:buSzPts val="1100"/>
              <a:buFont typeface="Arial"/>
              <a:buNone/>
            </a:pPr>
            <a:r>
              <a:rPr lang="en-GB" sz="3500">
                <a:solidFill>
                  <a:srgbClr val="83FBA3"/>
                </a:solidFill>
                <a:latin typeface="Nanum Myeongjo"/>
                <a:ea typeface="Nanum Myeongjo"/>
                <a:cs typeface="Nanum Myeongjo"/>
                <a:sym typeface="Nanum Myeongjo"/>
              </a:rPr>
              <a:t>Learning Principles</a:t>
            </a: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0"/>
              </a:spcAft>
              <a:buClr>
                <a:schemeClr val="dk1"/>
              </a:buClr>
              <a:buSzPts val="1100"/>
              <a:buFont typeface="Arial"/>
              <a:buNone/>
            </a:pPr>
            <a:endParaRPr sz="3500">
              <a:solidFill>
                <a:srgbClr val="83FBA3"/>
              </a:solidFill>
              <a:latin typeface="Nanum Myeongjo"/>
              <a:ea typeface="Nanum Myeongjo"/>
              <a:cs typeface="Nanum Myeongjo"/>
              <a:sym typeface="Nanum Myeongjo"/>
            </a:endParaRPr>
          </a:p>
          <a:p>
            <a:pPr marL="0" lvl="0" indent="0" algn="l" rtl="0">
              <a:lnSpc>
                <a:spcPct val="100000"/>
              </a:lnSpc>
              <a:spcBef>
                <a:spcPts val="1000"/>
              </a:spcBef>
              <a:spcAft>
                <a:spcPts val="1000"/>
              </a:spcAft>
              <a:buClr>
                <a:schemeClr val="dk1"/>
              </a:buClr>
              <a:buSzPts val="1100"/>
              <a:buFont typeface="Arial"/>
              <a:buNone/>
            </a:pPr>
            <a:endParaRPr sz="3500">
              <a:solidFill>
                <a:schemeClr val="lt1"/>
              </a:solidFill>
              <a:latin typeface="Nanum Myeongjo"/>
              <a:ea typeface="Nanum Myeongjo"/>
              <a:cs typeface="Nanum Myeongjo"/>
              <a:sym typeface="Nanum Myeongjo"/>
            </a:endParaRPr>
          </a:p>
        </p:txBody>
      </p:sp>
      <p:sp>
        <p:nvSpPr>
          <p:cNvPr id="180" name="Google Shape;180;p36"/>
          <p:cNvSpPr txBox="1"/>
          <p:nvPr/>
        </p:nvSpPr>
        <p:spPr>
          <a:xfrm>
            <a:off x="768300" y="1071275"/>
            <a:ext cx="5967300" cy="3210900"/>
          </a:xfrm>
          <a:prstGeom prst="rect">
            <a:avLst/>
          </a:prstGeom>
          <a:noFill/>
          <a:ln>
            <a:noFill/>
          </a:ln>
        </p:spPr>
        <p:txBody>
          <a:bodyPr spcFirstLastPara="1" wrap="square" lIns="0" tIns="0" rIns="0" bIns="0" anchor="t" anchorCtr="0">
            <a:spAutoFit/>
          </a:bodyPr>
          <a:lstStyle/>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Engage with cognitively demanding tasks in heterogeneous settings.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Engage in social activities.</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Build conceptual understanding through reasoning.</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Have agency in their learning.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View mathematics as a human endeavor across centuries.</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See mathematics as relevant. </a:t>
            </a:r>
            <a:endParaRPr sz="1800">
              <a:solidFill>
                <a:schemeClr val="lt1"/>
              </a:solidFill>
              <a:latin typeface="Nanum Myeongjo"/>
              <a:ea typeface="Nanum Myeongjo"/>
              <a:cs typeface="Nanum Myeongjo"/>
              <a:sym typeface="Nanum Myeongjo"/>
            </a:endParaRPr>
          </a:p>
          <a:p>
            <a:pPr marL="164592" lvl="0" indent="-205740" algn="l" rtl="0">
              <a:lnSpc>
                <a:spcPct val="115000"/>
              </a:lnSpc>
              <a:spcBef>
                <a:spcPts val="500"/>
              </a:spcBef>
              <a:spcAft>
                <a:spcPts val="0"/>
              </a:spcAft>
              <a:buClr>
                <a:schemeClr val="lt1"/>
              </a:buClr>
              <a:buSzPts val="1800"/>
              <a:buFont typeface="Nanum Myeongjo"/>
              <a:buAutoNum type="arabicPeriod"/>
            </a:pPr>
            <a:r>
              <a:rPr lang="en-GB" sz="1800">
                <a:solidFill>
                  <a:schemeClr val="lt1"/>
                </a:solidFill>
                <a:latin typeface="Nanum Myeongjo"/>
                <a:ea typeface="Nanum Myeongjo"/>
                <a:cs typeface="Nanum Myeongjo"/>
                <a:sym typeface="Nanum Myeongjo"/>
              </a:rPr>
              <a:t>Employ technology as a tool for problem-solving and understanding.</a:t>
            </a:r>
            <a:endParaRPr sz="1800">
              <a:solidFill>
                <a:schemeClr val="lt1"/>
              </a:solidFill>
              <a:latin typeface="Nanum Myeongjo"/>
              <a:ea typeface="Nanum Myeongjo"/>
              <a:cs typeface="Nanum Myeongjo"/>
              <a:sym typeface="Nanum Myeongjo"/>
            </a:endParaRPr>
          </a:p>
        </p:txBody>
      </p:sp>
      <p:sp>
        <p:nvSpPr>
          <p:cNvPr id="181" name="Google Shape;181;p36"/>
          <p:cNvSpPr/>
          <p:nvPr/>
        </p:nvSpPr>
        <p:spPr>
          <a:xfrm>
            <a:off x="66956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6"/>
          <p:cNvSpPr txBox="1"/>
          <p:nvPr/>
        </p:nvSpPr>
        <p:spPr>
          <a:xfrm>
            <a:off x="6887975" y="3145425"/>
            <a:ext cx="1561500" cy="507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100" b="1">
                <a:solidFill>
                  <a:srgbClr val="145758"/>
                </a:solidFill>
                <a:latin typeface="Proxima Nova"/>
                <a:ea typeface="Proxima Nova"/>
                <a:cs typeface="Proxima Nova"/>
                <a:sym typeface="Proxima Nova"/>
              </a:rPr>
              <a:t>Which learning principle would you like to focus on today?</a:t>
            </a:r>
            <a:endParaRPr sz="1100" b="1">
              <a:solidFill>
                <a:srgbClr val="145758"/>
              </a:solidFill>
              <a:latin typeface="DM Sans"/>
              <a:ea typeface="DM Sans"/>
              <a:cs typeface="DM Sans"/>
              <a:sym typeface="DM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68"/>
        <p:cNvGrpSpPr/>
        <p:nvPr/>
      </p:nvGrpSpPr>
      <p:grpSpPr>
        <a:xfrm>
          <a:off x="0" y="0"/>
          <a:ext cx="0" cy="0"/>
          <a:chOff x="0" y="0"/>
          <a:chExt cx="0" cy="0"/>
        </a:xfrm>
      </p:grpSpPr>
      <p:cxnSp>
        <p:nvCxnSpPr>
          <p:cNvPr id="669" name="Google Shape;669;p81"/>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70" name="Google Shape;670;p81"/>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Example #2</a:t>
            </a:r>
            <a:endParaRPr sz="3300">
              <a:solidFill>
                <a:schemeClr val="dk1"/>
              </a:solidFill>
              <a:latin typeface="Nanum Myeongjo"/>
              <a:ea typeface="Nanum Myeongjo"/>
              <a:cs typeface="Nanum Myeongjo"/>
              <a:sym typeface="Nanum Myeongjo"/>
            </a:endParaRPr>
          </a:p>
        </p:txBody>
      </p:sp>
      <p:cxnSp>
        <p:nvCxnSpPr>
          <p:cNvPr id="671" name="Google Shape;671;p81"/>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72" name="Google Shape;672;p81"/>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2 of student work</a:t>
            </a:r>
            <a:endParaRPr/>
          </a:p>
        </p:txBody>
      </p:sp>
      <p:sp>
        <p:nvSpPr>
          <p:cNvPr id="673" name="Google Shape;673;p81"/>
          <p:cNvSpPr/>
          <p:nvPr/>
        </p:nvSpPr>
        <p:spPr>
          <a:xfrm>
            <a:off x="516925" y="25509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1"/>
          <p:cNvSpPr txBox="1"/>
          <p:nvPr/>
        </p:nvSpPr>
        <p:spPr>
          <a:xfrm>
            <a:off x="712975" y="3277700"/>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FFF8EF"/>
                </a:solidFill>
                <a:latin typeface="DM Sans"/>
                <a:ea typeface="DM Sans"/>
                <a:cs typeface="DM Sans"/>
                <a:sym typeface="DM Sans"/>
              </a:rPr>
              <a:t>Let’s compare notes.</a:t>
            </a:r>
            <a:endParaRPr sz="1000" b="1">
              <a:solidFill>
                <a:srgbClr val="FFF8EF"/>
              </a:solidFill>
              <a:latin typeface="DM Sans"/>
              <a:ea typeface="DM Sans"/>
              <a:cs typeface="DM Sans"/>
              <a:sym typeface="DM San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678"/>
        <p:cNvGrpSpPr/>
        <p:nvPr/>
      </p:nvGrpSpPr>
      <p:grpSpPr>
        <a:xfrm>
          <a:off x="0" y="0"/>
          <a:ext cx="0" cy="0"/>
          <a:chOff x="0" y="0"/>
          <a:chExt cx="0" cy="0"/>
        </a:xfrm>
      </p:grpSpPr>
      <p:cxnSp>
        <p:nvCxnSpPr>
          <p:cNvPr id="679" name="Google Shape;679;p82"/>
          <p:cNvCxnSpPr/>
          <p:nvPr/>
        </p:nvCxnSpPr>
        <p:spPr>
          <a:xfrm>
            <a:off x="-2700" y="1246575"/>
            <a:ext cx="9149400" cy="0"/>
          </a:xfrm>
          <a:prstGeom prst="straightConnector1">
            <a:avLst/>
          </a:prstGeom>
          <a:noFill/>
          <a:ln w="9525" cap="flat" cmpd="sng">
            <a:solidFill>
              <a:schemeClr val="dk1"/>
            </a:solidFill>
            <a:prstDash val="solid"/>
            <a:round/>
            <a:headEnd type="none" w="med" len="med"/>
            <a:tailEnd type="none" w="med" len="med"/>
          </a:ln>
        </p:spPr>
      </p:cxnSp>
      <p:sp>
        <p:nvSpPr>
          <p:cNvPr id="680" name="Google Shape;680;p82"/>
          <p:cNvSpPr txBox="1"/>
          <p:nvPr/>
        </p:nvSpPr>
        <p:spPr>
          <a:xfrm>
            <a:off x="615900" y="303450"/>
            <a:ext cx="2922300" cy="4572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3300">
                <a:solidFill>
                  <a:schemeClr val="dk1"/>
                </a:solidFill>
                <a:latin typeface="Nanum Myeongjo"/>
                <a:ea typeface="Nanum Myeongjo"/>
                <a:cs typeface="Nanum Myeongjo"/>
                <a:sym typeface="Nanum Myeongjo"/>
              </a:rPr>
              <a:t>Example #3</a:t>
            </a:r>
            <a:endParaRPr sz="3300">
              <a:solidFill>
                <a:schemeClr val="dk1"/>
              </a:solidFill>
              <a:latin typeface="Nanum Myeongjo"/>
              <a:ea typeface="Nanum Myeongjo"/>
              <a:cs typeface="Nanum Myeongjo"/>
              <a:sym typeface="Nanum Myeongjo"/>
            </a:endParaRPr>
          </a:p>
        </p:txBody>
      </p:sp>
      <p:cxnSp>
        <p:nvCxnSpPr>
          <p:cNvPr id="681" name="Google Shape;681;p82"/>
          <p:cNvCxnSpPr/>
          <p:nvPr/>
        </p:nvCxnSpPr>
        <p:spPr>
          <a:xfrm>
            <a:off x="4226375" y="300"/>
            <a:ext cx="0" cy="5141400"/>
          </a:xfrm>
          <a:prstGeom prst="straightConnector1">
            <a:avLst/>
          </a:prstGeom>
          <a:noFill/>
          <a:ln w="9525" cap="flat" cmpd="sng">
            <a:solidFill>
              <a:schemeClr val="dk2"/>
            </a:solidFill>
            <a:prstDash val="solid"/>
            <a:round/>
            <a:headEnd type="none" w="med" len="med"/>
            <a:tailEnd type="none" w="med" len="med"/>
          </a:ln>
        </p:spPr>
      </p:cxnSp>
      <p:sp>
        <p:nvSpPr>
          <p:cNvPr id="682" name="Google Shape;682;p82"/>
          <p:cNvSpPr/>
          <p:nvPr/>
        </p:nvSpPr>
        <p:spPr>
          <a:xfrm>
            <a:off x="1101350" y="1020350"/>
            <a:ext cx="6941400" cy="34557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a:t>insert image 3 of student work</a:t>
            </a:r>
            <a:endParaRPr/>
          </a:p>
        </p:txBody>
      </p:sp>
      <p:sp>
        <p:nvSpPr>
          <p:cNvPr id="683" name="Google Shape;683;p82"/>
          <p:cNvSpPr/>
          <p:nvPr/>
        </p:nvSpPr>
        <p:spPr>
          <a:xfrm>
            <a:off x="516925" y="2550950"/>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82"/>
          <p:cNvSpPr txBox="1"/>
          <p:nvPr/>
        </p:nvSpPr>
        <p:spPr>
          <a:xfrm>
            <a:off x="712975" y="3277700"/>
            <a:ext cx="1554000" cy="4926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600" b="1">
                <a:solidFill>
                  <a:srgbClr val="FFF8EF"/>
                </a:solidFill>
                <a:latin typeface="DM Sans"/>
                <a:ea typeface="DM Sans"/>
                <a:cs typeface="DM Sans"/>
                <a:sym typeface="DM Sans"/>
              </a:rPr>
              <a:t>Let’s compare notes.</a:t>
            </a:r>
            <a:endParaRPr sz="1000" b="1">
              <a:solidFill>
                <a:srgbClr val="FFF8EF"/>
              </a:solidFill>
              <a:latin typeface="DM Sans"/>
              <a:ea typeface="DM Sans"/>
              <a:cs typeface="DM Sans"/>
              <a:sym typeface="DM San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688"/>
        <p:cNvGrpSpPr/>
        <p:nvPr/>
      </p:nvGrpSpPr>
      <p:grpSpPr>
        <a:xfrm>
          <a:off x="0" y="0"/>
          <a:ext cx="0" cy="0"/>
          <a:chOff x="0" y="0"/>
          <a:chExt cx="0" cy="0"/>
        </a:xfrm>
      </p:grpSpPr>
      <p:cxnSp>
        <p:nvCxnSpPr>
          <p:cNvPr id="689" name="Google Shape;689;p83"/>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690" name="Google Shape;690;p83"/>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691" name="Google Shape;691;p83"/>
          <p:cNvSpPr txBox="1"/>
          <p:nvPr/>
        </p:nvSpPr>
        <p:spPr>
          <a:xfrm>
            <a:off x="615900" y="368375"/>
            <a:ext cx="49005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Let’s Hear Some Reflections</a:t>
            </a:r>
            <a:endParaRPr sz="3500">
              <a:solidFill>
                <a:srgbClr val="83FBA3"/>
              </a:solidFill>
              <a:latin typeface="Nanum Myeongjo"/>
              <a:ea typeface="Nanum Myeongjo"/>
              <a:cs typeface="Nanum Myeongjo"/>
              <a:sym typeface="Nanum Myeongjo"/>
            </a:endParaRPr>
          </a:p>
        </p:txBody>
      </p:sp>
      <p:sp>
        <p:nvSpPr>
          <p:cNvPr id="692" name="Google Shape;692;p83"/>
          <p:cNvSpPr txBox="1"/>
          <p:nvPr/>
        </p:nvSpPr>
        <p:spPr>
          <a:xfrm>
            <a:off x="615900" y="1598550"/>
            <a:ext cx="5421300" cy="16353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GB" sz="2200">
                <a:solidFill>
                  <a:schemeClr val="lt1"/>
                </a:solidFill>
                <a:latin typeface="DM Sans"/>
                <a:ea typeface="DM Sans"/>
                <a:cs typeface="DM Sans"/>
                <a:sym typeface="DM Sans"/>
              </a:rPr>
              <a:t>What kinds of support will students need to demonstrate evidence of learning? </a:t>
            </a:r>
            <a:endParaRPr sz="22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r>
              <a:rPr lang="en-GB" sz="2200">
                <a:solidFill>
                  <a:schemeClr val="lt1"/>
                </a:solidFill>
                <a:latin typeface="DM Sans"/>
                <a:ea typeface="DM Sans"/>
                <a:cs typeface="DM Sans"/>
                <a:sym typeface="DM Sans"/>
              </a:rPr>
              <a:t>Has your thinking changed at all on how to implement this task? If so, how? </a:t>
            </a:r>
            <a:endParaRPr sz="2700">
              <a:solidFill>
                <a:schemeClr val="lt1"/>
              </a:solidFill>
              <a:latin typeface="DM Sans"/>
              <a:ea typeface="DM Sans"/>
              <a:cs typeface="DM Sans"/>
              <a:sym typeface="DM Sans"/>
            </a:endParaRPr>
          </a:p>
        </p:txBody>
      </p:sp>
      <p:sp>
        <p:nvSpPr>
          <p:cNvPr id="693" name="Google Shape;693;p83"/>
          <p:cNvSpPr/>
          <p:nvPr/>
        </p:nvSpPr>
        <p:spPr>
          <a:xfrm>
            <a:off x="6543275" y="2426325"/>
            <a:ext cx="1946100" cy="1946100"/>
          </a:xfrm>
          <a:prstGeom prst="teardrop">
            <a:avLst>
              <a:gd name="adj" fmla="val 100000"/>
            </a:avLst>
          </a:prstGeom>
          <a:solidFill>
            <a:srgbClr val="83FB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83"/>
          <p:cNvSpPr txBox="1"/>
          <p:nvPr/>
        </p:nvSpPr>
        <p:spPr>
          <a:xfrm>
            <a:off x="6735575" y="3076125"/>
            <a:ext cx="1561500" cy="646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145758"/>
                </a:solidFill>
                <a:latin typeface="DM Sans"/>
                <a:ea typeface="DM Sans"/>
                <a:cs typeface="DM Sans"/>
                <a:sym typeface="DM Sans"/>
              </a:rPr>
              <a:t>Come off </a:t>
            </a:r>
            <a:br>
              <a:rPr lang="en-GB" b="1">
                <a:solidFill>
                  <a:srgbClr val="145758"/>
                </a:solidFill>
                <a:latin typeface="DM Sans"/>
                <a:ea typeface="DM Sans"/>
                <a:cs typeface="DM Sans"/>
                <a:sym typeface="DM Sans"/>
              </a:rPr>
            </a:br>
            <a:r>
              <a:rPr lang="en-GB" b="1">
                <a:solidFill>
                  <a:srgbClr val="145758"/>
                </a:solidFill>
                <a:latin typeface="DM Sans"/>
                <a:ea typeface="DM Sans"/>
                <a:cs typeface="DM Sans"/>
                <a:sym typeface="DM Sans"/>
              </a:rPr>
              <a:t>mute or share in the chat!</a:t>
            </a:r>
            <a:endParaRPr sz="1100" b="1">
              <a:solidFill>
                <a:srgbClr val="145758"/>
              </a:solidFill>
              <a:latin typeface="DM Sans"/>
              <a:ea typeface="DM Sans"/>
              <a:cs typeface="DM Sans"/>
              <a:sym typeface="DM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698"/>
        <p:cNvGrpSpPr/>
        <p:nvPr/>
      </p:nvGrpSpPr>
      <p:grpSpPr>
        <a:xfrm>
          <a:off x="0" y="0"/>
          <a:ext cx="0" cy="0"/>
          <a:chOff x="0" y="0"/>
          <a:chExt cx="0" cy="0"/>
        </a:xfrm>
      </p:grpSpPr>
      <p:cxnSp>
        <p:nvCxnSpPr>
          <p:cNvPr id="699" name="Google Shape;699;p84"/>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700" name="Google Shape;700;p84"/>
          <p:cNvSpPr txBox="1"/>
          <p:nvPr/>
        </p:nvSpPr>
        <p:spPr>
          <a:xfrm>
            <a:off x="3419850" y="303450"/>
            <a:ext cx="4318200" cy="1819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Closing</a:t>
            </a:r>
            <a:endParaRPr sz="5200">
              <a:solidFill>
                <a:schemeClr val="dk1"/>
              </a:solidFill>
              <a:latin typeface="Nanum Myeongjo"/>
              <a:ea typeface="Nanum Myeongjo"/>
              <a:cs typeface="Nanum Myeongjo"/>
              <a:sym typeface="Nanum Myeongjo"/>
            </a:endParaRPr>
          </a:p>
        </p:txBody>
      </p:sp>
      <p:sp>
        <p:nvSpPr>
          <p:cNvPr id="701" name="Google Shape;701;p84"/>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dirty="0">
                <a:solidFill>
                  <a:schemeClr val="dk1"/>
                </a:solidFill>
                <a:latin typeface="Nanum Myeongjo"/>
                <a:ea typeface="Nanum Myeongjo"/>
                <a:cs typeface="Nanum Myeongjo"/>
                <a:sym typeface="Nanum Myeongjo"/>
              </a:rPr>
              <a:t>06</a:t>
            </a:r>
            <a:endParaRPr sz="5200" dirty="0">
              <a:solidFill>
                <a:schemeClr val="dk1"/>
              </a:solidFill>
              <a:latin typeface="Nanum Myeongjo"/>
              <a:ea typeface="Nanum Myeongjo"/>
              <a:cs typeface="Nanum Myeongjo"/>
              <a:sym typeface="Nanum Myeongj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145758"/>
        </a:solidFill>
        <a:effectLst/>
      </p:bgPr>
    </p:bg>
    <p:spTree>
      <p:nvGrpSpPr>
        <p:cNvPr id="1" name="Shape 705"/>
        <p:cNvGrpSpPr/>
        <p:nvPr/>
      </p:nvGrpSpPr>
      <p:grpSpPr>
        <a:xfrm>
          <a:off x="0" y="0"/>
          <a:ext cx="0" cy="0"/>
          <a:chOff x="0" y="0"/>
          <a:chExt cx="0" cy="0"/>
        </a:xfrm>
      </p:grpSpPr>
      <p:cxnSp>
        <p:nvCxnSpPr>
          <p:cNvPr id="706" name="Google Shape;706;p85"/>
          <p:cNvCxnSpPr/>
          <p:nvPr/>
        </p:nvCxnSpPr>
        <p:spPr>
          <a:xfrm>
            <a:off x="312775" y="-13900"/>
            <a:ext cx="0" cy="5178300"/>
          </a:xfrm>
          <a:prstGeom prst="straightConnector1">
            <a:avLst/>
          </a:prstGeom>
          <a:noFill/>
          <a:ln w="9525" cap="flat" cmpd="sng">
            <a:solidFill>
              <a:srgbClr val="83FBA3"/>
            </a:solidFill>
            <a:prstDash val="solid"/>
            <a:round/>
            <a:headEnd type="none" w="med" len="med"/>
            <a:tailEnd type="none" w="med" len="med"/>
          </a:ln>
        </p:spPr>
      </p:cxnSp>
      <p:cxnSp>
        <p:nvCxnSpPr>
          <p:cNvPr id="707" name="Google Shape;707;p85"/>
          <p:cNvCxnSpPr/>
          <p:nvPr/>
        </p:nvCxnSpPr>
        <p:spPr>
          <a:xfrm rot="10800000">
            <a:off x="-100" y="4837750"/>
            <a:ext cx="9202800" cy="0"/>
          </a:xfrm>
          <a:prstGeom prst="straightConnector1">
            <a:avLst/>
          </a:prstGeom>
          <a:noFill/>
          <a:ln w="9525" cap="flat" cmpd="sng">
            <a:solidFill>
              <a:srgbClr val="83FBA3"/>
            </a:solidFill>
            <a:prstDash val="solid"/>
            <a:round/>
            <a:headEnd type="none" w="med" len="med"/>
            <a:tailEnd type="none" w="med" len="med"/>
          </a:ln>
        </p:spPr>
      </p:cxnSp>
      <p:sp>
        <p:nvSpPr>
          <p:cNvPr id="708" name="Google Shape;708;p85"/>
          <p:cNvSpPr txBox="1"/>
          <p:nvPr/>
        </p:nvSpPr>
        <p:spPr>
          <a:xfrm>
            <a:off x="615900" y="1598550"/>
            <a:ext cx="5421300" cy="3020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1800">
                <a:solidFill>
                  <a:schemeClr val="lt1"/>
                </a:solidFill>
                <a:latin typeface="DM Sans"/>
                <a:ea typeface="DM Sans"/>
                <a:cs typeface="DM Sans"/>
                <a:sym typeface="DM Sans"/>
              </a:rPr>
              <a:t>Choose one question to respond to: </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GB" sz="1800">
                <a:solidFill>
                  <a:schemeClr val="lt1"/>
                </a:solidFill>
                <a:latin typeface="DM Sans"/>
                <a:ea typeface="DM Sans"/>
                <a:cs typeface="DM Sans"/>
                <a:sym typeface="DM Sans"/>
              </a:rPr>
              <a:t>Which content and practice expectation are you most excited about? Why? </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GB" sz="1800">
                <a:solidFill>
                  <a:schemeClr val="lt1"/>
                </a:solidFill>
                <a:latin typeface="DM Sans"/>
                <a:ea typeface="DM Sans"/>
                <a:cs typeface="DM Sans"/>
                <a:sym typeface="DM Sans"/>
              </a:rPr>
              <a:t>Which learning principle are you most excited about connecting to M203 content? Why?</a:t>
            </a:r>
            <a:endParaRPr sz="1800">
              <a:solidFill>
                <a:schemeClr val="lt1"/>
              </a:solidFill>
              <a:latin typeface="DM Sans"/>
              <a:ea typeface="DM Sans"/>
              <a:cs typeface="DM Sans"/>
              <a:sym typeface="DM Sans"/>
            </a:endParaRPr>
          </a:p>
          <a:p>
            <a:pPr marL="457200" lvl="0" indent="-342900" algn="l" rtl="0">
              <a:lnSpc>
                <a:spcPct val="115000"/>
              </a:lnSpc>
              <a:spcBef>
                <a:spcPts val="1000"/>
              </a:spcBef>
              <a:spcAft>
                <a:spcPts val="0"/>
              </a:spcAft>
              <a:buClr>
                <a:schemeClr val="lt1"/>
              </a:buClr>
              <a:buSzPts val="1800"/>
              <a:buFont typeface="DM Sans"/>
              <a:buAutoNum type="arabicPeriod"/>
            </a:pPr>
            <a:r>
              <a:rPr lang="en-GB" sz="1800">
                <a:solidFill>
                  <a:schemeClr val="lt1"/>
                </a:solidFill>
                <a:latin typeface="DM Sans"/>
                <a:ea typeface="DM Sans"/>
                <a:cs typeface="DM Sans"/>
                <a:sym typeface="DM Sans"/>
              </a:rPr>
              <a:t>What impact do you think using a portfolio system will have on your students? Why?</a:t>
            </a:r>
            <a:endParaRPr sz="1800">
              <a:solidFill>
                <a:schemeClr val="lt1"/>
              </a:solidFill>
              <a:latin typeface="DM Sans"/>
              <a:ea typeface="DM Sans"/>
              <a:cs typeface="DM Sans"/>
              <a:sym typeface="DM Sans"/>
            </a:endParaRPr>
          </a:p>
          <a:p>
            <a:pPr marL="0" lvl="0" indent="0" algn="l" rtl="0">
              <a:lnSpc>
                <a:spcPct val="115000"/>
              </a:lnSpc>
              <a:spcBef>
                <a:spcPts val="1000"/>
              </a:spcBef>
              <a:spcAft>
                <a:spcPts val="1000"/>
              </a:spcAft>
              <a:buNone/>
            </a:pPr>
            <a:endParaRPr sz="1800">
              <a:solidFill>
                <a:schemeClr val="lt1"/>
              </a:solidFill>
              <a:latin typeface="DM Sans"/>
              <a:ea typeface="DM Sans"/>
              <a:cs typeface="DM Sans"/>
              <a:sym typeface="DM Sans"/>
            </a:endParaRPr>
          </a:p>
        </p:txBody>
      </p:sp>
      <p:sp>
        <p:nvSpPr>
          <p:cNvPr id="709" name="Google Shape;709;p85"/>
          <p:cNvSpPr txBox="1"/>
          <p:nvPr/>
        </p:nvSpPr>
        <p:spPr>
          <a:xfrm>
            <a:off x="615900" y="368375"/>
            <a:ext cx="4900500" cy="1077600"/>
          </a:xfrm>
          <a:prstGeom prst="rect">
            <a:avLst/>
          </a:prstGeom>
          <a:noFill/>
          <a:ln>
            <a:noFill/>
          </a:ln>
        </p:spPr>
        <p:txBody>
          <a:bodyPr spcFirstLastPara="1" wrap="square" lIns="0" tIns="0" rIns="0" bIns="0" anchor="t" anchorCtr="0">
            <a:spAutoFit/>
          </a:bodyPr>
          <a:lstStyle/>
          <a:p>
            <a:pPr marL="0" lvl="0" indent="0" algn="l" rtl="0">
              <a:spcBef>
                <a:spcPts val="0"/>
              </a:spcBef>
              <a:spcAft>
                <a:spcPts val="1000"/>
              </a:spcAft>
              <a:buNone/>
            </a:pPr>
            <a:r>
              <a:rPr lang="en-GB" sz="3500">
                <a:solidFill>
                  <a:srgbClr val="83FBA3"/>
                </a:solidFill>
                <a:latin typeface="Nanum Myeongjo"/>
                <a:ea typeface="Nanum Myeongjo"/>
                <a:cs typeface="Nanum Myeongjo"/>
                <a:sym typeface="Nanum Myeongjo"/>
              </a:rPr>
              <a:t>What Are Your Takeaways?</a:t>
            </a:r>
            <a:endParaRPr sz="3500">
              <a:solidFill>
                <a:srgbClr val="83FBA3"/>
              </a:solidFill>
              <a:latin typeface="Nanum Myeongjo"/>
              <a:ea typeface="Nanum Myeongjo"/>
              <a:cs typeface="Nanum Myeongjo"/>
              <a:sym typeface="Nanum Myeongj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3FBA3"/>
        </a:solidFill>
        <a:effectLst/>
      </p:bgPr>
    </p:bg>
    <p:spTree>
      <p:nvGrpSpPr>
        <p:cNvPr id="1" name="Shape 186"/>
        <p:cNvGrpSpPr/>
        <p:nvPr/>
      </p:nvGrpSpPr>
      <p:grpSpPr>
        <a:xfrm>
          <a:off x="0" y="0"/>
          <a:ext cx="0" cy="0"/>
          <a:chOff x="0" y="0"/>
          <a:chExt cx="0" cy="0"/>
        </a:xfrm>
      </p:grpSpPr>
      <p:cxnSp>
        <p:nvCxnSpPr>
          <p:cNvPr id="187" name="Google Shape;187;p37"/>
          <p:cNvCxnSpPr/>
          <p:nvPr/>
        </p:nvCxnSpPr>
        <p:spPr>
          <a:xfrm>
            <a:off x="3115350" y="300"/>
            <a:ext cx="0" cy="5141400"/>
          </a:xfrm>
          <a:prstGeom prst="straightConnector1">
            <a:avLst/>
          </a:prstGeom>
          <a:noFill/>
          <a:ln w="9525" cap="flat" cmpd="sng">
            <a:solidFill>
              <a:schemeClr val="dk2"/>
            </a:solidFill>
            <a:prstDash val="solid"/>
            <a:round/>
            <a:headEnd type="none" w="med" len="med"/>
            <a:tailEnd type="none" w="med" len="med"/>
          </a:ln>
        </p:spPr>
      </p:cxnSp>
      <p:sp>
        <p:nvSpPr>
          <p:cNvPr id="188" name="Google Shape;188;p37"/>
          <p:cNvSpPr txBox="1"/>
          <p:nvPr/>
        </p:nvSpPr>
        <p:spPr>
          <a:xfrm>
            <a:off x="3419850" y="303450"/>
            <a:ext cx="5421300" cy="19446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Exploring the Content</a:t>
            </a:r>
            <a:endParaRPr sz="5200">
              <a:solidFill>
                <a:schemeClr val="dk1"/>
              </a:solidFill>
              <a:latin typeface="Nanum Myeongjo"/>
              <a:ea typeface="Nanum Myeongjo"/>
              <a:cs typeface="Nanum Myeongjo"/>
              <a:sym typeface="Nanum Myeongjo"/>
            </a:endParaRPr>
          </a:p>
        </p:txBody>
      </p:sp>
      <p:sp>
        <p:nvSpPr>
          <p:cNvPr id="189" name="Google Shape;189;p37"/>
          <p:cNvSpPr txBox="1"/>
          <p:nvPr/>
        </p:nvSpPr>
        <p:spPr>
          <a:xfrm>
            <a:off x="615900" y="303450"/>
            <a:ext cx="1441500" cy="13785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None/>
            </a:pPr>
            <a:r>
              <a:rPr lang="en-GB" sz="5200">
                <a:solidFill>
                  <a:schemeClr val="dk1"/>
                </a:solidFill>
                <a:latin typeface="Nanum Myeongjo"/>
                <a:ea typeface="Nanum Myeongjo"/>
                <a:cs typeface="Nanum Myeongjo"/>
                <a:sym typeface="Nanum Myeongjo"/>
              </a:rPr>
              <a:t>01</a:t>
            </a:r>
            <a:endParaRPr sz="5200">
              <a:solidFill>
                <a:schemeClr val="dk1"/>
              </a:solidFill>
              <a:latin typeface="Nanum Myeongjo"/>
              <a:ea typeface="Nanum Myeongjo"/>
              <a:cs typeface="Nanum Myeongjo"/>
              <a:sym typeface="Nanum Myeongj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EF"/>
        </a:solidFill>
        <a:effectLst/>
      </p:bgPr>
    </p:bg>
    <p:spTree>
      <p:nvGrpSpPr>
        <p:cNvPr id="1" name="Shape 193"/>
        <p:cNvGrpSpPr/>
        <p:nvPr/>
      </p:nvGrpSpPr>
      <p:grpSpPr>
        <a:xfrm>
          <a:off x="0" y="0"/>
          <a:ext cx="0" cy="0"/>
          <a:chOff x="0" y="0"/>
          <a:chExt cx="0" cy="0"/>
        </a:xfrm>
      </p:grpSpPr>
      <p:cxnSp>
        <p:nvCxnSpPr>
          <p:cNvPr id="194" name="Google Shape;194;p38"/>
          <p:cNvCxnSpPr/>
          <p:nvPr/>
        </p:nvCxnSpPr>
        <p:spPr>
          <a:xfrm>
            <a:off x="343425" y="0"/>
            <a:ext cx="0" cy="5164500"/>
          </a:xfrm>
          <a:prstGeom prst="straightConnector1">
            <a:avLst/>
          </a:prstGeom>
          <a:noFill/>
          <a:ln w="9525" cap="flat" cmpd="sng">
            <a:solidFill>
              <a:schemeClr val="dk1"/>
            </a:solidFill>
            <a:prstDash val="solid"/>
            <a:round/>
            <a:headEnd type="none" w="med" len="med"/>
            <a:tailEnd type="none" w="med" len="med"/>
          </a:ln>
        </p:spPr>
      </p:cxnSp>
      <p:sp>
        <p:nvSpPr>
          <p:cNvPr id="195" name="Google Shape;195;p38"/>
          <p:cNvSpPr/>
          <p:nvPr/>
        </p:nvSpPr>
        <p:spPr>
          <a:xfrm>
            <a:off x="0" y="0"/>
            <a:ext cx="9144000" cy="812400"/>
          </a:xfrm>
          <a:prstGeom prst="rect">
            <a:avLst/>
          </a:prstGeom>
          <a:solidFill>
            <a:srgbClr val="BDF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8"/>
          <p:cNvSpPr txBox="1"/>
          <p:nvPr/>
        </p:nvSpPr>
        <p:spPr>
          <a:xfrm>
            <a:off x="345075" y="276625"/>
            <a:ext cx="8628000" cy="2910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None/>
            </a:pPr>
            <a:r>
              <a:rPr lang="en-GB" sz="2100">
                <a:solidFill>
                  <a:schemeClr val="dk1"/>
                </a:solidFill>
                <a:latin typeface="Nanum Myeongjo"/>
                <a:ea typeface="Nanum Myeongjo"/>
                <a:cs typeface="Nanum Myeongjo"/>
                <a:sym typeface="Nanum Myeongjo"/>
              </a:rPr>
              <a:t>M203 Polynomial and Rational Expressions, Functions, and Equations</a:t>
            </a:r>
            <a:endParaRPr sz="2100">
              <a:solidFill>
                <a:schemeClr val="dk1"/>
              </a:solidFill>
              <a:latin typeface="Nanum Myeongjo"/>
              <a:ea typeface="Nanum Myeongjo"/>
              <a:cs typeface="Nanum Myeongjo"/>
              <a:sym typeface="Nanum Myeongjo"/>
            </a:endParaRPr>
          </a:p>
        </p:txBody>
      </p:sp>
      <p:cxnSp>
        <p:nvCxnSpPr>
          <p:cNvPr id="197" name="Google Shape;197;p38"/>
          <p:cNvCxnSpPr/>
          <p:nvPr/>
        </p:nvCxnSpPr>
        <p:spPr>
          <a:xfrm rot="10800000">
            <a:off x="-4200" y="812375"/>
            <a:ext cx="9152400" cy="0"/>
          </a:xfrm>
          <a:prstGeom prst="straightConnector1">
            <a:avLst/>
          </a:prstGeom>
          <a:noFill/>
          <a:ln w="9525" cap="flat" cmpd="sng">
            <a:solidFill>
              <a:schemeClr val="dk1"/>
            </a:solidFill>
            <a:prstDash val="solid"/>
            <a:round/>
            <a:headEnd type="none" w="med" len="med"/>
            <a:tailEnd type="none" w="med" len="med"/>
          </a:ln>
        </p:spPr>
      </p:cxnSp>
      <p:sp>
        <p:nvSpPr>
          <p:cNvPr id="198" name="Google Shape;198;p38"/>
          <p:cNvSpPr txBox="1"/>
          <p:nvPr/>
        </p:nvSpPr>
        <p:spPr>
          <a:xfrm>
            <a:off x="802275" y="1218825"/>
            <a:ext cx="5421300" cy="21549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1200"/>
              </a:spcAft>
              <a:buClr>
                <a:schemeClr val="dk1"/>
              </a:buClr>
              <a:buSzPts val="1100"/>
              <a:buFont typeface="Arial"/>
              <a:buNone/>
            </a:pPr>
            <a:r>
              <a:rPr lang="en-GB" sz="3500">
                <a:solidFill>
                  <a:schemeClr val="dk1"/>
                </a:solidFill>
                <a:latin typeface="Nanum Myeongjo"/>
                <a:ea typeface="Nanum Myeongjo"/>
                <a:cs typeface="Nanum Myeongjo"/>
                <a:sym typeface="Nanum Myeongjo"/>
              </a:rPr>
              <a:t>What comes to mind? </a:t>
            </a:r>
            <a:br>
              <a:rPr lang="en-GB" sz="3500">
                <a:solidFill>
                  <a:schemeClr val="dk1"/>
                </a:solidFill>
                <a:latin typeface="Nanum Myeongjo"/>
                <a:ea typeface="Nanum Myeongjo"/>
                <a:cs typeface="Nanum Myeongjo"/>
                <a:sym typeface="Nanum Myeongjo"/>
              </a:rPr>
            </a:br>
            <a:r>
              <a:rPr lang="en-GB" sz="3500">
                <a:solidFill>
                  <a:schemeClr val="dk1"/>
                </a:solidFill>
                <a:latin typeface="Nanum Myeongjo"/>
                <a:ea typeface="Nanum Myeongjo"/>
                <a:cs typeface="Nanum Myeongjo"/>
                <a:sym typeface="Nanum Myeongjo"/>
              </a:rPr>
              <a:t>What knowledge and skills should students learn to earn this badge? </a:t>
            </a:r>
            <a:endParaRPr sz="3500">
              <a:solidFill>
                <a:schemeClr val="dk1"/>
              </a:solidFill>
              <a:latin typeface="Nanum Myeongjo"/>
              <a:ea typeface="Nanum Myeongjo"/>
              <a:cs typeface="Nanum Myeongjo"/>
              <a:sym typeface="Nanum Myeongjo"/>
            </a:endParaRPr>
          </a:p>
        </p:txBody>
      </p:sp>
      <p:sp>
        <p:nvSpPr>
          <p:cNvPr id="199" name="Google Shape;199;p38"/>
          <p:cNvSpPr/>
          <p:nvPr/>
        </p:nvSpPr>
        <p:spPr>
          <a:xfrm>
            <a:off x="6695675" y="2426325"/>
            <a:ext cx="1946100" cy="1946100"/>
          </a:xfrm>
          <a:prstGeom prst="teardrop">
            <a:avLst>
              <a:gd name="adj" fmla="val 100000"/>
            </a:avLst>
          </a:prstGeom>
          <a:solidFill>
            <a:srgbClr val="1457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8"/>
          <p:cNvSpPr txBox="1"/>
          <p:nvPr/>
        </p:nvSpPr>
        <p:spPr>
          <a:xfrm>
            <a:off x="6975725" y="3030975"/>
            <a:ext cx="1386000" cy="861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b="1">
                <a:solidFill>
                  <a:srgbClr val="BDFCD7"/>
                </a:solidFill>
                <a:latin typeface="DM Sans"/>
                <a:ea typeface="DM Sans"/>
                <a:cs typeface="DM Sans"/>
                <a:sym typeface="DM Sans"/>
              </a:rPr>
              <a:t>Come off mute or put your thoughts in the chat!</a:t>
            </a:r>
            <a:endParaRPr b="1">
              <a:solidFill>
                <a:srgbClr val="BDFCD7"/>
              </a:solidFill>
              <a:latin typeface="DM Sans"/>
              <a:ea typeface="DM Sans"/>
              <a:cs typeface="DM Sans"/>
              <a:sym typeface="DM Sans"/>
            </a:endParaRPr>
          </a:p>
        </p:txBody>
      </p:sp>
      <p:cxnSp>
        <p:nvCxnSpPr>
          <p:cNvPr id="201" name="Google Shape;201;p38"/>
          <p:cNvCxnSpPr/>
          <p:nvPr/>
        </p:nvCxnSpPr>
        <p:spPr>
          <a:xfrm rot="10800000">
            <a:off x="-4200" y="4815975"/>
            <a:ext cx="91524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205"/>
        <p:cNvGrpSpPr/>
        <p:nvPr/>
      </p:nvGrpSpPr>
      <p:grpSpPr>
        <a:xfrm>
          <a:off x="0" y="0"/>
          <a:ext cx="0" cy="0"/>
          <a:chOff x="0" y="0"/>
          <a:chExt cx="0" cy="0"/>
        </a:xfrm>
      </p:grpSpPr>
      <p:sp>
        <p:nvSpPr>
          <p:cNvPr id="206" name="Google Shape;206;p39"/>
          <p:cNvSpPr txBox="1"/>
          <p:nvPr/>
        </p:nvSpPr>
        <p:spPr>
          <a:xfrm>
            <a:off x="615900" y="303450"/>
            <a:ext cx="4032900" cy="9696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100"/>
              <a:buFont typeface="Arial"/>
              <a:buNone/>
            </a:pPr>
            <a:r>
              <a:rPr lang="en-GB" sz="3500">
                <a:solidFill>
                  <a:schemeClr val="dk1"/>
                </a:solidFill>
                <a:latin typeface="Nanum Myeongjo"/>
                <a:ea typeface="Nanum Myeongjo"/>
                <a:cs typeface="Nanum Myeongjo"/>
                <a:sym typeface="Nanum Myeongjo"/>
              </a:rPr>
              <a:t>What’s the Story of these Standards?</a:t>
            </a:r>
            <a:endParaRPr sz="3500">
              <a:solidFill>
                <a:schemeClr val="dk1"/>
              </a:solidFill>
              <a:latin typeface="Nanum Myeongjo"/>
              <a:ea typeface="Nanum Myeongjo"/>
              <a:cs typeface="Nanum Myeongjo"/>
              <a:sym typeface="Nanum Myeongjo"/>
            </a:endParaRPr>
          </a:p>
        </p:txBody>
      </p:sp>
      <p:sp>
        <p:nvSpPr>
          <p:cNvPr id="207" name="Google Shape;207;p39"/>
          <p:cNvSpPr txBox="1"/>
          <p:nvPr/>
        </p:nvSpPr>
        <p:spPr>
          <a:xfrm>
            <a:off x="615900" y="2595775"/>
            <a:ext cx="3905700" cy="1880100"/>
          </a:xfrm>
          <a:prstGeom prst="rect">
            <a:avLst/>
          </a:prstGeom>
          <a:noFill/>
          <a:ln>
            <a:noFill/>
          </a:ln>
        </p:spPr>
        <p:txBody>
          <a:bodyPr spcFirstLastPara="1" wrap="square" lIns="91425" tIns="0" rIns="0" bIns="0" anchor="t" anchorCtr="0">
            <a:spAutoFit/>
          </a:bodyPr>
          <a:lstStyle/>
          <a:p>
            <a:pPr marL="0" lvl="0" indent="0" algn="l" rtl="0">
              <a:lnSpc>
                <a:spcPct val="115000"/>
              </a:lnSpc>
              <a:spcBef>
                <a:spcPts val="1200"/>
              </a:spcBef>
              <a:spcAft>
                <a:spcPts val="0"/>
              </a:spcAft>
              <a:buNone/>
            </a:pPr>
            <a:r>
              <a:rPr lang="en-GB" sz="900">
                <a:solidFill>
                  <a:schemeClr val="dk1"/>
                </a:solidFill>
                <a:latin typeface="DM Sans"/>
                <a:ea typeface="DM Sans"/>
                <a:cs typeface="DM Sans"/>
                <a:sym typeface="DM Sans"/>
              </a:rPr>
              <a:t>1. Interpret expressions that represent a quantity in terms of its context.★ </a:t>
            </a:r>
            <a:endParaRPr sz="900">
              <a:solidFill>
                <a:schemeClr val="dk1"/>
              </a:solidFill>
              <a:latin typeface="DM Sans"/>
              <a:ea typeface="DM Sans"/>
              <a:cs typeface="DM Sans"/>
              <a:sym typeface="DM Sans"/>
            </a:endParaRPr>
          </a:p>
          <a:p>
            <a:pPr marL="457200" lvl="0" indent="-285750" algn="l" rtl="0">
              <a:lnSpc>
                <a:spcPct val="115000"/>
              </a:lnSpc>
              <a:spcBef>
                <a:spcPts val="1200"/>
              </a:spcBef>
              <a:spcAft>
                <a:spcPts val="0"/>
              </a:spcAft>
              <a:buClr>
                <a:schemeClr val="dk1"/>
              </a:buClr>
              <a:buSzPts val="900"/>
              <a:buFont typeface="DM Sans"/>
              <a:buAutoNum type="alphaLcPeriod"/>
            </a:pPr>
            <a:r>
              <a:rPr lang="en-GB" sz="900">
                <a:solidFill>
                  <a:schemeClr val="dk1"/>
                </a:solidFill>
                <a:latin typeface="DM Sans"/>
                <a:ea typeface="DM Sans"/>
                <a:cs typeface="DM Sans"/>
                <a:sym typeface="DM Sans"/>
              </a:rPr>
              <a:t>Interpret parts of an expression, such as terms, factors, and coefficients. 	 </a:t>
            </a:r>
            <a:endParaRPr sz="900">
              <a:solidFill>
                <a:schemeClr val="dk1"/>
              </a:solidFill>
              <a:latin typeface="DM Sans"/>
              <a:ea typeface="DM Sans"/>
              <a:cs typeface="DM Sans"/>
              <a:sym typeface="DM Sans"/>
            </a:endParaRPr>
          </a:p>
          <a:p>
            <a:pPr marL="457200" lvl="0" indent="-285750" algn="l" rtl="0">
              <a:lnSpc>
                <a:spcPct val="115000"/>
              </a:lnSpc>
              <a:spcBef>
                <a:spcPts val="0"/>
              </a:spcBef>
              <a:spcAft>
                <a:spcPts val="0"/>
              </a:spcAft>
              <a:buClr>
                <a:schemeClr val="dk1"/>
              </a:buClr>
              <a:buSzPts val="900"/>
              <a:buFont typeface="DM Sans"/>
              <a:buAutoNum type="alphaLcPeriod"/>
            </a:pPr>
            <a:r>
              <a:rPr lang="en-GB" sz="900">
                <a:solidFill>
                  <a:schemeClr val="dk1"/>
                </a:solidFill>
                <a:latin typeface="DM Sans"/>
                <a:ea typeface="DM Sans"/>
                <a:cs typeface="DM Sans"/>
                <a:sym typeface="DM Sans"/>
              </a:rPr>
              <a:t>Interpret complicated expressions by viewing one or more of their parts as a single entity. For example, interpret </a:t>
            </a:r>
            <a:r>
              <a:rPr lang="en-GB" sz="900" i="1">
                <a:solidFill>
                  <a:schemeClr val="dk1"/>
                </a:solidFill>
                <a:latin typeface="DM Sans"/>
                <a:ea typeface="DM Sans"/>
                <a:cs typeface="DM Sans"/>
                <a:sym typeface="DM Sans"/>
              </a:rPr>
              <a:t>P</a:t>
            </a:r>
            <a:r>
              <a:rPr lang="en-GB" sz="900">
                <a:solidFill>
                  <a:schemeClr val="dk1"/>
                </a:solidFill>
                <a:latin typeface="DM Sans"/>
                <a:ea typeface="DM Sans"/>
                <a:cs typeface="DM Sans"/>
                <a:sym typeface="DM Sans"/>
              </a:rPr>
              <a:t>(1 + </a:t>
            </a:r>
            <a:r>
              <a:rPr lang="en-GB" sz="900" i="1">
                <a:solidFill>
                  <a:schemeClr val="dk1"/>
                </a:solidFill>
                <a:latin typeface="DM Sans"/>
                <a:ea typeface="DM Sans"/>
                <a:cs typeface="DM Sans"/>
                <a:sym typeface="DM Sans"/>
              </a:rPr>
              <a:t>r</a:t>
            </a:r>
            <a:r>
              <a:rPr lang="en-GB" sz="900">
                <a:solidFill>
                  <a:schemeClr val="dk1"/>
                </a:solidFill>
                <a:latin typeface="DM Sans"/>
                <a:ea typeface="DM Sans"/>
                <a:cs typeface="DM Sans"/>
                <a:sym typeface="DM Sans"/>
              </a:rPr>
              <a:t>)</a:t>
            </a:r>
            <a:r>
              <a:rPr lang="en-GB" sz="900" i="1" baseline="30000">
                <a:solidFill>
                  <a:schemeClr val="dk1"/>
                </a:solidFill>
                <a:latin typeface="DM Sans"/>
                <a:ea typeface="DM Sans"/>
                <a:cs typeface="DM Sans"/>
                <a:sym typeface="DM Sans"/>
              </a:rPr>
              <a:t>n</a:t>
            </a:r>
            <a:r>
              <a:rPr lang="en-GB" sz="900">
                <a:solidFill>
                  <a:schemeClr val="dk1"/>
                </a:solidFill>
                <a:latin typeface="DM Sans"/>
                <a:ea typeface="DM Sans"/>
                <a:cs typeface="DM Sans"/>
                <a:sym typeface="DM Sans"/>
              </a:rPr>
              <a:t> as the product of </a:t>
            </a:r>
            <a:r>
              <a:rPr lang="en-GB" sz="900" i="1">
                <a:solidFill>
                  <a:schemeClr val="dk1"/>
                </a:solidFill>
                <a:latin typeface="DM Sans"/>
                <a:ea typeface="DM Sans"/>
                <a:cs typeface="DM Sans"/>
                <a:sym typeface="DM Sans"/>
              </a:rPr>
              <a:t>P</a:t>
            </a:r>
            <a:r>
              <a:rPr lang="en-GB" sz="900">
                <a:solidFill>
                  <a:schemeClr val="dk1"/>
                </a:solidFill>
                <a:latin typeface="DM Sans"/>
                <a:ea typeface="DM Sans"/>
                <a:cs typeface="DM Sans"/>
                <a:sym typeface="DM Sans"/>
              </a:rPr>
              <a:t> and a factor not depending on </a:t>
            </a:r>
            <a:r>
              <a:rPr lang="en-GB" sz="900" i="1">
                <a:solidFill>
                  <a:schemeClr val="dk1"/>
                </a:solidFill>
                <a:latin typeface="DM Sans"/>
                <a:ea typeface="DM Sans"/>
                <a:cs typeface="DM Sans"/>
                <a:sym typeface="DM Sans"/>
              </a:rPr>
              <a:t>P</a:t>
            </a:r>
            <a:r>
              <a:rPr lang="en-GB" sz="900">
                <a:solidFill>
                  <a:schemeClr val="dk1"/>
                </a:solidFill>
                <a:latin typeface="DM Sans"/>
                <a:ea typeface="DM Sans"/>
                <a:cs typeface="DM Sans"/>
                <a:sym typeface="DM Sans"/>
              </a:rPr>
              <a:t>. </a:t>
            </a:r>
            <a:endParaRPr sz="900">
              <a:solidFill>
                <a:schemeClr val="dk1"/>
              </a:solidFill>
              <a:latin typeface="DM Sans"/>
              <a:ea typeface="DM Sans"/>
              <a:cs typeface="DM Sans"/>
              <a:sym typeface="DM Sans"/>
            </a:endParaRPr>
          </a:p>
          <a:p>
            <a:pPr marL="0" lvl="0" indent="0" algn="l" rtl="0">
              <a:lnSpc>
                <a:spcPct val="115000"/>
              </a:lnSpc>
              <a:spcBef>
                <a:spcPts val="1200"/>
              </a:spcBef>
              <a:spcAft>
                <a:spcPts val="1000"/>
              </a:spcAft>
              <a:buNone/>
            </a:pPr>
            <a:r>
              <a:rPr lang="en-GB" sz="900">
                <a:solidFill>
                  <a:schemeClr val="dk1"/>
                </a:solidFill>
                <a:latin typeface="DM Sans"/>
                <a:ea typeface="DM Sans"/>
                <a:cs typeface="DM Sans"/>
                <a:sym typeface="DM Sans"/>
              </a:rPr>
              <a:t>2. Use the structure of an expression to identify ways to rewrite it. For example, see </a:t>
            </a:r>
            <a:r>
              <a:rPr lang="en-GB" sz="900" i="1">
                <a:solidFill>
                  <a:schemeClr val="dk1"/>
                </a:solidFill>
                <a:latin typeface="DM Sans"/>
                <a:ea typeface="DM Sans"/>
                <a:cs typeface="DM Sans"/>
                <a:sym typeface="DM Sans"/>
              </a:rPr>
              <a:t>x</a:t>
            </a:r>
            <a:r>
              <a:rPr lang="en-GB" sz="900" baseline="30000">
                <a:solidFill>
                  <a:schemeClr val="dk1"/>
                </a:solidFill>
                <a:latin typeface="DM Sans"/>
                <a:ea typeface="DM Sans"/>
                <a:cs typeface="DM Sans"/>
                <a:sym typeface="DM Sans"/>
              </a:rPr>
              <a:t>4</a:t>
            </a:r>
            <a:r>
              <a:rPr lang="en-GB" sz="900">
                <a:solidFill>
                  <a:schemeClr val="dk1"/>
                </a:solidFill>
                <a:latin typeface="DM Sans"/>
                <a:ea typeface="DM Sans"/>
                <a:cs typeface="DM Sans"/>
                <a:sym typeface="DM Sans"/>
              </a:rPr>
              <a:t> – </a:t>
            </a:r>
            <a:r>
              <a:rPr lang="en-GB" sz="900" i="1">
                <a:solidFill>
                  <a:schemeClr val="dk1"/>
                </a:solidFill>
                <a:latin typeface="DM Sans"/>
                <a:ea typeface="DM Sans"/>
                <a:cs typeface="DM Sans"/>
                <a:sym typeface="DM Sans"/>
              </a:rPr>
              <a:t>y</a:t>
            </a:r>
            <a:r>
              <a:rPr lang="en-GB" sz="900" baseline="30000">
                <a:solidFill>
                  <a:schemeClr val="dk1"/>
                </a:solidFill>
                <a:latin typeface="DM Sans"/>
                <a:ea typeface="DM Sans"/>
                <a:cs typeface="DM Sans"/>
                <a:sym typeface="DM Sans"/>
              </a:rPr>
              <a:t>4</a:t>
            </a:r>
            <a:r>
              <a:rPr lang="en-GB" sz="900">
                <a:solidFill>
                  <a:schemeClr val="dk1"/>
                </a:solidFill>
                <a:latin typeface="DM Sans"/>
                <a:ea typeface="DM Sans"/>
                <a:cs typeface="DM Sans"/>
                <a:sym typeface="DM Sans"/>
              </a:rPr>
              <a:t> as (</a:t>
            </a:r>
            <a:r>
              <a:rPr lang="en-GB" sz="900" i="1">
                <a:solidFill>
                  <a:schemeClr val="dk1"/>
                </a:solidFill>
                <a:latin typeface="DM Sans"/>
                <a:ea typeface="DM Sans"/>
                <a:cs typeface="DM Sans"/>
                <a:sym typeface="DM Sans"/>
              </a:rPr>
              <a:t>x</a:t>
            </a:r>
            <a:r>
              <a:rPr lang="en-GB" sz="900" baseline="30000">
                <a:solidFill>
                  <a:schemeClr val="dk1"/>
                </a:solidFill>
                <a:latin typeface="DM Sans"/>
                <a:ea typeface="DM Sans"/>
                <a:cs typeface="DM Sans"/>
                <a:sym typeface="DM Sans"/>
              </a:rPr>
              <a:t>2</a:t>
            </a:r>
            <a:r>
              <a:rPr lang="en-GB" sz="900">
                <a:solidFill>
                  <a:schemeClr val="dk1"/>
                </a:solidFill>
                <a:latin typeface="DM Sans"/>
                <a:ea typeface="DM Sans"/>
                <a:cs typeface="DM Sans"/>
                <a:sym typeface="DM Sans"/>
              </a:rPr>
              <a:t>)</a:t>
            </a:r>
            <a:r>
              <a:rPr lang="en-GB" sz="900" baseline="30000">
                <a:solidFill>
                  <a:schemeClr val="dk1"/>
                </a:solidFill>
                <a:latin typeface="DM Sans"/>
                <a:ea typeface="DM Sans"/>
                <a:cs typeface="DM Sans"/>
                <a:sym typeface="DM Sans"/>
              </a:rPr>
              <a:t>2</a:t>
            </a:r>
            <a:r>
              <a:rPr lang="en-GB" sz="900">
                <a:solidFill>
                  <a:schemeClr val="dk1"/>
                </a:solidFill>
                <a:latin typeface="DM Sans"/>
                <a:ea typeface="DM Sans"/>
                <a:cs typeface="DM Sans"/>
                <a:sym typeface="DM Sans"/>
              </a:rPr>
              <a:t> – (</a:t>
            </a:r>
            <a:r>
              <a:rPr lang="en-GB" sz="900" i="1">
                <a:solidFill>
                  <a:schemeClr val="dk1"/>
                </a:solidFill>
                <a:latin typeface="DM Sans"/>
                <a:ea typeface="DM Sans"/>
                <a:cs typeface="DM Sans"/>
                <a:sym typeface="DM Sans"/>
              </a:rPr>
              <a:t>y</a:t>
            </a:r>
            <a:r>
              <a:rPr lang="en-GB" sz="900" baseline="30000">
                <a:solidFill>
                  <a:schemeClr val="dk1"/>
                </a:solidFill>
                <a:latin typeface="DM Sans"/>
                <a:ea typeface="DM Sans"/>
                <a:cs typeface="DM Sans"/>
                <a:sym typeface="DM Sans"/>
              </a:rPr>
              <a:t>2</a:t>
            </a:r>
            <a:r>
              <a:rPr lang="en-GB" sz="900">
                <a:solidFill>
                  <a:schemeClr val="dk1"/>
                </a:solidFill>
                <a:latin typeface="DM Sans"/>
                <a:ea typeface="DM Sans"/>
                <a:cs typeface="DM Sans"/>
                <a:sym typeface="DM Sans"/>
              </a:rPr>
              <a:t>)</a:t>
            </a:r>
            <a:r>
              <a:rPr lang="en-GB" sz="900" baseline="30000">
                <a:solidFill>
                  <a:schemeClr val="dk1"/>
                </a:solidFill>
                <a:latin typeface="DM Sans"/>
                <a:ea typeface="DM Sans"/>
                <a:cs typeface="DM Sans"/>
                <a:sym typeface="DM Sans"/>
              </a:rPr>
              <a:t>2</a:t>
            </a:r>
            <a:r>
              <a:rPr lang="en-GB" sz="900">
                <a:solidFill>
                  <a:schemeClr val="dk1"/>
                </a:solidFill>
                <a:latin typeface="DM Sans"/>
                <a:ea typeface="DM Sans"/>
                <a:cs typeface="DM Sans"/>
                <a:sym typeface="DM Sans"/>
              </a:rPr>
              <a:t>, thus recognizing it as a difference of squares that can be factored as (</a:t>
            </a:r>
            <a:r>
              <a:rPr lang="en-GB" sz="900" i="1">
                <a:solidFill>
                  <a:schemeClr val="dk1"/>
                </a:solidFill>
                <a:latin typeface="DM Sans"/>
                <a:ea typeface="DM Sans"/>
                <a:cs typeface="DM Sans"/>
                <a:sym typeface="DM Sans"/>
              </a:rPr>
              <a:t>x</a:t>
            </a:r>
            <a:r>
              <a:rPr lang="en-GB" sz="900" baseline="30000">
                <a:solidFill>
                  <a:schemeClr val="dk1"/>
                </a:solidFill>
                <a:latin typeface="DM Sans"/>
                <a:ea typeface="DM Sans"/>
                <a:cs typeface="DM Sans"/>
                <a:sym typeface="DM Sans"/>
              </a:rPr>
              <a:t>2</a:t>
            </a:r>
            <a:r>
              <a:rPr lang="en-GB" sz="900">
                <a:solidFill>
                  <a:schemeClr val="dk1"/>
                </a:solidFill>
                <a:latin typeface="DM Sans"/>
                <a:ea typeface="DM Sans"/>
                <a:cs typeface="DM Sans"/>
                <a:sym typeface="DM Sans"/>
              </a:rPr>
              <a:t> – </a:t>
            </a:r>
            <a:r>
              <a:rPr lang="en-GB" sz="900" i="1">
                <a:solidFill>
                  <a:schemeClr val="dk1"/>
                </a:solidFill>
                <a:latin typeface="DM Sans"/>
                <a:ea typeface="DM Sans"/>
                <a:cs typeface="DM Sans"/>
                <a:sym typeface="DM Sans"/>
              </a:rPr>
              <a:t>y</a:t>
            </a:r>
            <a:r>
              <a:rPr lang="en-GB" sz="900" baseline="30000">
                <a:solidFill>
                  <a:schemeClr val="dk1"/>
                </a:solidFill>
                <a:latin typeface="DM Sans"/>
                <a:ea typeface="DM Sans"/>
                <a:cs typeface="DM Sans"/>
                <a:sym typeface="DM Sans"/>
              </a:rPr>
              <a:t>2</a:t>
            </a:r>
            <a:r>
              <a:rPr lang="en-GB" sz="900">
                <a:solidFill>
                  <a:schemeClr val="dk1"/>
                </a:solidFill>
                <a:latin typeface="DM Sans"/>
                <a:ea typeface="DM Sans"/>
                <a:cs typeface="DM Sans"/>
                <a:sym typeface="DM Sans"/>
              </a:rPr>
              <a:t>)(</a:t>
            </a:r>
            <a:r>
              <a:rPr lang="en-GB" sz="900" i="1">
                <a:solidFill>
                  <a:schemeClr val="dk1"/>
                </a:solidFill>
                <a:latin typeface="DM Sans"/>
                <a:ea typeface="DM Sans"/>
                <a:cs typeface="DM Sans"/>
                <a:sym typeface="DM Sans"/>
              </a:rPr>
              <a:t>x</a:t>
            </a:r>
            <a:r>
              <a:rPr lang="en-GB" sz="900" baseline="30000">
                <a:solidFill>
                  <a:schemeClr val="dk1"/>
                </a:solidFill>
                <a:latin typeface="DM Sans"/>
                <a:ea typeface="DM Sans"/>
                <a:cs typeface="DM Sans"/>
                <a:sym typeface="DM Sans"/>
              </a:rPr>
              <a:t>2</a:t>
            </a:r>
            <a:r>
              <a:rPr lang="en-GB" sz="900">
                <a:solidFill>
                  <a:schemeClr val="dk1"/>
                </a:solidFill>
                <a:latin typeface="DM Sans"/>
                <a:ea typeface="DM Sans"/>
                <a:cs typeface="DM Sans"/>
                <a:sym typeface="DM Sans"/>
              </a:rPr>
              <a:t> + </a:t>
            </a:r>
            <a:r>
              <a:rPr lang="en-GB" sz="900" i="1">
                <a:solidFill>
                  <a:schemeClr val="dk1"/>
                </a:solidFill>
                <a:latin typeface="DM Sans"/>
                <a:ea typeface="DM Sans"/>
                <a:cs typeface="DM Sans"/>
                <a:sym typeface="DM Sans"/>
              </a:rPr>
              <a:t>y</a:t>
            </a:r>
            <a:r>
              <a:rPr lang="en-GB" sz="900" baseline="30000">
                <a:solidFill>
                  <a:schemeClr val="dk1"/>
                </a:solidFill>
                <a:latin typeface="DM Sans"/>
                <a:ea typeface="DM Sans"/>
                <a:cs typeface="DM Sans"/>
                <a:sym typeface="DM Sans"/>
              </a:rPr>
              <a:t>2</a:t>
            </a:r>
            <a:r>
              <a:rPr lang="en-GB" sz="900">
                <a:solidFill>
                  <a:schemeClr val="dk1"/>
                </a:solidFill>
                <a:latin typeface="DM Sans"/>
                <a:ea typeface="DM Sans"/>
                <a:cs typeface="DM Sans"/>
                <a:sym typeface="DM Sans"/>
              </a:rPr>
              <a:t>).</a:t>
            </a:r>
            <a:endParaRPr sz="900">
              <a:solidFill>
                <a:schemeClr val="dk1"/>
              </a:solidFill>
              <a:latin typeface="DM Sans"/>
              <a:ea typeface="DM Sans"/>
              <a:cs typeface="DM Sans"/>
              <a:sym typeface="DM Sans"/>
            </a:endParaRPr>
          </a:p>
        </p:txBody>
      </p:sp>
      <p:sp>
        <p:nvSpPr>
          <p:cNvPr id="208" name="Google Shape;208;p39"/>
          <p:cNvSpPr txBox="1"/>
          <p:nvPr/>
        </p:nvSpPr>
        <p:spPr>
          <a:xfrm>
            <a:off x="615900" y="1515100"/>
            <a:ext cx="4032900" cy="4419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b="1">
                <a:solidFill>
                  <a:schemeClr val="dk1"/>
                </a:solidFill>
                <a:latin typeface="DM Sans"/>
                <a:ea typeface="DM Sans"/>
                <a:cs typeface="DM Sans"/>
                <a:sym typeface="DM Sans"/>
              </a:rPr>
              <a:t>Selected Common Core Standards for Mathematics High School - Algebra</a:t>
            </a:r>
            <a:endParaRPr b="1">
              <a:latin typeface="DM Sans"/>
              <a:ea typeface="DM Sans"/>
              <a:cs typeface="DM Sans"/>
              <a:sym typeface="DM Sans"/>
            </a:endParaRPr>
          </a:p>
        </p:txBody>
      </p:sp>
      <p:cxnSp>
        <p:nvCxnSpPr>
          <p:cNvPr id="209" name="Google Shape;209;p39"/>
          <p:cNvCxnSpPr/>
          <p:nvPr/>
        </p:nvCxnSpPr>
        <p:spPr>
          <a:xfrm rot="10800000">
            <a:off x="4874201" y="125"/>
            <a:ext cx="0" cy="5162100"/>
          </a:xfrm>
          <a:prstGeom prst="straightConnector1">
            <a:avLst/>
          </a:prstGeom>
          <a:noFill/>
          <a:ln w="9525" cap="flat" cmpd="sng">
            <a:solidFill>
              <a:schemeClr val="dk2"/>
            </a:solidFill>
            <a:prstDash val="solid"/>
            <a:round/>
            <a:headEnd type="none" w="med" len="med"/>
            <a:tailEnd type="none" w="med" len="med"/>
          </a:ln>
        </p:spPr>
      </p:cxnSp>
      <p:sp>
        <p:nvSpPr>
          <p:cNvPr id="210" name="Google Shape;210;p39"/>
          <p:cNvSpPr txBox="1"/>
          <p:nvPr/>
        </p:nvSpPr>
        <p:spPr>
          <a:xfrm>
            <a:off x="615900" y="2147600"/>
            <a:ext cx="35127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b="1">
                <a:solidFill>
                  <a:schemeClr val="dk1"/>
                </a:solidFill>
                <a:latin typeface="DM Sans"/>
                <a:ea typeface="DM Sans"/>
                <a:cs typeface="DM Sans"/>
                <a:sym typeface="DM Sans"/>
              </a:rPr>
              <a:t> Interpret the structure of expressions</a:t>
            </a:r>
            <a:endParaRPr sz="1100" b="1">
              <a:latin typeface="DM Sans"/>
              <a:ea typeface="DM Sans"/>
              <a:cs typeface="DM Sans"/>
              <a:sym typeface="DM Sans"/>
            </a:endParaRPr>
          </a:p>
        </p:txBody>
      </p:sp>
      <p:sp>
        <p:nvSpPr>
          <p:cNvPr id="211" name="Google Shape;211;p39"/>
          <p:cNvSpPr txBox="1"/>
          <p:nvPr/>
        </p:nvSpPr>
        <p:spPr>
          <a:xfrm>
            <a:off x="5174775" y="751625"/>
            <a:ext cx="3402000" cy="616500"/>
          </a:xfrm>
          <a:prstGeom prst="rect">
            <a:avLst/>
          </a:prstGeom>
          <a:noFill/>
          <a:ln>
            <a:noFill/>
          </a:ln>
        </p:spPr>
        <p:txBody>
          <a:bodyPr spcFirstLastPara="1" wrap="square" lIns="91425" tIns="0" rIns="0" bIns="0" anchor="t" anchorCtr="0">
            <a:spAutoFit/>
          </a:bodyPr>
          <a:lstStyle/>
          <a:p>
            <a:pPr marL="82296" lvl="0" indent="-139446" algn="l" rtl="0">
              <a:lnSpc>
                <a:spcPct val="115000"/>
              </a:lnSpc>
              <a:spcBef>
                <a:spcPts val="1200"/>
              </a:spcBef>
              <a:spcAft>
                <a:spcPts val="1000"/>
              </a:spcAft>
              <a:buClr>
                <a:schemeClr val="dk1"/>
              </a:buClr>
              <a:buSzPts val="900"/>
              <a:buFont typeface="DM Sans"/>
              <a:buAutoNum type="arabicPeriod"/>
            </a:pPr>
            <a:r>
              <a:rPr lang="en-GB" sz="900">
                <a:solidFill>
                  <a:schemeClr val="dk1"/>
                </a:solidFill>
                <a:latin typeface="DM Sans"/>
                <a:ea typeface="DM Sans"/>
                <a:cs typeface="DM Sans"/>
                <a:sym typeface="DM Sans"/>
              </a:rPr>
              <a:t>Understand that polynomials form a system analogous to the integers, namely, they are closed under the operations of addition, subtraction, and multiplication; add, subtract, and multiply polynomials.</a:t>
            </a:r>
            <a:endParaRPr sz="900">
              <a:solidFill>
                <a:schemeClr val="dk1"/>
              </a:solidFill>
              <a:latin typeface="DM Sans"/>
              <a:ea typeface="DM Sans"/>
              <a:cs typeface="DM Sans"/>
              <a:sym typeface="DM Sans"/>
            </a:endParaRPr>
          </a:p>
        </p:txBody>
      </p:sp>
      <p:sp>
        <p:nvSpPr>
          <p:cNvPr id="212" name="Google Shape;212;p39"/>
          <p:cNvSpPr txBox="1"/>
          <p:nvPr/>
        </p:nvSpPr>
        <p:spPr>
          <a:xfrm>
            <a:off x="5187425" y="500475"/>
            <a:ext cx="35127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b="1">
                <a:solidFill>
                  <a:schemeClr val="dk1"/>
                </a:solidFill>
                <a:latin typeface="DM Sans"/>
                <a:ea typeface="DM Sans"/>
                <a:cs typeface="DM Sans"/>
                <a:sym typeface="DM Sans"/>
              </a:rPr>
              <a:t>Perform arithmetic operations on polynomials </a:t>
            </a:r>
            <a:endParaRPr sz="1100" b="1">
              <a:latin typeface="DM Sans"/>
              <a:ea typeface="DM Sans"/>
              <a:cs typeface="DM Sans"/>
              <a:sym typeface="DM Sans"/>
            </a:endParaRPr>
          </a:p>
        </p:txBody>
      </p:sp>
      <p:sp>
        <p:nvSpPr>
          <p:cNvPr id="213" name="Google Shape;213;p39"/>
          <p:cNvSpPr/>
          <p:nvPr/>
        </p:nvSpPr>
        <p:spPr>
          <a:xfrm>
            <a:off x="5365925" y="3571125"/>
            <a:ext cx="3155700" cy="1014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9"/>
          <p:cNvSpPr txBox="1"/>
          <p:nvPr/>
        </p:nvSpPr>
        <p:spPr>
          <a:xfrm>
            <a:off x="5431125" y="3686025"/>
            <a:ext cx="30000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300" b="1">
                <a:solidFill>
                  <a:srgbClr val="C9FC8D"/>
                </a:solidFill>
                <a:latin typeface="DM Sans"/>
                <a:ea typeface="DM Sans"/>
                <a:cs typeface="DM Sans"/>
                <a:sym typeface="DM Sans"/>
              </a:rPr>
              <a:t>How would you synthesize these? </a:t>
            </a:r>
            <a:br>
              <a:rPr lang="en-GB" sz="1300" b="1">
                <a:solidFill>
                  <a:srgbClr val="C9FC8D"/>
                </a:solidFill>
                <a:latin typeface="DM Sans"/>
                <a:ea typeface="DM Sans"/>
                <a:cs typeface="DM Sans"/>
                <a:sym typeface="DM Sans"/>
              </a:rPr>
            </a:br>
            <a:r>
              <a:rPr lang="en-GB" sz="1300" b="1">
                <a:solidFill>
                  <a:srgbClr val="C9FC8D"/>
                </a:solidFill>
                <a:latin typeface="DM Sans"/>
                <a:ea typeface="DM Sans"/>
                <a:cs typeface="DM Sans"/>
                <a:sym typeface="DM Sans"/>
              </a:rPr>
              <a:t>What are the key takeaways </a:t>
            </a:r>
            <a:br>
              <a:rPr lang="en-GB" sz="1300" b="1">
                <a:solidFill>
                  <a:srgbClr val="C9FC8D"/>
                </a:solidFill>
                <a:latin typeface="DM Sans"/>
                <a:ea typeface="DM Sans"/>
                <a:cs typeface="DM Sans"/>
                <a:sym typeface="DM Sans"/>
              </a:rPr>
            </a:br>
            <a:r>
              <a:rPr lang="en-GB" sz="1300" b="1">
                <a:solidFill>
                  <a:srgbClr val="C9FC8D"/>
                </a:solidFill>
                <a:latin typeface="DM Sans"/>
                <a:ea typeface="DM Sans"/>
                <a:cs typeface="DM Sans"/>
                <a:sym typeface="DM Sans"/>
              </a:rPr>
              <a:t>for students?</a:t>
            </a:r>
            <a:endParaRPr/>
          </a:p>
        </p:txBody>
      </p:sp>
      <p:sp>
        <p:nvSpPr>
          <p:cNvPr id="215" name="Google Shape;215;p39"/>
          <p:cNvSpPr txBox="1"/>
          <p:nvPr/>
        </p:nvSpPr>
        <p:spPr>
          <a:xfrm>
            <a:off x="5174775" y="2119200"/>
            <a:ext cx="3402000" cy="1089000"/>
          </a:xfrm>
          <a:prstGeom prst="rect">
            <a:avLst/>
          </a:prstGeom>
          <a:noFill/>
          <a:ln>
            <a:noFill/>
          </a:ln>
        </p:spPr>
        <p:txBody>
          <a:bodyPr spcFirstLastPara="1" wrap="square" lIns="91425" tIns="0" rIns="0" bIns="0" anchor="t" anchorCtr="0">
            <a:spAutoFit/>
          </a:bodyPr>
          <a:lstStyle/>
          <a:p>
            <a:pPr marL="0" lvl="0" indent="0" algn="l" rtl="0">
              <a:lnSpc>
                <a:spcPct val="115000"/>
              </a:lnSpc>
              <a:spcBef>
                <a:spcPts val="1200"/>
              </a:spcBef>
              <a:spcAft>
                <a:spcPts val="0"/>
              </a:spcAft>
              <a:buNone/>
            </a:pPr>
            <a:r>
              <a:rPr lang="en-GB" sz="900">
                <a:solidFill>
                  <a:schemeClr val="dk1"/>
                </a:solidFill>
                <a:latin typeface="DM Sans"/>
                <a:ea typeface="DM Sans"/>
                <a:cs typeface="DM Sans"/>
                <a:sym typeface="DM Sans"/>
              </a:rPr>
              <a:t>2. Know and apply the Remainder Theorem: For a polynomial </a:t>
            </a:r>
            <a:r>
              <a:rPr lang="en-GB" sz="900" i="1">
                <a:solidFill>
                  <a:schemeClr val="dk1"/>
                </a:solidFill>
                <a:latin typeface="DM Sans"/>
                <a:ea typeface="DM Sans"/>
                <a:cs typeface="DM Sans"/>
                <a:sym typeface="DM Sans"/>
              </a:rPr>
              <a:t>p</a:t>
            </a:r>
            <a:r>
              <a:rPr lang="en-GB" sz="900">
                <a:solidFill>
                  <a:schemeClr val="dk1"/>
                </a:solidFill>
                <a:latin typeface="DM Sans"/>
                <a:ea typeface="DM Sans"/>
                <a:cs typeface="DM Sans"/>
                <a:sym typeface="DM Sans"/>
              </a:rPr>
              <a:t>(</a:t>
            </a:r>
            <a:r>
              <a:rPr lang="en-GB" sz="900" i="1">
                <a:solidFill>
                  <a:schemeClr val="dk1"/>
                </a:solidFill>
                <a:latin typeface="DM Sans"/>
                <a:ea typeface="DM Sans"/>
                <a:cs typeface="DM Sans"/>
                <a:sym typeface="DM Sans"/>
              </a:rPr>
              <a:t>x</a:t>
            </a:r>
            <a:r>
              <a:rPr lang="en-GB" sz="900">
                <a:solidFill>
                  <a:schemeClr val="dk1"/>
                </a:solidFill>
                <a:latin typeface="DM Sans"/>
                <a:ea typeface="DM Sans"/>
                <a:cs typeface="DM Sans"/>
                <a:sym typeface="DM Sans"/>
              </a:rPr>
              <a:t>) and a number </a:t>
            </a:r>
            <a:r>
              <a:rPr lang="en-GB" sz="900" i="1">
                <a:solidFill>
                  <a:schemeClr val="dk1"/>
                </a:solidFill>
                <a:latin typeface="DM Sans"/>
                <a:ea typeface="DM Sans"/>
                <a:cs typeface="DM Sans"/>
                <a:sym typeface="DM Sans"/>
              </a:rPr>
              <a:t>a</a:t>
            </a:r>
            <a:r>
              <a:rPr lang="en-GB" sz="900">
                <a:solidFill>
                  <a:schemeClr val="dk1"/>
                </a:solidFill>
                <a:latin typeface="DM Sans"/>
                <a:ea typeface="DM Sans"/>
                <a:cs typeface="DM Sans"/>
                <a:sym typeface="DM Sans"/>
              </a:rPr>
              <a:t>, the remainder on division by </a:t>
            </a:r>
            <a:r>
              <a:rPr lang="en-GB" sz="900" i="1">
                <a:solidFill>
                  <a:schemeClr val="dk1"/>
                </a:solidFill>
                <a:latin typeface="DM Sans"/>
                <a:ea typeface="DM Sans"/>
                <a:cs typeface="DM Sans"/>
                <a:sym typeface="DM Sans"/>
              </a:rPr>
              <a:t>x – a </a:t>
            </a:r>
            <a:r>
              <a:rPr lang="en-GB" sz="900">
                <a:solidFill>
                  <a:schemeClr val="dk1"/>
                </a:solidFill>
                <a:latin typeface="DM Sans"/>
                <a:ea typeface="DM Sans"/>
                <a:cs typeface="DM Sans"/>
                <a:sym typeface="DM Sans"/>
              </a:rPr>
              <a:t>is </a:t>
            </a:r>
            <a:r>
              <a:rPr lang="en-GB" sz="900" i="1">
                <a:solidFill>
                  <a:schemeClr val="dk1"/>
                </a:solidFill>
                <a:latin typeface="DM Sans"/>
                <a:ea typeface="DM Sans"/>
                <a:cs typeface="DM Sans"/>
                <a:sym typeface="DM Sans"/>
              </a:rPr>
              <a:t>p</a:t>
            </a:r>
            <a:r>
              <a:rPr lang="en-GB" sz="900">
                <a:solidFill>
                  <a:schemeClr val="dk1"/>
                </a:solidFill>
                <a:latin typeface="DM Sans"/>
                <a:ea typeface="DM Sans"/>
                <a:cs typeface="DM Sans"/>
                <a:sym typeface="DM Sans"/>
              </a:rPr>
              <a:t>(</a:t>
            </a:r>
            <a:r>
              <a:rPr lang="en-GB" sz="900" i="1">
                <a:solidFill>
                  <a:schemeClr val="dk1"/>
                </a:solidFill>
                <a:latin typeface="DM Sans"/>
                <a:ea typeface="DM Sans"/>
                <a:cs typeface="DM Sans"/>
                <a:sym typeface="DM Sans"/>
              </a:rPr>
              <a:t>a</a:t>
            </a:r>
            <a:r>
              <a:rPr lang="en-GB" sz="900">
                <a:solidFill>
                  <a:schemeClr val="dk1"/>
                </a:solidFill>
                <a:latin typeface="DM Sans"/>
                <a:ea typeface="DM Sans"/>
                <a:cs typeface="DM Sans"/>
                <a:sym typeface="DM Sans"/>
              </a:rPr>
              <a:t>), so </a:t>
            </a:r>
            <a:r>
              <a:rPr lang="en-GB" sz="900" i="1">
                <a:solidFill>
                  <a:schemeClr val="dk1"/>
                </a:solidFill>
                <a:latin typeface="DM Sans"/>
                <a:ea typeface="DM Sans"/>
                <a:cs typeface="DM Sans"/>
                <a:sym typeface="DM Sans"/>
              </a:rPr>
              <a:t>p</a:t>
            </a:r>
            <a:r>
              <a:rPr lang="en-GB" sz="900">
                <a:solidFill>
                  <a:schemeClr val="dk1"/>
                </a:solidFill>
                <a:latin typeface="DM Sans"/>
                <a:ea typeface="DM Sans"/>
                <a:cs typeface="DM Sans"/>
                <a:sym typeface="DM Sans"/>
              </a:rPr>
              <a:t>(</a:t>
            </a:r>
            <a:r>
              <a:rPr lang="en-GB" sz="900" i="1">
                <a:solidFill>
                  <a:schemeClr val="dk1"/>
                </a:solidFill>
                <a:latin typeface="DM Sans"/>
                <a:ea typeface="DM Sans"/>
                <a:cs typeface="DM Sans"/>
                <a:sym typeface="DM Sans"/>
              </a:rPr>
              <a:t>a</a:t>
            </a:r>
            <a:r>
              <a:rPr lang="en-GB" sz="900">
                <a:solidFill>
                  <a:schemeClr val="dk1"/>
                </a:solidFill>
                <a:latin typeface="DM Sans"/>
                <a:ea typeface="DM Sans"/>
                <a:cs typeface="DM Sans"/>
                <a:sym typeface="DM Sans"/>
              </a:rPr>
              <a:t>) = 0 if and only if (</a:t>
            </a:r>
            <a:r>
              <a:rPr lang="en-GB" sz="900" i="1">
                <a:solidFill>
                  <a:schemeClr val="dk1"/>
                </a:solidFill>
                <a:latin typeface="DM Sans"/>
                <a:ea typeface="DM Sans"/>
                <a:cs typeface="DM Sans"/>
                <a:sym typeface="DM Sans"/>
              </a:rPr>
              <a:t>x – a</a:t>
            </a:r>
            <a:r>
              <a:rPr lang="en-GB" sz="900">
                <a:solidFill>
                  <a:schemeClr val="dk1"/>
                </a:solidFill>
                <a:latin typeface="DM Sans"/>
                <a:ea typeface="DM Sans"/>
                <a:cs typeface="DM Sans"/>
                <a:sym typeface="DM Sans"/>
              </a:rPr>
              <a:t>) is a factor of </a:t>
            </a:r>
            <a:r>
              <a:rPr lang="en-GB" sz="900" i="1">
                <a:solidFill>
                  <a:schemeClr val="dk1"/>
                </a:solidFill>
                <a:latin typeface="DM Sans"/>
                <a:ea typeface="DM Sans"/>
                <a:cs typeface="DM Sans"/>
                <a:sym typeface="DM Sans"/>
              </a:rPr>
              <a:t>p</a:t>
            </a:r>
            <a:r>
              <a:rPr lang="en-GB" sz="900">
                <a:solidFill>
                  <a:schemeClr val="dk1"/>
                </a:solidFill>
                <a:latin typeface="DM Sans"/>
                <a:ea typeface="DM Sans"/>
                <a:cs typeface="DM Sans"/>
                <a:sym typeface="DM Sans"/>
              </a:rPr>
              <a:t>(</a:t>
            </a:r>
            <a:r>
              <a:rPr lang="en-GB" sz="900" i="1">
                <a:solidFill>
                  <a:schemeClr val="dk1"/>
                </a:solidFill>
                <a:latin typeface="DM Sans"/>
                <a:ea typeface="DM Sans"/>
                <a:cs typeface="DM Sans"/>
                <a:sym typeface="DM Sans"/>
              </a:rPr>
              <a:t>x</a:t>
            </a:r>
            <a:r>
              <a:rPr lang="en-GB" sz="900">
                <a:solidFill>
                  <a:schemeClr val="dk1"/>
                </a:solidFill>
                <a:latin typeface="DM Sans"/>
                <a:ea typeface="DM Sans"/>
                <a:cs typeface="DM Sans"/>
                <a:sym typeface="DM Sans"/>
              </a:rPr>
              <a:t>). </a:t>
            </a:r>
            <a:endParaRPr sz="900">
              <a:solidFill>
                <a:schemeClr val="dk1"/>
              </a:solidFill>
              <a:latin typeface="DM Sans"/>
              <a:ea typeface="DM Sans"/>
              <a:cs typeface="DM Sans"/>
              <a:sym typeface="DM Sans"/>
            </a:endParaRPr>
          </a:p>
          <a:p>
            <a:pPr marL="0" lvl="0" indent="0" algn="l" rtl="0">
              <a:lnSpc>
                <a:spcPct val="115000"/>
              </a:lnSpc>
              <a:spcBef>
                <a:spcPts val="1200"/>
              </a:spcBef>
              <a:spcAft>
                <a:spcPts val="1000"/>
              </a:spcAft>
              <a:buNone/>
            </a:pPr>
            <a:r>
              <a:rPr lang="en-GB" sz="900">
                <a:solidFill>
                  <a:schemeClr val="dk1"/>
                </a:solidFill>
                <a:latin typeface="DM Sans"/>
                <a:ea typeface="DM Sans"/>
                <a:cs typeface="DM Sans"/>
                <a:sym typeface="DM Sans"/>
              </a:rPr>
              <a:t>3. Identify zeros of polynomials when suitable factorizations are available, and use the zeros to construct a rough graph of the function defined by the polynomial.</a:t>
            </a:r>
            <a:endParaRPr sz="900">
              <a:solidFill>
                <a:schemeClr val="dk1"/>
              </a:solidFill>
              <a:latin typeface="DM Sans"/>
              <a:ea typeface="DM Sans"/>
              <a:cs typeface="DM Sans"/>
              <a:sym typeface="DM Sans"/>
            </a:endParaRPr>
          </a:p>
        </p:txBody>
      </p:sp>
      <p:sp>
        <p:nvSpPr>
          <p:cNvPr id="216" name="Google Shape;216;p39"/>
          <p:cNvSpPr txBox="1"/>
          <p:nvPr/>
        </p:nvSpPr>
        <p:spPr>
          <a:xfrm>
            <a:off x="5174775" y="1671025"/>
            <a:ext cx="3512700" cy="3471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b="1">
                <a:solidFill>
                  <a:schemeClr val="dk1"/>
                </a:solidFill>
                <a:latin typeface="DM Sans"/>
                <a:ea typeface="DM Sans"/>
                <a:cs typeface="DM Sans"/>
                <a:sym typeface="DM Sans"/>
              </a:rPr>
              <a:t>Understand the relationship between zeros and factors of polynomials</a:t>
            </a:r>
            <a:endParaRPr sz="1100" b="1">
              <a:latin typeface="DM Sans"/>
              <a:ea typeface="DM Sans"/>
              <a:cs typeface="DM Sans"/>
              <a:sym typeface="DM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FC8D"/>
        </a:solidFill>
        <a:effectLst/>
      </p:bgPr>
    </p:bg>
    <p:spTree>
      <p:nvGrpSpPr>
        <p:cNvPr id="1" name="Shape 220"/>
        <p:cNvGrpSpPr/>
        <p:nvPr/>
      </p:nvGrpSpPr>
      <p:grpSpPr>
        <a:xfrm>
          <a:off x="0" y="0"/>
          <a:ext cx="0" cy="0"/>
          <a:chOff x="0" y="0"/>
          <a:chExt cx="0" cy="0"/>
        </a:xfrm>
      </p:grpSpPr>
      <p:sp>
        <p:nvSpPr>
          <p:cNvPr id="221" name="Google Shape;221;p40"/>
          <p:cNvSpPr txBox="1"/>
          <p:nvPr/>
        </p:nvSpPr>
        <p:spPr>
          <a:xfrm>
            <a:off x="615900" y="303450"/>
            <a:ext cx="4032900" cy="969600"/>
          </a:xfrm>
          <a:prstGeom prst="rect">
            <a:avLst/>
          </a:prstGeom>
          <a:noFill/>
          <a:ln>
            <a:noFill/>
          </a:ln>
        </p:spPr>
        <p:txBody>
          <a:bodyPr spcFirstLastPara="1" wrap="square" lIns="0" tIns="0" rIns="0" bIns="0" anchor="t" anchorCtr="0">
            <a:spAutoFit/>
          </a:bodyPr>
          <a:lstStyle/>
          <a:p>
            <a:pPr marL="0" lvl="0" indent="0" algn="l" rtl="0">
              <a:lnSpc>
                <a:spcPct val="90000"/>
              </a:lnSpc>
              <a:spcBef>
                <a:spcPts val="0"/>
              </a:spcBef>
              <a:spcAft>
                <a:spcPts val="0"/>
              </a:spcAft>
              <a:buClr>
                <a:schemeClr val="dk1"/>
              </a:buClr>
              <a:buSzPts val="1100"/>
              <a:buFont typeface="Arial"/>
              <a:buNone/>
            </a:pPr>
            <a:r>
              <a:rPr lang="en-GB" sz="3500">
                <a:solidFill>
                  <a:schemeClr val="dk1"/>
                </a:solidFill>
                <a:latin typeface="Nanum Myeongjo"/>
                <a:ea typeface="Nanum Myeongjo"/>
                <a:cs typeface="Nanum Myeongjo"/>
                <a:sym typeface="Nanum Myeongjo"/>
              </a:rPr>
              <a:t>What’s the Story of these Standards?</a:t>
            </a:r>
            <a:endParaRPr sz="3500">
              <a:solidFill>
                <a:schemeClr val="dk1"/>
              </a:solidFill>
              <a:latin typeface="Nanum Myeongjo"/>
              <a:ea typeface="Nanum Myeongjo"/>
              <a:cs typeface="Nanum Myeongjo"/>
              <a:sym typeface="Nanum Myeongjo"/>
            </a:endParaRPr>
          </a:p>
        </p:txBody>
      </p:sp>
      <p:cxnSp>
        <p:nvCxnSpPr>
          <p:cNvPr id="222" name="Google Shape;222;p40"/>
          <p:cNvCxnSpPr/>
          <p:nvPr/>
        </p:nvCxnSpPr>
        <p:spPr>
          <a:xfrm rot="10800000">
            <a:off x="4874201" y="125"/>
            <a:ext cx="0" cy="5162100"/>
          </a:xfrm>
          <a:prstGeom prst="straightConnector1">
            <a:avLst/>
          </a:prstGeom>
          <a:noFill/>
          <a:ln w="9525" cap="flat" cmpd="sng">
            <a:solidFill>
              <a:schemeClr val="dk2"/>
            </a:solidFill>
            <a:prstDash val="solid"/>
            <a:round/>
            <a:headEnd type="none" w="med" len="med"/>
            <a:tailEnd type="none" w="med" len="med"/>
          </a:ln>
        </p:spPr>
      </p:cxnSp>
      <p:sp>
        <p:nvSpPr>
          <p:cNvPr id="223" name="Google Shape;223;p40"/>
          <p:cNvSpPr/>
          <p:nvPr/>
        </p:nvSpPr>
        <p:spPr>
          <a:xfrm>
            <a:off x="5365925" y="3906250"/>
            <a:ext cx="3155700" cy="5979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0"/>
          <p:cNvSpPr txBox="1"/>
          <p:nvPr/>
        </p:nvSpPr>
        <p:spPr>
          <a:xfrm>
            <a:off x="5570175" y="4021150"/>
            <a:ext cx="2721900" cy="384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300" b="1">
                <a:solidFill>
                  <a:srgbClr val="C9FC8D"/>
                </a:solidFill>
                <a:latin typeface="DM Sans"/>
                <a:ea typeface="DM Sans"/>
                <a:cs typeface="DM Sans"/>
                <a:sym typeface="DM Sans"/>
              </a:rPr>
              <a:t>Share your thinking!</a:t>
            </a:r>
            <a:endParaRPr sz="1300" b="1">
              <a:solidFill>
                <a:srgbClr val="C9FC8D"/>
              </a:solidFill>
              <a:latin typeface="DM Sans"/>
              <a:ea typeface="DM Sans"/>
              <a:cs typeface="DM Sans"/>
              <a:sym typeface="DM Sans"/>
            </a:endParaRPr>
          </a:p>
        </p:txBody>
      </p:sp>
      <p:sp>
        <p:nvSpPr>
          <p:cNvPr id="225" name="Google Shape;225;p40"/>
          <p:cNvSpPr txBox="1"/>
          <p:nvPr/>
        </p:nvSpPr>
        <p:spPr>
          <a:xfrm>
            <a:off x="615900" y="2595775"/>
            <a:ext cx="3905700" cy="1880100"/>
          </a:xfrm>
          <a:prstGeom prst="rect">
            <a:avLst/>
          </a:prstGeom>
          <a:noFill/>
          <a:ln>
            <a:noFill/>
          </a:ln>
        </p:spPr>
        <p:txBody>
          <a:bodyPr spcFirstLastPara="1" wrap="square" lIns="91425" tIns="0" rIns="0" bIns="0" anchor="t" anchorCtr="0">
            <a:spAutoFit/>
          </a:bodyPr>
          <a:lstStyle/>
          <a:p>
            <a:pPr marL="0" lvl="0" indent="0" algn="l" rtl="0">
              <a:lnSpc>
                <a:spcPct val="115000"/>
              </a:lnSpc>
              <a:spcBef>
                <a:spcPts val="1200"/>
              </a:spcBef>
              <a:spcAft>
                <a:spcPts val="0"/>
              </a:spcAft>
              <a:buNone/>
            </a:pPr>
            <a:r>
              <a:rPr lang="en-GB" sz="900">
                <a:solidFill>
                  <a:schemeClr val="dk1"/>
                </a:solidFill>
                <a:latin typeface="DM Sans"/>
                <a:ea typeface="DM Sans"/>
                <a:cs typeface="DM Sans"/>
                <a:sym typeface="DM Sans"/>
              </a:rPr>
              <a:t>1. Interpret expressions that represent a quantity in terms of its context.★ </a:t>
            </a:r>
            <a:endParaRPr sz="900">
              <a:solidFill>
                <a:schemeClr val="dk1"/>
              </a:solidFill>
              <a:latin typeface="DM Sans"/>
              <a:ea typeface="DM Sans"/>
              <a:cs typeface="DM Sans"/>
              <a:sym typeface="DM Sans"/>
            </a:endParaRPr>
          </a:p>
          <a:p>
            <a:pPr marL="457200" lvl="0" indent="-285750" algn="l" rtl="0">
              <a:lnSpc>
                <a:spcPct val="115000"/>
              </a:lnSpc>
              <a:spcBef>
                <a:spcPts val="1200"/>
              </a:spcBef>
              <a:spcAft>
                <a:spcPts val="0"/>
              </a:spcAft>
              <a:buClr>
                <a:schemeClr val="dk1"/>
              </a:buClr>
              <a:buSzPts val="900"/>
              <a:buFont typeface="DM Sans"/>
              <a:buAutoNum type="alphaLcPeriod"/>
            </a:pPr>
            <a:r>
              <a:rPr lang="en-GB" sz="900">
                <a:solidFill>
                  <a:schemeClr val="dk1"/>
                </a:solidFill>
                <a:latin typeface="DM Sans"/>
                <a:ea typeface="DM Sans"/>
                <a:cs typeface="DM Sans"/>
                <a:sym typeface="DM Sans"/>
              </a:rPr>
              <a:t>Interpret parts of an expression, such as terms, factors, and coefficients. 	 </a:t>
            </a:r>
            <a:endParaRPr sz="900">
              <a:solidFill>
                <a:schemeClr val="dk1"/>
              </a:solidFill>
              <a:latin typeface="DM Sans"/>
              <a:ea typeface="DM Sans"/>
              <a:cs typeface="DM Sans"/>
              <a:sym typeface="DM Sans"/>
            </a:endParaRPr>
          </a:p>
          <a:p>
            <a:pPr marL="457200" lvl="0" indent="-285750" algn="l" rtl="0">
              <a:lnSpc>
                <a:spcPct val="115000"/>
              </a:lnSpc>
              <a:spcBef>
                <a:spcPts val="0"/>
              </a:spcBef>
              <a:spcAft>
                <a:spcPts val="0"/>
              </a:spcAft>
              <a:buClr>
                <a:schemeClr val="dk1"/>
              </a:buClr>
              <a:buSzPts val="900"/>
              <a:buFont typeface="DM Sans"/>
              <a:buAutoNum type="alphaLcPeriod"/>
            </a:pPr>
            <a:r>
              <a:rPr lang="en-GB" sz="900">
                <a:solidFill>
                  <a:schemeClr val="dk1"/>
                </a:solidFill>
                <a:latin typeface="DM Sans"/>
                <a:ea typeface="DM Sans"/>
                <a:cs typeface="DM Sans"/>
                <a:sym typeface="DM Sans"/>
              </a:rPr>
              <a:t>Interpret complicated expressions by viewing one or more of their parts as a single entity. For example, interpret </a:t>
            </a:r>
            <a:r>
              <a:rPr lang="en-GB" sz="900" i="1">
                <a:solidFill>
                  <a:schemeClr val="dk1"/>
                </a:solidFill>
                <a:latin typeface="DM Sans"/>
                <a:ea typeface="DM Sans"/>
                <a:cs typeface="DM Sans"/>
                <a:sym typeface="DM Sans"/>
              </a:rPr>
              <a:t>P</a:t>
            </a:r>
            <a:r>
              <a:rPr lang="en-GB" sz="900">
                <a:solidFill>
                  <a:schemeClr val="dk1"/>
                </a:solidFill>
                <a:latin typeface="DM Sans"/>
                <a:ea typeface="DM Sans"/>
                <a:cs typeface="DM Sans"/>
                <a:sym typeface="DM Sans"/>
              </a:rPr>
              <a:t>(1 + </a:t>
            </a:r>
            <a:r>
              <a:rPr lang="en-GB" sz="900" i="1">
                <a:solidFill>
                  <a:schemeClr val="dk1"/>
                </a:solidFill>
                <a:latin typeface="DM Sans"/>
                <a:ea typeface="DM Sans"/>
                <a:cs typeface="DM Sans"/>
                <a:sym typeface="DM Sans"/>
              </a:rPr>
              <a:t>r</a:t>
            </a:r>
            <a:r>
              <a:rPr lang="en-GB" sz="900">
                <a:solidFill>
                  <a:schemeClr val="dk1"/>
                </a:solidFill>
                <a:latin typeface="DM Sans"/>
                <a:ea typeface="DM Sans"/>
                <a:cs typeface="DM Sans"/>
                <a:sym typeface="DM Sans"/>
              </a:rPr>
              <a:t>)</a:t>
            </a:r>
            <a:r>
              <a:rPr lang="en-GB" sz="900" i="1" baseline="30000">
                <a:solidFill>
                  <a:schemeClr val="dk1"/>
                </a:solidFill>
                <a:latin typeface="DM Sans"/>
                <a:ea typeface="DM Sans"/>
                <a:cs typeface="DM Sans"/>
                <a:sym typeface="DM Sans"/>
              </a:rPr>
              <a:t>n</a:t>
            </a:r>
            <a:r>
              <a:rPr lang="en-GB" sz="900">
                <a:solidFill>
                  <a:schemeClr val="dk1"/>
                </a:solidFill>
                <a:latin typeface="DM Sans"/>
                <a:ea typeface="DM Sans"/>
                <a:cs typeface="DM Sans"/>
                <a:sym typeface="DM Sans"/>
              </a:rPr>
              <a:t> as the product of </a:t>
            </a:r>
            <a:r>
              <a:rPr lang="en-GB" sz="900" i="1">
                <a:solidFill>
                  <a:schemeClr val="dk1"/>
                </a:solidFill>
                <a:latin typeface="DM Sans"/>
                <a:ea typeface="DM Sans"/>
                <a:cs typeface="DM Sans"/>
                <a:sym typeface="DM Sans"/>
              </a:rPr>
              <a:t>P</a:t>
            </a:r>
            <a:r>
              <a:rPr lang="en-GB" sz="900">
                <a:solidFill>
                  <a:schemeClr val="dk1"/>
                </a:solidFill>
                <a:latin typeface="DM Sans"/>
                <a:ea typeface="DM Sans"/>
                <a:cs typeface="DM Sans"/>
                <a:sym typeface="DM Sans"/>
              </a:rPr>
              <a:t> and a factor not depending on </a:t>
            </a:r>
            <a:r>
              <a:rPr lang="en-GB" sz="900" i="1">
                <a:solidFill>
                  <a:schemeClr val="dk1"/>
                </a:solidFill>
                <a:latin typeface="DM Sans"/>
                <a:ea typeface="DM Sans"/>
                <a:cs typeface="DM Sans"/>
                <a:sym typeface="DM Sans"/>
              </a:rPr>
              <a:t>P</a:t>
            </a:r>
            <a:r>
              <a:rPr lang="en-GB" sz="900">
                <a:solidFill>
                  <a:schemeClr val="dk1"/>
                </a:solidFill>
                <a:latin typeface="DM Sans"/>
                <a:ea typeface="DM Sans"/>
                <a:cs typeface="DM Sans"/>
                <a:sym typeface="DM Sans"/>
              </a:rPr>
              <a:t>. </a:t>
            </a:r>
            <a:endParaRPr sz="900">
              <a:solidFill>
                <a:schemeClr val="dk1"/>
              </a:solidFill>
              <a:latin typeface="DM Sans"/>
              <a:ea typeface="DM Sans"/>
              <a:cs typeface="DM Sans"/>
              <a:sym typeface="DM Sans"/>
            </a:endParaRPr>
          </a:p>
          <a:p>
            <a:pPr marL="0" lvl="0" indent="0" algn="l" rtl="0">
              <a:lnSpc>
                <a:spcPct val="115000"/>
              </a:lnSpc>
              <a:spcBef>
                <a:spcPts val="1200"/>
              </a:spcBef>
              <a:spcAft>
                <a:spcPts val="1000"/>
              </a:spcAft>
              <a:buNone/>
            </a:pPr>
            <a:r>
              <a:rPr lang="en-GB" sz="900">
                <a:solidFill>
                  <a:schemeClr val="dk1"/>
                </a:solidFill>
                <a:latin typeface="DM Sans"/>
                <a:ea typeface="DM Sans"/>
                <a:cs typeface="DM Sans"/>
                <a:sym typeface="DM Sans"/>
              </a:rPr>
              <a:t>2. Use the structure of an expression to identify ways to rewrite it. For example, see </a:t>
            </a:r>
            <a:r>
              <a:rPr lang="en-GB" sz="900" i="1">
                <a:solidFill>
                  <a:schemeClr val="dk1"/>
                </a:solidFill>
                <a:latin typeface="DM Sans"/>
                <a:ea typeface="DM Sans"/>
                <a:cs typeface="DM Sans"/>
                <a:sym typeface="DM Sans"/>
              </a:rPr>
              <a:t>x</a:t>
            </a:r>
            <a:r>
              <a:rPr lang="en-GB" sz="900" baseline="30000">
                <a:solidFill>
                  <a:schemeClr val="dk1"/>
                </a:solidFill>
                <a:latin typeface="DM Sans"/>
                <a:ea typeface="DM Sans"/>
                <a:cs typeface="DM Sans"/>
                <a:sym typeface="DM Sans"/>
              </a:rPr>
              <a:t>4</a:t>
            </a:r>
            <a:r>
              <a:rPr lang="en-GB" sz="900">
                <a:solidFill>
                  <a:schemeClr val="dk1"/>
                </a:solidFill>
                <a:latin typeface="DM Sans"/>
                <a:ea typeface="DM Sans"/>
                <a:cs typeface="DM Sans"/>
                <a:sym typeface="DM Sans"/>
              </a:rPr>
              <a:t> – </a:t>
            </a:r>
            <a:r>
              <a:rPr lang="en-GB" sz="900" i="1">
                <a:solidFill>
                  <a:schemeClr val="dk1"/>
                </a:solidFill>
                <a:latin typeface="DM Sans"/>
                <a:ea typeface="DM Sans"/>
                <a:cs typeface="DM Sans"/>
                <a:sym typeface="DM Sans"/>
              </a:rPr>
              <a:t>y</a:t>
            </a:r>
            <a:r>
              <a:rPr lang="en-GB" sz="900" baseline="30000">
                <a:solidFill>
                  <a:schemeClr val="dk1"/>
                </a:solidFill>
                <a:latin typeface="DM Sans"/>
                <a:ea typeface="DM Sans"/>
                <a:cs typeface="DM Sans"/>
                <a:sym typeface="DM Sans"/>
              </a:rPr>
              <a:t>4</a:t>
            </a:r>
            <a:r>
              <a:rPr lang="en-GB" sz="900">
                <a:solidFill>
                  <a:schemeClr val="dk1"/>
                </a:solidFill>
                <a:latin typeface="DM Sans"/>
                <a:ea typeface="DM Sans"/>
                <a:cs typeface="DM Sans"/>
                <a:sym typeface="DM Sans"/>
              </a:rPr>
              <a:t> as (</a:t>
            </a:r>
            <a:r>
              <a:rPr lang="en-GB" sz="900" i="1">
                <a:solidFill>
                  <a:schemeClr val="dk1"/>
                </a:solidFill>
                <a:latin typeface="DM Sans"/>
                <a:ea typeface="DM Sans"/>
                <a:cs typeface="DM Sans"/>
                <a:sym typeface="DM Sans"/>
              </a:rPr>
              <a:t>x</a:t>
            </a:r>
            <a:r>
              <a:rPr lang="en-GB" sz="900" baseline="30000">
                <a:solidFill>
                  <a:schemeClr val="dk1"/>
                </a:solidFill>
                <a:latin typeface="DM Sans"/>
                <a:ea typeface="DM Sans"/>
                <a:cs typeface="DM Sans"/>
                <a:sym typeface="DM Sans"/>
              </a:rPr>
              <a:t>2</a:t>
            </a:r>
            <a:r>
              <a:rPr lang="en-GB" sz="900">
                <a:solidFill>
                  <a:schemeClr val="dk1"/>
                </a:solidFill>
                <a:latin typeface="DM Sans"/>
                <a:ea typeface="DM Sans"/>
                <a:cs typeface="DM Sans"/>
                <a:sym typeface="DM Sans"/>
              </a:rPr>
              <a:t>)</a:t>
            </a:r>
            <a:r>
              <a:rPr lang="en-GB" sz="900" baseline="30000">
                <a:solidFill>
                  <a:schemeClr val="dk1"/>
                </a:solidFill>
                <a:latin typeface="DM Sans"/>
                <a:ea typeface="DM Sans"/>
                <a:cs typeface="DM Sans"/>
                <a:sym typeface="DM Sans"/>
              </a:rPr>
              <a:t>2</a:t>
            </a:r>
            <a:r>
              <a:rPr lang="en-GB" sz="900">
                <a:solidFill>
                  <a:schemeClr val="dk1"/>
                </a:solidFill>
                <a:latin typeface="DM Sans"/>
                <a:ea typeface="DM Sans"/>
                <a:cs typeface="DM Sans"/>
                <a:sym typeface="DM Sans"/>
              </a:rPr>
              <a:t> – (</a:t>
            </a:r>
            <a:r>
              <a:rPr lang="en-GB" sz="900" i="1">
                <a:solidFill>
                  <a:schemeClr val="dk1"/>
                </a:solidFill>
                <a:latin typeface="DM Sans"/>
                <a:ea typeface="DM Sans"/>
                <a:cs typeface="DM Sans"/>
                <a:sym typeface="DM Sans"/>
              </a:rPr>
              <a:t>y</a:t>
            </a:r>
            <a:r>
              <a:rPr lang="en-GB" sz="900" baseline="30000">
                <a:solidFill>
                  <a:schemeClr val="dk1"/>
                </a:solidFill>
                <a:latin typeface="DM Sans"/>
                <a:ea typeface="DM Sans"/>
                <a:cs typeface="DM Sans"/>
                <a:sym typeface="DM Sans"/>
              </a:rPr>
              <a:t>2</a:t>
            </a:r>
            <a:r>
              <a:rPr lang="en-GB" sz="900">
                <a:solidFill>
                  <a:schemeClr val="dk1"/>
                </a:solidFill>
                <a:latin typeface="DM Sans"/>
                <a:ea typeface="DM Sans"/>
                <a:cs typeface="DM Sans"/>
                <a:sym typeface="DM Sans"/>
              </a:rPr>
              <a:t>)</a:t>
            </a:r>
            <a:r>
              <a:rPr lang="en-GB" sz="900" baseline="30000">
                <a:solidFill>
                  <a:schemeClr val="dk1"/>
                </a:solidFill>
                <a:latin typeface="DM Sans"/>
                <a:ea typeface="DM Sans"/>
                <a:cs typeface="DM Sans"/>
                <a:sym typeface="DM Sans"/>
              </a:rPr>
              <a:t>2</a:t>
            </a:r>
            <a:r>
              <a:rPr lang="en-GB" sz="900">
                <a:solidFill>
                  <a:schemeClr val="dk1"/>
                </a:solidFill>
                <a:latin typeface="DM Sans"/>
                <a:ea typeface="DM Sans"/>
                <a:cs typeface="DM Sans"/>
                <a:sym typeface="DM Sans"/>
              </a:rPr>
              <a:t>, thus recognizing it as a difference of squares that can be factored as (</a:t>
            </a:r>
            <a:r>
              <a:rPr lang="en-GB" sz="900" i="1">
                <a:solidFill>
                  <a:schemeClr val="dk1"/>
                </a:solidFill>
                <a:latin typeface="DM Sans"/>
                <a:ea typeface="DM Sans"/>
                <a:cs typeface="DM Sans"/>
                <a:sym typeface="DM Sans"/>
              </a:rPr>
              <a:t>x</a:t>
            </a:r>
            <a:r>
              <a:rPr lang="en-GB" sz="900" baseline="30000">
                <a:solidFill>
                  <a:schemeClr val="dk1"/>
                </a:solidFill>
                <a:latin typeface="DM Sans"/>
                <a:ea typeface="DM Sans"/>
                <a:cs typeface="DM Sans"/>
                <a:sym typeface="DM Sans"/>
              </a:rPr>
              <a:t>2</a:t>
            </a:r>
            <a:r>
              <a:rPr lang="en-GB" sz="900">
                <a:solidFill>
                  <a:schemeClr val="dk1"/>
                </a:solidFill>
                <a:latin typeface="DM Sans"/>
                <a:ea typeface="DM Sans"/>
                <a:cs typeface="DM Sans"/>
                <a:sym typeface="DM Sans"/>
              </a:rPr>
              <a:t> – </a:t>
            </a:r>
            <a:r>
              <a:rPr lang="en-GB" sz="900" i="1">
                <a:solidFill>
                  <a:schemeClr val="dk1"/>
                </a:solidFill>
                <a:latin typeface="DM Sans"/>
                <a:ea typeface="DM Sans"/>
                <a:cs typeface="DM Sans"/>
                <a:sym typeface="DM Sans"/>
              </a:rPr>
              <a:t>y</a:t>
            </a:r>
            <a:r>
              <a:rPr lang="en-GB" sz="900" baseline="30000">
                <a:solidFill>
                  <a:schemeClr val="dk1"/>
                </a:solidFill>
                <a:latin typeface="DM Sans"/>
                <a:ea typeface="DM Sans"/>
                <a:cs typeface="DM Sans"/>
                <a:sym typeface="DM Sans"/>
              </a:rPr>
              <a:t>2</a:t>
            </a:r>
            <a:r>
              <a:rPr lang="en-GB" sz="900">
                <a:solidFill>
                  <a:schemeClr val="dk1"/>
                </a:solidFill>
                <a:latin typeface="DM Sans"/>
                <a:ea typeface="DM Sans"/>
                <a:cs typeface="DM Sans"/>
                <a:sym typeface="DM Sans"/>
              </a:rPr>
              <a:t>)(</a:t>
            </a:r>
            <a:r>
              <a:rPr lang="en-GB" sz="900" i="1">
                <a:solidFill>
                  <a:schemeClr val="dk1"/>
                </a:solidFill>
                <a:latin typeface="DM Sans"/>
                <a:ea typeface="DM Sans"/>
                <a:cs typeface="DM Sans"/>
                <a:sym typeface="DM Sans"/>
              </a:rPr>
              <a:t>x</a:t>
            </a:r>
            <a:r>
              <a:rPr lang="en-GB" sz="900" baseline="30000">
                <a:solidFill>
                  <a:schemeClr val="dk1"/>
                </a:solidFill>
                <a:latin typeface="DM Sans"/>
                <a:ea typeface="DM Sans"/>
                <a:cs typeface="DM Sans"/>
                <a:sym typeface="DM Sans"/>
              </a:rPr>
              <a:t>2</a:t>
            </a:r>
            <a:r>
              <a:rPr lang="en-GB" sz="900">
                <a:solidFill>
                  <a:schemeClr val="dk1"/>
                </a:solidFill>
                <a:latin typeface="DM Sans"/>
                <a:ea typeface="DM Sans"/>
                <a:cs typeface="DM Sans"/>
                <a:sym typeface="DM Sans"/>
              </a:rPr>
              <a:t> + </a:t>
            </a:r>
            <a:r>
              <a:rPr lang="en-GB" sz="900" i="1">
                <a:solidFill>
                  <a:schemeClr val="dk1"/>
                </a:solidFill>
                <a:latin typeface="DM Sans"/>
                <a:ea typeface="DM Sans"/>
                <a:cs typeface="DM Sans"/>
                <a:sym typeface="DM Sans"/>
              </a:rPr>
              <a:t>y</a:t>
            </a:r>
            <a:r>
              <a:rPr lang="en-GB" sz="900" baseline="30000">
                <a:solidFill>
                  <a:schemeClr val="dk1"/>
                </a:solidFill>
                <a:latin typeface="DM Sans"/>
                <a:ea typeface="DM Sans"/>
                <a:cs typeface="DM Sans"/>
                <a:sym typeface="DM Sans"/>
              </a:rPr>
              <a:t>2</a:t>
            </a:r>
            <a:r>
              <a:rPr lang="en-GB" sz="900">
                <a:solidFill>
                  <a:schemeClr val="dk1"/>
                </a:solidFill>
                <a:latin typeface="DM Sans"/>
                <a:ea typeface="DM Sans"/>
                <a:cs typeface="DM Sans"/>
                <a:sym typeface="DM Sans"/>
              </a:rPr>
              <a:t>).</a:t>
            </a:r>
            <a:endParaRPr sz="900">
              <a:solidFill>
                <a:schemeClr val="dk1"/>
              </a:solidFill>
              <a:latin typeface="DM Sans"/>
              <a:ea typeface="DM Sans"/>
              <a:cs typeface="DM Sans"/>
              <a:sym typeface="DM Sans"/>
            </a:endParaRPr>
          </a:p>
        </p:txBody>
      </p:sp>
      <p:sp>
        <p:nvSpPr>
          <p:cNvPr id="226" name="Google Shape;226;p40"/>
          <p:cNvSpPr txBox="1"/>
          <p:nvPr/>
        </p:nvSpPr>
        <p:spPr>
          <a:xfrm>
            <a:off x="615900" y="1515100"/>
            <a:ext cx="4032900" cy="4419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b="1">
                <a:solidFill>
                  <a:schemeClr val="dk1"/>
                </a:solidFill>
                <a:latin typeface="DM Sans"/>
                <a:ea typeface="DM Sans"/>
                <a:cs typeface="DM Sans"/>
                <a:sym typeface="DM Sans"/>
              </a:rPr>
              <a:t>Selected Common Core Standards for Mathematics High School - Algebra</a:t>
            </a:r>
            <a:endParaRPr b="1">
              <a:latin typeface="DM Sans"/>
              <a:ea typeface="DM Sans"/>
              <a:cs typeface="DM Sans"/>
              <a:sym typeface="DM Sans"/>
            </a:endParaRPr>
          </a:p>
        </p:txBody>
      </p:sp>
      <p:sp>
        <p:nvSpPr>
          <p:cNvPr id="227" name="Google Shape;227;p40"/>
          <p:cNvSpPr txBox="1"/>
          <p:nvPr/>
        </p:nvSpPr>
        <p:spPr>
          <a:xfrm>
            <a:off x="615900" y="2147600"/>
            <a:ext cx="35127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b="1">
                <a:solidFill>
                  <a:schemeClr val="dk1"/>
                </a:solidFill>
                <a:latin typeface="DM Sans"/>
                <a:ea typeface="DM Sans"/>
                <a:cs typeface="DM Sans"/>
                <a:sym typeface="DM Sans"/>
              </a:rPr>
              <a:t> Interpret the structure of expressions</a:t>
            </a:r>
            <a:endParaRPr sz="1100" b="1">
              <a:latin typeface="DM Sans"/>
              <a:ea typeface="DM Sans"/>
              <a:cs typeface="DM Sans"/>
              <a:sym typeface="DM Sans"/>
            </a:endParaRPr>
          </a:p>
        </p:txBody>
      </p:sp>
      <p:sp>
        <p:nvSpPr>
          <p:cNvPr id="228" name="Google Shape;228;p40"/>
          <p:cNvSpPr txBox="1"/>
          <p:nvPr/>
        </p:nvSpPr>
        <p:spPr>
          <a:xfrm>
            <a:off x="5174775" y="751625"/>
            <a:ext cx="3402000" cy="616500"/>
          </a:xfrm>
          <a:prstGeom prst="rect">
            <a:avLst/>
          </a:prstGeom>
          <a:noFill/>
          <a:ln>
            <a:noFill/>
          </a:ln>
        </p:spPr>
        <p:txBody>
          <a:bodyPr spcFirstLastPara="1" wrap="square" lIns="91425" tIns="0" rIns="0" bIns="0" anchor="t" anchorCtr="0">
            <a:spAutoFit/>
          </a:bodyPr>
          <a:lstStyle/>
          <a:p>
            <a:pPr marL="82296" lvl="0" indent="-139446" algn="l" rtl="0">
              <a:lnSpc>
                <a:spcPct val="115000"/>
              </a:lnSpc>
              <a:spcBef>
                <a:spcPts val="1200"/>
              </a:spcBef>
              <a:spcAft>
                <a:spcPts val="1000"/>
              </a:spcAft>
              <a:buClr>
                <a:schemeClr val="dk1"/>
              </a:buClr>
              <a:buSzPts val="900"/>
              <a:buFont typeface="DM Sans"/>
              <a:buAutoNum type="arabicPeriod"/>
            </a:pPr>
            <a:r>
              <a:rPr lang="en-GB" sz="900">
                <a:solidFill>
                  <a:schemeClr val="dk1"/>
                </a:solidFill>
                <a:latin typeface="DM Sans"/>
                <a:ea typeface="DM Sans"/>
                <a:cs typeface="DM Sans"/>
                <a:sym typeface="DM Sans"/>
              </a:rPr>
              <a:t>Understand that polynomials form a system analogous to the integers, namely, they are closed under the operations of addition, subtraction, and multiplication; add, subtract, and multiply polynomials.</a:t>
            </a:r>
            <a:endParaRPr sz="900">
              <a:solidFill>
                <a:schemeClr val="dk1"/>
              </a:solidFill>
              <a:latin typeface="DM Sans"/>
              <a:ea typeface="DM Sans"/>
              <a:cs typeface="DM Sans"/>
              <a:sym typeface="DM Sans"/>
            </a:endParaRPr>
          </a:p>
        </p:txBody>
      </p:sp>
      <p:sp>
        <p:nvSpPr>
          <p:cNvPr id="229" name="Google Shape;229;p40"/>
          <p:cNvSpPr txBox="1"/>
          <p:nvPr/>
        </p:nvSpPr>
        <p:spPr>
          <a:xfrm>
            <a:off x="5187425" y="500475"/>
            <a:ext cx="3512700" cy="1692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b="1">
                <a:solidFill>
                  <a:schemeClr val="dk1"/>
                </a:solidFill>
                <a:latin typeface="DM Sans"/>
                <a:ea typeface="DM Sans"/>
                <a:cs typeface="DM Sans"/>
                <a:sym typeface="DM Sans"/>
              </a:rPr>
              <a:t>Perform arithmetic operations on polynomials </a:t>
            </a:r>
            <a:endParaRPr sz="1100" b="1">
              <a:latin typeface="DM Sans"/>
              <a:ea typeface="DM Sans"/>
              <a:cs typeface="DM Sans"/>
              <a:sym typeface="DM Sans"/>
            </a:endParaRPr>
          </a:p>
        </p:txBody>
      </p:sp>
      <p:sp>
        <p:nvSpPr>
          <p:cNvPr id="230" name="Google Shape;230;p40"/>
          <p:cNvSpPr txBox="1"/>
          <p:nvPr/>
        </p:nvSpPr>
        <p:spPr>
          <a:xfrm>
            <a:off x="5174775" y="2119200"/>
            <a:ext cx="3402000" cy="1089000"/>
          </a:xfrm>
          <a:prstGeom prst="rect">
            <a:avLst/>
          </a:prstGeom>
          <a:noFill/>
          <a:ln>
            <a:noFill/>
          </a:ln>
        </p:spPr>
        <p:txBody>
          <a:bodyPr spcFirstLastPara="1" wrap="square" lIns="91425" tIns="0" rIns="0" bIns="0" anchor="t" anchorCtr="0">
            <a:spAutoFit/>
          </a:bodyPr>
          <a:lstStyle/>
          <a:p>
            <a:pPr marL="0" lvl="0" indent="0" algn="l" rtl="0">
              <a:lnSpc>
                <a:spcPct val="115000"/>
              </a:lnSpc>
              <a:spcBef>
                <a:spcPts val="1200"/>
              </a:spcBef>
              <a:spcAft>
                <a:spcPts val="0"/>
              </a:spcAft>
              <a:buNone/>
            </a:pPr>
            <a:r>
              <a:rPr lang="en-GB" sz="900">
                <a:solidFill>
                  <a:schemeClr val="dk1"/>
                </a:solidFill>
                <a:latin typeface="DM Sans"/>
                <a:ea typeface="DM Sans"/>
                <a:cs typeface="DM Sans"/>
                <a:sym typeface="DM Sans"/>
              </a:rPr>
              <a:t>2. Know and apply the Remainder Theorem: For a polynomial </a:t>
            </a:r>
            <a:r>
              <a:rPr lang="en-GB" sz="900" i="1">
                <a:solidFill>
                  <a:schemeClr val="dk1"/>
                </a:solidFill>
                <a:latin typeface="DM Sans"/>
                <a:ea typeface="DM Sans"/>
                <a:cs typeface="DM Sans"/>
                <a:sym typeface="DM Sans"/>
              </a:rPr>
              <a:t>p</a:t>
            </a:r>
            <a:r>
              <a:rPr lang="en-GB" sz="900">
                <a:solidFill>
                  <a:schemeClr val="dk1"/>
                </a:solidFill>
                <a:latin typeface="DM Sans"/>
                <a:ea typeface="DM Sans"/>
                <a:cs typeface="DM Sans"/>
                <a:sym typeface="DM Sans"/>
              </a:rPr>
              <a:t>(</a:t>
            </a:r>
            <a:r>
              <a:rPr lang="en-GB" sz="900" i="1">
                <a:solidFill>
                  <a:schemeClr val="dk1"/>
                </a:solidFill>
                <a:latin typeface="DM Sans"/>
                <a:ea typeface="DM Sans"/>
                <a:cs typeface="DM Sans"/>
                <a:sym typeface="DM Sans"/>
              </a:rPr>
              <a:t>x</a:t>
            </a:r>
            <a:r>
              <a:rPr lang="en-GB" sz="900">
                <a:solidFill>
                  <a:schemeClr val="dk1"/>
                </a:solidFill>
                <a:latin typeface="DM Sans"/>
                <a:ea typeface="DM Sans"/>
                <a:cs typeface="DM Sans"/>
                <a:sym typeface="DM Sans"/>
              </a:rPr>
              <a:t>) and a number </a:t>
            </a:r>
            <a:r>
              <a:rPr lang="en-GB" sz="900" i="1">
                <a:solidFill>
                  <a:schemeClr val="dk1"/>
                </a:solidFill>
                <a:latin typeface="DM Sans"/>
                <a:ea typeface="DM Sans"/>
                <a:cs typeface="DM Sans"/>
                <a:sym typeface="DM Sans"/>
              </a:rPr>
              <a:t>a</a:t>
            </a:r>
            <a:r>
              <a:rPr lang="en-GB" sz="900">
                <a:solidFill>
                  <a:schemeClr val="dk1"/>
                </a:solidFill>
                <a:latin typeface="DM Sans"/>
                <a:ea typeface="DM Sans"/>
                <a:cs typeface="DM Sans"/>
                <a:sym typeface="DM Sans"/>
              </a:rPr>
              <a:t>, the remainder on division by </a:t>
            </a:r>
            <a:r>
              <a:rPr lang="en-GB" sz="900" i="1">
                <a:solidFill>
                  <a:schemeClr val="dk1"/>
                </a:solidFill>
                <a:latin typeface="DM Sans"/>
                <a:ea typeface="DM Sans"/>
                <a:cs typeface="DM Sans"/>
                <a:sym typeface="DM Sans"/>
              </a:rPr>
              <a:t>x – a </a:t>
            </a:r>
            <a:r>
              <a:rPr lang="en-GB" sz="900">
                <a:solidFill>
                  <a:schemeClr val="dk1"/>
                </a:solidFill>
                <a:latin typeface="DM Sans"/>
                <a:ea typeface="DM Sans"/>
                <a:cs typeface="DM Sans"/>
                <a:sym typeface="DM Sans"/>
              </a:rPr>
              <a:t>is </a:t>
            </a:r>
            <a:r>
              <a:rPr lang="en-GB" sz="900" i="1">
                <a:solidFill>
                  <a:schemeClr val="dk1"/>
                </a:solidFill>
                <a:latin typeface="DM Sans"/>
                <a:ea typeface="DM Sans"/>
                <a:cs typeface="DM Sans"/>
                <a:sym typeface="DM Sans"/>
              </a:rPr>
              <a:t>p</a:t>
            </a:r>
            <a:r>
              <a:rPr lang="en-GB" sz="900">
                <a:solidFill>
                  <a:schemeClr val="dk1"/>
                </a:solidFill>
                <a:latin typeface="DM Sans"/>
                <a:ea typeface="DM Sans"/>
                <a:cs typeface="DM Sans"/>
                <a:sym typeface="DM Sans"/>
              </a:rPr>
              <a:t>(</a:t>
            </a:r>
            <a:r>
              <a:rPr lang="en-GB" sz="900" i="1">
                <a:solidFill>
                  <a:schemeClr val="dk1"/>
                </a:solidFill>
                <a:latin typeface="DM Sans"/>
                <a:ea typeface="DM Sans"/>
                <a:cs typeface="DM Sans"/>
                <a:sym typeface="DM Sans"/>
              </a:rPr>
              <a:t>a</a:t>
            </a:r>
            <a:r>
              <a:rPr lang="en-GB" sz="900">
                <a:solidFill>
                  <a:schemeClr val="dk1"/>
                </a:solidFill>
                <a:latin typeface="DM Sans"/>
                <a:ea typeface="DM Sans"/>
                <a:cs typeface="DM Sans"/>
                <a:sym typeface="DM Sans"/>
              </a:rPr>
              <a:t>), so </a:t>
            </a:r>
            <a:r>
              <a:rPr lang="en-GB" sz="900" i="1">
                <a:solidFill>
                  <a:schemeClr val="dk1"/>
                </a:solidFill>
                <a:latin typeface="DM Sans"/>
                <a:ea typeface="DM Sans"/>
                <a:cs typeface="DM Sans"/>
                <a:sym typeface="DM Sans"/>
              </a:rPr>
              <a:t>p</a:t>
            </a:r>
            <a:r>
              <a:rPr lang="en-GB" sz="900">
                <a:solidFill>
                  <a:schemeClr val="dk1"/>
                </a:solidFill>
                <a:latin typeface="DM Sans"/>
                <a:ea typeface="DM Sans"/>
                <a:cs typeface="DM Sans"/>
                <a:sym typeface="DM Sans"/>
              </a:rPr>
              <a:t>(</a:t>
            </a:r>
            <a:r>
              <a:rPr lang="en-GB" sz="900" i="1">
                <a:solidFill>
                  <a:schemeClr val="dk1"/>
                </a:solidFill>
                <a:latin typeface="DM Sans"/>
                <a:ea typeface="DM Sans"/>
                <a:cs typeface="DM Sans"/>
                <a:sym typeface="DM Sans"/>
              </a:rPr>
              <a:t>a</a:t>
            </a:r>
            <a:r>
              <a:rPr lang="en-GB" sz="900">
                <a:solidFill>
                  <a:schemeClr val="dk1"/>
                </a:solidFill>
                <a:latin typeface="DM Sans"/>
                <a:ea typeface="DM Sans"/>
                <a:cs typeface="DM Sans"/>
                <a:sym typeface="DM Sans"/>
              </a:rPr>
              <a:t>) = 0 if and only if (</a:t>
            </a:r>
            <a:r>
              <a:rPr lang="en-GB" sz="900" i="1">
                <a:solidFill>
                  <a:schemeClr val="dk1"/>
                </a:solidFill>
                <a:latin typeface="DM Sans"/>
                <a:ea typeface="DM Sans"/>
                <a:cs typeface="DM Sans"/>
                <a:sym typeface="DM Sans"/>
              </a:rPr>
              <a:t>x – a</a:t>
            </a:r>
            <a:r>
              <a:rPr lang="en-GB" sz="900">
                <a:solidFill>
                  <a:schemeClr val="dk1"/>
                </a:solidFill>
                <a:latin typeface="DM Sans"/>
                <a:ea typeface="DM Sans"/>
                <a:cs typeface="DM Sans"/>
                <a:sym typeface="DM Sans"/>
              </a:rPr>
              <a:t>) is a factor of </a:t>
            </a:r>
            <a:r>
              <a:rPr lang="en-GB" sz="900" i="1">
                <a:solidFill>
                  <a:schemeClr val="dk1"/>
                </a:solidFill>
                <a:latin typeface="DM Sans"/>
                <a:ea typeface="DM Sans"/>
                <a:cs typeface="DM Sans"/>
                <a:sym typeface="DM Sans"/>
              </a:rPr>
              <a:t>p</a:t>
            </a:r>
            <a:r>
              <a:rPr lang="en-GB" sz="900">
                <a:solidFill>
                  <a:schemeClr val="dk1"/>
                </a:solidFill>
                <a:latin typeface="DM Sans"/>
                <a:ea typeface="DM Sans"/>
                <a:cs typeface="DM Sans"/>
                <a:sym typeface="DM Sans"/>
              </a:rPr>
              <a:t>(</a:t>
            </a:r>
            <a:r>
              <a:rPr lang="en-GB" sz="900" i="1">
                <a:solidFill>
                  <a:schemeClr val="dk1"/>
                </a:solidFill>
                <a:latin typeface="DM Sans"/>
                <a:ea typeface="DM Sans"/>
                <a:cs typeface="DM Sans"/>
                <a:sym typeface="DM Sans"/>
              </a:rPr>
              <a:t>x</a:t>
            </a:r>
            <a:r>
              <a:rPr lang="en-GB" sz="900">
                <a:solidFill>
                  <a:schemeClr val="dk1"/>
                </a:solidFill>
                <a:latin typeface="DM Sans"/>
                <a:ea typeface="DM Sans"/>
                <a:cs typeface="DM Sans"/>
                <a:sym typeface="DM Sans"/>
              </a:rPr>
              <a:t>). </a:t>
            </a:r>
            <a:endParaRPr sz="900">
              <a:solidFill>
                <a:schemeClr val="dk1"/>
              </a:solidFill>
              <a:latin typeface="DM Sans"/>
              <a:ea typeface="DM Sans"/>
              <a:cs typeface="DM Sans"/>
              <a:sym typeface="DM Sans"/>
            </a:endParaRPr>
          </a:p>
          <a:p>
            <a:pPr marL="0" lvl="0" indent="0" algn="l" rtl="0">
              <a:lnSpc>
                <a:spcPct val="115000"/>
              </a:lnSpc>
              <a:spcBef>
                <a:spcPts val="1200"/>
              </a:spcBef>
              <a:spcAft>
                <a:spcPts val="1000"/>
              </a:spcAft>
              <a:buNone/>
            </a:pPr>
            <a:r>
              <a:rPr lang="en-GB" sz="900">
                <a:solidFill>
                  <a:schemeClr val="dk1"/>
                </a:solidFill>
                <a:latin typeface="DM Sans"/>
                <a:ea typeface="DM Sans"/>
                <a:cs typeface="DM Sans"/>
                <a:sym typeface="DM Sans"/>
              </a:rPr>
              <a:t>3. Identify zeros of polynomials when suitable factorizations are available, and use the zeros to construct a rough graph of the function defined by the polynomial.</a:t>
            </a:r>
            <a:endParaRPr sz="900">
              <a:solidFill>
                <a:schemeClr val="dk1"/>
              </a:solidFill>
              <a:latin typeface="DM Sans"/>
              <a:ea typeface="DM Sans"/>
              <a:cs typeface="DM Sans"/>
              <a:sym typeface="DM Sans"/>
            </a:endParaRPr>
          </a:p>
        </p:txBody>
      </p:sp>
      <p:sp>
        <p:nvSpPr>
          <p:cNvPr id="231" name="Google Shape;231;p40"/>
          <p:cNvSpPr txBox="1"/>
          <p:nvPr/>
        </p:nvSpPr>
        <p:spPr>
          <a:xfrm>
            <a:off x="5174775" y="1671025"/>
            <a:ext cx="3512700" cy="347100"/>
          </a:xfrm>
          <a:prstGeom prst="rect">
            <a:avLst/>
          </a:prstGeom>
          <a:noFill/>
          <a:ln>
            <a:noFill/>
          </a:ln>
        </p:spPr>
        <p:txBody>
          <a:bodyPr spcFirstLastPara="1" wrap="square" lIns="0" tIns="0" rIns="0" bIns="0" anchor="t" anchorCtr="0">
            <a:spAutoFit/>
          </a:bodyPr>
          <a:lstStyle/>
          <a:p>
            <a:pPr marL="0" lvl="0" indent="0" algn="l" rtl="0">
              <a:lnSpc>
                <a:spcPct val="105000"/>
              </a:lnSpc>
              <a:spcBef>
                <a:spcPts val="0"/>
              </a:spcBef>
              <a:spcAft>
                <a:spcPts val="0"/>
              </a:spcAft>
              <a:buNone/>
            </a:pPr>
            <a:r>
              <a:rPr lang="en-GB" sz="1100" b="1">
                <a:solidFill>
                  <a:schemeClr val="dk1"/>
                </a:solidFill>
                <a:latin typeface="DM Sans"/>
                <a:ea typeface="DM Sans"/>
                <a:cs typeface="DM Sans"/>
                <a:sym typeface="DM Sans"/>
              </a:rPr>
              <a:t>Understand the relationship between zeros and factors of polynomials</a:t>
            </a:r>
            <a:endParaRPr sz="1100" b="1">
              <a:latin typeface="DM Sans"/>
              <a:ea typeface="DM Sans"/>
              <a:cs typeface="DM Sans"/>
              <a:sym typeface="DM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5700</Words>
  <Application>Microsoft Macintosh PowerPoint</Application>
  <PresentationFormat>On-screen Show (16:9)</PresentationFormat>
  <Paragraphs>541</Paragraphs>
  <Slides>54</Slides>
  <Notes>54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54</vt:i4>
      </vt:variant>
    </vt:vector>
  </HeadingPairs>
  <TitlesOfParts>
    <vt:vector size="65" baseType="lpstr">
      <vt:lpstr>IBM Plex Sans</vt:lpstr>
      <vt:lpstr>NanumMyeongjo ExtraBold</vt:lpstr>
      <vt:lpstr>Roboto</vt:lpstr>
      <vt:lpstr>Nanum Myeongjo</vt:lpstr>
      <vt:lpstr>Arial</vt:lpstr>
      <vt:lpstr>DM Sans Medium</vt:lpstr>
      <vt:lpstr>Alfa Slab One</vt:lpstr>
      <vt:lpstr>DM Sans</vt:lpstr>
      <vt:lpstr>Proxima Nova</vt:lpstr>
      <vt:lpstr>Simple Light</vt:lpstr>
      <vt:lpstr>Gameday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Ruth McKenna</cp:lastModifiedBy>
  <cp:revision>1</cp:revision>
  <dcterms:modified xsi:type="dcterms:W3CDTF">2023-12-29T17:37:40Z</dcterms:modified>
</cp:coreProperties>
</file>