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5"/>
    <p:sldMasterId id="2147483707" r:id="rId6"/>
    <p:sldMasterId id="2147483708" r:id="rId7"/>
    <p:sldMasterId id="214748370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Lst>
  <p:sldSz cy="5143500" cx="9144000"/>
  <p:notesSz cx="6858000" cy="9144000"/>
  <p:embeddedFontLst>
    <p:embeddedFont>
      <p:font typeface="IBM Plex Sans"/>
      <p:regular r:id="rId63"/>
      <p:bold r:id="rId64"/>
      <p:italic r:id="rId65"/>
      <p:boldItalic r:id="rId66"/>
    </p:embeddedFont>
    <p:embeddedFont>
      <p:font typeface="DM Sans Medium"/>
      <p:regular r:id="rId67"/>
      <p:bold r:id="rId68"/>
      <p:italic r:id="rId69"/>
      <p:boldItalic r:id="rId70"/>
    </p:embeddedFont>
    <p:embeddedFont>
      <p:font typeface="Proxima Nova"/>
      <p:regular r:id="rId71"/>
      <p:bold r:id="rId72"/>
      <p:italic r:id="rId73"/>
      <p:boldItalic r:id="rId74"/>
    </p:embeddedFont>
    <p:embeddedFont>
      <p:font typeface="Roboto"/>
      <p:regular r:id="rId75"/>
      <p:bold r:id="rId76"/>
      <p:italic r:id="rId77"/>
      <p:boldItalic r:id="rId78"/>
    </p:embeddedFont>
    <p:embeddedFont>
      <p:font typeface="NanumMyeongjo ExtraBold"/>
      <p:bold r:id="rId79"/>
    </p:embeddedFont>
    <p:embeddedFont>
      <p:font typeface="DM Sans"/>
      <p:regular r:id="rId80"/>
      <p:bold r:id="rId81"/>
      <p:italic r:id="rId82"/>
      <p:boldItalic r:id="rId83"/>
    </p:embeddedFont>
    <p:embeddedFont>
      <p:font typeface="Nanum Myeongjo"/>
      <p:regular r:id="rId84"/>
      <p:bold r:id="rId85"/>
    </p:embeddedFont>
    <p:embeddedFont>
      <p:font typeface="Alfa Slab One"/>
      <p:regular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F97AC2-D6C9-4235-8EF1-73C2966EDD34}">
  <a:tblStyle styleId="{ADF97AC2-D6C9-4235-8EF1-73C2966EDD3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A722DA7-CBFE-46C3-A91E-64AAA4477180}" styleName="Table_1">
    <a:wholeTbl>
      <a:tcTxStyle>
        <a:font>
          <a:latin typeface="Cambria"/>
          <a:ea typeface="Cambria"/>
          <a:cs typeface="Cambria"/>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BCFAB2C-5365-4C24-B004-50600DE72888}"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NanumMyeongjo-regular.fntdata"/><Relationship Id="rId83" Type="http://schemas.openxmlformats.org/officeDocument/2006/relationships/font" Target="fonts/DMSans-boldItalic.fntdata"/><Relationship Id="rId42" Type="http://schemas.openxmlformats.org/officeDocument/2006/relationships/slide" Target="slides/slide33.xml"/><Relationship Id="rId86" Type="http://schemas.openxmlformats.org/officeDocument/2006/relationships/font" Target="fonts/AlfaSlabOne-regular.fntdata"/><Relationship Id="rId41" Type="http://schemas.openxmlformats.org/officeDocument/2006/relationships/slide" Target="slides/slide32.xml"/><Relationship Id="rId85" Type="http://schemas.openxmlformats.org/officeDocument/2006/relationships/font" Target="fonts/NanumMyeongjo-bold.fntdata"/><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80" Type="http://schemas.openxmlformats.org/officeDocument/2006/relationships/font" Target="fonts/DMSans-regular.fntdata"/><Relationship Id="rId82" Type="http://schemas.openxmlformats.org/officeDocument/2006/relationships/font" Target="fonts/DMSans-italic.fntdata"/><Relationship Id="rId81" Type="http://schemas.openxmlformats.org/officeDocument/2006/relationships/font" Target="fonts/DMSans-bold.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roximaNova-italic.fntdata"/><Relationship Id="rId72" Type="http://schemas.openxmlformats.org/officeDocument/2006/relationships/font" Target="fonts/ProximaNova-bold.fntdata"/><Relationship Id="rId31" Type="http://schemas.openxmlformats.org/officeDocument/2006/relationships/slide" Target="slides/slide22.xml"/><Relationship Id="rId75" Type="http://schemas.openxmlformats.org/officeDocument/2006/relationships/font" Target="fonts/Roboto-regular.fntdata"/><Relationship Id="rId30" Type="http://schemas.openxmlformats.org/officeDocument/2006/relationships/slide" Target="slides/slide21.xml"/><Relationship Id="rId74" Type="http://schemas.openxmlformats.org/officeDocument/2006/relationships/font" Target="fonts/ProximaNova-boldItalic.fntdata"/><Relationship Id="rId33" Type="http://schemas.openxmlformats.org/officeDocument/2006/relationships/slide" Target="slides/slide24.xml"/><Relationship Id="rId77" Type="http://schemas.openxmlformats.org/officeDocument/2006/relationships/font" Target="fonts/Roboto-italic.fntdata"/><Relationship Id="rId32" Type="http://schemas.openxmlformats.org/officeDocument/2006/relationships/slide" Target="slides/slide23.xml"/><Relationship Id="rId76" Type="http://schemas.openxmlformats.org/officeDocument/2006/relationships/font" Target="fonts/Roboto-bold.fntdata"/><Relationship Id="rId35" Type="http://schemas.openxmlformats.org/officeDocument/2006/relationships/slide" Target="slides/slide26.xml"/><Relationship Id="rId79" Type="http://schemas.openxmlformats.org/officeDocument/2006/relationships/font" Target="fonts/NanumMyeongjoExtraBold-bold.fntdata"/><Relationship Id="rId34" Type="http://schemas.openxmlformats.org/officeDocument/2006/relationships/slide" Target="slides/slide25.xml"/><Relationship Id="rId78" Type="http://schemas.openxmlformats.org/officeDocument/2006/relationships/font" Target="fonts/Roboto-boldItalic.fntdata"/><Relationship Id="rId71" Type="http://schemas.openxmlformats.org/officeDocument/2006/relationships/font" Target="fonts/ProximaNova-regular.fntdata"/><Relationship Id="rId70" Type="http://schemas.openxmlformats.org/officeDocument/2006/relationships/font" Target="fonts/DMSansMedium-bold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font" Target="fonts/IBMPlexSans-bold.fntdata"/><Relationship Id="rId63" Type="http://schemas.openxmlformats.org/officeDocument/2006/relationships/font" Target="fonts/IBMPlexSans-regular.fntdata"/><Relationship Id="rId22" Type="http://schemas.openxmlformats.org/officeDocument/2006/relationships/slide" Target="slides/slide13.xml"/><Relationship Id="rId66" Type="http://schemas.openxmlformats.org/officeDocument/2006/relationships/font" Target="fonts/IBMPlexSans-boldItalic.fntdata"/><Relationship Id="rId21" Type="http://schemas.openxmlformats.org/officeDocument/2006/relationships/slide" Target="slides/slide12.xml"/><Relationship Id="rId65" Type="http://schemas.openxmlformats.org/officeDocument/2006/relationships/font" Target="fonts/IBMPlexSans-italic.fntdata"/><Relationship Id="rId24" Type="http://schemas.openxmlformats.org/officeDocument/2006/relationships/slide" Target="slides/slide15.xml"/><Relationship Id="rId68" Type="http://schemas.openxmlformats.org/officeDocument/2006/relationships/font" Target="fonts/DMSansMedium-bold.fntdata"/><Relationship Id="rId23" Type="http://schemas.openxmlformats.org/officeDocument/2006/relationships/slide" Target="slides/slide14.xml"/><Relationship Id="rId67" Type="http://schemas.openxmlformats.org/officeDocument/2006/relationships/font" Target="fonts/DMSansMedium-regular.fntdata"/><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DMSansMedium-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a0986a9770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a0986a9770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552cedcec0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552cedcec0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these are the Content and Practice Expectations (CPE) we landed on.</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read and consider: </a:t>
            </a:r>
            <a:r>
              <a:rPr i="1" lang="en-GB">
                <a:solidFill>
                  <a:schemeClr val="dk1"/>
                </a:solidFill>
              </a:rPr>
              <a:t>what in our list of Content and Practice Expectations resonates with you? What surprises you?</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Link to Handout: [insert link]</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5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52cedcec0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552cedcec0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52cedcec0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552cedcec0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examine the indicators that are associated with each content and practice expectation.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Pose the question: “What new insights do you have?”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rPr lang="en-GB">
                <a:solidFill>
                  <a:schemeClr val="dk1"/>
                </a:solidFill>
              </a:rPr>
              <a:t>Please see page 6-7 in your handout.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52cedcec0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552cedcec0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select a task and look for connections to badge CPEs.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Offer enough time for everyone to engage with at least one task; participants do not need to look at both.</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Consider use of self-select breakout rooms to give participants time to discuss with small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 8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52cedcec0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552cedcec0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connections they see to each of the tasks.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Highlight responses where participants have identified one or more CPEs, using the indicators as part of their rationale.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52cedcec0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552cedcec0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consider their responses to these questions then invite volunteers to share with whole group.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52cedcec0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552cedcec0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this quote with group as a way to give insight into the </a:t>
            </a:r>
            <a:r>
              <a:rPr i="1" lang="en-GB">
                <a:solidFill>
                  <a:schemeClr val="dk1"/>
                </a:solidFill>
              </a:rPr>
              <a:t>why</a:t>
            </a:r>
            <a:r>
              <a:rPr lang="en-GB">
                <a:solidFill>
                  <a:schemeClr val="dk1"/>
                </a:solidFill>
              </a:rPr>
              <a:t> of this badging project.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552cedcec0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552cedcec0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on the HS Badging System, the quote and this list.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consider </a:t>
            </a:r>
            <a:r>
              <a:rPr i="1" lang="en-GB">
                <a:solidFill>
                  <a:schemeClr val="dk1"/>
                </a:solidFill>
              </a:rPr>
              <a:t>how can this approach give students space for what math can be?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inviting 1-2 voices to share thoughts with the group before transitioning to the next section.</a:t>
            </a:r>
            <a:endParaRPr b="1" sz="1150">
              <a:solidFill>
                <a:srgbClr val="232333"/>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52cedcec0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552cedcec0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552cedcec0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552cedcec0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9 in your handout.</a:t>
            </a:r>
            <a:endParaRPr b="1">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52cedcec0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52cedcec0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Baseline timeframe: 2 hours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52cedcec0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552cedcec0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a small group.</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52cedcec0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52cedcec0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102.d: Build linear functions that model relationships between two quantities.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552cedcec0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552cedcec0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them over again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 10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52cedcec0_0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52cedcec0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b="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52cedcec0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552cedcec0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a5e14676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a5e146762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52cedcec0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552cedcec0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 associated with Task 1.</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11-13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a0986a977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a0986a977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what they noticed.</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Look for trends in responses, especially as connected to </a:t>
            </a:r>
            <a:r>
              <a:rPr b="1" lang="en-GB">
                <a:solidFill>
                  <a:schemeClr val="dk1"/>
                </a:solidFill>
              </a:rPr>
              <a:t>102.d: Build linear functions that model relationships between two quantities.</a:t>
            </a:r>
            <a:endParaRPr b="1">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552cedcec0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552cedcec0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Introduce criteria for success.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Ask: “what resonates with you? What questions surface for you?”</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groups.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following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 24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552cedcec0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552cedcec0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quote. Ask participants to reflect on how the criteria and the ideas in the quote require rethinking something in their current practice.</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552cedcec0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552cedcec0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consider this joining question and invite folks to share.</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552cedcec0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552cedcec0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102.d</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b="1">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552cedcec0_0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552cedcec0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b="1">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552cedcec0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552cedcec0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52cedcec0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552cedcec0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552cedcec0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552cedcec0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552cedcec0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552cedcec0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552cedcec0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552cedcec0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552cedcec0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552cedcec0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14-16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552cedcec0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552cedcec0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small group.</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552cedcec0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552cedcec0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102.j: Use a linear function model to determine values of interest in a real-world problem.</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a0986a977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a0986a9770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Give overview of session goals and agenda.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552cedcec0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552cedcec0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them over again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10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552cedcec0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552cedcec0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552cedcec0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552cedcec0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97690b0d78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97690b0d78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552cedcec0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552cedcec0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63730dbd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63730dbd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what they noticed.</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Look for trends in responses, especially as connected to </a:t>
            </a:r>
            <a:r>
              <a:rPr b="1" lang="en-GB">
                <a:solidFill>
                  <a:schemeClr val="dk1"/>
                </a:solidFill>
              </a:rPr>
              <a:t>102.j: Use a linear function model to determine values of interest in a real-world problem.</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17-19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97690b0d78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97690b0d78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Remind participants of the criteria of success. </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102.j</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552cedcec0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552cedcec0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552cedcec0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552cedcec0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Note: Part (4) is missing from this slide; please ask participants to refer to pgs. 17-19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552cedcec0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552cedcec0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Note: Part of the student work is missing from this slide; please ask participants to refer to pgs. 19-21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552cedcec0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552cedcec0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slide serves to remind participants about the learning principles that undergird the bading system.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consider this question and invite folks to share with a partner and the whole group. </a:t>
            </a:r>
            <a:endParaRPr b="1">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552cedcec0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552cedcec0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Note: Part of the student work is missing from this slide; please ask participants to refer to pgs. 21-23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552cedcec0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552cedcec0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552cedcec0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552cedcec0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5 minutes.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552cedcec0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552cedcec0_0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solidFill>
                <a:schemeClr val="dk1"/>
              </a:solidFill>
            </a:endParaRPr>
          </a:p>
          <a:p>
            <a:pPr indent="0" lvl="0" marL="91440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52cedcec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552cedcec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25 minutes.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52cedcec0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552cedcec0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consider the questions on this slide; they should generate responses based only on the title of the badge. Invite volunteers to share responses with the group.</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552cedcec0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552cedcec0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our process began by grounding in the standards and identifying the story of the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read through the standards associated with this badge in the handout. </a:t>
            </a:r>
            <a:r>
              <a:rPr lang="en-GB">
                <a:solidFill>
                  <a:schemeClr val="dk1"/>
                </a:solidFill>
              </a:rPr>
              <a:t>(The slide image shows only a partial list.)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Frame this by asking participants to consider how they would synthesize this set of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link to document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Link to Handout:</a:t>
            </a:r>
            <a:r>
              <a:rPr lang="en-GB">
                <a:solidFill>
                  <a:schemeClr val="dk1"/>
                </a:solidFill>
              </a:rPr>
              <a:t> </a:t>
            </a:r>
            <a:r>
              <a:rPr lang="en-GB">
                <a:solidFill>
                  <a:schemeClr val="dk1"/>
                </a:solidFill>
              </a:rPr>
              <a:t>[insert link]</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pages 2-5 in your handout.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552cedcec0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552cedcec0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responses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What are the are the key takeaways for students?</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TITLE_2">
    <p:spTree>
      <p:nvGrpSpPr>
        <p:cNvPr id="50" name="Shape 50"/>
        <p:cNvGrpSpPr/>
        <p:nvPr/>
      </p:nvGrpSpPr>
      <p:grpSpPr>
        <a:xfrm>
          <a:off x="0" y="0"/>
          <a:ext cx="0" cy="0"/>
          <a:chOff x="0" y="0"/>
          <a:chExt cx="0" cy="0"/>
        </a:xfrm>
      </p:grpSpPr>
      <p:cxnSp>
        <p:nvCxnSpPr>
          <p:cNvPr id="51" name="Google Shape;51;p13"/>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2" name="Google Shape;52;p13"/>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53" name="Google Shape;53;p13"/>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54" name="Google Shape;54;p13"/>
          <p:cNvSpPr txBox="1"/>
          <p:nvPr/>
        </p:nvSpPr>
        <p:spPr>
          <a:xfrm>
            <a:off x="33873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55" name="Google Shape;55;p13"/>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928">
          <p15:clr>
            <a:srgbClr val="FA7B17"/>
          </p15:clr>
        </p15:guide>
        <p15:guide id="6" pos="3029">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56" name="Shape 56"/>
        <p:cNvGrpSpPr/>
        <p:nvPr/>
      </p:nvGrpSpPr>
      <p:grpSpPr>
        <a:xfrm>
          <a:off x="0" y="0"/>
          <a:ext cx="0" cy="0"/>
          <a:chOff x="0" y="0"/>
          <a:chExt cx="0" cy="0"/>
        </a:xfrm>
      </p:grpSpPr>
      <p:cxnSp>
        <p:nvCxnSpPr>
          <p:cNvPr id="57" name="Google Shape;57;p14"/>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14"/>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TITLE_1_1">
    <p:spTree>
      <p:nvGrpSpPr>
        <p:cNvPr id="59" name="Shape 59"/>
        <p:cNvGrpSpPr/>
        <p:nvPr/>
      </p:nvGrpSpPr>
      <p:grpSpPr>
        <a:xfrm>
          <a:off x="0" y="0"/>
          <a:ext cx="0" cy="0"/>
          <a:chOff x="0" y="0"/>
          <a:chExt cx="0" cy="0"/>
        </a:xfrm>
      </p:grpSpPr>
      <p:cxnSp>
        <p:nvCxnSpPr>
          <p:cNvPr id="60" name="Google Shape;60;p15"/>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5"/>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2" name="Google Shape;62;p15"/>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3" name="Google Shape;63;p15"/>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64" name="Google Shape;64;p15"/>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_quote">
  <p:cSld name="TITLE_1_1_1">
    <p:spTree>
      <p:nvGrpSpPr>
        <p:cNvPr id="65" name="Shape 65"/>
        <p:cNvGrpSpPr/>
        <p:nvPr/>
      </p:nvGrpSpPr>
      <p:grpSpPr>
        <a:xfrm>
          <a:off x="0" y="0"/>
          <a:ext cx="0" cy="0"/>
          <a:chOff x="0" y="0"/>
          <a:chExt cx="0" cy="0"/>
        </a:xfrm>
      </p:grpSpPr>
      <p:sp>
        <p:nvSpPr>
          <p:cNvPr id="66" name="Google Shape;66;p16"/>
          <p:cNvSpPr/>
          <p:nvPr/>
        </p:nvSpPr>
        <p:spPr>
          <a:xfrm>
            <a:off x="5844900" y="375"/>
            <a:ext cx="3299100" cy="5153400"/>
          </a:xfrm>
          <a:prstGeom prst="rect">
            <a:avLst/>
          </a:prstGeom>
          <a:solidFill>
            <a:srgbClr val="83F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 name="Google Shape;67;p16"/>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8" name="Google Shape;68;p16"/>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9" name="Google Shape;69;p16"/>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70" name="Google Shape;70;p16"/>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cxnSp>
        <p:nvCxnSpPr>
          <p:cNvPr id="71" name="Google Shape;71;p16"/>
          <p:cNvCxnSpPr/>
          <p:nvPr/>
        </p:nvCxnSpPr>
        <p:spPr>
          <a:xfrm>
            <a:off x="5844900" y="1350"/>
            <a:ext cx="0" cy="5141400"/>
          </a:xfrm>
          <a:prstGeom prst="straightConnector1">
            <a:avLst/>
          </a:prstGeom>
          <a:noFill/>
          <a:ln cap="flat" cmpd="sng" w="9525">
            <a:solidFill>
              <a:schemeClr val="dk2"/>
            </a:solidFill>
            <a:prstDash val="solid"/>
            <a:round/>
            <a:headEnd len="med" w="med" type="none"/>
            <a:tailEnd len="med" w="med" type="none"/>
          </a:ln>
        </p:spPr>
      </p:cxnSp>
      <p:cxnSp>
        <p:nvCxnSpPr>
          <p:cNvPr id="72" name="Google Shape;72;p16"/>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73" name="Shape 73"/>
        <p:cNvGrpSpPr/>
        <p:nvPr/>
      </p:nvGrpSpPr>
      <p:grpSpPr>
        <a:xfrm>
          <a:off x="0" y="0"/>
          <a:ext cx="0" cy="0"/>
          <a:chOff x="0" y="0"/>
          <a:chExt cx="0" cy="0"/>
        </a:xfrm>
      </p:grpSpPr>
      <p:sp>
        <p:nvSpPr>
          <p:cNvPr id="74" name="Google Shape;74;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cxnSp>
        <p:nvCxnSpPr>
          <p:cNvPr id="82" name="Google Shape;82;p19"/>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83" name="Google Shape;83;p19"/>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84" name="Google Shape;84;p19"/>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85" name="Google Shape;8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3" name="Shape 93"/>
        <p:cNvGrpSpPr/>
        <p:nvPr/>
      </p:nvGrpSpPr>
      <p:grpSpPr>
        <a:xfrm>
          <a:off x="0" y="0"/>
          <a:ext cx="0" cy="0"/>
          <a:chOff x="0" y="0"/>
          <a:chExt cx="0" cy="0"/>
        </a:xfrm>
      </p:grpSpPr>
      <p:sp>
        <p:nvSpPr>
          <p:cNvPr id="94" name="Google Shape;94;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7" name="Google Shape;9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sp>
        <p:nvSpPr>
          <p:cNvPr id="102" name="Google Shape;102;p24"/>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24"/>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7" name="Google Shape;10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26"/>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 name="Google Shape;110;p2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1" name="Google Shape;111;p26"/>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12" name="Google Shape;112;p26"/>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13" name="Google Shape;113;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7"/>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17" name="Google Shape;11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8" name="Shape 118"/>
        <p:cNvGrpSpPr/>
        <p:nvPr/>
      </p:nvGrpSpPr>
      <p:grpSpPr>
        <a:xfrm>
          <a:off x="0" y="0"/>
          <a:ext cx="0" cy="0"/>
          <a:chOff x="0" y="0"/>
          <a:chExt cx="0" cy="0"/>
        </a:xfrm>
      </p:grpSpPr>
      <p:sp>
        <p:nvSpPr>
          <p:cNvPr id="119" name="Google Shape;119;p28"/>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20" name="Google Shape;120;p28"/>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1" name="Google Shape;12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 Section Header" showMasterSp="0">
  <p:cSld name="3a Section Header">
    <p:bg>
      <p:bgPr>
        <a:solidFill>
          <a:schemeClr val="accent1"/>
        </a:solidFill>
      </p:bgPr>
    </p:bg>
    <p:spTree>
      <p:nvGrpSpPr>
        <p:cNvPr id="124" name="Shape 124"/>
        <p:cNvGrpSpPr/>
        <p:nvPr/>
      </p:nvGrpSpPr>
      <p:grpSpPr>
        <a:xfrm>
          <a:off x="0" y="0"/>
          <a:ext cx="0" cy="0"/>
          <a:chOff x="0" y="0"/>
          <a:chExt cx="0" cy="0"/>
        </a:xfrm>
      </p:grpSpPr>
      <p:sp>
        <p:nvSpPr>
          <p:cNvPr id="125" name="Google Shape;125;p30"/>
          <p:cNvSpPr txBox="1"/>
          <p:nvPr>
            <p:ph type="title"/>
          </p:nvPr>
        </p:nvSpPr>
        <p:spPr>
          <a:xfrm>
            <a:off x="571481" y="1085851"/>
            <a:ext cx="7543800" cy="148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300"/>
              <a:buFont typeface="Roboto"/>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 name="Google Shape;126;p30"/>
          <p:cNvSpPr txBox="1"/>
          <p:nvPr>
            <p:ph idx="1" type="subTitle"/>
          </p:nvPr>
        </p:nvSpPr>
        <p:spPr>
          <a:xfrm>
            <a:off x="571481" y="2702638"/>
            <a:ext cx="7543800" cy="1241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2100"/>
              <a:buNone/>
              <a:defRPr sz="2100">
                <a:solidFill>
                  <a:schemeClr val="lt1"/>
                </a:solidFill>
                <a:latin typeface="Roboto"/>
                <a:ea typeface="Roboto"/>
                <a:cs typeface="Roboto"/>
                <a:sym typeface="Roboto"/>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27" name="Google Shape;127;p30"/>
          <p:cNvPicPr preferRelativeResize="0"/>
          <p:nvPr/>
        </p:nvPicPr>
        <p:blipFill rotWithShape="1">
          <a:blip r:embed="rId2">
            <a:alphaModFix/>
          </a:blip>
          <a:srcRect b="0" l="0" r="0" t="0"/>
          <a:stretch/>
        </p:blipFill>
        <p:spPr>
          <a:xfrm>
            <a:off x="7743825" y="4800600"/>
            <a:ext cx="1285875" cy="321469"/>
          </a:xfrm>
          <a:prstGeom prst="rect">
            <a:avLst/>
          </a:prstGeom>
          <a:noFill/>
          <a:ln>
            <a:noFill/>
          </a:ln>
        </p:spPr>
      </p:pic>
      <p:pic>
        <p:nvPicPr>
          <p:cNvPr id="128" name="Google Shape;128;p30"/>
          <p:cNvPicPr preferRelativeResize="0"/>
          <p:nvPr/>
        </p:nvPicPr>
        <p:blipFill rotWithShape="1">
          <a:blip r:embed="rId3">
            <a:alphaModFix/>
          </a:blip>
          <a:srcRect b="0" l="0" r="0" t="0"/>
          <a:stretch/>
        </p:blipFill>
        <p:spPr>
          <a:xfrm rot="5400000">
            <a:off x="-290946" y="290945"/>
            <a:ext cx="1200151" cy="61825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129" name="Shape 129"/>
        <p:cNvGrpSpPr/>
        <p:nvPr/>
      </p:nvGrpSpPr>
      <p:grpSpPr>
        <a:xfrm>
          <a:off x="0" y="0"/>
          <a:ext cx="0" cy="0"/>
          <a:chOff x="0" y="0"/>
          <a:chExt cx="0" cy="0"/>
        </a:xfrm>
      </p:grpSpPr>
      <p:cxnSp>
        <p:nvCxnSpPr>
          <p:cNvPr id="130" name="Google Shape;130;p31"/>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131" name="Google Shape;131;p31"/>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136" name="Shape 136"/>
        <p:cNvGrpSpPr/>
        <p:nvPr/>
      </p:nvGrpSpPr>
      <p:grpSpPr>
        <a:xfrm>
          <a:off x="0" y="0"/>
          <a:ext cx="0" cy="0"/>
          <a:chOff x="0" y="0"/>
          <a:chExt cx="0" cy="0"/>
        </a:xfrm>
      </p:grpSpPr>
      <p:cxnSp>
        <p:nvCxnSpPr>
          <p:cNvPr id="137" name="Google Shape;137;p33"/>
          <p:cNvCxnSpPr/>
          <p:nvPr/>
        </p:nvCxnSpPr>
        <p:spPr>
          <a:xfrm>
            <a:off x="-2700" y="4836225"/>
            <a:ext cx="9149400" cy="0"/>
          </a:xfrm>
          <a:prstGeom prst="straightConnector1">
            <a:avLst/>
          </a:prstGeom>
          <a:noFill/>
          <a:ln cap="flat" cmpd="sng" w="9525">
            <a:solidFill>
              <a:schemeClr val="dk2"/>
            </a:solidFill>
            <a:prstDash val="solid"/>
            <a:round/>
            <a:headEnd len="sm" w="sm" type="none"/>
            <a:tailEnd len="sm" w="sm" type="none"/>
          </a:ln>
        </p:spPr>
      </p:cxnSp>
      <p:cxnSp>
        <p:nvCxnSpPr>
          <p:cNvPr id="138" name="Google Shape;138;p33"/>
          <p:cNvCxnSpPr/>
          <p:nvPr/>
        </p:nvCxnSpPr>
        <p:spPr>
          <a:xfrm rot="10800000">
            <a:off x="305625" y="-4950"/>
            <a:ext cx="0" cy="51534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1" name="Google Shape;141;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42" name="Google Shape;14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TITLE_1_1">
    <p:spTree>
      <p:nvGrpSpPr>
        <p:cNvPr id="143" name="Shape 143"/>
        <p:cNvGrpSpPr/>
        <p:nvPr/>
      </p:nvGrpSpPr>
      <p:grpSpPr>
        <a:xfrm>
          <a:off x="0" y="0"/>
          <a:ext cx="0" cy="0"/>
          <a:chOff x="0" y="0"/>
          <a:chExt cx="0" cy="0"/>
        </a:xfrm>
      </p:grpSpPr>
      <p:cxnSp>
        <p:nvCxnSpPr>
          <p:cNvPr id="144" name="Google Shape;144;p35"/>
          <p:cNvCxnSpPr/>
          <p:nvPr/>
        </p:nvCxnSpPr>
        <p:spPr>
          <a:xfrm>
            <a:off x="-2700" y="4836225"/>
            <a:ext cx="9149400" cy="0"/>
          </a:xfrm>
          <a:prstGeom prst="straightConnector1">
            <a:avLst/>
          </a:prstGeom>
          <a:noFill/>
          <a:ln cap="flat" cmpd="sng" w="9525">
            <a:solidFill>
              <a:schemeClr val="dk2"/>
            </a:solidFill>
            <a:prstDash val="solid"/>
            <a:round/>
            <a:headEnd len="sm" w="sm" type="none"/>
            <a:tailEnd len="sm" w="sm" type="none"/>
          </a:ln>
        </p:spPr>
      </p:cxnSp>
      <p:cxnSp>
        <p:nvCxnSpPr>
          <p:cNvPr id="145" name="Google Shape;145;p35"/>
          <p:cNvCxnSpPr/>
          <p:nvPr/>
        </p:nvCxnSpPr>
        <p:spPr>
          <a:xfrm rot="10800000">
            <a:off x="305625" y="-4950"/>
            <a:ext cx="0" cy="5153400"/>
          </a:xfrm>
          <a:prstGeom prst="straightConnector1">
            <a:avLst/>
          </a:prstGeom>
          <a:noFill/>
          <a:ln cap="flat" cmpd="sng" w="9525">
            <a:solidFill>
              <a:schemeClr val="dk2"/>
            </a:solidFill>
            <a:prstDash val="solid"/>
            <a:round/>
            <a:headEnd len="sm" w="sm" type="none"/>
            <a:tailEnd len="sm" w="sm" type="none"/>
          </a:ln>
        </p:spPr>
      </p:cxnSp>
      <p:sp>
        <p:nvSpPr>
          <p:cNvPr id="146" name="Google Shape;146;p35"/>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500"/>
              <a:buFont typeface="Arial"/>
              <a:buNone/>
            </a:pPr>
            <a:fld id="{00000000-1234-1234-1234-123412341234}" type="slidenum">
              <a:rPr b="0" i="0" lang="en-GB" sz="500" u="none" cap="none" strike="noStrike">
                <a:solidFill>
                  <a:srgbClr val="000000"/>
                </a:solidFill>
                <a:latin typeface="DM Sans"/>
                <a:ea typeface="DM Sans"/>
                <a:cs typeface="DM Sans"/>
                <a:sym typeface="DM Sans"/>
              </a:rPr>
              <a:t>‹#›</a:t>
            </a:fld>
            <a:endParaRPr b="0" i="0" sz="500" u="none" cap="none" strike="noStrike">
              <a:solidFill>
                <a:srgbClr val="000000"/>
              </a:solidFill>
              <a:latin typeface="DM Sans"/>
              <a:ea typeface="DM Sans"/>
              <a:cs typeface="DM Sans"/>
              <a:sym typeface="DM Sans"/>
            </a:endParaRPr>
          </a:p>
        </p:txBody>
      </p:sp>
      <p:sp>
        <p:nvSpPr>
          <p:cNvPr id="147" name="Google Shape;147;p35"/>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chemeClr val="dk1"/>
                </a:solidFill>
                <a:latin typeface="DM Sans"/>
                <a:ea typeface="DM Sans"/>
                <a:cs typeface="DM Sans"/>
                <a:sym typeface="DM Sans"/>
              </a:rPr>
              <a:t>Title of Presentation</a:t>
            </a:r>
            <a:endParaRPr b="0" i="0" sz="500" u="none" cap="none" strike="noStrike">
              <a:solidFill>
                <a:srgbClr val="000000"/>
              </a:solidFill>
              <a:latin typeface="DM Sans"/>
              <a:ea typeface="DM Sans"/>
              <a:cs typeface="DM Sans"/>
              <a:sym typeface="DM Sans"/>
            </a:endParaRPr>
          </a:p>
        </p:txBody>
      </p:sp>
      <p:sp>
        <p:nvSpPr>
          <p:cNvPr id="148" name="Google Shape;148;p35"/>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rgbClr val="000000"/>
                </a:solidFill>
                <a:latin typeface="DM Sans"/>
                <a:ea typeface="DM Sans"/>
                <a:cs typeface="DM Sans"/>
                <a:sym typeface="DM Sans"/>
              </a:rPr>
              <a:t>XQ</a:t>
            </a:r>
            <a:endParaRPr b="0" i="0" sz="500" u="none" cap="none" strike="noStrike">
              <a:solidFill>
                <a:srgbClr val="000000"/>
              </a:solidFill>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sp>
        <p:nvSpPr>
          <p:cNvPr id="150" name="Google Shape;150;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1" name="Google Shape;151;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2" name="Google Shape;15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TITLE_2">
    <p:spTree>
      <p:nvGrpSpPr>
        <p:cNvPr id="153" name="Shape 153"/>
        <p:cNvGrpSpPr/>
        <p:nvPr/>
      </p:nvGrpSpPr>
      <p:grpSpPr>
        <a:xfrm>
          <a:off x="0" y="0"/>
          <a:ext cx="0" cy="0"/>
          <a:chOff x="0" y="0"/>
          <a:chExt cx="0" cy="0"/>
        </a:xfrm>
      </p:grpSpPr>
      <p:cxnSp>
        <p:nvCxnSpPr>
          <p:cNvPr id="154" name="Google Shape;154;p37"/>
          <p:cNvCxnSpPr/>
          <p:nvPr/>
        </p:nvCxnSpPr>
        <p:spPr>
          <a:xfrm>
            <a:off x="-2700" y="4836225"/>
            <a:ext cx="9149400" cy="0"/>
          </a:xfrm>
          <a:prstGeom prst="straightConnector1">
            <a:avLst/>
          </a:prstGeom>
          <a:noFill/>
          <a:ln cap="flat" cmpd="sng" w="9525">
            <a:solidFill>
              <a:schemeClr val="dk2"/>
            </a:solidFill>
            <a:prstDash val="solid"/>
            <a:round/>
            <a:headEnd len="sm" w="sm" type="none"/>
            <a:tailEnd len="sm" w="sm" type="none"/>
          </a:ln>
        </p:spPr>
      </p:cxnSp>
      <p:cxnSp>
        <p:nvCxnSpPr>
          <p:cNvPr id="155" name="Google Shape;155;p37"/>
          <p:cNvCxnSpPr/>
          <p:nvPr/>
        </p:nvCxnSpPr>
        <p:spPr>
          <a:xfrm rot="10800000">
            <a:off x="305625" y="-4950"/>
            <a:ext cx="0" cy="5153400"/>
          </a:xfrm>
          <a:prstGeom prst="straightConnector1">
            <a:avLst/>
          </a:prstGeom>
          <a:noFill/>
          <a:ln cap="flat" cmpd="sng" w="9525">
            <a:solidFill>
              <a:schemeClr val="dk2"/>
            </a:solidFill>
            <a:prstDash val="solid"/>
            <a:round/>
            <a:headEnd len="sm" w="sm" type="none"/>
            <a:tailEnd len="sm" w="sm" type="none"/>
          </a:ln>
        </p:spPr>
      </p:cxnSp>
      <p:sp>
        <p:nvSpPr>
          <p:cNvPr id="156" name="Google Shape;156;p37"/>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500"/>
              <a:buFont typeface="Arial"/>
              <a:buNone/>
            </a:pPr>
            <a:fld id="{00000000-1234-1234-1234-123412341234}" type="slidenum">
              <a:rPr b="0" i="0" lang="en-GB" sz="500" u="none" cap="none" strike="noStrike">
                <a:solidFill>
                  <a:srgbClr val="000000"/>
                </a:solidFill>
                <a:latin typeface="DM Sans"/>
                <a:ea typeface="DM Sans"/>
                <a:cs typeface="DM Sans"/>
                <a:sym typeface="DM Sans"/>
              </a:rPr>
              <a:t>‹#›</a:t>
            </a:fld>
            <a:endParaRPr b="0" i="0" sz="500" u="none" cap="none" strike="noStrike">
              <a:solidFill>
                <a:srgbClr val="000000"/>
              </a:solidFill>
              <a:latin typeface="DM Sans"/>
              <a:ea typeface="DM Sans"/>
              <a:cs typeface="DM Sans"/>
              <a:sym typeface="DM Sans"/>
            </a:endParaRPr>
          </a:p>
        </p:txBody>
      </p:sp>
      <p:sp>
        <p:nvSpPr>
          <p:cNvPr id="157" name="Google Shape;157;p37"/>
          <p:cNvSpPr txBox="1"/>
          <p:nvPr/>
        </p:nvSpPr>
        <p:spPr>
          <a:xfrm>
            <a:off x="3387300" y="4836225"/>
            <a:ext cx="26823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chemeClr val="dk1"/>
                </a:solidFill>
                <a:latin typeface="DM Sans"/>
                <a:ea typeface="DM Sans"/>
                <a:cs typeface="DM Sans"/>
                <a:sym typeface="DM Sans"/>
              </a:rPr>
              <a:t>Title of Presentation</a:t>
            </a:r>
            <a:endParaRPr b="0" i="0" sz="500" u="none" cap="none" strike="noStrike">
              <a:solidFill>
                <a:srgbClr val="000000"/>
              </a:solidFill>
              <a:latin typeface="DM Sans"/>
              <a:ea typeface="DM Sans"/>
              <a:cs typeface="DM Sans"/>
              <a:sym typeface="DM Sans"/>
            </a:endParaRPr>
          </a:p>
        </p:txBody>
      </p:sp>
      <p:sp>
        <p:nvSpPr>
          <p:cNvPr id="158" name="Google Shape;158;p37"/>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rgbClr val="000000"/>
                </a:solidFill>
                <a:latin typeface="DM Sans"/>
                <a:ea typeface="DM Sans"/>
                <a:cs typeface="DM Sans"/>
                <a:sym typeface="DM Sans"/>
              </a:rPr>
              <a:t>XQ</a:t>
            </a:r>
            <a:endParaRPr b="0" i="0" sz="500" u="none" cap="none" strike="noStrike">
              <a:solidFill>
                <a:srgbClr val="000000"/>
              </a:solidFill>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928">
          <p15:clr>
            <a:srgbClr val="FA7B17"/>
          </p15:clr>
        </p15:guide>
        <p15:guide id="6" pos="3029">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3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61" name="Google Shape;16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2" name="Shape 162"/>
        <p:cNvGrpSpPr/>
        <p:nvPr/>
      </p:nvGrpSpPr>
      <p:grpSpPr>
        <a:xfrm>
          <a:off x="0" y="0"/>
          <a:ext cx="0" cy="0"/>
          <a:chOff x="0" y="0"/>
          <a:chExt cx="0" cy="0"/>
        </a:xfrm>
      </p:grpSpPr>
      <p:sp>
        <p:nvSpPr>
          <p:cNvPr id="163" name="Google Shape;16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4" name="Google Shape;164;p3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65" name="Google Shape;165;p3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66" name="Google Shape;166;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9" name="Google Shape;16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0" name="Shape 170"/>
        <p:cNvGrpSpPr/>
        <p:nvPr/>
      </p:nvGrpSpPr>
      <p:grpSpPr>
        <a:xfrm>
          <a:off x="0" y="0"/>
          <a:ext cx="0" cy="0"/>
          <a:chOff x="0" y="0"/>
          <a:chExt cx="0" cy="0"/>
        </a:xfrm>
      </p:grpSpPr>
      <p:sp>
        <p:nvSpPr>
          <p:cNvPr id="171" name="Google Shape;171;p4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72" name="Google Shape;172;p4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73" name="Google Shape;17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4" name="Shape 174"/>
        <p:cNvGrpSpPr/>
        <p:nvPr/>
      </p:nvGrpSpPr>
      <p:grpSpPr>
        <a:xfrm>
          <a:off x="0" y="0"/>
          <a:ext cx="0" cy="0"/>
          <a:chOff x="0" y="0"/>
          <a:chExt cx="0" cy="0"/>
        </a:xfrm>
      </p:grpSpPr>
      <p:sp>
        <p:nvSpPr>
          <p:cNvPr id="175" name="Google Shape;175;p4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76" name="Google Shape;176;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7" name="Shape 177"/>
        <p:cNvGrpSpPr/>
        <p:nvPr/>
      </p:nvGrpSpPr>
      <p:grpSpPr>
        <a:xfrm>
          <a:off x="0" y="0"/>
          <a:ext cx="0" cy="0"/>
          <a:chOff x="0" y="0"/>
          <a:chExt cx="0" cy="0"/>
        </a:xfrm>
      </p:grpSpPr>
      <p:sp>
        <p:nvSpPr>
          <p:cNvPr id="178" name="Google Shape;178;p4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80" name="Google Shape;180;p4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1" name="Google Shape;181;p4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82" name="Google Shape;18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p4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85" name="Google Shape;185;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6" name="Shape 186"/>
        <p:cNvGrpSpPr/>
        <p:nvPr/>
      </p:nvGrpSpPr>
      <p:grpSpPr>
        <a:xfrm>
          <a:off x="0" y="0"/>
          <a:ext cx="0" cy="0"/>
          <a:chOff x="0" y="0"/>
          <a:chExt cx="0" cy="0"/>
        </a:xfrm>
      </p:grpSpPr>
      <p:sp>
        <p:nvSpPr>
          <p:cNvPr id="187" name="Google Shape;187;p4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88" name="Google Shape;188;p4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89" name="Google Shape;18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0" name="Shape 190"/>
        <p:cNvGrpSpPr/>
        <p:nvPr/>
      </p:nvGrpSpPr>
      <p:grpSpPr>
        <a:xfrm>
          <a:off x="0" y="0"/>
          <a:ext cx="0" cy="0"/>
          <a:chOff x="0" y="0"/>
          <a:chExt cx="0" cy="0"/>
        </a:xfrm>
      </p:grpSpPr>
      <p:sp>
        <p:nvSpPr>
          <p:cNvPr id="191" name="Google Shape;19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_quote">
  <p:cSld name="TITLE_1_1_1">
    <p:spTree>
      <p:nvGrpSpPr>
        <p:cNvPr id="192" name="Shape 192"/>
        <p:cNvGrpSpPr/>
        <p:nvPr/>
      </p:nvGrpSpPr>
      <p:grpSpPr>
        <a:xfrm>
          <a:off x="0" y="0"/>
          <a:ext cx="0" cy="0"/>
          <a:chOff x="0" y="0"/>
          <a:chExt cx="0" cy="0"/>
        </a:xfrm>
      </p:grpSpPr>
      <p:sp>
        <p:nvSpPr>
          <p:cNvPr id="193" name="Google Shape;193;p47"/>
          <p:cNvSpPr/>
          <p:nvPr/>
        </p:nvSpPr>
        <p:spPr>
          <a:xfrm>
            <a:off x="5844900" y="375"/>
            <a:ext cx="3299100" cy="5153400"/>
          </a:xfrm>
          <a:prstGeom prst="rect">
            <a:avLst/>
          </a:prstGeom>
          <a:solidFill>
            <a:srgbClr val="83FF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4" name="Google Shape;194;p47"/>
          <p:cNvCxnSpPr/>
          <p:nvPr/>
        </p:nvCxnSpPr>
        <p:spPr>
          <a:xfrm rot="10800000">
            <a:off x="305625" y="-4950"/>
            <a:ext cx="0" cy="5153400"/>
          </a:xfrm>
          <a:prstGeom prst="straightConnector1">
            <a:avLst/>
          </a:prstGeom>
          <a:noFill/>
          <a:ln cap="flat" cmpd="sng" w="9525">
            <a:solidFill>
              <a:schemeClr val="dk2"/>
            </a:solidFill>
            <a:prstDash val="solid"/>
            <a:round/>
            <a:headEnd len="sm" w="sm" type="none"/>
            <a:tailEnd len="sm" w="sm" type="none"/>
          </a:ln>
        </p:spPr>
      </p:cxnSp>
      <p:sp>
        <p:nvSpPr>
          <p:cNvPr id="195" name="Google Shape;195;p47"/>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500"/>
              <a:buFont typeface="Arial"/>
              <a:buNone/>
            </a:pPr>
            <a:fld id="{00000000-1234-1234-1234-123412341234}" type="slidenum">
              <a:rPr b="0" i="0" lang="en-GB" sz="500" u="none" cap="none" strike="noStrike">
                <a:solidFill>
                  <a:srgbClr val="000000"/>
                </a:solidFill>
                <a:latin typeface="DM Sans"/>
                <a:ea typeface="DM Sans"/>
                <a:cs typeface="DM Sans"/>
                <a:sym typeface="DM Sans"/>
              </a:rPr>
              <a:t>‹#›</a:t>
            </a:fld>
            <a:endParaRPr b="0" i="0" sz="500" u="none" cap="none" strike="noStrike">
              <a:solidFill>
                <a:srgbClr val="000000"/>
              </a:solidFill>
              <a:latin typeface="DM Sans"/>
              <a:ea typeface="DM Sans"/>
              <a:cs typeface="DM Sans"/>
              <a:sym typeface="DM Sans"/>
            </a:endParaRPr>
          </a:p>
        </p:txBody>
      </p:sp>
      <p:sp>
        <p:nvSpPr>
          <p:cNvPr id="196" name="Google Shape;196;p47"/>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chemeClr val="dk1"/>
                </a:solidFill>
                <a:latin typeface="DM Sans"/>
                <a:ea typeface="DM Sans"/>
                <a:cs typeface="DM Sans"/>
                <a:sym typeface="DM Sans"/>
              </a:rPr>
              <a:t>Title of Presentation</a:t>
            </a:r>
            <a:endParaRPr b="0" i="0" sz="500" u="none" cap="none" strike="noStrike">
              <a:solidFill>
                <a:srgbClr val="000000"/>
              </a:solidFill>
              <a:latin typeface="DM Sans"/>
              <a:ea typeface="DM Sans"/>
              <a:cs typeface="DM Sans"/>
              <a:sym typeface="DM Sans"/>
            </a:endParaRPr>
          </a:p>
        </p:txBody>
      </p:sp>
      <p:sp>
        <p:nvSpPr>
          <p:cNvPr id="197" name="Google Shape;197;p47"/>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rgbClr val="000000"/>
                </a:solidFill>
                <a:latin typeface="DM Sans"/>
                <a:ea typeface="DM Sans"/>
                <a:cs typeface="DM Sans"/>
                <a:sym typeface="DM Sans"/>
              </a:rPr>
              <a:t>XQ</a:t>
            </a:r>
            <a:endParaRPr b="0" i="0" sz="500" u="none" cap="none" strike="noStrike">
              <a:solidFill>
                <a:srgbClr val="000000"/>
              </a:solidFill>
              <a:latin typeface="DM Sans"/>
              <a:ea typeface="DM Sans"/>
              <a:cs typeface="DM Sans"/>
              <a:sym typeface="DM Sans"/>
            </a:endParaRPr>
          </a:p>
        </p:txBody>
      </p:sp>
      <p:cxnSp>
        <p:nvCxnSpPr>
          <p:cNvPr id="198" name="Google Shape;198;p47"/>
          <p:cNvCxnSpPr/>
          <p:nvPr/>
        </p:nvCxnSpPr>
        <p:spPr>
          <a:xfrm>
            <a:off x="5844900" y="1350"/>
            <a:ext cx="0" cy="5141400"/>
          </a:xfrm>
          <a:prstGeom prst="straightConnector1">
            <a:avLst/>
          </a:prstGeom>
          <a:noFill/>
          <a:ln cap="flat" cmpd="sng" w="9525">
            <a:solidFill>
              <a:schemeClr val="dk2"/>
            </a:solidFill>
            <a:prstDash val="solid"/>
            <a:round/>
            <a:headEnd len="sm" w="sm" type="none"/>
            <a:tailEnd len="sm" w="sm" type="none"/>
          </a:ln>
        </p:spPr>
      </p:cxnSp>
      <p:cxnSp>
        <p:nvCxnSpPr>
          <p:cNvPr id="199" name="Google Shape;199;p47"/>
          <p:cNvCxnSpPr/>
          <p:nvPr/>
        </p:nvCxnSpPr>
        <p:spPr>
          <a:xfrm>
            <a:off x="-2700" y="4836225"/>
            <a:ext cx="91494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200" name="Shape 200"/>
        <p:cNvGrpSpPr/>
        <p:nvPr/>
      </p:nvGrpSpPr>
      <p:grpSpPr>
        <a:xfrm>
          <a:off x="0" y="0"/>
          <a:ext cx="0" cy="0"/>
          <a:chOff x="0" y="0"/>
          <a:chExt cx="0" cy="0"/>
        </a:xfrm>
      </p:grpSpPr>
      <p:sp>
        <p:nvSpPr>
          <p:cNvPr id="201" name="Google Shape;201;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02" name="Google Shape;202;p4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3" name="Google Shape;20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208" name="Shape 208"/>
        <p:cNvGrpSpPr/>
        <p:nvPr/>
      </p:nvGrpSpPr>
      <p:grpSpPr>
        <a:xfrm>
          <a:off x="0" y="0"/>
          <a:ext cx="0" cy="0"/>
          <a:chOff x="0" y="0"/>
          <a:chExt cx="0" cy="0"/>
        </a:xfrm>
      </p:grpSpPr>
      <p:cxnSp>
        <p:nvCxnSpPr>
          <p:cNvPr id="209" name="Google Shape;209;p50"/>
          <p:cNvCxnSpPr/>
          <p:nvPr/>
        </p:nvCxnSpPr>
        <p:spPr>
          <a:xfrm>
            <a:off x="-2700" y="4836225"/>
            <a:ext cx="9149400" cy="0"/>
          </a:xfrm>
          <a:prstGeom prst="straightConnector1">
            <a:avLst/>
          </a:prstGeom>
          <a:noFill/>
          <a:ln cap="flat" cmpd="sng" w="9525">
            <a:solidFill>
              <a:schemeClr val="dk2"/>
            </a:solidFill>
            <a:prstDash val="solid"/>
            <a:round/>
            <a:headEnd len="sm" w="sm" type="none"/>
            <a:tailEnd len="sm" w="sm" type="none"/>
          </a:ln>
        </p:spPr>
      </p:cxnSp>
      <p:cxnSp>
        <p:nvCxnSpPr>
          <p:cNvPr id="210" name="Google Shape;210;p50"/>
          <p:cNvCxnSpPr/>
          <p:nvPr/>
        </p:nvCxnSpPr>
        <p:spPr>
          <a:xfrm rot="10800000">
            <a:off x="305625" y="-4950"/>
            <a:ext cx="0" cy="51534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1" name="Shape 211"/>
        <p:cNvGrpSpPr/>
        <p:nvPr/>
      </p:nvGrpSpPr>
      <p:grpSpPr>
        <a:xfrm>
          <a:off x="0" y="0"/>
          <a:ext cx="0" cy="0"/>
          <a:chOff x="0" y="0"/>
          <a:chExt cx="0" cy="0"/>
        </a:xfrm>
      </p:grpSpPr>
      <p:cxnSp>
        <p:nvCxnSpPr>
          <p:cNvPr id="212" name="Google Shape;212;p51"/>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213" name="Google Shape;213;p51"/>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214" name="Google Shape;214;p51"/>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5" name="Google Shape;21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16" name="Shape 216"/>
        <p:cNvGrpSpPr/>
        <p:nvPr/>
      </p:nvGrpSpPr>
      <p:grpSpPr>
        <a:xfrm>
          <a:off x="0" y="0"/>
          <a:ext cx="0" cy="0"/>
          <a:chOff x="0" y="0"/>
          <a:chExt cx="0" cy="0"/>
        </a:xfrm>
      </p:grpSpPr>
      <p:sp>
        <p:nvSpPr>
          <p:cNvPr id="217" name="Google Shape;217;p52"/>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chemeClr val="lt1"/>
              </a:buClr>
              <a:buSzPts val="6800"/>
              <a:buNone/>
              <a:defRPr sz="6800">
                <a:solidFill>
                  <a:schemeClr val="lt1"/>
                </a:solidFill>
              </a:defRPr>
            </a:lvl1pPr>
            <a:lvl2pPr lvl="1" rtl="0" algn="l">
              <a:lnSpc>
                <a:spcPct val="100000"/>
              </a:lnSpc>
              <a:spcBef>
                <a:spcPts val="0"/>
              </a:spcBef>
              <a:spcAft>
                <a:spcPts val="0"/>
              </a:spcAft>
              <a:buClr>
                <a:schemeClr val="lt1"/>
              </a:buClr>
              <a:buSzPts val="6800"/>
              <a:buNone/>
              <a:defRPr sz="6800">
                <a:solidFill>
                  <a:schemeClr val="lt1"/>
                </a:solidFill>
              </a:defRPr>
            </a:lvl2pPr>
            <a:lvl3pPr lvl="2" rtl="0" algn="l">
              <a:lnSpc>
                <a:spcPct val="100000"/>
              </a:lnSpc>
              <a:spcBef>
                <a:spcPts val="0"/>
              </a:spcBef>
              <a:spcAft>
                <a:spcPts val="0"/>
              </a:spcAft>
              <a:buClr>
                <a:schemeClr val="lt1"/>
              </a:buClr>
              <a:buSzPts val="6800"/>
              <a:buNone/>
              <a:defRPr sz="6800">
                <a:solidFill>
                  <a:schemeClr val="lt1"/>
                </a:solidFill>
              </a:defRPr>
            </a:lvl3pPr>
            <a:lvl4pPr lvl="3" rtl="0" algn="l">
              <a:lnSpc>
                <a:spcPct val="100000"/>
              </a:lnSpc>
              <a:spcBef>
                <a:spcPts val="0"/>
              </a:spcBef>
              <a:spcAft>
                <a:spcPts val="0"/>
              </a:spcAft>
              <a:buClr>
                <a:schemeClr val="lt1"/>
              </a:buClr>
              <a:buSzPts val="6800"/>
              <a:buNone/>
              <a:defRPr sz="6800">
                <a:solidFill>
                  <a:schemeClr val="lt1"/>
                </a:solidFill>
              </a:defRPr>
            </a:lvl4pPr>
            <a:lvl5pPr lvl="4" rtl="0" algn="l">
              <a:lnSpc>
                <a:spcPct val="100000"/>
              </a:lnSpc>
              <a:spcBef>
                <a:spcPts val="0"/>
              </a:spcBef>
              <a:spcAft>
                <a:spcPts val="0"/>
              </a:spcAft>
              <a:buClr>
                <a:schemeClr val="lt1"/>
              </a:buClr>
              <a:buSzPts val="6800"/>
              <a:buNone/>
              <a:defRPr sz="6800">
                <a:solidFill>
                  <a:schemeClr val="lt1"/>
                </a:solidFill>
              </a:defRPr>
            </a:lvl5pPr>
            <a:lvl6pPr lvl="5" rtl="0" algn="l">
              <a:lnSpc>
                <a:spcPct val="100000"/>
              </a:lnSpc>
              <a:spcBef>
                <a:spcPts val="0"/>
              </a:spcBef>
              <a:spcAft>
                <a:spcPts val="0"/>
              </a:spcAft>
              <a:buClr>
                <a:schemeClr val="lt1"/>
              </a:buClr>
              <a:buSzPts val="6800"/>
              <a:buNone/>
              <a:defRPr sz="6800">
                <a:solidFill>
                  <a:schemeClr val="lt1"/>
                </a:solidFill>
              </a:defRPr>
            </a:lvl6pPr>
            <a:lvl7pPr lvl="6" rtl="0" algn="l">
              <a:lnSpc>
                <a:spcPct val="100000"/>
              </a:lnSpc>
              <a:spcBef>
                <a:spcPts val="0"/>
              </a:spcBef>
              <a:spcAft>
                <a:spcPts val="0"/>
              </a:spcAft>
              <a:buClr>
                <a:schemeClr val="lt1"/>
              </a:buClr>
              <a:buSzPts val="6800"/>
              <a:buNone/>
              <a:defRPr sz="6800">
                <a:solidFill>
                  <a:schemeClr val="lt1"/>
                </a:solidFill>
              </a:defRPr>
            </a:lvl7pPr>
            <a:lvl8pPr lvl="7" rtl="0" algn="l">
              <a:lnSpc>
                <a:spcPct val="100000"/>
              </a:lnSpc>
              <a:spcBef>
                <a:spcPts val="0"/>
              </a:spcBef>
              <a:spcAft>
                <a:spcPts val="0"/>
              </a:spcAft>
              <a:buClr>
                <a:schemeClr val="lt1"/>
              </a:buClr>
              <a:buSzPts val="6800"/>
              <a:buNone/>
              <a:defRPr sz="6800">
                <a:solidFill>
                  <a:schemeClr val="lt1"/>
                </a:solidFill>
              </a:defRPr>
            </a:lvl8pPr>
            <a:lvl9pPr lvl="8" rtl="0" algn="l">
              <a:lnSpc>
                <a:spcPct val="100000"/>
              </a:lnSpc>
              <a:spcBef>
                <a:spcPts val="0"/>
              </a:spcBef>
              <a:spcAft>
                <a:spcPts val="0"/>
              </a:spcAft>
              <a:buClr>
                <a:schemeClr val="lt1"/>
              </a:buClr>
              <a:buSzPts val="6800"/>
              <a:buNone/>
              <a:defRPr sz="6800">
                <a:solidFill>
                  <a:schemeClr val="lt1"/>
                </a:solidFill>
              </a:defRPr>
            </a:lvl9pPr>
          </a:lstStyle>
          <a:p/>
        </p:txBody>
      </p:sp>
      <p:sp>
        <p:nvSpPr>
          <p:cNvPr id="218" name="Google Shape;21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221" name="Google Shape;221;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22" name="Google Shape;22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3" name="Shape 223"/>
        <p:cNvGrpSpPr/>
        <p:nvPr/>
      </p:nvGrpSpPr>
      <p:grpSpPr>
        <a:xfrm>
          <a:off x="0" y="0"/>
          <a:ext cx="0" cy="0"/>
          <a:chOff x="0" y="0"/>
          <a:chExt cx="0" cy="0"/>
        </a:xfrm>
      </p:grpSpPr>
      <p:sp>
        <p:nvSpPr>
          <p:cNvPr id="224" name="Google Shape;224;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225" name="Google Shape;225;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26" name="Google Shape;226;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27" name="Google Shape;227;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230" name="Google Shape;23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1" name="Shape 231"/>
        <p:cNvGrpSpPr/>
        <p:nvPr/>
      </p:nvGrpSpPr>
      <p:grpSpPr>
        <a:xfrm>
          <a:off x="0" y="0"/>
          <a:ext cx="0" cy="0"/>
          <a:chOff x="0" y="0"/>
          <a:chExt cx="0" cy="0"/>
        </a:xfrm>
      </p:grpSpPr>
      <p:sp>
        <p:nvSpPr>
          <p:cNvPr id="232" name="Google Shape;232;p56"/>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33" name="Google Shape;233;p56"/>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34" name="Google Shape;23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35" name="Shape 235"/>
        <p:cNvGrpSpPr/>
        <p:nvPr/>
      </p:nvGrpSpPr>
      <p:grpSpPr>
        <a:xfrm>
          <a:off x="0" y="0"/>
          <a:ext cx="0" cy="0"/>
          <a:chOff x="0" y="0"/>
          <a:chExt cx="0" cy="0"/>
        </a:xfrm>
      </p:grpSpPr>
      <p:sp>
        <p:nvSpPr>
          <p:cNvPr id="236" name="Google Shape;236;p57"/>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237" name="Google Shape;23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8" name="Shape 238"/>
        <p:cNvGrpSpPr/>
        <p:nvPr/>
      </p:nvGrpSpPr>
      <p:grpSpPr>
        <a:xfrm>
          <a:off x="0" y="0"/>
          <a:ext cx="0" cy="0"/>
          <a:chOff x="0" y="0"/>
          <a:chExt cx="0" cy="0"/>
        </a:xfrm>
      </p:grpSpPr>
      <p:sp>
        <p:nvSpPr>
          <p:cNvPr id="239" name="Google Shape;239;p58"/>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0" name="Google Shape;240;p5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41" name="Google Shape;241;p58"/>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242" name="Google Shape;242;p58"/>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43" name="Google Shape;243;p5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17500" lvl="2" marL="1371600" rtl="0" algn="l">
              <a:lnSpc>
                <a:spcPct val="115000"/>
              </a:lnSpc>
              <a:spcBef>
                <a:spcPts val="0"/>
              </a:spcBef>
              <a:spcAft>
                <a:spcPts val="0"/>
              </a:spcAft>
              <a:buClr>
                <a:schemeClr val="lt1"/>
              </a:buClr>
              <a:buSzPts val="1400"/>
              <a:buChar char="■"/>
              <a:defRPr>
                <a:solidFill>
                  <a:schemeClr val="lt1"/>
                </a:solidFill>
              </a:defRPr>
            </a:lvl3pPr>
            <a:lvl4pPr indent="-317500" lvl="3" marL="1828800" rtl="0" algn="l">
              <a:lnSpc>
                <a:spcPct val="115000"/>
              </a:lnSpc>
              <a:spcBef>
                <a:spcPts val="0"/>
              </a:spcBef>
              <a:spcAft>
                <a:spcPts val="0"/>
              </a:spcAft>
              <a:buClr>
                <a:schemeClr val="lt1"/>
              </a:buClr>
              <a:buSzPts val="1400"/>
              <a:buChar char="●"/>
              <a:defRPr>
                <a:solidFill>
                  <a:schemeClr val="lt1"/>
                </a:solidFill>
              </a:defRPr>
            </a:lvl4pPr>
            <a:lvl5pPr indent="-317500" lvl="4" marL="2286000" rtl="0" algn="l">
              <a:lnSpc>
                <a:spcPct val="115000"/>
              </a:lnSpc>
              <a:spcBef>
                <a:spcPts val="0"/>
              </a:spcBef>
              <a:spcAft>
                <a:spcPts val="0"/>
              </a:spcAft>
              <a:buClr>
                <a:schemeClr val="lt1"/>
              </a:buClr>
              <a:buSzPts val="1400"/>
              <a:buChar char="○"/>
              <a:defRPr>
                <a:solidFill>
                  <a:schemeClr val="lt1"/>
                </a:solidFill>
              </a:defRPr>
            </a:lvl5pPr>
            <a:lvl6pPr indent="-317500" lvl="5" marL="2743200" rtl="0" algn="l">
              <a:lnSpc>
                <a:spcPct val="115000"/>
              </a:lnSpc>
              <a:spcBef>
                <a:spcPts val="0"/>
              </a:spcBef>
              <a:spcAft>
                <a:spcPts val="0"/>
              </a:spcAft>
              <a:buClr>
                <a:schemeClr val="lt1"/>
              </a:buClr>
              <a:buSzPts val="1400"/>
              <a:buChar char="■"/>
              <a:defRPr>
                <a:solidFill>
                  <a:schemeClr val="lt1"/>
                </a:solidFill>
              </a:defRPr>
            </a:lvl6pPr>
            <a:lvl7pPr indent="-317500" lvl="6" marL="3200400" rtl="0" algn="l">
              <a:lnSpc>
                <a:spcPct val="115000"/>
              </a:lnSpc>
              <a:spcBef>
                <a:spcPts val="0"/>
              </a:spcBef>
              <a:spcAft>
                <a:spcPts val="0"/>
              </a:spcAft>
              <a:buClr>
                <a:schemeClr val="lt1"/>
              </a:buClr>
              <a:buSzPts val="1400"/>
              <a:buChar char="●"/>
              <a:defRPr>
                <a:solidFill>
                  <a:schemeClr val="lt1"/>
                </a:solidFill>
              </a:defRPr>
            </a:lvl7pPr>
            <a:lvl8pPr indent="-317500" lvl="7" marL="3657600" rtl="0" algn="l">
              <a:lnSpc>
                <a:spcPct val="115000"/>
              </a:lnSpc>
              <a:spcBef>
                <a:spcPts val="0"/>
              </a:spcBef>
              <a:spcAft>
                <a:spcPts val="0"/>
              </a:spcAft>
              <a:buClr>
                <a:schemeClr val="lt1"/>
              </a:buClr>
              <a:buSzPts val="1400"/>
              <a:buChar char="○"/>
              <a:defRPr>
                <a:solidFill>
                  <a:schemeClr val="lt1"/>
                </a:solidFill>
              </a:defRPr>
            </a:lvl8pPr>
            <a:lvl9pPr indent="-317500" lvl="8" marL="4114800" rtl="0" algn="l">
              <a:lnSpc>
                <a:spcPct val="115000"/>
              </a:lnSpc>
              <a:spcBef>
                <a:spcPts val="0"/>
              </a:spcBef>
              <a:spcAft>
                <a:spcPts val="0"/>
              </a:spcAft>
              <a:buClr>
                <a:schemeClr val="lt1"/>
              </a:buClr>
              <a:buSzPts val="1400"/>
              <a:buChar char="■"/>
              <a:defRPr>
                <a:solidFill>
                  <a:schemeClr val="lt1"/>
                </a:solidFill>
              </a:defRPr>
            </a:lvl9pPr>
          </a:lstStyle>
          <a:p/>
        </p:txBody>
      </p:sp>
      <p:sp>
        <p:nvSpPr>
          <p:cNvPr id="244" name="Google Shape;24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5" name="Shape 245"/>
        <p:cNvGrpSpPr/>
        <p:nvPr/>
      </p:nvGrpSpPr>
      <p:grpSpPr>
        <a:xfrm>
          <a:off x="0" y="0"/>
          <a:ext cx="0" cy="0"/>
          <a:chOff x="0" y="0"/>
          <a:chExt cx="0" cy="0"/>
        </a:xfrm>
      </p:grpSpPr>
      <p:sp>
        <p:nvSpPr>
          <p:cNvPr id="246" name="Google Shape;246;p59"/>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247" name="Google Shape;24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8" name="Shape 248"/>
        <p:cNvGrpSpPr/>
        <p:nvPr/>
      </p:nvGrpSpPr>
      <p:grpSpPr>
        <a:xfrm>
          <a:off x="0" y="0"/>
          <a:ext cx="0" cy="0"/>
          <a:chOff x="0" y="0"/>
          <a:chExt cx="0" cy="0"/>
        </a:xfrm>
      </p:grpSpPr>
      <p:sp>
        <p:nvSpPr>
          <p:cNvPr id="249" name="Google Shape;249;p60"/>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1000"/>
              <a:buNone/>
              <a:defRPr sz="11000">
                <a:solidFill>
                  <a:schemeClr val="dk1"/>
                </a:solidFill>
              </a:defRPr>
            </a:lvl1pPr>
            <a:lvl2pPr lvl="1" rtl="0" algn="ctr">
              <a:lnSpc>
                <a:spcPct val="100000"/>
              </a:lnSpc>
              <a:spcBef>
                <a:spcPts val="0"/>
              </a:spcBef>
              <a:spcAft>
                <a:spcPts val="0"/>
              </a:spcAft>
              <a:buClr>
                <a:schemeClr val="dk1"/>
              </a:buClr>
              <a:buSzPts val="11000"/>
              <a:buNone/>
              <a:defRPr sz="11000">
                <a:solidFill>
                  <a:schemeClr val="dk1"/>
                </a:solidFill>
              </a:defRPr>
            </a:lvl2pPr>
            <a:lvl3pPr lvl="2" rtl="0" algn="ctr">
              <a:lnSpc>
                <a:spcPct val="100000"/>
              </a:lnSpc>
              <a:spcBef>
                <a:spcPts val="0"/>
              </a:spcBef>
              <a:spcAft>
                <a:spcPts val="0"/>
              </a:spcAft>
              <a:buClr>
                <a:schemeClr val="dk1"/>
              </a:buClr>
              <a:buSzPts val="11000"/>
              <a:buNone/>
              <a:defRPr sz="11000">
                <a:solidFill>
                  <a:schemeClr val="dk1"/>
                </a:solidFill>
              </a:defRPr>
            </a:lvl3pPr>
            <a:lvl4pPr lvl="3" rtl="0" algn="ctr">
              <a:lnSpc>
                <a:spcPct val="100000"/>
              </a:lnSpc>
              <a:spcBef>
                <a:spcPts val="0"/>
              </a:spcBef>
              <a:spcAft>
                <a:spcPts val="0"/>
              </a:spcAft>
              <a:buClr>
                <a:schemeClr val="dk1"/>
              </a:buClr>
              <a:buSzPts val="11000"/>
              <a:buNone/>
              <a:defRPr sz="11000">
                <a:solidFill>
                  <a:schemeClr val="dk1"/>
                </a:solidFill>
              </a:defRPr>
            </a:lvl4pPr>
            <a:lvl5pPr lvl="4" rtl="0" algn="ctr">
              <a:lnSpc>
                <a:spcPct val="100000"/>
              </a:lnSpc>
              <a:spcBef>
                <a:spcPts val="0"/>
              </a:spcBef>
              <a:spcAft>
                <a:spcPts val="0"/>
              </a:spcAft>
              <a:buClr>
                <a:schemeClr val="dk1"/>
              </a:buClr>
              <a:buSzPts val="11000"/>
              <a:buNone/>
              <a:defRPr sz="11000">
                <a:solidFill>
                  <a:schemeClr val="dk1"/>
                </a:solidFill>
              </a:defRPr>
            </a:lvl5pPr>
            <a:lvl6pPr lvl="5" rtl="0" algn="ctr">
              <a:lnSpc>
                <a:spcPct val="100000"/>
              </a:lnSpc>
              <a:spcBef>
                <a:spcPts val="0"/>
              </a:spcBef>
              <a:spcAft>
                <a:spcPts val="0"/>
              </a:spcAft>
              <a:buClr>
                <a:schemeClr val="dk1"/>
              </a:buClr>
              <a:buSzPts val="11000"/>
              <a:buNone/>
              <a:defRPr sz="11000">
                <a:solidFill>
                  <a:schemeClr val="dk1"/>
                </a:solidFill>
              </a:defRPr>
            </a:lvl6pPr>
            <a:lvl7pPr lvl="6" rtl="0" algn="ctr">
              <a:lnSpc>
                <a:spcPct val="100000"/>
              </a:lnSpc>
              <a:spcBef>
                <a:spcPts val="0"/>
              </a:spcBef>
              <a:spcAft>
                <a:spcPts val="0"/>
              </a:spcAft>
              <a:buClr>
                <a:schemeClr val="dk1"/>
              </a:buClr>
              <a:buSzPts val="11000"/>
              <a:buNone/>
              <a:defRPr sz="11000">
                <a:solidFill>
                  <a:schemeClr val="dk1"/>
                </a:solidFill>
              </a:defRPr>
            </a:lvl7pPr>
            <a:lvl8pPr lvl="7" rtl="0" algn="ctr">
              <a:lnSpc>
                <a:spcPct val="100000"/>
              </a:lnSpc>
              <a:spcBef>
                <a:spcPts val="0"/>
              </a:spcBef>
              <a:spcAft>
                <a:spcPts val="0"/>
              </a:spcAft>
              <a:buClr>
                <a:schemeClr val="dk1"/>
              </a:buClr>
              <a:buSzPts val="11000"/>
              <a:buNone/>
              <a:defRPr sz="11000">
                <a:solidFill>
                  <a:schemeClr val="dk1"/>
                </a:solidFill>
              </a:defRPr>
            </a:lvl8pPr>
            <a:lvl9pPr lvl="8" rtl="0"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250" name="Google Shape;250;p60"/>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251" name="Google Shape;251;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2" name="Shape 252"/>
        <p:cNvGrpSpPr/>
        <p:nvPr/>
      </p:nvGrpSpPr>
      <p:grpSpPr>
        <a:xfrm>
          <a:off x="0" y="0"/>
          <a:ext cx="0" cy="0"/>
          <a:chOff x="0" y="0"/>
          <a:chExt cx="0" cy="0"/>
        </a:xfrm>
      </p:grpSpPr>
      <p:sp>
        <p:nvSpPr>
          <p:cNvPr id="253" name="Google Shape;253;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 Section Header" showMasterSp="0">
  <p:cSld name="3a Section Header">
    <p:bg>
      <p:bgPr>
        <a:solidFill>
          <a:schemeClr val="accent1"/>
        </a:solidFill>
      </p:bgPr>
    </p:bg>
    <p:spTree>
      <p:nvGrpSpPr>
        <p:cNvPr id="254" name="Shape 254"/>
        <p:cNvGrpSpPr/>
        <p:nvPr/>
      </p:nvGrpSpPr>
      <p:grpSpPr>
        <a:xfrm>
          <a:off x="0" y="0"/>
          <a:ext cx="0" cy="0"/>
          <a:chOff x="0" y="0"/>
          <a:chExt cx="0" cy="0"/>
        </a:xfrm>
      </p:grpSpPr>
      <p:sp>
        <p:nvSpPr>
          <p:cNvPr id="255" name="Google Shape;255;p62"/>
          <p:cNvSpPr txBox="1"/>
          <p:nvPr>
            <p:ph type="title"/>
          </p:nvPr>
        </p:nvSpPr>
        <p:spPr>
          <a:xfrm>
            <a:off x="571481" y="1085851"/>
            <a:ext cx="7543800" cy="148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300"/>
              <a:buFont typeface="Roboto"/>
              <a:buNone/>
              <a:defRPr>
                <a:solidFill>
                  <a:schemeClr val="lt1"/>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256" name="Google Shape;256;p62"/>
          <p:cNvSpPr txBox="1"/>
          <p:nvPr>
            <p:ph idx="1" type="subTitle"/>
          </p:nvPr>
        </p:nvSpPr>
        <p:spPr>
          <a:xfrm>
            <a:off x="571481" y="2702638"/>
            <a:ext cx="7543800" cy="1241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2100"/>
              <a:buNone/>
              <a:defRPr sz="2100">
                <a:solidFill>
                  <a:schemeClr val="lt1"/>
                </a:solidFill>
                <a:latin typeface="Roboto"/>
                <a:ea typeface="Roboto"/>
                <a:cs typeface="Roboto"/>
                <a:sym typeface="Roboto"/>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257" name="Google Shape;257;p62"/>
          <p:cNvPicPr preferRelativeResize="0"/>
          <p:nvPr/>
        </p:nvPicPr>
        <p:blipFill rotWithShape="1">
          <a:blip r:embed="rId2">
            <a:alphaModFix/>
          </a:blip>
          <a:srcRect b="0" l="0" r="0" t="0"/>
          <a:stretch/>
        </p:blipFill>
        <p:spPr>
          <a:xfrm>
            <a:off x="7743825" y="4800600"/>
            <a:ext cx="1285875" cy="321469"/>
          </a:xfrm>
          <a:prstGeom prst="rect">
            <a:avLst/>
          </a:prstGeom>
          <a:noFill/>
          <a:ln>
            <a:noFill/>
          </a:ln>
        </p:spPr>
      </p:pic>
      <p:pic>
        <p:nvPicPr>
          <p:cNvPr id="258" name="Google Shape;258;p62"/>
          <p:cNvPicPr preferRelativeResize="0"/>
          <p:nvPr/>
        </p:nvPicPr>
        <p:blipFill rotWithShape="1">
          <a:blip r:embed="rId3">
            <a:alphaModFix/>
          </a:blip>
          <a:srcRect b="0" l="0" r="0" t="0"/>
          <a:stretch/>
        </p:blipFill>
        <p:spPr>
          <a:xfrm rot="5400000">
            <a:off x="-290946" y="290945"/>
            <a:ext cx="1200151" cy="618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5.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1.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theme" Target="../theme/theme2.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77" name="Shape 77"/>
        <p:cNvGrpSpPr/>
        <p:nvPr/>
      </p:nvGrpSpPr>
      <p:grpSpPr>
        <a:xfrm>
          <a:off x="0" y="0"/>
          <a:ext cx="0" cy="0"/>
          <a:chOff x="0" y="0"/>
          <a:chExt cx="0" cy="0"/>
        </a:xfrm>
      </p:grpSpPr>
      <p:sp>
        <p:nvSpPr>
          <p:cNvPr id="78" name="Google Shape;7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9" name="Google Shape;79;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0" name="Google Shape;8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2" name="Shape 132"/>
        <p:cNvGrpSpPr/>
        <p:nvPr/>
      </p:nvGrpSpPr>
      <p:grpSpPr>
        <a:xfrm>
          <a:off x="0" y="0"/>
          <a:ext cx="0" cy="0"/>
          <a:chOff x="0" y="0"/>
          <a:chExt cx="0" cy="0"/>
        </a:xfrm>
      </p:grpSpPr>
      <p:sp>
        <p:nvSpPr>
          <p:cNvPr id="133" name="Google Shape;133;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4" name="Google Shape;134;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5" name="Google Shape;135;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204" name="Shape 204"/>
        <p:cNvGrpSpPr/>
        <p:nvPr/>
      </p:nvGrpSpPr>
      <p:grpSpPr>
        <a:xfrm>
          <a:off x="0" y="0"/>
          <a:ext cx="0" cy="0"/>
          <a:chOff x="0" y="0"/>
          <a:chExt cx="0" cy="0"/>
        </a:xfrm>
      </p:grpSpPr>
      <p:sp>
        <p:nvSpPr>
          <p:cNvPr id="205" name="Google Shape;205;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206" name="Google Shape;206;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207" name="Google Shape;20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 Id="rId3" Type="http://schemas.openxmlformats.org/officeDocument/2006/relationships/hyperlink" Target="https://jamboard.google.com/d/178GPdj5hUQqZgNrfGk_1pk58-AAUg2jNhmeRR_eb2SA/viewer?f=0&amp;pli=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hyperlink" Target="https://docs.google.com/document/d/1cmFqPog7sPSQOVuai4o1LmQE1faZIzkiRTiddRm0g7o/edit" TargetMode="Externa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hyperlink" Target="https://docs.google.com/document/d/1cmFqPog7sPSQOVuai4o1LmQE1faZIzkiRTiddRm0g7o/edit" TargetMode="Externa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docs.google.com/document/d/1cmFqPog7sPSQOVuai4o1LmQE1faZIzkiRTiddRm0g7o/edit"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8.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45758"/>
        </a:solidFill>
      </p:bgPr>
    </p:bg>
    <p:spTree>
      <p:nvGrpSpPr>
        <p:cNvPr id="262" name="Shape 262"/>
        <p:cNvGrpSpPr/>
        <p:nvPr/>
      </p:nvGrpSpPr>
      <p:grpSpPr>
        <a:xfrm>
          <a:off x="0" y="0"/>
          <a:ext cx="0" cy="0"/>
          <a:chOff x="0" y="0"/>
          <a:chExt cx="0" cy="0"/>
        </a:xfrm>
      </p:grpSpPr>
      <p:cxnSp>
        <p:nvCxnSpPr>
          <p:cNvPr id="263" name="Google Shape;263;p63"/>
          <p:cNvCxnSpPr/>
          <p:nvPr/>
        </p:nvCxnSpPr>
        <p:spPr>
          <a:xfrm>
            <a:off x="312775" y="-13900"/>
            <a:ext cx="0" cy="5178300"/>
          </a:xfrm>
          <a:prstGeom prst="straightConnector1">
            <a:avLst/>
          </a:prstGeom>
          <a:noFill/>
          <a:ln cap="flat" cmpd="sng" w="9525">
            <a:solidFill>
              <a:srgbClr val="83FBA3"/>
            </a:solidFill>
            <a:prstDash val="solid"/>
            <a:round/>
            <a:headEnd len="sm" w="sm" type="none"/>
            <a:tailEnd len="sm" w="sm" type="none"/>
          </a:ln>
        </p:spPr>
      </p:cxnSp>
      <p:cxnSp>
        <p:nvCxnSpPr>
          <p:cNvPr id="264" name="Google Shape;264;p63"/>
          <p:cNvCxnSpPr/>
          <p:nvPr/>
        </p:nvCxnSpPr>
        <p:spPr>
          <a:xfrm rot="10800000">
            <a:off x="-100" y="4837750"/>
            <a:ext cx="9202800" cy="0"/>
          </a:xfrm>
          <a:prstGeom prst="straightConnector1">
            <a:avLst/>
          </a:prstGeom>
          <a:noFill/>
          <a:ln cap="flat" cmpd="sng" w="9525">
            <a:solidFill>
              <a:srgbClr val="83FBA3"/>
            </a:solidFill>
            <a:prstDash val="solid"/>
            <a:round/>
            <a:headEnd len="sm" w="sm" type="none"/>
            <a:tailEnd len="sm" w="sm" type="none"/>
          </a:ln>
        </p:spPr>
      </p:cxnSp>
      <p:sp>
        <p:nvSpPr>
          <p:cNvPr id="265" name="Google Shape;265;p63"/>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0" i="0" lang="en-GB" sz="3500" u="none" cap="none" strike="noStrike">
                <a:solidFill>
                  <a:srgbClr val="83FBA3"/>
                </a:solidFill>
                <a:latin typeface="Nanum Myeongjo"/>
                <a:ea typeface="Nanum Myeongjo"/>
                <a:cs typeface="Nanum Myeongjo"/>
                <a:sym typeface="Nanum Myeongjo"/>
              </a:rPr>
              <a:t>Preparation Notes</a:t>
            </a:r>
            <a:endParaRPr b="0" i="0" sz="3500" u="none" cap="none" strike="noStrike">
              <a:solidFill>
                <a:srgbClr val="83FBA3"/>
              </a:solidFill>
              <a:latin typeface="Nanum Myeongjo"/>
              <a:ea typeface="Nanum Myeongjo"/>
              <a:cs typeface="Nanum Myeongjo"/>
              <a:sym typeface="Nanum Myeongjo"/>
            </a:endParaRPr>
          </a:p>
          <a:p>
            <a:pPr indent="0" lvl="0" marL="0" marR="0" rtl="0" algn="l">
              <a:lnSpc>
                <a:spcPct val="100000"/>
              </a:lnSpc>
              <a:spcBef>
                <a:spcPts val="1000"/>
              </a:spcBef>
              <a:spcAft>
                <a:spcPts val="0"/>
              </a:spcAft>
              <a:buClr>
                <a:schemeClr val="dk1"/>
              </a:buClr>
              <a:buSzPts val="1100"/>
              <a:buFont typeface="Arial"/>
              <a:buNone/>
            </a:pPr>
            <a:r>
              <a:t/>
            </a:r>
            <a:endParaRPr b="0" i="0" sz="3500" u="none" cap="none" strike="noStrike">
              <a:solidFill>
                <a:srgbClr val="83FBA3"/>
              </a:solidFill>
              <a:latin typeface="Nanum Myeongjo"/>
              <a:ea typeface="Nanum Myeongjo"/>
              <a:cs typeface="Nanum Myeongjo"/>
              <a:sym typeface="Nanum Myeongjo"/>
            </a:endParaRPr>
          </a:p>
          <a:p>
            <a:pPr indent="0" lvl="0" marL="0" marR="0" rtl="0" algn="l">
              <a:lnSpc>
                <a:spcPct val="100000"/>
              </a:lnSpc>
              <a:spcBef>
                <a:spcPts val="1000"/>
              </a:spcBef>
              <a:spcAft>
                <a:spcPts val="1000"/>
              </a:spcAft>
              <a:buClr>
                <a:schemeClr val="dk1"/>
              </a:buClr>
              <a:buSzPts val="1100"/>
              <a:buFont typeface="Arial"/>
              <a:buNone/>
            </a:pPr>
            <a:r>
              <a:t/>
            </a:r>
            <a:endParaRPr b="0" i="0" sz="3500" u="none" cap="none" strike="noStrike">
              <a:solidFill>
                <a:schemeClr val="lt1"/>
              </a:solidFill>
              <a:latin typeface="Nanum Myeongjo"/>
              <a:ea typeface="Nanum Myeongjo"/>
              <a:cs typeface="Nanum Myeongjo"/>
              <a:sym typeface="Nanum Myeongjo"/>
            </a:endParaRPr>
          </a:p>
        </p:txBody>
      </p:sp>
      <p:sp>
        <p:nvSpPr>
          <p:cNvPr id="266" name="Google Shape;266;p63"/>
          <p:cNvSpPr txBox="1"/>
          <p:nvPr/>
        </p:nvSpPr>
        <p:spPr>
          <a:xfrm>
            <a:off x="312775" y="1071275"/>
            <a:ext cx="8733900" cy="331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500"/>
              </a:spcBef>
              <a:spcAft>
                <a:spcPts val="0"/>
              </a:spcAft>
              <a:buClr>
                <a:srgbClr val="000000"/>
              </a:buClr>
              <a:buSzPts val="1400"/>
              <a:buFont typeface="Arial"/>
              <a:buNone/>
            </a:pPr>
            <a:r>
              <a:rPr b="0" i="0" lang="en-GB" sz="1400" u="none" cap="none" strike="noStrike">
                <a:solidFill>
                  <a:schemeClr val="lt1"/>
                </a:solidFill>
                <a:latin typeface="Nanum Myeongjo"/>
                <a:ea typeface="Nanum Myeongjo"/>
                <a:cs typeface="Nanum Myeongjo"/>
                <a:sym typeface="Nanum Myeongjo"/>
              </a:rPr>
              <a:t>Please review and customize this deck to prepare it for use. Some notes:</a:t>
            </a:r>
            <a:endParaRPr b="0" i="0" sz="1400" u="none" cap="none" strike="noStrike">
              <a:solidFill>
                <a:schemeClr val="lt1"/>
              </a:solidFill>
              <a:latin typeface="Nanum Myeongjo"/>
              <a:ea typeface="Nanum Myeongjo"/>
              <a:cs typeface="Nanum Myeongjo"/>
              <a:sym typeface="Nanum Myeongjo"/>
            </a:endParaRPr>
          </a:p>
          <a:p>
            <a:pPr indent="-317500" lvl="0" marL="457200" marR="0" rtl="0" algn="l">
              <a:lnSpc>
                <a:spcPct val="115000"/>
              </a:lnSpc>
              <a:spcBef>
                <a:spcPts val="500"/>
              </a:spcBef>
              <a:spcAft>
                <a:spcPts val="0"/>
              </a:spcAft>
              <a:buClr>
                <a:schemeClr val="lt1"/>
              </a:buClr>
              <a:buSzPts val="1400"/>
              <a:buFont typeface="Nanum Myeongjo"/>
              <a:buChar char="●"/>
            </a:pPr>
            <a:r>
              <a:rPr b="0" i="0" lang="en-GB" sz="1400" u="none" cap="none" strike="noStrike">
                <a:solidFill>
                  <a:schemeClr val="lt1"/>
                </a:solidFill>
                <a:latin typeface="Nanum Myeongjo"/>
                <a:ea typeface="Nanum Myeongjo"/>
                <a:cs typeface="Nanum Myeongjo"/>
                <a:sym typeface="Nanum Myeongjo"/>
              </a:rPr>
              <a:t>These professional learning (PL) materials (slide deck and accompanying handout) are being offered in editable forms so that you may make adjustments to better support the specific work happening in your school or district. </a:t>
            </a:r>
            <a:endParaRPr b="0" i="0" sz="1400" u="none" cap="none" strike="noStrike">
              <a:solidFill>
                <a:schemeClr val="lt1"/>
              </a:solidFill>
              <a:latin typeface="Nanum Myeongjo"/>
              <a:ea typeface="Nanum Myeongjo"/>
              <a:cs typeface="Nanum Myeongjo"/>
              <a:sym typeface="Nanum Myeongjo"/>
            </a:endParaRPr>
          </a:p>
          <a:p>
            <a:pPr indent="0" lvl="0" marL="457200" marR="0" rtl="0" algn="l">
              <a:lnSpc>
                <a:spcPct val="115000"/>
              </a:lnSpc>
              <a:spcBef>
                <a:spcPts val="0"/>
              </a:spcBef>
              <a:spcAft>
                <a:spcPts val="0"/>
              </a:spcAft>
              <a:buNone/>
            </a:pPr>
            <a:r>
              <a:t/>
            </a:r>
            <a:endParaRPr b="0" i="0" sz="1400" u="none" cap="none" strike="noStrike">
              <a:solidFill>
                <a:schemeClr val="lt1"/>
              </a:solidFill>
              <a:latin typeface="Nanum Myeongjo"/>
              <a:ea typeface="Nanum Myeongjo"/>
              <a:cs typeface="Nanum Myeongjo"/>
              <a:sym typeface="Nanum Myeongjo"/>
            </a:endParaRPr>
          </a:p>
          <a:p>
            <a:pPr indent="-317500" lvl="0" marL="457200" marR="0" rtl="0" algn="l">
              <a:lnSpc>
                <a:spcPct val="115000"/>
              </a:lnSpc>
              <a:spcBef>
                <a:spcPts val="0"/>
              </a:spcBef>
              <a:spcAft>
                <a:spcPts val="0"/>
              </a:spcAft>
              <a:buClr>
                <a:schemeClr val="lt1"/>
              </a:buClr>
              <a:buSzPts val="1400"/>
              <a:buFont typeface="Nanum Myeongjo"/>
              <a:buChar char="●"/>
            </a:pPr>
            <a:r>
              <a:rPr b="0" i="0" lang="en-GB" sz="1400" u="none" cap="none" strike="noStrike">
                <a:solidFill>
                  <a:schemeClr val="lt1"/>
                </a:solidFill>
                <a:latin typeface="Nanum Myeongjo"/>
                <a:ea typeface="Nanum Myeongjo"/>
                <a:cs typeface="Nanum Myeongjo"/>
                <a:sym typeface="Nanum Myeongjo"/>
              </a:rPr>
              <a:t>These PL materials are designed to easily accommodate remote delivery: </a:t>
            </a:r>
            <a:endParaRPr b="0" i="0" sz="1400" u="none" cap="none" strike="noStrike">
              <a:solidFill>
                <a:schemeClr val="lt1"/>
              </a:solidFill>
              <a:latin typeface="Nanum Myeongjo"/>
              <a:ea typeface="Nanum Myeongjo"/>
              <a:cs typeface="Nanum Myeongjo"/>
              <a:sym typeface="Nanum Myeongjo"/>
            </a:endParaRPr>
          </a:p>
          <a:p>
            <a:pPr indent="-317500" lvl="1" marL="914400" marR="0" rtl="0" algn="l">
              <a:lnSpc>
                <a:spcPct val="115000"/>
              </a:lnSpc>
              <a:spcBef>
                <a:spcPts val="0"/>
              </a:spcBef>
              <a:spcAft>
                <a:spcPts val="0"/>
              </a:spcAft>
              <a:buClr>
                <a:schemeClr val="lt1"/>
              </a:buClr>
              <a:buSzPts val="1400"/>
              <a:buFont typeface="Nanum Myeongjo"/>
              <a:buChar char="○"/>
            </a:pPr>
            <a:r>
              <a:rPr b="0" i="0" lang="en-GB" sz="1400" u="none" cap="none" strike="noStrike">
                <a:solidFill>
                  <a:schemeClr val="lt1"/>
                </a:solidFill>
                <a:latin typeface="Nanum Myeongjo"/>
                <a:ea typeface="Nanum Myeongjo"/>
                <a:cs typeface="Nanum Myeongjo"/>
                <a:sym typeface="Nanum Myeongjo"/>
              </a:rPr>
              <a:t>A</a:t>
            </a:r>
            <a:r>
              <a:rPr b="0" i="0" lang="en-GB" sz="1400" u="none" cap="none" strike="noStrike">
                <a:solidFill>
                  <a:srgbClr val="83FF36"/>
                </a:solidFill>
                <a:latin typeface="Nanum Myeongjo"/>
                <a:ea typeface="Nanum Myeongjo"/>
                <a:cs typeface="Nanum Myeongjo"/>
                <a:sym typeface="Nanum Myeongjo"/>
              </a:rPr>
              <a:t> </a:t>
            </a:r>
            <a:r>
              <a:rPr b="0" i="0" lang="en-GB" sz="1400" u="sng" cap="none" strike="noStrike">
                <a:solidFill>
                  <a:srgbClr val="83FF36"/>
                </a:solidFill>
                <a:latin typeface="Nanum Myeongjo"/>
                <a:ea typeface="Nanum Myeongjo"/>
                <a:cs typeface="Nanum Myeongjo"/>
                <a:sym typeface="Nanum Myeongjo"/>
                <a:hlinkClick r:id="rId3">
                  <a:extLst>
                    <a:ext uri="{A12FA001-AC4F-418D-AE19-62706E023703}">
                      <ahyp:hlinkClr val="tx"/>
                    </a:ext>
                  </a:extLst>
                </a:hlinkClick>
              </a:rPr>
              <a:t>Jamboard template</a:t>
            </a:r>
            <a:r>
              <a:rPr b="0" i="0" lang="en-GB" sz="1400" u="none" cap="none" strike="noStrike">
                <a:solidFill>
                  <a:srgbClr val="83FF36"/>
                </a:solidFill>
                <a:latin typeface="Nanum Myeongjo"/>
                <a:ea typeface="Nanum Myeongjo"/>
                <a:cs typeface="Nanum Myeongjo"/>
                <a:sym typeface="Nanum Myeongjo"/>
              </a:rPr>
              <a:t> i</a:t>
            </a:r>
            <a:r>
              <a:rPr b="0" i="0" lang="en-GB" sz="1400" u="none" cap="none" strike="noStrike">
                <a:solidFill>
                  <a:schemeClr val="lt1"/>
                </a:solidFill>
                <a:latin typeface="Nanum Myeongjo"/>
                <a:ea typeface="Nanum Myeongjo"/>
                <a:cs typeface="Nanum Myeongjo"/>
                <a:sym typeface="Nanum Myeongjo"/>
              </a:rPr>
              <a:t>s provided to facilitate discussion of student work; the facilitator will need to make a copy of this and be ready to share the link with participants as noted in the deck. </a:t>
            </a:r>
            <a:endParaRPr b="0" i="0" sz="1400" u="none" cap="none" strike="noStrike">
              <a:solidFill>
                <a:schemeClr val="lt1"/>
              </a:solidFill>
              <a:latin typeface="Nanum Myeongjo"/>
              <a:ea typeface="Nanum Myeongjo"/>
              <a:cs typeface="Nanum Myeongjo"/>
              <a:sym typeface="Nanum Myeongjo"/>
            </a:endParaRPr>
          </a:p>
          <a:p>
            <a:pPr indent="-317500" lvl="1" marL="914400" marR="0" rtl="0" algn="l">
              <a:lnSpc>
                <a:spcPct val="115000"/>
              </a:lnSpc>
              <a:spcBef>
                <a:spcPts val="0"/>
              </a:spcBef>
              <a:spcAft>
                <a:spcPts val="0"/>
              </a:spcAft>
              <a:buClr>
                <a:schemeClr val="lt1"/>
              </a:buClr>
              <a:buSzPts val="1400"/>
              <a:buFont typeface="Nanum Myeongjo"/>
              <a:buChar char="○"/>
            </a:pPr>
            <a:r>
              <a:rPr b="0" i="0" lang="en-GB" sz="1400" u="none" cap="none" strike="noStrike">
                <a:solidFill>
                  <a:schemeClr val="lt1"/>
                </a:solidFill>
                <a:latin typeface="Nanum Myeongjo"/>
                <a:ea typeface="Nanum Myeongjo"/>
                <a:cs typeface="Nanum Myeongjo"/>
                <a:sym typeface="Nanum Myeongjo"/>
              </a:rPr>
              <a:t>Text that can be readily pasted (marked with “—”) into a video call’s chat feature is included when participants need to reference the handout.</a:t>
            </a:r>
            <a:endParaRPr b="0" i="0" sz="1400" u="none" cap="none" strike="noStrike">
              <a:solidFill>
                <a:schemeClr val="lt1"/>
              </a:solidFill>
              <a:latin typeface="Nanum Myeongjo"/>
              <a:ea typeface="Nanum Myeongjo"/>
              <a:cs typeface="Nanum Myeongjo"/>
              <a:sym typeface="Nanum Myeongjo"/>
            </a:endParaRPr>
          </a:p>
          <a:p>
            <a:pPr indent="-317500" lvl="1" marL="914400" marR="0" rtl="0" algn="l">
              <a:lnSpc>
                <a:spcPct val="115000"/>
              </a:lnSpc>
              <a:spcBef>
                <a:spcPts val="0"/>
              </a:spcBef>
              <a:spcAft>
                <a:spcPts val="0"/>
              </a:spcAft>
              <a:buClr>
                <a:schemeClr val="lt1"/>
              </a:buClr>
              <a:buSzPts val="1400"/>
              <a:buFont typeface="Nanum Myeongjo"/>
              <a:buChar char="○"/>
            </a:pPr>
            <a:r>
              <a:rPr b="0" i="0" lang="en-GB" sz="1400" u="none" cap="none" strike="noStrike">
                <a:solidFill>
                  <a:schemeClr val="lt1"/>
                </a:solidFill>
                <a:latin typeface="Nanum Myeongjo"/>
                <a:ea typeface="Nanum Myeongjo"/>
                <a:cs typeface="Nanum Myeongjo"/>
                <a:sym typeface="Nanum Myeongjo"/>
              </a:rPr>
              <a:t>There are placeholders for handout links to be shared with participants in the notes field of selected slides; the facilitator will need to add a link to the handout where indicated by “[insert link].”</a:t>
            </a:r>
            <a:endParaRPr b="0" i="0" sz="1400" u="none" cap="none" strike="noStrike">
              <a:solidFill>
                <a:schemeClr val="lt1"/>
              </a:solidFill>
              <a:latin typeface="Nanum Myeongjo"/>
              <a:ea typeface="Nanum Myeongjo"/>
              <a:cs typeface="Nanum Myeongjo"/>
              <a:sym typeface="Nanum Myeongjo"/>
            </a:endParaRPr>
          </a:p>
          <a:p>
            <a:pPr indent="0" lvl="0" marL="0" marR="0" rtl="0" algn="l">
              <a:lnSpc>
                <a:spcPct val="115000"/>
              </a:lnSpc>
              <a:spcBef>
                <a:spcPts val="500"/>
              </a:spcBef>
              <a:spcAft>
                <a:spcPts val="0"/>
              </a:spcAft>
              <a:buClr>
                <a:srgbClr val="000000"/>
              </a:buClr>
              <a:buSzPts val="1400"/>
              <a:buFont typeface="Arial"/>
              <a:buNone/>
            </a:pPr>
            <a:r>
              <a:t/>
            </a:r>
            <a:endParaRPr b="0" i="0" sz="1400" u="none" cap="none" strike="noStrike">
              <a:solidFill>
                <a:schemeClr val="lt1"/>
              </a:solidFill>
              <a:latin typeface="Nanum Myeongjo"/>
              <a:ea typeface="Nanum Myeongjo"/>
              <a:cs typeface="Nanum Myeongjo"/>
              <a:sym typeface="Nanum Myeongj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62" name="Shape 362"/>
        <p:cNvGrpSpPr/>
        <p:nvPr/>
      </p:nvGrpSpPr>
      <p:grpSpPr>
        <a:xfrm>
          <a:off x="0" y="0"/>
          <a:ext cx="0" cy="0"/>
          <a:chOff x="0" y="0"/>
          <a:chExt cx="0" cy="0"/>
        </a:xfrm>
      </p:grpSpPr>
      <p:sp>
        <p:nvSpPr>
          <p:cNvPr id="363" name="Google Shape;363;p72"/>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2"/>
          <p:cNvSpPr txBox="1"/>
          <p:nvPr/>
        </p:nvSpPr>
        <p:spPr>
          <a:xfrm>
            <a:off x="345075" y="276625"/>
            <a:ext cx="65538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M102 Content and Practice Expectations (CPE)</a:t>
            </a:r>
            <a:endParaRPr sz="2100">
              <a:solidFill>
                <a:schemeClr val="dk1"/>
              </a:solidFill>
              <a:latin typeface="Nanum Myeongjo"/>
              <a:ea typeface="Nanum Myeongjo"/>
              <a:cs typeface="Nanum Myeongjo"/>
              <a:sym typeface="Nanum Myeongjo"/>
            </a:endParaRPr>
          </a:p>
        </p:txBody>
      </p:sp>
      <p:cxnSp>
        <p:nvCxnSpPr>
          <p:cNvPr id="365" name="Google Shape;365;p72"/>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366" name="Google Shape;366;p72"/>
          <p:cNvGraphicFramePr/>
          <p:nvPr/>
        </p:nvGraphicFramePr>
        <p:xfrm>
          <a:off x="311700" y="1057150"/>
          <a:ext cx="3000000" cy="3000000"/>
        </p:xfrm>
        <a:graphic>
          <a:graphicData uri="http://schemas.openxmlformats.org/drawingml/2006/table">
            <a:tbl>
              <a:tblPr>
                <a:noFill/>
                <a:tableStyleId>{ADF97AC2-D6C9-4235-8EF1-73C2966EDD34}</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Engage in the modeling cycle.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Interpret linear functions and equations that arise in applications in terms of the context.</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linear functions using different representations. </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Build linear functions that model relationships between two quantities.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and solve linear equations and pairs of simultaneous linear equations to draw conclusions.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.f</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Interpret expressions for linear functions in terms of the situation they model.</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.g</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Solve linear equations and inequalities in one variable.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.h</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Create equations that describe linear relationships.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a:t>
                      </a:r>
                      <a:r>
                        <a:rPr lang="en-GB" sz="1000">
                          <a:solidFill>
                            <a:schemeClr val="dk1"/>
                          </a:solidFill>
                          <a:latin typeface="DM Sans"/>
                          <a:ea typeface="DM Sans"/>
                          <a:cs typeface="DM Sans"/>
                          <a:sym typeface="DM Sans"/>
                        </a:rPr>
                        <a:t>.i</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Understand the relevance of modeling with linear functions.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102.j</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Use a linear function model to determine values of interest in a real-world problem.</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70" name="Shape 370"/>
        <p:cNvGrpSpPr/>
        <p:nvPr/>
      </p:nvGrpSpPr>
      <p:grpSpPr>
        <a:xfrm>
          <a:off x="0" y="0"/>
          <a:ext cx="0" cy="0"/>
          <a:chOff x="0" y="0"/>
          <a:chExt cx="0" cy="0"/>
        </a:xfrm>
      </p:grpSpPr>
      <p:sp>
        <p:nvSpPr>
          <p:cNvPr id="371" name="Google Shape;371;p73"/>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3"/>
          <p:cNvSpPr txBox="1"/>
          <p:nvPr/>
        </p:nvSpPr>
        <p:spPr>
          <a:xfrm>
            <a:off x="345075" y="276625"/>
            <a:ext cx="61983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M102 Content and Practice Expectations (CPE)</a:t>
            </a:r>
            <a:endParaRPr sz="2100">
              <a:solidFill>
                <a:schemeClr val="dk1"/>
              </a:solidFill>
              <a:latin typeface="Nanum Myeongjo"/>
              <a:ea typeface="Nanum Myeongjo"/>
              <a:cs typeface="Nanum Myeongjo"/>
              <a:sym typeface="Nanum Myeongjo"/>
            </a:endParaRPr>
          </a:p>
        </p:txBody>
      </p:sp>
      <p:cxnSp>
        <p:nvCxnSpPr>
          <p:cNvPr id="373" name="Google Shape;373;p73"/>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374" name="Google Shape;374;p73"/>
          <p:cNvGraphicFramePr/>
          <p:nvPr/>
        </p:nvGraphicFramePr>
        <p:xfrm>
          <a:off x="311700" y="1057150"/>
          <a:ext cx="3000000" cy="3000000"/>
        </p:xfrm>
        <a:graphic>
          <a:graphicData uri="http://schemas.openxmlformats.org/drawingml/2006/table">
            <a:tbl>
              <a:tblPr>
                <a:noFill/>
                <a:tableStyleId>{ADF97AC2-D6C9-4235-8EF1-73C2966EDD34}</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Engage in the modeling cycle.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Interpret linear functions and equations that arise in applications in terms of the context.</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linear functions using different representations. </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Build linear functions that model relationships between two quantities.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and solve linear equations and pairs of simultaneous linear equations to draw conclusions.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102.f</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Interpret expressions for linear functions in terms of the situation they model.</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102.g</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Solve linear equations and inequalities in one variable.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102.h</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Create equations that describe linear relationships.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102.i</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Understand the relevance of modeling with linear functions.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102.j</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Use a linear function model to determine values of interest in a real-world problem.</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375" name="Google Shape;375;p73"/>
          <p:cNvSpPr/>
          <p:nvPr/>
        </p:nvSpPr>
        <p:spPr>
          <a:xfrm>
            <a:off x="65432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3"/>
          <p:cNvSpPr txBox="1"/>
          <p:nvPr/>
        </p:nvSpPr>
        <p:spPr>
          <a:xfrm>
            <a:off x="6823325" y="3075600"/>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a:t>
            </a:r>
            <a:br>
              <a:rPr b="1" lang="en-GB">
                <a:solidFill>
                  <a:srgbClr val="BDFCD7"/>
                </a:solidFill>
                <a:latin typeface="DM Sans"/>
                <a:ea typeface="DM Sans"/>
                <a:cs typeface="DM Sans"/>
                <a:sym typeface="DM Sans"/>
              </a:rPr>
            </a:br>
            <a:r>
              <a:rPr b="1" lang="en-GB">
                <a:solidFill>
                  <a:srgbClr val="BDFCD7"/>
                </a:solidFill>
                <a:latin typeface="DM Sans"/>
                <a:ea typeface="DM Sans"/>
                <a:cs typeface="DM Sans"/>
                <a:sym typeface="DM Sans"/>
              </a:rPr>
              <a:t>resonates with you?</a:t>
            </a:r>
            <a:endParaRPr b="1">
              <a:solidFill>
                <a:srgbClr val="BDFCD7"/>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80" name="Shape 380"/>
        <p:cNvGrpSpPr/>
        <p:nvPr/>
      </p:nvGrpSpPr>
      <p:grpSpPr>
        <a:xfrm>
          <a:off x="0" y="0"/>
          <a:ext cx="0" cy="0"/>
          <a:chOff x="0" y="0"/>
          <a:chExt cx="0" cy="0"/>
        </a:xfrm>
      </p:grpSpPr>
      <p:sp>
        <p:nvSpPr>
          <p:cNvPr id="381" name="Google Shape;381;p74"/>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4"/>
          <p:cNvSpPr txBox="1"/>
          <p:nvPr/>
        </p:nvSpPr>
        <p:spPr>
          <a:xfrm>
            <a:off x="345075" y="276625"/>
            <a:ext cx="85182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M102 Content and Practice Expectations and Indicators</a:t>
            </a:r>
            <a:endParaRPr sz="2100">
              <a:solidFill>
                <a:schemeClr val="dk1"/>
              </a:solidFill>
              <a:latin typeface="Nanum Myeongjo"/>
              <a:ea typeface="Nanum Myeongjo"/>
              <a:cs typeface="Nanum Myeongjo"/>
              <a:sym typeface="Nanum Myeongjo"/>
            </a:endParaRPr>
          </a:p>
        </p:txBody>
      </p:sp>
      <p:cxnSp>
        <p:nvCxnSpPr>
          <p:cNvPr id="383" name="Google Shape;383;p74"/>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384" name="Google Shape;384;p74"/>
          <p:cNvSpPr/>
          <p:nvPr/>
        </p:nvSpPr>
        <p:spPr>
          <a:xfrm>
            <a:off x="68480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4"/>
          <p:cNvSpPr txBox="1"/>
          <p:nvPr/>
        </p:nvSpPr>
        <p:spPr>
          <a:xfrm>
            <a:off x="7128125" y="3075600"/>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 new insights do you have?</a:t>
            </a:r>
            <a:endParaRPr b="1">
              <a:solidFill>
                <a:srgbClr val="BDFCD7"/>
              </a:solidFill>
              <a:latin typeface="DM Sans"/>
              <a:ea typeface="DM Sans"/>
              <a:cs typeface="DM Sans"/>
              <a:sym typeface="DM Sans"/>
            </a:endParaRPr>
          </a:p>
        </p:txBody>
      </p:sp>
      <p:graphicFrame>
        <p:nvGraphicFramePr>
          <p:cNvPr id="386" name="Google Shape;386;p74"/>
          <p:cNvGraphicFramePr/>
          <p:nvPr/>
        </p:nvGraphicFramePr>
        <p:xfrm>
          <a:off x="345075" y="1057125"/>
          <a:ext cx="3000000" cy="3000000"/>
        </p:xfrm>
        <a:graphic>
          <a:graphicData uri="http://schemas.openxmlformats.org/drawingml/2006/table">
            <a:tbl>
              <a:tblPr>
                <a:noFill/>
                <a:tableStyleId>{7A722DA7-CBFE-46C3-A91E-64AAA4477180}</a:tableStyleId>
              </a:tblPr>
              <a:tblGrid>
                <a:gridCol w="2462925"/>
                <a:gridCol w="3807250"/>
              </a:tblGrid>
              <a:tr h="467350">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Content and Practice Expectations</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Indicators  </a:t>
                      </a:r>
                      <a:endParaRPr b="1" sz="1000">
                        <a:solidFill>
                          <a:srgbClr val="F2F2F2"/>
                        </a:solidFill>
                        <a:latin typeface="IBM Plex Sans"/>
                        <a:ea typeface="IBM Plex Sans"/>
                        <a:cs typeface="IBM Plex Sans"/>
                        <a:sym typeface="IBM Plex Sans"/>
                      </a:endParaRPr>
                    </a:p>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Choose an artifact where you…</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r>
              <a:tr h="632300">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102.a: Engage in the modeling cycle (performance assessment).</a:t>
                      </a:r>
                      <a:endParaRPr sz="10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t/>
                      </a:r>
                      <a:endParaRPr sz="1000">
                        <a:solidFill>
                          <a:srgbClr val="434343"/>
                        </a:solidFill>
                        <a:latin typeface="IBM Plex Sans"/>
                        <a:ea typeface="IBM Plex Sans"/>
                        <a:cs typeface="IBM Plex Sans"/>
                        <a:sym typeface="IBM Plex Sans"/>
                      </a:endParaRPr>
                    </a:p>
                  </a:txBody>
                  <a:tcPr marT="63500" marB="63500" marR="63500" marL="63500">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engage with the full modeling cycle (problem, formulate, compute, interpret, validate, revise as necessary, report).</a:t>
                      </a:r>
                      <a:endParaRPr sz="1000">
                        <a:solidFill>
                          <a:srgbClr val="434343"/>
                        </a:solidFill>
                        <a:latin typeface="IBM Plex Sans"/>
                        <a:ea typeface="IBM Plex Sans"/>
                        <a:cs typeface="IBM Plex Sans"/>
                        <a:sym typeface="IBM Plex Sans"/>
                      </a:endParaRPr>
                    </a:p>
                  </a:txBody>
                  <a:tcPr marT="63500" marB="63500" marR="63500" marL="63500">
                    <a:solidFill>
                      <a:schemeClr val="lt1"/>
                    </a:solidFill>
                  </a:tcPr>
                </a:tc>
              </a:tr>
              <a:tr h="632300">
                <a:tc rowSpan="4">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102.b:  Interpret linear functions and equations that arise in applications in terms of the context.</a:t>
                      </a:r>
                      <a:endParaRPr sz="1000">
                        <a:solidFill>
                          <a:srgbClr val="434343"/>
                        </a:solidFill>
                        <a:latin typeface="IBM Plex Sans"/>
                        <a:ea typeface="IBM Plex Sans"/>
                        <a:cs typeface="IBM Plex Sans"/>
                        <a:sym typeface="IBM Plex Sans"/>
                      </a:endParaRPr>
                    </a:p>
                  </a:txBody>
                  <a:tcPr marT="63500" marB="63500" marR="63500" marL="63500">
                    <a:lnR cap="flat" cmpd="sng" w="12700">
                      <a:solidFill>
                        <a:srgbClr val="000000"/>
                      </a:solidFill>
                      <a:prstDash val="solid"/>
                      <a:round/>
                      <a:headEnd len="sm" w="sm" type="none"/>
                      <a:tailEnd len="sm" w="sm" type="none"/>
                    </a:lnR>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a:t>
                      </a:r>
                      <a:r>
                        <a:rPr lang="en-GB" sz="1000">
                          <a:solidFill>
                            <a:srgbClr val="434343"/>
                          </a:solidFill>
                          <a:latin typeface="IBM Plex Sans"/>
                          <a:ea typeface="IBM Plex Sans"/>
                          <a:cs typeface="IBM Plex Sans"/>
                          <a:sym typeface="IBM Plex Sans"/>
                        </a:rPr>
                        <a:t>select two different data points that illustrate something interesting or important about the context you are modeling and describe what these points tell you about the topic.</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Clr>
                          <a:schemeClr val="dk1"/>
                        </a:buClr>
                        <a:buSzPts val="1100"/>
                        <a:buFont typeface="Arial"/>
                        <a:buNone/>
                      </a:pPr>
                      <a:r>
                        <a:rPr lang="en-GB" sz="1000">
                          <a:solidFill>
                            <a:srgbClr val="434343"/>
                          </a:solidFill>
                          <a:latin typeface="IBM Plex Sans"/>
                          <a:ea typeface="IBM Plex Sans"/>
                          <a:cs typeface="IBM Plex Sans"/>
                          <a:sym typeface="IBM Plex Sans"/>
                        </a:rPr>
                        <a:t>ii. </a:t>
                      </a:r>
                      <a:r>
                        <a:rPr lang="en-GB" sz="1000">
                          <a:solidFill>
                            <a:srgbClr val="434343"/>
                          </a:solidFill>
                          <a:latin typeface="IBM Plex Sans"/>
                          <a:ea typeface="IBM Plex Sans"/>
                          <a:cs typeface="IBM Plex Sans"/>
                          <a:sym typeface="IBM Plex Sans"/>
                        </a:rPr>
                        <a:t>use a model to compute output values and then interpret the values in the context of the problem.</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Clr>
                          <a:schemeClr val="dk1"/>
                        </a:buClr>
                        <a:buSzPts val="1100"/>
                        <a:buFont typeface="Arial"/>
                        <a:buNone/>
                      </a:pPr>
                      <a:r>
                        <a:rPr lang="en-GB" sz="1000">
                          <a:solidFill>
                            <a:srgbClr val="434343"/>
                          </a:solidFill>
                          <a:latin typeface="IBM Plex Sans"/>
                          <a:ea typeface="IBM Plex Sans"/>
                          <a:cs typeface="IBM Plex Sans"/>
                          <a:sym typeface="IBM Plex Sans"/>
                        </a:rPr>
                        <a:t>iii. describe the domain of the linear function, including anything noticed about values that are not part of the domain given the context. </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a:t>
                      </a:r>
                      <a:r>
                        <a:rPr lang="en-GB" sz="1000">
                          <a:solidFill>
                            <a:srgbClr val="434343"/>
                          </a:solidFill>
                          <a:latin typeface="IBM Plex Sans"/>
                          <a:ea typeface="IBM Plex Sans"/>
                          <a:cs typeface="IBM Plex Sans"/>
                          <a:sym typeface="IBM Plex Sans"/>
                        </a:rPr>
                        <a:t>v. describe the contextual meaning of the rate of change for a linear model.</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90" name="Shape 390"/>
        <p:cNvGrpSpPr/>
        <p:nvPr/>
      </p:nvGrpSpPr>
      <p:grpSpPr>
        <a:xfrm>
          <a:off x="0" y="0"/>
          <a:ext cx="0" cy="0"/>
          <a:chOff x="0" y="0"/>
          <a:chExt cx="0" cy="0"/>
        </a:xfrm>
      </p:grpSpPr>
      <p:cxnSp>
        <p:nvCxnSpPr>
          <p:cNvPr id="391" name="Google Shape;391;p7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92" name="Google Shape;392;p7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93" name="Google Shape;393;p75"/>
          <p:cNvSpPr txBox="1"/>
          <p:nvPr/>
        </p:nvSpPr>
        <p:spPr>
          <a:xfrm>
            <a:off x="615900" y="1141350"/>
            <a:ext cx="5917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lnSpc>
                <a:spcPct val="100000"/>
              </a:lnSpc>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Kimi and Jordan</a:t>
            </a:r>
            <a:endParaRPr sz="2500">
              <a:solidFill>
                <a:srgbClr val="83FBA3"/>
              </a:solidFill>
              <a:latin typeface="DM Sans"/>
              <a:ea typeface="DM Sans"/>
              <a:cs typeface="DM Sans"/>
              <a:sym typeface="DM Sans"/>
            </a:endParaRPr>
          </a:p>
          <a:p>
            <a:pPr indent="-387350" lvl="0" marL="457200" rtl="0" algn="l">
              <a:lnSpc>
                <a:spcPct val="100000"/>
              </a:lnSpc>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Sandia Aerial Tram</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394" name="Google Shape;394;p75"/>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98" name="Shape 398"/>
        <p:cNvGrpSpPr/>
        <p:nvPr/>
      </p:nvGrpSpPr>
      <p:grpSpPr>
        <a:xfrm>
          <a:off x="0" y="0"/>
          <a:ext cx="0" cy="0"/>
          <a:chOff x="0" y="0"/>
          <a:chExt cx="0" cy="0"/>
        </a:xfrm>
      </p:grpSpPr>
      <p:cxnSp>
        <p:nvCxnSpPr>
          <p:cNvPr id="399" name="Google Shape;399;p7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00" name="Google Shape;400;p7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01" name="Google Shape;401;p76"/>
          <p:cNvSpPr txBox="1"/>
          <p:nvPr/>
        </p:nvSpPr>
        <p:spPr>
          <a:xfrm>
            <a:off x="615900" y="1141350"/>
            <a:ext cx="6079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lnSpc>
                <a:spcPct val="100000"/>
              </a:lnSpc>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Kimi and Jordan</a:t>
            </a:r>
            <a:endParaRPr sz="2500">
              <a:solidFill>
                <a:srgbClr val="83FBA3"/>
              </a:solidFill>
              <a:latin typeface="DM Sans"/>
              <a:ea typeface="DM Sans"/>
              <a:cs typeface="DM Sans"/>
              <a:sym typeface="DM Sans"/>
            </a:endParaRPr>
          </a:p>
          <a:p>
            <a:pPr indent="-387350" lvl="0" marL="457200" rtl="0" algn="l">
              <a:lnSpc>
                <a:spcPct val="100000"/>
              </a:lnSpc>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Sandia Aerial Tram</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402" name="Google Shape;402;p76"/>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
        <p:nvSpPr>
          <p:cNvPr id="403" name="Google Shape;403;p76"/>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76"/>
          <p:cNvSpPr txBox="1"/>
          <p:nvPr/>
        </p:nvSpPr>
        <p:spPr>
          <a:xfrm>
            <a:off x="6975725" y="2898900"/>
            <a:ext cx="1386000" cy="1077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 What did you find?</a:t>
            </a:r>
            <a:endParaRPr b="1">
              <a:solidFill>
                <a:srgbClr val="145758"/>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08" name="Shape 408"/>
        <p:cNvGrpSpPr/>
        <p:nvPr/>
      </p:nvGrpSpPr>
      <p:grpSpPr>
        <a:xfrm>
          <a:off x="0" y="0"/>
          <a:ext cx="0" cy="0"/>
          <a:chOff x="0" y="0"/>
          <a:chExt cx="0" cy="0"/>
        </a:xfrm>
      </p:grpSpPr>
      <p:cxnSp>
        <p:nvCxnSpPr>
          <p:cNvPr id="409" name="Google Shape;409;p77"/>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10" name="Google Shape;410;p77"/>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11" name="Google Shape;411;p77"/>
          <p:cNvSpPr txBox="1"/>
          <p:nvPr/>
        </p:nvSpPr>
        <p:spPr>
          <a:xfrm>
            <a:off x="650600" y="1674750"/>
            <a:ext cx="5917800" cy="1667400"/>
          </a:xfrm>
          <a:prstGeom prst="rect">
            <a:avLst/>
          </a:prstGeom>
          <a:noFill/>
          <a:ln>
            <a:noFill/>
          </a:ln>
        </p:spPr>
        <p:txBody>
          <a:bodyPr anchorCtr="0" anchor="t" bIns="0" lIns="0" spcFirstLastPara="1" rIns="0" wrap="square" tIns="0">
            <a:spAutoFit/>
          </a:bodyPr>
          <a:lstStyle/>
          <a:p>
            <a:pPr indent="-387350" lvl="0" marL="457200" rtl="0" algn="l">
              <a:lnSpc>
                <a:spcPct val="100000"/>
              </a:lnSpc>
              <a:spcBef>
                <a:spcPts val="0"/>
              </a:spcBef>
              <a:spcAft>
                <a:spcPts val="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do these content and practice expectations align to ways you’ve taught this topic before? </a:t>
            </a:r>
            <a:endParaRPr sz="2500">
              <a:solidFill>
                <a:schemeClr val="lt1"/>
              </a:solidFill>
              <a:latin typeface="DM Sans"/>
              <a:ea typeface="DM Sans"/>
              <a:cs typeface="DM Sans"/>
              <a:sym typeface="DM Sans"/>
            </a:endParaRPr>
          </a:p>
          <a:p>
            <a:pPr indent="-387350" lvl="0" marL="457200" rtl="0" algn="l">
              <a:lnSpc>
                <a:spcPct val="100000"/>
              </a:lnSpc>
              <a:spcBef>
                <a:spcPts val="1000"/>
              </a:spcBef>
              <a:spcAft>
                <a:spcPts val="100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are they different? </a:t>
            </a:r>
            <a:endParaRPr sz="2500">
              <a:solidFill>
                <a:schemeClr val="lt1"/>
              </a:solidFill>
              <a:latin typeface="DM Sans"/>
              <a:ea typeface="DM Sans"/>
              <a:cs typeface="DM Sans"/>
              <a:sym typeface="DM Sans"/>
            </a:endParaRPr>
          </a:p>
        </p:txBody>
      </p:sp>
      <p:sp>
        <p:nvSpPr>
          <p:cNvPr id="412" name="Google Shape;412;p77"/>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7"/>
          <p:cNvSpPr txBox="1"/>
          <p:nvPr/>
        </p:nvSpPr>
        <p:spPr>
          <a:xfrm>
            <a:off x="6823325" y="30309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a:t>
            </a:r>
            <a:endParaRPr b="1">
              <a:solidFill>
                <a:srgbClr val="145758"/>
              </a:solidFill>
              <a:latin typeface="DM Sans"/>
              <a:ea typeface="DM Sans"/>
              <a:cs typeface="DM Sans"/>
              <a:sym typeface="DM Sans"/>
            </a:endParaRPr>
          </a:p>
        </p:txBody>
      </p:sp>
      <p:sp>
        <p:nvSpPr>
          <p:cNvPr id="414" name="Google Shape;414;p77"/>
          <p:cNvSpPr txBox="1"/>
          <p:nvPr/>
        </p:nvSpPr>
        <p:spPr>
          <a:xfrm>
            <a:off x="615900" y="368375"/>
            <a:ext cx="39159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What’s the Same? What’s Different?</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418" name="Shape 418"/>
        <p:cNvGrpSpPr/>
        <p:nvPr/>
      </p:nvGrpSpPr>
      <p:grpSpPr>
        <a:xfrm>
          <a:off x="0" y="0"/>
          <a:ext cx="0" cy="0"/>
          <a:chOff x="0" y="0"/>
          <a:chExt cx="0" cy="0"/>
        </a:xfrm>
      </p:grpSpPr>
      <p:cxnSp>
        <p:nvCxnSpPr>
          <p:cNvPr id="419" name="Google Shape;419;p78"/>
          <p:cNvCxnSpPr/>
          <p:nvPr/>
        </p:nvCxnSpPr>
        <p:spPr>
          <a:xfrm>
            <a:off x="25107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20" name="Google Shape;420;p78"/>
          <p:cNvSpPr txBox="1"/>
          <p:nvPr/>
        </p:nvSpPr>
        <p:spPr>
          <a:xfrm>
            <a:off x="3096450" y="993625"/>
            <a:ext cx="5744400" cy="4098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lang="en-GB" sz="2300">
                <a:solidFill>
                  <a:srgbClr val="202728"/>
                </a:solidFill>
                <a:latin typeface="DM Sans"/>
                <a:ea typeface="DM Sans"/>
                <a:cs typeface="DM Sans"/>
                <a:sym typeface="DM Sans"/>
              </a:rPr>
              <a:t>“And by 2018, problems with the pipeline through math courses and tests were persisting. Despite the implementation of new state standards and tests, just 31 percent of students were meeting or exceeding standards in math, compared with 56 percent in English.” (Daro &amp; Asturias, 2019)</a:t>
            </a:r>
            <a:endParaRPr sz="2300">
              <a:solidFill>
                <a:srgbClr val="202728"/>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rPr lang="en-GB" sz="900">
                <a:solidFill>
                  <a:srgbClr val="202728"/>
                </a:solidFill>
                <a:latin typeface="DM Sans"/>
                <a:ea typeface="DM Sans"/>
                <a:cs typeface="DM Sans"/>
                <a:sym typeface="DM Sans"/>
              </a:rPr>
              <a:t>Source: https://justequations.org/resource/branching-out-designing-high-school-math-pathways-for-equity</a:t>
            </a:r>
            <a:endParaRPr sz="900">
              <a:solidFill>
                <a:srgbClr val="202728"/>
              </a:solidFill>
              <a:latin typeface="DM Sans"/>
              <a:ea typeface="DM Sans"/>
              <a:cs typeface="DM Sans"/>
              <a:sym typeface="DM Sans"/>
            </a:endParaRPr>
          </a:p>
          <a:p>
            <a:pPr indent="0" lvl="0" marL="0" rtl="0" algn="l">
              <a:lnSpc>
                <a:spcPct val="100000"/>
              </a:lnSpc>
              <a:spcBef>
                <a:spcPts val="1200"/>
              </a:spcBef>
              <a:spcAft>
                <a:spcPts val="1200"/>
              </a:spcAft>
              <a:buNone/>
            </a:pPr>
            <a:r>
              <a:t/>
            </a:r>
            <a:endParaRPr>
              <a:solidFill>
                <a:schemeClr val="dk1"/>
              </a:solidFill>
              <a:latin typeface="DM Sans"/>
              <a:ea typeface="DM Sans"/>
              <a:cs typeface="DM Sans"/>
              <a:sym typeface="DM Sans"/>
            </a:endParaRPr>
          </a:p>
        </p:txBody>
      </p:sp>
      <p:sp>
        <p:nvSpPr>
          <p:cNvPr id="421" name="Google Shape;421;p78"/>
          <p:cNvSpPr txBox="1"/>
          <p:nvPr/>
        </p:nvSpPr>
        <p:spPr>
          <a:xfrm>
            <a:off x="553775" y="266000"/>
            <a:ext cx="16914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Inequity</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Is our</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Reality</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25" name="Shape 425"/>
        <p:cNvGrpSpPr/>
        <p:nvPr/>
      </p:nvGrpSpPr>
      <p:grpSpPr>
        <a:xfrm>
          <a:off x="0" y="0"/>
          <a:ext cx="0" cy="0"/>
          <a:chOff x="0" y="0"/>
          <a:chExt cx="0" cy="0"/>
        </a:xfrm>
      </p:grpSpPr>
      <p:sp>
        <p:nvSpPr>
          <p:cNvPr id="426" name="Google Shape;426;p79"/>
          <p:cNvSpPr txBox="1"/>
          <p:nvPr/>
        </p:nvSpPr>
        <p:spPr>
          <a:xfrm>
            <a:off x="3105100" y="1376125"/>
            <a:ext cx="24090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Is math</a:t>
            </a:r>
            <a:r>
              <a:rPr lang="en-GB">
                <a:solidFill>
                  <a:schemeClr val="dk1"/>
                </a:solidFill>
                <a:latin typeface="NanumMyeongjo ExtraBold"/>
                <a:ea typeface="NanumMyeongjo ExtraBold"/>
                <a:cs typeface="NanumMyeongjo ExtraBold"/>
                <a:sym typeface="NanumMyeongjo ExtraBold"/>
              </a:rPr>
              <a:t>...?</a:t>
            </a:r>
            <a:endParaRPr>
              <a:solidFill>
                <a:schemeClr val="dk1"/>
              </a:solidFill>
              <a:latin typeface="NanumMyeongjo ExtraBold"/>
              <a:ea typeface="NanumMyeongjo ExtraBold"/>
              <a:cs typeface="NanumMyeongjo ExtraBold"/>
              <a:sym typeface="NanumMyeongjo ExtraBold"/>
            </a:endParaRPr>
          </a:p>
        </p:txBody>
      </p:sp>
      <p:sp>
        <p:nvSpPr>
          <p:cNvPr id="427" name="Google Shape;427;p79"/>
          <p:cNvSpPr txBox="1"/>
          <p:nvPr/>
        </p:nvSpPr>
        <p:spPr>
          <a:xfrm>
            <a:off x="3105100" y="1741950"/>
            <a:ext cx="2134800" cy="1536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getting one right answer, the teacher’s way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Irrelevant</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doing procedures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Independent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Something my teacher made up</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Formulaic</a:t>
            </a:r>
            <a:endParaRPr sz="1000">
              <a:solidFill>
                <a:schemeClr val="dk1"/>
              </a:solidFill>
              <a:latin typeface="DM Sans"/>
              <a:ea typeface="DM Sans"/>
              <a:cs typeface="DM Sans"/>
              <a:sym typeface="DM Sans"/>
            </a:endParaRPr>
          </a:p>
        </p:txBody>
      </p:sp>
      <p:cxnSp>
        <p:nvCxnSpPr>
          <p:cNvPr id="428" name="Google Shape;428;p79"/>
          <p:cNvCxnSpPr/>
          <p:nvPr/>
        </p:nvCxnSpPr>
        <p:spPr>
          <a:xfrm>
            <a:off x="2374350" y="1083650"/>
            <a:ext cx="6784800" cy="0"/>
          </a:xfrm>
          <a:prstGeom prst="straightConnector1">
            <a:avLst/>
          </a:prstGeom>
          <a:noFill/>
          <a:ln cap="flat" cmpd="sng" w="9525">
            <a:solidFill>
              <a:schemeClr val="dk1"/>
            </a:solidFill>
            <a:prstDash val="solid"/>
            <a:round/>
            <a:headEnd len="med" w="med" type="none"/>
            <a:tailEnd len="med" w="med" type="none"/>
          </a:ln>
        </p:spPr>
      </p:cxnSp>
      <p:sp>
        <p:nvSpPr>
          <p:cNvPr id="429" name="Google Shape;429;p79"/>
          <p:cNvSpPr txBox="1"/>
          <p:nvPr/>
        </p:nvSpPr>
        <p:spPr>
          <a:xfrm>
            <a:off x="6237525" y="1376125"/>
            <a:ext cx="1915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Or could math be</a:t>
            </a:r>
            <a:r>
              <a:rPr lang="en-GB">
                <a:solidFill>
                  <a:schemeClr val="dk1"/>
                </a:solidFill>
                <a:latin typeface="NanumMyeongjo ExtraBold"/>
                <a:ea typeface="NanumMyeongjo ExtraBold"/>
                <a:cs typeface="NanumMyeongjo ExtraBold"/>
                <a:sym typeface="NanumMyeongjo ExtraBold"/>
              </a:rPr>
              <a:t>...</a:t>
            </a:r>
            <a:r>
              <a:rPr lang="en-GB">
                <a:solidFill>
                  <a:schemeClr val="dk1"/>
                </a:solidFill>
                <a:latin typeface="NanumMyeongjo ExtraBold"/>
                <a:ea typeface="NanumMyeongjo ExtraBold"/>
                <a:cs typeface="NanumMyeongjo ExtraBold"/>
                <a:sym typeface="NanumMyeongjo ExtraBold"/>
              </a:rPr>
              <a:t>?</a:t>
            </a:r>
            <a:endParaRPr>
              <a:solidFill>
                <a:schemeClr val="dk1"/>
              </a:solidFill>
              <a:latin typeface="NanumMyeongjo ExtraBold"/>
              <a:ea typeface="NanumMyeongjo ExtraBold"/>
              <a:cs typeface="NanumMyeongjo ExtraBold"/>
              <a:sym typeface="NanumMyeongjo ExtraBold"/>
            </a:endParaRPr>
          </a:p>
        </p:txBody>
      </p:sp>
      <p:sp>
        <p:nvSpPr>
          <p:cNvPr id="430" name="Google Shape;430;p79"/>
          <p:cNvSpPr txBox="1"/>
          <p:nvPr/>
        </p:nvSpPr>
        <p:spPr>
          <a:xfrm>
            <a:off x="6237525" y="1741950"/>
            <a:ext cx="1915200" cy="2067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using multiple strategies flexibly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Connected to the real-world in ways that make sense</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understanding and applying</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Collaborative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Lived across continents and centuries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Novel, challenging problems</a:t>
            </a:r>
            <a:endParaRPr sz="1000">
              <a:solidFill>
                <a:schemeClr val="dk1"/>
              </a:solidFill>
              <a:latin typeface="DM Sans"/>
              <a:ea typeface="DM Sans"/>
              <a:cs typeface="DM Sans"/>
              <a:sym typeface="DM Sans"/>
            </a:endParaRPr>
          </a:p>
        </p:txBody>
      </p:sp>
      <p:cxnSp>
        <p:nvCxnSpPr>
          <p:cNvPr id="431" name="Google Shape;431;p79"/>
          <p:cNvCxnSpPr/>
          <p:nvPr/>
        </p:nvCxnSpPr>
        <p:spPr>
          <a:xfrm>
            <a:off x="5916300" y="1083650"/>
            <a:ext cx="0" cy="4065300"/>
          </a:xfrm>
          <a:prstGeom prst="straightConnector1">
            <a:avLst/>
          </a:prstGeom>
          <a:noFill/>
          <a:ln cap="flat" cmpd="sng" w="9525">
            <a:solidFill>
              <a:schemeClr val="dk1"/>
            </a:solidFill>
            <a:prstDash val="solid"/>
            <a:round/>
            <a:headEnd len="med" w="med" type="none"/>
            <a:tailEnd len="med" w="med" type="none"/>
          </a:ln>
        </p:spPr>
      </p:cxnSp>
      <p:cxnSp>
        <p:nvCxnSpPr>
          <p:cNvPr id="432" name="Google Shape;432;p79"/>
          <p:cNvCxnSpPr/>
          <p:nvPr/>
        </p:nvCxnSpPr>
        <p:spPr>
          <a:xfrm>
            <a:off x="2374350" y="4721100"/>
            <a:ext cx="6784800" cy="0"/>
          </a:xfrm>
          <a:prstGeom prst="straightConnector1">
            <a:avLst/>
          </a:prstGeom>
          <a:noFill/>
          <a:ln cap="flat" cmpd="sng" w="9525">
            <a:solidFill>
              <a:schemeClr val="dk1"/>
            </a:solidFill>
            <a:prstDash val="solid"/>
            <a:round/>
            <a:headEnd len="med" w="med" type="none"/>
            <a:tailEnd len="med" w="med" type="none"/>
          </a:ln>
        </p:spPr>
      </p:cxnSp>
      <p:sp>
        <p:nvSpPr>
          <p:cNvPr id="433" name="Google Shape;433;p79"/>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79"/>
          <p:cNvSpPr txBox="1"/>
          <p:nvPr/>
        </p:nvSpPr>
        <p:spPr>
          <a:xfrm>
            <a:off x="325175" y="342200"/>
            <a:ext cx="21699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We Must Lead the Movement</a:t>
            </a:r>
            <a:endParaRPr sz="3300">
              <a:solidFill>
                <a:schemeClr val="dk1"/>
              </a:solidFill>
              <a:latin typeface="Nanum Myeongjo"/>
              <a:ea typeface="Nanum Myeongjo"/>
              <a:cs typeface="Nanum Myeongjo"/>
              <a:sym typeface="Nanum Myeongjo"/>
            </a:endParaRPr>
          </a:p>
        </p:txBody>
      </p:sp>
      <p:cxnSp>
        <p:nvCxnSpPr>
          <p:cNvPr id="435" name="Google Shape;435;p79"/>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436" name="Google Shape;436;p79"/>
          <p:cNvSpPr/>
          <p:nvPr/>
        </p:nvSpPr>
        <p:spPr>
          <a:xfrm>
            <a:off x="389700" y="29989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9"/>
          <p:cNvSpPr txBox="1"/>
          <p:nvPr/>
        </p:nvSpPr>
        <p:spPr>
          <a:xfrm>
            <a:off x="669750" y="35410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How can this approach give space for what math can be?</a:t>
            </a:r>
            <a:endParaRPr b="1">
              <a:solidFill>
                <a:srgbClr val="BDFCD7"/>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441" name="Shape 441"/>
        <p:cNvGrpSpPr/>
        <p:nvPr/>
      </p:nvGrpSpPr>
      <p:grpSpPr>
        <a:xfrm>
          <a:off x="0" y="0"/>
          <a:ext cx="0" cy="0"/>
          <a:chOff x="0" y="0"/>
          <a:chExt cx="0" cy="0"/>
        </a:xfrm>
      </p:grpSpPr>
      <p:cxnSp>
        <p:nvCxnSpPr>
          <p:cNvPr id="442" name="Google Shape;442;p80"/>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43" name="Google Shape;443;p80"/>
          <p:cNvSpPr txBox="1"/>
          <p:nvPr/>
        </p:nvSpPr>
        <p:spPr>
          <a:xfrm>
            <a:off x="3419850" y="303450"/>
            <a:ext cx="4318200" cy="302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1: Expectations </a:t>
            </a:r>
            <a:br>
              <a:rPr lang="en-GB" sz="5200">
                <a:solidFill>
                  <a:schemeClr val="dk1"/>
                </a:solidFill>
                <a:latin typeface="Nanum Myeongjo"/>
                <a:ea typeface="Nanum Myeongjo"/>
                <a:cs typeface="Nanum Myeongjo"/>
                <a:sym typeface="Nanum Myeongjo"/>
              </a:rPr>
            </a:br>
            <a:r>
              <a:rPr lang="en-GB" sz="5200">
                <a:solidFill>
                  <a:schemeClr val="dk1"/>
                </a:solidFill>
                <a:latin typeface="Nanum Myeongjo"/>
                <a:ea typeface="Nanum Myeongjo"/>
                <a:cs typeface="Nanum Myeongjo"/>
                <a:sym typeface="Nanum Myeongjo"/>
              </a:rPr>
              <a:t>and Learning Principles</a:t>
            </a:r>
            <a:endParaRPr sz="5200">
              <a:solidFill>
                <a:schemeClr val="dk1"/>
              </a:solidFill>
              <a:latin typeface="Nanum Myeongjo"/>
              <a:ea typeface="Nanum Myeongjo"/>
              <a:cs typeface="Nanum Myeongjo"/>
              <a:sym typeface="Nanum Myeongjo"/>
            </a:endParaRPr>
          </a:p>
        </p:txBody>
      </p:sp>
      <p:sp>
        <p:nvSpPr>
          <p:cNvPr id="444" name="Google Shape;444;p80"/>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02</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48" name="Shape 448"/>
        <p:cNvGrpSpPr/>
        <p:nvPr/>
      </p:nvGrpSpPr>
      <p:grpSpPr>
        <a:xfrm>
          <a:off x="0" y="0"/>
          <a:ext cx="0" cy="0"/>
          <a:chOff x="0" y="0"/>
          <a:chExt cx="0" cy="0"/>
        </a:xfrm>
      </p:grpSpPr>
      <p:cxnSp>
        <p:nvCxnSpPr>
          <p:cNvPr id="449" name="Google Shape;449;p81"/>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50" name="Google Shape;450;p81"/>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51" name="Google Shape;451;p81"/>
          <p:cNvSpPr txBox="1"/>
          <p:nvPr/>
        </p:nvSpPr>
        <p:spPr>
          <a:xfrm>
            <a:off x="615900" y="865500"/>
            <a:ext cx="8225100" cy="3973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GB" sz="2300">
                <a:solidFill>
                  <a:schemeClr val="lt1"/>
                </a:solidFill>
                <a:latin typeface="DM Sans"/>
                <a:ea typeface="DM Sans"/>
                <a:cs typeface="DM Sans"/>
                <a:sym typeface="DM Sans"/>
              </a:rPr>
              <a:t>Part 1</a:t>
            </a:r>
            <a:endParaRPr b="1"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rPr lang="en-GB" sz="2300">
                <a:solidFill>
                  <a:schemeClr val="lt1"/>
                </a:solidFill>
                <a:latin typeface="DM Sans"/>
                <a:ea typeface="DM Sans"/>
                <a:cs typeface="DM Sans"/>
                <a:sym typeface="DM Sans"/>
              </a:rPr>
              <a:t>Lauren records her taxi fare displayed on the computer screen at different points of time during a taxi ride:</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1200"/>
              </a:spcAft>
              <a:buClr>
                <a:schemeClr val="dk1"/>
              </a:buClr>
              <a:buSzPts val="1100"/>
              <a:buFont typeface="Arial"/>
              <a:buNone/>
            </a:pPr>
            <a:r>
              <a:rPr lang="en-GB" sz="2300">
                <a:solidFill>
                  <a:schemeClr val="lt1"/>
                </a:solidFill>
                <a:latin typeface="DM Sans"/>
                <a:ea typeface="DM Sans"/>
                <a:cs typeface="DM Sans"/>
                <a:sym typeface="DM Sans"/>
              </a:rPr>
              <a:t>How would you describe the relationship between the two quantities? </a:t>
            </a:r>
            <a:endParaRPr sz="2300">
              <a:solidFill>
                <a:schemeClr val="lt1"/>
              </a:solidFill>
              <a:latin typeface="DM Sans"/>
              <a:ea typeface="DM Sans"/>
              <a:cs typeface="DM Sans"/>
              <a:sym typeface="DM Sans"/>
            </a:endParaRPr>
          </a:p>
        </p:txBody>
      </p:sp>
      <p:sp>
        <p:nvSpPr>
          <p:cNvPr id="452" name="Google Shape;452;p81"/>
          <p:cNvSpPr txBox="1"/>
          <p:nvPr/>
        </p:nvSpPr>
        <p:spPr>
          <a:xfrm>
            <a:off x="615900" y="368375"/>
            <a:ext cx="49005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Do Some Math!</a:t>
            </a:r>
            <a:endParaRPr sz="3500">
              <a:solidFill>
                <a:srgbClr val="83FBA3"/>
              </a:solidFill>
              <a:latin typeface="Nanum Myeongjo"/>
              <a:ea typeface="Nanum Myeongjo"/>
              <a:cs typeface="Nanum Myeongjo"/>
              <a:sym typeface="Nanum Myeongjo"/>
            </a:endParaRPr>
          </a:p>
        </p:txBody>
      </p:sp>
      <p:sp>
        <p:nvSpPr>
          <p:cNvPr id="453" name="Google Shape;453;p81"/>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81"/>
          <p:cNvSpPr txBox="1"/>
          <p:nvPr/>
        </p:nvSpPr>
        <p:spPr>
          <a:xfrm>
            <a:off x="6735575" y="2937675"/>
            <a:ext cx="15615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200">
                <a:solidFill>
                  <a:srgbClr val="145758"/>
                </a:solidFill>
                <a:latin typeface="Proxima Nova"/>
                <a:ea typeface="Proxima Nova"/>
                <a:cs typeface="Proxima Nova"/>
                <a:sym typeface="Proxima Nova"/>
              </a:rPr>
              <a:t>Do the task as a student would. Jot down any reflections that you have as you do the math!</a:t>
            </a:r>
            <a:endParaRPr b="1" sz="1200">
              <a:solidFill>
                <a:srgbClr val="145758"/>
              </a:solidFill>
              <a:latin typeface="DM Sans"/>
              <a:ea typeface="DM Sans"/>
              <a:cs typeface="DM Sans"/>
              <a:sym typeface="DM Sans"/>
            </a:endParaRPr>
          </a:p>
        </p:txBody>
      </p:sp>
      <p:graphicFrame>
        <p:nvGraphicFramePr>
          <p:cNvPr id="455" name="Google Shape;455;p81"/>
          <p:cNvGraphicFramePr/>
          <p:nvPr/>
        </p:nvGraphicFramePr>
        <p:xfrm>
          <a:off x="1840738" y="2226775"/>
          <a:ext cx="3000000" cy="3000000"/>
        </p:xfrm>
        <a:graphic>
          <a:graphicData uri="http://schemas.openxmlformats.org/drawingml/2006/table">
            <a:tbl>
              <a:tblPr>
                <a:noFill/>
                <a:tableStyleId>{ADF97AC2-D6C9-4235-8EF1-73C2966EDD34}</a:tableStyleId>
              </a:tblPr>
              <a:tblGrid>
                <a:gridCol w="2476050"/>
                <a:gridCol w="2226475"/>
              </a:tblGrid>
              <a:tr h="381000">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Distance, </a:t>
                      </a:r>
                      <a:r>
                        <a:rPr b="1" i="1" lang="en-GB" sz="1800">
                          <a:solidFill>
                            <a:schemeClr val="lt1"/>
                          </a:solidFill>
                          <a:latin typeface="DM Sans"/>
                          <a:ea typeface="DM Sans"/>
                          <a:cs typeface="DM Sans"/>
                          <a:sym typeface="DM Sans"/>
                        </a:rPr>
                        <a:t>d</a:t>
                      </a:r>
                      <a:r>
                        <a:rPr b="1" lang="en-GB" sz="1800">
                          <a:solidFill>
                            <a:schemeClr val="lt1"/>
                          </a:solidFill>
                          <a:latin typeface="DM Sans"/>
                          <a:ea typeface="DM Sans"/>
                          <a:cs typeface="DM Sans"/>
                          <a:sym typeface="DM Sans"/>
                        </a:rPr>
                        <a:t>, in miles</a:t>
                      </a:r>
                      <a:endParaRPr b="1"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Fare, </a:t>
                      </a:r>
                      <a:r>
                        <a:rPr b="1" i="1" lang="en-GB" sz="1800">
                          <a:solidFill>
                            <a:schemeClr val="lt1"/>
                          </a:solidFill>
                          <a:latin typeface="DM Sans"/>
                          <a:ea typeface="DM Sans"/>
                          <a:cs typeface="DM Sans"/>
                          <a:sym typeface="DM Sans"/>
                        </a:rPr>
                        <a:t>f</a:t>
                      </a:r>
                      <a:r>
                        <a:rPr b="1" lang="en-GB" sz="1800">
                          <a:solidFill>
                            <a:schemeClr val="lt1"/>
                          </a:solidFill>
                          <a:latin typeface="DM Sans"/>
                          <a:ea typeface="DM Sans"/>
                          <a:cs typeface="DM Sans"/>
                          <a:sym typeface="DM Sans"/>
                        </a:rPr>
                        <a:t>, in dollars</a:t>
                      </a:r>
                      <a:endParaRPr b="1"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3</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8.25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5</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12.75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11</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26.26</a:t>
                      </a:r>
                      <a:endParaRPr sz="1800">
                        <a:solidFill>
                          <a:schemeClr val="lt1"/>
                        </a:solidFill>
                        <a:latin typeface="DM Sans"/>
                        <a:ea typeface="DM Sans"/>
                        <a:cs typeface="DM Sans"/>
                        <a:sym typeface="DM Sans"/>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270" name="Shape 270"/>
        <p:cNvGrpSpPr/>
        <p:nvPr/>
      </p:nvGrpSpPr>
      <p:grpSpPr>
        <a:xfrm>
          <a:off x="0" y="0"/>
          <a:ext cx="0" cy="0"/>
          <a:chOff x="0" y="0"/>
          <a:chExt cx="0" cy="0"/>
        </a:xfrm>
      </p:grpSpPr>
      <p:sp>
        <p:nvSpPr>
          <p:cNvPr id="271" name="Google Shape;271;p64"/>
          <p:cNvSpPr txBox="1"/>
          <p:nvPr/>
        </p:nvSpPr>
        <p:spPr>
          <a:xfrm>
            <a:off x="615900" y="1031000"/>
            <a:ext cx="7620600" cy="1944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6400">
                <a:latin typeface="Nanum Myeongjo"/>
                <a:ea typeface="Nanum Myeongjo"/>
                <a:cs typeface="Nanum Myeongjo"/>
                <a:sym typeface="Nanum Myeongjo"/>
              </a:rPr>
              <a:t>M102 Overview</a:t>
            </a:r>
            <a:endParaRPr sz="6400">
              <a:latin typeface="Nanum Myeongjo"/>
              <a:ea typeface="Nanum Myeongjo"/>
              <a:cs typeface="Nanum Myeongjo"/>
              <a:sym typeface="Nanum Myeongjo"/>
            </a:endParaRPr>
          </a:p>
        </p:txBody>
      </p:sp>
      <p:sp>
        <p:nvSpPr>
          <p:cNvPr id="272" name="Google Shape;272;p64"/>
          <p:cNvSpPr txBox="1"/>
          <p:nvPr/>
        </p:nvSpPr>
        <p:spPr>
          <a:xfrm>
            <a:off x="615900" y="4436800"/>
            <a:ext cx="26823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600">
                <a:latin typeface="DM Sans Medium"/>
                <a:ea typeface="DM Sans Medium"/>
                <a:cs typeface="DM Sans Medium"/>
                <a:sym typeface="DM Sans Medium"/>
              </a:rPr>
              <a:t>Month DD, YYYY</a:t>
            </a:r>
            <a:endParaRPr sz="1600">
              <a:latin typeface="DM Sans Medium"/>
              <a:ea typeface="DM Sans Medium"/>
              <a:cs typeface="DM Sans Medium"/>
              <a:sym typeface="DM Sans Medium"/>
            </a:endParaRPr>
          </a:p>
        </p:txBody>
      </p:sp>
      <p:pic>
        <p:nvPicPr>
          <p:cNvPr id="273" name="Google Shape;273;p64"/>
          <p:cNvPicPr preferRelativeResize="0"/>
          <p:nvPr/>
        </p:nvPicPr>
        <p:blipFill>
          <a:blip r:embed="rId3">
            <a:alphaModFix/>
          </a:blip>
          <a:stretch>
            <a:fillRect/>
          </a:stretch>
        </p:blipFill>
        <p:spPr>
          <a:xfrm>
            <a:off x="8162438" y="4343025"/>
            <a:ext cx="678562" cy="340075"/>
          </a:xfrm>
          <a:prstGeom prst="rect">
            <a:avLst/>
          </a:prstGeom>
          <a:noFill/>
          <a:ln>
            <a:noFill/>
          </a:ln>
        </p:spPr>
      </p:pic>
      <p:sp>
        <p:nvSpPr>
          <p:cNvPr id="274" name="Google Shape;274;p64"/>
          <p:cNvSpPr txBox="1"/>
          <p:nvPr/>
        </p:nvSpPr>
        <p:spPr>
          <a:xfrm>
            <a:off x="615900" y="1880150"/>
            <a:ext cx="43407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600">
                <a:latin typeface="DM Sans"/>
                <a:ea typeface="DM Sans"/>
                <a:cs typeface="DM Sans"/>
                <a:sym typeface="DM Sans"/>
              </a:rPr>
              <a:t>XQ Badge Project PL Series Baseline Session</a:t>
            </a:r>
            <a:endParaRPr b="1" sz="1600">
              <a:solidFill>
                <a:srgbClr val="000000"/>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59" name="Shape 459"/>
        <p:cNvGrpSpPr/>
        <p:nvPr/>
      </p:nvGrpSpPr>
      <p:grpSpPr>
        <a:xfrm>
          <a:off x="0" y="0"/>
          <a:ext cx="0" cy="0"/>
          <a:chOff x="0" y="0"/>
          <a:chExt cx="0" cy="0"/>
        </a:xfrm>
      </p:grpSpPr>
      <p:cxnSp>
        <p:nvCxnSpPr>
          <p:cNvPr id="460" name="Google Shape;460;p8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61" name="Google Shape;461;p8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62" name="Google Shape;462;p82"/>
          <p:cNvSpPr txBox="1"/>
          <p:nvPr/>
        </p:nvSpPr>
        <p:spPr>
          <a:xfrm>
            <a:off x="615900" y="368375"/>
            <a:ext cx="6993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463" name="Google Shape;463;p82"/>
          <p:cNvSpPr txBox="1"/>
          <p:nvPr/>
        </p:nvSpPr>
        <p:spPr>
          <a:xfrm>
            <a:off x="615900" y="865500"/>
            <a:ext cx="8225100" cy="3973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GB" sz="2300">
                <a:solidFill>
                  <a:schemeClr val="lt1"/>
                </a:solidFill>
                <a:latin typeface="DM Sans"/>
                <a:ea typeface="DM Sans"/>
                <a:cs typeface="DM Sans"/>
                <a:sym typeface="DM Sans"/>
              </a:rPr>
              <a:t>Part 1</a:t>
            </a:r>
            <a:endParaRPr b="1"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rPr lang="en-GB" sz="2300">
                <a:solidFill>
                  <a:schemeClr val="lt1"/>
                </a:solidFill>
                <a:latin typeface="DM Sans"/>
                <a:ea typeface="DM Sans"/>
                <a:cs typeface="DM Sans"/>
                <a:sym typeface="DM Sans"/>
              </a:rPr>
              <a:t>Lauren records her taxi fare displayed on the computer screen at different points of time during a taxi ride:</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1200"/>
              </a:spcAft>
              <a:buClr>
                <a:schemeClr val="dk1"/>
              </a:buClr>
              <a:buSzPts val="1100"/>
              <a:buFont typeface="Arial"/>
              <a:buNone/>
            </a:pPr>
            <a:r>
              <a:rPr lang="en-GB" sz="2300">
                <a:solidFill>
                  <a:schemeClr val="lt1"/>
                </a:solidFill>
                <a:latin typeface="DM Sans"/>
                <a:ea typeface="DM Sans"/>
                <a:cs typeface="DM Sans"/>
                <a:sym typeface="DM Sans"/>
              </a:rPr>
              <a:t>How would you describe the relationship between the two quantities? </a:t>
            </a:r>
            <a:endParaRPr sz="2300">
              <a:solidFill>
                <a:schemeClr val="lt1"/>
              </a:solidFill>
              <a:latin typeface="DM Sans"/>
              <a:ea typeface="DM Sans"/>
              <a:cs typeface="DM Sans"/>
              <a:sym typeface="DM Sans"/>
            </a:endParaRPr>
          </a:p>
        </p:txBody>
      </p:sp>
      <p:sp>
        <p:nvSpPr>
          <p:cNvPr id="464" name="Google Shape;464;p82"/>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2"/>
          <p:cNvSpPr txBox="1"/>
          <p:nvPr/>
        </p:nvSpPr>
        <p:spPr>
          <a:xfrm>
            <a:off x="6735575" y="2976075"/>
            <a:ext cx="15615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DM Sans"/>
                <a:ea typeface="DM Sans"/>
                <a:cs typeface="DM Sans"/>
                <a:sym typeface="DM Sans"/>
              </a:rPr>
              <a:t>Choose 1-2 Content and Practice Expectations that student work could give evidence of.</a:t>
            </a:r>
            <a:endParaRPr b="1" sz="1100">
              <a:solidFill>
                <a:srgbClr val="145758"/>
              </a:solidFill>
              <a:latin typeface="DM Sans"/>
              <a:ea typeface="DM Sans"/>
              <a:cs typeface="DM Sans"/>
              <a:sym typeface="DM Sans"/>
            </a:endParaRPr>
          </a:p>
        </p:txBody>
      </p:sp>
      <p:graphicFrame>
        <p:nvGraphicFramePr>
          <p:cNvPr id="466" name="Google Shape;466;p82"/>
          <p:cNvGraphicFramePr/>
          <p:nvPr/>
        </p:nvGraphicFramePr>
        <p:xfrm>
          <a:off x="1840738" y="2226775"/>
          <a:ext cx="3000000" cy="3000000"/>
        </p:xfrm>
        <a:graphic>
          <a:graphicData uri="http://schemas.openxmlformats.org/drawingml/2006/table">
            <a:tbl>
              <a:tblPr>
                <a:noFill/>
                <a:tableStyleId>{ADF97AC2-D6C9-4235-8EF1-73C2966EDD34}</a:tableStyleId>
              </a:tblPr>
              <a:tblGrid>
                <a:gridCol w="2476050"/>
                <a:gridCol w="2226475"/>
              </a:tblGrid>
              <a:tr h="381000">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Distance, </a:t>
                      </a:r>
                      <a:r>
                        <a:rPr b="1" i="1" lang="en-GB" sz="1800">
                          <a:solidFill>
                            <a:schemeClr val="lt1"/>
                          </a:solidFill>
                          <a:latin typeface="DM Sans"/>
                          <a:ea typeface="DM Sans"/>
                          <a:cs typeface="DM Sans"/>
                          <a:sym typeface="DM Sans"/>
                        </a:rPr>
                        <a:t>d</a:t>
                      </a:r>
                      <a:r>
                        <a:rPr b="1" lang="en-GB" sz="1800">
                          <a:solidFill>
                            <a:schemeClr val="lt1"/>
                          </a:solidFill>
                          <a:latin typeface="DM Sans"/>
                          <a:ea typeface="DM Sans"/>
                          <a:cs typeface="DM Sans"/>
                          <a:sym typeface="DM Sans"/>
                        </a:rPr>
                        <a:t>, in miles</a:t>
                      </a:r>
                      <a:endParaRPr b="1"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Fare, </a:t>
                      </a:r>
                      <a:r>
                        <a:rPr b="1" i="1" lang="en-GB" sz="1800">
                          <a:solidFill>
                            <a:schemeClr val="lt1"/>
                          </a:solidFill>
                          <a:latin typeface="DM Sans"/>
                          <a:ea typeface="DM Sans"/>
                          <a:cs typeface="DM Sans"/>
                          <a:sym typeface="DM Sans"/>
                        </a:rPr>
                        <a:t>f</a:t>
                      </a:r>
                      <a:r>
                        <a:rPr b="1" lang="en-GB" sz="1800">
                          <a:solidFill>
                            <a:schemeClr val="lt1"/>
                          </a:solidFill>
                          <a:latin typeface="DM Sans"/>
                          <a:ea typeface="DM Sans"/>
                          <a:cs typeface="DM Sans"/>
                          <a:sym typeface="DM Sans"/>
                        </a:rPr>
                        <a:t>, in dollars</a:t>
                      </a:r>
                      <a:endParaRPr b="1"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3</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8.25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5</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12.75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11</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26.26</a:t>
                      </a:r>
                      <a:endParaRPr sz="1800">
                        <a:solidFill>
                          <a:schemeClr val="lt1"/>
                        </a:solidFill>
                        <a:latin typeface="DM Sans"/>
                        <a:ea typeface="DM Sans"/>
                        <a:cs typeface="DM Sans"/>
                        <a:sym typeface="DM Sans"/>
                      </a:endParaRPr>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70" name="Shape 470"/>
        <p:cNvGrpSpPr/>
        <p:nvPr/>
      </p:nvGrpSpPr>
      <p:grpSpPr>
        <a:xfrm>
          <a:off x="0" y="0"/>
          <a:ext cx="0" cy="0"/>
          <a:chOff x="0" y="0"/>
          <a:chExt cx="0" cy="0"/>
        </a:xfrm>
      </p:grpSpPr>
      <p:cxnSp>
        <p:nvCxnSpPr>
          <p:cNvPr id="471" name="Google Shape;471;p83"/>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72" name="Google Shape;472;p83"/>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73" name="Google Shape;473;p83"/>
          <p:cNvSpPr txBox="1"/>
          <p:nvPr/>
        </p:nvSpPr>
        <p:spPr>
          <a:xfrm>
            <a:off x="615900" y="368375"/>
            <a:ext cx="6993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474" name="Google Shape;474;p83"/>
          <p:cNvSpPr txBox="1"/>
          <p:nvPr/>
        </p:nvSpPr>
        <p:spPr>
          <a:xfrm>
            <a:off x="615900" y="865500"/>
            <a:ext cx="8225100" cy="3973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GB" sz="2300">
                <a:solidFill>
                  <a:schemeClr val="lt1"/>
                </a:solidFill>
                <a:latin typeface="DM Sans"/>
                <a:ea typeface="DM Sans"/>
                <a:cs typeface="DM Sans"/>
                <a:sym typeface="DM Sans"/>
              </a:rPr>
              <a:t>Part 1</a:t>
            </a:r>
            <a:endParaRPr b="1"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rPr lang="en-GB" sz="2300">
                <a:solidFill>
                  <a:schemeClr val="lt1"/>
                </a:solidFill>
                <a:latin typeface="DM Sans"/>
                <a:ea typeface="DM Sans"/>
                <a:cs typeface="DM Sans"/>
                <a:sym typeface="DM Sans"/>
              </a:rPr>
              <a:t>Lauren records her taxi fare displayed on the computer screen at different points of time during a taxi ride:</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300">
              <a:solidFill>
                <a:schemeClr val="lt1"/>
              </a:solidFill>
              <a:latin typeface="DM Sans"/>
              <a:ea typeface="DM Sans"/>
              <a:cs typeface="DM Sans"/>
              <a:sym typeface="DM Sans"/>
            </a:endParaRPr>
          </a:p>
          <a:p>
            <a:pPr indent="0" lvl="0" marL="0" rtl="0" algn="l">
              <a:lnSpc>
                <a:spcPct val="115000"/>
              </a:lnSpc>
              <a:spcBef>
                <a:spcPts val="1200"/>
              </a:spcBef>
              <a:spcAft>
                <a:spcPts val="1200"/>
              </a:spcAft>
              <a:buClr>
                <a:schemeClr val="dk1"/>
              </a:buClr>
              <a:buSzPts val="1100"/>
              <a:buFont typeface="Arial"/>
              <a:buNone/>
            </a:pPr>
            <a:r>
              <a:rPr lang="en-GB" sz="2300">
                <a:solidFill>
                  <a:schemeClr val="lt1"/>
                </a:solidFill>
                <a:latin typeface="DM Sans"/>
                <a:ea typeface="DM Sans"/>
                <a:cs typeface="DM Sans"/>
                <a:sym typeface="DM Sans"/>
              </a:rPr>
              <a:t>How would you describe the relationship between the two quantities? </a:t>
            </a:r>
            <a:endParaRPr sz="2300">
              <a:solidFill>
                <a:schemeClr val="lt1"/>
              </a:solidFill>
              <a:latin typeface="DM Sans"/>
              <a:ea typeface="DM Sans"/>
              <a:cs typeface="DM Sans"/>
              <a:sym typeface="DM Sans"/>
            </a:endParaRPr>
          </a:p>
        </p:txBody>
      </p:sp>
      <p:sp>
        <p:nvSpPr>
          <p:cNvPr id="475" name="Google Shape;475;p83"/>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3"/>
          <p:cNvSpPr txBox="1"/>
          <p:nvPr/>
        </p:nvSpPr>
        <p:spPr>
          <a:xfrm>
            <a:off x="6735575" y="2976075"/>
            <a:ext cx="15615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102.d</a:t>
            </a:r>
            <a:r>
              <a:rPr b="1" lang="en-GB" sz="1100">
                <a:solidFill>
                  <a:srgbClr val="145758"/>
                </a:solidFill>
                <a:latin typeface="Proxima Nova"/>
                <a:ea typeface="Proxima Nova"/>
                <a:cs typeface="Proxima Nova"/>
                <a:sym typeface="Proxima Nova"/>
              </a:rPr>
              <a:t>: </a:t>
            </a:r>
            <a:r>
              <a:rPr b="1" lang="en-GB" sz="1100">
                <a:solidFill>
                  <a:srgbClr val="145758"/>
                </a:solidFill>
                <a:latin typeface="Proxima Nova"/>
                <a:ea typeface="Proxima Nova"/>
                <a:cs typeface="Proxima Nova"/>
                <a:sym typeface="Proxima Nova"/>
              </a:rPr>
              <a:t>Build linear functions that model relationships between two quantities.</a:t>
            </a:r>
            <a:endParaRPr b="1" sz="1100">
              <a:solidFill>
                <a:srgbClr val="145758"/>
              </a:solidFill>
              <a:latin typeface="Proxima Nova"/>
              <a:ea typeface="Proxima Nova"/>
              <a:cs typeface="Proxima Nova"/>
              <a:sym typeface="Proxima Nova"/>
            </a:endParaRPr>
          </a:p>
        </p:txBody>
      </p:sp>
      <p:graphicFrame>
        <p:nvGraphicFramePr>
          <p:cNvPr id="477" name="Google Shape;477;p83"/>
          <p:cNvGraphicFramePr/>
          <p:nvPr/>
        </p:nvGraphicFramePr>
        <p:xfrm>
          <a:off x="1840738" y="2226775"/>
          <a:ext cx="3000000" cy="3000000"/>
        </p:xfrm>
        <a:graphic>
          <a:graphicData uri="http://schemas.openxmlformats.org/drawingml/2006/table">
            <a:tbl>
              <a:tblPr>
                <a:noFill/>
                <a:tableStyleId>{ADF97AC2-D6C9-4235-8EF1-73C2966EDD34}</a:tableStyleId>
              </a:tblPr>
              <a:tblGrid>
                <a:gridCol w="2476050"/>
                <a:gridCol w="2226475"/>
              </a:tblGrid>
              <a:tr h="381000">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Distance, </a:t>
                      </a:r>
                      <a:r>
                        <a:rPr b="1" i="1" lang="en-GB" sz="1800">
                          <a:solidFill>
                            <a:schemeClr val="lt1"/>
                          </a:solidFill>
                          <a:latin typeface="DM Sans"/>
                          <a:ea typeface="DM Sans"/>
                          <a:cs typeface="DM Sans"/>
                          <a:sym typeface="DM Sans"/>
                        </a:rPr>
                        <a:t>d</a:t>
                      </a:r>
                      <a:r>
                        <a:rPr b="1" lang="en-GB" sz="1800">
                          <a:solidFill>
                            <a:schemeClr val="lt1"/>
                          </a:solidFill>
                          <a:latin typeface="DM Sans"/>
                          <a:ea typeface="DM Sans"/>
                          <a:cs typeface="DM Sans"/>
                          <a:sym typeface="DM Sans"/>
                        </a:rPr>
                        <a:t>, in miles</a:t>
                      </a:r>
                      <a:endParaRPr b="1"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b="1" lang="en-GB" sz="1800">
                          <a:solidFill>
                            <a:schemeClr val="lt1"/>
                          </a:solidFill>
                          <a:latin typeface="DM Sans"/>
                          <a:ea typeface="DM Sans"/>
                          <a:cs typeface="DM Sans"/>
                          <a:sym typeface="DM Sans"/>
                        </a:rPr>
                        <a:t>Fare, </a:t>
                      </a:r>
                      <a:r>
                        <a:rPr b="1" i="1" lang="en-GB" sz="1800">
                          <a:solidFill>
                            <a:schemeClr val="lt1"/>
                          </a:solidFill>
                          <a:latin typeface="DM Sans"/>
                          <a:ea typeface="DM Sans"/>
                          <a:cs typeface="DM Sans"/>
                          <a:sym typeface="DM Sans"/>
                        </a:rPr>
                        <a:t>f</a:t>
                      </a:r>
                      <a:r>
                        <a:rPr b="1" lang="en-GB" sz="1800">
                          <a:solidFill>
                            <a:schemeClr val="lt1"/>
                          </a:solidFill>
                          <a:latin typeface="DM Sans"/>
                          <a:ea typeface="DM Sans"/>
                          <a:cs typeface="DM Sans"/>
                          <a:sym typeface="DM Sans"/>
                        </a:rPr>
                        <a:t>, in dollars</a:t>
                      </a:r>
                      <a:endParaRPr b="1"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3</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8.25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5</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12.75</a:t>
                      </a:r>
                      <a:endParaRPr sz="1800">
                        <a:solidFill>
                          <a:schemeClr val="lt1"/>
                        </a:solidFill>
                        <a:latin typeface="DM Sans"/>
                        <a:ea typeface="DM Sans"/>
                        <a:cs typeface="DM Sans"/>
                        <a:sym typeface="DM Sans"/>
                      </a:endParaRPr>
                    </a:p>
                  </a:txBody>
                  <a:tcPr marT="91425" marB="91425" marR="91425" marL="91425"/>
                </a:tc>
              </a:tr>
              <a:tr h="381000">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11</a:t>
                      </a:r>
                      <a:endParaRPr sz="1800">
                        <a:solidFill>
                          <a:schemeClr val="lt1"/>
                        </a:solidFill>
                        <a:latin typeface="DM Sans"/>
                        <a:ea typeface="DM Sans"/>
                        <a:cs typeface="DM Sans"/>
                        <a:sym typeface="DM Sans"/>
                      </a:endParaRPr>
                    </a:p>
                  </a:txBody>
                  <a:tcPr marT="91425" marB="91425" marR="91425" marL="91425"/>
                </a:tc>
                <a:tc>
                  <a:txBody>
                    <a:bodyPr/>
                    <a:lstStyle/>
                    <a:p>
                      <a:pPr indent="0" lvl="0" marL="0" rtl="0" algn="ctr">
                        <a:spcBef>
                          <a:spcPts val="0"/>
                        </a:spcBef>
                        <a:spcAft>
                          <a:spcPts val="0"/>
                        </a:spcAft>
                        <a:buNone/>
                      </a:pPr>
                      <a:r>
                        <a:rPr lang="en-GB" sz="1800">
                          <a:solidFill>
                            <a:schemeClr val="lt1"/>
                          </a:solidFill>
                          <a:latin typeface="DM Sans"/>
                          <a:ea typeface="DM Sans"/>
                          <a:cs typeface="DM Sans"/>
                          <a:sym typeface="DM Sans"/>
                        </a:rPr>
                        <a:t>26.26</a:t>
                      </a:r>
                      <a:endParaRPr sz="1800">
                        <a:solidFill>
                          <a:schemeClr val="lt1"/>
                        </a:solidFill>
                        <a:latin typeface="DM Sans"/>
                        <a:ea typeface="DM Sans"/>
                        <a:cs typeface="DM Sans"/>
                        <a:sym typeface="DM Sans"/>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81" name="Shape 481"/>
        <p:cNvGrpSpPr/>
        <p:nvPr/>
      </p:nvGrpSpPr>
      <p:grpSpPr>
        <a:xfrm>
          <a:off x="0" y="0"/>
          <a:ext cx="0" cy="0"/>
          <a:chOff x="0" y="0"/>
          <a:chExt cx="0" cy="0"/>
        </a:xfrm>
      </p:grpSpPr>
      <p:sp>
        <p:nvSpPr>
          <p:cNvPr id="482" name="Google Shape;482;p84"/>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M102 Modeling with Linear Functions and Equations, students will employ the following learning principles: </a:t>
            </a:r>
            <a:endParaRPr b="1" sz="900">
              <a:solidFill>
                <a:schemeClr val="dk1"/>
              </a:solidFill>
              <a:latin typeface="DM Sans"/>
              <a:ea typeface="DM Sans"/>
              <a:cs typeface="DM Sans"/>
              <a:sym typeface="DM Sans"/>
            </a:endParaRPr>
          </a:p>
        </p:txBody>
      </p:sp>
      <p:sp>
        <p:nvSpPr>
          <p:cNvPr id="483" name="Google Shape;483;p84"/>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484" name="Google Shape;484;p84"/>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485" name="Google Shape;485;p84"/>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4"/>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cxnSp>
        <p:nvCxnSpPr>
          <p:cNvPr id="487" name="Google Shape;487;p84"/>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488" name="Google Shape;488;p84"/>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489" name="Google Shape;489;p84"/>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93" name="Shape 493"/>
        <p:cNvGrpSpPr/>
        <p:nvPr/>
      </p:nvGrpSpPr>
      <p:grpSpPr>
        <a:xfrm>
          <a:off x="0" y="0"/>
          <a:ext cx="0" cy="0"/>
          <a:chOff x="0" y="0"/>
          <a:chExt cx="0" cy="0"/>
        </a:xfrm>
      </p:grpSpPr>
      <p:sp>
        <p:nvSpPr>
          <p:cNvPr id="494" name="Google Shape;494;p85"/>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M102 Modeling with Linear Functions and Equations</a:t>
            </a:r>
            <a:r>
              <a:rPr b="1" lang="en-GB">
                <a:solidFill>
                  <a:schemeClr val="dk1"/>
                </a:solidFill>
                <a:latin typeface="DM Sans"/>
                <a:ea typeface="DM Sans"/>
                <a:cs typeface="DM Sans"/>
                <a:sym typeface="DM Sans"/>
              </a:rPr>
              <a:t>, students will employ the following learning principles: </a:t>
            </a:r>
            <a:endParaRPr b="1" sz="900">
              <a:solidFill>
                <a:schemeClr val="dk1"/>
              </a:solidFill>
              <a:latin typeface="DM Sans"/>
              <a:ea typeface="DM Sans"/>
              <a:cs typeface="DM Sans"/>
              <a:sym typeface="DM Sans"/>
            </a:endParaRPr>
          </a:p>
        </p:txBody>
      </p:sp>
      <p:sp>
        <p:nvSpPr>
          <p:cNvPr id="495" name="Google Shape;495;p85"/>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496" name="Google Shape;496;p85"/>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497" name="Google Shape;497;p85"/>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 name="Google Shape;498;p85"/>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499" name="Google Shape;499;p85"/>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00" name="Google Shape;500;p85"/>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01" name="Google Shape;501;p85"/>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502" name="Google Shape;502;p85"/>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300">
                <a:solidFill>
                  <a:srgbClr val="83FBA3"/>
                </a:solidFill>
                <a:latin typeface="Proxima Nova"/>
                <a:ea typeface="Proxima Nova"/>
                <a:cs typeface="Proxima Nova"/>
                <a:sym typeface="Proxima Nova"/>
              </a:rPr>
              <a:t>Which of these principles does this task lend itself to? Which ones can the task be easily adapted to accommodate?</a:t>
            </a:r>
            <a:endParaRPr sz="1300">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06" name="Shape 506"/>
        <p:cNvGrpSpPr/>
        <p:nvPr/>
      </p:nvGrpSpPr>
      <p:grpSpPr>
        <a:xfrm>
          <a:off x="0" y="0"/>
          <a:ext cx="0" cy="0"/>
          <a:chOff x="0" y="0"/>
          <a:chExt cx="0" cy="0"/>
        </a:xfrm>
      </p:grpSpPr>
      <p:sp>
        <p:nvSpPr>
          <p:cNvPr id="507" name="Google Shape;507;p86"/>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M102 Modeling with Linear Functions and Equations</a:t>
            </a:r>
            <a:r>
              <a:rPr b="1" lang="en-GB">
                <a:solidFill>
                  <a:schemeClr val="dk1"/>
                </a:solidFill>
                <a:latin typeface="DM Sans"/>
                <a:ea typeface="DM Sans"/>
                <a:cs typeface="DM Sans"/>
                <a:sym typeface="DM Sans"/>
              </a:rPr>
              <a:t>, students will employ the following learning principles: </a:t>
            </a:r>
            <a:endParaRPr b="1" sz="900">
              <a:solidFill>
                <a:schemeClr val="dk1"/>
              </a:solidFill>
              <a:latin typeface="DM Sans"/>
              <a:ea typeface="DM Sans"/>
              <a:cs typeface="DM Sans"/>
              <a:sym typeface="DM Sans"/>
            </a:endParaRPr>
          </a:p>
        </p:txBody>
      </p:sp>
      <p:sp>
        <p:nvSpPr>
          <p:cNvPr id="508" name="Google Shape;508;p86"/>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09" name="Google Shape;509;p86"/>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10" name="Google Shape;510;p86"/>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 name="Google Shape;511;p86"/>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12" name="Google Shape;512;p86"/>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513" name="Google Shape;513;p86"/>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6"/>
          <p:cNvSpPr txBox="1"/>
          <p:nvPr/>
        </p:nvSpPr>
        <p:spPr>
          <a:xfrm>
            <a:off x="6739325" y="3235575"/>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Share what </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you came up with!</a:t>
            </a:r>
            <a:endParaRPr b="1" sz="1000">
              <a:solidFill>
                <a:srgbClr val="83FBA3"/>
              </a:solidFill>
              <a:latin typeface="DM Sans"/>
              <a:ea typeface="DM Sans"/>
              <a:cs typeface="DM Sans"/>
              <a:sym typeface="DM Sans"/>
            </a:endParaRPr>
          </a:p>
        </p:txBody>
      </p:sp>
      <p:cxnSp>
        <p:nvCxnSpPr>
          <p:cNvPr id="515" name="Google Shape;515;p86"/>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16" name="Google Shape;516;p86"/>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520" name="Shape 520"/>
        <p:cNvGrpSpPr/>
        <p:nvPr/>
      </p:nvGrpSpPr>
      <p:grpSpPr>
        <a:xfrm>
          <a:off x="0" y="0"/>
          <a:ext cx="0" cy="0"/>
          <a:chOff x="0" y="0"/>
          <a:chExt cx="0" cy="0"/>
        </a:xfrm>
      </p:grpSpPr>
      <p:cxnSp>
        <p:nvCxnSpPr>
          <p:cNvPr id="521" name="Google Shape;521;p87"/>
          <p:cNvCxnSpPr/>
          <p:nvPr/>
        </p:nvCxnSpPr>
        <p:spPr>
          <a:xfrm>
            <a:off x="3115350" y="300"/>
            <a:ext cx="0" cy="5141400"/>
          </a:xfrm>
          <a:prstGeom prst="straightConnector1">
            <a:avLst/>
          </a:prstGeom>
          <a:noFill/>
          <a:ln cap="flat" cmpd="sng" w="9525">
            <a:solidFill>
              <a:schemeClr val="dk2"/>
            </a:solidFill>
            <a:prstDash val="solid"/>
            <a:round/>
            <a:headEnd len="sm" w="sm" type="none"/>
            <a:tailEnd len="sm" w="sm" type="none"/>
          </a:ln>
        </p:spPr>
      </p:cxnSp>
      <p:sp>
        <p:nvSpPr>
          <p:cNvPr id="522" name="Google Shape;522;p87"/>
          <p:cNvSpPr txBox="1"/>
          <p:nvPr/>
        </p:nvSpPr>
        <p:spPr>
          <a:xfrm>
            <a:off x="3419850" y="303450"/>
            <a:ext cx="4318200" cy="157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Task 1: Student Work</a:t>
            </a:r>
            <a:endParaRPr b="0" i="0" sz="5200" u="none" cap="none" strike="noStrike">
              <a:solidFill>
                <a:schemeClr val="dk1"/>
              </a:solidFill>
              <a:latin typeface="Nanum Myeongjo"/>
              <a:ea typeface="Nanum Myeongjo"/>
              <a:cs typeface="Nanum Myeongjo"/>
              <a:sym typeface="Nanum Myeongjo"/>
            </a:endParaRPr>
          </a:p>
        </p:txBody>
      </p:sp>
      <p:sp>
        <p:nvSpPr>
          <p:cNvPr id="523" name="Google Shape;523;p87"/>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03</a:t>
            </a:r>
            <a:endParaRPr b="0" i="0" sz="5200" u="none" cap="none" strike="noStrike">
              <a:solidFill>
                <a:schemeClr val="dk1"/>
              </a:solidFill>
              <a:latin typeface="Nanum Myeongjo"/>
              <a:ea typeface="Nanum Myeongjo"/>
              <a:cs typeface="Nanum Myeongjo"/>
              <a:sym typeface="Nanum Myeongj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27" name="Shape 527"/>
        <p:cNvGrpSpPr/>
        <p:nvPr/>
      </p:nvGrpSpPr>
      <p:grpSpPr>
        <a:xfrm>
          <a:off x="0" y="0"/>
          <a:ext cx="0" cy="0"/>
          <a:chOff x="0" y="0"/>
          <a:chExt cx="0" cy="0"/>
        </a:xfrm>
      </p:grpSpPr>
      <p:sp>
        <p:nvSpPr>
          <p:cNvPr id="528" name="Google Shape;528;p88"/>
          <p:cNvSpPr txBox="1"/>
          <p:nvPr/>
        </p:nvSpPr>
        <p:spPr>
          <a:xfrm>
            <a:off x="615900" y="2772850"/>
            <a:ext cx="22266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b="1" lang="en-GB" sz="1500">
                <a:solidFill>
                  <a:schemeClr val="dk1"/>
                </a:solidFill>
                <a:latin typeface="DM Sans"/>
                <a:ea typeface="DM Sans"/>
                <a:cs typeface="DM Sans"/>
                <a:sym typeface="DM Sans"/>
              </a:rPr>
              <a:t>Jot down</a:t>
            </a:r>
            <a:r>
              <a:rPr lang="en-GB" sz="1500">
                <a:solidFill>
                  <a:schemeClr val="dk1"/>
                </a:solidFill>
                <a:latin typeface="DM Sans"/>
                <a:ea typeface="DM Sans"/>
                <a:cs typeface="DM Sans"/>
                <a:sym typeface="DM Sans"/>
              </a:rPr>
              <a:t>: </a:t>
            </a:r>
            <a:r>
              <a:rPr lang="en-GB" sz="1500">
                <a:solidFill>
                  <a:schemeClr val="dk1"/>
                </a:solidFill>
                <a:latin typeface="DM Sans"/>
                <a:ea typeface="DM Sans"/>
                <a:cs typeface="DM Sans"/>
                <a:sym typeface="DM Sans"/>
              </a:rPr>
              <a:t>One thing you notice about each piece of student work.</a:t>
            </a:r>
            <a:endParaRPr sz="1500">
              <a:solidFill>
                <a:schemeClr val="dk1"/>
              </a:solidFill>
              <a:latin typeface="DM Sans"/>
              <a:ea typeface="DM Sans"/>
              <a:cs typeface="DM Sans"/>
              <a:sym typeface="DM Sans"/>
            </a:endParaRPr>
          </a:p>
        </p:txBody>
      </p:sp>
      <p:cxnSp>
        <p:nvCxnSpPr>
          <p:cNvPr id="529" name="Google Shape;529;p88"/>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30" name="Google Shape;530;p88"/>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31" name="Google Shape;531;p88"/>
          <p:cNvSpPr txBox="1"/>
          <p:nvPr/>
        </p:nvSpPr>
        <p:spPr>
          <a:xfrm>
            <a:off x="615900" y="303450"/>
            <a:ext cx="2392800" cy="2105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800">
                <a:solidFill>
                  <a:schemeClr val="dk1"/>
                </a:solidFill>
                <a:latin typeface="Nanum Myeongjo"/>
                <a:ea typeface="Nanum Myeongjo"/>
                <a:cs typeface="Nanum Myeongjo"/>
                <a:sym typeface="Nanum Myeongjo"/>
              </a:rPr>
              <a:t>Round 1: What </a:t>
            </a:r>
            <a:br>
              <a:rPr lang="en-GB" sz="3800">
                <a:solidFill>
                  <a:schemeClr val="dk1"/>
                </a:solidFill>
                <a:latin typeface="Nanum Myeongjo"/>
                <a:ea typeface="Nanum Myeongjo"/>
                <a:cs typeface="Nanum Myeongjo"/>
                <a:sym typeface="Nanum Myeongjo"/>
              </a:rPr>
            </a:br>
            <a:r>
              <a:rPr lang="en-GB" sz="3800">
                <a:solidFill>
                  <a:schemeClr val="dk1"/>
                </a:solidFill>
                <a:latin typeface="Nanum Myeongjo"/>
                <a:ea typeface="Nanum Myeongjo"/>
                <a:cs typeface="Nanum Myeongjo"/>
                <a:sym typeface="Nanum Myeongjo"/>
              </a:rPr>
              <a:t>do you notice?</a:t>
            </a:r>
            <a:endParaRPr sz="3800">
              <a:solidFill>
                <a:schemeClr val="dk1"/>
              </a:solidFill>
              <a:latin typeface="Nanum Myeongjo"/>
              <a:ea typeface="Nanum Myeongjo"/>
              <a:cs typeface="Nanum Myeongjo"/>
              <a:sym typeface="Nanum Myeongjo"/>
            </a:endParaRPr>
          </a:p>
        </p:txBody>
      </p:sp>
      <p:sp>
        <p:nvSpPr>
          <p:cNvPr id="532" name="Google Shape;532;p88"/>
          <p:cNvSpPr/>
          <p:nvPr/>
        </p:nvSpPr>
        <p:spPr>
          <a:xfrm>
            <a:off x="4448300" y="492950"/>
            <a:ext cx="4202400" cy="3821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Insert image of student work here</a:t>
            </a:r>
            <a:endParaRPr/>
          </a:p>
        </p:txBody>
      </p:sp>
      <p:pic>
        <p:nvPicPr>
          <p:cNvPr id="533" name="Google Shape;533;p88"/>
          <p:cNvPicPr preferRelativeResize="0"/>
          <p:nvPr/>
        </p:nvPicPr>
        <p:blipFill>
          <a:blip r:embed="rId3">
            <a:alphaModFix/>
          </a:blip>
          <a:stretch>
            <a:fillRect/>
          </a:stretch>
        </p:blipFill>
        <p:spPr>
          <a:xfrm>
            <a:off x="4206350" y="78450"/>
            <a:ext cx="4444350" cy="49140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37" name="Shape 537"/>
        <p:cNvGrpSpPr/>
        <p:nvPr/>
      </p:nvGrpSpPr>
      <p:grpSpPr>
        <a:xfrm>
          <a:off x="0" y="0"/>
          <a:ext cx="0" cy="0"/>
          <a:chOff x="0" y="0"/>
          <a:chExt cx="0" cy="0"/>
        </a:xfrm>
      </p:grpSpPr>
      <p:sp>
        <p:nvSpPr>
          <p:cNvPr id="538" name="Google Shape;538;p89"/>
          <p:cNvSpPr txBox="1"/>
          <p:nvPr/>
        </p:nvSpPr>
        <p:spPr>
          <a:xfrm>
            <a:off x="615900" y="2772850"/>
            <a:ext cx="22266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b="1" lang="en-GB" sz="1500">
                <a:solidFill>
                  <a:schemeClr val="dk1"/>
                </a:solidFill>
                <a:latin typeface="DM Sans"/>
                <a:ea typeface="DM Sans"/>
                <a:cs typeface="DM Sans"/>
                <a:sym typeface="DM Sans"/>
              </a:rPr>
              <a:t>Jot down</a:t>
            </a:r>
            <a:r>
              <a:rPr lang="en-GB" sz="1500">
                <a:solidFill>
                  <a:schemeClr val="dk1"/>
                </a:solidFill>
                <a:latin typeface="DM Sans"/>
                <a:ea typeface="DM Sans"/>
                <a:cs typeface="DM Sans"/>
                <a:sym typeface="DM Sans"/>
              </a:rPr>
              <a:t>: One thing you notice about each piece of student work.</a:t>
            </a:r>
            <a:endParaRPr sz="1500">
              <a:solidFill>
                <a:schemeClr val="dk1"/>
              </a:solidFill>
              <a:latin typeface="DM Sans"/>
              <a:ea typeface="DM Sans"/>
              <a:cs typeface="DM Sans"/>
              <a:sym typeface="DM Sans"/>
            </a:endParaRPr>
          </a:p>
        </p:txBody>
      </p:sp>
      <p:cxnSp>
        <p:nvCxnSpPr>
          <p:cNvPr id="539" name="Google Shape;539;p89"/>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40" name="Google Shape;540;p89"/>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41" name="Google Shape;541;p89"/>
          <p:cNvSpPr txBox="1"/>
          <p:nvPr/>
        </p:nvSpPr>
        <p:spPr>
          <a:xfrm>
            <a:off x="615900" y="303450"/>
            <a:ext cx="2392800" cy="2105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800">
                <a:solidFill>
                  <a:schemeClr val="dk1"/>
                </a:solidFill>
                <a:latin typeface="Nanum Myeongjo"/>
                <a:ea typeface="Nanum Myeongjo"/>
                <a:cs typeface="Nanum Myeongjo"/>
                <a:sym typeface="Nanum Myeongjo"/>
              </a:rPr>
              <a:t>Round 1: What </a:t>
            </a:r>
            <a:br>
              <a:rPr lang="en-GB" sz="3800">
                <a:solidFill>
                  <a:schemeClr val="dk1"/>
                </a:solidFill>
                <a:latin typeface="Nanum Myeongjo"/>
                <a:ea typeface="Nanum Myeongjo"/>
                <a:cs typeface="Nanum Myeongjo"/>
                <a:sym typeface="Nanum Myeongjo"/>
              </a:rPr>
            </a:br>
            <a:r>
              <a:rPr lang="en-GB" sz="3800">
                <a:solidFill>
                  <a:schemeClr val="dk1"/>
                </a:solidFill>
                <a:latin typeface="Nanum Myeongjo"/>
                <a:ea typeface="Nanum Myeongjo"/>
                <a:cs typeface="Nanum Myeongjo"/>
                <a:sym typeface="Nanum Myeongjo"/>
              </a:rPr>
              <a:t>do you notice?</a:t>
            </a:r>
            <a:endParaRPr sz="3800">
              <a:solidFill>
                <a:schemeClr val="dk1"/>
              </a:solidFill>
              <a:latin typeface="Nanum Myeongjo"/>
              <a:ea typeface="Nanum Myeongjo"/>
              <a:cs typeface="Nanum Myeongjo"/>
              <a:sym typeface="Nanum Myeongjo"/>
            </a:endParaRPr>
          </a:p>
        </p:txBody>
      </p:sp>
      <p:sp>
        <p:nvSpPr>
          <p:cNvPr id="542" name="Google Shape;542;p89"/>
          <p:cNvSpPr/>
          <p:nvPr/>
        </p:nvSpPr>
        <p:spPr>
          <a:xfrm>
            <a:off x="4448300" y="492950"/>
            <a:ext cx="4202400" cy="3821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Insert image of student work here</a:t>
            </a:r>
            <a:endParaRPr/>
          </a:p>
        </p:txBody>
      </p:sp>
      <p:pic>
        <p:nvPicPr>
          <p:cNvPr id="543" name="Google Shape;543;p89"/>
          <p:cNvPicPr preferRelativeResize="0"/>
          <p:nvPr/>
        </p:nvPicPr>
        <p:blipFill>
          <a:blip r:embed="rId3">
            <a:alphaModFix/>
          </a:blip>
          <a:stretch>
            <a:fillRect/>
          </a:stretch>
        </p:blipFill>
        <p:spPr>
          <a:xfrm>
            <a:off x="4206350" y="78450"/>
            <a:ext cx="4444350" cy="4914078"/>
          </a:xfrm>
          <a:prstGeom prst="rect">
            <a:avLst/>
          </a:prstGeom>
          <a:noFill/>
          <a:ln>
            <a:noFill/>
          </a:ln>
        </p:spPr>
      </p:pic>
      <p:sp>
        <p:nvSpPr>
          <p:cNvPr id="544" name="Google Shape;544;p89"/>
          <p:cNvSpPr/>
          <p:nvPr/>
        </p:nvSpPr>
        <p:spPr>
          <a:xfrm>
            <a:off x="2337900" y="3425025"/>
            <a:ext cx="1666200" cy="16242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9"/>
          <p:cNvSpPr txBox="1"/>
          <p:nvPr/>
        </p:nvSpPr>
        <p:spPr>
          <a:xfrm>
            <a:off x="2478000" y="3908875"/>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and share what you saw!</a:t>
            </a:r>
            <a:endParaRPr b="1">
              <a:solidFill>
                <a:srgbClr val="BDFCD7"/>
              </a:solidFill>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549" name="Shape 549"/>
        <p:cNvGrpSpPr/>
        <p:nvPr/>
      </p:nvGrpSpPr>
      <p:grpSpPr>
        <a:xfrm>
          <a:off x="0" y="0"/>
          <a:ext cx="0" cy="0"/>
          <a:chOff x="0" y="0"/>
          <a:chExt cx="0" cy="0"/>
        </a:xfrm>
      </p:grpSpPr>
      <p:cxnSp>
        <p:nvCxnSpPr>
          <p:cNvPr id="550" name="Google Shape;550;p90"/>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551" name="Google Shape;551;p90"/>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552" name="Google Shape;552;p90"/>
          <p:cNvSpPr txBox="1"/>
          <p:nvPr/>
        </p:nvSpPr>
        <p:spPr>
          <a:xfrm>
            <a:off x="1613100" y="376226"/>
            <a:ext cx="5917800" cy="538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1000"/>
              </a:spcAft>
              <a:buClr>
                <a:schemeClr val="dk1"/>
              </a:buClr>
              <a:buSzPts val="1100"/>
              <a:buFont typeface="Arial"/>
              <a:buNone/>
            </a:pPr>
            <a:r>
              <a:rPr lang="en-GB" sz="3500">
                <a:solidFill>
                  <a:srgbClr val="83FBA3"/>
                </a:solidFill>
                <a:latin typeface="Nanum Myeongjo"/>
                <a:ea typeface="Nanum Myeongjo"/>
                <a:cs typeface="Nanum Myeongjo"/>
                <a:sym typeface="Nanum Myeongjo"/>
              </a:rPr>
              <a:t>Criteria for Success</a:t>
            </a:r>
            <a:endParaRPr sz="3500">
              <a:solidFill>
                <a:schemeClr val="lt1"/>
              </a:solidFill>
              <a:latin typeface="Nanum Myeongjo"/>
              <a:ea typeface="Nanum Myeongjo"/>
              <a:cs typeface="Nanum Myeongjo"/>
              <a:sym typeface="Nanum Myeongjo"/>
            </a:endParaRPr>
          </a:p>
        </p:txBody>
      </p:sp>
      <p:graphicFrame>
        <p:nvGraphicFramePr>
          <p:cNvPr id="553" name="Google Shape;553;p90"/>
          <p:cNvGraphicFramePr/>
          <p:nvPr/>
        </p:nvGraphicFramePr>
        <p:xfrm>
          <a:off x="1037388" y="1308850"/>
          <a:ext cx="3000000" cy="3000000"/>
        </p:xfrm>
        <a:graphic>
          <a:graphicData uri="http://schemas.openxmlformats.org/drawingml/2006/table">
            <a:tbl>
              <a:tblPr>
                <a:noFill/>
                <a:tableStyleId>{4BCFAB2C-5365-4C24-B004-50600DE72888}</a:tableStyleId>
              </a:tblPr>
              <a:tblGrid>
                <a:gridCol w="2677225"/>
                <a:gridCol w="2807825"/>
                <a:gridCol w="1839225"/>
              </a:tblGrid>
              <a:tr h="500025">
                <a:tc>
                  <a:txBody>
                    <a:bodyPr/>
                    <a:lstStyle/>
                    <a:p>
                      <a:pPr indent="0" lvl="0" marL="0" rtl="0" algn="l">
                        <a:spcBef>
                          <a:spcPts val="0"/>
                        </a:spcBef>
                        <a:spcAft>
                          <a:spcPts val="0"/>
                        </a:spcAft>
                        <a:buNone/>
                      </a:pPr>
                      <a:r>
                        <a:rPr b="1" lang="en-GB" sz="1200">
                          <a:latin typeface="DM Sans"/>
                          <a:ea typeface="DM Sans"/>
                          <a:cs typeface="DM Sans"/>
                          <a:sym typeface="DM Sans"/>
                        </a:rPr>
                        <a:t>Conference and Provide Revision Support</a:t>
                      </a:r>
                      <a:endParaRPr b="1" sz="1200">
                        <a:latin typeface="DM Sans"/>
                        <a:ea typeface="DM Sans"/>
                        <a:cs typeface="DM Sans"/>
                        <a:sym typeface="DM Sans"/>
                      </a:endParaRPr>
                    </a:p>
                  </a:txBody>
                  <a:tcPr marT="63500" marB="63500" marR="63500" marL="63500">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 with Revision</a:t>
                      </a:r>
                      <a:endParaRPr b="1" sz="1200">
                        <a:latin typeface="DM Sans"/>
                        <a:ea typeface="DM Sans"/>
                        <a:cs typeface="DM Sans"/>
                        <a:sym typeface="DM Sans"/>
                      </a:endParaRPr>
                    </a:p>
                  </a:txBody>
                  <a:tcPr marT="63500" marB="63500" marR="63500" marL="63500">
                    <a:lnB cap="flat" cmpd="sng" w="12700">
                      <a:solidFill>
                        <a:srgbClr val="1F1F1F"/>
                      </a:solidFill>
                      <a:prstDash val="solid"/>
                      <a:round/>
                      <a:headEnd len="sm" w="sm" type="none"/>
                      <a:tailEnd len="sm" w="sm" type="none"/>
                    </a:lnB>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a:t>
                      </a:r>
                      <a:endParaRPr b="1" sz="1200">
                        <a:latin typeface="DM Sans"/>
                        <a:ea typeface="DM Sans"/>
                        <a:cs typeface="DM Sans"/>
                        <a:sym typeface="DM Sans"/>
                      </a:endParaRPr>
                    </a:p>
                  </a:txBody>
                  <a:tcPr marT="63500" marB="63500" marR="63500" marL="63500">
                    <a:solidFill>
                      <a:srgbClr val="83FBA3"/>
                    </a:solidFill>
                  </a:tcPr>
                </a:tc>
              </a:tr>
              <a:tr h="1634625">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shows an emerging understanding of the expectations of the indicator(s). After conferencing and additional instruction/learning, the student may provide a revised or different artifact as evidence of the indicator(s). </a:t>
                      </a:r>
                      <a:endParaRPr sz="1300">
                        <a:solidFill>
                          <a:schemeClr val="lt1"/>
                        </a:solidFill>
                        <a:latin typeface="DM Sans"/>
                        <a:ea typeface="DM Sans"/>
                        <a:cs typeface="DM Sans"/>
                        <a:sym typeface="DM Sans"/>
                      </a:endParaRPr>
                    </a:p>
                  </a:txBody>
                  <a:tcPr marT="63500" marB="63500" marR="63500" marL="63500">
                    <a:lnR cap="flat" cmpd="sng" w="12700">
                      <a:solidFill>
                        <a:srgbClr val="1F1F1F"/>
                      </a:solidFill>
                      <a:prstDash val="solid"/>
                      <a:round/>
                      <a:headEnd len="sm" w="sm" type="none"/>
                      <a:tailEnd len="sm" w="sm" type="none"/>
                    </a:lnR>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is approaching a full understanding of the expectations of the indicator(s). The artifact may contain execution errors that should be corrected in revision. The student may revise the selected artifact or submit a different artifact.</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lnR cap="flat" cmpd="sng" w="12700">
                      <a:solidFill>
                        <a:srgbClr val="1F1F1F"/>
                      </a:solidFill>
                      <a:prstDash val="solid"/>
                      <a:round/>
                      <a:headEnd len="sm" w="sm" type="none"/>
                      <a:tailEnd len="sm" w="sm" type="none"/>
                    </a:lnR>
                    <a:lnT cap="flat" cmpd="sng" w="12700">
                      <a:solidFill>
                        <a:srgbClr val="1F1F1F"/>
                      </a:solidFill>
                      <a:prstDash val="solid"/>
                      <a:round/>
                      <a:headEnd len="sm" w="sm" type="none"/>
                      <a:tailEnd len="sm" w="sm" type="none"/>
                    </a:lnT>
                    <a:lnB cap="flat" cmpd="sng" w="12700">
                      <a:solidFill>
                        <a:srgbClr val="1F1F1F"/>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demonstrates evidence that they have met the expectations of the indicator(s).</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solidFill>
                      <a:schemeClr val="accent3"/>
                    </a:solidFill>
                  </a:tcPr>
                </a:tc>
              </a:tr>
            </a:tbl>
          </a:graphicData>
        </a:graphic>
      </p:graphicFrame>
      <p:sp>
        <p:nvSpPr>
          <p:cNvPr id="554" name="Google Shape;554;p90"/>
          <p:cNvSpPr/>
          <p:nvPr/>
        </p:nvSpPr>
        <p:spPr>
          <a:xfrm>
            <a:off x="6956600" y="3044050"/>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0"/>
          <p:cNvSpPr txBox="1"/>
          <p:nvPr/>
        </p:nvSpPr>
        <p:spPr>
          <a:xfrm>
            <a:off x="7148900" y="3763150"/>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What resonates with you? What questions surace for you?</a:t>
            </a:r>
            <a:endParaRPr b="1" sz="1100">
              <a:solidFill>
                <a:srgbClr val="145758"/>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559" name="Shape 559"/>
        <p:cNvGrpSpPr/>
        <p:nvPr/>
      </p:nvGrpSpPr>
      <p:grpSpPr>
        <a:xfrm>
          <a:off x="0" y="0"/>
          <a:ext cx="0" cy="0"/>
          <a:chOff x="0" y="0"/>
          <a:chExt cx="0" cy="0"/>
        </a:xfrm>
      </p:grpSpPr>
      <p:cxnSp>
        <p:nvCxnSpPr>
          <p:cNvPr id="560" name="Google Shape;560;p91"/>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561" name="Google Shape;561;p91"/>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562" name="Google Shape;562;p91"/>
          <p:cNvSpPr txBox="1"/>
          <p:nvPr/>
        </p:nvSpPr>
        <p:spPr>
          <a:xfrm>
            <a:off x="565275" y="1259700"/>
            <a:ext cx="7918500" cy="2829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lt1"/>
                </a:solidFill>
                <a:latin typeface="DM Sans"/>
                <a:ea typeface="DM Sans"/>
                <a:cs typeface="DM Sans"/>
                <a:sym typeface="DM Sans"/>
              </a:rPr>
              <a:t>When a student stands up to present their academic work, we have an incredible opportunity to listen deeply, uncover the students strengths and struggles, reimagine our curriculum and pedagogy, and move with an antiracist and student-centered lens. (Safir and Dugan, 2021, p. 135)</a:t>
            </a:r>
            <a:endParaRPr sz="2000">
              <a:solidFill>
                <a:schemeClr val="lt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2000">
              <a:solidFill>
                <a:schemeClr val="lt1"/>
              </a:solidFill>
              <a:latin typeface="DM Sans"/>
              <a:ea typeface="DM Sans"/>
              <a:cs typeface="DM Sans"/>
              <a:sym typeface="DM Sans"/>
            </a:endParaRPr>
          </a:p>
          <a:p>
            <a:pPr indent="0" lvl="0" marL="457200" rtl="0" algn="l">
              <a:lnSpc>
                <a:spcPct val="115000"/>
              </a:lnSpc>
              <a:spcBef>
                <a:spcPts val="1200"/>
              </a:spcBef>
              <a:spcAft>
                <a:spcPts val="0"/>
              </a:spcAft>
              <a:buClr>
                <a:schemeClr val="dk1"/>
              </a:buClr>
              <a:buSzPts val="1100"/>
              <a:buFont typeface="Arial"/>
              <a:buNone/>
            </a:pPr>
            <a:r>
              <a:rPr lang="en-GB" sz="1200">
                <a:solidFill>
                  <a:schemeClr val="lt1"/>
                </a:solidFill>
                <a:latin typeface="DM Sans"/>
                <a:ea typeface="DM Sans"/>
                <a:cs typeface="DM Sans"/>
                <a:sym typeface="DM Sans"/>
              </a:rPr>
              <a:t>Source: Safir, Shane, and Jamila Dugan. Street Data: A Next-Generation Model for Equity, Pedagogy, and School Transformation. Corwin, 2021. </a:t>
            </a:r>
            <a:endParaRPr sz="2000">
              <a:solidFill>
                <a:schemeClr val="lt1"/>
              </a:solidFill>
              <a:latin typeface="DM Sans"/>
              <a:ea typeface="DM Sans"/>
              <a:cs typeface="DM Sans"/>
              <a:sym typeface="DM Sans"/>
            </a:endParaRPr>
          </a:p>
        </p:txBody>
      </p:sp>
      <p:sp>
        <p:nvSpPr>
          <p:cNvPr id="563" name="Google Shape;563;p91"/>
          <p:cNvSpPr txBox="1"/>
          <p:nvPr/>
        </p:nvSpPr>
        <p:spPr>
          <a:xfrm>
            <a:off x="615900" y="368375"/>
            <a:ext cx="7681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Humanizing Assessment</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78" name="Shape 278"/>
        <p:cNvGrpSpPr/>
        <p:nvPr/>
      </p:nvGrpSpPr>
      <p:grpSpPr>
        <a:xfrm>
          <a:off x="0" y="0"/>
          <a:ext cx="0" cy="0"/>
          <a:chOff x="0" y="0"/>
          <a:chExt cx="0" cy="0"/>
        </a:xfrm>
      </p:grpSpPr>
      <p:cxnSp>
        <p:nvCxnSpPr>
          <p:cNvPr id="279" name="Google Shape;279;p6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80" name="Google Shape;280;p6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81" name="Google Shape;281;p65"/>
          <p:cNvSpPr txBox="1"/>
          <p:nvPr/>
        </p:nvSpPr>
        <p:spPr>
          <a:xfrm>
            <a:off x="768300" y="379350"/>
            <a:ext cx="7547400" cy="3258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Welcome!</a:t>
            </a:r>
            <a:endParaRPr sz="3500">
              <a:solidFill>
                <a:srgbClr val="83FBA3"/>
              </a:solidFill>
              <a:latin typeface="Nanum Myeongjo"/>
              <a:ea typeface="Nanum Myeongjo"/>
              <a:cs typeface="Nanum Myeongjo"/>
              <a:sym typeface="Nanum Myeongjo"/>
            </a:endParaRPr>
          </a:p>
          <a:p>
            <a:pPr indent="0" lvl="0" marL="0" rtl="0" algn="l">
              <a:spcBef>
                <a:spcPts val="1000"/>
              </a:spcBef>
              <a:spcAft>
                <a:spcPts val="0"/>
              </a:spcAft>
              <a:buClr>
                <a:schemeClr val="dk1"/>
              </a:buClr>
              <a:buSzPts val="1100"/>
              <a:buFont typeface="Arial"/>
              <a:buNone/>
            </a:pPr>
            <a:r>
              <a:rPr lang="en-GB" sz="3500">
                <a:solidFill>
                  <a:schemeClr val="lt1"/>
                </a:solidFill>
                <a:latin typeface="DM Sans"/>
                <a:ea typeface="DM Sans"/>
                <a:cs typeface="DM Sans"/>
                <a:sym typeface="DM Sans"/>
              </a:rPr>
              <a:t>Joining Question:</a:t>
            </a:r>
            <a:endParaRPr sz="3500">
              <a:solidFill>
                <a:schemeClr val="lt1"/>
              </a:solidFill>
              <a:latin typeface="DM Sans"/>
              <a:ea typeface="DM Sans"/>
              <a:cs typeface="DM Sans"/>
              <a:sym typeface="DM Sans"/>
            </a:endParaRPr>
          </a:p>
          <a:p>
            <a:pPr indent="-419100" lvl="0" marL="457200" rtl="0" algn="l">
              <a:spcBef>
                <a:spcPts val="1000"/>
              </a:spcBef>
              <a:spcAft>
                <a:spcPts val="0"/>
              </a:spcAft>
              <a:buClr>
                <a:schemeClr val="lt1"/>
              </a:buClr>
              <a:buSzPts val="3000"/>
              <a:buFont typeface="Nanum Myeongjo"/>
              <a:buChar char="●"/>
            </a:pPr>
            <a:r>
              <a:rPr lang="en-GB" sz="3000">
                <a:solidFill>
                  <a:schemeClr val="lt1"/>
                </a:solidFill>
                <a:latin typeface="Nanum Myeongjo"/>
                <a:ea typeface="Nanum Myeongjo"/>
                <a:cs typeface="Nanum Myeongjo"/>
                <a:sym typeface="Nanum Myeongjo"/>
              </a:rPr>
              <a:t>Please share your name, role, and where you’re joining from. </a:t>
            </a:r>
            <a:endParaRPr sz="3000">
              <a:solidFill>
                <a:schemeClr val="lt1"/>
              </a:solidFill>
              <a:latin typeface="Nanum Myeongjo"/>
              <a:ea typeface="Nanum Myeongjo"/>
              <a:cs typeface="Nanum Myeongjo"/>
              <a:sym typeface="Nanum Myeongjo"/>
            </a:endParaRPr>
          </a:p>
          <a:p>
            <a:pPr indent="-450850" lvl="0" marL="457200" rtl="0" algn="l">
              <a:spcBef>
                <a:spcPts val="0"/>
              </a:spcBef>
              <a:spcAft>
                <a:spcPts val="0"/>
              </a:spcAft>
              <a:buClr>
                <a:schemeClr val="lt1"/>
              </a:buClr>
              <a:buSzPts val="3500"/>
              <a:buFont typeface="Nanum Myeongjo"/>
              <a:buChar char="●"/>
            </a:pPr>
            <a:r>
              <a:rPr lang="en-GB" sz="3000">
                <a:solidFill>
                  <a:schemeClr val="lt1"/>
                </a:solidFill>
                <a:latin typeface="Nanum Myeongjo"/>
                <a:ea typeface="Nanum Myeongjo"/>
                <a:cs typeface="Nanum Myeongjo"/>
                <a:sym typeface="Nanum Myeongjo"/>
              </a:rPr>
              <a:t>What is something that made you laugh recently?</a:t>
            </a:r>
            <a:endParaRPr sz="3500">
              <a:solidFill>
                <a:schemeClr val="lt1"/>
              </a:solidFill>
              <a:latin typeface="DM Sans"/>
              <a:ea typeface="DM Sans"/>
              <a:cs typeface="DM Sans"/>
              <a:sym typeface="DM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67" name="Shape 567"/>
        <p:cNvGrpSpPr/>
        <p:nvPr/>
      </p:nvGrpSpPr>
      <p:grpSpPr>
        <a:xfrm>
          <a:off x="0" y="0"/>
          <a:ext cx="0" cy="0"/>
          <a:chOff x="0" y="0"/>
          <a:chExt cx="0" cy="0"/>
        </a:xfrm>
      </p:grpSpPr>
      <p:cxnSp>
        <p:nvCxnSpPr>
          <p:cNvPr id="568" name="Google Shape;568;p92"/>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569" name="Google Shape;569;p92"/>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570" name="Google Shape;570;p92"/>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71" name="Google Shape;571;p92"/>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2" name="Google Shape;572;p92"/>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73" name="Google Shape;573;p92"/>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74" name="Google Shape;574;p92"/>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75" name="Google Shape;575;p92"/>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576" name="Google Shape;576;p92"/>
          <p:cNvSpPr txBox="1"/>
          <p:nvPr/>
        </p:nvSpPr>
        <p:spPr>
          <a:xfrm>
            <a:off x="325175" y="2843600"/>
            <a:ext cx="2169900" cy="4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chemeClr val="dk1"/>
                </a:solidFill>
                <a:latin typeface="DM Sans"/>
                <a:ea typeface="DM Sans"/>
                <a:cs typeface="DM Sans"/>
                <a:sym typeface="DM Sans"/>
              </a:rPr>
              <a:t>102.d: Build linear functions that model relationships between two quantities.</a:t>
            </a:r>
            <a:endParaRPr b="1" sz="1000">
              <a:solidFill>
                <a:schemeClr val="dk1"/>
              </a:solidFill>
              <a:latin typeface="DM Sans"/>
              <a:ea typeface="DM Sans"/>
              <a:cs typeface="DM Sans"/>
              <a:sym typeface="DM Sans"/>
            </a:endParaRPr>
          </a:p>
        </p:txBody>
      </p:sp>
      <p:cxnSp>
        <p:nvCxnSpPr>
          <p:cNvPr id="577" name="Google Shape;577;p92"/>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578" name="Google Shape;578;p92"/>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579" name="Google Shape;579;p92"/>
          <p:cNvSpPr txBox="1"/>
          <p:nvPr/>
        </p:nvSpPr>
        <p:spPr>
          <a:xfrm>
            <a:off x="3008088" y="1262550"/>
            <a:ext cx="1665900" cy="234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Conference and Provide Revision Support</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a:latin typeface="DM Sans"/>
              <a:ea typeface="DM Sans"/>
              <a:cs typeface="DM Sans"/>
              <a:sym typeface="DM Sans"/>
            </a:endParaRPr>
          </a:p>
        </p:txBody>
      </p:sp>
      <p:sp>
        <p:nvSpPr>
          <p:cNvPr id="580" name="Google Shape;580;p92"/>
          <p:cNvSpPr txBox="1"/>
          <p:nvPr/>
        </p:nvSpPr>
        <p:spPr>
          <a:xfrm>
            <a:off x="5058900" y="1262550"/>
            <a:ext cx="1665900" cy="216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with Revision</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a:latin typeface="DM Sans"/>
              <a:ea typeface="DM Sans"/>
              <a:cs typeface="DM Sans"/>
              <a:sym typeface="DM Sans"/>
            </a:endParaRPr>
          </a:p>
        </p:txBody>
      </p:sp>
      <p:sp>
        <p:nvSpPr>
          <p:cNvPr id="581" name="Google Shape;581;p92"/>
          <p:cNvSpPr txBox="1"/>
          <p:nvPr/>
        </p:nvSpPr>
        <p:spPr>
          <a:xfrm>
            <a:off x="7071650" y="1262550"/>
            <a:ext cx="1665900" cy="1103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demonstrates evidence </a:t>
            </a:r>
            <a:br>
              <a:rPr lang="en-GB" sz="1000">
                <a:latin typeface="DM Sans"/>
                <a:ea typeface="DM Sans"/>
                <a:cs typeface="DM Sans"/>
                <a:sym typeface="DM Sans"/>
              </a:rPr>
            </a:br>
            <a:r>
              <a:rPr lang="en-GB" sz="1000">
                <a:latin typeface="DM Sans"/>
                <a:ea typeface="DM Sans"/>
                <a:cs typeface="DM Sans"/>
                <a:sym typeface="DM Sans"/>
              </a:rPr>
              <a:t>that they have met the expectations of the indicator(s).</a:t>
            </a:r>
            <a:endParaRPr sz="1000">
              <a:latin typeface="DM Sans"/>
              <a:ea typeface="DM Sans"/>
              <a:cs typeface="DM Sans"/>
              <a:sym typeface="D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585" name="Shape 585"/>
        <p:cNvGrpSpPr/>
        <p:nvPr/>
      </p:nvGrpSpPr>
      <p:grpSpPr>
        <a:xfrm>
          <a:off x="0" y="0"/>
          <a:ext cx="0" cy="0"/>
          <a:chOff x="0" y="0"/>
          <a:chExt cx="0" cy="0"/>
        </a:xfrm>
      </p:grpSpPr>
      <p:cxnSp>
        <p:nvCxnSpPr>
          <p:cNvPr id="586" name="Google Shape;586;p93"/>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587" name="Google Shape;587;p93"/>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588" name="Google Shape;588;p93"/>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589" name="Google Shape;589;p93"/>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590" name="Google Shape;590;p93"/>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93"/>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93"/>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3"/>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597" name="Shape 597"/>
        <p:cNvGrpSpPr/>
        <p:nvPr/>
      </p:nvGrpSpPr>
      <p:grpSpPr>
        <a:xfrm>
          <a:off x="0" y="0"/>
          <a:ext cx="0" cy="0"/>
          <a:chOff x="0" y="0"/>
          <a:chExt cx="0" cy="0"/>
        </a:xfrm>
      </p:grpSpPr>
      <p:cxnSp>
        <p:nvCxnSpPr>
          <p:cNvPr id="598" name="Google Shape;598;p94"/>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599" name="Google Shape;599;p94"/>
          <p:cNvSpPr txBox="1"/>
          <p:nvPr/>
        </p:nvSpPr>
        <p:spPr>
          <a:xfrm>
            <a:off x="615900" y="303450"/>
            <a:ext cx="72195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a:t>
            </a:r>
            <a:endParaRPr sz="3300">
              <a:solidFill>
                <a:schemeClr val="dk1"/>
              </a:solidFill>
              <a:latin typeface="Nanum Myeongjo"/>
              <a:ea typeface="Nanum Myeongjo"/>
              <a:cs typeface="Nanum Myeongjo"/>
              <a:sym typeface="Nanum Myeongjo"/>
            </a:endParaRPr>
          </a:p>
        </p:txBody>
      </p:sp>
      <p:cxnSp>
        <p:nvCxnSpPr>
          <p:cNvPr id="600" name="Google Shape;600;p94"/>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601" name="Google Shape;601;p94"/>
          <p:cNvPicPr preferRelativeResize="0"/>
          <p:nvPr/>
        </p:nvPicPr>
        <p:blipFill rotWithShape="1">
          <a:blip r:embed="rId3">
            <a:alphaModFix/>
          </a:blip>
          <a:srcRect b="52187" l="0" r="0" t="42598"/>
          <a:stretch/>
        </p:blipFill>
        <p:spPr>
          <a:xfrm>
            <a:off x="1479450" y="805350"/>
            <a:ext cx="5493848" cy="492600"/>
          </a:xfrm>
          <a:prstGeom prst="rect">
            <a:avLst/>
          </a:prstGeom>
          <a:noFill/>
          <a:ln>
            <a:noFill/>
          </a:ln>
        </p:spPr>
      </p:pic>
      <p:pic>
        <p:nvPicPr>
          <p:cNvPr id="602" name="Google Shape;602;p94"/>
          <p:cNvPicPr preferRelativeResize="0"/>
          <p:nvPr/>
        </p:nvPicPr>
        <p:blipFill rotWithShape="1">
          <a:blip r:embed="rId4">
            <a:alphaModFix/>
          </a:blip>
          <a:srcRect b="36811" l="0" r="0" t="53417"/>
          <a:stretch/>
        </p:blipFill>
        <p:spPr>
          <a:xfrm>
            <a:off x="1479450" y="1297950"/>
            <a:ext cx="5493851" cy="923131"/>
          </a:xfrm>
          <a:prstGeom prst="rect">
            <a:avLst/>
          </a:prstGeom>
          <a:noFill/>
          <a:ln>
            <a:noFill/>
          </a:ln>
        </p:spPr>
      </p:pic>
      <p:pic>
        <p:nvPicPr>
          <p:cNvPr id="603" name="Google Shape;603;p94"/>
          <p:cNvPicPr preferRelativeResize="0"/>
          <p:nvPr/>
        </p:nvPicPr>
        <p:blipFill rotWithShape="1">
          <a:blip r:embed="rId3">
            <a:alphaModFix/>
          </a:blip>
          <a:srcRect b="2562" l="0" r="0" t="66965"/>
          <a:stretch/>
        </p:blipFill>
        <p:spPr>
          <a:xfrm>
            <a:off x="1479450" y="2221075"/>
            <a:ext cx="5493851" cy="2878710"/>
          </a:xfrm>
          <a:prstGeom prst="rect">
            <a:avLst/>
          </a:prstGeom>
          <a:noFill/>
          <a:ln>
            <a:noFill/>
          </a:ln>
        </p:spPr>
      </p:pic>
      <p:sp>
        <p:nvSpPr>
          <p:cNvPr id="604" name="Google Shape;604;p94"/>
          <p:cNvSpPr/>
          <p:nvPr/>
        </p:nvSpPr>
        <p:spPr>
          <a:xfrm>
            <a:off x="6085225"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4"/>
          <p:cNvSpPr txBox="1"/>
          <p:nvPr/>
        </p:nvSpPr>
        <p:spPr>
          <a:xfrm>
            <a:off x="6281275"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09" name="Shape 609"/>
        <p:cNvGrpSpPr/>
        <p:nvPr/>
      </p:nvGrpSpPr>
      <p:grpSpPr>
        <a:xfrm>
          <a:off x="0" y="0"/>
          <a:ext cx="0" cy="0"/>
          <a:chOff x="0" y="0"/>
          <a:chExt cx="0" cy="0"/>
        </a:xfrm>
      </p:grpSpPr>
      <p:cxnSp>
        <p:nvCxnSpPr>
          <p:cNvPr id="610" name="Google Shape;610;p95"/>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11" name="Google Shape;611;p95"/>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12" name="Google Shape;612;p95"/>
          <p:cNvSpPr txBox="1"/>
          <p:nvPr/>
        </p:nvSpPr>
        <p:spPr>
          <a:xfrm>
            <a:off x="615900" y="303450"/>
            <a:ext cx="6930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#2</a:t>
            </a:r>
            <a:endParaRPr sz="3300">
              <a:solidFill>
                <a:schemeClr val="dk1"/>
              </a:solidFill>
              <a:latin typeface="Nanum Myeongjo"/>
              <a:ea typeface="Nanum Myeongjo"/>
              <a:cs typeface="Nanum Myeongjo"/>
              <a:sym typeface="Nanum Myeongjo"/>
            </a:endParaRPr>
          </a:p>
        </p:txBody>
      </p:sp>
      <p:pic>
        <p:nvPicPr>
          <p:cNvPr id="613" name="Google Shape;613;p95"/>
          <p:cNvPicPr preferRelativeResize="0"/>
          <p:nvPr/>
        </p:nvPicPr>
        <p:blipFill rotWithShape="1">
          <a:blip r:embed="rId3">
            <a:alphaModFix/>
          </a:blip>
          <a:srcRect b="79466" l="0" r="0" t="12157"/>
          <a:stretch/>
        </p:blipFill>
        <p:spPr>
          <a:xfrm>
            <a:off x="1736375" y="918150"/>
            <a:ext cx="4806900" cy="549732"/>
          </a:xfrm>
          <a:prstGeom prst="rect">
            <a:avLst/>
          </a:prstGeom>
          <a:noFill/>
          <a:ln>
            <a:noFill/>
          </a:ln>
        </p:spPr>
      </p:pic>
      <p:pic>
        <p:nvPicPr>
          <p:cNvPr id="614" name="Google Shape;614;p95"/>
          <p:cNvPicPr preferRelativeResize="0"/>
          <p:nvPr/>
        </p:nvPicPr>
        <p:blipFill rotWithShape="1">
          <a:blip r:embed="rId3">
            <a:alphaModFix/>
          </a:blip>
          <a:srcRect b="23557" l="0" r="0" t="25902"/>
          <a:stretch/>
        </p:blipFill>
        <p:spPr>
          <a:xfrm>
            <a:off x="1736375" y="1467871"/>
            <a:ext cx="4806900" cy="3316816"/>
          </a:xfrm>
          <a:prstGeom prst="rect">
            <a:avLst/>
          </a:prstGeom>
          <a:noFill/>
          <a:ln>
            <a:noFill/>
          </a:ln>
        </p:spPr>
      </p:pic>
      <p:sp>
        <p:nvSpPr>
          <p:cNvPr id="615" name="Google Shape;615;p95"/>
          <p:cNvSpPr/>
          <p:nvPr/>
        </p:nvSpPr>
        <p:spPr>
          <a:xfrm>
            <a:off x="5713575"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5"/>
          <p:cNvSpPr txBox="1"/>
          <p:nvPr/>
        </p:nvSpPr>
        <p:spPr>
          <a:xfrm>
            <a:off x="5909625"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 </a:t>
            </a:r>
            <a:endParaRPr b="1" sz="1000">
              <a:solidFill>
                <a:srgbClr val="83FBA3"/>
              </a:solidFill>
              <a:latin typeface="DM Sans"/>
              <a:ea typeface="DM Sans"/>
              <a:cs typeface="DM Sans"/>
              <a:sym typeface="DM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20" name="Shape 620"/>
        <p:cNvGrpSpPr/>
        <p:nvPr/>
      </p:nvGrpSpPr>
      <p:grpSpPr>
        <a:xfrm>
          <a:off x="0" y="0"/>
          <a:ext cx="0" cy="0"/>
          <a:chOff x="0" y="0"/>
          <a:chExt cx="0" cy="0"/>
        </a:xfrm>
      </p:grpSpPr>
      <p:cxnSp>
        <p:nvCxnSpPr>
          <p:cNvPr id="621" name="Google Shape;621;p96"/>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22" name="Google Shape;622;p96"/>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23" name="Google Shape;623;p96"/>
          <p:cNvSpPr txBox="1"/>
          <p:nvPr/>
        </p:nvSpPr>
        <p:spPr>
          <a:xfrm>
            <a:off x="615900" y="303450"/>
            <a:ext cx="2298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a:t>
            </a:r>
            <a:endParaRPr sz="3300">
              <a:solidFill>
                <a:schemeClr val="dk1"/>
              </a:solidFill>
              <a:latin typeface="Nanum Myeongjo"/>
              <a:ea typeface="Nanum Myeongjo"/>
              <a:cs typeface="Nanum Myeongjo"/>
              <a:sym typeface="Nanum Myeongjo"/>
            </a:endParaRPr>
          </a:p>
        </p:txBody>
      </p:sp>
      <p:sp>
        <p:nvSpPr>
          <p:cNvPr id="624" name="Google Shape;624;p96"/>
          <p:cNvSpPr/>
          <p:nvPr/>
        </p:nvSpPr>
        <p:spPr>
          <a:xfrm>
            <a:off x="541850"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96"/>
          <p:cNvSpPr txBox="1"/>
          <p:nvPr/>
        </p:nvSpPr>
        <p:spPr>
          <a:xfrm>
            <a:off x="737900"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pic>
        <p:nvPicPr>
          <p:cNvPr id="626" name="Google Shape;626;p96"/>
          <p:cNvPicPr preferRelativeResize="0"/>
          <p:nvPr/>
        </p:nvPicPr>
        <p:blipFill>
          <a:blip r:embed="rId3">
            <a:alphaModFix/>
          </a:blip>
          <a:stretch>
            <a:fillRect/>
          </a:stretch>
        </p:blipFill>
        <p:spPr>
          <a:xfrm>
            <a:off x="3073152" y="2"/>
            <a:ext cx="5294268"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630" name="Shape 630"/>
        <p:cNvGrpSpPr/>
        <p:nvPr/>
      </p:nvGrpSpPr>
      <p:grpSpPr>
        <a:xfrm>
          <a:off x="0" y="0"/>
          <a:ext cx="0" cy="0"/>
          <a:chOff x="0" y="0"/>
          <a:chExt cx="0" cy="0"/>
        </a:xfrm>
      </p:grpSpPr>
      <p:cxnSp>
        <p:nvCxnSpPr>
          <p:cNvPr id="631" name="Google Shape;631;p97"/>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632" name="Google Shape;632;p97"/>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633" name="Google Shape;633;p97"/>
          <p:cNvSpPr txBox="1"/>
          <p:nvPr/>
        </p:nvSpPr>
        <p:spPr>
          <a:xfrm>
            <a:off x="615900" y="1598550"/>
            <a:ext cx="6571800" cy="4095300"/>
          </a:xfrm>
          <a:prstGeom prst="rect">
            <a:avLst/>
          </a:prstGeom>
          <a:noFill/>
          <a:ln>
            <a:noFill/>
          </a:ln>
        </p:spPr>
        <p:txBody>
          <a:bodyPr anchorCtr="0" anchor="t" bIns="0" lIns="0" spcFirstLastPara="1" rIns="0" wrap="square" tIns="0">
            <a:spAutoFit/>
          </a:bodyPr>
          <a:lstStyle/>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Content and Practice Expectations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Learning Principles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Criteria for Success</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Which one excites you the most?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one will have the greatest impact on students?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questions surface for you?</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2200">
              <a:solidFill>
                <a:schemeClr val="lt1"/>
              </a:solidFill>
              <a:latin typeface="DM Sans"/>
              <a:ea typeface="DM Sans"/>
              <a:cs typeface="DM Sans"/>
              <a:sym typeface="DM Sans"/>
            </a:endParaRPr>
          </a:p>
        </p:txBody>
      </p:sp>
      <p:sp>
        <p:nvSpPr>
          <p:cNvPr id="634" name="Google Shape;634;p97"/>
          <p:cNvSpPr txBox="1"/>
          <p:nvPr/>
        </p:nvSpPr>
        <p:spPr>
          <a:xfrm>
            <a:off x="615900" y="368375"/>
            <a:ext cx="64176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Three Key Components of the Math Badging System</a:t>
            </a:r>
            <a:endParaRPr sz="3500">
              <a:solidFill>
                <a:srgbClr val="83FBA3"/>
              </a:solidFill>
              <a:latin typeface="Nanum Myeongjo"/>
              <a:ea typeface="Nanum Myeongjo"/>
              <a:cs typeface="Nanum Myeongjo"/>
              <a:sym typeface="Nanum Myeongjo"/>
            </a:endParaRPr>
          </a:p>
        </p:txBody>
      </p:sp>
      <p:sp>
        <p:nvSpPr>
          <p:cNvPr id="635" name="Google Shape;635;p97"/>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97"/>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a:t>
            </a:r>
            <a:br>
              <a:rPr b="1" lang="en-GB">
                <a:solidFill>
                  <a:srgbClr val="145758"/>
                </a:solidFill>
                <a:latin typeface="DM Sans"/>
                <a:ea typeface="DM Sans"/>
                <a:cs typeface="DM Sans"/>
                <a:sym typeface="DM Sans"/>
              </a:rPr>
            </a:br>
            <a:r>
              <a:rPr b="1" lang="en-GB">
                <a:solidFill>
                  <a:srgbClr val="145758"/>
                </a:solidFill>
                <a:latin typeface="DM Sans"/>
                <a:ea typeface="DM Sans"/>
                <a:cs typeface="DM Sans"/>
                <a:sym typeface="DM Sans"/>
              </a:rPr>
              <a:t>mute or share in the chat!</a:t>
            </a:r>
            <a:endParaRPr b="1" sz="1100">
              <a:solidFill>
                <a:srgbClr val="145758"/>
              </a:solidFill>
              <a:latin typeface="DM Sans"/>
              <a:ea typeface="DM Sans"/>
              <a:cs typeface="DM Sans"/>
              <a:sym typeface="DM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640" name="Shape 640"/>
        <p:cNvGrpSpPr/>
        <p:nvPr/>
      </p:nvGrpSpPr>
      <p:grpSpPr>
        <a:xfrm>
          <a:off x="0" y="0"/>
          <a:ext cx="0" cy="0"/>
          <a:chOff x="0" y="0"/>
          <a:chExt cx="0" cy="0"/>
        </a:xfrm>
      </p:grpSpPr>
      <p:cxnSp>
        <p:nvCxnSpPr>
          <p:cNvPr id="641" name="Google Shape;641;p98"/>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42" name="Google Shape;642;p98"/>
          <p:cNvSpPr txBox="1"/>
          <p:nvPr/>
        </p:nvSpPr>
        <p:spPr>
          <a:xfrm>
            <a:off x="3419850" y="303450"/>
            <a:ext cx="4318200" cy="302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2: Expectations and Learning Principles</a:t>
            </a:r>
            <a:endParaRPr sz="5200">
              <a:solidFill>
                <a:schemeClr val="dk1"/>
              </a:solidFill>
              <a:latin typeface="Nanum Myeongjo"/>
              <a:ea typeface="Nanum Myeongjo"/>
              <a:cs typeface="Nanum Myeongjo"/>
              <a:sym typeface="Nanum Myeongjo"/>
            </a:endParaRPr>
          </a:p>
        </p:txBody>
      </p:sp>
      <p:sp>
        <p:nvSpPr>
          <p:cNvPr id="643" name="Google Shape;643;p98"/>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04</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47" name="Shape 647"/>
        <p:cNvGrpSpPr/>
        <p:nvPr/>
      </p:nvGrpSpPr>
      <p:grpSpPr>
        <a:xfrm>
          <a:off x="0" y="0"/>
          <a:ext cx="0" cy="0"/>
          <a:chOff x="0" y="0"/>
          <a:chExt cx="0" cy="0"/>
        </a:xfrm>
      </p:grpSpPr>
      <p:cxnSp>
        <p:nvCxnSpPr>
          <p:cNvPr id="648" name="Google Shape;648;p9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49" name="Google Shape;649;p99"/>
          <p:cNvCxnSpPr/>
          <p:nvPr/>
        </p:nvCxnSpPr>
        <p:spPr>
          <a:xfrm>
            <a:off x="63960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50" name="Google Shape;650;p99"/>
          <p:cNvSpPr txBox="1"/>
          <p:nvPr/>
        </p:nvSpPr>
        <p:spPr>
          <a:xfrm>
            <a:off x="615900" y="303450"/>
            <a:ext cx="404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Let’s Do Some Math!</a:t>
            </a:r>
            <a:endParaRPr sz="3300">
              <a:solidFill>
                <a:schemeClr val="dk1"/>
              </a:solidFill>
              <a:latin typeface="Nanum Myeongjo"/>
              <a:ea typeface="Nanum Myeongjo"/>
              <a:cs typeface="Nanum Myeongjo"/>
              <a:sym typeface="Nanum Myeongjo"/>
            </a:endParaRPr>
          </a:p>
        </p:txBody>
      </p:sp>
      <p:pic>
        <p:nvPicPr>
          <p:cNvPr id="651" name="Google Shape;651;p99">
            <a:hlinkClick r:id="rId3"/>
          </p:cNvPr>
          <p:cNvPicPr preferRelativeResize="0"/>
          <p:nvPr/>
        </p:nvPicPr>
        <p:blipFill>
          <a:blip r:embed="rId4">
            <a:alphaModFix/>
          </a:blip>
          <a:stretch>
            <a:fillRect/>
          </a:stretch>
        </p:blipFill>
        <p:spPr>
          <a:xfrm>
            <a:off x="2257113" y="811600"/>
            <a:ext cx="4629786" cy="4078050"/>
          </a:xfrm>
          <a:prstGeom prst="rect">
            <a:avLst/>
          </a:prstGeom>
          <a:noFill/>
          <a:ln>
            <a:noFill/>
          </a:ln>
        </p:spPr>
      </p:pic>
      <p:sp>
        <p:nvSpPr>
          <p:cNvPr id="652" name="Google Shape;652;p99"/>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99"/>
          <p:cNvSpPr txBox="1"/>
          <p:nvPr/>
        </p:nvSpPr>
        <p:spPr>
          <a:xfrm>
            <a:off x="6976350" y="2679000"/>
            <a:ext cx="15540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C9FC8D"/>
                </a:solidFill>
                <a:latin typeface="DM Sans"/>
                <a:ea typeface="DM Sans"/>
                <a:cs typeface="DM Sans"/>
                <a:sym typeface="DM Sans"/>
              </a:rPr>
              <a:t>Do the task as a student would. Jot down any reflections that you have as you do the math!</a:t>
            </a:r>
            <a:endParaRPr b="1" sz="800">
              <a:solidFill>
                <a:srgbClr val="C9FC8D"/>
              </a:solidFill>
              <a:latin typeface="DM Sans"/>
              <a:ea typeface="DM Sans"/>
              <a:cs typeface="DM Sans"/>
              <a:sym typeface="DM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57" name="Shape 657"/>
        <p:cNvGrpSpPr/>
        <p:nvPr/>
      </p:nvGrpSpPr>
      <p:grpSpPr>
        <a:xfrm>
          <a:off x="0" y="0"/>
          <a:ext cx="0" cy="0"/>
          <a:chOff x="0" y="0"/>
          <a:chExt cx="0" cy="0"/>
        </a:xfrm>
      </p:grpSpPr>
      <p:cxnSp>
        <p:nvCxnSpPr>
          <p:cNvPr id="658" name="Google Shape;658;p10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59" name="Google Shape;659;p100"/>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60" name="Google Shape;660;p100"/>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pic>
        <p:nvPicPr>
          <p:cNvPr id="661" name="Google Shape;661;p100">
            <a:hlinkClick r:id="rId3"/>
          </p:cNvPr>
          <p:cNvPicPr preferRelativeResize="0"/>
          <p:nvPr/>
        </p:nvPicPr>
        <p:blipFill>
          <a:blip r:embed="rId4">
            <a:alphaModFix/>
          </a:blip>
          <a:stretch>
            <a:fillRect/>
          </a:stretch>
        </p:blipFill>
        <p:spPr>
          <a:xfrm>
            <a:off x="2257113" y="811600"/>
            <a:ext cx="4629786" cy="4078050"/>
          </a:xfrm>
          <a:prstGeom prst="rect">
            <a:avLst/>
          </a:prstGeom>
          <a:noFill/>
          <a:ln>
            <a:noFill/>
          </a:ln>
        </p:spPr>
      </p:pic>
      <p:sp>
        <p:nvSpPr>
          <p:cNvPr id="662" name="Google Shape;662;p100"/>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00"/>
          <p:cNvSpPr txBox="1"/>
          <p:nvPr/>
        </p:nvSpPr>
        <p:spPr>
          <a:xfrm>
            <a:off x="6976350" y="2679000"/>
            <a:ext cx="15540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C9FC8D"/>
                </a:solidFill>
                <a:latin typeface="DM Sans"/>
                <a:ea typeface="DM Sans"/>
                <a:cs typeface="DM Sans"/>
                <a:sym typeface="DM Sans"/>
              </a:rPr>
              <a:t>Choose 1-2 Content and Practice Expectations that student work could give evidence of.</a:t>
            </a:r>
            <a:endParaRPr b="1" sz="1100">
              <a:solidFill>
                <a:srgbClr val="C9FC8D"/>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67" name="Shape 667"/>
        <p:cNvGrpSpPr/>
        <p:nvPr/>
      </p:nvGrpSpPr>
      <p:grpSpPr>
        <a:xfrm>
          <a:off x="0" y="0"/>
          <a:ext cx="0" cy="0"/>
          <a:chOff x="0" y="0"/>
          <a:chExt cx="0" cy="0"/>
        </a:xfrm>
      </p:grpSpPr>
      <p:cxnSp>
        <p:nvCxnSpPr>
          <p:cNvPr id="668" name="Google Shape;668;p101"/>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69" name="Google Shape;669;p101"/>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70" name="Google Shape;670;p101"/>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pic>
        <p:nvPicPr>
          <p:cNvPr id="671" name="Google Shape;671;p101">
            <a:hlinkClick r:id="rId3"/>
          </p:cNvPr>
          <p:cNvPicPr preferRelativeResize="0"/>
          <p:nvPr/>
        </p:nvPicPr>
        <p:blipFill>
          <a:blip r:embed="rId4">
            <a:alphaModFix/>
          </a:blip>
          <a:stretch>
            <a:fillRect/>
          </a:stretch>
        </p:blipFill>
        <p:spPr>
          <a:xfrm>
            <a:off x="2257113" y="811600"/>
            <a:ext cx="4629786" cy="4078050"/>
          </a:xfrm>
          <a:prstGeom prst="rect">
            <a:avLst/>
          </a:prstGeom>
          <a:noFill/>
          <a:ln>
            <a:noFill/>
          </a:ln>
        </p:spPr>
      </p:pic>
      <p:sp>
        <p:nvSpPr>
          <p:cNvPr id="672" name="Google Shape;672;p101"/>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01"/>
          <p:cNvSpPr txBox="1"/>
          <p:nvPr/>
        </p:nvSpPr>
        <p:spPr>
          <a:xfrm>
            <a:off x="6976350" y="2679000"/>
            <a:ext cx="15540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C9FC8D"/>
                </a:solidFill>
                <a:latin typeface="DM Sans"/>
                <a:ea typeface="DM Sans"/>
                <a:cs typeface="DM Sans"/>
                <a:sym typeface="DM Sans"/>
              </a:rPr>
              <a:t>102.j</a:t>
            </a:r>
            <a:r>
              <a:rPr b="1" lang="en-GB" sz="1100">
                <a:solidFill>
                  <a:srgbClr val="C9FC8D"/>
                </a:solidFill>
                <a:latin typeface="DM Sans"/>
                <a:ea typeface="DM Sans"/>
                <a:cs typeface="DM Sans"/>
                <a:sym typeface="DM Sans"/>
              </a:rPr>
              <a:t>: </a:t>
            </a:r>
            <a:r>
              <a:rPr b="1" lang="en-GB" sz="1100">
                <a:solidFill>
                  <a:srgbClr val="C9FC8D"/>
                </a:solidFill>
                <a:latin typeface="DM Sans"/>
                <a:ea typeface="DM Sans"/>
                <a:cs typeface="DM Sans"/>
                <a:sym typeface="DM Sans"/>
              </a:rPr>
              <a:t>Use a linear function model to determine values of interest in a real-world problem.</a:t>
            </a:r>
            <a:endParaRPr b="1" sz="1100">
              <a:solidFill>
                <a:srgbClr val="C9FC8D"/>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85" name="Shape 285"/>
        <p:cNvGrpSpPr/>
        <p:nvPr/>
      </p:nvGrpSpPr>
      <p:grpSpPr>
        <a:xfrm>
          <a:off x="0" y="0"/>
          <a:ext cx="0" cy="0"/>
          <a:chOff x="0" y="0"/>
          <a:chExt cx="0" cy="0"/>
        </a:xfrm>
      </p:grpSpPr>
      <p:sp>
        <p:nvSpPr>
          <p:cNvPr id="286" name="Google Shape;286;p66"/>
          <p:cNvSpPr txBox="1"/>
          <p:nvPr/>
        </p:nvSpPr>
        <p:spPr>
          <a:xfrm>
            <a:off x="2876500" y="1757125"/>
            <a:ext cx="24090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NanumMyeongjo ExtraBold"/>
                <a:ea typeface="NanumMyeongjo ExtraBold"/>
                <a:cs typeface="NanumMyeongjo ExtraBold"/>
                <a:sym typeface="NanumMyeongjo ExtraBold"/>
              </a:rPr>
              <a:t>Participants will be able to:</a:t>
            </a:r>
            <a:endParaRPr b="0" i="0" sz="1400" u="none" cap="none" strike="noStrike">
              <a:solidFill>
                <a:schemeClr val="dk1"/>
              </a:solidFill>
              <a:latin typeface="NanumMyeongjo ExtraBold"/>
              <a:ea typeface="NanumMyeongjo ExtraBold"/>
              <a:cs typeface="NanumMyeongjo ExtraBold"/>
              <a:sym typeface="NanumMyeongjo ExtraBold"/>
            </a:endParaRPr>
          </a:p>
        </p:txBody>
      </p:sp>
      <p:sp>
        <p:nvSpPr>
          <p:cNvPr id="287" name="Google Shape;287;p66"/>
          <p:cNvSpPr txBox="1"/>
          <p:nvPr/>
        </p:nvSpPr>
        <p:spPr>
          <a:xfrm>
            <a:off x="2876500" y="2088175"/>
            <a:ext cx="2134800" cy="1521300"/>
          </a:xfrm>
          <a:prstGeom prst="rect">
            <a:avLst/>
          </a:prstGeom>
          <a:noFill/>
          <a:ln>
            <a:noFill/>
          </a:ln>
        </p:spPr>
        <p:txBody>
          <a:bodyPr anchorCtr="0" anchor="t" bIns="0" lIns="0" spcFirstLastPara="1" rIns="0" wrap="square" tIns="0">
            <a:spAutoFit/>
          </a:bodyPr>
          <a:lstStyle/>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Explain the content and practice expectations for the M10</a:t>
            </a:r>
            <a:r>
              <a:rPr lang="en-GB" sz="1000">
                <a:solidFill>
                  <a:schemeClr val="dk1"/>
                </a:solidFill>
                <a:latin typeface="DM Sans"/>
                <a:ea typeface="DM Sans"/>
                <a:cs typeface="DM Sans"/>
                <a:sym typeface="DM Sans"/>
              </a:rPr>
              <a:t>2</a:t>
            </a:r>
            <a:r>
              <a:rPr b="0" i="0" lang="en-GB" sz="1000" u="none" cap="none" strike="noStrike">
                <a:solidFill>
                  <a:schemeClr val="dk1"/>
                </a:solidFill>
                <a:latin typeface="DM Sans"/>
                <a:ea typeface="DM Sans"/>
                <a:cs typeface="DM Sans"/>
                <a:sym typeface="DM Sans"/>
              </a:rPr>
              <a:t> badge</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Analyze tasks through the lenses of (1) content and practice expectations and (2) learning principles</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Analyze student work for evidence of learning</a:t>
            </a:r>
            <a:endParaRPr b="0" i="0" sz="1000" u="none" cap="none" strike="noStrike">
              <a:solidFill>
                <a:schemeClr val="dk1"/>
              </a:solidFill>
              <a:latin typeface="DM Sans"/>
              <a:ea typeface="DM Sans"/>
              <a:cs typeface="DM Sans"/>
              <a:sym typeface="DM Sans"/>
            </a:endParaRPr>
          </a:p>
        </p:txBody>
      </p:sp>
      <p:cxnSp>
        <p:nvCxnSpPr>
          <p:cNvPr id="288" name="Google Shape;288;p66"/>
          <p:cNvCxnSpPr/>
          <p:nvPr/>
        </p:nvCxnSpPr>
        <p:spPr>
          <a:xfrm>
            <a:off x="2374350" y="1083650"/>
            <a:ext cx="6784800" cy="0"/>
          </a:xfrm>
          <a:prstGeom prst="straightConnector1">
            <a:avLst/>
          </a:prstGeom>
          <a:noFill/>
          <a:ln cap="flat" cmpd="sng" w="9525">
            <a:solidFill>
              <a:schemeClr val="dk1"/>
            </a:solidFill>
            <a:prstDash val="solid"/>
            <a:round/>
            <a:headEnd len="sm" w="sm" type="none"/>
            <a:tailEnd len="sm" w="sm" type="none"/>
          </a:ln>
        </p:spPr>
      </p:cxnSp>
      <p:sp>
        <p:nvSpPr>
          <p:cNvPr id="289" name="Google Shape;289;p66"/>
          <p:cNvSpPr/>
          <p:nvPr/>
        </p:nvSpPr>
        <p:spPr>
          <a:xfrm>
            <a:off x="2876500"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66"/>
          <p:cNvSpPr txBox="1"/>
          <p:nvPr/>
        </p:nvSpPr>
        <p:spPr>
          <a:xfrm>
            <a:off x="6085125" y="1757125"/>
            <a:ext cx="9222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NanumMyeongjo ExtraBold"/>
                <a:ea typeface="NanumMyeongjo ExtraBold"/>
                <a:cs typeface="NanumMyeongjo ExtraBold"/>
                <a:sym typeface="NanumMyeongjo ExtraBold"/>
              </a:rPr>
              <a:t>Agenda:</a:t>
            </a:r>
            <a:endParaRPr b="0" i="0" sz="1400" u="none" cap="none" strike="noStrike">
              <a:solidFill>
                <a:schemeClr val="dk1"/>
              </a:solidFill>
              <a:latin typeface="NanumMyeongjo ExtraBold"/>
              <a:ea typeface="NanumMyeongjo ExtraBold"/>
              <a:cs typeface="NanumMyeongjo ExtraBold"/>
              <a:sym typeface="NanumMyeongjo ExtraBold"/>
            </a:endParaRPr>
          </a:p>
        </p:txBody>
      </p:sp>
      <p:sp>
        <p:nvSpPr>
          <p:cNvPr id="291" name="Google Shape;291;p66"/>
          <p:cNvSpPr txBox="1"/>
          <p:nvPr/>
        </p:nvSpPr>
        <p:spPr>
          <a:xfrm>
            <a:off x="6085125" y="2088175"/>
            <a:ext cx="1915200" cy="1713600"/>
          </a:xfrm>
          <a:prstGeom prst="rect">
            <a:avLst/>
          </a:prstGeom>
          <a:noFill/>
          <a:ln>
            <a:noFill/>
          </a:ln>
        </p:spPr>
        <p:txBody>
          <a:bodyPr anchorCtr="0" anchor="t" bIns="0" lIns="0" spcFirstLastPara="1" rIns="0" wrap="square" tIns="0">
            <a:spAutoFit/>
          </a:bodyPr>
          <a:lstStyle/>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Exploring the Content</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Task 1: Expectations and Learning Principles</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Task 1: Student Work</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Task 2: Expectations and Learning Principles</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Task 2: Student Work</a:t>
            </a:r>
            <a:endParaRPr b="0" i="0" sz="1000" u="none" cap="none" strike="noStrike">
              <a:solidFill>
                <a:schemeClr val="dk1"/>
              </a:solidFill>
              <a:latin typeface="DM Sans"/>
              <a:ea typeface="DM Sans"/>
              <a:cs typeface="DM Sans"/>
              <a:sym typeface="DM Sans"/>
            </a:endParaRPr>
          </a:p>
          <a:p>
            <a:pPr indent="-146304" lvl="0" marL="146304" marR="0" rtl="0" algn="l">
              <a:lnSpc>
                <a:spcPct val="115000"/>
              </a:lnSpc>
              <a:spcBef>
                <a:spcPts val="500"/>
              </a:spcBef>
              <a:spcAft>
                <a:spcPts val="0"/>
              </a:spcAft>
              <a:buClr>
                <a:schemeClr val="dk1"/>
              </a:buClr>
              <a:buSzPts val="1000"/>
              <a:buFont typeface="DM Sans"/>
              <a:buChar char="●"/>
            </a:pPr>
            <a:r>
              <a:rPr b="0" i="0" lang="en-GB" sz="1000" u="none" cap="none" strike="noStrike">
                <a:solidFill>
                  <a:schemeClr val="dk1"/>
                </a:solidFill>
                <a:latin typeface="DM Sans"/>
                <a:ea typeface="DM Sans"/>
                <a:cs typeface="DM Sans"/>
                <a:sym typeface="DM Sans"/>
              </a:rPr>
              <a:t>Closing</a:t>
            </a:r>
            <a:endParaRPr b="0" i="0" sz="1000" u="none" cap="none" strike="noStrike">
              <a:solidFill>
                <a:schemeClr val="dk1"/>
              </a:solidFill>
              <a:latin typeface="DM Sans"/>
              <a:ea typeface="DM Sans"/>
              <a:cs typeface="DM Sans"/>
              <a:sym typeface="DM Sans"/>
            </a:endParaRPr>
          </a:p>
        </p:txBody>
      </p:sp>
      <p:sp>
        <p:nvSpPr>
          <p:cNvPr id="292" name="Google Shape;292;p66"/>
          <p:cNvSpPr/>
          <p:nvPr/>
        </p:nvSpPr>
        <p:spPr>
          <a:xfrm>
            <a:off x="6085125"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Explo</a:t>
            </a:r>
            <a:endParaRPr b="0" i="0" sz="1400" u="none" cap="none" strike="noStrike">
              <a:solidFill>
                <a:srgbClr val="000000"/>
              </a:solidFill>
              <a:latin typeface="Arial"/>
              <a:ea typeface="Arial"/>
              <a:cs typeface="Arial"/>
              <a:sym typeface="Arial"/>
            </a:endParaRPr>
          </a:p>
        </p:txBody>
      </p:sp>
      <p:cxnSp>
        <p:nvCxnSpPr>
          <p:cNvPr id="293" name="Google Shape;293;p66"/>
          <p:cNvCxnSpPr/>
          <p:nvPr/>
        </p:nvCxnSpPr>
        <p:spPr>
          <a:xfrm>
            <a:off x="5687700" y="1083650"/>
            <a:ext cx="0" cy="4065300"/>
          </a:xfrm>
          <a:prstGeom prst="straightConnector1">
            <a:avLst/>
          </a:prstGeom>
          <a:noFill/>
          <a:ln cap="flat" cmpd="sng" w="9525">
            <a:solidFill>
              <a:schemeClr val="dk1"/>
            </a:solidFill>
            <a:prstDash val="solid"/>
            <a:round/>
            <a:headEnd len="sm" w="sm" type="none"/>
            <a:tailEnd len="sm" w="sm" type="none"/>
          </a:ln>
        </p:spPr>
      </p:cxnSp>
      <p:cxnSp>
        <p:nvCxnSpPr>
          <p:cNvPr id="294" name="Google Shape;294;p66"/>
          <p:cNvCxnSpPr/>
          <p:nvPr/>
        </p:nvCxnSpPr>
        <p:spPr>
          <a:xfrm>
            <a:off x="2374350" y="4721100"/>
            <a:ext cx="6784800" cy="0"/>
          </a:xfrm>
          <a:prstGeom prst="straightConnector1">
            <a:avLst/>
          </a:prstGeom>
          <a:noFill/>
          <a:ln cap="flat" cmpd="sng" w="9525">
            <a:solidFill>
              <a:schemeClr val="dk1"/>
            </a:solidFill>
            <a:prstDash val="solid"/>
            <a:round/>
            <a:headEnd len="sm" w="sm" type="none"/>
            <a:tailEnd len="sm" w="sm" type="none"/>
          </a:ln>
        </p:spPr>
      </p:cxnSp>
      <p:sp>
        <p:nvSpPr>
          <p:cNvPr id="295" name="Google Shape;295;p66"/>
          <p:cNvSpPr/>
          <p:nvPr/>
        </p:nvSpPr>
        <p:spPr>
          <a:xfrm>
            <a:off x="0" y="0"/>
            <a:ext cx="2505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66"/>
          <p:cNvSpPr txBox="1"/>
          <p:nvPr/>
        </p:nvSpPr>
        <p:spPr>
          <a:xfrm>
            <a:off x="325175" y="342200"/>
            <a:ext cx="1915200" cy="1219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3300"/>
              <a:buFont typeface="Arial"/>
              <a:buNone/>
            </a:pPr>
            <a:r>
              <a:rPr b="0" i="0" lang="en-GB" sz="3300" u="none" cap="none" strike="noStrike">
                <a:solidFill>
                  <a:schemeClr val="dk1"/>
                </a:solidFill>
                <a:latin typeface="Nanum Myeongjo"/>
                <a:ea typeface="Nanum Myeongjo"/>
                <a:cs typeface="Nanum Myeongjo"/>
                <a:sym typeface="Nanum Myeongjo"/>
              </a:rPr>
              <a:t>Outcomes and Agenda</a:t>
            </a:r>
            <a:endParaRPr b="0" i="0" sz="3300" u="none" cap="none" strike="noStrike">
              <a:solidFill>
                <a:schemeClr val="dk1"/>
              </a:solidFill>
              <a:latin typeface="Nanum Myeongjo"/>
              <a:ea typeface="Nanum Myeongjo"/>
              <a:cs typeface="Nanum Myeongjo"/>
              <a:sym typeface="Nanum Myeongjo"/>
            </a:endParaRPr>
          </a:p>
        </p:txBody>
      </p:sp>
      <p:cxnSp>
        <p:nvCxnSpPr>
          <p:cNvPr id="297" name="Google Shape;297;p66"/>
          <p:cNvCxnSpPr/>
          <p:nvPr/>
        </p:nvCxnSpPr>
        <p:spPr>
          <a:xfrm>
            <a:off x="2505475" y="-6900"/>
            <a:ext cx="0" cy="5155800"/>
          </a:xfrm>
          <a:prstGeom prst="straightConnector1">
            <a:avLst/>
          </a:prstGeom>
          <a:noFill/>
          <a:ln cap="flat" cmpd="sng" w="9525">
            <a:solidFill>
              <a:schemeClr val="dk1"/>
            </a:solidFill>
            <a:prstDash val="solid"/>
            <a:round/>
            <a:headEnd len="sm" w="sm" type="none"/>
            <a:tailEnd len="sm" w="sm" type="none"/>
          </a:ln>
        </p:spPr>
      </p:cxnSp>
      <p:pic>
        <p:nvPicPr>
          <p:cNvPr id="298" name="Google Shape;298;p66"/>
          <p:cNvPicPr preferRelativeResize="0"/>
          <p:nvPr/>
        </p:nvPicPr>
        <p:blipFill rotWithShape="1">
          <a:blip r:embed="rId3">
            <a:alphaModFix/>
          </a:blip>
          <a:srcRect b="0" l="0" r="0" t="0"/>
          <a:stretch/>
        </p:blipFill>
        <p:spPr>
          <a:xfrm>
            <a:off x="3096768" y="841025"/>
            <a:ext cx="481663" cy="485249"/>
          </a:xfrm>
          <a:prstGeom prst="rect">
            <a:avLst/>
          </a:prstGeom>
          <a:noFill/>
          <a:ln>
            <a:noFill/>
          </a:ln>
        </p:spPr>
      </p:pic>
      <p:pic>
        <p:nvPicPr>
          <p:cNvPr id="299" name="Google Shape;299;p66"/>
          <p:cNvPicPr preferRelativeResize="0"/>
          <p:nvPr/>
        </p:nvPicPr>
        <p:blipFill rotWithShape="1">
          <a:blip r:embed="rId4">
            <a:alphaModFix/>
          </a:blip>
          <a:srcRect b="0" l="0" r="0" t="0"/>
          <a:stretch/>
        </p:blipFill>
        <p:spPr>
          <a:xfrm>
            <a:off x="6309925" y="841025"/>
            <a:ext cx="472599" cy="485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77" name="Shape 677"/>
        <p:cNvGrpSpPr/>
        <p:nvPr/>
      </p:nvGrpSpPr>
      <p:grpSpPr>
        <a:xfrm>
          <a:off x="0" y="0"/>
          <a:ext cx="0" cy="0"/>
          <a:chOff x="0" y="0"/>
          <a:chExt cx="0" cy="0"/>
        </a:xfrm>
      </p:grpSpPr>
      <p:sp>
        <p:nvSpPr>
          <p:cNvPr id="678" name="Google Shape;678;p102"/>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a:t>
            </a:r>
            <a:r>
              <a:rPr b="1" lang="en-GB">
                <a:solidFill>
                  <a:schemeClr val="dk1"/>
                </a:solidFill>
                <a:latin typeface="DM Sans"/>
                <a:ea typeface="DM Sans"/>
                <a:cs typeface="DM Sans"/>
                <a:sym typeface="DM Sans"/>
              </a:rPr>
              <a:t> M102 Modeling with Linear Functions and Equations</a:t>
            </a:r>
            <a:r>
              <a:rPr b="1" lang="en-GB">
                <a:solidFill>
                  <a:schemeClr val="dk1"/>
                </a:solidFill>
                <a:latin typeface="DM Sans"/>
                <a:ea typeface="DM Sans"/>
                <a:cs typeface="DM Sans"/>
                <a:sym typeface="DM Sans"/>
              </a:rPr>
              <a:t>, students will employ the following learning principles: </a:t>
            </a:r>
            <a:endParaRPr b="1">
              <a:solidFill>
                <a:schemeClr val="dk1"/>
              </a:solidFill>
              <a:latin typeface="DM Sans"/>
              <a:ea typeface="DM Sans"/>
              <a:cs typeface="DM Sans"/>
              <a:sym typeface="DM Sans"/>
            </a:endParaRPr>
          </a:p>
        </p:txBody>
      </p:sp>
      <p:sp>
        <p:nvSpPr>
          <p:cNvPr id="679" name="Google Shape;679;p102"/>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680" name="Google Shape;680;p102"/>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681" name="Google Shape;681;p102"/>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2" name="Google Shape;682;p102"/>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683" name="Google Shape;683;p102"/>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684" name="Google Shape;684;p102"/>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685" name="Google Shape;685;p102"/>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89" name="Shape 689"/>
        <p:cNvGrpSpPr/>
        <p:nvPr/>
      </p:nvGrpSpPr>
      <p:grpSpPr>
        <a:xfrm>
          <a:off x="0" y="0"/>
          <a:ext cx="0" cy="0"/>
          <a:chOff x="0" y="0"/>
          <a:chExt cx="0" cy="0"/>
        </a:xfrm>
      </p:grpSpPr>
      <p:sp>
        <p:nvSpPr>
          <p:cNvPr id="690" name="Google Shape;690;p103"/>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M102 Modeling with Linear Functions and Equations</a:t>
            </a:r>
            <a:r>
              <a:rPr b="1" lang="en-GB">
                <a:solidFill>
                  <a:schemeClr val="dk1"/>
                </a:solidFill>
                <a:latin typeface="DM Sans"/>
                <a:ea typeface="DM Sans"/>
                <a:cs typeface="DM Sans"/>
                <a:sym typeface="DM Sans"/>
              </a:rPr>
              <a:t>, students will employ the following learning principles: </a:t>
            </a:r>
            <a:endParaRPr b="1">
              <a:solidFill>
                <a:schemeClr val="dk1"/>
              </a:solidFill>
              <a:latin typeface="DM Sans"/>
              <a:ea typeface="DM Sans"/>
              <a:cs typeface="DM Sans"/>
              <a:sym typeface="DM Sans"/>
            </a:endParaRPr>
          </a:p>
        </p:txBody>
      </p:sp>
      <p:sp>
        <p:nvSpPr>
          <p:cNvPr id="691" name="Google Shape;691;p103"/>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692" name="Google Shape;692;p103"/>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693" name="Google Shape;693;p103"/>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4" name="Google Shape;694;p103"/>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695" name="Google Shape;695;p103"/>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696" name="Google Shape;696;p103"/>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697" name="Google Shape;697;p103"/>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698" name="Google Shape;698;p103"/>
          <p:cNvSpPr/>
          <p:nvPr/>
        </p:nvSpPr>
        <p:spPr>
          <a:xfrm>
            <a:off x="6399300" y="2472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03"/>
          <p:cNvSpPr txBox="1"/>
          <p:nvPr/>
        </p:nvSpPr>
        <p:spPr>
          <a:xfrm>
            <a:off x="6595350" y="2937350"/>
            <a:ext cx="1554000" cy="1015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BDFCD7"/>
                </a:solidFill>
                <a:latin typeface="DM Sans"/>
                <a:ea typeface="DM Sans"/>
                <a:cs typeface="DM Sans"/>
                <a:sym typeface="DM Sans"/>
              </a:rPr>
              <a:t>Which of these principles does this task lend itself to? </a:t>
            </a:r>
            <a:endParaRPr b="1" sz="1100">
              <a:solidFill>
                <a:srgbClr val="BDFCD7"/>
              </a:solidFill>
              <a:latin typeface="DM Sans"/>
              <a:ea typeface="DM Sans"/>
              <a:cs typeface="DM Sans"/>
              <a:sym typeface="DM Sans"/>
            </a:endParaRPr>
          </a:p>
          <a:p>
            <a:pPr indent="0" lvl="0" marL="0" rtl="0" algn="ctr">
              <a:spcBef>
                <a:spcPts val="0"/>
              </a:spcBef>
              <a:spcAft>
                <a:spcPts val="0"/>
              </a:spcAft>
              <a:buNone/>
            </a:pPr>
            <a:r>
              <a:rPr b="1" lang="en-GB" sz="1100">
                <a:solidFill>
                  <a:srgbClr val="BDFCD7"/>
                </a:solidFill>
                <a:latin typeface="DM Sans"/>
                <a:ea typeface="DM Sans"/>
                <a:cs typeface="DM Sans"/>
                <a:sym typeface="DM Sans"/>
              </a:rPr>
              <a:t>Which ones can the task be easily adapted to accommodate? </a:t>
            </a:r>
            <a:endParaRPr b="1" sz="1100">
              <a:solidFill>
                <a:srgbClr val="BDFCD7"/>
              </a:solidFill>
              <a:latin typeface="DM Sans"/>
              <a:ea typeface="DM Sans"/>
              <a:cs typeface="DM Sans"/>
              <a:sym typeface="DM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703" name="Shape 703"/>
        <p:cNvGrpSpPr/>
        <p:nvPr/>
      </p:nvGrpSpPr>
      <p:grpSpPr>
        <a:xfrm>
          <a:off x="0" y="0"/>
          <a:ext cx="0" cy="0"/>
          <a:chOff x="0" y="0"/>
          <a:chExt cx="0" cy="0"/>
        </a:xfrm>
      </p:grpSpPr>
      <p:sp>
        <p:nvSpPr>
          <p:cNvPr id="704" name="Google Shape;704;p104"/>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M102 Modeling with Linear Functions and Equations</a:t>
            </a:r>
            <a:r>
              <a:rPr b="1" lang="en-GB">
                <a:solidFill>
                  <a:schemeClr val="dk1"/>
                </a:solidFill>
                <a:latin typeface="DM Sans"/>
                <a:ea typeface="DM Sans"/>
                <a:cs typeface="DM Sans"/>
                <a:sym typeface="DM Sans"/>
              </a:rPr>
              <a:t>, students will employ the following learning principles: </a:t>
            </a:r>
            <a:endParaRPr b="1">
              <a:solidFill>
                <a:schemeClr val="dk1"/>
              </a:solidFill>
              <a:latin typeface="DM Sans"/>
              <a:ea typeface="DM Sans"/>
              <a:cs typeface="DM Sans"/>
              <a:sym typeface="DM Sans"/>
            </a:endParaRPr>
          </a:p>
        </p:txBody>
      </p:sp>
      <p:sp>
        <p:nvSpPr>
          <p:cNvPr id="705" name="Google Shape;705;p104"/>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706" name="Google Shape;706;p104"/>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707" name="Google Shape;707;p104"/>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8" name="Google Shape;708;p104"/>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709" name="Google Shape;709;p104"/>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710" name="Google Shape;710;p104"/>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711" name="Google Shape;711;p104"/>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712" name="Google Shape;712;p104"/>
          <p:cNvSpPr/>
          <p:nvPr/>
        </p:nvSpPr>
        <p:spPr>
          <a:xfrm>
            <a:off x="6399300" y="2472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04"/>
          <p:cNvSpPr txBox="1"/>
          <p:nvPr/>
        </p:nvSpPr>
        <p:spPr>
          <a:xfrm>
            <a:off x="6595350" y="3075800"/>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BDFCD7"/>
                </a:solidFill>
                <a:latin typeface="DM Sans"/>
                <a:ea typeface="DM Sans"/>
                <a:cs typeface="DM Sans"/>
                <a:sym typeface="DM Sans"/>
              </a:rPr>
              <a:t>Share what </a:t>
            </a:r>
            <a:br>
              <a:rPr b="1" lang="en-GB" sz="1600">
                <a:solidFill>
                  <a:srgbClr val="BDFCD7"/>
                </a:solidFill>
                <a:latin typeface="DM Sans"/>
                <a:ea typeface="DM Sans"/>
                <a:cs typeface="DM Sans"/>
                <a:sym typeface="DM Sans"/>
              </a:rPr>
            </a:br>
            <a:r>
              <a:rPr b="1" lang="en-GB" sz="1600">
                <a:solidFill>
                  <a:srgbClr val="BDFCD7"/>
                </a:solidFill>
                <a:latin typeface="DM Sans"/>
                <a:ea typeface="DM Sans"/>
                <a:cs typeface="DM Sans"/>
                <a:sym typeface="DM Sans"/>
              </a:rPr>
              <a:t>you came up with!</a:t>
            </a:r>
            <a:endParaRPr b="1" sz="1100">
              <a:solidFill>
                <a:srgbClr val="BDFCD7"/>
              </a:solidFill>
              <a:latin typeface="DM Sans"/>
              <a:ea typeface="DM Sans"/>
              <a:cs typeface="DM Sans"/>
              <a:sym typeface="DM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717" name="Shape 717"/>
        <p:cNvGrpSpPr/>
        <p:nvPr/>
      </p:nvGrpSpPr>
      <p:grpSpPr>
        <a:xfrm>
          <a:off x="0" y="0"/>
          <a:ext cx="0" cy="0"/>
          <a:chOff x="0" y="0"/>
          <a:chExt cx="0" cy="0"/>
        </a:xfrm>
      </p:grpSpPr>
      <p:cxnSp>
        <p:nvCxnSpPr>
          <p:cNvPr id="718" name="Google Shape;718;p105"/>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719" name="Google Shape;719;p105"/>
          <p:cNvSpPr txBox="1"/>
          <p:nvPr/>
        </p:nvSpPr>
        <p:spPr>
          <a:xfrm>
            <a:off x="3419850" y="303450"/>
            <a:ext cx="4635000" cy="181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2:</a:t>
            </a:r>
            <a:endParaRPr sz="5200">
              <a:solidFill>
                <a:schemeClr val="dk1"/>
              </a:solidFill>
              <a:latin typeface="Nanum Myeongjo"/>
              <a:ea typeface="Nanum Myeongjo"/>
              <a:cs typeface="Nanum Myeongjo"/>
              <a:sym typeface="Nanum Myeongjo"/>
            </a:endParaRPr>
          </a:p>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Student Work Examination</a:t>
            </a:r>
            <a:endParaRPr sz="5200">
              <a:solidFill>
                <a:schemeClr val="dk1"/>
              </a:solidFill>
              <a:latin typeface="Nanum Myeongjo"/>
              <a:ea typeface="Nanum Myeongjo"/>
              <a:cs typeface="Nanum Myeongjo"/>
              <a:sym typeface="Nanum Myeongjo"/>
            </a:endParaRPr>
          </a:p>
        </p:txBody>
      </p:sp>
      <p:sp>
        <p:nvSpPr>
          <p:cNvPr id="720" name="Google Shape;720;p105"/>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05</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724" name="Shape 724"/>
        <p:cNvGrpSpPr/>
        <p:nvPr/>
      </p:nvGrpSpPr>
      <p:grpSpPr>
        <a:xfrm>
          <a:off x="0" y="0"/>
          <a:ext cx="0" cy="0"/>
          <a:chOff x="0" y="0"/>
          <a:chExt cx="0" cy="0"/>
        </a:xfrm>
      </p:grpSpPr>
      <p:sp>
        <p:nvSpPr>
          <p:cNvPr id="725" name="Google Shape;725;p106"/>
          <p:cNvSpPr txBox="1"/>
          <p:nvPr/>
        </p:nvSpPr>
        <p:spPr>
          <a:xfrm>
            <a:off x="615900" y="1543975"/>
            <a:ext cx="2134800" cy="668100"/>
          </a:xfrm>
          <a:prstGeom prst="rect">
            <a:avLst/>
          </a:prstGeom>
          <a:noFill/>
          <a:ln>
            <a:noFill/>
          </a:ln>
        </p:spPr>
        <p:txBody>
          <a:bodyPr anchorCtr="0" anchor="t" bIns="0" lIns="91425" spcFirstLastPara="1" rIns="0" wrap="square" tIns="0">
            <a:spAutoFit/>
          </a:bodyPr>
          <a:lstStyle/>
          <a:p>
            <a:pPr indent="-171196" lvl="0" marL="82296" rtl="0" algn="l">
              <a:lnSpc>
                <a:spcPct val="105000"/>
              </a:lnSpc>
              <a:spcBef>
                <a:spcPts val="1200"/>
              </a:spcBef>
              <a:spcAft>
                <a:spcPts val="0"/>
              </a:spcAft>
              <a:buClr>
                <a:schemeClr val="dk1"/>
              </a:buClr>
              <a:buSzPts val="1400"/>
              <a:buFont typeface="DM Sans"/>
              <a:buChar char="●"/>
            </a:pPr>
            <a:r>
              <a:rPr lang="en-GB">
                <a:solidFill>
                  <a:schemeClr val="dk1"/>
                </a:solidFill>
                <a:latin typeface="DM Sans"/>
                <a:ea typeface="DM Sans"/>
                <a:cs typeface="DM Sans"/>
                <a:sym typeface="DM Sans"/>
              </a:rPr>
              <a:t>One thing you notice about each piece of student work.</a:t>
            </a:r>
            <a:endParaRPr>
              <a:solidFill>
                <a:schemeClr val="dk1"/>
              </a:solidFill>
              <a:latin typeface="DM Sans"/>
              <a:ea typeface="DM Sans"/>
              <a:cs typeface="DM Sans"/>
              <a:sym typeface="DM Sans"/>
            </a:endParaRPr>
          </a:p>
        </p:txBody>
      </p:sp>
      <p:sp>
        <p:nvSpPr>
          <p:cNvPr id="726" name="Google Shape;726;p106"/>
          <p:cNvSpPr txBox="1"/>
          <p:nvPr/>
        </p:nvSpPr>
        <p:spPr>
          <a:xfrm>
            <a:off x="615900" y="1231450"/>
            <a:ext cx="2617200" cy="2154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GB">
                <a:solidFill>
                  <a:schemeClr val="dk1"/>
                </a:solidFill>
                <a:latin typeface="DM Sans Medium"/>
                <a:ea typeface="DM Sans Medium"/>
                <a:cs typeface="DM Sans Medium"/>
                <a:sym typeface="DM Sans Medium"/>
              </a:rPr>
              <a:t>Jot down</a:t>
            </a:r>
            <a:endParaRPr>
              <a:latin typeface="DM Sans Medium"/>
              <a:ea typeface="DM Sans Medium"/>
              <a:cs typeface="DM Sans Medium"/>
              <a:sym typeface="DM Sans Medium"/>
            </a:endParaRPr>
          </a:p>
        </p:txBody>
      </p:sp>
      <p:cxnSp>
        <p:nvCxnSpPr>
          <p:cNvPr id="727" name="Google Shape;727;p106"/>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728" name="Google Shape;728;p106"/>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729" name="Google Shape;729;p106"/>
          <p:cNvSpPr txBox="1"/>
          <p:nvPr/>
        </p:nvSpPr>
        <p:spPr>
          <a:xfrm>
            <a:off x="615900" y="303450"/>
            <a:ext cx="626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do you notice?</a:t>
            </a:r>
            <a:endParaRPr sz="3300">
              <a:solidFill>
                <a:schemeClr val="dk1"/>
              </a:solidFill>
              <a:latin typeface="Nanum Myeongjo"/>
              <a:ea typeface="Nanum Myeongjo"/>
              <a:cs typeface="Nanum Myeongjo"/>
              <a:sym typeface="Nanum Myeongjo"/>
            </a:endParaRPr>
          </a:p>
        </p:txBody>
      </p:sp>
      <p:pic>
        <p:nvPicPr>
          <p:cNvPr id="730" name="Google Shape;730;p106"/>
          <p:cNvPicPr preferRelativeResize="0"/>
          <p:nvPr/>
        </p:nvPicPr>
        <p:blipFill rotWithShape="1">
          <a:blip r:embed="rId3">
            <a:alphaModFix/>
          </a:blip>
          <a:srcRect b="1532" l="6890" r="6656" t="54922"/>
          <a:stretch/>
        </p:blipFill>
        <p:spPr>
          <a:xfrm>
            <a:off x="2811675" y="834975"/>
            <a:ext cx="6260726" cy="41883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734" name="Shape 734"/>
        <p:cNvGrpSpPr/>
        <p:nvPr/>
      </p:nvGrpSpPr>
      <p:grpSpPr>
        <a:xfrm>
          <a:off x="0" y="0"/>
          <a:ext cx="0" cy="0"/>
          <a:chOff x="0" y="0"/>
          <a:chExt cx="0" cy="0"/>
        </a:xfrm>
      </p:grpSpPr>
      <p:sp>
        <p:nvSpPr>
          <p:cNvPr id="735" name="Google Shape;735;p107"/>
          <p:cNvSpPr txBox="1"/>
          <p:nvPr/>
        </p:nvSpPr>
        <p:spPr>
          <a:xfrm>
            <a:off x="615900" y="1543975"/>
            <a:ext cx="2134800" cy="668100"/>
          </a:xfrm>
          <a:prstGeom prst="rect">
            <a:avLst/>
          </a:prstGeom>
          <a:noFill/>
          <a:ln>
            <a:noFill/>
          </a:ln>
        </p:spPr>
        <p:txBody>
          <a:bodyPr anchorCtr="0" anchor="t" bIns="0" lIns="91425" spcFirstLastPara="1" rIns="0" wrap="square" tIns="0">
            <a:spAutoFit/>
          </a:bodyPr>
          <a:lstStyle/>
          <a:p>
            <a:pPr indent="-171196" lvl="0" marL="82296" rtl="0" algn="l">
              <a:lnSpc>
                <a:spcPct val="105000"/>
              </a:lnSpc>
              <a:spcBef>
                <a:spcPts val="1200"/>
              </a:spcBef>
              <a:spcAft>
                <a:spcPts val="0"/>
              </a:spcAft>
              <a:buClr>
                <a:schemeClr val="dk1"/>
              </a:buClr>
              <a:buSzPts val="1400"/>
              <a:buFont typeface="DM Sans"/>
              <a:buChar char="●"/>
            </a:pPr>
            <a:r>
              <a:rPr lang="en-GB">
                <a:solidFill>
                  <a:schemeClr val="dk1"/>
                </a:solidFill>
                <a:latin typeface="DM Sans"/>
                <a:ea typeface="DM Sans"/>
                <a:cs typeface="DM Sans"/>
                <a:sym typeface="DM Sans"/>
              </a:rPr>
              <a:t>One thing you notice about each piece of student work.</a:t>
            </a:r>
            <a:endParaRPr>
              <a:solidFill>
                <a:schemeClr val="dk1"/>
              </a:solidFill>
              <a:latin typeface="DM Sans"/>
              <a:ea typeface="DM Sans"/>
              <a:cs typeface="DM Sans"/>
              <a:sym typeface="DM Sans"/>
            </a:endParaRPr>
          </a:p>
        </p:txBody>
      </p:sp>
      <p:sp>
        <p:nvSpPr>
          <p:cNvPr id="736" name="Google Shape;736;p107"/>
          <p:cNvSpPr txBox="1"/>
          <p:nvPr/>
        </p:nvSpPr>
        <p:spPr>
          <a:xfrm>
            <a:off x="615900" y="1231450"/>
            <a:ext cx="2617200" cy="2154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GB">
                <a:solidFill>
                  <a:schemeClr val="dk1"/>
                </a:solidFill>
                <a:latin typeface="DM Sans Medium"/>
                <a:ea typeface="DM Sans Medium"/>
                <a:cs typeface="DM Sans Medium"/>
                <a:sym typeface="DM Sans Medium"/>
              </a:rPr>
              <a:t>Jot down</a:t>
            </a:r>
            <a:endParaRPr>
              <a:latin typeface="DM Sans Medium"/>
              <a:ea typeface="DM Sans Medium"/>
              <a:cs typeface="DM Sans Medium"/>
              <a:sym typeface="DM Sans Medium"/>
            </a:endParaRPr>
          </a:p>
        </p:txBody>
      </p:sp>
      <p:cxnSp>
        <p:nvCxnSpPr>
          <p:cNvPr id="737" name="Google Shape;737;p107"/>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738" name="Google Shape;738;p107"/>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739" name="Google Shape;739;p107"/>
          <p:cNvSpPr txBox="1"/>
          <p:nvPr/>
        </p:nvSpPr>
        <p:spPr>
          <a:xfrm>
            <a:off x="615900" y="303450"/>
            <a:ext cx="626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do you notice?</a:t>
            </a:r>
            <a:endParaRPr sz="3300">
              <a:solidFill>
                <a:schemeClr val="dk1"/>
              </a:solidFill>
              <a:latin typeface="Nanum Myeongjo"/>
              <a:ea typeface="Nanum Myeongjo"/>
              <a:cs typeface="Nanum Myeongjo"/>
              <a:sym typeface="Nanum Myeongjo"/>
            </a:endParaRPr>
          </a:p>
        </p:txBody>
      </p:sp>
      <p:sp>
        <p:nvSpPr>
          <p:cNvPr id="740" name="Google Shape;740;p107"/>
          <p:cNvSpPr/>
          <p:nvPr/>
        </p:nvSpPr>
        <p:spPr>
          <a:xfrm>
            <a:off x="615900"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07"/>
          <p:cNvSpPr txBox="1"/>
          <p:nvPr/>
        </p:nvSpPr>
        <p:spPr>
          <a:xfrm>
            <a:off x="811950" y="3424300"/>
            <a:ext cx="1554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C9FC8D"/>
                </a:solidFill>
                <a:latin typeface="DM Sans"/>
                <a:ea typeface="DM Sans"/>
                <a:cs typeface="DM Sans"/>
                <a:sym typeface="DM Sans"/>
              </a:rPr>
              <a:t>Come off mute and share what you saw!</a:t>
            </a:r>
            <a:endParaRPr b="1">
              <a:solidFill>
                <a:srgbClr val="C9FC8D"/>
              </a:solidFill>
              <a:latin typeface="DM Sans"/>
              <a:ea typeface="DM Sans"/>
              <a:cs typeface="DM Sans"/>
              <a:sym typeface="DM Sans"/>
            </a:endParaRPr>
          </a:p>
        </p:txBody>
      </p:sp>
      <p:pic>
        <p:nvPicPr>
          <p:cNvPr id="742" name="Google Shape;742;p107"/>
          <p:cNvPicPr preferRelativeResize="0"/>
          <p:nvPr/>
        </p:nvPicPr>
        <p:blipFill rotWithShape="1">
          <a:blip r:embed="rId3">
            <a:alphaModFix/>
          </a:blip>
          <a:srcRect b="1532" l="6890" r="6656" t="54922"/>
          <a:stretch/>
        </p:blipFill>
        <p:spPr>
          <a:xfrm>
            <a:off x="2811675" y="834975"/>
            <a:ext cx="6260726" cy="41883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746" name="Shape 746"/>
        <p:cNvGrpSpPr/>
        <p:nvPr/>
      </p:nvGrpSpPr>
      <p:grpSpPr>
        <a:xfrm>
          <a:off x="0" y="0"/>
          <a:ext cx="0" cy="0"/>
          <a:chOff x="0" y="0"/>
          <a:chExt cx="0" cy="0"/>
        </a:xfrm>
      </p:grpSpPr>
      <p:cxnSp>
        <p:nvCxnSpPr>
          <p:cNvPr id="747" name="Google Shape;747;p108"/>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748" name="Google Shape;748;p108"/>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749" name="Google Shape;749;p108"/>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750" name="Google Shape;750;p108"/>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1" name="Google Shape;751;p108"/>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752" name="Google Shape;752;p108"/>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753" name="Google Shape;753;p108"/>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754" name="Google Shape;754;p108"/>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755" name="Google Shape;755;p108"/>
          <p:cNvSpPr txBox="1"/>
          <p:nvPr/>
        </p:nvSpPr>
        <p:spPr>
          <a:xfrm>
            <a:off x="325175" y="2843600"/>
            <a:ext cx="21699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102.j: Use a linear function model to determine values of interest in a real-world problem.</a:t>
            </a:r>
            <a:endParaRPr b="1" sz="1600">
              <a:solidFill>
                <a:schemeClr val="dk1"/>
              </a:solidFill>
              <a:latin typeface="DM Sans"/>
              <a:ea typeface="DM Sans"/>
              <a:cs typeface="DM Sans"/>
              <a:sym typeface="DM Sans"/>
            </a:endParaRPr>
          </a:p>
        </p:txBody>
      </p:sp>
      <p:cxnSp>
        <p:nvCxnSpPr>
          <p:cNvPr id="756" name="Google Shape;756;p108"/>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757" name="Google Shape;757;p108"/>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758" name="Google Shape;758;p108"/>
          <p:cNvSpPr txBox="1"/>
          <p:nvPr/>
        </p:nvSpPr>
        <p:spPr>
          <a:xfrm>
            <a:off x="2981650" y="1262550"/>
            <a:ext cx="1730700" cy="3222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200">
                <a:latin typeface="DM Sans"/>
                <a:ea typeface="DM Sans"/>
                <a:cs typeface="DM Sans"/>
                <a:sym typeface="DM Sans"/>
              </a:rPr>
              <a:t>Conference and Provide Revision Support</a:t>
            </a:r>
            <a:endParaRPr b="1" sz="1200">
              <a:latin typeface="DM Sans"/>
              <a:ea typeface="DM Sans"/>
              <a:cs typeface="DM Sans"/>
              <a:sym typeface="DM Sans"/>
            </a:endParaRPr>
          </a:p>
          <a:p>
            <a:pPr indent="0" lvl="0" marL="0" rtl="0" algn="l">
              <a:lnSpc>
                <a:spcPct val="115000"/>
              </a:lnSpc>
              <a:spcBef>
                <a:spcPts val="500"/>
              </a:spcBef>
              <a:spcAft>
                <a:spcPts val="500"/>
              </a:spcAft>
              <a:buNone/>
            </a:pPr>
            <a:r>
              <a:rPr lang="en-GB" sz="12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200">
              <a:latin typeface="DM Sans"/>
              <a:ea typeface="DM Sans"/>
              <a:cs typeface="DM Sans"/>
              <a:sym typeface="DM Sans"/>
            </a:endParaRPr>
          </a:p>
        </p:txBody>
      </p:sp>
      <p:sp>
        <p:nvSpPr>
          <p:cNvPr id="759" name="Google Shape;759;p108"/>
          <p:cNvSpPr txBox="1"/>
          <p:nvPr/>
        </p:nvSpPr>
        <p:spPr>
          <a:xfrm>
            <a:off x="4994100" y="1262550"/>
            <a:ext cx="1730700" cy="3010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200">
                <a:latin typeface="DM Sans"/>
                <a:ea typeface="DM Sans"/>
                <a:cs typeface="DM Sans"/>
                <a:sym typeface="DM Sans"/>
              </a:rPr>
              <a:t>Accept with Revision</a:t>
            </a:r>
            <a:endParaRPr b="1" sz="1200">
              <a:latin typeface="DM Sans"/>
              <a:ea typeface="DM Sans"/>
              <a:cs typeface="DM Sans"/>
              <a:sym typeface="DM Sans"/>
            </a:endParaRPr>
          </a:p>
          <a:p>
            <a:pPr indent="0" lvl="0" marL="0" rtl="0" algn="l">
              <a:lnSpc>
                <a:spcPct val="115000"/>
              </a:lnSpc>
              <a:spcBef>
                <a:spcPts val="500"/>
              </a:spcBef>
              <a:spcAft>
                <a:spcPts val="500"/>
              </a:spcAft>
              <a:buNone/>
            </a:pPr>
            <a:r>
              <a:rPr lang="en-GB" sz="12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200">
              <a:latin typeface="DM Sans"/>
              <a:ea typeface="DM Sans"/>
              <a:cs typeface="DM Sans"/>
              <a:sym typeface="DM Sans"/>
            </a:endParaRPr>
          </a:p>
        </p:txBody>
      </p:sp>
      <p:sp>
        <p:nvSpPr>
          <p:cNvPr id="760" name="Google Shape;760;p108"/>
          <p:cNvSpPr txBox="1"/>
          <p:nvPr/>
        </p:nvSpPr>
        <p:spPr>
          <a:xfrm>
            <a:off x="7006850" y="1262550"/>
            <a:ext cx="1730700" cy="131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200">
                <a:latin typeface="DM Sans"/>
                <a:ea typeface="DM Sans"/>
                <a:cs typeface="DM Sans"/>
                <a:sym typeface="DM Sans"/>
              </a:rPr>
              <a:t>Accept </a:t>
            </a:r>
            <a:endParaRPr b="1" sz="1200">
              <a:latin typeface="DM Sans"/>
              <a:ea typeface="DM Sans"/>
              <a:cs typeface="DM Sans"/>
              <a:sym typeface="DM Sans"/>
            </a:endParaRPr>
          </a:p>
          <a:p>
            <a:pPr indent="0" lvl="0" marL="0" rtl="0" algn="l">
              <a:lnSpc>
                <a:spcPct val="115000"/>
              </a:lnSpc>
              <a:spcBef>
                <a:spcPts val="500"/>
              </a:spcBef>
              <a:spcAft>
                <a:spcPts val="500"/>
              </a:spcAft>
              <a:buNone/>
            </a:pPr>
            <a:r>
              <a:rPr lang="en-GB" sz="1200">
                <a:latin typeface="DM Sans"/>
                <a:ea typeface="DM Sans"/>
                <a:cs typeface="DM Sans"/>
                <a:sym typeface="DM Sans"/>
              </a:rPr>
              <a:t>The student’s artifact demonstrates evidence </a:t>
            </a:r>
            <a:br>
              <a:rPr lang="en-GB" sz="1200">
                <a:latin typeface="DM Sans"/>
                <a:ea typeface="DM Sans"/>
                <a:cs typeface="DM Sans"/>
                <a:sym typeface="DM Sans"/>
              </a:rPr>
            </a:br>
            <a:r>
              <a:rPr lang="en-GB" sz="1200">
                <a:latin typeface="DM Sans"/>
                <a:ea typeface="DM Sans"/>
                <a:cs typeface="DM Sans"/>
                <a:sym typeface="DM Sans"/>
              </a:rPr>
              <a:t>that they have met the expectations of the indicator(s).</a:t>
            </a:r>
            <a:endParaRPr sz="1200">
              <a:latin typeface="DM Sans"/>
              <a:ea typeface="DM Sans"/>
              <a:cs typeface="DM Sans"/>
              <a:sym typeface="DM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764" name="Shape 764"/>
        <p:cNvGrpSpPr/>
        <p:nvPr/>
      </p:nvGrpSpPr>
      <p:grpSpPr>
        <a:xfrm>
          <a:off x="0" y="0"/>
          <a:ext cx="0" cy="0"/>
          <a:chOff x="0" y="0"/>
          <a:chExt cx="0" cy="0"/>
        </a:xfrm>
      </p:grpSpPr>
      <p:cxnSp>
        <p:nvCxnSpPr>
          <p:cNvPr id="765" name="Google Shape;765;p10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766" name="Google Shape;766;p109"/>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767" name="Google Shape;767;p109"/>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768" name="Google Shape;768;p109"/>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769" name="Google Shape;769;p109"/>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9"/>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9"/>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09"/>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776" name="Shape 776"/>
        <p:cNvGrpSpPr/>
        <p:nvPr/>
      </p:nvGrpSpPr>
      <p:grpSpPr>
        <a:xfrm>
          <a:off x="0" y="0"/>
          <a:ext cx="0" cy="0"/>
          <a:chOff x="0" y="0"/>
          <a:chExt cx="0" cy="0"/>
        </a:xfrm>
      </p:grpSpPr>
      <p:cxnSp>
        <p:nvCxnSpPr>
          <p:cNvPr id="777" name="Google Shape;777;p11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778" name="Google Shape;778;p110"/>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a:t>
            </a:r>
            <a:endParaRPr sz="3300">
              <a:solidFill>
                <a:schemeClr val="dk1"/>
              </a:solidFill>
              <a:latin typeface="Nanum Myeongjo"/>
              <a:ea typeface="Nanum Myeongjo"/>
              <a:cs typeface="Nanum Myeongjo"/>
              <a:sym typeface="Nanum Myeongjo"/>
            </a:endParaRPr>
          </a:p>
        </p:txBody>
      </p:sp>
      <p:cxnSp>
        <p:nvCxnSpPr>
          <p:cNvPr id="779" name="Google Shape;779;p110"/>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780" name="Google Shape;780;p110"/>
          <p:cNvSpPr/>
          <p:nvPr/>
        </p:nvSpPr>
        <p:spPr>
          <a:xfrm>
            <a:off x="1101350" y="1020350"/>
            <a:ext cx="6941400" cy="3455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insert image 1 of student work</a:t>
            </a:r>
            <a:endParaRPr/>
          </a:p>
        </p:txBody>
      </p:sp>
      <p:pic>
        <p:nvPicPr>
          <p:cNvPr id="781" name="Google Shape;781;p110"/>
          <p:cNvPicPr preferRelativeResize="0"/>
          <p:nvPr/>
        </p:nvPicPr>
        <p:blipFill rotWithShape="1">
          <a:blip r:embed="rId3">
            <a:alphaModFix/>
          </a:blip>
          <a:srcRect b="11606" l="3241" r="-9" t="0"/>
          <a:stretch/>
        </p:blipFill>
        <p:spPr>
          <a:xfrm>
            <a:off x="256050" y="814750"/>
            <a:ext cx="4442449" cy="4234699"/>
          </a:xfrm>
          <a:prstGeom prst="rect">
            <a:avLst/>
          </a:prstGeom>
          <a:noFill/>
          <a:ln>
            <a:noFill/>
          </a:ln>
        </p:spPr>
      </p:pic>
      <p:pic>
        <p:nvPicPr>
          <p:cNvPr id="782" name="Google Shape;782;p110"/>
          <p:cNvPicPr preferRelativeResize="0"/>
          <p:nvPr/>
        </p:nvPicPr>
        <p:blipFill rotWithShape="1">
          <a:blip r:embed="rId4">
            <a:alphaModFix/>
          </a:blip>
          <a:srcRect b="3758" l="0" r="0" t="6756"/>
          <a:stretch/>
        </p:blipFill>
        <p:spPr>
          <a:xfrm>
            <a:off x="4823125" y="231255"/>
            <a:ext cx="4064850" cy="4818193"/>
          </a:xfrm>
          <a:prstGeom prst="rect">
            <a:avLst/>
          </a:prstGeom>
          <a:noFill/>
          <a:ln>
            <a:noFill/>
          </a:ln>
        </p:spPr>
      </p:pic>
      <p:grpSp>
        <p:nvGrpSpPr>
          <p:cNvPr id="783" name="Google Shape;783;p110"/>
          <p:cNvGrpSpPr/>
          <p:nvPr/>
        </p:nvGrpSpPr>
        <p:grpSpPr>
          <a:xfrm>
            <a:off x="62475" y="1862450"/>
            <a:ext cx="1946100" cy="1946100"/>
            <a:chOff x="62475" y="1862450"/>
            <a:chExt cx="1946100" cy="1946100"/>
          </a:xfrm>
        </p:grpSpPr>
        <p:sp>
          <p:nvSpPr>
            <p:cNvPr id="784" name="Google Shape;784;p110"/>
            <p:cNvSpPr/>
            <p:nvPr/>
          </p:nvSpPr>
          <p:spPr>
            <a:xfrm>
              <a:off x="62475" y="1862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10"/>
            <p:cNvSpPr txBox="1"/>
            <p:nvPr/>
          </p:nvSpPr>
          <p:spPr>
            <a:xfrm>
              <a:off x="258525" y="268580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FFF8EF"/>
                  </a:solidFill>
                  <a:latin typeface="DM Sans"/>
                  <a:ea typeface="DM Sans"/>
                  <a:cs typeface="DM Sans"/>
                  <a:sym typeface="DM Sans"/>
                </a:rPr>
                <a:t>Let’s compare notes.</a:t>
              </a:r>
              <a:endParaRPr b="1" sz="1000">
                <a:solidFill>
                  <a:srgbClr val="FFF8EF"/>
                </a:solidFill>
                <a:latin typeface="DM Sans"/>
                <a:ea typeface="DM Sans"/>
                <a:cs typeface="DM Sans"/>
                <a:sym typeface="DM San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789" name="Shape 789"/>
        <p:cNvGrpSpPr/>
        <p:nvPr/>
      </p:nvGrpSpPr>
      <p:grpSpPr>
        <a:xfrm>
          <a:off x="0" y="0"/>
          <a:ext cx="0" cy="0"/>
          <a:chOff x="0" y="0"/>
          <a:chExt cx="0" cy="0"/>
        </a:xfrm>
      </p:grpSpPr>
      <p:cxnSp>
        <p:nvCxnSpPr>
          <p:cNvPr id="790" name="Google Shape;790;p111"/>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791" name="Google Shape;791;p111"/>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#2</a:t>
            </a:r>
            <a:endParaRPr sz="3300">
              <a:solidFill>
                <a:schemeClr val="dk1"/>
              </a:solidFill>
              <a:latin typeface="Nanum Myeongjo"/>
              <a:ea typeface="Nanum Myeongjo"/>
              <a:cs typeface="Nanum Myeongjo"/>
              <a:sym typeface="Nanum Myeongjo"/>
            </a:endParaRPr>
          </a:p>
        </p:txBody>
      </p:sp>
      <p:cxnSp>
        <p:nvCxnSpPr>
          <p:cNvPr id="792" name="Google Shape;792;p111"/>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793" name="Google Shape;793;p111"/>
          <p:cNvPicPr preferRelativeResize="0"/>
          <p:nvPr/>
        </p:nvPicPr>
        <p:blipFill>
          <a:blip r:embed="rId3">
            <a:alphaModFix/>
          </a:blip>
          <a:stretch>
            <a:fillRect/>
          </a:stretch>
        </p:blipFill>
        <p:spPr>
          <a:xfrm>
            <a:off x="169925" y="874700"/>
            <a:ext cx="5219700" cy="2895600"/>
          </a:xfrm>
          <a:prstGeom prst="rect">
            <a:avLst/>
          </a:prstGeom>
          <a:noFill/>
          <a:ln>
            <a:noFill/>
          </a:ln>
        </p:spPr>
      </p:pic>
      <p:sp>
        <p:nvSpPr>
          <p:cNvPr id="794" name="Google Shape;794;p111"/>
          <p:cNvSpPr/>
          <p:nvPr/>
        </p:nvSpPr>
        <p:spPr>
          <a:xfrm>
            <a:off x="516925" y="25509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11"/>
          <p:cNvSpPr txBox="1"/>
          <p:nvPr/>
        </p:nvSpPr>
        <p:spPr>
          <a:xfrm>
            <a:off x="712975" y="327770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FFF8EF"/>
                </a:solidFill>
                <a:latin typeface="DM Sans"/>
                <a:ea typeface="DM Sans"/>
                <a:cs typeface="DM Sans"/>
                <a:sym typeface="DM Sans"/>
              </a:rPr>
              <a:t>Let’s compare notes.</a:t>
            </a:r>
            <a:endParaRPr b="1" sz="1000">
              <a:solidFill>
                <a:srgbClr val="FFF8EF"/>
              </a:solidFill>
              <a:latin typeface="DM Sans"/>
              <a:ea typeface="DM Sans"/>
              <a:cs typeface="DM Sans"/>
              <a:sym typeface="DM Sans"/>
            </a:endParaRPr>
          </a:p>
        </p:txBody>
      </p:sp>
      <p:pic>
        <p:nvPicPr>
          <p:cNvPr id="796" name="Google Shape;796;p111"/>
          <p:cNvPicPr preferRelativeResize="0"/>
          <p:nvPr/>
        </p:nvPicPr>
        <p:blipFill>
          <a:blip r:embed="rId4">
            <a:alphaModFix/>
          </a:blip>
          <a:stretch>
            <a:fillRect/>
          </a:stretch>
        </p:blipFill>
        <p:spPr>
          <a:xfrm>
            <a:off x="5542025" y="152400"/>
            <a:ext cx="3449575" cy="2392720"/>
          </a:xfrm>
          <a:prstGeom prst="rect">
            <a:avLst/>
          </a:prstGeom>
          <a:noFill/>
          <a:ln>
            <a:noFill/>
          </a:ln>
        </p:spPr>
      </p:pic>
      <p:pic>
        <p:nvPicPr>
          <p:cNvPr id="797" name="Google Shape;797;p111"/>
          <p:cNvPicPr preferRelativeResize="0"/>
          <p:nvPr/>
        </p:nvPicPr>
        <p:blipFill>
          <a:blip r:embed="rId5">
            <a:alphaModFix/>
          </a:blip>
          <a:stretch>
            <a:fillRect/>
          </a:stretch>
        </p:blipFill>
        <p:spPr>
          <a:xfrm>
            <a:off x="5542025" y="2697520"/>
            <a:ext cx="3449575" cy="18248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03" name="Shape 303"/>
        <p:cNvGrpSpPr/>
        <p:nvPr/>
      </p:nvGrpSpPr>
      <p:grpSpPr>
        <a:xfrm>
          <a:off x="0" y="0"/>
          <a:ext cx="0" cy="0"/>
          <a:chOff x="0" y="0"/>
          <a:chExt cx="0" cy="0"/>
        </a:xfrm>
      </p:grpSpPr>
      <p:cxnSp>
        <p:nvCxnSpPr>
          <p:cNvPr id="304" name="Google Shape;304;p67"/>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05" name="Google Shape;305;p67"/>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06" name="Google Shape;306;p67"/>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Learning Principles</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Clr>
                <a:schemeClr val="dk1"/>
              </a:buClr>
              <a:buSzPts val="1100"/>
              <a:buFont typeface="Arial"/>
              <a:buNone/>
            </a:pPr>
            <a:r>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1000"/>
              </a:spcAft>
              <a:buClr>
                <a:schemeClr val="dk1"/>
              </a:buClr>
              <a:buSzPts val="1100"/>
              <a:buFont typeface="Arial"/>
              <a:buNone/>
            </a:pPr>
            <a:r>
              <a:t/>
            </a:r>
            <a:endParaRPr sz="3500">
              <a:solidFill>
                <a:schemeClr val="lt1"/>
              </a:solidFill>
              <a:latin typeface="Nanum Myeongjo"/>
              <a:ea typeface="Nanum Myeongjo"/>
              <a:cs typeface="Nanum Myeongjo"/>
              <a:sym typeface="Nanum Myeongjo"/>
            </a:endParaRPr>
          </a:p>
        </p:txBody>
      </p:sp>
      <p:sp>
        <p:nvSpPr>
          <p:cNvPr id="307" name="Google Shape;307;p67"/>
          <p:cNvSpPr txBox="1"/>
          <p:nvPr/>
        </p:nvSpPr>
        <p:spPr>
          <a:xfrm>
            <a:off x="768300" y="1071275"/>
            <a:ext cx="5967300" cy="3210900"/>
          </a:xfrm>
          <a:prstGeom prst="rect">
            <a:avLst/>
          </a:prstGeom>
          <a:noFill/>
          <a:ln>
            <a:noFill/>
          </a:ln>
        </p:spPr>
        <p:txBody>
          <a:bodyPr anchorCtr="0" anchor="t" bIns="0" lIns="0" spcFirstLastPara="1" rIns="0" wrap="square" tIns="0">
            <a:spAutoFit/>
          </a:bodyPr>
          <a:lstStyle/>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with cognitively demanding tasks in heterogeneous settings.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in social activities.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Build conceptual understanding through reasoning.</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Have agency in their learning.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View mathematics as a human endeavor across centuries.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See mathematics as relevant.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Employ technology as a tool for problem-solving and understanding.</a:t>
            </a:r>
            <a:endParaRPr sz="1800">
              <a:solidFill>
                <a:schemeClr val="lt1"/>
              </a:solidFill>
              <a:latin typeface="Nanum Myeongjo"/>
              <a:ea typeface="Nanum Myeongjo"/>
              <a:cs typeface="Nanum Myeongjo"/>
              <a:sym typeface="Nanum Myeongjo"/>
            </a:endParaRPr>
          </a:p>
        </p:txBody>
      </p:sp>
      <p:sp>
        <p:nvSpPr>
          <p:cNvPr id="308" name="Google Shape;308;p67"/>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7"/>
          <p:cNvSpPr txBox="1"/>
          <p:nvPr/>
        </p:nvSpPr>
        <p:spPr>
          <a:xfrm>
            <a:off x="6887975" y="3145425"/>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Which learning principle would you like to focus on today?</a:t>
            </a:r>
            <a:endParaRPr b="1" sz="1100">
              <a:solidFill>
                <a:srgbClr val="145758"/>
              </a:solidFill>
              <a:latin typeface="DM Sans"/>
              <a:ea typeface="DM Sans"/>
              <a:cs typeface="DM Sans"/>
              <a:sym typeface="DM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801" name="Shape 801"/>
        <p:cNvGrpSpPr/>
        <p:nvPr/>
      </p:nvGrpSpPr>
      <p:grpSpPr>
        <a:xfrm>
          <a:off x="0" y="0"/>
          <a:ext cx="0" cy="0"/>
          <a:chOff x="0" y="0"/>
          <a:chExt cx="0" cy="0"/>
        </a:xfrm>
      </p:grpSpPr>
      <p:cxnSp>
        <p:nvCxnSpPr>
          <p:cNvPr id="802" name="Google Shape;802;p112"/>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803" name="Google Shape;803;p112"/>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a:t>
            </a:r>
            <a:endParaRPr sz="3300">
              <a:solidFill>
                <a:schemeClr val="dk1"/>
              </a:solidFill>
              <a:latin typeface="Nanum Myeongjo"/>
              <a:ea typeface="Nanum Myeongjo"/>
              <a:cs typeface="Nanum Myeongjo"/>
              <a:sym typeface="Nanum Myeongjo"/>
            </a:endParaRPr>
          </a:p>
        </p:txBody>
      </p:sp>
      <p:cxnSp>
        <p:nvCxnSpPr>
          <p:cNvPr id="804" name="Google Shape;804;p112"/>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805" name="Google Shape;805;p112"/>
          <p:cNvPicPr preferRelativeResize="0"/>
          <p:nvPr/>
        </p:nvPicPr>
        <p:blipFill>
          <a:blip r:embed="rId3">
            <a:alphaModFix/>
          </a:blip>
          <a:stretch>
            <a:fillRect/>
          </a:stretch>
        </p:blipFill>
        <p:spPr>
          <a:xfrm>
            <a:off x="142850" y="901625"/>
            <a:ext cx="4429140" cy="4078050"/>
          </a:xfrm>
          <a:prstGeom prst="rect">
            <a:avLst/>
          </a:prstGeom>
          <a:noFill/>
          <a:ln>
            <a:noFill/>
          </a:ln>
        </p:spPr>
      </p:pic>
      <p:sp>
        <p:nvSpPr>
          <p:cNvPr id="806" name="Google Shape;806;p112"/>
          <p:cNvSpPr/>
          <p:nvPr/>
        </p:nvSpPr>
        <p:spPr>
          <a:xfrm>
            <a:off x="2974375" y="30335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12"/>
          <p:cNvSpPr txBox="1"/>
          <p:nvPr/>
        </p:nvSpPr>
        <p:spPr>
          <a:xfrm>
            <a:off x="3170425" y="3760325"/>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FFF8EF"/>
                </a:solidFill>
                <a:latin typeface="DM Sans"/>
                <a:ea typeface="DM Sans"/>
                <a:cs typeface="DM Sans"/>
                <a:sym typeface="DM Sans"/>
              </a:rPr>
              <a:t>Let’s compare notes.</a:t>
            </a:r>
            <a:endParaRPr b="1" sz="1000">
              <a:solidFill>
                <a:srgbClr val="FFF8EF"/>
              </a:solidFill>
              <a:latin typeface="DM Sans"/>
              <a:ea typeface="DM Sans"/>
              <a:cs typeface="DM Sans"/>
              <a:sym typeface="DM Sans"/>
            </a:endParaRPr>
          </a:p>
        </p:txBody>
      </p:sp>
      <p:pic>
        <p:nvPicPr>
          <p:cNvPr id="808" name="Google Shape;808;p112"/>
          <p:cNvPicPr preferRelativeResize="0"/>
          <p:nvPr/>
        </p:nvPicPr>
        <p:blipFill>
          <a:blip r:embed="rId4">
            <a:alphaModFix/>
          </a:blip>
          <a:stretch>
            <a:fillRect/>
          </a:stretch>
        </p:blipFill>
        <p:spPr>
          <a:xfrm>
            <a:off x="4640575" y="57300"/>
            <a:ext cx="4351025" cy="2564450"/>
          </a:xfrm>
          <a:prstGeom prst="rect">
            <a:avLst/>
          </a:prstGeom>
          <a:noFill/>
          <a:ln>
            <a:noFill/>
          </a:ln>
        </p:spPr>
      </p:pic>
      <p:pic>
        <p:nvPicPr>
          <p:cNvPr id="809" name="Google Shape;809;p112"/>
          <p:cNvPicPr preferRelativeResize="0"/>
          <p:nvPr/>
        </p:nvPicPr>
        <p:blipFill rotWithShape="1">
          <a:blip r:embed="rId5">
            <a:alphaModFix/>
          </a:blip>
          <a:srcRect b="30429" l="0" r="0" t="0"/>
          <a:stretch/>
        </p:blipFill>
        <p:spPr>
          <a:xfrm>
            <a:off x="5663250" y="2103125"/>
            <a:ext cx="3416625" cy="2937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813" name="Shape 813"/>
        <p:cNvGrpSpPr/>
        <p:nvPr/>
      </p:nvGrpSpPr>
      <p:grpSpPr>
        <a:xfrm>
          <a:off x="0" y="0"/>
          <a:ext cx="0" cy="0"/>
          <a:chOff x="0" y="0"/>
          <a:chExt cx="0" cy="0"/>
        </a:xfrm>
      </p:grpSpPr>
      <p:cxnSp>
        <p:nvCxnSpPr>
          <p:cNvPr id="814" name="Google Shape;814;p113"/>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815" name="Google Shape;815;p113"/>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816" name="Google Shape;816;p113"/>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Hear Some Reflections</a:t>
            </a:r>
            <a:endParaRPr sz="3500">
              <a:solidFill>
                <a:srgbClr val="83FBA3"/>
              </a:solidFill>
              <a:latin typeface="Nanum Myeongjo"/>
              <a:ea typeface="Nanum Myeongjo"/>
              <a:cs typeface="Nanum Myeongjo"/>
              <a:sym typeface="Nanum Myeongjo"/>
            </a:endParaRPr>
          </a:p>
        </p:txBody>
      </p:sp>
      <p:sp>
        <p:nvSpPr>
          <p:cNvPr id="817" name="Google Shape;817;p113"/>
          <p:cNvSpPr txBox="1"/>
          <p:nvPr/>
        </p:nvSpPr>
        <p:spPr>
          <a:xfrm>
            <a:off x="615900" y="1598550"/>
            <a:ext cx="5421300" cy="163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2200">
                <a:solidFill>
                  <a:schemeClr val="lt1"/>
                </a:solidFill>
                <a:latin typeface="DM Sans"/>
                <a:ea typeface="DM Sans"/>
                <a:cs typeface="DM Sans"/>
                <a:sym typeface="DM Sans"/>
              </a:rPr>
              <a:t>What kinds of support will students need to demonstrate evidence of learning?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rPr lang="en-GB" sz="2200">
                <a:solidFill>
                  <a:schemeClr val="lt1"/>
                </a:solidFill>
                <a:latin typeface="DM Sans"/>
                <a:ea typeface="DM Sans"/>
                <a:cs typeface="DM Sans"/>
                <a:sym typeface="DM Sans"/>
              </a:rPr>
              <a:t>Has your thinking changed at all on how to implement this task? If so, how? </a:t>
            </a:r>
            <a:endParaRPr sz="2700">
              <a:solidFill>
                <a:schemeClr val="lt1"/>
              </a:solidFill>
              <a:latin typeface="DM Sans"/>
              <a:ea typeface="DM Sans"/>
              <a:cs typeface="DM Sans"/>
              <a:sym typeface="DM Sans"/>
            </a:endParaRPr>
          </a:p>
        </p:txBody>
      </p:sp>
      <p:sp>
        <p:nvSpPr>
          <p:cNvPr id="818" name="Google Shape;818;p113"/>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13"/>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a:t>
            </a:r>
            <a:br>
              <a:rPr b="1" lang="en-GB">
                <a:solidFill>
                  <a:srgbClr val="145758"/>
                </a:solidFill>
                <a:latin typeface="DM Sans"/>
                <a:ea typeface="DM Sans"/>
                <a:cs typeface="DM Sans"/>
                <a:sym typeface="DM Sans"/>
              </a:rPr>
            </a:br>
            <a:r>
              <a:rPr b="1" lang="en-GB">
                <a:solidFill>
                  <a:srgbClr val="145758"/>
                </a:solidFill>
                <a:latin typeface="DM Sans"/>
                <a:ea typeface="DM Sans"/>
                <a:cs typeface="DM Sans"/>
                <a:sym typeface="DM Sans"/>
              </a:rPr>
              <a:t>mute or share in the chat!</a:t>
            </a:r>
            <a:endParaRPr b="1" sz="1100">
              <a:solidFill>
                <a:srgbClr val="145758"/>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823" name="Shape 823"/>
        <p:cNvGrpSpPr/>
        <p:nvPr/>
      </p:nvGrpSpPr>
      <p:grpSpPr>
        <a:xfrm>
          <a:off x="0" y="0"/>
          <a:ext cx="0" cy="0"/>
          <a:chOff x="0" y="0"/>
          <a:chExt cx="0" cy="0"/>
        </a:xfrm>
      </p:grpSpPr>
      <p:cxnSp>
        <p:nvCxnSpPr>
          <p:cNvPr id="824" name="Google Shape;824;p114"/>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825" name="Google Shape;825;p114"/>
          <p:cNvSpPr txBox="1"/>
          <p:nvPr/>
        </p:nvSpPr>
        <p:spPr>
          <a:xfrm>
            <a:off x="3419850" y="303450"/>
            <a:ext cx="4318200" cy="181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Closing</a:t>
            </a:r>
            <a:endParaRPr sz="5200">
              <a:solidFill>
                <a:schemeClr val="dk1"/>
              </a:solidFill>
              <a:latin typeface="Nanum Myeongjo"/>
              <a:ea typeface="Nanum Myeongjo"/>
              <a:cs typeface="Nanum Myeongjo"/>
              <a:sym typeface="Nanum Myeongjo"/>
            </a:endParaRPr>
          </a:p>
        </p:txBody>
      </p:sp>
      <p:sp>
        <p:nvSpPr>
          <p:cNvPr id="826" name="Google Shape;826;p114"/>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06</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830" name="Shape 830"/>
        <p:cNvGrpSpPr/>
        <p:nvPr/>
      </p:nvGrpSpPr>
      <p:grpSpPr>
        <a:xfrm>
          <a:off x="0" y="0"/>
          <a:ext cx="0" cy="0"/>
          <a:chOff x="0" y="0"/>
          <a:chExt cx="0" cy="0"/>
        </a:xfrm>
      </p:grpSpPr>
      <p:cxnSp>
        <p:nvCxnSpPr>
          <p:cNvPr id="831" name="Google Shape;831;p11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832" name="Google Shape;832;p11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833" name="Google Shape;833;p115"/>
          <p:cNvSpPr txBox="1"/>
          <p:nvPr/>
        </p:nvSpPr>
        <p:spPr>
          <a:xfrm>
            <a:off x="615900" y="1598550"/>
            <a:ext cx="6996600" cy="3299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lt1"/>
                </a:solidFill>
                <a:latin typeface="DM Sans"/>
                <a:ea typeface="DM Sans"/>
                <a:cs typeface="DM Sans"/>
                <a:sym typeface="DM Sans"/>
              </a:rPr>
              <a:t>Choose one question to respond to: </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Which content and practice expectation are you most excited about? Why? </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Which learning principle are you most excited about connecting to M102 content? Why?</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What impact do you think using a portfolio system will have on your students? Why?</a:t>
            </a:r>
            <a:endParaRPr sz="20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2000">
              <a:solidFill>
                <a:schemeClr val="lt1"/>
              </a:solidFill>
              <a:latin typeface="DM Sans"/>
              <a:ea typeface="DM Sans"/>
              <a:cs typeface="DM Sans"/>
              <a:sym typeface="DM Sans"/>
            </a:endParaRPr>
          </a:p>
        </p:txBody>
      </p:sp>
      <p:sp>
        <p:nvSpPr>
          <p:cNvPr id="834" name="Google Shape;834;p115"/>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 Are Your Takeaways?</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313" name="Shape 313"/>
        <p:cNvGrpSpPr/>
        <p:nvPr/>
      </p:nvGrpSpPr>
      <p:grpSpPr>
        <a:xfrm>
          <a:off x="0" y="0"/>
          <a:ext cx="0" cy="0"/>
          <a:chOff x="0" y="0"/>
          <a:chExt cx="0" cy="0"/>
        </a:xfrm>
      </p:grpSpPr>
      <p:cxnSp>
        <p:nvCxnSpPr>
          <p:cNvPr id="314" name="Google Shape;314;p68"/>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315" name="Google Shape;315;p68"/>
          <p:cNvSpPr txBox="1"/>
          <p:nvPr/>
        </p:nvSpPr>
        <p:spPr>
          <a:xfrm>
            <a:off x="3419850" y="303450"/>
            <a:ext cx="5421300" cy="1944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Exploring the Content</a:t>
            </a:r>
            <a:endParaRPr sz="5200">
              <a:solidFill>
                <a:schemeClr val="dk1"/>
              </a:solidFill>
              <a:latin typeface="Nanum Myeongjo"/>
              <a:ea typeface="Nanum Myeongjo"/>
              <a:cs typeface="Nanum Myeongjo"/>
              <a:sym typeface="Nanum Myeongjo"/>
            </a:endParaRPr>
          </a:p>
        </p:txBody>
      </p:sp>
      <p:sp>
        <p:nvSpPr>
          <p:cNvPr id="316" name="Google Shape;316;p68"/>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01</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20" name="Shape 320"/>
        <p:cNvGrpSpPr/>
        <p:nvPr/>
      </p:nvGrpSpPr>
      <p:grpSpPr>
        <a:xfrm>
          <a:off x="0" y="0"/>
          <a:ext cx="0" cy="0"/>
          <a:chOff x="0" y="0"/>
          <a:chExt cx="0" cy="0"/>
        </a:xfrm>
      </p:grpSpPr>
      <p:cxnSp>
        <p:nvCxnSpPr>
          <p:cNvPr id="321" name="Google Shape;321;p69"/>
          <p:cNvCxnSpPr/>
          <p:nvPr/>
        </p:nvCxnSpPr>
        <p:spPr>
          <a:xfrm>
            <a:off x="343425" y="0"/>
            <a:ext cx="0" cy="5164500"/>
          </a:xfrm>
          <a:prstGeom prst="straightConnector1">
            <a:avLst/>
          </a:prstGeom>
          <a:noFill/>
          <a:ln cap="flat" cmpd="sng" w="9525">
            <a:solidFill>
              <a:schemeClr val="dk1"/>
            </a:solidFill>
            <a:prstDash val="solid"/>
            <a:round/>
            <a:headEnd len="med" w="med" type="none"/>
            <a:tailEnd len="med" w="med" type="none"/>
          </a:ln>
        </p:spPr>
      </p:cxnSp>
      <p:sp>
        <p:nvSpPr>
          <p:cNvPr id="322" name="Google Shape;322;p69"/>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9"/>
          <p:cNvSpPr txBox="1"/>
          <p:nvPr/>
        </p:nvSpPr>
        <p:spPr>
          <a:xfrm>
            <a:off x="345075" y="276625"/>
            <a:ext cx="63507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M102 Modeling with Linear Functions and Equations </a:t>
            </a:r>
            <a:endParaRPr sz="2100">
              <a:solidFill>
                <a:schemeClr val="dk1"/>
              </a:solidFill>
              <a:latin typeface="Nanum Myeongjo"/>
              <a:ea typeface="Nanum Myeongjo"/>
              <a:cs typeface="Nanum Myeongjo"/>
              <a:sym typeface="Nanum Myeongjo"/>
            </a:endParaRPr>
          </a:p>
        </p:txBody>
      </p:sp>
      <p:cxnSp>
        <p:nvCxnSpPr>
          <p:cNvPr id="324" name="Google Shape;324;p69"/>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325" name="Google Shape;325;p69"/>
          <p:cNvSpPr txBox="1"/>
          <p:nvPr/>
        </p:nvSpPr>
        <p:spPr>
          <a:xfrm>
            <a:off x="802275" y="1218825"/>
            <a:ext cx="5421300" cy="215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20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 comes to mind? </a:t>
            </a:r>
            <a:br>
              <a:rPr lang="en-GB" sz="3500">
                <a:solidFill>
                  <a:schemeClr val="dk1"/>
                </a:solidFill>
                <a:latin typeface="Nanum Myeongjo"/>
                <a:ea typeface="Nanum Myeongjo"/>
                <a:cs typeface="Nanum Myeongjo"/>
                <a:sym typeface="Nanum Myeongjo"/>
              </a:rPr>
            </a:br>
            <a:r>
              <a:rPr lang="en-GB" sz="3500">
                <a:solidFill>
                  <a:schemeClr val="dk1"/>
                </a:solidFill>
                <a:latin typeface="Nanum Myeongjo"/>
                <a:ea typeface="Nanum Myeongjo"/>
                <a:cs typeface="Nanum Myeongjo"/>
                <a:sym typeface="Nanum Myeongjo"/>
              </a:rPr>
              <a:t>What knowledge and skills should students learn to earn this badge? </a:t>
            </a:r>
            <a:endParaRPr sz="3500">
              <a:solidFill>
                <a:schemeClr val="dk1"/>
              </a:solidFill>
              <a:latin typeface="Nanum Myeongjo"/>
              <a:ea typeface="Nanum Myeongjo"/>
              <a:cs typeface="Nanum Myeongjo"/>
              <a:sym typeface="Nanum Myeongjo"/>
            </a:endParaRPr>
          </a:p>
        </p:txBody>
      </p:sp>
      <p:sp>
        <p:nvSpPr>
          <p:cNvPr id="326" name="Google Shape;326;p69"/>
          <p:cNvSpPr/>
          <p:nvPr/>
        </p:nvSpPr>
        <p:spPr>
          <a:xfrm>
            <a:off x="6695675" y="24263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9"/>
          <p:cNvSpPr txBox="1"/>
          <p:nvPr/>
        </p:nvSpPr>
        <p:spPr>
          <a:xfrm>
            <a:off x="6975725" y="30309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or put your thoughts in the chat!</a:t>
            </a:r>
            <a:endParaRPr b="1">
              <a:solidFill>
                <a:srgbClr val="BDFCD7"/>
              </a:solidFill>
              <a:latin typeface="DM Sans"/>
              <a:ea typeface="DM Sans"/>
              <a:cs typeface="DM Sans"/>
              <a:sym typeface="DM Sans"/>
            </a:endParaRPr>
          </a:p>
        </p:txBody>
      </p:sp>
      <p:cxnSp>
        <p:nvCxnSpPr>
          <p:cNvPr id="328" name="Google Shape;328;p69"/>
          <p:cNvCxnSpPr/>
          <p:nvPr/>
        </p:nvCxnSpPr>
        <p:spPr>
          <a:xfrm rot="10800000">
            <a:off x="-4200" y="4815975"/>
            <a:ext cx="9152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332" name="Shape 332"/>
        <p:cNvGrpSpPr/>
        <p:nvPr/>
      </p:nvGrpSpPr>
      <p:grpSpPr>
        <a:xfrm>
          <a:off x="0" y="0"/>
          <a:ext cx="0" cy="0"/>
          <a:chOff x="0" y="0"/>
          <a:chExt cx="0" cy="0"/>
        </a:xfrm>
      </p:grpSpPr>
      <p:sp>
        <p:nvSpPr>
          <p:cNvPr id="333" name="Google Shape;333;p70"/>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334" name="Google Shape;334;p70"/>
          <p:cNvSpPr txBox="1"/>
          <p:nvPr/>
        </p:nvSpPr>
        <p:spPr>
          <a:xfrm>
            <a:off x="615900" y="2595775"/>
            <a:ext cx="3728400" cy="20349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and inequalities in one variable and use them to solve problems.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in two or more variables to represent relationships between quantities; graph equations on coordinate axes with labels and scales.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Represent constraints by equations or inequalities, and by systems of equations and/or inequalities, and interpret solutions as viable or nonviable options in a modeling context.</a:t>
            </a:r>
            <a:endParaRPr sz="1100">
              <a:solidFill>
                <a:schemeClr val="dk1"/>
              </a:solidFill>
              <a:latin typeface="DM Sans"/>
              <a:ea typeface="DM Sans"/>
              <a:cs typeface="DM Sans"/>
              <a:sym typeface="DM Sans"/>
            </a:endParaRPr>
          </a:p>
        </p:txBody>
      </p:sp>
      <p:sp>
        <p:nvSpPr>
          <p:cNvPr id="335" name="Google Shape;335;p70"/>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 Algebra</a:t>
            </a:r>
            <a:endParaRPr b="1">
              <a:latin typeface="DM Sans"/>
              <a:ea typeface="DM Sans"/>
              <a:cs typeface="DM Sans"/>
              <a:sym typeface="DM Sans"/>
            </a:endParaRPr>
          </a:p>
        </p:txBody>
      </p:sp>
      <p:cxnSp>
        <p:nvCxnSpPr>
          <p:cNvPr id="336" name="Google Shape;336;p70"/>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337" name="Google Shape;337;p70"/>
          <p:cNvSpPr txBox="1"/>
          <p:nvPr/>
        </p:nvSpPr>
        <p:spPr>
          <a:xfrm>
            <a:off x="615900" y="2147600"/>
            <a:ext cx="3512700" cy="41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Create </a:t>
            </a:r>
            <a:r>
              <a:rPr b="1" lang="en-GB" sz="1300">
                <a:solidFill>
                  <a:schemeClr val="dk1"/>
                </a:solidFill>
                <a:latin typeface="DM Sans"/>
                <a:ea typeface="DM Sans"/>
                <a:cs typeface="DM Sans"/>
                <a:sym typeface="DM Sans"/>
              </a:rPr>
              <a:t>equations</a:t>
            </a:r>
            <a:r>
              <a:rPr b="1" lang="en-GB" sz="1300">
                <a:solidFill>
                  <a:schemeClr val="dk1"/>
                </a:solidFill>
                <a:latin typeface="DM Sans"/>
                <a:ea typeface="DM Sans"/>
                <a:cs typeface="DM Sans"/>
                <a:sym typeface="DM Sans"/>
              </a:rPr>
              <a:t> that describe numbers or relationships</a:t>
            </a:r>
            <a:endParaRPr b="1" sz="1300">
              <a:latin typeface="DM Sans"/>
              <a:ea typeface="DM Sans"/>
              <a:cs typeface="DM Sans"/>
              <a:sym typeface="DM Sans"/>
            </a:endParaRPr>
          </a:p>
        </p:txBody>
      </p:sp>
      <p:sp>
        <p:nvSpPr>
          <p:cNvPr id="338" name="Google Shape;338;p70"/>
          <p:cNvSpPr txBox="1"/>
          <p:nvPr/>
        </p:nvSpPr>
        <p:spPr>
          <a:xfrm>
            <a:off x="5174775" y="751625"/>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3"/>
            </a:pPr>
            <a:r>
              <a:rPr lang="en-GB" sz="1100">
                <a:solidFill>
                  <a:schemeClr val="dk1"/>
                </a:solidFill>
                <a:latin typeface="DM Sans"/>
                <a:ea typeface="DM Sans"/>
                <a:cs typeface="DM Sans"/>
                <a:sym typeface="DM Sans"/>
              </a:rPr>
              <a:t>Solve linear equations and inequalities in one variable, including equations with coefficients represented by letters.</a:t>
            </a:r>
            <a:endParaRPr sz="1100">
              <a:solidFill>
                <a:schemeClr val="dk1"/>
              </a:solidFill>
              <a:latin typeface="DM Sans"/>
              <a:ea typeface="DM Sans"/>
              <a:cs typeface="DM Sans"/>
              <a:sym typeface="DM Sans"/>
            </a:endParaRPr>
          </a:p>
        </p:txBody>
      </p:sp>
      <p:sp>
        <p:nvSpPr>
          <p:cNvPr id="339" name="Google Shape;339;p70"/>
          <p:cNvSpPr txBox="1"/>
          <p:nvPr/>
        </p:nvSpPr>
        <p:spPr>
          <a:xfrm>
            <a:off x="5174775" y="303450"/>
            <a:ext cx="3512700" cy="20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Solve linear equations in one variable</a:t>
            </a:r>
            <a:endParaRPr b="1" sz="1300">
              <a:latin typeface="DM Sans"/>
              <a:ea typeface="DM Sans"/>
              <a:cs typeface="DM Sans"/>
              <a:sym typeface="DM Sans"/>
            </a:endParaRPr>
          </a:p>
        </p:txBody>
      </p:sp>
      <p:sp>
        <p:nvSpPr>
          <p:cNvPr id="340" name="Google Shape;340;p70"/>
          <p:cNvSpPr/>
          <p:nvPr/>
        </p:nvSpPr>
        <p:spPr>
          <a:xfrm>
            <a:off x="5365925" y="3934075"/>
            <a:ext cx="3155700" cy="1014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70"/>
          <p:cNvSpPr txBox="1"/>
          <p:nvPr/>
        </p:nvSpPr>
        <p:spPr>
          <a:xfrm>
            <a:off x="5443775" y="4048975"/>
            <a:ext cx="3000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How would you synthesize these?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What are the key takeaways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for students?</a:t>
            </a:r>
            <a:endParaRPr/>
          </a:p>
        </p:txBody>
      </p:sp>
      <p:sp>
        <p:nvSpPr>
          <p:cNvPr id="342" name="Google Shape;342;p70"/>
          <p:cNvSpPr txBox="1"/>
          <p:nvPr/>
        </p:nvSpPr>
        <p:spPr>
          <a:xfrm>
            <a:off x="5193750" y="1442775"/>
            <a:ext cx="3512700" cy="20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Solve systems of equations</a:t>
            </a:r>
            <a:endParaRPr b="1" sz="1300">
              <a:latin typeface="DM Sans"/>
              <a:ea typeface="DM Sans"/>
              <a:cs typeface="DM Sans"/>
              <a:sym typeface="DM Sans"/>
            </a:endParaRPr>
          </a:p>
        </p:txBody>
      </p:sp>
      <p:sp>
        <p:nvSpPr>
          <p:cNvPr id="343" name="Google Shape;343;p70"/>
          <p:cNvSpPr txBox="1"/>
          <p:nvPr/>
        </p:nvSpPr>
        <p:spPr>
          <a:xfrm>
            <a:off x="5181100" y="1787525"/>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6"/>
            </a:pPr>
            <a:r>
              <a:rPr lang="en-GB" sz="1100">
                <a:solidFill>
                  <a:schemeClr val="dk1"/>
                </a:solidFill>
                <a:latin typeface="DM Sans"/>
                <a:ea typeface="DM Sans"/>
                <a:cs typeface="DM Sans"/>
                <a:sym typeface="DM Sans"/>
              </a:rPr>
              <a:t>Solve systems of linear equations exactly and approximately (e.g., with graphs), focusing on pairs of linear equations in two variables.</a:t>
            </a:r>
            <a:endParaRPr sz="1100">
              <a:solidFill>
                <a:schemeClr val="dk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347" name="Shape 347"/>
        <p:cNvGrpSpPr/>
        <p:nvPr/>
      </p:nvGrpSpPr>
      <p:grpSpPr>
        <a:xfrm>
          <a:off x="0" y="0"/>
          <a:ext cx="0" cy="0"/>
          <a:chOff x="0" y="0"/>
          <a:chExt cx="0" cy="0"/>
        </a:xfrm>
      </p:grpSpPr>
      <p:sp>
        <p:nvSpPr>
          <p:cNvPr id="348" name="Google Shape;348;p71"/>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349" name="Google Shape;349;p71"/>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 Algebra</a:t>
            </a:r>
            <a:endParaRPr b="1">
              <a:latin typeface="DM Sans"/>
              <a:ea typeface="DM Sans"/>
              <a:cs typeface="DM Sans"/>
              <a:sym typeface="DM Sans"/>
            </a:endParaRPr>
          </a:p>
        </p:txBody>
      </p:sp>
      <p:cxnSp>
        <p:nvCxnSpPr>
          <p:cNvPr id="350" name="Google Shape;350;p71"/>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351" name="Google Shape;351;p71"/>
          <p:cNvSpPr/>
          <p:nvPr/>
        </p:nvSpPr>
        <p:spPr>
          <a:xfrm>
            <a:off x="5365925" y="3906250"/>
            <a:ext cx="3155700" cy="59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1"/>
          <p:cNvSpPr txBox="1"/>
          <p:nvPr/>
        </p:nvSpPr>
        <p:spPr>
          <a:xfrm>
            <a:off x="5570175" y="4021150"/>
            <a:ext cx="2721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Share your thinking!</a:t>
            </a:r>
            <a:endParaRPr b="1" sz="1300">
              <a:solidFill>
                <a:srgbClr val="C9FC8D"/>
              </a:solidFill>
              <a:latin typeface="DM Sans"/>
              <a:ea typeface="DM Sans"/>
              <a:cs typeface="DM Sans"/>
              <a:sym typeface="DM Sans"/>
            </a:endParaRPr>
          </a:p>
        </p:txBody>
      </p:sp>
      <p:sp>
        <p:nvSpPr>
          <p:cNvPr id="353" name="Google Shape;353;p71"/>
          <p:cNvSpPr txBox="1"/>
          <p:nvPr/>
        </p:nvSpPr>
        <p:spPr>
          <a:xfrm>
            <a:off x="615900" y="2595775"/>
            <a:ext cx="3728400" cy="20349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and inequalities in one variable and use them to solve problems.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in two or more variables to represent relationships between quantities; graph equations on coordinate axes with labels and scales.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Represent constraints by equations or inequalities, and by systems of equations and/or inequalities, and interpret solutions as viable or nonviable options in a modeling context.</a:t>
            </a:r>
            <a:endParaRPr sz="1100">
              <a:solidFill>
                <a:schemeClr val="dk1"/>
              </a:solidFill>
              <a:latin typeface="DM Sans"/>
              <a:ea typeface="DM Sans"/>
              <a:cs typeface="DM Sans"/>
              <a:sym typeface="DM Sans"/>
            </a:endParaRPr>
          </a:p>
        </p:txBody>
      </p:sp>
      <p:sp>
        <p:nvSpPr>
          <p:cNvPr id="354" name="Google Shape;354;p71"/>
          <p:cNvSpPr txBox="1"/>
          <p:nvPr/>
        </p:nvSpPr>
        <p:spPr>
          <a:xfrm>
            <a:off x="615900" y="2147600"/>
            <a:ext cx="3512700" cy="41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Create equations that describe numbers or relationships</a:t>
            </a:r>
            <a:endParaRPr b="1" sz="1300">
              <a:latin typeface="DM Sans"/>
              <a:ea typeface="DM Sans"/>
              <a:cs typeface="DM Sans"/>
              <a:sym typeface="DM Sans"/>
            </a:endParaRPr>
          </a:p>
        </p:txBody>
      </p:sp>
      <p:sp>
        <p:nvSpPr>
          <p:cNvPr id="355" name="Google Shape;355;p71"/>
          <p:cNvSpPr txBox="1"/>
          <p:nvPr/>
        </p:nvSpPr>
        <p:spPr>
          <a:xfrm>
            <a:off x="5174775" y="751625"/>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3"/>
            </a:pPr>
            <a:r>
              <a:rPr lang="en-GB" sz="1100">
                <a:solidFill>
                  <a:schemeClr val="dk1"/>
                </a:solidFill>
                <a:latin typeface="DM Sans"/>
                <a:ea typeface="DM Sans"/>
                <a:cs typeface="DM Sans"/>
                <a:sym typeface="DM Sans"/>
              </a:rPr>
              <a:t>Solve linear equations and inequalities in one variable, including equations with coefficients represented by letters.</a:t>
            </a:r>
            <a:endParaRPr sz="1100">
              <a:solidFill>
                <a:schemeClr val="dk1"/>
              </a:solidFill>
              <a:latin typeface="DM Sans"/>
              <a:ea typeface="DM Sans"/>
              <a:cs typeface="DM Sans"/>
              <a:sym typeface="DM Sans"/>
            </a:endParaRPr>
          </a:p>
        </p:txBody>
      </p:sp>
      <p:sp>
        <p:nvSpPr>
          <p:cNvPr id="356" name="Google Shape;356;p71"/>
          <p:cNvSpPr txBox="1"/>
          <p:nvPr/>
        </p:nvSpPr>
        <p:spPr>
          <a:xfrm>
            <a:off x="5174775" y="303450"/>
            <a:ext cx="3512700" cy="20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Solve linear equations in one variable</a:t>
            </a:r>
            <a:endParaRPr b="1" sz="1300">
              <a:latin typeface="DM Sans"/>
              <a:ea typeface="DM Sans"/>
              <a:cs typeface="DM Sans"/>
              <a:sym typeface="DM Sans"/>
            </a:endParaRPr>
          </a:p>
        </p:txBody>
      </p:sp>
      <p:sp>
        <p:nvSpPr>
          <p:cNvPr id="357" name="Google Shape;357;p71"/>
          <p:cNvSpPr txBox="1"/>
          <p:nvPr/>
        </p:nvSpPr>
        <p:spPr>
          <a:xfrm>
            <a:off x="5193750" y="1442775"/>
            <a:ext cx="3512700" cy="20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Solve systems of equations</a:t>
            </a:r>
            <a:endParaRPr b="1" sz="1300">
              <a:latin typeface="DM Sans"/>
              <a:ea typeface="DM Sans"/>
              <a:cs typeface="DM Sans"/>
              <a:sym typeface="DM Sans"/>
            </a:endParaRPr>
          </a:p>
        </p:txBody>
      </p:sp>
      <p:sp>
        <p:nvSpPr>
          <p:cNvPr id="358" name="Google Shape;358;p71"/>
          <p:cNvSpPr txBox="1"/>
          <p:nvPr/>
        </p:nvSpPr>
        <p:spPr>
          <a:xfrm>
            <a:off x="5181100" y="1787525"/>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6"/>
            </a:pPr>
            <a:r>
              <a:rPr lang="en-GB" sz="1100">
                <a:solidFill>
                  <a:schemeClr val="dk1"/>
                </a:solidFill>
                <a:latin typeface="DM Sans"/>
                <a:ea typeface="DM Sans"/>
                <a:cs typeface="DM Sans"/>
                <a:sym typeface="DM Sans"/>
              </a:rPr>
              <a:t>Solve systems of linear equations exactly and approximately (e.g., with graphs), focusing on pairs of linear equations in two variables.</a:t>
            </a:r>
            <a:endParaRPr sz="1100">
              <a:solidFill>
                <a:schemeClr val="dk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