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Lst>
  <p:sldSz cy="5143500" cx="9144000"/>
  <p:notesSz cx="6858000" cy="9144000"/>
  <p:embeddedFontLst>
    <p:embeddedFont>
      <p:font typeface="IBM Plex Sans"/>
      <p:regular r:id="rId61"/>
      <p:bold r:id="rId62"/>
      <p:italic r:id="rId63"/>
      <p:boldItalic r:id="rId64"/>
    </p:embeddedFont>
    <p:embeddedFont>
      <p:font typeface="DM Sans Medium"/>
      <p:regular r:id="rId65"/>
      <p:bold r:id="rId66"/>
      <p:italic r:id="rId67"/>
      <p:boldItalic r:id="rId68"/>
    </p:embeddedFont>
    <p:embeddedFont>
      <p:font typeface="Proxima Nova"/>
      <p:regular r:id="rId69"/>
      <p:bold r:id="rId70"/>
      <p:italic r:id="rId71"/>
      <p:boldItalic r:id="rId72"/>
    </p:embeddedFont>
    <p:embeddedFont>
      <p:font typeface="Roboto"/>
      <p:regular r:id="rId73"/>
      <p:bold r:id="rId74"/>
      <p:italic r:id="rId75"/>
      <p:boldItalic r:id="rId76"/>
    </p:embeddedFont>
    <p:embeddedFont>
      <p:font typeface="NanumMyeongjo ExtraBold"/>
      <p:bold r:id="rId77"/>
    </p:embeddedFont>
    <p:embeddedFont>
      <p:font typeface="DM Sans SemiBold"/>
      <p:regular r:id="rId78"/>
      <p:bold r:id="rId79"/>
      <p:italic r:id="rId80"/>
      <p:boldItalic r:id="rId81"/>
    </p:embeddedFont>
    <p:embeddedFont>
      <p:font typeface="DM Sans"/>
      <p:regular r:id="rId82"/>
      <p:bold r:id="rId83"/>
      <p:italic r:id="rId84"/>
      <p:boldItalic r:id="rId85"/>
    </p:embeddedFont>
    <p:embeddedFont>
      <p:font typeface="Nanum Myeongjo"/>
      <p:regular r:id="rId86"/>
      <p:bold r:id="rId87"/>
    </p:embeddedFont>
    <p:embeddedFont>
      <p:font typeface="Alfa Slab One"/>
      <p:regular r:id="rId8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89" roundtripDataSignature="AMtx7mifJdEZMqIF7H6FITxgxp2J/AQDZ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C8AAD1E-0960-498C-ACF7-CF50751E1388}">
  <a:tblStyle styleId="{AC8AAD1E-0960-498C-ACF7-CF50751E1388}" styleName="Table_0">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84" Type="http://schemas.openxmlformats.org/officeDocument/2006/relationships/font" Target="fonts/DMSans-italic.fntdata"/><Relationship Id="rId83" Type="http://schemas.openxmlformats.org/officeDocument/2006/relationships/font" Target="fonts/DMSans-bold.fntdata"/><Relationship Id="rId42" Type="http://schemas.openxmlformats.org/officeDocument/2006/relationships/slide" Target="slides/slide35.xml"/><Relationship Id="rId86" Type="http://schemas.openxmlformats.org/officeDocument/2006/relationships/font" Target="fonts/NanumMyeongjo-regular.fntdata"/><Relationship Id="rId41" Type="http://schemas.openxmlformats.org/officeDocument/2006/relationships/slide" Target="slides/slide34.xml"/><Relationship Id="rId85" Type="http://schemas.openxmlformats.org/officeDocument/2006/relationships/font" Target="fonts/DMSans-boldItalic.fntdata"/><Relationship Id="rId44" Type="http://schemas.openxmlformats.org/officeDocument/2006/relationships/slide" Target="slides/slide37.xml"/><Relationship Id="rId88" Type="http://schemas.openxmlformats.org/officeDocument/2006/relationships/font" Target="fonts/AlfaSlabOne-regular.fntdata"/><Relationship Id="rId43" Type="http://schemas.openxmlformats.org/officeDocument/2006/relationships/slide" Target="slides/slide36.xml"/><Relationship Id="rId87" Type="http://schemas.openxmlformats.org/officeDocument/2006/relationships/font" Target="fonts/NanumMyeongjo-bold.fntdata"/><Relationship Id="rId46" Type="http://schemas.openxmlformats.org/officeDocument/2006/relationships/slide" Target="slides/slide39.xml"/><Relationship Id="rId45" Type="http://schemas.openxmlformats.org/officeDocument/2006/relationships/slide" Target="slides/slide38.xml"/><Relationship Id="rId89" Type="http://customschemas.google.com/relationships/presentationmetadata" Target="metadata"/><Relationship Id="rId80" Type="http://schemas.openxmlformats.org/officeDocument/2006/relationships/font" Target="fonts/DMSansSemiBold-italic.fntdata"/><Relationship Id="rId82" Type="http://schemas.openxmlformats.org/officeDocument/2006/relationships/font" Target="fonts/DMSans-regular.fntdata"/><Relationship Id="rId81" Type="http://schemas.openxmlformats.org/officeDocument/2006/relationships/font" Target="fonts/DMSansSemiBold-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Roboto-regular.fntdata"/><Relationship Id="rId72" Type="http://schemas.openxmlformats.org/officeDocument/2006/relationships/font" Target="fonts/ProximaNova-boldItalic.fntdata"/><Relationship Id="rId31" Type="http://schemas.openxmlformats.org/officeDocument/2006/relationships/slide" Target="slides/slide24.xml"/><Relationship Id="rId75" Type="http://schemas.openxmlformats.org/officeDocument/2006/relationships/font" Target="fonts/Roboto-italic.fntdata"/><Relationship Id="rId30" Type="http://schemas.openxmlformats.org/officeDocument/2006/relationships/slide" Target="slides/slide23.xml"/><Relationship Id="rId74" Type="http://schemas.openxmlformats.org/officeDocument/2006/relationships/font" Target="fonts/Roboto-bold.fntdata"/><Relationship Id="rId33" Type="http://schemas.openxmlformats.org/officeDocument/2006/relationships/slide" Target="slides/slide26.xml"/><Relationship Id="rId77" Type="http://schemas.openxmlformats.org/officeDocument/2006/relationships/font" Target="fonts/NanumMyeongjoExtraBold-bold.fntdata"/><Relationship Id="rId32" Type="http://schemas.openxmlformats.org/officeDocument/2006/relationships/slide" Target="slides/slide25.xml"/><Relationship Id="rId76" Type="http://schemas.openxmlformats.org/officeDocument/2006/relationships/font" Target="fonts/Roboto-boldItalic.fntdata"/><Relationship Id="rId35" Type="http://schemas.openxmlformats.org/officeDocument/2006/relationships/slide" Target="slides/slide28.xml"/><Relationship Id="rId79" Type="http://schemas.openxmlformats.org/officeDocument/2006/relationships/font" Target="fonts/DMSansSemiBold-bold.fntdata"/><Relationship Id="rId34" Type="http://schemas.openxmlformats.org/officeDocument/2006/relationships/slide" Target="slides/slide27.xml"/><Relationship Id="rId78" Type="http://schemas.openxmlformats.org/officeDocument/2006/relationships/font" Target="fonts/DMSansSemiBold-regular.fntdata"/><Relationship Id="rId71" Type="http://schemas.openxmlformats.org/officeDocument/2006/relationships/font" Target="fonts/ProximaNova-italic.fntdata"/><Relationship Id="rId70" Type="http://schemas.openxmlformats.org/officeDocument/2006/relationships/font" Target="fonts/ProximaNova-bold.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IBMPlexSans-bold.fntdata"/><Relationship Id="rId61" Type="http://schemas.openxmlformats.org/officeDocument/2006/relationships/font" Target="fonts/IBMPlexSans-regular.fntdata"/><Relationship Id="rId20" Type="http://schemas.openxmlformats.org/officeDocument/2006/relationships/slide" Target="slides/slide13.xml"/><Relationship Id="rId64" Type="http://schemas.openxmlformats.org/officeDocument/2006/relationships/font" Target="fonts/IBMPlexSans-boldItalic.fntdata"/><Relationship Id="rId63" Type="http://schemas.openxmlformats.org/officeDocument/2006/relationships/font" Target="fonts/IBMPlexSans-italic.fntdata"/><Relationship Id="rId22" Type="http://schemas.openxmlformats.org/officeDocument/2006/relationships/slide" Target="slides/slide15.xml"/><Relationship Id="rId66" Type="http://schemas.openxmlformats.org/officeDocument/2006/relationships/font" Target="fonts/DMSansMedium-bold.fntdata"/><Relationship Id="rId21" Type="http://schemas.openxmlformats.org/officeDocument/2006/relationships/slide" Target="slides/slide14.xml"/><Relationship Id="rId65" Type="http://schemas.openxmlformats.org/officeDocument/2006/relationships/font" Target="fonts/DMSansMedium-regular.fntdata"/><Relationship Id="rId24" Type="http://schemas.openxmlformats.org/officeDocument/2006/relationships/slide" Target="slides/slide17.xml"/><Relationship Id="rId68" Type="http://schemas.openxmlformats.org/officeDocument/2006/relationships/font" Target="fonts/DMSansMedium-boldItalic.fntdata"/><Relationship Id="rId23" Type="http://schemas.openxmlformats.org/officeDocument/2006/relationships/slide" Target="slides/slide16.xml"/><Relationship Id="rId67" Type="http://schemas.openxmlformats.org/officeDocument/2006/relationships/font" Target="fonts/DMSansMedium-italic.fntdata"/><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ProximaNova-regular.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R1YlVPbptTB8nTf_D-Js6OTefEGyMTeQcNh6iiQCXjQ/edit?usp=sharing"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ctm.org/Standards-and-Positions/Position-Statements/Ability-Labels_-Disrupting-%E2%80%9CHigh,%E2%80%9D-%E2%80%9CMedium,%E2%80%9D-and-%E2%80%9CLow%E2%80%9D-in-Mathematics-Education/"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amboard.google.com/d/178GPdj5hUQqZgNrfGk_1pk58-AAUg2jNhmeRR_eb2SA/viewer?f=0"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amboard.google.com/d/178GPdj5hUQqZgNrfGk_1pk58-AAUg2jNhmeRR_eb2SA/viewer?f=0" TargetMode="Externa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these are the Content and Practice Expectations (CPE) we landed on.</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some time to read and consider: </a:t>
            </a:r>
            <a:r>
              <a:rPr i="1" lang="en-GB">
                <a:solidFill>
                  <a:schemeClr val="dk1"/>
                </a:solidFill>
              </a:rPr>
              <a:t>what in our list of Content and Practice Expectations resonates with you? What surprises you?</a:t>
            </a:r>
            <a:endParaRPr i="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Link to Handout: </a:t>
            </a:r>
            <a:r>
              <a:rPr lang="en-GB" u="sng">
                <a:solidFill>
                  <a:schemeClr val="hlink"/>
                </a:solidFill>
                <a:hlinkClick r:id="rId2"/>
              </a:rPr>
              <a:t>https://docs.google.com/document/d/1R1YlVPbptTB8nTf_D-Js6OTefEGyMTeQcNh6iiQCXjQ/edit?usp=sharing</a:t>
            </a:r>
            <a:r>
              <a:rPr lang="en-GB">
                <a:solidFill>
                  <a:schemeClr val="dk1"/>
                </a:solidFill>
              </a:rPr>
              <a:t> </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Feel free to download a copy.</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Please see page 7 in your handout.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share with the group.</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that we will continue to build a shared understanding of these through sample prompts.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examine the indicators that are associated with each content and practice expectation.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Pose the question: “What new insights do you have?”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share with the group.</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that we will continue to build a shared understanding of these through sample prompts.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Please see page 8 in your handout.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select a task and look for connections to badge CPEs.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Offer enough time for everyone to engage with at least one task; participants do not need to look at both.</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Consider use of self-select breakout rooms to give participants time to discuss with small group.</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Encourage participants to stay focused at the content and practice expectation (CPE) level, using the indicators to support their thinking.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Please see page 10 in your handout.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298450" lvl="0" marL="457200" rtl="0" algn="l">
              <a:lnSpc>
                <a:spcPct val="100000"/>
              </a:lnSpc>
              <a:spcBef>
                <a:spcPts val="0"/>
              </a:spcBef>
              <a:spcAft>
                <a:spcPts val="0"/>
              </a:spcAft>
              <a:buSzPts val="1100"/>
              <a:buChar char="●"/>
            </a:pPr>
            <a:r>
              <a:rPr lang="en-GB"/>
              <a:t>Thunder and Lightning: </a:t>
            </a:r>
            <a:endParaRPr/>
          </a:p>
          <a:p>
            <a:pPr indent="-298450" lvl="1" marL="914400" rtl="0" algn="l">
              <a:lnSpc>
                <a:spcPct val="100000"/>
              </a:lnSpc>
              <a:spcBef>
                <a:spcPts val="0"/>
              </a:spcBef>
              <a:spcAft>
                <a:spcPts val="0"/>
              </a:spcAft>
              <a:buSzPts val="1100"/>
              <a:buChar char="○"/>
            </a:pPr>
            <a:r>
              <a:rPr lang="en-GB"/>
              <a:t>100.b: Reason with units in problems, formulas, and data displays to solve problems. , </a:t>
            </a:r>
            <a:endParaRPr/>
          </a:p>
          <a:p>
            <a:pPr indent="-298450" lvl="1" marL="914400" rtl="0" algn="l">
              <a:lnSpc>
                <a:spcPct val="100000"/>
              </a:lnSpc>
              <a:spcBef>
                <a:spcPts val="0"/>
              </a:spcBef>
              <a:spcAft>
                <a:spcPts val="0"/>
              </a:spcAft>
              <a:buSzPts val="1100"/>
              <a:buChar char="○"/>
            </a:pPr>
            <a:r>
              <a:rPr lang="en-GB"/>
              <a:t>100.f: Solve real-world problems involving distances, intervals of time, liquid volume, mass, money, and other situations where operations with fractions and decimals are appropriate.</a:t>
            </a:r>
            <a:endParaRPr/>
          </a:p>
          <a:p>
            <a:pPr indent="-298450" lvl="0" marL="457200" rtl="0" algn="l">
              <a:lnSpc>
                <a:spcPct val="100000"/>
              </a:lnSpc>
              <a:spcBef>
                <a:spcPts val="0"/>
              </a:spcBef>
              <a:spcAft>
                <a:spcPts val="0"/>
              </a:spcAft>
              <a:buSzPts val="1100"/>
              <a:buChar char="●"/>
            </a:pPr>
            <a:r>
              <a:rPr lang="en-GB"/>
              <a:t>Traffic Jam:</a:t>
            </a:r>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100.b: Reason with units in problems, formulas, and data displays to solve problems. , </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100.f: Solve real-world problems involving distances, intervals of time, liquid volume, mass, money, and other situations where operations with fractions and decimals are appropriate.</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100.c: Interpret simple numeric and algebraic expressions that arise in applications in terms of the context.</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volunteers to share connections they see to each of the tasks.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Highlight responses where participants have identified one or more CPEs, using the indicators as part of their rationale.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some time to consider their responses to these questions then invite volunteers to share with whole group.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these quotes with group as a way to give insight into the </a:t>
            </a:r>
            <a:r>
              <a:rPr i="1" lang="en-GB">
                <a:solidFill>
                  <a:schemeClr val="dk1"/>
                </a:solidFill>
              </a:rPr>
              <a:t>why</a:t>
            </a:r>
            <a:r>
              <a:rPr lang="en-GB">
                <a:solidFill>
                  <a:schemeClr val="dk1"/>
                </a:solidFill>
              </a:rPr>
              <a:t> of this badging project.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reflect on the HS Badging System, the quote and this list.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consider </a:t>
            </a:r>
            <a:r>
              <a:rPr i="1" lang="en-GB">
                <a:solidFill>
                  <a:schemeClr val="dk1"/>
                </a:solidFill>
              </a:rPr>
              <a:t>how can this approach give students space for what math can be?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Consider inviting 1-2 voices to share thoughts with the group before transitioning to the next section.</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Estimated time for this section is about 15 minutes.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read through prompt and consider how students might approach this. Invite to try it out for themselves.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Please see page 11 in your handout.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solidFill>
                  <a:schemeClr val="dk1"/>
                </a:solidFill>
              </a:rPr>
              <a:t>Baseline timeframe: 2 hours</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 name="Google Shape;33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r>
              <a:rPr lang="en-GB">
                <a:solidFill>
                  <a:schemeClr val="dk1"/>
                </a:solidFill>
              </a:rPr>
              <a: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time to read and connect.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Consider use of breakout rooms to give participants time to discuss with small group.</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Encourage participants to stay focused at the content and practice expectation (CPE) level, using the indicators to support their thinking.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A good CPE to focus on for this task is </a:t>
            </a:r>
            <a:r>
              <a:rPr b="1" lang="en-GB">
                <a:solidFill>
                  <a:schemeClr val="dk1"/>
                </a:solidFill>
              </a:rPr>
              <a:t>100.g: Solve real-world problems involving area and perimeter of polygons, as well as surface area and volume of prisms and pyramids. </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b="1" lang="en-GB">
                <a:solidFill>
                  <a:schemeClr val="dk1"/>
                </a:solidFill>
              </a:rPr>
              <a:t>100.b Reason with units in problems, formulas, and data displays to solve problems. </a:t>
            </a:r>
            <a:endParaRPr b="1">
              <a:solidFill>
                <a:schemeClr val="dk1"/>
              </a:solidFill>
            </a:endParaRPr>
          </a:p>
          <a:p>
            <a:pPr indent="0" lvl="0" marL="45720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3" name="Google Shape;353;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that we will now be reflecting on the learning principles in relation to this task.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read and access the copy.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Please see page 12 in your handout.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t/>
            </a:r>
            <a:endParaRPr b="1">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5" name="Google Shape;36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time for participants to consider these questions, reflecting on the student experience associated with this task and consider how the 7 learning principles are evident.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Consider use of breakout rooms for small group conversation.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8" name="Google Shape;37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share with the whole group.</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2" name="Google Shape;39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Estimated time for this section is about 30 minutes.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66054862e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266054862e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spcBef>
                <a:spcPts val="0"/>
              </a:spcBef>
              <a:spcAft>
                <a:spcPts val="0"/>
              </a:spcAft>
              <a:buSzPts val="1100"/>
              <a:buChar char="●"/>
            </a:pPr>
            <a:r>
              <a:rPr lang="en-GB">
                <a:solidFill>
                  <a:schemeClr val="dk1"/>
                </a:solidFill>
              </a:rPr>
              <a:t>Let participants know that as we begin to look at student work, it is important to avoid using ability labels and other deficit language. </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Give participants access to the position statement from NCTM: </a:t>
            </a:r>
            <a:r>
              <a:rPr lang="en-GB" u="sng">
                <a:solidFill>
                  <a:schemeClr val="hlink"/>
                </a:solidFill>
                <a:hlinkClick r:id="rId2"/>
              </a:rPr>
              <a:t>https://www.nctm.org/Standards-and-Positions/Position-Statements/Ability-Labels_-Disrupting-%E2%80%9CHigh,%E2%80%9D-%E2%80%9CMedium,%E2%80%9D-and-%E2%80%9CLow%E2%80%9D-in-Mathematics-Education/</a:t>
            </a:r>
            <a:r>
              <a:rPr lang="en-GB">
                <a:solidFill>
                  <a:schemeClr val="dk1"/>
                </a:solidFill>
              </a:rPr>
              <a:t> </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Ask the group to reflect on (a) the types of labels they have heard used in math contexts; (b) the potential impact of these labels. </a:t>
            </a: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8" name="Google Shape;408;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study student work associated with Task 1.</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Try to avoid making inferences.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from Grace. Slide 17</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Please see page 13 in your handout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8" name="Google Shape;418;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study student work associated with Task 1.</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Try to avoid making inferences.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from Grace. Slide 17</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Please see page 13 in your handout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8" name="Google Shape;428;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the quote. Ask participants to reflect on how the criteria and the ideas in the quote require rethinking something in their current practice.</a:t>
            </a:r>
            <a:endParaRPr b="1">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3-5 minutes for folks to complete activity, and up to 10 for share out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6" name="Google Shape;436;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Introduce criteria for success.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Ask: “what resonates with you? What questions surface for you?”</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Consider use of breakout groups.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the following in chat: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Please see page 17 in your handout.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b="1">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6" name="Google Shape;446;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these are the Content and Practice Expectations (CPE) we landed on.</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some time to read and consider: </a:t>
            </a:r>
            <a:r>
              <a:rPr i="1" lang="en-GB">
                <a:solidFill>
                  <a:schemeClr val="dk1"/>
                </a:solidFill>
              </a:rPr>
              <a:t>what in our list of Content and Practice Expectations resonates with you? What surprises you?</a:t>
            </a:r>
            <a:endParaRPr i="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Link to Handout: [insert link]</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Feel free to download a copy.</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Please see page 7 in your handout.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4" name="Google Shape;454;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Use this slide to set up what folks will do on the next slide:</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They will examine the student work. </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Determine where that </a:t>
            </a:r>
            <a:r>
              <a:rPr b="1" lang="en-GB" u="sng">
                <a:solidFill>
                  <a:schemeClr val="dk1"/>
                </a:solidFill>
              </a:rPr>
              <a:t>work</a:t>
            </a:r>
            <a:r>
              <a:rPr lang="en-GB">
                <a:solidFill>
                  <a:schemeClr val="dk1"/>
                </a:solidFill>
              </a:rPr>
              <a:t> falls along the criteria for success spectrum.</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And add a post it sharing what evidence of success is present.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We will focus our lens on the indicator displayed on the slide: 100.g</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Note, a similar process can be done for each indicator that applies to this task.</a:t>
            </a: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2" name="Google Shape;472;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Facilitator will need to make a copy of the </a:t>
            </a:r>
            <a:r>
              <a:rPr lang="en-GB" u="sng">
                <a:solidFill>
                  <a:schemeClr val="hlink"/>
                </a:solidFill>
                <a:hlinkClick r:id="rId2"/>
              </a:rPr>
              <a:t>Jamboard file- Baseline PL Looking at Student Work</a:t>
            </a:r>
            <a:r>
              <a:rPr lang="en-GB">
                <a:solidFill>
                  <a:schemeClr val="dk1"/>
                </a:solidFill>
              </a:rPr>
              <a:t> and share that link with participants.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add a post it to the jamboard sharing:</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Where they think the evidence of learning is along the Criteria for Success spectrum.</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If the student was here, what question(s) would you pose to understand what they know?</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Remind participants to focus at the CPE level, using the indicators to help guide decision-making.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If they find the student </a:t>
            </a:r>
            <a:r>
              <a:rPr b="1" lang="en-GB" u="sng">
                <a:solidFill>
                  <a:schemeClr val="dk1"/>
                </a:solidFill>
              </a:rPr>
              <a:t>work</a:t>
            </a:r>
            <a:r>
              <a:rPr b="1" lang="en-GB">
                <a:solidFill>
                  <a:schemeClr val="dk1"/>
                </a:solidFill>
              </a:rPr>
              <a:t> </a:t>
            </a:r>
            <a:r>
              <a:rPr lang="en-GB">
                <a:solidFill>
                  <a:schemeClr val="dk1"/>
                </a:solidFill>
              </a:rPr>
              <a:t>falls within the first two categories, consider inviting folks to consider and share what “conferring and additional instruction/learning” might look like for that student, as time permits.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that directions are on the first slide and the pink circle on the bottom indicates which work sample is in focus for that slide.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Navigate to Jamboard file to illustrate use of tools as needed.</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4" name="Google Shape;484;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Slide 9 - Kristen #1c</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3" name="Google Shape;493;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Slide 4: Jenny #3</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2" name="Google Shape;502;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Slide 17 - Grace #4</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1" name="Google Shape;511;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Estimated time for this section is about 15 minutes.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8" name="Google Shape;518;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read through prompt and consider how students might approach this. Invite to try it out for themselves.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Please see page 14 in your handout.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8" name="Google Shape;528;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r>
              <a:rPr lang="en-GB">
                <a:solidFill>
                  <a:schemeClr val="dk1"/>
                </a:solidFill>
              </a:rPr>
              <a: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time to read and connect.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Consider use of breakout rooms to give participants time to discuss with small group.</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overview of session goals and agenda.</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8" name="Google Shape;538;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Encourage participants to stay focused at the content and practice expectation (CPE) level, using the indicators to support their thinking.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A good CPE to focus on for this task is </a:t>
            </a:r>
            <a:r>
              <a:rPr b="1" lang="en-GB">
                <a:solidFill>
                  <a:schemeClr val="dk1"/>
                </a:solidFill>
              </a:rPr>
              <a:t>100.a: Identify quantities of interest for modeling purposes. </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8" name="Google Shape;548;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that we will now be reflecting on the learning principles in relation to this task.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read and access the copy.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Please see page 12 in your handout.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0" name="Google Shape;560;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time for participants to consider these questions, reflecting on the student experience associated with this task and consider how the 7 learning principles are evident.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Consider use of breakout rooms for small group conversation.</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4" name="Google Shape;574;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Estimated time for this section is about 30 minutes.</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1" name="Google Shape;581;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study student work associated with Task 1.</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Try to avoid making inferences.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from Grace. Slide 14</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Please see page 13 in your handout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1" name="Google Shape;591;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Introduce criteria for success.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Ask: “what resonates with you? What questions surface for you?”</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Consider use of breakout groups.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the following in chat: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Please see page 17 in your handout.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b="1">
              <a:solidFill>
                <a:schemeClr val="dk1"/>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1" name="Google Shape;601;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these are the Content and Practice Expectations (CPE) we landed on.</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some time to read and consider: </a:t>
            </a:r>
            <a:r>
              <a:rPr i="1" lang="en-GB">
                <a:solidFill>
                  <a:schemeClr val="dk1"/>
                </a:solidFill>
              </a:rPr>
              <a:t>what in our list of Content and Practice Expectations resonates with you? What surprises you?</a:t>
            </a:r>
            <a:endParaRPr i="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Link to Handout: [insert link]</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Feel free to download a copy.</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Please see page 7 in your handout.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9" name="Google Shape;609;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Use this slide to set up what folks will do on the next slide:</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They will examine the student work. </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Determine where that </a:t>
            </a:r>
            <a:r>
              <a:rPr b="1" lang="en-GB" u="sng">
                <a:solidFill>
                  <a:schemeClr val="dk1"/>
                </a:solidFill>
              </a:rPr>
              <a:t>work</a:t>
            </a:r>
            <a:r>
              <a:rPr lang="en-GB">
                <a:solidFill>
                  <a:schemeClr val="dk1"/>
                </a:solidFill>
              </a:rPr>
              <a:t> falls along the criteria for success spectrum.</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And add a post it sharing what evidence of success is present.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We will focus our lens on the indicator displayed on the slide: 100.g</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Note, a similar process can be done for each indicator that applies to this task.</a:t>
            </a:r>
            <a:endParaRPr>
              <a:solidFill>
                <a:schemeClr val="dk1"/>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7" name="Google Shape;627;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Facilitator will need to make a copy of the </a:t>
            </a:r>
            <a:r>
              <a:rPr lang="en-GB" u="sng">
                <a:solidFill>
                  <a:schemeClr val="hlink"/>
                </a:solidFill>
                <a:hlinkClick r:id="rId2"/>
              </a:rPr>
              <a:t>Jamboard file- Baseline PL Looking at Student Work</a:t>
            </a:r>
            <a:r>
              <a:rPr lang="en-GB">
                <a:solidFill>
                  <a:schemeClr val="dk1"/>
                </a:solidFill>
              </a:rPr>
              <a:t> and share that link with participants.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add a post it to the jamboard sharing:</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Where they think the evidence of learning is along the Criteria for Success spectrum.</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If the student was here, what question(s) would you pose to understand what they know?</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Remind participants to focus at the CPE level, using the indicators to help guide decision-making.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If they find the student </a:t>
            </a:r>
            <a:r>
              <a:rPr b="1" lang="en-GB" u="sng">
                <a:solidFill>
                  <a:schemeClr val="dk1"/>
                </a:solidFill>
              </a:rPr>
              <a:t>work</a:t>
            </a:r>
            <a:r>
              <a:rPr b="1" lang="en-GB">
                <a:solidFill>
                  <a:schemeClr val="dk1"/>
                </a:solidFill>
              </a:rPr>
              <a:t> </a:t>
            </a:r>
            <a:r>
              <a:rPr lang="en-GB">
                <a:solidFill>
                  <a:schemeClr val="dk1"/>
                </a:solidFill>
              </a:rPr>
              <a:t>falls within the first two categories, consider inviting folks to consider and share what “conferring and additional instruction/learning” might look like for that student, as time permits.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that directions are on the first slide and the pink circle on the bottom indicates which work sample is in focus for that slide.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Navigate to Jamboard file to illustrate use of tools as needed.</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9" name="Google Shape;639;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Slide 18 - Grace #4</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slide serves to remind participants about the learning principles that undergird the bading system.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time to consider this question and invite folks to share with a partner and the whole group.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8" name="Google Shape;648;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Slide 14: Grace #1</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7" name="Google Shape;657;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Slide 15 - Grace #2</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6" name="Google Shape;666;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Estimated time for this section is about 5 minutes.</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3" name="Google Shape;673;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read through prompt and consider how students might approach this. Invite to try it out for themselves.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Please see page 11 in your handout.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Estimated time for this section is about 25 minutes.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consider the questions on this slide; they should generate responses based only on the title of the badge. Invite volunteers to share responses with the group.</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that our process began by grounding in the standards and identifying the story of the standards.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read through the standards associated with this badge in the handout. (The slide image shows only a partial list.)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Frame this by asking participants to consider how they would synthesize these set of standards.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link to document in chat: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Link to Handout: [insert link]</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Feel free to download a copy.</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Please see page 2 in your handout.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that our process began by grounding in the standards and identifying the story of the standards.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read through the standards associated with this badge in the handout. (The slide image shows only a partial list.)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Frame this by asking participants to consider how they would synthesize these set of standards.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link to document in chat: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Link to Handout: [insert link]</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Feel free to download a copy.</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Please see page 2 in your handout.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No Footer">
  <p:cSld name="TITLE_1">
    <p:spTree>
      <p:nvGrpSpPr>
        <p:cNvPr id="9" name="Shape 9"/>
        <p:cNvGrpSpPr/>
        <p:nvPr/>
      </p:nvGrpSpPr>
      <p:grpSpPr>
        <a:xfrm>
          <a:off x="0" y="0"/>
          <a:ext cx="0" cy="0"/>
          <a:chOff x="0" y="0"/>
          <a:chExt cx="0" cy="0"/>
        </a:xfrm>
      </p:grpSpPr>
      <p:cxnSp>
        <p:nvCxnSpPr>
          <p:cNvPr id="10" name="Google Shape;10;p54"/>
          <p:cNvCxnSpPr/>
          <p:nvPr/>
        </p:nvCxnSpPr>
        <p:spPr>
          <a:xfrm>
            <a:off x="-2700" y="4836225"/>
            <a:ext cx="9149400" cy="0"/>
          </a:xfrm>
          <a:prstGeom prst="straightConnector1">
            <a:avLst/>
          </a:prstGeom>
          <a:noFill/>
          <a:ln cap="flat" cmpd="sng" w="9525">
            <a:solidFill>
              <a:schemeClr val="dk2"/>
            </a:solidFill>
            <a:prstDash val="solid"/>
            <a:round/>
            <a:headEnd len="sm" w="sm" type="none"/>
            <a:tailEnd len="sm" w="sm" type="none"/>
          </a:ln>
        </p:spPr>
      </p:cxnSp>
      <p:cxnSp>
        <p:nvCxnSpPr>
          <p:cNvPr id="11" name="Google Shape;11;p54"/>
          <p:cNvCxnSpPr/>
          <p:nvPr/>
        </p:nvCxnSpPr>
        <p:spPr>
          <a:xfrm rot="10800000">
            <a:off x="305625" y="-4950"/>
            <a:ext cx="0" cy="51534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extLst>
    <p:ext uri="{DCECCB84-F9BA-43D5-87BE-67443E8EF086}">
      <p15:sldGuideLst>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80"/>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8" name="Google Shape;48;p8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81"/>
          <p:cNvSpPr txBox="1"/>
          <p:nvPr>
            <p:ph hasCustomPrompt="1" type="title"/>
          </p:nvPr>
        </p:nvSpPr>
        <p:spPr>
          <a:xfrm>
            <a:off x="311700" y="1167925"/>
            <a:ext cx="8520600" cy="1980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51" name="Google Shape;51;p81"/>
          <p:cNvSpPr txBox="1"/>
          <p:nvPr>
            <p:ph idx="1" type="body"/>
          </p:nvPr>
        </p:nvSpPr>
        <p:spPr>
          <a:xfrm>
            <a:off x="311700" y="3224250"/>
            <a:ext cx="8520600" cy="1071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2" name="Google Shape;52;p8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8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a Section Header" showMasterSp="0">
  <p:cSld name="3a Section Header">
    <p:bg>
      <p:bgPr>
        <a:solidFill>
          <a:schemeClr val="accent1"/>
        </a:solidFill>
      </p:bgPr>
    </p:bg>
    <p:spTree>
      <p:nvGrpSpPr>
        <p:cNvPr id="55" name="Shape 55"/>
        <p:cNvGrpSpPr/>
        <p:nvPr/>
      </p:nvGrpSpPr>
      <p:grpSpPr>
        <a:xfrm>
          <a:off x="0" y="0"/>
          <a:ext cx="0" cy="0"/>
          <a:chOff x="0" y="0"/>
          <a:chExt cx="0" cy="0"/>
        </a:xfrm>
      </p:grpSpPr>
      <p:sp>
        <p:nvSpPr>
          <p:cNvPr id="56" name="Google Shape;56;p83"/>
          <p:cNvSpPr txBox="1"/>
          <p:nvPr>
            <p:ph type="title"/>
          </p:nvPr>
        </p:nvSpPr>
        <p:spPr>
          <a:xfrm>
            <a:off x="571481" y="1085851"/>
            <a:ext cx="7543800" cy="14859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lt1"/>
              </a:buClr>
              <a:buSzPts val="3300"/>
              <a:buFont typeface="Roboto"/>
              <a:buNone/>
              <a:defRPr>
                <a:solidFill>
                  <a:schemeClr val="lt1"/>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7" name="Google Shape;57;p83"/>
          <p:cNvSpPr txBox="1"/>
          <p:nvPr>
            <p:ph idx="1" type="subTitle"/>
          </p:nvPr>
        </p:nvSpPr>
        <p:spPr>
          <a:xfrm>
            <a:off x="571481" y="2702638"/>
            <a:ext cx="7543800" cy="1241700"/>
          </a:xfrm>
          <a:prstGeom prst="rect">
            <a:avLst/>
          </a:prstGeom>
          <a:noFill/>
          <a:ln>
            <a:noFill/>
          </a:ln>
        </p:spPr>
        <p:txBody>
          <a:bodyPr anchorCtr="0" anchor="t" bIns="34275" lIns="68575" spcFirstLastPara="1" rIns="68575" wrap="square" tIns="34275">
            <a:noAutofit/>
          </a:bodyPr>
          <a:lstStyle>
            <a:lvl1pPr lvl="0" algn="l">
              <a:lnSpc>
                <a:spcPct val="90000"/>
              </a:lnSpc>
              <a:spcBef>
                <a:spcPts val="800"/>
              </a:spcBef>
              <a:spcAft>
                <a:spcPts val="0"/>
              </a:spcAft>
              <a:buClr>
                <a:schemeClr val="lt1"/>
              </a:buClr>
              <a:buSzPts val="2100"/>
              <a:buNone/>
              <a:defRPr sz="2100">
                <a:solidFill>
                  <a:schemeClr val="lt1"/>
                </a:solidFill>
                <a:latin typeface="Roboto"/>
                <a:ea typeface="Roboto"/>
                <a:cs typeface="Roboto"/>
                <a:sym typeface="Roboto"/>
              </a:defRPr>
            </a:lvl1pPr>
            <a:lvl2pPr lvl="1" algn="ctr">
              <a:lnSpc>
                <a:spcPct val="90000"/>
              </a:lnSpc>
              <a:spcBef>
                <a:spcPts val="1200"/>
              </a:spcBef>
              <a:spcAft>
                <a:spcPts val="0"/>
              </a:spcAft>
              <a:buClr>
                <a:schemeClr val="dk1"/>
              </a:buClr>
              <a:buSzPts val="1500"/>
              <a:buNone/>
              <a:defRPr sz="1500"/>
            </a:lvl2pPr>
            <a:lvl3pPr lvl="2" algn="ctr">
              <a:lnSpc>
                <a:spcPct val="90000"/>
              </a:lnSpc>
              <a:spcBef>
                <a:spcPts val="1200"/>
              </a:spcBef>
              <a:spcAft>
                <a:spcPts val="0"/>
              </a:spcAft>
              <a:buClr>
                <a:schemeClr val="dk1"/>
              </a:buClr>
              <a:buSzPts val="1400"/>
              <a:buNone/>
              <a:defRPr sz="1400"/>
            </a:lvl3pPr>
            <a:lvl4pPr lvl="3" algn="ctr">
              <a:lnSpc>
                <a:spcPct val="90000"/>
              </a:lnSpc>
              <a:spcBef>
                <a:spcPts val="1200"/>
              </a:spcBef>
              <a:spcAft>
                <a:spcPts val="0"/>
              </a:spcAft>
              <a:buClr>
                <a:schemeClr val="dk1"/>
              </a:buClr>
              <a:buSzPts val="1200"/>
              <a:buNone/>
              <a:defRPr sz="1200"/>
            </a:lvl4pPr>
            <a:lvl5pPr lvl="4" algn="ctr">
              <a:lnSpc>
                <a:spcPct val="90000"/>
              </a:lnSpc>
              <a:spcBef>
                <a:spcPts val="1200"/>
              </a:spcBef>
              <a:spcAft>
                <a:spcPts val="0"/>
              </a:spcAft>
              <a:buClr>
                <a:schemeClr val="dk1"/>
              </a:buClr>
              <a:buSzPts val="1200"/>
              <a:buNone/>
              <a:defRPr sz="1200"/>
            </a:lvl5pPr>
            <a:lvl6pPr lvl="5" algn="ctr">
              <a:lnSpc>
                <a:spcPct val="90000"/>
              </a:lnSpc>
              <a:spcBef>
                <a:spcPts val="1200"/>
              </a:spcBef>
              <a:spcAft>
                <a:spcPts val="0"/>
              </a:spcAft>
              <a:buClr>
                <a:schemeClr val="dk1"/>
              </a:buClr>
              <a:buSzPts val="1200"/>
              <a:buNone/>
              <a:defRPr sz="1200"/>
            </a:lvl6pPr>
            <a:lvl7pPr lvl="6" algn="ctr">
              <a:lnSpc>
                <a:spcPct val="90000"/>
              </a:lnSpc>
              <a:spcBef>
                <a:spcPts val="1200"/>
              </a:spcBef>
              <a:spcAft>
                <a:spcPts val="0"/>
              </a:spcAft>
              <a:buClr>
                <a:schemeClr val="dk1"/>
              </a:buClr>
              <a:buSzPts val="1200"/>
              <a:buNone/>
              <a:defRPr sz="1200"/>
            </a:lvl7pPr>
            <a:lvl8pPr lvl="7" algn="ctr">
              <a:lnSpc>
                <a:spcPct val="90000"/>
              </a:lnSpc>
              <a:spcBef>
                <a:spcPts val="1200"/>
              </a:spcBef>
              <a:spcAft>
                <a:spcPts val="0"/>
              </a:spcAft>
              <a:buClr>
                <a:schemeClr val="dk1"/>
              </a:buClr>
              <a:buSzPts val="1200"/>
              <a:buNone/>
              <a:defRPr sz="1200"/>
            </a:lvl8pPr>
            <a:lvl9pPr lvl="8" algn="ctr">
              <a:lnSpc>
                <a:spcPct val="90000"/>
              </a:lnSpc>
              <a:spcBef>
                <a:spcPts val="1200"/>
              </a:spcBef>
              <a:spcAft>
                <a:spcPts val="1200"/>
              </a:spcAft>
              <a:buClr>
                <a:schemeClr val="dk1"/>
              </a:buClr>
              <a:buSzPts val="1200"/>
              <a:buNone/>
              <a:defRPr sz="1200"/>
            </a:lvl9pPr>
          </a:lstStyle>
          <a:p/>
        </p:txBody>
      </p:sp>
      <p:pic>
        <p:nvPicPr>
          <p:cNvPr id="58" name="Google Shape;58;p83"/>
          <p:cNvPicPr preferRelativeResize="0"/>
          <p:nvPr/>
        </p:nvPicPr>
        <p:blipFill rotWithShape="1">
          <a:blip r:embed="rId2">
            <a:alphaModFix/>
          </a:blip>
          <a:srcRect b="0" l="0" r="0" t="0"/>
          <a:stretch/>
        </p:blipFill>
        <p:spPr>
          <a:xfrm>
            <a:off x="7743825" y="4800600"/>
            <a:ext cx="1285875" cy="321469"/>
          </a:xfrm>
          <a:prstGeom prst="rect">
            <a:avLst/>
          </a:prstGeom>
          <a:noFill/>
          <a:ln>
            <a:noFill/>
          </a:ln>
        </p:spPr>
      </p:pic>
      <p:pic>
        <p:nvPicPr>
          <p:cNvPr id="59" name="Google Shape;59;p83"/>
          <p:cNvPicPr preferRelativeResize="0"/>
          <p:nvPr/>
        </p:nvPicPr>
        <p:blipFill rotWithShape="1">
          <a:blip r:embed="rId3">
            <a:alphaModFix/>
          </a:blip>
          <a:srcRect b="0" l="0" r="0" t="0"/>
          <a:stretch/>
        </p:blipFill>
        <p:spPr>
          <a:xfrm rot="5400000">
            <a:off x="-290946" y="290945"/>
            <a:ext cx="1200151" cy="61825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No Footer">
  <p:cSld name="TITLE_1">
    <p:spTree>
      <p:nvGrpSpPr>
        <p:cNvPr id="64" name="Shape 64"/>
        <p:cNvGrpSpPr/>
        <p:nvPr/>
      </p:nvGrpSpPr>
      <p:grpSpPr>
        <a:xfrm>
          <a:off x="0" y="0"/>
          <a:ext cx="0" cy="0"/>
          <a:chOff x="0" y="0"/>
          <a:chExt cx="0" cy="0"/>
        </a:xfrm>
      </p:grpSpPr>
      <p:cxnSp>
        <p:nvCxnSpPr>
          <p:cNvPr id="65" name="Google Shape;65;p56"/>
          <p:cNvCxnSpPr/>
          <p:nvPr/>
        </p:nvCxnSpPr>
        <p:spPr>
          <a:xfrm>
            <a:off x="-2700" y="4836225"/>
            <a:ext cx="9149400" cy="0"/>
          </a:xfrm>
          <a:prstGeom prst="straightConnector1">
            <a:avLst/>
          </a:prstGeom>
          <a:noFill/>
          <a:ln cap="flat" cmpd="sng" w="9525">
            <a:solidFill>
              <a:schemeClr val="dk2"/>
            </a:solidFill>
            <a:prstDash val="solid"/>
            <a:round/>
            <a:headEnd len="sm" w="sm" type="none"/>
            <a:tailEnd len="sm" w="sm" type="none"/>
          </a:ln>
        </p:spPr>
      </p:cxnSp>
      <p:cxnSp>
        <p:nvCxnSpPr>
          <p:cNvPr id="66" name="Google Shape;66;p56"/>
          <p:cNvCxnSpPr/>
          <p:nvPr/>
        </p:nvCxnSpPr>
        <p:spPr>
          <a:xfrm rot="10800000">
            <a:off x="305625" y="-4950"/>
            <a:ext cx="0" cy="51534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extLst>
    <p:ext uri="{DCECCB84-F9BA-43D5-87BE-67443E8EF086}">
      <p15:sldGuideLst>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7" name="Shape 67"/>
        <p:cNvGrpSpPr/>
        <p:nvPr/>
      </p:nvGrpSpPr>
      <p:grpSpPr>
        <a:xfrm>
          <a:off x="0" y="0"/>
          <a:ext cx="0" cy="0"/>
          <a:chOff x="0" y="0"/>
          <a:chExt cx="0" cy="0"/>
        </a:xfrm>
      </p:grpSpPr>
      <p:sp>
        <p:nvSpPr>
          <p:cNvPr id="68" name="Google Shape;68;p5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9" name="Google Shape;69;p5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70" name="Google Shape;70;p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TITLE_1_1">
    <p:spTree>
      <p:nvGrpSpPr>
        <p:cNvPr id="71" name="Shape 71"/>
        <p:cNvGrpSpPr/>
        <p:nvPr/>
      </p:nvGrpSpPr>
      <p:grpSpPr>
        <a:xfrm>
          <a:off x="0" y="0"/>
          <a:ext cx="0" cy="0"/>
          <a:chOff x="0" y="0"/>
          <a:chExt cx="0" cy="0"/>
        </a:xfrm>
      </p:grpSpPr>
      <p:cxnSp>
        <p:nvCxnSpPr>
          <p:cNvPr id="72" name="Google Shape;72;p58"/>
          <p:cNvCxnSpPr/>
          <p:nvPr/>
        </p:nvCxnSpPr>
        <p:spPr>
          <a:xfrm>
            <a:off x="-2700" y="4836225"/>
            <a:ext cx="9149400" cy="0"/>
          </a:xfrm>
          <a:prstGeom prst="straightConnector1">
            <a:avLst/>
          </a:prstGeom>
          <a:noFill/>
          <a:ln cap="flat" cmpd="sng" w="9525">
            <a:solidFill>
              <a:schemeClr val="dk2"/>
            </a:solidFill>
            <a:prstDash val="solid"/>
            <a:round/>
            <a:headEnd len="sm" w="sm" type="none"/>
            <a:tailEnd len="sm" w="sm" type="none"/>
          </a:ln>
        </p:spPr>
      </p:cxnSp>
      <p:cxnSp>
        <p:nvCxnSpPr>
          <p:cNvPr id="73" name="Google Shape;73;p58"/>
          <p:cNvCxnSpPr/>
          <p:nvPr/>
        </p:nvCxnSpPr>
        <p:spPr>
          <a:xfrm rot="10800000">
            <a:off x="305625" y="-4950"/>
            <a:ext cx="0" cy="5153400"/>
          </a:xfrm>
          <a:prstGeom prst="straightConnector1">
            <a:avLst/>
          </a:prstGeom>
          <a:noFill/>
          <a:ln cap="flat" cmpd="sng" w="9525">
            <a:solidFill>
              <a:schemeClr val="dk2"/>
            </a:solidFill>
            <a:prstDash val="solid"/>
            <a:round/>
            <a:headEnd len="sm" w="sm" type="none"/>
            <a:tailEnd len="sm" w="sm" type="none"/>
          </a:ln>
        </p:spPr>
      </p:cxnSp>
      <p:sp>
        <p:nvSpPr>
          <p:cNvPr id="74" name="Google Shape;74;p58"/>
          <p:cNvSpPr txBox="1"/>
          <p:nvPr/>
        </p:nvSpPr>
        <p:spPr>
          <a:xfrm>
            <a:off x="6158700" y="4835200"/>
            <a:ext cx="2682300" cy="308400"/>
          </a:xfrm>
          <a:prstGeom prst="rect">
            <a:avLst/>
          </a:prstGeom>
          <a:noFill/>
          <a:ln>
            <a:noFill/>
          </a:ln>
        </p:spPr>
        <p:txBody>
          <a:bodyPr anchorCtr="0" anchor="ctr" bIns="0" lIns="0" spcFirstLastPara="1" rIns="0" wrap="square" tIns="0">
            <a:normAutofit/>
          </a:bodyPr>
          <a:lstStyle/>
          <a:p>
            <a:pPr indent="0" lvl="0" marL="0" marR="0" rtl="0" algn="r">
              <a:lnSpc>
                <a:spcPct val="100000"/>
              </a:lnSpc>
              <a:spcBef>
                <a:spcPts val="0"/>
              </a:spcBef>
              <a:spcAft>
                <a:spcPts val="0"/>
              </a:spcAft>
              <a:buClr>
                <a:srgbClr val="000000"/>
              </a:buClr>
              <a:buSzPts val="500"/>
              <a:buFont typeface="Arial"/>
              <a:buNone/>
            </a:pPr>
            <a:fld id="{00000000-1234-1234-1234-123412341234}" type="slidenum">
              <a:rPr b="0" i="0" lang="en-GB" sz="500" u="none" cap="none" strike="noStrike">
                <a:solidFill>
                  <a:srgbClr val="000000"/>
                </a:solidFill>
                <a:latin typeface="DM Sans"/>
                <a:ea typeface="DM Sans"/>
                <a:cs typeface="DM Sans"/>
                <a:sym typeface="DM Sans"/>
              </a:rPr>
              <a:t>‹#›</a:t>
            </a:fld>
            <a:endParaRPr b="0" i="0" sz="500" u="none" cap="none" strike="noStrike">
              <a:solidFill>
                <a:srgbClr val="000000"/>
              </a:solidFill>
              <a:latin typeface="DM Sans"/>
              <a:ea typeface="DM Sans"/>
              <a:cs typeface="DM Sans"/>
              <a:sym typeface="DM Sans"/>
            </a:endParaRPr>
          </a:p>
        </p:txBody>
      </p:sp>
      <p:sp>
        <p:nvSpPr>
          <p:cNvPr id="75" name="Google Shape;75;p58"/>
          <p:cNvSpPr txBox="1"/>
          <p:nvPr/>
        </p:nvSpPr>
        <p:spPr>
          <a:xfrm>
            <a:off x="3419850" y="4836225"/>
            <a:ext cx="2649600" cy="308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chemeClr val="dk1"/>
                </a:solidFill>
                <a:latin typeface="DM Sans"/>
                <a:ea typeface="DM Sans"/>
                <a:cs typeface="DM Sans"/>
                <a:sym typeface="DM Sans"/>
              </a:rPr>
              <a:t>Title of Presentation</a:t>
            </a:r>
            <a:endParaRPr b="0" i="0" sz="500" u="none" cap="none" strike="noStrike">
              <a:solidFill>
                <a:srgbClr val="000000"/>
              </a:solidFill>
              <a:latin typeface="DM Sans"/>
              <a:ea typeface="DM Sans"/>
              <a:cs typeface="DM Sans"/>
              <a:sym typeface="DM Sans"/>
            </a:endParaRPr>
          </a:p>
        </p:txBody>
      </p:sp>
      <p:sp>
        <p:nvSpPr>
          <p:cNvPr id="76" name="Google Shape;76;p58"/>
          <p:cNvSpPr txBox="1"/>
          <p:nvPr/>
        </p:nvSpPr>
        <p:spPr>
          <a:xfrm>
            <a:off x="615900" y="4836225"/>
            <a:ext cx="2682300" cy="308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DM Sans"/>
                <a:ea typeface="DM Sans"/>
                <a:cs typeface="DM Sans"/>
                <a:sym typeface="DM Sans"/>
              </a:rPr>
              <a:t>XQ</a:t>
            </a:r>
            <a:endParaRPr b="0" i="0" sz="500" u="none" cap="none" strike="noStrike">
              <a:solidFill>
                <a:srgbClr val="000000"/>
              </a:solidFill>
              <a:latin typeface="DM Sans"/>
              <a:ea typeface="DM Sans"/>
              <a:cs typeface="DM Sans"/>
              <a:sym typeface="DM Sans"/>
            </a:endParaRPr>
          </a:p>
        </p:txBody>
      </p:sp>
    </p:spTree>
  </p:cSld>
  <p:clrMapOvr>
    <a:masterClrMapping/>
  </p:clrMapOvr>
  <p:extLst>
    <p:ext uri="{DCECCB84-F9BA-43D5-87BE-67443E8EF086}">
      <p15:sldGuideLst>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7" name="Shape 77"/>
        <p:cNvGrpSpPr/>
        <p:nvPr/>
      </p:nvGrpSpPr>
      <p:grpSpPr>
        <a:xfrm>
          <a:off x="0" y="0"/>
          <a:ext cx="0" cy="0"/>
          <a:chOff x="0" y="0"/>
          <a:chExt cx="0" cy="0"/>
        </a:xfrm>
      </p:grpSpPr>
      <p:sp>
        <p:nvSpPr>
          <p:cNvPr id="78" name="Google Shape;78;p5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79" name="Google Shape;79;p5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80" name="Google Shape;80;p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p:cSld name="TITLE_2">
    <p:spTree>
      <p:nvGrpSpPr>
        <p:cNvPr id="81" name="Shape 81"/>
        <p:cNvGrpSpPr/>
        <p:nvPr/>
      </p:nvGrpSpPr>
      <p:grpSpPr>
        <a:xfrm>
          <a:off x="0" y="0"/>
          <a:ext cx="0" cy="0"/>
          <a:chOff x="0" y="0"/>
          <a:chExt cx="0" cy="0"/>
        </a:xfrm>
      </p:grpSpPr>
      <p:cxnSp>
        <p:nvCxnSpPr>
          <p:cNvPr id="82" name="Google Shape;82;p60"/>
          <p:cNvCxnSpPr/>
          <p:nvPr/>
        </p:nvCxnSpPr>
        <p:spPr>
          <a:xfrm>
            <a:off x="-2700" y="4836225"/>
            <a:ext cx="9149400" cy="0"/>
          </a:xfrm>
          <a:prstGeom prst="straightConnector1">
            <a:avLst/>
          </a:prstGeom>
          <a:noFill/>
          <a:ln cap="flat" cmpd="sng" w="9525">
            <a:solidFill>
              <a:schemeClr val="dk2"/>
            </a:solidFill>
            <a:prstDash val="solid"/>
            <a:round/>
            <a:headEnd len="sm" w="sm" type="none"/>
            <a:tailEnd len="sm" w="sm" type="none"/>
          </a:ln>
        </p:spPr>
      </p:cxnSp>
      <p:cxnSp>
        <p:nvCxnSpPr>
          <p:cNvPr id="83" name="Google Shape;83;p60"/>
          <p:cNvCxnSpPr/>
          <p:nvPr/>
        </p:nvCxnSpPr>
        <p:spPr>
          <a:xfrm rot="10800000">
            <a:off x="305625" y="-4950"/>
            <a:ext cx="0" cy="5153400"/>
          </a:xfrm>
          <a:prstGeom prst="straightConnector1">
            <a:avLst/>
          </a:prstGeom>
          <a:noFill/>
          <a:ln cap="flat" cmpd="sng" w="9525">
            <a:solidFill>
              <a:schemeClr val="dk2"/>
            </a:solidFill>
            <a:prstDash val="solid"/>
            <a:round/>
            <a:headEnd len="sm" w="sm" type="none"/>
            <a:tailEnd len="sm" w="sm" type="none"/>
          </a:ln>
        </p:spPr>
      </p:cxnSp>
      <p:sp>
        <p:nvSpPr>
          <p:cNvPr id="84" name="Google Shape;84;p60"/>
          <p:cNvSpPr txBox="1"/>
          <p:nvPr/>
        </p:nvSpPr>
        <p:spPr>
          <a:xfrm>
            <a:off x="6158700" y="4835200"/>
            <a:ext cx="2682300" cy="308400"/>
          </a:xfrm>
          <a:prstGeom prst="rect">
            <a:avLst/>
          </a:prstGeom>
          <a:noFill/>
          <a:ln>
            <a:noFill/>
          </a:ln>
        </p:spPr>
        <p:txBody>
          <a:bodyPr anchorCtr="0" anchor="ctr" bIns="0" lIns="0" spcFirstLastPara="1" rIns="0" wrap="square" tIns="0">
            <a:normAutofit/>
          </a:bodyPr>
          <a:lstStyle/>
          <a:p>
            <a:pPr indent="0" lvl="0" marL="0" marR="0" rtl="0" algn="r">
              <a:lnSpc>
                <a:spcPct val="100000"/>
              </a:lnSpc>
              <a:spcBef>
                <a:spcPts val="0"/>
              </a:spcBef>
              <a:spcAft>
                <a:spcPts val="0"/>
              </a:spcAft>
              <a:buClr>
                <a:srgbClr val="000000"/>
              </a:buClr>
              <a:buSzPts val="500"/>
              <a:buFont typeface="Arial"/>
              <a:buNone/>
            </a:pPr>
            <a:fld id="{00000000-1234-1234-1234-123412341234}" type="slidenum">
              <a:rPr b="0" i="0" lang="en-GB" sz="500" u="none" cap="none" strike="noStrike">
                <a:solidFill>
                  <a:srgbClr val="000000"/>
                </a:solidFill>
                <a:latin typeface="DM Sans"/>
                <a:ea typeface="DM Sans"/>
                <a:cs typeface="DM Sans"/>
                <a:sym typeface="DM Sans"/>
              </a:rPr>
              <a:t>‹#›</a:t>
            </a:fld>
            <a:endParaRPr b="0" i="0" sz="500" u="none" cap="none" strike="noStrike">
              <a:solidFill>
                <a:srgbClr val="000000"/>
              </a:solidFill>
              <a:latin typeface="DM Sans"/>
              <a:ea typeface="DM Sans"/>
              <a:cs typeface="DM Sans"/>
              <a:sym typeface="DM Sans"/>
            </a:endParaRPr>
          </a:p>
        </p:txBody>
      </p:sp>
      <p:sp>
        <p:nvSpPr>
          <p:cNvPr id="85" name="Google Shape;85;p60"/>
          <p:cNvSpPr txBox="1"/>
          <p:nvPr/>
        </p:nvSpPr>
        <p:spPr>
          <a:xfrm>
            <a:off x="3387300" y="4836225"/>
            <a:ext cx="2682300" cy="308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chemeClr val="dk1"/>
                </a:solidFill>
                <a:latin typeface="DM Sans"/>
                <a:ea typeface="DM Sans"/>
                <a:cs typeface="DM Sans"/>
                <a:sym typeface="DM Sans"/>
              </a:rPr>
              <a:t>Title of Presentation</a:t>
            </a:r>
            <a:endParaRPr b="0" i="0" sz="500" u="none" cap="none" strike="noStrike">
              <a:solidFill>
                <a:srgbClr val="000000"/>
              </a:solidFill>
              <a:latin typeface="DM Sans"/>
              <a:ea typeface="DM Sans"/>
              <a:cs typeface="DM Sans"/>
              <a:sym typeface="DM Sans"/>
            </a:endParaRPr>
          </a:p>
        </p:txBody>
      </p:sp>
      <p:sp>
        <p:nvSpPr>
          <p:cNvPr id="86" name="Google Shape;86;p60"/>
          <p:cNvSpPr txBox="1"/>
          <p:nvPr/>
        </p:nvSpPr>
        <p:spPr>
          <a:xfrm>
            <a:off x="615900" y="4836225"/>
            <a:ext cx="2682300" cy="308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DM Sans"/>
                <a:ea typeface="DM Sans"/>
                <a:cs typeface="DM Sans"/>
                <a:sym typeface="DM Sans"/>
              </a:rPr>
              <a:t>XQ</a:t>
            </a:r>
            <a:endParaRPr b="0" i="0" sz="500" u="none" cap="none" strike="noStrike">
              <a:solidFill>
                <a:srgbClr val="000000"/>
              </a:solidFill>
              <a:latin typeface="DM Sans"/>
              <a:ea typeface="DM Sans"/>
              <a:cs typeface="DM Sans"/>
              <a:sym typeface="DM Sans"/>
            </a:endParaRPr>
          </a:p>
        </p:txBody>
      </p:sp>
    </p:spTree>
  </p:cSld>
  <p:clrMapOvr>
    <a:masterClrMapping/>
  </p:clrMapOvr>
  <p:extLst>
    <p:ext uri="{DCECCB84-F9BA-43D5-87BE-67443E8EF086}">
      <p15:sldGuideLst>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928">
          <p15:clr>
            <a:srgbClr val="FA7B17"/>
          </p15:clr>
        </p15:guide>
        <p15:guide id="6" pos="3029">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7" name="Shape 87"/>
        <p:cNvGrpSpPr/>
        <p:nvPr/>
      </p:nvGrpSpPr>
      <p:grpSpPr>
        <a:xfrm>
          <a:off x="0" y="0"/>
          <a:ext cx="0" cy="0"/>
          <a:chOff x="0" y="0"/>
          <a:chExt cx="0" cy="0"/>
        </a:xfrm>
      </p:grpSpPr>
      <p:sp>
        <p:nvSpPr>
          <p:cNvPr id="88" name="Google Shape;88;p61"/>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89" name="Google Shape;89;p6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cxnSp>
        <p:nvCxnSpPr>
          <p:cNvPr id="13" name="Google Shape;13;p7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4" name="Google Shape;14;p72"/>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5" name="Google Shape;15;p72"/>
          <p:cNvSpPr txBox="1"/>
          <p:nvPr>
            <p:ph idx="1" type="subTitle"/>
          </p:nvPr>
        </p:nvSpPr>
        <p:spPr>
          <a:xfrm>
            <a:off x="311700" y="3165823"/>
            <a:ext cx="8520600" cy="733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6" name="Google Shape;16;p7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0" name="Shape 90"/>
        <p:cNvGrpSpPr/>
        <p:nvPr/>
      </p:nvGrpSpPr>
      <p:grpSpPr>
        <a:xfrm>
          <a:off x="0" y="0"/>
          <a:ext cx="0" cy="0"/>
          <a:chOff x="0" y="0"/>
          <a:chExt cx="0" cy="0"/>
        </a:xfrm>
      </p:grpSpPr>
      <p:sp>
        <p:nvSpPr>
          <p:cNvPr id="91" name="Google Shape;91;p6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2" name="Google Shape;92;p6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93" name="Google Shape;93;p6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94" name="Google Shape;94;p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5" name="Shape 95"/>
        <p:cNvGrpSpPr/>
        <p:nvPr/>
      </p:nvGrpSpPr>
      <p:grpSpPr>
        <a:xfrm>
          <a:off x="0" y="0"/>
          <a:ext cx="0" cy="0"/>
          <a:chOff x="0" y="0"/>
          <a:chExt cx="0" cy="0"/>
        </a:xfrm>
      </p:grpSpPr>
      <p:sp>
        <p:nvSpPr>
          <p:cNvPr id="96" name="Google Shape;96;p6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7" name="Google Shape;97;p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8" name="Shape 98"/>
        <p:cNvGrpSpPr/>
        <p:nvPr/>
      </p:nvGrpSpPr>
      <p:grpSpPr>
        <a:xfrm>
          <a:off x="0" y="0"/>
          <a:ext cx="0" cy="0"/>
          <a:chOff x="0" y="0"/>
          <a:chExt cx="0" cy="0"/>
        </a:xfrm>
      </p:grpSpPr>
      <p:sp>
        <p:nvSpPr>
          <p:cNvPr id="99" name="Google Shape;99;p6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00" name="Google Shape;100;p6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01" name="Google Shape;101;p6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2" name="Shape 102"/>
        <p:cNvGrpSpPr/>
        <p:nvPr/>
      </p:nvGrpSpPr>
      <p:grpSpPr>
        <a:xfrm>
          <a:off x="0" y="0"/>
          <a:ext cx="0" cy="0"/>
          <a:chOff x="0" y="0"/>
          <a:chExt cx="0" cy="0"/>
        </a:xfrm>
      </p:grpSpPr>
      <p:sp>
        <p:nvSpPr>
          <p:cNvPr id="103" name="Google Shape;103;p6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04" name="Google Shape;104;p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5" name="Shape 105"/>
        <p:cNvGrpSpPr/>
        <p:nvPr/>
      </p:nvGrpSpPr>
      <p:grpSpPr>
        <a:xfrm>
          <a:off x="0" y="0"/>
          <a:ext cx="0" cy="0"/>
          <a:chOff x="0" y="0"/>
          <a:chExt cx="0" cy="0"/>
        </a:xfrm>
      </p:grpSpPr>
      <p:sp>
        <p:nvSpPr>
          <p:cNvPr id="106" name="Google Shape;106;p6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6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08" name="Google Shape;108;p6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09" name="Google Shape;109;p6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10" name="Google Shape;110;p6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1" name="Shape 111"/>
        <p:cNvGrpSpPr/>
        <p:nvPr/>
      </p:nvGrpSpPr>
      <p:grpSpPr>
        <a:xfrm>
          <a:off x="0" y="0"/>
          <a:ext cx="0" cy="0"/>
          <a:chOff x="0" y="0"/>
          <a:chExt cx="0" cy="0"/>
        </a:xfrm>
      </p:grpSpPr>
      <p:sp>
        <p:nvSpPr>
          <p:cNvPr id="112" name="Google Shape;112;p6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13" name="Google Shape;113;p6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4" name="Shape 114"/>
        <p:cNvGrpSpPr/>
        <p:nvPr/>
      </p:nvGrpSpPr>
      <p:grpSpPr>
        <a:xfrm>
          <a:off x="0" y="0"/>
          <a:ext cx="0" cy="0"/>
          <a:chOff x="0" y="0"/>
          <a:chExt cx="0" cy="0"/>
        </a:xfrm>
      </p:grpSpPr>
      <p:sp>
        <p:nvSpPr>
          <p:cNvPr id="115" name="Google Shape;115;p6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16" name="Google Shape;116;p6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17" name="Google Shape;117;p6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8" name="Shape 118"/>
        <p:cNvGrpSpPr/>
        <p:nvPr/>
      </p:nvGrpSpPr>
      <p:grpSpPr>
        <a:xfrm>
          <a:off x="0" y="0"/>
          <a:ext cx="0" cy="0"/>
          <a:chOff x="0" y="0"/>
          <a:chExt cx="0" cy="0"/>
        </a:xfrm>
      </p:grpSpPr>
      <p:sp>
        <p:nvSpPr>
          <p:cNvPr id="119" name="Google Shape;119;p6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_quote">
  <p:cSld name="TITLE_1_1_1">
    <p:spTree>
      <p:nvGrpSpPr>
        <p:cNvPr id="120" name="Shape 120"/>
        <p:cNvGrpSpPr/>
        <p:nvPr/>
      </p:nvGrpSpPr>
      <p:grpSpPr>
        <a:xfrm>
          <a:off x="0" y="0"/>
          <a:ext cx="0" cy="0"/>
          <a:chOff x="0" y="0"/>
          <a:chExt cx="0" cy="0"/>
        </a:xfrm>
      </p:grpSpPr>
      <p:sp>
        <p:nvSpPr>
          <p:cNvPr id="121" name="Google Shape;121;p70"/>
          <p:cNvSpPr/>
          <p:nvPr/>
        </p:nvSpPr>
        <p:spPr>
          <a:xfrm>
            <a:off x="5844900" y="375"/>
            <a:ext cx="3299100" cy="5153400"/>
          </a:xfrm>
          <a:prstGeom prst="rect">
            <a:avLst/>
          </a:prstGeom>
          <a:solidFill>
            <a:srgbClr val="83FF3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22" name="Google Shape;122;p70"/>
          <p:cNvCxnSpPr/>
          <p:nvPr/>
        </p:nvCxnSpPr>
        <p:spPr>
          <a:xfrm rot="10800000">
            <a:off x="305625" y="-4950"/>
            <a:ext cx="0" cy="5153400"/>
          </a:xfrm>
          <a:prstGeom prst="straightConnector1">
            <a:avLst/>
          </a:prstGeom>
          <a:noFill/>
          <a:ln cap="flat" cmpd="sng" w="9525">
            <a:solidFill>
              <a:schemeClr val="dk2"/>
            </a:solidFill>
            <a:prstDash val="solid"/>
            <a:round/>
            <a:headEnd len="sm" w="sm" type="none"/>
            <a:tailEnd len="sm" w="sm" type="none"/>
          </a:ln>
        </p:spPr>
      </p:cxnSp>
      <p:sp>
        <p:nvSpPr>
          <p:cNvPr id="123" name="Google Shape;123;p70"/>
          <p:cNvSpPr txBox="1"/>
          <p:nvPr/>
        </p:nvSpPr>
        <p:spPr>
          <a:xfrm>
            <a:off x="6158700" y="4835200"/>
            <a:ext cx="2682300" cy="308400"/>
          </a:xfrm>
          <a:prstGeom prst="rect">
            <a:avLst/>
          </a:prstGeom>
          <a:noFill/>
          <a:ln>
            <a:noFill/>
          </a:ln>
        </p:spPr>
        <p:txBody>
          <a:bodyPr anchorCtr="0" anchor="ctr" bIns="0" lIns="0" spcFirstLastPara="1" rIns="0" wrap="square" tIns="0">
            <a:normAutofit/>
          </a:bodyPr>
          <a:lstStyle/>
          <a:p>
            <a:pPr indent="0" lvl="0" marL="0" marR="0" rtl="0" algn="r">
              <a:lnSpc>
                <a:spcPct val="100000"/>
              </a:lnSpc>
              <a:spcBef>
                <a:spcPts val="0"/>
              </a:spcBef>
              <a:spcAft>
                <a:spcPts val="0"/>
              </a:spcAft>
              <a:buClr>
                <a:srgbClr val="000000"/>
              </a:buClr>
              <a:buSzPts val="500"/>
              <a:buFont typeface="Arial"/>
              <a:buNone/>
            </a:pPr>
            <a:fld id="{00000000-1234-1234-1234-123412341234}" type="slidenum">
              <a:rPr b="0" i="0" lang="en-GB" sz="500" u="none" cap="none" strike="noStrike">
                <a:solidFill>
                  <a:srgbClr val="000000"/>
                </a:solidFill>
                <a:latin typeface="DM Sans"/>
                <a:ea typeface="DM Sans"/>
                <a:cs typeface="DM Sans"/>
                <a:sym typeface="DM Sans"/>
              </a:rPr>
              <a:t>‹#›</a:t>
            </a:fld>
            <a:endParaRPr b="0" i="0" sz="500" u="none" cap="none" strike="noStrike">
              <a:solidFill>
                <a:srgbClr val="000000"/>
              </a:solidFill>
              <a:latin typeface="DM Sans"/>
              <a:ea typeface="DM Sans"/>
              <a:cs typeface="DM Sans"/>
              <a:sym typeface="DM Sans"/>
            </a:endParaRPr>
          </a:p>
        </p:txBody>
      </p:sp>
      <p:sp>
        <p:nvSpPr>
          <p:cNvPr id="124" name="Google Shape;124;p70"/>
          <p:cNvSpPr txBox="1"/>
          <p:nvPr/>
        </p:nvSpPr>
        <p:spPr>
          <a:xfrm>
            <a:off x="3419850" y="4836225"/>
            <a:ext cx="2649600" cy="308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chemeClr val="dk1"/>
                </a:solidFill>
                <a:latin typeface="DM Sans"/>
                <a:ea typeface="DM Sans"/>
                <a:cs typeface="DM Sans"/>
                <a:sym typeface="DM Sans"/>
              </a:rPr>
              <a:t>Title of Presentation</a:t>
            </a:r>
            <a:endParaRPr b="0" i="0" sz="500" u="none" cap="none" strike="noStrike">
              <a:solidFill>
                <a:srgbClr val="000000"/>
              </a:solidFill>
              <a:latin typeface="DM Sans"/>
              <a:ea typeface="DM Sans"/>
              <a:cs typeface="DM Sans"/>
              <a:sym typeface="DM Sans"/>
            </a:endParaRPr>
          </a:p>
        </p:txBody>
      </p:sp>
      <p:sp>
        <p:nvSpPr>
          <p:cNvPr id="125" name="Google Shape;125;p70"/>
          <p:cNvSpPr txBox="1"/>
          <p:nvPr/>
        </p:nvSpPr>
        <p:spPr>
          <a:xfrm>
            <a:off x="615900" y="4836225"/>
            <a:ext cx="2682300" cy="308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DM Sans"/>
                <a:ea typeface="DM Sans"/>
                <a:cs typeface="DM Sans"/>
                <a:sym typeface="DM Sans"/>
              </a:rPr>
              <a:t>XQ</a:t>
            </a:r>
            <a:endParaRPr b="0" i="0" sz="500" u="none" cap="none" strike="noStrike">
              <a:solidFill>
                <a:srgbClr val="000000"/>
              </a:solidFill>
              <a:latin typeface="DM Sans"/>
              <a:ea typeface="DM Sans"/>
              <a:cs typeface="DM Sans"/>
              <a:sym typeface="DM Sans"/>
            </a:endParaRPr>
          </a:p>
        </p:txBody>
      </p:sp>
      <p:cxnSp>
        <p:nvCxnSpPr>
          <p:cNvPr id="126" name="Google Shape;126;p70"/>
          <p:cNvCxnSpPr/>
          <p:nvPr/>
        </p:nvCxnSpPr>
        <p:spPr>
          <a:xfrm>
            <a:off x="5844900" y="1350"/>
            <a:ext cx="0" cy="5141400"/>
          </a:xfrm>
          <a:prstGeom prst="straightConnector1">
            <a:avLst/>
          </a:prstGeom>
          <a:noFill/>
          <a:ln cap="flat" cmpd="sng" w="9525">
            <a:solidFill>
              <a:schemeClr val="dk2"/>
            </a:solidFill>
            <a:prstDash val="solid"/>
            <a:round/>
            <a:headEnd len="sm" w="sm" type="none"/>
            <a:tailEnd len="sm" w="sm" type="none"/>
          </a:ln>
        </p:spPr>
      </p:cxnSp>
      <p:cxnSp>
        <p:nvCxnSpPr>
          <p:cNvPr id="127" name="Google Shape;127;p70"/>
          <p:cNvCxnSpPr/>
          <p:nvPr/>
        </p:nvCxnSpPr>
        <p:spPr>
          <a:xfrm>
            <a:off x="-2700" y="4836225"/>
            <a:ext cx="9149400" cy="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extLst>
    <p:ext uri="{DCECCB84-F9BA-43D5-87BE-67443E8EF086}">
      <p15:sldGuideLst>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3">
  <p:cSld name="TITLE_3">
    <p:spTree>
      <p:nvGrpSpPr>
        <p:cNvPr id="128" name="Shape 128"/>
        <p:cNvGrpSpPr/>
        <p:nvPr/>
      </p:nvGrpSpPr>
      <p:grpSpPr>
        <a:xfrm>
          <a:off x="0" y="0"/>
          <a:ext cx="0" cy="0"/>
          <a:chOff x="0" y="0"/>
          <a:chExt cx="0" cy="0"/>
        </a:xfrm>
      </p:grpSpPr>
      <p:sp>
        <p:nvSpPr>
          <p:cNvPr id="129" name="Google Shape;129;p7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0" name="Google Shape;130;p7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1" name="Google Shape;131;p7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sp>
        <p:nvSpPr>
          <p:cNvPr id="18" name="Google Shape;18;p73"/>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p:txBody>
      </p:sp>
      <p:sp>
        <p:nvSpPr>
          <p:cNvPr id="19" name="Google Shape;19;p7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7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2" name="Google Shape;22;p7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3" name="Google Shape;23;p7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7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6" name="Google Shape;26;p7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7" name="Google Shape;27;p7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8" name="Google Shape;28;p7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7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1" name="Google Shape;31;p7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7"/>
          <p:cNvSpPr txBox="1"/>
          <p:nvPr>
            <p:ph type="title"/>
          </p:nvPr>
        </p:nvSpPr>
        <p:spPr>
          <a:xfrm>
            <a:off x="311700" y="6318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4" name="Google Shape;34;p77"/>
          <p:cNvSpPr txBox="1"/>
          <p:nvPr>
            <p:ph idx="1" type="body"/>
          </p:nvPr>
        </p:nvSpPr>
        <p:spPr>
          <a:xfrm>
            <a:off x="311700" y="1490875"/>
            <a:ext cx="2808000" cy="30780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5" name="Google Shape;35;p7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6" name="Shape 36"/>
        <p:cNvGrpSpPr/>
        <p:nvPr/>
      </p:nvGrpSpPr>
      <p:grpSpPr>
        <a:xfrm>
          <a:off x="0" y="0"/>
          <a:ext cx="0" cy="0"/>
          <a:chOff x="0" y="0"/>
          <a:chExt cx="0" cy="0"/>
        </a:xfrm>
      </p:grpSpPr>
      <p:sp>
        <p:nvSpPr>
          <p:cNvPr id="37" name="Google Shape;37;p78"/>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38" name="Google Shape;38;p7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7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1" name="Google Shape;41;p7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79"/>
          <p:cNvSpPr txBox="1"/>
          <p:nvPr>
            <p:ph type="title"/>
          </p:nvPr>
        </p:nvSpPr>
        <p:spPr>
          <a:xfrm>
            <a:off x="265500" y="1375599"/>
            <a:ext cx="4045200" cy="15519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43" name="Google Shape;43;p79"/>
          <p:cNvSpPr txBox="1"/>
          <p:nvPr>
            <p:ph idx="1" type="subTitle"/>
          </p:nvPr>
        </p:nvSpPr>
        <p:spPr>
          <a:xfrm>
            <a:off x="265500" y="2981125"/>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4" name="Google Shape;44;p79"/>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45" name="Google Shape;45;p7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theme" Target="../theme/theme1.xml"/><Relationship Id="rId16" Type="http://schemas.openxmlformats.org/officeDocument/2006/relationships/slideLayout" Target="../slideLayouts/slideLayout29.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5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1pPr>
            <a:lvl2pPr lvl="1"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2pPr>
            <a:lvl3pPr lvl="2"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3pPr>
            <a:lvl4pPr lvl="3"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4pPr>
            <a:lvl5pPr lvl="4"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5pPr>
            <a:lvl6pPr lvl="5"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6pPr>
            <a:lvl7pPr lvl="6"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7pPr>
            <a:lvl8pPr lvl="7"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8pPr>
            <a:lvl9pPr lvl="8"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9pPr>
          </a:lstStyle>
          <a:p/>
        </p:txBody>
      </p:sp>
      <p:sp>
        <p:nvSpPr>
          <p:cNvPr id="7" name="Google Shape;7;p5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Proxima Nova"/>
              <a:buChar char="●"/>
              <a:defRPr b="0" i="0" sz="1800" u="none" cap="none" strike="noStrike">
                <a:solidFill>
                  <a:schemeClr val="dk2"/>
                </a:solidFill>
                <a:latin typeface="Proxima Nova"/>
                <a:ea typeface="Proxima Nova"/>
                <a:cs typeface="Proxima Nova"/>
                <a:sym typeface="Proxima Nova"/>
              </a:defRPr>
            </a:lvl1pPr>
            <a:lvl2pPr indent="-317500" lvl="1" marL="9144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2pPr>
            <a:lvl3pPr indent="-317500" lvl="2" marL="13716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3pPr>
            <a:lvl4pPr indent="-317500" lvl="3" marL="18288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4pPr>
            <a:lvl5pPr indent="-317500" lvl="4" marL="22860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5pPr>
            <a:lvl6pPr indent="-317500" lvl="5" marL="27432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6pPr>
            <a:lvl7pPr indent="-317500" lvl="6" marL="32004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7pPr>
            <a:lvl8pPr indent="-317500" lvl="7" marL="36576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8pPr>
            <a:lvl9pPr indent="-317500" lvl="8" marL="41148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9pPr>
          </a:lstStyle>
          <a:p/>
        </p:txBody>
      </p:sp>
      <p:sp>
        <p:nvSpPr>
          <p:cNvPr id="8" name="Google Shape;8;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0" name="Shape 60"/>
        <p:cNvGrpSpPr/>
        <p:nvPr/>
      </p:nvGrpSpPr>
      <p:grpSpPr>
        <a:xfrm>
          <a:off x="0" y="0"/>
          <a:ext cx="0" cy="0"/>
          <a:chOff x="0" y="0"/>
          <a:chExt cx="0" cy="0"/>
        </a:xfrm>
      </p:grpSpPr>
      <p:sp>
        <p:nvSpPr>
          <p:cNvPr id="61" name="Google Shape;61;p5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62" name="Google Shape;62;p5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63" name="Google Shape;63;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jamboard.google.com/d/178GPdj5hUQqZgNrfGk_1pk58-AAUg2jNhmeRR_eb2SA/viewer?f=0&amp;pli=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hyperlink" Target="https://colab.research.google.com/drive/1zxs-tKydn2I5e3amSUP4y8G-N4dZ8l6_?usp=sharingTrain/Tes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hyperlink" Target="https://colab.research.google.com/drive/1zxs-tKydn2I5e3amSUP4y8G-N4dZ8l6_?usp=sharingTrain/Tes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hyperlink" Target="https://colab.research.google.com/drive/1zxs-tKydn2I5e3amSUP4y8G-N4dZ8l6_?usp=sharingTrain/Tes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3.xml"/><Relationship Id="rId3"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8.xml"/><Relationship Id="rId3"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9.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0.xml"/><Relationship Id="rId3" Type="http://schemas.openxmlformats.org/officeDocument/2006/relationships/image" Target="../media/image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8.xml"/><Relationship Id="rId3" Type="http://schemas.openxmlformats.org/officeDocument/2006/relationships/image" Target="../media/image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145758"/>
        </a:solidFill>
      </p:bgPr>
    </p:bg>
    <p:spTree>
      <p:nvGrpSpPr>
        <p:cNvPr id="135" name="Shape 135"/>
        <p:cNvGrpSpPr/>
        <p:nvPr/>
      </p:nvGrpSpPr>
      <p:grpSpPr>
        <a:xfrm>
          <a:off x="0" y="0"/>
          <a:ext cx="0" cy="0"/>
          <a:chOff x="0" y="0"/>
          <a:chExt cx="0" cy="0"/>
        </a:xfrm>
      </p:grpSpPr>
      <p:cxnSp>
        <p:nvCxnSpPr>
          <p:cNvPr id="136" name="Google Shape;136;p1"/>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137" name="Google Shape;137;p1"/>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138" name="Google Shape;138;p1"/>
          <p:cNvSpPr txBox="1"/>
          <p:nvPr/>
        </p:nvSpPr>
        <p:spPr>
          <a:xfrm>
            <a:off x="768300" y="379350"/>
            <a:ext cx="7896300" cy="187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GB" sz="3500" u="none" cap="none" strike="noStrike">
                <a:solidFill>
                  <a:srgbClr val="83FBA3"/>
                </a:solidFill>
                <a:latin typeface="Nanum Myeongjo"/>
                <a:ea typeface="Nanum Myeongjo"/>
                <a:cs typeface="Nanum Myeongjo"/>
                <a:sym typeface="Nanum Myeongjo"/>
              </a:rPr>
              <a:t>Preparation Notes</a:t>
            </a:r>
            <a:endParaRPr b="0" i="0" sz="3500" u="none" cap="none" strike="noStrike">
              <a:solidFill>
                <a:srgbClr val="83FBA3"/>
              </a:solidFill>
              <a:latin typeface="Nanum Myeongjo"/>
              <a:ea typeface="Nanum Myeongjo"/>
              <a:cs typeface="Nanum Myeongjo"/>
              <a:sym typeface="Nanum Myeongjo"/>
            </a:endParaRPr>
          </a:p>
          <a:p>
            <a:pPr indent="0" lvl="0" marL="0" marR="0" rtl="0" algn="l">
              <a:lnSpc>
                <a:spcPct val="100000"/>
              </a:lnSpc>
              <a:spcBef>
                <a:spcPts val="1000"/>
              </a:spcBef>
              <a:spcAft>
                <a:spcPts val="0"/>
              </a:spcAft>
              <a:buClr>
                <a:schemeClr val="dk1"/>
              </a:buClr>
              <a:buSzPts val="1100"/>
              <a:buFont typeface="Arial"/>
              <a:buNone/>
            </a:pPr>
            <a:r>
              <a:t/>
            </a:r>
            <a:endParaRPr b="0" i="0" sz="3500" u="none" cap="none" strike="noStrike">
              <a:solidFill>
                <a:srgbClr val="83FBA3"/>
              </a:solidFill>
              <a:latin typeface="Nanum Myeongjo"/>
              <a:ea typeface="Nanum Myeongjo"/>
              <a:cs typeface="Nanum Myeongjo"/>
              <a:sym typeface="Nanum Myeongjo"/>
            </a:endParaRPr>
          </a:p>
          <a:p>
            <a:pPr indent="0" lvl="0" marL="0" marR="0" rtl="0" algn="l">
              <a:lnSpc>
                <a:spcPct val="100000"/>
              </a:lnSpc>
              <a:spcBef>
                <a:spcPts val="1000"/>
              </a:spcBef>
              <a:spcAft>
                <a:spcPts val="1000"/>
              </a:spcAft>
              <a:buClr>
                <a:schemeClr val="dk1"/>
              </a:buClr>
              <a:buSzPts val="1100"/>
              <a:buFont typeface="Arial"/>
              <a:buNone/>
            </a:pPr>
            <a:r>
              <a:t/>
            </a:r>
            <a:endParaRPr b="0" i="0" sz="3500" u="none" cap="none" strike="noStrike">
              <a:solidFill>
                <a:schemeClr val="lt1"/>
              </a:solidFill>
              <a:latin typeface="Nanum Myeongjo"/>
              <a:ea typeface="Nanum Myeongjo"/>
              <a:cs typeface="Nanum Myeongjo"/>
              <a:sym typeface="Nanum Myeongjo"/>
            </a:endParaRPr>
          </a:p>
        </p:txBody>
      </p:sp>
      <p:sp>
        <p:nvSpPr>
          <p:cNvPr id="139" name="Google Shape;139;p1"/>
          <p:cNvSpPr txBox="1"/>
          <p:nvPr/>
        </p:nvSpPr>
        <p:spPr>
          <a:xfrm>
            <a:off x="312775" y="1071275"/>
            <a:ext cx="8733900" cy="3565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500"/>
              </a:spcBef>
              <a:spcAft>
                <a:spcPts val="0"/>
              </a:spcAft>
              <a:buClr>
                <a:srgbClr val="000000"/>
              </a:buClr>
              <a:buSzPts val="1400"/>
              <a:buFont typeface="Arial"/>
              <a:buNone/>
            </a:pPr>
            <a:r>
              <a:rPr b="0" i="0" lang="en-GB" sz="1400" u="none" cap="none" strike="noStrike">
                <a:solidFill>
                  <a:schemeClr val="lt1"/>
                </a:solidFill>
                <a:latin typeface="Nanum Myeongjo"/>
                <a:ea typeface="Nanum Myeongjo"/>
                <a:cs typeface="Nanum Myeongjo"/>
                <a:sym typeface="Nanum Myeongjo"/>
              </a:rPr>
              <a:t>Please review and customize this deck to prepare it for use. Some notes:</a:t>
            </a:r>
            <a:endParaRPr b="0" i="0" sz="1400" u="none" cap="none" strike="noStrike">
              <a:solidFill>
                <a:schemeClr val="lt1"/>
              </a:solidFill>
              <a:latin typeface="Nanum Myeongjo"/>
              <a:ea typeface="Nanum Myeongjo"/>
              <a:cs typeface="Nanum Myeongjo"/>
              <a:sym typeface="Nanum Myeongjo"/>
            </a:endParaRPr>
          </a:p>
          <a:p>
            <a:pPr indent="-317500" lvl="0" marL="457200" marR="0" rtl="0" algn="l">
              <a:lnSpc>
                <a:spcPct val="115000"/>
              </a:lnSpc>
              <a:spcBef>
                <a:spcPts val="500"/>
              </a:spcBef>
              <a:spcAft>
                <a:spcPts val="0"/>
              </a:spcAft>
              <a:buClr>
                <a:schemeClr val="lt1"/>
              </a:buClr>
              <a:buSzPts val="1400"/>
              <a:buFont typeface="Nanum Myeongjo"/>
              <a:buChar char="●"/>
            </a:pPr>
            <a:r>
              <a:rPr b="0" i="0" lang="en-GB" sz="1400" u="none" cap="none" strike="noStrike">
                <a:solidFill>
                  <a:schemeClr val="lt1"/>
                </a:solidFill>
                <a:latin typeface="Nanum Myeongjo"/>
                <a:ea typeface="Nanum Myeongjo"/>
                <a:cs typeface="Nanum Myeongjo"/>
                <a:sym typeface="Nanum Myeongjo"/>
              </a:rPr>
              <a:t>These professional learning (PL) materials (slide deck and accompanying handout) are being offered in editable forms so that you may make adjustments to better support the specific work happening in your school or district. </a:t>
            </a:r>
            <a:endParaRPr b="0" i="0" sz="1400" u="none" cap="none" strike="noStrike">
              <a:solidFill>
                <a:schemeClr val="lt1"/>
              </a:solidFill>
              <a:latin typeface="Nanum Myeongjo"/>
              <a:ea typeface="Nanum Myeongjo"/>
              <a:cs typeface="Nanum Myeongjo"/>
              <a:sym typeface="Nanum Myeongjo"/>
            </a:endParaRPr>
          </a:p>
          <a:p>
            <a:pPr indent="-317500" lvl="0" marL="457200" marR="0" rtl="0" algn="l">
              <a:lnSpc>
                <a:spcPct val="115000"/>
              </a:lnSpc>
              <a:spcBef>
                <a:spcPts val="0"/>
              </a:spcBef>
              <a:spcAft>
                <a:spcPts val="0"/>
              </a:spcAft>
              <a:buClr>
                <a:schemeClr val="lt1"/>
              </a:buClr>
              <a:buSzPts val="1400"/>
              <a:buFont typeface="Nanum Myeongjo"/>
              <a:buChar char="●"/>
            </a:pPr>
            <a:r>
              <a:rPr b="0" i="0" lang="en-GB" sz="1400" u="none" cap="none" strike="noStrike">
                <a:solidFill>
                  <a:schemeClr val="lt1"/>
                </a:solidFill>
                <a:latin typeface="Nanum Myeongjo"/>
                <a:ea typeface="Nanum Myeongjo"/>
                <a:cs typeface="Nanum Myeongjo"/>
                <a:sym typeface="Nanum Myeongjo"/>
              </a:rPr>
              <a:t>For the 2024-25 school year, student work samples are not provided for most sessions.  The facilitator will need to collect or create student work samples when implementing these materials during 2024-25. </a:t>
            </a:r>
            <a:endParaRPr b="0" i="0" sz="1400" u="none" cap="none" strike="noStrike">
              <a:solidFill>
                <a:schemeClr val="lt1"/>
              </a:solidFill>
              <a:latin typeface="Nanum Myeongjo"/>
              <a:ea typeface="Nanum Myeongjo"/>
              <a:cs typeface="Nanum Myeongjo"/>
              <a:sym typeface="Nanum Myeongjo"/>
            </a:endParaRPr>
          </a:p>
          <a:p>
            <a:pPr indent="-317500" lvl="0" marL="457200" marR="0" rtl="0" algn="l">
              <a:lnSpc>
                <a:spcPct val="115000"/>
              </a:lnSpc>
              <a:spcBef>
                <a:spcPts val="0"/>
              </a:spcBef>
              <a:spcAft>
                <a:spcPts val="0"/>
              </a:spcAft>
              <a:buClr>
                <a:schemeClr val="lt1"/>
              </a:buClr>
              <a:buSzPts val="1400"/>
              <a:buFont typeface="Nanum Myeongjo"/>
              <a:buChar char="●"/>
            </a:pPr>
            <a:r>
              <a:rPr b="0" i="0" lang="en-GB" sz="1400" u="none" cap="none" strike="noStrike">
                <a:solidFill>
                  <a:schemeClr val="lt1"/>
                </a:solidFill>
                <a:latin typeface="Nanum Myeongjo"/>
                <a:ea typeface="Nanum Myeongjo"/>
                <a:cs typeface="Nanum Myeongjo"/>
                <a:sym typeface="Nanum Myeongjo"/>
              </a:rPr>
              <a:t>These PL materials are designed to easily accommodate remote delivery: </a:t>
            </a:r>
            <a:endParaRPr b="0" i="0" sz="1400" u="none" cap="none" strike="noStrike">
              <a:solidFill>
                <a:schemeClr val="lt1"/>
              </a:solidFill>
              <a:latin typeface="Nanum Myeongjo"/>
              <a:ea typeface="Nanum Myeongjo"/>
              <a:cs typeface="Nanum Myeongjo"/>
              <a:sym typeface="Nanum Myeongjo"/>
            </a:endParaRPr>
          </a:p>
          <a:p>
            <a:pPr indent="-317500" lvl="1" marL="914400" marR="0" rtl="0" algn="l">
              <a:lnSpc>
                <a:spcPct val="115000"/>
              </a:lnSpc>
              <a:spcBef>
                <a:spcPts val="0"/>
              </a:spcBef>
              <a:spcAft>
                <a:spcPts val="0"/>
              </a:spcAft>
              <a:buClr>
                <a:schemeClr val="lt1"/>
              </a:buClr>
              <a:buSzPts val="1400"/>
              <a:buFont typeface="Nanum Myeongjo"/>
              <a:buChar char="○"/>
            </a:pPr>
            <a:r>
              <a:rPr b="0" i="0" lang="en-GB" sz="1400" u="none" cap="none" strike="noStrike">
                <a:solidFill>
                  <a:schemeClr val="lt1"/>
                </a:solidFill>
                <a:latin typeface="Nanum Myeongjo"/>
                <a:ea typeface="Nanum Myeongjo"/>
                <a:cs typeface="Nanum Myeongjo"/>
                <a:sym typeface="Nanum Myeongjo"/>
              </a:rPr>
              <a:t>A </a:t>
            </a:r>
            <a:r>
              <a:rPr b="0" i="0" lang="en-GB" sz="1400" u="sng" cap="none" strike="noStrike">
                <a:solidFill>
                  <a:srgbClr val="83FF36"/>
                </a:solidFill>
                <a:latin typeface="Nanum Myeongjo"/>
                <a:ea typeface="Nanum Myeongjo"/>
                <a:cs typeface="Nanum Myeongjo"/>
                <a:sym typeface="Nanum Myeongjo"/>
                <a:hlinkClick r:id="rId3">
                  <a:extLst>
                    <a:ext uri="{A12FA001-AC4F-418D-AE19-62706E023703}">
                      <ahyp:hlinkClr val="tx"/>
                    </a:ext>
                  </a:extLst>
                </a:hlinkClick>
              </a:rPr>
              <a:t>Jamboard template</a:t>
            </a:r>
            <a:r>
              <a:rPr b="0" i="0" lang="en-GB" sz="1400" u="none" cap="none" strike="noStrike">
                <a:solidFill>
                  <a:srgbClr val="83FF36"/>
                </a:solidFill>
                <a:latin typeface="Nanum Myeongjo"/>
                <a:ea typeface="Nanum Myeongjo"/>
                <a:cs typeface="Nanum Myeongjo"/>
                <a:sym typeface="Nanum Myeongjo"/>
              </a:rPr>
              <a:t> </a:t>
            </a:r>
            <a:r>
              <a:rPr b="0" i="0" lang="en-GB" sz="1400" u="none" cap="none" strike="noStrike">
                <a:solidFill>
                  <a:schemeClr val="lt1"/>
                </a:solidFill>
                <a:latin typeface="Nanum Myeongjo"/>
                <a:ea typeface="Nanum Myeongjo"/>
                <a:cs typeface="Nanum Myeongjo"/>
                <a:sym typeface="Nanum Myeongjo"/>
              </a:rPr>
              <a:t>is provided to facilitate discussion of student work; the facilitator will need to make a copy of this and be ready to share the link with participants as noted in the deck. </a:t>
            </a:r>
            <a:endParaRPr b="0" i="0" sz="1400" u="none" cap="none" strike="noStrike">
              <a:solidFill>
                <a:schemeClr val="lt1"/>
              </a:solidFill>
              <a:latin typeface="Nanum Myeongjo"/>
              <a:ea typeface="Nanum Myeongjo"/>
              <a:cs typeface="Nanum Myeongjo"/>
              <a:sym typeface="Nanum Myeongjo"/>
            </a:endParaRPr>
          </a:p>
          <a:p>
            <a:pPr indent="-317500" lvl="1" marL="914400" marR="0" rtl="0" algn="l">
              <a:lnSpc>
                <a:spcPct val="115000"/>
              </a:lnSpc>
              <a:spcBef>
                <a:spcPts val="0"/>
              </a:spcBef>
              <a:spcAft>
                <a:spcPts val="0"/>
              </a:spcAft>
              <a:buClr>
                <a:schemeClr val="lt1"/>
              </a:buClr>
              <a:buSzPts val="1400"/>
              <a:buFont typeface="Nanum Myeongjo"/>
              <a:buChar char="○"/>
            </a:pPr>
            <a:r>
              <a:rPr b="0" i="0" lang="en-GB" sz="1400" u="none" cap="none" strike="noStrike">
                <a:solidFill>
                  <a:schemeClr val="lt1"/>
                </a:solidFill>
                <a:latin typeface="Nanum Myeongjo"/>
                <a:ea typeface="Nanum Myeongjo"/>
                <a:cs typeface="Nanum Myeongjo"/>
                <a:sym typeface="Nanum Myeongjo"/>
              </a:rPr>
              <a:t>Text that can be readily pasted (marked with “—”) into a video call chat feature is included when participants need to reference the handout.</a:t>
            </a:r>
            <a:endParaRPr b="0" i="0" sz="1400" u="none" cap="none" strike="noStrike">
              <a:solidFill>
                <a:schemeClr val="lt1"/>
              </a:solidFill>
              <a:latin typeface="Nanum Myeongjo"/>
              <a:ea typeface="Nanum Myeongjo"/>
              <a:cs typeface="Nanum Myeongjo"/>
              <a:sym typeface="Nanum Myeongjo"/>
            </a:endParaRPr>
          </a:p>
          <a:p>
            <a:pPr indent="-317500" lvl="1" marL="914400" marR="0" rtl="0" algn="l">
              <a:lnSpc>
                <a:spcPct val="115000"/>
              </a:lnSpc>
              <a:spcBef>
                <a:spcPts val="0"/>
              </a:spcBef>
              <a:spcAft>
                <a:spcPts val="0"/>
              </a:spcAft>
              <a:buClr>
                <a:schemeClr val="lt1"/>
              </a:buClr>
              <a:buSzPts val="1400"/>
              <a:buFont typeface="Nanum Myeongjo"/>
              <a:buChar char="○"/>
            </a:pPr>
            <a:r>
              <a:rPr b="0" i="0" lang="en-GB" sz="1400" u="none" cap="none" strike="noStrike">
                <a:solidFill>
                  <a:schemeClr val="lt1"/>
                </a:solidFill>
                <a:latin typeface="Nanum Myeongjo"/>
                <a:ea typeface="Nanum Myeongjo"/>
                <a:cs typeface="Nanum Myeongjo"/>
                <a:sym typeface="Nanum Myeongjo"/>
              </a:rPr>
              <a:t>There are placeholders for handout links to be shared with participants in the notes field of selected slides; the facilitator will need to add a link to the handout where indicated by “[insert link].”</a:t>
            </a:r>
            <a:endParaRPr b="0" i="0" sz="1400" u="none" cap="none" strike="noStrike">
              <a:solidFill>
                <a:schemeClr val="lt1"/>
              </a:solidFill>
              <a:latin typeface="Nanum Myeongjo"/>
              <a:ea typeface="Nanum Myeongjo"/>
              <a:cs typeface="Nanum Myeongjo"/>
              <a:sym typeface="Nanum Myeongjo"/>
            </a:endParaRPr>
          </a:p>
          <a:p>
            <a:pPr indent="0" lvl="0" marL="0" marR="0" rtl="0" algn="l">
              <a:lnSpc>
                <a:spcPct val="115000"/>
              </a:lnSpc>
              <a:spcBef>
                <a:spcPts val="500"/>
              </a:spcBef>
              <a:spcAft>
                <a:spcPts val="0"/>
              </a:spcAft>
              <a:buClr>
                <a:srgbClr val="000000"/>
              </a:buClr>
              <a:buSzPts val="1400"/>
              <a:buFont typeface="Arial"/>
              <a:buNone/>
            </a:pPr>
            <a:r>
              <a:t/>
            </a:r>
            <a:endParaRPr b="0" i="0" sz="1400" u="none" cap="none" strike="noStrike">
              <a:solidFill>
                <a:schemeClr val="lt1"/>
              </a:solidFill>
              <a:latin typeface="Nanum Myeongjo"/>
              <a:ea typeface="Nanum Myeongjo"/>
              <a:cs typeface="Nanum Myeongjo"/>
              <a:sym typeface="Nanum Myeongj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229" name="Shape 229"/>
        <p:cNvGrpSpPr/>
        <p:nvPr/>
      </p:nvGrpSpPr>
      <p:grpSpPr>
        <a:xfrm>
          <a:off x="0" y="0"/>
          <a:ext cx="0" cy="0"/>
          <a:chOff x="0" y="0"/>
          <a:chExt cx="0" cy="0"/>
        </a:xfrm>
      </p:grpSpPr>
      <p:sp>
        <p:nvSpPr>
          <p:cNvPr id="230" name="Google Shape;230;p10"/>
          <p:cNvSpPr/>
          <p:nvPr/>
        </p:nvSpPr>
        <p:spPr>
          <a:xfrm>
            <a:off x="0" y="0"/>
            <a:ext cx="9144000" cy="8124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10"/>
          <p:cNvSpPr txBox="1"/>
          <p:nvPr/>
        </p:nvSpPr>
        <p:spPr>
          <a:xfrm>
            <a:off x="345075" y="276625"/>
            <a:ext cx="6553800" cy="2910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2100"/>
              <a:buFont typeface="Arial"/>
              <a:buNone/>
            </a:pPr>
            <a:r>
              <a:rPr b="0" i="0" lang="en-GB" sz="2100" u="none" cap="none" strike="noStrike">
                <a:solidFill>
                  <a:schemeClr val="dk1"/>
                </a:solidFill>
                <a:latin typeface="Nanum Myeongjo"/>
                <a:ea typeface="Nanum Myeongjo"/>
                <a:cs typeface="Nanum Myeongjo"/>
                <a:sym typeface="Nanum Myeongjo"/>
              </a:rPr>
              <a:t>M214 Content and Practice Expectations (CPE)</a:t>
            </a:r>
            <a:endParaRPr b="0" i="0" sz="2100" u="none" cap="none" strike="noStrike">
              <a:solidFill>
                <a:schemeClr val="dk1"/>
              </a:solidFill>
              <a:latin typeface="Nanum Myeongjo"/>
              <a:ea typeface="Nanum Myeongjo"/>
              <a:cs typeface="Nanum Myeongjo"/>
              <a:sym typeface="Nanum Myeongjo"/>
            </a:endParaRPr>
          </a:p>
        </p:txBody>
      </p:sp>
      <p:cxnSp>
        <p:nvCxnSpPr>
          <p:cNvPr id="232" name="Google Shape;232;p10"/>
          <p:cNvCxnSpPr/>
          <p:nvPr/>
        </p:nvCxnSpPr>
        <p:spPr>
          <a:xfrm rot="10800000">
            <a:off x="-4200" y="812375"/>
            <a:ext cx="9152400" cy="0"/>
          </a:xfrm>
          <a:prstGeom prst="straightConnector1">
            <a:avLst/>
          </a:prstGeom>
          <a:noFill/>
          <a:ln cap="flat" cmpd="sng" w="9525">
            <a:solidFill>
              <a:schemeClr val="dk1"/>
            </a:solidFill>
            <a:prstDash val="solid"/>
            <a:round/>
            <a:headEnd len="sm" w="sm" type="none"/>
            <a:tailEnd len="sm" w="sm" type="none"/>
          </a:ln>
        </p:spPr>
      </p:cxnSp>
      <p:graphicFrame>
        <p:nvGraphicFramePr>
          <p:cNvPr id="233" name="Google Shape;233;p10"/>
          <p:cNvGraphicFramePr/>
          <p:nvPr/>
        </p:nvGraphicFramePr>
        <p:xfrm>
          <a:off x="760438" y="1111500"/>
          <a:ext cx="3000000" cy="3000000"/>
        </p:xfrm>
        <a:graphic>
          <a:graphicData uri="http://schemas.openxmlformats.org/drawingml/2006/table">
            <a:tbl>
              <a:tblPr>
                <a:noFill/>
                <a:tableStyleId>{AC8AAD1E-0960-498C-ACF7-CF50751E1388}</a:tableStyleId>
              </a:tblPr>
              <a:tblGrid>
                <a:gridCol w="1288425"/>
                <a:gridCol w="6334700"/>
              </a:tblGrid>
              <a:tr h="4093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BM Plex Sans"/>
                          <a:ea typeface="IBM Plex Sans"/>
                          <a:cs typeface="IBM Plex Sans"/>
                          <a:sym typeface="IBM Plex Sans"/>
                        </a:rPr>
                        <a:t>214.a</a:t>
                      </a:r>
                      <a:endParaRPr sz="1100" u="none" cap="none" strike="noStrike">
                        <a:solidFill>
                          <a:srgbClr val="1F1F1F"/>
                        </a:solidFill>
                        <a:latin typeface="IBM Plex Sans"/>
                        <a:ea typeface="IBM Plex Sans"/>
                        <a:cs typeface="IBM Plex Sans"/>
                        <a:sym typeface="IBM Plex Sans"/>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Demonstrate understanding of the role of variability in predictive modeling.</a:t>
                      </a:r>
                      <a:endParaRPr sz="1100" u="none" cap="none" strike="noStrike">
                        <a:solidFill>
                          <a:srgbClr val="1F1F1F"/>
                        </a:solidFill>
                        <a:latin typeface="IBM Plex Sans"/>
                        <a:ea typeface="IBM Plex Sans"/>
                        <a:cs typeface="IBM Plex Sans"/>
                        <a:sym typeface="IBM Plex Sans"/>
                      </a:endParaRPr>
                    </a:p>
                  </a:txBody>
                  <a:tcPr marT="63500" marB="63500" marR="63500" marL="63500"/>
                </a:tc>
              </a:tr>
              <a:tr h="4093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BM Plex Sans"/>
                          <a:ea typeface="IBM Plex Sans"/>
                          <a:cs typeface="IBM Plex Sans"/>
                          <a:sym typeface="IBM Plex Sans"/>
                        </a:rPr>
                        <a:t>214.b</a:t>
                      </a:r>
                      <a:endParaRPr sz="1100" u="none" cap="none" strike="noStrike">
                        <a:solidFill>
                          <a:srgbClr val="1F1F1F"/>
                        </a:solidFill>
                        <a:latin typeface="IBM Plex Sans"/>
                        <a:ea typeface="IBM Plex Sans"/>
                        <a:cs typeface="IBM Plex Sans"/>
                        <a:sym typeface="IBM Plex Sans"/>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Use Pearson’s r to evaluate predictive models.</a:t>
                      </a:r>
                      <a:endParaRPr sz="1100" u="none" cap="none" strike="noStrike">
                        <a:solidFill>
                          <a:srgbClr val="1F1F1F"/>
                        </a:solidFill>
                        <a:latin typeface="IBM Plex Sans"/>
                        <a:ea typeface="IBM Plex Sans"/>
                        <a:cs typeface="IBM Plex Sans"/>
                        <a:sym typeface="IBM Plex Sans"/>
                      </a:endParaRPr>
                    </a:p>
                  </a:txBody>
                  <a:tcPr marT="63500" marB="63500" marR="63500" marL="63500"/>
                </a:tc>
              </a:tr>
              <a:tr h="6444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BM Plex Sans"/>
                          <a:ea typeface="IBM Plex Sans"/>
                          <a:cs typeface="IBM Plex Sans"/>
                          <a:sym typeface="IBM Plex Sans"/>
                        </a:rPr>
                        <a:t>214.c</a:t>
                      </a:r>
                      <a:endParaRPr sz="1100" u="none" cap="none" strike="noStrike">
                        <a:solidFill>
                          <a:srgbClr val="1F1F1F"/>
                        </a:solidFill>
                        <a:latin typeface="IBM Plex Sans"/>
                        <a:ea typeface="IBM Plex Sans"/>
                        <a:cs typeface="IBM Plex Sans"/>
                        <a:sym typeface="IBM Plex Sans"/>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Use residuals to assess model fit and decide if changes to the predictive model or its variables are necessary.</a:t>
                      </a:r>
                      <a:endParaRPr sz="1100" u="none" cap="none" strike="noStrike">
                        <a:solidFill>
                          <a:srgbClr val="1F1F1F"/>
                        </a:solidFill>
                        <a:latin typeface="IBM Plex Sans"/>
                        <a:ea typeface="IBM Plex Sans"/>
                        <a:cs typeface="IBM Plex Sans"/>
                        <a:sym typeface="IBM Plex Sans"/>
                      </a:endParaRPr>
                    </a:p>
                  </a:txBody>
                  <a:tcPr marT="63500" marB="63500" marR="63500" marL="63500"/>
                </a:tc>
              </a:tr>
              <a:tr h="6444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BM Plex Sans"/>
                          <a:ea typeface="IBM Plex Sans"/>
                          <a:cs typeface="IBM Plex Sans"/>
                          <a:sym typeface="IBM Plex Sans"/>
                        </a:rPr>
                        <a:t>214.d</a:t>
                      </a:r>
                      <a:endParaRPr sz="1100" u="none" cap="none" strike="noStrike">
                        <a:solidFill>
                          <a:srgbClr val="1F1F1F"/>
                        </a:solidFill>
                        <a:latin typeface="IBM Plex Sans"/>
                        <a:ea typeface="IBM Plex Sans"/>
                        <a:cs typeface="IBM Plex Sans"/>
                        <a:sym typeface="IBM Plex Sans"/>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Compare predictive models using statistical techniques in order to improve these models and decide which model makes the best predictions.</a:t>
                      </a:r>
                      <a:endParaRPr sz="1100" u="none" cap="none" strike="noStrike">
                        <a:solidFill>
                          <a:srgbClr val="1F1F1F"/>
                        </a:solidFill>
                        <a:latin typeface="IBM Plex Sans"/>
                        <a:ea typeface="IBM Plex Sans"/>
                        <a:cs typeface="IBM Plex Sans"/>
                        <a:sym typeface="IBM Plex Sans"/>
                      </a:endParaRPr>
                    </a:p>
                  </a:txBody>
                  <a:tcPr marT="63500" marB="63500" marR="63500" marL="63500"/>
                </a:tc>
              </a:tr>
              <a:tr h="4093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BM Plex Sans"/>
                          <a:ea typeface="IBM Plex Sans"/>
                          <a:cs typeface="IBM Plex Sans"/>
                          <a:sym typeface="IBM Plex Sans"/>
                        </a:rPr>
                        <a:t>214.e</a:t>
                      </a:r>
                      <a:endParaRPr sz="1100" u="none" cap="none" strike="noStrike">
                        <a:solidFill>
                          <a:srgbClr val="1F1F1F"/>
                        </a:solidFill>
                        <a:latin typeface="IBM Plex Sans"/>
                        <a:ea typeface="IBM Plex Sans"/>
                        <a:cs typeface="IBM Plex Sans"/>
                        <a:sym typeface="IBM Plex Sans"/>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Consider the bias-variance trade-off that occurs when making a predictive model.</a:t>
                      </a:r>
                      <a:endParaRPr sz="1100" u="none" cap="none" strike="noStrike">
                        <a:solidFill>
                          <a:srgbClr val="1F1F1F"/>
                        </a:solidFill>
                        <a:latin typeface="IBM Plex Sans"/>
                        <a:ea typeface="IBM Plex Sans"/>
                        <a:cs typeface="IBM Plex Sans"/>
                        <a:sym typeface="IBM Plex Sans"/>
                      </a:endParaRPr>
                    </a:p>
                  </a:txBody>
                  <a:tcPr marT="63500" marB="63500" marR="63500" marL="63500"/>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237" name="Shape 237"/>
        <p:cNvGrpSpPr/>
        <p:nvPr/>
      </p:nvGrpSpPr>
      <p:grpSpPr>
        <a:xfrm>
          <a:off x="0" y="0"/>
          <a:ext cx="0" cy="0"/>
          <a:chOff x="0" y="0"/>
          <a:chExt cx="0" cy="0"/>
        </a:xfrm>
      </p:grpSpPr>
      <p:graphicFrame>
        <p:nvGraphicFramePr>
          <p:cNvPr id="238" name="Google Shape;238;p11"/>
          <p:cNvGraphicFramePr/>
          <p:nvPr/>
        </p:nvGraphicFramePr>
        <p:xfrm>
          <a:off x="760438" y="1111500"/>
          <a:ext cx="3000000" cy="3000000"/>
        </p:xfrm>
        <a:graphic>
          <a:graphicData uri="http://schemas.openxmlformats.org/drawingml/2006/table">
            <a:tbl>
              <a:tblPr>
                <a:noFill/>
                <a:tableStyleId>{AC8AAD1E-0960-498C-ACF7-CF50751E1388}</a:tableStyleId>
              </a:tblPr>
              <a:tblGrid>
                <a:gridCol w="1288425"/>
                <a:gridCol w="6334700"/>
              </a:tblGrid>
              <a:tr h="4093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BM Plex Sans"/>
                          <a:ea typeface="IBM Plex Sans"/>
                          <a:cs typeface="IBM Plex Sans"/>
                          <a:sym typeface="IBM Plex Sans"/>
                        </a:rPr>
                        <a:t>214.a</a:t>
                      </a:r>
                      <a:endParaRPr sz="1100" u="none" cap="none" strike="noStrike">
                        <a:solidFill>
                          <a:srgbClr val="1F1F1F"/>
                        </a:solidFill>
                        <a:latin typeface="IBM Plex Sans"/>
                        <a:ea typeface="IBM Plex Sans"/>
                        <a:cs typeface="IBM Plex Sans"/>
                        <a:sym typeface="IBM Plex Sans"/>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Demonstrate understanding of the role of variability in predictive modeling.</a:t>
                      </a:r>
                      <a:endParaRPr sz="1100" u="none" cap="none" strike="noStrike">
                        <a:solidFill>
                          <a:srgbClr val="1F1F1F"/>
                        </a:solidFill>
                        <a:latin typeface="IBM Plex Sans"/>
                        <a:ea typeface="IBM Plex Sans"/>
                        <a:cs typeface="IBM Plex Sans"/>
                        <a:sym typeface="IBM Plex Sans"/>
                      </a:endParaRPr>
                    </a:p>
                  </a:txBody>
                  <a:tcPr marT="63500" marB="63500" marR="63500" marL="63500"/>
                </a:tc>
              </a:tr>
              <a:tr h="4093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BM Plex Sans"/>
                          <a:ea typeface="IBM Plex Sans"/>
                          <a:cs typeface="IBM Plex Sans"/>
                          <a:sym typeface="IBM Plex Sans"/>
                        </a:rPr>
                        <a:t>214.b</a:t>
                      </a:r>
                      <a:endParaRPr sz="1100" u="none" cap="none" strike="noStrike">
                        <a:solidFill>
                          <a:srgbClr val="1F1F1F"/>
                        </a:solidFill>
                        <a:latin typeface="IBM Plex Sans"/>
                        <a:ea typeface="IBM Plex Sans"/>
                        <a:cs typeface="IBM Plex Sans"/>
                        <a:sym typeface="IBM Plex Sans"/>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Use Pearson’s r to evaluate predictive models.</a:t>
                      </a:r>
                      <a:endParaRPr sz="1100" u="none" cap="none" strike="noStrike">
                        <a:solidFill>
                          <a:srgbClr val="1F1F1F"/>
                        </a:solidFill>
                        <a:latin typeface="IBM Plex Sans"/>
                        <a:ea typeface="IBM Plex Sans"/>
                        <a:cs typeface="IBM Plex Sans"/>
                        <a:sym typeface="IBM Plex Sans"/>
                      </a:endParaRPr>
                    </a:p>
                  </a:txBody>
                  <a:tcPr marT="63500" marB="63500" marR="63500" marL="63500"/>
                </a:tc>
              </a:tr>
              <a:tr h="6444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BM Plex Sans"/>
                          <a:ea typeface="IBM Plex Sans"/>
                          <a:cs typeface="IBM Plex Sans"/>
                          <a:sym typeface="IBM Plex Sans"/>
                        </a:rPr>
                        <a:t>214.c</a:t>
                      </a:r>
                      <a:endParaRPr sz="1100" u="none" cap="none" strike="noStrike">
                        <a:solidFill>
                          <a:srgbClr val="1F1F1F"/>
                        </a:solidFill>
                        <a:latin typeface="IBM Plex Sans"/>
                        <a:ea typeface="IBM Plex Sans"/>
                        <a:cs typeface="IBM Plex Sans"/>
                        <a:sym typeface="IBM Plex Sans"/>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Use residuals to assess model fit and decide if changes to the predictive model or its variables are necessary.</a:t>
                      </a:r>
                      <a:endParaRPr sz="1100" u="none" cap="none" strike="noStrike">
                        <a:solidFill>
                          <a:srgbClr val="1F1F1F"/>
                        </a:solidFill>
                        <a:latin typeface="IBM Plex Sans"/>
                        <a:ea typeface="IBM Plex Sans"/>
                        <a:cs typeface="IBM Plex Sans"/>
                        <a:sym typeface="IBM Plex Sans"/>
                      </a:endParaRPr>
                    </a:p>
                  </a:txBody>
                  <a:tcPr marT="63500" marB="63500" marR="63500" marL="63500"/>
                </a:tc>
              </a:tr>
              <a:tr h="6444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BM Plex Sans"/>
                          <a:ea typeface="IBM Plex Sans"/>
                          <a:cs typeface="IBM Plex Sans"/>
                          <a:sym typeface="IBM Plex Sans"/>
                        </a:rPr>
                        <a:t>214.d</a:t>
                      </a:r>
                      <a:endParaRPr sz="1100" u="none" cap="none" strike="noStrike">
                        <a:solidFill>
                          <a:srgbClr val="1F1F1F"/>
                        </a:solidFill>
                        <a:latin typeface="IBM Plex Sans"/>
                        <a:ea typeface="IBM Plex Sans"/>
                        <a:cs typeface="IBM Plex Sans"/>
                        <a:sym typeface="IBM Plex Sans"/>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Compare predictive models using statistical techniques in order to improve these models and decide which model makes the best predictions.</a:t>
                      </a:r>
                      <a:endParaRPr sz="1100" u="none" cap="none" strike="noStrike">
                        <a:solidFill>
                          <a:srgbClr val="1F1F1F"/>
                        </a:solidFill>
                        <a:latin typeface="IBM Plex Sans"/>
                        <a:ea typeface="IBM Plex Sans"/>
                        <a:cs typeface="IBM Plex Sans"/>
                        <a:sym typeface="IBM Plex Sans"/>
                      </a:endParaRPr>
                    </a:p>
                  </a:txBody>
                  <a:tcPr marT="63500" marB="63500" marR="63500" marL="63500"/>
                </a:tc>
              </a:tr>
              <a:tr h="4093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BM Plex Sans"/>
                          <a:ea typeface="IBM Plex Sans"/>
                          <a:cs typeface="IBM Plex Sans"/>
                          <a:sym typeface="IBM Plex Sans"/>
                        </a:rPr>
                        <a:t>214.e</a:t>
                      </a:r>
                      <a:endParaRPr sz="1100" u="none" cap="none" strike="noStrike">
                        <a:solidFill>
                          <a:srgbClr val="1F1F1F"/>
                        </a:solidFill>
                        <a:latin typeface="IBM Plex Sans"/>
                        <a:ea typeface="IBM Plex Sans"/>
                        <a:cs typeface="IBM Plex Sans"/>
                        <a:sym typeface="IBM Plex Sans"/>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Consider the bias-variance trade-off that occurs when making a predictive model.</a:t>
                      </a:r>
                      <a:endParaRPr sz="1100" u="none" cap="none" strike="noStrike">
                        <a:solidFill>
                          <a:srgbClr val="1F1F1F"/>
                        </a:solidFill>
                        <a:latin typeface="IBM Plex Sans"/>
                        <a:ea typeface="IBM Plex Sans"/>
                        <a:cs typeface="IBM Plex Sans"/>
                        <a:sym typeface="IBM Plex Sans"/>
                      </a:endParaRPr>
                    </a:p>
                  </a:txBody>
                  <a:tcPr marT="63500" marB="63500" marR="63500" marL="63500"/>
                </a:tc>
              </a:tr>
            </a:tbl>
          </a:graphicData>
        </a:graphic>
      </p:graphicFrame>
      <p:sp>
        <p:nvSpPr>
          <p:cNvPr id="239" name="Google Shape;239;p11"/>
          <p:cNvSpPr/>
          <p:nvPr/>
        </p:nvSpPr>
        <p:spPr>
          <a:xfrm>
            <a:off x="0" y="0"/>
            <a:ext cx="9144000" cy="8124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11"/>
          <p:cNvSpPr txBox="1"/>
          <p:nvPr/>
        </p:nvSpPr>
        <p:spPr>
          <a:xfrm>
            <a:off x="345075" y="276625"/>
            <a:ext cx="6198300" cy="2910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2100"/>
              <a:buFont typeface="Arial"/>
              <a:buNone/>
            </a:pPr>
            <a:r>
              <a:rPr b="0" i="0" lang="en-GB" sz="2100" u="none" cap="none" strike="noStrike">
                <a:solidFill>
                  <a:schemeClr val="dk1"/>
                </a:solidFill>
                <a:latin typeface="Nanum Myeongjo"/>
                <a:ea typeface="Nanum Myeongjo"/>
                <a:cs typeface="Nanum Myeongjo"/>
                <a:sym typeface="Nanum Myeongjo"/>
              </a:rPr>
              <a:t>M214 Content and Practice Expectations (CPE)</a:t>
            </a:r>
            <a:endParaRPr b="0" i="0" sz="2100" u="none" cap="none" strike="noStrike">
              <a:solidFill>
                <a:schemeClr val="dk1"/>
              </a:solidFill>
              <a:latin typeface="Nanum Myeongjo"/>
              <a:ea typeface="Nanum Myeongjo"/>
              <a:cs typeface="Nanum Myeongjo"/>
              <a:sym typeface="Nanum Myeongjo"/>
            </a:endParaRPr>
          </a:p>
        </p:txBody>
      </p:sp>
      <p:cxnSp>
        <p:nvCxnSpPr>
          <p:cNvPr id="241" name="Google Shape;241;p11"/>
          <p:cNvCxnSpPr/>
          <p:nvPr/>
        </p:nvCxnSpPr>
        <p:spPr>
          <a:xfrm rot="10800000">
            <a:off x="-4200" y="812375"/>
            <a:ext cx="9152400" cy="0"/>
          </a:xfrm>
          <a:prstGeom prst="straightConnector1">
            <a:avLst/>
          </a:prstGeom>
          <a:noFill/>
          <a:ln cap="flat" cmpd="sng" w="9525">
            <a:solidFill>
              <a:schemeClr val="dk1"/>
            </a:solidFill>
            <a:prstDash val="solid"/>
            <a:round/>
            <a:headEnd len="sm" w="sm" type="none"/>
            <a:tailEnd len="sm" w="sm" type="none"/>
          </a:ln>
        </p:spPr>
      </p:cxnSp>
      <p:sp>
        <p:nvSpPr>
          <p:cNvPr id="242" name="Google Shape;242;p11"/>
          <p:cNvSpPr/>
          <p:nvPr/>
        </p:nvSpPr>
        <p:spPr>
          <a:xfrm>
            <a:off x="6543275" y="24258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11"/>
          <p:cNvSpPr txBox="1"/>
          <p:nvPr/>
        </p:nvSpPr>
        <p:spPr>
          <a:xfrm>
            <a:off x="6823325" y="2752350"/>
            <a:ext cx="1386000" cy="129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BDFCD7"/>
                </a:solidFill>
                <a:latin typeface="DM Sans"/>
                <a:ea typeface="DM Sans"/>
                <a:cs typeface="DM Sans"/>
                <a:sym typeface="DM Sans"/>
              </a:rPr>
              <a:t>Put in the chat: Which ideas connect to what your group came up with?</a:t>
            </a:r>
            <a:endParaRPr b="1" i="0" sz="1400" u="none" cap="none" strike="noStrike">
              <a:solidFill>
                <a:srgbClr val="BDFCD7"/>
              </a:solidFill>
              <a:latin typeface="DM Sans"/>
              <a:ea typeface="DM Sans"/>
              <a:cs typeface="DM Sans"/>
              <a:sym typeface="DM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247" name="Shape 247"/>
        <p:cNvGrpSpPr/>
        <p:nvPr/>
      </p:nvGrpSpPr>
      <p:grpSpPr>
        <a:xfrm>
          <a:off x="0" y="0"/>
          <a:ext cx="0" cy="0"/>
          <a:chOff x="0" y="0"/>
          <a:chExt cx="0" cy="0"/>
        </a:xfrm>
      </p:grpSpPr>
      <p:graphicFrame>
        <p:nvGraphicFramePr>
          <p:cNvPr id="248" name="Google Shape;248;p12"/>
          <p:cNvGraphicFramePr/>
          <p:nvPr/>
        </p:nvGraphicFramePr>
        <p:xfrm>
          <a:off x="760438" y="1111500"/>
          <a:ext cx="3000000" cy="3000000"/>
        </p:xfrm>
        <a:graphic>
          <a:graphicData uri="http://schemas.openxmlformats.org/drawingml/2006/table">
            <a:tbl>
              <a:tblPr>
                <a:noFill/>
                <a:tableStyleId>{AC8AAD1E-0960-498C-ACF7-CF50751E1388}</a:tableStyleId>
              </a:tblPr>
              <a:tblGrid>
                <a:gridCol w="1288425"/>
                <a:gridCol w="6334700"/>
              </a:tblGrid>
              <a:tr h="4093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BM Plex Sans"/>
                          <a:ea typeface="IBM Plex Sans"/>
                          <a:cs typeface="IBM Plex Sans"/>
                          <a:sym typeface="IBM Plex Sans"/>
                        </a:rPr>
                        <a:t>214.a</a:t>
                      </a:r>
                      <a:endParaRPr sz="1100" u="none" cap="none" strike="noStrike">
                        <a:solidFill>
                          <a:srgbClr val="1F1F1F"/>
                        </a:solidFill>
                        <a:latin typeface="IBM Plex Sans"/>
                        <a:ea typeface="IBM Plex Sans"/>
                        <a:cs typeface="IBM Plex Sans"/>
                        <a:sym typeface="IBM Plex Sans"/>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Demonstrate understanding of the role of variability in predictive modeling.</a:t>
                      </a:r>
                      <a:endParaRPr sz="1100" u="none" cap="none" strike="noStrike">
                        <a:solidFill>
                          <a:srgbClr val="1F1F1F"/>
                        </a:solidFill>
                        <a:latin typeface="IBM Plex Sans"/>
                        <a:ea typeface="IBM Plex Sans"/>
                        <a:cs typeface="IBM Plex Sans"/>
                        <a:sym typeface="IBM Plex Sans"/>
                      </a:endParaRPr>
                    </a:p>
                  </a:txBody>
                  <a:tcPr marT="63500" marB="63500" marR="63500" marL="63500"/>
                </a:tc>
              </a:tr>
              <a:tr h="4093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BM Plex Sans"/>
                          <a:ea typeface="IBM Plex Sans"/>
                          <a:cs typeface="IBM Plex Sans"/>
                          <a:sym typeface="IBM Plex Sans"/>
                        </a:rPr>
                        <a:t>214.b</a:t>
                      </a:r>
                      <a:endParaRPr sz="1100" u="none" cap="none" strike="noStrike">
                        <a:solidFill>
                          <a:srgbClr val="1F1F1F"/>
                        </a:solidFill>
                        <a:latin typeface="IBM Plex Sans"/>
                        <a:ea typeface="IBM Plex Sans"/>
                        <a:cs typeface="IBM Plex Sans"/>
                        <a:sym typeface="IBM Plex Sans"/>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Use Pearson’s r to evaluate predictive models.</a:t>
                      </a:r>
                      <a:endParaRPr sz="1100" u="none" cap="none" strike="noStrike">
                        <a:solidFill>
                          <a:srgbClr val="1F1F1F"/>
                        </a:solidFill>
                        <a:latin typeface="IBM Plex Sans"/>
                        <a:ea typeface="IBM Plex Sans"/>
                        <a:cs typeface="IBM Plex Sans"/>
                        <a:sym typeface="IBM Plex Sans"/>
                      </a:endParaRPr>
                    </a:p>
                  </a:txBody>
                  <a:tcPr marT="63500" marB="63500" marR="63500" marL="63500"/>
                </a:tc>
              </a:tr>
              <a:tr h="6444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BM Plex Sans"/>
                          <a:ea typeface="IBM Plex Sans"/>
                          <a:cs typeface="IBM Plex Sans"/>
                          <a:sym typeface="IBM Plex Sans"/>
                        </a:rPr>
                        <a:t>214.c</a:t>
                      </a:r>
                      <a:endParaRPr sz="1100" u="none" cap="none" strike="noStrike">
                        <a:solidFill>
                          <a:srgbClr val="1F1F1F"/>
                        </a:solidFill>
                        <a:latin typeface="IBM Plex Sans"/>
                        <a:ea typeface="IBM Plex Sans"/>
                        <a:cs typeface="IBM Plex Sans"/>
                        <a:sym typeface="IBM Plex Sans"/>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Use residuals to assess model fit and decide if changes to the predictive model or its variables are necessary.</a:t>
                      </a:r>
                      <a:endParaRPr sz="1100" u="none" cap="none" strike="noStrike">
                        <a:solidFill>
                          <a:srgbClr val="1F1F1F"/>
                        </a:solidFill>
                        <a:latin typeface="IBM Plex Sans"/>
                        <a:ea typeface="IBM Plex Sans"/>
                        <a:cs typeface="IBM Plex Sans"/>
                        <a:sym typeface="IBM Plex Sans"/>
                      </a:endParaRPr>
                    </a:p>
                  </a:txBody>
                  <a:tcPr marT="63500" marB="63500" marR="63500" marL="63500"/>
                </a:tc>
              </a:tr>
              <a:tr h="6444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BM Plex Sans"/>
                          <a:ea typeface="IBM Plex Sans"/>
                          <a:cs typeface="IBM Plex Sans"/>
                          <a:sym typeface="IBM Plex Sans"/>
                        </a:rPr>
                        <a:t>214.d</a:t>
                      </a:r>
                      <a:endParaRPr sz="1100" u="none" cap="none" strike="noStrike">
                        <a:solidFill>
                          <a:srgbClr val="1F1F1F"/>
                        </a:solidFill>
                        <a:latin typeface="IBM Plex Sans"/>
                        <a:ea typeface="IBM Plex Sans"/>
                        <a:cs typeface="IBM Plex Sans"/>
                        <a:sym typeface="IBM Plex Sans"/>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Compare predictive models using statistical techniques in order to improve these models and decide which model makes the best predictions.</a:t>
                      </a:r>
                      <a:endParaRPr sz="1100" u="none" cap="none" strike="noStrike">
                        <a:solidFill>
                          <a:srgbClr val="1F1F1F"/>
                        </a:solidFill>
                        <a:latin typeface="IBM Plex Sans"/>
                        <a:ea typeface="IBM Plex Sans"/>
                        <a:cs typeface="IBM Plex Sans"/>
                        <a:sym typeface="IBM Plex Sans"/>
                      </a:endParaRPr>
                    </a:p>
                  </a:txBody>
                  <a:tcPr marT="63500" marB="63500" marR="63500" marL="63500"/>
                </a:tc>
              </a:tr>
              <a:tr h="4093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BM Plex Sans"/>
                          <a:ea typeface="IBM Plex Sans"/>
                          <a:cs typeface="IBM Plex Sans"/>
                          <a:sym typeface="IBM Plex Sans"/>
                        </a:rPr>
                        <a:t>214.e</a:t>
                      </a:r>
                      <a:endParaRPr sz="1100" u="none" cap="none" strike="noStrike">
                        <a:solidFill>
                          <a:srgbClr val="1F1F1F"/>
                        </a:solidFill>
                        <a:latin typeface="IBM Plex Sans"/>
                        <a:ea typeface="IBM Plex Sans"/>
                        <a:cs typeface="IBM Plex Sans"/>
                        <a:sym typeface="IBM Plex Sans"/>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Consider the bias-variance trade-off that occurs when making a predictive model.</a:t>
                      </a:r>
                      <a:endParaRPr sz="1100" u="none" cap="none" strike="noStrike">
                        <a:solidFill>
                          <a:srgbClr val="1F1F1F"/>
                        </a:solidFill>
                        <a:latin typeface="IBM Plex Sans"/>
                        <a:ea typeface="IBM Plex Sans"/>
                        <a:cs typeface="IBM Plex Sans"/>
                        <a:sym typeface="IBM Plex Sans"/>
                      </a:endParaRPr>
                    </a:p>
                  </a:txBody>
                  <a:tcPr marT="63500" marB="63500" marR="63500" marL="63500"/>
                </a:tc>
              </a:tr>
            </a:tbl>
          </a:graphicData>
        </a:graphic>
      </p:graphicFrame>
      <p:sp>
        <p:nvSpPr>
          <p:cNvPr id="249" name="Google Shape;249;p12"/>
          <p:cNvSpPr/>
          <p:nvPr/>
        </p:nvSpPr>
        <p:spPr>
          <a:xfrm>
            <a:off x="0" y="0"/>
            <a:ext cx="9144000" cy="8124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12"/>
          <p:cNvSpPr txBox="1"/>
          <p:nvPr/>
        </p:nvSpPr>
        <p:spPr>
          <a:xfrm>
            <a:off x="345075" y="276625"/>
            <a:ext cx="8518200" cy="2910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2100"/>
              <a:buFont typeface="Arial"/>
              <a:buNone/>
            </a:pPr>
            <a:r>
              <a:rPr b="0" i="0" lang="en-GB" sz="2100" u="none" cap="none" strike="noStrike">
                <a:solidFill>
                  <a:schemeClr val="dk1"/>
                </a:solidFill>
                <a:latin typeface="Nanum Myeongjo"/>
                <a:ea typeface="Nanum Myeongjo"/>
                <a:cs typeface="Nanum Myeongjo"/>
                <a:sym typeface="Nanum Myeongjo"/>
              </a:rPr>
              <a:t>M214 Content and Practice Expectations and Indicators</a:t>
            </a:r>
            <a:endParaRPr b="0" i="0" sz="2100" u="none" cap="none" strike="noStrike">
              <a:solidFill>
                <a:schemeClr val="dk1"/>
              </a:solidFill>
              <a:latin typeface="Nanum Myeongjo"/>
              <a:ea typeface="Nanum Myeongjo"/>
              <a:cs typeface="Nanum Myeongjo"/>
              <a:sym typeface="Nanum Myeongjo"/>
            </a:endParaRPr>
          </a:p>
        </p:txBody>
      </p:sp>
      <p:cxnSp>
        <p:nvCxnSpPr>
          <p:cNvPr id="251" name="Google Shape;251;p12"/>
          <p:cNvCxnSpPr/>
          <p:nvPr/>
        </p:nvCxnSpPr>
        <p:spPr>
          <a:xfrm rot="10800000">
            <a:off x="-4200" y="812375"/>
            <a:ext cx="9152400" cy="0"/>
          </a:xfrm>
          <a:prstGeom prst="straightConnector1">
            <a:avLst/>
          </a:prstGeom>
          <a:noFill/>
          <a:ln cap="flat" cmpd="sng" w="9525">
            <a:solidFill>
              <a:schemeClr val="dk1"/>
            </a:solidFill>
            <a:prstDash val="solid"/>
            <a:round/>
            <a:headEnd len="sm" w="sm" type="none"/>
            <a:tailEnd len="sm" w="sm" type="none"/>
          </a:ln>
        </p:spPr>
      </p:cxnSp>
      <p:sp>
        <p:nvSpPr>
          <p:cNvPr id="252" name="Google Shape;252;p12"/>
          <p:cNvSpPr/>
          <p:nvPr/>
        </p:nvSpPr>
        <p:spPr>
          <a:xfrm>
            <a:off x="6848075" y="24258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12"/>
          <p:cNvSpPr txBox="1"/>
          <p:nvPr/>
        </p:nvSpPr>
        <p:spPr>
          <a:xfrm>
            <a:off x="7128125" y="3075600"/>
            <a:ext cx="1386000" cy="646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BDFCD7"/>
                </a:solidFill>
                <a:latin typeface="DM Sans"/>
                <a:ea typeface="DM Sans"/>
                <a:cs typeface="DM Sans"/>
                <a:sym typeface="DM Sans"/>
              </a:rPr>
              <a:t>What new insights do you have?</a:t>
            </a:r>
            <a:endParaRPr b="1" i="0" sz="1400" u="none" cap="none" strike="noStrike">
              <a:solidFill>
                <a:srgbClr val="BDFCD7"/>
              </a:solidFill>
              <a:latin typeface="DM Sans"/>
              <a:ea typeface="DM Sans"/>
              <a:cs typeface="DM Sans"/>
              <a:sym typeface="DM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257" name="Shape 257"/>
        <p:cNvGrpSpPr/>
        <p:nvPr/>
      </p:nvGrpSpPr>
      <p:grpSpPr>
        <a:xfrm>
          <a:off x="0" y="0"/>
          <a:ext cx="0" cy="0"/>
          <a:chOff x="0" y="0"/>
          <a:chExt cx="0" cy="0"/>
        </a:xfrm>
      </p:grpSpPr>
      <p:cxnSp>
        <p:nvCxnSpPr>
          <p:cNvPr id="258" name="Google Shape;258;p13"/>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259" name="Google Shape;259;p13"/>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260" name="Google Shape;260;p13"/>
          <p:cNvSpPr txBox="1"/>
          <p:nvPr/>
        </p:nvSpPr>
        <p:spPr>
          <a:xfrm>
            <a:off x="615900" y="1141350"/>
            <a:ext cx="5917800" cy="277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GB" sz="2500" u="none" cap="none" strike="noStrike">
                <a:solidFill>
                  <a:schemeClr val="lt1"/>
                </a:solidFill>
                <a:latin typeface="DM Sans"/>
                <a:ea typeface="DM Sans"/>
                <a:cs typeface="DM Sans"/>
                <a:sym typeface="DM Sans"/>
              </a:rPr>
              <a:t>Choose at least one task to explore: </a:t>
            </a:r>
            <a:endParaRPr b="0" i="0" sz="2500" u="none" cap="none" strike="noStrike">
              <a:solidFill>
                <a:schemeClr val="lt1"/>
              </a:solidFill>
              <a:latin typeface="DM Sans"/>
              <a:ea typeface="DM Sans"/>
              <a:cs typeface="DM Sans"/>
              <a:sym typeface="DM Sans"/>
            </a:endParaRPr>
          </a:p>
          <a:p>
            <a:pPr indent="-387350" lvl="0" marL="457200" marR="0" rtl="0" algn="l">
              <a:lnSpc>
                <a:spcPct val="100000"/>
              </a:lnSpc>
              <a:spcBef>
                <a:spcPts val="1200"/>
              </a:spcBef>
              <a:spcAft>
                <a:spcPts val="0"/>
              </a:spcAft>
              <a:buClr>
                <a:srgbClr val="83FBA3"/>
              </a:buClr>
              <a:buSzPts val="2500"/>
              <a:buFont typeface="DM Sans"/>
              <a:buChar char="●"/>
            </a:pPr>
            <a:r>
              <a:rPr b="0" i="0" lang="en-GB" sz="2500" u="none" cap="none" strike="noStrike">
                <a:solidFill>
                  <a:srgbClr val="83FBA3"/>
                </a:solidFill>
                <a:latin typeface="DM Sans"/>
                <a:ea typeface="DM Sans"/>
                <a:cs typeface="DM Sans"/>
                <a:sym typeface="DM Sans"/>
              </a:rPr>
              <a:t>Used Subaru Foresters I</a:t>
            </a:r>
            <a:endParaRPr b="0" i="0" sz="2500" u="none" cap="none" strike="noStrike">
              <a:solidFill>
                <a:srgbClr val="83FBA3"/>
              </a:solidFill>
              <a:latin typeface="DM Sans"/>
              <a:ea typeface="DM Sans"/>
              <a:cs typeface="DM Sans"/>
              <a:sym typeface="DM Sans"/>
            </a:endParaRPr>
          </a:p>
          <a:p>
            <a:pPr indent="-387350" lvl="0" marL="457200" marR="0" rtl="0" algn="l">
              <a:lnSpc>
                <a:spcPct val="100000"/>
              </a:lnSpc>
              <a:spcBef>
                <a:spcPts val="0"/>
              </a:spcBef>
              <a:spcAft>
                <a:spcPts val="0"/>
              </a:spcAft>
              <a:buClr>
                <a:srgbClr val="83FBA3"/>
              </a:buClr>
              <a:buSzPts val="2500"/>
              <a:buFont typeface="DM Sans"/>
              <a:buChar char="●"/>
            </a:pPr>
            <a:r>
              <a:rPr b="0" i="0" lang="en-GB" sz="2500" u="none" cap="none" strike="noStrike">
                <a:solidFill>
                  <a:srgbClr val="83FBA3"/>
                </a:solidFill>
                <a:latin typeface="DM Sans"/>
                <a:ea typeface="DM Sans"/>
                <a:cs typeface="DM Sans"/>
                <a:sym typeface="DM Sans"/>
              </a:rPr>
              <a:t>Coffee and Crime </a:t>
            </a:r>
            <a:endParaRPr b="0" i="0" sz="2500" u="none" cap="none" strike="noStrike">
              <a:solidFill>
                <a:srgbClr val="83FBA3"/>
              </a:solidFill>
              <a:latin typeface="DM Sans"/>
              <a:ea typeface="DM Sans"/>
              <a:cs typeface="DM Sans"/>
              <a:sym typeface="DM Sans"/>
            </a:endParaRPr>
          </a:p>
          <a:p>
            <a:pPr indent="0" lvl="0" marL="0" marR="0" rtl="0" algn="l">
              <a:lnSpc>
                <a:spcPct val="100000"/>
              </a:lnSpc>
              <a:spcBef>
                <a:spcPts val="1200"/>
              </a:spcBef>
              <a:spcAft>
                <a:spcPts val="0"/>
              </a:spcAft>
              <a:buClr>
                <a:schemeClr val="dk1"/>
              </a:buClr>
              <a:buSzPts val="1100"/>
              <a:buFont typeface="Arial"/>
              <a:buNone/>
            </a:pPr>
            <a:r>
              <a:rPr b="0" i="0" lang="en-GB" sz="2500" u="none" cap="none" strike="noStrike">
                <a:solidFill>
                  <a:schemeClr val="lt1"/>
                </a:solidFill>
                <a:latin typeface="DM Sans"/>
                <a:ea typeface="DM Sans"/>
                <a:cs typeface="DM Sans"/>
                <a:sym typeface="DM Sans"/>
              </a:rPr>
              <a:t>Which content and practice expectations are evident in each one? </a:t>
            </a:r>
            <a:endParaRPr b="0" i="0" sz="2500" u="none" cap="none" strike="noStrike">
              <a:solidFill>
                <a:schemeClr val="lt1"/>
              </a:solidFill>
              <a:latin typeface="DM Sans"/>
              <a:ea typeface="DM Sans"/>
              <a:cs typeface="DM Sans"/>
              <a:sym typeface="DM Sans"/>
            </a:endParaRPr>
          </a:p>
          <a:p>
            <a:pPr indent="0" lvl="0" marL="0" marR="0" rtl="0" algn="l">
              <a:lnSpc>
                <a:spcPct val="100000"/>
              </a:lnSpc>
              <a:spcBef>
                <a:spcPts val="1200"/>
              </a:spcBef>
              <a:spcAft>
                <a:spcPts val="1200"/>
              </a:spcAft>
              <a:buClr>
                <a:schemeClr val="dk1"/>
              </a:buClr>
              <a:buSzPts val="1100"/>
              <a:buFont typeface="Arial"/>
              <a:buNone/>
            </a:pPr>
            <a:r>
              <a:t/>
            </a:r>
            <a:endParaRPr b="0" i="0" sz="2500" u="none" cap="none" strike="noStrike">
              <a:solidFill>
                <a:schemeClr val="lt1"/>
              </a:solidFill>
              <a:latin typeface="DM Sans"/>
              <a:ea typeface="DM Sans"/>
              <a:cs typeface="DM Sans"/>
              <a:sym typeface="DM Sans"/>
            </a:endParaRPr>
          </a:p>
        </p:txBody>
      </p:sp>
      <p:sp>
        <p:nvSpPr>
          <p:cNvPr id="261" name="Google Shape;261;p13"/>
          <p:cNvSpPr txBox="1"/>
          <p:nvPr/>
        </p:nvSpPr>
        <p:spPr>
          <a:xfrm>
            <a:off x="615900" y="368375"/>
            <a:ext cx="39159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GB" sz="3500" u="none" cap="none" strike="noStrike">
                <a:solidFill>
                  <a:srgbClr val="83FBA3"/>
                </a:solidFill>
                <a:latin typeface="Nanum Myeongjo"/>
                <a:ea typeface="Nanum Myeongjo"/>
                <a:cs typeface="Nanum Myeongjo"/>
                <a:sym typeface="Nanum Myeongjo"/>
              </a:rPr>
              <a:t>Let’s Investigate</a:t>
            </a:r>
            <a:endParaRPr b="0" i="0" sz="3500" u="none" cap="none" strike="noStrike">
              <a:solidFill>
                <a:srgbClr val="83FBA3"/>
              </a:solidFill>
              <a:latin typeface="Nanum Myeongjo"/>
              <a:ea typeface="Nanum Myeongjo"/>
              <a:cs typeface="Nanum Myeongjo"/>
              <a:sym typeface="Nanum Myeongj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265" name="Shape 265"/>
        <p:cNvGrpSpPr/>
        <p:nvPr/>
      </p:nvGrpSpPr>
      <p:grpSpPr>
        <a:xfrm>
          <a:off x="0" y="0"/>
          <a:ext cx="0" cy="0"/>
          <a:chOff x="0" y="0"/>
          <a:chExt cx="0" cy="0"/>
        </a:xfrm>
      </p:grpSpPr>
      <p:cxnSp>
        <p:nvCxnSpPr>
          <p:cNvPr id="266" name="Google Shape;266;p14"/>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267" name="Google Shape;267;p14"/>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268" name="Google Shape;268;p14"/>
          <p:cNvSpPr txBox="1"/>
          <p:nvPr/>
        </p:nvSpPr>
        <p:spPr>
          <a:xfrm>
            <a:off x="615900" y="1141350"/>
            <a:ext cx="6079800" cy="277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GB" sz="2500" u="none" cap="none" strike="noStrike">
                <a:solidFill>
                  <a:schemeClr val="lt1"/>
                </a:solidFill>
                <a:latin typeface="DM Sans"/>
                <a:ea typeface="DM Sans"/>
                <a:cs typeface="DM Sans"/>
                <a:sym typeface="DM Sans"/>
              </a:rPr>
              <a:t>Choose at least one task to explore: </a:t>
            </a:r>
            <a:endParaRPr b="0" i="0" sz="2500" u="none" cap="none" strike="noStrike">
              <a:solidFill>
                <a:schemeClr val="lt1"/>
              </a:solidFill>
              <a:latin typeface="DM Sans"/>
              <a:ea typeface="DM Sans"/>
              <a:cs typeface="DM Sans"/>
              <a:sym typeface="DM Sans"/>
            </a:endParaRPr>
          </a:p>
          <a:p>
            <a:pPr indent="-387350" lvl="0" marL="457200" marR="0" rtl="0" algn="l">
              <a:lnSpc>
                <a:spcPct val="100000"/>
              </a:lnSpc>
              <a:spcBef>
                <a:spcPts val="1200"/>
              </a:spcBef>
              <a:spcAft>
                <a:spcPts val="0"/>
              </a:spcAft>
              <a:buClr>
                <a:srgbClr val="83FBA3"/>
              </a:buClr>
              <a:buSzPts val="2500"/>
              <a:buFont typeface="DM Sans"/>
              <a:buChar char="●"/>
            </a:pPr>
            <a:r>
              <a:rPr b="0" i="0" lang="en-GB" sz="2500" u="none" cap="none" strike="noStrike">
                <a:solidFill>
                  <a:srgbClr val="83FBA3"/>
                </a:solidFill>
                <a:latin typeface="DM Sans"/>
                <a:ea typeface="DM Sans"/>
                <a:cs typeface="DM Sans"/>
                <a:sym typeface="DM Sans"/>
              </a:rPr>
              <a:t>Used Subaru Foresters I</a:t>
            </a:r>
            <a:endParaRPr b="0" i="0" sz="2500" u="none" cap="none" strike="noStrike">
              <a:solidFill>
                <a:srgbClr val="83FBA3"/>
              </a:solidFill>
              <a:latin typeface="DM Sans"/>
              <a:ea typeface="DM Sans"/>
              <a:cs typeface="DM Sans"/>
              <a:sym typeface="DM Sans"/>
            </a:endParaRPr>
          </a:p>
          <a:p>
            <a:pPr indent="-387350" lvl="0" marL="457200" marR="0" rtl="0" algn="l">
              <a:lnSpc>
                <a:spcPct val="100000"/>
              </a:lnSpc>
              <a:spcBef>
                <a:spcPts val="0"/>
              </a:spcBef>
              <a:spcAft>
                <a:spcPts val="0"/>
              </a:spcAft>
              <a:buClr>
                <a:srgbClr val="83FBA3"/>
              </a:buClr>
              <a:buSzPts val="2500"/>
              <a:buFont typeface="DM Sans"/>
              <a:buChar char="●"/>
            </a:pPr>
            <a:r>
              <a:rPr b="0" i="0" lang="en-GB" sz="2500" u="none" cap="none" strike="noStrike">
                <a:solidFill>
                  <a:srgbClr val="83FBA3"/>
                </a:solidFill>
                <a:latin typeface="DM Sans"/>
                <a:ea typeface="DM Sans"/>
                <a:cs typeface="DM Sans"/>
                <a:sym typeface="DM Sans"/>
              </a:rPr>
              <a:t>Coffee and Crime </a:t>
            </a:r>
            <a:endParaRPr b="0" i="0" sz="2500" u="none" cap="none" strike="noStrike">
              <a:solidFill>
                <a:srgbClr val="83FBA3"/>
              </a:solidFill>
              <a:latin typeface="DM Sans"/>
              <a:ea typeface="DM Sans"/>
              <a:cs typeface="DM Sans"/>
              <a:sym typeface="DM Sans"/>
            </a:endParaRPr>
          </a:p>
          <a:p>
            <a:pPr indent="0" lvl="0" marL="0" marR="0" rtl="0" algn="l">
              <a:lnSpc>
                <a:spcPct val="100000"/>
              </a:lnSpc>
              <a:spcBef>
                <a:spcPts val="1200"/>
              </a:spcBef>
              <a:spcAft>
                <a:spcPts val="0"/>
              </a:spcAft>
              <a:buClr>
                <a:schemeClr val="dk1"/>
              </a:buClr>
              <a:buSzPts val="1100"/>
              <a:buFont typeface="Arial"/>
              <a:buNone/>
            </a:pPr>
            <a:r>
              <a:rPr b="0" i="0" lang="en-GB" sz="2500" u="none" cap="none" strike="noStrike">
                <a:solidFill>
                  <a:schemeClr val="lt1"/>
                </a:solidFill>
                <a:latin typeface="DM Sans"/>
                <a:ea typeface="DM Sans"/>
                <a:cs typeface="DM Sans"/>
                <a:sym typeface="DM Sans"/>
              </a:rPr>
              <a:t>Which content and practice expectations are evident in each one? </a:t>
            </a:r>
            <a:endParaRPr b="0" i="0" sz="2500" u="none" cap="none" strike="noStrike">
              <a:solidFill>
                <a:schemeClr val="lt1"/>
              </a:solidFill>
              <a:latin typeface="DM Sans"/>
              <a:ea typeface="DM Sans"/>
              <a:cs typeface="DM Sans"/>
              <a:sym typeface="DM Sans"/>
            </a:endParaRPr>
          </a:p>
          <a:p>
            <a:pPr indent="0" lvl="0" marL="0" marR="0" rtl="0" algn="l">
              <a:lnSpc>
                <a:spcPct val="100000"/>
              </a:lnSpc>
              <a:spcBef>
                <a:spcPts val="1200"/>
              </a:spcBef>
              <a:spcAft>
                <a:spcPts val="1200"/>
              </a:spcAft>
              <a:buClr>
                <a:schemeClr val="dk1"/>
              </a:buClr>
              <a:buSzPts val="1100"/>
              <a:buFont typeface="Arial"/>
              <a:buNone/>
            </a:pPr>
            <a:r>
              <a:t/>
            </a:r>
            <a:endParaRPr b="0" i="0" sz="2500" u="none" cap="none" strike="noStrike">
              <a:solidFill>
                <a:schemeClr val="lt1"/>
              </a:solidFill>
              <a:latin typeface="DM Sans"/>
              <a:ea typeface="DM Sans"/>
              <a:cs typeface="DM Sans"/>
              <a:sym typeface="DM Sans"/>
            </a:endParaRPr>
          </a:p>
        </p:txBody>
      </p:sp>
      <p:sp>
        <p:nvSpPr>
          <p:cNvPr id="269" name="Google Shape;269;p14"/>
          <p:cNvSpPr txBox="1"/>
          <p:nvPr/>
        </p:nvSpPr>
        <p:spPr>
          <a:xfrm>
            <a:off x="615900" y="368375"/>
            <a:ext cx="39159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GB" sz="3500" u="none" cap="none" strike="noStrike">
                <a:solidFill>
                  <a:srgbClr val="83FBA3"/>
                </a:solidFill>
                <a:latin typeface="Nanum Myeongjo"/>
                <a:ea typeface="Nanum Myeongjo"/>
                <a:cs typeface="Nanum Myeongjo"/>
                <a:sym typeface="Nanum Myeongjo"/>
              </a:rPr>
              <a:t>Let’s Investigate</a:t>
            </a:r>
            <a:endParaRPr b="0" i="0" sz="3500" u="none" cap="none" strike="noStrike">
              <a:solidFill>
                <a:srgbClr val="83FBA3"/>
              </a:solidFill>
              <a:latin typeface="Nanum Myeongjo"/>
              <a:ea typeface="Nanum Myeongjo"/>
              <a:cs typeface="Nanum Myeongjo"/>
              <a:sym typeface="Nanum Myeongjo"/>
            </a:endParaRPr>
          </a:p>
        </p:txBody>
      </p:sp>
      <p:sp>
        <p:nvSpPr>
          <p:cNvPr id="270" name="Google Shape;270;p14"/>
          <p:cNvSpPr/>
          <p:nvPr/>
        </p:nvSpPr>
        <p:spPr>
          <a:xfrm>
            <a:off x="66956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14"/>
          <p:cNvSpPr txBox="1"/>
          <p:nvPr/>
        </p:nvSpPr>
        <p:spPr>
          <a:xfrm>
            <a:off x="6975725" y="2898900"/>
            <a:ext cx="1386000" cy="1077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145758"/>
                </a:solidFill>
                <a:latin typeface="DM Sans"/>
                <a:ea typeface="DM Sans"/>
                <a:cs typeface="DM Sans"/>
                <a:sym typeface="DM Sans"/>
              </a:rPr>
              <a:t>Come off mute or put your thoughts in the chat! What did you find?</a:t>
            </a:r>
            <a:endParaRPr b="1" i="0" sz="1400" u="none" cap="none" strike="noStrike">
              <a:solidFill>
                <a:srgbClr val="145758"/>
              </a:solidFill>
              <a:latin typeface="DM Sans"/>
              <a:ea typeface="DM Sans"/>
              <a:cs typeface="DM Sans"/>
              <a:sym typeface="DM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275" name="Shape 275"/>
        <p:cNvGrpSpPr/>
        <p:nvPr/>
      </p:nvGrpSpPr>
      <p:grpSpPr>
        <a:xfrm>
          <a:off x="0" y="0"/>
          <a:ext cx="0" cy="0"/>
          <a:chOff x="0" y="0"/>
          <a:chExt cx="0" cy="0"/>
        </a:xfrm>
      </p:grpSpPr>
      <p:cxnSp>
        <p:nvCxnSpPr>
          <p:cNvPr id="276" name="Google Shape;276;p15"/>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277" name="Google Shape;277;p15"/>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278" name="Google Shape;278;p15"/>
          <p:cNvSpPr txBox="1"/>
          <p:nvPr/>
        </p:nvSpPr>
        <p:spPr>
          <a:xfrm>
            <a:off x="650600" y="1674750"/>
            <a:ext cx="5917800" cy="1667400"/>
          </a:xfrm>
          <a:prstGeom prst="rect">
            <a:avLst/>
          </a:prstGeom>
          <a:noFill/>
          <a:ln>
            <a:noFill/>
          </a:ln>
        </p:spPr>
        <p:txBody>
          <a:bodyPr anchorCtr="0" anchor="t" bIns="0" lIns="0" spcFirstLastPara="1" rIns="0" wrap="square" tIns="0">
            <a:spAutoFit/>
          </a:bodyPr>
          <a:lstStyle/>
          <a:p>
            <a:pPr indent="-387350" lvl="0" marL="457200" marR="0" rtl="0" algn="l">
              <a:lnSpc>
                <a:spcPct val="100000"/>
              </a:lnSpc>
              <a:spcBef>
                <a:spcPts val="0"/>
              </a:spcBef>
              <a:spcAft>
                <a:spcPts val="0"/>
              </a:spcAft>
              <a:buClr>
                <a:schemeClr val="lt1"/>
              </a:buClr>
              <a:buSzPts val="2500"/>
              <a:buFont typeface="Nanum Myeongjo"/>
              <a:buAutoNum type="arabicPeriod"/>
            </a:pPr>
            <a:r>
              <a:rPr b="0" i="0" lang="en-GB" sz="2500" u="none" cap="none" strike="noStrike">
                <a:solidFill>
                  <a:schemeClr val="lt1"/>
                </a:solidFill>
                <a:latin typeface="DM Sans"/>
                <a:ea typeface="DM Sans"/>
                <a:cs typeface="DM Sans"/>
                <a:sym typeface="DM Sans"/>
              </a:rPr>
              <a:t>How do these content and practice expectations align to ways you’ve taught this topic before? </a:t>
            </a:r>
            <a:endParaRPr b="0" i="0" sz="2500" u="none" cap="none" strike="noStrike">
              <a:solidFill>
                <a:schemeClr val="lt1"/>
              </a:solidFill>
              <a:latin typeface="DM Sans"/>
              <a:ea typeface="DM Sans"/>
              <a:cs typeface="DM Sans"/>
              <a:sym typeface="DM Sans"/>
            </a:endParaRPr>
          </a:p>
          <a:p>
            <a:pPr indent="-387350" lvl="0" marL="457200" marR="0" rtl="0" algn="l">
              <a:lnSpc>
                <a:spcPct val="100000"/>
              </a:lnSpc>
              <a:spcBef>
                <a:spcPts val="1000"/>
              </a:spcBef>
              <a:spcAft>
                <a:spcPts val="1000"/>
              </a:spcAft>
              <a:buClr>
                <a:schemeClr val="lt1"/>
              </a:buClr>
              <a:buSzPts val="2500"/>
              <a:buFont typeface="Nanum Myeongjo"/>
              <a:buAutoNum type="arabicPeriod"/>
            </a:pPr>
            <a:r>
              <a:rPr b="0" i="0" lang="en-GB" sz="2500" u="none" cap="none" strike="noStrike">
                <a:solidFill>
                  <a:schemeClr val="lt1"/>
                </a:solidFill>
                <a:latin typeface="DM Sans"/>
                <a:ea typeface="DM Sans"/>
                <a:cs typeface="DM Sans"/>
                <a:sym typeface="DM Sans"/>
              </a:rPr>
              <a:t>How are they different? </a:t>
            </a:r>
            <a:endParaRPr b="0" i="0" sz="2500" u="none" cap="none" strike="noStrike">
              <a:solidFill>
                <a:schemeClr val="lt1"/>
              </a:solidFill>
              <a:latin typeface="DM Sans"/>
              <a:ea typeface="DM Sans"/>
              <a:cs typeface="DM Sans"/>
              <a:sym typeface="DM Sans"/>
            </a:endParaRPr>
          </a:p>
        </p:txBody>
      </p:sp>
      <p:sp>
        <p:nvSpPr>
          <p:cNvPr id="279" name="Google Shape;279;p15"/>
          <p:cNvSpPr/>
          <p:nvPr/>
        </p:nvSpPr>
        <p:spPr>
          <a:xfrm>
            <a:off x="66956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15"/>
          <p:cNvSpPr txBox="1"/>
          <p:nvPr/>
        </p:nvSpPr>
        <p:spPr>
          <a:xfrm>
            <a:off x="6975725" y="2968425"/>
            <a:ext cx="1386000" cy="861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145758"/>
                </a:solidFill>
                <a:latin typeface="DM Sans"/>
                <a:ea typeface="DM Sans"/>
                <a:cs typeface="DM Sans"/>
                <a:sym typeface="DM Sans"/>
              </a:rPr>
              <a:t>Come off mute or put your thoughts in the chat!</a:t>
            </a:r>
            <a:endParaRPr b="1" i="0" sz="1400" u="none" cap="none" strike="noStrike">
              <a:solidFill>
                <a:srgbClr val="145758"/>
              </a:solidFill>
              <a:latin typeface="DM Sans"/>
              <a:ea typeface="DM Sans"/>
              <a:cs typeface="DM Sans"/>
              <a:sym typeface="DM Sans"/>
            </a:endParaRPr>
          </a:p>
        </p:txBody>
      </p:sp>
      <p:sp>
        <p:nvSpPr>
          <p:cNvPr id="281" name="Google Shape;281;p15"/>
          <p:cNvSpPr txBox="1"/>
          <p:nvPr/>
        </p:nvSpPr>
        <p:spPr>
          <a:xfrm>
            <a:off x="615900" y="368375"/>
            <a:ext cx="3915900" cy="107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GB" sz="3500" u="none" cap="none" strike="noStrike">
                <a:solidFill>
                  <a:srgbClr val="83FBA3"/>
                </a:solidFill>
                <a:latin typeface="Nanum Myeongjo"/>
                <a:ea typeface="Nanum Myeongjo"/>
                <a:cs typeface="Nanum Myeongjo"/>
                <a:sym typeface="Nanum Myeongjo"/>
              </a:rPr>
              <a:t>What’s the Same? What’s Different?</a:t>
            </a:r>
            <a:endParaRPr b="0" i="0" sz="3500" u="none" cap="none" strike="noStrike">
              <a:solidFill>
                <a:srgbClr val="83FBA3"/>
              </a:solidFill>
              <a:latin typeface="Nanum Myeongjo"/>
              <a:ea typeface="Nanum Myeongjo"/>
              <a:cs typeface="Nanum Myeongjo"/>
              <a:sym typeface="Nanum Myeongj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F36"/>
        </a:solidFill>
      </p:bgPr>
    </p:bg>
    <p:spTree>
      <p:nvGrpSpPr>
        <p:cNvPr id="285" name="Shape 285"/>
        <p:cNvGrpSpPr/>
        <p:nvPr/>
      </p:nvGrpSpPr>
      <p:grpSpPr>
        <a:xfrm>
          <a:off x="0" y="0"/>
          <a:ext cx="0" cy="0"/>
          <a:chOff x="0" y="0"/>
          <a:chExt cx="0" cy="0"/>
        </a:xfrm>
      </p:grpSpPr>
      <p:pic>
        <p:nvPicPr>
          <p:cNvPr id="286" name="Google Shape;286;p16"/>
          <p:cNvPicPr preferRelativeResize="0"/>
          <p:nvPr/>
        </p:nvPicPr>
        <p:blipFill rotWithShape="1">
          <a:blip r:embed="rId3">
            <a:alphaModFix/>
          </a:blip>
          <a:srcRect b="0" l="0" r="0" t="0"/>
          <a:stretch/>
        </p:blipFill>
        <p:spPr>
          <a:xfrm rot="432179">
            <a:off x="2764280" y="359560"/>
            <a:ext cx="2773340" cy="1592282"/>
          </a:xfrm>
          <a:prstGeom prst="rect">
            <a:avLst/>
          </a:prstGeom>
          <a:noFill/>
          <a:ln>
            <a:noFill/>
          </a:ln>
        </p:spPr>
      </p:pic>
      <p:sp>
        <p:nvSpPr>
          <p:cNvPr id="287" name="Google Shape;287;p16"/>
          <p:cNvSpPr txBox="1"/>
          <p:nvPr/>
        </p:nvSpPr>
        <p:spPr>
          <a:xfrm>
            <a:off x="5687325" y="601800"/>
            <a:ext cx="2855400" cy="107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200"/>
              </a:spcAft>
              <a:buClr>
                <a:srgbClr val="000000"/>
              </a:buClr>
              <a:buSzPts val="1400"/>
              <a:buFont typeface="Arial"/>
              <a:buNone/>
            </a:pPr>
            <a:r>
              <a:rPr b="0" i="0" lang="en-GB" sz="1400" u="none" cap="none" strike="noStrike">
                <a:solidFill>
                  <a:schemeClr val="dk1"/>
                </a:solidFill>
                <a:latin typeface="DM Sans"/>
                <a:ea typeface="DM Sans"/>
                <a:cs typeface="DM Sans"/>
                <a:sym typeface="DM Sans"/>
              </a:rPr>
              <a:t>of community college students and 40 percent of four-year students are placed into non-credit bearing developmental mathematics (Ganga et al., 2018)</a:t>
            </a:r>
            <a:endParaRPr b="0" i="0" sz="1400" u="none" cap="none" strike="noStrike">
              <a:solidFill>
                <a:schemeClr val="dk1"/>
              </a:solidFill>
              <a:latin typeface="DM Sans"/>
              <a:ea typeface="DM Sans"/>
              <a:cs typeface="DM Sans"/>
              <a:sym typeface="DM Sans"/>
            </a:endParaRPr>
          </a:p>
        </p:txBody>
      </p:sp>
      <p:sp>
        <p:nvSpPr>
          <p:cNvPr id="288" name="Google Shape;288;p16"/>
          <p:cNvSpPr txBox="1"/>
          <p:nvPr/>
        </p:nvSpPr>
        <p:spPr>
          <a:xfrm>
            <a:off x="3115050" y="608250"/>
            <a:ext cx="2511600" cy="10338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9000"/>
              <a:buFont typeface="Arial"/>
              <a:buNone/>
            </a:pPr>
            <a:r>
              <a:rPr b="0" i="0" lang="en-GB" sz="9000" u="none" cap="none" strike="noStrike">
                <a:solidFill>
                  <a:schemeClr val="dk1"/>
                </a:solidFill>
                <a:latin typeface="Nanum Myeongjo"/>
                <a:ea typeface="Nanum Myeongjo"/>
                <a:cs typeface="Nanum Myeongjo"/>
                <a:sym typeface="Nanum Myeongjo"/>
              </a:rPr>
              <a:t>60%</a:t>
            </a:r>
            <a:endParaRPr b="0" i="0" sz="9000" u="none" cap="none" strike="noStrike">
              <a:solidFill>
                <a:schemeClr val="dk1"/>
              </a:solidFill>
              <a:latin typeface="Nanum Myeongjo"/>
              <a:ea typeface="Nanum Myeongjo"/>
              <a:cs typeface="Nanum Myeongjo"/>
              <a:sym typeface="Nanum Myeongjo"/>
            </a:endParaRPr>
          </a:p>
        </p:txBody>
      </p:sp>
      <p:cxnSp>
        <p:nvCxnSpPr>
          <p:cNvPr id="289" name="Google Shape;289;p16"/>
          <p:cNvCxnSpPr/>
          <p:nvPr/>
        </p:nvCxnSpPr>
        <p:spPr>
          <a:xfrm>
            <a:off x="2510750" y="300"/>
            <a:ext cx="0" cy="5141400"/>
          </a:xfrm>
          <a:prstGeom prst="straightConnector1">
            <a:avLst/>
          </a:prstGeom>
          <a:noFill/>
          <a:ln cap="flat" cmpd="sng" w="9525">
            <a:solidFill>
              <a:schemeClr val="dk2"/>
            </a:solidFill>
            <a:prstDash val="solid"/>
            <a:round/>
            <a:headEnd len="sm" w="sm" type="none"/>
            <a:tailEnd len="sm" w="sm" type="none"/>
          </a:ln>
        </p:spPr>
      </p:cxnSp>
      <p:pic>
        <p:nvPicPr>
          <p:cNvPr id="290" name="Google Shape;290;p16"/>
          <p:cNvPicPr preferRelativeResize="0"/>
          <p:nvPr/>
        </p:nvPicPr>
        <p:blipFill rotWithShape="1">
          <a:blip r:embed="rId3">
            <a:alphaModFix/>
          </a:blip>
          <a:srcRect b="0" l="0" r="0" t="0"/>
          <a:stretch/>
        </p:blipFill>
        <p:spPr>
          <a:xfrm rot="432179">
            <a:off x="2764280" y="2308260"/>
            <a:ext cx="2773340" cy="1592282"/>
          </a:xfrm>
          <a:prstGeom prst="rect">
            <a:avLst/>
          </a:prstGeom>
          <a:noFill/>
          <a:ln>
            <a:noFill/>
          </a:ln>
        </p:spPr>
      </p:pic>
      <p:sp>
        <p:nvSpPr>
          <p:cNvPr id="291" name="Google Shape;291;p16"/>
          <p:cNvSpPr txBox="1"/>
          <p:nvPr/>
        </p:nvSpPr>
        <p:spPr>
          <a:xfrm>
            <a:off x="5687325" y="2499600"/>
            <a:ext cx="2951100" cy="1293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200"/>
              </a:spcAft>
              <a:buClr>
                <a:srgbClr val="000000"/>
              </a:buClr>
              <a:buSzPts val="1400"/>
              <a:buFont typeface="Arial"/>
              <a:buNone/>
            </a:pPr>
            <a:r>
              <a:rPr b="0" i="0" lang="en-GB" sz="1400" u="none" cap="none" strike="noStrike">
                <a:solidFill>
                  <a:schemeClr val="dk1"/>
                </a:solidFill>
                <a:latin typeface="DM Sans"/>
                <a:ea typeface="DM Sans"/>
                <a:cs typeface="DM Sans"/>
                <a:sym typeface="DM Sans"/>
              </a:rPr>
              <a:t>of community college students complete the developmental math sequence. Only 20 percent complete a college-level math course over three years (Bailey, Jeong, &amp; Cho, 2010).</a:t>
            </a:r>
            <a:endParaRPr b="0" i="0" sz="1400" u="none" cap="none" strike="noStrike">
              <a:solidFill>
                <a:schemeClr val="dk1"/>
              </a:solidFill>
              <a:latin typeface="DM Sans"/>
              <a:ea typeface="DM Sans"/>
              <a:cs typeface="DM Sans"/>
              <a:sym typeface="DM Sans"/>
            </a:endParaRPr>
          </a:p>
        </p:txBody>
      </p:sp>
      <p:sp>
        <p:nvSpPr>
          <p:cNvPr id="292" name="Google Shape;292;p16"/>
          <p:cNvSpPr txBox="1"/>
          <p:nvPr/>
        </p:nvSpPr>
        <p:spPr>
          <a:xfrm>
            <a:off x="3115050" y="2556950"/>
            <a:ext cx="2511600" cy="10338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9000"/>
              <a:buFont typeface="Arial"/>
              <a:buNone/>
            </a:pPr>
            <a:r>
              <a:rPr b="0" i="0" lang="en-GB" sz="9000" u="none" cap="none" strike="noStrike">
                <a:solidFill>
                  <a:schemeClr val="dk1"/>
                </a:solidFill>
                <a:latin typeface="Nanum Myeongjo"/>
                <a:ea typeface="Nanum Myeongjo"/>
                <a:cs typeface="Nanum Myeongjo"/>
                <a:sym typeface="Nanum Myeongjo"/>
              </a:rPr>
              <a:t>33%</a:t>
            </a:r>
            <a:endParaRPr b="0" i="0" sz="9000" u="none" cap="none" strike="noStrike">
              <a:solidFill>
                <a:schemeClr val="dk1"/>
              </a:solidFill>
              <a:latin typeface="Nanum Myeongjo"/>
              <a:ea typeface="Nanum Myeongjo"/>
              <a:cs typeface="Nanum Myeongjo"/>
              <a:sym typeface="Nanum Myeongjo"/>
            </a:endParaRPr>
          </a:p>
        </p:txBody>
      </p:sp>
      <p:sp>
        <p:nvSpPr>
          <p:cNvPr id="293" name="Google Shape;293;p16"/>
          <p:cNvSpPr txBox="1"/>
          <p:nvPr/>
        </p:nvSpPr>
        <p:spPr>
          <a:xfrm>
            <a:off x="553775" y="266000"/>
            <a:ext cx="1691400" cy="12192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Inequity</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Is our</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Reality</a:t>
            </a:r>
            <a:endParaRPr b="0" i="0" sz="3300" u="none" cap="none" strike="noStrike">
              <a:solidFill>
                <a:schemeClr val="dk1"/>
              </a:solidFill>
              <a:latin typeface="Nanum Myeongjo"/>
              <a:ea typeface="Nanum Myeongjo"/>
              <a:cs typeface="Nanum Myeongjo"/>
              <a:sym typeface="Nanum Myeongjo"/>
            </a:endParaRPr>
          </a:p>
        </p:txBody>
      </p:sp>
      <p:sp>
        <p:nvSpPr>
          <p:cNvPr id="294" name="Google Shape;294;p16"/>
          <p:cNvSpPr txBox="1"/>
          <p:nvPr/>
        </p:nvSpPr>
        <p:spPr>
          <a:xfrm>
            <a:off x="3115050" y="361950"/>
            <a:ext cx="1020900" cy="2463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2000"/>
              <a:buFont typeface="Arial"/>
              <a:buNone/>
            </a:pPr>
            <a:r>
              <a:rPr b="1" i="0" lang="en-GB" sz="2000" u="none" cap="none" strike="noStrike">
                <a:solidFill>
                  <a:schemeClr val="dk1"/>
                </a:solidFill>
                <a:latin typeface="DM Sans"/>
                <a:ea typeface="DM Sans"/>
                <a:cs typeface="DM Sans"/>
                <a:sym typeface="DM Sans"/>
              </a:rPr>
              <a:t>About</a:t>
            </a:r>
            <a:endParaRPr b="1" i="0" sz="2000" u="none" cap="none" strike="noStrike">
              <a:solidFill>
                <a:srgbClr val="000000"/>
              </a:solidFill>
              <a:latin typeface="DM Sans"/>
              <a:ea typeface="DM Sans"/>
              <a:cs typeface="DM Sans"/>
              <a:sym typeface="DM Sans"/>
            </a:endParaRPr>
          </a:p>
        </p:txBody>
      </p:sp>
      <p:sp>
        <p:nvSpPr>
          <p:cNvPr id="295" name="Google Shape;295;p16"/>
          <p:cNvSpPr txBox="1"/>
          <p:nvPr/>
        </p:nvSpPr>
        <p:spPr>
          <a:xfrm>
            <a:off x="3115050" y="2310650"/>
            <a:ext cx="764400" cy="2463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2000"/>
              <a:buFont typeface="Arial"/>
              <a:buNone/>
            </a:pPr>
            <a:r>
              <a:rPr b="1" i="0" lang="en-GB" sz="2000" u="none" cap="none" strike="noStrike">
                <a:solidFill>
                  <a:schemeClr val="dk1"/>
                </a:solidFill>
                <a:latin typeface="DM Sans"/>
                <a:ea typeface="DM Sans"/>
                <a:cs typeface="DM Sans"/>
                <a:sym typeface="DM Sans"/>
              </a:rPr>
              <a:t>Only</a:t>
            </a:r>
            <a:endParaRPr b="1" i="0" sz="2000" u="none" cap="none" strike="noStrike">
              <a:solidFill>
                <a:srgbClr val="000000"/>
              </a:solidFill>
              <a:latin typeface="DM Sans"/>
              <a:ea typeface="DM Sans"/>
              <a:cs typeface="DM Sans"/>
              <a:sym typeface="DM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299" name="Shape 299"/>
        <p:cNvGrpSpPr/>
        <p:nvPr/>
      </p:nvGrpSpPr>
      <p:grpSpPr>
        <a:xfrm>
          <a:off x="0" y="0"/>
          <a:ext cx="0" cy="0"/>
          <a:chOff x="0" y="0"/>
          <a:chExt cx="0" cy="0"/>
        </a:xfrm>
      </p:grpSpPr>
      <p:sp>
        <p:nvSpPr>
          <p:cNvPr id="300" name="Google Shape;300;p17"/>
          <p:cNvSpPr txBox="1"/>
          <p:nvPr/>
        </p:nvSpPr>
        <p:spPr>
          <a:xfrm>
            <a:off x="3105100" y="1376125"/>
            <a:ext cx="24090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NanumMyeongjo ExtraBold"/>
                <a:ea typeface="NanumMyeongjo ExtraBold"/>
                <a:cs typeface="NanumMyeongjo ExtraBold"/>
                <a:sym typeface="NanumMyeongjo ExtraBold"/>
              </a:rPr>
              <a:t>Is math...?</a:t>
            </a:r>
            <a:endParaRPr b="0" i="0" sz="1400" u="none" cap="none" strike="noStrike">
              <a:solidFill>
                <a:schemeClr val="dk1"/>
              </a:solidFill>
              <a:latin typeface="NanumMyeongjo ExtraBold"/>
              <a:ea typeface="NanumMyeongjo ExtraBold"/>
              <a:cs typeface="NanumMyeongjo ExtraBold"/>
              <a:sym typeface="NanumMyeongjo ExtraBold"/>
            </a:endParaRPr>
          </a:p>
        </p:txBody>
      </p:sp>
      <p:sp>
        <p:nvSpPr>
          <p:cNvPr id="301" name="Google Shape;301;p17"/>
          <p:cNvSpPr txBox="1"/>
          <p:nvPr/>
        </p:nvSpPr>
        <p:spPr>
          <a:xfrm>
            <a:off x="3105100" y="1741950"/>
            <a:ext cx="2134800" cy="1536600"/>
          </a:xfrm>
          <a:prstGeom prst="rect">
            <a:avLst/>
          </a:prstGeom>
          <a:noFill/>
          <a:ln>
            <a:noFill/>
          </a:ln>
        </p:spPr>
        <p:txBody>
          <a:bodyPr anchorCtr="0" anchor="t" bIns="0" lIns="0" spcFirstLastPara="1" rIns="0" wrap="square" tIns="0">
            <a:spAutoFit/>
          </a:bodyPr>
          <a:lstStyle/>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About getting one right answer, the teacher’s way</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Irrelevant</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About doing procedures</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Independent work</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Something my teacher made up</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Formulaic</a:t>
            </a:r>
            <a:endParaRPr b="0" i="0" sz="1000" u="none" cap="none" strike="noStrike">
              <a:solidFill>
                <a:schemeClr val="dk1"/>
              </a:solidFill>
              <a:latin typeface="DM Sans"/>
              <a:ea typeface="DM Sans"/>
              <a:cs typeface="DM Sans"/>
              <a:sym typeface="DM Sans"/>
            </a:endParaRPr>
          </a:p>
        </p:txBody>
      </p:sp>
      <p:cxnSp>
        <p:nvCxnSpPr>
          <p:cNvPr id="302" name="Google Shape;302;p17"/>
          <p:cNvCxnSpPr/>
          <p:nvPr/>
        </p:nvCxnSpPr>
        <p:spPr>
          <a:xfrm>
            <a:off x="2374350" y="1083650"/>
            <a:ext cx="6784800" cy="0"/>
          </a:xfrm>
          <a:prstGeom prst="straightConnector1">
            <a:avLst/>
          </a:prstGeom>
          <a:noFill/>
          <a:ln cap="flat" cmpd="sng" w="9525">
            <a:solidFill>
              <a:schemeClr val="dk1"/>
            </a:solidFill>
            <a:prstDash val="solid"/>
            <a:round/>
            <a:headEnd len="sm" w="sm" type="none"/>
            <a:tailEnd len="sm" w="sm" type="none"/>
          </a:ln>
        </p:spPr>
      </p:cxnSp>
      <p:sp>
        <p:nvSpPr>
          <p:cNvPr id="303" name="Google Shape;303;p17"/>
          <p:cNvSpPr txBox="1"/>
          <p:nvPr/>
        </p:nvSpPr>
        <p:spPr>
          <a:xfrm>
            <a:off x="6237525" y="1376125"/>
            <a:ext cx="19152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NanumMyeongjo ExtraBold"/>
                <a:ea typeface="NanumMyeongjo ExtraBold"/>
                <a:cs typeface="NanumMyeongjo ExtraBold"/>
                <a:sym typeface="NanumMyeongjo ExtraBold"/>
              </a:rPr>
              <a:t>Or could math be...?</a:t>
            </a:r>
            <a:endParaRPr b="0" i="0" sz="1400" u="none" cap="none" strike="noStrike">
              <a:solidFill>
                <a:schemeClr val="dk1"/>
              </a:solidFill>
              <a:latin typeface="NanumMyeongjo ExtraBold"/>
              <a:ea typeface="NanumMyeongjo ExtraBold"/>
              <a:cs typeface="NanumMyeongjo ExtraBold"/>
              <a:sym typeface="NanumMyeongjo ExtraBold"/>
            </a:endParaRPr>
          </a:p>
        </p:txBody>
      </p:sp>
      <p:sp>
        <p:nvSpPr>
          <p:cNvPr id="304" name="Google Shape;304;p17"/>
          <p:cNvSpPr txBox="1"/>
          <p:nvPr/>
        </p:nvSpPr>
        <p:spPr>
          <a:xfrm>
            <a:off x="6237525" y="1741950"/>
            <a:ext cx="1915200" cy="2067600"/>
          </a:xfrm>
          <a:prstGeom prst="rect">
            <a:avLst/>
          </a:prstGeom>
          <a:noFill/>
          <a:ln>
            <a:noFill/>
          </a:ln>
        </p:spPr>
        <p:txBody>
          <a:bodyPr anchorCtr="0" anchor="t" bIns="0" lIns="0" spcFirstLastPara="1" rIns="0" wrap="square" tIns="0">
            <a:spAutoFit/>
          </a:bodyPr>
          <a:lstStyle/>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About using multiple strategies flexibly</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Connected to the real-world in ways that make sense</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About understanding and applying</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Collaborative work</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Lived across continents and centuries</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Novel, challenging problems</a:t>
            </a:r>
            <a:endParaRPr b="0" i="0" sz="1000" u="none" cap="none" strike="noStrike">
              <a:solidFill>
                <a:schemeClr val="dk1"/>
              </a:solidFill>
              <a:latin typeface="DM Sans"/>
              <a:ea typeface="DM Sans"/>
              <a:cs typeface="DM Sans"/>
              <a:sym typeface="DM Sans"/>
            </a:endParaRPr>
          </a:p>
        </p:txBody>
      </p:sp>
      <p:cxnSp>
        <p:nvCxnSpPr>
          <p:cNvPr id="305" name="Google Shape;305;p17"/>
          <p:cNvCxnSpPr/>
          <p:nvPr/>
        </p:nvCxnSpPr>
        <p:spPr>
          <a:xfrm>
            <a:off x="5916300" y="1083650"/>
            <a:ext cx="0" cy="4065300"/>
          </a:xfrm>
          <a:prstGeom prst="straightConnector1">
            <a:avLst/>
          </a:prstGeom>
          <a:noFill/>
          <a:ln cap="flat" cmpd="sng" w="9525">
            <a:solidFill>
              <a:schemeClr val="dk1"/>
            </a:solidFill>
            <a:prstDash val="solid"/>
            <a:round/>
            <a:headEnd len="sm" w="sm" type="none"/>
            <a:tailEnd len="sm" w="sm" type="none"/>
          </a:ln>
        </p:spPr>
      </p:cxnSp>
      <p:cxnSp>
        <p:nvCxnSpPr>
          <p:cNvPr id="306" name="Google Shape;306;p17"/>
          <p:cNvCxnSpPr/>
          <p:nvPr/>
        </p:nvCxnSpPr>
        <p:spPr>
          <a:xfrm>
            <a:off x="2374350" y="4721100"/>
            <a:ext cx="6784800" cy="0"/>
          </a:xfrm>
          <a:prstGeom prst="straightConnector1">
            <a:avLst/>
          </a:prstGeom>
          <a:noFill/>
          <a:ln cap="flat" cmpd="sng" w="9525">
            <a:solidFill>
              <a:schemeClr val="dk1"/>
            </a:solidFill>
            <a:prstDash val="solid"/>
            <a:round/>
            <a:headEnd len="sm" w="sm" type="none"/>
            <a:tailEnd len="sm" w="sm" type="none"/>
          </a:ln>
        </p:spPr>
      </p:cxnSp>
      <p:sp>
        <p:nvSpPr>
          <p:cNvPr id="307" name="Google Shape;307;p17"/>
          <p:cNvSpPr/>
          <p:nvPr/>
        </p:nvSpPr>
        <p:spPr>
          <a:xfrm>
            <a:off x="0" y="0"/>
            <a:ext cx="27234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17"/>
          <p:cNvSpPr txBox="1"/>
          <p:nvPr/>
        </p:nvSpPr>
        <p:spPr>
          <a:xfrm>
            <a:off x="325175" y="342200"/>
            <a:ext cx="2169900" cy="12192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We Must Lead the Movement</a:t>
            </a:r>
            <a:endParaRPr b="0" i="0" sz="3300" u="none" cap="none" strike="noStrike">
              <a:solidFill>
                <a:schemeClr val="dk1"/>
              </a:solidFill>
              <a:latin typeface="Nanum Myeongjo"/>
              <a:ea typeface="Nanum Myeongjo"/>
              <a:cs typeface="Nanum Myeongjo"/>
              <a:sym typeface="Nanum Myeongjo"/>
            </a:endParaRPr>
          </a:p>
        </p:txBody>
      </p:sp>
      <p:cxnSp>
        <p:nvCxnSpPr>
          <p:cNvPr id="309" name="Google Shape;309;p17"/>
          <p:cNvCxnSpPr/>
          <p:nvPr/>
        </p:nvCxnSpPr>
        <p:spPr>
          <a:xfrm>
            <a:off x="2720450" y="-6900"/>
            <a:ext cx="0" cy="5155800"/>
          </a:xfrm>
          <a:prstGeom prst="straightConnector1">
            <a:avLst/>
          </a:prstGeom>
          <a:noFill/>
          <a:ln cap="flat" cmpd="sng" w="9525">
            <a:solidFill>
              <a:schemeClr val="dk1"/>
            </a:solidFill>
            <a:prstDash val="solid"/>
            <a:round/>
            <a:headEnd len="sm" w="sm" type="none"/>
            <a:tailEnd len="sm" w="sm" type="none"/>
          </a:ln>
        </p:spPr>
      </p:cxnSp>
      <p:sp>
        <p:nvSpPr>
          <p:cNvPr id="310" name="Google Shape;310;p17"/>
          <p:cNvSpPr/>
          <p:nvPr/>
        </p:nvSpPr>
        <p:spPr>
          <a:xfrm>
            <a:off x="389700" y="299897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17"/>
          <p:cNvSpPr txBox="1"/>
          <p:nvPr/>
        </p:nvSpPr>
        <p:spPr>
          <a:xfrm>
            <a:off x="669750" y="3541075"/>
            <a:ext cx="1386000" cy="861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BDFCD7"/>
                </a:solidFill>
                <a:latin typeface="DM Sans"/>
                <a:ea typeface="DM Sans"/>
                <a:cs typeface="DM Sans"/>
                <a:sym typeface="DM Sans"/>
              </a:rPr>
              <a:t>How can this approach give space for what math can be?</a:t>
            </a:r>
            <a:endParaRPr b="1" i="0" sz="1400" u="none" cap="none" strike="noStrike">
              <a:solidFill>
                <a:srgbClr val="BDFCD7"/>
              </a:solidFill>
              <a:latin typeface="DM Sans"/>
              <a:ea typeface="DM Sans"/>
              <a:cs typeface="DM Sans"/>
              <a:sym typeface="DM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315" name="Shape 315"/>
        <p:cNvGrpSpPr/>
        <p:nvPr/>
      </p:nvGrpSpPr>
      <p:grpSpPr>
        <a:xfrm>
          <a:off x="0" y="0"/>
          <a:ext cx="0" cy="0"/>
          <a:chOff x="0" y="0"/>
          <a:chExt cx="0" cy="0"/>
        </a:xfrm>
      </p:grpSpPr>
      <p:cxnSp>
        <p:nvCxnSpPr>
          <p:cNvPr id="316" name="Google Shape;316;p18"/>
          <p:cNvCxnSpPr/>
          <p:nvPr/>
        </p:nvCxnSpPr>
        <p:spPr>
          <a:xfrm>
            <a:off x="3115350" y="300"/>
            <a:ext cx="0" cy="5141400"/>
          </a:xfrm>
          <a:prstGeom prst="straightConnector1">
            <a:avLst/>
          </a:prstGeom>
          <a:noFill/>
          <a:ln cap="flat" cmpd="sng" w="9525">
            <a:solidFill>
              <a:schemeClr val="dk2"/>
            </a:solidFill>
            <a:prstDash val="solid"/>
            <a:round/>
            <a:headEnd len="sm" w="sm" type="none"/>
            <a:tailEnd len="sm" w="sm" type="none"/>
          </a:ln>
        </p:spPr>
      </p:cxnSp>
      <p:sp>
        <p:nvSpPr>
          <p:cNvPr id="317" name="Google Shape;317;p18"/>
          <p:cNvSpPr txBox="1"/>
          <p:nvPr/>
        </p:nvSpPr>
        <p:spPr>
          <a:xfrm>
            <a:off x="3419850" y="303450"/>
            <a:ext cx="4318200" cy="30291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Task 1: Expectations </a:t>
            </a:r>
            <a:br>
              <a:rPr b="0" i="0" lang="en-GB" sz="5200" u="none" cap="none" strike="noStrike">
                <a:solidFill>
                  <a:schemeClr val="dk1"/>
                </a:solidFill>
                <a:latin typeface="Nanum Myeongjo"/>
                <a:ea typeface="Nanum Myeongjo"/>
                <a:cs typeface="Nanum Myeongjo"/>
                <a:sym typeface="Nanum Myeongjo"/>
              </a:rPr>
            </a:br>
            <a:r>
              <a:rPr b="0" i="0" lang="en-GB" sz="5200" u="none" cap="none" strike="noStrike">
                <a:solidFill>
                  <a:schemeClr val="dk1"/>
                </a:solidFill>
                <a:latin typeface="Nanum Myeongjo"/>
                <a:ea typeface="Nanum Myeongjo"/>
                <a:cs typeface="Nanum Myeongjo"/>
                <a:sym typeface="Nanum Myeongjo"/>
              </a:rPr>
              <a:t>and Learning Principles</a:t>
            </a:r>
            <a:endParaRPr b="0" i="0" sz="5200" u="none" cap="none" strike="noStrike">
              <a:solidFill>
                <a:schemeClr val="dk1"/>
              </a:solidFill>
              <a:latin typeface="Nanum Myeongjo"/>
              <a:ea typeface="Nanum Myeongjo"/>
              <a:cs typeface="Nanum Myeongjo"/>
              <a:sym typeface="Nanum Myeongjo"/>
            </a:endParaRPr>
          </a:p>
        </p:txBody>
      </p:sp>
      <p:sp>
        <p:nvSpPr>
          <p:cNvPr id="318" name="Google Shape;318;p18"/>
          <p:cNvSpPr txBox="1"/>
          <p:nvPr/>
        </p:nvSpPr>
        <p:spPr>
          <a:xfrm>
            <a:off x="615900" y="303450"/>
            <a:ext cx="1441500" cy="13785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02</a:t>
            </a:r>
            <a:endParaRPr b="0" i="0" sz="52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322" name="Shape 322"/>
        <p:cNvGrpSpPr/>
        <p:nvPr/>
      </p:nvGrpSpPr>
      <p:grpSpPr>
        <a:xfrm>
          <a:off x="0" y="0"/>
          <a:ext cx="0" cy="0"/>
          <a:chOff x="0" y="0"/>
          <a:chExt cx="0" cy="0"/>
        </a:xfrm>
      </p:grpSpPr>
      <p:cxnSp>
        <p:nvCxnSpPr>
          <p:cNvPr id="323" name="Google Shape;323;p19"/>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324" name="Google Shape;324;p19"/>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325" name="Google Shape;325;p19"/>
          <p:cNvSpPr txBox="1"/>
          <p:nvPr/>
        </p:nvSpPr>
        <p:spPr>
          <a:xfrm>
            <a:off x="615900" y="1094663"/>
            <a:ext cx="5917800" cy="355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GB" sz="1300" u="none" cap="none" strike="noStrike">
                <a:solidFill>
                  <a:schemeClr val="lt1"/>
                </a:solidFill>
                <a:latin typeface="DM Sans"/>
                <a:ea typeface="DM Sans"/>
                <a:cs typeface="DM Sans"/>
                <a:sym typeface="DM Sans"/>
              </a:rPr>
              <a:t>Build a bivariate model using machine learning relating variables in a baseball data set. While running </a:t>
            </a:r>
            <a:r>
              <a:rPr b="0" i="0" lang="en-GB" sz="1300" u="sng" cap="none" strike="noStrike">
                <a:solidFill>
                  <a:schemeClr val="lt1"/>
                </a:solidFill>
                <a:latin typeface="DM Sans"/>
                <a:ea typeface="DM Sans"/>
                <a:cs typeface="DM Sans"/>
                <a:sym typeface="DM Sans"/>
                <a:hlinkClick r:id="rId3">
                  <a:extLst>
                    <a:ext uri="{A12FA001-AC4F-418D-AE19-62706E023703}">
                      <ahyp:hlinkClr val="tx"/>
                    </a:ext>
                  </a:extLst>
                </a:hlinkClick>
              </a:rPr>
              <a:t>Train/Test/Split</a:t>
            </a:r>
            <a:r>
              <a:rPr b="0" i="0" lang="en-GB" sz="1300" u="none" cap="none" strike="noStrike">
                <a:solidFill>
                  <a:schemeClr val="lt1"/>
                </a:solidFill>
                <a:latin typeface="DM Sans"/>
                <a:ea typeface="DM Sans"/>
                <a:cs typeface="DM Sans"/>
                <a:sym typeface="DM Sans"/>
              </a:rPr>
              <a:t> in Colab, you will explore how model complexity affects the predictability of the algorithm. Run the program using Batting Average as the input target variable and Wins as the output predictor variable to answer the following questions:</a:t>
            </a:r>
            <a:endParaRPr b="0" i="0" sz="1300" u="none" cap="none" strike="noStrike">
              <a:solidFill>
                <a:schemeClr val="lt1"/>
              </a:solidFill>
              <a:latin typeface="DM Sans"/>
              <a:ea typeface="DM Sans"/>
              <a:cs typeface="DM Sans"/>
              <a:sym typeface="DM Sans"/>
            </a:endParaRPr>
          </a:p>
          <a:p>
            <a:pPr indent="-311150" lvl="0" marL="457200" marR="0" rtl="0" algn="l">
              <a:lnSpc>
                <a:spcPct val="100000"/>
              </a:lnSpc>
              <a:spcBef>
                <a:spcPts val="1200"/>
              </a:spcBef>
              <a:spcAft>
                <a:spcPts val="0"/>
              </a:spcAft>
              <a:buClr>
                <a:schemeClr val="lt1"/>
              </a:buClr>
              <a:buSzPts val="1300"/>
              <a:buFont typeface="DM Sans"/>
              <a:buChar char="●"/>
            </a:pPr>
            <a:r>
              <a:rPr b="0" i="0" lang="en-GB" sz="1300" u="none" cap="none" strike="noStrike">
                <a:solidFill>
                  <a:schemeClr val="lt1"/>
                </a:solidFill>
                <a:latin typeface="DM Sans"/>
                <a:ea typeface="DM Sans"/>
                <a:cs typeface="DM Sans"/>
                <a:sym typeface="DM Sans"/>
              </a:rPr>
              <a:t>Run the cell with a complexity of 1. What function does this create?</a:t>
            </a:r>
            <a:endParaRPr b="0" i="0" sz="1300" u="none" cap="none" strike="noStrike">
              <a:solidFill>
                <a:schemeClr val="lt1"/>
              </a:solidFill>
              <a:latin typeface="DM Sans"/>
              <a:ea typeface="DM Sans"/>
              <a:cs typeface="DM Sans"/>
              <a:sym typeface="DM Sans"/>
            </a:endParaRPr>
          </a:p>
          <a:p>
            <a:pPr indent="-311150" lvl="0" marL="457200" marR="0" rtl="0" algn="l">
              <a:lnSpc>
                <a:spcPct val="100000"/>
              </a:lnSpc>
              <a:spcBef>
                <a:spcPts val="0"/>
              </a:spcBef>
              <a:spcAft>
                <a:spcPts val="0"/>
              </a:spcAft>
              <a:buClr>
                <a:schemeClr val="lt1"/>
              </a:buClr>
              <a:buSzPts val="1300"/>
              <a:buFont typeface="DM Sans"/>
              <a:buChar char="●"/>
            </a:pPr>
            <a:r>
              <a:rPr b="0" i="0" lang="en-GB" sz="1300" u="none" cap="none" strike="noStrike">
                <a:solidFill>
                  <a:schemeClr val="lt1"/>
                </a:solidFill>
                <a:latin typeface="DM Sans"/>
                <a:ea typeface="DM Sans"/>
                <a:cs typeface="DM Sans"/>
                <a:sym typeface="DM Sans"/>
              </a:rPr>
              <a:t>What is the difference between train data and test data? </a:t>
            </a:r>
            <a:endParaRPr b="0" i="0" sz="1300" u="none" cap="none" strike="noStrike">
              <a:solidFill>
                <a:schemeClr val="lt1"/>
              </a:solidFill>
              <a:latin typeface="DM Sans"/>
              <a:ea typeface="DM Sans"/>
              <a:cs typeface="DM Sans"/>
              <a:sym typeface="DM Sans"/>
            </a:endParaRPr>
          </a:p>
          <a:p>
            <a:pPr indent="-311150" lvl="0" marL="457200" marR="0" rtl="0" algn="l">
              <a:lnSpc>
                <a:spcPct val="100000"/>
              </a:lnSpc>
              <a:spcBef>
                <a:spcPts val="0"/>
              </a:spcBef>
              <a:spcAft>
                <a:spcPts val="0"/>
              </a:spcAft>
              <a:buClr>
                <a:schemeClr val="lt1"/>
              </a:buClr>
              <a:buSzPts val="1300"/>
              <a:buFont typeface="DM Sans"/>
              <a:buChar char="●"/>
            </a:pPr>
            <a:r>
              <a:rPr b="0" i="0" lang="en-GB" sz="1300" u="none" cap="none" strike="noStrike">
                <a:solidFill>
                  <a:schemeClr val="lt1"/>
                </a:solidFill>
                <a:latin typeface="DM Sans"/>
                <a:ea typeface="DM Sans"/>
                <a:cs typeface="DM Sans"/>
                <a:sym typeface="DM Sans"/>
              </a:rPr>
              <a:t>What do the points represent? What are the inputs and outputs of this model?</a:t>
            </a:r>
            <a:endParaRPr b="0" i="0" sz="1300" u="none" cap="none" strike="noStrike">
              <a:solidFill>
                <a:schemeClr val="lt1"/>
              </a:solidFill>
              <a:latin typeface="DM Sans"/>
              <a:ea typeface="DM Sans"/>
              <a:cs typeface="DM Sans"/>
              <a:sym typeface="DM Sans"/>
            </a:endParaRPr>
          </a:p>
          <a:p>
            <a:pPr indent="-311150" lvl="0" marL="457200" marR="0" rtl="0" algn="l">
              <a:lnSpc>
                <a:spcPct val="100000"/>
              </a:lnSpc>
              <a:spcBef>
                <a:spcPts val="0"/>
              </a:spcBef>
              <a:spcAft>
                <a:spcPts val="0"/>
              </a:spcAft>
              <a:buClr>
                <a:schemeClr val="lt1"/>
              </a:buClr>
              <a:buSzPts val="1300"/>
              <a:buFont typeface="DM Sans"/>
              <a:buChar char="●"/>
            </a:pPr>
            <a:r>
              <a:rPr b="0" i="0" lang="en-GB" sz="1300" u="none" cap="none" strike="noStrike">
                <a:solidFill>
                  <a:schemeClr val="lt1"/>
                </a:solidFill>
                <a:latin typeface="DM Sans"/>
                <a:ea typeface="DM Sans"/>
                <a:cs typeface="DM Sans"/>
                <a:sym typeface="DM Sans"/>
              </a:rPr>
              <a:t>Which model do you feel would be most predictable?</a:t>
            </a:r>
            <a:endParaRPr b="0" i="0" sz="1300" u="none" cap="none" strike="noStrike">
              <a:solidFill>
                <a:schemeClr val="lt1"/>
              </a:solidFill>
              <a:latin typeface="DM Sans"/>
              <a:ea typeface="DM Sans"/>
              <a:cs typeface="DM Sans"/>
              <a:sym typeface="DM Sans"/>
            </a:endParaRPr>
          </a:p>
          <a:p>
            <a:pPr indent="-311150" lvl="0" marL="457200" marR="0" rtl="0" algn="l">
              <a:lnSpc>
                <a:spcPct val="100000"/>
              </a:lnSpc>
              <a:spcBef>
                <a:spcPts val="0"/>
              </a:spcBef>
              <a:spcAft>
                <a:spcPts val="0"/>
              </a:spcAft>
              <a:buClr>
                <a:schemeClr val="lt1"/>
              </a:buClr>
              <a:buSzPts val="1300"/>
              <a:buFont typeface="DM Sans"/>
              <a:buChar char="●"/>
            </a:pPr>
            <a:r>
              <a:rPr b="0" i="0" lang="en-GB" sz="1300" u="none" cap="none" strike="noStrike">
                <a:solidFill>
                  <a:schemeClr val="lt1"/>
                </a:solidFill>
                <a:latin typeface="DM Sans"/>
                <a:ea typeface="DM Sans"/>
                <a:cs typeface="DM Sans"/>
                <a:sym typeface="DM Sans"/>
              </a:rPr>
              <a:t>Does lower testing error or lower training error indicate a more predictable model? </a:t>
            </a:r>
            <a:endParaRPr b="0" i="0" sz="1300" u="none" cap="none" strike="noStrike">
              <a:solidFill>
                <a:schemeClr val="lt1"/>
              </a:solidFill>
              <a:latin typeface="DM Sans"/>
              <a:ea typeface="DM Sans"/>
              <a:cs typeface="DM Sans"/>
              <a:sym typeface="DM Sans"/>
            </a:endParaRPr>
          </a:p>
          <a:p>
            <a:pPr indent="-311150" lvl="0" marL="457200" marR="0" rtl="0" algn="l">
              <a:lnSpc>
                <a:spcPct val="100000"/>
              </a:lnSpc>
              <a:spcBef>
                <a:spcPts val="0"/>
              </a:spcBef>
              <a:spcAft>
                <a:spcPts val="0"/>
              </a:spcAft>
              <a:buClr>
                <a:schemeClr val="lt1"/>
              </a:buClr>
              <a:buSzPts val="1300"/>
              <a:buFont typeface="DM Sans"/>
              <a:buChar char="●"/>
            </a:pPr>
            <a:r>
              <a:rPr b="0" i="0" lang="en-GB" sz="1300" u="none" cap="none" strike="noStrike">
                <a:solidFill>
                  <a:schemeClr val="lt1"/>
                </a:solidFill>
                <a:latin typeface="DM Sans"/>
                <a:ea typeface="DM Sans"/>
                <a:cs typeface="DM Sans"/>
                <a:sym typeface="DM Sans"/>
              </a:rPr>
              <a:t>How would you use this model to make a prediction?</a:t>
            </a:r>
            <a:endParaRPr b="0" i="0" sz="1300" u="none" cap="none" strike="noStrike">
              <a:solidFill>
                <a:schemeClr val="lt1"/>
              </a:solidFill>
              <a:latin typeface="DM Sans"/>
              <a:ea typeface="DM Sans"/>
              <a:cs typeface="DM Sans"/>
              <a:sym typeface="DM Sans"/>
            </a:endParaRPr>
          </a:p>
          <a:p>
            <a:pPr indent="-311150" lvl="0" marL="457200" marR="0" rtl="0" algn="l">
              <a:lnSpc>
                <a:spcPct val="100000"/>
              </a:lnSpc>
              <a:spcBef>
                <a:spcPts val="0"/>
              </a:spcBef>
              <a:spcAft>
                <a:spcPts val="0"/>
              </a:spcAft>
              <a:buClr>
                <a:schemeClr val="lt1"/>
              </a:buClr>
              <a:buSzPts val="1300"/>
              <a:buFont typeface="DM Sans"/>
              <a:buChar char="●"/>
            </a:pPr>
            <a:r>
              <a:rPr b="0" i="0" lang="en-GB" sz="1300" u="none" cap="none" strike="noStrike">
                <a:solidFill>
                  <a:schemeClr val="lt1"/>
                </a:solidFill>
                <a:latin typeface="DM Sans"/>
                <a:ea typeface="DM Sans"/>
                <a:cs typeface="DM Sans"/>
                <a:sym typeface="DM Sans"/>
              </a:rPr>
              <a:t>What does the ERR value mean? </a:t>
            </a:r>
            <a:endParaRPr b="0" i="0" sz="1300" u="none" cap="none" strike="noStrike">
              <a:solidFill>
                <a:schemeClr val="lt1"/>
              </a:solidFill>
              <a:latin typeface="DM Sans"/>
              <a:ea typeface="DM Sans"/>
              <a:cs typeface="DM Sans"/>
              <a:sym typeface="DM Sans"/>
            </a:endParaRPr>
          </a:p>
          <a:p>
            <a:pPr indent="-311150" lvl="0" marL="457200" marR="0" rtl="0" algn="l">
              <a:lnSpc>
                <a:spcPct val="100000"/>
              </a:lnSpc>
              <a:spcBef>
                <a:spcPts val="0"/>
              </a:spcBef>
              <a:spcAft>
                <a:spcPts val="0"/>
              </a:spcAft>
              <a:buClr>
                <a:schemeClr val="lt1"/>
              </a:buClr>
              <a:buSzPts val="1300"/>
              <a:buFont typeface="DM Sans"/>
              <a:buChar char="●"/>
            </a:pPr>
            <a:r>
              <a:rPr b="0" i="0" lang="en-GB" sz="1300" u="none" cap="none" strike="noStrike">
                <a:solidFill>
                  <a:schemeClr val="lt1"/>
                </a:solidFill>
                <a:latin typeface="DM Sans"/>
                <a:ea typeface="DM Sans"/>
                <a:cs typeface="DM Sans"/>
                <a:sym typeface="DM Sans"/>
              </a:rPr>
              <a:t>How would you describe the complexity of this model? </a:t>
            </a:r>
            <a:endParaRPr b="0" i="0" sz="1300" u="none" cap="none" strike="noStrike">
              <a:solidFill>
                <a:schemeClr val="lt1"/>
              </a:solidFill>
              <a:latin typeface="DM Sans"/>
              <a:ea typeface="DM Sans"/>
              <a:cs typeface="DM Sans"/>
              <a:sym typeface="DM Sans"/>
            </a:endParaRPr>
          </a:p>
          <a:p>
            <a:pPr indent="-311150" lvl="0" marL="457200" marR="0" rtl="0" algn="l">
              <a:lnSpc>
                <a:spcPct val="100000"/>
              </a:lnSpc>
              <a:spcBef>
                <a:spcPts val="0"/>
              </a:spcBef>
              <a:spcAft>
                <a:spcPts val="0"/>
              </a:spcAft>
              <a:buClr>
                <a:schemeClr val="lt1"/>
              </a:buClr>
              <a:buSzPts val="1300"/>
              <a:buFont typeface="DM Sans"/>
              <a:buChar char="●"/>
            </a:pPr>
            <a:r>
              <a:rPr b="0" i="0" lang="en-GB" sz="1300" u="none" cap="none" strike="noStrike">
                <a:solidFill>
                  <a:schemeClr val="lt1"/>
                </a:solidFill>
                <a:latin typeface="DM Sans"/>
                <a:ea typeface="DM Sans"/>
                <a:cs typeface="DM Sans"/>
                <a:sym typeface="DM Sans"/>
              </a:rPr>
              <a:t>Does increase in complexity improve the model? What complexity value do you feel is the best choice? </a:t>
            </a:r>
            <a:endParaRPr b="0" i="0" sz="1300" u="none" cap="none" strike="noStrike">
              <a:solidFill>
                <a:schemeClr val="lt1"/>
              </a:solidFill>
              <a:latin typeface="DM Sans"/>
              <a:ea typeface="DM Sans"/>
              <a:cs typeface="DM Sans"/>
              <a:sym typeface="DM Sans"/>
            </a:endParaRPr>
          </a:p>
        </p:txBody>
      </p:sp>
      <p:sp>
        <p:nvSpPr>
          <p:cNvPr id="326" name="Google Shape;326;p19"/>
          <p:cNvSpPr txBox="1"/>
          <p:nvPr/>
        </p:nvSpPr>
        <p:spPr>
          <a:xfrm>
            <a:off x="615900" y="368375"/>
            <a:ext cx="49005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GB" sz="3500" u="none" cap="none" strike="noStrike">
                <a:solidFill>
                  <a:srgbClr val="83FBA3"/>
                </a:solidFill>
                <a:latin typeface="Nanum Myeongjo"/>
                <a:ea typeface="Nanum Myeongjo"/>
                <a:cs typeface="Nanum Myeongjo"/>
                <a:sym typeface="Nanum Myeongjo"/>
              </a:rPr>
              <a:t>Let’s Do Some Math!</a:t>
            </a:r>
            <a:endParaRPr b="0" i="0" sz="3500" u="none" cap="none" strike="noStrike">
              <a:solidFill>
                <a:srgbClr val="83FBA3"/>
              </a:solidFill>
              <a:latin typeface="Nanum Myeongjo"/>
              <a:ea typeface="Nanum Myeongjo"/>
              <a:cs typeface="Nanum Myeongjo"/>
              <a:sym typeface="Nanum Myeongjo"/>
            </a:endParaRPr>
          </a:p>
        </p:txBody>
      </p:sp>
      <p:sp>
        <p:nvSpPr>
          <p:cNvPr id="327" name="Google Shape;327;p19"/>
          <p:cNvSpPr/>
          <p:nvPr/>
        </p:nvSpPr>
        <p:spPr>
          <a:xfrm>
            <a:off x="65432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19"/>
          <p:cNvSpPr txBox="1"/>
          <p:nvPr/>
        </p:nvSpPr>
        <p:spPr>
          <a:xfrm>
            <a:off x="6735575" y="2937675"/>
            <a:ext cx="15615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145758"/>
                </a:solidFill>
                <a:latin typeface="Proxima Nova"/>
                <a:ea typeface="Proxima Nova"/>
                <a:cs typeface="Proxima Nova"/>
                <a:sym typeface="Proxima Nova"/>
              </a:rPr>
              <a:t>Do the task as a student would. Jot down any reflections that you have as you do the math!</a:t>
            </a:r>
            <a:endParaRPr b="1" i="0" sz="1200" u="none" cap="none" strike="noStrike">
              <a:solidFill>
                <a:srgbClr val="145758"/>
              </a:solidFill>
              <a:latin typeface="DM Sans"/>
              <a:ea typeface="DM Sans"/>
              <a:cs typeface="DM Sans"/>
              <a:sym typeface="DM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143" name="Shape 143"/>
        <p:cNvGrpSpPr/>
        <p:nvPr/>
      </p:nvGrpSpPr>
      <p:grpSpPr>
        <a:xfrm>
          <a:off x="0" y="0"/>
          <a:ext cx="0" cy="0"/>
          <a:chOff x="0" y="0"/>
          <a:chExt cx="0" cy="0"/>
        </a:xfrm>
      </p:grpSpPr>
      <p:sp>
        <p:nvSpPr>
          <p:cNvPr id="144" name="Google Shape;144;p2"/>
          <p:cNvSpPr txBox="1"/>
          <p:nvPr/>
        </p:nvSpPr>
        <p:spPr>
          <a:xfrm>
            <a:off x="809075" y="1071250"/>
            <a:ext cx="7620600" cy="1944600"/>
          </a:xfrm>
          <a:prstGeom prst="rect">
            <a:avLst/>
          </a:prstGeom>
          <a:noFill/>
          <a:ln>
            <a:noFill/>
          </a:ln>
        </p:spPr>
        <p:txBody>
          <a:bodyPr anchorCtr="0" anchor="t" bIns="0" lIns="0" spcFirstLastPara="1" rIns="0" wrap="square" tIns="0">
            <a:noAutofit/>
          </a:bodyPr>
          <a:lstStyle/>
          <a:p>
            <a:pPr indent="0" lvl="0" marL="0" marR="0" rtl="0" algn="l">
              <a:lnSpc>
                <a:spcPct val="80000"/>
              </a:lnSpc>
              <a:spcBef>
                <a:spcPts val="0"/>
              </a:spcBef>
              <a:spcAft>
                <a:spcPts val="0"/>
              </a:spcAft>
              <a:buClr>
                <a:srgbClr val="000000"/>
              </a:buClr>
              <a:buSzPts val="6400"/>
              <a:buFont typeface="Arial"/>
              <a:buNone/>
            </a:pPr>
            <a:r>
              <a:rPr b="0" i="0" lang="en-GB" sz="6400" u="none" cap="none" strike="noStrike">
                <a:solidFill>
                  <a:srgbClr val="000000"/>
                </a:solidFill>
                <a:latin typeface="Nanum Myeongjo"/>
                <a:ea typeface="Nanum Myeongjo"/>
                <a:cs typeface="Nanum Myeongjo"/>
                <a:sym typeface="Nanum Myeongjo"/>
              </a:rPr>
              <a:t>M214 Overview</a:t>
            </a:r>
            <a:endParaRPr b="0" i="0" sz="6400" u="none" cap="none" strike="noStrike">
              <a:solidFill>
                <a:srgbClr val="000000"/>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6400"/>
              <a:buFont typeface="Arial"/>
              <a:buNone/>
            </a:pPr>
            <a:r>
              <a:t/>
            </a:r>
            <a:endParaRPr b="0" i="0" sz="6400" u="none" cap="none" strike="noStrike">
              <a:solidFill>
                <a:srgbClr val="000000"/>
              </a:solidFill>
              <a:latin typeface="Nanum Myeongjo"/>
              <a:ea typeface="Nanum Myeongjo"/>
              <a:cs typeface="Nanum Myeongjo"/>
              <a:sym typeface="Nanum Myeongjo"/>
            </a:endParaRPr>
          </a:p>
        </p:txBody>
      </p:sp>
      <p:sp>
        <p:nvSpPr>
          <p:cNvPr id="145" name="Google Shape;145;p2"/>
          <p:cNvSpPr txBox="1"/>
          <p:nvPr/>
        </p:nvSpPr>
        <p:spPr>
          <a:xfrm>
            <a:off x="615900" y="4436800"/>
            <a:ext cx="2682300" cy="246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DM Sans Medium"/>
                <a:ea typeface="DM Sans Medium"/>
                <a:cs typeface="DM Sans Medium"/>
                <a:sym typeface="DM Sans Medium"/>
              </a:rPr>
              <a:t>Insert date</a:t>
            </a:r>
            <a:endParaRPr b="0" i="0" sz="1600" u="none" cap="none" strike="noStrike">
              <a:solidFill>
                <a:srgbClr val="000000"/>
              </a:solidFill>
              <a:latin typeface="DM Sans Medium"/>
              <a:ea typeface="DM Sans Medium"/>
              <a:cs typeface="DM Sans Medium"/>
              <a:sym typeface="DM Sans Medium"/>
            </a:endParaRPr>
          </a:p>
        </p:txBody>
      </p:sp>
      <p:pic>
        <p:nvPicPr>
          <p:cNvPr id="146" name="Google Shape;146;p2"/>
          <p:cNvPicPr preferRelativeResize="0"/>
          <p:nvPr/>
        </p:nvPicPr>
        <p:blipFill rotWithShape="1">
          <a:blip r:embed="rId3">
            <a:alphaModFix/>
          </a:blip>
          <a:srcRect b="0" l="0" r="0" t="0"/>
          <a:stretch/>
        </p:blipFill>
        <p:spPr>
          <a:xfrm>
            <a:off x="8162438" y="4343025"/>
            <a:ext cx="678562" cy="340075"/>
          </a:xfrm>
          <a:prstGeom prst="rect">
            <a:avLst/>
          </a:prstGeom>
          <a:noFill/>
          <a:ln>
            <a:noFill/>
          </a:ln>
        </p:spPr>
      </p:pic>
      <p:sp>
        <p:nvSpPr>
          <p:cNvPr id="147" name="Google Shape;147;p2"/>
          <p:cNvSpPr txBox="1"/>
          <p:nvPr/>
        </p:nvSpPr>
        <p:spPr>
          <a:xfrm>
            <a:off x="873475" y="1896250"/>
            <a:ext cx="4340700" cy="49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DM Sans"/>
                <a:ea typeface="DM Sans"/>
                <a:cs typeface="DM Sans"/>
                <a:sym typeface="DM Sans"/>
              </a:rPr>
              <a:t>XQ Badge Project PL Series Baseline Session</a:t>
            </a:r>
            <a:endParaRPr b="1" i="0" sz="1600" u="none" cap="none" strike="noStrike">
              <a:solidFill>
                <a:srgbClr val="000000"/>
              </a:solidFill>
              <a:latin typeface="DM Sans"/>
              <a:ea typeface="DM Sans"/>
              <a:cs typeface="DM Sans"/>
              <a:sym typeface="DM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332" name="Shape 332"/>
        <p:cNvGrpSpPr/>
        <p:nvPr/>
      </p:nvGrpSpPr>
      <p:grpSpPr>
        <a:xfrm>
          <a:off x="0" y="0"/>
          <a:ext cx="0" cy="0"/>
          <a:chOff x="0" y="0"/>
          <a:chExt cx="0" cy="0"/>
        </a:xfrm>
      </p:grpSpPr>
      <p:cxnSp>
        <p:nvCxnSpPr>
          <p:cNvPr id="333" name="Google Shape;333;p20"/>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334" name="Google Shape;334;p20"/>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335" name="Google Shape;335;p20"/>
          <p:cNvSpPr txBox="1"/>
          <p:nvPr/>
        </p:nvSpPr>
        <p:spPr>
          <a:xfrm>
            <a:off x="615900" y="368375"/>
            <a:ext cx="70974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GB" sz="3500" u="none" cap="none" strike="noStrike">
                <a:solidFill>
                  <a:srgbClr val="83FBA3"/>
                </a:solidFill>
                <a:latin typeface="Nanum Myeongjo"/>
                <a:ea typeface="Nanum Myeongjo"/>
                <a:cs typeface="Nanum Myeongjo"/>
                <a:sym typeface="Nanum Myeongjo"/>
              </a:rPr>
              <a:t>Content and Practice Expectations</a:t>
            </a:r>
            <a:endParaRPr b="0" i="0" sz="3500" u="none" cap="none" strike="noStrike">
              <a:solidFill>
                <a:srgbClr val="83FBA3"/>
              </a:solidFill>
              <a:latin typeface="Nanum Myeongjo"/>
              <a:ea typeface="Nanum Myeongjo"/>
              <a:cs typeface="Nanum Myeongjo"/>
              <a:sym typeface="Nanum Myeongjo"/>
            </a:endParaRPr>
          </a:p>
        </p:txBody>
      </p:sp>
      <p:sp>
        <p:nvSpPr>
          <p:cNvPr id="336" name="Google Shape;336;p20"/>
          <p:cNvSpPr/>
          <p:nvPr/>
        </p:nvSpPr>
        <p:spPr>
          <a:xfrm>
            <a:off x="65432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20"/>
          <p:cNvSpPr txBox="1"/>
          <p:nvPr/>
        </p:nvSpPr>
        <p:spPr>
          <a:xfrm>
            <a:off x="6735575" y="2976075"/>
            <a:ext cx="1561500" cy="846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145758"/>
                </a:solidFill>
                <a:latin typeface="DM Sans"/>
                <a:ea typeface="DM Sans"/>
                <a:cs typeface="DM Sans"/>
                <a:sym typeface="DM Sans"/>
              </a:rPr>
              <a:t>Choose 1-2 Content and Practice Expectations that student work could give evidence of.</a:t>
            </a:r>
            <a:endParaRPr b="1" i="0" sz="1100" u="none" cap="none" strike="noStrike">
              <a:solidFill>
                <a:srgbClr val="145758"/>
              </a:solidFill>
              <a:latin typeface="DM Sans"/>
              <a:ea typeface="DM Sans"/>
              <a:cs typeface="DM Sans"/>
              <a:sym typeface="DM Sans"/>
            </a:endParaRPr>
          </a:p>
        </p:txBody>
      </p:sp>
      <p:sp>
        <p:nvSpPr>
          <p:cNvPr id="338" name="Google Shape;338;p20"/>
          <p:cNvSpPr txBox="1"/>
          <p:nvPr/>
        </p:nvSpPr>
        <p:spPr>
          <a:xfrm>
            <a:off x="615900" y="1141350"/>
            <a:ext cx="5917800" cy="44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t/>
            </a:r>
            <a:endParaRPr b="0" i="0" sz="2900" u="none" cap="none" strike="noStrike">
              <a:solidFill>
                <a:schemeClr val="lt1"/>
              </a:solidFill>
              <a:latin typeface="DM Sans"/>
              <a:ea typeface="DM Sans"/>
              <a:cs typeface="DM Sans"/>
              <a:sym typeface="DM Sans"/>
            </a:endParaRPr>
          </a:p>
        </p:txBody>
      </p:sp>
      <p:sp>
        <p:nvSpPr>
          <p:cNvPr id="339" name="Google Shape;339;p20"/>
          <p:cNvSpPr txBox="1"/>
          <p:nvPr/>
        </p:nvSpPr>
        <p:spPr>
          <a:xfrm>
            <a:off x="615900" y="1094663"/>
            <a:ext cx="5917800" cy="355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GB" sz="1300" u="none" cap="none" strike="noStrike">
                <a:solidFill>
                  <a:schemeClr val="lt1"/>
                </a:solidFill>
                <a:latin typeface="DM Sans"/>
                <a:ea typeface="DM Sans"/>
                <a:cs typeface="DM Sans"/>
                <a:sym typeface="DM Sans"/>
              </a:rPr>
              <a:t>Build a bivariate model using machine learning relating variables in a baseball data set. While running </a:t>
            </a:r>
            <a:r>
              <a:rPr b="0" i="0" lang="en-GB" sz="1300" u="sng" cap="none" strike="noStrike">
                <a:solidFill>
                  <a:schemeClr val="lt1"/>
                </a:solidFill>
                <a:latin typeface="DM Sans"/>
                <a:ea typeface="DM Sans"/>
                <a:cs typeface="DM Sans"/>
                <a:sym typeface="DM Sans"/>
                <a:hlinkClick r:id="rId3">
                  <a:extLst>
                    <a:ext uri="{A12FA001-AC4F-418D-AE19-62706E023703}">
                      <ahyp:hlinkClr val="tx"/>
                    </a:ext>
                  </a:extLst>
                </a:hlinkClick>
              </a:rPr>
              <a:t>Train/Test/Split</a:t>
            </a:r>
            <a:r>
              <a:rPr b="0" i="0" lang="en-GB" sz="1300" u="none" cap="none" strike="noStrike">
                <a:solidFill>
                  <a:schemeClr val="lt1"/>
                </a:solidFill>
                <a:latin typeface="DM Sans"/>
                <a:ea typeface="DM Sans"/>
                <a:cs typeface="DM Sans"/>
                <a:sym typeface="DM Sans"/>
              </a:rPr>
              <a:t> in Colab, you will explore how model complexity affects the predictability of the algorithm. Run the program using Batting Average as the input target variable and Wins as the output predictor variable to answer the following questions:</a:t>
            </a:r>
            <a:endParaRPr b="0" i="0" sz="1300" u="none" cap="none" strike="noStrike">
              <a:solidFill>
                <a:schemeClr val="lt1"/>
              </a:solidFill>
              <a:latin typeface="DM Sans"/>
              <a:ea typeface="DM Sans"/>
              <a:cs typeface="DM Sans"/>
              <a:sym typeface="DM Sans"/>
            </a:endParaRPr>
          </a:p>
          <a:p>
            <a:pPr indent="-311150" lvl="0" marL="457200" marR="0" rtl="0" algn="l">
              <a:lnSpc>
                <a:spcPct val="100000"/>
              </a:lnSpc>
              <a:spcBef>
                <a:spcPts val="1200"/>
              </a:spcBef>
              <a:spcAft>
                <a:spcPts val="0"/>
              </a:spcAft>
              <a:buClr>
                <a:schemeClr val="lt1"/>
              </a:buClr>
              <a:buSzPts val="1300"/>
              <a:buFont typeface="DM Sans"/>
              <a:buChar char="●"/>
            </a:pPr>
            <a:r>
              <a:rPr b="0" i="0" lang="en-GB" sz="1300" u="none" cap="none" strike="noStrike">
                <a:solidFill>
                  <a:schemeClr val="lt1"/>
                </a:solidFill>
                <a:latin typeface="DM Sans"/>
                <a:ea typeface="DM Sans"/>
                <a:cs typeface="DM Sans"/>
                <a:sym typeface="DM Sans"/>
              </a:rPr>
              <a:t>Run the cell with a complexity of 1. What function does this create?</a:t>
            </a:r>
            <a:endParaRPr b="0" i="0" sz="1300" u="none" cap="none" strike="noStrike">
              <a:solidFill>
                <a:schemeClr val="lt1"/>
              </a:solidFill>
              <a:latin typeface="DM Sans"/>
              <a:ea typeface="DM Sans"/>
              <a:cs typeface="DM Sans"/>
              <a:sym typeface="DM Sans"/>
            </a:endParaRPr>
          </a:p>
          <a:p>
            <a:pPr indent="-311150" lvl="0" marL="457200" marR="0" rtl="0" algn="l">
              <a:lnSpc>
                <a:spcPct val="100000"/>
              </a:lnSpc>
              <a:spcBef>
                <a:spcPts val="0"/>
              </a:spcBef>
              <a:spcAft>
                <a:spcPts val="0"/>
              </a:spcAft>
              <a:buClr>
                <a:schemeClr val="lt1"/>
              </a:buClr>
              <a:buSzPts val="1300"/>
              <a:buFont typeface="DM Sans"/>
              <a:buChar char="●"/>
            </a:pPr>
            <a:r>
              <a:rPr b="0" i="0" lang="en-GB" sz="1300" u="none" cap="none" strike="noStrike">
                <a:solidFill>
                  <a:schemeClr val="lt1"/>
                </a:solidFill>
                <a:latin typeface="DM Sans"/>
                <a:ea typeface="DM Sans"/>
                <a:cs typeface="DM Sans"/>
                <a:sym typeface="DM Sans"/>
              </a:rPr>
              <a:t>What is the difference between train data and test data? </a:t>
            </a:r>
            <a:endParaRPr b="0" i="0" sz="1300" u="none" cap="none" strike="noStrike">
              <a:solidFill>
                <a:schemeClr val="lt1"/>
              </a:solidFill>
              <a:latin typeface="DM Sans"/>
              <a:ea typeface="DM Sans"/>
              <a:cs typeface="DM Sans"/>
              <a:sym typeface="DM Sans"/>
            </a:endParaRPr>
          </a:p>
          <a:p>
            <a:pPr indent="-311150" lvl="0" marL="457200" marR="0" rtl="0" algn="l">
              <a:lnSpc>
                <a:spcPct val="100000"/>
              </a:lnSpc>
              <a:spcBef>
                <a:spcPts val="0"/>
              </a:spcBef>
              <a:spcAft>
                <a:spcPts val="0"/>
              </a:spcAft>
              <a:buClr>
                <a:schemeClr val="lt1"/>
              </a:buClr>
              <a:buSzPts val="1300"/>
              <a:buFont typeface="DM Sans"/>
              <a:buChar char="●"/>
            </a:pPr>
            <a:r>
              <a:rPr b="0" i="0" lang="en-GB" sz="1300" u="none" cap="none" strike="noStrike">
                <a:solidFill>
                  <a:schemeClr val="lt1"/>
                </a:solidFill>
                <a:latin typeface="DM Sans"/>
                <a:ea typeface="DM Sans"/>
                <a:cs typeface="DM Sans"/>
                <a:sym typeface="DM Sans"/>
              </a:rPr>
              <a:t>What do the points represent? What are the inputs and outputs of this model?</a:t>
            </a:r>
            <a:endParaRPr b="0" i="0" sz="1300" u="none" cap="none" strike="noStrike">
              <a:solidFill>
                <a:schemeClr val="lt1"/>
              </a:solidFill>
              <a:latin typeface="DM Sans"/>
              <a:ea typeface="DM Sans"/>
              <a:cs typeface="DM Sans"/>
              <a:sym typeface="DM Sans"/>
            </a:endParaRPr>
          </a:p>
          <a:p>
            <a:pPr indent="-311150" lvl="0" marL="457200" marR="0" rtl="0" algn="l">
              <a:lnSpc>
                <a:spcPct val="100000"/>
              </a:lnSpc>
              <a:spcBef>
                <a:spcPts val="0"/>
              </a:spcBef>
              <a:spcAft>
                <a:spcPts val="0"/>
              </a:spcAft>
              <a:buClr>
                <a:schemeClr val="lt1"/>
              </a:buClr>
              <a:buSzPts val="1300"/>
              <a:buFont typeface="DM Sans"/>
              <a:buChar char="●"/>
            </a:pPr>
            <a:r>
              <a:rPr b="0" i="0" lang="en-GB" sz="1300" u="none" cap="none" strike="noStrike">
                <a:solidFill>
                  <a:schemeClr val="lt1"/>
                </a:solidFill>
                <a:latin typeface="DM Sans"/>
                <a:ea typeface="DM Sans"/>
                <a:cs typeface="DM Sans"/>
                <a:sym typeface="DM Sans"/>
              </a:rPr>
              <a:t>Which model do you feel would be most predictable?</a:t>
            </a:r>
            <a:endParaRPr b="0" i="0" sz="1300" u="none" cap="none" strike="noStrike">
              <a:solidFill>
                <a:schemeClr val="lt1"/>
              </a:solidFill>
              <a:latin typeface="DM Sans"/>
              <a:ea typeface="DM Sans"/>
              <a:cs typeface="DM Sans"/>
              <a:sym typeface="DM Sans"/>
            </a:endParaRPr>
          </a:p>
          <a:p>
            <a:pPr indent="-311150" lvl="0" marL="457200" marR="0" rtl="0" algn="l">
              <a:lnSpc>
                <a:spcPct val="100000"/>
              </a:lnSpc>
              <a:spcBef>
                <a:spcPts val="0"/>
              </a:spcBef>
              <a:spcAft>
                <a:spcPts val="0"/>
              </a:spcAft>
              <a:buClr>
                <a:schemeClr val="lt1"/>
              </a:buClr>
              <a:buSzPts val="1300"/>
              <a:buFont typeface="DM Sans"/>
              <a:buChar char="●"/>
            </a:pPr>
            <a:r>
              <a:rPr b="0" i="0" lang="en-GB" sz="1300" u="none" cap="none" strike="noStrike">
                <a:solidFill>
                  <a:schemeClr val="lt1"/>
                </a:solidFill>
                <a:latin typeface="DM Sans"/>
                <a:ea typeface="DM Sans"/>
                <a:cs typeface="DM Sans"/>
                <a:sym typeface="DM Sans"/>
              </a:rPr>
              <a:t>Does lower testing error or lower training error indicate a more predictable model? </a:t>
            </a:r>
            <a:endParaRPr b="0" i="0" sz="1300" u="none" cap="none" strike="noStrike">
              <a:solidFill>
                <a:schemeClr val="lt1"/>
              </a:solidFill>
              <a:latin typeface="DM Sans"/>
              <a:ea typeface="DM Sans"/>
              <a:cs typeface="DM Sans"/>
              <a:sym typeface="DM Sans"/>
            </a:endParaRPr>
          </a:p>
          <a:p>
            <a:pPr indent="-311150" lvl="0" marL="457200" marR="0" rtl="0" algn="l">
              <a:lnSpc>
                <a:spcPct val="100000"/>
              </a:lnSpc>
              <a:spcBef>
                <a:spcPts val="0"/>
              </a:spcBef>
              <a:spcAft>
                <a:spcPts val="0"/>
              </a:spcAft>
              <a:buClr>
                <a:schemeClr val="lt1"/>
              </a:buClr>
              <a:buSzPts val="1300"/>
              <a:buFont typeface="DM Sans"/>
              <a:buChar char="●"/>
            </a:pPr>
            <a:r>
              <a:rPr b="0" i="0" lang="en-GB" sz="1300" u="none" cap="none" strike="noStrike">
                <a:solidFill>
                  <a:schemeClr val="lt1"/>
                </a:solidFill>
                <a:latin typeface="DM Sans"/>
                <a:ea typeface="DM Sans"/>
                <a:cs typeface="DM Sans"/>
                <a:sym typeface="DM Sans"/>
              </a:rPr>
              <a:t>How would you use this model to make a prediction?</a:t>
            </a:r>
            <a:endParaRPr b="0" i="0" sz="1300" u="none" cap="none" strike="noStrike">
              <a:solidFill>
                <a:schemeClr val="lt1"/>
              </a:solidFill>
              <a:latin typeface="DM Sans"/>
              <a:ea typeface="DM Sans"/>
              <a:cs typeface="DM Sans"/>
              <a:sym typeface="DM Sans"/>
            </a:endParaRPr>
          </a:p>
          <a:p>
            <a:pPr indent="-311150" lvl="0" marL="457200" marR="0" rtl="0" algn="l">
              <a:lnSpc>
                <a:spcPct val="100000"/>
              </a:lnSpc>
              <a:spcBef>
                <a:spcPts val="0"/>
              </a:spcBef>
              <a:spcAft>
                <a:spcPts val="0"/>
              </a:spcAft>
              <a:buClr>
                <a:schemeClr val="lt1"/>
              </a:buClr>
              <a:buSzPts val="1300"/>
              <a:buFont typeface="DM Sans"/>
              <a:buChar char="●"/>
            </a:pPr>
            <a:r>
              <a:rPr b="0" i="0" lang="en-GB" sz="1300" u="none" cap="none" strike="noStrike">
                <a:solidFill>
                  <a:schemeClr val="lt1"/>
                </a:solidFill>
                <a:latin typeface="DM Sans"/>
                <a:ea typeface="DM Sans"/>
                <a:cs typeface="DM Sans"/>
                <a:sym typeface="DM Sans"/>
              </a:rPr>
              <a:t>What does the ERR value mean? </a:t>
            </a:r>
            <a:endParaRPr b="0" i="0" sz="1300" u="none" cap="none" strike="noStrike">
              <a:solidFill>
                <a:schemeClr val="lt1"/>
              </a:solidFill>
              <a:latin typeface="DM Sans"/>
              <a:ea typeface="DM Sans"/>
              <a:cs typeface="DM Sans"/>
              <a:sym typeface="DM Sans"/>
            </a:endParaRPr>
          </a:p>
          <a:p>
            <a:pPr indent="-311150" lvl="0" marL="457200" marR="0" rtl="0" algn="l">
              <a:lnSpc>
                <a:spcPct val="100000"/>
              </a:lnSpc>
              <a:spcBef>
                <a:spcPts val="0"/>
              </a:spcBef>
              <a:spcAft>
                <a:spcPts val="0"/>
              </a:spcAft>
              <a:buClr>
                <a:schemeClr val="lt1"/>
              </a:buClr>
              <a:buSzPts val="1300"/>
              <a:buFont typeface="DM Sans"/>
              <a:buChar char="●"/>
            </a:pPr>
            <a:r>
              <a:rPr b="0" i="0" lang="en-GB" sz="1300" u="none" cap="none" strike="noStrike">
                <a:solidFill>
                  <a:schemeClr val="lt1"/>
                </a:solidFill>
                <a:latin typeface="DM Sans"/>
                <a:ea typeface="DM Sans"/>
                <a:cs typeface="DM Sans"/>
                <a:sym typeface="DM Sans"/>
              </a:rPr>
              <a:t>How would you describe the complexity of this model? </a:t>
            </a:r>
            <a:endParaRPr b="0" i="0" sz="1300" u="none" cap="none" strike="noStrike">
              <a:solidFill>
                <a:schemeClr val="lt1"/>
              </a:solidFill>
              <a:latin typeface="DM Sans"/>
              <a:ea typeface="DM Sans"/>
              <a:cs typeface="DM Sans"/>
              <a:sym typeface="DM Sans"/>
            </a:endParaRPr>
          </a:p>
          <a:p>
            <a:pPr indent="-311150" lvl="0" marL="457200" marR="0" rtl="0" algn="l">
              <a:lnSpc>
                <a:spcPct val="100000"/>
              </a:lnSpc>
              <a:spcBef>
                <a:spcPts val="0"/>
              </a:spcBef>
              <a:spcAft>
                <a:spcPts val="0"/>
              </a:spcAft>
              <a:buClr>
                <a:schemeClr val="lt1"/>
              </a:buClr>
              <a:buSzPts val="1300"/>
              <a:buFont typeface="DM Sans"/>
              <a:buChar char="●"/>
            </a:pPr>
            <a:r>
              <a:rPr b="0" i="0" lang="en-GB" sz="1300" u="none" cap="none" strike="noStrike">
                <a:solidFill>
                  <a:schemeClr val="lt1"/>
                </a:solidFill>
                <a:latin typeface="DM Sans"/>
                <a:ea typeface="DM Sans"/>
                <a:cs typeface="DM Sans"/>
                <a:sym typeface="DM Sans"/>
              </a:rPr>
              <a:t>Does increase in complexity improve the model? What complexity value do you feel is the best choice? </a:t>
            </a:r>
            <a:endParaRPr b="0" i="0" sz="1300" u="none" cap="none" strike="noStrike">
              <a:solidFill>
                <a:schemeClr val="lt1"/>
              </a:solidFill>
              <a:latin typeface="DM Sans"/>
              <a:ea typeface="DM Sans"/>
              <a:cs typeface="DM Sans"/>
              <a:sym typeface="DM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343" name="Shape 343"/>
        <p:cNvGrpSpPr/>
        <p:nvPr/>
      </p:nvGrpSpPr>
      <p:grpSpPr>
        <a:xfrm>
          <a:off x="0" y="0"/>
          <a:ext cx="0" cy="0"/>
          <a:chOff x="0" y="0"/>
          <a:chExt cx="0" cy="0"/>
        </a:xfrm>
      </p:grpSpPr>
      <p:cxnSp>
        <p:nvCxnSpPr>
          <p:cNvPr id="344" name="Google Shape;344;p21"/>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345" name="Google Shape;345;p21"/>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346" name="Google Shape;346;p21"/>
          <p:cNvSpPr txBox="1"/>
          <p:nvPr/>
        </p:nvSpPr>
        <p:spPr>
          <a:xfrm>
            <a:off x="615900" y="368375"/>
            <a:ext cx="70377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GB" sz="3500" u="none" cap="none" strike="noStrike">
                <a:solidFill>
                  <a:srgbClr val="83FBA3"/>
                </a:solidFill>
                <a:latin typeface="Nanum Myeongjo"/>
                <a:ea typeface="Nanum Myeongjo"/>
                <a:cs typeface="Nanum Myeongjo"/>
                <a:sym typeface="Nanum Myeongjo"/>
              </a:rPr>
              <a:t>Content and Practice Expectations</a:t>
            </a:r>
            <a:endParaRPr b="0" i="0" sz="3500" u="none" cap="none" strike="noStrike">
              <a:solidFill>
                <a:srgbClr val="83FBA3"/>
              </a:solidFill>
              <a:latin typeface="Nanum Myeongjo"/>
              <a:ea typeface="Nanum Myeongjo"/>
              <a:cs typeface="Nanum Myeongjo"/>
              <a:sym typeface="Nanum Myeongjo"/>
            </a:endParaRPr>
          </a:p>
        </p:txBody>
      </p:sp>
      <p:sp>
        <p:nvSpPr>
          <p:cNvPr id="347" name="Google Shape;347;p21"/>
          <p:cNvSpPr/>
          <p:nvPr/>
        </p:nvSpPr>
        <p:spPr>
          <a:xfrm>
            <a:off x="65432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214d.</a:t>
            </a:r>
            <a:r>
              <a:rPr b="1" i="0" lang="en-GB" sz="1100" u="none" cap="none" strike="noStrike">
                <a:solidFill>
                  <a:srgbClr val="1F1F1F"/>
                </a:solidFill>
                <a:latin typeface="IBM Plex Sans"/>
                <a:ea typeface="IBM Plex Sans"/>
                <a:cs typeface="IBM Plex Sans"/>
                <a:sym typeface="IBM Plex Sans"/>
              </a:rPr>
              <a:t>Compare predictive models using statistical techniques in order to improve these models and decide which model makes the best predictions.</a:t>
            </a:r>
            <a:endParaRPr b="1" i="0" sz="1400" u="none" cap="none" strike="noStrike">
              <a:solidFill>
                <a:srgbClr val="000000"/>
              </a:solidFill>
              <a:latin typeface="Arial"/>
              <a:ea typeface="Arial"/>
              <a:cs typeface="Arial"/>
              <a:sym typeface="Arial"/>
            </a:endParaRPr>
          </a:p>
        </p:txBody>
      </p:sp>
      <p:sp>
        <p:nvSpPr>
          <p:cNvPr id="348" name="Google Shape;348;p21"/>
          <p:cNvSpPr txBox="1"/>
          <p:nvPr/>
        </p:nvSpPr>
        <p:spPr>
          <a:xfrm>
            <a:off x="6735575" y="2856250"/>
            <a:ext cx="1561500" cy="169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t/>
            </a:r>
            <a:endParaRPr b="1" i="0" sz="1100" u="none" cap="none" strike="noStrike">
              <a:solidFill>
                <a:srgbClr val="145758"/>
              </a:solidFill>
              <a:latin typeface="DM Sans"/>
              <a:ea typeface="DM Sans"/>
              <a:cs typeface="DM Sans"/>
              <a:sym typeface="DM Sans"/>
            </a:endParaRPr>
          </a:p>
        </p:txBody>
      </p:sp>
      <p:sp>
        <p:nvSpPr>
          <p:cNvPr id="349" name="Google Shape;349;p21"/>
          <p:cNvSpPr txBox="1"/>
          <p:nvPr/>
        </p:nvSpPr>
        <p:spPr>
          <a:xfrm>
            <a:off x="615900" y="1141350"/>
            <a:ext cx="5917800" cy="44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t/>
            </a:r>
            <a:endParaRPr b="0" i="0" sz="2900" u="none" cap="none" strike="noStrike">
              <a:solidFill>
                <a:schemeClr val="lt1"/>
              </a:solidFill>
              <a:latin typeface="DM Sans"/>
              <a:ea typeface="DM Sans"/>
              <a:cs typeface="DM Sans"/>
              <a:sym typeface="DM Sans"/>
            </a:endParaRPr>
          </a:p>
        </p:txBody>
      </p:sp>
      <p:sp>
        <p:nvSpPr>
          <p:cNvPr id="350" name="Google Shape;350;p21"/>
          <p:cNvSpPr txBox="1"/>
          <p:nvPr/>
        </p:nvSpPr>
        <p:spPr>
          <a:xfrm>
            <a:off x="615900" y="1094663"/>
            <a:ext cx="5917800" cy="355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GB" sz="1300" u="none" cap="none" strike="noStrike">
                <a:solidFill>
                  <a:schemeClr val="lt1"/>
                </a:solidFill>
                <a:latin typeface="DM Sans SemiBold"/>
                <a:ea typeface="DM Sans SemiBold"/>
                <a:cs typeface="DM Sans SemiBold"/>
                <a:sym typeface="DM Sans SemiBold"/>
              </a:rPr>
              <a:t>Build a bivariate model using machine learning relating variables in a baseball data set. While running </a:t>
            </a:r>
            <a:r>
              <a:rPr b="0" i="0" lang="en-GB" sz="1300" u="sng" cap="none" strike="noStrike">
                <a:solidFill>
                  <a:schemeClr val="lt1"/>
                </a:solidFill>
                <a:latin typeface="DM Sans SemiBold"/>
                <a:ea typeface="DM Sans SemiBold"/>
                <a:cs typeface="DM Sans SemiBold"/>
                <a:sym typeface="DM Sans SemiBold"/>
                <a:hlinkClick r:id="rId3">
                  <a:extLst>
                    <a:ext uri="{A12FA001-AC4F-418D-AE19-62706E023703}">
                      <ahyp:hlinkClr val="tx"/>
                    </a:ext>
                  </a:extLst>
                </a:hlinkClick>
              </a:rPr>
              <a:t>Train/Test/Split</a:t>
            </a:r>
            <a:r>
              <a:rPr b="0" i="0" lang="en-GB" sz="1300" u="none" cap="none" strike="noStrike">
                <a:solidFill>
                  <a:schemeClr val="lt1"/>
                </a:solidFill>
                <a:latin typeface="DM Sans SemiBold"/>
                <a:ea typeface="DM Sans SemiBold"/>
                <a:cs typeface="DM Sans SemiBold"/>
                <a:sym typeface="DM Sans SemiBold"/>
              </a:rPr>
              <a:t> in Colab, you will explore how model complexity affects the predictability of the algorithm. Run the program using Batting Average as the input target variable and Wins as the output predictor variable to answer the following questions:</a:t>
            </a:r>
            <a:endParaRPr b="0" i="0" sz="1300" u="none" cap="none" strike="noStrike">
              <a:solidFill>
                <a:schemeClr val="lt1"/>
              </a:solidFill>
              <a:latin typeface="DM Sans SemiBold"/>
              <a:ea typeface="DM Sans SemiBold"/>
              <a:cs typeface="DM Sans SemiBold"/>
              <a:sym typeface="DM Sans SemiBold"/>
            </a:endParaRPr>
          </a:p>
          <a:p>
            <a:pPr indent="-311150" lvl="0" marL="457200" marR="0" rtl="0" algn="l">
              <a:lnSpc>
                <a:spcPct val="100000"/>
              </a:lnSpc>
              <a:spcBef>
                <a:spcPts val="1200"/>
              </a:spcBef>
              <a:spcAft>
                <a:spcPts val="0"/>
              </a:spcAft>
              <a:buClr>
                <a:schemeClr val="lt1"/>
              </a:buClr>
              <a:buSzPts val="1300"/>
              <a:buFont typeface="DM Sans SemiBold"/>
              <a:buChar char="●"/>
            </a:pPr>
            <a:r>
              <a:rPr b="0" i="0" lang="en-GB" sz="1300" u="none" cap="none" strike="noStrike">
                <a:solidFill>
                  <a:schemeClr val="lt1"/>
                </a:solidFill>
                <a:latin typeface="DM Sans SemiBold"/>
                <a:ea typeface="DM Sans SemiBold"/>
                <a:cs typeface="DM Sans SemiBold"/>
                <a:sym typeface="DM Sans SemiBold"/>
              </a:rPr>
              <a:t>Run the cell with a complexity of 1. What function does this create?</a:t>
            </a:r>
            <a:endParaRPr b="0" i="0" sz="1300" u="none" cap="none" strike="noStrike">
              <a:solidFill>
                <a:schemeClr val="lt1"/>
              </a:solidFill>
              <a:latin typeface="DM Sans SemiBold"/>
              <a:ea typeface="DM Sans SemiBold"/>
              <a:cs typeface="DM Sans SemiBold"/>
              <a:sym typeface="DM Sans SemiBold"/>
            </a:endParaRPr>
          </a:p>
          <a:p>
            <a:pPr indent="-311150" lvl="0" marL="457200" marR="0" rtl="0" algn="l">
              <a:lnSpc>
                <a:spcPct val="100000"/>
              </a:lnSpc>
              <a:spcBef>
                <a:spcPts val="0"/>
              </a:spcBef>
              <a:spcAft>
                <a:spcPts val="0"/>
              </a:spcAft>
              <a:buClr>
                <a:schemeClr val="lt1"/>
              </a:buClr>
              <a:buSzPts val="1300"/>
              <a:buFont typeface="DM Sans SemiBold"/>
              <a:buChar char="●"/>
            </a:pPr>
            <a:r>
              <a:rPr b="0" i="0" lang="en-GB" sz="1300" u="none" cap="none" strike="noStrike">
                <a:solidFill>
                  <a:schemeClr val="lt1"/>
                </a:solidFill>
                <a:latin typeface="DM Sans SemiBold"/>
                <a:ea typeface="DM Sans SemiBold"/>
                <a:cs typeface="DM Sans SemiBold"/>
                <a:sym typeface="DM Sans SemiBold"/>
              </a:rPr>
              <a:t>What is the difference between train data and test data? </a:t>
            </a:r>
            <a:endParaRPr b="0" i="0" sz="1300" u="none" cap="none" strike="noStrike">
              <a:solidFill>
                <a:schemeClr val="lt1"/>
              </a:solidFill>
              <a:latin typeface="DM Sans SemiBold"/>
              <a:ea typeface="DM Sans SemiBold"/>
              <a:cs typeface="DM Sans SemiBold"/>
              <a:sym typeface="DM Sans SemiBold"/>
            </a:endParaRPr>
          </a:p>
          <a:p>
            <a:pPr indent="-311150" lvl="0" marL="457200" marR="0" rtl="0" algn="l">
              <a:lnSpc>
                <a:spcPct val="100000"/>
              </a:lnSpc>
              <a:spcBef>
                <a:spcPts val="0"/>
              </a:spcBef>
              <a:spcAft>
                <a:spcPts val="0"/>
              </a:spcAft>
              <a:buClr>
                <a:schemeClr val="lt1"/>
              </a:buClr>
              <a:buSzPts val="1300"/>
              <a:buFont typeface="DM Sans SemiBold"/>
              <a:buChar char="●"/>
            </a:pPr>
            <a:r>
              <a:rPr b="0" i="0" lang="en-GB" sz="1300" u="none" cap="none" strike="noStrike">
                <a:solidFill>
                  <a:schemeClr val="lt1"/>
                </a:solidFill>
                <a:latin typeface="DM Sans SemiBold"/>
                <a:ea typeface="DM Sans SemiBold"/>
                <a:cs typeface="DM Sans SemiBold"/>
                <a:sym typeface="DM Sans SemiBold"/>
              </a:rPr>
              <a:t>What do the points represent? What are the inputs and outputs of this model?</a:t>
            </a:r>
            <a:endParaRPr b="0" i="0" sz="1300" u="none" cap="none" strike="noStrike">
              <a:solidFill>
                <a:schemeClr val="lt1"/>
              </a:solidFill>
              <a:latin typeface="DM Sans SemiBold"/>
              <a:ea typeface="DM Sans SemiBold"/>
              <a:cs typeface="DM Sans SemiBold"/>
              <a:sym typeface="DM Sans SemiBold"/>
            </a:endParaRPr>
          </a:p>
          <a:p>
            <a:pPr indent="-311150" lvl="0" marL="457200" marR="0" rtl="0" algn="l">
              <a:lnSpc>
                <a:spcPct val="100000"/>
              </a:lnSpc>
              <a:spcBef>
                <a:spcPts val="0"/>
              </a:spcBef>
              <a:spcAft>
                <a:spcPts val="0"/>
              </a:spcAft>
              <a:buClr>
                <a:schemeClr val="lt1"/>
              </a:buClr>
              <a:buSzPts val="1300"/>
              <a:buFont typeface="DM Sans SemiBold"/>
              <a:buChar char="●"/>
            </a:pPr>
            <a:r>
              <a:rPr b="0" i="0" lang="en-GB" sz="1300" u="none" cap="none" strike="noStrike">
                <a:solidFill>
                  <a:schemeClr val="lt1"/>
                </a:solidFill>
                <a:latin typeface="DM Sans SemiBold"/>
                <a:ea typeface="DM Sans SemiBold"/>
                <a:cs typeface="DM Sans SemiBold"/>
                <a:sym typeface="DM Sans SemiBold"/>
              </a:rPr>
              <a:t>Which model do you feel would be most predictable?</a:t>
            </a:r>
            <a:endParaRPr b="0" i="0" sz="1300" u="none" cap="none" strike="noStrike">
              <a:solidFill>
                <a:schemeClr val="lt1"/>
              </a:solidFill>
              <a:latin typeface="DM Sans SemiBold"/>
              <a:ea typeface="DM Sans SemiBold"/>
              <a:cs typeface="DM Sans SemiBold"/>
              <a:sym typeface="DM Sans SemiBold"/>
            </a:endParaRPr>
          </a:p>
          <a:p>
            <a:pPr indent="-311150" lvl="0" marL="457200" marR="0" rtl="0" algn="l">
              <a:lnSpc>
                <a:spcPct val="100000"/>
              </a:lnSpc>
              <a:spcBef>
                <a:spcPts val="0"/>
              </a:spcBef>
              <a:spcAft>
                <a:spcPts val="0"/>
              </a:spcAft>
              <a:buClr>
                <a:schemeClr val="lt1"/>
              </a:buClr>
              <a:buSzPts val="1300"/>
              <a:buFont typeface="DM Sans SemiBold"/>
              <a:buChar char="●"/>
            </a:pPr>
            <a:r>
              <a:rPr b="0" i="0" lang="en-GB" sz="1300" u="none" cap="none" strike="noStrike">
                <a:solidFill>
                  <a:schemeClr val="lt1"/>
                </a:solidFill>
                <a:latin typeface="DM Sans SemiBold"/>
                <a:ea typeface="DM Sans SemiBold"/>
                <a:cs typeface="DM Sans SemiBold"/>
                <a:sym typeface="DM Sans SemiBold"/>
              </a:rPr>
              <a:t>Does lower testing error or lower training error indicate a more predictable model? </a:t>
            </a:r>
            <a:endParaRPr b="0" i="0" sz="1300" u="none" cap="none" strike="noStrike">
              <a:solidFill>
                <a:schemeClr val="lt1"/>
              </a:solidFill>
              <a:latin typeface="DM Sans SemiBold"/>
              <a:ea typeface="DM Sans SemiBold"/>
              <a:cs typeface="DM Sans SemiBold"/>
              <a:sym typeface="DM Sans SemiBold"/>
            </a:endParaRPr>
          </a:p>
          <a:p>
            <a:pPr indent="-311150" lvl="0" marL="457200" marR="0" rtl="0" algn="l">
              <a:lnSpc>
                <a:spcPct val="100000"/>
              </a:lnSpc>
              <a:spcBef>
                <a:spcPts val="0"/>
              </a:spcBef>
              <a:spcAft>
                <a:spcPts val="0"/>
              </a:spcAft>
              <a:buClr>
                <a:schemeClr val="lt1"/>
              </a:buClr>
              <a:buSzPts val="1300"/>
              <a:buFont typeface="DM Sans SemiBold"/>
              <a:buChar char="●"/>
            </a:pPr>
            <a:r>
              <a:rPr b="0" i="0" lang="en-GB" sz="1300" u="none" cap="none" strike="noStrike">
                <a:solidFill>
                  <a:schemeClr val="lt1"/>
                </a:solidFill>
                <a:latin typeface="DM Sans SemiBold"/>
                <a:ea typeface="DM Sans SemiBold"/>
                <a:cs typeface="DM Sans SemiBold"/>
                <a:sym typeface="DM Sans SemiBold"/>
              </a:rPr>
              <a:t>How would you use this model to make a prediction?</a:t>
            </a:r>
            <a:endParaRPr b="0" i="0" sz="1300" u="none" cap="none" strike="noStrike">
              <a:solidFill>
                <a:schemeClr val="lt1"/>
              </a:solidFill>
              <a:latin typeface="DM Sans SemiBold"/>
              <a:ea typeface="DM Sans SemiBold"/>
              <a:cs typeface="DM Sans SemiBold"/>
              <a:sym typeface="DM Sans SemiBold"/>
            </a:endParaRPr>
          </a:p>
          <a:p>
            <a:pPr indent="-311150" lvl="0" marL="457200" marR="0" rtl="0" algn="l">
              <a:lnSpc>
                <a:spcPct val="100000"/>
              </a:lnSpc>
              <a:spcBef>
                <a:spcPts val="0"/>
              </a:spcBef>
              <a:spcAft>
                <a:spcPts val="0"/>
              </a:spcAft>
              <a:buClr>
                <a:schemeClr val="lt1"/>
              </a:buClr>
              <a:buSzPts val="1300"/>
              <a:buFont typeface="DM Sans SemiBold"/>
              <a:buChar char="●"/>
            </a:pPr>
            <a:r>
              <a:rPr b="0" i="0" lang="en-GB" sz="1300" u="none" cap="none" strike="noStrike">
                <a:solidFill>
                  <a:schemeClr val="lt1"/>
                </a:solidFill>
                <a:latin typeface="DM Sans SemiBold"/>
                <a:ea typeface="DM Sans SemiBold"/>
                <a:cs typeface="DM Sans SemiBold"/>
                <a:sym typeface="DM Sans SemiBold"/>
              </a:rPr>
              <a:t>What does the ERR value mean? </a:t>
            </a:r>
            <a:endParaRPr b="0" i="0" sz="1300" u="none" cap="none" strike="noStrike">
              <a:solidFill>
                <a:schemeClr val="lt1"/>
              </a:solidFill>
              <a:latin typeface="DM Sans SemiBold"/>
              <a:ea typeface="DM Sans SemiBold"/>
              <a:cs typeface="DM Sans SemiBold"/>
              <a:sym typeface="DM Sans SemiBold"/>
            </a:endParaRPr>
          </a:p>
          <a:p>
            <a:pPr indent="-311150" lvl="0" marL="457200" marR="0" rtl="0" algn="l">
              <a:lnSpc>
                <a:spcPct val="100000"/>
              </a:lnSpc>
              <a:spcBef>
                <a:spcPts val="0"/>
              </a:spcBef>
              <a:spcAft>
                <a:spcPts val="0"/>
              </a:spcAft>
              <a:buClr>
                <a:schemeClr val="lt1"/>
              </a:buClr>
              <a:buSzPts val="1300"/>
              <a:buFont typeface="DM Sans SemiBold"/>
              <a:buChar char="●"/>
            </a:pPr>
            <a:r>
              <a:rPr b="0" i="0" lang="en-GB" sz="1300" u="none" cap="none" strike="noStrike">
                <a:solidFill>
                  <a:schemeClr val="lt1"/>
                </a:solidFill>
                <a:latin typeface="DM Sans SemiBold"/>
                <a:ea typeface="DM Sans SemiBold"/>
                <a:cs typeface="DM Sans SemiBold"/>
                <a:sym typeface="DM Sans SemiBold"/>
              </a:rPr>
              <a:t>How would you describe the complexity of this model? </a:t>
            </a:r>
            <a:endParaRPr b="0" i="0" sz="1300" u="none" cap="none" strike="noStrike">
              <a:solidFill>
                <a:schemeClr val="lt1"/>
              </a:solidFill>
              <a:latin typeface="DM Sans SemiBold"/>
              <a:ea typeface="DM Sans SemiBold"/>
              <a:cs typeface="DM Sans SemiBold"/>
              <a:sym typeface="DM Sans SemiBold"/>
            </a:endParaRPr>
          </a:p>
          <a:p>
            <a:pPr indent="-311150" lvl="0" marL="457200" marR="0" rtl="0" algn="l">
              <a:lnSpc>
                <a:spcPct val="100000"/>
              </a:lnSpc>
              <a:spcBef>
                <a:spcPts val="0"/>
              </a:spcBef>
              <a:spcAft>
                <a:spcPts val="0"/>
              </a:spcAft>
              <a:buClr>
                <a:schemeClr val="lt1"/>
              </a:buClr>
              <a:buSzPts val="1300"/>
              <a:buFont typeface="DM Sans SemiBold"/>
              <a:buChar char="●"/>
            </a:pPr>
            <a:r>
              <a:rPr b="0" i="0" lang="en-GB" sz="1300" u="none" cap="none" strike="noStrike">
                <a:solidFill>
                  <a:schemeClr val="lt1"/>
                </a:solidFill>
                <a:latin typeface="DM Sans SemiBold"/>
                <a:ea typeface="DM Sans SemiBold"/>
                <a:cs typeface="DM Sans SemiBold"/>
                <a:sym typeface="DM Sans SemiBold"/>
              </a:rPr>
              <a:t>Does increase in complexity improve the model? What complexity value do you feel is the best choice? </a:t>
            </a:r>
            <a:endParaRPr b="0" i="0" sz="1300" u="none" cap="none" strike="noStrike">
              <a:solidFill>
                <a:schemeClr val="lt1"/>
              </a:solidFill>
              <a:latin typeface="DM Sans SemiBold"/>
              <a:ea typeface="DM Sans SemiBold"/>
              <a:cs typeface="DM Sans SemiBold"/>
              <a:sym typeface="DM Sans SemiBo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354" name="Shape 354"/>
        <p:cNvGrpSpPr/>
        <p:nvPr/>
      </p:nvGrpSpPr>
      <p:grpSpPr>
        <a:xfrm>
          <a:off x="0" y="0"/>
          <a:ext cx="0" cy="0"/>
          <a:chOff x="0" y="0"/>
          <a:chExt cx="0" cy="0"/>
        </a:xfrm>
      </p:grpSpPr>
      <p:sp>
        <p:nvSpPr>
          <p:cNvPr id="355" name="Google Shape;355;p22"/>
          <p:cNvSpPr txBox="1"/>
          <p:nvPr/>
        </p:nvSpPr>
        <p:spPr>
          <a:xfrm>
            <a:off x="3105100" y="690325"/>
            <a:ext cx="3636300" cy="64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In M214 Statistical Error and Predictive Modeling Validation, students will employ the following learning principles: </a:t>
            </a:r>
            <a:endParaRPr b="1" i="0" sz="900" u="none" cap="none" strike="noStrike">
              <a:solidFill>
                <a:schemeClr val="dk1"/>
              </a:solidFill>
              <a:latin typeface="DM Sans"/>
              <a:ea typeface="DM Sans"/>
              <a:cs typeface="DM Sans"/>
              <a:sym typeface="DM Sans"/>
            </a:endParaRPr>
          </a:p>
        </p:txBody>
      </p:sp>
      <p:sp>
        <p:nvSpPr>
          <p:cNvPr id="356" name="Google Shape;356;p22"/>
          <p:cNvSpPr txBox="1"/>
          <p:nvPr/>
        </p:nvSpPr>
        <p:spPr>
          <a:xfrm>
            <a:off x="3105100" y="1506075"/>
            <a:ext cx="4830900" cy="2268900"/>
          </a:xfrm>
          <a:prstGeom prst="rect">
            <a:avLst/>
          </a:prstGeom>
          <a:noFill/>
          <a:ln>
            <a:noFill/>
          </a:ln>
        </p:spPr>
        <p:txBody>
          <a:bodyPr anchorCtr="0" anchor="t" bIns="0" lIns="0" spcFirstLastPara="1" rIns="0" wrap="square" tIns="0">
            <a:spAutoFit/>
          </a:bodyPr>
          <a:lstStyle/>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with cognitively demanding tasks in heterogeneous settings (LP 1).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in social activities (LP 2).</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Build conceptual understanding through reasoning (LP 3).</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Have agency in their learning (LP 4).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View mathematics as a human endeavor across centuries (LP 5).</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See mathematics as relevant (LP 6).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Employ technology as a tool for problem-solving and understanding (LP 7).</a:t>
            </a:r>
            <a:endParaRPr b="0" i="0" sz="1200" u="none" cap="none" strike="noStrike">
              <a:solidFill>
                <a:schemeClr val="dk1"/>
              </a:solidFill>
              <a:latin typeface="DM Sans"/>
              <a:ea typeface="DM Sans"/>
              <a:cs typeface="DM Sans"/>
              <a:sym typeface="DM Sans"/>
            </a:endParaRPr>
          </a:p>
        </p:txBody>
      </p:sp>
      <p:cxnSp>
        <p:nvCxnSpPr>
          <p:cNvPr id="357" name="Google Shape;357;p22"/>
          <p:cNvCxnSpPr/>
          <p:nvPr/>
        </p:nvCxnSpPr>
        <p:spPr>
          <a:xfrm>
            <a:off x="8834775" y="-6900"/>
            <a:ext cx="0" cy="5155800"/>
          </a:xfrm>
          <a:prstGeom prst="straightConnector1">
            <a:avLst/>
          </a:prstGeom>
          <a:noFill/>
          <a:ln cap="flat" cmpd="sng" w="9525">
            <a:solidFill>
              <a:srgbClr val="000000"/>
            </a:solidFill>
            <a:prstDash val="solid"/>
            <a:round/>
            <a:headEnd len="sm" w="sm" type="none"/>
            <a:tailEnd len="sm" w="sm" type="none"/>
          </a:ln>
        </p:spPr>
      </p:cxnSp>
      <p:sp>
        <p:nvSpPr>
          <p:cNvPr id="358" name="Google Shape;358;p22"/>
          <p:cNvSpPr/>
          <p:nvPr/>
        </p:nvSpPr>
        <p:spPr>
          <a:xfrm>
            <a:off x="0" y="0"/>
            <a:ext cx="27234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22"/>
          <p:cNvSpPr txBox="1"/>
          <p:nvPr/>
        </p:nvSpPr>
        <p:spPr>
          <a:xfrm>
            <a:off x="325175" y="647000"/>
            <a:ext cx="2169900" cy="8127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Learning</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Principles</a:t>
            </a:r>
            <a:endParaRPr b="0" i="0" sz="3300" u="none" cap="none" strike="noStrike">
              <a:solidFill>
                <a:schemeClr val="dk1"/>
              </a:solidFill>
              <a:latin typeface="Nanum Myeongjo"/>
              <a:ea typeface="Nanum Myeongjo"/>
              <a:cs typeface="Nanum Myeongjo"/>
              <a:sym typeface="Nanum Myeongjo"/>
            </a:endParaRPr>
          </a:p>
        </p:txBody>
      </p:sp>
      <p:cxnSp>
        <p:nvCxnSpPr>
          <p:cNvPr id="360" name="Google Shape;360;p22"/>
          <p:cNvCxnSpPr/>
          <p:nvPr/>
        </p:nvCxnSpPr>
        <p:spPr>
          <a:xfrm>
            <a:off x="-13800" y="4831525"/>
            <a:ext cx="9173100" cy="0"/>
          </a:xfrm>
          <a:prstGeom prst="straightConnector1">
            <a:avLst/>
          </a:prstGeom>
          <a:noFill/>
          <a:ln cap="flat" cmpd="sng" w="9525">
            <a:solidFill>
              <a:srgbClr val="000000"/>
            </a:solidFill>
            <a:prstDash val="solid"/>
            <a:round/>
            <a:headEnd len="sm" w="sm" type="none"/>
            <a:tailEnd len="sm" w="sm" type="none"/>
          </a:ln>
        </p:spPr>
      </p:cxnSp>
      <p:cxnSp>
        <p:nvCxnSpPr>
          <p:cNvPr id="361" name="Google Shape;361;p22"/>
          <p:cNvCxnSpPr/>
          <p:nvPr/>
        </p:nvCxnSpPr>
        <p:spPr>
          <a:xfrm>
            <a:off x="2720450" y="-6900"/>
            <a:ext cx="0" cy="5155800"/>
          </a:xfrm>
          <a:prstGeom prst="straightConnector1">
            <a:avLst/>
          </a:prstGeom>
          <a:noFill/>
          <a:ln cap="flat" cmpd="sng" w="9525">
            <a:solidFill>
              <a:schemeClr val="dk1"/>
            </a:solidFill>
            <a:prstDash val="solid"/>
            <a:round/>
            <a:headEnd len="sm" w="sm" type="none"/>
            <a:tailEnd len="sm" w="sm" type="none"/>
          </a:ln>
        </p:spPr>
      </p:cxnSp>
      <p:cxnSp>
        <p:nvCxnSpPr>
          <p:cNvPr id="362" name="Google Shape;362;p22"/>
          <p:cNvCxnSpPr/>
          <p:nvPr/>
        </p:nvCxnSpPr>
        <p:spPr>
          <a:xfrm>
            <a:off x="6900" y="317500"/>
            <a:ext cx="9152400" cy="0"/>
          </a:xfrm>
          <a:prstGeom prst="straightConnector1">
            <a:avLst/>
          </a:prstGeom>
          <a:noFill/>
          <a:ln cap="flat" cmpd="sng" w="9525">
            <a:solidFill>
              <a:srgbClr val="000000"/>
            </a:solidFill>
            <a:prstDash val="solid"/>
            <a:round/>
            <a:headEnd len="sm" w="sm" type="none"/>
            <a:tailEnd len="sm" w="sm"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366" name="Shape 366"/>
        <p:cNvGrpSpPr/>
        <p:nvPr/>
      </p:nvGrpSpPr>
      <p:grpSpPr>
        <a:xfrm>
          <a:off x="0" y="0"/>
          <a:ext cx="0" cy="0"/>
          <a:chOff x="0" y="0"/>
          <a:chExt cx="0" cy="0"/>
        </a:xfrm>
      </p:grpSpPr>
      <p:sp>
        <p:nvSpPr>
          <p:cNvPr id="367" name="Google Shape;367;p23"/>
          <p:cNvSpPr txBox="1"/>
          <p:nvPr/>
        </p:nvSpPr>
        <p:spPr>
          <a:xfrm>
            <a:off x="3105100" y="690325"/>
            <a:ext cx="3636300" cy="64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In M214 Statistical Error and Predictive Modeling Validation, students will employ the following learning principles: </a:t>
            </a:r>
            <a:endParaRPr b="1" i="0" sz="900" u="none" cap="none" strike="noStrike">
              <a:solidFill>
                <a:schemeClr val="dk1"/>
              </a:solidFill>
              <a:latin typeface="DM Sans"/>
              <a:ea typeface="DM Sans"/>
              <a:cs typeface="DM Sans"/>
              <a:sym typeface="DM Sans"/>
            </a:endParaRPr>
          </a:p>
        </p:txBody>
      </p:sp>
      <p:sp>
        <p:nvSpPr>
          <p:cNvPr id="368" name="Google Shape;368;p23"/>
          <p:cNvSpPr txBox="1"/>
          <p:nvPr/>
        </p:nvSpPr>
        <p:spPr>
          <a:xfrm>
            <a:off x="3105100" y="1506075"/>
            <a:ext cx="4830900" cy="2268900"/>
          </a:xfrm>
          <a:prstGeom prst="rect">
            <a:avLst/>
          </a:prstGeom>
          <a:noFill/>
          <a:ln>
            <a:noFill/>
          </a:ln>
        </p:spPr>
        <p:txBody>
          <a:bodyPr anchorCtr="0" anchor="t" bIns="0" lIns="0" spcFirstLastPara="1" rIns="0" wrap="square" tIns="0">
            <a:spAutoFit/>
          </a:bodyPr>
          <a:lstStyle/>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with cognitively demanding tasks in heterogeneous settings (LP 1).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in social activities (LP 2).</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Build conceptual understanding through reasoning (LP 3).</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Have agency in their learning (LP 4).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View mathematics as a human endeavor across centuries (LP 5).</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See mathematics as relevant (LP 6).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Employ technology as a tool for problem-solving and understanding (LP 7).</a:t>
            </a:r>
            <a:endParaRPr b="0" i="0" sz="1200" u="none" cap="none" strike="noStrike">
              <a:solidFill>
                <a:schemeClr val="dk1"/>
              </a:solidFill>
              <a:latin typeface="DM Sans"/>
              <a:ea typeface="DM Sans"/>
              <a:cs typeface="DM Sans"/>
              <a:sym typeface="DM Sans"/>
            </a:endParaRPr>
          </a:p>
        </p:txBody>
      </p:sp>
      <p:cxnSp>
        <p:nvCxnSpPr>
          <p:cNvPr id="369" name="Google Shape;369;p23"/>
          <p:cNvCxnSpPr/>
          <p:nvPr/>
        </p:nvCxnSpPr>
        <p:spPr>
          <a:xfrm>
            <a:off x="8834775" y="-6900"/>
            <a:ext cx="0" cy="5155800"/>
          </a:xfrm>
          <a:prstGeom prst="straightConnector1">
            <a:avLst/>
          </a:prstGeom>
          <a:noFill/>
          <a:ln cap="flat" cmpd="sng" w="9525">
            <a:solidFill>
              <a:srgbClr val="000000"/>
            </a:solidFill>
            <a:prstDash val="solid"/>
            <a:round/>
            <a:headEnd len="sm" w="sm" type="none"/>
            <a:tailEnd len="sm" w="sm" type="none"/>
          </a:ln>
        </p:spPr>
      </p:cxnSp>
      <p:sp>
        <p:nvSpPr>
          <p:cNvPr id="370" name="Google Shape;370;p23"/>
          <p:cNvSpPr/>
          <p:nvPr/>
        </p:nvSpPr>
        <p:spPr>
          <a:xfrm>
            <a:off x="0" y="0"/>
            <a:ext cx="27234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71" name="Google Shape;371;p23"/>
          <p:cNvCxnSpPr/>
          <p:nvPr/>
        </p:nvCxnSpPr>
        <p:spPr>
          <a:xfrm>
            <a:off x="-13800" y="4831525"/>
            <a:ext cx="9173100" cy="0"/>
          </a:xfrm>
          <a:prstGeom prst="straightConnector1">
            <a:avLst/>
          </a:prstGeom>
          <a:noFill/>
          <a:ln cap="flat" cmpd="sng" w="9525">
            <a:solidFill>
              <a:srgbClr val="000000"/>
            </a:solidFill>
            <a:prstDash val="solid"/>
            <a:round/>
            <a:headEnd len="sm" w="sm" type="none"/>
            <a:tailEnd len="sm" w="sm" type="none"/>
          </a:ln>
        </p:spPr>
      </p:cxnSp>
      <p:cxnSp>
        <p:nvCxnSpPr>
          <p:cNvPr id="372" name="Google Shape;372;p23"/>
          <p:cNvCxnSpPr/>
          <p:nvPr/>
        </p:nvCxnSpPr>
        <p:spPr>
          <a:xfrm>
            <a:off x="2720450" y="-6900"/>
            <a:ext cx="0" cy="5155800"/>
          </a:xfrm>
          <a:prstGeom prst="straightConnector1">
            <a:avLst/>
          </a:prstGeom>
          <a:noFill/>
          <a:ln cap="flat" cmpd="sng" w="9525">
            <a:solidFill>
              <a:schemeClr val="dk1"/>
            </a:solidFill>
            <a:prstDash val="solid"/>
            <a:round/>
            <a:headEnd len="sm" w="sm" type="none"/>
            <a:tailEnd len="sm" w="sm" type="none"/>
          </a:ln>
        </p:spPr>
      </p:cxnSp>
      <p:cxnSp>
        <p:nvCxnSpPr>
          <p:cNvPr id="373" name="Google Shape;373;p23"/>
          <p:cNvCxnSpPr/>
          <p:nvPr/>
        </p:nvCxnSpPr>
        <p:spPr>
          <a:xfrm>
            <a:off x="6900" y="317500"/>
            <a:ext cx="9152400" cy="0"/>
          </a:xfrm>
          <a:prstGeom prst="straightConnector1">
            <a:avLst/>
          </a:prstGeom>
          <a:noFill/>
          <a:ln cap="flat" cmpd="sng" w="9525">
            <a:solidFill>
              <a:srgbClr val="000000"/>
            </a:solidFill>
            <a:prstDash val="solid"/>
            <a:round/>
            <a:headEnd len="sm" w="sm" type="none"/>
            <a:tailEnd len="sm" w="sm" type="none"/>
          </a:ln>
        </p:spPr>
      </p:cxnSp>
      <p:sp>
        <p:nvSpPr>
          <p:cNvPr id="374" name="Google Shape;374;p23"/>
          <p:cNvSpPr txBox="1"/>
          <p:nvPr/>
        </p:nvSpPr>
        <p:spPr>
          <a:xfrm>
            <a:off x="325175" y="647000"/>
            <a:ext cx="2169900" cy="8127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Learning</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Principles</a:t>
            </a:r>
            <a:endParaRPr b="0" i="0" sz="3300" u="none" cap="none" strike="noStrike">
              <a:solidFill>
                <a:schemeClr val="dk1"/>
              </a:solidFill>
              <a:latin typeface="Nanum Myeongjo"/>
              <a:ea typeface="Nanum Myeongjo"/>
              <a:cs typeface="Nanum Myeongjo"/>
              <a:sym typeface="Nanum Myeongjo"/>
            </a:endParaRPr>
          </a:p>
        </p:txBody>
      </p:sp>
      <p:sp>
        <p:nvSpPr>
          <p:cNvPr id="375" name="Google Shape;375;p23"/>
          <p:cNvSpPr/>
          <p:nvPr/>
        </p:nvSpPr>
        <p:spPr>
          <a:xfrm>
            <a:off x="6543275" y="25787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GB" sz="1300" u="none" cap="none" strike="noStrike">
                <a:solidFill>
                  <a:srgbClr val="83FBA3"/>
                </a:solidFill>
                <a:latin typeface="Proxima Nova"/>
                <a:ea typeface="Proxima Nova"/>
                <a:cs typeface="Proxima Nova"/>
                <a:sym typeface="Proxima Nova"/>
              </a:rPr>
              <a:t>Which of these principles does this task lend itself to? Which ones can the task be easily adapted to accommodate?</a:t>
            </a:r>
            <a:endParaRPr b="0" i="0" sz="13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379" name="Shape 379"/>
        <p:cNvGrpSpPr/>
        <p:nvPr/>
      </p:nvGrpSpPr>
      <p:grpSpPr>
        <a:xfrm>
          <a:off x="0" y="0"/>
          <a:ext cx="0" cy="0"/>
          <a:chOff x="0" y="0"/>
          <a:chExt cx="0" cy="0"/>
        </a:xfrm>
      </p:grpSpPr>
      <p:sp>
        <p:nvSpPr>
          <p:cNvPr id="380" name="Google Shape;380;p24"/>
          <p:cNvSpPr txBox="1"/>
          <p:nvPr/>
        </p:nvSpPr>
        <p:spPr>
          <a:xfrm>
            <a:off x="3105100" y="690325"/>
            <a:ext cx="3636300" cy="64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In M214 Statistical Error and Predictive Modeling Validation, students will employ the following learning principles: </a:t>
            </a:r>
            <a:endParaRPr b="1" i="0" sz="900" u="none" cap="none" strike="noStrike">
              <a:solidFill>
                <a:schemeClr val="dk1"/>
              </a:solidFill>
              <a:latin typeface="DM Sans"/>
              <a:ea typeface="DM Sans"/>
              <a:cs typeface="DM Sans"/>
              <a:sym typeface="DM Sans"/>
            </a:endParaRPr>
          </a:p>
        </p:txBody>
      </p:sp>
      <p:sp>
        <p:nvSpPr>
          <p:cNvPr id="381" name="Google Shape;381;p24"/>
          <p:cNvSpPr txBox="1"/>
          <p:nvPr/>
        </p:nvSpPr>
        <p:spPr>
          <a:xfrm>
            <a:off x="3105100" y="1506075"/>
            <a:ext cx="4830900" cy="2268900"/>
          </a:xfrm>
          <a:prstGeom prst="rect">
            <a:avLst/>
          </a:prstGeom>
          <a:noFill/>
          <a:ln>
            <a:noFill/>
          </a:ln>
        </p:spPr>
        <p:txBody>
          <a:bodyPr anchorCtr="0" anchor="t" bIns="0" lIns="0" spcFirstLastPara="1" rIns="0" wrap="square" tIns="0">
            <a:spAutoFit/>
          </a:bodyPr>
          <a:lstStyle/>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with cognitively demanding tasks in heterogeneous settings (LP 1).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in social activities (LP 2).</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Build conceptual understanding through reasoning (LP 3).</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Have agency in their learning (LP 4).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View mathematics as a human endeavor across centuries (LP 5).</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See mathematics as relevant (LP 6).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Employ technology as a tool for problem-solving and understanding (LP 7).</a:t>
            </a:r>
            <a:endParaRPr b="0" i="0" sz="1200" u="none" cap="none" strike="noStrike">
              <a:solidFill>
                <a:schemeClr val="dk1"/>
              </a:solidFill>
              <a:latin typeface="DM Sans"/>
              <a:ea typeface="DM Sans"/>
              <a:cs typeface="DM Sans"/>
              <a:sym typeface="DM Sans"/>
            </a:endParaRPr>
          </a:p>
        </p:txBody>
      </p:sp>
      <p:cxnSp>
        <p:nvCxnSpPr>
          <p:cNvPr id="382" name="Google Shape;382;p24"/>
          <p:cNvCxnSpPr/>
          <p:nvPr/>
        </p:nvCxnSpPr>
        <p:spPr>
          <a:xfrm>
            <a:off x="8834775" y="-6900"/>
            <a:ext cx="0" cy="5155800"/>
          </a:xfrm>
          <a:prstGeom prst="straightConnector1">
            <a:avLst/>
          </a:prstGeom>
          <a:noFill/>
          <a:ln cap="flat" cmpd="sng" w="9525">
            <a:solidFill>
              <a:srgbClr val="000000"/>
            </a:solidFill>
            <a:prstDash val="solid"/>
            <a:round/>
            <a:headEnd len="sm" w="sm" type="none"/>
            <a:tailEnd len="sm" w="sm" type="none"/>
          </a:ln>
        </p:spPr>
      </p:cxnSp>
      <p:sp>
        <p:nvSpPr>
          <p:cNvPr id="383" name="Google Shape;383;p24"/>
          <p:cNvSpPr/>
          <p:nvPr/>
        </p:nvSpPr>
        <p:spPr>
          <a:xfrm>
            <a:off x="0" y="0"/>
            <a:ext cx="27234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84" name="Google Shape;384;p24"/>
          <p:cNvCxnSpPr/>
          <p:nvPr/>
        </p:nvCxnSpPr>
        <p:spPr>
          <a:xfrm>
            <a:off x="-13800" y="4831525"/>
            <a:ext cx="9173100" cy="0"/>
          </a:xfrm>
          <a:prstGeom prst="straightConnector1">
            <a:avLst/>
          </a:prstGeom>
          <a:noFill/>
          <a:ln cap="flat" cmpd="sng" w="9525">
            <a:solidFill>
              <a:srgbClr val="000000"/>
            </a:solidFill>
            <a:prstDash val="solid"/>
            <a:round/>
            <a:headEnd len="sm" w="sm" type="none"/>
            <a:tailEnd len="sm" w="sm" type="none"/>
          </a:ln>
        </p:spPr>
      </p:cxnSp>
      <p:cxnSp>
        <p:nvCxnSpPr>
          <p:cNvPr id="385" name="Google Shape;385;p24"/>
          <p:cNvCxnSpPr/>
          <p:nvPr/>
        </p:nvCxnSpPr>
        <p:spPr>
          <a:xfrm>
            <a:off x="2720450" y="-6900"/>
            <a:ext cx="0" cy="5155800"/>
          </a:xfrm>
          <a:prstGeom prst="straightConnector1">
            <a:avLst/>
          </a:prstGeom>
          <a:noFill/>
          <a:ln cap="flat" cmpd="sng" w="9525">
            <a:solidFill>
              <a:schemeClr val="dk1"/>
            </a:solidFill>
            <a:prstDash val="solid"/>
            <a:round/>
            <a:headEnd len="sm" w="sm" type="none"/>
            <a:tailEnd len="sm" w="sm" type="none"/>
          </a:ln>
        </p:spPr>
      </p:cxnSp>
      <p:sp>
        <p:nvSpPr>
          <p:cNvPr id="386" name="Google Shape;386;p24"/>
          <p:cNvSpPr/>
          <p:nvPr/>
        </p:nvSpPr>
        <p:spPr>
          <a:xfrm>
            <a:off x="6543275" y="25787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24"/>
          <p:cNvSpPr txBox="1"/>
          <p:nvPr/>
        </p:nvSpPr>
        <p:spPr>
          <a:xfrm>
            <a:off x="6739325" y="3235575"/>
            <a:ext cx="15540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83FBA3"/>
                </a:solidFill>
                <a:latin typeface="DM Sans"/>
                <a:ea typeface="DM Sans"/>
                <a:cs typeface="DM Sans"/>
                <a:sym typeface="DM Sans"/>
              </a:rPr>
              <a:t>Share what </a:t>
            </a:r>
            <a:br>
              <a:rPr b="1" i="0" lang="en-GB" sz="1600" u="none" cap="none" strike="noStrike">
                <a:solidFill>
                  <a:srgbClr val="83FBA3"/>
                </a:solidFill>
                <a:latin typeface="DM Sans"/>
                <a:ea typeface="DM Sans"/>
                <a:cs typeface="DM Sans"/>
                <a:sym typeface="DM Sans"/>
              </a:rPr>
            </a:br>
            <a:r>
              <a:rPr b="1" i="0" lang="en-GB" sz="1600" u="none" cap="none" strike="noStrike">
                <a:solidFill>
                  <a:srgbClr val="83FBA3"/>
                </a:solidFill>
                <a:latin typeface="DM Sans"/>
                <a:ea typeface="DM Sans"/>
                <a:cs typeface="DM Sans"/>
                <a:sym typeface="DM Sans"/>
              </a:rPr>
              <a:t>you came up with!</a:t>
            </a:r>
            <a:endParaRPr b="1" i="0" sz="1000" u="none" cap="none" strike="noStrike">
              <a:solidFill>
                <a:srgbClr val="83FBA3"/>
              </a:solidFill>
              <a:latin typeface="DM Sans"/>
              <a:ea typeface="DM Sans"/>
              <a:cs typeface="DM Sans"/>
              <a:sym typeface="DM Sans"/>
            </a:endParaRPr>
          </a:p>
        </p:txBody>
      </p:sp>
      <p:cxnSp>
        <p:nvCxnSpPr>
          <p:cNvPr id="388" name="Google Shape;388;p24"/>
          <p:cNvCxnSpPr/>
          <p:nvPr/>
        </p:nvCxnSpPr>
        <p:spPr>
          <a:xfrm>
            <a:off x="6900" y="317500"/>
            <a:ext cx="9152400" cy="0"/>
          </a:xfrm>
          <a:prstGeom prst="straightConnector1">
            <a:avLst/>
          </a:prstGeom>
          <a:noFill/>
          <a:ln cap="flat" cmpd="sng" w="9525">
            <a:solidFill>
              <a:srgbClr val="000000"/>
            </a:solidFill>
            <a:prstDash val="solid"/>
            <a:round/>
            <a:headEnd len="sm" w="sm" type="none"/>
            <a:tailEnd len="sm" w="sm" type="none"/>
          </a:ln>
        </p:spPr>
      </p:cxnSp>
      <p:sp>
        <p:nvSpPr>
          <p:cNvPr id="389" name="Google Shape;389;p24"/>
          <p:cNvSpPr txBox="1"/>
          <p:nvPr/>
        </p:nvSpPr>
        <p:spPr>
          <a:xfrm>
            <a:off x="325175" y="647000"/>
            <a:ext cx="2169900" cy="8127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Learning</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Principles</a:t>
            </a:r>
            <a:endParaRPr b="0" i="0" sz="33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393" name="Shape 393"/>
        <p:cNvGrpSpPr/>
        <p:nvPr/>
      </p:nvGrpSpPr>
      <p:grpSpPr>
        <a:xfrm>
          <a:off x="0" y="0"/>
          <a:ext cx="0" cy="0"/>
          <a:chOff x="0" y="0"/>
          <a:chExt cx="0" cy="0"/>
        </a:xfrm>
      </p:grpSpPr>
      <p:cxnSp>
        <p:nvCxnSpPr>
          <p:cNvPr id="394" name="Google Shape;394;p25"/>
          <p:cNvCxnSpPr/>
          <p:nvPr/>
        </p:nvCxnSpPr>
        <p:spPr>
          <a:xfrm>
            <a:off x="3115350" y="300"/>
            <a:ext cx="0" cy="5141400"/>
          </a:xfrm>
          <a:prstGeom prst="straightConnector1">
            <a:avLst/>
          </a:prstGeom>
          <a:noFill/>
          <a:ln cap="flat" cmpd="sng" w="9525">
            <a:solidFill>
              <a:schemeClr val="dk2"/>
            </a:solidFill>
            <a:prstDash val="solid"/>
            <a:round/>
            <a:headEnd len="sm" w="sm" type="none"/>
            <a:tailEnd len="sm" w="sm" type="none"/>
          </a:ln>
        </p:spPr>
      </p:cxnSp>
      <p:sp>
        <p:nvSpPr>
          <p:cNvPr id="395" name="Google Shape;395;p25"/>
          <p:cNvSpPr txBox="1"/>
          <p:nvPr/>
        </p:nvSpPr>
        <p:spPr>
          <a:xfrm>
            <a:off x="3419850" y="303450"/>
            <a:ext cx="4318200" cy="15759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Task 1: Student Work </a:t>
            </a:r>
            <a:endParaRPr b="0" i="0" sz="5200" u="none" cap="none" strike="noStrike">
              <a:solidFill>
                <a:schemeClr val="dk1"/>
              </a:solidFill>
              <a:latin typeface="Nanum Myeongjo"/>
              <a:ea typeface="Nanum Myeongjo"/>
              <a:cs typeface="Nanum Myeongjo"/>
              <a:sym typeface="Nanum Myeongjo"/>
            </a:endParaRPr>
          </a:p>
        </p:txBody>
      </p:sp>
      <p:sp>
        <p:nvSpPr>
          <p:cNvPr id="396" name="Google Shape;396;p25"/>
          <p:cNvSpPr txBox="1"/>
          <p:nvPr/>
        </p:nvSpPr>
        <p:spPr>
          <a:xfrm>
            <a:off x="615900" y="303450"/>
            <a:ext cx="1441500" cy="13785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03</a:t>
            </a:r>
            <a:endParaRPr b="0" i="0" sz="52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400" name="Shape 400"/>
        <p:cNvGrpSpPr/>
        <p:nvPr/>
      </p:nvGrpSpPr>
      <p:grpSpPr>
        <a:xfrm>
          <a:off x="0" y="0"/>
          <a:ext cx="0" cy="0"/>
          <a:chOff x="0" y="0"/>
          <a:chExt cx="0" cy="0"/>
        </a:xfrm>
      </p:grpSpPr>
      <p:cxnSp>
        <p:nvCxnSpPr>
          <p:cNvPr id="401" name="Google Shape;401;g266054862e7_0_0"/>
          <p:cNvCxnSpPr/>
          <p:nvPr/>
        </p:nvCxnSpPr>
        <p:spPr>
          <a:xfrm>
            <a:off x="312775" y="-13900"/>
            <a:ext cx="0" cy="5178300"/>
          </a:xfrm>
          <a:prstGeom prst="straightConnector1">
            <a:avLst/>
          </a:prstGeom>
          <a:noFill/>
          <a:ln cap="flat" cmpd="sng" w="9525">
            <a:solidFill>
              <a:srgbClr val="83FBA3"/>
            </a:solidFill>
            <a:prstDash val="solid"/>
            <a:round/>
            <a:headEnd len="med" w="med" type="none"/>
            <a:tailEnd len="med" w="med" type="none"/>
          </a:ln>
        </p:spPr>
      </p:cxnSp>
      <p:cxnSp>
        <p:nvCxnSpPr>
          <p:cNvPr id="402" name="Google Shape;402;g266054862e7_0_0"/>
          <p:cNvCxnSpPr/>
          <p:nvPr/>
        </p:nvCxnSpPr>
        <p:spPr>
          <a:xfrm rot="10800000">
            <a:off x="-100" y="4837750"/>
            <a:ext cx="9202800" cy="0"/>
          </a:xfrm>
          <a:prstGeom prst="straightConnector1">
            <a:avLst/>
          </a:prstGeom>
          <a:noFill/>
          <a:ln cap="flat" cmpd="sng" w="9525">
            <a:solidFill>
              <a:srgbClr val="83FBA3"/>
            </a:solidFill>
            <a:prstDash val="solid"/>
            <a:round/>
            <a:headEnd len="med" w="med" type="none"/>
            <a:tailEnd len="med" w="med" type="none"/>
          </a:ln>
        </p:spPr>
      </p:cxnSp>
      <p:sp>
        <p:nvSpPr>
          <p:cNvPr id="403" name="Google Shape;403;g266054862e7_0_0"/>
          <p:cNvSpPr txBox="1"/>
          <p:nvPr/>
        </p:nvSpPr>
        <p:spPr>
          <a:xfrm>
            <a:off x="615900" y="368375"/>
            <a:ext cx="7647000" cy="538800"/>
          </a:xfrm>
          <a:prstGeom prst="rect">
            <a:avLst/>
          </a:prstGeom>
          <a:noFill/>
          <a:ln>
            <a:noFill/>
          </a:ln>
        </p:spPr>
        <p:txBody>
          <a:bodyPr anchorCtr="0" anchor="t" bIns="0" lIns="0" spcFirstLastPara="1" rIns="0" wrap="square" tIns="0">
            <a:spAutoFit/>
          </a:bodyPr>
          <a:lstStyle/>
          <a:p>
            <a:pPr indent="0" lvl="0" marL="0" rtl="0" algn="l">
              <a:spcBef>
                <a:spcPts val="0"/>
              </a:spcBef>
              <a:spcAft>
                <a:spcPts val="1000"/>
              </a:spcAft>
              <a:buNone/>
            </a:pPr>
            <a:r>
              <a:rPr lang="en-GB" sz="3500">
                <a:solidFill>
                  <a:srgbClr val="83FBA3"/>
                </a:solidFill>
                <a:latin typeface="Nanum Myeongjo"/>
                <a:ea typeface="Nanum Myeongjo"/>
                <a:cs typeface="Nanum Myeongjo"/>
                <a:sym typeface="Nanum Myeongjo"/>
              </a:rPr>
              <a:t>Our Focus: Evidence of Learning</a:t>
            </a:r>
            <a:endParaRPr sz="3500">
              <a:solidFill>
                <a:srgbClr val="83FBA3"/>
              </a:solidFill>
              <a:latin typeface="Nanum Myeongjo"/>
              <a:ea typeface="Nanum Myeongjo"/>
              <a:cs typeface="Nanum Myeongjo"/>
              <a:sym typeface="Nanum Myeongjo"/>
            </a:endParaRPr>
          </a:p>
        </p:txBody>
      </p:sp>
      <p:sp>
        <p:nvSpPr>
          <p:cNvPr id="404" name="Google Shape;404;g266054862e7_0_0"/>
          <p:cNvSpPr txBox="1"/>
          <p:nvPr/>
        </p:nvSpPr>
        <p:spPr>
          <a:xfrm>
            <a:off x="6735575" y="2806725"/>
            <a:ext cx="1561500" cy="1185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GB" sz="1100">
                <a:solidFill>
                  <a:srgbClr val="145758"/>
                </a:solidFill>
                <a:latin typeface="DM Sans"/>
                <a:ea typeface="DM Sans"/>
                <a:cs typeface="DM Sans"/>
                <a:sym typeface="DM Sans"/>
              </a:rPr>
              <a:t>Come off mute: </a:t>
            </a:r>
            <a:endParaRPr b="1" sz="1100">
              <a:solidFill>
                <a:srgbClr val="145758"/>
              </a:solidFill>
              <a:latin typeface="DM Sans"/>
              <a:ea typeface="DM Sans"/>
              <a:cs typeface="DM Sans"/>
              <a:sym typeface="DM Sans"/>
            </a:endParaRPr>
          </a:p>
          <a:p>
            <a:pPr indent="0" lvl="0" marL="0" rtl="0" algn="ctr">
              <a:spcBef>
                <a:spcPts val="0"/>
              </a:spcBef>
              <a:spcAft>
                <a:spcPts val="0"/>
              </a:spcAft>
              <a:buNone/>
            </a:pPr>
            <a:r>
              <a:rPr b="1" lang="en-GB" sz="1100">
                <a:solidFill>
                  <a:srgbClr val="145758"/>
                </a:solidFill>
                <a:latin typeface="DM Sans"/>
                <a:ea typeface="DM Sans"/>
                <a:cs typeface="DM Sans"/>
                <a:sym typeface="DM Sans"/>
              </a:rPr>
              <a:t>What labels are you hearing? </a:t>
            </a:r>
            <a:endParaRPr b="1" sz="1100">
              <a:solidFill>
                <a:srgbClr val="145758"/>
              </a:solidFill>
              <a:latin typeface="DM Sans"/>
              <a:ea typeface="DM Sans"/>
              <a:cs typeface="DM Sans"/>
              <a:sym typeface="DM Sans"/>
            </a:endParaRPr>
          </a:p>
          <a:p>
            <a:pPr indent="0" lvl="0" marL="0" rtl="0" algn="ctr">
              <a:spcBef>
                <a:spcPts val="0"/>
              </a:spcBef>
              <a:spcAft>
                <a:spcPts val="0"/>
              </a:spcAft>
              <a:buNone/>
            </a:pPr>
            <a:r>
              <a:rPr b="1" lang="en-GB" sz="1100">
                <a:solidFill>
                  <a:srgbClr val="145758"/>
                </a:solidFill>
                <a:latin typeface="DM Sans"/>
                <a:ea typeface="DM Sans"/>
                <a:cs typeface="DM Sans"/>
                <a:sym typeface="DM Sans"/>
              </a:rPr>
              <a:t>What would it look like and sound like to truly recognize and build on students’ </a:t>
            </a:r>
            <a:r>
              <a:rPr b="1" lang="en-GB" sz="1100" u="sng">
                <a:solidFill>
                  <a:srgbClr val="145758"/>
                </a:solidFill>
                <a:latin typeface="DM Sans"/>
                <a:ea typeface="DM Sans"/>
                <a:cs typeface="DM Sans"/>
                <a:sym typeface="DM Sans"/>
              </a:rPr>
              <a:t>assets</a:t>
            </a:r>
            <a:r>
              <a:rPr b="1" lang="en-GB" sz="1100">
                <a:solidFill>
                  <a:srgbClr val="145758"/>
                </a:solidFill>
                <a:latin typeface="DM Sans"/>
                <a:ea typeface="DM Sans"/>
                <a:cs typeface="DM Sans"/>
                <a:sym typeface="DM Sans"/>
              </a:rPr>
              <a:t>?</a:t>
            </a:r>
            <a:endParaRPr b="1" sz="1100">
              <a:solidFill>
                <a:srgbClr val="145758"/>
              </a:solidFill>
              <a:latin typeface="DM Sans"/>
              <a:ea typeface="DM Sans"/>
              <a:cs typeface="DM Sans"/>
              <a:sym typeface="DM Sans"/>
            </a:endParaRPr>
          </a:p>
        </p:txBody>
      </p:sp>
      <p:pic>
        <p:nvPicPr>
          <p:cNvPr id="405" name="Google Shape;405;g266054862e7_0_0"/>
          <p:cNvPicPr preferRelativeResize="0"/>
          <p:nvPr/>
        </p:nvPicPr>
        <p:blipFill>
          <a:blip r:embed="rId3">
            <a:alphaModFix/>
          </a:blip>
          <a:stretch>
            <a:fillRect/>
          </a:stretch>
        </p:blipFill>
        <p:spPr>
          <a:xfrm>
            <a:off x="2429868" y="1006725"/>
            <a:ext cx="4019068" cy="423632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409" name="Shape 409"/>
        <p:cNvGrpSpPr/>
        <p:nvPr/>
      </p:nvGrpSpPr>
      <p:grpSpPr>
        <a:xfrm>
          <a:off x="0" y="0"/>
          <a:ext cx="0" cy="0"/>
          <a:chOff x="0" y="0"/>
          <a:chExt cx="0" cy="0"/>
        </a:xfrm>
      </p:grpSpPr>
      <p:sp>
        <p:nvSpPr>
          <p:cNvPr id="410" name="Google Shape;410;p26"/>
          <p:cNvSpPr txBox="1"/>
          <p:nvPr/>
        </p:nvSpPr>
        <p:spPr>
          <a:xfrm>
            <a:off x="615900" y="2077375"/>
            <a:ext cx="2617200" cy="525000"/>
          </a:xfrm>
          <a:prstGeom prst="rect">
            <a:avLst/>
          </a:prstGeom>
          <a:noFill/>
          <a:ln>
            <a:noFill/>
          </a:ln>
        </p:spPr>
        <p:txBody>
          <a:bodyPr anchorCtr="0" anchor="t" bIns="0" lIns="91425" spcFirstLastPara="1" rIns="0" wrap="square" tIns="0">
            <a:spAutoFit/>
          </a:bodyPr>
          <a:lstStyle/>
          <a:p>
            <a:pPr indent="-82296" lvl="0" marL="82296" marR="0" rtl="0" algn="l">
              <a:lnSpc>
                <a:spcPct val="105000"/>
              </a:lnSpc>
              <a:spcBef>
                <a:spcPts val="1200"/>
              </a:spcBef>
              <a:spcAft>
                <a:spcPts val="0"/>
              </a:spcAft>
              <a:buClr>
                <a:schemeClr val="dk1"/>
              </a:buClr>
              <a:buSzPts val="1100"/>
              <a:buFont typeface="DM Sans"/>
              <a:buChar char="●"/>
            </a:pPr>
            <a:r>
              <a:rPr b="0" i="0" lang="en-GB" sz="1100" u="none" cap="none" strike="noStrike">
                <a:solidFill>
                  <a:schemeClr val="dk1"/>
                </a:solidFill>
                <a:latin typeface="DM Sans"/>
                <a:ea typeface="DM Sans"/>
                <a:cs typeface="DM Sans"/>
                <a:sym typeface="DM Sans"/>
              </a:rPr>
              <a:t>Jot down at least one thing you notice about this piece of student work.  </a:t>
            </a:r>
            <a:endParaRPr b="0" i="0" sz="1100" u="none" cap="none" strike="noStrike">
              <a:solidFill>
                <a:schemeClr val="dk1"/>
              </a:solidFill>
              <a:latin typeface="DM Sans"/>
              <a:ea typeface="DM Sans"/>
              <a:cs typeface="DM Sans"/>
              <a:sym typeface="DM Sans"/>
            </a:endParaRPr>
          </a:p>
        </p:txBody>
      </p:sp>
      <p:sp>
        <p:nvSpPr>
          <p:cNvPr id="411" name="Google Shape;411;p26"/>
          <p:cNvSpPr txBox="1"/>
          <p:nvPr/>
        </p:nvSpPr>
        <p:spPr>
          <a:xfrm>
            <a:off x="615900" y="1764850"/>
            <a:ext cx="2617200" cy="1692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Clr>
                <a:srgbClr val="000000"/>
              </a:buClr>
              <a:buSzPts val="1100"/>
              <a:buFont typeface="Arial"/>
              <a:buNone/>
            </a:pPr>
            <a:r>
              <a:rPr b="0" i="0" lang="en-GB" sz="1100" u="none" cap="none" strike="noStrike">
                <a:solidFill>
                  <a:schemeClr val="dk1"/>
                </a:solidFill>
                <a:latin typeface="DM Sans Medium"/>
                <a:ea typeface="DM Sans Medium"/>
                <a:cs typeface="DM Sans Medium"/>
                <a:sym typeface="DM Sans Medium"/>
              </a:rPr>
              <a:t>What do you notice? </a:t>
            </a:r>
            <a:endParaRPr b="0" i="0" sz="1100" u="none" cap="none" strike="noStrike">
              <a:solidFill>
                <a:srgbClr val="000000"/>
              </a:solidFill>
              <a:latin typeface="DM Sans Medium"/>
              <a:ea typeface="DM Sans Medium"/>
              <a:cs typeface="DM Sans Medium"/>
              <a:sym typeface="DM Sans Medium"/>
            </a:endParaRPr>
          </a:p>
        </p:txBody>
      </p:sp>
      <p:cxnSp>
        <p:nvCxnSpPr>
          <p:cNvPr id="412" name="Google Shape;412;p26"/>
          <p:cNvCxnSpPr/>
          <p:nvPr/>
        </p:nvCxnSpPr>
        <p:spPr>
          <a:xfrm>
            <a:off x="-2700" y="1482784"/>
            <a:ext cx="9149400" cy="0"/>
          </a:xfrm>
          <a:prstGeom prst="straightConnector1">
            <a:avLst/>
          </a:prstGeom>
          <a:noFill/>
          <a:ln cap="flat" cmpd="sng" w="9525">
            <a:solidFill>
              <a:schemeClr val="dk1"/>
            </a:solidFill>
            <a:prstDash val="solid"/>
            <a:round/>
            <a:headEnd len="sm" w="sm" type="none"/>
            <a:tailEnd len="sm" w="sm" type="none"/>
          </a:ln>
        </p:spPr>
      </p:cxnSp>
      <p:cxnSp>
        <p:nvCxnSpPr>
          <p:cNvPr id="413" name="Google Shape;413;p26"/>
          <p:cNvCxnSpPr/>
          <p:nvPr/>
        </p:nvCxnSpPr>
        <p:spPr>
          <a:xfrm>
            <a:off x="7081850" y="300"/>
            <a:ext cx="0" cy="5141400"/>
          </a:xfrm>
          <a:prstGeom prst="straightConnector1">
            <a:avLst/>
          </a:prstGeom>
          <a:noFill/>
          <a:ln cap="flat" cmpd="sng" w="9525">
            <a:solidFill>
              <a:schemeClr val="dk2"/>
            </a:solidFill>
            <a:prstDash val="solid"/>
            <a:round/>
            <a:headEnd len="sm" w="sm" type="none"/>
            <a:tailEnd len="sm" w="sm" type="none"/>
          </a:ln>
        </p:spPr>
      </p:cxnSp>
      <p:sp>
        <p:nvSpPr>
          <p:cNvPr id="414" name="Google Shape;414;p26"/>
          <p:cNvSpPr txBox="1"/>
          <p:nvPr/>
        </p:nvSpPr>
        <p:spPr>
          <a:xfrm>
            <a:off x="615900" y="303450"/>
            <a:ext cx="5453700" cy="9144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Round 1:What </a:t>
            </a:r>
            <a:br>
              <a:rPr b="0" i="0" lang="en-GB" sz="3300" u="none" cap="none" strike="noStrike">
                <a:solidFill>
                  <a:schemeClr val="dk1"/>
                </a:solidFill>
                <a:latin typeface="Nanum Myeongjo"/>
                <a:ea typeface="Nanum Myeongjo"/>
                <a:cs typeface="Nanum Myeongjo"/>
                <a:sym typeface="Nanum Myeongjo"/>
              </a:rPr>
            </a:br>
            <a:r>
              <a:rPr b="0" i="0" lang="en-GB" sz="3300" u="none" cap="none" strike="noStrike">
                <a:solidFill>
                  <a:schemeClr val="dk1"/>
                </a:solidFill>
                <a:latin typeface="Nanum Myeongjo"/>
                <a:ea typeface="Nanum Myeongjo"/>
                <a:cs typeface="Nanum Myeongjo"/>
                <a:sym typeface="Nanum Myeongjo"/>
              </a:rPr>
              <a:t>do you notice?</a:t>
            </a:r>
            <a:endParaRPr b="0" i="0" sz="3300" u="none" cap="none" strike="noStrike">
              <a:solidFill>
                <a:schemeClr val="dk1"/>
              </a:solidFill>
              <a:latin typeface="Nanum Myeongjo"/>
              <a:ea typeface="Nanum Myeongjo"/>
              <a:cs typeface="Nanum Myeongjo"/>
              <a:sym typeface="Nanum Myeongjo"/>
            </a:endParaRPr>
          </a:p>
        </p:txBody>
      </p:sp>
      <p:sp>
        <p:nvSpPr>
          <p:cNvPr id="415" name="Google Shape;415;p26"/>
          <p:cNvSpPr/>
          <p:nvPr/>
        </p:nvSpPr>
        <p:spPr>
          <a:xfrm>
            <a:off x="843875" y="311715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BDFCD7"/>
                </a:solidFill>
                <a:latin typeface="DM Sans"/>
                <a:ea typeface="DM Sans"/>
                <a:cs typeface="DM Sans"/>
                <a:sym typeface="DM Sans"/>
              </a:rPr>
              <a:t>Come off mute or share in the chat.</a:t>
            </a:r>
            <a:endParaRPr b="1" i="0" sz="1400" u="none" cap="none" strike="noStrike">
              <a:solidFill>
                <a:srgbClr val="BDFCD7"/>
              </a:solidFill>
              <a:latin typeface="DM Sans"/>
              <a:ea typeface="DM Sans"/>
              <a:cs typeface="DM Sans"/>
              <a:sym typeface="DM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419" name="Shape 419"/>
        <p:cNvGrpSpPr/>
        <p:nvPr/>
      </p:nvGrpSpPr>
      <p:grpSpPr>
        <a:xfrm>
          <a:off x="0" y="0"/>
          <a:ext cx="0" cy="0"/>
          <a:chOff x="0" y="0"/>
          <a:chExt cx="0" cy="0"/>
        </a:xfrm>
      </p:grpSpPr>
      <p:sp>
        <p:nvSpPr>
          <p:cNvPr id="420" name="Google Shape;420;p27"/>
          <p:cNvSpPr txBox="1"/>
          <p:nvPr/>
        </p:nvSpPr>
        <p:spPr>
          <a:xfrm>
            <a:off x="615900" y="2077375"/>
            <a:ext cx="2617200" cy="525000"/>
          </a:xfrm>
          <a:prstGeom prst="rect">
            <a:avLst/>
          </a:prstGeom>
          <a:noFill/>
          <a:ln>
            <a:noFill/>
          </a:ln>
        </p:spPr>
        <p:txBody>
          <a:bodyPr anchorCtr="0" anchor="t" bIns="0" lIns="91425" spcFirstLastPara="1" rIns="0" wrap="square" tIns="0">
            <a:spAutoFit/>
          </a:bodyPr>
          <a:lstStyle/>
          <a:p>
            <a:pPr indent="-82296" lvl="0" marL="82296" marR="0" rtl="0" algn="l">
              <a:lnSpc>
                <a:spcPct val="105000"/>
              </a:lnSpc>
              <a:spcBef>
                <a:spcPts val="1200"/>
              </a:spcBef>
              <a:spcAft>
                <a:spcPts val="0"/>
              </a:spcAft>
              <a:buClr>
                <a:schemeClr val="dk1"/>
              </a:buClr>
              <a:buSzPts val="1100"/>
              <a:buFont typeface="DM Sans"/>
              <a:buChar char="●"/>
            </a:pPr>
            <a:r>
              <a:rPr b="0" i="0" lang="en-GB" sz="1100" u="none" cap="none" strike="noStrike">
                <a:solidFill>
                  <a:schemeClr val="dk1"/>
                </a:solidFill>
                <a:latin typeface="DM Sans"/>
                <a:ea typeface="DM Sans"/>
                <a:cs typeface="DM Sans"/>
                <a:sym typeface="DM Sans"/>
              </a:rPr>
              <a:t>Jot down at least one thing you notice about this piece of student work.  </a:t>
            </a:r>
            <a:endParaRPr b="0" i="0" sz="1100" u="none" cap="none" strike="noStrike">
              <a:solidFill>
                <a:schemeClr val="dk1"/>
              </a:solidFill>
              <a:latin typeface="DM Sans"/>
              <a:ea typeface="DM Sans"/>
              <a:cs typeface="DM Sans"/>
              <a:sym typeface="DM Sans"/>
            </a:endParaRPr>
          </a:p>
        </p:txBody>
      </p:sp>
      <p:sp>
        <p:nvSpPr>
          <p:cNvPr id="421" name="Google Shape;421;p27"/>
          <p:cNvSpPr txBox="1"/>
          <p:nvPr/>
        </p:nvSpPr>
        <p:spPr>
          <a:xfrm>
            <a:off x="615900" y="1764850"/>
            <a:ext cx="2617200" cy="1692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Clr>
                <a:srgbClr val="000000"/>
              </a:buClr>
              <a:buSzPts val="1100"/>
              <a:buFont typeface="Arial"/>
              <a:buNone/>
            </a:pPr>
            <a:r>
              <a:rPr b="0" i="0" lang="en-GB" sz="1100" u="none" cap="none" strike="noStrike">
                <a:solidFill>
                  <a:schemeClr val="dk1"/>
                </a:solidFill>
                <a:latin typeface="DM Sans Medium"/>
                <a:ea typeface="DM Sans Medium"/>
                <a:cs typeface="DM Sans Medium"/>
                <a:sym typeface="DM Sans Medium"/>
              </a:rPr>
              <a:t>What do you notice? </a:t>
            </a:r>
            <a:endParaRPr b="0" i="0" sz="1100" u="none" cap="none" strike="noStrike">
              <a:solidFill>
                <a:srgbClr val="000000"/>
              </a:solidFill>
              <a:latin typeface="DM Sans Medium"/>
              <a:ea typeface="DM Sans Medium"/>
              <a:cs typeface="DM Sans Medium"/>
              <a:sym typeface="DM Sans Medium"/>
            </a:endParaRPr>
          </a:p>
        </p:txBody>
      </p:sp>
      <p:cxnSp>
        <p:nvCxnSpPr>
          <p:cNvPr id="422" name="Google Shape;422;p27"/>
          <p:cNvCxnSpPr/>
          <p:nvPr/>
        </p:nvCxnSpPr>
        <p:spPr>
          <a:xfrm>
            <a:off x="-2700" y="1482784"/>
            <a:ext cx="9149400" cy="0"/>
          </a:xfrm>
          <a:prstGeom prst="straightConnector1">
            <a:avLst/>
          </a:prstGeom>
          <a:noFill/>
          <a:ln cap="flat" cmpd="sng" w="9525">
            <a:solidFill>
              <a:schemeClr val="dk1"/>
            </a:solidFill>
            <a:prstDash val="solid"/>
            <a:round/>
            <a:headEnd len="sm" w="sm" type="none"/>
            <a:tailEnd len="sm" w="sm" type="none"/>
          </a:ln>
        </p:spPr>
      </p:cxnSp>
      <p:cxnSp>
        <p:nvCxnSpPr>
          <p:cNvPr id="423" name="Google Shape;423;p27"/>
          <p:cNvCxnSpPr/>
          <p:nvPr/>
        </p:nvCxnSpPr>
        <p:spPr>
          <a:xfrm>
            <a:off x="7081850" y="300"/>
            <a:ext cx="0" cy="5141400"/>
          </a:xfrm>
          <a:prstGeom prst="straightConnector1">
            <a:avLst/>
          </a:prstGeom>
          <a:noFill/>
          <a:ln cap="flat" cmpd="sng" w="9525">
            <a:solidFill>
              <a:schemeClr val="dk2"/>
            </a:solidFill>
            <a:prstDash val="solid"/>
            <a:round/>
            <a:headEnd len="sm" w="sm" type="none"/>
            <a:tailEnd len="sm" w="sm" type="none"/>
          </a:ln>
        </p:spPr>
      </p:cxnSp>
      <p:sp>
        <p:nvSpPr>
          <p:cNvPr id="424" name="Google Shape;424;p27"/>
          <p:cNvSpPr txBox="1"/>
          <p:nvPr/>
        </p:nvSpPr>
        <p:spPr>
          <a:xfrm>
            <a:off x="615900" y="303450"/>
            <a:ext cx="5453700" cy="9144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Round 1:What </a:t>
            </a:r>
            <a:br>
              <a:rPr b="0" i="0" lang="en-GB" sz="3300" u="none" cap="none" strike="noStrike">
                <a:solidFill>
                  <a:schemeClr val="dk1"/>
                </a:solidFill>
                <a:latin typeface="Nanum Myeongjo"/>
                <a:ea typeface="Nanum Myeongjo"/>
                <a:cs typeface="Nanum Myeongjo"/>
                <a:sym typeface="Nanum Myeongjo"/>
              </a:rPr>
            </a:br>
            <a:r>
              <a:rPr b="0" i="0" lang="en-GB" sz="3300" u="none" cap="none" strike="noStrike">
                <a:solidFill>
                  <a:schemeClr val="dk1"/>
                </a:solidFill>
                <a:latin typeface="Nanum Myeongjo"/>
                <a:ea typeface="Nanum Myeongjo"/>
                <a:cs typeface="Nanum Myeongjo"/>
                <a:sym typeface="Nanum Myeongjo"/>
              </a:rPr>
              <a:t>do you notice?</a:t>
            </a:r>
            <a:endParaRPr b="0" i="0" sz="3300" u="none" cap="none" strike="noStrike">
              <a:solidFill>
                <a:schemeClr val="dk1"/>
              </a:solidFill>
              <a:latin typeface="Nanum Myeongjo"/>
              <a:ea typeface="Nanum Myeongjo"/>
              <a:cs typeface="Nanum Myeongjo"/>
              <a:sym typeface="Nanum Myeongjo"/>
            </a:endParaRPr>
          </a:p>
        </p:txBody>
      </p:sp>
      <p:sp>
        <p:nvSpPr>
          <p:cNvPr id="425" name="Google Shape;425;p27"/>
          <p:cNvSpPr/>
          <p:nvPr/>
        </p:nvSpPr>
        <p:spPr>
          <a:xfrm>
            <a:off x="843875" y="311715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BDFCD7"/>
                </a:solidFill>
                <a:latin typeface="DM Sans"/>
                <a:ea typeface="DM Sans"/>
                <a:cs typeface="DM Sans"/>
                <a:sym typeface="DM Sans"/>
              </a:rPr>
              <a:t>Come off mute or share in the chat.</a:t>
            </a:r>
            <a:endParaRPr b="1" i="0" sz="1400" u="none" cap="none" strike="noStrike">
              <a:solidFill>
                <a:srgbClr val="BDFCD7"/>
              </a:solidFill>
              <a:latin typeface="DM Sans"/>
              <a:ea typeface="DM Sans"/>
              <a:cs typeface="DM Sans"/>
              <a:sym typeface="DM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429" name="Shape 429"/>
        <p:cNvGrpSpPr/>
        <p:nvPr/>
      </p:nvGrpSpPr>
      <p:grpSpPr>
        <a:xfrm>
          <a:off x="0" y="0"/>
          <a:ext cx="0" cy="0"/>
          <a:chOff x="0" y="0"/>
          <a:chExt cx="0" cy="0"/>
        </a:xfrm>
      </p:grpSpPr>
      <p:cxnSp>
        <p:nvCxnSpPr>
          <p:cNvPr id="430" name="Google Shape;430;p28"/>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431" name="Google Shape;431;p28"/>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432" name="Google Shape;432;p28"/>
          <p:cNvSpPr txBox="1"/>
          <p:nvPr/>
        </p:nvSpPr>
        <p:spPr>
          <a:xfrm>
            <a:off x="664600" y="1027825"/>
            <a:ext cx="7924800" cy="3855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GB" sz="2300" u="none" cap="none" strike="noStrike">
                <a:solidFill>
                  <a:schemeClr val="lt1"/>
                </a:solidFill>
                <a:latin typeface="DM Sans"/>
                <a:ea typeface="DM Sans"/>
                <a:cs typeface="DM Sans"/>
                <a:sym typeface="DM Sans"/>
              </a:rPr>
              <a:t>Grading echoes the economic framework of testing, presuming that we can encapsulate learning in a number or a letter. Street data reminds us that our primary task as educators is to provide regular feedback to students so they can grow, not to evaluate them in order to anoint them academically capable or not. </a:t>
            </a:r>
            <a:r>
              <a:rPr b="0" i="0" lang="en-GB" sz="2000" u="none" cap="none" strike="noStrike">
                <a:solidFill>
                  <a:schemeClr val="lt1"/>
                </a:solidFill>
                <a:latin typeface="DM Sans"/>
                <a:ea typeface="DM Sans"/>
                <a:cs typeface="DM Sans"/>
                <a:sym typeface="DM Sans"/>
              </a:rPr>
              <a:t>(Safir and Dugan, 2021, p. 135)</a:t>
            </a:r>
            <a:endParaRPr b="0" i="0" sz="2000" u="none" cap="none" strike="noStrike">
              <a:solidFill>
                <a:schemeClr val="lt1"/>
              </a:solidFill>
              <a:latin typeface="DM Sans"/>
              <a:ea typeface="DM Sans"/>
              <a:cs typeface="DM Sans"/>
              <a:sym typeface="DM Sans"/>
            </a:endParaRPr>
          </a:p>
          <a:p>
            <a:pPr indent="0" lvl="0" marL="0" marR="0" rtl="0" algn="l">
              <a:lnSpc>
                <a:spcPct val="115000"/>
              </a:lnSpc>
              <a:spcBef>
                <a:spcPts val="1200"/>
              </a:spcBef>
              <a:spcAft>
                <a:spcPts val="0"/>
              </a:spcAft>
              <a:buClr>
                <a:schemeClr val="dk1"/>
              </a:buClr>
              <a:buSzPts val="1100"/>
              <a:buFont typeface="Arial"/>
              <a:buNone/>
            </a:pPr>
            <a:r>
              <a:t/>
            </a:r>
            <a:endParaRPr b="0" i="0" sz="2000" u="none" cap="none" strike="noStrike">
              <a:solidFill>
                <a:schemeClr val="lt1"/>
              </a:solidFill>
              <a:latin typeface="DM Sans"/>
              <a:ea typeface="DM Sans"/>
              <a:cs typeface="DM Sans"/>
              <a:sym typeface="DM Sans"/>
            </a:endParaRPr>
          </a:p>
          <a:p>
            <a:pPr indent="0" lvl="0" marL="457200" marR="0" rtl="0" algn="l">
              <a:lnSpc>
                <a:spcPct val="115000"/>
              </a:lnSpc>
              <a:spcBef>
                <a:spcPts val="1200"/>
              </a:spcBef>
              <a:spcAft>
                <a:spcPts val="0"/>
              </a:spcAft>
              <a:buClr>
                <a:schemeClr val="dk1"/>
              </a:buClr>
              <a:buSzPts val="1100"/>
              <a:buFont typeface="Arial"/>
              <a:buNone/>
            </a:pPr>
            <a:r>
              <a:rPr b="0" i="0" lang="en-GB" sz="1200" u="none" cap="none" strike="noStrike">
                <a:solidFill>
                  <a:schemeClr val="lt1"/>
                </a:solidFill>
                <a:latin typeface="DM Sans"/>
                <a:ea typeface="DM Sans"/>
                <a:cs typeface="DM Sans"/>
                <a:sym typeface="DM Sans"/>
              </a:rPr>
              <a:t>Source: Safir, Shane, and Jamila Dugan. Street Data: A Next-Generation Model for Equity, Pedagogy, and School Transformation. Corwin, 2021. </a:t>
            </a:r>
            <a:endParaRPr b="0" i="0" sz="2000" u="none" cap="none" strike="noStrike">
              <a:solidFill>
                <a:schemeClr val="lt1"/>
              </a:solidFill>
              <a:latin typeface="DM Sans"/>
              <a:ea typeface="DM Sans"/>
              <a:cs typeface="DM Sans"/>
              <a:sym typeface="DM Sans"/>
            </a:endParaRPr>
          </a:p>
        </p:txBody>
      </p:sp>
      <p:sp>
        <p:nvSpPr>
          <p:cNvPr id="433" name="Google Shape;433;p28"/>
          <p:cNvSpPr txBox="1"/>
          <p:nvPr/>
        </p:nvSpPr>
        <p:spPr>
          <a:xfrm>
            <a:off x="615900" y="368375"/>
            <a:ext cx="76812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GB" sz="3500" u="none" cap="none" strike="noStrike">
                <a:solidFill>
                  <a:srgbClr val="83FBA3"/>
                </a:solidFill>
                <a:latin typeface="Nanum Myeongjo"/>
                <a:ea typeface="Nanum Myeongjo"/>
                <a:cs typeface="Nanum Myeongjo"/>
                <a:sym typeface="Nanum Myeongjo"/>
              </a:rPr>
              <a:t>Humanizing Assessment</a:t>
            </a:r>
            <a:endParaRPr b="0" i="0" sz="3500" u="none" cap="none" strike="noStrike">
              <a:solidFill>
                <a:srgbClr val="83FBA3"/>
              </a:solidFill>
              <a:latin typeface="Nanum Myeongjo"/>
              <a:ea typeface="Nanum Myeongjo"/>
              <a:cs typeface="Nanum Myeongjo"/>
              <a:sym typeface="Nanum Myeongj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151" name="Shape 151"/>
        <p:cNvGrpSpPr/>
        <p:nvPr/>
      </p:nvGrpSpPr>
      <p:grpSpPr>
        <a:xfrm>
          <a:off x="0" y="0"/>
          <a:ext cx="0" cy="0"/>
          <a:chOff x="0" y="0"/>
          <a:chExt cx="0" cy="0"/>
        </a:xfrm>
      </p:grpSpPr>
      <p:cxnSp>
        <p:nvCxnSpPr>
          <p:cNvPr id="152" name="Google Shape;152;p3"/>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153" name="Google Shape;153;p3"/>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154" name="Google Shape;154;p3"/>
          <p:cNvSpPr txBox="1"/>
          <p:nvPr/>
        </p:nvSpPr>
        <p:spPr>
          <a:xfrm>
            <a:off x="768300" y="379350"/>
            <a:ext cx="7656600" cy="442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GB" sz="3500" u="none" cap="none" strike="noStrike">
                <a:solidFill>
                  <a:srgbClr val="83FBA3"/>
                </a:solidFill>
                <a:latin typeface="Nanum Myeongjo"/>
                <a:ea typeface="Nanum Myeongjo"/>
                <a:cs typeface="Nanum Myeongjo"/>
                <a:sym typeface="Nanum Myeongjo"/>
              </a:rPr>
              <a:t>Community Building </a:t>
            </a:r>
            <a:endParaRPr b="0" i="0" sz="3500" u="none" cap="none" strike="noStrike">
              <a:solidFill>
                <a:srgbClr val="83FBA3"/>
              </a:solidFill>
              <a:latin typeface="Nanum Myeongjo"/>
              <a:ea typeface="Nanum Myeongjo"/>
              <a:cs typeface="Nanum Myeongjo"/>
              <a:sym typeface="Nanum Myeongjo"/>
            </a:endParaRPr>
          </a:p>
          <a:p>
            <a:pPr indent="0" lvl="0" marL="0" marR="0" rtl="0" algn="l">
              <a:lnSpc>
                <a:spcPct val="100000"/>
              </a:lnSpc>
              <a:spcBef>
                <a:spcPts val="1000"/>
              </a:spcBef>
              <a:spcAft>
                <a:spcPts val="0"/>
              </a:spcAft>
              <a:buClr>
                <a:srgbClr val="000000"/>
              </a:buClr>
              <a:buSzPts val="3500"/>
              <a:buFont typeface="Arial"/>
              <a:buNone/>
            </a:pPr>
            <a:r>
              <a:rPr b="0" i="0" lang="en-GB" sz="3500" u="none" cap="none" strike="noStrike">
                <a:solidFill>
                  <a:schemeClr val="lt1"/>
                </a:solidFill>
                <a:latin typeface="Nanum Myeongjo"/>
                <a:ea typeface="Nanum Myeongjo"/>
                <a:cs typeface="Nanum Myeongjo"/>
                <a:sym typeface="Nanum Myeongjo"/>
              </a:rPr>
              <a:t> </a:t>
            </a:r>
            <a:endParaRPr b="0" i="0" sz="3500" u="none" cap="none" strike="noStrike">
              <a:solidFill>
                <a:schemeClr val="lt1"/>
              </a:solidFill>
              <a:latin typeface="Nanum Myeongjo"/>
              <a:ea typeface="Nanum Myeongjo"/>
              <a:cs typeface="Nanum Myeongjo"/>
              <a:sym typeface="Nanum Myeongjo"/>
            </a:endParaRPr>
          </a:p>
          <a:p>
            <a:pPr indent="0" lvl="0" marL="0" marR="0" rtl="0" algn="ctr">
              <a:lnSpc>
                <a:spcPct val="100000"/>
              </a:lnSpc>
              <a:spcBef>
                <a:spcPts val="1000"/>
              </a:spcBef>
              <a:spcAft>
                <a:spcPts val="0"/>
              </a:spcAft>
              <a:buClr>
                <a:schemeClr val="dk1"/>
              </a:buClr>
              <a:buSzPts val="1100"/>
              <a:buFont typeface="Arial"/>
              <a:buNone/>
            </a:pPr>
            <a:r>
              <a:rPr b="0" i="0" lang="en-GB" sz="3500" u="none" cap="none" strike="noStrike">
                <a:solidFill>
                  <a:schemeClr val="lt1"/>
                </a:solidFill>
                <a:latin typeface="Nanum Myeongjo"/>
                <a:ea typeface="Nanum Myeongjo"/>
                <a:cs typeface="Nanum Myeongjo"/>
                <a:sym typeface="Nanum Myeongjo"/>
              </a:rPr>
              <a:t>In 140 character or less, describe a how you’ve made shifts to remove deficit language or thinking in your practice.</a:t>
            </a:r>
            <a:endParaRPr b="0" i="0" sz="3500" u="none" cap="none" strike="noStrike">
              <a:solidFill>
                <a:schemeClr val="lt1"/>
              </a:solidFill>
              <a:latin typeface="Nanum Myeongjo"/>
              <a:ea typeface="Nanum Myeongjo"/>
              <a:cs typeface="Nanum Myeongjo"/>
              <a:sym typeface="Nanum Myeongjo"/>
            </a:endParaRPr>
          </a:p>
          <a:p>
            <a:pPr indent="0" lvl="0" marL="0" marR="0" rtl="0" algn="ctr">
              <a:lnSpc>
                <a:spcPct val="115000"/>
              </a:lnSpc>
              <a:spcBef>
                <a:spcPts val="1000"/>
              </a:spcBef>
              <a:spcAft>
                <a:spcPts val="0"/>
              </a:spcAft>
              <a:buClr>
                <a:schemeClr val="dk1"/>
              </a:buClr>
              <a:buSzPts val="1100"/>
              <a:buFont typeface="Arial"/>
              <a:buNone/>
            </a:pPr>
            <a:r>
              <a:t/>
            </a:r>
            <a:endParaRPr b="0" i="1" sz="1600" u="none" cap="none" strike="noStrike">
              <a:solidFill>
                <a:schemeClr val="lt1"/>
              </a:solidFill>
              <a:latin typeface="Arial"/>
              <a:ea typeface="Arial"/>
              <a:cs typeface="Arial"/>
              <a:sym typeface="Arial"/>
            </a:endParaRPr>
          </a:p>
          <a:p>
            <a:pPr indent="0" lvl="0" marL="0" marR="0" rtl="0" algn="ctr">
              <a:lnSpc>
                <a:spcPct val="115000"/>
              </a:lnSpc>
              <a:spcBef>
                <a:spcPts val="0"/>
              </a:spcBef>
              <a:spcAft>
                <a:spcPts val="0"/>
              </a:spcAft>
              <a:buClr>
                <a:schemeClr val="dk1"/>
              </a:buClr>
              <a:buSzPts val="1100"/>
              <a:buFont typeface="Arial"/>
              <a:buNone/>
            </a:pPr>
            <a:r>
              <a:rPr b="0" i="1" lang="en-GB" sz="1600" u="none" cap="none" strike="noStrike">
                <a:solidFill>
                  <a:schemeClr val="lt1"/>
                </a:solidFill>
                <a:latin typeface="Arial"/>
                <a:ea typeface="Arial"/>
                <a:cs typeface="Arial"/>
                <a:sym typeface="Arial"/>
              </a:rPr>
              <a:t>Use Google docs or Microsoft Word to check the character count. </a:t>
            </a:r>
            <a:endParaRPr b="0" i="0" sz="3500" u="none" cap="none" strike="noStrike">
              <a:solidFill>
                <a:schemeClr val="lt1"/>
              </a:solidFill>
              <a:latin typeface="Nanum Myeongjo"/>
              <a:ea typeface="Nanum Myeongjo"/>
              <a:cs typeface="Nanum Myeongjo"/>
              <a:sym typeface="Nanum Myeongjo"/>
            </a:endParaRPr>
          </a:p>
          <a:p>
            <a:pPr indent="0" lvl="0" marL="0" marR="0" rtl="0" algn="ctr">
              <a:lnSpc>
                <a:spcPct val="115000"/>
              </a:lnSpc>
              <a:spcBef>
                <a:spcPts val="0"/>
              </a:spcBef>
              <a:spcAft>
                <a:spcPts val="0"/>
              </a:spcAft>
              <a:buClr>
                <a:srgbClr val="000000"/>
              </a:buClr>
              <a:buSzPts val="1600"/>
              <a:buFont typeface="Arial"/>
              <a:buNone/>
            </a:pPr>
            <a:r>
              <a:t/>
            </a:r>
            <a:endParaRPr b="0" i="1" sz="1600" u="none" cap="none" strike="noStrike">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437" name="Shape 437"/>
        <p:cNvGrpSpPr/>
        <p:nvPr/>
      </p:nvGrpSpPr>
      <p:grpSpPr>
        <a:xfrm>
          <a:off x="0" y="0"/>
          <a:ext cx="0" cy="0"/>
          <a:chOff x="0" y="0"/>
          <a:chExt cx="0" cy="0"/>
        </a:xfrm>
      </p:grpSpPr>
      <p:cxnSp>
        <p:nvCxnSpPr>
          <p:cNvPr id="438" name="Google Shape;438;p29"/>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439" name="Google Shape;439;p29"/>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440" name="Google Shape;440;p29"/>
          <p:cNvSpPr txBox="1"/>
          <p:nvPr/>
        </p:nvSpPr>
        <p:spPr>
          <a:xfrm>
            <a:off x="1613100" y="376226"/>
            <a:ext cx="5917800" cy="538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1000"/>
              </a:spcAft>
              <a:buClr>
                <a:schemeClr val="dk1"/>
              </a:buClr>
              <a:buSzPts val="1100"/>
              <a:buFont typeface="Arial"/>
              <a:buNone/>
            </a:pPr>
            <a:r>
              <a:rPr b="0" i="0" lang="en-GB" sz="3500" u="none" cap="none" strike="noStrike">
                <a:solidFill>
                  <a:srgbClr val="83FBA3"/>
                </a:solidFill>
                <a:latin typeface="Nanum Myeongjo"/>
                <a:ea typeface="Nanum Myeongjo"/>
                <a:cs typeface="Nanum Myeongjo"/>
                <a:sym typeface="Nanum Myeongjo"/>
              </a:rPr>
              <a:t>Criteria for Success</a:t>
            </a:r>
            <a:endParaRPr b="0" i="0" sz="3500" u="none" cap="none" strike="noStrike">
              <a:solidFill>
                <a:schemeClr val="lt1"/>
              </a:solidFill>
              <a:latin typeface="Nanum Myeongjo"/>
              <a:ea typeface="Nanum Myeongjo"/>
              <a:cs typeface="Nanum Myeongjo"/>
              <a:sym typeface="Nanum Myeongjo"/>
            </a:endParaRPr>
          </a:p>
        </p:txBody>
      </p:sp>
      <p:graphicFrame>
        <p:nvGraphicFramePr>
          <p:cNvPr id="441" name="Google Shape;441;p29"/>
          <p:cNvGraphicFramePr/>
          <p:nvPr/>
        </p:nvGraphicFramePr>
        <p:xfrm>
          <a:off x="1037388" y="1308850"/>
          <a:ext cx="3000000" cy="3000000"/>
        </p:xfrm>
        <a:graphic>
          <a:graphicData uri="http://schemas.openxmlformats.org/drawingml/2006/table">
            <a:tbl>
              <a:tblPr>
                <a:noFill/>
                <a:tableStyleId>{AC8AAD1E-0960-498C-ACF7-CF50751E1388}</a:tableStyleId>
              </a:tblPr>
              <a:tblGrid>
                <a:gridCol w="2677225"/>
                <a:gridCol w="2807825"/>
                <a:gridCol w="1839225"/>
              </a:tblGrid>
              <a:tr h="500025">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DM Sans"/>
                          <a:ea typeface="DM Sans"/>
                          <a:cs typeface="DM Sans"/>
                          <a:sym typeface="DM Sans"/>
                        </a:rPr>
                        <a:t>Conference and Provide Revision Support</a:t>
                      </a:r>
                      <a:endParaRPr b="1" sz="1200" u="none" cap="none" strike="noStrike">
                        <a:latin typeface="DM Sans"/>
                        <a:ea typeface="DM Sans"/>
                        <a:cs typeface="DM Sans"/>
                        <a:sym typeface="DM Sans"/>
                      </a:endParaRPr>
                    </a:p>
                  </a:txBody>
                  <a:tcPr marT="63500" marB="63500" marR="63500" marL="63500">
                    <a:solidFill>
                      <a:srgbClr val="83FBA3"/>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DM Sans"/>
                          <a:ea typeface="DM Sans"/>
                          <a:cs typeface="DM Sans"/>
                          <a:sym typeface="DM Sans"/>
                        </a:rPr>
                        <a:t>Accept with Revision</a:t>
                      </a:r>
                      <a:endParaRPr b="1" sz="1200" u="none" cap="none" strike="noStrike">
                        <a:latin typeface="DM Sans"/>
                        <a:ea typeface="DM Sans"/>
                        <a:cs typeface="DM Sans"/>
                        <a:sym typeface="DM Sans"/>
                      </a:endParaRPr>
                    </a:p>
                  </a:txBody>
                  <a:tcPr marT="63500" marB="63500" marR="63500" marL="63500">
                    <a:lnB cap="flat" cmpd="sng" w="12700">
                      <a:solidFill>
                        <a:srgbClr val="1F1F1F"/>
                      </a:solidFill>
                      <a:prstDash val="solid"/>
                      <a:round/>
                      <a:headEnd len="sm" w="sm" type="none"/>
                      <a:tailEnd len="sm" w="sm" type="none"/>
                    </a:lnB>
                    <a:solidFill>
                      <a:srgbClr val="83FBA3"/>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DM Sans"/>
                          <a:ea typeface="DM Sans"/>
                          <a:cs typeface="DM Sans"/>
                          <a:sym typeface="DM Sans"/>
                        </a:rPr>
                        <a:t>Accept</a:t>
                      </a:r>
                      <a:endParaRPr b="1" sz="1200" u="none" cap="none" strike="noStrike">
                        <a:latin typeface="DM Sans"/>
                        <a:ea typeface="DM Sans"/>
                        <a:cs typeface="DM Sans"/>
                        <a:sym typeface="DM Sans"/>
                      </a:endParaRPr>
                    </a:p>
                  </a:txBody>
                  <a:tcPr marT="63500" marB="63500" marR="63500" marL="63500">
                    <a:solidFill>
                      <a:srgbClr val="83FBA3"/>
                    </a:solidFill>
                  </a:tcPr>
                </a:tc>
              </a:tr>
              <a:tr h="1634625">
                <a:tc>
                  <a:txBody>
                    <a:bodyPr/>
                    <a:lstStyle/>
                    <a:p>
                      <a:pPr indent="0" lvl="0" marL="0" marR="0" rtl="0" algn="l">
                        <a:lnSpc>
                          <a:spcPct val="100000"/>
                        </a:lnSpc>
                        <a:spcBef>
                          <a:spcPts val="0"/>
                        </a:spcBef>
                        <a:spcAft>
                          <a:spcPts val="0"/>
                        </a:spcAft>
                        <a:buClr>
                          <a:srgbClr val="000000"/>
                        </a:buClr>
                        <a:buSzPts val="1300"/>
                        <a:buFont typeface="Arial"/>
                        <a:buNone/>
                      </a:pPr>
                      <a:r>
                        <a:rPr lang="en-GB" sz="1300" u="none" cap="none" strike="noStrike">
                          <a:solidFill>
                            <a:schemeClr val="lt1"/>
                          </a:solidFill>
                          <a:latin typeface="DM Sans"/>
                          <a:ea typeface="DM Sans"/>
                          <a:cs typeface="DM Sans"/>
                          <a:sym typeface="DM Sans"/>
                        </a:rPr>
                        <a:t>The student’s artifact shows an emerging understanding of the expectations of the indicator(s). After conferencing and additional instruction/learning, the student may provide a revised or different artifact as evidence of the indicator(s). </a:t>
                      </a:r>
                      <a:endParaRPr sz="1300" u="none" cap="none" strike="noStrike">
                        <a:solidFill>
                          <a:schemeClr val="lt1"/>
                        </a:solidFill>
                        <a:latin typeface="DM Sans"/>
                        <a:ea typeface="DM Sans"/>
                        <a:cs typeface="DM Sans"/>
                        <a:sym typeface="DM Sans"/>
                      </a:endParaRPr>
                    </a:p>
                  </a:txBody>
                  <a:tcPr marT="63500" marB="63500" marR="63500" marL="63500">
                    <a:lnR cap="flat" cmpd="sng" w="12700">
                      <a:solidFill>
                        <a:srgbClr val="1F1F1F"/>
                      </a:solidFill>
                      <a:prstDash val="solid"/>
                      <a:round/>
                      <a:headEnd len="sm" w="sm" type="none"/>
                      <a:tailEnd len="sm" w="sm" type="none"/>
                    </a:lnR>
                    <a:solidFill>
                      <a:schemeClr val="accent3"/>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en-GB" sz="1300" u="none" cap="none" strike="noStrike">
                          <a:solidFill>
                            <a:schemeClr val="lt1"/>
                          </a:solidFill>
                          <a:latin typeface="DM Sans"/>
                          <a:ea typeface="DM Sans"/>
                          <a:cs typeface="DM Sans"/>
                          <a:sym typeface="DM Sans"/>
                        </a:rPr>
                        <a:t>The student’s artifact is approaching a full understanding of the expectations of the indicator(s). The artifact may contain execution errors that should be corrected in revision. The student may revise the selected artifact or submit a different artifact.</a:t>
                      </a:r>
                      <a:endParaRPr sz="1300" u="none" cap="none" strike="noStrike">
                        <a:solidFill>
                          <a:schemeClr val="lt1"/>
                        </a:solidFill>
                        <a:latin typeface="DM Sans"/>
                        <a:ea typeface="DM Sans"/>
                        <a:cs typeface="DM Sans"/>
                        <a:sym typeface="DM Sans"/>
                      </a:endParaRPr>
                    </a:p>
                  </a:txBody>
                  <a:tcPr marT="63500" marB="63500" marR="63500" marL="63500">
                    <a:lnL cap="flat" cmpd="sng" w="12700">
                      <a:solidFill>
                        <a:srgbClr val="1F1F1F"/>
                      </a:solidFill>
                      <a:prstDash val="solid"/>
                      <a:round/>
                      <a:headEnd len="sm" w="sm" type="none"/>
                      <a:tailEnd len="sm" w="sm" type="none"/>
                    </a:lnL>
                    <a:lnR cap="flat" cmpd="sng" w="12700">
                      <a:solidFill>
                        <a:srgbClr val="1F1F1F"/>
                      </a:solidFill>
                      <a:prstDash val="solid"/>
                      <a:round/>
                      <a:headEnd len="sm" w="sm" type="none"/>
                      <a:tailEnd len="sm" w="sm" type="none"/>
                    </a:lnR>
                    <a:lnT cap="flat" cmpd="sng" w="12700">
                      <a:solidFill>
                        <a:srgbClr val="1F1F1F"/>
                      </a:solidFill>
                      <a:prstDash val="solid"/>
                      <a:round/>
                      <a:headEnd len="sm" w="sm" type="none"/>
                      <a:tailEnd len="sm" w="sm" type="none"/>
                    </a:lnT>
                    <a:lnB cap="flat" cmpd="sng" w="12700">
                      <a:solidFill>
                        <a:srgbClr val="1F1F1F"/>
                      </a:solidFill>
                      <a:prstDash val="solid"/>
                      <a:round/>
                      <a:headEnd len="sm" w="sm" type="none"/>
                      <a:tailEnd len="sm" w="sm" type="none"/>
                    </a:lnB>
                    <a:solidFill>
                      <a:schemeClr val="accent3"/>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en-GB" sz="1300" u="none" cap="none" strike="noStrike">
                          <a:solidFill>
                            <a:schemeClr val="lt1"/>
                          </a:solidFill>
                          <a:latin typeface="DM Sans"/>
                          <a:ea typeface="DM Sans"/>
                          <a:cs typeface="DM Sans"/>
                          <a:sym typeface="DM Sans"/>
                        </a:rPr>
                        <a:t>The student’s artifact demonstrates evidence that they have met the expectations of the indicator(s).</a:t>
                      </a:r>
                      <a:endParaRPr sz="1300" u="none" cap="none" strike="noStrike">
                        <a:solidFill>
                          <a:schemeClr val="lt1"/>
                        </a:solidFill>
                        <a:latin typeface="DM Sans"/>
                        <a:ea typeface="DM Sans"/>
                        <a:cs typeface="DM Sans"/>
                        <a:sym typeface="DM Sans"/>
                      </a:endParaRPr>
                    </a:p>
                  </a:txBody>
                  <a:tcPr marT="63500" marB="63500" marR="63500" marL="63500">
                    <a:lnL cap="flat" cmpd="sng" w="12700">
                      <a:solidFill>
                        <a:srgbClr val="1F1F1F"/>
                      </a:solidFill>
                      <a:prstDash val="solid"/>
                      <a:round/>
                      <a:headEnd len="sm" w="sm" type="none"/>
                      <a:tailEnd len="sm" w="sm" type="none"/>
                    </a:lnL>
                    <a:solidFill>
                      <a:schemeClr val="accent3"/>
                    </a:solidFill>
                  </a:tcPr>
                </a:tc>
              </a:tr>
            </a:tbl>
          </a:graphicData>
        </a:graphic>
      </p:graphicFrame>
      <p:sp>
        <p:nvSpPr>
          <p:cNvPr id="442" name="Google Shape;442;p29"/>
          <p:cNvSpPr/>
          <p:nvPr/>
        </p:nvSpPr>
        <p:spPr>
          <a:xfrm>
            <a:off x="6956600" y="3044050"/>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29"/>
          <p:cNvSpPr txBox="1"/>
          <p:nvPr/>
        </p:nvSpPr>
        <p:spPr>
          <a:xfrm>
            <a:off x="7148900" y="3763150"/>
            <a:ext cx="1561500" cy="507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145758"/>
                </a:solidFill>
                <a:latin typeface="Proxima Nova"/>
                <a:ea typeface="Proxima Nova"/>
                <a:cs typeface="Proxima Nova"/>
                <a:sym typeface="Proxima Nova"/>
              </a:rPr>
              <a:t>What resonates with you? What questions surface for you?</a:t>
            </a:r>
            <a:endParaRPr b="1" i="0" sz="1100" u="none" cap="none" strike="noStrike">
              <a:solidFill>
                <a:srgbClr val="145758"/>
              </a:solidFill>
              <a:latin typeface="DM Sans"/>
              <a:ea typeface="DM Sans"/>
              <a:cs typeface="DM Sans"/>
              <a:sym typeface="DM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447" name="Shape 447"/>
        <p:cNvGrpSpPr/>
        <p:nvPr/>
      </p:nvGrpSpPr>
      <p:grpSpPr>
        <a:xfrm>
          <a:off x="0" y="0"/>
          <a:ext cx="0" cy="0"/>
          <a:chOff x="0" y="0"/>
          <a:chExt cx="0" cy="0"/>
        </a:xfrm>
      </p:grpSpPr>
      <p:sp>
        <p:nvSpPr>
          <p:cNvPr id="448" name="Google Shape;448;p30"/>
          <p:cNvSpPr/>
          <p:nvPr/>
        </p:nvSpPr>
        <p:spPr>
          <a:xfrm>
            <a:off x="0" y="0"/>
            <a:ext cx="9144000" cy="8124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30"/>
          <p:cNvSpPr txBox="1"/>
          <p:nvPr/>
        </p:nvSpPr>
        <p:spPr>
          <a:xfrm>
            <a:off x="345075" y="276625"/>
            <a:ext cx="6553800" cy="2910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2100"/>
              <a:buFont typeface="Arial"/>
              <a:buNone/>
            </a:pPr>
            <a:r>
              <a:rPr b="0" i="0" lang="en-GB" sz="2100" u="none" cap="none" strike="noStrike">
                <a:solidFill>
                  <a:schemeClr val="dk1"/>
                </a:solidFill>
                <a:latin typeface="Nanum Myeongjo"/>
                <a:ea typeface="Nanum Myeongjo"/>
                <a:cs typeface="Nanum Myeongjo"/>
                <a:sym typeface="Nanum Myeongjo"/>
              </a:rPr>
              <a:t>M214 Content and Practice Expectations (CPE)</a:t>
            </a:r>
            <a:endParaRPr b="0" i="0" sz="2100" u="none" cap="none" strike="noStrike">
              <a:solidFill>
                <a:schemeClr val="dk1"/>
              </a:solidFill>
              <a:latin typeface="Nanum Myeongjo"/>
              <a:ea typeface="Nanum Myeongjo"/>
              <a:cs typeface="Nanum Myeongjo"/>
              <a:sym typeface="Nanum Myeongjo"/>
            </a:endParaRPr>
          </a:p>
        </p:txBody>
      </p:sp>
      <p:cxnSp>
        <p:nvCxnSpPr>
          <p:cNvPr id="450" name="Google Shape;450;p30"/>
          <p:cNvCxnSpPr/>
          <p:nvPr/>
        </p:nvCxnSpPr>
        <p:spPr>
          <a:xfrm rot="10800000">
            <a:off x="-4200" y="812375"/>
            <a:ext cx="9152400" cy="0"/>
          </a:xfrm>
          <a:prstGeom prst="straightConnector1">
            <a:avLst/>
          </a:prstGeom>
          <a:noFill/>
          <a:ln cap="flat" cmpd="sng" w="9525">
            <a:solidFill>
              <a:schemeClr val="dk1"/>
            </a:solidFill>
            <a:prstDash val="solid"/>
            <a:round/>
            <a:headEnd len="sm" w="sm" type="none"/>
            <a:tailEnd len="sm" w="sm" type="none"/>
          </a:ln>
        </p:spPr>
      </p:cxnSp>
      <p:graphicFrame>
        <p:nvGraphicFramePr>
          <p:cNvPr id="451" name="Google Shape;451;p30"/>
          <p:cNvGraphicFramePr/>
          <p:nvPr/>
        </p:nvGraphicFramePr>
        <p:xfrm>
          <a:off x="912838" y="1263900"/>
          <a:ext cx="3000000" cy="3000000"/>
        </p:xfrm>
        <a:graphic>
          <a:graphicData uri="http://schemas.openxmlformats.org/drawingml/2006/table">
            <a:tbl>
              <a:tblPr>
                <a:noFill/>
                <a:tableStyleId>{AC8AAD1E-0960-498C-ACF7-CF50751E1388}</a:tableStyleId>
              </a:tblPr>
              <a:tblGrid>
                <a:gridCol w="1288425"/>
                <a:gridCol w="6334700"/>
              </a:tblGrid>
              <a:tr h="4093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BM Plex Sans"/>
                          <a:ea typeface="IBM Plex Sans"/>
                          <a:cs typeface="IBM Plex Sans"/>
                          <a:sym typeface="IBM Plex Sans"/>
                        </a:rPr>
                        <a:t>214.a</a:t>
                      </a:r>
                      <a:endParaRPr sz="1100" u="none" cap="none" strike="noStrike">
                        <a:solidFill>
                          <a:srgbClr val="1F1F1F"/>
                        </a:solidFill>
                        <a:latin typeface="IBM Plex Sans"/>
                        <a:ea typeface="IBM Plex Sans"/>
                        <a:cs typeface="IBM Plex Sans"/>
                        <a:sym typeface="IBM Plex Sans"/>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Demonstrate understanding of the role of variability in predictive modeling.</a:t>
                      </a:r>
                      <a:endParaRPr sz="1100" u="none" cap="none" strike="noStrike">
                        <a:solidFill>
                          <a:srgbClr val="1F1F1F"/>
                        </a:solidFill>
                        <a:latin typeface="IBM Plex Sans"/>
                        <a:ea typeface="IBM Plex Sans"/>
                        <a:cs typeface="IBM Plex Sans"/>
                        <a:sym typeface="IBM Plex Sans"/>
                      </a:endParaRPr>
                    </a:p>
                  </a:txBody>
                  <a:tcPr marT="63500" marB="63500" marR="63500" marL="63500"/>
                </a:tc>
              </a:tr>
              <a:tr h="4093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BM Plex Sans"/>
                          <a:ea typeface="IBM Plex Sans"/>
                          <a:cs typeface="IBM Plex Sans"/>
                          <a:sym typeface="IBM Plex Sans"/>
                        </a:rPr>
                        <a:t>214.b</a:t>
                      </a:r>
                      <a:endParaRPr sz="1100" u="none" cap="none" strike="noStrike">
                        <a:solidFill>
                          <a:srgbClr val="1F1F1F"/>
                        </a:solidFill>
                        <a:latin typeface="IBM Plex Sans"/>
                        <a:ea typeface="IBM Plex Sans"/>
                        <a:cs typeface="IBM Plex Sans"/>
                        <a:sym typeface="IBM Plex Sans"/>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Use Pearson’s r to evaluate predictive models.</a:t>
                      </a:r>
                      <a:endParaRPr sz="1100" u="none" cap="none" strike="noStrike">
                        <a:solidFill>
                          <a:srgbClr val="1F1F1F"/>
                        </a:solidFill>
                        <a:latin typeface="IBM Plex Sans"/>
                        <a:ea typeface="IBM Plex Sans"/>
                        <a:cs typeface="IBM Plex Sans"/>
                        <a:sym typeface="IBM Plex Sans"/>
                      </a:endParaRPr>
                    </a:p>
                  </a:txBody>
                  <a:tcPr marT="63500" marB="63500" marR="63500" marL="63500"/>
                </a:tc>
              </a:tr>
              <a:tr h="6444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BM Plex Sans"/>
                          <a:ea typeface="IBM Plex Sans"/>
                          <a:cs typeface="IBM Plex Sans"/>
                          <a:sym typeface="IBM Plex Sans"/>
                        </a:rPr>
                        <a:t>214.c</a:t>
                      </a:r>
                      <a:endParaRPr sz="1100" u="none" cap="none" strike="noStrike">
                        <a:solidFill>
                          <a:srgbClr val="1F1F1F"/>
                        </a:solidFill>
                        <a:latin typeface="IBM Plex Sans"/>
                        <a:ea typeface="IBM Plex Sans"/>
                        <a:cs typeface="IBM Plex Sans"/>
                        <a:sym typeface="IBM Plex Sans"/>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Use residuals to assess model fit and decide if changes to the predictive model or its variables are necessary.</a:t>
                      </a:r>
                      <a:endParaRPr sz="1100" u="none" cap="none" strike="noStrike">
                        <a:solidFill>
                          <a:srgbClr val="1F1F1F"/>
                        </a:solidFill>
                        <a:latin typeface="IBM Plex Sans"/>
                        <a:ea typeface="IBM Plex Sans"/>
                        <a:cs typeface="IBM Plex Sans"/>
                        <a:sym typeface="IBM Plex Sans"/>
                      </a:endParaRPr>
                    </a:p>
                  </a:txBody>
                  <a:tcPr marT="63500" marB="63500" marR="63500" marL="63500"/>
                </a:tc>
              </a:tr>
              <a:tr h="6444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BM Plex Sans"/>
                          <a:ea typeface="IBM Plex Sans"/>
                          <a:cs typeface="IBM Plex Sans"/>
                          <a:sym typeface="IBM Plex Sans"/>
                        </a:rPr>
                        <a:t>214.d</a:t>
                      </a:r>
                      <a:endParaRPr sz="1100" u="none" cap="none" strike="noStrike">
                        <a:solidFill>
                          <a:srgbClr val="1F1F1F"/>
                        </a:solidFill>
                        <a:latin typeface="IBM Plex Sans"/>
                        <a:ea typeface="IBM Plex Sans"/>
                        <a:cs typeface="IBM Plex Sans"/>
                        <a:sym typeface="IBM Plex Sans"/>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Compare predictive models using statistical techniques in order to improve these models and decide which model makes the best predictions.</a:t>
                      </a:r>
                      <a:endParaRPr sz="1100" u="none" cap="none" strike="noStrike">
                        <a:solidFill>
                          <a:srgbClr val="1F1F1F"/>
                        </a:solidFill>
                        <a:latin typeface="IBM Plex Sans"/>
                        <a:ea typeface="IBM Plex Sans"/>
                        <a:cs typeface="IBM Plex Sans"/>
                        <a:sym typeface="IBM Plex Sans"/>
                      </a:endParaRPr>
                    </a:p>
                  </a:txBody>
                  <a:tcPr marT="63500" marB="63500" marR="63500" marL="63500"/>
                </a:tc>
              </a:tr>
              <a:tr h="4093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BM Plex Sans"/>
                          <a:ea typeface="IBM Plex Sans"/>
                          <a:cs typeface="IBM Plex Sans"/>
                          <a:sym typeface="IBM Plex Sans"/>
                        </a:rPr>
                        <a:t>214.e</a:t>
                      </a:r>
                      <a:endParaRPr sz="1100" u="none" cap="none" strike="noStrike">
                        <a:solidFill>
                          <a:srgbClr val="1F1F1F"/>
                        </a:solidFill>
                        <a:latin typeface="IBM Plex Sans"/>
                        <a:ea typeface="IBM Plex Sans"/>
                        <a:cs typeface="IBM Plex Sans"/>
                        <a:sym typeface="IBM Plex Sans"/>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Consider the bias-variance trade-off that occurs when making a predictive model.</a:t>
                      </a:r>
                      <a:endParaRPr sz="1100" u="none" cap="none" strike="noStrike">
                        <a:solidFill>
                          <a:srgbClr val="1F1F1F"/>
                        </a:solidFill>
                        <a:latin typeface="IBM Plex Sans"/>
                        <a:ea typeface="IBM Plex Sans"/>
                        <a:cs typeface="IBM Plex Sans"/>
                        <a:sym typeface="IBM Plex Sans"/>
                      </a:endParaRPr>
                    </a:p>
                  </a:txBody>
                  <a:tcPr marT="63500" marB="63500" marR="63500" marL="63500"/>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455" name="Shape 455"/>
        <p:cNvGrpSpPr/>
        <p:nvPr/>
      </p:nvGrpSpPr>
      <p:grpSpPr>
        <a:xfrm>
          <a:off x="0" y="0"/>
          <a:ext cx="0" cy="0"/>
          <a:chOff x="0" y="0"/>
          <a:chExt cx="0" cy="0"/>
        </a:xfrm>
      </p:grpSpPr>
      <p:cxnSp>
        <p:nvCxnSpPr>
          <p:cNvPr id="456" name="Google Shape;456;p31"/>
          <p:cNvCxnSpPr/>
          <p:nvPr/>
        </p:nvCxnSpPr>
        <p:spPr>
          <a:xfrm>
            <a:off x="6900" y="1085975"/>
            <a:ext cx="9152400" cy="0"/>
          </a:xfrm>
          <a:prstGeom prst="straightConnector1">
            <a:avLst/>
          </a:prstGeom>
          <a:noFill/>
          <a:ln cap="flat" cmpd="sng" w="9525">
            <a:solidFill>
              <a:srgbClr val="000000"/>
            </a:solidFill>
            <a:prstDash val="solid"/>
            <a:round/>
            <a:headEnd len="sm" w="sm" type="none"/>
            <a:tailEnd len="sm" w="sm" type="none"/>
          </a:ln>
        </p:spPr>
      </p:cxnSp>
      <p:sp>
        <p:nvSpPr>
          <p:cNvPr id="457" name="Google Shape;457;p31"/>
          <p:cNvSpPr txBox="1"/>
          <p:nvPr/>
        </p:nvSpPr>
        <p:spPr>
          <a:xfrm>
            <a:off x="3120200" y="608950"/>
            <a:ext cx="5396400" cy="21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Let’s examine some work together:</a:t>
            </a:r>
            <a:endParaRPr b="1" i="0" sz="1400" u="none" cap="none" strike="noStrike">
              <a:solidFill>
                <a:schemeClr val="dk1"/>
              </a:solidFill>
              <a:latin typeface="DM Sans"/>
              <a:ea typeface="DM Sans"/>
              <a:cs typeface="DM Sans"/>
              <a:sym typeface="DM Sans"/>
            </a:endParaRPr>
          </a:p>
        </p:txBody>
      </p:sp>
      <p:cxnSp>
        <p:nvCxnSpPr>
          <p:cNvPr id="458" name="Google Shape;458;p31"/>
          <p:cNvCxnSpPr/>
          <p:nvPr/>
        </p:nvCxnSpPr>
        <p:spPr>
          <a:xfrm>
            <a:off x="8834775" y="-6900"/>
            <a:ext cx="0" cy="5155800"/>
          </a:xfrm>
          <a:prstGeom prst="straightConnector1">
            <a:avLst/>
          </a:prstGeom>
          <a:noFill/>
          <a:ln cap="flat" cmpd="sng" w="9525">
            <a:solidFill>
              <a:srgbClr val="000000"/>
            </a:solidFill>
            <a:prstDash val="solid"/>
            <a:round/>
            <a:headEnd len="sm" w="sm" type="none"/>
            <a:tailEnd len="sm" w="sm" type="none"/>
          </a:ln>
        </p:spPr>
      </p:cxnSp>
      <p:sp>
        <p:nvSpPr>
          <p:cNvPr id="459" name="Google Shape;459;p31"/>
          <p:cNvSpPr/>
          <p:nvPr/>
        </p:nvSpPr>
        <p:spPr>
          <a:xfrm>
            <a:off x="0" y="0"/>
            <a:ext cx="27966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60" name="Google Shape;460;p31"/>
          <p:cNvCxnSpPr/>
          <p:nvPr/>
        </p:nvCxnSpPr>
        <p:spPr>
          <a:xfrm>
            <a:off x="-13800" y="4831525"/>
            <a:ext cx="9173100" cy="0"/>
          </a:xfrm>
          <a:prstGeom prst="straightConnector1">
            <a:avLst/>
          </a:prstGeom>
          <a:noFill/>
          <a:ln cap="flat" cmpd="sng" w="9525">
            <a:solidFill>
              <a:srgbClr val="000000"/>
            </a:solidFill>
            <a:prstDash val="solid"/>
            <a:round/>
            <a:headEnd len="sm" w="sm" type="none"/>
            <a:tailEnd len="sm" w="sm" type="none"/>
          </a:ln>
        </p:spPr>
      </p:cxnSp>
      <p:cxnSp>
        <p:nvCxnSpPr>
          <p:cNvPr id="461" name="Google Shape;461;p31"/>
          <p:cNvCxnSpPr/>
          <p:nvPr/>
        </p:nvCxnSpPr>
        <p:spPr>
          <a:xfrm>
            <a:off x="2796525" y="-6900"/>
            <a:ext cx="0" cy="5155800"/>
          </a:xfrm>
          <a:prstGeom prst="straightConnector1">
            <a:avLst/>
          </a:prstGeom>
          <a:noFill/>
          <a:ln cap="flat" cmpd="sng" w="9525">
            <a:solidFill>
              <a:schemeClr val="dk1"/>
            </a:solidFill>
            <a:prstDash val="solid"/>
            <a:round/>
            <a:headEnd len="sm" w="sm" type="none"/>
            <a:tailEnd len="sm" w="sm" type="none"/>
          </a:ln>
        </p:spPr>
      </p:cxnSp>
      <p:cxnSp>
        <p:nvCxnSpPr>
          <p:cNvPr id="462" name="Google Shape;462;p31"/>
          <p:cNvCxnSpPr/>
          <p:nvPr/>
        </p:nvCxnSpPr>
        <p:spPr>
          <a:xfrm>
            <a:off x="6900" y="317500"/>
            <a:ext cx="9152400" cy="0"/>
          </a:xfrm>
          <a:prstGeom prst="straightConnector1">
            <a:avLst/>
          </a:prstGeom>
          <a:noFill/>
          <a:ln cap="flat" cmpd="sng" w="9525">
            <a:solidFill>
              <a:srgbClr val="000000"/>
            </a:solidFill>
            <a:prstDash val="solid"/>
            <a:round/>
            <a:headEnd len="sm" w="sm" type="none"/>
            <a:tailEnd len="sm" w="sm" type="none"/>
          </a:ln>
        </p:spPr>
      </p:cxnSp>
      <p:sp>
        <p:nvSpPr>
          <p:cNvPr id="463" name="Google Shape;463;p31"/>
          <p:cNvSpPr txBox="1"/>
          <p:nvPr/>
        </p:nvSpPr>
        <p:spPr>
          <a:xfrm>
            <a:off x="325175" y="647000"/>
            <a:ext cx="2169900" cy="20319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Round 2:</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What evidence of learning is there?</a:t>
            </a:r>
            <a:endParaRPr b="0" i="0" sz="3300" u="none" cap="none" strike="noStrike">
              <a:solidFill>
                <a:schemeClr val="dk1"/>
              </a:solidFill>
              <a:latin typeface="Nanum Myeongjo"/>
              <a:ea typeface="Nanum Myeongjo"/>
              <a:cs typeface="Nanum Myeongjo"/>
              <a:sym typeface="Nanum Myeongjo"/>
            </a:endParaRPr>
          </a:p>
        </p:txBody>
      </p:sp>
      <p:sp>
        <p:nvSpPr>
          <p:cNvPr id="464" name="Google Shape;464;p31"/>
          <p:cNvSpPr txBox="1"/>
          <p:nvPr/>
        </p:nvSpPr>
        <p:spPr>
          <a:xfrm>
            <a:off x="325175" y="2843600"/>
            <a:ext cx="2169900" cy="1062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1" i="0" lang="en-GB" sz="1400" u="none" cap="none" strike="noStrike">
                <a:solidFill>
                  <a:schemeClr val="dk1"/>
                </a:solidFill>
                <a:latin typeface="Arial"/>
                <a:ea typeface="Arial"/>
                <a:cs typeface="Arial"/>
                <a:sym typeface="Arial"/>
              </a:rPr>
              <a:t>214d.</a:t>
            </a:r>
            <a:r>
              <a:rPr b="1" i="0" lang="en-GB" sz="1100" u="none" cap="none" strike="noStrike">
                <a:solidFill>
                  <a:srgbClr val="1F1F1F"/>
                </a:solidFill>
                <a:latin typeface="IBM Plex Sans"/>
                <a:ea typeface="IBM Plex Sans"/>
                <a:cs typeface="IBM Plex Sans"/>
                <a:sym typeface="IBM Plex Sans"/>
              </a:rPr>
              <a:t>Compare predictive models using statistical techniques in order to improve these models and decide which model makes the best predictions.</a:t>
            </a:r>
            <a:endParaRPr b="1" i="0" sz="1000" u="none" cap="none" strike="noStrike">
              <a:solidFill>
                <a:schemeClr val="dk1"/>
              </a:solidFill>
              <a:latin typeface="DM Sans"/>
              <a:ea typeface="DM Sans"/>
              <a:cs typeface="DM Sans"/>
              <a:sym typeface="DM Sans"/>
            </a:endParaRPr>
          </a:p>
        </p:txBody>
      </p:sp>
      <p:cxnSp>
        <p:nvCxnSpPr>
          <p:cNvPr id="465" name="Google Shape;465;p31"/>
          <p:cNvCxnSpPr/>
          <p:nvPr/>
        </p:nvCxnSpPr>
        <p:spPr>
          <a:xfrm>
            <a:off x="4885475" y="1085975"/>
            <a:ext cx="0" cy="3745500"/>
          </a:xfrm>
          <a:prstGeom prst="straightConnector1">
            <a:avLst/>
          </a:prstGeom>
          <a:noFill/>
          <a:ln cap="flat" cmpd="sng" w="9525">
            <a:solidFill>
              <a:schemeClr val="dk1"/>
            </a:solidFill>
            <a:prstDash val="solid"/>
            <a:round/>
            <a:headEnd len="sm" w="sm" type="none"/>
            <a:tailEnd len="sm" w="sm" type="none"/>
          </a:ln>
        </p:spPr>
      </p:cxnSp>
      <p:cxnSp>
        <p:nvCxnSpPr>
          <p:cNvPr id="466" name="Google Shape;466;p31"/>
          <p:cNvCxnSpPr/>
          <p:nvPr/>
        </p:nvCxnSpPr>
        <p:spPr>
          <a:xfrm>
            <a:off x="6898225" y="1085975"/>
            <a:ext cx="0" cy="3745500"/>
          </a:xfrm>
          <a:prstGeom prst="straightConnector1">
            <a:avLst/>
          </a:prstGeom>
          <a:noFill/>
          <a:ln cap="flat" cmpd="sng" w="9525">
            <a:solidFill>
              <a:schemeClr val="dk1"/>
            </a:solidFill>
            <a:prstDash val="solid"/>
            <a:round/>
            <a:headEnd len="sm" w="sm" type="none"/>
            <a:tailEnd len="sm" w="sm" type="none"/>
          </a:ln>
        </p:spPr>
      </p:cxnSp>
      <p:sp>
        <p:nvSpPr>
          <p:cNvPr id="467" name="Google Shape;467;p31"/>
          <p:cNvSpPr txBox="1"/>
          <p:nvPr/>
        </p:nvSpPr>
        <p:spPr>
          <a:xfrm>
            <a:off x="3008088" y="1262550"/>
            <a:ext cx="1665900" cy="2342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000"/>
              <a:buFont typeface="Arial"/>
              <a:buNone/>
            </a:pPr>
            <a:r>
              <a:rPr b="1" i="0" lang="en-GB" sz="1000" u="none" cap="none" strike="noStrike">
                <a:solidFill>
                  <a:srgbClr val="000000"/>
                </a:solidFill>
                <a:latin typeface="DM Sans"/>
                <a:ea typeface="DM Sans"/>
                <a:cs typeface="DM Sans"/>
                <a:sym typeface="DM Sans"/>
              </a:rPr>
              <a:t>Conference and Provide Revision Support</a:t>
            </a:r>
            <a:endParaRPr b="1" i="0" sz="1000" u="none" cap="none" strike="noStrike">
              <a:solidFill>
                <a:srgbClr val="000000"/>
              </a:solidFill>
              <a:latin typeface="DM Sans"/>
              <a:ea typeface="DM Sans"/>
              <a:cs typeface="DM Sans"/>
              <a:sym typeface="DM Sans"/>
            </a:endParaRPr>
          </a:p>
          <a:p>
            <a:pPr indent="0" lvl="0" marL="0" marR="0" rtl="0" algn="l">
              <a:lnSpc>
                <a:spcPct val="115000"/>
              </a:lnSpc>
              <a:spcBef>
                <a:spcPts val="500"/>
              </a:spcBef>
              <a:spcAft>
                <a:spcPts val="500"/>
              </a:spcAft>
              <a:buClr>
                <a:srgbClr val="000000"/>
              </a:buClr>
              <a:buSzPts val="1000"/>
              <a:buFont typeface="Arial"/>
              <a:buNone/>
            </a:pPr>
            <a:r>
              <a:rPr b="0" i="0" lang="en-GB" sz="1000" u="none" cap="none" strike="noStrike">
                <a:solidFill>
                  <a:srgbClr val="000000"/>
                </a:solidFill>
                <a:latin typeface="DM Sans"/>
                <a:ea typeface="DM Sans"/>
                <a:cs typeface="DM Sans"/>
                <a:sym typeface="DM Sans"/>
              </a:rPr>
              <a:t>The student’s artifact shows evidence of an emerging understanding of the expectations of the indicator(s). After conferencing and additional instruction/learning, the student may provide a revised or different artifact as evidence of the indicator(s).</a:t>
            </a:r>
            <a:endParaRPr b="0" i="0" sz="1000" u="none" cap="none" strike="noStrike">
              <a:solidFill>
                <a:srgbClr val="000000"/>
              </a:solidFill>
              <a:latin typeface="DM Sans"/>
              <a:ea typeface="DM Sans"/>
              <a:cs typeface="DM Sans"/>
              <a:sym typeface="DM Sans"/>
            </a:endParaRPr>
          </a:p>
        </p:txBody>
      </p:sp>
      <p:sp>
        <p:nvSpPr>
          <p:cNvPr id="468" name="Google Shape;468;p31"/>
          <p:cNvSpPr txBox="1"/>
          <p:nvPr/>
        </p:nvSpPr>
        <p:spPr>
          <a:xfrm>
            <a:off x="5058900" y="1262550"/>
            <a:ext cx="1665900" cy="216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000"/>
              <a:buFont typeface="Arial"/>
              <a:buNone/>
            </a:pPr>
            <a:r>
              <a:rPr b="1" i="0" lang="en-GB" sz="1000" u="none" cap="none" strike="noStrike">
                <a:solidFill>
                  <a:srgbClr val="000000"/>
                </a:solidFill>
                <a:latin typeface="DM Sans"/>
                <a:ea typeface="DM Sans"/>
                <a:cs typeface="DM Sans"/>
                <a:sym typeface="DM Sans"/>
              </a:rPr>
              <a:t>Accept with Revision</a:t>
            </a:r>
            <a:endParaRPr b="1" i="0" sz="1000" u="none" cap="none" strike="noStrike">
              <a:solidFill>
                <a:srgbClr val="000000"/>
              </a:solidFill>
              <a:latin typeface="DM Sans"/>
              <a:ea typeface="DM Sans"/>
              <a:cs typeface="DM Sans"/>
              <a:sym typeface="DM Sans"/>
            </a:endParaRPr>
          </a:p>
          <a:p>
            <a:pPr indent="0" lvl="0" marL="0" marR="0" rtl="0" algn="l">
              <a:lnSpc>
                <a:spcPct val="115000"/>
              </a:lnSpc>
              <a:spcBef>
                <a:spcPts val="500"/>
              </a:spcBef>
              <a:spcAft>
                <a:spcPts val="500"/>
              </a:spcAft>
              <a:buClr>
                <a:srgbClr val="000000"/>
              </a:buClr>
              <a:buSzPts val="1000"/>
              <a:buFont typeface="Arial"/>
              <a:buNone/>
            </a:pPr>
            <a:r>
              <a:rPr b="0" i="0" lang="en-GB" sz="1000" u="none" cap="none" strike="noStrike">
                <a:solidFill>
                  <a:srgbClr val="000000"/>
                </a:solidFill>
                <a:latin typeface="DM Sans"/>
                <a:ea typeface="DM Sans"/>
                <a:cs typeface="DM Sans"/>
                <a:sym typeface="DM Sans"/>
              </a:rPr>
              <a:t>The student’s artifact shows evidence of approaching a full understanding of the expectations of the indicator(s). The artifact may contain execution errors that should be corrected in revision. The student may revise the selected artifact or submit a different artifact.</a:t>
            </a:r>
            <a:endParaRPr b="0" i="0" sz="1000" u="none" cap="none" strike="noStrike">
              <a:solidFill>
                <a:srgbClr val="000000"/>
              </a:solidFill>
              <a:latin typeface="DM Sans"/>
              <a:ea typeface="DM Sans"/>
              <a:cs typeface="DM Sans"/>
              <a:sym typeface="DM Sans"/>
            </a:endParaRPr>
          </a:p>
        </p:txBody>
      </p:sp>
      <p:sp>
        <p:nvSpPr>
          <p:cNvPr id="469" name="Google Shape;469;p31"/>
          <p:cNvSpPr txBox="1"/>
          <p:nvPr/>
        </p:nvSpPr>
        <p:spPr>
          <a:xfrm>
            <a:off x="7071650" y="1262550"/>
            <a:ext cx="1665900" cy="1103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000"/>
              <a:buFont typeface="Arial"/>
              <a:buNone/>
            </a:pPr>
            <a:r>
              <a:rPr b="1" i="0" lang="en-GB" sz="1000" u="none" cap="none" strike="noStrike">
                <a:solidFill>
                  <a:srgbClr val="000000"/>
                </a:solidFill>
                <a:latin typeface="DM Sans"/>
                <a:ea typeface="DM Sans"/>
                <a:cs typeface="DM Sans"/>
                <a:sym typeface="DM Sans"/>
              </a:rPr>
              <a:t>Accept </a:t>
            </a:r>
            <a:endParaRPr b="1" i="0" sz="1000" u="none" cap="none" strike="noStrike">
              <a:solidFill>
                <a:srgbClr val="000000"/>
              </a:solidFill>
              <a:latin typeface="DM Sans"/>
              <a:ea typeface="DM Sans"/>
              <a:cs typeface="DM Sans"/>
              <a:sym typeface="DM Sans"/>
            </a:endParaRPr>
          </a:p>
          <a:p>
            <a:pPr indent="0" lvl="0" marL="0" marR="0" rtl="0" algn="l">
              <a:lnSpc>
                <a:spcPct val="115000"/>
              </a:lnSpc>
              <a:spcBef>
                <a:spcPts val="500"/>
              </a:spcBef>
              <a:spcAft>
                <a:spcPts val="500"/>
              </a:spcAft>
              <a:buClr>
                <a:srgbClr val="000000"/>
              </a:buClr>
              <a:buSzPts val="1000"/>
              <a:buFont typeface="Arial"/>
              <a:buNone/>
            </a:pPr>
            <a:r>
              <a:rPr b="0" i="0" lang="en-GB" sz="1000" u="none" cap="none" strike="noStrike">
                <a:solidFill>
                  <a:srgbClr val="000000"/>
                </a:solidFill>
                <a:latin typeface="DM Sans"/>
                <a:ea typeface="DM Sans"/>
                <a:cs typeface="DM Sans"/>
                <a:sym typeface="DM Sans"/>
              </a:rPr>
              <a:t>The student’s artifact demonstrates evidence </a:t>
            </a:r>
            <a:br>
              <a:rPr b="0" i="0" lang="en-GB" sz="1000" u="none" cap="none" strike="noStrike">
                <a:solidFill>
                  <a:srgbClr val="000000"/>
                </a:solidFill>
                <a:latin typeface="DM Sans"/>
                <a:ea typeface="DM Sans"/>
                <a:cs typeface="DM Sans"/>
                <a:sym typeface="DM Sans"/>
              </a:rPr>
            </a:br>
            <a:r>
              <a:rPr b="0" i="0" lang="en-GB" sz="1000" u="none" cap="none" strike="noStrike">
                <a:solidFill>
                  <a:srgbClr val="000000"/>
                </a:solidFill>
                <a:latin typeface="DM Sans"/>
                <a:ea typeface="DM Sans"/>
                <a:cs typeface="DM Sans"/>
                <a:sym typeface="DM Sans"/>
              </a:rPr>
              <a:t>that they have met the expectations of the indicator(s).</a:t>
            </a:r>
            <a:endParaRPr b="0" i="0" sz="1000" u="none" cap="none" strike="noStrike">
              <a:solidFill>
                <a:srgbClr val="000000"/>
              </a:solidFill>
              <a:latin typeface="DM Sans"/>
              <a:ea typeface="DM Sans"/>
              <a:cs typeface="DM Sans"/>
              <a:sym typeface="DM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473" name="Shape 473"/>
        <p:cNvGrpSpPr/>
        <p:nvPr/>
      </p:nvGrpSpPr>
      <p:grpSpPr>
        <a:xfrm>
          <a:off x="0" y="0"/>
          <a:ext cx="0" cy="0"/>
          <a:chOff x="0" y="0"/>
          <a:chExt cx="0" cy="0"/>
        </a:xfrm>
      </p:grpSpPr>
      <p:cxnSp>
        <p:nvCxnSpPr>
          <p:cNvPr id="474" name="Google Shape;474;p32"/>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sp>
        <p:nvSpPr>
          <p:cNvPr id="475" name="Google Shape;475;p32"/>
          <p:cNvSpPr txBox="1"/>
          <p:nvPr/>
        </p:nvSpPr>
        <p:spPr>
          <a:xfrm>
            <a:off x="615900" y="303450"/>
            <a:ext cx="50679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Examining Student Work</a:t>
            </a:r>
            <a:endParaRPr b="0" i="0" sz="3300" u="none" cap="none" strike="noStrike">
              <a:solidFill>
                <a:schemeClr val="dk1"/>
              </a:solidFill>
              <a:latin typeface="Nanum Myeongjo"/>
              <a:ea typeface="Nanum Myeongjo"/>
              <a:cs typeface="Nanum Myeongjo"/>
              <a:sym typeface="Nanum Myeongjo"/>
            </a:endParaRPr>
          </a:p>
        </p:txBody>
      </p:sp>
      <p:cxnSp>
        <p:nvCxnSpPr>
          <p:cNvPr id="476" name="Google Shape;476;p32"/>
          <p:cNvCxnSpPr/>
          <p:nvPr/>
        </p:nvCxnSpPr>
        <p:spPr>
          <a:xfrm>
            <a:off x="5674175" y="300"/>
            <a:ext cx="0" cy="5141400"/>
          </a:xfrm>
          <a:prstGeom prst="straightConnector1">
            <a:avLst/>
          </a:prstGeom>
          <a:noFill/>
          <a:ln cap="flat" cmpd="sng" w="9525">
            <a:solidFill>
              <a:schemeClr val="dk2"/>
            </a:solidFill>
            <a:prstDash val="solid"/>
            <a:round/>
            <a:headEnd len="sm" w="sm" type="none"/>
            <a:tailEnd len="sm" w="sm" type="none"/>
          </a:ln>
        </p:spPr>
      </p:cxnSp>
      <p:pic>
        <p:nvPicPr>
          <p:cNvPr id="477" name="Google Shape;477;p32"/>
          <p:cNvPicPr preferRelativeResize="0"/>
          <p:nvPr/>
        </p:nvPicPr>
        <p:blipFill rotWithShape="1">
          <a:blip r:embed="rId3">
            <a:alphaModFix/>
          </a:blip>
          <a:srcRect b="0" l="1117" r="0" t="2572"/>
          <a:stretch/>
        </p:blipFill>
        <p:spPr>
          <a:xfrm>
            <a:off x="615900" y="819575"/>
            <a:ext cx="8225101" cy="3727675"/>
          </a:xfrm>
          <a:prstGeom prst="rect">
            <a:avLst/>
          </a:prstGeom>
          <a:noFill/>
          <a:ln>
            <a:noFill/>
          </a:ln>
        </p:spPr>
      </p:pic>
      <p:sp>
        <p:nvSpPr>
          <p:cNvPr id="478" name="Google Shape;478;p32"/>
          <p:cNvSpPr/>
          <p:nvPr/>
        </p:nvSpPr>
        <p:spPr>
          <a:xfrm>
            <a:off x="615894" y="2298334"/>
            <a:ext cx="450600" cy="412200"/>
          </a:xfrm>
          <a:prstGeom prst="ellipse">
            <a:avLst/>
          </a:prstGeom>
          <a:noFill/>
          <a:ln cap="flat" cmpd="sng" w="28575">
            <a:solidFill>
              <a:srgbClr val="1457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32"/>
          <p:cNvSpPr/>
          <p:nvPr/>
        </p:nvSpPr>
        <p:spPr>
          <a:xfrm>
            <a:off x="1178639" y="2352244"/>
            <a:ext cx="1649400" cy="304200"/>
          </a:xfrm>
          <a:prstGeom prst="leftArrow">
            <a:avLst>
              <a:gd fmla="val 50000" name="adj1"/>
              <a:gd fmla="val 50000" name="adj2"/>
            </a:avLst>
          </a:prstGeom>
          <a:solidFill>
            <a:srgbClr val="145758"/>
          </a:solidFill>
          <a:ln cap="flat" cmpd="sng" w="9525">
            <a:solidFill>
              <a:srgbClr val="1457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32"/>
          <p:cNvSpPr/>
          <p:nvPr/>
        </p:nvSpPr>
        <p:spPr>
          <a:xfrm>
            <a:off x="3278113" y="185545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32"/>
          <p:cNvSpPr txBox="1"/>
          <p:nvPr/>
        </p:nvSpPr>
        <p:spPr>
          <a:xfrm>
            <a:off x="3348002" y="2459050"/>
            <a:ext cx="18063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83FBA3"/>
                </a:solidFill>
                <a:latin typeface="DM Sans"/>
                <a:ea typeface="DM Sans"/>
                <a:cs typeface="DM Sans"/>
                <a:sym typeface="DM Sans"/>
              </a:rPr>
              <a:t>Put your</a:t>
            </a:r>
            <a:br>
              <a:rPr b="1" i="0" lang="en-GB" sz="1600" u="none" cap="none" strike="noStrike">
                <a:solidFill>
                  <a:srgbClr val="83FBA3"/>
                </a:solidFill>
                <a:latin typeface="DM Sans"/>
                <a:ea typeface="DM Sans"/>
                <a:cs typeface="DM Sans"/>
                <a:sym typeface="DM Sans"/>
              </a:rPr>
            </a:br>
            <a:r>
              <a:rPr b="1" i="0" lang="en-GB" sz="1600" u="none" cap="none" strike="noStrike">
                <a:solidFill>
                  <a:srgbClr val="83FBA3"/>
                </a:solidFill>
                <a:latin typeface="DM Sans"/>
                <a:ea typeface="DM Sans"/>
                <a:cs typeface="DM Sans"/>
                <a:sym typeface="DM Sans"/>
              </a:rPr>
              <a:t>thoughts on the Jamboard!</a:t>
            </a:r>
            <a:endParaRPr b="1" i="0" sz="1000" u="none" cap="none" strike="noStrike">
              <a:solidFill>
                <a:srgbClr val="83FBA3"/>
              </a:solidFill>
              <a:latin typeface="DM Sans"/>
              <a:ea typeface="DM Sans"/>
              <a:cs typeface="DM Sans"/>
              <a:sym typeface="DM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485" name="Shape 485"/>
        <p:cNvGrpSpPr/>
        <p:nvPr/>
      </p:nvGrpSpPr>
      <p:grpSpPr>
        <a:xfrm>
          <a:off x="0" y="0"/>
          <a:ext cx="0" cy="0"/>
          <a:chOff x="0" y="0"/>
          <a:chExt cx="0" cy="0"/>
        </a:xfrm>
      </p:grpSpPr>
      <p:cxnSp>
        <p:nvCxnSpPr>
          <p:cNvPr id="486" name="Google Shape;486;p33"/>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sp>
        <p:nvSpPr>
          <p:cNvPr id="487" name="Google Shape;487;p33"/>
          <p:cNvSpPr txBox="1"/>
          <p:nvPr/>
        </p:nvSpPr>
        <p:spPr>
          <a:xfrm>
            <a:off x="615900" y="303450"/>
            <a:ext cx="29223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Example #1</a:t>
            </a:r>
            <a:endParaRPr b="0" i="0" sz="3300" u="none" cap="none" strike="noStrike">
              <a:solidFill>
                <a:schemeClr val="dk1"/>
              </a:solidFill>
              <a:latin typeface="Nanum Myeongjo"/>
              <a:ea typeface="Nanum Myeongjo"/>
              <a:cs typeface="Nanum Myeongjo"/>
              <a:sym typeface="Nanum Myeongjo"/>
            </a:endParaRPr>
          </a:p>
        </p:txBody>
      </p:sp>
      <p:cxnSp>
        <p:nvCxnSpPr>
          <p:cNvPr id="488" name="Google Shape;488;p33"/>
          <p:cNvCxnSpPr/>
          <p:nvPr/>
        </p:nvCxnSpPr>
        <p:spPr>
          <a:xfrm>
            <a:off x="4226375" y="300"/>
            <a:ext cx="0" cy="5141400"/>
          </a:xfrm>
          <a:prstGeom prst="straightConnector1">
            <a:avLst/>
          </a:prstGeom>
          <a:noFill/>
          <a:ln cap="flat" cmpd="sng" w="9525">
            <a:solidFill>
              <a:schemeClr val="dk2"/>
            </a:solidFill>
            <a:prstDash val="solid"/>
            <a:round/>
            <a:headEnd len="sm" w="sm" type="none"/>
            <a:tailEnd len="sm" w="sm" type="none"/>
          </a:ln>
        </p:spPr>
      </p:cxnSp>
      <p:sp>
        <p:nvSpPr>
          <p:cNvPr id="489" name="Google Shape;489;p33"/>
          <p:cNvSpPr/>
          <p:nvPr/>
        </p:nvSpPr>
        <p:spPr>
          <a:xfrm>
            <a:off x="6543275" y="22739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33"/>
          <p:cNvSpPr txBox="1"/>
          <p:nvPr/>
        </p:nvSpPr>
        <p:spPr>
          <a:xfrm>
            <a:off x="6739325" y="3000675"/>
            <a:ext cx="15540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83FBA3"/>
                </a:solidFill>
                <a:latin typeface="DM Sans"/>
                <a:ea typeface="DM Sans"/>
                <a:cs typeface="DM Sans"/>
                <a:sym typeface="DM Sans"/>
              </a:rPr>
              <a:t>Let’s compare notes.</a:t>
            </a:r>
            <a:endParaRPr b="1" i="0" sz="1000" u="none" cap="none" strike="noStrike">
              <a:solidFill>
                <a:srgbClr val="83FBA3"/>
              </a:solidFill>
              <a:latin typeface="DM Sans"/>
              <a:ea typeface="DM Sans"/>
              <a:cs typeface="DM Sans"/>
              <a:sym typeface="DM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494" name="Shape 494"/>
        <p:cNvGrpSpPr/>
        <p:nvPr/>
      </p:nvGrpSpPr>
      <p:grpSpPr>
        <a:xfrm>
          <a:off x="0" y="0"/>
          <a:ext cx="0" cy="0"/>
          <a:chOff x="0" y="0"/>
          <a:chExt cx="0" cy="0"/>
        </a:xfrm>
      </p:grpSpPr>
      <p:cxnSp>
        <p:nvCxnSpPr>
          <p:cNvPr id="495" name="Google Shape;495;p34"/>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cxnSp>
        <p:nvCxnSpPr>
          <p:cNvPr id="496" name="Google Shape;496;p34"/>
          <p:cNvCxnSpPr/>
          <p:nvPr/>
        </p:nvCxnSpPr>
        <p:spPr>
          <a:xfrm>
            <a:off x="4226375" y="300"/>
            <a:ext cx="0" cy="5141400"/>
          </a:xfrm>
          <a:prstGeom prst="straightConnector1">
            <a:avLst/>
          </a:prstGeom>
          <a:noFill/>
          <a:ln cap="flat" cmpd="sng" w="9525">
            <a:solidFill>
              <a:schemeClr val="dk2"/>
            </a:solidFill>
            <a:prstDash val="solid"/>
            <a:round/>
            <a:headEnd len="sm" w="sm" type="none"/>
            <a:tailEnd len="sm" w="sm" type="none"/>
          </a:ln>
        </p:spPr>
      </p:cxnSp>
      <p:sp>
        <p:nvSpPr>
          <p:cNvPr id="497" name="Google Shape;497;p34"/>
          <p:cNvSpPr txBox="1"/>
          <p:nvPr/>
        </p:nvSpPr>
        <p:spPr>
          <a:xfrm>
            <a:off x="615900" y="303450"/>
            <a:ext cx="28041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Example #2</a:t>
            </a:r>
            <a:endParaRPr b="0" i="0" sz="3300" u="none" cap="none" strike="noStrike">
              <a:solidFill>
                <a:schemeClr val="dk1"/>
              </a:solidFill>
              <a:latin typeface="Nanum Myeongjo"/>
              <a:ea typeface="Nanum Myeongjo"/>
              <a:cs typeface="Nanum Myeongjo"/>
              <a:sym typeface="Nanum Myeongjo"/>
            </a:endParaRPr>
          </a:p>
        </p:txBody>
      </p:sp>
      <p:sp>
        <p:nvSpPr>
          <p:cNvPr id="498" name="Google Shape;498;p34"/>
          <p:cNvSpPr/>
          <p:nvPr/>
        </p:nvSpPr>
        <p:spPr>
          <a:xfrm>
            <a:off x="6543275" y="22739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34"/>
          <p:cNvSpPr txBox="1"/>
          <p:nvPr/>
        </p:nvSpPr>
        <p:spPr>
          <a:xfrm>
            <a:off x="6739325" y="3000675"/>
            <a:ext cx="15540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83FBA3"/>
                </a:solidFill>
                <a:latin typeface="DM Sans"/>
                <a:ea typeface="DM Sans"/>
                <a:cs typeface="DM Sans"/>
                <a:sym typeface="DM Sans"/>
              </a:rPr>
              <a:t>Let’s compare notes. </a:t>
            </a:r>
            <a:endParaRPr b="1" i="0" sz="1000" u="none" cap="none" strike="noStrike">
              <a:solidFill>
                <a:srgbClr val="83FBA3"/>
              </a:solidFill>
              <a:latin typeface="DM Sans"/>
              <a:ea typeface="DM Sans"/>
              <a:cs typeface="DM Sans"/>
              <a:sym typeface="DM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503" name="Shape 503"/>
        <p:cNvGrpSpPr/>
        <p:nvPr/>
      </p:nvGrpSpPr>
      <p:grpSpPr>
        <a:xfrm>
          <a:off x="0" y="0"/>
          <a:ext cx="0" cy="0"/>
          <a:chOff x="0" y="0"/>
          <a:chExt cx="0" cy="0"/>
        </a:xfrm>
      </p:grpSpPr>
      <p:cxnSp>
        <p:nvCxnSpPr>
          <p:cNvPr id="504" name="Google Shape;504;p35"/>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cxnSp>
        <p:nvCxnSpPr>
          <p:cNvPr id="505" name="Google Shape;505;p35"/>
          <p:cNvCxnSpPr/>
          <p:nvPr/>
        </p:nvCxnSpPr>
        <p:spPr>
          <a:xfrm>
            <a:off x="4226375" y="300"/>
            <a:ext cx="0" cy="5141400"/>
          </a:xfrm>
          <a:prstGeom prst="straightConnector1">
            <a:avLst/>
          </a:prstGeom>
          <a:noFill/>
          <a:ln cap="flat" cmpd="sng" w="9525">
            <a:solidFill>
              <a:schemeClr val="dk2"/>
            </a:solidFill>
            <a:prstDash val="solid"/>
            <a:round/>
            <a:headEnd len="sm" w="sm" type="none"/>
            <a:tailEnd len="sm" w="sm" type="none"/>
          </a:ln>
        </p:spPr>
      </p:cxnSp>
      <p:sp>
        <p:nvSpPr>
          <p:cNvPr id="506" name="Google Shape;506;p35"/>
          <p:cNvSpPr txBox="1"/>
          <p:nvPr/>
        </p:nvSpPr>
        <p:spPr>
          <a:xfrm>
            <a:off x="615900" y="303450"/>
            <a:ext cx="22983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Example #3</a:t>
            </a:r>
            <a:endParaRPr b="0" i="0" sz="3300" u="none" cap="none" strike="noStrike">
              <a:solidFill>
                <a:schemeClr val="dk1"/>
              </a:solidFill>
              <a:latin typeface="Nanum Myeongjo"/>
              <a:ea typeface="Nanum Myeongjo"/>
              <a:cs typeface="Nanum Myeongjo"/>
              <a:sym typeface="Nanum Myeongjo"/>
            </a:endParaRPr>
          </a:p>
        </p:txBody>
      </p:sp>
      <p:sp>
        <p:nvSpPr>
          <p:cNvPr id="507" name="Google Shape;507;p35"/>
          <p:cNvSpPr/>
          <p:nvPr/>
        </p:nvSpPr>
        <p:spPr>
          <a:xfrm>
            <a:off x="944400" y="22739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35"/>
          <p:cNvSpPr txBox="1"/>
          <p:nvPr/>
        </p:nvSpPr>
        <p:spPr>
          <a:xfrm>
            <a:off x="1140450" y="3000675"/>
            <a:ext cx="15540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83FBA3"/>
                </a:solidFill>
                <a:latin typeface="DM Sans"/>
                <a:ea typeface="DM Sans"/>
                <a:cs typeface="DM Sans"/>
                <a:sym typeface="DM Sans"/>
              </a:rPr>
              <a:t>Let’s compare notes.</a:t>
            </a:r>
            <a:endParaRPr b="1" i="0" sz="1000" u="none" cap="none" strike="noStrike">
              <a:solidFill>
                <a:srgbClr val="83FBA3"/>
              </a:solidFill>
              <a:latin typeface="DM Sans"/>
              <a:ea typeface="DM Sans"/>
              <a:cs typeface="DM Sans"/>
              <a:sym typeface="DM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512" name="Shape 512"/>
        <p:cNvGrpSpPr/>
        <p:nvPr/>
      </p:nvGrpSpPr>
      <p:grpSpPr>
        <a:xfrm>
          <a:off x="0" y="0"/>
          <a:ext cx="0" cy="0"/>
          <a:chOff x="0" y="0"/>
          <a:chExt cx="0" cy="0"/>
        </a:xfrm>
      </p:grpSpPr>
      <p:cxnSp>
        <p:nvCxnSpPr>
          <p:cNvPr id="513" name="Google Shape;513;p36"/>
          <p:cNvCxnSpPr/>
          <p:nvPr/>
        </p:nvCxnSpPr>
        <p:spPr>
          <a:xfrm>
            <a:off x="3115350" y="300"/>
            <a:ext cx="0" cy="5141400"/>
          </a:xfrm>
          <a:prstGeom prst="straightConnector1">
            <a:avLst/>
          </a:prstGeom>
          <a:noFill/>
          <a:ln cap="flat" cmpd="sng" w="9525">
            <a:solidFill>
              <a:schemeClr val="dk2"/>
            </a:solidFill>
            <a:prstDash val="solid"/>
            <a:round/>
            <a:headEnd len="sm" w="sm" type="none"/>
            <a:tailEnd len="sm" w="sm" type="none"/>
          </a:ln>
        </p:spPr>
      </p:cxnSp>
      <p:sp>
        <p:nvSpPr>
          <p:cNvPr id="514" name="Google Shape;514;p36"/>
          <p:cNvSpPr txBox="1"/>
          <p:nvPr/>
        </p:nvSpPr>
        <p:spPr>
          <a:xfrm>
            <a:off x="3419850" y="303450"/>
            <a:ext cx="4318200" cy="30216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Task 2: Expectations and Learning Principles</a:t>
            </a:r>
            <a:endParaRPr b="0" i="0" sz="5200" u="none" cap="none" strike="noStrike">
              <a:solidFill>
                <a:schemeClr val="dk1"/>
              </a:solidFill>
              <a:latin typeface="Nanum Myeongjo"/>
              <a:ea typeface="Nanum Myeongjo"/>
              <a:cs typeface="Nanum Myeongjo"/>
              <a:sym typeface="Nanum Myeongjo"/>
            </a:endParaRPr>
          </a:p>
        </p:txBody>
      </p:sp>
      <p:sp>
        <p:nvSpPr>
          <p:cNvPr id="515" name="Google Shape;515;p36"/>
          <p:cNvSpPr txBox="1"/>
          <p:nvPr/>
        </p:nvSpPr>
        <p:spPr>
          <a:xfrm>
            <a:off x="615900" y="303450"/>
            <a:ext cx="1441500" cy="13785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04</a:t>
            </a:r>
            <a:endParaRPr b="0" i="0" sz="52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519" name="Shape 519"/>
        <p:cNvGrpSpPr/>
        <p:nvPr/>
      </p:nvGrpSpPr>
      <p:grpSpPr>
        <a:xfrm>
          <a:off x="0" y="0"/>
          <a:ext cx="0" cy="0"/>
          <a:chOff x="0" y="0"/>
          <a:chExt cx="0" cy="0"/>
        </a:xfrm>
      </p:grpSpPr>
      <p:cxnSp>
        <p:nvCxnSpPr>
          <p:cNvPr id="520" name="Google Shape;520;p37"/>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cxnSp>
        <p:nvCxnSpPr>
          <p:cNvPr id="521" name="Google Shape;521;p37"/>
          <p:cNvCxnSpPr/>
          <p:nvPr/>
        </p:nvCxnSpPr>
        <p:spPr>
          <a:xfrm>
            <a:off x="6396050" y="300"/>
            <a:ext cx="0" cy="5141400"/>
          </a:xfrm>
          <a:prstGeom prst="straightConnector1">
            <a:avLst/>
          </a:prstGeom>
          <a:noFill/>
          <a:ln cap="flat" cmpd="sng" w="9525">
            <a:solidFill>
              <a:schemeClr val="dk2"/>
            </a:solidFill>
            <a:prstDash val="solid"/>
            <a:round/>
            <a:headEnd len="sm" w="sm" type="none"/>
            <a:tailEnd len="sm" w="sm" type="none"/>
          </a:ln>
        </p:spPr>
      </p:cxnSp>
      <p:sp>
        <p:nvSpPr>
          <p:cNvPr id="522" name="Google Shape;522;p37"/>
          <p:cNvSpPr txBox="1"/>
          <p:nvPr/>
        </p:nvSpPr>
        <p:spPr>
          <a:xfrm>
            <a:off x="615900" y="303450"/>
            <a:ext cx="40407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Let’s Do Some Math!</a:t>
            </a:r>
            <a:endParaRPr b="0" i="0" sz="3300" u="none" cap="none" strike="noStrike">
              <a:solidFill>
                <a:schemeClr val="dk1"/>
              </a:solidFill>
              <a:latin typeface="Nanum Myeongjo"/>
              <a:ea typeface="Nanum Myeongjo"/>
              <a:cs typeface="Nanum Myeongjo"/>
              <a:sym typeface="Nanum Myeongjo"/>
            </a:endParaRPr>
          </a:p>
        </p:txBody>
      </p:sp>
      <p:sp>
        <p:nvSpPr>
          <p:cNvPr id="523" name="Google Shape;523;p37"/>
          <p:cNvSpPr/>
          <p:nvPr/>
        </p:nvSpPr>
        <p:spPr>
          <a:xfrm>
            <a:off x="6780300" y="20912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37"/>
          <p:cNvSpPr txBox="1"/>
          <p:nvPr/>
        </p:nvSpPr>
        <p:spPr>
          <a:xfrm>
            <a:off x="6976350" y="2679000"/>
            <a:ext cx="1554000" cy="846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C9FC8D"/>
                </a:solidFill>
                <a:latin typeface="DM Sans"/>
                <a:ea typeface="DM Sans"/>
                <a:cs typeface="DM Sans"/>
                <a:sym typeface="DM Sans"/>
              </a:rPr>
              <a:t>Do the task as a student would. Jot down any reflections that you have as you do the math!</a:t>
            </a:r>
            <a:endParaRPr b="1" i="0" sz="800" u="none" cap="none" strike="noStrike">
              <a:solidFill>
                <a:srgbClr val="C9FC8D"/>
              </a:solidFill>
              <a:latin typeface="DM Sans"/>
              <a:ea typeface="DM Sans"/>
              <a:cs typeface="DM Sans"/>
              <a:sym typeface="DM Sans"/>
            </a:endParaRPr>
          </a:p>
        </p:txBody>
      </p:sp>
      <p:pic>
        <p:nvPicPr>
          <p:cNvPr id="525" name="Google Shape;525;p37"/>
          <p:cNvPicPr preferRelativeResize="0"/>
          <p:nvPr/>
        </p:nvPicPr>
        <p:blipFill rotWithShape="1">
          <a:blip r:embed="rId3">
            <a:alphaModFix/>
          </a:blip>
          <a:srcRect b="0" l="0" r="0" t="0"/>
          <a:stretch/>
        </p:blipFill>
        <p:spPr>
          <a:xfrm>
            <a:off x="396875" y="1199674"/>
            <a:ext cx="5961549" cy="357170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529" name="Shape 529"/>
        <p:cNvGrpSpPr/>
        <p:nvPr/>
      </p:nvGrpSpPr>
      <p:grpSpPr>
        <a:xfrm>
          <a:off x="0" y="0"/>
          <a:ext cx="0" cy="0"/>
          <a:chOff x="0" y="0"/>
          <a:chExt cx="0" cy="0"/>
        </a:xfrm>
      </p:grpSpPr>
      <p:cxnSp>
        <p:nvCxnSpPr>
          <p:cNvPr id="530" name="Google Shape;530;p38"/>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cxnSp>
        <p:nvCxnSpPr>
          <p:cNvPr id="531" name="Google Shape;531;p38"/>
          <p:cNvCxnSpPr/>
          <p:nvPr/>
        </p:nvCxnSpPr>
        <p:spPr>
          <a:xfrm>
            <a:off x="7843850" y="300"/>
            <a:ext cx="0" cy="5141400"/>
          </a:xfrm>
          <a:prstGeom prst="straightConnector1">
            <a:avLst/>
          </a:prstGeom>
          <a:noFill/>
          <a:ln cap="flat" cmpd="sng" w="9525">
            <a:solidFill>
              <a:schemeClr val="dk2"/>
            </a:solidFill>
            <a:prstDash val="solid"/>
            <a:round/>
            <a:headEnd len="sm" w="sm" type="none"/>
            <a:tailEnd len="sm" w="sm" type="none"/>
          </a:ln>
        </p:spPr>
      </p:cxnSp>
      <p:sp>
        <p:nvSpPr>
          <p:cNvPr id="532" name="Google Shape;532;p38"/>
          <p:cNvSpPr txBox="1"/>
          <p:nvPr/>
        </p:nvSpPr>
        <p:spPr>
          <a:xfrm>
            <a:off x="615900" y="303450"/>
            <a:ext cx="65973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Content and Practice Expectations</a:t>
            </a:r>
            <a:endParaRPr b="0" i="0" sz="3300" u="none" cap="none" strike="noStrike">
              <a:solidFill>
                <a:schemeClr val="dk1"/>
              </a:solidFill>
              <a:latin typeface="Nanum Myeongjo"/>
              <a:ea typeface="Nanum Myeongjo"/>
              <a:cs typeface="Nanum Myeongjo"/>
              <a:sym typeface="Nanum Myeongjo"/>
            </a:endParaRPr>
          </a:p>
        </p:txBody>
      </p:sp>
      <p:sp>
        <p:nvSpPr>
          <p:cNvPr id="533" name="Google Shape;533;p38"/>
          <p:cNvSpPr/>
          <p:nvPr/>
        </p:nvSpPr>
        <p:spPr>
          <a:xfrm>
            <a:off x="6780300" y="20912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38"/>
          <p:cNvSpPr txBox="1"/>
          <p:nvPr/>
        </p:nvSpPr>
        <p:spPr>
          <a:xfrm>
            <a:off x="6976350" y="2679000"/>
            <a:ext cx="1554000" cy="846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C9FC8D"/>
                </a:solidFill>
                <a:latin typeface="DM Sans"/>
                <a:ea typeface="DM Sans"/>
                <a:cs typeface="DM Sans"/>
                <a:sym typeface="DM Sans"/>
              </a:rPr>
              <a:t>Choose 1-2 Content and Practice Expectations that student work could give evidence of.</a:t>
            </a:r>
            <a:endParaRPr b="1" i="0" sz="1100" u="none" cap="none" strike="noStrike">
              <a:solidFill>
                <a:srgbClr val="C9FC8D"/>
              </a:solidFill>
              <a:latin typeface="DM Sans"/>
              <a:ea typeface="DM Sans"/>
              <a:cs typeface="DM Sans"/>
              <a:sym typeface="DM Sans"/>
            </a:endParaRPr>
          </a:p>
        </p:txBody>
      </p:sp>
      <p:pic>
        <p:nvPicPr>
          <p:cNvPr id="535" name="Google Shape;535;p38"/>
          <p:cNvPicPr preferRelativeResize="0"/>
          <p:nvPr/>
        </p:nvPicPr>
        <p:blipFill rotWithShape="1">
          <a:blip r:embed="rId3">
            <a:alphaModFix/>
          </a:blip>
          <a:srcRect b="0" l="0" r="0" t="0"/>
          <a:stretch/>
        </p:blipFill>
        <p:spPr>
          <a:xfrm>
            <a:off x="396875" y="1199674"/>
            <a:ext cx="5961549" cy="357170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158" name="Shape 158"/>
        <p:cNvGrpSpPr/>
        <p:nvPr/>
      </p:nvGrpSpPr>
      <p:grpSpPr>
        <a:xfrm>
          <a:off x="0" y="0"/>
          <a:ext cx="0" cy="0"/>
          <a:chOff x="0" y="0"/>
          <a:chExt cx="0" cy="0"/>
        </a:xfrm>
      </p:grpSpPr>
      <p:sp>
        <p:nvSpPr>
          <p:cNvPr id="159" name="Google Shape;159;p4"/>
          <p:cNvSpPr txBox="1"/>
          <p:nvPr/>
        </p:nvSpPr>
        <p:spPr>
          <a:xfrm>
            <a:off x="2876500" y="1757125"/>
            <a:ext cx="24090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NanumMyeongjo ExtraBold"/>
                <a:ea typeface="NanumMyeongjo ExtraBold"/>
                <a:cs typeface="NanumMyeongjo ExtraBold"/>
                <a:sym typeface="NanumMyeongjo ExtraBold"/>
              </a:rPr>
              <a:t>Participants will be able to:</a:t>
            </a:r>
            <a:endParaRPr b="0" i="0" sz="1400" u="none" cap="none" strike="noStrike">
              <a:solidFill>
                <a:schemeClr val="dk1"/>
              </a:solidFill>
              <a:latin typeface="NanumMyeongjo ExtraBold"/>
              <a:ea typeface="NanumMyeongjo ExtraBold"/>
              <a:cs typeface="NanumMyeongjo ExtraBold"/>
              <a:sym typeface="NanumMyeongjo ExtraBold"/>
            </a:endParaRPr>
          </a:p>
        </p:txBody>
      </p:sp>
      <p:sp>
        <p:nvSpPr>
          <p:cNvPr id="160" name="Google Shape;160;p4"/>
          <p:cNvSpPr txBox="1"/>
          <p:nvPr/>
        </p:nvSpPr>
        <p:spPr>
          <a:xfrm>
            <a:off x="2876500" y="2088175"/>
            <a:ext cx="2134800" cy="1521300"/>
          </a:xfrm>
          <a:prstGeom prst="rect">
            <a:avLst/>
          </a:prstGeom>
          <a:noFill/>
          <a:ln>
            <a:noFill/>
          </a:ln>
        </p:spPr>
        <p:txBody>
          <a:bodyPr anchorCtr="0" anchor="t" bIns="0" lIns="0" spcFirstLastPara="1" rIns="0" wrap="square" tIns="0">
            <a:spAutoFit/>
          </a:bodyPr>
          <a:lstStyle/>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Explain the content and practice expectations for the M214 badge</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Analyze tasks through the lenses of (1) content and practice expectations and (2) learning principles</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Analyze student work for evidence of learning</a:t>
            </a:r>
            <a:endParaRPr b="0" i="0" sz="1000" u="none" cap="none" strike="noStrike">
              <a:solidFill>
                <a:schemeClr val="dk1"/>
              </a:solidFill>
              <a:latin typeface="DM Sans"/>
              <a:ea typeface="DM Sans"/>
              <a:cs typeface="DM Sans"/>
              <a:sym typeface="DM Sans"/>
            </a:endParaRPr>
          </a:p>
        </p:txBody>
      </p:sp>
      <p:cxnSp>
        <p:nvCxnSpPr>
          <p:cNvPr id="161" name="Google Shape;161;p4"/>
          <p:cNvCxnSpPr/>
          <p:nvPr/>
        </p:nvCxnSpPr>
        <p:spPr>
          <a:xfrm>
            <a:off x="2374350" y="1083650"/>
            <a:ext cx="6784800" cy="0"/>
          </a:xfrm>
          <a:prstGeom prst="straightConnector1">
            <a:avLst/>
          </a:prstGeom>
          <a:noFill/>
          <a:ln cap="flat" cmpd="sng" w="9525">
            <a:solidFill>
              <a:schemeClr val="dk1"/>
            </a:solidFill>
            <a:prstDash val="solid"/>
            <a:round/>
            <a:headEnd len="sm" w="sm" type="none"/>
            <a:tailEnd len="sm" w="sm" type="none"/>
          </a:ln>
        </p:spPr>
      </p:cxnSp>
      <p:sp>
        <p:nvSpPr>
          <p:cNvPr id="162" name="Google Shape;162;p4"/>
          <p:cNvSpPr/>
          <p:nvPr/>
        </p:nvSpPr>
        <p:spPr>
          <a:xfrm>
            <a:off x="2876500" y="617975"/>
            <a:ext cx="922200" cy="9222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4"/>
          <p:cNvSpPr txBox="1"/>
          <p:nvPr/>
        </p:nvSpPr>
        <p:spPr>
          <a:xfrm>
            <a:off x="6085125" y="1757125"/>
            <a:ext cx="9222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NanumMyeongjo ExtraBold"/>
                <a:ea typeface="NanumMyeongjo ExtraBold"/>
                <a:cs typeface="NanumMyeongjo ExtraBold"/>
                <a:sym typeface="NanumMyeongjo ExtraBold"/>
              </a:rPr>
              <a:t>Agenda:</a:t>
            </a:r>
            <a:endParaRPr b="0" i="0" sz="1400" u="none" cap="none" strike="noStrike">
              <a:solidFill>
                <a:schemeClr val="dk1"/>
              </a:solidFill>
              <a:latin typeface="NanumMyeongjo ExtraBold"/>
              <a:ea typeface="NanumMyeongjo ExtraBold"/>
              <a:cs typeface="NanumMyeongjo ExtraBold"/>
              <a:sym typeface="NanumMyeongjo ExtraBold"/>
            </a:endParaRPr>
          </a:p>
        </p:txBody>
      </p:sp>
      <p:sp>
        <p:nvSpPr>
          <p:cNvPr id="164" name="Google Shape;164;p4"/>
          <p:cNvSpPr txBox="1"/>
          <p:nvPr/>
        </p:nvSpPr>
        <p:spPr>
          <a:xfrm>
            <a:off x="6085125" y="2088175"/>
            <a:ext cx="1915200" cy="1713600"/>
          </a:xfrm>
          <a:prstGeom prst="rect">
            <a:avLst/>
          </a:prstGeom>
          <a:noFill/>
          <a:ln>
            <a:noFill/>
          </a:ln>
        </p:spPr>
        <p:txBody>
          <a:bodyPr anchorCtr="0" anchor="t" bIns="0" lIns="0" spcFirstLastPara="1" rIns="0" wrap="square" tIns="0">
            <a:spAutoFit/>
          </a:bodyPr>
          <a:lstStyle/>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Exploring the Content</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Task 1: Expectations and Learning Principles</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Task 1: Student Work</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Task 2: Expectations and Learning Principles</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Task 2: Student Work</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Closing</a:t>
            </a:r>
            <a:endParaRPr b="0" i="0" sz="1000" u="none" cap="none" strike="noStrike">
              <a:solidFill>
                <a:schemeClr val="dk1"/>
              </a:solidFill>
              <a:latin typeface="DM Sans"/>
              <a:ea typeface="DM Sans"/>
              <a:cs typeface="DM Sans"/>
              <a:sym typeface="DM Sans"/>
            </a:endParaRPr>
          </a:p>
        </p:txBody>
      </p:sp>
      <p:sp>
        <p:nvSpPr>
          <p:cNvPr id="165" name="Google Shape;165;p4"/>
          <p:cNvSpPr/>
          <p:nvPr/>
        </p:nvSpPr>
        <p:spPr>
          <a:xfrm>
            <a:off x="6085125" y="617975"/>
            <a:ext cx="922200" cy="9222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Explo</a:t>
            </a:r>
            <a:endParaRPr b="0" i="0" sz="1400" u="none" cap="none" strike="noStrike">
              <a:solidFill>
                <a:srgbClr val="000000"/>
              </a:solidFill>
              <a:latin typeface="Arial"/>
              <a:ea typeface="Arial"/>
              <a:cs typeface="Arial"/>
              <a:sym typeface="Arial"/>
            </a:endParaRPr>
          </a:p>
        </p:txBody>
      </p:sp>
      <p:cxnSp>
        <p:nvCxnSpPr>
          <p:cNvPr id="166" name="Google Shape;166;p4"/>
          <p:cNvCxnSpPr/>
          <p:nvPr/>
        </p:nvCxnSpPr>
        <p:spPr>
          <a:xfrm>
            <a:off x="5687700" y="1083650"/>
            <a:ext cx="0" cy="4065300"/>
          </a:xfrm>
          <a:prstGeom prst="straightConnector1">
            <a:avLst/>
          </a:prstGeom>
          <a:noFill/>
          <a:ln cap="flat" cmpd="sng" w="9525">
            <a:solidFill>
              <a:schemeClr val="dk1"/>
            </a:solidFill>
            <a:prstDash val="solid"/>
            <a:round/>
            <a:headEnd len="sm" w="sm" type="none"/>
            <a:tailEnd len="sm" w="sm" type="none"/>
          </a:ln>
        </p:spPr>
      </p:cxnSp>
      <p:cxnSp>
        <p:nvCxnSpPr>
          <p:cNvPr id="167" name="Google Shape;167;p4"/>
          <p:cNvCxnSpPr/>
          <p:nvPr/>
        </p:nvCxnSpPr>
        <p:spPr>
          <a:xfrm>
            <a:off x="2374350" y="4721100"/>
            <a:ext cx="6784800" cy="0"/>
          </a:xfrm>
          <a:prstGeom prst="straightConnector1">
            <a:avLst/>
          </a:prstGeom>
          <a:noFill/>
          <a:ln cap="flat" cmpd="sng" w="9525">
            <a:solidFill>
              <a:schemeClr val="dk1"/>
            </a:solidFill>
            <a:prstDash val="solid"/>
            <a:round/>
            <a:headEnd len="sm" w="sm" type="none"/>
            <a:tailEnd len="sm" w="sm" type="none"/>
          </a:ln>
        </p:spPr>
      </p:cxnSp>
      <p:sp>
        <p:nvSpPr>
          <p:cNvPr id="168" name="Google Shape;168;p4"/>
          <p:cNvSpPr/>
          <p:nvPr/>
        </p:nvSpPr>
        <p:spPr>
          <a:xfrm>
            <a:off x="0" y="0"/>
            <a:ext cx="25056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4"/>
          <p:cNvSpPr txBox="1"/>
          <p:nvPr/>
        </p:nvSpPr>
        <p:spPr>
          <a:xfrm>
            <a:off x="325175" y="342200"/>
            <a:ext cx="1915200" cy="12192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Outcomes and Agenda</a:t>
            </a:r>
            <a:endParaRPr b="0" i="0" sz="3300" u="none" cap="none" strike="noStrike">
              <a:solidFill>
                <a:schemeClr val="dk1"/>
              </a:solidFill>
              <a:latin typeface="Nanum Myeongjo"/>
              <a:ea typeface="Nanum Myeongjo"/>
              <a:cs typeface="Nanum Myeongjo"/>
              <a:sym typeface="Nanum Myeongjo"/>
            </a:endParaRPr>
          </a:p>
        </p:txBody>
      </p:sp>
      <p:cxnSp>
        <p:nvCxnSpPr>
          <p:cNvPr id="170" name="Google Shape;170;p4"/>
          <p:cNvCxnSpPr/>
          <p:nvPr/>
        </p:nvCxnSpPr>
        <p:spPr>
          <a:xfrm>
            <a:off x="2505475" y="-6900"/>
            <a:ext cx="0" cy="5155800"/>
          </a:xfrm>
          <a:prstGeom prst="straightConnector1">
            <a:avLst/>
          </a:prstGeom>
          <a:noFill/>
          <a:ln cap="flat" cmpd="sng" w="9525">
            <a:solidFill>
              <a:schemeClr val="dk1"/>
            </a:solidFill>
            <a:prstDash val="solid"/>
            <a:round/>
            <a:headEnd len="sm" w="sm" type="none"/>
            <a:tailEnd len="sm" w="sm" type="none"/>
          </a:ln>
        </p:spPr>
      </p:cxnSp>
      <p:pic>
        <p:nvPicPr>
          <p:cNvPr id="171" name="Google Shape;171;p4"/>
          <p:cNvPicPr preferRelativeResize="0"/>
          <p:nvPr/>
        </p:nvPicPr>
        <p:blipFill rotWithShape="1">
          <a:blip r:embed="rId3">
            <a:alphaModFix/>
          </a:blip>
          <a:srcRect b="0" l="0" r="0" t="0"/>
          <a:stretch/>
        </p:blipFill>
        <p:spPr>
          <a:xfrm>
            <a:off x="3096768" y="841025"/>
            <a:ext cx="481663" cy="485249"/>
          </a:xfrm>
          <a:prstGeom prst="rect">
            <a:avLst/>
          </a:prstGeom>
          <a:noFill/>
          <a:ln>
            <a:noFill/>
          </a:ln>
        </p:spPr>
      </p:pic>
      <p:pic>
        <p:nvPicPr>
          <p:cNvPr id="172" name="Google Shape;172;p4"/>
          <p:cNvPicPr preferRelativeResize="0"/>
          <p:nvPr/>
        </p:nvPicPr>
        <p:blipFill rotWithShape="1">
          <a:blip r:embed="rId4">
            <a:alphaModFix/>
          </a:blip>
          <a:srcRect b="0" l="0" r="0" t="0"/>
          <a:stretch/>
        </p:blipFill>
        <p:spPr>
          <a:xfrm>
            <a:off x="6309925" y="841025"/>
            <a:ext cx="472599" cy="4852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539" name="Shape 539"/>
        <p:cNvGrpSpPr/>
        <p:nvPr/>
      </p:nvGrpSpPr>
      <p:grpSpPr>
        <a:xfrm>
          <a:off x="0" y="0"/>
          <a:ext cx="0" cy="0"/>
          <a:chOff x="0" y="0"/>
          <a:chExt cx="0" cy="0"/>
        </a:xfrm>
      </p:grpSpPr>
      <p:cxnSp>
        <p:nvCxnSpPr>
          <p:cNvPr id="540" name="Google Shape;540;p39"/>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cxnSp>
        <p:nvCxnSpPr>
          <p:cNvPr id="541" name="Google Shape;541;p39"/>
          <p:cNvCxnSpPr/>
          <p:nvPr/>
        </p:nvCxnSpPr>
        <p:spPr>
          <a:xfrm>
            <a:off x="7843850" y="300"/>
            <a:ext cx="0" cy="5141400"/>
          </a:xfrm>
          <a:prstGeom prst="straightConnector1">
            <a:avLst/>
          </a:prstGeom>
          <a:noFill/>
          <a:ln cap="flat" cmpd="sng" w="9525">
            <a:solidFill>
              <a:schemeClr val="dk2"/>
            </a:solidFill>
            <a:prstDash val="solid"/>
            <a:round/>
            <a:headEnd len="sm" w="sm" type="none"/>
            <a:tailEnd len="sm" w="sm" type="none"/>
          </a:ln>
        </p:spPr>
      </p:cxnSp>
      <p:sp>
        <p:nvSpPr>
          <p:cNvPr id="542" name="Google Shape;542;p39"/>
          <p:cNvSpPr txBox="1"/>
          <p:nvPr/>
        </p:nvSpPr>
        <p:spPr>
          <a:xfrm>
            <a:off x="615900" y="303450"/>
            <a:ext cx="65973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Content and Practice Expectations</a:t>
            </a:r>
            <a:endParaRPr b="0" i="0" sz="3300" u="none" cap="none" strike="noStrike">
              <a:solidFill>
                <a:schemeClr val="dk1"/>
              </a:solidFill>
              <a:latin typeface="Nanum Myeongjo"/>
              <a:ea typeface="Nanum Myeongjo"/>
              <a:cs typeface="Nanum Myeongjo"/>
              <a:sym typeface="Nanum Myeongjo"/>
            </a:endParaRPr>
          </a:p>
        </p:txBody>
      </p:sp>
      <p:sp>
        <p:nvSpPr>
          <p:cNvPr id="543" name="Google Shape;543;p39"/>
          <p:cNvSpPr/>
          <p:nvPr/>
        </p:nvSpPr>
        <p:spPr>
          <a:xfrm>
            <a:off x="6780300" y="20912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39"/>
          <p:cNvSpPr txBox="1"/>
          <p:nvPr/>
        </p:nvSpPr>
        <p:spPr>
          <a:xfrm>
            <a:off x="6976350" y="2473825"/>
            <a:ext cx="1554000" cy="1108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1" i="0" lang="en-GB" sz="1200" u="none" cap="none" strike="noStrike">
                <a:solidFill>
                  <a:srgbClr val="C9FC8D"/>
                </a:solidFill>
                <a:latin typeface="IBM Plex Sans"/>
                <a:ea typeface="IBM Plex Sans"/>
                <a:cs typeface="IBM Plex Sans"/>
                <a:sym typeface="IBM Plex Sans"/>
              </a:rPr>
              <a:t>214.c: Use residuals to assess model fit and decide if changes to the predictive model or its variables are necessary.</a:t>
            </a:r>
            <a:endParaRPr b="1" i="0" sz="1300" u="none" cap="none" strike="noStrike">
              <a:solidFill>
                <a:srgbClr val="C9FC8D"/>
              </a:solidFill>
              <a:latin typeface="DM Sans"/>
              <a:ea typeface="DM Sans"/>
              <a:cs typeface="DM Sans"/>
              <a:sym typeface="DM Sans"/>
            </a:endParaRPr>
          </a:p>
        </p:txBody>
      </p:sp>
      <p:pic>
        <p:nvPicPr>
          <p:cNvPr id="545" name="Google Shape;545;p39"/>
          <p:cNvPicPr preferRelativeResize="0"/>
          <p:nvPr/>
        </p:nvPicPr>
        <p:blipFill rotWithShape="1">
          <a:blip r:embed="rId3">
            <a:alphaModFix/>
          </a:blip>
          <a:srcRect b="0" l="0" r="0" t="0"/>
          <a:stretch/>
        </p:blipFill>
        <p:spPr>
          <a:xfrm>
            <a:off x="396875" y="1199674"/>
            <a:ext cx="5961549" cy="357170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549" name="Shape 549"/>
        <p:cNvGrpSpPr/>
        <p:nvPr/>
      </p:nvGrpSpPr>
      <p:grpSpPr>
        <a:xfrm>
          <a:off x="0" y="0"/>
          <a:ext cx="0" cy="0"/>
          <a:chOff x="0" y="0"/>
          <a:chExt cx="0" cy="0"/>
        </a:xfrm>
      </p:grpSpPr>
      <p:sp>
        <p:nvSpPr>
          <p:cNvPr id="550" name="Google Shape;550;p40"/>
          <p:cNvSpPr txBox="1"/>
          <p:nvPr/>
        </p:nvSpPr>
        <p:spPr>
          <a:xfrm>
            <a:off x="3105100" y="690325"/>
            <a:ext cx="3636300" cy="64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In M214 Statistical Error and Predictive Modeling Validation, students will employ the following learning principles: </a:t>
            </a:r>
            <a:endParaRPr b="1" i="0" sz="1400" u="none" cap="none" strike="noStrike">
              <a:solidFill>
                <a:schemeClr val="dk1"/>
              </a:solidFill>
              <a:latin typeface="DM Sans"/>
              <a:ea typeface="DM Sans"/>
              <a:cs typeface="DM Sans"/>
              <a:sym typeface="DM Sans"/>
            </a:endParaRPr>
          </a:p>
        </p:txBody>
      </p:sp>
      <p:sp>
        <p:nvSpPr>
          <p:cNvPr id="551" name="Google Shape;551;p40"/>
          <p:cNvSpPr txBox="1"/>
          <p:nvPr/>
        </p:nvSpPr>
        <p:spPr>
          <a:xfrm>
            <a:off x="3105100" y="1506075"/>
            <a:ext cx="4830900" cy="2268900"/>
          </a:xfrm>
          <a:prstGeom prst="rect">
            <a:avLst/>
          </a:prstGeom>
          <a:noFill/>
          <a:ln>
            <a:noFill/>
          </a:ln>
        </p:spPr>
        <p:txBody>
          <a:bodyPr anchorCtr="0" anchor="t" bIns="0" lIns="0" spcFirstLastPara="1" rIns="0" wrap="square" tIns="0">
            <a:spAutoFit/>
          </a:bodyPr>
          <a:lstStyle/>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with cognitively demanding tasks in heterogeneous settings (LP 1).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in social activities (LP 2).</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Build conceptual understanding through reasoning (LP 3).</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Have agency in their learning (LP 4).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View mathematics as a human endeavor across centuries (LP 5).</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See mathematics as relevant (LP 6).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Employ technology as a tool for problem-solving and understanding (LP 7).</a:t>
            </a:r>
            <a:endParaRPr b="0" i="0" sz="1200" u="none" cap="none" strike="noStrike">
              <a:solidFill>
                <a:schemeClr val="dk1"/>
              </a:solidFill>
              <a:latin typeface="DM Sans"/>
              <a:ea typeface="DM Sans"/>
              <a:cs typeface="DM Sans"/>
              <a:sym typeface="DM Sans"/>
            </a:endParaRPr>
          </a:p>
        </p:txBody>
      </p:sp>
      <p:cxnSp>
        <p:nvCxnSpPr>
          <p:cNvPr id="552" name="Google Shape;552;p40"/>
          <p:cNvCxnSpPr/>
          <p:nvPr/>
        </p:nvCxnSpPr>
        <p:spPr>
          <a:xfrm>
            <a:off x="8834775" y="-6900"/>
            <a:ext cx="0" cy="5155800"/>
          </a:xfrm>
          <a:prstGeom prst="straightConnector1">
            <a:avLst/>
          </a:prstGeom>
          <a:noFill/>
          <a:ln cap="flat" cmpd="sng" w="9525">
            <a:solidFill>
              <a:srgbClr val="000000"/>
            </a:solidFill>
            <a:prstDash val="solid"/>
            <a:round/>
            <a:headEnd len="sm" w="sm" type="none"/>
            <a:tailEnd len="sm" w="sm" type="none"/>
          </a:ln>
        </p:spPr>
      </p:cxnSp>
      <p:sp>
        <p:nvSpPr>
          <p:cNvPr id="553" name="Google Shape;553;p40"/>
          <p:cNvSpPr/>
          <p:nvPr/>
        </p:nvSpPr>
        <p:spPr>
          <a:xfrm>
            <a:off x="0" y="0"/>
            <a:ext cx="27234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54" name="Google Shape;554;p40"/>
          <p:cNvCxnSpPr/>
          <p:nvPr/>
        </p:nvCxnSpPr>
        <p:spPr>
          <a:xfrm>
            <a:off x="-13800" y="4831525"/>
            <a:ext cx="9173100" cy="0"/>
          </a:xfrm>
          <a:prstGeom prst="straightConnector1">
            <a:avLst/>
          </a:prstGeom>
          <a:noFill/>
          <a:ln cap="flat" cmpd="sng" w="9525">
            <a:solidFill>
              <a:srgbClr val="000000"/>
            </a:solidFill>
            <a:prstDash val="solid"/>
            <a:round/>
            <a:headEnd len="sm" w="sm" type="none"/>
            <a:tailEnd len="sm" w="sm" type="none"/>
          </a:ln>
        </p:spPr>
      </p:cxnSp>
      <p:cxnSp>
        <p:nvCxnSpPr>
          <p:cNvPr id="555" name="Google Shape;555;p40"/>
          <p:cNvCxnSpPr/>
          <p:nvPr/>
        </p:nvCxnSpPr>
        <p:spPr>
          <a:xfrm>
            <a:off x="2720450" y="-6900"/>
            <a:ext cx="0" cy="5155800"/>
          </a:xfrm>
          <a:prstGeom prst="straightConnector1">
            <a:avLst/>
          </a:prstGeom>
          <a:noFill/>
          <a:ln cap="flat" cmpd="sng" w="9525">
            <a:solidFill>
              <a:schemeClr val="dk1"/>
            </a:solidFill>
            <a:prstDash val="solid"/>
            <a:round/>
            <a:headEnd len="sm" w="sm" type="none"/>
            <a:tailEnd len="sm" w="sm" type="none"/>
          </a:ln>
        </p:spPr>
      </p:cxnSp>
      <p:cxnSp>
        <p:nvCxnSpPr>
          <p:cNvPr id="556" name="Google Shape;556;p40"/>
          <p:cNvCxnSpPr/>
          <p:nvPr/>
        </p:nvCxnSpPr>
        <p:spPr>
          <a:xfrm>
            <a:off x="6900" y="317500"/>
            <a:ext cx="9152400" cy="0"/>
          </a:xfrm>
          <a:prstGeom prst="straightConnector1">
            <a:avLst/>
          </a:prstGeom>
          <a:noFill/>
          <a:ln cap="flat" cmpd="sng" w="9525">
            <a:solidFill>
              <a:srgbClr val="000000"/>
            </a:solidFill>
            <a:prstDash val="solid"/>
            <a:round/>
            <a:headEnd len="sm" w="sm" type="none"/>
            <a:tailEnd len="sm" w="sm" type="none"/>
          </a:ln>
        </p:spPr>
      </p:cxnSp>
      <p:sp>
        <p:nvSpPr>
          <p:cNvPr id="557" name="Google Shape;557;p40"/>
          <p:cNvSpPr txBox="1"/>
          <p:nvPr/>
        </p:nvSpPr>
        <p:spPr>
          <a:xfrm>
            <a:off x="325175" y="647000"/>
            <a:ext cx="2169900" cy="8127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Learning</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Principles</a:t>
            </a:r>
            <a:endParaRPr b="0" i="0" sz="33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561" name="Shape 561"/>
        <p:cNvGrpSpPr/>
        <p:nvPr/>
      </p:nvGrpSpPr>
      <p:grpSpPr>
        <a:xfrm>
          <a:off x="0" y="0"/>
          <a:ext cx="0" cy="0"/>
          <a:chOff x="0" y="0"/>
          <a:chExt cx="0" cy="0"/>
        </a:xfrm>
      </p:grpSpPr>
      <p:sp>
        <p:nvSpPr>
          <p:cNvPr id="562" name="Google Shape;562;p41"/>
          <p:cNvSpPr txBox="1"/>
          <p:nvPr/>
        </p:nvSpPr>
        <p:spPr>
          <a:xfrm>
            <a:off x="3105100" y="690325"/>
            <a:ext cx="3636300" cy="64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In M214 Statistical Error and Predictive Modeling Validation, students will employ the following learning principles: </a:t>
            </a:r>
            <a:endParaRPr b="1" i="0" sz="1400" u="none" cap="none" strike="noStrike">
              <a:solidFill>
                <a:schemeClr val="dk1"/>
              </a:solidFill>
              <a:latin typeface="DM Sans"/>
              <a:ea typeface="DM Sans"/>
              <a:cs typeface="DM Sans"/>
              <a:sym typeface="DM Sans"/>
            </a:endParaRPr>
          </a:p>
        </p:txBody>
      </p:sp>
      <p:sp>
        <p:nvSpPr>
          <p:cNvPr id="563" name="Google Shape;563;p41"/>
          <p:cNvSpPr txBox="1"/>
          <p:nvPr/>
        </p:nvSpPr>
        <p:spPr>
          <a:xfrm>
            <a:off x="3105100" y="1506075"/>
            <a:ext cx="4830900" cy="2268900"/>
          </a:xfrm>
          <a:prstGeom prst="rect">
            <a:avLst/>
          </a:prstGeom>
          <a:noFill/>
          <a:ln>
            <a:noFill/>
          </a:ln>
        </p:spPr>
        <p:txBody>
          <a:bodyPr anchorCtr="0" anchor="t" bIns="0" lIns="0" spcFirstLastPara="1" rIns="0" wrap="square" tIns="0">
            <a:spAutoFit/>
          </a:bodyPr>
          <a:lstStyle/>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with cognitively demanding tasks in heterogeneous settings (LP 1).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in social activities (LP 2).</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Build conceptual understanding through reasoning (LP 3).</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Have agency in their learning (LP 4).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View mathematics as a human endeavor across centuries (LP 5).</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See mathematics as relevant (LP 6).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Employ technology as a tool for problem-solving and understanding (LP 7).</a:t>
            </a:r>
            <a:endParaRPr b="0" i="0" sz="1200" u="none" cap="none" strike="noStrike">
              <a:solidFill>
                <a:schemeClr val="dk1"/>
              </a:solidFill>
              <a:latin typeface="DM Sans"/>
              <a:ea typeface="DM Sans"/>
              <a:cs typeface="DM Sans"/>
              <a:sym typeface="DM Sans"/>
            </a:endParaRPr>
          </a:p>
        </p:txBody>
      </p:sp>
      <p:cxnSp>
        <p:nvCxnSpPr>
          <p:cNvPr id="564" name="Google Shape;564;p41"/>
          <p:cNvCxnSpPr/>
          <p:nvPr/>
        </p:nvCxnSpPr>
        <p:spPr>
          <a:xfrm>
            <a:off x="8834775" y="-6900"/>
            <a:ext cx="0" cy="5155800"/>
          </a:xfrm>
          <a:prstGeom prst="straightConnector1">
            <a:avLst/>
          </a:prstGeom>
          <a:noFill/>
          <a:ln cap="flat" cmpd="sng" w="9525">
            <a:solidFill>
              <a:srgbClr val="000000"/>
            </a:solidFill>
            <a:prstDash val="solid"/>
            <a:round/>
            <a:headEnd len="sm" w="sm" type="none"/>
            <a:tailEnd len="sm" w="sm" type="none"/>
          </a:ln>
        </p:spPr>
      </p:cxnSp>
      <p:sp>
        <p:nvSpPr>
          <p:cNvPr id="565" name="Google Shape;565;p41"/>
          <p:cNvSpPr/>
          <p:nvPr/>
        </p:nvSpPr>
        <p:spPr>
          <a:xfrm>
            <a:off x="0" y="0"/>
            <a:ext cx="27234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66" name="Google Shape;566;p41"/>
          <p:cNvCxnSpPr/>
          <p:nvPr/>
        </p:nvCxnSpPr>
        <p:spPr>
          <a:xfrm>
            <a:off x="-13800" y="4831525"/>
            <a:ext cx="9173100" cy="0"/>
          </a:xfrm>
          <a:prstGeom prst="straightConnector1">
            <a:avLst/>
          </a:prstGeom>
          <a:noFill/>
          <a:ln cap="flat" cmpd="sng" w="9525">
            <a:solidFill>
              <a:srgbClr val="000000"/>
            </a:solidFill>
            <a:prstDash val="solid"/>
            <a:round/>
            <a:headEnd len="sm" w="sm" type="none"/>
            <a:tailEnd len="sm" w="sm" type="none"/>
          </a:ln>
        </p:spPr>
      </p:cxnSp>
      <p:cxnSp>
        <p:nvCxnSpPr>
          <p:cNvPr id="567" name="Google Shape;567;p41"/>
          <p:cNvCxnSpPr/>
          <p:nvPr/>
        </p:nvCxnSpPr>
        <p:spPr>
          <a:xfrm>
            <a:off x="2720450" y="-6900"/>
            <a:ext cx="0" cy="5155800"/>
          </a:xfrm>
          <a:prstGeom prst="straightConnector1">
            <a:avLst/>
          </a:prstGeom>
          <a:noFill/>
          <a:ln cap="flat" cmpd="sng" w="9525">
            <a:solidFill>
              <a:schemeClr val="dk1"/>
            </a:solidFill>
            <a:prstDash val="solid"/>
            <a:round/>
            <a:headEnd len="sm" w="sm" type="none"/>
            <a:tailEnd len="sm" w="sm" type="none"/>
          </a:ln>
        </p:spPr>
      </p:cxnSp>
      <p:cxnSp>
        <p:nvCxnSpPr>
          <p:cNvPr id="568" name="Google Shape;568;p41"/>
          <p:cNvCxnSpPr/>
          <p:nvPr/>
        </p:nvCxnSpPr>
        <p:spPr>
          <a:xfrm>
            <a:off x="6900" y="317500"/>
            <a:ext cx="9152400" cy="0"/>
          </a:xfrm>
          <a:prstGeom prst="straightConnector1">
            <a:avLst/>
          </a:prstGeom>
          <a:noFill/>
          <a:ln cap="flat" cmpd="sng" w="9525">
            <a:solidFill>
              <a:srgbClr val="000000"/>
            </a:solidFill>
            <a:prstDash val="solid"/>
            <a:round/>
            <a:headEnd len="sm" w="sm" type="none"/>
            <a:tailEnd len="sm" w="sm" type="none"/>
          </a:ln>
        </p:spPr>
      </p:cxnSp>
      <p:sp>
        <p:nvSpPr>
          <p:cNvPr id="569" name="Google Shape;569;p41"/>
          <p:cNvSpPr txBox="1"/>
          <p:nvPr/>
        </p:nvSpPr>
        <p:spPr>
          <a:xfrm>
            <a:off x="325175" y="647000"/>
            <a:ext cx="2169900" cy="8127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Learning</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Principles</a:t>
            </a:r>
            <a:endParaRPr b="0" i="0" sz="3300" u="none" cap="none" strike="noStrike">
              <a:solidFill>
                <a:schemeClr val="dk1"/>
              </a:solidFill>
              <a:latin typeface="Nanum Myeongjo"/>
              <a:ea typeface="Nanum Myeongjo"/>
              <a:cs typeface="Nanum Myeongjo"/>
              <a:sym typeface="Nanum Myeongjo"/>
            </a:endParaRPr>
          </a:p>
        </p:txBody>
      </p:sp>
      <p:sp>
        <p:nvSpPr>
          <p:cNvPr id="570" name="Google Shape;570;p41"/>
          <p:cNvSpPr/>
          <p:nvPr/>
        </p:nvSpPr>
        <p:spPr>
          <a:xfrm>
            <a:off x="6399300" y="24722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41"/>
          <p:cNvSpPr txBox="1"/>
          <p:nvPr/>
        </p:nvSpPr>
        <p:spPr>
          <a:xfrm>
            <a:off x="6595350" y="2937350"/>
            <a:ext cx="1554000" cy="1015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BDFCD7"/>
                </a:solidFill>
                <a:latin typeface="DM Sans"/>
                <a:ea typeface="DM Sans"/>
                <a:cs typeface="DM Sans"/>
                <a:sym typeface="DM Sans"/>
              </a:rPr>
              <a:t>Which of these principles does this task lend itself to? </a:t>
            </a:r>
            <a:endParaRPr b="1" i="0" sz="1100" u="none" cap="none" strike="noStrike">
              <a:solidFill>
                <a:srgbClr val="BDFCD7"/>
              </a:solidFill>
              <a:latin typeface="DM Sans"/>
              <a:ea typeface="DM Sans"/>
              <a:cs typeface="DM Sans"/>
              <a:sym typeface="DM Sans"/>
            </a:endParaRPr>
          </a:p>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BDFCD7"/>
                </a:solidFill>
                <a:latin typeface="DM Sans"/>
                <a:ea typeface="DM Sans"/>
                <a:cs typeface="DM Sans"/>
                <a:sym typeface="DM Sans"/>
              </a:rPr>
              <a:t>Which ones can the task be easily adapted to accommodate? </a:t>
            </a:r>
            <a:endParaRPr b="1" i="0" sz="1100" u="none" cap="none" strike="noStrike">
              <a:solidFill>
                <a:srgbClr val="BDFCD7"/>
              </a:solidFill>
              <a:latin typeface="DM Sans"/>
              <a:ea typeface="DM Sans"/>
              <a:cs typeface="DM Sans"/>
              <a:sym typeface="DM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575" name="Shape 575"/>
        <p:cNvGrpSpPr/>
        <p:nvPr/>
      </p:nvGrpSpPr>
      <p:grpSpPr>
        <a:xfrm>
          <a:off x="0" y="0"/>
          <a:ext cx="0" cy="0"/>
          <a:chOff x="0" y="0"/>
          <a:chExt cx="0" cy="0"/>
        </a:xfrm>
      </p:grpSpPr>
      <p:cxnSp>
        <p:nvCxnSpPr>
          <p:cNvPr id="576" name="Google Shape;576;p42"/>
          <p:cNvCxnSpPr/>
          <p:nvPr/>
        </p:nvCxnSpPr>
        <p:spPr>
          <a:xfrm>
            <a:off x="3115350" y="300"/>
            <a:ext cx="0" cy="5141400"/>
          </a:xfrm>
          <a:prstGeom prst="straightConnector1">
            <a:avLst/>
          </a:prstGeom>
          <a:noFill/>
          <a:ln cap="flat" cmpd="sng" w="9525">
            <a:solidFill>
              <a:schemeClr val="dk2"/>
            </a:solidFill>
            <a:prstDash val="solid"/>
            <a:round/>
            <a:headEnd len="sm" w="sm" type="none"/>
            <a:tailEnd len="sm" w="sm" type="none"/>
          </a:ln>
        </p:spPr>
      </p:cxnSp>
      <p:sp>
        <p:nvSpPr>
          <p:cNvPr id="577" name="Google Shape;577;p42"/>
          <p:cNvSpPr txBox="1"/>
          <p:nvPr/>
        </p:nvSpPr>
        <p:spPr>
          <a:xfrm>
            <a:off x="3419850" y="303450"/>
            <a:ext cx="4318200" cy="15759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Task 2: Student work examination</a:t>
            </a:r>
            <a:endParaRPr b="0" i="0" sz="5200" u="none" cap="none" strike="noStrike">
              <a:solidFill>
                <a:schemeClr val="dk1"/>
              </a:solidFill>
              <a:latin typeface="Nanum Myeongjo"/>
              <a:ea typeface="Nanum Myeongjo"/>
              <a:cs typeface="Nanum Myeongjo"/>
              <a:sym typeface="Nanum Myeongjo"/>
            </a:endParaRPr>
          </a:p>
        </p:txBody>
      </p:sp>
      <p:sp>
        <p:nvSpPr>
          <p:cNvPr id="578" name="Google Shape;578;p42"/>
          <p:cNvSpPr txBox="1"/>
          <p:nvPr/>
        </p:nvSpPr>
        <p:spPr>
          <a:xfrm>
            <a:off x="615900" y="303450"/>
            <a:ext cx="1441500" cy="13785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05</a:t>
            </a:r>
            <a:endParaRPr b="0" i="0" sz="52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582" name="Shape 582"/>
        <p:cNvGrpSpPr/>
        <p:nvPr/>
      </p:nvGrpSpPr>
      <p:grpSpPr>
        <a:xfrm>
          <a:off x="0" y="0"/>
          <a:ext cx="0" cy="0"/>
          <a:chOff x="0" y="0"/>
          <a:chExt cx="0" cy="0"/>
        </a:xfrm>
      </p:grpSpPr>
      <p:sp>
        <p:nvSpPr>
          <p:cNvPr id="583" name="Google Shape;583;p43"/>
          <p:cNvSpPr txBox="1"/>
          <p:nvPr/>
        </p:nvSpPr>
        <p:spPr>
          <a:xfrm>
            <a:off x="615900" y="2077375"/>
            <a:ext cx="2617200" cy="525000"/>
          </a:xfrm>
          <a:prstGeom prst="rect">
            <a:avLst/>
          </a:prstGeom>
          <a:noFill/>
          <a:ln>
            <a:noFill/>
          </a:ln>
        </p:spPr>
        <p:txBody>
          <a:bodyPr anchorCtr="0" anchor="t" bIns="0" lIns="91425" spcFirstLastPara="1" rIns="0" wrap="square" tIns="0">
            <a:spAutoFit/>
          </a:bodyPr>
          <a:lstStyle/>
          <a:p>
            <a:pPr indent="-298450" lvl="0" marL="457200" marR="0" rtl="0" algn="l">
              <a:lnSpc>
                <a:spcPct val="105000"/>
              </a:lnSpc>
              <a:spcBef>
                <a:spcPts val="1200"/>
              </a:spcBef>
              <a:spcAft>
                <a:spcPts val="0"/>
              </a:spcAft>
              <a:buClr>
                <a:schemeClr val="dk1"/>
              </a:buClr>
              <a:buSzPts val="1100"/>
              <a:buFont typeface="DM Sans"/>
              <a:buChar char="●"/>
            </a:pPr>
            <a:r>
              <a:rPr b="0" i="0" lang="en-GB" sz="1100" u="none" cap="none" strike="noStrike">
                <a:solidFill>
                  <a:schemeClr val="dk1"/>
                </a:solidFill>
                <a:latin typeface="DM Sans"/>
                <a:ea typeface="DM Sans"/>
                <a:cs typeface="DM Sans"/>
                <a:sym typeface="DM Sans"/>
              </a:rPr>
              <a:t>Jot down at least one thing you notice about this piece of student work.  </a:t>
            </a:r>
            <a:endParaRPr b="0" i="0" sz="1100" u="none" cap="none" strike="noStrike">
              <a:solidFill>
                <a:schemeClr val="dk1"/>
              </a:solidFill>
              <a:latin typeface="DM Sans"/>
              <a:ea typeface="DM Sans"/>
              <a:cs typeface="DM Sans"/>
              <a:sym typeface="DM Sans"/>
            </a:endParaRPr>
          </a:p>
        </p:txBody>
      </p:sp>
      <p:sp>
        <p:nvSpPr>
          <p:cNvPr id="584" name="Google Shape;584;p43"/>
          <p:cNvSpPr txBox="1"/>
          <p:nvPr/>
        </p:nvSpPr>
        <p:spPr>
          <a:xfrm>
            <a:off x="615900" y="1764850"/>
            <a:ext cx="2617200" cy="1692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Clr>
                <a:srgbClr val="000000"/>
              </a:buClr>
              <a:buSzPts val="1100"/>
              <a:buFont typeface="Arial"/>
              <a:buNone/>
            </a:pPr>
            <a:r>
              <a:rPr b="0" i="0" lang="en-GB" sz="1100" u="none" cap="none" strike="noStrike">
                <a:solidFill>
                  <a:schemeClr val="dk1"/>
                </a:solidFill>
                <a:latin typeface="DM Sans Medium"/>
                <a:ea typeface="DM Sans Medium"/>
                <a:cs typeface="DM Sans Medium"/>
                <a:sym typeface="DM Sans Medium"/>
              </a:rPr>
              <a:t>What do you notice? </a:t>
            </a:r>
            <a:endParaRPr b="0" i="0" sz="1100" u="none" cap="none" strike="noStrike">
              <a:solidFill>
                <a:srgbClr val="000000"/>
              </a:solidFill>
              <a:latin typeface="DM Sans Medium"/>
              <a:ea typeface="DM Sans Medium"/>
              <a:cs typeface="DM Sans Medium"/>
              <a:sym typeface="DM Sans Medium"/>
            </a:endParaRPr>
          </a:p>
        </p:txBody>
      </p:sp>
      <p:cxnSp>
        <p:nvCxnSpPr>
          <p:cNvPr id="585" name="Google Shape;585;p43"/>
          <p:cNvCxnSpPr/>
          <p:nvPr/>
        </p:nvCxnSpPr>
        <p:spPr>
          <a:xfrm>
            <a:off x="-2700" y="1482784"/>
            <a:ext cx="9149400" cy="0"/>
          </a:xfrm>
          <a:prstGeom prst="straightConnector1">
            <a:avLst/>
          </a:prstGeom>
          <a:noFill/>
          <a:ln cap="flat" cmpd="sng" w="9525">
            <a:solidFill>
              <a:schemeClr val="dk1"/>
            </a:solidFill>
            <a:prstDash val="solid"/>
            <a:round/>
            <a:headEnd len="sm" w="sm" type="none"/>
            <a:tailEnd len="sm" w="sm" type="none"/>
          </a:ln>
        </p:spPr>
      </p:cxnSp>
      <p:cxnSp>
        <p:nvCxnSpPr>
          <p:cNvPr id="586" name="Google Shape;586;p43"/>
          <p:cNvCxnSpPr/>
          <p:nvPr/>
        </p:nvCxnSpPr>
        <p:spPr>
          <a:xfrm>
            <a:off x="7081850" y="300"/>
            <a:ext cx="0" cy="5141400"/>
          </a:xfrm>
          <a:prstGeom prst="straightConnector1">
            <a:avLst/>
          </a:prstGeom>
          <a:noFill/>
          <a:ln cap="flat" cmpd="sng" w="9525">
            <a:solidFill>
              <a:schemeClr val="dk2"/>
            </a:solidFill>
            <a:prstDash val="solid"/>
            <a:round/>
            <a:headEnd len="sm" w="sm" type="none"/>
            <a:tailEnd len="sm" w="sm" type="none"/>
          </a:ln>
        </p:spPr>
      </p:cxnSp>
      <p:sp>
        <p:nvSpPr>
          <p:cNvPr id="587" name="Google Shape;587;p43"/>
          <p:cNvSpPr txBox="1"/>
          <p:nvPr/>
        </p:nvSpPr>
        <p:spPr>
          <a:xfrm>
            <a:off x="615900" y="303450"/>
            <a:ext cx="5453700" cy="9144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Round 1:What </a:t>
            </a:r>
            <a:br>
              <a:rPr b="0" i="0" lang="en-GB" sz="3300" u="none" cap="none" strike="noStrike">
                <a:solidFill>
                  <a:schemeClr val="dk1"/>
                </a:solidFill>
                <a:latin typeface="Nanum Myeongjo"/>
                <a:ea typeface="Nanum Myeongjo"/>
                <a:cs typeface="Nanum Myeongjo"/>
                <a:sym typeface="Nanum Myeongjo"/>
              </a:rPr>
            </a:br>
            <a:r>
              <a:rPr b="0" i="0" lang="en-GB" sz="3300" u="none" cap="none" strike="noStrike">
                <a:solidFill>
                  <a:schemeClr val="dk1"/>
                </a:solidFill>
                <a:latin typeface="Nanum Myeongjo"/>
                <a:ea typeface="Nanum Myeongjo"/>
                <a:cs typeface="Nanum Myeongjo"/>
                <a:sym typeface="Nanum Myeongjo"/>
              </a:rPr>
              <a:t>do you notice?</a:t>
            </a:r>
            <a:endParaRPr b="0" i="0" sz="3300" u="none" cap="none" strike="noStrike">
              <a:solidFill>
                <a:schemeClr val="dk1"/>
              </a:solidFill>
              <a:latin typeface="Nanum Myeongjo"/>
              <a:ea typeface="Nanum Myeongjo"/>
              <a:cs typeface="Nanum Myeongjo"/>
              <a:sym typeface="Nanum Myeongjo"/>
            </a:endParaRPr>
          </a:p>
        </p:txBody>
      </p:sp>
      <p:sp>
        <p:nvSpPr>
          <p:cNvPr id="588" name="Google Shape;588;p43"/>
          <p:cNvSpPr/>
          <p:nvPr/>
        </p:nvSpPr>
        <p:spPr>
          <a:xfrm>
            <a:off x="843875" y="311715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BDFCD7"/>
                </a:solidFill>
                <a:latin typeface="DM Sans"/>
                <a:ea typeface="DM Sans"/>
                <a:cs typeface="DM Sans"/>
                <a:sym typeface="DM Sans"/>
              </a:rPr>
              <a:t>Come off mute or share in the chat.</a:t>
            </a:r>
            <a:endParaRPr b="1" i="0" sz="1400" u="none" cap="none" strike="noStrike">
              <a:solidFill>
                <a:srgbClr val="BDFCD7"/>
              </a:solidFill>
              <a:latin typeface="DM Sans"/>
              <a:ea typeface="DM Sans"/>
              <a:cs typeface="DM Sans"/>
              <a:sym typeface="DM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592" name="Shape 592"/>
        <p:cNvGrpSpPr/>
        <p:nvPr/>
      </p:nvGrpSpPr>
      <p:grpSpPr>
        <a:xfrm>
          <a:off x="0" y="0"/>
          <a:ext cx="0" cy="0"/>
          <a:chOff x="0" y="0"/>
          <a:chExt cx="0" cy="0"/>
        </a:xfrm>
      </p:grpSpPr>
      <p:cxnSp>
        <p:nvCxnSpPr>
          <p:cNvPr id="593" name="Google Shape;593;p44"/>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594" name="Google Shape;594;p44"/>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595" name="Google Shape;595;p44"/>
          <p:cNvSpPr txBox="1"/>
          <p:nvPr/>
        </p:nvSpPr>
        <p:spPr>
          <a:xfrm>
            <a:off x="1613100" y="376226"/>
            <a:ext cx="5917800" cy="538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1000"/>
              </a:spcAft>
              <a:buClr>
                <a:schemeClr val="dk1"/>
              </a:buClr>
              <a:buSzPts val="1100"/>
              <a:buFont typeface="Arial"/>
              <a:buNone/>
            </a:pPr>
            <a:r>
              <a:rPr b="0" i="0" lang="en-GB" sz="3500" u="none" cap="none" strike="noStrike">
                <a:solidFill>
                  <a:srgbClr val="83FBA3"/>
                </a:solidFill>
                <a:latin typeface="Nanum Myeongjo"/>
                <a:ea typeface="Nanum Myeongjo"/>
                <a:cs typeface="Nanum Myeongjo"/>
                <a:sym typeface="Nanum Myeongjo"/>
              </a:rPr>
              <a:t>Criteria for Success</a:t>
            </a:r>
            <a:endParaRPr b="0" i="0" sz="3500" u="none" cap="none" strike="noStrike">
              <a:solidFill>
                <a:schemeClr val="lt1"/>
              </a:solidFill>
              <a:latin typeface="Nanum Myeongjo"/>
              <a:ea typeface="Nanum Myeongjo"/>
              <a:cs typeface="Nanum Myeongjo"/>
              <a:sym typeface="Nanum Myeongjo"/>
            </a:endParaRPr>
          </a:p>
        </p:txBody>
      </p:sp>
      <p:graphicFrame>
        <p:nvGraphicFramePr>
          <p:cNvPr id="596" name="Google Shape;596;p44"/>
          <p:cNvGraphicFramePr/>
          <p:nvPr/>
        </p:nvGraphicFramePr>
        <p:xfrm>
          <a:off x="1037388" y="1308850"/>
          <a:ext cx="3000000" cy="3000000"/>
        </p:xfrm>
        <a:graphic>
          <a:graphicData uri="http://schemas.openxmlformats.org/drawingml/2006/table">
            <a:tbl>
              <a:tblPr>
                <a:noFill/>
                <a:tableStyleId>{AC8AAD1E-0960-498C-ACF7-CF50751E1388}</a:tableStyleId>
              </a:tblPr>
              <a:tblGrid>
                <a:gridCol w="2677225"/>
                <a:gridCol w="2807825"/>
                <a:gridCol w="1839225"/>
              </a:tblGrid>
              <a:tr h="500025">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DM Sans"/>
                          <a:ea typeface="DM Sans"/>
                          <a:cs typeface="DM Sans"/>
                          <a:sym typeface="DM Sans"/>
                        </a:rPr>
                        <a:t>Conference and Provide Revision Support</a:t>
                      </a:r>
                      <a:endParaRPr b="1" sz="1200" u="none" cap="none" strike="noStrike">
                        <a:latin typeface="DM Sans"/>
                        <a:ea typeface="DM Sans"/>
                        <a:cs typeface="DM Sans"/>
                        <a:sym typeface="DM Sans"/>
                      </a:endParaRPr>
                    </a:p>
                  </a:txBody>
                  <a:tcPr marT="63500" marB="63500" marR="63500" marL="63500">
                    <a:solidFill>
                      <a:srgbClr val="83FBA3"/>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DM Sans"/>
                          <a:ea typeface="DM Sans"/>
                          <a:cs typeface="DM Sans"/>
                          <a:sym typeface="DM Sans"/>
                        </a:rPr>
                        <a:t>Accept with Revision</a:t>
                      </a:r>
                      <a:endParaRPr b="1" sz="1200" u="none" cap="none" strike="noStrike">
                        <a:latin typeface="DM Sans"/>
                        <a:ea typeface="DM Sans"/>
                        <a:cs typeface="DM Sans"/>
                        <a:sym typeface="DM Sans"/>
                      </a:endParaRPr>
                    </a:p>
                  </a:txBody>
                  <a:tcPr marT="63500" marB="63500" marR="63500" marL="63500">
                    <a:lnB cap="flat" cmpd="sng" w="12700">
                      <a:solidFill>
                        <a:srgbClr val="1F1F1F"/>
                      </a:solidFill>
                      <a:prstDash val="solid"/>
                      <a:round/>
                      <a:headEnd len="sm" w="sm" type="none"/>
                      <a:tailEnd len="sm" w="sm" type="none"/>
                    </a:lnB>
                    <a:solidFill>
                      <a:srgbClr val="83FBA3"/>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DM Sans"/>
                          <a:ea typeface="DM Sans"/>
                          <a:cs typeface="DM Sans"/>
                          <a:sym typeface="DM Sans"/>
                        </a:rPr>
                        <a:t>Accept</a:t>
                      </a:r>
                      <a:endParaRPr b="1" sz="1200" u="none" cap="none" strike="noStrike">
                        <a:latin typeface="DM Sans"/>
                        <a:ea typeface="DM Sans"/>
                        <a:cs typeface="DM Sans"/>
                        <a:sym typeface="DM Sans"/>
                      </a:endParaRPr>
                    </a:p>
                  </a:txBody>
                  <a:tcPr marT="63500" marB="63500" marR="63500" marL="63500">
                    <a:solidFill>
                      <a:srgbClr val="83FBA3"/>
                    </a:solidFill>
                  </a:tcPr>
                </a:tc>
              </a:tr>
              <a:tr h="1634625">
                <a:tc>
                  <a:txBody>
                    <a:bodyPr/>
                    <a:lstStyle/>
                    <a:p>
                      <a:pPr indent="0" lvl="0" marL="0" marR="0" rtl="0" algn="l">
                        <a:lnSpc>
                          <a:spcPct val="100000"/>
                        </a:lnSpc>
                        <a:spcBef>
                          <a:spcPts val="0"/>
                        </a:spcBef>
                        <a:spcAft>
                          <a:spcPts val="0"/>
                        </a:spcAft>
                        <a:buClr>
                          <a:srgbClr val="000000"/>
                        </a:buClr>
                        <a:buSzPts val="1300"/>
                        <a:buFont typeface="Arial"/>
                        <a:buNone/>
                      </a:pPr>
                      <a:r>
                        <a:rPr lang="en-GB" sz="1300" u="none" cap="none" strike="noStrike">
                          <a:solidFill>
                            <a:schemeClr val="lt1"/>
                          </a:solidFill>
                          <a:latin typeface="DM Sans"/>
                          <a:ea typeface="DM Sans"/>
                          <a:cs typeface="DM Sans"/>
                          <a:sym typeface="DM Sans"/>
                        </a:rPr>
                        <a:t>The student’s artifact shows an emerging understanding of the expectations of the indicator(s). After conferencing and additional instruction/learning, the student may provide a revised or different artifact as evidence of the indicator(s). </a:t>
                      </a:r>
                      <a:endParaRPr sz="1300" u="none" cap="none" strike="noStrike">
                        <a:solidFill>
                          <a:schemeClr val="lt1"/>
                        </a:solidFill>
                        <a:latin typeface="DM Sans"/>
                        <a:ea typeface="DM Sans"/>
                        <a:cs typeface="DM Sans"/>
                        <a:sym typeface="DM Sans"/>
                      </a:endParaRPr>
                    </a:p>
                  </a:txBody>
                  <a:tcPr marT="63500" marB="63500" marR="63500" marL="63500">
                    <a:lnR cap="flat" cmpd="sng" w="12700">
                      <a:solidFill>
                        <a:srgbClr val="1F1F1F"/>
                      </a:solidFill>
                      <a:prstDash val="solid"/>
                      <a:round/>
                      <a:headEnd len="sm" w="sm" type="none"/>
                      <a:tailEnd len="sm" w="sm" type="none"/>
                    </a:lnR>
                    <a:solidFill>
                      <a:schemeClr val="accent3"/>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en-GB" sz="1300" u="none" cap="none" strike="noStrike">
                          <a:solidFill>
                            <a:schemeClr val="lt1"/>
                          </a:solidFill>
                          <a:latin typeface="DM Sans"/>
                          <a:ea typeface="DM Sans"/>
                          <a:cs typeface="DM Sans"/>
                          <a:sym typeface="DM Sans"/>
                        </a:rPr>
                        <a:t>The student’s artifact is approaching a full understanding of the expectations of the indicator(s). The artifact may contain execution errors that should be corrected in revision. The student may revise the selected artifact or submit a different artifact.</a:t>
                      </a:r>
                      <a:endParaRPr sz="1300" u="none" cap="none" strike="noStrike">
                        <a:solidFill>
                          <a:schemeClr val="lt1"/>
                        </a:solidFill>
                        <a:latin typeface="DM Sans"/>
                        <a:ea typeface="DM Sans"/>
                        <a:cs typeface="DM Sans"/>
                        <a:sym typeface="DM Sans"/>
                      </a:endParaRPr>
                    </a:p>
                  </a:txBody>
                  <a:tcPr marT="63500" marB="63500" marR="63500" marL="63500">
                    <a:lnL cap="flat" cmpd="sng" w="12700">
                      <a:solidFill>
                        <a:srgbClr val="1F1F1F"/>
                      </a:solidFill>
                      <a:prstDash val="solid"/>
                      <a:round/>
                      <a:headEnd len="sm" w="sm" type="none"/>
                      <a:tailEnd len="sm" w="sm" type="none"/>
                    </a:lnL>
                    <a:lnR cap="flat" cmpd="sng" w="12700">
                      <a:solidFill>
                        <a:srgbClr val="1F1F1F"/>
                      </a:solidFill>
                      <a:prstDash val="solid"/>
                      <a:round/>
                      <a:headEnd len="sm" w="sm" type="none"/>
                      <a:tailEnd len="sm" w="sm" type="none"/>
                    </a:lnR>
                    <a:lnT cap="flat" cmpd="sng" w="12700">
                      <a:solidFill>
                        <a:srgbClr val="1F1F1F"/>
                      </a:solidFill>
                      <a:prstDash val="solid"/>
                      <a:round/>
                      <a:headEnd len="sm" w="sm" type="none"/>
                      <a:tailEnd len="sm" w="sm" type="none"/>
                    </a:lnT>
                    <a:lnB cap="flat" cmpd="sng" w="12700">
                      <a:solidFill>
                        <a:srgbClr val="1F1F1F"/>
                      </a:solidFill>
                      <a:prstDash val="solid"/>
                      <a:round/>
                      <a:headEnd len="sm" w="sm" type="none"/>
                      <a:tailEnd len="sm" w="sm" type="none"/>
                    </a:lnB>
                    <a:solidFill>
                      <a:schemeClr val="accent3"/>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en-GB" sz="1300" u="none" cap="none" strike="noStrike">
                          <a:solidFill>
                            <a:schemeClr val="lt1"/>
                          </a:solidFill>
                          <a:latin typeface="DM Sans"/>
                          <a:ea typeface="DM Sans"/>
                          <a:cs typeface="DM Sans"/>
                          <a:sym typeface="DM Sans"/>
                        </a:rPr>
                        <a:t>The student’s artifact demonstrates evidence that they have met the expectations of the indicator(s).</a:t>
                      </a:r>
                      <a:endParaRPr sz="1300" u="none" cap="none" strike="noStrike">
                        <a:solidFill>
                          <a:schemeClr val="lt1"/>
                        </a:solidFill>
                        <a:latin typeface="DM Sans"/>
                        <a:ea typeface="DM Sans"/>
                        <a:cs typeface="DM Sans"/>
                        <a:sym typeface="DM Sans"/>
                      </a:endParaRPr>
                    </a:p>
                  </a:txBody>
                  <a:tcPr marT="63500" marB="63500" marR="63500" marL="63500">
                    <a:lnL cap="flat" cmpd="sng" w="12700">
                      <a:solidFill>
                        <a:srgbClr val="1F1F1F"/>
                      </a:solidFill>
                      <a:prstDash val="solid"/>
                      <a:round/>
                      <a:headEnd len="sm" w="sm" type="none"/>
                      <a:tailEnd len="sm" w="sm" type="none"/>
                    </a:lnL>
                    <a:solidFill>
                      <a:schemeClr val="accent3"/>
                    </a:solidFill>
                  </a:tcPr>
                </a:tc>
              </a:tr>
            </a:tbl>
          </a:graphicData>
        </a:graphic>
      </p:graphicFrame>
      <p:sp>
        <p:nvSpPr>
          <p:cNvPr id="597" name="Google Shape;597;p44"/>
          <p:cNvSpPr/>
          <p:nvPr/>
        </p:nvSpPr>
        <p:spPr>
          <a:xfrm>
            <a:off x="6956600" y="3044050"/>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44"/>
          <p:cNvSpPr txBox="1"/>
          <p:nvPr/>
        </p:nvSpPr>
        <p:spPr>
          <a:xfrm>
            <a:off x="7148900" y="3763150"/>
            <a:ext cx="1561500" cy="677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145758"/>
                </a:solidFill>
                <a:latin typeface="Proxima Nova"/>
                <a:ea typeface="Proxima Nova"/>
                <a:cs typeface="Proxima Nova"/>
                <a:sym typeface="Proxima Nova"/>
              </a:rPr>
              <a:t>Our goal: understand student thinking so we can help to move it forward!</a:t>
            </a:r>
            <a:endParaRPr b="1" i="0" sz="1100" u="none" cap="none" strike="noStrike">
              <a:solidFill>
                <a:srgbClr val="145758"/>
              </a:solidFill>
              <a:latin typeface="DM Sans"/>
              <a:ea typeface="DM Sans"/>
              <a:cs typeface="DM Sans"/>
              <a:sym typeface="DM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602" name="Shape 602"/>
        <p:cNvGrpSpPr/>
        <p:nvPr/>
      </p:nvGrpSpPr>
      <p:grpSpPr>
        <a:xfrm>
          <a:off x="0" y="0"/>
          <a:ext cx="0" cy="0"/>
          <a:chOff x="0" y="0"/>
          <a:chExt cx="0" cy="0"/>
        </a:xfrm>
      </p:grpSpPr>
      <p:sp>
        <p:nvSpPr>
          <p:cNvPr id="603" name="Google Shape;603;p45"/>
          <p:cNvSpPr/>
          <p:nvPr/>
        </p:nvSpPr>
        <p:spPr>
          <a:xfrm>
            <a:off x="0" y="0"/>
            <a:ext cx="9144000" cy="8124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45"/>
          <p:cNvSpPr txBox="1"/>
          <p:nvPr/>
        </p:nvSpPr>
        <p:spPr>
          <a:xfrm>
            <a:off x="345075" y="276625"/>
            <a:ext cx="6553800" cy="2910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2100"/>
              <a:buFont typeface="Arial"/>
              <a:buNone/>
            </a:pPr>
            <a:r>
              <a:rPr b="0" i="0" lang="en-GB" sz="2100" u="none" cap="none" strike="noStrike">
                <a:solidFill>
                  <a:schemeClr val="dk1"/>
                </a:solidFill>
                <a:latin typeface="Nanum Myeongjo"/>
                <a:ea typeface="Nanum Myeongjo"/>
                <a:cs typeface="Nanum Myeongjo"/>
                <a:sym typeface="Nanum Myeongjo"/>
              </a:rPr>
              <a:t>M214 Content and Practice Expectations (CPE)</a:t>
            </a:r>
            <a:endParaRPr b="0" i="0" sz="2100" u="none" cap="none" strike="noStrike">
              <a:solidFill>
                <a:schemeClr val="dk1"/>
              </a:solidFill>
              <a:latin typeface="Nanum Myeongjo"/>
              <a:ea typeface="Nanum Myeongjo"/>
              <a:cs typeface="Nanum Myeongjo"/>
              <a:sym typeface="Nanum Myeongjo"/>
            </a:endParaRPr>
          </a:p>
        </p:txBody>
      </p:sp>
      <p:cxnSp>
        <p:nvCxnSpPr>
          <p:cNvPr id="605" name="Google Shape;605;p45"/>
          <p:cNvCxnSpPr/>
          <p:nvPr/>
        </p:nvCxnSpPr>
        <p:spPr>
          <a:xfrm rot="10800000">
            <a:off x="-4200" y="812375"/>
            <a:ext cx="9152400" cy="0"/>
          </a:xfrm>
          <a:prstGeom prst="straightConnector1">
            <a:avLst/>
          </a:prstGeom>
          <a:noFill/>
          <a:ln cap="flat" cmpd="sng" w="9525">
            <a:solidFill>
              <a:schemeClr val="dk1"/>
            </a:solidFill>
            <a:prstDash val="solid"/>
            <a:round/>
            <a:headEnd len="sm" w="sm" type="none"/>
            <a:tailEnd len="sm" w="sm" type="none"/>
          </a:ln>
        </p:spPr>
      </p:cxnSp>
      <p:graphicFrame>
        <p:nvGraphicFramePr>
          <p:cNvPr id="606" name="Google Shape;606;p45"/>
          <p:cNvGraphicFramePr/>
          <p:nvPr/>
        </p:nvGraphicFramePr>
        <p:xfrm>
          <a:off x="760438" y="1111500"/>
          <a:ext cx="3000000" cy="3000000"/>
        </p:xfrm>
        <a:graphic>
          <a:graphicData uri="http://schemas.openxmlformats.org/drawingml/2006/table">
            <a:tbl>
              <a:tblPr>
                <a:noFill/>
                <a:tableStyleId>{AC8AAD1E-0960-498C-ACF7-CF50751E1388}</a:tableStyleId>
              </a:tblPr>
              <a:tblGrid>
                <a:gridCol w="1288425"/>
                <a:gridCol w="6334700"/>
              </a:tblGrid>
              <a:tr h="4093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BM Plex Sans"/>
                          <a:ea typeface="IBM Plex Sans"/>
                          <a:cs typeface="IBM Plex Sans"/>
                          <a:sym typeface="IBM Plex Sans"/>
                        </a:rPr>
                        <a:t>214.a</a:t>
                      </a:r>
                      <a:endParaRPr sz="1100" u="none" cap="none" strike="noStrike">
                        <a:solidFill>
                          <a:srgbClr val="1F1F1F"/>
                        </a:solidFill>
                        <a:latin typeface="IBM Plex Sans"/>
                        <a:ea typeface="IBM Plex Sans"/>
                        <a:cs typeface="IBM Plex Sans"/>
                        <a:sym typeface="IBM Plex Sans"/>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Demonstrate understanding of the role of variability in predictive modeling.</a:t>
                      </a:r>
                      <a:endParaRPr sz="1100" u="none" cap="none" strike="noStrike">
                        <a:solidFill>
                          <a:srgbClr val="1F1F1F"/>
                        </a:solidFill>
                        <a:latin typeface="IBM Plex Sans"/>
                        <a:ea typeface="IBM Plex Sans"/>
                        <a:cs typeface="IBM Plex Sans"/>
                        <a:sym typeface="IBM Plex Sans"/>
                      </a:endParaRPr>
                    </a:p>
                  </a:txBody>
                  <a:tcPr marT="63500" marB="63500" marR="63500" marL="63500"/>
                </a:tc>
              </a:tr>
              <a:tr h="4093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BM Plex Sans"/>
                          <a:ea typeface="IBM Plex Sans"/>
                          <a:cs typeface="IBM Plex Sans"/>
                          <a:sym typeface="IBM Plex Sans"/>
                        </a:rPr>
                        <a:t>214.b</a:t>
                      </a:r>
                      <a:endParaRPr sz="1100" u="none" cap="none" strike="noStrike">
                        <a:solidFill>
                          <a:srgbClr val="1F1F1F"/>
                        </a:solidFill>
                        <a:latin typeface="IBM Plex Sans"/>
                        <a:ea typeface="IBM Plex Sans"/>
                        <a:cs typeface="IBM Plex Sans"/>
                        <a:sym typeface="IBM Plex Sans"/>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Use Pearson’s r to evaluate predictive models.</a:t>
                      </a:r>
                      <a:endParaRPr sz="1100" u="none" cap="none" strike="noStrike">
                        <a:solidFill>
                          <a:srgbClr val="1F1F1F"/>
                        </a:solidFill>
                        <a:latin typeface="IBM Plex Sans"/>
                        <a:ea typeface="IBM Plex Sans"/>
                        <a:cs typeface="IBM Plex Sans"/>
                        <a:sym typeface="IBM Plex Sans"/>
                      </a:endParaRPr>
                    </a:p>
                  </a:txBody>
                  <a:tcPr marT="63500" marB="63500" marR="63500" marL="63500"/>
                </a:tc>
              </a:tr>
              <a:tr h="6444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BM Plex Sans"/>
                          <a:ea typeface="IBM Plex Sans"/>
                          <a:cs typeface="IBM Plex Sans"/>
                          <a:sym typeface="IBM Plex Sans"/>
                        </a:rPr>
                        <a:t>214.c</a:t>
                      </a:r>
                      <a:endParaRPr sz="1100" u="none" cap="none" strike="noStrike">
                        <a:solidFill>
                          <a:srgbClr val="1F1F1F"/>
                        </a:solidFill>
                        <a:latin typeface="IBM Plex Sans"/>
                        <a:ea typeface="IBM Plex Sans"/>
                        <a:cs typeface="IBM Plex Sans"/>
                        <a:sym typeface="IBM Plex Sans"/>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Use residuals to assess model fit and decide if changes to the predictive model or its variables are necessary.</a:t>
                      </a:r>
                      <a:endParaRPr sz="1100" u="none" cap="none" strike="noStrike">
                        <a:solidFill>
                          <a:srgbClr val="1F1F1F"/>
                        </a:solidFill>
                        <a:latin typeface="IBM Plex Sans"/>
                        <a:ea typeface="IBM Plex Sans"/>
                        <a:cs typeface="IBM Plex Sans"/>
                        <a:sym typeface="IBM Plex Sans"/>
                      </a:endParaRPr>
                    </a:p>
                  </a:txBody>
                  <a:tcPr marT="63500" marB="63500" marR="63500" marL="63500"/>
                </a:tc>
              </a:tr>
              <a:tr h="6444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BM Plex Sans"/>
                          <a:ea typeface="IBM Plex Sans"/>
                          <a:cs typeface="IBM Plex Sans"/>
                          <a:sym typeface="IBM Plex Sans"/>
                        </a:rPr>
                        <a:t>214.d</a:t>
                      </a:r>
                      <a:endParaRPr sz="1100" u="none" cap="none" strike="noStrike">
                        <a:solidFill>
                          <a:srgbClr val="1F1F1F"/>
                        </a:solidFill>
                        <a:latin typeface="IBM Plex Sans"/>
                        <a:ea typeface="IBM Plex Sans"/>
                        <a:cs typeface="IBM Plex Sans"/>
                        <a:sym typeface="IBM Plex Sans"/>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Compare predictive models using statistical techniques in order to improve these models and decide which model makes the best predictions.</a:t>
                      </a:r>
                      <a:endParaRPr sz="1100" u="none" cap="none" strike="noStrike">
                        <a:solidFill>
                          <a:srgbClr val="1F1F1F"/>
                        </a:solidFill>
                        <a:latin typeface="IBM Plex Sans"/>
                        <a:ea typeface="IBM Plex Sans"/>
                        <a:cs typeface="IBM Plex Sans"/>
                        <a:sym typeface="IBM Plex Sans"/>
                      </a:endParaRPr>
                    </a:p>
                  </a:txBody>
                  <a:tcPr marT="63500" marB="63500" marR="63500" marL="63500"/>
                </a:tc>
              </a:tr>
              <a:tr h="4093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BM Plex Sans"/>
                          <a:ea typeface="IBM Plex Sans"/>
                          <a:cs typeface="IBM Plex Sans"/>
                          <a:sym typeface="IBM Plex Sans"/>
                        </a:rPr>
                        <a:t>214.e</a:t>
                      </a:r>
                      <a:endParaRPr sz="1100" u="none" cap="none" strike="noStrike">
                        <a:solidFill>
                          <a:srgbClr val="1F1F1F"/>
                        </a:solidFill>
                        <a:latin typeface="IBM Plex Sans"/>
                        <a:ea typeface="IBM Plex Sans"/>
                        <a:cs typeface="IBM Plex Sans"/>
                        <a:sym typeface="IBM Plex Sans"/>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Consider the bias-variance trade-off that occurs when making a predictive model.</a:t>
                      </a:r>
                      <a:endParaRPr sz="1100" u="none" cap="none" strike="noStrike">
                        <a:solidFill>
                          <a:srgbClr val="1F1F1F"/>
                        </a:solidFill>
                        <a:latin typeface="IBM Plex Sans"/>
                        <a:ea typeface="IBM Plex Sans"/>
                        <a:cs typeface="IBM Plex Sans"/>
                        <a:sym typeface="IBM Plex Sans"/>
                      </a:endParaRPr>
                    </a:p>
                  </a:txBody>
                  <a:tcPr marT="63500" marB="63500" marR="63500" marL="63500"/>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610" name="Shape 610"/>
        <p:cNvGrpSpPr/>
        <p:nvPr/>
      </p:nvGrpSpPr>
      <p:grpSpPr>
        <a:xfrm>
          <a:off x="0" y="0"/>
          <a:ext cx="0" cy="0"/>
          <a:chOff x="0" y="0"/>
          <a:chExt cx="0" cy="0"/>
        </a:xfrm>
      </p:grpSpPr>
      <p:cxnSp>
        <p:nvCxnSpPr>
          <p:cNvPr id="611" name="Google Shape;611;p46"/>
          <p:cNvCxnSpPr/>
          <p:nvPr/>
        </p:nvCxnSpPr>
        <p:spPr>
          <a:xfrm>
            <a:off x="6900" y="1085975"/>
            <a:ext cx="9152400" cy="0"/>
          </a:xfrm>
          <a:prstGeom prst="straightConnector1">
            <a:avLst/>
          </a:prstGeom>
          <a:noFill/>
          <a:ln cap="flat" cmpd="sng" w="9525">
            <a:solidFill>
              <a:srgbClr val="000000"/>
            </a:solidFill>
            <a:prstDash val="solid"/>
            <a:round/>
            <a:headEnd len="sm" w="sm" type="none"/>
            <a:tailEnd len="sm" w="sm" type="none"/>
          </a:ln>
        </p:spPr>
      </p:cxnSp>
      <p:sp>
        <p:nvSpPr>
          <p:cNvPr id="612" name="Google Shape;612;p46"/>
          <p:cNvSpPr txBox="1"/>
          <p:nvPr/>
        </p:nvSpPr>
        <p:spPr>
          <a:xfrm>
            <a:off x="3120200" y="608950"/>
            <a:ext cx="5396400" cy="21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Let’s examine some work together:</a:t>
            </a:r>
            <a:endParaRPr b="1" i="0" sz="1400" u="none" cap="none" strike="noStrike">
              <a:solidFill>
                <a:schemeClr val="dk1"/>
              </a:solidFill>
              <a:latin typeface="DM Sans"/>
              <a:ea typeface="DM Sans"/>
              <a:cs typeface="DM Sans"/>
              <a:sym typeface="DM Sans"/>
            </a:endParaRPr>
          </a:p>
        </p:txBody>
      </p:sp>
      <p:cxnSp>
        <p:nvCxnSpPr>
          <p:cNvPr id="613" name="Google Shape;613;p46"/>
          <p:cNvCxnSpPr/>
          <p:nvPr/>
        </p:nvCxnSpPr>
        <p:spPr>
          <a:xfrm>
            <a:off x="8834775" y="-6900"/>
            <a:ext cx="0" cy="5155800"/>
          </a:xfrm>
          <a:prstGeom prst="straightConnector1">
            <a:avLst/>
          </a:prstGeom>
          <a:noFill/>
          <a:ln cap="flat" cmpd="sng" w="9525">
            <a:solidFill>
              <a:srgbClr val="000000"/>
            </a:solidFill>
            <a:prstDash val="solid"/>
            <a:round/>
            <a:headEnd len="sm" w="sm" type="none"/>
            <a:tailEnd len="sm" w="sm" type="none"/>
          </a:ln>
        </p:spPr>
      </p:cxnSp>
      <p:sp>
        <p:nvSpPr>
          <p:cNvPr id="614" name="Google Shape;614;p46"/>
          <p:cNvSpPr/>
          <p:nvPr/>
        </p:nvSpPr>
        <p:spPr>
          <a:xfrm>
            <a:off x="0" y="0"/>
            <a:ext cx="27966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15" name="Google Shape;615;p46"/>
          <p:cNvCxnSpPr/>
          <p:nvPr/>
        </p:nvCxnSpPr>
        <p:spPr>
          <a:xfrm>
            <a:off x="-13800" y="4831525"/>
            <a:ext cx="9173100" cy="0"/>
          </a:xfrm>
          <a:prstGeom prst="straightConnector1">
            <a:avLst/>
          </a:prstGeom>
          <a:noFill/>
          <a:ln cap="flat" cmpd="sng" w="9525">
            <a:solidFill>
              <a:srgbClr val="000000"/>
            </a:solidFill>
            <a:prstDash val="solid"/>
            <a:round/>
            <a:headEnd len="sm" w="sm" type="none"/>
            <a:tailEnd len="sm" w="sm" type="none"/>
          </a:ln>
        </p:spPr>
      </p:cxnSp>
      <p:cxnSp>
        <p:nvCxnSpPr>
          <p:cNvPr id="616" name="Google Shape;616;p46"/>
          <p:cNvCxnSpPr/>
          <p:nvPr/>
        </p:nvCxnSpPr>
        <p:spPr>
          <a:xfrm>
            <a:off x="2796525" y="-6900"/>
            <a:ext cx="0" cy="5155800"/>
          </a:xfrm>
          <a:prstGeom prst="straightConnector1">
            <a:avLst/>
          </a:prstGeom>
          <a:noFill/>
          <a:ln cap="flat" cmpd="sng" w="9525">
            <a:solidFill>
              <a:schemeClr val="dk1"/>
            </a:solidFill>
            <a:prstDash val="solid"/>
            <a:round/>
            <a:headEnd len="sm" w="sm" type="none"/>
            <a:tailEnd len="sm" w="sm" type="none"/>
          </a:ln>
        </p:spPr>
      </p:cxnSp>
      <p:cxnSp>
        <p:nvCxnSpPr>
          <p:cNvPr id="617" name="Google Shape;617;p46"/>
          <p:cNvCxnSpPr/>
          <p:nvPr/>
        </p:nvCxnSpPr>
        <p:spPr>
          <a:xfrm>
            <a:off x="6900" y="317500"/>
            <a:ext cx="9152400" cy="0"/>
          </a:xfrm>
          <a:prstGeom prst="straightConnector1">
            <a:avLst/>
          </a:prstGeom>
          <a:noFill/>
          <a:ln cap="flat" cmpd="sng" w="9525">
            <a:solidFill>
              <a:srgbClr val="000000"/>
            </a:solidFill>
            <a:prstDash val="solid"/>
            <a:round/>
            <a:headEnd len="sm" w="sm" type="none"/>
            <a:tailEnd len="sm" w="sm" type="none"/>
          </a:ln>
        </p:spPr>
      </p:cxnSp>
      <p:sp>
        <p:nvSpPr>
          <p:cNvPr id="618" name="Google Shape;618;p46"/>
          <p:cNvSpPr txBox="1"/>
          <p:nvPr/>
        </p:nvSpPr>
        <p:spPr>
          <a:xfrm>
            <a:off x="325175" y="647000"/>
            <a:ext cx="2169900" cy="20319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Round 2:</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What evidence of learning is there?</a:t>
            </a:r>
            <a:endParaRPr b="0" i="0" sz="3300" u="none" cap="none" strike="noStrike">
              <a:solidFill>
                <a:schemeClr val="dk1"/>
              </a:solidFill>
              <a:latin typeface="Nanum Myeongjo"/>
              <a:ea typeface="Nanum Myeongjo"/>
              <a:cs typeface="Nanum Myeongjo"/>
              <a:sym typeface="Nanum Myeongjo"/>
            </a:endParaRPr>
          </a:p>
        </p:txBody>
      </p:sp>
      <p:sp>
        <p:nvSpPr>
          <p:cNvPr id="619" name="Google Shape;619;p46"/>
          <p:cNvSpPr txBox="1"/>
          <p:nvPr/>
        </p:nvSpPr>
        <p:spPr>
          <a:xfrm>
            <a:off x="244700" y="2881800"/>
            <a:ext cx="2169900" cy="923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1F1F1F"/>
                </a:solidFill>
                <a:latin typeface="DM Sans"/>
                <a:ea typeface="DM Sans"/>
                <a:cs typeface="DM Sans"/>
                <a:sym typeface="DM Sans"/>
              </a:rPr>
              <a:t>214.c: Use residuals to assess model fit and decide if changes to the predictive model or its variables are necessary.</a:t>
            </a:r>
            <a:endParaRPr b="1" i="0" sz="1200" u="none" cap="none" strike="noStrike">
              <a:solidFill>
                <a:schemeClr val="dk1"/>
              </a:solidFill>
              <a:latin typeface="DM Sans"/>
              <a:ea typeface="DM Sans"/>
              <a:cs typeface="DM Sans"/>
              <a:sym typeface="DM Sans"/>
            </a:endParaRPr>
          </a:p>
        </p:txBody>
      </p:sp>
      <p:cxnSp>
        <p:nvCxnSpPr>
          <p:cNvPr id="620" name="Google Shape;620;p46"/>
          <p:cNvCxnSpPr/>
          <p:nvPr/>
        </p:nvCxnSpPr>
        <p:spPr>
          <a:xfrm>
            <a:off x="4885475" y="1085975"/>
            <a:ext cx="0" cy="3745500"/>
          </a:xfrm>
          <a:prstGeom prst="straightConnector1">
            <a:avLst/>
          </a:prstGeom>
          <a:noFill/>
          <a:ln cap="flat" cmpd="sng" w="9525">
            <a:solidFill>
              <a:schemeClr val="dk1"/>
            </a:solidFill>
            <a:prstDash val="solid"/>
            <a:round/>
            <a:headEnd len="sm" w="sm" type="none"/>
            <a:tailEnd len="sm" w="sm" type="none"/>
          </a:ln>
        </p:spPr>
      </p:cxnSp>
      <p:cxnSp>
        <p:nvCxnSpPr>
          <p:cNvPr id="621" name="Google Shape;621;p46"/>
          <p:cNvCxnSpPr/>
          <p:nvPr/>
        </p:nvCxnSpPr>
        <p:spPr>
          <a:xfrm>
            <a:off x="6898225" y="1085975"/>
            <a:ext cx="0" cy="3745500"/>
          </a:xfrm>
          <a:prstGeom prst="straightConnector1">
            <a:avLst/>
          </a:prstGeom>
          <a:noFill/>
          <a:ln cap="flat" cmpd="sng" w="9525">
            <a:solidFill>
              <a:schemeClr val="dk1"/>
            </a:solidFill>
            <a:prstDash val="solid"/>
            <a:round/>
            <a:headEnd len="sm" w="sm" type="none"/>
            <a:tailEnd len="sm" w="sm" type="none"/>
          </a:ln>
        </p:spPr>
      </p:cxnSp>
      <p:sp>
        <p:nvSpPr>
          <p:cNvPr id="622" name="Google Shape;622;p46"/>
          <p:cNvSpPr txBox="1"/>
          <p:nvPr/>
        </p:nvSpPr>
        <p:spPr>
          <a:xfrm>
            <a:off x="3008088" y="1262550"/>
            <a:ext cx="1665900" cy="2342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000"/>
              <a:buFont typeface="Arial"/>
              <a:buNone/>
            </a:pPr>
            <a:r>
              <a:rPr b="1" i="0" lang="en-GB" sz="1000" u="none" cap="none" strike="noStrike">
                <a:solidFill>
                  <a:srgbClr val="000000"/>
                </a:solidFill>
                <a:latin typeface="DM Sans"/>
                <a:ea typeface="DM Sans"/>
                <a:cs typeface="DM Sans"/>
                <a:sym typeface="DM Sans"/>
              </a:rPr>
              <a:t>Conference and Provide Revision Support</a:t>
            </a:r>
            <a:endParaRPr b="1" i="0" sz="1000" u="none" cap="none" strike="noStrike">
              <a:solidFill>
                <a:srgbClr val="000000"/>
              </a:solidFill>
              <a:latin typeface="DM Sans"/>
              <a:ea typeface="DM Sans"/>
              <a:cs typeface="DM Sans"/>
              <a:sym typeface="DM Sans"/>
            </a:endParaRPr>
          </a:p>
          <a:p>
            <a:pPr indent="0" lvl="0" marL="0" marR="0" rtl="0" algn="l">
              <a:lnSpc>
                <a:spcPct val="115000"/>
              </a:lnSpc>
              <a:spcBef>
                <a:spcPts val="500"/>
              </a:spcBef>
              <a:spcAft>
                <a:spcPts val="500"/>
              </a:spcAft>
              <a:buClr>
                <a:srgbClr val="000000"/>
              </a:buClr>
              <a:buSzPts val="1000"/>
              <a:buFont typeface="Arial"/>
              <a:buNone/>
            </a:pPr>
            <a:r>
              <a:rPr b="0" i="0" lang="en-GB" sz="1000" u="none" cap="none" strike="noStrike">
                <a:solidFill>
                  <a:srgbClr val="000000"/>
                </a:solidFill>
                <a:latin typeface="DM Sans"/>
                <a:ea typeface="DM Sans"/>
                <a:cs typeface="DM Sans"/>
                <a:sym typeface="DM Sans"/>
              </a:rPr>
              <a:t>The student’s artifact shows evidence of an emerging understanding of the expectations of the indicator(s). After conferencing and additional instruction/learning, the student may provide a revised or different artifact as evidence of the indicator(s).</a:t>
            </a:r>
            <a:endParaRPr b="0" i="0" sz="1000" u="none" cap="none" strike="noStrike">
              <a:solidFill>
                <a:srgbClr val="000000"/>
              </a:solidFill>
              <a:latin typeface="DM Sans"/>
              <a:ea typeface="DM Sans"/>
              <a:cs typeface="DM Sans"/>
              <a:sym typeface="DM Sans"/>
            </a:endParaRPr>
          </a:p>
        </p:txBody>
      </p:sp>
      <p:sp>
        <p:nvSpPr>
          <p:cNvPr id="623" name="Google Shape;623;p46"/>
          <p:cNvSpPr txBox="1"/>
          <p:nvPr/>
        </p:nvSpPr>
        <p:spPr>
          <a:xfrm>
            <a:off x="5058900" y="1262550"/>
            <a:ext cx="1665900" cy="216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000"/>
              <a:buFont typeface="Arial"/>
              <a:buNone/>
            </a:pPr>
            <a:r>
              <a:rPr b="1" i="0" lang="en-GB" sz="1000" u="none" cap="none" strike="noStrike">
                <a:solidFill>
                  <a:srgbClr val="000000"/>
                </a:solidFill>
                <a:latin typeface="DM Sans"/>
                <a:ea typeface="DM Sans"/>
                <a:cs typeface="DM Sans"/>
                <a:sym typeface="DM Sans"/>
              </a:rPr>
              <a:t>Accept with Revision</a:t>
            </a:r>
            <a:endParaRPr b="1" i="0" sz="1000" u="none" cap="none" strike="noStrike">
              <a:solidFill>
                <a:srgbClr val="000000"/>
              </a:solidFill>
              <a:latin typeface="DM Sans"/>
              <a:ea typeface="DM Sans"/>
              <a:cs typeface="DM Sans"/>
              <a:sym typeface="DM Sans"/>
            </a:endParaRPr>
          </a:p>
          <a:p>
            <a:pPr indent="0" lvl="0" marL="0" marR="0" rtl="0" algn="l">
              <a:lnSpc>
                <a:spcPct val="115000"/>
              </a:lnSpc>
              <a:spcBef>
                <a:spcPts val="500"/>
              </a:spcBef>
              <a:spcAft>
                <a:spcPts val="500"/>
              </a:spcAft>
              <a:buClr>
                <a:srgbClr val="000000"/>
              </a:buClr>
              <a:buSzPts val="1000"/>
              <a:buFont typeface="Arial"/>
              <a:buNone/>
            </a:pPr>
            <a:r>
              <a:rPr b="0" i="0" lang="en-GB" sz="1000" u="none" cap="none" strike="noStrike">
                <a:solidFill>
                  <a:srgbClr val="000000"/>
                </a:solidFill>
                <a:latin typeface="DM Sans"/>
                <a:ea typeface="DM Sans"/>
                <a:cs typeface="DM Sans"/>
                <a:sym typeface="DM Sans"/>
              </a:rPr>
              <a:t>The student’s artifact shows evidence of approaching a full understanding of the expectations of the indicator(s). The artifact may contain execution errors that should be corrected in revision. The student may revise the selected artifact or submit a different artifact.</a:t>
            </a:r>
            <a:endParaRPr b="0" i="0" sz="1000" u="none" cap="none" strike="noStrike">
              <a:solidFill>
                <a:srgbClr val="000000"/>
              </a:solidFill>
              <a:latin typeface="DM Sans"/>
              <a:ea typeface="DM Sans"/>
              <a:cs typeface="DM Sans"/>
              <a:sym typeface="DM Sans"/>
            </a:endParaRPr>
          </a:p>
        </p:txBody>
      </p:sp>
      <p:sp>
        <p:nvSpPr>
          <p:cNvPr id="624" name="Google Shape;624;p46"/>
          <p:cNvSpPr txBox="1"/>
          <p:nvPr/>
        </p:nvSpPr>
        <p:spPr>
          <a:xfrm>
            <a:off x="7071650" y="1262550"/>
            <a:ext cx="1665900" cy="1103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000"/>
              <a:buFont typeface="Arial"/>
              <a:buNone/>
            </a:pPr>
            <a:r>
              <a:rPr b="1" i="0" lang="en-GB" sz="1000" u="none" cap="none" strike="noStrike">
                <a:solidFill>
                  <a:srgbClr val="000000"/>
                </a:solidFill>
                <a:latin typeface="DM Sans"/>
                <a:ea typeface="DM Sans"/>
                <a:cs typeface="DM Sans"/>
                <a:sym typeface="DM Sans"/>
              </a:rPr>
              <a:t>Accept </a:t>
            </a:r>
            <a:endParaRPr b="1" i="0" sz="1000" u="none" cap="none" strike="noStrike">
              <a:solidFill>
                <a:srgbClr val="000000"/>
              </a:solidFill>
              <a:latin typeface="DM Sans"/>
              <a:ea typeface="DM Sans"/>
              <a:cs typeface="DM Sans"/>
              <a:sym typeface="DM Sans"/>
            </a:endParaRPr>
          </a:p>
          <a:p>
            <a:pPr indent="0" lvl="0" marL="0" marR="0" rtl="0" algn="l">
              <a:lnSpc>
                <a:spcPct val="115000"/>
              </a:lnSpc>
              <a:spcBef>
                <a:spcPts val="500"/>
              </a:spcBef>
              <a:spcAft>
                <a:spcPts val="500"/>
              </a:spcAft>
              <a:buClr>
                <a:srgbClr val="000000"/>
              </a:buClr>
              <a:buSzPts val="1000"/>
              <a:buFont typeface="Arial"/>
              <a:buNone/>
            </a:pPr>
            <a:r>
              <a:rPr b="0" i="0" lang="en-GB" sz="1000" u="none" cap="none" strike="noStrike">
                <a:solidFill>
                  <a:srgbClr val="000000"/>
                </a:solidFill>
                <a:latin typeface="DM Sans"/>
                <a:ea typeface="DM Sans"/>
                <a:cs typeface="DM Sans"/>
                <a:sym typeface="DM Sans"/>
              </a:rPr>
              <a:t>The student’s artifact demonstrates evidence </a:t>
            </a:r>
            <a:br>
              <a:rPr b="0" i="0" lang="en-GB" sz="1000" u="none" cap="none" strike="noStrike">
                <a:solidFill>
                  <a:srgbClr val="000000"/>
                </a:solidFill>
                <a:latin typeface="DM Sans"/>
                <a:ea typeface="DM Sans"/>
                <a:cs typeface="DM Sans"/>
                <a:sym typeface="DM Sans"/>
              </a:rPr>
            </a:br>
            <a:r>
              <a:rPr b="0" i="0" lang="en-GB" sz="1000" u="none" cap="none" strike="noStrike">
                <a:solidFill>
                  <a:srgbClr val="000000"/>
                </a:solidFill>
                <a:latin typeface="DM Sans"/>
                <a:ea typeface="DM Sans"/>
                <a:cs typeface="DM Sans"/>
                <a:sym typeface="DM Sans"/>
              </a:rPr>
              <a:t>that they have met the expectations of the indicator(s).</a:t>
            </a:r>
            <a:endParaRPr b="0" i="0" sz="1000" u="none" cap="none" strike="noStrike">
              <a:solidFill>
                <a:srgbClr val="000000"/>
              </a:solidFill>
              <a:latin typeface="DM Sans"/>
              <a:ea typeface="DM Sans"/>
              <a:cs typeface="DM Sans"/>
              <a:sym typeface="DM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628" name="Shape 628"/>
        <p:cNvGrpSpPr/>
        <p:nvPr/>
      </p:nvGrpSpPr>
      <p:grpSpPr>
        <a:xfrm>
          <a:off x="0" y="0"/>
          <a:ext cx="0" cy="0"/>
          <a:chOff x="0" y="0"/>
          <a:chExt cx="0" cy="0"/>
        </a:xfrm>
      </p:grpSpPr>
      <p:cxnSp>
        <p:nvCxnSpPr>
          <p:cNvPr id="629" name="Google Shape;629;p47"/>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sp>
        <p:nvSpPr>
          <p:cNvPr id="630" name="Google Shape;630;p47"/>
          <p:cNvSpPr txBox="1"/>
          <p:nvPr/>
        </p:nvSpPr>
        <p:spPr>
          <a:xfrm>
            <a:off x="615900" y="303450"/>
            <a:ext cx="50679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Examining Student Work</a:t>
            </a:r>
            <a:endParaRPr b="0" i="0" sz="3300" u="none" cap="none" strike="noStrike">
              <a:solidFill>
                <a:schemeClr val="dk1"/>
              </a:solidFill>
              <a:latin typeface="Nanum Myeongjo"/>
              <a:ea typeface="Nanum Myeongjo"/>
              <a:cs typeface="Nanum Myeongjo"/>
              <a:sym typeface="Nanum Myeongjo"/>
            </a:endParaRPr>
          </a:p>
        </p:txBody>
      </p:sp>
      <p:cxnSp>
        <p:nvCxnSpPr>
          <p:cNvPr id="631" name="Google Shape;631;p47"/>
          <p:cNvCxnSpPr/>
          <p:nvPr/>
        </p:nvCxnSpPr>
        <p:spPr>
          <a:xfrm>
            <a:off x="5674175" y="300"/>
            <a:ext cx="0" cy="5141400"/>
          </a:xfrm>
          <a:prstGeom prst="straightConnector1">
            <a:avLst/>
          </a:prstGeom>
          <a:noFill/>
          <a:ln cap="flat" cmpd="sng" w="9525">
            <a:solidFill>
              <a:schemeClr val="dk2"/>
            </a:solidFill>
            <a:prstDash val="solid"/>
            <a:round/>
            <a:headEnd len="sm" w="sm" type="none"/>
            <a:tailEnd len="sm" w="sm" type="none"/>
          </a:ln>
        </p:spPr>
      </p:cxnSp>
      <p:pic>
        <p:nvPicPr>
          <p:cNvPr id="632" name="Google Shape;632;p47"/>
          <p:cNvPicPr preferRelativeResize="0"/>
          <p:nvPr/>
        </p:nvPicPr>
        <p:blipFill rotWithShape="1">
          <a:blip r:embed="rId3">
            <a:alphaModFix/>
          </a:blip>
          <a:srcRect b="0" l="1117" r="0" t="2572"/>
          <a:stretch/>
        </p:blipFill>
        <p:spPr>
          <a:xfrm>
            <a:off x="615900" y="819575"/>
            <a:ext cx="8225101" cy="3727675"/>
          </a:xfrm>
          <a:prstGeom prst="rect">
            <a:avLst/>
          </a:prstGeom>
          <a:noFill/>
          <a:ln>
            <a:noFill/>
          </a:ln>
        </p:spPr>
      </p:pic>
      <p:sp>
        <p:nvSpPr>
          <p:cNvPr id="633" name="Google Shape;633;p47"/>
          <p:cNvSpPr/>
          <p:nvPr/>
        </p:nvSpPr>
        <p:spPr>
          <a:xfrm>
            <a:off x="615894" y="2298334"/>
            <a:ext cx="450600" cy="412200"/>
          </a:xfrm>
          <a:prstGeom prst="ellipse">
            <a:avLst/>
          </a:prstGeom>
          <a:noFill/>
          <a:ln cap="flat" cmpd="sng" w="28575">
            <a:solidFill>
              <a:srgbClr val="1457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47"/>
          <p:cNvSpPr/>
          <p:nvPr/>
        </p:nvSpPr>
        <p:spPr>
          <a:xfrm>
            <a:off x="1178639" y="2352244"/>
            <a:ext cx="1649400" cy="304200"/>
          </a:xfrm>
          <a:prstGeom prst="leftArrow">
            <a:avLst>
              <a:gd fmla="val 50000" name="adj1"/>
              <a:gd fmla="val 50000" name="adj2"/>
            </a:avLst>
          </a:prstGeom>
          <a:solidFill>
            <a:srgbClr val="145758"/>
          </a:solidFill>
          <a:ln cap="flat" cmpd="sng" w="9525">
            <a:solidFill>
              <a:srgbClr val="1457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47"/>
          <p:cNvSpPr/>
          <p:nvPr/>
        </p:nvSpPr>
        <p:spPr>
          <a:xfrm>
            <a:off x="3278113" y="185545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47"/>
          <p:cNvSpPr txBox="1"/>
          <p:nvPr/>
        </p:nvSpPr>
        <p:spPr>
          <a:xfrm>
            <a:off x="3348002" y="2459050"/>
            <a:ext cx="18063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83FBA3"/>
                </a:solidFill>
                <a:latin typeface="DM Sans"/>
                <a:ea typeface="DM Sans"/>
                <a:cs typeface="DM Sans"/>
                <a:sym typeface="DM Sans"/>
              </a:rPr>
              <a:t>Put your</a:t>
            </a:r>
            <a:br>
              <a:rPr b="1" i="0" lang="en-GB" sz="1600" u="none" cap="none" strike="noStrike">
                <a:solidFill>
                  <a:srgbClr val="83FBA3"/>
                </a:solidFill>
                <a:latin typeface="DM Sans"/>
                <a:ea typeface="DM Sans"/>
                <a:cs typeface="DM Sans"/>
                <a:sym typeface="DM Sans"/>
              </a:rPr>
            </a:br>
            <a:r>
              <a:rPr b="1" i="0" lang="en-GB" sz="1600" u="none" cap="none" strike="noStrike">
                <a:solidFill>
                  <a:srgbClr val="83FBA3"/>
                </a:solidFill>
                <a:latin typeface="DM Sans"/>
                <a:ea typeface="DM Sans"/>
                <a:cs typeface="DM Sans"/>
                <a:sym typeface="DM Sans"/>
              </a:rPr>
              <a:t>thoughts on the Jamboard!</a:t>
            </a:r>
            <a:endParaRPr b="1" i="0" sz="1000" u="none" cap="none" strike="noStrike">
              <a:solidFill>
                <a:srgbClr val="83FBA3"/>
              </a:solidFill>
              <a:latin typeface="DM Sans"/>
              <a:ea typeface="DM Sans"/>
              <a:cs typeface="DM Sans"/>
              <a:sym typeface="DM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640" name="Shape 640"/>
        <p:cNvGrpSpPr/>
        <p:nvPr/>
      </p:nvGrpSpPr>
      <p:grpSpPr>
        <a:xfrm>
          <a:off x="0" y="0"/>
          <a:ext cx="0" cy="0"/>
          <a:chOff x="0" y="0"/>
          <a:chExt cx="0" cy="0"/>
        </a:xfrm>
      </p:grpSpPr>
      <p:cxnSp>
        <p:nvCxnSpPr>
          <p:cNvPr id="641" name="Google Shape;641;p48"/>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sp>
        <p:nvSpPr>
          <p:cNvPr id="642" name="Google Shape;642;p48"/>
          <p:cNvSpPr txBox="1"/>
          <p:nvPr/>
        </p:nvSpPr>
        <p:spPr>
          <a:xfrm>
            <a:off x="615900" y="303450"/>
            <a:ext cx="29223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Example #1</a:t>
            </a:r>
            <a:endParaRPr b="0" i="0" sz="3300" u="none" cap="none" strike="noStrike">
              <a:solidFill>
                <a:schemeClr val="dk1"/>
              </a:solidFill>
              <a:latin typeface="Nanum Myeongjo"/>
              <a:ea typeface="Nanum Myeongjo"/>
              <a:cs typeface="Nanum Myeongjo"/>
              <a:sym typeface="Nanum Myeongjo"/>
            </a:endParaRPr>
          </a:p>
        </p:txBody>
      </p:sp>
      <p:cxnSp>
        <p:nvCxnSpPr>
          <p:cNvPr id="643" name="Google Shape;643;p48"/>
          <p:cNvCxnSpPr/>
          <p:nvPr/>
        </p:nvCxnSpPr>
        <p:spPr>
          <a:xfrm>
            <a:off x="4226375" y="300"/>
            <a:ext cx="0" cy="5141400"/>
          </a:xfrm>
          <a:prstGeom prst="straightConnector1">
            <a:avLst/>
          </a:prstGeom>
          <a:noFill/>
          <a:ln cap="flat" cmpd="sng" w="9525">
            <a:solidFill>
              <a:schemeClr val="dk2"/>
            </a:solidFill>
            <a:prstDash val="solid"/>
            <a:round/>
            <a:headEnd len="sm" w="sm" type="none"/>
            <a:tailEnd len="sm" w="sm" type="none"/>
          </a:ln>
        </p:spPr>
      </p:cxnSp>
      <p:sp>
        <p:nvSpPr>
          <p:cNvPr id="644" name="Google Shape;644;p48"/>
          <p:cNvSpPr/>
          <p:nvPr/>
        </p:nvSpPr>
        <p:spPr>
          <a:xfrm>
            <a:off x="7128200" y="278457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48"/>
          <p:cNvSpPr txBox="1"/>
          <p:nvPr/>
        </p:nvSpPr>
        <p:spPr>
          <a:xfrm>
            <a:off x="7324250" y="3511325"/>
            <a:ext cx="15540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83FBA3"/>
                </a:solidFill>
                <a:latin typeface="DM Sans"/>
                <a:ea typeface="DM Sans"/>
                <a:cs typeface="DM Sans"/>
                <a:sym typeface="DM Sans"/>
              </a:rPr>
              <a:t>Let’s Compare Notes</a:t>
            </a:r>
            <a:endParaRPr b="1" i="0" sz="1000" u="none" cap="none" strike="noStrike">
              <a:solidFill>
                <a:srgbClr val="83FBA3"/>
              </a:solidFill>
              <a:latin typeface="DM Sans"/>
              <a:ea typeface="DM Sans"/>
              <a:cs typeface="DM Sans"/>
              <a:sym typeface="DM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176" name="Shape 176"/>
        <p:cNvGrpSpPr/>
        <p:nvPr/>
      </p:nvGrpSpPr>
      <p:grpSpPr>
        <a:xfrm>
          <a:off x="0" y="0"/>
          <a:ext cx="0" cy="0"/>
          <a:chOff x="0" y="0"/>
          <a:chExt cx="0" cy="0"/>
        </a:xfrm>
      </p:grpSpPr>
      <p:cxnSp>
        <p:nvCxnSpPr>
          <p:cNvPr id="177" name="Google Shape;177;p5"/>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178" name="Google Shape;178;p5"/>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179" name="Google Shape;179;p5"/>
          <p:cNvSpPr txBox="1"/>
          <p:nvPr/>
        </p:nvSpPr>
        <p:spPr>
          <a:xfrm>
            <a:off x="768300" y="379350"/>
            <a:ext cx="7896300" cy="187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GB" sz="3500" u="none" cap="none" strike="noStrike">
                <a:solidFill>
                  <a:srgbClr val="83FBA3"/>
                </a:solidFill>
                <a:latin typeface="Nanum Myeongjo"/>
                <a:ea typeface="Nanum Myeongjo"/>
                <a:cs typeface="Nanum Myeongjo"/>
                <a:sym typeface="Nanum Myeongjo"/>
              </a:rPr>
              <a:t>Learning Principles</a:t>
            </a:r>
            <a:endParaRPr b="0" i="0" sz="3500" u="none" cap="none" strike="noStrike">
              <a:solidFill>
                <a:srgbClr val="83FBA3"/>
              </a:solidFill>
              <a:latin typeface="Nanum Myeongjo"/>
              <a:ea typeface="Nanum Myeongjo"/>
              <a:cs typeface="Nanum Myeongjo"/>
              <a:sym typeface="Nanum Myeongjo"/>
            </a:endParaRPr>
          </a:p>
          <a:p>
            <a:pPr indent="0" lvl="0" marL="0" marR="0" rtl="0" algn="l">
              <a:lnSpc>
                <a:spcPct val="100000"/>
              </a:lnSpc>
              <a:spcBef>
                <a:spcPts val="1000"/>
              </a:spcBef>
              <a:spcAft>
                <a:spcPts val="0"/>
              </a:spcAft>
              <a:buClr>
                <a:schemeClr val="dk1"/>
              </a:buClr>
              <a:buSzPts val="1100"/>
              <a:buFont typeface="Arial"/>
              <a:buNone/>
            </a:pPr>
            <a:r>
              <a:t/>
            </a:r>
            <a:endParaRPr b="0" i="0" sz="3500" u="none" cap="none" strike="noStrike">
              <a:solidFill>
                <a:srgbClr val="83FBA3"/>
              </a:solidFill>
              <a:latin typeface="Nanum Myeongjo"/>
              <a:ea typeface="Nanum Myeongjo"/>
              <a:cs typeface="Nanum Myeongjo"/>
              <a:sym typeface="Nanum Myeongjo"/>
            </a:endParaRPr>
          </a:p>
          <a:p>
            <a:pPr indent="0" lvl="0" marL="0" marR="0" rtl="0" algn="l">
              <a:lnSpc>
                <a:spcPct val="100000"/>
              </a:lnSpc>
              <a:spcBef>
                <a:spcPts val="1000"/>
              </a:spcBef>
              <a:spcAft>
                <a:spcPts val="1000"/>
              </a:spcAft>
              <a:buClr>
                <a:schemeClr val="dk1"/>
              </a:buClr>
              <a:buSzPts val="1100"/>
              <a:buFont typeface="Arial"/>
              <a:buNone/>
            </a:pPr>
            <a:r>
              <a:t/>
            </a:r>
            <a:endParaRPr b="0" i="0" sz="3500" u="none" cap="none" strike="noStrike">
              <a:solidFill>
                <a:schemeClr val="lt1"/>
              </a:solidFill>
              <a:latin typeface="Nanum Myeongjo"/>
              <a:ea typeface="Nanum Myeongjo"/>
              <a:cs typeface="Nanum Myeongjo"/>
              <a:sym typeface="Nanum Myeongjo"/>
            </a:endParaRPr>
          </a:p>
        </p:txBody>
      </p:sp>
      <p:sp>
        <p:nvSpPr>
          <p:cNvPr id="180" name="Google Shape;180;p5"/>
          <p:cNvSpPr txBox="1"/>
          <p:nvPr/>
        </p:nvSpPr>
        <p:spPr>
          <a:xfrm>
            <a:off x="768300" y="1071275"/>
            <a:ext cx="5967300" cy="3210900"/>
          </a:xfrm>
          <a:prstGeom prst="rect">
            <a:avLst/>
          </a:prstGeom>
          <a:noFill/>
          <a:ln>
            <a:noFill/>
          </a:ln>
        </p:spPr>
        <p:txBody>
          <a:bodyPr anchorCtr="0" anchor="t" bIns="0" lIns="0" spcFirstLastPara="1" rIns="0" wrap="square" tIns="0">
            <a:spAutoFit/>
          </a:bodyPr>
          <a:lstStyle/>
          <a:p>
            <a:pPr indent="-164592" lvl="0" marL="164592" marR="0" rtl="0" algn="l">
              <a:lnSpc>
                <a:spcPct val="115000"/>
              </a:lnSpc>
              <a:spcBef>
                <a:spcPts val="500"/>
              </a:spcBef>
              <a:spcAft>
                <a:spcPts val="0"/>
              </a:spcAft>
              <a:buClr>
                <a:schemeClr val="lt1"/>
              </a:buClr>
              <a:buSzPts val="1800"/>
              <a:buFont typeface="Nanum Myeongjo"/>
              <a:buAutoNum type="arabicPeriod"/>
            </a:pPr>
            <a:r>
              <a:rPr b="0" i="0" lang="en-GB" sz="1800" u="none" cap="none" strike="noStrike">
                <a:solidFill>
                  <a:schemeClr val="lt1"/>
                </a:solidFill>
                <a:latin typeface="Nanum Myeongjo"/>
                <a:ea typeface="Nanum Myeongjo"/>
                <a:cs typeface="Nanum Myeongjo"/>
                <a:sym typeface="Nanum Myeongjo"/>
              </a:rPr>
              <a:t>Engage with cognitively demanding tasks in heterogeneous settings. </a:t>
            </a:r>
            <a:endParaRPr b="0" i="0" sz="1800" u="none" cap="none" strike="noStrike">
              <a:solidFill>
                <a:schemeClr val="lt1"/>
              </a:solidFill>
              <a:latin typeface="Nanum Myeongjo"/>
              <a:ea typeface="Nanum Myeongjo"/>
              <a:cs typeface="Nanum Myeongjo"/>
              <a:sym typeface="Nanum Myeongjo"/>
            </a:endParaRPr>
          </a:p>
          <a:p>
            <a:pPr indent="-164592" lvl="0" marL="164592" marR="0" rtl="0" algn="l">
              <a:lnSpc>
                <a:spcPct val="115000"/>
              </a:lnSpc>
              <a:spcBef>
                <a:spcPts val="500"/>
              </a:spcBef>
              <a:spcAft>
                <a:spcPts val="0"/>
              </a:spcAft>
              <a:buClr>
                <a:schemeClr val="lt1"/>
              </a:buClr>
              <a:buSzPts val="1800"/>
              <a:buFont typeface="Nanum Myeongjo"/>
              <a:buAutoNum type="arabicPeriod"/>
            </a:pPr>
            <a:r>
              <a:rPr b="0" i="0" lang="en-GB" sz="1800" u="none" cap="none" strike="noStrike">
                <a:solidFill>
                  <a:schemeClr val="lt1"/>
                </a:solidFill>
                <a:latin typeface="Nanum Myeongjo"/>
                <a:ea typeface="Nanum Myeongjo"/>
                <a:cs typeface="Nanum Myeongjo"/>
                <a:sym typeface="Nanum Myeongjo"/>
              </a:rPr>
              <a:t>Engage in social activities.</a:t>
            </a:r>
            <a:endParaRPr b="0" i="0" sz="1800" u="none" cap="none" strike="noStrike">
              <a:solidFill>
                <a:schemeClr val="lt1"/>
              </a:solidFill>
              <a:latin typeface="Nanum Myeongjo"/>
              <a:ea typeface="Nanum Myeongjo"/>
              <a:cs typeface="Nanum Myeongjo"/>
              <a:sym typeface="Nanum Myeongjo"/>
            </a:endParaRPr>
          </a:p>
          <a:p>
            <a:pPr indent="-164592" lvl="0" marL="164592" marR="0" rtl="0" algn="l">
              <a:lnSpc>
                <a:spcPct val="115000"/>
              </a:lnSpc>
              <a:spcBef>
                <a:spcPts val="500"/>
              </a:spcBef>
              <a:spcAft>
                <a:spcPts val="0"/>
              </a:spcAft>
              <a:buClr>
                <a:schemeClr val="lt1"/>
              </a:buClr>
              <a:buSzPts val="1800"/>
              <a:buFont typeface="Nanum Myeongjo"/>
              <a:buAutoNum type="arabicPeriod"/>
            </a:pPr>
            <a:r>
              <a:rPr b="0" i="0" lang="en-GB" sz="1800" u="none" cap="none" strike="noStrike">
                <a:solidFill>
                  <a:schemeClr val="lt1"/>
                </a:solidFill>
                <a:latin typeface="Nanum Myeongjo"/>
                <a:ea typeface="Nanum Myeongjo"/>
                <a:cs typeface="Nanum Myeongjo"/>
                <a:sym typeface="Nanum Myeongjo"/>
              </a:rPr>
              <a:t>Build conceptual understanding through reasoning.</a:t>
            </a:r>
            <a:endParaRPr b="0" i="0" sz="1800" u="none" cap="none" strike="noStrike">
              <a:solidFill>
                <a:schemeClr val="lt1"/>
              </a:solidFill>
              <a:latin typeface="Nanum Myeongjo"/>
              <a:ea typeface="Nanum Myeongjo"/>
              <a:cs typeface="Nanum Myeongjo"/>
              <a:sym typeface="Nanum Myeongjo"/>
            </a:endParaRPr>
          </a:p>
          <a:p>
            <a:pPr indent="-164592" lvl="0" marL="164592" marR="0" rtl="0" algn="l">
              <a:lnSpc>
                <a:spcPct val="115000"/>
              </a:lnSpc>
              <a:spcBef>
                <a:spcPts val="500"/>
              </a:spcBef>
              <a:spcAft>
                <a:spcPts val="0"/>
              </a:spcAft>
              <a:buClr>
                <a:schemeClr val="lt1"/>
              </a:buClr>
              <a:buSzPts val="1800"/>
              <a:buFont typeface="Nanum Myeongjo"/>
              <a:buAutoNum type="arabicPeriod"/>
            </a:pPr>
            <a:r>
              <a:rPr b="0" i="0" lang="en-GB" sz="1800" u="none" cap="none" strike="noStrike">
                <a:solidFill>
                  <a:schemeClr val="lt1"/>
                </a:solidFill>
                <a:latin typeface="Nanum Myeongjo"/>
                <a:ea typeface="Nanum Myeongjo"/>
                <a:cs typeface="Nanum Myeongjo"/>
                <a:sym typeface="Nanum Myeongjo"/>
              </a:rPr>
              <a:t>Have agency in their learning. </a:t>
            </a:r>
            <a:endParaRPr b="0" i="0" sz="1800" u="none" cap="none" strike="noStrike">
              <a:solidFill>
                <a:schemeClr val="lt1"/>
              </a:solidFill>
              <a:latin typeface="Nanum Myeongjo"/>
              <a:ea typeface="Nanum Myeongjo"/>
              <a:cs typeface="Nanum Myeongjo"/>
              <a:sym typeface="Nanum Myeongjo"/>
            </a:endParaRPr>
          </a:p>
          <a:p>
            <a:pPr indent="-164592" lvl="0" marL="164592" marR="0" rtl="0" algn="l">
              <a:lnSpc>
                <a:spcPct val="115000"/>
              </a:lnSpc>
              <a:spcBef>
                <a:spcPts val="500"/>
              </a:spcBef>
              <a:spcAft>
                <a:spcPts val="0"/>
              </a:spcAft>
              <a:buClr>
                <a:schemeClr val="lt1"/>
              </a:buClr>
              <a:buSzPts val="1800"/>
              <a:buFont typeface="Nanum Myeongjo"/>
              <a:buAutoNum type="arabicPeriod"/>
            </a:pPr>
            <a:r>
              <a:rPr b="0" i="0" lang="en-GB" sz="1800" u="none" cap="none" strike="noStrike">
                <a:solidFill>
                  <a:schemeClr val="lt1"/>
                </a:solidFill>
                <a:latin typeface="Nanum Myeongjo"/>
                <a:ea typeface="Nanum Myeongjo"/>
                <a:cs typeface="Nanum Myeongjo"/>
                <a:sym typeface="Nanum Myeongjo"/>
              </a:rPr>
              <a:t>View mathematics as a human endeavor across centuries.</a:t>
            </a:r>
            <a:endParaRPr b="0" i="0" sz="1800" u="none" cap="none" strike="noStrike">
              <a:solidFill>
                <a:schemeClr val="lt1"/>
              </a:solidFill>
              <a:latin typeface="Nanum Myeongjo"/>
              <a:ea typeface="Nanum Myeongjo"/>
              <a:cs typeface="Nanum Myeongjo"/>
              <a:sym typeface="Nanum Myeongjo"/>
            </a:endParaRPr>
          </a:p>
          <a:p>
            <a:pPr indent="-164592" lvl="0" marL="164592" marR="0" rtl="0" algn="l">
              <a:lnSpc>
                <a:spcPct val="115000"/>
              </a:lnSpc>
              <a:spcBef>
                <a:spcPts val="500"/>
              </a:spcBef>
              <a:spcAft>
                <a:spcPts val="0"/>
              </a:spcAft>
              <a:buClr>
                <a:schemeClr val="lt1"/>
              </a:buClr>
              <a:buSzPts val="1800"/>
              <a:buFont typeface="Nanum Myeongjo"/>
              <a:buAutoNum type="arabicPeriod"/>
            </a:pPr>
            <a:r>
              <a:rPr b="0" i="0" lang="en-GB" sz="1800" u="none" cap="none" strike="noStrike">
                <a:solidFill>
                  <a:schemeClr val="lt1"/>
                </a:solidFill>
                <a:latin typeface="Nanum Myeongjo"/>
                <a:ea typeface="Nanum Myeongjo"/>
                <a:cs typeface="Nanum Myeongjo"/>
                <a:sym typeface="Nanum Myeongjo"/>
              </a:rPr>
              <a:t>See mathematics as relevant. </a:t>
            </a:r>
            <a:endParaRPr b="0" i="0" sz="1800" u="none" cap="none" strike="noStrike">
              <a:solidFill>
                <a:schemeClr val="lt1"/>
              </a:solidFill>
              <a:latin typeface="Nanum Myeongjo"/>
              <a:ea typeface="Nanum Myeongjo"/>
              <a:cs typeface="Nanum Myeongjo"/>
              <a:sym typeface="Nanum Myeongjo"/>
            </a:endParaRPr>
          </a:p>
          <a:p>
            <a:pPr indent="-164592" lvl="0" marL="164592" marR="0" rtl="0" algn="l">
              <a:lnSpc>
                <a:spcPct val="115000"/>
              </a:lnSpc>
              <a:spcBef>
                <a:spcPts val="500"/>
              </a:spcBef>
              <a:spcAft>
                <a:spcPts val="0"/>
              </a:spcAft>
              <a:buClr>
                <a:schemeClr val="lt1"/>
              </a:buClr>
              <a:buSzPts val="1800"/>
              <a:buFont typeface="Nanum Myeongjo"/>
              <a:buAutoNum type="arabicPeriod"/>
            </a:pPr>
            <a:r>
              <a:rPr b="0" i="0" lang="en-GB" sz="1800" u="none" cap="none" strike="noStrike">
                <a:solidFill>
                  <a:schemeClr val="lt1"/>
                </a:solidFill>
                <a:latin typeface="Nanum Myeongjo"/>
                <a:ea typeface="Nanum Myeongjo"/>
                <a:cs typeface="Nanum Myeongjo"/>
                <a:sym typeface="Nanum Myeongjo"/>
              </a:rPr>
              <a:t>Employ technology as a tool for problem-solving and understanding.</a:t>
            </a:r>
            <a:endParaRPr b="0" i="0" sz="1800" u="none" cap="none" strike="noStrike">
              <a:solidFill>
                <a:schemeClr val="lt1"/>
              </a:solidFill>
              <a:latin typeface="Nanum Myeongjo"/>
              <a:ea typeface="Nanum Myeongjo"/>
              <a:cs typeface="Nanum Myeongjo"/>
              <a:sym typeface="Nanum Myeongjo"/>
            </a:endParaRPr>
          </a:p>
        </p:txBody>
      </p:sp>
      <p:sp>
        <p:nvSpPr>
          <p:cNvPr id="181" name="Google Shape;181;p5"/>
          <p:cNvSpPr/>
          <p:nvPr/>
        </p:nvSpPr>
        <p:spPr>
          <a:xfrm>
            <a:off x="66956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5"/>
          <p:cNvSpPr txBox="1"/>
          <p:nvPr/>
        </p:nvSpPr>
        <p:spPr>
          <a:xfrm>
            <a:off x="6887975" y="3145425"/>
            <a:ext cx="1561500" cy="507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145758"/>
                </a:solidFill>
                <a:latin typeface="Proxima Nova"/>
                <a:ea typeface="Proxima Nova"/>
                <a:cs typeface="Proxima Nova"/>
                <a:sym typeface="Proxima Nova"/>
              </a:rPr>
              <a:t>Which learning principle would you like to focus on today?</a:t>
            </a:r>
            <a:endParaRPr b="1" i="0" sz="1100" u="none" cap="none" strike="noStrike">
              <a:solidFill>
                <a:srgbClr val="145758"/>
              </a:solidFill>
              <a:latin typeface="DM Sans"/>
              <a:ea typeface="DM Sans"/>
              <a:cs typeface="DM Sans"/>
              <a:sym typeface="DM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649" name="Shape 649"/>
        <p:cNvGrpSpPr/>
        <p:nvPr/>
      </p:nvGrpSpPr>
      <p:grpSpPr>
        <a:xfrm>
          <a:off x="0" y="0"/>
          <a:ext cx="0" cy="0"/>
          <a:chOff x="0" y="0"/>
          <a:chExt cx="0" cy="0"/>
        </a:xfrm>
      </p:grpSpPr>
      <p:cxnSp>
        <p:nvCxnSpPr>
          <p:cNvPr id="650" name="Google Shape;650;p49"/>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cxnSp>
        <p:nvCxnSpPr>
          <p:cNvPr id="651" name="Google Shape;651;p49"/>
          <p:cNvCxnSpPr/>
          <p:nvPr/>
        </p:nvCxnSpPr>
        <p:spPr>
          <a:xfrm>
            <a:off x="4226375" y="300"/>
            <a:ext cx="0" cy="5141400"/>
          </a:xfrm>
          <a:prstGeom prst="straightConnector1">
            <a:avLst/>
          </a:prstGeom>
          <a:noFill/>
          <a:ln cap="flat" cmpd="sng" w="9525">
            <a:solidFill>
              <a:schemeClr val="dk2"/>
            </a:solidFill>
            <a:prstDash val="solid"/>
            <a:round/>
            <a:headEnd len="sm" w="sm" type="none"/>
            <a:tailEnd len="sm" w="sm" type="none"/>
          </a:ln>
        </p:spPr>
      </p:cxnSp>
      <p:sp>
        <p:nvSpPr>
          <p:cNvPr id="652" name="Google Shape;652;p49"/>
          <p:cNvSpPr txBox="1"/>
          <p:nvPr/>
        </p:nvSpPr>
        <p:spPr>
          <a:xfrm>
            <a:off x="615900" y="303450"/>
            <a:ext cx="28041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Example #2</a:t>
            </a:r>
            <a:endParaRPr b="0" i="0" sz="3300" u="none" cap="none" strike="noStrike">
              <a:solidFill>
                <a:schemeClr val="dk1"/>
              </a:solidFill>
              <a:latin typeface="Nanum Myeongjo"/>
              <a:ea typeface="Nanum Myeongjo"/>
              <a:cs typeface="Nanum Myeongjo"/>
              <a:sym typeface="Nanum Myeongjo"/>
            </a:endParaRPr>
          </a:p>
        </p:txBody>
      </p:sp>
      <p:sp>
        <p:nvSpPr>
          <p:cNvPr id="653" name="Google Shape;653;p49"/>
          <p:cNvSpPr/>
          <p:nvPr/>
        </p:nvSpPr>
        <p:spPr>
          <a:xfrm>
            <a:off x="7065750" y="24132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49"/>
          <p:cNvSpPr txBox="1"/>
          <p:nvPr/>
        </p:nvSpPr>
        <p:spPr>
          <a:xfrm>
            <a:off x="7261800" y="3139950"/>
            <a:ext cx="15540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83FBA3"/>
                </a:solidFill>
                <a:latin typeface="DM Sans"/>
                <a:ea typeface="DM Sans"/>
                <a:cs typeface="DM Sans"/>
                <a:sym typeface="DM Sans"/>
              </a:rPr>
              <a:t>Let’s Compare Notes</a:t>
            </a:r>
            <a:endParaRPr b="1" i="0" sz="1000" u="none" cap="none" strike="noStrike">
              <a:solidFill>
                <a:srgbClr val="83FBA3"/>
              </a:solidFill>
              <a:latin typeface="DM Sans"/>
              <a:ea typeface="DM Sans"/>
              <a:cs typeface="DM Sans"/>
              <a:sym typeface="DM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658" name="Shape 658"/>
        <p:cNvGrpSpPr/>
        <p:nvPr/>
      </p:nvGrpSpPr>
      <p:grpSpPr>
        <a:xfrm>
          <a:off x="0" y="0"/>
          <a:ext cx="0" cy="0"/>
          <a:chOff x="0" y="0"/>
          <a:chExt cx="0" cy="0"/>
        </a:xfrm>
      </p:grpSpPr>
      <p:cxnSp>
        <p:nvCxnSpPr>
          <p:cNvPr id="659" name="Google Shape;659;p50"/>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cxnSp>
        <p:nvCxnSpPr>
          <p:cNvPr id="660" name="Google Shape;660;p50"/>
          <p:cNvCxnSpPr/>
          <p:nvPr/>
        </p:nvCxnSpPr>
        <p:spPr>
          <a:xfrm>
            <a:off x="4226375" y="300"/>
            <a:ext cx="0" cy="5141400"/>
          </a:xfrm>
          <a:prstGeom prst="straightConnector1">
            <a:avLst/>
          </a:prstGeom>
          <a:noFill/>
          <a:ln cap="flat" cmpd="sng" w="9525">
            <a:solidFill>
              <a:schemeClr val="dk2"/>
            </a:solidFill>
            <a:prstDash val="solid"/>
            <a:round/>
            <a:headEnd len="sm" w="sm" type="none"/>
            <a:tailEnd len="sm" w="sm" type="none"/>
          </a:ln>
        </p:spPr>
      </p:cxnSp>
      <p:sp>
        <p:nvSpPr>
          <p:cNvPr id="661" name="Google Shape;661;p50"/>
          <p:cNvSpPr txBox="1"/>
          <p:nvPr/>
        </p:nvSpPr>
        <p:spPr>
          <a:xfrm>
            <a:off x="615900" y="303450"/>
            <a:ext cx="22983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Example #3</a:t>
            </a:r>
            <a:endParaRPr b="0" i="0" sz="3300" u="none" cap="none" strike="noStrike">
              <a:solidFill>
                <a:schemeClr val="dk1"/>
              </a:solidFill>
              <a:latin typeface="Nanum Myeongjo"/>
              <a:ea typeface="Nanum Myeongjo"/>
              <a:cs typeface="Nanum Myeongjo"/>
              <a:sym typeface="Nanum Myeongjo"/>
            </a:endParaRPr>
          </a:p>
        </p:txBody>
      </p:sp>
      <p:sp>
        <p:nvSpPr>
          <p:cNvPr id="662" name="Google Shape;662;p50"/>
          <p:cNvSpPr/>
          <p:nvPr/>
        </p:nvSpPr>
        <p:spPr>
          <a:xfrm>
            <a:off x="944400" y="22739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50"/>
          <p:cNvSpPr txBox="1"/>
          <p:nvPr/>
        </p:nvSpPr>
        <p:spPr>
          <a:xfrm>
            <a:off x="1140450" y="3000675"/>
            <a:ext cx="15540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83FBA3"/>
                </a:solidFill>
                <a:latin typeface="DM Sans"/>
                <a:ea typeface="DM Sans"/>
                <a:cs typeface="DM Sans"/>
                <a:sym typeface="DM Sans"/>
              </a:rPr>
              <a:t>Let’s Compare Notes</a:t>
            </a:r>
            <a:endParaRPr b="1" i="0" sz="1000" u="none" cap="none" strike="noStrike">
              <a:solidFill>
                <a:srgbClr val="83FBA3"/>
              </a:solidFill>
              <a:latin typeface="DM Sans"/>
              <a:ea typeface="DM Sans"/>
              <a:cs typeface="DM Sans"/>
              <a:sym typeface="DM Sans"/>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667" name="Shape 667"/>
        <p:cNvGrpSpPr/>
        <p:nvPr/>
      </p:nvGrpSpPr>
      <p:grpSpPr>
        <a:xfrm>
          <a:off x="0" y="0"/>
          <a:ext cx="0" cy="0"/>
          <a:chOff x="0" y="0"/>
          <a:chExt cx="0" cy="0"/>
        </a:xfrm>
      </p:grpSpPr>
      <p:cxnSp>
        <p:nvCxnSpPr>
          <p:cNvPr id="668" name="Google Shape;668;p51"/>
          <p:cNvCxnSpPr/>
          <p:nvPr/>
        </p:nvCxnSpPr>
        <p:spPr>
          <a:xfrm>
            <a:off x="3115350" y="300"/>
            <a:ext cx="0" cy="5141400"/>
          </a:xfrm>
          <a:prstGeom prst="straightConnector1">
            <a:avLst/>
          </a:prstGeom>
          <a:noFill/>
          <a:ln cap="flat" cmpd="sng" w="9525">
            <a:solidFill>
              <a:schemeClr val="dk2"/>
            </a:solidFill>
            <a:prstDash val="solid"/>
            <a:round/>
            <a:headEnd len="sm" w="sm" type="none"/>
            <a:tailEnd len="sm" w="sm" type="none"/>
          </a:ln>
        </p:spPr>
      </p:cxnSp>
      <p:sp>
        <p:nvSpPr>
          <p:cNvPr id="669" name="Google Shape;669;p51"/>
          <p:cNvSpPr txBox="1"/>
          <p:nvPr/>
        </p:nvSpPr>
        <p:spPr>
          <a:xfrm>
            <a:off x="3419850" y="303450"/>
            <a:ext cx="4318200" cy="18195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Closing</a:t>
            </a:r>
            <a:endParaRPr b="0" i="0" sz="5200" u="none" cap="none" strike="noStrike">
              <a:solidFill>
                <a:schemeClr val="dk1"/>
              </a:solidFill>
              <a:latin typeface="Nanum Myeongjo"/>
              <a:ea typeface="Nanum Myeongjo"/>
              <a:cs typeface="Nanum Myeongjo"/>
              <a:sym typeface="Nanum Myeongjo"/>
            </a:endParaRPr>
          </a:p>
        </p:txBody>
      </p:sp>
      <p:sp>
        <p:nvSpPr>
          <p:cNvPr id="670" name="Google Shape;670;p51"/>
          <p:cNvSpPr txBox="1"/>
          <p:nvPr/>
        </p:nvSpPr>
        <p:spPr>
          <a:xfrm>
            <a:off x="615900" y="303450"/>
            <a:ext cx="1441500" cy="13785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06</a:t>
            </a:r>
            <a:endParaRPr b="0" i="0" sz="52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674" name="Shape 674"/>
        <p:cNvGrpSpPr/>
        <p:nvPr/>
      </p:nvGrpSpPr>
      <p:grpSpPr>
        <a:xfrm>
          <a:off x="0" y="0"/>
          <a:ext cx="0" cy="0"/>
          <a:chOff x="0" y="0"/>
          <a:chExt cx="0" cy="0"/>
        </a:xfrm>
      </p:grpSpPr>
      <p:cxnSp>
        <p:nvCxnSpPr>
          <p:cNvPr id="675" name="Google Shape;675;p52"/>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676" name="Google Shape;676;p52"/>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677" name="Google Shape;677;p52"/>
          <p:cNvSpPr txBox="1"/>
          <p:nvPr/>
        </p:nvSpPr>
        <p:spPr>
          <a:xfrm>
            <a:off x="615900" y="1141350"/>
            <a:ext cx="8152800" cy="3124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t/>
            </a:r>
            <a:endParaRPr b="0" i="0" sz="2900" u="none" cap="none" strike="noStrike">
              <a:solidFill>
                <a:schemeClr val="lt1"/>
              </a:solidFill>
              <a:latin typeface="DM Sans"/>
              <a:ea typeface="DM Sans"/>
              <a:cs typeface="DM Sans"/>
              <a:sym typeface="DM Sans"/>
            </a:endParaRPr>
          </a:p>
          <a:p>
            <a:pPr indent="0" lvl="0" marL="0" marR="0" rtl="0" algn="l">
              <a:lnSpc>
                <a:spcPct val="100000"/>
              </a:lnSpc>
              <a:spcBef>
                <a:spcPts val="0"/>
              </a:spcBef>
              <a:spcAft>
                <a:spcPts val="0"/>
              </a:spcAft>
              <a:buClr>
                <a:schemeClr val="dk1"/>
              </a:buClr>
              <a:buSzPts val="1100"/>
              <a:buFont typeface="Arial"/>
              <a:buNone/>
            </a:pPr>
            <a:r>
              <a:rPr b="0" i="0" lang="en-GB" sz="2900" u="none" cap="none" strike="noStrike">
                <a:solidFill>
                  <a:schemeClr val="lt1"/>
                </a:solidFill>
                <a:latin typeface="DM Sans"/>
                <a:ea typeface="DM Sans"/>
                <a:cs typeface="DM Sans"/>
                <a:sym typeface="DM Sans"/>
              </a:rPr>
              <a:t> Consider: </a:t>
            </a:r>
            <a:endParaRPr b="0" i="0" sz="2900" u="none" cap="none" strike="noStrike">
              <a:solidFill>
                <a:schemeClr val="lt1"/>
              </a:solidFill>
              <a:latin typeface="DM Sans"/>
              <a:ea typeface="DM Sans"/>
              <a:cs typeface="DM Sans"/>
              <a:sym typeface="DM Sans"/>
            </a:endParaRPr>
          </a:p>
          <a:p>
            <a:pPr indent="-412750" lvl="1" marL="914400" marR="0" rtl="0" algn="l">
              <a:lnSpc>
                <a:spcPct val="100000"/>
              </a:lnSpc>
              <a:spcBef>
                <a:spcPts val="0"/>
              </a:spcBef>
              <a:spcAft>
                <a:spcPts val="0"/>
              </a:spcAft>
              <a:buClr>
                <a:schemeClr val="lt1"/>
              </a:buClr>
              <a:buSzPts val="2900"/>
              <a:buFont typeface="DM Sans"/>
              <a:buChar char="○"/>
            </a:pPr>
            <a:r>
              <a:rPr b="0" i="0" lang="en-GB" sz="2900" u="none" cap="none" strike="noStrike">
                <a:solidFill>
                  <a:schemeClr val="lt1"/>
                </a:solidFill>
                <a:latin typeface="DM Sans"/>
                <a:ea typeface="DM Sans"/>
                <a:cs typeface="DM Sans"/>
                <a:sym typeface="DM Sans"/>
              </a:rPr>
              <a:t>What is next for you with M214 or other badges? </a:t>
            </a:r>
            <a:endParaRPr b="0" i="0" sz="2900" u="none" cap="none" strike="noStrike">
              <a:solidFill>
                <a:schemeClr val="lt1"/>
              </a:solidFill>
              <a:latin typeface="DM Sans"/>
              <a:ea typeface="DM Sans"/>
              <a:cs typeface="DM Sans"/>
              <a:sym typeface="DM Sans"/>
            </a:endParaRPr>
          </a:p>
          <a:p>
            <a:pPr indent="-412750" lvl="1" marL="914400" marR="0" rtl="0" algn="l">
              <a:lnSpc>
                <a:spcPct val="100000"/>
              </a:lnSpc>
              <a:spcBef>
                <a:spcPts val="0"/>
              </a:spcBef>
              <a:spcAft>
                <a:spcPts val="0"/>
              </a:spcAft>
              <a:buClr>
                <a:schemeClr val="lt1"/>
              </a:buClr>
              <a:buSzPts val="2900"/>
              <a:buFont typeface="DM Sans"/>
              <a:buChar char="○"/>
            </a:pPr>
            <a:r>
              <a:rPr b="0" i="0" lang="en-GB" sz="2900" u="none" cap="none" strike="noStrike">
                <a:solidFill>
                  <a:schemeClr val="lt1"/>
                </a:solidFill>
                <a:latin typeface="DM Sans"/>
                <a:ea typeface="DM Sans"/>
                <a:cs typeface="DM Sans"/>
                <a:sym typeface="DM Sans"/>
              </a:rPr>
              <a:t>What questions linger for you?</a:t>
            </a:r>
            <a:endParaRPr b="0" i="0" sz="2900" u="none" cap="none" strike="noStrike">
              <a:solidFill>
                <a:schemeClr val="lt1"/>
              </a:solidFill>
              <a:latin typeface="DM Sans"/>
              <a:ea typeface="DM Sans"/>
              <a:cs typeface="DM Sans"/>
              <a:sym typeface="DM Sans"/>
            </a:endParaRPr>
          </a:p>
          <a:p>
            <a:pPr indent="-412750" lvl="1" marL="914400" marR="0" rtl="0" algn="l">
              <a:lnSpc>
                <a:spcPct val="100000"/>
              </a:lnSpc>
              <a:spcBef>
                <a:spcPts val="0"/>
              </a:spcBef>
              <a:spcAft>
                <a:spcPts val="0"/>
              </a:spcAft>
              <a:buClr>
                <a:schemeClr val="lt1"/>
              </a:buClr>
              <a:buSzPts val="2900"/>
              <a:buFont typeface="DM Sans"/>
              <a:buChar char="○"/>
            </a:pPr>
            <a:r>
              <a:rPr b="0" i="0" lang="en-GB" sz="2900" u="none" cap="none" strike="noStrike">
                <a:solidFill>
                  <a:schemeClr val="lt1"/>
                </a:solidFill>
                <a:latin typeface="DM Sans"/>
                <a:ea typeface="DM Sans"/>
                <a:cs typeface="DM Sans"/>
                <a:sym typeface="DM Sans"/>
              </a:rPr>
              <a:t>What further support would you like to see?</a:t>
            </a:r>
            <a:endParaRPr b="0" i="0" sz="2900" u="none" cap="none" strike="noStrike">
              <a:solidFill>
                <a:schemeClr val="lt1"/>
              </a:solidFill>
              <a:latin typeface="DM Sans"/>
              <a:ea typeface="DM Sans"/>
              <a:cs typeface="DM Sans"/>
              <a:sym typeface="DM Sans"/>
            </a:endParaRPr>
          </a:p>
        </p:txBody>
      </p:sp>
      <p:sp>
        <p:nvSpPr>
          <p:cNvPr id="678" name="Google Shape;678;p52"/>
          <p:cNvSpPr txBox="1"/>
          <p:nvPr/>
        </p:nvSpPr>
        <p:spPr>
          <a:xfrm>
            <a:off x="615900" y="368375"/>
            <a:ext cx="49005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GB" sz="3500" u="none" cap="none" strike="noStrike">
                <a:solidFill>
                  <a:srgbClr val="83FBA3"/>
                </a:solidFill>
                <a:latin typeface="Nanum Myeongjo"/>
                <a:ea typeface="Nanum Myeongjo"/>
                <a:cs typeface="Nanum Myeongjo"/>
                <a:sym typeface="Nanum Myeongjo"/>
              </a:rPr>
              <a:t>Closing Discussion</a:t>
            </a:r>
            <a:endParaRPr b="0" i="0" sz="3500" u="none" cap="none" strike="noStrike">
              <a:solidFill>
                <a:srgbClr val="83FBA3"/>
              </a:solidFill>
              <a:latin typeface="Nanum Myeongjo"/>
              <a:ea typeface="Nanum Myeongjo"/>
              <a:cs typeface="Nanum Myeongjo"/>
              <a:sym typeface="Nanum Myeongj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186" name="Shape 186"/>
        <p:cNvGrpSpPr/>
        <p:nvPr/>
      </p:nvGrpSpPr>
      <p:grpSpPr>
        <a:xfrm>
          <a:off x="0" y="0"/>
          <a:ext cx="0" cy="0"/>
          <a:chOff x="0" y="0"/>
          <a:chExt cx="0" cy="0"/>
        </a:xfrm>
      </p:grpSpPr>
      <p:cxnSp>
        <p:nvCxnSpPr>
          <p:cNvPr id="187" name="Google Shape;187;p6"/>
          <p:cNvCxnSpPr/>
          <p:nvPr/>
        </p:nvCxnSpPr>
        <p:spPr>
          <a:xfrm>
            <a:off x="3115350" y="300"/>
            <a:ext cx="0" cy="5141400"/>
          </a:xfrm>
          <a:prstGeom prst="straightConnector1">
            <a:avLst/>
          </a:prstGeom>
          <a:noFill/>
          <a:ln cap="flat" cmpd="sng" w="9525">
            <a:solidFill>
              <a:schemeClr val="dk2"/>
            </a:solidFill>
            <a:prstDash val="solid"/>
            <a:round/>
            <a:headEnd len="sm" w="sm" type="none"/>
            <a:tailEnd len="sm" w="sm" type="none"/>
          </a:ln>
        </p:spPr>
      </p:cxnSp>
      <p:sp>
        <p:nvSpPr>
          <p:cNvPr id="188" name="Google Shape;188;p6"/>
          <p:cNvSpPr txBox="1"/>
          <p:nvPr/>
        </p:nvSpPr>
        <p:spPr>
          <a:xfrm>
            <a:off x="3419850" y="303450"/>
            <a:ext cx="5421300" cy="19446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Exploring the Content</a:t>
            </a:r>
            <a:endParaRPr b="0" i="0" sz="5200" u="none" cap="none" strike="noStrike">
              <a:solidFill>
                <a:schemeClr val="dk1"/>
              </a:solidFill>
              <a:latin typeface="Nanum Myeongjo"/>
              <a:ea typeface="Nanum Myeongjo"/>
              <a:cs typeface="Nanum Myeongjo"/>
              <a:sym typeface="Nanum Myeongjo"/>
            </a:endParaRPr>
          </a:p>
        </p:txBody>
      </p:sp>
      <p:sp>
        <p:nvSpPr>
          <p:cNvPr id="189" name="Google Shape;189;p6"/>
          <p:cNvSpPr txBox="1"/>
          <p:nvPr/>
        </p:nvSpPr>
        <p:spPr>
          <a:xfrm>
            <a:off x="615900" y="303450"/>
            <a:ext cx="1441500" cy="13785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01</a:t>
            </a:r>
            <a:endParaRPr b="0" i="0" sz="52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193" name="Shape 193"/>
        <p:cNvGrpSpPr/>
        <p:nvPr/>
      </p:nvGrpSpPr>
      <p:grpSpPr>
        <a:xfrm>
          <a:off x="0" y="0"/>
          <a:ext cx="0" cy="0"/>
          <a:chOff x="0" y="0"/>
          <a:chExt cx="0" cy="0"/>
        </a:xfrm>
      </p:grpSpPr>
      <p:cxnSp>
        <p:nvCxnSpPr>
          <p:cNvPr id="194" name="Google Shape;194;p7"/>
          <p:cNvCxnSpPr/>
          <p:nvPr/>
        </p:nvCxnSpPr>
        <p:spPr>
          <a:xfrm>
            <a:off x="343425" y="0"/>
            <a:ext cx="0" cy="5164500"/>
          </a:xfrm>
          <a:prstGeom prst="straightConnector1">
            <a:avLst/>
          </a:prstGeom>
          <a:noFill/>
          <a:ln cap="flat" cmpd="sng" w="9525">
            <a:solidFill>
              <a:schemeClr val="dk1"/>
            </a:solidFill>
            <a:prstDash val="solid"/>
            <a:round/>
            <a:headEnd len="sm" w="sm" type="none"/>
            <a:tailEnd len="sm" w="sm" type="none"/>
          </a:ln>
        </p:spPr>
      </p:cxnSp>
      <p:sp>
        <p:nvSpPr>
          <p:cNvPr id="195" name="Google Shape;195;p7"/>
          <p:cNvSpPr/>
          <p:nvPr/>
        </p:nvSpPr>
        <p:spPr>
          <a:xfrm>
            <a:off x="0" y="0"/>
            <a:ext cx="9144000" cy="8124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7"/>
          <p:cNvSpPr txBox="1"/>
          <p:nvPr/>
        </p:nvSpPr>
        <p:spPr>
          <a:xfrm>
            <a:off x="345075" y="276625"/>
            <a:ext cx="7455000" cy="2910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2100"/>
              <a:buFont typeface="Arial"/>
              <a:buNone/>
            </a:pPr>
            <a:r>
              <a:rPr b="0" i="0" lang="en-GB" sz="2100" u="none" cap="none" strike="noStrike">
                <a:solidFill>
                  <a:schemeClr val="dk1"/>
                </a:solidFill>
                <a:latin typeface="Nanum Myeongjo"/>
                <a:ea typeface="Nanum Myeongjo"/>
                <a:cs typeface="Nanum Myeongjo"/>
                <a:sym typeface="Nanum Myeongjo"/>
              </a:rPr>
              <a:t>M214 Statistical Error and Predictive Modeling Validation</a:t>
            </a:r>
            <a:endParaRPr b="0" i="0" sz="2100" u="none" cap="none" strike="noStrike">
              <a:solidFill>
                <a:schemeClr val="dk1"/>
              </a:solidFill>
              <a:latin typeface="Nanum Myeongjo"/>
              <a:ea typeface="Nanum Myeongjo"/>
              <a:cs typeface="Nanum Myeongjo"/>
              <a:sym typeface="Nanum Myeongjo"/>
            </a:endParaRPr>
          </a:p>
        </p:txBody>
      </p:sp>
      <p:cxnSp>
        <p:nvCxnSpPr>
          <p:cNvPr id="197" name="Google Shape;197;p7"/>
          <p:cNvCxnSpPr/>
          <p:nvPr/>
        </p:nvCxnSpPr>
        <p:spPr>
          <a:xfrm rot="10800000">
            <a:off x="-4200" y="812375"/>
            <a:ext cx="9152400" cy="0"/>
          </a:xfrm>
          <a:prstGeom prst="straightConnector1">
            <a:avLst/>
          </a:prstGeom>
          <a:noFill/>
          <a:ln cap="flat" cmpd="sng" w="9525">
            <a:solidFill>
              <a:schemeClr val="dk1"/>
            </a:solidFill>
            <a:prstDash val="solid"/>
            <a:round/>
            <a:headEnd len="sm" w="sm" type="none"/>
            <a:tailEnd len="sm" w="sm" type="none"/>
          </a:ln>
        </p:spPr>
      </p:cxnSp>
      <p:sp>
        <p:nvSpPr>
          <p:cNvPr id="198" name="Google Shape;198;p7"/>
          <p:cNvSpPr txBox="1"/>
          <p:nvPr/>
        </p:nvSpPr>
        <p:spPr>
          <a:xfrm>
            <a:off x="802275" y="1218825"/>
            <a:ext cx="5421300" cy="2154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200"/>
              </a:spcAft>
              <a:buClr>
                <a:schemeClr val="dk1"/>
              </a:buClr>
              <a:buSzPts val="1100"/>
              <a:buFont typeface="Arial"/>
              <a:buNone/>
            </a:pPr>
            <a:r>
              <a:rPr b="0" i="0" lang="en-GB" sz="3500" u="none" cap="none" strike="noStrike">
                <a:solidFill>
                  <a:schemeClr val="dk1"/>
                </a:solidFill>
                <a:latin typeface="Nanum Myeongjo"/>
                <a:ea typeface="Nanum Myeongjo"/>
                <a:cs typeface="Nanum Myeongjo"/>
                <a:sym typeface="Nanum Myeongjo"/>
              </a:rPr>
              <a:t>What comes to mind? </a:t>
            </a:r>
            <a:br>
              <a:rPr b="0" i="0" lang="en-GB" sz="3500" u="none" cap="none" strike="noStrike">
                <a:solidFill>
                  <a:schemeClr val="dk1"/>
                </a:solidFill>
                <a:latin typeface="Nanum Myeongjo"/>
                <a:ea typeface="Nanum Myeongjo"/>
                <a:cs typeface="Nanum Myeongjo"/>
                <a:sym typeface="Nanum Myeongjo"/>
              </a:rPr>
            </a:br>
            <a:r>
              <a:rPr b="0" i="0" lang="en-GB" sz="3500" u="none" cap="none" strike="noStrike">
                <a:solidFill>
                  <a:schemeClr val="dk1"/>
                </a:solidFill>
                <a:latin typeface="Nanum Myeongjo"/>
                <a:ea typeface="Nanum Myeongjo"/>
                <a:cs typeface="Nanum Myeongjo"/>
                <a:sym typeface="Nanum Myeongjo"/>
              </a:rPr>
              <a:t>What knowledge and skills should students learn to earn this badge? </a:t>
            </a:r>
            <a:endParaRPr b="0" i="0" sz="3500" u="none" cap="none" strike="noStrike">
              <a:solidFill>
                <a:schemeClr val="dk1"/>
              </a:solidFill>
              <a:latin typeface="Nanum Myeongjo"/>
              <a:ea typeface="Nanum Myeongjo"/>
              <a:cs typeface="Nanum Myeongjo"/>
              <a:sym typeface="Nanum Myeongjo"/>
            </a:endParaRPr>
          </a:p>
        </p:txBody>
      </p:sp>
      <p:sp>
        <p:nvSpPr>
          <p:cNvPr id="199" name="Google Shape;199;p7"/>
          <p:cNvSpPr/>
          <p:nvPr/>
        </p:nvSpPr>
        <p:spPr>
          <a:xfrm>
            <a:off x="6695675" y="24263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7"/>
          <p:cNvSpPr txBox="1"/>
          <p:nvPr/>
        </p:nvSpPr>
        <p:spPr>
          <a:xfrm>
            <a:off x="6975725" y="3030975"/>
            <a:ext cx="1386000" cy="861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BDFCD7"/>
                </a:solidFill>
                <a:latin typeface="DM Sans"/>
                <a:ea typeface="DM Sans"/>
                <a:cs typeface="DM Sans"/>
                <a:sym typeface="DM Sans"/>
              </a:rPr>
              <a:t>Come off mute or put your thoughts in the chat!</a:t>
            </a:r>
            <a:endParaRPr b="1" i="0" sz="1400" u="none" cap="none" strike="noStrike">
              <a:solidFill>
                <a:srgbClr val="BDFCD7"/>
              </a:solidFill>
              <a:latin typeface="DM Sans"/>
              <a:ea typeface="DM Sans"/>
              <a:cs typeface="DM Sans"/>
              <a:sym typeface="DM Sans"/>
            </a:endParaRPr>
          </a:p>
        </p:txBody>
      </p:sp>
      <p:cxnSp>
        <p:nvCxnSpPr>
          <p:cNvPr id="201" name="Google Shape;201;p7"/>
          <p:cNvCxnSpPr/>
          <p:nvPr/>
        </p:nvCxnSpPr>
        <p:spPr>
          <a:xfrm rot="10800000">
            <a:off x="-4200" y="4815975"/>
            <a:ext cx="9152400" cy="0"/>
          </a:xfrm>
          <a:prstGeom prst="straightConnector1">
            <a:avLst/>
          </a:prstGeom>
          <a:noFill/>
          <a:ln cap="flat" cmpd="sng" w="9525">
            <a:solidFill>
              <a:schemeClr val="dk1"/>
            </a:solidFill>
            <a:prstDash val="solid"/>
            <a:round/>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205" name="Shape 205"/>
        <p:cNvGrpSpPr/>
        <p:nvPr/>
      </p:nvGrpSpPr>
      <p:grpSpPr>
        <a:xfrm>
          <a:off x="0" y="0"/>
          <a:ext cx="0" cy="0"/>
          <a:chOff x="0" y="0"/>
          <a:chExt cx="0" cy="0"/>
        </a:xfrm>
      </p:grpSpPr>
      <p:sp>
        <p:nvSpPr>
          <p:cNvPr id="206" name="Google Shape;206;p8"/>
          <p:cNvSpPr txBox="1"/>
          <p:nvPr/>
        </p:nvSpPr>
        <p:spPr>
          <a:xfrm>
            <a:off x="615900" y="303450"/>
            <a:ext cx="4032900" cy="9696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dk1"/>
              </a:buClr>
              <a:buSzPts val="1100"/>
              <a:buFont typeface="Arial"/>
              <a:buNone/>
            </a:pPr>
            <a:r>
              <a:rPr b="0" i="0" lang="en-GB" sz="3500" u="none" cap="none" strike="noStrike">
                <a:solidFill>
                  <a:schemeClr val="dk1"/>
                </a:solidFill>
                <a:latin typeface="Nanum Myeongjo"/>
                <a:ea typeface="Nanum Myeongjo"/>
                <a:cs typeface="Nanum Myeongjo"/>
                <a:sym typeface="Nanum Myeongjo"/>
              </a:rPr>
              <a:t>What’s the Story of these Standards?</a:t>
            </a:r>
            <a:endParaRPr b="0" i="0" sz="3500" u="none" cap="none" strike="noStrike">
              <a:solidFill>
                <a:schemeClr val="dk1"/>
              </a:solidFill>
              <a:latin typeface="Nanum Myeongjo"/>
              <a:ea typeface="Nanum Myeongjo"/>
              <a:cs typeface="Nanum Myeongjo"/>
              <a:sym typeface="Nanum Myeongjo"/>
            </a:endParaRPr>
          </a:p>
        </p:txBody>
      </p:sp>
      <p:sp>
        <p:nvSpPr>
          <p:cNvPr id="207" name="Google Shape;207;p8"/>
          <p:cNvSpPr txBox="1"/>
          <p:nvPr/>
        </p:nvSpPr>
        <p:spPr>
          <a:xfrm>
            <a:off x="508050" y="2904400"/>
            <a:ext cx="3728400" cy="1306800"/>
          </a:xfrm>
          <a:prstGeom prst="rect">
            <a:avLst/>
          </a:prstGeom>
          <a:noFill/>
          <a:ln>
            <a:noFill/>
          </a:ln>
        </p:spPr>
        <p:txBody>
          <a:bodyPr anchorCtr="0" anchor="t" bIns="0" lIns="91425" spcFirstLastPara="1" rIns="0" wrap="square" tIns="0">
            <a:spAutoFit/>
          </a:bodyPr>
          <a:lstStyle/>
          <a:p>
            <a:pPr indent="0" lvl="0" marL="457200" marR="0" rtl="0" algn="l">
              <a:lnSpc>
                <a:spcPct val="115000"/>
              </a:lnSpc>
              <a:spcBef>
                <a:spcPts val="0"/>
              </a:spcBef>
              <a:spcAft>
                <a:spcPts val="0"/>
              </a:spcAft>
              <a:buClr>
                <a:schemeClr val="dk1"/>
              </a:buClr>
              <a:buSzPts val="1100"/>
              <a:buFont typeface="Arial"/>
              <a:buNone/>
            </a:pPr>
            <a:r>
              <a:rPr b="0" i="0" lang="en-GB" sz="1100" u="none" cap="none" strike="noStrike">
                <a:solidFill>
                  <a:srgbClr val="434343"/>
                </a:solidFill>
                <a:latin typeface="IBM Plex Sans"/>
                <a:ea typeface="IBM Plex Sans"/>
                <a:cs typeface="IBM Plex Sans"/>
                <a:sym typeface="IBM Plex Sans"/>
              </a:rPr>
              <a:t>5.  Summarize categorical data for two categories in two-way frequency tables. Interpret relative frequencies in the context of the data (including joint, marginal, and conditional relative frequencies). Recognize possible associations and trends in the data. </a:t>
            </a:r>
            <a:endParaRPr b="0" i="0" sz="1100" u="none" cap="none" strike="noStrike">
              <a:solidFill>
                <a:srgbClr val="434343"/>
              </a:solidFill>
              <a:latin typeface="IBM Plex Sans"/>
              <a:ea typeface="IBM Plex Sans"/>
              <a:cs typeface="IBM Plex Sans"/>
              <a:sym typeface="IBM Plex Sans"/>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chemeClr val="dk1"/>
              </a:solidFill>
              <a:latin typeface="DM Sans"/>
              <a:ea typeface="DM Sans"/>
              <a:cs typeface="DM Sans"/>
              <a:sym typeface="DM Sans"/>
            </a:endParaRPr>
          </a:p>
        </p:txBody>
      </p:sp>
      <p:sp>
        <p:nvSpPr>
          <p:cNvPr id="208" name="Google Shape;208;p8"/>
          <p:cNvSpPr txBox="1"/>
          <p:nvPr/>
        </p:nvSpPr>
        <p:spPr>
          <a:xfrm>
            <a:off x="615900" y="1515100"/>
            <a:ext cx="4032900" cy="6681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Selected Common Core Standards for Mathematics - Interpreting Categorical and Quantitative Data</a:t>
            </a:r>
            <a:endParaRPr b="1" i="0" sz="1400" u="none" cap="none" strike="noStrike">
              <a:solidFill>
                <a:srgbClr val="000000"/>
              </a:solidFill>
              <a:latin typeface="DM Sans"/>
              <a:ea typeface="DM Sans"/>
              <a:cs typeface="DM Sans"/>
              <a:sym typeface="DM Sans"/>
            </a:endParaRPr>
          </a:p>
        </p:txBody>
      </p:sp>
      <p:cxnSp>
        <p:nvCxnSpPr>
          <p:cNvPr id="209" name="Google Shape;209;p8"/>
          <p:cNvCxnSpPr/>
          <p:nvPr/>
        </p:nvCxnSpPr>
        <p:spPr>
          <a:xfrm rot="10800000">
            <a:off x="4874201" y="125"/>
            <a:ext cx="0" cy="5162100"/>
          </a:xfrm>
          <a:prstGeom prst="straightConnector1">
            <a:avLst/>
          </a:prstGeom>
          <a:noFill/>
          <a:ln cap="flat" cmpd="sng" w="9525">
            <a:solidFill>
              <a:schemeClr val="dk2"/>
            </a:solidFill>
            <a:prstDash val="solid"/>
            <a:round/>
            <a:headEnd len="sm" w="sm" type="none"/>
            <a:tailEnd len="sm" w="sm" type="none"/>
          </a:ln>
        </p:spPr>
      </p:cxnSp>
      <p:sp>
        <p:nvSpPr>
          <p:cNvPr id="210" name="Google Shape;210;p8"/>
          <p:cNvSpPr txBox="1"/>
          <p:nvPr/>
        </p:nvSpPr>
        <p:spPr>
          <a:xfrm>
            <a:off x="615900" y="2434825"/>
            <a:ext cx="3728400" cy="363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GB" sz="1100" u="none" cap="none" strike="noStrike">
                <a:solidFill>
                  <a:srgbClr val="434343"/>
                </a:solidFill>
                <a:latin typeface="Arial"/>
                <a:ea typeface="Arial"/>
                <a:cs typeface="Arial"/>
                <a:sym typeface="Arial"/>
              </a:rPr>
              <a:t>Summarize, represent, and interpret data on two categorical and quantitative variables</a:t>
            </a:r>
            <a:endParaRPr b="1" i="0" sz="1100" u="none" cap="none" strike="noStrike">
              <a:solidFill>
                <a:srgbClr val="000000"/>
              </a:solidFill>
              <a:latin typeface="DM Sans"/>
              <a:ea typeface="DM Sans"/>
              <a:cs typeface="DM Sans"/>
              <a:sym typeface="DM Sans"/>
            </a:endParaRPr>
          </a:p>
        </p:txBody>
      </p:sp>
      <p:sp>
        <p:nvSpPr>
          <p:cNvPr id="211" name="Google Shape;211;p8"/>
          <p:cNvSpPr/>
          <p:nvPr/>
        </p:nvSpPr>
        <p:spPr>
          <a:xfrm>
            <a:off x="5331125" y="3196300"/>
            <a:ext cx="3155700" cy="10149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8"/>
          <p:cNvSpPr txBox="1"/>
          <p:nvPr/>
        </p:nvSpPr>
        <p:spPr>
          <a:xfrm>
            <a:off x="5404100" y="3359925"/>
            <a:ext cx="3000000" cy="785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1" i="0" lang="en-GB" sz="1300" u="none" cap="none" strike="noStrike">
                <a:solidFill>
                  <a:srgbClr val="C9FC8D"/>
                </a:solidFill>
                <a:latin typeface="DM Sans"/>
                <a:ea typeface="DM Sans"/>
                <a:cs typeface="DM Sans"/>
                <a:sym typeface="DM Sans"/>
              </a:rPr>
              <a:t>How would you synthesize these? </a:t>
            </a:r>
            <a:br>
              <a:rPr b="1" i="0" lang="en-GB" sz="1300" u="none" cap="none" strike="noStrike">
                <a:solidFill>
                  <a:srgbClr val="C9FC8D"/>
                </a:solidFill>
                <a:latin typeface="DM Sans"/>
                <a:ea typeface="DM Sans"/>
                <a:cs typeface="DM Sans"/>
                <a:sym typeface="DM Sans"/>
              </a:rPr>
            </a:br>
            <a:r>
              <a:rPr b="1" i="0" lang="en-GB" sz="1300" u="none" cap="none" strike="noStrike">
                <a:solidFill>
                  <a:srgbClr val="C9FC8D"/>
                </a:solidFill>
                <a:latin typeface="DM Sans"/>
                <a:ea typeface="DM Sans"/>
                <a:cs typeface="DM Sans"/>
                <a:sym typeface="DM Sans"/>
              </a:rPr>
              <a:t>What are the key takeaways </a:t>
            </a:r>
            <a:br>
              <a:rPr b="1" i="0" lang="en-GB" sz="1300" u="none" cap="none" strike="noStrike">
                <a:solidFill>
                  <a:srgbClr val="C9FC8D"/>
                </a:solidFill>
                <a:latin typeface="DM Sans"/>
                <a:ea typeface="DM Sans"/>
                <a:cs typeface="DM Sans"/>
                <a:sym typeface="DM Sans"/>
              </a:rPr>
            </a:br>
            <a:r>
              <a:rPr b="1" i="0" lang="en-GB" sz="1300" u="none" cap="none" strike="noStrike">
                <a:solidFill>
                  <a:srgbClr val="C9FC8D"/>
                </a:solidFill>
                <a:latin typeface="DM Sans"/>
                <a:ea typeface="DM Sans"/>
                <a:cs typeface="DM Sans"/>
                <a:sym typeface="DM Sans"/>
              </a:rPr>
              <a:t>for students in 2-3 sentences?</a:t>
            </a:r>
            <a:endParaRPr b="0" i="0" sz="1400" u="none" cap="none" strike="noStrike">
              <a:solidFill>
                <a:srgbClr val="000000"/>
              </a:solidFill>
              <a:latin typeface="Arial"/>
              <a:ea typeface="Arial"/>
              <a:cs typeface="Arial"/>
              <a:sym typeface="Arial"/>
            </a:endParaRPr>
          </a:p>
        </p:txBody>
      </p:sp>
      <p:sp>
        <p:nvSpPr>
          <p:cNvPr id="213" name="Google Shape;213;p8"/>
          <p:cNvSpPr txBox="1"/>
          <p:nvPr/>
        </p:nvSpPr>
        <p:spPr>
          <a:xfrm>
            <a:off x="4955075" y="114725"/>
            <a:ext cx="3907800" cy="2885400"/>
          </a:xfrm>
          <a:prstGeom prst="rect">
            <a:avLst/>
          </a:prstGeom>
          <a:noFill/>
          <a:ln>
            <a:noFill/>
          </a:ln>
        </p:spPr>
        <p:txBody>
          <a:bodyPr anchorCtr="0" anchor="t" bIns="91425" lIns="91425" spcFirstLastPara="1" rIns="91425" wrap="square" tIns="91425">
            <a:spAutoFit/>
          </a:bodyPr>
          <a:lstStyle/>
          <a:p>
            <a:pPr indent="0" lvl="0" marL="45720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434343"/>
              </a:solidFill>
              <a:latin typeface="IBM Plex Sans"/>
              <a:ea typeface="IBM Plex Sans"/>
              <a:cs typeface="IBM Plex Sans"/>
              <a:sym typeface="IBM Plex Sans"/>
            </a:endParaRPr>
          </a:p>
          <a:p>
            <a:pPr indent="0" lvl="0" marL="457200" marR="0" rtl="0" algn="l">
              <a:lnSpc>
                <a:spcPct val="115000"/>
              </a:lnSpc>
              <a:spcBef>
                <a:spcPts val="0"/>
              </a:spcBef>
              <a:spcAft>
                <a:spcPts val="0"/>
              </a:spcAft>
              <a:buClr>
                <a:srgbClr val="000000"/>
              </a:buClr>
              <a:buSzPts val="1100"/>
              <a:buFont typeface="Arial"/>
              <a:buNone/>
            </a:pPr>
            <a:r>
              <a:rPr b="0" i="0" lang="en-GB" sz="1100" u="none" cap="none" strike="noStrike">
                <a:solidFill>
                  <a:srgbClr val="434343"/>
                </a:solidFill>
                <a:latin typeface="IBM Plex Sans"/>
                <a:ea typeface="IBM Plex Sans"/>
                <a:cs typeface="IBM Plex Sans"/>
                <a:sym typeface="IBM Plex Sans"/>
              </a:rPr>
              <a:t>6.  Represent data on two quantitative variables on a scatter plot, and describe how the variables are related. </a:t>
            </a:r>
            <a:endParaRPr b="0" i="0" sz="1100" u="none" cap="none" strike="noStrike">
              <a:solidFill>
                <a:srgbClr val="434343"/>
              </a:solidFill>
              <a:latin typeface="IBM Plex Sans"/>
              <a:ea typeface="IBM Plex Sans"/>
              <a:cs typeface="IBM Plex Sans"/>
              <a:sym typeface="IBM Plex Sans"/>
            </a:endParaRPr>
          </a:p>
          <a:p>
            <a:pPr indent="-298450" lvl="0" marL="914400" marR="0" rtl="0" algn="l">
              <a:lnSpc>
                <a:spcPct val="115000"/>
              </a:lnSpc>
              <a:spcBef>
                <a:spcPts val="0"/>
              </a:spcBef>
              <a:spcAft>
                <a:spcPts val="0"/>
              </a:spcAft>
              <a:buClr>
                <a:srgbClr val="434343"/>
              </a:buClr>
              <a:buSzPts val="1100"/>
              <a:buFont typeface="IBM Plex Sans"/>
              <a:buAutoNum type="alphaLcPeriod"/>
            </a:pPr>
            <a:r>
              <a:rPr b="0" i="0" lang="en-GB" sz="1100" u="none" cap="none" strike="noStrike">
                <a:solidFill>
                  <a:srgbClr val="434343"/>
                </a:solidFill>
                <a:latin typeface="IBM Plex Sans"/>
                <a:ea typeface="IBM Plex Sans"/>
                <a:cs typeface="IBM Plex Sans"/>
                <a:sym typeface="IBM Plex Sans"/>
              </a:rPr>
              <a:t>Fit a function to the data; use functions fitted to data to solve problems in the context of the data. Use given functions or choose a function suggested by the context. Emphasize linear, quadratic, and exponential models. 	 </a:t>
            </a:r>
            <a:endParaRPr b="0" i="0" sz="1100" u="none" cap="none" strike="noStrike">
              <a:solidFill>
                <a:srgbClr val="434343"/>
              </a:solidFill>
              <a:latin typeface="IBM Plex Sans"/>
              <a:ea typeface="IBM Plex Sans"/>
              <a:cs typeface="IBM Plex Sans"/>
              <a:sym typeface="IBM Plex Sans"/>
            </a:endParaRPr>
          </a:p>
          <a:p>
            <a:pPr indent="-298450" lvl="0" marL="914400" marR="0" rtl="0" algn="l">
              <a:lnSpc>
                <a:spcPct val="115000"/>
              </a:lnSpc>
              <a:spcBef>
                <a:spcPts val="0"/>
              </a:spcBef>
              <a:spcAft>
                <a:spcPts val="0"/>
              </a:spcAft>
              <a:buClr>
                <a:srgbClr val="434343"/>
              </a:buClr>
              <a:buSzPts val="1100"/>
              <a:buFont typeface="IBM Plex Sans"/>
              <a:buAutoNum type="alphaLcPeriod"/>
            </a:pPr>
            <a:r>
              <a:rPr b="0" i="0" lang="en-GB" sz="1100" u="none" cap="none" strike="noStrike">
                <a:solidFill>
                  <a:srgbClr val="434343"/>
                </a:solidFill>
                <a:latin typeface="IBM Plex Sans"/>
                <a:ea typeface="IBM Plex Sans"/>
                <a:cs typeface="IBM Plex Sans"/>
                <a:sym typeface="IBM Plex Sans"/>
              </a:rPr>
              <a:t>Informally assess the fit of a function by plotting and analyzing residuals. 	</a:t>
            </a:r>
            <a:endParaRPr b="0" i="0" sz="1100" u="none" cap="none" strike="noStrike">
              <a:solidFill>
                <a:srgbClr val="434343"/>
              </a:solidFill>
              <a:latin typeface="IBM Plex Sans"/>
              <a:ea typeface="IBM Plex Sans"/>
              <a:cs typeface="IBM Plex Sans"/>
              <a:sym typeface="IBM Plex Sans"/>
            </a:endParaRPr>
          </a:p>
          <a:p>
            <a:pPr indent="-298450" lvl="0" marL="914400" marR="0" rtl="0" algn="l">
              <a:lnSpc>
                <a:spcPct val="115000"/>
              </a:lnSpc>
              <a:spcBef>
                <a:spcPts val="0"/>
              </a:spcBef>
              <a:spcAft>
                <a:spcPts val="0"/>
              </a:spcAft>
              <a:buClr>
                <a:srgbClr val="434343"/>
              </a:buClr>
              <a:buSzPts val="1100"/>
              <a:buFont typeface="IBM Plex Sans"/>
              <a:buAutoNum type="alphaLcPeriod"/>
            </a:pPr>
            <a:r>
              <a:rPr b="0" i="0" lang="en-GB" sz="1100" u="none" cap="none" strike="noStrike">
                <a:solidFill>
                  <a:srgbClr val="434343"/>
                </a:solidFill>
                <a:latin typeface="IBM Plex Sans"/>
                <a:ea typeface="IBM Plex Sans"/>
                <a:cs typeface="IBM Plex Sans"/>
                <a:sym typeface="IBM Plex Sans"/>
              </a:rPr>
              <a:t> Fit a linear function for a scatter plot that suggests a linear association.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217" name="Shape 217"/>
        <p:cNvGrpSpPr/>
        <p:nvPr/>
      </p:nvGrpSpPr>
      <p:grpSpPr>
        <a:xfrm>
          <a:off x="0" y="0"/>
          <a:ext cx="0" cy="0"/>
          <a:chOff x="0" y="0"/>
          <a:chExt cx="0" cy="0"/>
        </a:xfrm>
      </p:grpSpPr>
      <p:sp>
        <p:nvSpPr>
          <p:cNvPr id="218" name="Google Shape;218;p9"/>
          <p:cNvSpPr txBox="1"/>
          <p:nvPr/>
        </p:nvSpPr>
        <p:spPr>
          <a:xfrm>
            <a:off x="615900" y="303450"/>
            <a:ext cx="4032900" cy="9696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dk1"/>
              </a:buClr>
              <a:buSzPts val="1100"/>
              <a:buFont typeface="Arial"/>
              <a:buNone/>
            </a:pPr>
            <a:r>
              <a:rPr b="0" i="0" lang="en-GB" sz="3500" u="none" cap="none" strike="noStrike">
                <a:solidFill>
                  <a:schemeClr val="dk1"/>
                </a:solidFill>
                <a:latin typeface="Nanum Myeongjo"/>
                <a:ea typeface="Nanum Myeongjo"/>
                <a:cs typeface="Nanum Myeongjo"/>
                <a:sym typeface="Nanum Myeongjo"/>
              </a:rPr>
              <a:t>What’s the Story of these Standards?</a:t>
            </a:r>
            <a:endParaRPr b="0" i="0" sz="3500" u="none" cap="none" strike="noStrike">
              <a:solidFill>
                <a:schemeClr val="dk1"/>
              </a:solidFill>
              <a:latin typeface="Nanum Myeongjo"/>
              <a:ea typeface="Nanum Myeongjo"/>
              <a:cs typeface="Nanum Myeongjo"/>
              <a:sym typeface="Nanum Myeongjo"/>
            </a:endParaRPr>
          </a:p>
        </p:txBody>
      </p:sp>
      <p:sp>
        <p:nvSpPr>
          <p:cNvPr id="219" name="Google Shape;219;p9"/>
          <p:cNvSpPr txBox="1"/>
          <p:nvPr/>
        </p:nvSpPr>
        <p:spPr>
          <a:xfrm>
            <a:off x="533350" y="2901150"/>
            <a:ext cx="3728400" cy="1306800"/>
          </a:xfrm>
          <a:prstGeom prst="rect">
            <a:avLst/>
          </a:prstGeom>
          <a:noFill/>
          <a:ln>
            <a:noFill/>
          </a:ln>
        </p:spPr>
        <p:txBody>
          <a:bodyPr anchorCtr="0" anchor="t" bIns="0" lIns="91425" spcFirstLastPara="1" rIns="0" wrap="square" tIns="0">
            <a:spAutoFit/>
          </a:bodyPr>
          <a:lstStyle/>
          <a:p>
            <a:pPr indent="0" lvl="0" marL="457200" marR="0" rtl="0" algn="l">
              <a:lnSpc>
                <a:spcPct val="115000"/>
              </a:lnSpc>
              <a:spcBef>
                <a:spcPts val="0"/>
              </a:spcBef>
              <a:spcAft>
                <a:spcPts val="0"/>
              </a:spcAft>
              <a:buClr>
                <a:srgbClr val="000000"/>
              </a:buClr>
              <a:buSzPts val="1100"/>
              <a:buFont typeface="Arial"/>
              <a:buNone/>
            </a:pPr>
            <a:r>
              <a:rPr b="0" i="0" lang="en-GB" sz="1100" u="none" cap="none" strike="noStrike">
                <a:solidFill>
                  <a:srgbClr val="434343"/>
                </a:solidFill>
                <a:latin typeface="IBM Plex Sans"/>
                <a:ea typeface="IBM Plex Sans"/>
                <a:cs typeface="IBM Plex Sans"/>
                <a:sym typeface="IBM Plex Sans"/>
              </a:rPr>
              <a:t>5.  Summarize categorical data for two categories in two-way frequency tables. Interpret relative frequencies in the context of the data (including joint, marginal, and conditional relative frequencies). Recognize possible associations and trends in the data. </a:t>
            </a:r>
            <a:endParaRPr b="0" i="0" sz="1100" u="none" cap="none" strike="noStrike">
              <a:solidFill>
                <a:srgbClr val="434343"/>
              </a:solidFill>
              <a:latin typeface="IBM Plex Sans"/>
              <a:ea typeface="IBM Plex Sans"/>
              <a:cs typeface="IBM Plex Sans"/>
              <a:sym typeface="IBM Plex Sans"/>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chemeClr val="dk1"/>
              </a:solidFill>
              <a:latin typeface="DM Sans"/>
              <a:ea typeface="DM Sans"/>
              <a:cs typeface="DM Sans"/>
              <a:sym typeface="DM Sans"/>
            </a:endParaRPr>
          </a:p>
        </p:txBody>
      </p:sp>
      <p:sp>
        <p:nvSpPr>
          <p:cNvPr id="220" name="Google Shape;220;p9"/>
          <p:cNvSpPr txBox="1"/>
          <p:nvPr/>
        </p:nvSpPr>
        <p:spPr>
          <a:xfrm>
            <a:off x="615900" y="1515100"/>
            <a:ext cx="4032900" cy="8943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Selected Common Core Standards for Mathematics - Interpreting Categorical and Quantitative Data</a:t>
            </a:r>
            <a:endParaRPr b="1" i="0" sz="1400" u="none" cap="none" strike="noStrike">
              <a:solidFill>
                <a:schemeClr val="dk1"/>
              </a:solidFill>
              <a:latin typeface="DM Sans"/>
              <a:ea typeface="DM Sans"/>
              <a:cs typeface="DM Sans"/>
              <a:sym typeface="DM Sans"/>
            </a:endParaRPr>
          </a:p>
          <a:p>
            <a:pPr indent="0" lvl="0" marL="0" marR="0" rtl="0" algn="l">
              <a:lnSpc>
                <a:spcPct val="105000"/>
              </a:lnSpc>
              <a:spcBef>
                <a:spcPts val="0"/>
              </a:spcBef>
              <a:spcAft>
                <a:spcPts val="0"/>
              </a:spcAft>
              <a:buClr>
                <a:srgbClr val="000000"/>
              </a:buClr>
              <a:buSzPts val="1400"/>
              <a:buFont typeface="Arial"/>
              <a:buNone/>
            </a:pPr>
            <a:r>
              <a:t/>
            </a:r>
            <a:endParaRPr b="1" i="0" sz="1400" u="none" cap="none" strike="noStrike">
              <a:solidFill>
                <a:schemeClr val="dk1"/>
              </a:solidFill>
              <a:latin typeface="DM Sans"/>
              <a:ea typeface="DM Sans"/>
              <a:cs typeface="DM Sans"/>
              <a:sym typeface="DM Sans"/>
            </a:endParaRPr>
          </a:p>
        </p:txBody>
      </p:sp>
      <p:cxnSp>
        <p:nvCxnSpPr>
          <p:cNvPr id="221" name="Google Shape;221;p9"/>
          <p:cNvCxnSpPr/>
          <p:nvPr/>
        </p:nvCxnSpPr>
        <p:spPr>
          <a:xfrm rot="10800000">
            <a:off x="4874201" y="125"/>
            <a:ext cx="0" cy="5162100"/>
          </a:xfrm>
          <a:prstGeom prst="straightConnector1">
            <a:avLst/>
          </a:prstGeom>
          <a:noFill/>
          <a:ln cap="flat" cmpd="sng" w="9525">
            <a:solidFill>
              <a:schemeClr val="dk2"/>
            </a:solidFill>
            <a:prstDash val="solid"/>
            <a:round/>
            <a:headEnd len="sm" w="sm" type="none"/>
            <a:tailEnd len="sm" w="sm" type="none"/>
          </a:ln>
        </p:spPr>
      </p:cxnSp>
      <p:sp>
        <p:nvSpPr>
          <p:cNvPr id="222" name="Google Shape;222;p9"/>
          <p:cNvSpPr txBox="1"/>
          <p:nvPr/>
        </p:nvSpPr>
        <p:spPr>
          <a:xfrm>
            <a:off x="641200" y="2399225"/>
            <a:ext cx="3512700" cy="363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GB" sz="1100" u="none" cap="none" strike="noStrike">
                <a:solidFill>
                  <a:srgbClr val="434343"/>
                </a:solidFill>
                <a:latin typeface="Arial"/>
                <a:ea typeface="Arial"/>
                <a:cs typeface="Arial"/>
                <a:sym typeface="Arial"/>
              </a:rPr>
              <a:t>Summarize, represent, and interpret data on two categorical and quantitative variables</a:t>
            </a:r>
            <a:endParaRPr b="1" i="0" sz="1100" u="none" cap="none" strike="noStrike">
              <a:solidFill>
                <a:srgbClr val="000000"/>
              </a:solidFill>
              <a:latin typeface="DM Sans"/>
              <a:ea typeface="DM Sans"/>
              <a:cs typeface="DM Sans"/>
              <a:sym typeface="DM Sans"/>
            </a:endParaRPr>
          </a:p>
        </p:txBody>
      </p:sp>
      <p:sp>
        <p:nvSpPr>
          <p:cNvPr id="223" name="Google Shape;223;p9"/>
          <p:cNvSpPr txBox="1"/>
          <p:nvPr/>
        </p:nvSpPr>
        <p:spPr>
          <a:xfrm>
            <a:off x="4955075" y="114725"/>
            <a:ext cx="3907800" cy="2885400"/>
          </a:xfrm>
          <a:prstGeom prst="rect">
            <a:avLst/>
          </a:prstGeom>
          <a:noFill/>
          <a:ln>
            <a:noFill/>
          </a:ln>
        </p:spPr>
        <p:txBody>
          <a:bodyPr anchorCtr="0" anchor="t" bIns="91425" lIns="91425" spcFirstLastPara="1" rIns="91425" wrap="square" tIns="91425">
            <a:spAutoFit/>
          </a:bodyPr>
          <a:lstStyle/>
          <a:p>
            <a:pPr indent="0" lvl="0" marL="45720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434343"/>
              </a:solidFill>
              <a:latin typeface="IBM Plex Sans"/>
              <a:ea typeface="IBM Plex Sans"/>
              <a:cs typeface="IBM Plex Sans"/>
              <a:sym typeface="IBM Plex Sans"/>
            </a:endParaRPr>
          </a:p>
          <a:p>
            <a:pPr indent="0" lvl="0" marL="457200" marR="0" rtl="0" algn="l">
              <a:lnSpc>
                <a:spcPct val="115000"/>
              </a:lnSpc>
              <a:spcBef>
                <a:spcPts val="0"/>
              </a:spcBef>
              <a:spcAft>
                <a:spcPts val="0"/>
              </a:spcAft>
              <a:buClr>
                <a:srgbClr val="000000"/>
              </a:buClr>
              <a:buSzPts val="1100"/>
              <a:buFont typeface="Arial"/>
              <a:buNone/>
            </a:pPr>
            <a:r>
              <a:rPr b="0" i="0" lang="en-GB" sz="1100" u="none" cap="none" strike="noStrike">
                <a:solidFill>
                  <a:srgbClr val="434343"/>
                </a:solidFill>
                <a:latin typeface="IBM Plex Sans"/>
                <a:ea typeface="IBM Plex Sans"/>
                <a:cs typeface="IBM Plex Sans"/>
                <a:sym typeface="IBM Plex Sans"/>
              </a:rPr>
              <a:t>6.  Represent data on two quantitative variables on a scatter plot, and describe how the variables are related. </a:t>
            </a:r>
            <a:endParaRPr b="0" i="0" sz="1100" u="none" cap="none" strike="noStrike">
              <a:solidFill>
                <a:srgbClr val="434343"/>
              </a:solidFill>
              <a:latin typeface="IBM Plex Sans"/>
              <a:ea typeface="IBM Plex Sans"/>
              <a:cs typeface="IBM Plex Sans"/>
              <a:sym typeface="IBM Plex Sans"/>
            </a:endParaRPr>
          </a:p>
          <a:p>
            <a:pPr indent="-298450" lvl="0" marL="914400" marR="0" rtl="0" algn="l">
              <a:lnSpc>
                <a:spcPct val="115000"/>
              </a:lnSpc>
              <a:spcBef>
                <a:spcPts val="0"/>
              </a:spcBef>
              <a:spcAft>
                <a:spcPts val="0"/>
              </a:spcAft>
              <a:buClr>
                <a:srgbClr val="434343"/>
              </a:buClr>
              <a:buSzPts val="1100"/>
              <a:buFont typeface="IBM Plex Sans"/>
              <a:buAutoNum type="alphaLcPeriod"/>
            </a:pPr>
            <a:r>
              <a:rPr b="0" i="0" lang="en-GB" sz="1100" u="none" cap="none" strike="noStrike">
                <a:solidFill>
                  <a:srgbClr val="434343"/>
                </a:solidFill>
                <a:latin typeface="IBM Plex Sans"/>
                <a:ea typeface="IBM Plex Sans"/>
                <a:cs typeface="IBM Plex Sans"/>
                <a:sym typeface="IBM Plex Sans"/>
              </a:rPr>
              <a:t>Fit a function to the data; use functions fitted to data to solve problems in the context of the data. Use given functions or choose a function suggested by the context. Emphasize linear, quadratic, and exponential models. 	 </a:t>
            </a:r>
            <a:endParaRPr b="0" i="0" sz="1100" u="none" cap="none" strike="noStrike">
              <a:solidFill>
                <a:srgbClr val="434343"/>
              </a:solidFill>
              <a:latin typeface="IBM Plex Sans"/>
              <a:ea typeface="IBM Plex Sans"/>
              <a:cs typeface="IBM Plex Sans"/>
              <a:sym typeface="IBM Plex Sans"/>
            </a:endParaRPr>
          </a:p>
          <a:p>
            <a:pPr indent="-298450" lvl="0" marL="914400" marR="0" rtl="0" algn="l">
              <a:lnSpc>
                <a:spcPct val="115000"/>
              </a:lnSpc>
              <a:spcBef>
                <a:spcPts val="0"/>
              </a:spcBef>
              <a:spcAft>
                <a:spcPts val="0"/>
              </a:spcAft>
              <a:buClr>
                <a:srgbClr val="434343"/>
              </a:buClr>
              <a:buSzPts val="1100"/>
              <a:buFont typeface="IBM Plex Sans"/>
              <a:buAutoNum type="alphaLcPeriod"/>
            </a:pPr>
            <a:r>
              <a:rPr b="0" i="0" lang="en-GB" sz="1100" u="none" cap="none" strike="noStrike">
                <a:solidFill>
                  <a:srgbClr val="434343"/>
                </a:solidFill>
                <a:latin typeface="IBM Plex Sans"/>
                <a:ea typeface="IBM Plex Sans"/>
                <a:cs typeface="IBM Plex Sans"/>
                <a:sym typeface="IBM Plex Sans"/>
              </a:rPr>
              <a:t>Informally assess the fit of a function by plotting and analyzing residuals. 	</a:t>
            </a:r>
            <a:endParaRPr b="0" i="0" sz="1100" u="none" cap="none" strike="noStrike">
              <a:solidFill>
                <a:srgbClr val="434343"/>
              </a:solidFill>
              <a:latin typeface="IBM Plex Sans"/>
              <a:ea typeface="IBM Plex Sans"/>
              <a:cs typeface="IBM Plex Sans"/>
              <a:sym typeface="IBM Plex Sans"/>
            </a:endParaRPr>
          </a:p>
          <a:p>
            <a:pPr indent="-298450" lvl="0" marL="914400" marR="0" rtl="0" algn="l">
              <a:lnSpc>
                <a:spcPct val="115000"/>
              </a:lnSpc>
              <a:spcBef>
                <a:spcPts val="0"/>
              </a:spcBef>
              <a:spcAft>
                <a:spcPts val="0"/>
              </a:spcAft>
              <a:buClr>
                <a:srgbClr val="434343"/>
              </a:buClr>
              <a:buSzPts val="1100"/>
              <a:buFont typeface="IBM Plex Sans"/>
              <a:buAutoNum type="alphaLcPeriod"/>
            </a:pPr>
            <a:r>
              <a:rPr b="0" i="0" lang="en-GB" sz="1100" u="none" cap="none" strike="noStrike">
                <a:solidFill>
                  <a:srgbClr val="434343"/>
                </a:solidFill>
                <a:latin typeface="IBM Plex Sans"/>
                <a:ea typeface="IBM Plex Sans"/>
                <a:cs typeface="IBM Plex Sans"/>
                <a:sym typeface="IBM Plex Sans"/>
              </a:rPr>
              <a:t> Fit a linear function for a scatter plot that suggests a linear association.</a:t>
            </a:r>
            <a:endParaRPr b="0" i="0" sz="1400" u="none" cap="none" strike="noStrike">
              <a:solidFill>
                <a:srgbClr val="000000"/>
              </a:solidFill>
              <a:latin typeface="Arial"/>
              <a:ea typeface="Arial"/>
              <a:cs typeface="Arial"/>
              <a:sym typeface="Arial"/>
            </a:endParaRPr>
          </a:p>
        </p:txBody>
      </p:sp>
      <p:sp>
        <p:nvSpPr>
          <p:cNvPr id="224" name="Google Shape;224;p9"/>
          <p:cNvSpPr/>
          <p:nvPr/>
        </p:nvSpPr>
        <p:spPr>
          <a:xfrm>
            <a:off x="5282400" y="3247200"/>
            <a:ext cx="3155700" cy="5979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9"/>
          <p:cNvSpPr txBox="1"/>
          <p:nvPr/>
        </p:nvSpPr>
        <p:spPr>
          <a:xfrm>
            <a:off x="5486650" y="3362100"/>
            <a:ext cx="2721900" cy="384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1" i="0" lang="en-GB" sz="1300" u="none" cap="none" strike="noStrike">
                <a:solidFill>
                  <a:srgbClr val="C9FC8D"/>
                </a:solidFill>
                <a:latin typeface="DM Sans"/>
                <a:ea typeface="DM Sans"/>
                <a:cs typeface="DM Sans"/>
                <a:sym typeface="DM Sans"/>
              </a:rPr>
              <a:t>Share your thinking!</a:t>
            </a:r>
            <a:endParaRPr b="1" i="0" sz="1300" u="none" cap="none" strike="noStrike">
              <a:solidFill>
                <a:srgbClr val="C9FC8D"/>
              </a:solidFill>
              <a:latin typeface="DM Sans"/>
              <a:ea typeface="DM Sans"/>
              <a:cs typeface="DM Sans"/>
              <a:sym typeface="DM Sa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