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Nanum Myeongjo" panose="02020603020101020101" pitchFamily="18" charset="-127"/>
      <p:regular r:id="rId58"/>
      <p:bold r:id="rId59"/>
    </p:embeddedFont>
    <p:embeddedFont>
      <p:font typeface="NanumMyeongjo ExtraBold" panose="02020603020101020101" pitchFamily="18" charset="-127"/>
      <p:bold r:id="rId60"/>
    </p:embeddedFont>
    <p:embeddedFont>
      <p:font typeface="Alfa Slab One" pitchFamily="2" charset="77"/>
      <p:regular r:id="rId61"/>
    </p:embeddedFont>
    <p:embeddedFont>
      <p:font typeface="DM Sans" pitchFamily="2" charset="77"/>
      <p:regular r:id="rId62"/>
      <p:bold r:id="rId63"/>
      <p:italic r:id="rId64"/>
      <p:boldItalic r:id="rId65"/>
    </p:embeddedFont>
    <p:embeddedFont>
      <p:font typeface="DM Sans Medium" pitchFamily="2" charset="77"/>
      <p:regular r:id="rId66"/>
      <p:bold r:id="rId67"/>
      <p:italic r:id="rId68"/>
      <p:boldItalic r:id="rId69"/>
    </p:embeddedFont>
    <p:embeddedFont>
      <p:font typeface="IBM Plex Sans" panose="020B0503050203000203" pitchFamily="34" charset="0"/>
      <p:regular r:id="rId70"/>
      <p:bold r:id="rId71"/>
      <p:italic r:id="rId72"/>
      <p:boldItalic r:id="rId73"/>
    </p:embeddedFont>
    <p:embeddedFont>
      <p:font typeface="Proxima Nova" panose="02000506030000020004" pitchFamily="2" charset="0"/>
      <p:regular r:id="rId74"/>
      <p:bold r:id="rId75"/>
      <p:italic r:id="rId76"/>
      <p:boldItalic r:id="rId77"/>
    </p:embeddedFont>
    <p:embeddedFont>
      <p:font typeface="Roboto" panose="020000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
          <p15:clr>
            <a:srgbClr val="747775"/>
          </p15:clr>
        </p15:guide>
        <p15:guide id="2" pos="3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8F677B-D69A-4C1C-B26B-63D793A02428}">
  <a:tblStyle styleId="{4D8F677B-D69A-4C1C-B26B-63D793A024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5985E59-11A9-42AC-9F41-AB3C9B76038D}" styleName="Table_1">
    <a:wholeTbl>
      <a:tcTxStyle>
        <a:font>
          <a:latin typeface="Cambria"/>
          <a:ea typeface="Cambria"/>
          <a:cs typeface="Cambria"/>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F8F2C1E-5310-42B3-985B-560427ACCBCD}"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38" d="100"/>
          <a:sy n="138" d="100"/>
        </p:scale>
        <p:origin x="880" y="184"/>
      </p:cViewPr>
      <p:guideLst>
        <p:guide orient="horz" pos="408"/>
        <p:guide pos="3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ctm.org/Standards-and-Positions/Position-Statements/Ability-Labels_-Disrupting-%E2%80%9CHigh,%E2%80%9D-%E2%80%9CMedium,%E2%80%9D-and-%E2%80%9CLow%E2%80%9D-in-Mathematics-Educ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8d6c0ed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8d6c0ed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a3c363b72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4a3c363b72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these are the Content and Practice Expectations (CPE) we landed 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some time to read and consider: </a:t>
            </a:r>
            <a:r>
              <a:rPr lang="en" i="1">
                <a:solidFill>
                  <a:schemeClr val="dk1"/>
                </a:solidFill>
              </a:rPr>
              <a:t>what in our list of Content Practice Expectations resonates with you? What surprises you?</a:t>
            </a:r>
            <a:endParaRPr i="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3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9bad7fb5a4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9bad7fb5a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520b20cc7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520b20cc7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examine the indicators that are associated with each content and practice expectation.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Pose the question: “What new insights do you have?”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3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4a3c363b72_1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4a3c363b72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select a task and look for connections to badge CPEs.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Offer enough time for everyone to engage with at least one task; participants do not need to look at both.</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Consider use of self-select breakout rooms to give participants time to discuss with small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Please see pages 5-7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4a3c363b72_1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4a3c363b72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volunteers to share connections they see to each of the tasks.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Highlight responses where participants have identified one or more CPEs, using the indicators as part of their rationale.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4a3c363b72_1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4a3c363b72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some time to consider their responses to these questions then invite volunteers to share with whole group.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9bad7fb5a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9bad7fb5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this quote with group as a way to give insight into the </a:t>
            </a:r>
            <a:r>
              <a:rPr lang="en" i="1">
                <a:solidFill>
                  <a:schemeClr val="dk1"/>
                </a:solidFill>
              </a:rPr>
              <a:t>why</a:t>
            </a:r>
            <a:r>
              <a:rPr lang="en">
                <a:solidFill>
                  <a:schemeClr val="dk1"/>
                </a:solidFill>
              </a:rPr>
              <a:t> of this badging project.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4a3c363b72_1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4a3c363b72_1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on the HS Badging System, the quote and this list.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consider </a:t>
            </a:r>
            <a:r>
              <a:rPr lang="en" i="1">
                <a:solidFill>
                  <a:schemeClr val="dk1"/>
                </a:solidFill>
              </a:rPr>
              <a:t>how can this approach give students space for what math can be?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4a3c363b72_1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4a3c363b72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4a3c363b72_1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4a3c363b72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8-9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a3c363b7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4a3c363b7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4a3c363b72_1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4a3c363b72_1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a3c363b72_1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4a3c363b72_1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205.a: Understand radian measure of an angle as the length of the arc on the unit circle subtended by the angle.</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4a3c363b72_1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4a3c363b72_1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10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4a3c363b72_1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4a3c363b72_1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a3c363b72_1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a3c363b72_1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4a3c363b72_1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4a3c363b72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a94ab0534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a94ab0534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Let participants know that since we will be looking at student work, it is important to maintain an asset orientation and avoid deficit labels.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a participant to read the quote out loud.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the group to reflect on (a) the types of labels they have heard used in math contexts; (b) the potential impact of these labels.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From: NCTM position paper (November 2023): </a:t>
            </a:r>
            <a:r>
              <a:rPr lang="en" u="sng">
                <a:solidFill>
                  <a:schemeClr val="hlink"/>
                </a:solidFill>
                <a:hlinkClick r:id="rId3"/>
              </a:rPr>
              <a:t>https://www.nctm.org/Standards-and-Positions/Position-Statements/Ability-Labels_-Disrupting-%E2%80%9CHigh,%E2%80%9D-%E2%80%9CMedium,%E2%80%9D-and-%E2%80%9CLow%E2%80%9D-in-Mathematics-Education/</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Read the quote and ask participants to reflect on (a) the types of labels they have heard used in math contexts; (b) the potential impact of these labels.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4a3c363b72_1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4a3c363b72_1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study student work associated with Task 1.</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pages 11- X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4a3c363b72_1_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4a3c363b72_1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CPE 205.a: Understand radian measure of an angle as the length of the arc on the unit circle subtended by the angle.</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520b20cc71_3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520b20cc71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Introduce criteria for success.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“what resonates with you? What questions surface for you?”</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groups.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following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15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a3c363b72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a3c363b7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consider this joining question and invite folks to share.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520b20cc71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520b20cc71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quote. Ask participants to reflect on how the criteria and the ideas in the quote require rethinking something in their current practice.</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520b20cc71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520b20cc71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focus our lens on the indicator displayed on the slide: 205.a</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4a3c363b72_1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4a3c363b72_1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4a3c363b72_1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4a3c363b72_1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4a3c363b72_1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4a3c363b72_1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4a3c363b72_1_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4a3c363b72_1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4a3c363b72_1_7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4a3c363b72_1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4a3c363b72_1_7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4a3c363b72_1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4a3c363b72_1_7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4a3c363b72_1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12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4a3c363b72_1_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4a3c363b72_1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a3c363b72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4a3c363b72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4a3c363b72_1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4a3c363b72_1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205.d: Analyze trigonometric functions using different representations. </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4a3c363b72_1_8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4a3c363b72_1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10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4a3c363b72_1_8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4a3c363b72_1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4a3c363b72_1_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24a3c363b72_1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4a3c363b72_1_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4a3c363b72_1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4a3c363b72_1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24a3c363b7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study student work.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4a3c363b72_1_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4a3c363b72_1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CPE 205.d: Analyze trigonometric functions using different representations.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pages 14-X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4a3c363b72_1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24a3c363b72_1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of the criteria of success. </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focus our lens on the indicator displayed on the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4a3c363b72_1_8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24a3c363b72_1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4a3c363b72_1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24a3c363b72_1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20b20cc7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520b20cc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slide serves to remind participants about the learning principles that undergird the bading system.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4a3c363b72_1_9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24a3c363b72_1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4a3c363b72_1_9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4a3c363b72_1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4a3c363b72_1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4a3c363b72_1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4a3c363b72_1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4a3c363b72_1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4a3c363b72_1_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24a3c363b72_1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a3c363b72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4a3c363b72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4a3c363b72_1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4a3c363b72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a3c363b72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a3c363b7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our process began by grounding in the standards and identifying the story of the standards.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read through the standards associated with this badge in the handout. (The slide image shows only a partial list.)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Frame this by asking participants to consider how they would synthesize these set of standards.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link to document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2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9bad7fb5a4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9bad7fb5a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volunteers to share responses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What are the are the key takeaways for students?</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p:cSld name="TITLE_2">
    <p:spTree>
      <p:nvGrpSpPr>
        <p:cNvPr id="1" name="Shape 50"/>
        <p:cNvGrpSpPr/>
        <p:nvPr/>
      </p:nvGrpSpPr>
      <p:grpSpPr>
        <a:xfrm>
          <a:off x="0" y="0"/>
          <a:ext cx="0" cy="0"/>
          <a:chOff x="0" y="0"/>
          <a:chExt cx="0" cy="0"/>
        </a:xfrm>
      </p:grpSpPr>
      <p:cxnSp>
        <p:nvCxnSpPr>
          <p:cNvPr id="51" name="Google Shape;51;p13"/>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13"/>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53" name="Google Shape;53;p1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54" name="Google Shape;54;p13"/>
          <p:cNvSpPr txBox="1"/>
          <p:nvPr/>
        </p:nvSpPr>
        <p:spPr>
          <a:xfrm>
            <a:off x="33873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55" name="Google Shape;55;p1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56"/>
        <p:cNvGrpSpPr/>
        <p:nvPr/>
      </p:nvGrpSpPr>
      <p:grpSpPr>
        <a:xfrm>
          <a:off x="0" y="0"/>
          <a:ext cx="0" cy="0"/>
          <a:chOff x="0" y="0"/>
          <a:chExt cx="0" cy="0"/>
        </a:xfrm>
      </p:grpSpPr>
      <p:cxnSp>
        <p:nvCxnSpPr>
          <p:cNvPr id="57" name="Google Shape;57;p14"/>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4"/>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TITLE_1_1">
    <p:spTree>
      <p:nvGrpSpPr>
        <p:cNvPr id="1" name="Shape 59"/>
        <p:cNvGrpSpPr/>
        <p:nvPr/>
      </p:nvGrpSpPr>
      <p:grpSpPr>
        <a:xfrm>
          <a:off x="0" y="0"/>
          <a:ext cx="0" cy="0"/>
          <a:chOff x="0" y="0"/>
          <a:chExt cx="0" cy="0"/>
        </a:xfrm>
      </p:grpSpPr>
      <p:cxnSp>
        <p:nvCxnSpPr>
          <p:cNvPr id="60" name="Google Shape;60;p15"/>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5"/>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2" name="Google Shape;62;p15"/>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3" name="Google Shape;63;p15"/>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64" name="Google Shape;64;p15"/>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_quote">
  <p:cSld name="TITLE_1_1_1">
    <p:spTree>
      <p:nvGrpSpPr>
        <p:cNvPr id="1" name="Shape 65"/>
        <p:cNvGrpSpPr/>
        <p:nvPr/>
      </p:nvGrpSpPr>
      <p:grpSpPr>
        <a:xfrm>
          <a:off x="0" y="0"/>
          <a:ext cx="0" cy="0"/>
          <a:chOff x="0" y="0"/>
          <a:chExt cx="0" cy="0"/>
        </a:xfrm>
      </p:grpSpPr>
      <p:sp>
        <p:nvSpPr>
          <p:cNvPr id="66" name="Google Shape;66;p16"/>
          <p:cNvSpPr/>
          <p:nvPr/>
        </p:nvSpPr>
        <p:spPr>
          <a:xfrm>
            <a:off x="5844900" y="375"/>
            <a:ext cx="3299100" cy="5153400"/>
          </a:xfrm>
          <a:prstGeom prst="rect">
            <a:avLst/>
          </a:prstGeom>
          <a:solidFill>
            <a:srgbClr val="83F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6"/>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8" name="Google Shape;68;p16"/>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9" name="Google Shape;69;p16"/>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70" name="Google Shape;70;p16"/>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cxnSp>
        <p:nvCxnSpPr>
          <p:cNvPr id="71" name="Google Shape;71;p16"/>
          <p:cNvCxnSpPr/>
          <p:nvPr/>
        </p:nvCxnSpPr>
        <p:spPr>
          <a:xfrm>
            <a:off x="5844900" y="1350"/>
            <a:ext cx="0" cy="514140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16"/>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cxnSp>
        <p:nvCxnSpPr>
          <p:cNvPr id="82" name="Google Shape;82;p19"/>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83" name="Google Shape;83;p19"/>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4" name="Google Shape;84;p19"/>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24"/>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26"/>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1" name="Google Shape;111;p2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12" name="Google Shape;112;p2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17" name="Google Shape;11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8"/>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120" name="Google Shape;120;p28"/>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3a Section Header">
  <p:cSld name="3a Section Header">
    <p:bg>
      <p:bgPr>
        <a:solidFill>
          <a:schemeClr val="accent1"/>
        </a:solidFill>
        <a:effectLst/>
      </p:bgPr>
    </p:bg>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71481" y="1085851"/>
            <a:ext cx="7543800" cy="148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300"/>
              <a:buFont typeface="Roboto"/>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30"/>
          <p:cNvSpPr txBox="1">
            <a:spLocks noGrp="1"/>
          </p:cNvSpPr>
          <p:nvPr>
            <p:ph type="subTitle" idx="1"/>
          </p:nvPr>
        </p:nvSpPr>
        <p:spPr>
          <a:xfrm>
            <a:off x="571481" y="2702638"/>
            <a:ext cx="7543800" cy="1241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rtl="0">
              <a:lnSpc>
                <a:spcPct val="90000"/>
              </a:lnSpc>
              <a:spcBef>
                <a:spcPts val="1200"/>
              </a:spcBef>
              <a:spcAft>
                <a:spcPts val="0"/>
              </a:spcAft>
              <a:buClr>
                <a:schemeClr val="dk1"/>
              </a:buClr>
              <a:buSzPts val="1500"/>
              <a:buNone/>
              <a:defRPr sz="1500"/>
            </a:lvl2pPr>
            <a:lvl3pPr lvl="2" algn="ctr" rtl="0">
              <a:lnSpc>
                <a:spcPct val="90000"/>
              </a:lnSpc>
              <a:spcBef>
                <a:spcPts val="1200"/>
              </a:spcBef>
              <a:spcAft>
                <a:spcPts val="0"/>
              </a:spcAft>
              <a:buClr>
                <a:schemeClr val="dk1"/>
              </a:buClr>
              <a:buSzPts val="1400"/>
              <a:buNone/>
              <a:defRPr sz="1400"/>
            </a:lvl3pPr>
            <a:lvl4pPr lvl="3" algn="ctr" rtl="0">
              <a:lnSpc>
                <a:spcPct val="90000"/>
              </a:lnSpc>
              <a:spcBef>
                <a:spcPts val="1200"/>
              </a:spcBef>
              <a:spcAft>
                <a:spcPts val="0"/>
              </a:spcAft>
              <a:buClr>
                <a:schemeClr val="dk1"/>
              </a:buClr>
              <a:buSzPts val="1200"/>
              <a:buNone/>
              <a:defRPr sz="1200"/>
            </a:lvl4pPr>
            <a:lvl5pPr lvl="4" algn="ctr" rtl="0">
              <a:lnSpc>
                <a:spcPct val="90000"/>
              </a:lnSpc>
              <a:spcBef>
                <a:spcPts val="1200"/>
              </a:spcBef>
              <a:spcAft>
                <a:spcPts val="0"/>
              </a:spcAft>
              <a:buClr>
                <a:schemeClr val="dk1"/>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pic>
        <p:nvPicPr>
          <p:cNvPr id="127" name="Google Shape;127;p30"/>
          <p:cNvPicPr preferRelativeResize="0"/>
          <p:nvPr/>
        </p:nvPicPr>
        <p:blipFill rotWithShape="1">
          <a:blip r:embed="rId2">
            <a:alphaModFix/>
          </a:blip>
          <a:srcRect/>
          <a:stretch/>
        </p:blipFill>
        <p:spPr>
          <a:xfrm>
            <a:off x="7743825" y="4800600"/>
            <a:ext cx="1285875" cy="321469"/>
          </a:xfrm>
          <a:prstGeom prst="rect">
            <a:avLst/>
          </a:prstGeom>
          <a:noFill/>
          <a:ln>
            <a:noFill/>
          </a:ln>
        </p:spPr>
      </p:pic>
      <p:pic>
        <p:nvPicPr>
          <p:cNvPr id="128" name="Google Shape;128;p30"/>
          <p:cNvPicPr preferRelativeResize="0"/>
          <p:nvPr/>
        </p:nvPicPr>
        <p:blipFill rotWithShape="1">
          <a:blip r:embed="rId3">
            <a:alphaModFix/>
          </a:blip>
          <a:srcRect/>
          <a:stretch/>
        </p:blipFill>
        <p:spPr>
          <a:xfrm rot="5400000">
            <a:off x="-290946" y="290945"/>
            <a:ext cx="1200151" cy="6182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129"/>
        <p:cNvGrpSpPr/>
        <p:nvPr/>
      </p:nvGrpSpPr>
      <p:grpSpPr>
        <a:xfrm>
          <a:off x="0" y="0"/>
          <a:ext cx="0" cy="0"/>
          <a:chOff x="0" y="0"/>
          <a:chExt cx="0" cy="0"/>
        </a:xfrm>
      </p:grpSpPr>
      <p:cxnSp>
        <p:nvCxnSpPr>
          <p:cNvPr id="130" name="Google Shape;130;p31"/>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1"/>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amp;pli=1"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35"/>
        <p:cNvGrpSpPr/>
        <p:nvPr/>
      </p:nvGrpSpPr>
      <p:grpSpPr>
        <a:xfrm>
          <a:off x="0" y="0"/>
          <a:ext cx="0" cy="0"/>
          <a:chOff x="0" y="0"/>
          <a:chExt cx="0" cy="0"/>
        </a:xfrm>
      </p:grpSpPr>
      <p:cxnSp>
        <p:nvCxnSpPr>
          <p:cNvPr id="136" name="Google Shape;136;p3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37" name="Google Shape;137;p3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38" name="Google Shape;138;p32"/>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Preparation Notes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39" name="Google Shape;139;p32"/>
          <p:cNvSpPr txBox="1"/>
          <p:nvPr/>
        </p:nvSpPr>
        <p:spPr>
          <a:xfrm>
            <a:off x="312775" y="1071275"/>
            <a:ext cx="8733900" cy="3565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500"/>
              </a:spcBef>
              <a:spcAft>
                <a:spcPts val="0"/>
              </a:spcAft>
              <a:buNone/>
            </a:pPr>
            <a:r>
              <a:rPr lang="en">
                <a:solidFill>
                  <a:schemeClr val="lt1"/>
                </a:solidFill>
                <a:latin typeface="Nanum Myeongjo"/>
                <a:ea typeface="Nanum Myeongjo"/>
                <a:cs typeface="Nanum Myeongjo"/>
                <a:sym typeface="Nanum Myeongjo"/>
              </a:rPr>
              <a:t>Please review and customize this deck to prepare it for use. Some notes:</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50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PL materials are designed to easily accommodate remote delivery: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A</a:t>
            </a:r>
            <a:r>
              <a:rPr lang="en">
                <a:solidFill>
                  <a:srgbClr val="83FF36"/>
                </a:solidFill>
                <a:latin typeface="Nanum Myeongjo"/>
                <a:ea typeface="Nanum Myeongjo"/>
                <a:cs typeface="Nanum Myeongjo"/>
                <a:sym typeface="Nanum Myeongjo"/>
              </a:rPr>
              <a:t> </a:t>
            </a:r>
            <a:r>
              <a:rPr lang="en" u="sng">
                <a:solidFill>
                  <a:srgbClr val="83FF36"/>
                </a:solidFill>
                <a:latin typeface="Nanum Myeongjo"/>
                <a:ea typeface="Nanum Myeongjo"/>
                <a:cs typeface="Nanum Myeongjo"/>
                <a:sym typeface="Nanum Myeongjo"/>
                <a:hlinkClick r:id="rId3">
                  <a:extLst>
                    <a:ext uri="{A12FA001-AC4F-418D-AE19-62706E023703}">
                      <ahyp:hlinkClr xmlns:ahyp="http://schemas.microsoft.com/office/drawing/2018/hyperlinkcolor" val="tx"/>
                    </a:ext>
                  </a:extLst>
                </a:hlinkClick>
              </a:rPr>
              <a:t>Jamboard template</a:t>
            </a:r>
            <a:r>
              <a:rPr lang="en">
                <a:solidFill>
                  <a:srgbClr val="83FF36"/>
                </a:solidFill>
                <a:latin typeface="Nanum Myeongjo"/>
                <a:ea typeface="Nanum Myeongjo"/>
                <a:cs typeface="Nanum Myeongjo"/>
                <a:sym typeface="Nanum Myeongjo"/>
              </a:rPr>
              <a:t> i</a:t>
            </a:r>
            <a:r>
              <a:rPr lang="en">
                <a:solidFill>
                  <a:schemeClr val="lt1"/>
                </a:solidFill>
                <a:latin typeface="Nanum Myeongjo"/>
                <a:ea typeface="Nanum Myeongjo"/>
                <a:cs typeface="Nanum Myeongjo"/>
                <a:sym typeface="Nanum Myeongjo"/>
              </a:rPr>
              <a:t>s provided to facilitate discussion of student work; the facilitator will need to make a copy of this and be ready to share the link with participants as noted in the deck.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a:solidFill>
                <a:schemeClr val="lt1"/>
              </a:solidFill>
              <a:latin typeface="Nanum Myeongjo"/>
              <a:ea typeface="Nanum Myeongjo"/>
              <a:cs typeface="Nanum Myeongjo"/>
              <a:sym typeface="Nanum Myeongjo"/>
            </a:endParaRPr>
          </a:p>
          <a:p>
            <a:pPr marL="0" lvl="0" indent="0" algn="l" rtl="0">
              <a:lnSpc>
                <a:spcPct val="115000"/>
              </a:lnSpc>
              <a:spcBef>
                <a:spcPts val="500"/>
              </a:spcBef>
              <a:spcAft>
                <a:spcPts val="0"/>
              </a:spcAft>
              <a:buNone/>
            </a:pPr>
            <a:endParaRPr>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1"/>
        <p:cNvGrpSpPr/>
        <p:nvPr/>
      </p:nvGrpSpPr>
      <p:grpSpPr>
        <a:xfrm>
          <a:off x="0" y="0"/>
          <a:ext cx="0" cy="0"/>
          <a:chOff x="0" y="0"/>
          <a:chExt cx="0" cy="0"/>
        </a:xfrm>
      </p:grpSpPr>
      <p:sp>
        <p:nvSpPr>
          <p:cNvPr id="232" name="Google Shape;232;p41"/>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1"/>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M205 Content and Practice Expectations (CPE)</a:t>
            </a:r>
            <a:endParaRPr sz="2100">
              <a:solidFill>
                <a:schemeClr val="dk1"/>
              </a:solidFill>
              <a:latin typeface="Nanum Myeongjo"/>
              <a:ea typeface="Nanum Myeongjo"/>
              <a:cs typeface="Nanum Myeongjo"/>
              <a:sym typeface="Nanum Myeongjo"/>
            </a:endParaRPr>
          </a:p>
        </p:txBody>
      </p:sp>
      <p:cxnSp>
        <p:nvCxnSpPr>
          <p:cNvPr id="234" name="Google Shape;234;p41"/>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35" name="Google Shape;235;p41"/>
          <p:cNvGraphicFramePr/>
          <p:nvPr/>
        </p:nvGraphicFramePr>
        <p:xfrm>
          <a:off x="311700" y="1057150"/>
          <a:ext cx="3000000" cy="3000000"/>
        </p:xfrm>
        <a:graphic>
          <a:graphicData uri="http://schemas.openxmlformats.org/drawingml/2006/table">
            <a:tbl>
              <a:tblPr>
                <a:noFill/>
                <a:tableStyleId>{4D8F677B-D69A-4C1C-B26B-63D793A02428}</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205.a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Understand radian measure of an angle as the length of the arc on the unit circle subtended by the angle.</a:t>
                      </a:r>
                      <a:endParaRPr sz="1000">
                        <a:solidFill>
                          <a:srgbClr val="1F1F1F"/>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205.b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Explain how the unit circle in the coordinate plane enables the extension of trigonometric functions to all real numbers.</a:t>
                      </a:r>
                      <a:endParaRPr sz="1000">
                        <a:solidFill>
                          <a:srgbClr val="1F1F1F"/>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205.c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Use the unit circle to explain symmetry (odd and even) and periodicity of trigonometric functions. </a:t>
                      </a:r>
                      <a:endParaRPr sz="1000">
                        <a:solidFill>
                          <a:srgbClr val="1F1F1F"/>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205.d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Analyze trigonometric functions using different representations.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205.e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Use trigonometric functions to model periodic phenomena with specified amplitude, frequency, and midline.</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9"/>
        <p:cNvGrpSpPr/>
        <p:nvPr/>
      </p:nvGrpSpPr>
      <p:grpSpPr>
        <a:xfrm>
          <a:off x="0" y="0"/>
          <a:ext cx="0" cy="0"/>
          <a:chOff x="0" y="0"/>
          <a:chExt cx="0" cy="0"/>
        </a:xfrm>
      </p:grpSpPr>
      <p:sp>
        <p:nvSpPr>
          <p:cNvPr id="240" name="Google Shape;240;p42"/>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M205 Content and Practice Expectations (CPE)</a:t>
            </a:r>
            <a:endParaRPr sz="2100">
              <a:solidFill>
                <a:schemeClr val="dk1"/>
              </a:solidFill>
              <a:latin typeface="Nanum Myeongjo"/>
              <a:ea typeface="Nanum Myeongjo"/>
              <a:cs typeface="Nanum Myeongjo"/>
              <a:sym typeface="Nanum Myeongjo"/>
            </a:endParaRPr>
          </a:p>
        </p:txBody>
      </p:sp>
      <p:cxnSp>
        <p:nvCxnSpPr>
          <p:cNvPr id="242" name="Google Shape;242;p42"/>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43" name="Google Shape;243;p42"/>
          <p:cNvGraphicFramePr/>
          <p:nvPr/>
        </p:nvGraphicFramePr>
        <p:xfrm>
          <a:off x="311700" y="1057150"/>
          <a:ext cx="3000000" cy="3000000"/>
        </p:xfrm>
        <a:graphic>
          <a:graphicData uri="http://schemas.openxmlformats.org/drawingml/2006/table">
            <a:tbl>
              <a:tblPr>
                <a:noFill/>
                <a:tableStyleId>{4D8F677B-D69A-4C1C-B26B-63D793A02428}</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205.a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Understand radian measure of an angle as the length of the arc on the unit circle subtended by the angle.</a:t>
                      </a:r>
                      <a:endParaRPr sz="1000">
                        <a:solidFill>
                          <a:srgbClr val="1F1F1F"/>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205.b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Explain how the unit circle in the coordinate plane enables the extension of trigonometric functions to all real numbers.</a:t>
                      </a:r>
                      <a:endParaRPr sz="1000">
                        <a:solidFill>
                          <a:srgbClr val="1F1F1F"/>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205.c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Use the unit circle to explain symmetry (odd and even) and periodicity of trigonometric functions. </a:t>
                      </a:r>
                      <a:endParaRPr sz="1000">
                        <a:solidFill>
                          <a:srgbClr val="1F1F1F"/>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205.d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Analyze trigonometric functions using different representations.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205.e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Use trigonometric functions to model periodic phenomena with specified amplitude, frequency, and midline.</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244" name="Google Shape;244;p42"/>
          <p:cNvSpPr/>
          <p:nvPr/>
        </p:nvSpPr>
        <p:spPr>
          <a:xfrm>
            <a:off x="65432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txBox="1"/>
          <p:nvPr/>
        </p:nvSpPr>
        <p:spPr>
          <a:xfrm>
            <a:off x="68233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What</a:t>
            </a:r>
            <a:br>
              <a:rPr lang="en" b="1">
                <a:solidFill>
                  <a:srgbClr val="BDFCD7"/>
                </a:solidFill>
                <a:latin typeface="DM Sans"/>
                <a:ea typeface="DM Sans"/>
                <a:cs typeface="DM Sans"/>
                <a:sym typeface="DM Sans"/>
              </a:rPr>
            </a:br>
            <a:r>
              <a:rPr lang="en" b="1">
                <a:solidFill>
                  <a:srgbClr val="BDFCD7"/>
                </a:solidFill>
                <a:latin typeface="DM Sans"/>
                <a:ea typeface="DM Sans"/>
                <a:cs typeface="DM Sans"/>
                <a:sym typeface="DM Sans"/>
              </a:rPr>
              <a:t>resonates with you?</a:t>
            </a:r>
            <a:endParaRPr b="1">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49"/>
        <p:cNvGrpSpPr/>
        <p:nvPr/>
      </p:nvGrpSpPr>
      <p:grpSpPr>
        <a:xfrm>
          <a:off x="0" y="0"/>
          <a:ext cx="0" cy="0"/>
          <a:chOff x="0" y="0"/>
          <a:chExt cx="0" cy="0"/>
        </a:xfrm>
      </p:grpSpPr>
      <p:sp>
        <p:nvSpPr>
          <p:cNvPr id="250" name="Google Shape;250;p43"/>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3"/>
          <p:cNvSpPr txBox="1"/>
          <p:nvPr/>
        </p:nvSpPr>
        <p:spPr>
          <a:xfrm>
            <a:off x="345075" y="276625"/>
            <a:ext cx="85182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M205 Content and Practice Expectations and Indicators</a:t>
            </a:r>
            <a:endParaRPr sz="2100">
              <a:solidFill>
                <a:schemeClr val="dk1"/>
              </a:solidFill>
              <a:latin typeface="Nanum Myeongjo"/>
              <a:ea typeface="Nanum Myeongjo"/>
              <a:cs typeface="Nanum Myeongjo"/>
              <a:sym typeface="Nanum Myeongjo"/>
            </a:endParaRPr>
          </a:p>
        </p:txBody>
      </p:sp>
      <p:cxnSp>
        <p:nvCxnSpPr>
          <p:cNvPr id="252" name="Google Shape;252;p43"/>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253" name="Google Shape;253;p43"/>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3"/>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What new insights do you have?</a:t>
            </a:r>
            <a:endParaRPr b="1">
              <a:solidFill>
                <a:srgbClr val="BDFCD7"/>
              </a:solidFill>
              <a:latin typeface="DM Sans"/>
              <a:ea typeface="DM Sans"/>
              <a:cs typeface="DM Sans"/>
              <a:sym typeface="DM Sans"/>
            </a:endParaRPr>
          </a:p>
        </p:txBody>
      </p:sp>
      <p:graphicFrame>
        <p:nvGraphicFramePr>
          <p:cNvPr id="255" name="Google Shape;255;p43"/>
          <p:cNvGraphicFramePr/>
          <p:nvPr/>
        </p:nvGraphicFramePr>
        <p:xfrm>
          <a:off x="345075" y="1057125"/>
          <a:ext cx="3000000" cy="3000000"/>
        </p:xfrm>
        <a:graphic>
          <a:graphicData uri="http://schemas.openxmlformats.org/drawingml/2006/table">
            <a:tbl>
              <a:tblPr>
                <a:noFill/>
                <a:tableStyleId>{65985E59-11A9-42AC-9F41-AB3C9B76038D}</a:tableStyleId>
              </a:tblPr>
              <a:tblGrid>
                <a:gridCol w="2462925">
                  <a:extLst>
                    <a:ext uri="{9D8B030D-6E8A-4147-A177-3AD203B41FA5}">
                      <a16:colId xmlns:a16="http://schemas.microsoft.com/office/drawing/2014/main" val="20000"/>
                    </a:ext>
                  </a:extLst>
                </a:gridCol>
                <a:gridCol w="3807250">
                  <a:extLst>
                    <a:ext uri="{9D8B030D-6E8A-4147-A177-3AD203B41FA5}">
                      <a16:colId xmlns:a16="http://schemas.microsoft.com/office/drawing/2014/main" val="20001"/>
                    </a:ext>
                  </a:extLst>
                </a:gridCol>
              </a:tblGrid>
              <a:tr h="467350">
                <a:tc>
                  <a:txBody>
                    <a:bodyPr/>
                    <a:lstStyle/>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Content and Practice Expectations</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tc>
                  <a:txBody>
                    <a:bodyPr/>
                    <a:lstStyle/>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Indicators  </a:t>
                      </a:r>
                      <a:endParaRPr sz="1000" b="1">
                        <a:solidFill>
                          <a:srgbClr val="F2F2F2"/>
                        </a:solidFill>
                        <a:latin typeface="IBM Plex Sans"/>
                        <a:ea typeface="IBM Plex Sans"/>
                        <a:cs typeface="IBM Plex Sans"/>
                        <a:sym typeface="IBM Plex Sans"/>
                      </a:endParaRPr>
                    </a:p>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Choose an artifact where you…</a:t>
                      </a:r>
                      <a:endParaRPr sz="1000" b="1">
                        <a:solidFill>
                          <a:srgbClr val="F2F2F2"/>
                        </a:solidFill>
                        <a:latin typeface="IBM Plex Sans"/>
                        <a:ea typeface="IBM Plex Sans"/>
                        <a:cs typeface="IBM Plex Sans"/>
                        <a:sym typeface="IBM Plex Sans"/>
                      </a:endParaRPr>
                    </a:p>
                  </a:txBody>
                  <a:tcPr marL="63500" marR="63500" marT="63500" marB="63500">
                    <a:lnB w="127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632300">
                <a:tc rowSpan="2">
                  <a:txBody>
                    <a:bodyPr/>
                    <a:lstStyle/>
                    <a:p>
                      <a:pPr marL="0" lvl="0" indent="0" algn="l" rtl="0">
                        <a:spcBef>
                          <a:spcPts val="0"/>
                        </a:spcBef>
                        <a:spcAft>
                          <a:spcPts val="0"/>
                        </a:spcAft>
                        <a:buClr>
                          <a:schemeClr val="dk1"/>
                        </a:buClr>
                        <a:buSzPts val="1100"/>
                        <a:buFont typeface="Arial"/>
                        <a:buNone/>
                      </a:pPr>
                      <a:r>
                        <a:rPr lang="en" sz="1000">
                          <a:solidFill>
                            <a:srgbClr val="434343"/>
                          </a:solidFill>
                          <a:latin typeface="IBM Plex Sans"/>
                          <a:ea typeface="IBM Plex Sans"/>
                          <a:cs typeface="IBM Plex Sans"/>
                          <a:sym typeface="IBM Plex Sans"/>
                        </a:rPr>
                        <a:t>205.a: Understand radian measure of an angle as the length of the arc on the unit circle subtended by the angle.</a:t>
                      </a: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Clr>
                          <a:schemeClr val="dk1"/>
                        </a:buClr>
                        <a:buSzPts val="1100"/>
                        <a:buFont typeface="Arial"/>
                        <a:buNone/>
                      </a:pP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None/>
                      </a:pPr>
                      <a:r>
                        <a:rPr lang="en" sz="1000">
                          <a:solidFill>
                            <a:srgbClr val="1F1F1F"/>
                          </a:solidFill>
                          <a:latin typeface="IBM Plex Sans"/>
                          <a:ea typeface="IBM Plex Sans"/>
                          <a:cs typeface="IBM Plex Sans"/>
                          <a:sym typeface="IBM Plex Sans"/>
                        </a:rPr>
                        <a:t>i. use the definition of a radian to explain radian measure</a:t>
                      </a:r>
                      <a:endParaRPr sz="1000">
                        <a:solidFill>
                          <a:srgbClr val="1F1F1F"/>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2300">
                <a:tc vMerge="1">
                  <a:txBody>
                    <a:bodyPr/>
                    <a:lstStyle/>
                    <a:p>
                      <a:endParaRPr lang="en-US"/>
                    </a:p>
                  </a:txBody>
                  <a:tcPr/>
                </a:tc>
                <a:tc>
                  <a:txBody>
                    <a:bodyPr/>
                    <a:lstStyle/>
                    <a:p>
                      <a:pPr marL="0" lvl="0" indent="0" algn="l" rtl="0">
                        <a:spcBef>
                          <a:spcPts val="0"/>
                        </a:spcBef>
                        <a:spcAft>
                          <a:spcPts val="0"/>
                        </a:spcAft>
                        <a:buNone/>
                      </a:pPr>
                      <a:r>
                        <a:rPr lang="en" sz="1000">
                          <a:solidFill>
                            <a:srgbClr val="1F1F1F"/>
                          </a:solidFill>
                          <a:latin typeface="IBM Plex Sans"/>
                          <a:ea typeface="IBM Plex Sans"/>
                          <a:cs typeface="IBM Plex Sans"/>
                          <a:sym typeface="IBM Plex Sans"/>
                        </a:rPr>
                        <a:t>ii. explain what an angle given with a measure in degrees would be in radians </a:t>
                      </a:r>
                      <a:endParaRPr sz="1000">
                        <a:solidFill>
                          <a:srgbClr val="1F1F1F"/>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2300">
                <a:tc rowSpan="3">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205.b: Explain how the unit circle in the coordinate plane enables the extension of trigonometric functions to all real numbers.</a:t>
                      </a: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rowSpan="2">
                  <a:txBody>
                    <a:bodyPr/>
                    <a:lstStyle/>
                    <a:p>
                      <a:pPr marL="0" lvl="0" indent="0" algn="l" rtl="0">
                        <a:spcBef>
                          <a:spcPts val="0"/>
                        </a:spcBef>
                        <a:spcAft>
                          <a:spcPts val="0"/>
                        </a:spcAft>
                        <a:buNone/>
                      </a:pPr>
                      <a:r>
                        <a:rPr lang="en" sz="1000">
                          <a:solidFill>
                            <a:srgbClr val="1F1F1F"/>
                          </a:solidFill>
                          <a:latin typeface="IBM Plex Sans"/>
                          <a:ea typeface="IBM Plex Sans"/>
                          <a:cs typeface="IBM Plex Sans"/>
                          <a:sym typeface="IBM Plex Sans"/>
                        </a:rPr>
                        <a:t>i. explain how radians lead to a dimensionless number that makes it possible to extend the domain of trig functions </a:t>
                      </a:r>
                      <a:endParaRPr sz="1000">
                        <a:solidFill>
                          <a:srgbClr val="1F1F1F"/>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000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32300">
                <a:tc vMerge="1">
                  <a:txBody>
                    <a:bodyPr/>
                    <a:lstStyle/>
                    <a:p>
                      <a:endParaRPr lang="en-US"/>
                    </a:p>
                  </a:txBody>
                  <a:tcPr/>
                </a:tc>
                <a:tc>
                  <a:txBody>
                    <a:bodyPr/>
                    <a:lstStyle/>
                    <a:p>
                      <a:pPr marL="0" lvl="0" indent="0" algn="l" rtl="0">
                        <a:spcBef>
                          <a:spcPts val="0"/>
                        </a:spcBef>
                        <a:spcAft>
                          <a:spcPts val="0"/>
                        </a:spcAft>
                        <a:buNone/>
                      </a:pPr>
                      <a:r>
                        <a:rPr lang="en" sz="1000">
                          <a:solidFill>
                            <a:srgbClr val="1F1F1F"/>
                          </a:solidFill>
                          <a:latin typeface="IBM Plex Sans"/>
                          <a:ea typeface="IBM Plex Sans"/>
                          <a:cs typeface="IBM Plex Sans"/>
                          <a:sym typeface="IBM Plex Sans"/>
                        </a:rPr>
                        <a:t>ii. use the unit circle to  justify the value of sine, cosine, or tangent for an angle that is greater than 90 degrees</a:t>
                      </a:r>
                      <a:endParaRPr sz="1000">
                        <a:solidFill>
                          <a:srgbClr val="1F1F1F"/>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59"/>
        <p:cNvGrpSpPr/>
        <p:nvPr/>
      </p:nvGrpSpPr>
      <p:grpSpPr>
        <a:xfrm>
          <a:off x="0" y="0"/>
          <a:ext cx="0" cy="0"/>
          <a:chOff x="0" y="0"/>
          <a:chExt cx="0" cy="0"/>
        </a:xfrm>
      </p:grpSpPr>
      <p:cxnSp>
        <p:nvCxnSpPr>
          <p:cNvPr id="260" name="Google Shape;260;p4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1" name="Google Shape;261;p4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62" name="Google Shape;262;p44"/>
          <p:cNvSpPr txBox="1"/>
          <p:nvPr/>
        </p:nvSpPr>
        <p:spPr>
          <a:xfrm>
            <a:off x="615900" y="1141350"/>
            <a:ext cx="5917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lnSpc>
                <a:spcPct val="100000"/>
              </a:lnSpc>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Bicycle Wheel</a:t>
            </a:r>
            <a:endParaRPr sz="2500">
              <a:solidFill>
                <a:srgbClr val="83FBA3"/>
              </a:solidFill>
              <a:latin typeface="DM Sans"/>
              <a:ea typeface="DM Sans"/>
              <a:cs typeface="DM Sans"/>
              <a:sym typeface="DM Sans"/>
            </a:endParaRPr>
          </a:p>
          <a:p>
            <a:pPr marL="457200" lvl="0" indent="-387350" algn="l" rtl="0">
              <a:lnSpc>
                <a:spcPct val="100000"/>
              </a:lnSpc>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Foxes and Rabbits 2</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63" name="Google Shape;263;p44"/>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67"/>
        <p:cNvGrpSpPr/>
        <p:nvPr/>
      </p:nvGrpSpPr>
      <p:grpSpPr>
        <a:xfrm>
          <a:off x="0" y="0"/>
          <a:ext cx="0" cy="0"/>
          <a:chOff x="0" y="0"/>
          <a:chExt cx="0" cy="0"/>
        </a:xfrm>
      </p:grpSpPr>
      <p:cxnSp>
        <p:nvCxnSpPr>
          <p:cNvPr id="268" name="Google Shape;268;p4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9" name="Google Shape;269;p4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70" name="Google Shape;270;p45"/>
          <p:cNvSpPr txBox="1"/>
          <p:nvPr/>
        </p:nvSpPr>
        <p:spPr>
          <a:xfrm>
            <a:off x="615900" y="1141350"/>
            <a:ext cx="6079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Bicycle Wheel</a:t>
            </a:r>
            <a:endParaRPr sz="2500">
              <a:solidFill>
                <a:srgbClr val="83FBA3"/>
              </a:solidFill>
              <a:latin typeface="DM Sans"/>
              <a:ea typeface="DM Sans"/>
              <a:cs typeface="DM Sans"/>
              <a:sym typeface="DM Sans"/>
            </a:endParaRPr>
          </a:p>
          <a:p>
            <a:pPr marL="457200" lvl="0" indent="-387350" algn="l" rtl="0">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Foxes and Rabbits 2</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71" name="Google Shape;271;p45"/>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
        <p:nvSpPr>
          <p:cNvPr id="272" name="Google Shape;272;p45"/>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5"/>
          <p:cNvSpPr txBox="1"/>
          <p:nvPr/>
        </p:nvSpPr>
        <p:spPr>
          <a:xfrm>
            <a:off x="6975725" y="2898900"/>
            <a:ext cx="1386000" cy="1077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mute or put your thoughts in the chat! What did you find?</a:t>
            </a:r>
            <a:endParaRPr b="1">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77"/>
        <p:cNvGrpSpPr/>
        <p:nvPr/>
      </p:nvGrpSpPr>
      <p:grpSpPr>
        <a:xfrm>
          <a:off x="0" y="0"/>
          <a:ext cx="0" cy="0"/>
          <a:chOff x="0" y="0"/>
          <a:chExt cx="0" cy="0"/>
        </a:xfrm>
      </p:grpSpPr>
      <p:cxnSp>
        <p:nvCxnSpPr>
          <p:cNvPr id="278" name="Google Shape;278;p4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79" name="Google Shape;279;p4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80" name="Google Shape;280;p46"/>
          <p:cNvSpPr txBox="1"/>
          <p:nvPr/>
        </p:nvSpPr>
        <p:spPr>
          <a:xfrm>
            <a:off x="650600" y="1674750"/>
            <a:ext cx="5917800" cy="1667400"/>
          </a:xfrm>
          <a:prstGeom prst="rect">
            <a:avLst/>
          </a:prstGeom>
          <a:noFill/>
          <a:ln>
            <a:noFill/>
          </a:ln>
        </p:spPr>
        <p:txBody>
          <a:bodyPr spcFirstLastPara="1" wrap="square" lIns="0" tIns="0" rIns="0" bIns="0" anchor="t" anchorCtr="0">
            <a:spAutoFit/>
          </a:bodyPr>
          <a:lstStyle/>
          <a:p>
            <a:pPr marL="457200" lvl="0" indent="-387350" algn="l" rtl="0">
              <a:lnSpc>
                <a:spcPct val="100000"/>
              </a:lnSpc>
              <a:spcBef>
                <a:spcPts val="0"/>
              </a:spcBef>
              <a:spcAft>
                <a:spcPts val="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do these content and practice expectations align to ways you’ve taught this topic before? </a:t>
            </a:r>
            <a:endParaRPr sz="2500">
              <a:solidFill>
                <a:schemeClr val="lt1"/>
              </a:solidFill>
              <a:latin typeface="DM Sans"/>
              <a:ea typeface="DM Sans"/>
              <a:cs typeface="DM Sans"/>
              <a:sym typeface="DM Sans"/>
            </a:endParaRPr>
          </a:p>
          <a:p>
            <a:pPr marL="457200" lvl="0" indent="-387350" algn="l" rtl="0">
              <a:lnSpc>
                <a:spcPct val="100000"/>
              </a:lnSpc>
              <a:spcBef>
                <a:spcPts val="1000"/>
              </a:spcBef>
              <a:spcAft>
                <a:spcPts val="100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are they different? </a:t>
            </a:r>
            <a:endParaRPr sz="2500">
              <a:solidFill>
                <a:schemeClr val="lt1"/>
              </a:solidFill>
              <a:latin typeface="DM Sans"/>
              <a:ea typeface="DM Sans"/>
              <a:cs typeface="DM Sans"/>
              <a:sym typeface="DM Sans"/>
            </a:endParaRPr>
          </a:p>
        </p:txBody>
      </p:sp>
      <p:sp>
        <p:nvSpPr>
          <p:cNvPr id="281" name="Google Shape;281;p46"/>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6"/>
          <p:cNvSpPr txBox="1"/>
          <p:nvPr/>
        </p:nvSpPr>
        <p:spPr>
          <a:xfrm>
            <a:off x="68233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mute or put your thoughts in the chat!</a:t>
            </a:r>
            <a:endParaRPr b="1">
              <a:solidFill>
                <a:srgbClr val="145758"/>
              </a:solidFill>
              <a:latin typeface="DM Sans"/>
              <a:ea typeface="DM Sans"/>
              <a:cs typeface="DM Sans"/>
              <a:sym typeface="DM Sans"/>
            </a:endParaRPr>
          </a:p>
        </p:txBody>
      </p:sp>
      <p:sp>
        <p:nvSpPr>
          <p:cNvPr id="283" name="Google Shape;283;p46"/>
          <p:cNvSpPr txBox="1"/>
          <p:nvPr/>
        </p:nvSpPr>
        <p:spPr>
          <a:xfrm>
            <a:off x="615900" y="368375"/>
            <a:ext cx="39159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What’s the Same? What’s Different?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287"/>
        <p:cNvGrpSpPr/>
        <p:nvPr/>
      </p:nvGrpSpPr>
      <p:grpSpPr>
        <a:xfrm>
          <a:off x="0" y="0"/>
          <a:ext cx="0" cy="0"/>
          <a:chOff x="0" y="0"/>
          <a:chExt cx="0" cy="0"/>
        </a:xfrm>
      </p:grpSpPr>
      <p:cxnSp>
        <p:nvCxnSpPr>
          <p:cNvPr id="288" name="Google Shape;288;p47"/>
          <p:cNvCxnSpPr/>
          <p:nvPr/>
        </p:nvCxnSpPr>
        <p:spPr>
          <a:xfrm>
            <a:off x="25107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47"/>
          <p:cNvSpPr txBox="1"/>
          <p:nvPr/>
        </p:nvSpPr>
        <p:spPr>
          <a:xfrm>
            <a:off x="3096450" y="993625"/>
            <a:ext cx="5744400" cy="4098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None/>
            </a:pPr>
            <a:r>
              <a:rPr lang="en" sz="2300">
                <a:solidFill>
                  <a:srgbClr val="202728"/>
                </a:solidFill>
                <a:latin typeface="DM Sans"/>
                <a:ea typeface="DM Sans"/>
                <a:cs typeface="DM Sans"/>
                <a:sym typeface="DM Sans"/>
              </a:rPr>
              <a:t>“And by 2018, problems with the pipeline through math courses and tests were persisting. Despite the implementation of new state standards and tests, just 31 percent of students were meeting or exceeding standards in math, compared with 56 percent in English.” (Daro &amp; Asturias, 2019)</a:t>
            </a:r>
            <a:endParaRPr sz="2300">
              <a:solidFill>
                <a:srgbClr val="202728"/>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 sz="900">
                <a:solidFill>
                  <a:srgbClr val="202728"/>
                </a:solidFill>
                <a:latin typeface="DM Sans"/>
                <a:ea typeface="DM Sans"/>
                <a:cs typeface="DM Sans"/>
                <a:sym typeface="DM Sans"/>
              </a:rPr>
              <a:t>Source: https://justequations.org/resource/branching-out-designing-high-school-math-pathways-for-equity</a:t>
            </a:r>
            <a:endParaRPr sz="900">
              <a:solidFill>
                <a:srgbClr val="202728"/>
              </a:solidFill>
              <a:latin typeface="DM Sans"/>
              <a:ea typeface="DM Sans"/>
              <a:cs typeface="DM Sans"/>
              <a:sym typeface="DM Sans"/>
            </a:endParaRPr>
          </a:p>
          <a:p>
            <a:pPr marL="0" lvl="0" indent="0" algn="l" rtl="0">
              <a:lnSpc>
                <a:spcPct val="100000"/>
              </a:lnSpc>
              <a:spcBef>
                <a:spcPts val="1200"/>
              </a:spcBef>
              <a:spcAft>
                <a:spcPts val="1200"/>
              </a:spcAft>
              <a:buNone/>
            </a:pPr>
            <a:endParaRPr>
              <a:solidFill>
                <a:schemeClr val="dk1"/>
              </a:solidFill>
              <a:latin typeface="DM Sans"/>
              <a:ea typeface="DM Sans"/>
              <a:cs typeface="DM Sans"/>
              <a:sym typeface="DM Sans"/>
            </a:endParaRPr>
          </a:p>
        </p:txBody>
      </p:sp>
      <p:sp>
        <p:nvSpPr>
          <p:cNvPr id="290" name="Google Shape;290;p47"/>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Inequity</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Is our</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Reality</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94"/>
        <p:cNvGrpSpPr/>
        <p:nvPr/>
      </p:nvGrpSpPr>
      <p:grpSpPr>
        <a:xfrm>
          <a:off x="0" y="0"/>
          <a:ext cx="0" cy="0"/>
          <a:chOff x="0" y="0"/>
          <a:chExt cx="0" cy="0"/>
        </a:xfrm>
      </p:grpSpPr>
      <p:sp>
        <p:nvSpPr>
          <p:cNvPr id="295" name="Google Shape;295;p48"/>
          <p:cNvSpPr txBox="1"/>
          <p:nvPr/>
        </p:nvSpPr>
        <p:spPr>
          <a:xfrm>
            <a:off x="3105100" y="1376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Is math...?</a:t>
            </a:r>
            <a:endParaRPr>
              <a:solidFill>
                <a:schemeClr val="dk1"/>
              </a:solidFill>
              <a:latin typeface="NanumMyeongjo ExtraBold"/>
              <a:ea typeface="NanumMyeongjo ExtraBold"/>
              <a:cs typeface="NanumMyeongjo ExtraBold"/>
              <a:sym typeface="NanumMyeongjo ExtraBold"/>
            </a:endParaRPr>
          </a:p>
        </p:txBody>
      </p:sp>
      <p:sp>
        <p:nvSpPr>
          <p:cNvPr id="296" name="Google Shape;296;p48"/>
          <p:cNvSpPr txBox="1"/>
          <p:nvPr/>
        </p:nvSpPr>
        <p:spPr>
          <a:xfrm>
            <a:off x="3105100" y="1741950"/>
            <a:ext cx="2134800" cy="1536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getting one right answer, the teacher’s way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Irrelevant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doing procedures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Independent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Something my teacher made up</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Formulaic</a:t>
            </a:r>
            <a:endParaRPr sz="1000">
              <a:solidFill>
                <a:schemeClr val="dk1"/>
              </a:solidFill>
              <a:latin typeface="DM Sans"/>
              <a:ea typeface="DM Sans"/>
              <a:cs typeface="DM Sans"/>
              <a:sym typeface="DM Sans"/>
            </a:endParaRPr>
          </a:p>
        </p:txBody>
      </p:sp>
      <p:cxnSp>
        <p:nvCxnSpPr>
          <p:cNvPr id="297" name="Google Shape;297;p48"/>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298" name="Google Shape;298;p48"/>
          <p:cNvSpPr txBox="1"/>
          <p:nvPr/>
        </p:nvSpPr>
        <p:spPr>
          <a:xfrm>
            <a:off x="6237525" y="1376125"/>
            <a:ext cx="1915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Or could math be...?</a:t>
            </a:r>
            <a:endParaRPr>
              <a:solidFill>
                <a:schemeClr val="dk1"/>
              </a:solidFill>
              <a:latin typeface="NanumMyeongjo ExtraBold"/>
              <a:ea typeface="NanumMyeongjo ExtraBold"/>
              <a:cs typeface="NanumMyeongjo ExtraBold"/>
              <a:sym typeface="NanumMyeongjo ExtraBold"/>
            </a:endParaRPr>
          </a:p>
        </p:txBody>
      </p:sp>
      <p:sp>
        <p:nvSpPr>
          <p:cNvPr id="299" name="Google Shape;299;p48"/>
          <p:cNvSpPr txBox="1"/>
          <p:nvPr/>
        </p:nvSpPr>
        <p:spPr>
          <a:xfrm>
            <a:off x="6237525" y="1741950"/>
            <a:ext cx="1915200" cy="2067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using multiple strategies flexibly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Connected to the real-world in ways that make sense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understanding and applying</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Collaborative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Lived across continents and centuries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Novel, challenging problems</a:t>
            </a:r>
            <a:endParaRPr sz="1000">
              <a:solidFill>
                <a:schemeClr val="dk1"/>
              </a:solidFill>
              <a:latin typeface="DM Sans"/>
              <a:ea typeface="DM Sans"/>
              <a:cs typeface="DM Sans"/>
              <a:sym typeface="DM Sans"/>
            </a:endParaRPr>
          </a:p>
        </p:txBody>
      </p:sp>
      <p:cxnSp>
        <p:nvCxnSpPr>
          <p:cNvPr id="300" name="Google Shape;300;p48"/>
          <p:cNvCxnSpPr/>
          <p:nvPr/>
        </p:nvCxnSpPr>
        <p:spPr>
          <a:xfrm>
            <a:off x="59163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301" name="Google Shape;301;p48"/>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302" name="Google Shape;302;p48"/>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8"/>
          <p:cNvSpPr txBox="1"/>
          <p:nvPr/>
        </p:nvSpPr>
        <p:spPr>
          <a:xfrm>
            <a:off x="325175" y="342200"/>
            <a:ext cx="21699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We Must Lead the Movement</a:t>
            </a:r>
            <a:endParaRPr sz="3300">
              <a:solidFill>
                <a:schemeClr val="dk1"/>
              </a:solidFill>
              <a:latin typeface="Nanum Myeongjo"/>
              <a:ea typeface="Nanum Myeongjo"/>
              <a:cs typeface="Nanum Myeongjo"/>
              <a:sym typeface="Nanum Myeongjo"/>
            </a:endParaRPr>
          </a:p>
        </p:txBody>
      </p:sp>
      <p:cxnSp>
        <p:nvCxnSpPr>
          <p:cNvPr id="304" name="Google Shape;304;p48"/>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05" name="Google Shape;305;p48"/>
          <p:cNvSpPr/>
          <p:nvPr/>
        </p:nvSpPr>
        <p:spPr>
          <a:xfrm>
            <a:off x="389700" y="299897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8"/>
          <p:cNvSpPr txBox="1"/>
          <p:nvPr/>
        </p:nvSpPr>
        <p:spPr>
          <a:xfrm>
            <a:off x="669750" y="35410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How can this approach give space for what math can be?</a:t>
            </a:r>
            <a:endParaRPr b="1">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10"/>
        <p:cNvGrpSpPr/>
        <p:nvPr/>
      </p:nvGrpSpPr>
      <p:grpSpPr>
        <a:xfrm>
          <a:off x="0" y="0"/>
          <a:ext cx="0" cy="0"/>
          <a:chOff x="0" y="0"/>
          <a:chExt cx="0" cy="0"/>
        </a:xfrm>
      </p:grpSpPr>
      <p:cxnSp>
        <p:nvCxnSpPr>
          <p:cNvPr id="311" name="Google Shape;311;p49"/>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12" name="Google Shape;312;p49"/>
          <p:cNvSpPr txBox="1"/>
          <p:nvPr/>
        </p:nvSpPr>
        <p:spPr>
          <a:xfrm>
            <a:off x="3419850" y="303450"/>
            <a:ext cx="4318200" cy="302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Expectations </a:t>
            </a:r>
            <a:br>
              <a:rPr lang="en" sz="5200">
                <a:solidFill>
                  <a:schemeClr val="dk1"/>
                </a:solidFill>
                <a:latin typeface="Nanum Myeongjo"/>
                <a:ea typeface="Nanum Myeongjo"/>
                <a:cs typeface="Nanum Myeongjo"/>
                <a:sym typeface="Nanum Myeongjo"/>
              </a:rPr>
            </a:br>
            <a:r>
              <a:rPr lang="en" sz="5200">
                <a:solidFill>
                  <a:schemeClr val="dk1"/>
                </a:solidFill>
                <a:latin typeface="Nanum Myeongjo"/>
                <a:ea typeface="Nanum Myeongjo"/>
                <a:cs typeface="Nanum Myeongjo"/>
                <a:sym typeface="Nanum Myeongjo"/>
              </a:rPr>
              <a:t>and Learning Principles</a:t>
            </a:r>
            <a:endParaRPr sz="5200">
              <a:solidFill>
                <a:schemeClr val="dk1"/>
              </a:solidFill>
              <a:latin typeface="Nanum Myeongjo"/>
              <a:ea typeface="Nanum Myeongjo"/>
              <a:cs typeface="Nanum Myeongjo"/>
              <a:sym typeface="Nanum Myeongjo"/>
            </a:endParaRPr>
          </a:p>
        </p:txBody>
      </p:sp>
      <p:sp>
        <p:nvSpPr>
          <p:cNvPr id="313" name="Google Shape;313;p49"/>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02</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17"/>
        <p:cNvGrpSpPr/>
        <p:nvPr/>
      </p:nvGrpSpPr>
      <p:grpSpPr>
        <a:xfrm>
          <a:off x="0" y="0"/>
          <a:ext cx="0" cy="0"/>
          <a:chOff x="0" y="0"/>
          <a:chExt cx="0" cy="0"/>
        </a:xfrm>
      </p:grpSpPr>
      <p:cxnSp>
        <p:nvCxnSpPr>
          <p:cNvPr id="318" name="Google Shape;318;p5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19" name="Google Shape;319;p5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20" name="Google Shape;320;p50"/>
          <p:cNvSpPr txBox="1"/>
          <p:nvPr/>
        </p:nvSpPr>
        <p:spPr>
          <a:xfrm>
            <a:off x="615900" y="1141350"/>
            <a:ext cx="5917800" cy="2851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2300">
                <a:solidFill>
                  <a:schemeClr val="lt1"/>
                </a:solidFill>
                <a:latin typeface="DM Sans"/>
                <a:ea typeface="DM Sans"/>
                <a:cs typeface="DM Sans"/>
                <a:sym typeface="DM Sans"/>
              </a:rPr>
              <a:t>Draw a circle on a coordinate plane centered at (0,0) with a radius of 1. This is called a unit circle.</a:t>
            </a: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 sz="2300">
                <a:solidFill>
                  <a:schemeClr val="lt1"/>
                </a:solidFill>
                <a:latin typeface="DM Sans"/>
                <a:ea typeface="DM Sans"/>
                <a:cs typeface="DM Sans"/>
                <a:sym typeface="DM Sans"/>
              </a:rPr>
              <a:t>What is the circumference of the circle?</a:t>
            </a: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endParaRPr sz="2300">
              <a:solidFill>
                <a:schemeClr val="lt1"/>
              </a:solidFill>
              <a:latin typeface="DM Sans"/>
              <a:ea typeface="DM Sans"/>
              <a:cs typeface="DM Sans"/>
              <a:sym typeface="DM Sans"/>
            </a:endParaRPr>
          </a:p>
        </p:txBody>
      </p:sp>
      <p:sp>
        <p:nvSpPr>
          <p:cNvPr id="321" name="Google Shape;321;p50"/>
          <p:cNvSpPr txBox="1"/>
          <p:nvPr/>
        </p:nvSpPr>
        <p:spPr>
          <a:xfrm>
            <a:off x="615900" y="368375"/>
            <a:ext cx="49005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Do Some Math!</a:t>
            </a:r>
            <a:endParaRPr sz="3500">
              <a:solidFill>
                <a:srgbClr val="83FBA3"/>
              </a:solidFill>
              <a:latin typeface="Nanum Myeongjo"/>
              <a:ea typeface="Nanum Myeongjo"/>
              <a:cs typeface="Nanum Myeongjo"/>
              <a:sym typeface="Nanum Myeongjo"/>
            </a:endParaRPr>
          </a:p>
        </p:txBody>
      </p:sp>
      <p:sp>
        <p:nvSpPr>
          <p:cNvPr id="322" name="Google Shape;322;p50"/>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0"/>
          <p:cNvSpPr txBox="1"/>
          <p:nvPr/>
        </p:nvSpPr>
        <p:spPr>
          <a:xfrm>
            <a:off x="6735575" y="2937675"/>
            <a:ext cx="15615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200" b="1">
                <a:solidFill>
                  <a:srgbClr val="145758"/>
                </a:solidFill>
                <a:latin typeface="Proxima Nova"/>
                <a:ea typeface="Proxima Nova"/>
                <a:cs typeface="Proxima Nova"/>
                <a:sym typeface="Proxima Nova"/>
              </a:rPr>
              <a:t>Do the task as a student would. Jot down any reflections that you have as you do the math!</a:t>
            </a:r>
            <a:endParaRPr sz="1200" b="1">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43"/>
        <p:cNvGrpSpPr/>
        <p:nvPr/>
      </p:nvGrpSpPr>
      <p:grpSpPr>
        <a:xfrm>
          <a:off x="0" y="0"/>
          <a:ext cx="0" cy="0"/>
          <a:chOff x="0" y="0"/>
          <a:chExt cx="0" cy="0"/>
        </a:xfrm>
      </p:grpSpPr>
      <p:sp>
        <p:nvSpPr>
          <p:cNvPr id="144" name="Google Shape;144;p33"/>
          <p:cNvSpPr txBox="1"/>
          <p:nvPr/>
        </p:nvSpPr>
        <p:spPr>
          <a:xfrm>
            <a:off x="615900" y="1031000"/>
            <a:ext cx="7620600" cy="1944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6400">
                <a:latin typeface="Nanum Myeongjo"/>
                <a:ea typeface="Nanum Myeongjo"/>
                <a:cs typeface="Nanum Myeongjo"/>
                <a:sym typeface="Nanum Myeongjo"/>
              </a:rPr>
              <a:t>M205 Overview </a:t>
            </a:r>
            <a:endParaRPr sz="6400">
              <a:latin typeface="Nanum Myeongjo"/>
              <a:ea typeface="Nanum Myeongjo"/>
              <a:cs typeface="Nanum Myeongjo"/>
              <a:sym typeface="Nanum Myeongjo"/>
            </a:endParaRPr>
          </a:p>
        </p:txBody>
      </p:sp>
      <p:sp>
        <p:nvSpPr>
          <p:cNvPr id="145" name="Google Shape;145;p33"/>
          <p:cNvSpPr txBox="1"/>
          <p:nvPr/>
        </p:nvSpPr>
        <p:spPr>
          <a:xfrm>
            <a:off x="615900" y="4436800"/>
            <a:ext cx="26823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a:latin typeface="DM Sans Medium"/>
                <a:ea typeface="DM Sans Medium"/>
                <a:cs typeface="DM Sans Medium"/>
                <a:sym typeface="DM Sans Medium"/>
              </a:rPr>
              <a:t>Month XX, XXXX</a:t>
            </a:r>
            <a:endParaRPr sz="1600">
              <a:latin typeface="DM Sans Medium"/>
              <a:ea typeface="DM Sans Medium"/>
              <a:cs typeface="DM Sans Medium"/>
              <a:sym typeface="DM Sans Medium"/>
            </a:endParaRPr>
          </a:p>
        </p:txBody>
      </p:sp>
      <p:pic>
        <p:nvPicPr>
          <p:cNvPr id="146" name="Google Shape;146;p33"/>
          <p:cNvPicPr preferRelativeResize="0"/>
          <p:nvPr/>
        </p:nvPicPr>
        <p:blipFill>
          <a:blip r:embed="rId3">
            <a:alphaModFix/>
          </a:blip>
          <a:stretch>
            <a:fillRect/>
          </a:stretch>
        </p:blipFill>
        <p:spPr>
          <a:xfrm>
            <a:off x="8162438" y="4343025"/>
            <a:ext cx="678562" cy="340075"/>
          </a:xfrm>
          <a:prstGeom prst="rect">
            <a:avLst/>
          </a:prstGeom>
          <a:noFill/>
          <a:ln>
            <a:noFill/>
          </a:ln>
        </p:spPr>
      </p:pic>
      <p:sp>
        <p:nvSpPr>
          <p:cNvPr id="147" name="Google Shape;147;p33"/>
          <p:cNvSpPr txBox="1"/>
          <p:nvPr/>
        </p:nvSpPr>
        <p:spPr>
          <a:xfrm>
            <a:off x="615900" y="1880150"/>
            <a:ext cx="43407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b="1">
                <a:latin typeface="DM Sans"/>
                <a:ea typeface="DM Sans"/>
                <a:cs typeface="DM Sans"/>
                <a:sym typeface="DM Sans"/>
              </a:rPr>
              <a:t>XQ Badge Project PL Series Baseline Session</a:t>
            </a:r>
            <a:endParaRPr sz="1600" b="1">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27"/>
        <p:cNvGrpSpPr/>
        <p:nvPr/>
      </p:nvGrpSpPr>
      <p:grpSpPr>
        <a:xfrm>
          <a:off x="0" y="0"/>
          <a:ext cx="0" cy="0"/>
          <a:chOff x="0" y="0"/>
          <a:chExt cx="0" cy="0"/>
        </a:xfrm>
      </p:grpSpPr>
      <p:cxnSp>
        <p:nvCxnSpPr>
          <p:cNvPr id="328" name="Google Shape;328;p5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29" name="Google Shape;329;p5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30" name="Google Shape;330;p51"/>
          <p:cNvSpPr txBox="1"/>
          <p:nvPr/>
        </p:nvSpPr>
        <p:spPr>
          <a:xfrm>
            <a:off x="615900" y="1598550"/>
            <a:ext cx="5917800" cy="2851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2300">
                <a:solidFill>
                  <a:schemeClr val="lt1"/>
                </a:solidFill>
                <a:latin typeface="DM Sans"/>
                <a:ea typeface="DM Sans"/>
                <a:cs typeface="DM Sans"/>
                <a:sym typeface="DM Sans"/>
              </a:rPr>
              <a:t>Draw a circle on a coordinate plane centered at (0,0) with a radius of 1. This is called a unit circle.</a:t>
            </a: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 sz="2300">
                <a:solidFill>
                  <a:schemeClr val="lt1"/>
                </a:solidFill>
                <a:latin typeface="DM Sans"/>
                <a:ea typeface="DM Sans"/>
                <a:cs typeface="DM Sans"/>
                <a:sym typeface="DM Sans"/>
              </a:rPr>
              <a:t>What is the circumference of the circle?</a:t>
            </a: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endParaRPr sz="2300">
              <a:solidFill>
                <a:schemeClr val="lt1"/>
              </a:solidFill>
              <a:latin typeface="DM Sans"/>
              <a:ea typeface="DM Sans"/>
              <a:cs typeface="DM Sans"/>
              <a:sym typeface="DM Sans"/>
            </a:endParaRPr>
          </a:p>
        </p:txBody>
      </p:sp>
      <p:sp>
        <p:nvSpPr>
          <p:cNvPr id="331" name="Google Shape;331;p51"/>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32" name="Google Shape;332;p51"/>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DM Sans"/>
                <a:ea typeface="DM Sans"/>
                <a:cs typeface="DM Sans"/>
                <a:sym typeface="DM Sans"/>
              </a:rPr>
              <a:t>Choose 1-2 Content and Practice Expectations that student work could give evidence of.</a:t>
            </a:r>
            <a:endParaRPr sz="1100" b="1">
              <a:solidFill>
                <a:srgbClr val="145758"/>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37"/>
        <p:cNvGrpSpPr/>
        <p:nvPr/>
      </p:nvGrpSpPr>
      <p:grpSpPr>
        <a:xfrm>
          <a:off x="0" y="0"/>
          <a:ext cx="0" cy="0"/>
          <a:chOff x="0" y="0"/>
          <a:chExt cx="0" cy="0"/>
        </a:xfrm>
      </p:grpSpPr>
      <p:cxnSp>
        <p:nvCxnSpPr>
          <p:cNvPr id="338" name="Google Shape;338;p5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39" name="Google Shape;339;p5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40" name="Google Shape;340;p52"/>
          <p:cNvSpPr txBox="1"/>
          <p:nvPr/>
        </p:nvSpPr>
        <p:spPr>
          <a:xfrm>
            <a:off x="615900" y="1598550"/>
            <a:ext cx="5917800" cy="2290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2300">
                <a:solidFill>
                  <a:schemeClr val="lt1"/>
                </a:solidFill>
                <a:latin typeface="DM Sans"/>
                <a:ea typeface="DM Sans"/>
                <a:cs typeface="DM Sans"/>
                <a:sym typeface="DM Sans"/>
              </a:rPr>
              <a:t>Draw a circle on a coordinate plane centered at (0,0) with a radius of 1. This is called a unit circle.</a:t>
            </a: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 sz="2300">
                <a:solidFill>
                  <a:schemeClr val="lt1"/>
                </a:solidFill>
                <a:latin typeface="DM Sans"/>
                <a:ea typeface="DM Sans"/>
                <a:cs typeface="DM Sans"/>
                <a:sym typeface="DM Sans"/>
              </a:rPr>
              <a:t>What is the circumference of the circle?</a:t>
            </a: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endParaRPr sz="2300">
              <a:solidFill>
                <a:schemeClr val="lt1"/>
              </a:solidFill>
              <a:latin typeface="DM Sans"/>
              <a:ea typeface="DM Sans"/>
              <a:cs typeface="DM Sans"/>
              <a:sym typeface="DM Sans"/>
            </a:endParaRPr>
          </a:p>
        </p:txBody>
      </p:sp>
      <p:sp>
        <p:nvSpPr>
          <p:cNvPr id="341" name="Google Shape;341;p52"/>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42" name="Google Shape;342;p52"/>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2"/>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205.a: Understand radian measure of an angle as the length of the arc on the unit circle subtended by the angle.</a:t>
            </a:r>
            <a:endParaRPr sz="1100" b="1">
              <a:solidFill>
                <a:srgbClr val="145758"/>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47"/>
        <p:cNvGrpSpPr/>
        <p:nvPr/>
      </p:nvGrpSpPr>
      <p:grpSpPr>
        <a:xfrm>
          <a:off x="0" y="0"/>
          <a:ext cx="0" cy="0"/>
          <a:chOff x="0" y="0"/>
          <a:chExt cx="0" cy="0"/>
        </a:xfrm>
      </p:grpSpPr>
      <p:sp>
        <p:nvSpPr>
          <p:cNvPr id="348" name="Google Shape;348;p5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M205 Badge Title, students will employ the following learning principles: </a:t>
            </a:r>
            <a:endParaRPr sz="900" b="1">
              <a:solidFill>
                <a:schemeClr val="dk1"/>
              </a:solidFill>
              <a:latin typeface="DM Sans"/>
              <a:ea typeface="DM Sans"/>
              <a:cs typeface="DM Sans"/>
              <a:sym typeface="DM Sans"/>
            </a:endParaRPr>
          </a:p>
        </p:txBody>
      </p:sp>
      <p:sp>
        <p:nvSpPr>
          <p:cNvPr id="349" name="Google Shape;349;p5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50" name="Google Shape;350;p5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51" name="Google Shape;351;p5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cxnSp>
        <p:nvCxnSpPr>
          <p:cNvPr id="353" name="Google Shape;353;p5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54" name="Google Shape;354;p5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55" name="Google Shape;355;p5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59"/>
        <p:cNvGrpSpPr/>
        <p:nvPr/>
      </p:nvGrpSpPr>
      <p:grpSpPr>
        <a:xfrm>
          <a:off x="0" y="0"/>
          <a:ext cx="0" cy="0"/>
          <a:chOff x="0" y="0"/>
          <a:chExt cx="0" cy="0"/>
        </a:xfrm>
      </p:grpSpPr>
      <p:sp>
        <p:nvSpPr>
          <p:cNvPr id="360" name="Google Shape;360;p5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M205 Badge Title, students will employ the following learning principles: </a:t>
            </a:r>
            <a:endParaRPr sz="900" b="1">
              <a:solidFill>
                <a:schemeClr val="dk1"/>
              </a:solidFill>
              <a:latin typeface="DM Sans"/>
              <a:ea typeface="DM Sans"/>
              <a:cs typeface="DM Sans"/>
              <a:sym typeface="DM Sans"/>
            </a:endParaRPr>
          </a:p>
        </p:txBody>
      </p:sp>
      <p:sp>
        <p:nvSpPr>
          <p:cNvPr id="361" name="Google Shape;361;p5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62" name="Google Shape;362;p5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63" name="Google Shape;363;p5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4" name="Google Shape;364;p5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65" name="Google Shape;365;p5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66" name="Google Shape;366;p5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67" name="Google Shape;367;p5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368" name="Google Shape;368;p54"/>
          <p:cNvSpPr/>
          <p:nvPr/>
        </p:nvSpPr>
        <p:spPr>
          <a:xfrm>
            <a:off x="6543275" y="2578725"/>
            <a:ext cx="2169900" cy="21453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b="1">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72"/>
        <p:cNvGrpSpPr/>
        <p:nvPr/>
      </p:nvGrpSpPr>
      <p:grpSpPr>
        <a:xfrm>
          <a:off x="0" y="0"/>
          <a:ext cx="0" cy="0"/>
          <a:chOff x="0" y="0"/>
          <a:chExt cx="0" cy="0"/>
        </a:xfrm>
      </p:grpSpPr>
      <p:sp>
        <p:nvSpPr>
          <p:cNvPr id="373" name="Google Shape;373;p55"/>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M205 Badge Title, students will employ the following learning principles: </a:t>
            </a:r>
            <a:endParaRPr sz="900" b="1">
              <a:solidFill>
                <a:schemeClr val="dk1"/>
              </a:solidFill>
              <a:latin typeface="DM Sans"/>
              <a:ea typeface="DM Sans"/>
              <a:cs typeface="DM Sans"/>
              <a:sym typeface="DM Sans"/>
            </a:endParaRPr>
          </a:p>
        </p:txBody>
      </p:sp>
      <p:sp>
        <p:nvSpPr>
          <p:cNvPr id="374" name="Google Shape;374;p55"/>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75" name="Google Shape;375;p55"/>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76" name="Google Shape;376;p55"/>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7" name="Google Shape;377;p55"/>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78" name="Google Shape;378;p55"/>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79" name="Google Shape;379;p55"/>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5"/>
          <p:cNvSpPr txBox="1"/>
          <p:nvPr/>
        </p:nvSpPr>
        <p:spPr>
          <a:xfrm>
            <a:off x="6739325" y="3235575"/>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Share what </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you came up with!</a:t>
            </a:r>
            <a:endParaRPr sz="1000" b="1">
              <a:solidFill>
                <a:srgbClr val="83FBA3"/>
              </a:solidFill>
              <a:latin typeface="DM Sans"/>
              <a:ea typeface="DM Sans"/>
              <a:cs typeface="DM Sans"/>
              <a:sym typeface="DM Sans"/>
            </a:endParaRPr>
          </a:p>
        </p:txBody>
      </p:sp>
      <p:cxnSp>
        <p:nvCxnSpPr>
          <p:cNvPr id="381" name="Google Shape;381;p55"/>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82" name="Google Shape;382;p55"/>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86"/>
        <p:cNvGrpSpPr/>
        <p:nvPr/>
      </p:nvGrpSpPr>
      <p:grpSpPr>
        <a:xfrm>
          <a:off x="0" y="0"/>
          <a:ext cx="0" cy="0"/>
          <a:chOff x="0" y="0"/>
          <a:chExt cx="0" cy="0"/>
        </a:xfrm>
      </p:grpSpPr>
      <p:cxnSp>
        <p:nvCxnSpPr>
          <p:cNvPr id="387" name="Google Shape;387;p56"/>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88" name="Google Shape;388;p56"/>
          <p:cNvSpPr txBox="1"/>
          <p:nvPr/>
        </p:nvSpPr>
        <p:spPr>
          <a:xfrm>
            <a:off x="3419850" y="303450"/>
            <a:ext cx="4318200" cy="1575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Student Work</a:t>
            </a:r>
            <a:endParaRPr sz="5200">
              <a:solidFill>
                <a:schemeClr val="dk1"/>
              </a:solidFill>
              <a:latin typeface="Nanum Myeongjo"/>
              <a:ea typeface="Nanum Myeongjo"/>
              <a:cs typeface="Nanum Myeongjo"/>
              <a:sym typeface="Nanum Myeongjo"/>
            </a:endParaRPr>
          </a:p>
        </p:txBody>
      </p:sp>
      <p:sp>
        <p:nvSpPr>
          <p:cNvPr id="389" name="Google Shape;389;p5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03</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93"/>
        <p:cNvGrpSpPr/>
        <p:nvPr/>
      </p:nvGrpSpPr>
      <p:grpSpPr>
        <a:xfrm>
          <a:off x="0" y="0"/>
          <a:ext cx="0" cy="0"/>
          <a:chOff x="0" y="0"/>
          <a:chExt cx="0" cy="0"/>
        </a:xfrm>
      </p:grpSpPr>
      <p:cxnSp>
        <p:nvCxnSpPr>
          <p:cNvPr id="394" name="Google Shape;394;p5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95" name="Google Shape;395;p5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96" name="Google Shape;396;p57"/>
          <p:cNvSpPr txBox="1"/>
          <p:nvPr/>
        </p:nvSpPr>
        <p:spPr>
          <a:xfrm>
            <a:off x="664600" y="1027825"/>
            <a:ext cx="7924800" cy="3771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“The history of classifying people by intelligence and ability is inextricably intertwined with the eugenics movement and anti-egalitarian ideas, structures, and practices (Oakes et al., 1997). Given these roots, it should not be surprising that ability labels continue to be applied in ways that reflect and reproduce social hierarchies based on race, gender, dis/ability, language, and class (Martin 2009). …</a:t>
            </a:r>
            <a:endParaRPr sz="1800">
              <a:solidFill>
                <a:schemeClr val="lt1"/>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 sz="1800">
                <a:solidFill>
                  <a:schemeClr val="lt1"/>
                </a:solidFill>
                <a:latin typeface="DM Sans"/>
                <a:ea typeface="DM Sans"/>
                <a:cs typeface="DM Sans"/>
                <a:sym typeface="DM Sans"/>
              </a:rPr>
              <a:t>This matters at the level of broad social organization (e.g., representation in STEM fields) and at the scale of individual students and their access to opportunities, resources, and identities as learners and doers of mathematics as valuable and valued members of our society.”  </a:t>
            </a:r>
            <a:endParaRPr sz="1800">
              <a:solidFill>
                <a:schemeClr val="lt1"/>
              </a:solidFill>
              <a:latin typeface="DM Sans"/>
              <a:ea typeface="DM Sans"/>
              <a:cs typeface="DM Sans"/>
              <a:sym typeface="DM Sans"/>
            </a:endParaRPr>
          </a:p>
          <a:p>
            <a:pPr marL="0" lvl="0" indent="0" algn="r" rtl="0">
              <a:lnSpc>
                <a:spcPct val="115000"/>
              </a:lnSpc>
              <a:spcBef>
                <a:spcPts val="1200"/>
              </a:spcBef>
              <a:spcAft>
                <a:spcPts val="1200"/>
              </a:spcAft>
              <a:buClr>
                <a:schemeClr val="dk1"/>
              </a:buClr>
              <a:buSzPts val="1100"/>
              <a:buFont typeface="Arial"/>
              <a:buNone/>
            </a:pPr>
            <a:r>
              <a:rPr lang="en" sz="1800">
                <a:solidFill>
                  <a:schemeClr val="lt1"/>
                </a:solidFill>
                <a:latin typeface="DM Sans"/>
                <a:ea typeface="DM Sans"/>
                <a:cs typeface="DM Sans"/>
                <a:sym typeface="DM Sans"/>
              </a:rPr>
              <a:t>-National Council of Teachers of Mathematics </a:t>
            </a:r>
            <a:endParaRPr sz="1500">
              <a:solidFill>
                <a:schemeClr val="lt1"/>
              </a:solidFill>
              <a:latin typeface="DM Sans"/>
              <a:ea typeface="DM Sans"/>
              <a:cs typeface="DM Sans"/>
              <a:sym typeface="DM Sans"/>
            </a:endParaRPr>
          </a:p>
        </p:txBody>
      </p:sp>
      <p:sp>
        <p:nvSpPr>
          <p:cNvPr id="397" name="Google Shape;397;p57"/>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 is the impact of our labels?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01"/>
        <p:cNvGrpSpPr/>
        <p:nvPr/>
      </p:nvGrpSpPr>
      <p:grpSpPr>
        <a:xfrm>
          <a:off x="0" y="0"/>
          <a:ext cx="0" cy="0"/>
          <a:chOff x="0" y="0"/>
          <a:chExt cx="0" cy="0"/>
        </a:xfrm>
      </p:grpSpPr>
      <p:sp>
        <p:nvSpPr>
          <p:cNvPr id="402" name="Google Shape;402;p58"/>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03" name="Google Shape;403;p58"/>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404" name="Google Shape;404;p58"/>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58"/>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06" name="Google Shape;406;p58"/>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407" name="Google Shape;407;p58"/>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11"/>
        <p:cNvGrpSpPr/>
        <p:nvPr/>
      </p:nvGrpSpPr>
      <p:grpSpPr>
        <a:xfrm>
          <a:off x="0" y="0"/>
          <a:ext cx="0" cy="0"/>
          <a:chOff x="0" y="0"/>
          <a:chExt cx="0" cy="0"/>
        </a:xfrm>
      </p:grpSpPr>
      <p:cxnSp>
        <p:nvCxnSpPr>
          <p:cNvPr id="412" name="Google Shape;412;p59"/>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13" name="Google Shape;413;p59"/>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14" name="Google Shape;414;p59"/>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2400">
              <a:solidFill>
                <a:schemeClr val="dk1"/>
              </a:solidFill>
              <a:latin typeface="Nanum Myeongjo"/>
              <a:ea typeface="Nanum Myeongjo"/>
              <a:cs typeface="Nanum Myeongjo"/>
              <a:sym typeface="Nanum Myeongjo"/>
            </a:endParaRPr>
          </a:p>
        </p:txBody>
      </p:sp>
      <p:sp>
        <p:nvSpPr>
          <p:cNvPr id="415" name="Google Shape;415;p59"/>
          <p:cNvSpPr/>
          <p:nvPr/>
        </p:nvSpPr>
        <p:spPr>
          <a:xfrm>
            <a:off x="2085125" y="2540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9"/>
          <p:cNvSpPr txBox="1"/>
          <p:nvPr/>
        </p:nvSpPr>
        <p:spPr>
          <a:xfrm>
            <a:off x="2365175" y="3190125"/>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Come off mute and share what you saw!</a:t>
            </a:r>
            <a:endParaRPr b="1">
              <a:solidFill>
                <a:srgbClr val="BDFCD7"/>
              </a:solidFill>
              <a:latin typeface="DM Sans"/>
              <a:ea typeface="DM Sans"/>
              <a:cs typeface="DM Sans"/>
              <a:sym typeface="DM Sans"/>
            </a:endParaRPr>
          </a:p>
        </p:txBody>
      </p:sp>
      <p:sp>
        <p:nvSpPr>
          <p:cNvPr id="417" name="Google Shape;417;p59"/>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18" name="Google Shape;418;p59"/>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sp>
        <p:nvSpPr>
          <p:cNvPr id="419" name="Google Shape;419;p59"/>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23"/>
        <p:cNvGrpSpPr/>
        <p:nvPr/>
      </p:nvGrpSpPr>
      <p:grpSpPr>
        <a:xfrm>
          <a:off x="0" y="0"/>
          <a:ext cx="0" cy="0"/>
          <a:chOff x="0" y="0"/>
          <a:chExt cx="0" cy="0"/>
        </a:xfrm>
      </p:grpSpPr>
      <p:cxnSp>
        <p:nvCxnSpPr>
          <p:cNvPr id="424" name="Google Shape;424;p6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25" name="Google Shape;425;p6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26" name="Google Shape;426;p60"/>
          <p:cNvSpPr txBox="1"/>
          <p:nvPr/>
        </p:nvSpPr>
        <p:spPr>
          <a:xfrm>
            <a:off x="1613100" y="376226"/>
            <a:ext cx="5917800" cy="538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1000"/>
              </a:spcAft>
              <a:buClr>
                <a:schemeClr val="dk1"/>
              </a:buClr>
              <a:buSzPts val="1100"/>
              <a:buFont typeface="Arial"/>
              <a:buNone/>
            </a:pPr>
            <a:r>
              <a:rPr lang="en" sz="3500">
                <a:solidFill>
                  <a:srgbClr val="83FBA3"/>
                </a:solidFill>
                <a:latin typeface="Nanum Myeongjo"/>
                <a:ea typeface="Nanum Myeongjo"/>
                <a:cs typeface="Nanum Myeongjo"/>
                <a:sym typeface="Nanum Myeongjo"/>
              </a:rPr>
              <a:t>Criteria for Success</a:t>
            </a:r>
            <a:endParaRPr sz="3500">
              <a:solidFill>
                <a:schemeClr val="lt1"/>
              </a:solidFill>
              <a:latin typeface="Nanum Myeongjo"/>
              <a:ea typeface="Nanum Myeongjo"/>
              <a:cs typeface="Nanum Myeongjo"/>
              <a:sym typeface="Nanum Myeongjo"/>
            </a:endParaRPr>
          </a:p>
        </p:txBody>
      </p:sp>
      <p:graphicFrame>
        <p:nvGraphicFramePr>
          <p:cNvPr id="427" name="Google Shape;427;p60"/>
          <p:cNvGraphicFramePr/>
          <p:nvPr/>
        </p:nvGraphicFramePr>
        <p:xfrm>
          <a:off x="1037388" y="1308850"/>
          <a:ext cx="3000000" cy="3000000"/>
        </p:xfrm>
        <a:graphic>
          <a:graphicData uri="http://schemas.openxmlformats.org/drawingml/2006/table">
            <a:tbl>
              <a:tblPr>
                <a:noFill/>
                <a:tableStyleId>{6F8F2C1E-5310-42B3-985B-560427ACCBCD}</a:tableStyleId>
              </a:tblPr>
              <a:tblGrid>
                <a:gridCol w="2677225">
                  <a:extLst>
                    <a:ext uri="{9D8B030D-6E8A-4147-A177-3AD203B41FA5}">
                      <a16:colId xmlns:a16="http://schemas.microsoft.com/office/drawing/2014/main" val="20000"/>
                    </a:ext>
                  </a:extLst>
                </a:gridCol>
                <a:gridCol w="2807825">
                  <a:extLst>
                    <a:ext uri="{9D8B030D-6E8A-4147-A177-3AD203B41FA5}">
                      <a16:colId xmlns:a16="http://schemas.microsoft.com/office/drawing/2014/main" val="20001"/>
                    </a:ext>
                  </a:extLst>
                </a:gridCol>
                <a:gridCol w="1839225">
                  <a:extLst>
                    <a:ext uri="{9D8B030D-6E8A-4147-A177-3AD203B41FA5}">
                      <a16:colId xmlns:a16="http://schemas.microsoft.com/office/drawing/2014/main" val="20002"/>
                    </a:ext>
                  </a:extLst>
                </a:gridCol>
              </a:tblGrid>
              <a:tr h="500025">
                <a:tc>
                  <a:txBody>
                    <a:bodyPr/>
                    <a:lstStyle/>
                    <a:p>
                      <a:pPr marL="0" lvl="0" indent="0" algn="l" rtl="0">
                        <a:spcBef>
                          <a:spcPts val="0"/>
                        </a:spcBef>
                        <a:spcAft>
                          <a:spcPts val="0"/>
                        </a:spcAft>
                        <a:buNone/>
                      </a:pPr>
                      <a:r>
                        <a:rPr lang="en" sz="1200" b="1">
                          <a:latin typeface="DM Sans"/>
                          <a:ea typeface="DM Sans"/>
                          <a:cs typeface="DM Sans"/>
                          <a:sym typeface="DM Sans"/>
                        </a:rPr>
                        <a:t>Conference and Provide Revision Support</a:t>
                      </a:r>
                      <a:endParaRPr sz="1200" b="1">
                        <a:latin typeface="DM Sans"/>
                        <a:ea typeface="DM Sans"/>
                        <a:cs typeface="DM Sans"/>
                        <a:sym typeface="DM Sans"/>
                      </a:endParaRPr>
                    </a:p>
                  </a:txBody>
                  <a:tcPr marL="63500" marR="63500" marT="63500" marB="63500">
                    <a:solidFill>
                      <a:srgbClr val="83FBA3"/>
                    </a:solidFill>
                  </a:tcPr>
                </a:tc>
                <a:tc>
                  <a:txBody>
                    <a:bodyPr/>
                    <a:lstStyle/>
                    <a:p>
                      <a:pPr marL="0" lvl="0" indent="0" algn="l" rtl="0">
                        <a:spcBef>
                          <a:spcPts val="0"/>
                        </a:spcBef>
                        <a:spcAft>
                          <a:spcPts val="0"/>
                        </a:spcAft>
                        <a:buNone/>
                      </a:pPr>
                      <a:r>
                        <a:rPr lang="en" sz="1200" b="1">
                          <a:latin typeface="DM Sans"/>
                          <a:ea typeface="DM Sans"/>
                          <a:cs typeface="DM Sans"/>
                          <a:sym typeface="DM Sans"/>
                        </a:rPr>
                        <a:t>Accept with Revision</a:t>
                      </a:r>
                      <a:endParaRPr sz="1200" b="1">
                        <a:latin typeface="DM Sans"/>
                        <a:ea typeface="DM Sans"/>
                        <a:cs typeface="DM Sans"/>
                        <a:sym typeface="DM Sans"/>
                      </a:endParaRPr>
                    </a:p>
                  </a:txBody>
                  <a:tcPr marL="63500" marR="63500" marT="63500" marB="63500">
                    <a:lnB w="12700" cap="flat" cmpd="sng">
                      <a:solidFill>
                        <a:srgbClr val="1F1F1F"/>
                      </a:solidFill>
                      <a:prstDash val="solid"/>
                      <a:round/>
                      <a:headEnd type="none" w="sm" len="sm"/>
                      <a:tailEnd type="none" w="sm" len="sm"/>
                    </a:lnB>
                    <a:solidFill>
                      <a:srgbClr val="83FBA3"/>
                    </a:solidFill>
                  </a:tcPr>
                </a:tc>
                <a:tc>
                  <a:txBody>
                    <a:bodyPr/>
                    <a:lstStyle/>
                    <a:p>
                      <a:pPr marL="0" lvl="0" indent="0" algn="l" rtl="0">
                        <a:spcBef>
                          <a:spcPts val="0"/>
                        </a:spcBef>
                        <a:spcAft>
                          <a:spcPts val="0"/>
                        </a:spcAft>
                        <a:buNone/>
                      </a:pPr>
                      <a:r>
                        <a:rPr lang="en" sz="1200" b="1">
                          <a:latin typeface="DM Sans"/>
                          <a:ea typeface="DM Sans"/>
                          <a:cs typeface="DM Sans"/>
                          <a:sym typeface="DM Sans"/>
                        </a:rPr>
                        <a:t>Accept</a:t>
                      </a:r>
                      <a:endParaRPr sz="1200" b="1">
                        <a:latin typeface="DM Sans"/>
                        <a:ea typeface="DM Sans"/>
                        <a:cs typeface="DM Sans"/>
                        <a:sym typeface="DM Sans"/>
                      </a:endParaRPr>
                    </a:p>
                  </a:txBody>
                  <a:tcPr marL="63500" marR="63500" marT="63500" marB="63500">
                    <a:solidFill>
                      <a:srgbClr val="83FBA3"/>
                    </a:solidFill>
                  </a:tcPr>
                </a:tc>
                <a:extLst>
                  <a:ext uri="{0D108BD9-81ED-4DB2-BD59-A6C34878D82A}">
                    <a16:rowId xmlns:a16="http://schemas.microsoft.com/office/drawing/2014/main" val="10000"/>
                  </a:ext>
                </a:extLst>
              </a:tr>
              <a:tr h="1634625">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a:solidFill>
                          <a:schemeClr val="lt1"/>
                        </a:solidFill>
                        <a:latin typeface="DM Sans"/>
                        <a:ea typeface="DM Sans"/>
                        <a:cs typeface="DM Sans"/>
                        <a:sym typeface="DM Sans"/>
                      </a:endParaRPr>
                    </a:p>
                  </a:txBody>
                  <a:tcPr marL="63500" marR="63500" marT="63500" marB="63500">
                    <a:lnR w="12700" cap="flat" cmpd="sng">
                      <a:solidFill>
                        <a:srgbClr val="1F1F1F"/>
                      </a:solidFill>
                      <a:prstDash val="solid"/>
                      <a:round/>
                      <a:headEnd type="none" w="sm" len="sm"/>
                      <a:tailEnd type="none" w="sm" len="sm"/>
                    </a:lnR>
                    <a:solidFill>
                      <a:schemeClr val="accent3"/>
                    </a:solidFill>
                  </a:tcPr>
                </a:tc>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lnR w="12700" cap="flat" cmpd="sng">
                      <a:solidFill>
                        <a:srgbClr val="1F1F1F"/>
                      </a:solidFill>
                      <a:prstDash val="solid"/>
                      <a:round/>
                      <a:headEnd type="none" w="sm" len="sm"/>
                      <a:tailEnd type="none" w="sm" len="sm"/>
                    </a:lnR>
                    <a:lnT w="12700" cap="flat" cmpd="sng">
                      <a:solidFill>
                        <a:srgbClr val="1F1F1F"/>
                      </a:solidFill>
                      <a:prstDash val="solid"/>
                      <a:round/>
                      <a:headEnd type="none" w="sm" len="sm"/>
                      <a:tailEnd type="none" w="sm" len="sm"/>
                    </a:lnT>
                    <a:lnB w="12700" cap="flat" cmpd="sng">
                      <a:solidFill>
                        <a:srgbClr val="1F1F1F"/>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demonstrates evidence that they have met the expectations of the indicator(s).</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solidFill>
                      <a:schemeClr val="accent3"/>
                    </a:solidFill>
                  </a:tcPr>
                </a:tc>
                <a:extLst>
                  <a:ext uri="{0D108BD9-81ED-4DB2-BD59-A6C34878D82A}">
                    <a16:rowId xmlns:a16="http://schemas.microsoft.com/office/drawing/2014/main" val="10001"/>
                  </a:ext>
                </a:extLst>
              </a:tr>
            </a:tbl>
          </a:graphicData>
        </a:graphic>
      </p:graphicFrame>
      <p:sp>
        <p:nvSpPr>
          <p:cNvPr id="428" name="Google Shape;428;p60"/>
          <p:cNvSpPr/>
          <p:nvPr/>
        </p:nvSpPr>
        <p:spPr>
          <a:xfrm>
            <a:off x="6956600" y="3044050"/>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0"/>
          <p:cNvSpPr txBox="1"/>
          <p:nvPr/>
        </p:nvSpPr>
        <p:spPr>
          <a:xfrm>
            <a:off x="7148900" y="3763150"/>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What resonates with you? What questions surace for you?</a:t>
            </a:r>
            <a:endParaRPr sz="1100" b="1">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51"/>
        <p:cNvGrpSpPr/>
        <p:nvPr/>
      </p:nvGrpSpPr>
      <p:grpSpPr>
        <a:xfrm>
          <a:off x="0" y="0"/>
          <a:ext cx="0" cy="0"/>
          <a:chOff x="0" y="0"/>
          <a:chExt cx="0" cy="0"/>
        </a:xfrm>
      </p:grpSpPr>
      <p:cxnSp>
        <p:nvCxnSpPr>
          <p:cNvPr id="152" name="Google Shape;152;p3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53" name="Google Shape;153;p3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54" name="Google Shape;154;p34"/>
          <p:cNvSpPr txBox="1"/>
          <p:nvPr/>
        </p:nvSpPr>
        <p:spPr>
          <a:xfrm>
            <a:off x="768300" y="379351"/>
            <a:ext cx="5917800" cy="3899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Welcome!</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r>
              <a:rPr lang="en" sz="3500">
                <a:solidFill>
                  <a:schemeClr val="lt1"/>
                </a:solidFill>
                <a:latin typeface="DM Sans"/>
                <a:ea typeface="DM Sans"/>
                <a:cs typeface="DM Sans"/>
                <a:sym typeface="DM Sans"/>
              </a:rPr>
              <a:t>Community Builder:</a:t>
            </a:r>
            <a:br>
              <a:rPr lang="en" sz="3500">
                <a:solidFill>
                  <a:schemeClr val="lt1"/>
                </a:solidFill>
                <a:latin typeface="Nanum Myeongjo"/>
                <a:ea typeface="Nanum Myeongjo"/>
                <a:cs typeface="Nanum Myeongjo"/>
                <a:sym typeface="Nanum Myeongjo"/>
              </a:rPr>
            </a:br>
            <a:r>
              <a:rPr lang="en" sz="3500">
                <a:solidFill>
                  <a:schemeClr val="lt1"/>
                </a:solidFill>
                <a:latin typeface="Nanum Myeongjo"/>
                <a:ea typeface="Nanum Myeongjo"/>
                <a:cs typeface="Nanum Myeongjo"/>
                <a:sym typeface="Nanum Myeongjo"/>
              </a:rPr>
              <a:t>Write a “tweet” in 140 characters or less to describe a moment/interaction that pushed your teaching practice. Get ready to share!</a:t>
            </a:r>
            <a:endParaRPr sz="3500">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33"/>
        <p:cNvGrpSpPr/>
        <p:nvPr/>
      </p:nvGrpSpPr>
      <p:grpSpPr>
        <a:xfrm>
          <a:off x="0" y="0"/>
          <a:ext cx="0" cy="0"/>
          <a:chOff x="0" y="0"/>
          <a:chExt cx="0" cy="0"/>
        </a:xfrm>
      </p:grpSpPr>
      <p:cxnSp>
        <p:nvCxnSpPr>
          <p:cNvPr id="434" name="Google Shape;434;p6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35" name="Google Shape;435;p6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36" name="Google Shape;436;p61"/>
          <p:cNvSpPr txBox="1"/>
          <p:nvPr/>
        </p:nvSpPr>
        <p:spPr>
          <a:xfrm>
            <a:off x="615900" y="1045388"/>
            <a:ext cx="7191900" cy="356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700">
                <a:solidFill>
                  <a:schemeClr val="lt1"/>
                </a:solidFill>
                <a:latin typeface="DM Sans"/>
                <a:ea typeface="DM Sans"/>
                <a:cs typeface="DM Sans"/>
                <a:sym typeface="DM Sans"/>
              </a:rPr>
              <a:t>To cultivate student voice, we must first feel a sense of agency as educators. We have to free our minds from the persistent narrative that test scores and even grades tell a legitimate story about our students’ success. We have to free our own learning spirits to be bold and experimental - to try pedagogical approaches that feel new, edgy, and perhaps uncomfortable. We have to be willing to flip our pedagogy and instructional leadership to center student and teacher voices, just as we flipped the dashboard to center street data. This requires that we recognize the features of a pedagogy of compliance that still operate inside many classrooms and professional-learning spaces.</a:t>
            </a:r>
            <a:endParaRPr sz="1700">
              <a:solidFill>
                <a:schemeClr val="lt1"/>
              </a:solidFill>
              <a:latin typeface="DM Sans"/>
              <a:ea typeface="DM Sans"/>
              <a:cs typeface="DM Sans"/>
              <a:sym typeface="DM Sans"/>
            </a:endParaRPr>
          </a:p>
          <a:p>
            <a:pPr marL="457200" lvl="0" indent="0" algn="l" rtl="0">
              <a:lnSpc>
                <a:spcPct val="115000"/>
              </a:lnSpc>
              <a:spcBef>
                <a:spcPts val="1200"/>
              </a:spcBef>
              <a:spcAft>
                <a:spcPts val="0"/>
              </a:spcAft>
              <a:buClr>
                <a:schemeClr val="dk1"/>
              </a:buClr>
              <a:buSzPts val="1100"/>
              <a:buFont typeface="Arial"/>
              <a:buNone/>
            </a:pPr>
            <a:r>
              <a:rPr lang="en" sz="1200">
                <a:solidFill>
                  <a:schemeClr val="lt1"/>
                </a:solidFill>
                <a:latin typeface="DM Sans"/>
                <a:ea typeface="DM Sans"/>
                <a:cs typeface="DM Sans"/>
                <a:sym typeface="DM Sans"/>
              </a:rPr>
              <a:t>Source: Safir, Shane, and Jamila Dugan. Street Data: A Next-Generation Model for Equity, Pedagogy, and School Transformation. Corwin, 2021. </a:t>
            </a:r>
            <a:endParaRPr>
              <a:solidFill>
                <a:schemeClr val="lt1"/>
              </a:solidFill>
              <a:latin typeface="DM Sans"/>
              <a:ea typeface="DM Sans"/>
              <a:cs typeface="DM Sans"/>
              <a:sym typeface="DM Sans"/>
            </a:endParaRPr>
          </a:p>
        </p:txBody>
      </p:sp>
      <p:sp>
        <p:nvSpPr>
          <p:cNvPr id="437" name="Google Shape;437;p61"/>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Humanizing Assessment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441"/>
        <p:cNvGrpSpPr/>
        <p:nvPr/>
      </p:nvGrpSpPr>
      <p:grpSpPr>
        <a:xfrm>
          <a:off x="0" y="0"/>
          <a:ext cx="0" cy="0"/>
          <a:chOff x="0" y="0"/>
          <a:chExt cx="0" cy="0"/>
        </a:xfrm>
      </p:grpSpPr>
      <p:cxnSp>
        <p:nvCxnSpPr>
          <p:cNvPr id="442" name="Google Shape;442;p62"/>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443" name="Google Shape;443;p62"/>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444" name="Google Shape;444;p6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445" name="Google Shape;445;p62"/>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6" name="Google Shape;446;p6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447" name="Google Shape;447;p62"/>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448" name="Google Shape;448;p6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449" name="Google Shape;449;p62"/>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450" name="Google Shape;450;p62"/>
          <p:cNvSpPr txBox="1"/>
          <p:nvPr/>
        </p:nvSpPr>
        <p:spPr>
          <a:xfrm>
            <a:off x="325175" y="2843600"/>
            <a:ext cx="2169900" cy="615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205.a: Understand radian measure of an angle as the length of the arc on the unit circle subtended by the angle.</a:t>
            </a:r>
            <a:endParaRPr sz="1000" b="1">
              <a:solidFill>
                <a:schemeClr val="dk1"/>
              </a:solidFill>
              <a:latin typeface="DM Sans"/>
              <a:ea typeface="DM Sans"/>
              <a:cs typeface="DM Sans"/>
              <a:sym typeface="DM Sans"/>
            </a:endParaRPr>
          </a:p>
        </p:txBody>
      </p:sp>
      <p:cxnSp>
        <p:nvCxnSpPr>
          <p:cNvPr id="451" name="Google Shape;451;p62"/>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452" name="Google Shape;452;p62"/>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453" name="Google Shape;453;p62"/>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454" name="Google Shape;454;p62"/>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455" name="Google Shape;455;p62"/>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59"/>
        <p:cNvGrpSpPr/>
        <p:nvPr/>
      </p:nvGrpSpPr>
      <p:grpSpPr>
        <a:xfrm>
          <a:off x="0" y="0"/>
          <a:ext cx="0" cy="0"/>
          <a:chOff x="0" y="0"/>
          <a:chExt cx="0" cy="0"/>
        </a:xfrm>
      </p:grpSpPr>
      <p:cxnSp>
        <p:nvCxnSpPr>
          <p:cNvPr id="460" name="Google Shape;460;p63"/>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61" name="Google Shape;461;p63"/>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462" name="Google Shape;462;p63"/>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63" name="Google Shape;463;p63"/>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464" name="Google Shape;464;p63"/>
          <p:cNvSpPr/>
          <p:nvPr/>
        </p:nvSpPr>
        <p:spPr>
          <a:xfrm>
            <a:off x="615894" y="2298334"/>
            <a:ext cx="450710" cy="412109"/>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3"/>
          <p:cNvSpPr/>
          <p:nvPr/>
        </p:nvSpPr>
        <p:spPr>
          <a:xfrm>
            <a:off x="1178639" y="2352244"/>
            <a:ext cx="1649499" cy="304289"/>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3"/>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3"/>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Put your</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71"/>
        <p:cNvGrpSpPr/>
        <p:nvPr/>
      </p:nvGrpSpPr>
      <p:grpSpPr>
        <a:xfrm>
          <a:off x="0" y="0"/>
          <a:ext cx="0" cy="0"/>
          <a:chOff x="0" y="0"/>
          <a:chExt cx="0" cy="0"/>
        </a:xfrm>
      </p:grpSpPr>
      <p:cxnSp>
        <p:nvCxnSpPr>
          <p:cNvPr id="472" name="Google Shape;472;p64"/>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73" name="Google Shape;473;p64"/>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474" name="Google Shape;474;p64"/>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75" name="Google Shape;475;p64"/>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1 of student work</a:t>
            </a:r>
            <a:endParaRPr/>
          </a:p>
        </p:txBody>
      </p:sp>
      <p:sp>
        <p:nvSpPr>
          <p:cNvPr id="476" name="Google Shape;476;p64"/>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4"/>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81"/>
        <p:cNvGrpSpPr/>
        <p:nvPr/>
      </p:nvGrpSpPr>
      <p:grpSpPr>
        <a:xfrm>
          <a:off x="0" y="0"/>
          <a:ext cx="0" cy="0"/>
          <a:chOff x="0" y="0"/>
          <a:chExt cx="0" cy="0"/>
        </a:xfrm>
      </p:grpSpPr>
      <p:cxnSp>
        <p:nvCxnSpPr>
          <p:cNvPr id="482" name="Google Shape;482;p65"/>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83" name="Google Shape;483;p65"/>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84" name="Google Shape;484;p65"/>
          <p:cNvSpPr txBox="1"/>
          <p:nvPr/>
        </p:nvSpPr>
        <p:spPr>
          <a:xfrm>
            <a:off x="615900" y="303450"/>
            <a:ext cx="28041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sp>
        <p:nvSpPr>
          <p:cNvPr id="485" name="Google Shape;485;p65"/>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2 of student work</a:t>
            </a:r>
            <a:endParaRPr/>
          </a:p>
        </p:txBody>
      </p:sp>
      <p:sp>
        <p:nvSpPr>
          <p:cNvPr id="486" name="Google Shape;486;p65"/>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5"/>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 </a:t>
            </a:r>
            <a:endParaRPr sz="1000" b="1">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91"/>
        <p:cNvGrpSpPr/>
        <p:nvPr/>
      </p:nvGrpSpPr>
      <p:grpSpPr>
        <a:xfrm>
          <a:off x="0" y="0"/>
          <a:ext cx="0" cy="0"/>
          <a:chOff x="0" y="0"/>
          <a:chExt cx="0" cy="0"/>
        </a:xfrm>
      </p:grpSpPr>
      <p:cxnSp>
        <p:nvCxnSpPr>
          <p:cNvPr id="492" name="Google Shape;492;p66"/>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93" name="Google Shape;493;p66"/>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94" name="Google Shape;494;p66"/>
          <p:cNvSpPr txBox="1"/>
          <p:nvPr/>
        </p:nvSpPr>
        <p:spPr>
          <a:xfrm>
            <a:off x="615900" y="303450"/>
            <a:ext cx="2298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sp>
        <p:nvSpPr>
          <p:cNvPr id="495" name="Google Shape;495;p66"/>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3 of student work</a:t>
            </a:r>
            <a:endParaRPr/>
          </a:p>
        </p:txBody>
      </p:sp>
      <p:sp>
        <p:nvSpPr>
          <p:cNvPr id="496" name="Google Shape;496;p66"/>
          <p:cNvSpPr/>
          <p:nvPr/>
        </p:nvSpPr>
        <p:spPr>
          <a:xfrm>
            <a:off x="944400"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6"/>
          <p:cNvSpPr txBox="1"/>
          <p:nvPr/>
        </p:nvSpPr>
        <p:spPr>
          <a:xfrm>
            <a:off x="1140450"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501"/>
        <p:cNvGrpSpPr/>
        <p:nvPr/>
      </p:nvGrpSpPr>
      <p:grpSpPr>
        <a:xfrm>
          <a:off x="0" y="0"/>
          <a:ext cx="0" cy="0"/>
          <a:chOff x="0" y="0"/>
          <a:chExt cx="0" cy="0"/>
        </a:xfrm>
      </p:grpSpPr>
      <p:cxnSp>
        <p:nvCxnSpPr>
          <p:cNvPr id="502" name="Google Shape;502;p6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503" name="Google Shape;503;p6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504" name="Google Shape;504;p67"/>
          <p:cNvSpPr txBox="1"/>
          <p:nvPr/>
        </p:nvSpPr>
        <p:spPr>
          <a:xfrm>
            <a:off x="615900" y="1598550"/>
            <a:ext cx="6571800" cy="4095300"/>
          </a:xfrm>
          <a:prstGeom prst="rect">
            <a:avLst/>
          </a:prstGeom>
          <a:noFill/>
          <a:ln>
            <a:noFill/>
          </a:ln>
        </p:spPr>
        <p:txBody>
          <a:bodyPr spcFirstLastPara="1" wrap="square" lIns="0" tIns="0" rIns="0" bIns="0" anchor="t" anchorCtr="0">
            <a:spAutoFit/>
          </a:bodyPr>
          <a:lstStyle/>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Content and Practice Expectations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Learning Principles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Criteria for Success</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Which one excites you the most?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What one will have the greatest impact on students?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What questions surface for you?</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2200">
              <a:solidFill>
                <a:schemeClr val="lt1"/>
              </a:solidFill>
              <a:latin typeface="DM Sans"/>
              <a:ea typeface="DM Sans"/>
              <a:cs typeface="DM Sans"/>
              <a:sym typeface="DM Sans"/>
            </a:endParaRPr>
          </a:p>
        </p:txBody>
      </p:sp>
      <p:sp>
        <p:nvSpPr>
          <p:cNvPr id="505" name="Google Shape;505;p67"/>
          <p:cNvSpPr txBox="1"/>
          <p:nvPr/>
        </p:nvSpPr>
        <p:spPr>
          <a:xfrm>
            <a:off x="615900" y="368375"/>
            <a:ext cx="64176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Three Key Components of the Math Badging System</a:t>
            </a:r>
            <a:endParaRPr sz="3500">
              <a:solidFill>
                <a:srgbClr val="83FBA3"/>
              </a:solidFill>
              <a:latin typeface="Nanum Myeongjo"/>
              <a:ea typeface="Nanum Myeongjo"/>
              <a:cs typeface="Nanum Myeongjo"/>
              <a:sym typeface="Nanum Myeongjo"/>
            </a:endParaRPr>
          </a:p>
        </p:txBody>
      </p:sp>
      <p:sp>
        <p:nvSpPr>
          <p:cNvPr id="506" name="Google Shape;506;p67"/>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7"/>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a:t>
            </a:r>
            <a:br>
              <a:rPr lang="en" b="1">
                <a:solidFill>
                  <a:srgbClr val="145758"/>
                </a:solidFill>
                <a:latin typeface="DM Sans"/>
                <a:ea typeface="DM Sans"/>
                <a:cs typeface="DM Sans"/>
                <a:sym typeface="DM Sans"/>
              </a:rPr>
            </a:br>
            <a:r>
              <a:rPr lang="en"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11"/>
        <p:cNvGrpSpPr/>
        <p:nvPr/>
      </p:nvGrpSpPr>
      <p:grpSpPr>
        <a:xfrm>
          <a:off x="0" y="0"/>
          <a:ext cx="0" cy="0"/>
          <a:chOff x="0" y="0"/>
          <a:chExt cx="0" cy="0"/>
        </a:xfrm>
      </p:grpSpPr>
      <p:cxnSp>
        <p:nvCxnSpPr>
          <p:cNvPr id="512" name="Google Shape;512;p68"/>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13" name="Google Shape;513;p68"/>
          <p:cNvSpPr txBox="1"/>
          <p:nvPr/>
        </p:nvSpPr>
        <p:spPr>
          <a:xfrm>
            <a:off x="3419850" y="303450"/>
            <a:ext cx="4318200" cy="302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Expectations and Learning Principles</a:t>
            </a:r>
            <a:endParaRPr sz="5200">
              <a:solidFill>
                <a:schemeClr val="dk1"/>
              </a:solidFill>
              <a:latin typeface="Nanum Myeongjo"/>
              <a:ea typeface="Nanum Myeongjo"/>
              <a:cs typeface="Nanum Myeongjo"/>
              <a:sym typeface="Nanum Myeongjo"/>
            </a:endParaRPr>
          </a:p>
        </p:txBody>
      </p:sp>
      <p:sp>
        <p:nvSpPr>
          <p:cNvPr id="514" name="Google Shape;514;p68"/>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04</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18"/>
        <p:cNvGrpSpPr/>
        <p:nvPr/>
      </p:nvGrpSpPr>
      <p:grpSpPr>
        <a:xfrm>
          <a:off x="0" y="0"/>
          <a:ext cx="0" cy="0"/>
          <a:chOff x="0" y="0"/>
          <a:chExt cx="0" cy="0"/>
        </a:xfrm>
      </p:grpSpPr>
      <p:cxnSp>
        <p:nvCxnSpPr>
          <p:cNvPr id="519" name="Google Shape;519;p6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20" name="Google Shape;520;p69"/>
          <p:cNvCxnSpPr/>
          <p:nvPr/>
        </p:nvCxnSpPr>
        <p:spPr>
          <a:xfrm>
            <a:off x="63960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21" name="Google Shape;521;p69"/>
          <p:cNvSpPr txBox="1"/>
          <p:nvPr/>
        </p:nvSpPr>
        <p:spPr>
          <a:xfrm>
            <a:off x="615900" y="303450"/>
            <a:ext cx="40407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Let’s Do Some Math!</a:t>
            </a:r>
            <a:endParaRPr sz="3300">
              <a:solidFill>
                <a:schemeClr val="dk1"/>
              </a:solidFill>
              <a:latin typeface="Nanum Myeongjo"/>
              <a:ea typeface="Nanum Myeongjo"/>
              <a:cs typeface="Nanum Myeongjo"/>
              <a:sym typeface="Nanum Myeongjo"/>
            </a:endParaRPr>
          </a:p>
        </p:txBody>
      </p:sp>
      <p:pic>
        <p:nvPicPr>
          <p:cNvPr id="522" name="Google Shape;522;p69"/>
          <p:cNvPicPr preferRelativeResize="0"/>
          <p:nvPr/>
        </p:nvPicPr>
        <p:blipFill>
          <a:blip r:embed="rId3">
            <a:alphaModFix/>
          </a:blip>
          <a:stretch>
            <a:fillRect/>
          </a:stretch>
        </p:blipFill>
        <p:spPr>
          <a:xfrm>
            <a:off x="500850" y="1246575"/>
            <a:ext cx="6475499" cy="3167870"/>
          </a:xfrm>
          <a:prstGeom prst="rect">
            <a:avLst/>
          </a:prstGeom>
          <a:noFill/>
          <a:ln w="76200" cap="flat" cmpd="sng">
            <a:solidFill>
              <a:schemeClr val="lt1"/>
            </a:solidFill>
            <a:prstDash val="solid"/>
            <a:round/>
            <a:headEnd type="none" w="sm" len="sm"/>
            <a:tailEnd type="none" w="sm" len="sm"/>
          </a:ln>
        </p:spPr>
      </p:pic>
      <p:sp>
        <p:nvSpPr>
          <p:cNvPr id="523" name="Google Shape;523;p69"/>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9"/>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Do the task as a student would. Jot down any reflections that you have as you do the math!</a:t>
            </a:r>
            <a:endParaRPr sz="800" b="1">
              <a:solidFill>
                <a:srgbClr val="C9FC8D"/>
              </a:solidFill>
              <a:latin typeface="DM Sans"/>
              <a:ea typeface="DM Sans"/>
              <a:cs typeface="DM Sans"/>
              <a:sym typeface="D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28"/>
        <p:cNvGrpSpPr/>
        <p:nvPr/>
      </p:nvGrpSpPr>
      <p:grpSpPr>
        <a:xfrm>
          <a:off x="0" y="0"/>
          <a:ext cx="0" cy="0"/>
          <a:chOff x="0" y="0"/>
          <a:chExt cx="0" cy="0"/>
        </a:xfrm>
      </p:grpSpPr>
      <p:cxnSp>
        <p:nvCxnSpPr>
          <p:cNvPr id="529" name="Google Shape;529;p7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30" name="Google Shape;530;p70"/>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31" name="Google Shape;531;p70"/>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pic>
        <p:nvPicPr>
          <p:cNvPr id="532" name="Google Shape;532;p70"/>
          <p:cNvPicPr preferRelativeResize="0"/>
          <p:nvPr/>
        </p:nvPicPr>
        <p:blipFill>
          <a:blip r:embed="rId3">
            <a:alphaModFix/>
          </a:blip>
          <a:stretch>
            <a:fillRect/>
          </a:stretch>
        </p:blipFill>
        <p:spPr>
          <a:xfrm>
            <a:off x="500850" y="1246575"/>
            <a:ext cx="6475499" cy="3167870"/>
          </a:xfrm>
          <a:prstGeom prst="rect">
            <a:avLst/>
          </a:prstGeom>
          <a:noFill/>
          <a:ln w="76200" cap="flat" cmpd="sng">
            <a:solidFill>
              <a:schemeClr val="lt1"/>
            </a:solidFill>
            <a:prstDash val="solid"/>
            <a:round/>
            <a:headEnd type="none" w="sm" len="sm"/>
            <a:tailEnd type="none" w="sm" len="sm"/>
          </a:ln>
        </p:spPr>
      </p:pic>
      <p:sp>
        <p:nvSpPr>
          <p:cNvPr id="533" name="Google Shape;533;p70"/>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0"/>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Choose 1-2 Content and Practice Expectations that student work could give evidence of.</a:t>
            </a:r>
            <a:endParaRPr sz="1100" b="1">
              <a:solidFill>
                <a:srgbClr val="C9FC8D"/>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58"/>
        <p:cNvGrpSpPr/>
        <p:nvPr/>
      </p:nvGrpSpPr>
      <p:grpSpPr>
        <a:xfrm>
          <a:off x="0" y="0"/>
          <a:ext cx="0" cy="0"/>
          <a:chOff x="0" y="0"/>
          <a:chExt cx="0" cy="0"/>
        </a:xfrm>
      </p:grpSpPr>
      <p:sp>
        <p:nvSpPr>
          <p:cNvPr id="159" name="Google Shape;159;p35"/>
          <p:cNvSpPr txBox="1"/>
          <p:nvPr/>
        </p:nvSpPr>
        <p:spPr>
          <a:xfrm>
            <a:off x="2876500" y="1757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Participants will be able to:</a:t>
            </a:r>
            <a:endParaRPr>
              <a:solidFill>
                <a:schemeClr val="dk1"/>
              </a:solidFill>
              <a:latin typeface="NanumMyeongjo ExtraBold"/>
              <a:ea typeface="NanumMyeongjo ExtraBold"/>
              <a:cs typeface="NanumMyeongjo ExtraBold"/>
              <a:sym typeface="NanumMyeongjo ExtraBold"/>
            </a:endParaRPr>
          </a:p>
        </p:txBody>
      </p:sp>
      <p:sp>
        <p:nvSpPr>
          <p:cNvPr id="160" name="Google Shape;160;p35"/>
          <p:cNvSpPr txBox="1"/>
          <p:nvPr/>
        </p:nvSpPr>
        <p:spPr>
          <a:xfrm>
            <a:off x="2876500" y="2088175"/>
            <a:ext cx="2134800" cy="15213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Explain the content and practice expectations for the M205 badge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tasks through the lenses of (1) content and practice expectations and (2)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student work for evidence of learning</a:t>
            </a:r>
            <a:endParaRPr sz="1000">
              <a:solidFill>
                <a:schemeClr val="dk1"/>
              </a:solidFill>
              <a:latin typeface="DM Sans"/>
              <a:ea typeface="DM Sans"/>
              <a:cs typeface="DM Sans"/>
              <a:sym typeface="DM Sans"/>
            </a:endParaRPr>
          </a:p>
        </p:txBody>
      </p:sp>
      <p:cxnSp>
        <p:nvCxnSpPr>
          <p:cNvPr id="161" name="Google Shape;161;p35"/>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162" name="Google Shape;162;p35"/>
          <p:cNvSpPr/>
          <p:nvPr/>
        </p:nvSpPr>
        <p:spPr>
          <a:xfrm>
            <a:off x="2876500"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
          <p:cNvSpPr txBox="1"/>
          <p:nvPr/>
        </p:nvSpPr>
        <p:spPr>
          <a:xfrm>
            <a:off x="6085125" y="1757125"/>
            <a:ext cx="922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Agenda:</a:t>
            </a:r>
            <a:endParaRPr>
              <a:solidFill>
                <a:schemeClr val="dk1"/>
              </a:solidFill>
              <a:latin typeface="NanumMyeongjo ExtraBold"/>
              <a:ea typeface="NanumMyeongjo ExtraBold"/>
              <a:cs typeface="NanumMyeongjo ExtraBold"/>
              <a:sym typeface="NanumMyeongjo ExtraBold"/>
            </a:endParaRPr>
          </a:p>
        </p:txBody>
      </p:sp>
      <p:sp>
        <p:nvSpPr>
          <p:cNvPr id="164" name="Google Shape;164;p35"/>
          <p:cNvSpPr txBox="1"/>
          <p:nvPr/>
        </p:nvSpPr>
        <p:spPr>
          <a:xfrm>
            <a:off x="6085125" y="2088175"/>
            <a:ext cx="1915200" cy="14724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Closing</a:t>
            </a:r>
            <a:endParaRPr sz="1000">
              <a:solidFill>
                <a:schemeClr val="dk1"/>
              </a:solidFill>
              <a:latin typeface="DM Sans"/>
              <a:ea typeface="DM Sans"/>
              <a:cs typeface="DM Sans"/>
              <a:sym typeface="DM Sans"/>
            </a:endParaRPr>
          </a:p>
        </p:txBody>
      </p:sp>
      <p:sp>
        <p:nvSpPr>
          <p:cNvPr id="165" name="Google Shape;165;p35"/>
          <p:cNvSpPr/>
          <p:nvPr/>
        </p:nvSpPr>
        <p:spPr>
          <a:xfrm>
            <a:off x="6085125"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5"/>
          <p:cNvCxnSpPr/>
          <p:nvPr/>
        </p:nvCxnSpPr>
        <p:spPr>
          <a:xfrm>
            <a:off x="56877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35"/>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35"/>
          <p:cNvSpPr/>
          <p:nvPr/>
        </p:nvSpPr>
        <p:spPr>
          <a:xfrm>
            <a:off x="0" y="0"/>
            <a:ext cx="2505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txBox="1"/>
          <p:nvPr/>
        </p:nvSpPr>
        <p:spPr>
          <a:xfrm>
            <a:off x="325175" y="342200"/>
            <a:ext cx="19152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Outcomes and Agenda</a:t>
            </a:r>
            <a:endParaRPr sz="3300">
              <a:solidFill>
                <a:schemeClr val="dk1"/>
              </a:solidFill>
              <a:latin typeface="Nanum Myeongjo"/>
              <a:ea typeface="Nanum Myeongjo"/>
              <a:cs typeface="Nanum Myeongjo"/>
              <a:sym typeface="Nanum Myeongjo"/>
            </a:endParaRPr>
          </a:p>
        </p:txBody>
      </p:sp>
      <p:cxnSp>
        <p:nvCxnSpPr>
          <p:cNvPr id="170" name="Google Shape;170;p35"/>
          <p:cNvCxnSpPr/>
          <p:nvPr/>
        </p:nvCxnSpPr>
        <p:spPr>
          <a:xfrm>
            <a:off x="2505475" y="-6900"/>
            <a:ext cx="0" cy="5155800"/>
          </a:xfrm>
          <a:prstGeom prst="straightConnector1">
            <a:avLst/>
          </a:prstGeom>
          <a:noFill/>
          <a:ln w="9525" cap="flat" cmpd="sng">
            <a:solidFill>
              <a:schemeClr val="dk1"/>
            </a:solidFill>
            <a:prstDash val="solid"/>
            <a:round/>
            <a:headEnd type="none" w="med" len="med"/>
            <a:tailEnd type="none" w="med" len="med"/>
          </a:ln>
        </p:spPr>
      </p:cxnSp>
      <p:pic>
        <p:nvPicPr>
          <p:cNvPr id="171" name="Google Shape;171;p35"/>
          <p:cNvPicPr preferRelativeResize="0"/>
          <p:nvPr/>
        </p:nvPicPr>
        <p:blipFill>
          <a:blip r:embed="rId3">
            <a:alphaModFix/>
          </a:blip>
          <a:stretch>
            <a:fillRect/>
          </a:stretch>
        </p:blipFill>
        <p:spPr>
          <a:xfrm>
            <a:off x="3096768" y="841025"/>
            <a:ext cx="481663" cy="485249"/>
          </a:xfrm>
          <a:prstGeom prst="rect">
            <a:avLst/>
          </a:prstGeom>
          <a:noFill/>
          <a:ln>
            <a:noFill/>
          </a:ln>
        </p:spPr>
      </p:pic>
      <p:pic>
        <p:nvPicPr>
          <p:cNvPr id="172" name="Google Shape;172;p35"/>
          <p:cNvPicPr preferRelativeResize="0"/>
          <p:nvPr/>
        </p:nvPicPr>
        <p:blipFill>
          <a:blip r:embed="rId4">
            <a:alphaModFix/>
          </a:blip>
          <a:stretch>
            <a:fill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38"/>
        <p:cNvGrpSpPr/>
        <p:nvPr/>
      </p:nvGrpSpPr>
      <p:grpSpPr>
        <a:xfrm>
          <a:off x="0" y="0"/>
          <a:ext cx="0" cy="0"/>
          <a:chOff x="0" y="0"/>
          <a:chExt cx="0" cy="0"/>
        </a:xfrm>
      </p:grpSpPr>
      <p:cxnSp>
        <p:nvCxnSpPr>
          <p:cNvPr id="539" name="Google Shape;539;p7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40" name="Google Shape;540;p71"/>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41" name="Google Shape;541;p71"/>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pic>
        <p:nvPicPr>
          <p:cNvPr id="542" name="Google Shape;542;p71"/>
          <p:cNvPicPr preferRelativeResize="0"/>
          <p:nvPr/>
        </p:nvPicPr>
        <p:blipFill>
          <a:blip r:embed="rId3">
            <a:alphaModFix/>
          </a:blip>
          <a:stretch>
            <a:fillRect/>
          </a:stretch>
        </p:blipFill>
        <p:spPr>
          <a:xfrm>
            <a:off x="500850" y="1246575"/>
            <a:ext cx="6475499" cy="3167870"/>
          </a:xfrm>
          <a:prstGeom prst="rect">
            <a:avLst/>
          </a:prstGeom>
          <a:noFill/>
          <a:ln w="76200" cap="flat" cmpd="sng">
            <a:solidFill>
              <a:schemeClr val="lt1"/>
            </a:solidFill>
            <a:prstDash val="solid"/>
            <a:round/>
            <a:headEnd type="none" w="sm" len="sm"/>
            <a:tailEnd type="none" w="sm" len="sm"/>
          </a:ln>
        </p:spPr>
      </p:pic>
      <p:sp>
        <p:nvSpPr>
          <p:cNvPr id="543" name="Google Shape;543;p71"/>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1"/>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205.d: Analyze trigonometric functions using different representations. </a:t>
            </a:r>
            <a:endParaRPr sz="1100" b="1">
              <a:solidFill>
                <a:srgbClr val="C9FC8D"/>
              </a:solidFill>
              <a:latin typeface="DM Sans"/>
              <a:ea typeface="DM Sans"/>
              <a:cs typeface="DM Sans"/>
              <a:sym typeface="DM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48"/>
        <p:cNvGrpSpPr/>
        <p:nvPr/>
      </p:nvGrpSpPr>
      <p:grpSpPr>
        <a:xfrm>
          <a:off x="0" y="0"/>
          <a:ext cx="0" cy="0"/>
          <a:chOff x="0" y="0"/>
          <a:chExt cx="0" cy="0"/>
        </a:xfrm>
      </p:grpSpPr>
      <p:sp>
        <p:nvSpPr>
          <p:cNvPr id="549" name="Google Shape;549;p72"/>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M205 Badge Title, students will employ the following learning principles: </a:t>
            </a:r>
            <a:endParaRPr b="1">
              <a:solidFill>
                <a:schemeClr val="dk1"/>
              </a:solidFill>
              <a:latin typeface="DM Sans"/>
              <a:ea typeface="DM Sans"/>
              <a:cs typeface="DM Sans"/>
              <a:sym typeface="DM Sans"/>
            </a:endParaRPr>
          </a:p>
        </p:txBody>
      </p:sp>
      <p:sp>
        <p:nvSpPr>
          <p:cNvPr id="550" name="Google Shape;550;p72"/>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51" name="Google Shape;551;p7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52" name="Google Shape;552;p72"/>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3" name="Google Shape;553;p7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54" name="Google Shape;554;p72"/>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55" name="Google Shape;555;p7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56" name="Google Shape;556;p72"/>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60"/>
        <p:cNvGrpSpPr/>
        <p:nvPr/>
      </p:nvGrpSpPr>
      <p:grpSpPr>
        <a:xfrm>
          <a:off x="0" y="0"/>
          <a:ext cx="0" cy="0"/>
          <a:chOff x="0" y="0"/>
          <a:chExt cx="0" cy="0"/>
        </a:xfrm>
      </p:grpSpPr>
      <p:sp>
        <p:nvSpPr>
          <p:cNvPr id="561" name="Google Shape;561;p7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M205 Badge Title, students will employ the following learning principles: </a:t>
            </a:r>
            <a:endParaRPr b="1">
              <a:solidFill>
                <a:schemeClr val="dk1"/>
              </a:solidFill>
              <a:latin typeface="DM Sans"/>
              <a:ea typeface="DM Sans"/>
              <a:cs typeface="DM Sans"/>
              <a:sym typeface="DM Sans"/>
            </a:endParaRPr>
          </a:p>
        </p:txBody>
      </p:sp>
      <p:sp>
        <p:nvSpPr>
          <p:cNvPr id="562" name="Google Shape;562;p7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63" name="Google Shape;563;p7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64" name="Google Shape;564;p7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5" name="Google Shape;565;p7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66" name="Google Shape;566;p7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67" name="Google Shape;567;p7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68" name="Google Shape;568;p7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69" name="Google Shape;569;p73"/>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3"/>
          <p:cNvSpPr txBox="1"/>
          <p:nvPr/>
        </p:nvSpPr>
        <p:spPr>
          <a:xfrm>
            <a:off x="6595350" y="2937350"/>
            <a:ext cx="1554000" cy="1015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BDFCD7"/>
                </a:solidFill>
                <a:latin typeface="DM Sans"/>
                <a:ea typeface="DM Sans"/>
                <a:cs typeface="DM Sans"/>
                <a:sym typeface="DM Sans"/>
              </a:rPr>
              <a:t>Which of these principles does this task lend itself to? </a:t>
            </a:r>
            <a:endParaRPr sz="1100" b="1">
              <a:solidFill>
                <a:srgbClr val="BDFCD7"/>
              </a:solidFill>
              <a:latin typeface="DM Sans"/>
              <a:ea typeface="DM Sans"/>
              <a:cs typeface="DM Sans"/>
              <a:sym typeface="DM Sans"/>
            </a:endParaRPr>
          </a:p>
          <a:p>
            <a:pPr marL="0" lvl="0" indent="0" algn="ctr" rtl="0">
              <a:spcBef>
                <a:spcPts val="0"/>
              </a:spcBef>
              <a:spcAft>
                <a:spcPts val="0"/>
              </a:spcAft>
              <a:buNone/>
            </a:pPr>
            <a:r>
              <a:rPr lang="en" sz="1100" b="1">
                <a:solidFill>
                  <a:srgbClr val="BDFCD7"/>
                </a:solidFill>
                <a:latin typeface="DM Sans"/>
                <a:ea typeface="DM Sans"/>
                <a:cs typeface="DM Sans"/>
                <a:sym typeface="DM Sans"/>
              </a:rPr>
              <a:t>Which ones can the task be easily adapted to accommodate? </a:t>
            </a:r>
            <a:endParaRPr sz="1100" b="1">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74"/>
        <p:cNvGrpSpPr/>
        <p:nvPr/>
      </p:nvGrpSpPr>
      <p:grpSpPr>
        <a:xfrm>
          <a:off x="0" y="0"/>
          <a:ext cx="0" cy="0"/>
          <a:chOff x="0" y="0"/>
          <a:chExt cx="0" cy="0"/>
        </a:xfrm>
      </p:grpSpPr>
      <p:sp>
        <p:nvSpPr>
          <p:cNvPr id="575" name="Google Shape;575;p7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M205 Badge Title, students will employ the following learning principles: </a:t>
            </a:r>
            <a:endParaRPr b="1">
              <a:solidFill>
                <a:schemeClr val="dk1"/>
              </a:solidFill>
              <a:latin typeface="DM Sans"/>
              <a:ea typeface="DM Sans"/>
              <a:cs typeface="DM Sans"/>
              <a:sym typeface="DM Sans"/>
            </a:endParaRPr>
          </a:p>
        </p:txBody>
      </p:sp>
      <p:sp>
        <p:nvSpPr>
          <p:cNvPr id="576" name="Google Shape;576;p7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77" name="Google Shape;577;p7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78" name="Google Shape;578;p7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9" name="Google Shape;579;p7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80" name="Google Shape;580;p7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81" name="Google Shape;581;p7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82" name="Google Shape;582;p7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83" name="Google Shape;583;p74"/>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4"/>
          <p:cNvSpPr txBox="1"/>
          <p:nvPr/>
        </p:nvSpPr>
        <p:spPr>
          <a:xfrm>
            <a:off x="6595350" y="3075800"/>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BDFCD7"/>
                </a:solidFill>
                <a:latin typeface="DM Sans"/>
                <a:ea typeface="DM Sans"/>
                <a:cs typeface="DM Sans"/>
                <a:sym typeface="DM Sans"/>
              </a:rPr>
              <a:t>Share what </a:t>
            </a:r>
            <a:br>
              <a:rPr lang="en" sz="1600" b="1">
                <a:solidFill>
                  <a:srgbClr val="BDFCD7"/>
                </a:solidFill>
                <a:latin typeface="DM Sans"/>
                <a:ea typeface="DM Sans"/>
                <a:cs typeface="DM Sans"/>
                <a:sym typeface="DM Sans"/>
              </a:rPr>
            </a:br>
            <a:r>
              <a:rPr lang="en" sz="1600" b="1">
                <a:solidFill>
                  <a:srgbClr val="BDFCD7"/>
                </a:solidFill>
                <a:latin typeface="DM Sans"/>
                <a:ea typeface="DM Sans"/>
                <a:cs typeface="DM Sans"/>
                <a:sym typeface="DM Sans"/>
              </a:rPr>
              <a:t>you came up with!</a:t>
            </a:r>
            <a:endParaRPr sz="1100" b="1">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88"/>
        <p:cNvGrpSpPr/>
        <p:nvPr/>
      </p:nvGrpSpPr>
      <p:grpSpPr>
        <a:xfrm>
          <a:off x="0" y="0"/>
          <a:ext cx="0" cy="0"/>
          <a:chOff x="0" y="0"/>
          <a:chExt cx="0" cy="0"/>
        </a:xfrm>
      </p:grpSpPr>
      <p:cxnSp>
        <p:nvCxnSpPr>
          <p:cNvPr id="589" name="Google Shape;589;p75"/>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90" name="Google Shape;590;p75"/>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Student Work</a:t>
            </a:r>
            <a:endParaRPr sz="5200">
              <a:solidFill>
                <a:schemeClr val="dk1"/>
              </a:solidFill>
              <a:latin typeface="Nanum Myeongjo"/>
              <a:ea typeface="Nanum Myeongjo"/>
              <a:cs typeface="Nanum Myeongjo"/>
              <a:sym typeface="Nanum Myeongjo"/>
            </a:endParaRPr>
          </a:p>
        </p:txBody>
      </p:sp>
      <p:sp>
        <p:nvSpPr>
          <p:cNvPr id="591" name="Google Shape;591;p75"/>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05</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95"/>
        <p:cNvGrpSpPr/>
        <p:nvPr/>
      </p:nvGrpSpPr>
      <p:grpSpPr>
        <a:xfrm>
          <a:off x="0" y="0"/>
          <a:ext cx="0" cy="0"/>
          <a:chOff x="0" y="0"/>
          <a:chExt cx="0" cy="0"/>
        </a:xfrm>
      </p:grpSpPr>
      <p:sp>
        <p:nvSpPr>
          <p:cNvPr id="596" name="Google Shape;596;p76"/>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597" name="Google Shape;597;p76"/>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598" name="Google Shape;598;p76"/>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99" name="Google Shape;599;p76"/>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00" name="Google Shape;600;p76"/>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01" name="Google Shape;601;p76"/>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05"/>
        <p:cNvGrpSpPr/>
        <p:nvPr/>
      </p:nvGrpSpPr>
      <p:grpSpPr>
        <a:xfrm>
          <a:off x="0" y="0"/>
          <a:ext cx="0" cy="0"/>
          <a:chOff x="0" y="0"/>
          <a:chExt cx="0" cy="0"/>
        </a:xfrm>
      </p:grpSpPr>
      <p:sp>
        <p:nvSpPr>
          <p:cNvPr id="606" name="Google Shape;606;p77"/>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07" name="Google Shape;607;p77"/>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08" name="Google Shape;608;p77"/>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09" name="Google Shape;609;p77"/>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10" name="Google Shape;610;p77"/>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11" name="Google Shape;611;p77"/>
          <p:cNvSpPr/>
          <p:nvPr/>
        </p:nvSpPr>
        <p:spPr>
          <a:xfrm>
            <a:off x="1612725" y="26440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7"/>
          <p:cNvSpPr txBox="1"/>
          <p:nvPr/>
        </p:nvSpPr>
        <p:spPr>
          <a:xfrm>
            <a:off x="1808775" y="3331300"/>
            <a:ext cx="1554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C9FC8D"/>
                </a:solidFill>
                <a:latin typeface="DM Sans"/>
                <a:ea typeface="DM Sans"/>
                <a:cs typeface="DM Sans"/>
                <a:sym typeface="DM Sans"/>
              </a:rPr>
              <a:t>Come off mute and share what you saw!</a:t>
            </a:r>
            <a:endParaRPr b="1">
              <a:solidFill>
                <a:srgbClr val="C9FC8D"/>
              </a:solidFill>
              <a:latin typeface="DM Sans"/>
              <a:ea typeface="DM Sans"/>
              <a:cs typeface="DM Sans"/>
              <a:sym typeface="DM Sans"/>
            </a:endParaRPr>
          </a:p>
        </p:txBody>
      </p:sp>
      <p:sp>
        <p:nvSpPr>
          <p:cNvPr id="613" name="Google Shape;613;p77"/>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17"/>
        <p:cNvGrpSpPr/>
        <p:nvPr/>
      </p:nvGrpSpPr>
      <p:grpSpPr>
        <a:xfrm>
          <a:off x="0" y="0"/>
          <a:ext cx="0" cy="0"/>
          <a:chOff x="0" y="0"/>
          <a:chExt cx="0" cy="0"/>
        </a:xfrm>
      </p:grpSpPr>
      <p:cxnSp>
        <p:nvCxnSpPr>
          <p:cNvPr id="618" name="Google Shape;618;p78"/>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619" name="Google Shape;619;p78"/>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620" name="Google Shape;620;p78"/>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621" name="Google Shape;621;p78"/>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2" name="Google Shape;622;p78"/>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623" name="Google Shape;623;p78"/>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624" name="Google Shape;624;p78"/>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625" name="Google Shape;625;p78"/>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626" name="Google Shape;626;p78"/>
          <p:cNvSpPr txBox="1"/>
          <p:nvPr/>
        </p:nvSpPr>
        <p:spPr>
          <a:xfrm>
            <a:off x="325175" y="2843600"/>
            <a:ext cx="21699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205.d: Analyze trigonometric functions using different representations. </a:t>
            </a:r>
            <a:endParaRPr sz="1000" b="1">
              <a:solidFill>
                <a:schemeClr val="dk1"/>
              </a:solidFill>
              <a:latin typeface="DM Sans"/>
              <a:ea typeface="DM Sans"/>
              <a:cs typeface="DM Sans"/>
              <a:sym typeface="DM Sans"/>
            </a:endParaRPr>
          </a:p>
        </p:txBody>
      </p:sp>
      <p:cxnSp>
        <p:nvCxnSpPr>
          <p:cNvPr id="627" name="Google Shape;627;p78"/>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628" name="Google Shape;628;p78"/>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629" name="Google Shape;629;p78"/>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630" name="Google Shape;630;p78"/>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631" name="Google Shape;631;p78"/>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635"/>
        <p:cNvGrpSpPr/>
        <p:nvPr/>
      </p:nvGrpSpPr>
      <p:grpSpPr>
        <a:xfrm>
          <a:off x="0" y="0"/>
          <a:ext cx="0" cy="0"/>
          <a:chOff x="0" y="0"/>
          <a:chExt cx="0" cy="0"/>
        </a:xfrm>
      </p:grpSpPr>
      <p:cxnSp>
        <p:nvCxnSpPr>
          <p:cNvPr id="636" name="Google Shape;636;p7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37" name="Google Shape;637;p79"/>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638" name="Google Shape;638;p79"/>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39" name="Google Shape;639;p79"/>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640" name="Google Shape;640;p79"/>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9"/>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9"/>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9"/>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Put your</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47"/>
        <p:cNvGrpSpPr/>
        <p:nvPr/>
      </p:nvGrpSpPr>
      <p:grpSpPr>
        <a:xfrm>
          <a:off x="0" y="0"/>
          <a:ext cx="0" cy="0"/>
          <a:chOff x="0" y="0"/>
          <a:chExt cx="0" cy="0"/>
        </a:xfrm>
      </p:grpSpPr>
      <p:cxnSp>
        <p:nvCxnSpPr>
          <p:cNvPr id="648" name="Google Shape;648;p8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49" name="Google Shape;649;p80"/>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650" name="Google Shape;650;p80"/>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51" name="Google Shape;651;p80"/>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1 of student work</a:t>
            </a:r>
            <a:endParaRPr/>
          </a:p>
        </p:txBody>
      </p:sp>
      <p:sp>
        <p:nvSpPr>
          <p:cNvPr id="652" name="Google Shape;652;p80"/>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0"/>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76"/>
        <p:cNvGrpSpPr/>
        <p:nvPr/>
      </p:nvGrpSpPr>
      <p:grpSpPr>
        <a:xfrm>
          <a:off x="0" y="0"/>
          <a:ext cx="0" cy="0"/>
          <a:chOff x="0" y="0"/>
          <a:chExt cx="0" cy="0"/>
        </a:xfrm>
      </p:grpSpPr>
      <p:cxnSp>
        <p:nvCxnSpPr>
          <p:cNvPr id="177" name="Google Shape;177;p3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78" name="Google Shape;178;p3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79" name="Google Shape;179;p36"/>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Learning Principles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80" name="Google Shape;180;p36"/>
          <p:cNvSpPr txBox="1"/>
          <p:nvPr/>
        </p:nvSpPr>
        <p:spPr>
          <a:xfrm>
            <a:off x="768300" y="1071275"/>
            <a:ext cx="5967300" cy="3210900"/>
          </a:xfrm>
          <a:prstGeom prst="rect">
            <a:avLst/>
          </a:prstGeom>
          <a:noFill/>
          <a:ln>
            <a:noFill/>
          </a:ln>
        </p:spPr>
        <p:txBody>
          <a:bodyPr spcFirstLastPara="1" wrap="square" lIns="0" tIns="0" rIns="0" bIns="0" anchor="t" anchorCtr="0">
            <a:spAutoFit/>
          </a:bodyPr>
          <a:lstStyle/>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with cognitively demanding tasks in heterogeneous settings.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in social activities.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Build conceptual understanding through reasoning.</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Have agency in their learning.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View mathematics as a human endeavor across centuries.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See mathematics as relevant.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Employ technology as a tool for problem-solving and understanding.</a:t>
            </a:r>
            <a:endParaRPr sz="1800">
              <a:solidFill>
                <a:schemeClr val="lt1"/>
              </a:solidFill>
              <a:latin typeface="Nanum Myeongjo"/>
              <a:ea typeface="Nanum Myeongjo"/>
              <a:cs typeface="Nanum Myeongjo"/>
              <a:sym typeface="Nanum Myeongjo"/>
            </a:endParaRPr>
          </a:p>
        </p:txBody>
      </p:sp>
      <p:sp>
        <p:nvSpPr>
          <p:cNvPr id="181" name="Google Shape;181;p3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6"/>
          <p:cNvSpPr txBox="1"/>
          <p:nvPr/>
        </p:nvSpPr>
        <p:spPr>
          <a:xfrm>
            <a:off x="6887975" y="3145425"/>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Which learning principle have you experienced the most growth with?</a:t>
            </a:r>
            <a:endParaRPr sz="1100" b="1">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57"/>
        <p:cNvGrpSpPr/>
        <p:nvPr/>
      </p:nvGrpSpPr>
      <p:grpSpPr>
        <a:xfrm>
          <a:off x="0" y="0"/>
          <a:ext cx="0" cy="0"/>
          <a:chOff x="0" y="0"/>
          <a:chExt cx="0" cy="0"/>
        </a:xfrm>
      </p:grpSpPr>
      <p:cxnSp>
        <p:nvCxnSpPr>
          <p:cNvPr id="658" name="Google Shape;658;p8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59" name="Google Shape;659;p81"/>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cxnSp>
        <p:nvCxnSpPr>
          <p:cNvPr id="660" name="Google Shape;660;p81"/>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61" name="Google Shape;661;p81"/>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2 of student work</a:t>
            </a:r>
            <a:endParaRPr/>
          </a:p>
        </p:txBody>
      </p:sp>
      <p:sp>
        <p:nvSpPr>
          <p:cNvPr id="662" name="Google Shape;662;p81"/>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1"/>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67"/>
        <p:cNvGrpSpPr/>
        <p:nvPr/>
      </p:nvGrpSpPr>
      <p:grpSpPr>
        <a:xfrm>
          <a:off x="0" y="0"/>
          <a:ext cx="0" cy="0"/>
          <a:chOff x="0" y="0"/>
          <a:chExt cx="0" cy="0"/>
        </a:xfrm>
      </p:grpSpPr>
      <p:cxnSp>
        <p:nvCxnSpPr>
          <p:cNvPr id="668" name="Google Shape;668;p82"/>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69" name="Google Shape;669;p82"/>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cxnSp>
        <p:nvCxnSpPr>
          <p:cNvPr id="670" name="Google Shape;670;p82"/>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71" name="Google Shape;671;p82"/>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3 of student work</a:t>
            </a:r>
            <a:endParaRPr/>
          </a:p>
        </p:txBody>
      </p:sp>
      <p:sp>
        <p:nvSpPr>
          <p:cNvPr id="672" name="Google Shape;672;p82"/>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2"/>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77"/>
        <p:cNvGrpSpPr/>
        <p:nvPr/>
      </p:nvGrpSpPr>
      <p:grpSpPr>
        <a:xfrm>
          <a:off x="0" y="0"/>
          <a:ext cx="0" cy="0"/>
          <a:chOff x="0" y="0"/>
          <a:chExt cx="0" cy="0"/>
        </a:xfrm>
      </p:grpSpPr>
      <p:cxnSp>
        <p:nvCxnSpPr>
          <p:cNvPr id="678" name="Google Shape;678;p83"/>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79" name="Google Shape;679;p83"/>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80" name="Google Shape;680;p83"/>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Hear Some Reflections</a:t>
            </a:r>
            <a:endParaRPr sz="3500">
              <a:solidFill>
                <a:srgbClr val="83FBA3"/>
              </a:solidFill>
              <a:latin typeface="Nanum Myeongjo"/>
              <a:ea typeface="Nanum Myeongjo"/>
              <a:cs typeface="Nanum Myeongjo"/>
              <a:sym typeface="Nanum Myeongjo"/>
            </a:endParaRPr>
          </a:p>
        </p:txBody>
      </p:sp>
      <p:sp>
        <p:nvSpPr>
          <p:cNvPr id="681" name="Google Shape;681;p83"/>
          <p:cNvSpPr txBox="1"/>
          <p:nvPr/>
        </p:nvSpPr>
        <p:spPr>
          <a:xfrm>
            <a:off x="615900" y="1598550"/>
            <a:ext cx="5421300" cy="163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2200">
                <a:solidFill>
                  <a:schemeClr val="lt1"/>
                </a:solidFill>
                <a:latin typeface="DM Sans"/>
                <a:ea typeface="DM Sans"/>
                <a:cs typeface="DM Sans"/>
                <a:sym typeface="DM Sans"/>
              </a:rPr>
              <a:t>What kinds of support will students need to demonstrate evidence of learning?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r>
              <a:rPr lang="en" sz="2200">
                <a:solidFill>
                  <a:schemeClr val="lt1"/>
                </a:solidFill>
                <a:latin typeface="DM Sans"/>
                <a:ea typeface="DM Sans"/>
                <a:cs typeface="DM Sans"/>
                <a:sym typeface="DM Sans"/>
              </a:rPr>
              <a:t>Has your thinking changed at all on how to implement this task? If so, how? </a:t>
            </a:r>
            <a:endParaRPr sz="2700">
              <a:solidFill>
                <a:schemeClr val="lt1"/>
              </a:solidFill>
              <a:latin typeface="DM Sans"/>
              <a:ea typeface="DM Sans"/>
              <a:cs typeface="DM Sans"/>
              <a:sym typeface="DM Sans"/>
            </a:endParaRPr>
          </a:p>
        </p:txBody>
      </p:sp>
      <p:sp>
        <p:nvSpPr>
          <p:cNvPr id="682" name="Google Shape;682;p83"/>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3"/>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a:t>
            </a:r>
            <a:br>
              <a:rPr lang="en" b="1">
                <a:solidFill>
                  <a:srgbClr val="145758"/>
                </a:solidFill>
                <a:latin typeface="DM Sans"/>
                <a:ea typeface="DM Sans"/>
                <a:cs typeface="DM Sans"/>
                <a:sym typeface="DM Sans"/>
              </a:rPr>
            </a:br>
            <a:r>
              <a:rPr lang="en"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687"/>
        <p:cNvGrpSpPr/>
        <p:nvPr/>
      </p:nvGrpSpPr>
      <p:grpSpPr>
        <a:xfrm>
          <a:off x="0" y="0"/>
          <a:ext cx="0" cy="0"/>
          <a:chOff x="0" y="0"/>
          <a:chExt cx="0" cy="0"/>
        </a:xfrm>
      </p:grpSpPr>
      <p:cxnSp>
        <p:nvCxnSpPr>
          <p:cNvPr id="688" name="Google Shape;688;p84"/>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89" name="Google Shape;689;p84"/>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Closing</a:t>
            </a:r>
            <a:endParaRPr sz="5200">
              <a:solidFill>
                <a:schemeClr val="dk1"/>
              </a:solidFill>
              <a:latin typeface="Nanum Myeongjo"/>
              <a:ea typeface="Nanum Myeongjo"/>
              <a:cs typeface="Nanum Myeongjo"/>
              <a:sym typeface="Nanum Myeongjo"/>
            </a:endParaRPr>
          </a:p>
        </p:txBody>
      </p:sp>
      <p:sp>
        <p:nvSpPr>
          <p:cNvPr id="690" name="Google Shape;690;p84"/>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dirty="0">
                <a:solidFill>
                  <a:schemeClr val="dk1"/>
                </a:solidFill>
                <a:latin typeface="Nanum Myeongjo"/>
                <a:ea typeface="Nanum Myeongjo"/>
                <a:cs typeface="Nanum Myeongjo"/>
                <a:sym typeface="Nanum Myeongjo"/>
              </a:rPr>
              <a:t>06</a:t>
            </a:r>
            <a:endParaRPr sz="5200" dirty="0">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94"/>
        <p:cNvGrpSpPr/>
        <p:nvPr/>
      </p:nvGrpSpPr>
      <p:grpSpPr>
        <a:xfrm>
          <a:off x="0" y="0"/>
          <a:ext cx="0" cy="0"/>
          <a:chOff x="0" y="0"/>
          <a:chExt cx="0" cy="0"/>
        </a:xfrm>
      </p:grpSpPr>
      <p:cxnSp>
        <p:nvCxnSpPr>
          <p:cNvPr id="695" name="Google Shape;695;p8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96" name="Google Shape;696;p8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97" name="Google Shape;697;p85"/>
          <p:cNvSpPr txBox="1"/>
          <p:nvPr/>
        </p:nvSpPr>
        <p:spPr>
          <a:xfrm>
            <a:off x="615900" y="1598550"/>
            <a:ext cx="5421300" cy="302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Choose one question to respond to: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content and practice expectation are you most excited about? Why?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learning principle are you most excited about connecting to M205 content? Why?</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What impact do you think using a portfolio system will have on your students? Why?</a:t>
            </a:r>
            <a:endParaRPr sz="18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1800">
              <a:solidFill>
                <a:schemeClr val="lt1"/>
              </a:solidFill>
              <a:latin typeface="DM Sans"/>
              <a:ea typeface="DM Sans"/>
              <a:cs typeface="DM Sans"/>
              <a:sym typeface="DM Sans"/>
            </a:endParaRPr>
          </a:p>
        </p:txBody>
      </p:sp>
      <p:sp>
        <p:nvSpPr>
          <p:cNvPr id="698" name="Google Shape;698;p85"/>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 Are Your Takeaways?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86"/>
        <p:cNvGrpSpPr/>
        <p:nvPr/>
      </p:nvGrpSpPr>
      <p:grpSpPr>
        <a:xfrm>
          <a:off x="0" y="0"/>
          <a:ext cx="0" cy="0"/>
          <a:chOff x="0" y="0"/>
          <a:chExt cx="0" cy="0"/>
        </a:xfrm>
      </p:grpSpPr>
      <p:cxnSp>
        <p:nvCxnSpPr>
          <p:cNvPr id="187" name="Google Shape;187;p37"/>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37"/>
          <p:cNvSpPr txBox="1"/>
          <p:nvPr/>
        </p:nvSpPr>
        <p:spPr>
          <a:xfrm>
            <a:off x="3419850" y="303450"/>
            <a:ext cx="5421300" cy="1944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Exploring the Content</a:t>
            </a:r>
            <a:endParaRPr sz="5200">
              <a:solidFill>
                <a:schemeClr val="dk1"/>
              </a:solidFill>
              <a:latin typeface="Nanum Myeongjo"/>
              <a:ea typeface="Nanum Myeongjo"/>
              <a:cs typeface="Nanum Myeongjo"/>
              <a:sym typeface="Nanum Myeongjo"/>
            </a:endParaRPr>
          </a:p>
        </p:txBody>
      </p:sp>
      <p:sp>
        <p:nvSpPr>
          <p:cNvPr id="189" name="Google Shape;189;p37"/>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01</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93"/>
        <p:cNvGrpSpPr/>
        <p:nvPr/>
      </p:nvGrpSpPr>
      <p:grpSpPr>
        <a:xfrm>
          <a:off x="0" y="0"/>
          <a:ext cx="0" cy="0"/>
          <a:chOff x="0" y="0"/>
          <a:chExt cx="0" cy="0"/>
        </a:xfrm>
      </p:grpSpPr>
      <p:cxnSp>
        <p:nvCxnSpPr>
          <p:cNvPr id="194" name="Google Shape;194;p38"/>
          <p:cNvCxnSpPr/>
          <p:nvPr/>
        </p:nvCxnSpPr>
        <p:spPr>
          <a:xfrm>
            <a:off x="343425" y="0"/>
            <a:ext cx="0" cy="5164500"/>
          </a:xfrm>
          <a:prstGeom prst="straightConnector1">
            <a:avLst/>
          </a:prstGeom>
          <a:noFill/>
          <a:ln w="9525" cap="flat" cmpd="sng">
            <a:solidFill>
              <a:schemeClr val="dk1"/>
            </a:solidFill>
            <a:prstDash val="solid"/>
            <a:round/>
            <a:headEnd type="none" w="med" len="med"/>
            <a:tailEnd type="none" w="med" len="med"/>
          </a:ln>
        </p:spPr>
      </p:cxnSp>
      <p:sp>
        <p:nvSpPr>
          <p:cNvPr id="195" name="Google Shape;195;p38"/>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txBox="1"/>
          <p:nvPr/>
        </p:nvSpPr>
        <p:spPr>
          <a:xfrm>
            <a:off x="345075" y="276625"/>
            <a:ext cx="60321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M205 Modeling with Trigonometric Functions</a:t>
            </a:r>
            <a:endParaRPr sz="2100">
              <a:solidFill>
                <a:schemeClr val="dk1"/>
              </a:solidFill>
              <a:latin typeface="Nanum Myeongjo"/>
              <a:ea typeface="Nanum Myeongjo"/>
              <a:cs typeface="Nanum Myeongjo"/>
              <a:sym typeface="Nanum Myeongjo"/>
            </a:endParaRPr>
          </a:p>
        </p:txBody>
      </p:sp>
      <p:cxnSp>
        <p:nvCxnSpPr>
          <p:cNvPr id="197" name="Google Shape;197;p38"/>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198" name="Google Shape;198;p38"/>
          <p:cNvSpPr txBox="1"/>
          <p:nvPr/>
        </p:nvSpPr>
        <p:spPr>
          <a:xfrm>
            <a:off x="802275" y="1218825"/>
            <a:ext cx="5421300" cy="2154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Clr>
                <a:schemeClr val="dk1"/>
              </a:buClr>
              <a:buSzPts val="1100"/>
              <a:buFont typeface="Arial"/>
              <a:buNone/>
            </a:pPr>
            <a:r>
              <a:rPr lang="en" sz="3500">
                <a:solidFill>
                  <a:schemeClr val="dk1"/>
                </a:solidFill>
                <a:latin typeface="Nanum Myeongjo"/>
                <a:ea typeface="Nanum Myeongjo"/>
                <a:cs typeface="Nanum Myeongjo"/>
                <a:sym typeface="Nanum Myeongjo"/>
              </a:rPr>
              <a:t>What comes to mind? </a:t>
            </a:r>
            <a:br>
              <a:rPr lang="en" sz="3500">
                <a:solidFill>
                  <a:schemeClr val="dk1"/>
                </a:solidFill>
                <a:latin typeface="Nanum Myeongjo"/>
                <a:ea typeface="Nanum Myeongjo"/>
                <a:cs typeface="Nanum Myeongjo"/>
                <a:sym typeface="Nanum Myeongjo"/>
              </a:rPr>
            </a:br>
            <a:r>
              <a:rPr lang="en" sz="3500">
                <a:solidFill>
                  <a:schemeClr val="dk1"/>
                </a:solidFill>
                <a:latin typeface="Nanum Myeongjo"/>
                <a:ea typeface="Nanum Myeongjo"/>
                <a:cs typeface="Nanum Myeongjo"/>
                <a:sym typeface="Nanum Myeongjo"/>
              </a:rPr>
              <a:t>What knowledge and skills should students learn to earn this badge? </a:t>
            </a:r>
            <a:endParaRPr sz="3500">
              <a:solidFill>
                <a:schemeClr val="dk1"/>
              </a:solidFill>
              <a:latin typeface="Nanum Myeongjo"/>
              <a:ea typeface="Nanum Myeongjo"/>
              <a:cs typeface="Nanum Myeongjo"/>
              <a:sym typeface="Nanum Myeongjo"/>
            </a:endParaRPr>
          </a:p>
        </p:txBody>
      </p:sp>
      <p:sp>
        <p:nvSpPr>
          <p:cNvPr id="199" name="Google Shape;199;p38"/>
          <p:cNvSpPr/>
          <p:nvPr/>
        </p:nvSpPr>
        <p:spPr>
          <a:xfrm>
            <a:off x="6695675" y="2426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txBox="1"/>
          <p:nvPr/>
        </p:nvSpPr>
        <p:spPr>
          <a:xfrm>
            <a:off x="69757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Come off mute or put your thoughts in the chat!</a:t>
            </a:r>
            <a:endParaRPr b="1">
              <a:solidFill>
                <a:srgbClr val="BDFCD7"/>
              </a:solidFill>
              <a:latin typeface="DM Sans"/>
              <a:ea typeface="DM Sans"/>
              <a:cs typeface="DM Sans"/>
              <a:sym typeface="DM Sans"/>
            </a:endParaRPr>
          </a:p>
        </p:txBody>
      </p:sp>
      <p:cxnSp>
        <p:nvCxnSpPr>
          <p:cNvPr id="201" name="Google Shape;201;p38"/>
          <p:cNvCxnSpPr/>
          <p:nvPr/>
        </p:nvCxnSpPr>
        <p:spPr>
          <a:xfrm rot="10800000">
            <a:off x="-4200" y="4815975"/>
            <a:ext cx="915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05"/>
        <p:cNvGrpSpPr/>
        <p:nvPr/>
      </p:nvGrpSpPr>
      <p:grpSpPr>
        <a:xfrm>
          <a:off x="0" y="0"/>
          <a:ext cx="0" cy="0"/>
          <a:chOff x="0" y="0"/>
          <a:chExt cx="0" cy="0"/>
        </a:xfrm>
      </p:grpSpPr>
      <p:sp>
        <p:nvSpPr>
          <p:cNvPr id="206" name="Google Shape;206;p39"/>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07" name="Google Shape;207;p39"/>
          <p:cNvSpPr txBox="1"/>
          <p:nvPr/>
        </p:nvSpPr>
        <p:spPr>
          <a:xfrm>
            <a:off x="615900" y="2824375"/>
            <a:ext cx="3728400" cy="1402200"/>
          </a:xfrm>
          <a:prstGeom prst="rect">
            <a:avLst/>
          </a:prstGeom>
          <a:noFill/>
          <a:ln>
            <a:noFill/>
          </a:ln>
        </p:spPr>
        <p:txBody>
          <a:bodyPr spcFirstLastPara="1" wrap="square" lIns="91425" tIns="0" rIns="0" bIns="0" anchor="t" anchorCtr="0">
            <a:spAutoFit/>
          </a:bodyPr>
          <a:lstStyle/>
          <a:p>
            <a:pPr marL="228600" lvl="0" indent="-285750"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Understand radian measure of an angle as the length of the arc on the unit circle subtended by the angle. 	 </a:t>
            </a:r>
            <a:endParaRPr sz="900">
              <a:solidFill>
                <a:schemeClr val="dk1"/>
              </a:solidFill>
              <a:latin typeface="DM Sans"/>
              <a:ea typeface="DM Sans"/>
              <a:cs typeface="DM Sans"/>
              <a:sym typeface="DM Sans"/>
            </a:endParaRPr>
          </a:p>
          <a:p>
            <a:pPr marL="228600" lvl="0" indent="-285750"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Explain how the unit circle in the coordinate plane enables the extension of trigonometric functions to all real numbers, interpreted as radian measures of angles traversed counterclockwise around the unit circle. 	</a:t>
            </a:r>
            <a:endParaRPr sz="900">
              <a:solidFill>
                <a:schemeClr val="dk1"/>
              </a:solidFill>
              <a:latin typeface="DM Sans"/>
              <a:ea typeface="DM Sans"/>
              <a:cs typeface="DM Sans"/>
              <a:sym typeface="DM Sans"/>
            </a:endParaRPr>
          </a:p>
          <a:p>
            <a:pPr marL="0" lvl="0" indent="0" algn="l" rtl="0">
              <a:lnSpc>
                <a:spcPct val="115000"/>
              </a:lnSpc>
              <a:spcBef>
                <a:spcPts val="1200"/>
              </a:spcBef>
              <a:spcAft>
                <a:spcPts val="1000"/>
              </a:spcAft>
              <a:buNone/>
            </a:pPr>
            <a:endParaRPr sz="900">
              <a:solidFill>
                <a:schemeClr val="dk1"/>
              </a:solidFill>
              <a:latin typeface="DM Sans"/>
              <a:ea typeface="DM Sans"/>
              <a:cs typeface="DM Sans"/>
              <a:sym typeface="DM Sans"/>
            </a:endParaRPr>
          </a:p>
        </p:txBody>
      </p:sp>
      <p:sp>
        <p:nvSpPr>
          <p:cNvPr id="208" name="Google Shape;208;p39"/>
          <p:cNvSpPr txBox="1"/>
          <p:nvPr/>
        </p:nvSpPr>
        <p:spPr>
          <a:xfrm>
            <a:off x="615900" y="1515100"/>
            <a:ext cx="4032900" cy="668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b="1">
                <a:solidFill>
                  <a:schemeClr val="dk1"/>
                </a:solidFill>
                <a:latin typeface="DM Sans"/>
                <a:ea typeface="DM Sans"/>
                <a:cs typeface="DM Sans"/>
                <a:sym typeface="DM Sans"/>
              </a:rPr>
              <a:t>Selected Common Core Standards for Mathematics High School - Trigonometric Functions</a:t>
            </a:r>
            <a:endParaRPr b="1">
              <a:latin typeface="DM Sans"/>
              <a:ea typeface="DM Sans"/>
              <a:cs typeface="DM Sans"/>
              <a:sym typeface="DM Sans"/>
            </a:endParaRPr>
          </a:p>
        </p:txBody>
      </p:sp>
      <p:cxnSp>
        <p:nvCxnSpPr>
          <p:cNvPr id="209" name="Google Shape;209;p39"/>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10" name="Google Shape;210;p39"/>
          <p:cNvSpPr txBox="1"/>
          <p:nvPr/>
        </p:nvSpPr>
        <p:spPr>
          <a:xfrm>
            <a:off x="615900" y="237620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Extend the domain of trigonometric functions using the unit circle </a:t>
            </a:r>
            <a:endParaRPr sz="1100" b="1">
              <a:latin typeface="DM Sans"/>
              <a:ea typeface="DM Sans"/>
              <a:cs typeface="DM Sans"/>
              <a:sym typeface="DM Sans"/>
            </a:endParaRPr>
          </a:p>
        </p:txBody>
      </p:sp>
      <p:sp>
        <p:nvSpPr>
          <p:cNvPr id="211" name="Google Shape;211;p39"/>
          <p:cNvSpPr txBox="1"/>
          <p:nvPr/>
        </p:nvSpPr>
        <p:spPr>
          <a:xfrm>
            <a:off x="5174775" y="906750"/>
            <a:ext cx="3402000" cy="4572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1000"/>
              </a:spcAft>
              <a:buClr>
                <a:schemeClr val="dk1"/>
              </a:buClr>
              <a:buSzPts val="900"/>
              <a:buFont typeface="DM Sans"/>
              <a:buAutoNum type="arabicPeriod" startAt="5"/>
            </a:pPr>
            <a:r>
              <a:rPr lang="en" sz="900">
                <a:solidFill>
                  <a:schemeClr val="dk1"/>
                </a:solidFill>
                <a:latin typeface="DM Sans"/>
                <a:ea typeface="DM Sans"/>
                <a:cs typeface="DM Sans"/>
                <a:sym typeface="DM Sans"/>
              </a:rPr>
              <a:t>Choose trigonometric functions to model periodic phenomena with specified amplitude, frequency, and midline. ★ </a:t>
            </a:r>
            <a:endParaRPr sz="900">
              <a:solidFill>
                <a:schemeClr val="dk1"/>
              </a:solidFill>
              <a:latin typeface="DM Sans"/>
              <a:ea typeface="DM Sans"/>
              <a:cs typeface="DM Sans"/>
              <a:sym typeface="DM Sans"/>
            </a:endParaRPr>
          </a:p>
        </p:txBody>
      </p:sp>
      <p:sp>
        <p:nvSpPr>
          <p:cNvPr id="212" name="Google Shape;212;p39"/>
          <p:cNvSpPr txBox="1"/>
          <p:nvPr/>
        </p:nvSpPr>
        <p:spPr>
          <a:xfrm>
            <a:off x="5174775" y="30345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Model periodic phenomena with trigonometric functions</a:t>
            </a:r>
            <a:endParaRPr sz="1100" b="1">
              <a:solidFill>
                <a:schemeClr val="dk1"/>
              </a:solidFill>
              <a:latin typeface="DM Sans"/>
              <a:ea typeface="DM Sans"/>
              <a:cs typeface="DM Sans"/>
              <a:sym typeface="DM Sans"/>
            </a:endParaRPr>
          </a:p>
        </p:txBody>
      </p:sp>
      <p:sp>
        <p:nvSpPr>
          <p:cNvPr id="213" name="Google Shape;213;p39"/>
          <p:cNvSpPr/>
          <p:nvPr/>
        </p:nvSpPr>
        <p:spPr>
          <a:xfrm>
            <a:off x="5365925" y="3934075"/>
            <a:ext cx="3155700" cy="10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9"/>
          <p:cNvSpPr txBox="1"/>
          <p:nvPr/>
        </p:nvSpPr>
        <p:spPr>
          <a:xfrm>
            <a:off x="5443775" y="4048975"/>
            <a:ext cx="3000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9FC8D"/>
                </a:solidFill>
                <a:latin typeface="DM Sans"/>
                <a:ea typeface="DM Sans"/>
                <a:cs typeface="DM Sans"/>
                <a:sym typeface="DM Sans"/>
              </a:rPr>
              <a:t>How would you synthesize these? </a:t>
            </a:r>
            <a:br>
              <a:rPr lang="en" sz="1300" b="1">
                <a:solidFill>
                  <a:srgbClr val="C9FC8D"/>
                </a:solidFill>
                <a:latin typeface="DM Sans"/>
                <a:ea typeface="DM Sans"/>
                <a:cs typeface="DM Sans"/>
                <a:sym typeface="DM Sans"/>
              </a:rPr>
            </a:br>
            <a:r>
              <a:rPr lang="en" sz="1300" b="1">
                <a:solidFill>
                  <a:srgbClr val="C9FC8D"/>
                </a:solidFill>
                <a:latin typeface="DM Sans"/>
                <a:ea typeface="DM Sans"/>
                <a:cs typeface="DM Sans"/>
                <a:sym typeface="DM Sans"/>
              </a:rPr>
              <a:t>What are the key takeaways </a:t>
            </a:r>
            <a:br>
              <a:rPr lang="en" sz="1300" b="1">
                <a:solidFill>
                  <a:srgbClr val="C9FC8D"/>
                </a:solidFill>
                <a:latin typeface="DM Sans"/>
                <a:ea typeface="DM Sans"/>
                <a:cs typeface="DM Sans"/>
                <a:sym typeface="DM Sans"/>
              </a:rPr>
            </a:br>
            <a:r>
              <a:rPr lang="en" sz="1300" b="1">
                <a:solidFill>
                  <a:srgbClr val="C9FC8D"/>
                </a:solidFill>
                <a:latin typeface="DM Sans"/>
                <a:ea typeface="DM Sans"/>
                <a:cs typeface="DM Sans"/>
                <a:sym typeface="DM Sans"/>
              </a:rPr>
              <a:t>for students?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18"/>
        <p:cNvGrpSpPr/>
        <p:nvPr/>
      </p:nvGrpSpPr>
      <p:grpSpPr>
        <a:xfrm>
          <a:off x="0" y="0"/>
          <a:ext cx="0" cy="0"/>
          <a:chOff x="0" y="0"/>
          <a:chExt cx="0" cy="0"/>
        </a:xfrm>
      </p:grpSpPr>
      <p:sp>
        <p:nvSpPr>
          <p:cNvPr id="219" name="Google Shape;219;p40"/>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20" name="Google Shape;220;p40"/>
          <p:cNvSpPr txBox="1"/>
          <p:nvPr/>
        </p:nvSpPr>
        <p:spPr>
          <a:xfrm>
            <a:off x="615900" y="2824375"/>
            <a:ext cx="3728400" cy="1402200"/>
          </a:xfrm>
          <a:prstGeom prst="rect">
            <a:avLst/>
          </a:prstGeom>
          <a:noFill/>
          <a:ln>
            <a:noFill/>
          </a:ln>
        </p:spPr>
        <p:txBody>
          <a:bodyPr spcFirstLastPara="1" wrap="square" lIns="91425" tIns="0" rIns="0" bIns="0" anchor="t" anchorCtr="0">
            <a:spAutoFit/>
          </a:bodyPr>
          <a:lstStyle/>
          <a:p>
            <a:pPr marL="228600" lvl="0" indent="-285750"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Understand radian measure of an angle as the length of the arc on the unit circle subtended by the angle. 	 </a:t>
            </a:r>
            <a:endParaRPr sz="900">
              <a:solidFill>
                <a:schemeClr val="dk1"/>
              </a:solidFill>
              <a:latin typeface="DM Sans"/>
              <a:ea typeface="DM Sans"/>
              <a:cs typeface="DM Sans"/>
              <a:sym typeface="DM Sans"/>
            </a:endParaRPr>
          </a:p>
          <a:p>
            <a:pPr marL="228600" lvl="0" indent="-285750"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Explain how the unit circle in the coordinate plane enables the extension of trigonometric functions to all real numbers, interpreted as radian measures of angles traversed counterclockwise around the unit circle. 	</a:t>
            </a:r>
            <a:endParaRPr sz="900">
              <a:solidFill>
                <a:schemeClr val="dk1"/>
              </a:solidFill>
              <a:latin typeface="DM Sans"/>
              <a:ea typeface="DM Sans"/>
              <a:cs typeface="DM Sans"/>
              <a:sym typeface="DM Sans"/>
            </a:endParaRPr>
          </a:p>
          <a:p>
            <a:pPr marL="0" lvl="0" indent="0" algn="l" rtl="0">
              <a:lnSpc>
                <a:spcPct val="115000"/>
              </a:lnSpc>
              <a:spcBef>
                <a:spcPts val="1200"/>
              </a:spcBef>
              <a:spcAft>
                <a:spcPts val="1000"/>
              </a:spcAft>
              <a:buNone/>
            </a:pPr>
            <a:endParaRPr sz="900">
              <a:solidFill>
                <a:schemeClr val="dk1"/>
              </a:solidFill>
              <a:latin typeface="DM Sans"/>
              <a:ea typeface="DM Sans"/>
              <a:cs typeface="DM Sans"/>
              <a:sym typeface="DM Sans"/>
            </a:endParaRPr>
          </a:p>
        </p:txBody>
      </p:sp>
      <p:sp>
        <p:nvSpPr>
          <p:cNvPr id="221" name="Google Shape;221;p40"/>
          <p:cNvSpPr txBox="1"/>
          <p:nvPr/>
        </p:nvSpPr>
        <p:spPr>
          <a:xfrm>
            <a:off x="615900" y="1515100"/>
            <a:ext cx="4032900" cy="668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b="1">
                <a:solidFill>
                  <a:schemeClr val="dk1"/>
                </a:solidFill>
                <a:latin typeface="DM Sans"/>
                <a:ea typeface="DM Sans"/>
                <a:cs typeface="DM Sans"/>
                <a:sym typeface="DM Sans"/>
              </a:rPr>
              <a:t>Selected Common Core Standards for Mathematics High School - Trigonometric Functions</a:t>
            </a:r>
            <a:endParaRPr b="1">
              <a:latin typeface="DM Sans"/>
              <a:ea typeface="DM Sans"/>
              <a:cs typeface="DM Sans"/>
              <a:sym typeface="DM Sans"/>
            </a:endParaRPr>
          </a:p>
        </p:txBody>
      </p:sp>
      <p:cxnSp>
        <p:nvCxnSpPr>
          <p:cNvPr id="222" name="Google Shape;222;p40"/>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23" name="Google Shape;223;p40"/>
          <p:cNvSpPr txBox="1"/>
          <p:nvPr/>
        </p:nvSpPr>
        <p:spPr>
          <a:xfrm>
            <a:off x="615900" y="237620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Extend the domain of trigonometric functions using the unit circle </a:t>
            </a:r>
            <a:endParaRPr sz="1100" b="1">
              <a:latin typeface="DM Sans"/>
              <a:ea typeface="DM Sans"/>
              <a:cs typeface="DM Sans"/>
              <a:sym typeface="DM Sans"/>
            </a:endParaRPr>
          </a:p>
        </p:txBody>
      </p:sp>
      <p:sp>
        <p:nvSpPr>
          <p:cNvPr id="224" name="Google Shape;224;p40"/>
          <p:cNvSpPr txBox="1"/>
          <p:nvPr/>
        </p:nvSpPr>
        <p:spPr>
          <a:xfrm>
            <a:off x="5174775" y="906750"/>
            <a:ext cx="3402000" cy="4572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1000"/>
              </a:spcAft>
              <a:buClr>
                <a:schemeClr val="dk1"/>
              </a:buClr>
              <a:buSzPts val="900"/>
              <a:buFont typeface="DM Sans"/>
              <a:buAutoNum type="arabicPeriod" startAt="5"/>
            </a:pPr>
            <a:r>
              <a:rPr lang="en" sz="900">
                <a:solidFill>
                  <a:schemeClr val="dk1"/>
                </a:solidFill>
                <a:latin typeface="DM Sans"/>
                <a:ea typeface="DM Sans"/>
                <a:cs typeface="DM Sans"/>
                <a:sym typeface="DM Sans"/>
              </a:rPr>
              <a:t>Choose trigonometric functions to model periodic phenomena with specified amplitude, frequency, and midline. ★ </a:t>
            </a:r>
            <a:endParaRPr sz="900">
              <a:solidFill>
                <a:schemeClr val="dk1"/>
              </a:solidFill>
              <a:latin typeface="DM Sans"/>
              <a:ea typeface="DM Sans"/>
              <a:cs typeface="DM Sans"/>
              <a:sym typeface="DM Sans"/>
            </a:endParaRPr>
          </a:p>
        </p:txBody>
      </p:sp>
      <p:sp>
        <p:nvSpPr>
          <p:cNvPr id="225" name="Google Shape;225;p40"/>
          <p:cNvSpPr txBox="1"/>
          <p:nvPr/>
        </p:nvSpPr>
        <p:spPr>
          <a:xfrm>
            <a:off x="5174775" y="30345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Model periodic phenomena with trigonometric functions</a:t>
            </a:r>
            <a:endParaRPr sz="1100" b="1">
              <a:solidFill>
                <a:schemeClr val="dk1"/>
              </a:solidFill>
              <a:latin typeface="DM Sans"/>
              <a:ea typeface="DM Sans"/>
              <a:cs typeface="DM Sans"/>
              <a:sym typeface="DM Sans"/>
            </a:endParaRPr>
          </a:p>
        </p:txBody>
      </p:sp>
      <p:sp>
        <p:nvSpPr>
          <p:cNvPr id="226" name="Google Shape;226;p40"/>
          <p:cNvSpPr/>
          <p:nvPr/>
        </p:nvSpPr>
        <p:spPr>
          <a:xfrm>
            <a:off x="5365925" y="3906250"/>
            <a:ext cx="3155700" cy="597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0"/>
          <p:cNvSpPr txBox="1"/>
          <p:nvPr/>
        </p:nvSpPr>
        <p:spPr>
          <a:xfrm>
            <a:off x="5570175" y="4021150"/>
            <a:ext cx="2721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9FC8D"/>
                </a:solidFill>
                <a:latin typeface="DM Sans"/>
                <a:ea typeface="DM Sans"/>
                <a:cs typeface="DM Sans"/>
                <a:sym typeface="DM Sans"/>
              </a:rPr>
              <a:t>Share your thinking!</a:t>
            </a:r>
            <a:endParaRPr sz="1300" b="1">
              <a:solidFill>
                <a:srgbClr val="C9FC8D"/>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5620</Words>
  <Application>Microsoft Macintosh PowerPoint</Application>
  <PresentationFormat>On-screen Show (16:9)</PresentationFormat>
  <Paragraphs>532</Paragraphs>
  <Slides>54</Slides>
  <Notes>54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IBM Plex Sans</vt:lpstr>
      <vt:lpstr>NanumMyeongjo ExtraBold</vt:lpstr>
      <vt:lpstr>Roboto</vt:lpstr>
      <vt:lpstr>Nanum Myeongjo</vt:lpstr>
      <vt:lpstr>Arial</vt:lpstr>
      <vt:lpstr>DM Sans Medium</vt:lpstr>
      <vt:lpstr>Alfa Slab One</vt:lpstr>
      <vt:lpstr>DM Sans</vt:lpstr>
      <vt:lpstr>Proxima Nova</vt:lpstr>
      <vt:lpstr>Simple Light</vt:lpstr>
      <vt:lpstr>Gameday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McKenna</cp:lastModifiedBy>
  <cp:revision>1</cp:revision>
  <dcterms:modified xsi:type="dcterms:W3CDTF">2023-12-29T17:43:34Z</dcterms:modified>
</cp:coreProperties>
</file>