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9AE188-5487-468D-8242-BDBC1D0E79DA}">
  <a:tblStyle styleId="{2C9AE188-5487-468D-8242-BDBC1D0E79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F47F1F-01A0-45B0-A2A0-82DFED9D9F28}"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F2B564-C9FC-4139-80C1-BC582617B358}"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dweek.org/education/opinion-are-labels-preventing-students-from-succeeding/2018/0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en.wikipedia.org/wiki/Jacqueline_Woods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455411ce2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455411ce2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455411ce2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455411ce2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read and consider: </a:t>
            </a:r>
            <a:r>
              <a:rPr lang="en-GB"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6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455411ce2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455411ce2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455411ce2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455411ce2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7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455411ce2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7455411ce2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Please see pages 9 and 10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455411ce2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455411ce2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455411ce2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455411ce2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72426676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772426676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this quote with group as a way to give insight into the </a:t>
            </a:r>
            <a:r>
              <a:rPr lang="en-GB" i="1">
                <a:solidFill>
                  <a:schemeClr val="dk1"/>
                </a:solidFill>
              </a:rPr>
              <a:t>why</a:t>
            </a:r>
            <a:r>
              <a:rPr lang="en-GB">
                <a:solidFill>
                  <a:schemeClr val="dk1"/>
                </a:solidFill>
              </a:rPr>
              <a:t> of this badging project.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Source: https://justequations.org/resource/branching-out-designing-high-school-math-pathways-for-equity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455411ce2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7455411ce2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consider </a:t>
            </a:r>
            <a:r>
              <a:rPr lang="en-GB"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455411ce2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7455411ce2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455411ce2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7455411ce2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455411ce2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455411ce2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7455411ce2_0_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7455411ce2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455411ce2_0_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7455411ce2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111.b: Develop statistical questions in the course of modeling with one-variable measurement data. </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7455411ce2_0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7455411ce2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13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7455411ce2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7455411ce2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7455411ce2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7455411ce2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7455411ce2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7455411ce2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a649661576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a64966157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the group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From: EdWeek </a:t>
            </a:r>
            <a:r>
              <a:rPr lang="en-GB" u="sng">
                <a:solidFill>
                  <a:schemeClr val="hlink"/>
                </a:solidFill>
                <a:hlinkClick r:id="rId3"/>
              </a:rPr>
              <a:t>https://www.edweek.org/education/opinion-are-labels-preventing-students-from-succeeding/2018/05</a:t>
            </a:r>
            <a:r>
              <a:rPr lang="en-GB">
                <a:solidFill>
                  <a:schemeClr val="dk1"/>
                </a:solidFill>
              </a:rPr>
              <a:t>  (</a:t>
            </a:r>
            <a:r>
              <a:rPr lang="en-GB" u="sng">
                <a:solidFill>
                  <a:schemeClr val="hlink"/>
                </a:solidFill>
                <a:hlinkClick r:id="rId4"/>
              </a:rPr>
              <a:t>Jacqueline Woodson bio</a:t>
            </a:r>
            <a:r>
              <a:rPr lang="en-GB">
                <a:solidFill>
                  <a:schemeClr val="dk1"/>
                </a:solidFill>
              </a:rPr>
              <a:t>)</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455411ce2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7455411ce2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7455411ce2_0_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7455411ce2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111.b: Develop statistical questions in the course of modeling with one-variable measurement data.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455411ce2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7455411ce2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23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a64966157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a64966157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write their “tweet” on their own device. Participants can share their tweets by reading them out loud, sharing via their device, or pasting into the chat.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7455411ce2_0_9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7455411ce2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7455411ce2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7455411ce2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 111.b</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7455411ce2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7455411ce2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7455411ce2_0_9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7455411ce2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7455411ce2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7455411ce2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455411ce2_0_9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7455411ce2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7455411ce2_0_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7455411ce2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7455411ce2_0_1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7455411ce2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7455411ce2_0_1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7455411ce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17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7455411ce2_0_1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7455411ce2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455411ce2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455411ce2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7455411ce2_0_1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7455411ce2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111.a: Engage in the modeling cycle.</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7455411ce2_0_1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7455411ce2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13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7455411ce2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7455411ce2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7455411ce2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7455411ce2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7455411ce2_0_10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7455411ce2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7455411ce2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7455411ce2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7455411ce2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7455411ce2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111.a: Engage in the modeling cycle.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20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7455411ce2_0_1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7455411ce2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 111.a.</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7455411ce2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7455411ce2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7455411ce2_0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27455411ce2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455411ce2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7455411ce2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455411ce2_0_1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7455411ce2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7455411ce2_0_1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7455411ce2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455411ce2_0_1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455411ce2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7455411ce2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7455411ce2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7455411ce2_0_1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7455411ce2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455411ce2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7455411ce2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455411ce2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455411ce2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455411ce2_0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7455411ce2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455411ce2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7455411ce2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445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GB">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A </a:t>
            </a:r>
            <a:r>
              <a:rPr lang="en-GB"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GB">
                <a:solidFill>
                  <a:srgbClr val="83FF36"/>
                </a:solidFill>
                <a:latin typeface="Nanum Myeongjo"/>
                <a:ea typeface="Nanum Myeongjo"/>
                <a:cs typeface="Nanum Myeongjo"/>
                <a:sym typeface="Nanum Myeongjo"/>
              </a:rPr>
              <a:t> </a:t>
            </a:r>
            <a:r>
              <a:rPr lang="en-GB">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Text that can be readily pasted (marked with “—”) into a video call’s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M111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5" name="Google Shape;235;p41"/>
          <p:cNvGraphicFramePr/>
          <p:nvPr/>
        </p:nvGraphicFramePr>
        <p:xfrm>
          <a:off x="311700" y="1057150"/>
          <a:ext cx="8551650" cy="2825725"/>
        </p:xfrm>
        <a:graphic>
          <a:graphicData uri="http://schemas.openxmlformats.org/drawingml/2006/table">
            <a:tbl>
              <a:tblPr>
                <a:noFill/>
                <a:tableStyleId>{2C9AE188-5487-468D-8242-BDBC1D0E79DA}</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Engage in the modeling cycle.</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Develop statistical questions in the course of modeling with one-variable measurement data. </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differences in shape, center, and spread in the context of data sets, accounting for the possible effects of extreme data points (outliers).</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measures of center and variability to describe one-variable measurement data. </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Generate a random sample in the course of modeling with one-variable measurement data.</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statistics appropriate to the shape of the data distribution to compare center (median, mean) and spread (interquartile range, standard deviation) of two or more different data sets.</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25">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DM Sans"/>
                          <a:ea typeface="DM Sans"/>
                          <a:cs typeface="DM Sans"/>
                          <a:sym typeface="DM Sans"/>
                        </a:rPr>
                        <a:t>111.g</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Estimate population percentages by using a normal curve to approximate a data distribution.</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sp>
        <p:nvSpPr>
          <p:cNvPr id="240" name="Google Shape;240;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M111 Content and Practice Expectations (CPE)</a:t>
            </a:r>
            <a:endParaRPr sz="2100">
              <a:solidFill>
                <a:schemeClr val="dk1"/>
              </a:solidFill>
              <a:latin typeface="Nanum Myeongjo"/>
              <a:ea typeface="Nanum Myeongjo"/>
              <a:cs typeface="Nanum Myeongjo"/>
              <a:sym typeface="Nanum Myeongjo"/>
            </a:endParaRPr>
          </a:p>
        </p:txBody>
      </p:sp>
      <p:cxnSp>
        <p:nvCxnSpPr>
          <p:cNvPr id="242" name="Google Shape;242;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3" name="Google Shape;243;p42"/>
          <p:cNvGraphicFramePr/>
          <p:nvPr/>
        </p:nvGraphicFramePr>
        <p:xfrm>
          <a:off x="311700" y="1057150"/>
          <a:ext cx="8551650" cy="2825725"/>
        </p:xfrm>
        <a:graphic>
          <a:graphicData uri="http://schemas.openxmlformats.org/drawingml/2006/table">
            <a:tbl>
              <a:tblPr>
                <a:noFill/>
                <a:tableStyleId>{2C9AE188-5487-468D-8242-BDBC1D0E79DA}</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Engage in the modeling cycle.</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Develop statistical questions in the course of modeling with one-variable measurement data. </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differences in shape, center, and spread in the context of data sets, accounting for the possible effects of extreme data points (outliers).</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measures of center and variability to describe one-variable measurement data. </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Generate a random sample in the course of modeling with one-variable measurement data.</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111.f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statistics appropriate to the shape of the data distribution to compare center (median, mean) and spread (interquartile range, standard deviation) of two or more different data sets.</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25">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DM Sans"/>
                          <a:ea typeface="DM Sans"/>
                          <a:cs typeface="DM Sans"/>
                          <a:sym typeface="DM Sans"/>
                        </a:rPr>
                        <a:t>111.g</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Estimate population percentages by using a normal curve to approximate a data distribution.</a:t>
                      </a:r>
                      <a:endParaRPr sz="1000">
                        <a:solidFill>
                          <a:srgbClr val="434343"/>
                        </a:solidFill>
                        <a:latin typeface="IBM Plex Sans"/>
                        <a:ea typeface="IBM Plex Sans"/>
                        <a:cs typeface="IBM Plex Sans"/>
                        <a:sym typeface="IBM Plex Sans"/>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244" name="Google Shape;244;p42"/>
          <p:cNvSpPr/>
          <p:nvPr/>
        </p:nvSpPr>
        <p:spPr>
          <a:xfrm>
            <a:off x="65432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68233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a:t>
            </a:r>
            <a:br>
              <a:rPr lang="en-GB" b="1">
                <a:solidFill>
                  <a:srgbClr val="BDFCD7"/>
                </a:solidFill>
                <a:latin typeface="DM Sans"/>
                <a:ea typeface="DM Sans"/>
                <a:cs typeface="DM Sans"/>
                <a:sym typeface="DM Sans"/>
              </a:rPr>
            </a:br>
            <a:r>
              <a:rPr lang="en-GB"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M111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6270175" cy="3909200"/>
        </p:xfrm>
        <a:graphic>
          <a:graphicData uri="http://schemas.openxmlformats.org/drawingml/2006/table">
            <a:tbl>
              <a:tblPr>
                <a:noFill/>
                <a:tableStyleId>{70F47F1F-01A0-45B0-A2A0-82DFED9D9F28}</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extLst>
                  <a:ext uri="{0D108BD9-81ED-4DB2-BD59-A6C34878D82A}">
                    <a16:rowId xmlns:a16="http://schemas.microsoft.com/office/drawing/2014/main" val="10000"/>
                  </a:ext>
                </a:extLst>
              </a:tr>
              <a:tr h="476275">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111.a: Engage in the modeling cycle. </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engage with the full modeling cycle (problem, formulate, compute, interpret, validate, revise as necessary, report).</a:t>
                      </a:r>
                      <a:endParaRPr sz="1000">
                        <a:solidFill>
                          <a:srgbClr val="434343"/>
                        </a:solidFill>
                        <a:latin typeface="IBM Plex Sans"/>
                        <a:ea typeface="IBM Plex Sans"/>
                        <a:cs typeface="IBM Plex Sans"/>
                        <a:sym typeface="IBM Plex Sans"/>
                      </a:endParaRPr>
                    </a:p>
                  </a:txBody>
                  <a:tcPr marL="63500" marR="63500" marT="63500" marB="63500">
                    <a:solidFill>
                      <a:schemeClr val="lt1"/>
                    </a:solidFill>
                  </a:tcPr>
                </a:tc>
                <a:extLst>
                  <a:ext uri="{0D108BD9-81ED-4DB2-BD59-A6C34878D82A}">
                    <a16:rowId xmlns:a16="http://schemas.microsoft.com/office/drawing/2014/main" val="10001"/>
                  </a:ext>
                </a:extLst>
              </a:tr>
              <a:tr h="476275">
                <a:tc rowSpan="2">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111.b: Develop statistical questions in the course of modeling with one-variable measurement data.</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develop a statistical question to investigate.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62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ii. explain or justify why your question is statistical.</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6275">
                <a:tc rowSpan="4">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111.c: Interpret differences in shape, center, and spread in the context of data sets, accounting for the possible effects of extreme data points (outliers).</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 determine and construct an appropriate graphical representation of collected data, such as box plot, line plot, histogram, or other data display.</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62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highlight>
                            <a:srgbClr val="FFFFFF"/>
                          </a:highlight>
                          <a:latin typeface="IBM Plex Sans"/>
                          <a:ea typeface="IBM Plex Sans"/>
                          <a:cs typeface="IBM Plex Sans"/>
                          <a:sym typeface="IBM Plex Sans"/>
                        </a:rPr>
                        <a:t>ii. describe the shape, center, and spread of a data set.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62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highlight>
                            <a:srgbClr val="FFFFFF"/>
                          </a:highlight>
                          <a:latin typeface="IBM Plex Sans"/>
                          <a:ea typeface="IBM Plex Sans"/>
                          <a:cs typeface="IBM Plex Sans"/>
                          <a:sym typeface="IBM Plex Sans"/>
                        </a:rPr>
                        <a:t>iii. interpret the real-world meaning of the shape, center, and spread of a data set.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762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highlight>
                            <a:srgbClr val="FFFFFF"/>
                          </a:highlight>
                          <a:latin typeface="IBM Plex Sans"/>
                          <a:ea typeface="IBM Plex Sans"/>
                          <a:cs typeface="IBM Plex Sans"/>
                          <a:sym typeface="IBM Plex Sans"/>
                        </a:rPr>
                        <a:t>iv. identify and explain the effect of an outlier on the shape, center, and spread of a data set.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1" name="Google Shape;261;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2" name="Google Shape;262;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Speed Trap</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Do You Fit in this Car?</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9" name="Google Shape;269;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0" name="Google Shape;270;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Speed Trap</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Do You Fit in this Car?</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cxnSp>
        <p:nvCxnSpPr>
          <p:cNvPr id="278" name="Google Shape;278;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9" name="Google Shape;279;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0" name="Google Shape;280;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1" name="Google Shape;281;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cxnSp>
        <p:nvCxnSpPr>
          <p:cNvPr id="288" name="Google Shape;288;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47"/>
          <p:cNvSpPr txBox="1"/>
          <p:nvPr/>
        </p:nvSpPr>
        <p:spPr>
          <a:xfrm>
            <a:off x="3096450" y="993625"/>
            <a:ext cx="5744400" cy="393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GB" sz="2300">
                <a:solidFill>
                  <a:srgbClr val="202728"/>
                </a:solidFill>
                <a:latin typeface="DM Sans"/>
                <a:ea typeface="DM Sans"/>
                <a:cs typeface="DM Sans"/>
                <a:sym typeface="DM Sans"/>
              </a:rPr>
              <a:t>“And by 2018, problems with the pipeline through math courses and tests were persisting. Despite the implementation of new state standards and tests, just 31 percent of students were meeting or exceeding standards in math, compared with 56 percent in English.” (Daro &amp; Asturias, 2019)</a:t>
            </a:r>
            <a:endParaRPr sz="2300">
              <a:solidFill>
                <a:srgbClr val="202728"/>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endParaRPr sz="900">
              <a:solidFill>
                <a:srgbClr val="202728"/>
              </a:solidFill>
              <a:latin typeface="DM Sans"/>
              <a:ea typeface="DM Sans"/>
              <a:cs typeface="DM Sans"/>
              <a:sym typeface="DM Sans"/>
            </a:endParaRPr>
          </a:p>
          <a:p>
            <a:pPr marL="0" lvl="0" indent="0" algn="l" rtl="0">
              <a:lnSpc>
                <a:spcPct val="100000"/>
              </a:lnSpc>
              <a:spcBef>
                <a:spcPts val="1200"/>
              </a:spcBef>
              <a:spcAft>
                <a:spcPts val="1200"/>
              </a:spcAft>
              <a:buNone/>
            </a:pPr>
            <a:endParaRPr>
              <a:solidFill>
                <a:schemeClr val="dk1"/>
              </a:solidFill>
              <a:latin typeface="DM Sans"/>
              <a:ea typeface="DM Sans"/>
              <a:cs typeface="DM Sans"/>
              <a:sym typeface="DM Sans"/>
            </a:endParaRPr>
          </a:p>
        </p:txBody>
      </p:sp>
      <p:sp>
        <p:nvSpPr>
          <p:cNvPr id="290" name="Google Shape;290;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94"/>
        <p:cNvGrpSpPr/>
        <p:nvPr/>
      </p:nvGrpSpPr>
      <p:grpSpPr>
        <a:xfrm>
          <a:off x="0" y="0"/>
          <a:ext cx="0" cy="0"/>
          <a:chOff x="0" y="0"/>
          <a:chExt cx="0" cy="0"/>
        </a:xfrm>
      </p:grpSpPr>
      <p:sp>
        <p:nvSpPr>
          <p:cNvPr id="295" name="Google Shape;295;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296" name="Google Shape;296;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297" name="Google Shape;297;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298" name="Google Shape;298;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299" name="Google Shape;299;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0" name="Google Shape;300;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01" name="Google Shape;301;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02" name="Google Shape;302;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04" name="Google Shape;304;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05" name="Google Shape;305;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10"/>
        <p:cNvGrpSpPr/>
        <p:nvPr/>
      </p:nvGrpSpPr>
      <p:grpSpPr>
        <a:xfrm>
          <a:off x="0" y="0"/>
          <a:ext cx="0" cy="0"/>
          <a:chOff x="0" y="0"/>
          <a:chExt cx="0" cy="0"/>
        </a:xfrm>
      </p:grpSpPr>
      <p:cxnSp>
        <p:nvCxnSpPr>
          <p:cNvPr id="311" name="Google Shape;311;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12" name="Google Shape;312;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Expectations </a:t>
            </a:r>
            <a:br>
              <a:rPr lang="en-GB" sz="5200">
                <a:solidFill>
                  <a:schemeClr val="dk1"/>
                </a:solidFill>
                <a:latin typeface="Nanum Myeongjo"/>
                <a:ea typeface="Nanum Myeongjo"/>
                <a:cs typeface="Nanum Myeongjo"/>
                <a:sym typeface="Nanum Myeongjo"/>
              </a:rPr>
            </a:br>
            <a:r>
              <a:rPr lang="en-GB"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13" name="Google Shape;313;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17"/>
        <p:cNvGrpSpPr/>
        <p:nvPr/>
      </p:nvGrpSpPr>
      <p:grpSpPr>
        <a:xfrm>
          <a:off x="0" y="0"/>
          <a:ext cx="0" cy="0"/>
          <a:chOff x="0" y="0"/>
          <a:chExt cx="0" cy="0"/>
        </a:xfrm>
      </p:grpSpPr>
      <p:cxnSp>
        <p:nvCxnSpPr>
          <p:cNvPr id="318" name="Google Shape;318;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19" name="Google Shape;319;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0" name="Google Shape;320;p50"/>
          <p:cNvSpPr txBox="1"/>
          <p:nvPr/>
        </p:nvSpPr>
        <p:spPr>
          <a:xfrm>
            <a:off x="615900" y="1141350"/>
            <a:ext cx="5917800" cy="3386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Data can be used to gain insights about communities and help us understand issues. </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Framing Questions</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What are some questions you have about your community that could be answered by collecting data? </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are these questions/issues important? </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should we care about this question/issue?</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Who else might care about these questions/issues?</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might it be important to them?</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For this task you will prepare a presentation in any form (slideshow, report, song, artwork) delivering a message you want to share on a topic of your choice, supported by the evidence you collect.</a:t>
            </a:r>
            <a:endParaRPr sz="2800">
              <a:solidFill>
                <a:schemeClr val="lt1"/>
              </a:solidFill>
              <a:latin typeface="DM Sans"/>
              <a:ea typeface="DM Sans"/>
              <a:cs typeface="DM Sans"/>
              <a:sym typeface="DM Sans"/>
            </a:endParaRPr>
          </a:p>
        </p:txBody>
      </p:sp>
      <p:sp>
        <p:nvSpPr>
          <p:cNvPr id="321" name="Google Shape;321;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2" name="Google Shape;322;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GB" sz="6400">
                <a:latin typeface="Nanum Myeongjo"/>
                <a:ea typeface="Nanum Myeongjo"/>
                <a:cs typeface="Nanum Myeongjo"/>
                <a:sym typeface="Nanum Myeongjo"/>
              </a:rPr>
              <a:t>M111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7"/>
        <p:cNvGrpSpPr/>
        <p:nvPr/>
      </p:nvGrpSpPr>
      <p:grpSpPr>
        <a:xfrm>
          <a:off x="0" y="0"/>
          <a:ext cx="0" cy="0"/>
          <a:chOff x="0" y="0"/>
          <a:chExt cx="0" cy="0"/>
        </a:xfrm>
      </p:grpSpPr>
      <p:cxnSp>
        <p:nvCxnSpPr>
          <p:cNvPr id="328" name="Google Shape;328;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9" name="Google Shape;329;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0" name="Google Shape;330;p51"/>
          <p:cNvSpPr txBox="1"/>
          <p:nvPr/>
        </p:nvSpPr>
        <p:spPr>
          <a:xfrm>
            <a:off x="615900" y="368375"/>
            <a:ext cx="7002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1" name="Google Shape;331;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
        <p:nvSpPr>
          <p:cNvPr id="333" name="Google Shape;333;p51"/>
          <p:cNvSpPr txBox="1"/>
          <p:nvPr/>
        </p:nvSpPr>
        <p:spPr>
          <a:xfrm>
            <a:off x="615900" y="1141350"/>
            <a:ext cx="5917800" cy="3386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Data can be used to gain insights about communities and help us understand issues. </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Framing Questions</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What are some questions you have about your community that could be answered by collecting data? </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are these questions/issues important? </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should we care about this question/issue?</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Who else might care about these questions/issues?</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might it be important to them?</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For this task you will prepare a presentation in any form (slideshow, report, song, artwork) delivering a message you want to share on a topic of your choice, supported by the evidence you collect.</a:t>
            </a:r>
            <a:endParaRPr sz="2800">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7"/>
        <p:cNvGrpSpPr/>
        <p:nvPr/>
      </p:nvGrpSpPr>
      <p:grpSpPr>
        <a:xfrm>
          <a:off x="0" y="0"/>
          <a:ext cx="0" cy="0"/>
          <a:chOff x="0" y="0"/>
          <a:chExt cx="0" cy="0"/>
        </a:xfrm>
      </p:grpSpPr>
      <p:cxnSp>
        <p:nvCxnSpPr>
          <p:cNvPr id="338" name="Google Shape;338;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9" name="Google Shape;339;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0" name="Google Shape;340;p52"/>
          <p:cNvSpPr txBox="1"/>
          <p:nvPr/>
        </p:nvSpPr>
        <p:spPr>
          <a:xfrm>
            <a:off x="615900" y="368375"/>
            <a:ext cx="73374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1" name="Google Shape;341;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2"/>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111.b: Develop statistical questions in the course of modeling with one-variable measurement data. </a:t>
            </a:r>
            <a:endParaRPr sz="1100" b="1">
              <a:solidFill>
                <a:srgbClr val="145758"/>
              </a:solidFill>
              <a:latin typeface="DM Sans"/>
              <a:ea typeface="DM Sans"/>
              <a:cs typeface="DM Sans"/>
              <a:sym typeface="DM Sans"/>
            </a:endParaRPr>
          </a:p>
        </p:txBody>
      </p:sp>
      <p:sp>
        <p:nvSpPr>
          <p:cNvPr id="343" name="Google Shape;343;p52"/>
          <p:cNvSpPr txBox="1"/>
          <p:nvPr/>
        </p:nvSpPr>
        <p:spPr>
          <a:xfrm>
            <a:off x="615900" y="1141350"/>
            <a:ext cx="5917800" cy="3386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Data can be used to gain insights about communities and help us understand issues. </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Framing Questions</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What are some questions you have about your community that could be answered by collecting data? </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are these questions/issues important? </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should we care about this question/issue?</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Who else might care about these questions/issues?</a:t>
            </a:r>
            <a:endParaRPr sz="1500">
              <a:solidFill>
                <a:schemeClr val="lt1"/>
              </a:solidFill>
              <a:latin typeface="IBM Plex Sans"/>
              <a:ea typeface="IBM Plex Sans"/>
              <a:cs typeface="IBM Plex Sans"/>
              <a:sym typeface="IBM Plex Sans"/>
            </a:endParaRPr>
          </a:p>
          <a:p>
            <a:pPr marL="457200" lvl="0" indent="-323850" algn="l" rtl="0">
              <a:spcBef>
                <a:spcPts val="0"/>
              </a:spcBef>
              <a:spcAft>
                <a:spcPts val="0"/>
              </a:spcAft>
              <a:buClr>
                <a:schemeClr val="lt1"/>
              </a:buClr>
              <a:buSzPts val="1500"/>
              <a:buFont typeface="IBM Plex Sans"/>
              <a:buChar char="●"/>
            </a:pPr>
            <a:r>
              <a:rPr lang="en-GB" sz="1500">
                <a:solidFill>
                  <a:schemeClr val="lt1"/>
                </a:solidFill>
                <a:latin typeface="IBM Plex Sans"/>
                <a:ea typeface="IBM Plex Sans"/>
                <a:cs typeface="IBM Plex Sans"/>
                <a:sym typeface="IBM Plex Sans"/>
              </a:rPr>
              <a:t>Why might it be important to them?</a:t>
            </a: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500">
              <a:solidFill>
                <a:schemeClr val="lt1"/>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r>
              <a:rPr lang="en-GB" sz="1500">
                <a:solidFill>
                  <a:schemeClr val="lt1"/>
                </a:solidFill>
                <a:latin typeface="IBM Plex Sans"/>
                <a:ea typeface="IBM Plex Sans"/>
                <a:cs typeface="IBM Plex Sans"/>
                <a:sym typeface="IBM Plex Sans"/>
              </a:rPr>
              <a:t>For this task you will prepare a presentation in any form (slideshow, report, song, artwork) delivering a message you want to share on a topic of your choice, supported by the evidence you collect.</a:t>
            </a:r>
            <a:endParaRPr sz="2800">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47"/>
        <p:cNvGrpSpPr/>
        <p:nvPr/>
      </p:nvGrpSpPr>
      <p:grpSpPr>
        <a:xfrm>
          <a:off x="0" y="0"/>
          <a:ext cx="0" cy="0"/>
          <a:chOff x="0" y="0"/>
          <a:chExt cx="0" cy="0"/>
        </a:xfrm>
      </p:grpSpPr>
      <p:sp>
        <p:nvSpPr>
          <p:cNvPr id="348" name="Google Shape;348;p53"/>
          <p:cNvSpPr txBox="1"/>
          <p:nvPr/>
        </p:nvSpPr>
        <p:spPr>
          <a:xfrm>
            <a:off x="3105100" y="690325"/>
            <a:ext cx="3636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M111 Modeling with Data: One-Variable Measurement Data, students will employ the following learning principles: </a:t>
            </a:r>
            <a:endParaRPr sz="900" b="1">
              <a:solidFill>
                <a:schemeClr val="dk1"/>
              </a:solidFill>
              <a:latin typeface="DM Sans"/>
              <a:ea typeface="DM Sans"/>
              <a:cs typeface="DM Sans"/>
              <a:sym typeface="DM Sans"/>
            </a:endParaRPr>
          </a:p>
        </p:txBody>
      </p:sp>
      <p:sp>
        <p:nvSpPr>
          <p:cNvPr id="349" name="Google Shape;349;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0" name="Google Shape;350;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1" name="Google Shape;351;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53" name="Google Shape;353;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54" name="Google Shape;354;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55" name="Google Shape;355;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9"/>
        <p:cNvGrpSpPr/>
        <p:nvPr/>
      </p:nvGrpSpPr>
      <p:grpSpPr>
        <a:xfrm>
          <a:off x="0" y="0"/>
          <a:ext cx="0" cy="0"/>
          <a:chOff x="0" y="0"/>
          <a:chExt cx="0" cy="0"/>
        </a:xfrm>
      </p:grpSpPr>
      <p:sp>
        <p:nvSpPr>
          <p:cNvPr id="360" name="Google Shape;360;p54"/>
          <p:cNvSpPr txBox="1"/>
          <p:nvPr/>
        </p:nvSpPr>
        <p:spPr>
          <a:xfrm>
            <a:off x="3105100" y="690325"/>
            <a:ext cx="3636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M111 Modeling with Data: One-Variable Measurement Data, students will employ the following learning principles: </a:t>
            </a:r>
            <a:endParaRPr sz="900" b="1">
              <a:solidFill>
                <a:schemeClr val="dk1"/>
              </a:solidFill>
              <a:latin typeface="DM Sans"/>
              <a:ea typeface="DM Sans"/>
              <a:cs typeface="DM Sans"/>
              <a:sym typeface="DM Sans"/>
            </a:endParaRPr>
          </a:p>
        </p:txBody>
      </p:sp>
      <p:sp>
        <p:nvSpPr>
          <p:cNvPr id="361" name="Google Shape;361;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2" name="Google Shape;362;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63" name="Google Shape;363;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5" name="Google Shape;365;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6" name="Google Shape;366;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67" name="Google Shape;367;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68" name="Google Shape;368;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2"/>
        <p:cNvGrpSpPr/>
        <p:nvPr/>
      </p:nvGrpSpPr>
      <p:grpSpPr>
        <a:xfrm>
          <a:off x="0" y="0"/>
          <a:ext cx="0" cy="0"/>
          <a:chOff x="0" y="0"/>
          <a:chExt cx="0" cy="0"/>
        </a:xfrm>
      </p:grpSpPr>
      <p:sp>
        <p:nvSpPr>
          <p:cNvPr id="373" name="Google Shape;373;p55"/>
          <p:cNvSpPr txBox="1"/>
          <p:nvPr/>
        </p:nvSpPr>
        <p:spPr>
          <a:xfrm>
            <a:off x="3105100" y="690325"/>
            <a:ext cx="3636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M111 Modeling with Data: One-Variable Measurement Data, students will employ the following learning principles: </a:t>
            </a:r>
            <a:endParaRPr sz="900" b="1">
              <a:solidFill>
                <a:schemeClr val="dk1"/>
              </a:solidFill>
              <a:latin typeface="DM Sans"/>
              <a:ea typeface="DM Sans"/>
              <a:cs typeface="DM Sans"/>
              <a:sym typeface="DM Sans"/>
            </a:endParaRPr>
          </a:p>
        </p:txBody>
      </p:sp>
      <p:sp>
        <p:nvSpPr>
          <p:cNvPr id="374" name="Google Shape;374;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75" name="Google Shape;375;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6" name="Google Shape;376;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8" name="Google Shape;378;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79" name="Google Shape;379;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Share what </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81" name="Google Shape;381;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82" name="Google Shape;382;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86"/>
        <p:cNvGrpSpPr/>
        <p:nvPr/>
      </p:nvGrpSpPr>
      <p:grpSpPr>
        <a:xfrm>
          <a:off x="0" y="0"/>
          <a:ext cx="0" cy="0"/>
          <a:chOff x="0" y="0"/>
          <a:chExt cx="0" cy="0"/>
        </a:xfrm>
      </p:grpSpPr>
      <p:cxnSp>
        <p:nvCxnSpPr>
          <p:cNvPr id="387" name="Google Shape;387;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88" name="Google Shape;388;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89" name="Google Shape;389;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93"/>
        <p:cNvGrpSpPr/>
        <p:nvPr/>
      </p:nvGrpSpPr>
      <p:grpSpPr>
        <a:xfrm>
          <a:off x="0" y="0"/>
          <a:ext cx="0" cy="0"/>
          <a:chOff x="0" y="0"/>
          <a:chExt cx="0" cy="0"/>
        </a:xfrm>
      </p:grpSpPr>
      <p:cxnSp>
        <p:nvCxnSpPr>
          <p:cNvPr id="394" name="Google Shape;394;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95" name="Google Shape;395;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96" name="Google Shape;396;p57"/>
          <p:cNvSpPr txBox="1"/>
          <p:nvPr/>
        </p:nvSpPr>
        <p:spPr>
          <a:xfrm>
            <a:off x="664600" y="1027825"/>
            <a:ext cx="7924800" cy="3494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200"/>
              </a:spcAft>
              <a:buClr>
                <a:schemeClr val="dk1"/>
              </a:buClr>
              <a:buSzPts val="1100"/>
              <a:buFont typeface="Arial"/>
              <a:buNone/>
            </a:pPr>
            <a:r>
              <a:rPr lang="en-GB" sz="2000">
                <a:solidFill>
                  <a:schemeClr val="lt1"/>
                </a:solidFill>
                <a:latin typeface="DM Sans"/>
                <a:ea typeface="DM Sans"/>
                <a:cs typeface="DM Sans"/>
                <a:sym typeface="DM Sans"/>
              </a:rPr>
              <a:t>“Any kind of qualifier can be harmful because who we are is not static. Our abilities are constantly changing…I know if I was raised in this day and age, I would have been labeled a struggling reader. But what I know now is I was actually reading like a writer. I was reading slowly and deliberately and deconstructing language, not in the sense of looking up words in the dictionary, but understanding from context. I was constantly being compared to my sister who excelled, and it made me feel insecure. What gets translated is 'you are not as good,' and that gets translated into our whole bodies. That's where the danger lies.” - Jacqueline Woodson</a:t>
            </a:r>
            <a:endParaRPr sz="1700">
              <a:solidFill>
                <a:schemeClr val="lt1"/>
              </a:solidFill>
              <a:latin typeface="DM Sans"/>
              <a:ea typeface="DM Sans"/>
              <a:cs typeface="DM Sans"/>
              <a:sym typeface="DM Sans"/>
            </a:endParaRPr>
          </a:p>
        </p:txBody>
      </p:sp>
      <p:sp>
        <p:nvSpPr>
          <p:cNvPr id="397" name="Google Shape;397;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1"/>
        <p:cNvGrpSpPr/>
        <p:nvPr/>
      </p:nvGrpSpPr>
      <p:grpSpPr>
        <a:xfrm>
          <a:off x="0" y="0"/>
          <a:ext cx="0" cy="0"/>
          <a:chOff x="0" y="0"/>
          <a:chExt cx="0" cy="0"/>
        </a:xfrm>
      </p:grpSpPr>
      <p:sp>
        <p:nvSpPr>
          <p:cNvPr id="402" name="Google Shape;402;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03" name="Google Shape;403;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04" name="Google Shape;404;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06" name="Google Shape;406;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pic>
        <p:nvPicPr>
          <p:cNvPr id="407" name="Google Shape;407;p58"/>
          <p:cNvPicPr preferRelativeResize="0"/>
          <p:nvPr/>
        </p:nvPicPr>
        <p:blipFill>
          <a:blip r:embed="rId3">
            <a:alphaModFix/>
          </a:blip>
          <a:stretch>
            <a:fillRect/>
          </a:stretch>
        </p:blipFill>
        <p:spPr>
          <a:xfrm>
            <a:off x="3969950" y="610725"/>
            <a:ext cx="5011485" cy="3920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1"/>
        <p:cNvGrpSpPr/>
        <p:nvPr/>
      </p:nvGrpSpPr>
      <p:grpSpPr>
        <a:xfrm>
          <a:off x="0" y="0"/>
          <a:ext cx="0" cy="0"/>
          <a:chOff x="0" y="0"/>
          <a:chExt cx="0" cy="0"/>
        </a:xfrm>
      </p:grpSpPr>
      <p:cxnSp>
        <p:nvCxnSpPr>
          <p:cNvPr id="412" name="Google Shape;412;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4" name="Google Shape;414;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15" name="Google Shape;415;p59"/>
          <p:cNvSpPr/>
          <p:nvPr/>
        </p:nvSpPr>
        <p:spPr>
          <a:xfrm>
            <a:off x="1516875" y="25717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9"/>
          <p:cNvSpPr txBox="1"/>
          <p:nvPr/>
        </p:nvSpPr>
        <p:spPr>
          <a:xfrm>
            <a:off x="1847100" y="316827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pic>
        <p:nvPicPr>
          <p:cNvPr id="417" name="Google Shape;417;p59"/>
          <p:cNvPicPr preferRelativeResize="0"/>
          <p:nvPr/>
        </p:nvPicPr>
        <p:blipFill>
          <a:blip r:embed="rId3">
            <a:alphaModFix/>
          </a:blip>
          <a:stretch>
            <a:fillRect/>
          </a:stretch>
        </p:blipFill>
        <p:spPr>
          <a:xfrm>
            <a:off x="3969950" y="610725"/>
            <a:ext cx="5011485" cy="3920550"/>
          </a:xfrm>
          <a:prstGeom prst="rect">
            <a:avLst/>
          </a:prstGeom>
          <a:noFill/>
          <a:ln>
            <a:noFill/>
          </a:ln>
        </p:spPr>
      </p:pic>
      <p:sp>
        <p:nvSpPr>
          <p:cNvPr id="418" name="Google Shape;418;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9" name="Google Shape;419;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23"/>
        <p:cNvGrpSpPr/>
        <p:nvPr/>
      </p:nvGrpSpPr>
      <p:grpSpPr>
        <a:xfrm>
          <a:off x="0" y="0"/>
          <a:ext cx="0" cy="0"/>
          <a:chOff x="0" y="0"/>
          <a:chExt cx="0" cy="0"/>
        </a:xfrm>
      </p:grpSpPr>
      <p:cxnSp>
        <p:nvCxnSpPr>
          <p:cNvPr id="424" name="Google Shape;424;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25" name="Google Shape;425;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26" name="Google Shape;426;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GB"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27" name="Google Shape;427;p60"/>
          <p:cNvGraphicFramePr/>
          <p:nvPr/>
        </p:nvGraphicFramePr>
        <p:xfrm>
          <a:off x="1037388" y="1308850"/>
          <a:ext cx="7324275" cy="2410105"/>
        </p:xfrm>
        <a:graphic>
          <a:graphicData uri="http://schemas.openxmlformats.org/drawingml/2006/table">
            <a:tbl>
              <a:tblPr>
                <a:noFill/>
                <a:tableStyleId>{8EF2B564-C9FC-4139-80C1-BC582617B358}</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GB"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28" name="Google Shape;428;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0"/>
            <a:ext cx="7663800" cy="2821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GB" sz="3500">
                <a:solidFill>
                  <a:schemeClr val="lt1"/>
                </a:solidFill>
                <a:latin typeface="DM Sans"/>
                <a:ea typeface="DM Sans"/>
                <a:cs typeface="DM Sans"/>
                <a:sym typeface="DM Sans"/>
              </a:rPr>
              <a:t>Community Builder: </a:t>
            </a:r>
            <a:br>
              <a:rPr lang="en-GB" sz="3500">
                <a:solidFill>
                  <a:schemeClr val="lt1"/>
                </a:solidFill>
                <a:latin typeface="Nanum Myeongjo"/>
                <a:ea typeface="Nanum Myeongjo"/>
                <a:cs typeface="Nanum Myeongjo"/>
                <a:sym typeface="Nanum Myeongjo"/>
              </a:rPr>
            </a:br>
            <a:r>
              <a:rPr lang="en-GB" sz="3500">
                <a:solidFill>
                  <a:schemeClr val="lt1"/>
                </a:solidFill>
                <a:latin typeface="Nanum Myeongjo"/>
                <a:ea typeface="Nanum Myeongjo"/>
                <a:cs typeface="Nanum Myeongjo"/>
                <a:sym typeface="Nanum Myeongjo"/>
              </a:rPr>
              <a:t>Write a </a:t>
            </a:r>
            <a:r>
              <a:rPr lang="en-GB" sz="3500" b="1">
                <a:solidFill>
                  <a:schemeClr val="lt1"/>
                </a:solidFill>
                <a:latin typeface="Nanum Myeongjo"/>
                <a:ea typeface="Nanum Myeongjo"/>
                <a:cs typeface="Nanum Myeongjo"/>
                <a:sym typeface="Nanum Myeongjo"/>
              </a:rPr>
              <a:t>“tweet” in 140 characters or less</a:t>
            </a:r>
            <a:r>
              <a:rPr lang="en-GB" sz="3500">
                <a:solidFill>
                  <a:schemeClr val="lt1"/>
                </a:solidFill>
                <a:latin typeface="Nanum Myeongjo"/>
                <a:ea typeface="Nanum Myeongjo"/>
                <a:cs typeface="Nanum Myeongjo"/>
                <a:sym typeface="Nanum Myeongjo"/>
              </a:rPr>
              <a:t> that describes your first year of teaching.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3"/>
        <p:cNvGrpSpPr/>
        <p:nvPr/>
      </p:nvGrpSpPr>
      <p:grpSpPr>
        <a:xfrm>
          <a:off x="0" y="0"/>
          <a:ext cx="0" cy="0"/>
          <a:chOff x="0" y="0"/>
          <a:chExt cx="0" cy="0"/>
        </a:xfrm>
      </p:grpSpPr>
      <p:cxnSp>
        <p:nvCxnSpPr>
          <p:cNvPr id="434" name="Google Shape;434;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5" name="Google Shape;435;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6" name="Google Shape;436;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
        <p:nvSpPr>
          <p:cNvPr id="437" name="Google Shape;437;p6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104.i: Use a function</a:t>
            </a:r>
            <a:br>
              <a:rPr lang="en-GB" sz="1100" b="1">
                <a:solidFill>
                  <a:srgbClr val="145758"/>
                </a:solidFill>
                <a:latin typeface="Proxima Nova"/>
                <a:ea typeface="Proxima Nova"/>
                <a:cs typeface="Proxima Nova"/>
                <a:sym typeface="Proxima Nova"/>
              </a:rPr>
            </a:br>
            <a:r>
              <a:rPr lang="en-GB" sz="1100" b="1">
                <a:solidFill>
                  <a:srgbClr val="145758"/>
                </a:solidFill>
                <a:latin typeface="Proxima Nova"/>
                <a:ea typeface="Proxima Nova"/>
                <a:cs typeface="Proxima Nova"/>
                <a:sym typeface="Proxima Nova"/>
              </a:rPr>
              <a:t>of exponential type l to determine values of interest in a real-world problem.</a:t>
            </a:r>
            <a:endParaRPr sz="1100" b="1">
              <a:solidFill>
                <a:srgbClr val="145758"/>
              </a:solidFill>
              <a:latin typeface="DM Sans"/>
              <a:ea typeface="DM Sans"/>
              <a:cs typeface="DM Sans"/>
              <a:sym typeface="DM Sans"/>
            </a:endParaRPr>
          </a:p>
        </p:txBody>
      </p:sp>
      <p:sp>
        <p:nvSpPr>
          <p:cNvPr id="438" name="Google Shape;438;p61"/>
          <p:cNvSpPr txBox="1"/>
          <p:nvPr/>
        </p:nvSpPr>
        <p:spPr>
          <a:xfrm>
            <a:off x="565275" y="1259700"/>
            <a:ext cx="7918500" cy="2475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rgbClr val="000000"/>
              </a:buClr>
              <a:buSzPts val="1100"/>
              <a:buFont typeface="Arial"/>
              <a:buNone/>
            </a:pPr>
            <a:r>
              <a:rPr lang="en-GB" sz="2000">
                <a:solidFill>
                  <a:srgbClr val="FFFFFF"/>
                </a:solidFill>
                <a:latin typeface="DM Sans"/>
                <a:ea typeface="DM Sans"/>
                <a:cs typeface="DM Sans"/>
                <a:sym typeface="DM Sans"/>
              </a:rPr>
              <a:t>When it comes to cognition, performance assessments epitomize high-quality street data. Each task offers its own rich landscape of insight into a learner’s cognitive processes, values, misconceptions, academic identity, and more. (Safir and Dugan, 2021, p. 135-136)</a:t>
            </a:r>
            <a:endParaRPr sz="2000">
              <a:solidFill>
                <a:srgbClr val="FFFFFF"/>
              </a:solidFill>
              <a:latin typeface="DM Sans"/>
              <a:ea typeface="DM Sans"/>
              <a:cs typeface="DM Sans"/>
              <a:sym typeface="DM Sans"/>
            </a:endParaRPr>
          </a:p>
          <a:p>
            <a:pPr marL="0" lvl="0" indent="0" algn="l" rtl="0">
              <a:lnSpc>
                <a:spcPct val="115000"/>
              </a:lnSpc>
              <a:spcBef>
                <a:spcPts val="1200"/>
              </a:spcBef>
              <a:spcAft>
                <a:spcPts val="0"/>
              </a:spcAft>
              <a:buClr>
                <a:srgbClr val="000000"/>
              </a:buClr>
              <a:buSzPts val="1100"/>
              <a:buFont typeface="Arial"/>
              <a:buNone/>
            </a:pPr>
            <a:endParaRPr sz="2000">
              <a:solidFill>
                <a:srgbClr val="FFFFFF"/>
              </a:solidFill>
              <a:latin typeface="DM Sans"/>
              <a:ea typeface="DM Sans"/>
              <a:cs typeface="DM Sans"/>
              <a:sym typeface="DM Sans"/>
            </a:endParaRPr>
          </a:p>
          <a:p>
            <a:pPr marL="457200" lvl="0" indent="0" algn="l" rtl="0">
              <a:lnSpc>
                <a:spcPct val="115000"/>
              </a:lnSpc>
              <a:spcBef>
                <a:spcPts val="1200"/>
              </a:spcBef>
              <a:spcAft>
                <a:spcPts val="0"/>
              </a:spcAft>
              <a:buClr>
                <a:srgbClr val="000000"/>
              </a:buClr>
              <a:buSzPts val="1100"/>
              <a:buFont typeface="Arial"/>
              <a:buNone/>
            </a:pPr>
            <a:r>
              <a:rPr lang="en-GB" sz="1200">
                <a:solidFill>
                  <a:srgbClr val="FFFFFF"/>
                </a:solidFill>
                <a:latin typeface="DM Sans"/>
                <a:ea typeface="DM Sans"/>
                <a:cs typeface="DM Sans"/>
                <a:sym typeface="DM Sans"/>
              </a:rPr>
              <a:t>Source: Safir, Shane, and Jamila Dugan. Street Data: A Next-Generation Model for Equity, Pedagogy, and School Transformation. Corwin, 2021. </a:t>
            </a:r>
            <a:endParaRPr sz="2000">
              <a:solidFill>
                <a:srgbClr val="FFFFFF"/>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42"/>
        <p:cNvGrpSpPr/>
        <p:nvPr/>
      </p:nvGrpSpPr>
      <p:grpSpPr>
        <a:xfrm>
          <a:off x="0" y="0"/>
          <a:ext cx="0" cy="0"/>
          <a:chOff x="0" y="0"/>
          <a:chExt cx="0" cy="0"/>
        </a:xfrm>
      </p:grpSpPr>
      <p:cxnSp>
        <p:nvCxnSpPr>
          <p:cNvPr id="443" name="Google Shape;443;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44" name="Google Shape;444;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45" name="Google Shape;445;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46" name="Google Shape;446;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48" name="Google Shape;448;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49" name="Google Shape;449;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50" name="Google Shape;450;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1" name="Google Shape;451;p62"/>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111.b: Develop statistical questions in the course of modeling with one-variable measurement data. </a:t>
            </a:r>
            <a:endParaRPr sz="1000" b="1">
              <a:solidFill>
                <a:schemeClr val="dk1"/>
              </a:solidFill>
              <a:latin typeface="DM Sans"/>
              <a:ea typeface="DM Sans"/>
              <a:cs typeface="DM Sans"/>
              <a:sym typeface="DM Sans"/>
            </a:endParaRPr>
          </a:p>
        </p:txBody>
      </p:sp>
      <p:cxnSp>
        <p:nvCxnSpPr>
          <p:cNvPr id="452" name="Google Shape;452;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53" name="Google Shape;453;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54" name="Google Shape;454;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55" name="Google Shape;455;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56" name="Google Shape;456;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60"/>
        <p:cNvGrpSpPr/>
        <p:nvPr/>
      </p:nvGrpSpPr>
      <p:grpSpPr>
        <a:xfrm>
          <a:off x="0" y="0"/>
          <a:ext cx="0" cy="0"/>
          <a:chOff x="0" y="0"/>
          <a:chExt cx="0" cy="0"/>
        </a:xfrm>
      </p:grpSpPr>
      <p:cxnSp>
        <p:nvCxnSpPr>
          <p:cNvPr id="461" name="Google Shape;461;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62" name="Google Shape;462;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63" name="Google Shape;463;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64" name="Google Shape;464;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65" name="Google Shape;465;p63"/>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3"/>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2"/>
        <p:cNvGrpSpPr/>
        <p:nvPr/>
      </p:nvGrpSpPr>
      <p:grpSpPr>
        <a:xfrm>
          <a:off x="0" y="0"/>
          <a:ext cx="0" cy="0"/>
          <a:chOff x="0" y="0"/>
          <a:chExt cx="0" cy="0"/>
        </a:xfrm>
      </p:grpSpPr>
      <p:cxnSp>
        <p:nvCxnSpPr>
          <p:cNvPr id="473" name="Google Shape;473;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74" name="Google Shape;474;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75" name="Google Shape;475;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76" name="Google Shape;476;p64"/>
          <p:cNvPicPr preferRelativeResize="0"/>
          <p:nvPr/>
        </p:nvPicPr>
        <p:blipFill>
          <a:blip r:embed="rId3">
            <a:alphaModFix/>
          </a:blip>
          <a:stretch>
            <a:fillRect/>
          </a:stretch>
        </p:blipFill>
        <p:spPr>
          <a:xfrm>
            <a:off x="1793738" y="796550"/>
            <a:ext cx="5556525" cy="4346950"/>
          </a:xfrm>
          <a:prstGeom prst="rect">
            <a:avLst/>
          </a:prstGeom>
          <a:noFill/>
          <a:ln>
            <a:noFill/>
          </a:ln>
        </p:spPr>
      </p:pic>
      <p:sp>
        <p:nvSpPr>
          <p:cNvPr id="477" name="Google Shape;477;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2"/>
        <p:cNvGrpSpPr/>
        <p:nvPr/>
      </p:nvGrpSpPr>
      <p:grpSpPr>
        <a:xfrm>
          <a:off x="0" y="0"/>
          <a:ext cx="0" cy="0"/>
          <a:chOff x="0" y="0"/>
          <a:chExt cx="0" cy="0"/>
        </a:xfrm>
      </p:grpSpPr>
      <p:cxnSp>
        <p:nvCxnSpPr>
          <p:cNvPr id="483" name="Google Shape;483;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84" name="Google Shape;484;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5" name="Google Shape;485;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pic>
        <p:nvPicPr>
          <p:cNvPr id="486" name="Google Shape;486;p65"/>
          <p:cNvPicPr preferRelativeResize="0"/>
          <p:nvPr/>
        </p:nvPicPr>
        <p:blipFill>
          <a:blip r:embed="rId3">
            <a:alphaModFix/>
          </a:blip>
          <a:stretch>
            <a:fillRect/>
          </a:stretch>
        </p:blipFill>
        <p:spPr>
          <a:xfrm>
            <a:off x="1821463" y="799650"/>
            <a:ext cx="5501075" cy="4312900"/>
          </a:xfrm>
          <a:prstGeom prst="rect">
            <a:avLst/>
          </a:prstGeom>
          <a:noFill/>
          <a:ln>
            <a:noFill/>
          </a:ln>
        </p:spPr>
      </p:pic>
      <p:sp>
        <p:nvSpPr>
          <p:cNvPr id="487" name="Google Shape;487;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2"/>
        <p:cNvGrpSpPr/>
        <p:nvPr/>
      </p:nvGrpSpPr>
      <p:grpSpPr>
        <a:xfrm>
          <a:off x="0" y="0"/>
          <a:ext cx="0" cy="0"/>
          <a:chOff x="0" y="0"/>
          <a:chExt cx="0" cy="0"/>
        </a:xfrm>
      </p:grpSpPr>
      <p:cxnSp>
        <p:nvCxnSpPr>
          <p:cNvPr id="493" name="Google Shape;493;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4" name="Google Shape;494;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95" name="Google Shape;495;p66"/>
          <p:cNvPicPr preferRelativeResize="0"/>
          <p:nvPr/>
        </p:nvPicPr>
        <p:blipFill>
          <a:blip r:embed="rId3">
            <a:alphaModFix/>
          </a:blip>
          <a:stretch>
            <a:fillRect/>
          </a:stretch>
        </p:blipFill>
        <p:spPr>
          <a:xfrm>
            <a:off x="1662013" y="822250"/>
            <a:ext cx="5819972" cy="4319451"/>
          </a:xfrm>
          <a:prstGeom prst="rect">
            <a:avLst/>
          </a:prstGeom>
          <a:noFill/>
          <a:ln>
            <a:noFill/>
          </a:ln>
        </p:spPr>
      </p:pic>
      <p:sp>
        <p:nvSpPr>
          <p:cNvPr id="496" name="Google Shape;496;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497" name="Google Shape;497;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02"/>
        <p:cNvGrpSpPr/>
        <p:nvPr/>
      </p:nvGrpSpPr>
      <p:grpSpPr>
        <a:xfrm>
          <a:off x="0" y="0"/>
          <a:ext cx="0" cy="0"/>
          <a:chOff x="0" y="0"/>
          <a:chExt cx="0" cy="0"/>
        </a:xfrm>
      </p:grpSpPr>
      <p:cxnSp>
        <p:nvCxnSpPr>
          <p:cNvPr id="503" name="Google Shape;503;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04" name="Google Shape;504;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05" name="Google Shape;505;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06" name="Google Shape;506;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07" name="Google Shape;507;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12"/>
        <p:cNvGrpSpPr/>
        <p:nvPr/>
      </p:nvGrpSpPr>
      <p:grpSpPr>
        <a:xfrm>
          <a:off x="0" y="0"/>
          <a:ext cx="0" cy="0"/>
          <a:chOff x="0" y="0"/>
          <a:chExt cx="0" cy="0"/>
        </a:xfrm>
      </p:grpSpPr>
      <p:cxnSp>
        <p:nvCxnSpPr>
          <p:cNvPr id="513" name="Google Shape;513;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14" name="Google Shape;514;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15" name="Google Shape;515;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19"/>
        <p:cNvGrpSpPr/>
        <p:nvPr/>
      </p:nvGrpSpPr>
      <p:grpSpPr>
        <a:xfrm>
          <a:off x="0" y="0"/>
          <a:ext cx="0" cy="0"/>
          <a:chOff x="0" y="0"/>
          <a:chExt cx="0" cy="0"/>
        </a:xfrm>
      </p:grpSpPr>
      <p:cxnSp>
        <p:nvCxnSpPr>
          <p:cNvPr id="520" name="Google Shape;520;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1" name="Google Shape;521;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2" name="Google Shape;522;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sp>
        <p:nvSpPr>
          <p:cNvPr id="523" name="Google Shape;523;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pic>
        <p:nvPicPr>
          <p:cNvPr id="525" name="Google Shape;525;p69"/>
          <p:cNvPicPr preferRelativeResize="0"/>
          <p:nvPr/>
        </p:nvPicPr>
        <p:blipFill>
          <a:blip r:embed="rId3">
            <a:alphaModFix/>
          </a:blip>
          <a:stretch>
            <a:fillRect/>
          </a:stretch>
        </p:blipFill>
        <p:spPr>
          <a:xfrm>
            <a:off x="1593050" y="906075"/>
            <a:ext cx="4964055" cy="4078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9"/>
        <p:cNvGrpSpPr/>
        <p:nvPr/>
      </p:nvGrpSpPr>
      <p:grpSpPr>
        <a:xfrm>
          <a:off x="0" y="0"/>
          <a:ext cx="0" cy="0"/>
          <a:chOff x="0" y="0"/>
          <a:chExt cx="0" cy="0"/>
        </a:xfrm>
      </p:grpSpPr>
      <p:cxnSp>
        <p:nvCxnSpPr>
          <p:cNvPr id="530" name="Google Shape;530;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1" name="Google Shape;531;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2" name="Google Shape;532;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33" name="Google Shape;533;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pic>
        <p:nvPicPr>
          <p:cNvPr id="535" name="Google Shape;535;p70"/>
          <p:cNvPicPr preferRelativeResize="0"/>
          <p:nvPr/>
        </p:nvPicPr>
        <p:blipFill>
          <a:blip r:embed="rId3">
            <a:alphaModFix/>
          </a:blip>
          <a:stretch>
            <a:fillRect/>
          </a:stretch>
        </p:blipFill>
        <p:spPr>
          <a:xfrm>
            <a:off x="1593050" y="906075"/>
            <a:ext cx="4964055" cy="407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Explain the content and practice expectations for the M111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9"/>
        <p:cNvGrpSpPr/>
        <p:nvPr/>
      </p:nvGrpSpPr>
      <p:grpSpPr>
        <a:xfrm>
          <a:off x="0" y="0"/>
          <a:ext cx="0" cy="0"/>
          <a:chOff x="0" y="0"/>
          <a:chExt cx="0" cy="0"/>
        </a:xfrm>
      </p:grpSpPr>
      <p:cxnSp>
        <p:nvCxnSpPr>
          <p:cNvPr id="540" name="Google Shape;540;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1" name="Google Shape;541;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2" name="Google Shape;542;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43" name="Google Shape;543;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1"/>
          <p:cNvSpPr txBox="1"/>
          <p:nvPr/>
        </p:nvSpPr>
        <p:spPr>
          <a:xfrm>
            <a:off x="6976350" y="2894900"/>
            <a:ext cx="1554000" cy="338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111.a: Engage in the modeling cycle.</a:t>
            </a:r>
            <a:endParaRPr sz="1100" b="1">
              <a:solidFill>
                <a:srgbClr val="C9FC8D"/>
              </a:solidFill>
              <a:latin typeface="DM Sans"/>
              <a:ea typeface="DM Sans"/>
              <a:cs typeface="DM Sans"/>
              <a:sym typeface="DM Sans"/>
            </a:endParaRPr>
          </a:p>
        </p:txBody>
      </p:sp>
      <p:pic>
        <p:nvPicPr>
          <p:cNvPr id="545" name="Google Shape;545;p71"/>
          <p:cNvPicPr preferRelativeResize="0"/>
          <p:nvPr/>
        </p:nvPicPr>
        <p:blipFill>
          <a:blip r:embed="rId3">
            <a:alphaModFix/>
          </a:blip>
          <a:stretch>
            <a:fillRect/>
          </a:stretch>
        </p:blipFill>
        <p:spPr>
          <a:xfrm>
            <a:off x="1593050" y="906075"/>
            <a:ext cx="4964055" cy="4078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49"/>
        <p:cNvGrpSpPr/>
        <p:nvPr/>
      </p:nvGrpSpPr>
      <p:grpSpPr>
        <a:xfrm>
          <a:off x="0" y="0"/>
          <a:ext cx="0" cy="0"/>
          <a:chOff x="0" y="0"/>
          <a:chExt cx="0" cy="0"/>
        </a:xfrm>
      </p:grpSpPr>
      <p:sp>
        <p:nvSpPr>
          <p:cNvPr id="550" name="Google Shape;550;p72"/>
          <p:cNvSpPr txBox="1"/>
          <p:nvPr/>
        </p:nvSpPr>
        <p:spPr>
          <a:xfrm>
            <a:off x="3105100" y="690325"/>
            <a:ext cx="3636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M111 Modeling with Data: One-Variable Measurement Data, students will employ the following learning principles: </a:t>
            </a:r>
            <a:endParaRPr b="1">
              <a:solidFill>
                <a:schemeClr val="dk1"/>
              </a:solidFill>
              <a:latin typeface="DM Sans"/>
              <a:ea typeface="DM Sans"/>
              <a:cs typeface="DM Sans"/>
              <a:sym typeface="DM Sans"/>
            </a:endParaRPr>
          </a:p>
        </p:txBody>
      </p:sp>
      <p:sp>
        <p:nvSpPr>
          <p:cNvPr id="551" name="Google Shape;551;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52" name="Google Shape;552;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53" name="Google Shape;553;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4" name="Google Shape;554;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55" name="Google Shape;555;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56" name="Google Shape;556;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57" name="Google Shape;557;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1"/>
        <p:cNvGrpSpPr/>
        <p:nvPr/>
      </p:nvGrpSpPr>
      <p:grpSpPr>
        <a:xfrm>
          <a:off x="0" y="0"/>
          <a:ext cx="0" cy="0"/>
          <a:chOff x="0" y="0"/>
          <a:chExt cx="0" cy="0"/>
        </a:xfrm>
      </p:grpSpPr>
      <p:sp>
        <p:nvSpPr>
          <p:cNvPr id="562" name="Google Shape;562;p73"/>
          <p:cNvSpPr txBox="1"/>
          <p:nvPr/>
        </p:nvSpPr>
        <p:spPr>
          <a:xfrm>
            <a:off x="3105100" y="690325"/>
            <a:ext cx="3636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M111 Modeling with Data: One-Variable Measurement Data, students will employ the following learning principles: </a:t>
            </a:r>
            <a:endParaRPr b="1">
              <a:solidFill>
                <a:schemeClr val="dk1"/>
              </a:solidFill>
              <a:latin typeface="DM Sans"/>
              <a:ea typeface="DM Sans"/>
              <a:cs typeface="DM Sans"/>
              <a:sym typeface="DM Sans"/>
            </a:endParaRPr>
          </a:p>
        </p:txBody>
      </p:sp>
      <p:sp>
        <p:nvSpPr>
          <p:cNvPr id="563" name="Google Shape;563;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4" name="Google Shape;564;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5" name="Google Shape;565;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6" name="Google Shape;566;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7" name="Google Shape;567;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8" name="Google Shape;568;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9" name="Google Shape;569;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70" name="Google Shape;570;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GB"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5"/>
        <p:cNvGrpSpPr/>
        <p:nvPr/>
      </p:nvGrpSpPr>
      <p:grpSpPr>
        <a:xfrm>
          <a:off x="0" y="0"/>
          <a:ext cx="0" cy="0"/>
          <a:chOff x="0" y="0"/>
          <a:chExt cx="0" cy="0"/>
        </a:xfrm>
      </p:grpSpPr>
      <p:sp>
        <p:nvSpPr>
          <p:cNvPr id="576" name="Google Shape;576;p74"/>
          <p:cNvSpPr txBox="1"/>
          <p:nvPr/>
        </p:nvSpPr>
        <p:spPr>
          <a:xfrm>
            <a:off x="3105100" y="690325"/>
            <a:ext cx="3636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M111 Modeling with Data: One-Variable Measurement Data, students will employ the following learning principles: </a:t>
            </a:r>
            <a:endParaRPr b="1">
              <a:solidFill>
                <a:schemeClr val="dk1"/>
              </a:solidFill>
              <a:latin typeface="DM Sans"/>
              <a:ea typeface="DM Sans"/>
              <a:cs typeface="DM Sans"/>
              <a:sym typeface="DM Sans"/>
            </a:endParaRPr>
          </a:p>
        </p:txBody>
      </p:sp>
      <p:sp>
        <p:nvSpPr>
          <p:cNvPr id="577" name="Google Shape;577;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8" name="Google Shape;578;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9" name="Google Shape;579;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81" name="Google Shape;581;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82" name="Google Shape;582;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83" name="Google Shape;583;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84" name="Google Shape;584;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BDFCD7"/>
                </a:solidFill>
                <a:latin typeface="DM Sans"/>
                <a:ea typeface="DM Sans"/>
                <a:cs typeface="DM Sans"/>
                <a:sym typeface="DM Sans"/>
              </a:rPr>
              <a:t>Share what </a:t>
            </a:r>
            <a:br>
              <a:rPr lang="en-GB" sz="1600" b="1">
                <a:solidFill>
                  <a:srgbClr val="BDFCD7"/>
                </a:solidFill>
                <a:latin typeface="DM Sans"/>
                <a:ea typeface="DM Sans"/>
                <a:cs typeface="DM Sans"/>
                <a:sym typeface="DM Sans"/>
              </a:rPr>
            </a:br>
            <a:r>
              <a:rPr lang="en-GB"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89"/>
        <p:cNvGrpSpPr/>
        <p:nvPr/>
      </p:nvGrpSpPr>
      <p:grpSpPr>
        <a:xfrm>
          <a:off x="0" y="0"/>
          <a:ext cx="0" cy="0"/>
          <a:chOff x="0" y="0"/>
          <a:chExt cx="0" cy="0"/>
        </a:xfrm>
      </p:grpSpPr>
      <p:cxnSp>
        <p:nvCxnSpPr>
          <p:cNvPr id="590" name="Google Shape;590;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1" name="Google Shape;591;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592" name="Google Shape;592;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96"/>
        <p:cNvGrpSpPr/>
        <p:nvPr/>
      </p:nvGrpSpPr>
      <p:grpSpPr>
        <a:xfrm>
          <a:off x="0" y="0"/>
          <a:ext cx="0" cy="0"/>
          <a:chOff x="0" y="0"/>
          <a:chExt cx="0" cy="0"/>
        </a:xfrm>
      </p:grpSpPr>
      <p:sp>
        <p:nvSpPr>
          <p:cNvPr id="597" name="Google Shape;597;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598" name="Google Shape;598;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599" name="Google Shape;599;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0" name="Google Shape;600;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1" name="Google Shape;601;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pic>
        <p:nvPicPr>
          <p:cNvPr id="602" name="Google Shape;602;p76"/>
          <p:cNvPicPr preferRelativeResize="0"/>
          <p:nvPr/>
        </p:nvPicPr>
        <p:blipFill>
          <a:blip r:embed="rId3">
            <a:alphaModFix/>
          </a:blip>
          <a:stretch>
            <a:fillRect/>
          </a:stretch>
        </p:blipFill>
        <p:spPr>
          <a:xfrm rot="-5400000">
            <a:off x="4275750" y="383475"/>
            <a:ext cx="4219876" cy="5296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6"/>
        <p:cNvGrpSpPr/>
        <p:nvPr/>
      </p:nvGrpSpPr>
      <p:grpSpPr>
        <a:xfrm>
          <a:off x="0" y="0"/>
          <a:ext cx="0" cy="0"/>
          <a:chOff x="0" y="0"/>
          <a:chExt cx="0" cy="0"/>
        </a:xfrm>
      </p:grpSpPr>
      <p:sp>
        <p:nvSpPr>
          <p:cNvPr id="607" name="Google Shape;607;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8" name="Google Shape;608;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9" name="Google Shape;609;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0" name="Google Shape;610;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1" name="Google Shape;611;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2" name="Google Shape;612;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pic>
        <p:nvPicPr>
          <p:cNvPr id="614" name="Google Shape;614;p77"/>
          <p:cNvPicPr preferRelativeResize="0"/>
          <p:nvPr/>
        </p:nvPicPr>
        <p:blipFill>
          <a:blip r:embed="rId3">
            <a:alphaModFix/>
          </a:blip>
          <a:stretch>
            <a:fillRect/>
          </a:stretch>
        </p:blipFill>
        <p:spPr>
          <a:xfrm rot="-5400000">
            <a:off x="4275750" y="383475"/>
            <a:ext cx="4219876" cy="52965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18"/>
        <p:cNvGrpSpPr/>
        <p:nvPr/>
      </p:nvGrpSpPr>
      <p:grpSpPr>
        <a:xfrm>
          <a:off x="0" y="0"/>
          <a:ext cx="0" cy="0"/>
          <a:chOff x="0" y="0"/>
          <a:chExt cx="0" cy="0"/>
        </a:xfrm>
      </p:grpSpPr>
      <p:cxnSp>
        <p:nvCxnSpPr>
          <p:cNvPr id="619" name="Google Shape;619;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20" name="Google Shape;620;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21" name="Google Shape;621;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22" name="Google Shape;622;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24" name="Google Shape;624;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25" name="Google Shape;625;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26" name="Google Shape;626;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27" name="Google Shape;627;p78"/>
          <p:cNvSpPr txBox="1"/>
          <p:nvPr/>
        </p:nvSpPr>
        <p:spPr>
          <a:xfrm>
            <a:off x="325175" y="2843600"/>
            <a:ext cx="2169900" cy="15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111.a: Engage in the modeling cycle.</a:t>
            </a:r>
            <a:endParaRPr sz="1000" b="1">
              <a:solidFill>
                <a:schemeClr val="dk1"/>
              </a:solidFill>
              <a:latin typeface="DM Sans"/>
              <a:ea typeface="DM Sans"/>
              <a:cs typeface="DM Sans"/>
              <a:sym typeface="DM Sans"/>
            </a:endParaRPr>
          </a:p>
        </p:txBody>
      </p:sp>
      <p:cxnSp>
        <p:nvCxnSpPr>
          <p:cNvPr id="628" name="Google Shape;628;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29" name="Google Shape;629;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30" name="Google Shape;630;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31" name="Google Shape;631;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32" name="Google Shape;632;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36"/>
        <p:cNvGrpSpPr/>
        <p:nvPr/>
      </p:nvGrpSpPr>
      <p:grpSpPr>
        <a:xfrm>
          <a:off x="0" y="0"/>
          <a:ext cx="0" cy="0"/>
          <a:chOff x="0" y="0"/>
          <a:chExt cx="0" cy="0"/>
        </a:xfrm>
      </p:grpSpPr>
      <p:cxnSp>
        <p:nvCxnSpPr>
          <p:cNvPr id="637" name="Google Shape;637;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38" name="Google Shape;638;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39" name="Google Shape;639;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40" name="Google Shape;640;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41" name="Google Shape;641;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48"/>
        <p:cNvGrpSpPr/>
        <p:nvPr/>
      </p:nvGrpSpPr>
      <p:grpSpPr>
        <a:xfrm>
          <a:off x="0" y="0"/>
          <a:ext cx="0" cy="0"/>
          <a:chOff x="0" y="0"/>
          <a:chExt cx="0" cy="0"/>
        </a:xfrm>
      </p:grpSpPr>
      <p:cxnSp>
        <p:nvCxnSpPr>
          <p:cNvPr id="649" name="Google Shape;649;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0" name="Google Shape;650;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51" name="Google Shape;651;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52" name="Google Shape;652;p80"/>
          <p:cNvPicPr preferRelativeResize="0"/>
          <p:nvPr/>
        </p:nvPicPr>
        <p:blipFill>
          <a:blip r:embed="rId3">
            <a:alphaModFix/>
          </a:blip>
          <a:stretch>
            <a:fillRect/>
          </a:stretch>
        </p:blipFill>
        <p:spPr>
          <a:xfrm rot="-5400000">
            <a:off x="2301400" y="383475"/>
            <a:ext cx="4219876" cy="5296575"/>
          </a:xfrm>
          <a:prstGeom prst="rect">
            <a:avLst/>
          </a:prstGeom>
          <a:noFill/>
          <a:ln>
            <a:noFill/>
          </a:ln>
        </p:spPr>
      </p:pic>
      <p:sp>
        <p:nvSpPr>
          <p:cNvPr id="653" name="Google Shape;653;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Which learning principle would you like to focus on today?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8"/>
        <p:cNvGrpSpPr/>
        <p:nvPr/>
      </p:nvGrpSpPr>
      <p:grpSpPr>
        <a:xfrm>
          <a:off x="0" y="0"/>
          <a:ext cx="0" cy="0"/>
          <a:chOff x="0" y="0"/>
          <a:chExt cx="0" cy="0"/>
        </a:xfrm>
      </p:grpSpPr>
      <p:cxnSp>
        <p:nvCxnSpPr>
          <p:cNvPr id="659" name="Google Shape;659;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0" name="Google Shape;660;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61" name="Google Shape;661;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62" name="Google Shape;662;p81"/>
          <p:cNvPicPr preferRelativeResize="0"/>
          <p:nvPr/>
        </p:nvPicPr>
        <p:blipFill>
          <a:blip r:embed="rId3">
            <a:alphaModFix/>
          </a:blip>
          <a:stretch>
            <a:fillRect/>
          </a:stretch>
        </p:blipFill>
        <p:spPr>
          <a:xfrm rot="10800000">
            <a:off x="1515376" y="835025"/>
            <a:ext cx="6076024" cy="4306675"/>
          </a:xfrm>
          <a:prstGeom prst="rect">
            <a:avLst/>
          </a:prstGeom>
          <a:noFill/>
          <a:ln>
            <a:noFill/>
          </a:ln>
        </p:spPr>
      </p:pic>
      <p:sp>
        <p:nvSpPr>
          <p:cNvPr id="663" name="Google Shape;663;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8"/>
        <p:cNvGrpSpPr/>
        <p:nvPr/>
      </p:nvGrpSpPr>
      <p:grpSpPr>
        <a:xfrm>
          <a:off x="0" y="0"/>
          <a:ext cx="0" cy="0"/>
          <a:chOff x="0" y="0"/>
          <a:chExt cx="0" cy="0"/>
        </a:xfrm>
      </p:grpSpPr>
      <p:cxnSp>
        <p:nvCxnSpPr>
          <p:cNvPr id="669" name="Google Shape;669;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0" name="Google Shape;670;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71" name="Google Shape;671;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2" name="Google Shape;672;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pic>
        <p:nvPicPr>
          <p:cNvPr id="674" name="Google Shape;674;p82"/>
          <p:cNvPicPr preferRelativeResize="0"/>
          <p:nvPr/>
        </p:nvPicPr>
        <p:blipFill>
          <a:blip r:embed="rId3">
            <a:alphaModFix/>
          </a:blip>
          <a:stretch>
            <a:fillRect/>
          </a:stretch>
        </p:blipFill>
        <p:spPr>
          <a:xfrm>
            <a:off x="2949950" y="218300"/>
            <a:ext cx="4914699" cy="2476607"/>
          </a:xfrm>
          <a:prstGeom prst="rect">
            <a:avLst/>
          </a:prstGeom>
          <a:noFill/>
          <a:ln>
            <a:noFill/>
          </a:ln>
        </p:spPr>
      </p:pic>
      <p:pic>
        <p:nvPicPr>
          <p:cNvPr id="675" name="Google Shape;675;p82"/>
          <p:cNvPicPr preferRelativeResize="0"/>
          <p:nvPr/>
        </p:nvPicPr>
        <p:blipFill>
          <a:blip r:embed="rId4">
            <a:alphaModFix/>
          </a:blip>
          <a:stretch>
            <a:fillRect/>
          </a:stretch>
        </p:blipFill>
        <p:spPr>
          <a:xfrm>
            <a:off x="2949945" y="2651750"/>
            <a:ext cx="4914706" cy="24917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79"/>
        <p:cNvGrpSpPr/>
        <p:nvPr/>
      </p:nvGrpSpPr>
      <p:grpSpPr>
        <a:xfrm>
          <a:off x="0" y="0"/>
          <a:ext cx="0" cy="0"/>
          <a:chOff x="0" y="0"/>
          <a:chExt cx="0" cy="0"/>
        </a:xfrm>
      </p:grpSpPr>
      <p:cxnSp>
        <p:nvCxnSpPr>
          <p:cNvPr id="680" name="Google Shape;680;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81" name="Google Shape;681;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82" name="Google Shape;682;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83" name="Google Shape;683;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GB"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84" name="Google Shape;684;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89"/>
        <p:cNvGrpSpPr/>
        <p:nvPr/>
      </p:nvGrpSpPr>
      <p:grpSpPr>
        <a:xfrm>
          <a:off x="0" y="0"/>
          <a:ext cx="0" cy="0"/>
          <a:chOff x="0" y="0"/>
          <a:chExt cx="0" cy="0"/>
        </a:xfrm>
      </p:grpSpPr>
      <p:cxnSp>
        <p:nvCxnSpPr>
          <p:cNvPr id="690" name="Google Shape;690;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91" name="Google Shape;691;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92" name="Google Shape;692;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96"/>
        <p:cNvGrpSpPr/>
        <p:nvPr/>
      </p:nvGrpSpPr>
      <p:grpSpPr>
        <a:xfrm>
          <a:off x="0" y="0"/>
          <a:ext cx="0" cy="0"/>
          <a:chOff x="0" y="0"/>
          <a:chExt cx="0" cy="0"/>
        </a:xfrm>
      </p:grpSpPr>
      <p:cxnSp>
        <p:nvCxnSpPr>
          <p:cNvPr id="697" name="Google Shape;697;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98" name="Google Shape;698;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99" name="Google Shape;699;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learning principle are you most excited about connecting to M111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0" name="Google Shape;700;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8296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M111 Modeling with Data: One-Variable Measurement Data</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 comes to mind? </a:t>
            </a:r>
            <a:br>
              <a:rPr lang="en-GB" sz="3500">
                <a:solidFill>
                  <a:schemeClr val="dk1"/>
                </a:solidFill>
                <a:latin typeface="Nanum Myeongjo"/>
                <a:ea typeface="Nanum Myeongjo"/>
                <a:cs typeface="Nanum Myeongjo"/>
                <a:sym typeface="Nanum Myeongjo"/>
              </a:rPr>
            </a:br>
            <a:r>
              <a:rPr lang="en-GB"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421400"/>
            <a:ext cx="4192200" cy="23526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Represent data with plots on the real number line (dot plots, histograms, and box plots).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Use statistics appropriate to the shape of the data distribution to compare center (median, mean) and spread (interquartile range, standard deviation) of two or more different data sets.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Interpret differences in shape, center, and spread in the context of the data sets, accounting for possible effects of extreme data points (outliers).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Use the mean and standard deviation of a data set to fit it to a normal distribution and to estimate population percentages. Recognize that there are data sets for which such a procedure is not appropriate. Use calculators, spreadsheets, and tables to estimate areas under the normal curve.</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356375"/>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 Statistics and Probability</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1927888"/>
            <a:ext cx="3512700" cy="36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100" b="1">
                <a:solidFill>
                  <a:schemeClr val="dk1"/>
                </a:solidFill>
              </a:rPr>
              <a:t>Summarize, represent, and interpret data on a single count or measurement variable.</a:t>
            </a:r>
            <a:endParaRPr sz="1100" b="1">
              <a:latin typeface="DM Sans"/>
              <a:ea typeface="DM Sans"/>
              <a:cs typeface="DM Sans"/>
              <a:sym typeface="DM Sans"/>
            </a:endParaRPr>
          </a:p>
        </p:txBody>
      </p:sp>
      <p:sp>
        <p:nvSpPr>
          <p:cNvPr id="211" name="Google Shape;211;p39"/>
          <p:cNvSpPr txBox="1"/>
          <p:nvPr/>
        </p:nvSpPr>
        <p:spPr>
          <a:xfrm>
            <a:off x="5174775" y="751625"/>
            <a:ext cx="3713100" cy="20394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Recognize a statistical question as one that anticipates variability in the data related to the question and accounts for it in the answers. For example, “How old am I?” is not a statistical question, but “How old are the students in my school?” is a statistical question because one anticipates variability in students’ ages.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Understand that a set of data collected to answer a statistical question has a distribution which can be described by its center, spread, and overall shape.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Recognize that a measure of center for a numerical data set summarizes all of its values with a single number, while a measure of variation describes how its values vary with a single number.</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Develop understanding of statistical variability.</a:t>
            </a:r>
            <a:endParaRPr sz="1100" b="1">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How would you synthesize these?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What are the key takeaways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cxnSp>
        <p:nvCxnSpPr>
          <p:cNvPr id="220" name="Google Shape;220;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1" name="Google Shape;221;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
        <p:nvSpPr>
          <p:cNvPr id="223" name="Google Shape;223;p40"/>
          <p:cNvSpPr txBox="1"/>
          <p:nvPr/>
        </p:nvSpPr>
        <p:spPr>
          <a:xfrm>
            <a:off x="615900" y="2421400"/>
            <a:ext cx="4192200" cy="23526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Represent data with plots on the real number line (dot plots, histograms, and box plots).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Use statistics appropriate to the shape of the data distribution to compare center (median, mean) and spread (interquartile range, standard deviation) of two or more different data sets.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Interpret differences in shape, center, and spread in the context of the data sets, accounting for possible effects of extreme data points (outliers).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Use the mean and standard deviation of a data set to fit it to a normal distribution and to estimate population percentages. Recognize that there are data sets for which such a procedure is not appropriate. Use calculators, spreadsheets, and tables to estimate areas under the normal curve.</a:t>
            </a:r>
            <a:endParaRPr sz="900">
              <a:solidFill>
                <a:schemeClr val="dk1"/>
              </a:solidFill>
              <a:latin typeface="DM Sans"/>
              <a:ea typeface="DM Sans"/>
              <a:cs typeface="DM Sans"/>
              <a:sym typeface="DM Sans"/>
            </a:endParaRPr>
          </a:p>
        </p:txBody>
      </p:sp>
      <p:sp>
        <p:nvSpPr>
          <p:cNvPr id="224" name="Google Shape;224;p40"/>
          <p:cNvSpPr txBox="1"/>
          <p:nvPr/>
        </p:nvSpPr>
        <p:spPr>
          <a:xfrm>
            <a:off x="615900" y="1356375"/>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 Statistics and Probability</a:t>
            </a:r>
            <a:endParaRPr b="1">
              <a:latin typeface="DM Sans"/>
              <a:ea typeface="DM Sans"/>
              <a:cs typeface="DM Sans"/>
              <a:sym typeface="DM Sans"/>
            </a:endParaRPr>
          </a:p>
        </p:txBody>
      </p:sp>
      <p:sp>
        <p:nvSpPr>
          <p:cNvPr id="225" name="Google Shape;225;p40"/>
          <p:cNvSpPr txBox="1"/>
          <p:nvPr/>
        </p:nvSpPr>
        <p:spPr>
          <a:xfrm>
            <a:off x="615900" y="1927888"/>
            <a:ext cx="3512700" cy="36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100" b="1">
                <a:solidFill>
                  <a:schemeClr val="dk1"/>
                </a:solidFill>
              </a:rPr>
              <a:t>Summarize, represent, and interpret data on a single count or measurement variable.</a:t>
            </a:r>
            <a:endParaRPr sz="1100" b="1">
              <a:latin typeface="DM Sans"/>
              <a:ea typeface="DM Sans"/>
              <a:cs typeface="DM Sans"/>
              <a:sym typeface="DM Sans"/>
            </a:endParaRPr>
          </a:p>
        </p:txBody>
      </p:sp>
      <p:sp>
        <p:nvSpPr>
          <p:cNvPr id="226" name="Google Shape;226;p40"/>
          <p:cNvSpPr txBox="1"/>
          <p:nvPr/>
        </p:nvSpPr>
        <p:spPr>
          <a:xfrm>
            <a:off x="5174775" y="751625"/>
            <a:ext cx="3713100" cy="20394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Recognize a statistical question as one that anticipates variability in the data related to the question and accounts for it in the answers. For example, “How old am I?” is not a statistical question, but “How old are the students in my school?” is a statistical question because one anticipates variability in students’ ages.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GB" sz="900">
                <a:solidFill>
                  <a:schemeClr val="dk1"/>
                </a:solidFill>
                <a:latin typeface="DM Sans"/>
                <a:ea typeface="DM Sans"/>
                <a:cs typeface="DM Sans"/>
                <a:sym typeface="DM Sans"/>
              </a:rPr>
              <a:t>Understand that a set of data collected to answer a statistical question has a distribution which can be described by its center, spread, and overall shape.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Recognize that a measure of center for a numerical data set summarizes all of its values with a single number, while a measure of variation describes how its values vary with a single number.</a:t>
            </a:r>
            <a:endParaRPr sz="900">
              <a:solidFill>
                <a:schemeClr val="dk1"/>
              </a:solidFill>
              <a:latin typeface="DM Sans"/>
              <a:ea typeface="DM Sans"/>
              <a:cs typeface="DM Sans"/>
              <a:sym typeface="DM Sans"/>
            </a:endParaRPr>
          </a:p>
        </p:txBody>
      </p:sp>
      <p:sp>
        <p:nvSpPr>
          <p:cNvPr id="227" name="Google Shape;227;p40"/>
          <p:cNvSpPr txBox="1"/>
          <p:nvPr/>
        </p:nvSpPr>
        <p:spPr>
          <a:xfrm>
            <a:off x="5174775" y="30345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Develop understanding of statistical variability.</a:t>
            </a:r>
            <a:endParaRPr sz="1100" b="1">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6235</Words>
  <Application>Microsoft Macintosh PowerPoint</Application>
  <PresentationFormat>On-screen Show (16:9)</PresentationFormat>
  <Paragraphs>568</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2</cp:revision>
  <dcterms:modified xsi:type="dcterms:W3CDTF">2023-12-29T16:50:45Z</dcterms:modified>
</cp:coreProperties>
</file>