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5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Lst>
  <p:sldSz cx="9144000" cy="5143500" type="screen16x9"/>
  <p:notesSz cx="6858000" cy="9144000"/>
  <p:embeddedFontLst>
    <p:embeddedFont>
      <p:font typeface="Alfa Slab One" pitchFamily="2" charset="77"/>
      <p:regular r:id="rId58"/>
    </p:embeddedFont>
    <p:embeddedFont>
      <p:font typeface="DM Sans" pitchFamily="2" charset="77"/>
      <p:regular r:id="rId59"/>
      <p:bold r:id="rId60"/>
      <p:italic r:id="rId61"/>
      <p:boldItalic r:id="rId62"/>
    </p:embeddedFont>
    <p:embeddedFont>
      <p:font typeface="DM Sans Medium" pitchFamily="2" charset="77"/>
      <p:regular r:id="rId63"/>
      <p:bold r:id="rId64"/>
      <p:italic r:id="rId65"/>
      <p:boldItalic r:id="rId66"/>
    </p:embeddedFont>
    <p:embeddedFont>
      <p:font typeface="IBM Plex Sans" panose="020B0503050203000203" pitchFamily="34" charset="0"/>
      <p:regular r:id="rId67"/>
      <p:bold r:id="rId68"/>
      <p:italic r:id="rId69"/>
      <p:boldItalic r:id="rId70"/>
    </p:embeddedFont>
    <p:embeddedFont>
      <p:font typeface="Nanum Myeongjo" panose="02020603020101020101" pitchFamily="18" charset="-127"/>
      <p:regular r:id="rId71"/>
      <p:bold r:id="rId72"/>
    </p:embeddedFont>
    <p:embeddedFont>
      <p:font typeface="NanumMyeongjo" panose="02020603020101020101" pitchFamily="18" charset="-127"/>
      <p:regular r:id="rId73"/>
      <p:bold r:id="rId74"/>
    </p:embeddedFont>
    <p:embeddedFont>
      <p:font typeface="NanumMyeongjo ExtraBold" panose="02020603020101020101" pitchFamily="18" charset="-127"/>
      <p:bold r:id="rId75"/>
    </p:embeddedFont>
    <p:embeddedFont>
      <p:font typeface="Proxima Nova" panose="02000506030000020004" pitchFamily="2" charset="0"/>
      <p:regular r:id="rId76"/>
      <p:bold r:id="rId77"/>
      <p:italic r:id="rId78"/>
      <p:boldItalic r:id="rId79"/>
    </p:embeddedFont>
    <p:embeddedFont>
      <p:font typeface="Roboto" panose="02000000000000000000" pitchFamily="2"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8">
          <p15:clr>
            <a:srgbClr val="747775"/>
          </p15:clr>
        </p15:guide>
        <p15:guide id="2" pos="388">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6" roundtripDataSignature="AMtx7mj4bv88oqrAxrcvtOwc3xXSRnzgM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E34DF4A-3E5B-48C8-8159-4BFD1882CE59}">
  <a:tblStyle styleId="{5E34DF4A-3E5B-48C8-8159-4BFD1882CE5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1A76747-A69A-43A8-B7B8-395F8F111270}" styleName="Table_1">
    <a:wholeTbl>
      <a:tcTxStyle b="off" i="off">
        <a:font>
          <a:latin typeface="Cambria"/>
          <a:ea typeface="Cambria"/>
          <a:cs typeface="Cambria"/>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FE27984-13DA-494D-8312-DBD29636A6BB}" styleName="Table_2">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4"/>
    <p:restoredTop sz="94699"/>
  </p:normalViewPr>
  <p:slideViewPr>
    <p:cSldViewPr snapToGrid="0">
      <p:cViewPr varScale="1">
        <p:scale>
          <a:sx n="137" d="100"/>
          <a:sy n="137" d="100"/>
        </p:scale>
        <p:origin x="912" y="192"/>
      </p:cViewPr>
      <p:guideLst>
        <p:guide orient="horz" pos="408"/>
        <p:guide pos="3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6.fntdata"/><Relationship Id="rId68" Type="http://schemas.openxmlformats.org/officeDocument/2006/relationships/font" Target="fonts/font11.fntdata"/><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3.xml"/><Relationship Id="rId90"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80"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9.fntdata"/><Relationship Id="rId87" Type="http://schemas.openxmlformats.org/officeDocument/2006/relationships/presProps" Target="presProps.xml"/><Relationship Id="rId61" Type="http://schemas.openxmlformats.org/officeDocument/2006/relationships/font" Target="fonts/font4.fntdata"/><Relationship Id="rId82"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ctm.org/Standards-and-Positions/Position-Statements/Ability-Labels_-Disrupting-%E2%80%9CHigh,%E2%80%9D-%E2%80%9CMedium,%E2%80%9D-and-%E2%80%9CLow%E2%80%9D-in-Mathematics-Educatio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jamboard.google.com/d/178GPdj5hUQqZgNrfGk_1pk58-AAUg2jNhmeRR_eb2SA/viewer?f=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jamboard.google.com/d/178GPdj5hUQqZgNrfGk_1pk58-AAUg2jNhmeRR_eb2SA/viewer?f=0"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these are the Content and Practice Expectations (CPE) we landed on.</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some time to read and consider: </a:t>
            </a:r>
            <a:r>
              <a:rPr lang="en" i="1">
                <a:solidFill>
                  <a:schemeClr val="dk1"/>
                </a:solidFill>
              </a:rPr>
              <a:t>what in our list of Content Practice Expectations resonates with you? What surprises you?</a:t>
            </a:r>
            <a:endParaRPr i="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in chat:</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r>
              <a:rPr lang="en">
                <a:solidFill>
                  <a:schemeClr val="dk1"/>
                </a:solidFill>
              </a:rPr>
              <a:t>Link to Handout: [insert link]</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r>
              <a:rPr lang="en">
                <a:solidFill>
                  <a:schemeClr val="dk1"/>
                </a:solidFill>
              </a:rPr>
              <a:t>Feel free to download a copy.</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r>
              <a:rPr lang="en">
                <a:solidFill>
                  <a:schemeClr val="dk1"/>
                </a:solidFill>
              </a:rPr>
              <a:t>Please see page 4 in your handout.</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participants to share with the group.</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that we will continue to build a shared understanding of these through sample prompts.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participants to examine the indicators that are associated with each content and practice expectation.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Pose the question: “What new insights do you have?”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participants to share with the group.</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that we will continue to build a shared understanding of these through sample prompts.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in chat: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Please see page 5 in your handout.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participants to select a task and look for connections to badge CPEs.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Offer enough time for everyone to engage with at least one task; participants do not need to look at both.</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Consider use of self-select breakout rooms to give participants time to discuss with small group.</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Encourage participants to stay focused at the content and practice expectation (CPE) level, using the indicators to support their thinking.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in chat:</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a:solidFill>
                  <a:schemeClr val="dk1"/>
                </a:solidFill>
              </a:rPr>
              <a:t>Please see pages 6-8 in your handout.</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volunteers to share connections they see to each of the tasks.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Highlight responses where participants have identified one or more CPEs, using the indicators as part of their rationale.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some time to consider their responses to these questions then invite volunteers to share with whole group.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these quotes with group as a way to give insight into the </a:t>
            </a:r>
            <a:r>
              <a:rPr lang="en" i="1">
                <a:solidFill>
                  <a:schemeClr val="dk1"/>
                </a:solidFill>
              </a:rPr>
              <a:t>why</a:t>
            </a:r>
            <a:r>
              <a:rPr lang="en">
                <a:solidFill>
                  <a:schemeClr val="dk1"/>
                </a:solidFill>
              </a:rPr>
              <a:t> of this badging project.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time to reflect on the HS Badging System, the quote and this list.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participants to consider </a:t>
            </a:r>
            <a:r>
              <a:rPr lang="en" i="1">
                <a:solidFill>
                  <a:schemeClr val="dk1"/>
                </a:solidFill>
              </a:rPr>
              <a:t>how can this approach give students space for what math can be?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Consider inviting 1-2 voices to share thoughts with the group before transitioning to the next section.</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Estimated time for this section is about 15 minutes.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time to read through prompt and consider how students might approach this. Invite to try it out for themselves.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in chat:</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r>
              <a:rPr lang="en">
                <a:solidFill>
                  <a:schemeClr val="dk1"/>
                </a:solidFill>
              </a:rPr>
              <a:t>Please see pages 9-11 in your handout.</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r>
              <a:rPr lang="en">
                <a:solidFill>
                  <a:schemeClr val="dk1"/>
                </a:solidFill>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Baseline timeframe: 2 hours</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r>
              <a:rPr lang="en">
                <a:solidFill>
                  <a:schemeClr val="dk1"/>
                </a:solidFill>
              </a:rPr>
              <a: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time to read and connect.</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Consider use of breakout rooms to give participants time to discuss with small group.</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Encourage participants to stay focused at the content and practice expectation (CPE) level, using the indicators to support their thinking.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A good CPE to focus on for this task is </a:t>
            </a:r>
            <a:r>
              <a:rPr lang="en" b="1">
                <a:solidFill>
                  <a:schemeClr val="dk1"/>
                </a:solidFill>
              </a:rPr>
              <a:t>112.g: Assess the fit of a function using the correlation coefficient, residuals, and other tools.</a:t>
            </a:r>
            <a:endParaRPr b="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that we will now be reflecting on the learning principles in relation to this task.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time to read and access the copy.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in chat: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Please see page 12 in your handout.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a:solidFill>
                <a:schemeClr val="dk1"/>
              </a:solidFill>
            </a:endParaRPr>
          </a:p>
          <a:p>
            <a:pPr marL="457200" lvl="0" indent="0" algn="l" rtl="0">
              <a:lnSpc>
                <a:spcPct val="100000"/>
              </a:lnSpc>
              <a:spcBef>
                <a:spcPts val="0"/>
              </a:spcBef>
              <a:spcAft>
                <a:spcPts val="0"/>
              </a:spcAft>
              <a:buSzPts val="1100"/>
              <a:buNone/>
            </a:pPr>
            <a:endParaRPr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time for participants to consider these questions, reflecting on the student experience associated with this task and consider how the 7 learning principles are evident.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Consider use of breakout rooms for small group conversation.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participants to share with the whole group.</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Estimated time for this section is about 30 minutes.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Let participants know that since we will be looking at student work, it is important to maintain an asset orientation and avoid deficit labels.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Ask a participant to read the quote out loud.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Ask the group to reflect on (a) the types of labels they have heard used in math contexts; (b) the potential impact of these labels.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From: NCTM position paper (November 2023): </a:t>
            </a:r>
            <a:r>
              <a:rPr lang="en" u="sng">
                <a:solidFill>
                  <a:schemeClr val="hlink"/>
                </a:solidFill>
                <a:hlinkClick r:id="rId3"/>
              </a:rPr>
              <a:t>https://www.nctm.org/Standards-and-Positions/Position-Statements/Ability-Labels_-Disrupting-%E2%80%9CHigh,%E2%80%9D-%E2%80%9CMedium,%E2%80%9D-and-%E2%80%9CLow%E2%80%9D-in-Mathematics-Education/</a:t>
            </a:r>
            <a:r>
              <a:rPr lang="en">
                <a:solidFill>
                  <a:schemeClr val="dk1"/>
                </a:solidFill>
              </a:rPr>
              <a:t>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time to study student work associated with Task 1.</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in chat: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Please see page 13 in your handout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participants to share what they noticed.</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Look for trends in responses, especially as connected to </a:t>
            </a:r>
            <a:r>
              <a:rPr lang="en" b="1">
                <a:solidFill>
                  <a:schemeClr val="dk1"/>
                </a:solidFill>
              </a:rPr>
              <a:t>112.g: Assess the fit of a function using the correlation coefficient, residuals, and other tools.</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Introduce criteria for success.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Ask: “what resonates with you? What questions surface for you?”</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Consider use of breakout groups.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the following in chat: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Please see page 17 in your handout.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time to consider this joining question and invite folks to share.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the quote. Ask participants to reflect on how the criteria and the ideas in the quote require rethinking something in their current practice.</a:t>
            </a:r>
            <a:endParaRPr b="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Use this slide to set up what folks will do on the next slide:</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They will examine the student work. </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Determine where that </a:t>
            </a:r>
            <a:r>
              <a:rPr lang="en" b="1" u="sng">
                <a:solidFill>
                  <a:schemeClr val="dk1"/>
                </a:solidFill>
              </a:rPr>
              <a:t>work</a:t>
            </a:r>
            <a:r>
              <a:rPr lang="en">
                <a:solidFill>
                  <a:schemeClr val="dk1"/>
                </a:solidFill>
              </a:rPr>
              <a:t> falls along the criteria for success spectrum.</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And add a post it sharing what evidence of success is present.</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We will focus our lens on the indicator displayed on the slide: 112.g.</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Note, a similar process can be done for each indicator that applies to this task.</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Facilitator will need to make a copy of the </a:t>
            </a:r>
            <a:r>
              <a:rPr lang="en" u="sng">
                <a:solidFill>
                  <a:schemeClr val="hlink"/>
                </a:solidFill>
                <a:hlinkClick r:id="rId3"/>
              </a:rPr>
              <a:t>Jamboard file- Baseline PL Looking at Student Work</a:t>
            </a:r>
            <a:r>
              <a:rPr lang="en">
                <a:solidFill>
                  <a:schemeClr val="dk1"/>
                </a:solidFill>
              </a:rPr>
              <a:t> and share that link with participants.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participants to add a post it to the jamboard sharing:</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Where they think the evidence of learning is along the Criteria for Success spectrum.</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If the student was here, what question(s) would you pose to understand what they know?</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Remind participants to focus at the CPE level, using the indicators to help guide decision-making.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If they find the student </a:t>
            </a:r>
            <a:r>
              <a:rPr lang="en" b="1" u="sng">
                <a:solidFill>
                  <a:schemeClr val="dk1"/>
                </a:solidFill>
              </a:rPr>
              <a:t>work</a:t>
            </a:r>
            <a:r>
              <a:rPr lang="en" b="1">
                <a:solidFill>
                  <a:schemeClr val="dk1"/>
                </a:solidFill>
              </a:rPr>
              <a:t> </a:t>
            </a:r>
            <a:r>
              <a:rPr lang="en">
                <a:solidFill>
                  <a:schemeClr val="dk1"/>
                </a:solidFill>
              </a:rPr>
              <a:t>falls within the first two categories, consider inviting folks to consider and share what “conferring and additional instruction/learning” might look like for that student, as time permits.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that directions are on the first slide and the pink circle on the bottom indicates which work sample is in focus for that slide.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Navigate to Jamboard file to illustrate use of tools as needed.</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Use this slide to discuss how folks thought about the student work, in terms of the Criteria for Success chart.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This is meant to give time for group to build shared understanding of how to use the CPEs and indicators alongside the rubric to share ways of partnering with students to support all students reaching.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Use this slide to discuss how folks thought about the student work, in terms of the Criteria for Success chart.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This is meant to give time for group to build shared understanding of how to use the CPEs and indicators alongside the rubric to share ways of partnering with students to support all students reaching.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Use this slide to discuss how folks thought about the student work, in terms of the Criteria for Success chart.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This is meant to give time for group to build shared understanding of how to use the CPEs and indicators alongside the rubric to share ways of partnering with students to support all students reaching.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time to reflect. If time permits, consider using breakout rooms to have folks connect in smaller pairings or groups.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to share with whole group.</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Estimated time for this section is about 15 minutes.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time to read through prompt and consider how students might approach this. Invite to try it out for themselves.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in chat: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Please see pages 14-15 in your handout.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r>
              <a:rPr lang="en">
                <a:solidFill>
                  <a:schemeClr val="dk1"/>
                </a:solidFill>
              </a:rPr>
              <a: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time to read and connect.</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Consider use of breakout rooms to give participants time to discuss with small group.</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overview of session goals and agenda.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Encourage participants to stay focused at the content and practice expectation (CPE) level, using the indicators to support their thinking.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A good CPE to focus on for this task is </a:t>
            </a:r>
            <a:r>
              <a:rPr lang="en" b="1">
                <a:solidFill>
                  <a:schemeClr val="dk1"/>
                </a:solidFill>
              </a:rPr>
              <a:t>112.h: Explain insights gained from analyzing two-variable measurement data and limitations of curves fitted to data. </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that we will now be reflecting on the learning principles in relation to this task.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time to read and access the copy.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in chat: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Please see page 12 in your handout.</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time for participants to consider these questions, reflecting on the student experience associated with this task and consider how the 7 learning principles are evident.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Consider use of breakout rooms for small group conversation.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participants to share with the whole group.</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4" name="Google Shape;59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Estimated time for this section is about 30 minutes.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time to study student work.</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1" name="Google Shape;611;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participants to share what they noticed.</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Look for trends in responses, especially as connected to </a:t>
            </a:r>
            <a:r>
              <a:rPr lang="en" b="1">
                <a:solidFill>
                  <a:schemeClr val="dk1"/>
                </a:solidFill>
              </a:rPr>
              <a:t>112.h: Explain insights gained from analyzing two-variable measurement data and limitations of curves fitted to data.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in chat: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Please see page 16 in your handout.</a:t>
            </a:r>
            <a:endParaRPr>
              <a:solidFill>
                <a:schemeClr val="dk1"/>
              </a:solidFill>
            </a:endParaRPr>
          </a:p>
          <a:p>
            <a:pPr marL="457200" lvl="0" indent="0" algn="l" rtl="0">
              <a:lnSpc>
                <a:spcPct val="100000"/>
              </a:lnSpc>
              <a:spcBef>
                <a:spcPts val="0"/>
              </a:spcBef>
              <a:spcAft>
                <a:spcPts val="0"/>
              </a:spcAft>
              <a:buSzPts val="1100"/>
              <a:buNone/>
            </a:pPr>
            <a:r>
              <a:rPr lang="en">
                <a:solidFill>
                  <a:schemeClr val="dk1"/>
                </a:solidFill>
              </a:rPr>
              <a:t>—</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3" name="Google Shape;62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Remind participants of the criteria of success. </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Use this slide to set up what folks will do on the next slide.</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They will examine the student work. </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Determine where that </a:t>
            </a:r>
            <a:r>
              <a:rPr lang="en" b="1" u="sng">
                <a:solidFill>
                  <a:schemeClr val="dk1"/>
                </a:solidFill>
              </a:rPr>
              <a:t>work</a:t>
            </a:r>
            <a:r>
              <a:rPr lang="en">
                <a:solidFill>
                  <a:schemeClr val="dk1"/>
                </a:solidFill>
              </a:rPr>
              <a:t> falls along the criteria for success spectrum.</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And add a post it sharing what evidence of success is present.</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We will focus our lens on the indicator displayed on the slide.</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Note, a similar process can be done for each indicator that applies to this task.</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1" name="Google Shape;64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Facilitator will need to make a copy of the </a:t>
            </a:r>
            <a:r>
              <a:rPr lang="en" u="sng">
                <a:solidFill>
                  <a:schemeClr val="hlink"/>
                </a:solidFill>
                <a:hlinkClick r:id="rId3"/>
              </a:rPr>
              <a:t>Jamboard file- Baseline PL Looking at Student Work</a:t>
            </a:r>
            <a:r>
              <a:rPr lang="en">
                <a:solidFill>
                  <a:schemeClr val="dk1"/>
                </a:solidFill>
              </a:rPr>
              <a:t> and share that link with participants.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participants to add a post it to the jamboard sharing:</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Where they think the evidence of learning is along the Criteria for Success spectrum.</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If the student was here, what question(s) would you pose to understand what they know?</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Remind participants to focus at the CPE level, using the indicators to help guide decision-making.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If they find the student </a:t>
            </a:r>
            <a:r>
              <a:rPr lang="en" b="1" u="sng">
                <a:solidFill>
                  <a:schemeClr val="dk1"/>
                </a:solidFill>
              </a:rPr>
              <a:t>work</a:t>
            </a:r>
            <a:r>
              <a:rPr lang="en" b="1">
                <a:solidFill>
                  <a:schemeClr val="dk1"/>
                </a:solidFill>
              </a:rPr>
              <a:t> </a:t>
            </a:r>
            <a:r>
              <a:rPr lang="en">
                <a:solidFill>
                  <a:schemeClr val="dk1"/>
                </a:solidFill>
              </a:rPr>
              <a:t>falls within the first two categories, consider inviting folks to consider and share what “conferring and additional instruction/learning” might look like for that student, as time permits.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that directions are on the first slide and the pink circle on the bottom indicates which work sample is in focus for that slide.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Navigate to Jamboard file to illustrate use of tools as needed.</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Use this slide to discuss how folks thought about the student work, in terms of the Criteria for Success chart.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This is meant to give time for group to build shared understanding of how to use the CPEs and indicators alongside the rubric to share ways of partnering with students to support all students reaching.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This slide serves to remind participants about the learning principles that undergird the bading system.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time to consider this question and invite folks to share with a partner and the whole group.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Use this slide to discuss how folks thought about the student work, in terms of the Criteria for Success chart.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This is meant to give time for group to build shared understanding of how to use the CPEs and indicators alongside the rubric to share ways of partnering with students to support all students reaching.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Use this slide to discuss how folks thought about the student work, in terms of the Criteria for Success chart.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This is meant to give time for group to build shared understanding of how to use the CPEs and indicators alongside the rubric to share ways of partnering with students to support all students reaching.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time to reflect. If time permits, consider using breakout rooms to have folks connect in smaller pairings or groups.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to share with whole group.</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3" name="Google Shape;693;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Estimated time for this section is about 5 minutes.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time to reflect. If time permits, consider using breakout rooms to have folks connect in smaller pairings or groups.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to share with whole group.</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Estimated time for this section is about 25 minutes.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Give participants time to consider the questions on this slide; they should generate responses based only on the title of the badge. Invite volunteers to share responses with the group.</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that our process began by grounding in the standards and identifying the story of the standards.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participants to read through the standards associated with this badge in the handout. (The slide image shows only a partial list.)</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Frame this by asking participants to consider how they would synthesize these set of standards.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link to document in chat:</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r>
              <a:rPr lang="en">
                <a:solidFill>
                  <a:schemeClr val="dk1"/>
                </a:solidFill>
              </a:rPr>
              <a:t>Link to Handout: [insert link]</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r>
              <a:rPr lang="en">
                <a:solidFill>
                  <a:schemeClr val="dk1"/>
                </a:solidFill>
              </a:rPr>
              <a:t>Feel free to download a copy.</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r>
              <a:rPr lang="en">
                <a:solidFill>
                  <a:schemeClr val="dk1"/>
                </a:solidFill>
              </a:rPr>
              <a:t>Please see page 2 in your handout.</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r>
              <a:rPr lang="en">
                <a:solidFill>
                  <a:schemeClr val="dk1"/>
                </a:solidFill>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Facilitation Note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Invite volunteers to share responses with the group.</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Share in chat:</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r>
              <a:rPr lang="en">
                <a:solidFill>
                  <a:schemeClr val="dk1"/>
                </a:solidFill>
              </a:rPr>
              <a:t>What are the are the key takeaways for students?</a:t>
            </a:r>
            <a:endParaRPr>
              <a:solidFill>
                <a:schemeClr val="dk1"/>
              </a:solidFill>
            </a:endParaRPr>
          </a:p>
          <a:p>
            <a:pPr marL="0" lvl="0" indent="457200" algn="l" rtl="0">
              <a:lnSpc>
                <a:spcPct val="100000"/>
              </a:lnSpc>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_No Footer">
  <p:cSld name="TITLE_1">
    <p:spTree>
      <p:nvGrpSpPr>
        <p:cNvPr id="1" name="Shape 9"/>
        <p:cNvGrpSpPr/>
        <p:nvPr/>
      </p:nvGrpSpPr>
      <p:grpSpPr>
        <a:xfrm>
          <a:off x="0" y="0"/>
          <a:ext cx="0" cy="0"/>
          <a:chOff x="0" y="0"/>
          <a:chExt cx="0" cy="0"/>
        </a:xfrm>
      </p:grpSpPr>
      <p:cxnSp>
        <p:nvCxnSpPr>
          <p:cNvPr id="10" name="Google Shape;10;p56"/>
          <p:cNvCxnSpPr/>
          <p:nvPr/>
        </p:nvCxnSpPr>
        <p:spPr>
          <a:xfrm>
            <a:off x="-2700" y="4836225"/>
            <a:ext cx="9149400" cy="0"/>
          </a:xfrm>
          <a:prstGeom prst="straightConnector1">
            <a:avLst/>
          </a:prstGeom>
          <a:noFill/>
          <a:ln w="9525" cap="flat" cmpd="sng">
            <a:solidFill>
              <a:schemeClr val="dk2"/>
            </a:solidFill>
            <a:prstDash val="solid"/>
            <a:round/>
            <a:headEnd type="none" w="sm" len="sm"/>
            <a:tailEnd type="none" w="sm" len="sm"/>
          </a:ln>
        </p:spPr>
      </p:cxnSp>
      <p:cxnSp>
        <p:nvCxnSpPr>
          <p:cNvPr id="11" name="Google Shape;11;p56"/>
          <p:cNvCxnSpPr/>
          <p:nvPr/>
        </p:nvCxnSpPr>
        <p:spPr>
          <a:xfrm rot="10800000">
            <a:off x="305625" y="-4950"/>
            <a:ext cx="0" cy="51534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82"/>
          <p:cNvSpPr txBox="1">
            <a:spLocks noGrp="1"/>
          </p:cNvSpPr>
          <p:nvPr>
            <p:ph type="body" idx="1"/>
          </p:nvPr>
        </p:nvSpPr>
        <p:spPr>
          <a:xfrm>
            <a:off x="319500" y="423372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8" name="Google Shape;48;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83"/>
          <p:cNvSpPr txBox="1">
            <a:spLocks noGrp="1"/>
          </p:cNvSpPr>
          <p:nvPr>
            <p:ph type="title" hasCustomPrompt="1"/>
          </p:nvPr>
        </p:nvSpPr>
        <p:spPr>
          <a:xfrm>
            <a:off x="311700" y="1167925"/>
            <a:ext cx="8520600" cy="1980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11000"/>
              <a:buNone/>
              <a:defRPr sz="11000">
                <a:solidFill>
                  <a:schemeClr val="dk1"/>
                </a:solidFill>
              </a:defRPr>
            </a:lvl1pPr>
            <a:lvl2pPr lvl="1" algn="ctr">
              <a:lnSpc>
                <a:spcPct val="100000"/>
              </a:lnSpc>
              <a:spcBef>
                <a:spcPts val="0"/>
              </a:spcBef>
              <a:spcAft>
                <a:spcPts val="0"/>
              </a:spcAft>
              <a:buClr>
                <a:schemeClr val="dk1"/>
              </a:buClr>
              <a:buSzPts val="11000"/>
              <a:buNone/>
              <a:defRPr sz="11000">
                <a:solidFill>
                  <a:schemeClr val="dk1"/>
                </a:solidFill>
              </a:defRPr>
            </a:lvl2pPr>
            <a:lvl3pPr lvl="2" algn="ctr">
              <a:lnSpc>
                <a:spcPct val="100000"/>
              </a:lnSpc>
              <a:spcBef>
                <a:spcPts val="0"/>
              </a:spcBef>
              <a:spcAft>
                <a:spcPts val="0"/>
              </a:spcAft>
              <a:buClr>
                <a:schemeClr val="dk1"/>
              </a:buClr>
              <a:buSzPts val="11000"/>
              <a:buNone/>
              <a:defRPr sz="11000">
                <a:solidFill>
                  <a:schemeClr val="dk1"/>
                </a:solidFill>
              </a:defRPr>
            </a:lvl3pPr>
            <a:lvl4pPr lvl="3" algn="ctr">
              <a:lnSpc>
                <a:spcPct val="100000"/>
              </a:lnSpc>
              <a:spcBef>
                <a:spcPts val="0"/>
              </a:spcBef>
              <a:spcAft>
                <a:spcPts val="0"/>
              </a:spcAft>
              <a:buClr>
                <a:schemeClr val="dk1"/>
              </a:buClr>
              <a:buSzPts val="11000"/>
              <a:buNone/>
              <a:defRPr sz="11000">
                <a:solidFill>
                  <a:schemeClr val="dk1"/>
                </a:solidFill>
              </a:defRPr>
            </a:lvl4pPr>
            <a:lvl5pPr lvl="4" algn="ctr">
              <a:lnSpc>
                <a:spcPct val="100000"/>
              </a:lnSpc>
              <a:spcBef>
                <a:spcPts val="0"/>
              </a:spcBef>
              <a:spcAft>
                <a:spcPts val="0"/>
              </a:spcAft>
              <a:buClr>
                <a:schemeClr val="dk1"/>
              </a:buClr>
              <a:buSzPts val="11000"/>
              <a:buNone/>
              <a:defRPr sz="11000">
                <a:solidFill>
                  <a:schemeClr val="dk1"/>
                </a:solidFill>
              </a:defRPr>
            </a:lvl5pPr>
            <a:lvl6pPr lvl="5" algn="ctr">
              <a:lnSpc>
                <a:spcPct val="100000"/>
              </a:lnSpc>
              <a:spcBef>
                <a:spcPts val="0"/>
              </a:spcBef>
              <a:spcAft>
                <a:spcPts val="0"/>
              </a:spcAft>
              <a:buClr>
                <a:schemeClr val="dk1"/>
              </a:buClr>
              <a:buSzPts val="11000"/>
              <a:buNone/>
              <a:defRPr sz="11000">
                <a:solidFill>
                  <a:schemeClr val="dk1"/>
                </a:solidFill>
              </a:defRPr>
            </a:lvl6pPr>
            <a:lvl7pPr lvl="6" algn="ctr">
              <a:lnSpc>
                <a:spcPct val="100000"/>
              </a:lnSpc>
              <a:spcBef>
                <a:spcPts val="0"/>
              </a:spcBef>
              <a:spcAft>
                <a:spcPts val="0"/>
              </a:spcAft>
              <a:buClr>
                <a:schemeClr val="dk1"/>
              </a:buClr>
              <a:buSzPts val="11000"/>
              <a:buNone/>
              <a:defRPr sz="11000">
                <a:solidFill>
                  <a:schemeClr val="dk1"/>
                </a:solidFill>
              </a:defRPr>
            </a:lvl7pPr>
            <a:lvl8pPr lvl="7" algn="ctr">
              <a:lnSpc>
                <a:spcPct val="100000"/>
              </a:lnSpc>
              <a:spcBef>
                <a:spcPts val="0"/>
              </a:spcBef>
              <a:spcAft>
                <a:spcPts val="0"/>
              </a:spcAft>
              <a:buClr>
                <a:schemeClr val="dk1"/>
              </a:buClr>
              <a:buSzPts val="11000"/>
              <a:buNone/>
              <a:defRPr sz="11000">
                <a:solidFill>
                  <a:schemeClr val="dk1"/>
                </a:solidFill>
              </a:defRPr>
            </a:lvl8pPr>
            <a:lvl9pPr lvl="8"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51" name="Google Shape;51;p83"/>
          <p:cNvSpPr txBox="1">
            <a:spLocks noGrp="1"/>
          </p:cNvSpPr>
          <p:nvPr>
            <p:ph type="body" idx="1"/>
          </p:nvPr>
        </p:nvSpPr>
        <p:spPr>
          <a:xfrm>
            <a:off x="311700" y="3224250"/>
            <a:ext cx="85206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2" name="Google Shape;52;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3a Section Header">
  <p:cSld name="3a Section Header">
    <p:bg>
      <p:bgPr>
        <a:solidFill>
          <a:schemeClr val="accent1"/>
        </a:solidFill>
        <a:effectLst/>
      </p:bgPr>
    </p:bg>
    <p:spTree>
      <p:nvGrpSpPr>
        <p:cNvPr id="1" name="Shape 55"/>
        <p:cNvGrpSpPr/>
        <p:nvPr/>
      </p:nvGrpSpPr>
      <p:grpSpPr>
        <a:xfrm>
          <a:off x="0" y="0"/>
          <a:ext cx="0" cy="0"/>
          <a:chOff x="0" y="0"/>
          <a:chExt cx="0" cy="0"/>
        </a:xfrm>
      </p:grpSpPr>
      <p:sp>
        <p:nvSpPr>
          <p:cNvPr id="56" name="Google Shape;56;p85"/>
          <p:cNvSpPr txBox="1">
            <a:spLocks noGrp="1"/>
          </p:cNvSpPr>
          <p:nvPr>
            <p:ph type="title"/>
          </p:nvPr>
        </p:nvSpPr>
        <p:spPr>
          <a:xfrm>
            <a:off x="571481" y="1085851"/>
            <a:ext cx="7543800" cy="1485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3300"/>
              <a:buFont typeface="Roboto"/>
              <a:buNone/>
              <a:defRPr>
                <a:solidFill>
                  <a:schemeClr val="lt1"/>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7" name="Google Shape;57;p85"/>
          <p:cNvSpPr txBox="1">
            <a:spLocks noGrp="1"/>
          </p:cNvSpPr>
          <p:nvPr>
            <p:ph type="subTitle" idx="1"/>
          </p:nvPr>
        </p:nvSpPr>
        <p:spPr>
          <a:xfrm>
            <a:off x="571481" y="2702638"/>
            <a:ext cx="7543800" cy="1241700"/>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Clr>
                <a:schemeClr val="lt1"/>
              </a:buClr>
              <a:buSzPts val="2100"/>
              <a:buNone/>
              <a:defRPr sz="2100">
                <a:solidFill>
                  <a:schemeClr val="lt1"/>
                </a:solidFill>
                <a:latin typeface="Roboto"/>
                <a:ea typeface="Roboto"/>
                <a:cs typeface="Roboto"/>
                <a:sym typeface="Roboto"/>
              </a:defRPr>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a:endParaRPr/>
          </a:p>
        </p:txBody>
      </p:sp>
      <p:pic>
        <p:nvPicPr>
          <p:cNvPr id="58" name="Google Shape;58;p85"/>
          <p:cNvPicPr preferRelativeResize="0"/>
          <p:nvPr/>
        </p:nvPicPr>
        <p:blipFill rotWithShape="1">
          <a:blip r:embed="rId2">
            <a:alphaModFix/>
          </a:blip>
          <a:srcRect/>
          <a:stretch/>
        </p:blipFill>
        <p:spPr>
          <a:xfrm>
            <a:off x="7743825" y="4800600"/>
            <a:ext cx="1285875" cy="321469"/>
          </a:xfrm>
          <a:prstGeom prst="rect">
            <a:avLst/>
          </a:prstGeom>
          <a:noFill/>
          <a:ln>
            <a:noFill/>
          </a:ln>
        </p:spPr>
      </p:pic>
      <p:pic>
        <p:nvPicPr>
          <p:cNvPr id="59" name="Google Shape;59;p85"/>
          <p:cNvPicPr preferRelativeResize="0"/>
          <p:nvPr/>
        </p:nvPicPr>
        <p:blipFill rotWithShape="1">
          <a:blip r:embed="rId3">
            <a:alphaModFix/>
          </a:blip>
          <a:srcRect/>
          <a:stretch/>
        </p:blipFill>
        <p:spPr>
          <a:xfrm rot="5400000">
            <a:off x="-290946" y="290945"/>
            <a:ext cx="1200151" cy="61825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No Footer">
  <p:cSld name="TITLE_1">
    <p:spTree>
      <p:nvGrpSpPr>
        <p:cNvPr id="1" name="Shape 64"/>
        <p:cNvGrpSpPr/>
        <p:nvPr/>
      </p:nvGrpSpPr>
      <p:grpSpPr>
        <a:xfrm>
          <a:off x="0" y="0"/>
          <a:ext cx="0" cy="0"/>
          <a:chOff x="0" y="0"/>
          <a:chExt cx="0" cy="0"/>
        </a:xfrm>
      </p:grpSpPr>
      <p:cxnSp>
        <p:nvCxnSpPr>
          <p:cNvPr id="65" name="Google Shape;65;p58"/>
          <p:cNvCxnSpPr/>
          <p:nvPr/>
        </p:nvCxnSpPr>
        <p:spPr>
          <a:xfrm>
            <a:off x="-2700" y="4836225"/>
            <a:ext cx="9149400" cy="0"/>
          </a:xfrm>
          <a:prstGeom prst="straightConnector1">
            <a:avLst/>
          </a:prstGeom>
          <a:noFill/>
          <a:ln w="9525" cap="flat" cmpd="sng">
            <a:solidFill>
              <a:schemeClr val="dk2"/>
            </a:solidFill>
            <a:prstDash val="solid"/>
            <a:round/>
            <a:headEnd type="none" w="sm" len="sm"/>
            <a:tailEnd type="none" w="sm" len="sm"/>
          </a:ln>
        </p:spPr>
      </p:cxnSp>
      <p:cxnSp>
        <p:nvCxnSpPr>
          <p:cNvPr id="66" name="Google Shape;66;p58"/>
          <p:cNvCxnSpPr/>
          <p:nvPr/>
        </p:nvCxnSpPr>
        <p:spPr>
          <a:xfrm rot="10800000">
            <a:off x="305625" y="-4950"/>
            <a:ext cx="0" cy="51534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p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0" name="Google Shape;70;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Column">
  <p:cSld name="TITLE_1_1">
    <p:spTree>
      <p:nvGrpSpPr>
        <p:cNvPr id="1" name="Shape 71"/>
        <p:cNvGrpSpPr/>
        <p:nvPr/>
      </p:nvGrpSpPr>
      <p:grpSpPr>
        <a:xfrm>
          <a:off x="0" y="0"/>
          <a:ext cx="0" cy="0"/>
          <a:chOff x="0" y="0"/>
          <a:chExt cx="0" cy="0"/>
        </a:xfrm>
      </p:grpSpPr>
      <p:cxnSp>
        <p:nvCxnSpPr>
          <p:cNvPr id="72" name="Google Shape;72;p60"/>
          <p:cNvCxnSpPr/>
          <p:nvPr/>
        </p:nvCxnSpPr>
        <p:spPr>
          <a:xfrm>
            <a:off x="-2700" y="4836225"/>
            <a:ext cx="9149400" cy="0"/>
          </a:xfrm>
          <a:prstGeom prst="straightConnector1">
            <a:avLst/>
          </a:prstGeom>
          <a:noFill/>
          <a:ln w="9525" cap="flat" cmpd="sng">
            <a:solidFill>
              <a:schemeClr val="dk2"/>
            </a:solidFill>
            <a:prstDash val="solid"/>
            <a:round/>
            <a:headEnd type="none" w="sm" len="sm"/>
            <a:tailEnd type="none" w="sm" len="sm"/>
          </a:ln>
        </p:spPr>
      </p:cxnSp>
      <p:cxnSp>
        <p:nvCxnSpPr>
          <p:cNvPr id="73" name="Google Shape;73;p60"/>
          <p:cNvCxnSpPr/>
          <p:nvPr/>
        </p:nvCxnSpPr>
        <p:spPr>
          <a:xfrm rot="10800000">
            <a:off x="305625" y="-4950"/>
            <a:ext cx="0" cy="5153400"/>
          </a:xfrm>
          <a:prstGeom prst="straightConnector1">
            <a:avLst/>
          </a:prstGeom>
          <a:noFill/>
          <a:ln w="9525" cap="flat" cmpd="sng">
            <a:solidFill>
              <a:schemeClr val="dk2"/>
            </a:solidFill>
            <a:prstDash val="solid"/>
            <a:round/>
            <a:headEnd type="none" w="sm" len="sm"/>
            <a:tailEnd type="none" w="sm" len="sm"/>
          </a:ln>
        </p:spPr>
      </p:cxnSp>
      <p:sp>
        <p:nvSpPr>
          <p:cNvPr id="74" name="Google Shape;74;p60"/>
          <p:cNvSpPr txBox="1"/>
          <p:nvPr/>
        </p:nvSpPr>
        <p:spPr>
          <a:xfrm>
            <a:off x="6158700" y="4835200"/>
            <a:ext cx="2682300" cy="308400"/>
          </a:xfrm>
          <a:prstGeom prst="rect">
            <a:avLst/>
          </a:prstGeom>
          <a:noFill/>
          <a:ln>
            <a:noFill/>
          </a:ln>
        </p:spPr>
        <p:txBody>
          <a:bodyPr spcFirstLastPara="1" wrap="square" lIns="0" tIns="0" rIns="0" bIns="0" anchor="ctr" anchorCtr="0">
            <a:normAutofit/>
          </a:bodyPr>
          <a:lstStyle/>
          <a:p>
            <a:pPr marL="0" marR="0" lvl="0" indent="0" algn="r" rtl="0">
              <a:lnSpc>
                <a:spcPct val="100000"/>
              </a:lnSpc>
              <a:spcBef>
                <a:spcPts val="0"/>
              </a:spcBef>
              <a:spcAft>
                <a:spcPts val="0"/>
              </a:spcAft>
              <a:buClr>
                <a:srgbClr val="000000"/>
              </a:buClr>
              <a:buSzPts val="500"/>
              <a:buFont typeface="Arial"/>
              <a:buNone/>
            </a:pPr>
            <a:fld id="{00000000-1234-1234-1234-123412341234}" type="slidenum">
              <a:rPr lang="en" sz="500" b="0" i="0" u="none" strike="noStrike" cap="none">
                <a:solidFill>
                  <a:srgbClr val="000000"/>
                </a:solidFill>
                <a:latin typeface="DM Sans"/>
                <a:ea typeface="DM Sans"/>
                <a:cs typeface="DM Sans"/>
                <a:sym typeface="DM Sans"/>
              </a:rPr>
              <a:t>‹#›</a:t>
            </a:fld>
            <a:endParaRPr sz="500" b="0" i="0" u="none" strike="noStrike" cap="none">
              <a:solidFill>
                <a:srgbClr val="000000"/>
              </a:solidFill>
              <a:latin typeface="DM Sans"/>
              <a:ea typeface="DM Sans"/>
              <a:cs typeface="DM Sans"/>
              <a:sym typeface="DM Sans"/>
            </a:endParaRPr>
          </a:p>
        </p:txBody>
      </p:sp>
      <p:sp>
        <p:nvSpPr>
          <p:cNvPr id="75" name="Google Shape;75;p60"/>
          <p:cNvSpPr txBox="1"/>
          <p:nvPr/>
        </p:nvSpPr>
        <p:spPr>
          <a:xfrm>
            <a:off x="3419850" y="4836225"/>
            <a:ext cx="2649600" cy="30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DM Sans"/>
                <a:ea typeface="DM Sans"/>
                <a:cs typeface="DM Sans"/>
                <a:sym typeface="DM Sans"/>
              </a:rPr>
              <a:t>Title of Presentation</a:t>
            </a:r>
            <a:endParaRPr sz="500" b="0" i="0" u="none" strike="noStrike" cap="none">
              <a:solidFill>
                <a:srgbClr val="000000"/>
              </a:solidFill>
              <a:latin typeface="DM Sans"/>
              <a:ea typeface="DM Sans"/>
              <a:cs typeface="DM Sans"/>
              <a:sym typeface="DM Sans"/>
            </a:endParaRPr>
          </a:p>
        </p:txBody>
      </p:sp>
      <p:sp>
        <p:nvSpPr>
          <p:cNvPr id="76" name="Google Shape;76;p60"/>
          <p:cNvSpPr txBox="1"/>
          <p:nvPr/>
        </p:nvSpPr>
        <p:spPr>
          <a:xfrm>
            <a:off x="615900" y="4836225"/>
            <a:ext cx="2682300" cy="30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rgbClr val="000000"/>
                </a:solidFill>
                <a:latin typeface="DM Sans"/>
                <a:ea typeface="DM Sans"/>
                <a:cs typeface="DM Sans"/>
                <a:sym typeface="DM Sans"/>
              </a:rPr>
              <a:t>XQ</a:t>
            </a:r>
            <a:endParaRPr sz="500" b="0" i="0" u="none" strike="noStrike" cap="none">
              <a:solidFill>
                <a:srgbClr val="000000"/>
              </a:solidFill>
              <a:latin typeface="DM Sans"/>
              <a:ea typeface="DM Sans"/>
              <a:cs typeface="DM Sans"/>
              <a:sym typeface="DM Sans"/>
            </a:endParaRPr>
          </a:p>
        </p:txBody>
      </p:sp>
    </p:spTree>
  </p:cSld>
  <p:clrMapOvr>
    <a:masterClrMapping/>
  </p:clrMapOvr>
  <p:extLst>
    <p:ext uri="{DCECCB84-F9BA-43D5-87BE-67443E8EF086}">
      <p15:sldGuideLst xmlns:p15="http://schemas.microsoft.com/office/powerpoint/2012/main">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
        <p:cNvGrpSpPr/>
        <p:nvPr/>
      </p:nvGrpSpPr>
      <p:grpSpPr>
        <a:xfrm>
          <a:off x="0" y="0"/>
          <a:ext cx="0" cy="0"/>
          <a:chOff x="0" y="0"/>
          <a:chExt cx="0" cy="0"/>
        </a:xfrm>
      </p:grpSpPr>
      <p:sp>
        <p:nvSpPr>
          <p:cNvPr id="78" name="Google Shape;78;p6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9" name="Google Shape;79;p6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0" name="Google Shape;80;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Column">
  <p:cSld name="TITLE_2">
    <p:spTree>
      <p:nvGrpSpPr>
        <p:cNvPr id="1" name="Shape 81"/>
        <p:cNvGrpSpPr/>
        <p:nvPr/>
      </p:nvGrpSpPr>
      <p:grpSpPr>
        <a:xfrm>
          <a:off x="0" y="0"/>
          <a:ext cx="0" cy="0"/>
          <a:chOff x="0" y="0"/>
          <a:chExt cx="0" cy="0"/>
        </a:xfrm>
      </p:grpSpPr>
      <p:cxnSp>
        <p:nvCxnSpPr>
          <p:cNvPr id="82" name="Google Shape;82;p62"/>
          <p:cNvCxnSpPr/>
          <p:nvPr/>
        </p:nvCxnSpPr>
        <p:spPr>
          <a:xfrm>
            <a:off x="-2700" y="4836225"/>
            <a:ext cx="9149400" cy="0"/>
          </a:xfrm>
          <a:prstGeom prst="straightConnector1">
            <a:avLst/>
          </a:prstGeom>
          <a:noFill/>
          <a:ln w="9525" cap="flat" cmpd="sng">
            <a:solidFill>
              <a:schemeClr val="dk2"/>
            </a:solidFill>
            <a:prstDash val="solid"/>
            <a:round/>
            <a:headEnd type="none" w="sm" len="sm"/>
            <a:tailEnd type="none" w="sm" len="sm"/>
          </a:ln>
        </p:spPr>
      </p:cxnSp>
      <p:cxnSp>
        <p:nvCxnSpPr>
          <p:cNvPr id="83" name="Google Shape;83;p62"/>
          <p:cNvCxnSpPr/>
          <p:nvPr/>
        </p:nvCxnSpPr>
        <p:spPr>
          <a:xfrm rot="10800000">
            <a:off x="305625" y="-4950"/>
            <a:ext cx="0" cy="5153400"/>
          </a:xfrm>
          <a:prstGeom prst="straightConnector1">
            <a:avLst/>
          </a:prstGeom>
          <a:noFill/>
          <a:ln w="9525" cap="flat" cmpd="sng">
            <a:solidFill>
              <a:schemeClr val="dk2"/>
            </a:solidFill>
            <a:prstDash val="solid"/>
            <a:round/>
            <a:headEnd type="none" w="sm" len="sm"/>
            <a:tailEnd type="none" w="sm" len="sm"/>
          </a:ln>
        </p:spPr>
      </p:cxnSp>
      <p:sp>
        <p:nvSpPr>
          <p:cNvPr id="84" name="Google Shape;84;p62"/>
          <p:cNvSpPr txBox="1"/>
          <p:nvPr/>
        </p:nvSpPr>
        <p:spPr>
          <a:xfrm>
            <a:off x="6158700" y="4835200"/>
            <a:ext cx="2682300" cy="308400"/>
          </a:xfrm>
          <a:prstGeom prst="rect">
            <a:avLst/>
          </a:prstGeom>
          <a:noFill/>
          <a:ln>
            <a:noFill/>
          </a:ln>
        </p:spPr>
        <p:txBody>
          <a:bodyPr spcFirstLastPara="1" wrap="square" lIns="0" tIns="0" rIns="0" bIns="0" anchor="ctr" anchorCtr="0">
            <a:normAutofit/>
          </a:bodyPr>
          <a:lstStyle/>
          <a:p>
            <a:pPr marL="0" marR="0" lvl="0" indent="0" algn="r" rtl="0">
              <a:lnSpc>
                <a:spcPct val="100000"/>
              </a:lnSpc>
              <a:spcBef>
                <a:spcPts val="0"/>
              </a:spcBef>
              <a:spcAft>
                <a:spcPts val="0"/>
              </a:spcAft>
              <a:buClr>
                <a:srgbClr val="000000"/>
              </a:buClr>
              <a:buSzPts val="500"/>
              <a:buFont typeface="Arial"/>
              <a:buNone/>
            </a:pPr>
            <a:fld id="{00000000-1234-1234-1234-123412341234}" type="slidenum">
              <a:rPr lang="en" sz="500" b="0" i="0" u="none" strike="noStrike" cap="none">
                <a:solidFill>
                  <a:srgbClr val="000000"/>
                </a:solidFill>
                <a:latin typeface="DM Sans"/>
                <a:ea typeface="DM Sans"/>
                <a:cs typeface="DM Sans"/>
                <a:sym typeface="DM Sans"/>
              </a:rPr>
              <a:t>‹#›</a:t>
            </a:fld>
            <a:endParaRPr sz="500" b="0" i="0" u="none" strike="noStrike" cap="none">
              <a:solidFill>
                <a:srgbClr val="000000"/>
              </a:solidFill>
              <a:latin typeface="DM Sans"/>
              <a:ea typeface="DM Sans"/>
              <a:cs typeface="DM Sans"/>
              <a:sym typeface="DM Sans"/>
            </a:endParaRPr>
          </a:p>
        </p:txBody>
      </p:sp>
      <p:sp>
        <p:nvSpPr>
          <p:cNvPr id="85" name="Google Shape;85;p62"/>
          <p:cNvSpPr txBox="1"/>
          <p:nvPr/>
        </p:nvSpPr>
        <p:spPr>
          <a:xfrm>
            <a:off x="3387300" y="4836225"/>
            <a:ext cx="2682300" cy="30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DM Sans"/>
                <a:ea typeface="DM Sans"/>
                <a:cs typeface="DM Sans"/>
                <a:sym typeface="DM Sans"/>
              </a:rPr>
              <a:t>Title of Presentation</a:t>
            </a:r>
            <a:endParaRPr sz="500" b="0" i="0" u="none" strike="noStrike" cap="none">
              <a:solidFill>
                <a:srgbClr val="000000"/>
              </a:solidFill>
              <a:latin typeface="DM Sans"/>
              <a:ea typeface="DM Sans"/>
              <a:cs typeface="DM Sans"/>
              <a:sym typeface="DM Sans"/>
            </a:endParaRPr>
          </a:p>
        </p:txBody>
      </p:sp>
      <p:sp>
        <p:nvSpPr>
          <p:cNvPr id="86" name="Google Shape;86;p62"/>
          <p:cNvSpPr txBox="1"/>
          <p:nvPr/>
        </p:nvSpPr>
        <p:spPr>
          <a:xfrm>
            <a:off x="615900" y="4836225"/>
            <a:ext cx="2682300" cy="30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rgbClr val="000000"/>
                </a:solidFill>
                <a:latin typeface="DM Sans"/>
                <a:ea typeface="DM Sans"/>
                <a:cs typeface="DM Sans"/>
                <a:sym typeface="DM Sans"/>
              </a:rPr>
              <a:t>XQ</a:t>
            </a:r>
            <a:endParaRPr sz="500" b="0" i="0" u="none" strike="noStrike" cap="none">
              <a:solidFill>
                <a:srgbClr val="000000"/>
              </a:solidFill>
              <a:latin typeface="DM Sans"/>
              <a:ea typeface="DM Sans"/>
              <a:cs typeface="DM Sans"/>
              <a:sym typeface="DM Sans"/>
            </a:endParaRPr>
          </a:p>
        </p:txBody>
      </p:sp>
    </p:spTree>
  </p:cSld>
  <p:clrMapOvr>
    <a:masterClrMapping/>
  </p:clrMapOvr>
  <p:extLst>
    <p:ext uri="{DCECCB84-F9BA-43D5-87BE-67443E8EF086}">
      <p15:sldGuideLst xmlns:p15="http://schemas.microsoft.com/office/powerpoint/2012/main">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928">
          <p15:clr>
            <a:srgbClr val="FA7B17"/>
          </p15:clr>
        </p15:guide>
        <p15:guide id="6" pos="3029">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sp>
        <p:nvSpPr>
          <p:cNvPr id="88" name="Google Shape;88;p6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9" name="Google Shape;89;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cxnSp>
        <p:nvCxnSpPr>
          <p:cNvPr id="13" name="Google Shape;13;p74"/>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4" name="Google Shape;14;p74"/>
          <p:cNvSpPr txBox="1">
            <a:spLocks noGrp="1"/>
          </p:cNvSpPr>
          <p:nvPr>
            <p:ph type="ctrTitle"/>
          </p:nvPr>
        </p:nvSpPr>
        <p:spPr>
          <a:xfrm>
            <a:off x="311700" y="595975"/>
            <a:ext cx="8520600" cy="1957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15" name="Google Shape;15;p74"/>
          <p:cNvSpPr txBox="1">
            <a:spLocks noGrp="1"/>
          </p:cNvSpPr>
          <p:nvPr>
            <p:ph type="subTitle" idx="1"/>
          </p:nvPr>
        </p:nvSpPr>
        <p:spPr>
          <a:xfrm>
            <a:off x="311700" y="3165823"/>
            <a:ext cx="8520600" cy="73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6" name="Google Shape;16;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0"/>
        <p:cNvGrpSpPr/>
        <p:nvPr/>
      </p:nvGrpSpPr>
      <p:grpSpPr>
        <a:xfrm>
          <a:off x="0" y="0"/>
          <a:ext cx="0" cy="0"/>
          <a:chOff x="0" y="0"/>
          <a:chExt cx="0" cy="0"/>
        </a:xfrm>
      </p:grpSpPr>
      <p:sp>
        <p:nvSpPr>
          <p:cNvPr id="91" name="Google Shape;91;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2" name="Google Shape;92;p6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3" name="Google Shape;93;p6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4" name="Google Shape;94;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 name="Google Shape;97;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8"/>
        <p:cNvGrpSpPr/>
        <p:nvPr/>
      </p:nvGrpSpPr>
      <p:grpSpPr>
        <a:xfrm>
          <a:off x="0" y="0"/>
          <a:ext cx="0" cy="0"/>
          <a:chOff x="0" y="0"/>
          <a:chExt cx="0" cy="0"/>
        </a:xfrm>
      </p:grpSpPr>
      <p:sp>
        <p:nvSpPr>
          <p:cNvPr id="99" name="Google Shape;99;p6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0" name="Google Shape;100;p6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 name="Google Shape;101;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2"/>
        <p:cNvGrpSpPr/>
        <p:nvPr/>
      </p:nvGrpSpPr>
      <p:grpSpPr>
        <a:xfrm>
          <a:off x="0" y="0"/>
          <a:ext cx="0" cy="0"/>
          <a:chOff x="0" y="0"/>
          <a:chExt cx="0" cy="0"/>
        </a:xfrm>
      </p:grpSpPr>
      <p:sp>
        <p:nvSpPr>
          <p:cNvPr id="103" name="Google Shape;103;p6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4" name="Google Shape;104;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
        <p:cNvGrpSpPr/>
        <p:nvPr/>
      </p:nvGrpSpPr>
      <p:grpSpPr>
        <a:xfrm>
          <a:off x="0" y="0"/>
          <a:ext cx="0" cy="0"/>
          <a:chOff x="0" y="0"/>
          <a:chExt cx="0" cy="0"/>
        </a:xfrm>
      </p:grpSpPr>
      <p:sp>
        <p:nvSpPr>
          <p:cNvPr id="106" name="Google Shape;106;p6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6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8" name="Google Shape;108;p6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9" name="Google Shape;109;p6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0" name="Google Shape;110;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1"/>
        <p:cNvGrpSpPr/>
        <p:nvPr/>
      </p:nvGrpSpPr>
      <p:grpSpPr>
        <a:xfrm>
          <a:off x="0" y="0"/>
          <a:ext cx="0" cy="0"/>
          <a:chOff x="0" y="0"/>
          <a:chExt cx="0" cy="0"/>
        </a:xfrm>
      </p:grpSpPr>
      <p:sp>
        <p:nvSpPr>
          <p:cNvPr id="112" name="Google Shape;112;p6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13" name="Google Shape;113;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4"/>
        <p:cNvGrpSpPr/>
        <p:nvPr/>
      </p:nvGrpSpPr>
      <p:grpSpPr>
        <a:xfrm>
          <a:off x="0" y="0"/>
          <a:ext cx="0" cy="0"/>
          <a:chOff x="0" y="0"/>
          <a:chExt cx="0" cy="0"/>
        </a:xfrm>
      </p:grpSpPr>
      <p:sp>
        <p:nvSpPr>
          <p:cNvPr id="115" name="Google Shape;115;p7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16" name="Google Shape;116;p7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17" name="Google Shape;117;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
        <p:cNvGrpSpPr/>
        <p:nvPr/>
      </p:nvGrpSpPr>
      <p:grpSpPr>
        <a:xfrm>
          <a:off x="0" y="0"/>
          <a:ext cx="0" cy="0"/>
          <a:chOff x="0" y="0"/>
          <a:chExt cx="0" cy="0"/>
        </a:xfrm>
      </p:grpSpPr>
      <p:sp>
        <p:nvSpPr>
          <p:cNvPr id="119" name="Google Shape;119;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 Column_quote">
  <p:cSld name="TITLE_1_1_1">
    <p:spTree>
      <p:nvGrpSpPr>
        <p:cNvPr id="1" name="Shape 120"/>
        <p:cNvGrpSpPr/>
        <p:nvPr/>
      </p:nvGrpSpPr>
      <p:grpSpPr>
        <a:xfrm>
          <a:off x="0" y="0"/>
          <a:ext cx="0" cy="0"/>
          <a:chOff x="0" y="0"/>
          <a:chExt cx="0" cy="0"/>
        </a:xfrm>
      </p:grpSpPr>
      <p:sp>
        <p:nvSpPr>
          <p:cNvPr id="121" name="Google Shape;121;p72"/>
          <p:cNvSpPr/>
          <p:nvPr/>
        </p:nvSpPr>
        <p:spPr>
          <a:xfrm>
            <a:off x="5844900" y="375"/>
            <a:ext cx="3299100" cy="5153400"/>
          </a:xfrm>
          <a:prstGeom prst="rect">
            <a:avLst/>
          </a:prstGeom>
          <a:solidFill>
            <a:srgbClr val="83FF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2" name="Google Shape;122;p72"/>
          <p:cNvCxnSpPr/>
          <p:nvPr/>
        </p:nvCxnSpPr>
        <p:spPr>
          <a:xfrm rot="10800000">
            <a:off x="305625" y="-4950"/>
            <a:ext cx="0" cy="5153400"/>
          </a:xfrm>
          <a:prstGeom prst="straightConnector1">
            <a:avLst/>
          </a:prstGeom>
          <a:noFill/>
          <a:ln w="9525" cap="flat" cmpd="sng">
            <a:solidFill>
              <a:schemeClr val="dk2"/>
            </a:solidFill>
            <a:prstDash val="solid"/>
            <a:round/>
            <a:headEnd type="none" w="sm" len="sm"/>
            <a:tailEnd type="none" w="sm" len="sm"/>
          </a:ln>
        </p:spPr>
      </p:cxnSp>
      <p:sp>
        <p:nvSpPr>
          <p:cNvPr id="123" name="Google Shape;123;p72"/>
          <p:cNvSpPr txBox="1"/>
          <p:nvPr/>
        </p:nvSpPr>
        <p:spPr>
          <a:xfrm>
            <a:off x="6158700" y="4835200"/>
            <a:ext cx="2682300" cy="308400"/>
          </a:xfrm>
          <a:prstGeom prst="rect">
            <a:avLst/>
          </a:prstGeom>
          <a:noFill/>
          <a:ln>
            <a:noFill/>
          </a:ln>
        </p:spPr>
        <p:txBody>
          <a:bodyPr spcFirstLastPara="1" wrap="square" lIns="0" tIns="0" rIns="0" bIns="0" anchor="ctr" anchorCtr="0">
            <a:normAutofit/>
          </a:bodyPr>
          <a:lstStyle/>
          <a:p>
            <a:pPr marL="0" marR="0" lvl="0" indent="0" algn="r" rtl="0">
              <a:lnSpc>
                <a:spcPct val="100000"/>
              </a:lnSpc>
              <a:spcBef>
                <a:spcPts val="0"/>
              </a:spcBef>
              <a:spcAft>
                <a:spcPts val="0"/>
              </a:spcAft>
              <a:buClr>
                <a:srgbClr val="000000"/>
              </a:buClr>
              <a:buSzPts val="500"/>
              <a:buFont typeface="Arial"/>
              <a:buNone/>
            </a:pPr>
            <a:fld id="{00000000-1234-1234-1234-123412341234}" type="slidenum">
              <a:rPr lang="en" sz="500" b="0" i="0" u="none" strike="noStrike" cap="none">
                <a:solidFill>
                  <a:srgbClr val="000000"/>
                </a:solidFill>
                <a:latin typeface="DM Sans"/>
                <a:ea typeface="DM Sans"/>
                <a:cs typeface="DM Sans"/>
                <a:sym typeface="DM Sans"/>
              </a:rPr>
              <a:t>‹#›</a:t>
            </a:fld>
            <a:endParaRPr sz="500" b="0" i="0" u="none" strike="noStrike" cap="none">
              <a:solidFill>
                <a:srgbClr val="000000"/>
              </a:solidFill>
              <a:latin typeface="DM Sans"/>
              <a:ea typeface="DM Sans"/>
              <a:cs typeface="DM Sans"/>
              <a:sym typeface="DM Sans"/>
            </a:endParaRPr>
          </a:p>
        </p:txBody>
      </p:sp>
      <p:sp>
        <p:nvSpPr>
          <p:cNvPr id="124" name="Google Shape;124;p72"/>
          <p:cNvSpPr txBox="1"/>
          <p:nvPr/>
        </p:nvSpPr>
        <p:spPr>
          <a:xfrm>
            <a:off x="3419850" y="4836225"/>
            <a:ext cx="2649600" cy="30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DM Sans"/>
                <a:ea typeface="DM Sans"/>
                <a:cs typeface="DM Sans"/>
                <a:sym typeface="DM Sans"/>
              </a:rPr>
              <a:t>Title of Presentation</a:t>
            </a:r>
            <a:endParaRPr sz="500" b="0" i="0" u="none" strike="noStrike" cap="none">
              <a:solidFill>
                <a:srgbClr val="000000"/>
              </a:solidFill>
              <a:latin typeface="DM Sans"/>
              <a:ea typeface="DM Sans"/>
              <a:cs typeface="DM Sans"/>
              <a:sym typeface="DM Sans"/>
            </a:endParaRPr>
          </a:p>
        </p:txBody>
      </p:sp>
      <p:sp>
        <p:nvSpPr>
          <p:cNvPr id="125" name="Google Shape;125;p72"/>
          <p:cNvSpPr txBox="1"/>
          <p:nvPr/>
        </p:nvSpPr>
        <p:spPr>
          <a:xfrm>
            <a:off x="615900" y="4836225"/>
            <a:ext cx="2682300" cy="30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rgbClr val="000000"/>
                </a:solidFill>
                <a:latin typeface="DM Sans"/>
                <a:ea typeface="DM Sans"/>
                <a:cs typeface="DM Sans"/>
                <a:sym typeface="DM Sans"/>
              </a:rPr>
              <a:t>XQ</a:t>
            </a:r>
            <a:endParaRPr sz="500" b="0" i="0" u="none" strike="noStrike" cap="none">
              <a:solidFill>
                <a:srgbClr val="000000"/>
              </a:solidFill>
              <a:latin typeface="DM Sans"/>
              <a:ea typeface="DM Sans"/>
              <a:cs typeface="DM Sans"/>
              <a:sym typeface="DM Sans"/>
            </a:endParaRPr>
          </a:p>
        </p:txBody>
      </p:sp>
      <p:cxnSp>
        <p:nvCxnSpPr>
          <p:cNvPr id="126" name="Google Shape;126;p72"/>
          <p:cNvCxnSpPr/>
          <p:nvPr/>
        </p:nvCxnSpPr>
        <p:spPr>
          <a:xfrm>
            <a:off x="5844900" y="1350"/>
            <a:ext cx="0" cy="5141400"/>
          </a:xfrm>
          <a:prstGeom prst="straightConnector1">
            <a:avLst/>
          </a:prstGeom>
          <a:noFill/>
          <a:ln w="9525" cap="flat" cmpd="sng">
            <a:solidFill>
              <a:schemeClr val="dk2"/>
            </a:solidFill>
            <a:prstDash val="solid"/>
            <a:round/>
            <a:headEnd type="none" w="sm" len="sm"/>
            <a:tailEnd type="none" w="sm" len="sm"/>
          </a:ln>
        </p:spPr>
      </p:cxnSp>
      <p:cxnSp>
        <p:nvCxnSpPr>
          <p:cNvPr id="127" name="Google Shape;127;p72"/>
          <p:cNvCxnSpPr/>
          <p:nvPr/>
        </p:nvCxnSpPr>
        <p:spPr>
          <a:xfrm>
            <a:off x="-2700" y="4836225"/>
            <a:ext cx="91494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128"/>
        <p:cNvGrpSpPr/>
        <p:nvPr/>
      </p:nvGrpSpPr>
      <p:grpSpPr>
        <a:xfrm>
          <a:off x="0" y="0"/>
          <a:ext cx="0" cy="0"/>
          <a:chOff x="0" y="0"/>
          <a:chExt cx="0" cy="0"/>
        </a:xfrm>
      </p:grpSpPr>
      <p:sp>
        <p:nvSpPr>
          <p:cNvPr id="129" name="Google Shape;129;p7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0" name="Google Shape;130;p7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1" name="Google Shape;131;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sp>
        <p:nvSpPr>
          <p:cNvPr id="18" name="Google Shape;18;p75"/>
          <p:cNvSpPr txBox="1">
            <a:spLocks noGrp="1"/>
          </p:cNvSpPr>
          <p:nvPr>
            <p:ph type="title"/>
          </p:nvPr>
        </p:nvSpPr>
        <p:spPr>
          <a:xfrm>
            <a:off x="311700" y="2480550"/>
            <a:ext cx="8114400" cy="24459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6800"/>
              <a:buNone/>
              <a:defRPr sz="6800">
                <a:solidFill>
                  <a:schemeClr val="lt1"/>
                </a:solidFill>
              </a:defRPr>
            </a:lvl1pPr>
            <a:lvl2pPr lvl="1" algn="l">
              <a:lnSpc>
                <a:spcPct val="100000"/>
              </a:lnSpc>
              <a:spcBef>
                <a:spcPts val="0"/>
              </a:spcBef>
              <a:spcAft>
                <a:spcPts val="0"/>
              </a:spcAft>
              <a:buClr>
                <a:schemeClr val="lt1"/>
              </a:buClr>
              <a:buSzPts val="6800"/>
              <a:buNone/>
              <a:defRPr sz="6800">
                <a:solidFill>
                  <a:schemeClr val="lt1"/>
                </a:solidFill>
              </a:defRPr>
            </a:lvl2pPr>
            <a:lvl3pPr lvl="2" algn="l">
              <a:lnSpc>
                <a:spcPct val="100000"/>
              </a:lnSpc>
              <a:spcBef>
                <a:spcPts val="0"/>
              </a:spcBef>
              <a:spcAft>
                <a:spcPts val="0"/>
              </a:spcAft>
              <a:buClr>
                <a:schemeClr val="lt1"/>
              </a:buClr>
              <a:buSzPts val="6800"/>
              <a:buNone/>
              <a:defRPr sz="6800">
                <a:solidFill>
                  <a:schemeClr val="lt1"/>
                </a:solidFill>
              </a:defRPr>
            </a:lvl3pPr>
            <a:lvl4pPr lvl="3" algn="l">
              <a:lnSpc>
                <a:spcPct val="100000"/>
              </a:lnSpc>
              <a:spcBef>
                <a:spcPts val="0"/>
              </a:spcBef>
              <a:spcAft>
                <a:spcPts val="0"/>
              </a:spcAft>
              <a:buClr>
                <a:schemeClr val="lt1"/>
              </a:buClr>
              <a:buSzPts val="6800"/>
              <a:buNone/>
              <a:defRPr sz="6800">
                <a:solidFill>
                  <a:schemeClr val="lt1"/>
                </a:solidFill>
              </a:defRPr>
            </a:lvl4pPr>
            <a:lvl5pPr lvl="4" algn="l">
              <a:lnSpc>
                <a:spcPct val="100000"/>
              </a:lnSpc>
              <a:spcBef>
                <a:spcPts val="0"/>
              </a:spcBef>
              <a:spcAft>
                <a:spcPts val="0"/>
              </a:spcAft>
              <a:buClr>
                <a:schemeClr val="lt1"/>
              </a:buClr>
              <a:buSzPts val="6800"/>
              <a:buNone/>
              <a:defRPr sz="6800">
                <a:solidFill>
                  <a:schemeClr val="lt1"/>
                </a:solidFill>
              </a:defRPr>
            </a:lvl5pPr>
            <a:lvl6pPr lvl="5" algn="l">
              <a:lnSpc>
                <a:spcPct val="100000"/>
              </a:lnSpc>
              <a:spcBef>
                <a:spcPts val="0"/>
              </a:spcBef>
              <a:spcAft>
                <a:spcPts val="0"/>
              </a:spcAft>
              <a:buClr>
                <a:schemeClr val="lt1"/>
              </a:buClr>
              <a:buSzPts val="6800"/>
              <a:buNone/>
              <a:defRPr sz="6800">
                <a:solidFill>
                  <a:schemeClr val="lt1"/>
                </a:solidFill>
              </a:defRPr>
            </a:lvl6pPr>
            <a:lvl7pPr lvl="6" algn="l">
              <a:lnSpc>
                <a:spcPct val="100000"/>
              </a:lnSpc>
              <a:spcBef>
                <a:spcPts val="0"/>
              </a:spcBef>
              <a:spcAft>
                <a:spcPts val="0"/>
              </a:spcAft>
              <a:buClr>
                <a:schemeClr val="lt1"/>
              </a:buClr>
              <a:buSzPts val="6800"/>
              <a:buNone/>
              <a:defRPr sz="6800">
                <a:solidFill>
                  <a:schemeClr val="lt1"/>
                </a:solidFill>
              </a:defRPr>
            </a:lvl7pPr>
            <a:lvl8pPr lvl="7" algn="l">
              <a:lnSpc>
                <a:spcPct val="100000"/>
              </a:lnSpc>
              <a:spcBef>
                <a:spcPts val="0"/>
              </a:spcBef>
              <a:spcAft>
                <a:spcPts val="0"/>
              </a:spcAft>
              <a:buClr>
                <a:schemeClr val="lt1"/>
              </a:buClr>
              <a:buSzPts val="6800"/>
              <a:buNone/>
              <a:defRPr sz="6800">
                <a:solidFill>
                  <a:schemeClr val="lt1"/>
                </a:solidFill>
              </a:defRPr>
            </a:lvl8pPr>
            <a:lvl9pPr lvl="8" algn="l">
              <a:lnSpc>
                <a:spcPct val="100000"/>
              </a:lnSpc>
              <a:spcBef>
                <a:spcPts val="0"/>
              </a:spcBef>
              <a:spcAft>
                <a:spcPts val="0"/>
              </a:spcAft>
              <a:buClr>
                <a:schemeClr val="lt1"/>
              </a:buClr>
              <a:buSzPts val="6800"/>
              <a:buNone/>
              <a:defRPr sz="6800">
                <a:solidFill>
                  <a:schemeClr val="lt1"/>
                </a:solidFill>
              </a:defRPr>
            </a:lvl9pPr>
          </a:lstStyle>
          <a:p>
            <a:endParaRPr/>
          </a:p>
        </p:txBody>
      </p:sp>
      <p:sp>
        <p:nvSpPr>
          <p:cNvPr id="19" name="Google Shape;19;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2" name="Google Shape;22;p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 name="Google Shape;23;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6" name="Google Shape;26;p7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 name="Google Shape;27;p7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1" name="Google Shape;31;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9"/>
          <p:cNvSpPr txBox="1">
            <a:spLocks noGrp="1"/>
          </p:cNvSpPr>
          <p:nvPr>
            <p:ph type="title"/>
          </p:nvPr>
        </p:nvSpPr>
        <p:spPr>
          <a:xfrm>
            <a:off x="311700" y="6318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4" name="Google Shape;34;p79"/>
          <p:cNvSpPr txBox="1">
            <a:spLocks noGrp="1"/>
          </p:cNvSpPr>
          <p:nvPr>
            <p:ph type="body" idx="1"/>
          </p:nvPr>
        </p:nvSpPr>
        <p:spPr>
          <a:xfrm>
            <a:off x="311700" y="1490875"/>
            <a:ext cx="2808000" cy="30780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 name="Google Shape;35;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6"/>
        <p:cNvGrpSpPr/>
        <p:nvPr/>
      </p:nvGrpSpPr>
      <p:grpSpPr>
        <a:xfrm>
          <a:off x="0" y="0"/>
          <a:ext cx="0" cy="0"/>
          <a:chOff x="0" y="0"/>
          <a:chExt cx="0" cy="0"/>
        </a:xfrm>
      </p:grpSpPr>
      <p:sp>
        <p:nvSpPr>
          <p:cNvPr id="37" name="Google Shape;37;p80"/>
          <p:cNvSpPr txBox="1">
            <a:spLocks noGrp="1"/>
          </p:cNvSpPr>
          <p:nvPr>
            <p:ph type="title"/>
          </p:nvPr>
        </p:nvSpPr>
        <p:spPr>
          <a:xfrm>
            <a:off x="490250" y="526350"/>
            <a:ext cx="5683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38" name="Google Shape;38;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81"/>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 name="Google Shape;41;p8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81"/>
          <p:cNvSpPr txBox="1">
            <a:spLocks noGrp="1"/>
          </p:cNvSpPr>
          <p:nvPr>
            <p:ph type="title"/>
          </p:nvPr>
        </p:nvSpPr>
        <p:spPr>
          <a:xfrm>
            <a:off x="265500" y="1375599"/>
            <a:ext cx="4045200" cy="1551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43" name="Google Shape;43;p81"/>
          <p:cNvSpPr txBox="1">
            <a:spLocks noGrp="1"/>
          </p:cNvSpPr>
          <p:nvPr>
            <p:ph type="subTitle" idx="1"/>
          </p:nvPr>
        </p:nvSpPr>
        <p:spPr>
          <a:xfrm>
            <a:off x="265500" y="2981125"/>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4" name="Google Shape;44;p81"/>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5" name="Google Shape;45;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1pPr>
            <a:lvl2pPr marR="0" lvl="1"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2pPr>
            <a:lvl3pPr marR="0" lvl="2"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3pPr>
            <a:lvl4pPr marR="0" lvl="3"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4pPr>
            <a:lvl5pPr marR="0" lvl="4"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5pPr>
            <a:lvl6pPr marR="0" lvl="5"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6pPr>
            <a:lvl7pPr marR="0" lvl="6"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7pPr>
            <a:lvl8pPr marR="0" lvl="7"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8pPr>
            <a:lvl9pPr marR="0" lvl="8"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9pPr>
          </a:lstStyle>
          <a:p>
            <a:endParaRPr/>
          </a:p>
        </p:txBody>
      </p:sp>
      <p:sp>
        <p:nvSpPr>
          <p:cNvPr id="7" name="Google Shape;7;p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Proxima Nova"/>
              <a:buChar char="●"/>
              <a:defRPr sz="1800" b="0" i="0" u="none" strike="noStrike" cap="none">
                <a:solidFill>
                  <a:schemeClr val="dk2"/>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9pPr>
          </a:lstStyle>
          <a:p>
            <a:endParaRPr/>
          </a:p>
        </p:txBody>
      </p:sp>
      <p:sp>
        <p:nvSpPr>
          <p:cNvPr id="8" name="Google Shape;8;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0"/>
        <p:cNvGrpSpPr/>
        <p:nvPr/>
      </p:nvGrpSpPr>
      <p:grpSpPr>
        <a:xfrm>
          <a:off x="0" y="0"/>
          <a:ext cx="0" cy="0"/>
          <a:chOff x="0" y="0"/>
          <a:chExt cx="0" cy="0"/>
        </a:xfrm>
      </p:grpSpPr>
      <p:sp>
        <p:nvSpPr>
          <p:cNvPr id="61" name="Google Shape;61;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2" name="Google Shape;62;p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3" name="Google Shape;63;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jamboard.google.com/d/178GPdj5hUQqZgNrfGk_1pk58-AAUg2jNhmeRR_eb2SA/viewer?f=0&amp;pli=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https://lh7-us.googleusercontent.com/slidesz/AGV_vUdq5mKCyApmAyDWS9vCN2BgbdcCPS_xNp1tKiHfaGX74_uZL6dCT8jPqZrFRCKsXjBIJW5kfWNgqsV4f9QKeK5QtVUY5Iib4-zYFwSZK0mZa0cCWZQEbyL9PkFdjL7BlEaucthFqa7KPipwpVGFhWs-f2OvF_1m=s2048?key=yf1K0YUfMZ_THnbexxotb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https://lh7-us.googleusercontent.com/slidesz/AGV_vUdq5mKCyApmAyDWS9vCN2BgbdcCPS_xNp1tKiHfaGX74_uZL6dCT8jPqZrFRCKsXjBIJW5kfWNgqsV4f9QKeK5QtVUY5Iib4-zYFwSZK0mZa0cCWZQEbyL9PkFdjL7BlEaucthFqa7KPipwpVGFhWs-f2OvF_1m=s2048?key=yf1K0YUfMZ_THnbexxotbw"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https://lh7-us.googleusercontent.com/slidesz/AGV_vUdq5mKCyApmAyDWS9vCN2BgbdcCPS_xNp1tKiHfaGX74_uZL6dCT8jPqZrFRCKsXjBIJW5kfWNgqsV4f9QKeK5QtVUY5Iib4-zYFwSZK0mZa0cCWZQEbyL9PkFdjL7BlEaucthFqa7KPipwpVGFhWs-f2OvF_1m=s2048?key=yf1K0YUfMZ_THnbexxotbw" TargetMode="External"/><Relationship Id="rId5" Type="http://schemas.openxmlformats.org/officeDocument/2006/relationships/image" Target="../media/image7.png"/><Relationship Id="rId4" Type="http://schemas.openxmlformats.org/officeDocument/2006/relationships/image" Target="https://lh7-us.googleusercontent.com/slidesz/AGV_vUdJpBnBkSk2vz3C48PWQLp_ydKjKOW-byCtTzmgVNkU1hV_dIkbb7Qxytspfg8V1Z5jMKFilSkB8xHcfDMA3tJM_EYfz2dMhHEGwomwca9FTMAOI-WWZ9ZIvl09nftAunCGTZ1uGycnphM8_79ngyqjI_5d_935=s2048?key=yf1K0YUfMZ_THnbexxotbw"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https://lh7-us.googleusercontent.com/slidesz/AGV_vUeYUnomUkwzSBz7WYK9ZXk42qi5lZ4nMtA06kXt7ftaPv_0fKz6WiDPKQXnbMS7DHjn7wG3qRiYXmzOrLj83LRHU1nJUfu8tpDO7cZivaDyEuzOFIndnQoL3H9rmm57E5CG2q3iix-_XouHkxJQxrYs3yutLsId=s2048?key=yf1K0YUfMZ_THnbexxotbw"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https://lh7-us.googleusercontent.com/slidesz/AGV_vUeAkJdf36WwbR3JEVtVYoM4aWoD8nzPpQRZBWOXghfqHY64qtwWiOfH_g37Q753bBnBIDQKT7gaKi5WItHKuYwzvryMYf19NNrJt5xXvSPmk_RECD2Bk5WhfZHPY8dMPa1uJl0XAZAdsNlQXYY34vj5gxukxNlP=s2048?key=yf1K0YUfMZ_THnbexxotbw" TargetMode="External"/><Relationship Id="rId5" Type="http://schemas.openxmlformats.org/officeDocument/2006/relationships/image" Target="../media/image12.jpeg"/><Relationship Id="rId4" Type="http://schemas.openxmlformats.org/officeDocument/2006/relationships/image" Target="https://lh7-us.googleusercontent.com/slidesz/AGV_vUcj8HsjTe5cauDMC3mbatWEYw7MhkQ9fkZLlM-2SukVFbl4nJa4q72AswRFG2ZIZ_hRy-10kU5wq1WLifFzyiSjPShL-7x5szuy0FFpNEYa7Eb5E5v9TVwbTT6FepDB-N2qI7Dr0gH8bMUaLQp_xl5dVXSclGdY=s2048?key=yf1K0YUfMZ_THnbexxotbw"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https://lh7-us.googleusercontent.com/slidesz/AGV_vUdj684QHnyION7SuCJAvjlZreZMdxsWWyz4yMXP_Wn1hoUoZgixT84YrzksHOZbeeqVhOMfoHEwLheVRuRaV1SI0Dmvj1YGPX6f08xlRkcQfeT3bGBhuyocON2LJhzx2VB3Xas-O7ulblpzVQlVN9TgIlrqwjMd=s2048?key=yf1K0YUfMZ_THnbexxotbw"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https://lh7-us.googleusercontent.com/slidesz/AGV_vUdj684QHnyION7SuCJAvjlZreZMdxsWWyz4yMXP_Wn1hoUoZgixT84YrzksHOZbeeqVhOMfoHEwLheVRuRaV1SI0Dmvj1YGPX6f08xlRkcQfeT3bGBhuyocON2LJhzx2VB3Xas-O7ulblpzVQlVN9TgIlrqwjMd=s2048?key=yf1K0YUfMZ_THnbexxotbw"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https://lh7-us.googleusercontent.com/slidesz/AGV_vUfJnjH1Erb1r0jb0ePW2QOQ6H18x9gdRZbSqL8dvZqp5aToUzLrJpdkFdsYxsWXrUOfD8seBSUdDyZnvHN3l7fXBnMfku3zX5gOp-IcG0Zow_4uWF4twNcuBbbzdOR4XeNK58wcjrpsuyh8iWz_VDXxe0iCQUY=s2048?key=yf1K0YUfMZ_THnbexxotbw" TargetMode="External"/><Relationship Id="rId5" Type="http://schemas.openxmlformats.org/officeDocument/2006/relationships/image" Target="../media/image14.png"/><Relationship Id="rId4" Type="http://schemas.openxmlformats.org/officeDocument/2006/relationships/image" Target="https://lh7-us.googleusercontent.com/slidesz/AGV_vUdj684QHnyION7SuCJAvjlZreZMdxsWWyz4yMXP_Wn1hoUoZgixT84YrzksHOZbeeqVhOMfoHEwLheVRuRaV1SI0Dmvj1YGPX6f08xlRkcQfeT3bGBhuyocON2LJhzx2VB3Xas-O7ulblpzVQlVN9TgIlrqwjMd=s2048?key=yf1K0YUfMZ_THnbexxotbw"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16.xml"/><Relationship Id="rId6" Type="http://schemas.openxmlformats.org/officeDocument/2006/relationships/image" Target="https://lh7-us.googleusercontent.com/slidesz/AGV_vUdBE_nHDNTrRid0AyD8y1Cxz92XjfjDBFpC2rhkSlxD_H5GaR8IF-UB_zHr9bTSEM_jSonYaNXerGsyRJ4O18Zf31_rKYddxPmshfHxBjCWPEm1P_GGQ6PbTrDenU11h8Fe8T4cabtAAzu2vj-6Qg2qKwKPCpk=s2048?key=yf1K0YUfMZ_THnbexxotbw" TargetMode="External"/><Relationship Id="rId5" Type="http://schemas.openxmlformats.org/officeDocument/2006/relationships/image" Target="../media/image16.png"/><Relationship Id="rId4" Type="http://schemas.openxmlformats.org/officeDocument/2006/relationships/image" Target="https://lh7-us.googleusercontent.com/slidesz/AGV_vUerrgHdAbUE0mHM480GG0J0cvVP7vfYk1vL62a8-bTqW7ZaU1_RMpVAALiQjKDafoGjCsMj4yUcCfXM2f1exq14IvQyPL-XxnGzPWdlbjM1fMssA5V7RSr1nR_qJ7VTDfA1jRyZ9EA3BDIIIWxmIct_1zEhRBSL=s2048?key=yf1K0YUfMZ_THnbexxotbw"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16.xml"/><Relationship Id="rId6" Type="http://schemas.openxmlformats.org/officeDocument/2006/relationships/image" Target="https://lh7-us.googleusercontent.com/slidesz/AGV_vUftxSkx5nDc10UPbljeo8NUMdTI7Fbx3Vj_a7ntNSbf69PVb89J5044a0nRHMrc4ZY1zzLmQEHxxNd4P21wXRCAVie8ih3QRJe3DUo_2olaaFZ4Rcfupjkwctv9L5q1tH7uGFPdHBxrNacw0WVSdRL8cAxThgc=s2048?key=yf1K0YUfMZ_THnbexxotbw" TargetMode="External"/><Relationship Id="rId5" Type="http://schemas.openxmlformats.org/officeDocument/2006/relationships/image" Target="../media/image18.jpeg"/><Relationship Id="rId4" Type="http://schemas.openxmlformats.org/officeDocument/2006/relationships/image" Target="https://lh7-us.googleusercontent.com/slidesz/AGV_vUc71CenN9t8CcsLTZvQzfudW_C46XEi-FWiiQZPsT1tiI0aA6ecMV2QEYO0NDf440-N113Tw8w3JshZTzCp1r1cxAznRD7dovrUJpN9bvQ_fKwaqSnjN5ZINAB21SySri1BXwDG5Nk07p-rC2g5zt6CNMVI6x0=s2048?key=yf1K0YUfMZ_THnbexxotbw"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135"/>
        <p:cNvGrpSpPr/>
        <p:nvPr/>
      </p:nvGrpSpPr>
      <p:grpSpPr>
        <a:xfrm>
          <a:off x="0" y="0"/>
          <a:ext cx="0" cy="0"/>
          <a:chOff x="0" y="0"/>
          <a:chExt cx="0" cy="0"/>
        </a:xfrm>
      </p:grpSpPr>
      <p:cxnSp>
        <p:nvCxnSpPr>
          <p:cNvPr id="136" name="Google Shape;136;p1"/>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137" name="Google Shape;137;p1"/>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138" name="Google Shape;138;p1"/>
          <p:cNvSpPr txBox="1"/>
          <p:nvPr/>
        </p:nvSpPr>
        <p:spPr>
          <a:xfrm>
            <a:off x="768300" y="379350"/>
            <a:ext cx="7896300" cy="187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3500" b="0" i="0" u="none" strike="noStrike" cap="none">
                <a:solidFill>
                  <a:srgbClr val="83FBA3"/>
                </a:solidFill>
                <a:latin typeface="NanumMyeongjo"/>
                <a:ea typeface="NanumMyeongjo"/>
                <a:cs typeface="NanumMyeongjo"/>
                <a:sym typeface="Nanum Myeongjo"/>
              </a:rPr>
              <a:t>Preparation Notes</a:t>
            </a:r>
            <a:endParaRPr sz="3500" b="0" i="0" u="none" strike="noStrike" cap="none">
              <a:solidFill>
                <a:srgbClr val="83FBA3"/>
              </a:solidFill>
              <a:latin typeface="NanumMyeongjo"/>
              <a:ea typeface="NanumMyeongjo"/>
              <a:cs typeface="NanumMyeongjo"/>
              <a:sym typeface="Nanum Myeongjo"/>
            </a:endParaRPr>
          </a:p>
          <a:p>
            <a:pPr marL="0" marR="0" lvl="0" indent="0" algn="l" rtl="0">
              <a:lnSpc>
                <a:spcPct val="100000"/>
              </a:lnSpc>
              <a:spcBef>
                <a:spcPts val="1000"/>
              </a:spcBef>
              <a:spcAft>
                <a:spcPts val="0"/>
              </a:spcAft>
              <a:buClr>
                <a:schemeClr val="dk1"/>
              </a:buClr>
              <a:buSzPts val="1100"/>
              <a:buFont typeface="Arial"/>
              <a:buNone/>
            </a:pPr>
            <a:endParaRPr sz="3500" b="0" i="0" u="none" strike="noStrike" cap="none">
              <a:solidFill>
                <a:srgbClr val="83FBA3"/>
              </a:solidFill>
              <a:latin typeface="NanumMyeongjo"/>
              <a:ea typeface="NanumMyeongjo"/>
              <a:cs typeface="NanumMyeongjo"/>
              <a:sym typeface="Nanum Myeongjo"/>
            </a:endParaRPr>
          </a:p>
          <a:p>
            <a:pPr marL="0" marR="0" lvl="0" indent="0" algn="l" rtl="0">
              <a:lnSpc>
                <a:spcPct val="100000"/>
              </a:lnSpc>
              <a:spcBef>
                <a:spcPts val="1000"/>
              </a:spcBef>
              <a:spcAft>
                <a:spcPts val="1000"/>
              </a:spcAft>
              <a:buClr>
                <a:schemeClr val="dk1"/>
              </a:buClr>
              <a:buSzPts val="1100"/>
              <a:buFont typeface="Arial"/>
              <a:buNone/>
            </a:pPr>
            <a:endParaRPr sz="3500" b="0" i="0" u="none" strike="noStrike" cap="none">
              <a:solidFill>
                <a:schemeClr val="lt1"/>
              </a:solidFill>
              <a:latin typeface="NanumMyeongjo"/>
              <a:ea typeface="NanumMyeongjo"/>
              <a:cs typeface="NanumMyeongjo"/>
              <a:sym typeface="Nanum Myeongjo"/>
            </a:endParaRPr>
          </a:p>
        </p:txBody>
      </p:sp>
      <p:sp>
        <p:nvSpPr>
          <p:cNvPr id="139" name="Google Shape;139;p1"/>
          <p:cNvSpPr txBox="1"/>
          <p:nvPr/>
        </p:nvSpPr>
        <p:spPr>
          <a:xfrm>
            <a:off x="312775" y="1071275"/>
            <a:ext cx="8733900" cy="35655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500"/>
              </a:spcBef>
              <a:spcAft>
                <a:spcPts val="0"/>
              </a:spcAft>
              <a:buClr>
                <a:srgbClr val="000000"/>
              </a:buClr>
              <a:buSzPts val="1400"/>
              <a:buFont typeface="Arial"/>
              <a:buNone/>
            </a:pPr>
            <a:r>
              <a:rPr lang="en" sz="1400" b="0" i="0" u="none" strike="noStrike" cap="none">
                <a:solidFill>
                  <a:schemeClr val="lt1"/>
                </a:solidFill>
                <a:latin typeface="NanumMyeongjo"/>
                <a:ea typeface="NanumMyeongjo"/>
                <a:cs typeface="NanumMyeongjo"/>
                <a:sym typeface="Nanum Myeongjo"/>
              </a:rPr>
              <a:t>Please review and customize this deck to prepare it for use. Some notes:</a:t>
            </a:r>
            <a:endParaRPr sz="1400" b="0" i="0" u="none" strike="noStrike" cap="none">
              <a:solidFill>
                <a:schemeClr val="lt1"/>
              </a:solidFill>
              <a:latin typeface="NanumMyeongjo"/>
              <a:ea typeface="NanumMyeongjo"/>
              <a:cs typeface="NanumMyeongjo"/>
              <a:sym typeface="Nanum Myeongjo"/>
            </a:endParaRPr>
          </a:p>
          <a:p>
            <a:pPr marL="457200" marR="0" lvl="0" indent="-317500" algn="l" rtl="0">
              <a:lnSpc>
                <a:spcPct val="115000"/>
              </a:lnSpc>
              <a:spcBef>
                <a:spcPts val="500"/>
              </a:spcBef>
              <a:spcAft>
                <a:spcPts val="0"/>
              </a:spcAft>
              <a:buClr>
                <a:schemeClr val="lt1"/>
              </a:buClr>
              <a:buSzPts val="1400"/>
              <a:buFont typeface="Nanum Myeongjo"/>
              <a:buChar char="●"/>
            </a:pPr>
            <a:r>
              <a:rPr lang="en" sz="1400" b="0" i="0" u="none" strike="noStrike" cap="none">
                <a:solidFill>
                  <a:schemeClr val="lt1"/>
                </a:solidFill>
                <a:latin typeface="NanumMyeongjo"/>
                <a:ea typeface="NanumMyeongjo"/>
                <a:cs typeface="NanumMyeongjo"/>
                <a:sym typeface="Nanum Myeongjo"/>
              </a:rPr>
              <a:t>These professional learning (PL) materials (slide deck and accompanying handout) are being offered in editable forms so that you may make adjustments to better support the specific work happening in your school or district. </a:t>
            </a:r>
            <a:endParaRPr sz="1400" b="0" i="0" u="none" strike="noStrike" cap="none">
              <a:solidFill>
                <a:schemeClr val="lt1"/>
              </a:solidFill>
              <a:latin typeface="NanumMyeongjo"/>
              <a:ea typeface="NanumMyeongjo"/>
              <a:cs typeface="NanumMyeongjo"/>
              <a:sym typeface="Nanum Myeongjo"/>
            </a:endParaRPr>
          </a:p>
          <a:p>
            <a:pPr marL="457200" marR="0" lvl="0" indent="-317500" algn="l" rtl="0">
              <a:lnSpc>
                <a:spcPct val="115000"/>
              </a:lnSpc>
              <a:spcBef>
                <a:spcPts val="0"/>
              </a:spcBef>
              <a:spcAft>
                <a:spcPts val="0"/>
              </a:spcAft>
              <a:buClr>
                <a:schemeClr val="lt1"/>
              </a:buClr>
              <a:buSzPts val="1400"/>
              <a:buFont typeface="Nanum Myeongjo"/>
              <a:buChar char="●"/>
            </a:pPr>
            <a:r>
              <a:rPr lang="en" sz="1400" b="0" i="0" u="none" strike="noStrike" cap="none">
                <a:solidFill>
                  <a:schemeClr val="lt1"/>
                </a:solidFill>
                <a:latin typeface="NanumMyeongjo"/>
                <a:ea typeface="NanumMyeongjo"/>
                <a:cs typeface="NanumMyeongjo"/>
                <a:sym typeface="Nanum Myeongjo"/>
              </a:rPr>
              <a:t>For the 202</a:t>
            </a:r>
            <a:r>
              <a:rPr lang="en">
                <a:solidFill>
                  <a:schemeClr val="lt1"/>
                </a:solidFill>
                <a:latin typeface="NanumMyeongjo"/>
                <a:ea typeface="NanumMyeongjo"/>
                <a:cs typeface="NanumMyeongjo"/>
                <a:sym typeface="Nanum Myeongjo"/>
              </a:rPr>
              <a:t>4</a:t>
            </a:r>
            <a:r>
              <a:rPr lang="en" sz="1400" b="0" i="0" u="none" strike="noStrike" cap="none">
                <a:solidFill>
                  <a:schemeClr val="lt1"/>
                </a:solidFill>
                <a:latin typeface="NanumMyeongjo"/>
                <a:ea typeface="NanumMyeongjo"/>
                <a:cs typeface="NanumMyeongjo"/>
                <a:sym typeface="Nanum Myeongjo"/>
              </a:rPr>
              <a:t>-2</a:t>
            </a:r>
            <a:r>
              <a:rPr lang="en">
                <a:solidFill>
                  <a:schemeClr val="lt1"/>
                </a:solidFill>
                <a:latin typeface="NanumMyeongjo"/>
                <a:ea typeface="NanumMyeongjo"/>
                <a:cs typeface="NanumMyeongjo"/>
                <a:sym typeface="Nanum Myeongjo"/>
              </a:rPr>
              <a:t>5</a:t>
            </a:r>
            <a:r>
              <a:rPr lang="en" sz="1400" b="0" i="0" u="none" strike="noStrike" cap="none">
                <a:solidFill>
                  <a:schemeClr val="lt1"/>
                </a:solidFill>
                <a:latin typeface="NanumMyeongjo"/>
                <a:ea typeface="NanumMyeongjo"/>
                <a:cs typeface="NanumMyeongjo"/>
                <a:sym typeface="Nanum Myeongjo"/>
              </a:rPr>
              <a:t> school year, student work samples are not provided for most sessions</a:t>
            </a:r>
            <a:r>
              <a:rPr lang="en">
                <a:solidFill>
                  <a:schemeClr val="lt1"/>
                </a:solidFill>
                <a:latin typeface="NanumMyeongjo"/>
                <a:ea typeface="NanumMyeongjo"/>
                <a:cs typeface="NanumMyeongjo"/>
                <a:sym typeface="Nanum Myeongjo"/>
              </a:rPr>
              <a:t>.</a:t>
            </a:r>
            <a:r>
              <a:rPr lang="en" sz="1400" b="0" i="0" u="none" strike="noStrike" cap="none">
                <a:solidFill>
                  <a:schemeClr val="lt1"/>
                </a:solidFill>
                <a:latin typeface="NanumMyeongjo"/>
                <a:ea typeface="NanumMyeongjo"/>
                <a:cs typeface="NanumMyeongjo"/>
                <a:sym typeface="Nanum Myeongjo"/>
              </a:rPr>
              <a:t> The facilitator will need to collect or create student work samples when implementing these materials during 202</a:t>
            </a:r>
            <a:r>
              <a:rPr lang="en">
                <a:solidFill>
                  <a:schemeClr val="lt1"/>
                </a:solidFill>
                <a:latin typeface="NanumMyeongjo"/>
                <a:ea typeface="NanumMyeongjo"/>
                <a:cs typeface="NanumMyeongjo"/>
                <a:sym typeface="Nanum Myeongjo"/>
              </a:rPr>
              <a:t>4</a:t>
            </a:r>
            <a:r>
              <a:rPr lang="en" sz="1400" b="0" i="0" u="none" strike="noStrike" cap="none">
                <a:solidFill>
                  <a:schemeClr val="lt1"/>
                </a:solidFill>
                <a:latin typeface="NanumMyeongjo"/>
                <a:ea typeface="NanumMyeongjo"/>
                <a:cs typeface="NanumMyeongjo"/>
                <a:sym typeface="Nanum Myeongjo"/>
              </a:rPr>
              <a:t>-2</a:t>
            </a:r>
            <a:r>
              <a:rPr lang="en">
                <a:solidFill>
                  <a:schemeClr val="lt1"/>
                </a:solidFill>
                <a:latin typeface="NanumMyeongjo"/>
                <a:ea typeface="NanumMyeongjo"/>
                <a:cs typeface="NanumMyeongjo"/>
                <a:sym typeface="Nanum Myeongjo"/>
              </a:rPr>
              <a:t>5</a:t>
            </a:r>
            <a:r>
              <a:rPr lang="en" sz="1400" b="0" i="0" u="none" strike="noStrike" cap="none">
                <a:solidFill>
                  <a:schemeClr val="lt1"/>
                </a:solidFill>
                <a:latin typeface="NanumMyeongjo"/>
                <a:ea typeface="NanumMyeongjo"/>
                <a:cs typeface="NanumMyeongjo"/>
                <a:sym typeface="Nanum Myeongjo"/>
              </a:rPr>
              <a:t>. </a:t>
            </a:r>
            <a:endParaRPr sz="1400" b="0" i="0" u="none" strike="noStrike" cap="none">
              <a:solidFill>
                <a:schemeClr val="lt1"/>
              </a:solidFill>
              <a:latin typeface="NanumMyeongjo"/>
              <a:ea typeface="NanumMyeongjo"/>
              <a:cs typeface="NanumMyeongjo"/>
              <a:sym typeface="Nanum Myeongjo"/>
            </a:endParaRPr>
          </a:p>
          <a:p>
            <a:pPr marL="457200" marR="0" lvl="0" indent="-317500" algn="l" rtl="0">
              <a:lnSpc>
                <a:spcPct val="115000"/>
              </a:lnSpc>
              <a:spcBef>
                <a:spcPts val="0"/>
              </a:spcBef>
              <a:spcAft>
                <a:spcPts val="0"/>
              </a:spcAft>
              <a:buClr>
                <a:schemeClr val="lt1"/>
              </a:buClr>
              <a:buSzPts val="1400"/>
              <a:buFont typeface="Nanum Myeongjo"/>
              <a:buChar char="●"/>
            </a:pPr>
            <a:r>
              <a:rPr lang="en" sz="1400" b="0" i="0" u="none" strike="noStrike" cap="none">
                <a:solidFill>
                  <a:schemeClr val="lt1"/>
                </a:solidFill>
                <a:latin typeface="NanumMyeongjo"/>
                <a:ea typeface="NanumMyeongjo"/>
                <a:cs typeface="NanumMyeongjo"/>
                <a:sym typeface="Nanum Myeongjo"/>
              </a:rPr>
              <a:t>These PL materials are designed to easily accommodate remote delivery: </a:t>
            </a:r>
            <a:endParaRPr sz="1400" b="0" i="0" u="none" strike="noStrike" cap="none">
              <a:solidFill>
                <a:schemeClr val="lt1"/>
              </a:solidFill>
              <a:latin typeface="NanumMyeongjo"/>
              <a:ea typeface="NanumMyeongjo"/>
              <a:cs typeface="NanumMyeongjo"/>
              <a:sym typeface="Nanum Myeongjo"/>
            </a:endParaRPr>
          </a:p>
          <a:p>
            <a:pPr marL="914400" marR="0" lvl="1" indent="-317500" algn="l" rtl="0">
              <a:lnSpc>
                <a:spcPct val="115000"/>
              </a:lnSpc>
              <a:spcBef>
                <a:spcPts val="0"/>
              </a:spcBef>
              <a:spcAft>
                <a:spcPts val="0"/>
              </a:spcAft>
              <a:buClr>
                <a:schemeClr val="lt1"/>
              </a:buClr>
              <a:buSzPts val="1400"/>
              <a:buFont typeface="Nanum Myeongjo"/>
              <a:buChar char="○"/>
            </a:pPr>
            <a:r>
              <a:rPr lang="en" sz="1400" b="0" i="0" u="none" strike="noStrike" cap="none">
                <a:solidFill>
                  <a:schemeClr val="lt1"/>
                </a:solidFill>
                <a:latin typeface="NanumMyeongjo"/>
                <a:ea typeface="NanumMyeongjo"/>
                <a:cs typeface="NanumMyeongjo"/>
                <a:sym typeface="Nanum Myeongjo"/>
              </a:rPr>
              <a:t>A </a:t>
            </a:r>
            <a:r>
              <a:rPr lang="en" sz="1400" b="0" i="0" u="sng" strike="noStrike" cap="none">
                <a:solidFill>
                  <a:srgbClr val="83FF36"/>
                </a:solidFill>
                <a:latin typeface="NanumMyeongjo"/>
                <a:ea typeface="NanumMyeongjo"/>
                <a:cs typeface="NanumMyeongjo"/>
                <a:sym typeface="Nanum Myeongjo"/>
                <a:hlinkClick r:id="rId3">
                  <a:extLst>
                    <a:ext uri="{A12FA001-AC4F-418D-AE19-62706E023703}">
                      <ahyp:hlinkClr xmlns:ahyp="http://schemas.microsoft.com/office/drawing/2018/hyperlinkcolor" val="tx"/>
                    </a:ext>
                  </a:extLst>
                </a:hlinkClick>
              </a:rPr>
              <a:t>Jamboard template</a:t>
            </a:r>
            <a:r>
              <a:rPr lang="en" sz="1400" b="0" i="0" u="none" strike="noStrike" cap="none">
                <a:solidFill>
                  <a:srgbClr val="83FF36"/>
                </a:solidFill>
                <a:latin typeface="NanumMyeongjo"/>
                <a:ea typeface="NanumMyeongjo"/>
                <a:cs typeface="NanumMyeongjo"/>
                <a:sym typeface="Nanum Myeongjo"/>
              </a:rPr>
              <a:t> i</a:t>
            </a:r>
            <a:r>
              <a:rPr lang="en" sz="1400" b="0" i="0" u="none" strike="noStrike" cap="none">
                <a:solidFill>
                  <a:schemeClr val="lt1"/>
                </a:solidFill>
                <a:latin typeface="NanumMyeongjo"/>
                <a:ea typeface="NanumMyeongjo"/>
                <a:cs typeface="NanumMyeongjo"/>
                <a:sym typeface="Nanum Myeongjo"/>
              </a:rPr>
              <a:t>s provided to facilitate discussion of student work; the facilitator will need to make a copy of this and be ready to share the link with participants as noted in the deck. </a:t>
            </a:r>
            <a:endParaRPr sz="1400" b="0" i="0" u="none" strike="noStrike" cap="none">
              <a:solidFill>
                <a:schemeClr val="lt1"/>
              </a:solidFill>
              <a:latin typeface="NanumMyeongjo"/>
              <a:ea typeface="NanumMyeongjo"/>
              <a:cs typeface="NanumMyeongjo"/>
              <a:sym typeface="Nanum Myeongjo"/>
            </a:endParaRPr>
          </a:p>
          <a:p>
            <a:pPr marL="914400" marR="0" lvl="1" indent="-317500" algn="l" rtl="0">
              <a:lnSpc>
                <a:spcPct val="115000"/>
              </a:lnSpc>
              <a:spcBef>
                <a:spcPts val="0"/>
              </a:spcBef>
              <a:spcAft>
                <a:spcPts val="0"/>
              </a:spcAft>
              <a:buClr>
                <a:schemeClr val="lt1"/>
              </a:buClr>
              <a:buSzPts val="1400"/>
              <a:buFont typeface="Nanum Myeongjo"/>
              <a:buChar char="○"/>
            </a:pPr>
            <a:r>
              <a:rPr lang="en" sz="1400" b="0" i="0" u="none" strike="noStrike" cap="none">
                <a:solidFill>
                  <a:schemeClr val="lt1"/>
                </a:solidFill>
                <a:latin typeface="NanumMyeongjo"/>
                <a:ea typeface="NanumMyeongjo"/>
                <a:cs typeface="NanumMyeongjo"/>
                <a:sym typeface="Nanum Myeongjo"/>
              </a:rPr>
              <a:t>Text that can be readily pasted (marked with “—”) into a video </a:t>
            </a:r>
            <a:r>
              <a:rPr lang="en">
                <a:solidFill>
                  <a:schemeClr val="lt1"/>
                </a:solidFill>
                <a:latin typeface="NanumMyeongjo"/>
                <a:ea typeface="NanumMyeongjo"/>
                <a:cs typeface="NanumMyeongjo"/>
                <a:sym typeface="Nanum Myeongjo"/>
              </a:rPr>
              <a:t>call</a:t>
            </a:r>
            <a:r>
              <a:rPr lang="en" sz="1400" b="0" i="0" u="none" strike="noStrike" cap="none">
                <a:solidFill>
                  <a:schemeClr val="lt1"/>
                </a:solidFill>
                <a:latin typeface="NanumMyeongjo"/>
                <a:ea typeface="NanumMyeongjo"/>
                <a:cs typeface="NanumMyeongjo"/>
                <a:sym typeface="Nanum Myeongjo"/>
              </a:rPr>
              <a:t> chat feature is included when participants need to reference the handout.</a:t>
            </a:r>
            <a:endParaRPr sz="1400" b="0" i="0" u="none" strike="noStrike" cap="none">
              <a:solidFill>
                <a:schemeClr val="lt1"/>
              </a:solidFill>
              <a:latin typeface="NanumMyeongjo"/>
              <a:ea typeface="NanumMyeongjo"/>
              <a:cs typeface="NanumMyeongjo"/>
              <a:sym typeface="Nanum Myeongjo"/>
            </a:endParaRPr>
          </a:p>
          <a:p>
            <a:pPr marL="914400" marR="0" lvl="1" indent="-317500" algn="l" rtl="0">
              <a:lnSpc>
                <a:spcPct val="115000"/>
              </a:lnSpc>
              <a:spcBef>
                <a:spcPts val="0"/>
              </a:spcBef>
              <a:spcAft>
                <a:spcPts val="0"/>
              </a:spcAft>
              <a:buClr>
                <a:schemeClr val="lt1"/>
              </a:buClr>
              <a:buSzPts val="1400"/>
              <a:buFont typeface="Nanum Myeongjo"/>
              <a:buChar char="○"/>
            </a:pPr>
            <a:r>
              <a:rPr lang="en" sz="1400" b="0" i="0" u="none" strike="noStrike" cap="none">
                <a:solidFill>
                  <a:schemeClr val="lt1"/>
                </a:solidFill>
                <a:latin typeface="NanumMyeongjo"/>
                <a:ea typeface="NanumMyeongjo"/>
                <a:cs typeface="NanumMyeongjo"/>
                <a:sym typeface="Nanum Myeongjo"/>
              </a:rPr>
              <a:t>There are placeholders for handout links to be shared with participants in the notes field of selected slides; the facilitator will need to add a link to the handout where indicated by “[insert link].”</a:t>
            </a:r>
            <a:endParaRPr sz="1400" b="0" i="0" u="none" strike="noStrike" cap="none">
              <a:solidFill>
                <a:schemeClr val="lt1"/>
              </a:solidFill>
              <a:latin typeface="NanumMyeongjo"/>
              <a:ea typeface="NanumMyeongjo"/>
              <a:cs typeface="NanumMyeongjo"/>
              <a:sym typeface="Nanum Myeongjo"/>
            </a:endParaRPr>
          </a:p>
          <a:p>
            <a:pPr marL="0" marR="0" lvl="0" indent="0" algn="l" rtl="0">
              <a:lnSpc>
                <a:spcPct val="115000"/>
              </a:lnSpc>
              <a:spcBef>
                <a:spcPts val="500"/>
              </a:spcBef>
              <a:spcAft>
                <a:spcPts val="0"/>
              </a:spcAft>
              <a:buClr>
                <a:srgbClr val="000000"/>
              </a:buClr>
              <a:buSzPts val="1400"/>
              <a:buFont typeface="Arial"/>
              <a:buNone/>
            </a:pPr>
            <a:endParaRPr sz="1400" b="0" i="0" u="none" strike="noStrike" cap="none">
              <a:solidFill>
                <a:schemeClr val="lt1"/>
              </a:solidFill>
              <a:latin typeface="NanumMyeongjo"/>
              <a:ea typeface="NanumMyeongjo"/>
              <a:cs typeface="NanumMyeongjo"/>
              <a:sym typeface="Nanum Myeongj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231"/>
        <p:cNvGrpSpPr/>
        <p:nvPr/>
      </p:nvGrpSpPr>
      <p:grpSpPr>
        <a:xfrm>
          <a:off x="0" y="0"/>
          <a:ext cx="0" cy="0"/>
          <a:chOff x="0" y="0"/>
          <a:chExt cx="0" cy="0"/>
        </a:xfrm>
      </p:grpSpPr>
      <p:sp>
        <p:nvSpPr>
          <p:cNvPr id="232" name="Google Shape;232;p10"/>
          <p:cNvSpPr/>
          <p:nvPr/>
        </p:nvSpPr>
        <p:spPr>
          <a:xfrm>
            <a:off x="0" y="0"/>
            <a:ext cx="9144000" cy="8124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0"/>
          <p:cNvSpPr txBox="1"/>
          <p:nvPr/>
        </p:nvSpPr>
        <p:spPr>
          <a:xfrm>
            <a:off x="345075" y="276625"/>
            <a:ext cx="6553800" cy="291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dk1"/>
                </a:solidFill>
                <a:latin typeface="NanumMyeongjo"/>
                <a:ea typeface="NanumMyeongjo"/>
                <a:cs typeface="NanumMyeongjo"/>
                <a:sym typeface="Nanum Myeongjo"/>
              </a:rPr>
              <a:t>M112 Content and Practice Expectations (CPE)</a:t>
            </a:r>
            <a:endParaRPr sz="2100" b="0" i="0" u="none" strike="noStrike" cap="none">
              <a:solidFill>
                <a:schemeClr val="dk1"/>
              </a:solidFill>
              <a:latin typeface="NanumMyeongjo"/>
              <a:ea typeface="NanumMyeongjo"/>
              <a:cs typeface="NanumMyeongjo"/>
              <a:sym typeface="Nanum Myeongjo"/>
            </a:endParaRPr>
          </a:p>
        </p:txBody>
      </p:sp>
      <p:cxnSp>
        <p:nvCxnSpPr>
          <p:cNvPr id="234" name="Google Shape;234;p10"/>
          <p:cNvCxnSpPr/>
          <p:nvPr/>
        </p:nvCxnSpPr>
        <p:spPr>
          <a:xfrm rot="10800000">
            <a:off x="-4200" y="812375"/>
            <a:ext cx="9152400" cy="0"/>
          </a:xfrm>
          <a:prstGeom prst="straightConnector1">
            <a:avLst/>
          </a:prstGeom>
          <a:noFill/>
          <a:ln w="9525" cap="flat" cmpd="sng">
            <a:solidFill>
              <a:schemeClr val="dk1"/>
            </a:solidFill>
            <a:prstDash val="solid"/>
            <a:round/>
            <a:headEnd type="none" w="sm" len="sm"/>
            <a:tailEnd type="none" w="sm" len="sm"/>
          </a:ln>
        </p:spPr>
      </p:cxnSp>
      <p:graphicFrame>
        <p:nvGraphicFramePr>
          <p:cNvPr id="235" name="Google Shape;235;p10"/>
          <p:cNvGraphicFramePr/>
          <p:nvPr/>
        </p:nvGraphicFramePr>
        <p:xfrm>
          <a:off x="311700" y="1057150"/>
          <a:ext cx="8551650" cy="3139400"/>
        </p:xfrm>
        <a:graphic>
          <a:graphicData uri="http://schemas.openxmlformats.org/drawingml/2006/table">
            <a:tbl>
              <a:tblPr>
                <a:noFill/>
                <a:tableStyleId>{5E34DF4A-3E5B-48C8-8159-4BFD1882CE59}</a:tableStyleId>
              </a:tblPr>
              <a:tblGrid>
                <a:gridCol w="755075">
                  <a:extLst>
                    <a:ext uri="{9D8B030D-6E8A-4147-A177-3AD203B41FA5}">
                      <a16:colId xmlns:a16="http://schemas.microsoft.com/office/drawing/2014/main" val="20000"/>
                    </a:ext>
                  </a:extLst>
                </a:gridCol>
                <a:gridCol w="7796575">
                  <a:extLst>
                    <a:ext uri="{9D8B030D-6E8A-4147-A177-3AD203B41FA5}">
                      <a16:colId xmlns:a16="http://schemas.microsoft.com/office/drawing/2014/main" val="20001"/>
                    </a:ext>
                  </a:extLst>
                </a:gridCol>
              </a:tblGrid>
              <a:tr h="392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DM Sans"/>
                          <a:ea typeface="DM Sans"/>
                          <a:cs typeface="DM Sans"/>
                          <a:sym typeface="DM Sans"/>
                        </a:rPr>
                        <a:t>112..a</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IBM Plex Sans"/>
                          <a:ea typeface="IBM Plex Sans"/>
                          <a:cs typeface="IBM Plex Sans"/>
                          <a:sym typeface="IBM Plex Sans"/>
                        </a:rPr>
                        <a:t>Engage in the modeling cycle.</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92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DM Sans"/>
                          <a:ea typeface="DM Sans"/>
                          <a:cs typeface="DM Sans"/>
                          <a:sym typeface="DM Sans"/>
                        </a:rPr>
                        <a:t>112.b</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IBM Plex Sans"/>
                          <a:ea typeface="IBM Plex Sans"/>
                          <a:cs typeface="IBM Plex Sans"/>
                          <a:sym typeface="IBM Plex Sans"/>
                        </a:rPr>
                        <a:t>Use scatter plots to represent two-variable measurement data.</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92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DM Sans"/>
                          <a:ea typeface="DM Sans"/>
                          <a:cs typeface="DM Sans"/>
                          <a:sym typeface="DM Sans"/>
                        </a:rPr>
                        <a:t>112.c</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IBM Plex Sans"/>
                          <a:ea typeface="IBM Plex Sans"/>
                          <a:cs typeface="IBM Plex Sans"/>
                          <a:sym typeface="IBM Plex Sans"/>
                        </a:rPr>
                        <a:t>Describe visible patterns between two data sets in a scatter plot.</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92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DM Sans"/>
                          <a:ea typeface="DM Sans"/>
                          <a:cs typeface="DM Sans"/>
                          <a:sym typeface="DM Sans"/>
                        </a:rPr>
                        <a:t>112.d</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1F1F1F"/>
                          </a:solidFill>
                          <a:latin typeface="IBM Plex Sans"/>
                          <a:ea typeface="IBM Plex Sans"/>
                          <a:cs typeface="IBM Plex Sans"/>
                          <a:sym typeface="IBM Plex Sans"/>
                        </a:rPr>
                        <a:t>Informally fit a straight line for scatter plots that suggest a linear association.</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92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DM Sans"/>
                          <a:ea typeface="DM Sans"/>
                          <a:cs typeface="DM Sans"/>
                          <a:sym typeface="DM Sans"/>
                        </a:rPr>
                        <a:t>112.e</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IBM Plex Sans"/>
                          <a:ea typeface="IBM Plex Sans"/>
                          <a:cs typeface="IBM Plex Sans"/>
                          <a:sym typeface="IBM Plex Sans"/>
                        </a:rPr>
                        <a:t>Fit a linear, quadratic, or exponential function to two-variable measurement data.</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92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DM Sans"/>
                          <a:ea typeface="DM Sans"/>
                          <a:cs typeface="DM Sans"/>
                          <a:sym typeface="DM Sans"/>
                        </a:rPr>
                        <a:t>112.f</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IBM Plex Sans"/>
                          <a:ea typeface="IBM Plex Sans"/>
                          <a:cs typeface="IBM Plex Sans"/>
                          <a:sym typeface="IBM Plex Sans"/>
                        </a:rPr>
                        <a:t>Use functions that have been fitted to two-variable measurement data to answer questions about the relationship being modeled.</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92425">
                <a:tc>
                  <a:txBody>
                    <a:bodyPr/>
                    <a:lstStyle/>
                    <a:p>
                      <a:pPr marL="0" marR="0" lvl="0" indent="0" algn="l" rtl="0">
                        <a:lnSpc>
                          <a:spcPct val="100000"/>
                        </a:lnSpc>
                        <a:spcBef>
                          <a:spcPts val="0"/>
                        </a:spcBef>
                        <a:spcAft>
                          <a:spcPts val="0"/>
                        </a:spcAft>
                        <a:buClr>
                          <a:schemeClr val="dk1"/>
                        </a:buClr>
                        <a:buSzPts val="1100"/>
                        <a:buFont typeface="Arial"/>
                        <a:buNone/>
                      </a:pPr>
                      <a:r>
                        <a:rPr lang="en" sz="1000" u="none" strike="noStrike" cap="none">
                          <a:solidFill>
                            <a:schemeClr val="dk1"/>
                          </a:solidFill>
                          <a:latin typeface="DM Sans"/>
                          <a:ea typeface="DM Sans"/>
                          <a:cs typeface="DM Sans"/>
                          <a:sym typeface="DM Sans"/>
                        </a:rPr>
                        <a:t>112.g</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1F1F1F"/>
                          </a:solidFill>
                          <a:latin typeface="IBM Plex Sans"/>
                          <a:ea typeface="IBM Plex Sans"/>
                          <a:cs typeface="IBM Plex Sans"/>
                          <a:sym typeface="IBM Plex Sans"/>
                        </a:rPr>
                        <a:t>Assess the fit of a function using the correlation coefficient, residuals, and other tools.</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92425">
                <a:tc>
                  <a:txBody>
                    <a:bodyPr/>
                    <a:lstStyle/>
                    <a:p>
                      <a:pPr marL="0" marR="0" lvl="0" indent="0" algn="l" rtl="0">
                        <a:lnSpc>
                          <a:spcPct val="100000"/>
                        </a:lnSpc>
                        <a:spcBef>
                          <a:spcPts val="0"/>
                        </a:spcBef>
                        <a:spcAft>
                          <a:spcPts val="0"/>
                        </a:spcAft>
                        <a:buClr>
                          <a:schemeClr val="dk1"/>
                        </a:buClr>
                        <a:buSzPts val="1100"/>
                        <a:buFont typeface="Arial"/>
                        <a:buNone/>
                      </a:pPr>
                      <a:r>
                        <a:rPr lang="en" sz="1000" u="none" strike="noStrike" cap="none">
                          <a:solidFill>
                            <a:schemeClr val="dk1"/>
                          </a:solidFill>
                          <a:latin typeface="DM Sans"/>
                          <a:ea typeface="DM Sans"/>
                          <a:cs typeface="DM Sans"/>
                          <a:sym typeface="DM Sans"/>
                        </a:rPr>
                        <a:t>112.h</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1F1F1F"/>
                          </a:solidFill>
                          <a:latin typeface="IBM Plex Sans"/>
                          <a:ea typeface="IBM Plex Sans"/>
                          <a:cs typeface="IBM Plex Sans"/>
                          <a:sym typeface="IBM Plex Sans"/>
                        </a:rPr>
                        <a:t>Explain insights gained from analyzing two-variable measurement data and limitations of curves fitted to data. </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239"/>
        <p:cNvGrpSpPr/>
        <p:nvPr/>
      </p:nvGrpSpPr>
      <p:grpSpPr>
        <a:xfrm>
          <a:off x="0" y="0"/>
          <a:ext cx="0" cy="0"/>
          <a:chOff x="0" y="0"/>
          <a:chExt cx="0" cy="0"/>
        </a:xfrm>
      </p:grpSpPr>
      <p:graphicFrame>
        <p:nvGraphicFramePr>
          <p:cNvPr id="240" name="Google Shape;240;p11"/>
          <p:cNvGraphicFramePr/>
          <p:nvPr/>
        </p:nvGraphicFramePr>
        <p:xfrm>
          <a:off x="311700" y="1057150"/>
          <a:ext cx="8551650" cy="3139400"/>
        </p:xfrm>
        <a:graphic>
          <a:graphicData uri="http://schemas.openxmlformats.org/drawingml/2006/table">
            <a:tbl>
              <a:tblPr>
                <a:noFill/>
                <a:tableStyleId>{5E34DF4A-3E5B-48C8-8159-4BFD1882CE59}</a:tableStyleId>
              </a:tblPr>
              <a:tblGrid>
                <a:gridCol w="755075">
                  <a:extLst>
                    <a:ext uri="{9D8B030D-6E8A-4147-A177-3AD203B41FA5}">
                      <a16:colId xmlns:a16="http://schemas.microsoft.com/office/drawing/2014/main" val="20000"/>
                    </a:ext>
                  </a:extLst>
                </a:gridCol>
                <a:gridCol w="7796575">
                  <a:extLst>
                    <a:ext uri="{9D8B030D-6E8A-4147-A177-3AD203B41FA5}">
                      <a16:colId xmlns:a16="http://schemas.microsoft.com/office/drawing/2014/main" val="20001"/>
                    </a:ext>
                  </a:extLst>
                </a:gridCol>
              </a:tblGrid>
              <a:tr h="392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DM Sans"/>
                          <a:ea typeface="DM Sans"/>
                          <a:cs typeface="DM Sans"/>
                          <a:sym typeface="DM Sans"/>
                        </a:rPr>
                        <a:t>112..a</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IBM Plex Sans"/>
                          <a:ea typeface="IBM Plex Sans"/>
                          <a:cs typeface="IBM Plex Sans"/>
                          <a:sym typeface="IBM Plex Sans"/>
                        </a:rPr>
                        <a:t>Engage in the modeling cycle.</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92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DM Sans"/>
                          <a:ea typeface="DM Sans"/>
                          <a:cs typeface="DM Sans"/>
                          <a:sym typeface="DM Sans"/>
                        </a:rPr>
                        <a:t>112.b</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IBM Plex Sans"/>
                          <a:ea typeface="IBM Plex Sans"/>
                          <a:cs typeface="IBM Plex Sans"/>
                          <a:sym typeface="IBM Plex Sans"/>
                        </a:rPr>
                        <a:t>Use scatter plots to represent two-variable measurement data.</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92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DM Sans"/>
                          <a:ea typeface="DM Sans"/>
                          <a:cs typeface="DM Sans"/>
                          <a:sym typeface="DM Sans"/>
                        </a:rPr>
                        <a:t>112.c</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IBM Plex Sans"/>
                          <a:ea typeface="IBM Plex Sans"/>
                          <a:cs typeface="IBM Plex Sans"/>
                          <a:sym typeface="IBM Plex Sans"/>
                        </a:rPr>
                        <a:t>Describe visible patterns between two data sets in a scatter plot.</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92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DM Sans"/>
                          <a:ea typeface="DM Sans"/>
                          <a:cs typeface="DM Sans"/>
                          <a:sym typeface="DM Sans"/>
                        </a:rPr>
                        <a:t>112.d</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1F1F1F"/>
                          </a:solidFill>
                          <a:latin typeface="IBM Plex Sans"/>
                          <a:ea typeface="IBM Plex Sans"/>
                          <a:cs typeface="IBM Plex Sans"/>
                          <a:sym typeface="IBM Plex Sans"/>
                        </a:rPr>
                        <a:t>Informally fit a straight line for scatter plots that suggest a linear association.</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92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DM Sans"/>
                          <a:ea typeface="DM Sans"/>
                          <a:cs typeface="DM Sans"/>
                          <a:sym typeface="DM Sans"/>
                        </a:rPr>
                        <a:t>112.e</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IBM Plex Sans"/>
                          <a:ea typeface="IBM Plex Sans"/>
                          <a:cs typeface="IBM Plex Sans"/>
                          <a:sym typeface="IBM Plex Sans"/>
                        </a:rPr>
                        <a:t>Fit a linear, quadratic, or exponential function to two-variable measurement data.</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92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DM Sans"/>
                          <a:ea typeface="DM Sans"/>
                          <a:cs typeface="DM Sans"/>
                          <a:sym typeface="DM Sans"/>
                        </a:rPr>
                        <a:t>112.f</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IBM Plex Sans"/>
                          <a:ea typeface="IBM Plex Sans"/>
                          <a:cs typeface="IBM Plex Sans"/>
                          <a:sym typeface="IBM Plex Sans"/>
                        </a:rPr>
                        <a:t>Use functions that have been fitted to two-variable measurement data to answer questions about the relationship being modeled.</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92425">
                <a:tc>
                  <a:txBody>
                    <a:bodyPr/>
                    <a:lstStyle/>
                    <a:p>
                      <a:pPr marL="0" marR="0" lvl="0" indent="0" algn="l" rtl="0">
                        <a:lnSpc>
                          <a:spcPct val="100000"/>
                        </a:lnSpc>
                        <a:spcBef>
                          <a:spcPts val="0"/>
                        </a:spcBef>
                        <a:spcAft>
                          <a:spcPts val="0"/>
                        </a:spcAft>
                        <a:buClr>
                          <a:schemeClr val="dk1"/>
                        </a:buClr>
                        <a:buSzPts val="1100"/>
                        <a:buFont typeface="Arial"/>
                        <a:buNone/>
                      </a:pPr>
                      <a:r>
                        <a:rPr lang="en" sz="1000" u="none" strike="noStrike" cap="none">
                          <a:solidFill>
                            <a:schemeClr val="dk1"/>
                          </a:solidFill>
                          <a:latin typeface="DM Sans"/>
                          <a:ea typeface="DM Sans"/>
                          <a:cs typeface="DM Sans"/>
                          <a:sym typeface="DM Sans"/>
                        </a:rPr>
                        <a:t>112.g</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1F1F1F"/>
                          </a:solidFill>
                          <a:latin typeface="IBM Plex Sans"/>
                          <a:ea typeface="IBM Plex Sans"/>
                          <a:cs typeface="IBM Plex Sans"/>
                          <a:sym typeface="IBM Plex Sans"/>
                        </a:rPr>
                        <a:t>Assess the fit of a function using the correlation coefficient, residuals, and other tools.</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92425">
                <a:tc>
                  <a:txBody>
                    <a:bodyPr/>
                    <a:lstStyle/>
                    <a:p>
                      <a:pPr marL="0" marR="0" lvl="0" indent="0" algn="l" rtl="0">
                        <a:lnSpc>
                          <a:spcPct val="100000"/>
                        </a:lnSpc>
                        <a:spcBef>
                          <a:spcPts val="0"/>
                        </a:spcBef>
                        <a:spcAft>
                          <a:spcPts val="0"/>
                        </a:spcAft>
                        <a:buClr>
                          <a:schemeClr val="dk1"/>
                        </a:buClr>
                        <a:buSzPts val="1100"/>
                        <a:buFont typeface="Arial"/>
                        <a:buNone/>
                      </a:pPr>
                      <a:r>
                        <a:rPr lang="en" sz="1000" u="none" strike="noStrike" cap="none">
                          <a:solidFill>
                            <a:schemeClr val="dk1"/>
                          </a:solidFill>
                          <a:latin typeface="DM Sans"/>
                          <a:ea typeface="DM Sans"/>
                          <a:cs typeface="DM Sans"/>
                          <a:sym typeface="DM Sans"/>
                        </a:rPr>
                        <a:t>112.h</a:t>
                      </a:r>
                      <a:endParaRPr sz="1000" u="none" strike="noStrike" cap="none">
                        <a:solidFill>
                          <a:schemeClr val="dk1"/>
                        </a:solidFill>
                        <a:latin typeface="DM Sans"/>
                        <a:ea typeface="DM Sans"/>
                        <a:cs typeface="DM Sans"/>
                        <a:sym typeface="DM Sans"/>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1F1F1F"/>
                          </a:solidFill>
                          <a:latin typeface="IBM Plex Sans"/>
                          <a:ea typeface="IBM Plex Sans"/>
                          <a:cs typeface="IBM Plex Sans"/>
                          <a:sym typeface="IBM Plex Sans"/>
                        </a:rPr>
                        <a:t>Explain insights gained from analyzing two-variable measurement data and limitations of curves fitted to data. </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
        <p:nvSpPr>
          <p:cNvPr id="241" name="Google Shape;241;p11"/>
          <p:cNvSpPr/>
          <p:nvPr/>
        </p:nvSpPr>
        <p:spPr>
          <a:xfrm>
            <a:off x="0" y="0"/>
            <a:ext cx="9144000" cy="8124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1"/>
          <p:cNvSpPr txBox="1"/>
          <p:nvPr/>
        </p:nvSpPr>
        <p:spPr>
          <a:xfrm>
            <a:off x="345075" y="276625"/>
            <a:ext cx="6198300" cy="291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dk1"/>
                </a:solidFill>
                <a:latin typeface="NanumMyeongjo"/>
                <a:ea typeface="NanumMyeongjo"/>
                <a:cs typeface="NanumMyeongjo"/>
                <a:sym typeface="Nanum Myeongjo"/>
              </a:rPr>
              <a:t>M112 Content and Practice Expectations (CPE)</a:t>
            </a:r>
            <a:endParaRPr sz="2100" b="0" i="0" u="none" strike="noStrike" cap="none">
              <a:solidFill>
                <a:schemeClr val="dk1"/>
              </a:solidFill>
              <a:latin typeface="NanumMyeongjo"/>
              <a:ea typeface="NanumMyeongjo"/>
              <a:cs typeface="NanumMyeongjo"/>
              <a:sym typeface="Nanum Myeongjo"/>
            </a:endParaRPr>
          </a:p>
        </p:txBody>
      </p:sp>
      <p:cxnSp>
        <p:nvCxnSpPr>
          <p:cNvPr id="243" name="Google Shape;243;p11"/>
          <p:cNvCxnSpPr/>
          <p:nvPr/>
        </p:nvCxnSpPr>
        <p:spPr>
          <a:xfrm rot="10800000">
            <a:off x="-4200" y="812375"/>
            <a:ext cx="9152400" cy="0"/>
          </a:xfrm>
          <a:prstGeom prst="straightConnector1">
            <a:avLst/>
          </a:prstGeom>
          <a:noFill/>
          <a:ln w="9525" cap="flat" cmpd="sng">
            <a:solidFill>
              <a:schemeClr val="dk1"/>
            </a:solidFill>
            <a:prstDash val="solid"/>
            <a:round/>
            <a:headEnd type="none" w="sm" len="sm"/>
            <a:tailEnd type="none" w="sm" len="sm"/>
          </a:ln>
        </p:spPr>
      </p:cxnSp>
      <p:sp>
        <p:nvSpPr>
          <p:cNvPr id="244" name="Google Shape;244;p11"/>
          <p:cNvSpPr/>
          <p:nvPr/>
        </p:nvSpPr>
        <p:spPr>
          <a:xfrm>
            <a:off x="6543275" y="242580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11"/>
          <p:cNvSpPr txBox="1"/>
          <p:nvPr/>
        </p:nvSpPr>
        <p:spPr>
          <a:xfrm>
            <a:off x="6823325" y="3075600"/>
            <a:ext cx="1386000" cy="646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BDFCD7"/>
                </a:solidFill>
                <a:latin typeface="DM Sans"/>
                <a:ea typeface="DM Sans"/>
                <a:cs typeface="DM Sans"/>
                <a:sym typeface="DM Sans"/>
              </a:rPr>
              <a:t>What</a:t>
            </a:r>
            <a:br>
              <a:rPr lang="en" sz="1400" b="1" i="0" u="none" strike="noStrike" cap="none">
                <a:solidFill>
                  <a:srgbClr val="BDFCD7"/>
                </a:solidFill>
                <a:latin typeface="DM Sans"/>
                <a:ea typeface="DM Sans"/>
                <a:cs typeface="DM Sans"/>
                <a:sym typeface="DM Sans"/>
              </a:rPr>
            </a:br>
            <a:r>
              <a:rPr lang="en" sz="1400" b="1" i="0" u="none" strike="noStrike" cap="none">
                <a:solidFill>
                  <a:srgbClr val="BDFCD7"/>
                </a:solidFill>
                <a:latin typeface="DM Sans"/>
                <a:ea typeface="DM Sans"/>
                <a:cs typeface="DM Sans"/>
                <a:sym typeface="DM Sans"/>
              </a:rPr>
              <a:t>resonates with you?</a:t>
            </a:r>
            <a:endParaRPr sz="1400" b="1" i="0" u="none" strike="noStrike" cap="none">
              <a:solidFill>
                <a:srgbClr val="BDFCD7"/>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249"/>
        <p:cNvGrpSpPr/>
        <p:nvPr/>
      </p:nvGrpSpPr>
      <p:grpSpPr>
        <a:xfrm>
          <a:off x="0" y="0"/>
          <a:ext cx="0" cy="0"/>
          <a:chOff x="0" y="0"/>
          <a:chExt cx="0" cy="0"/>
        </a:xfrm>
      </p:grpSpPr>
      <p:sp>
        <p:nvSpPr>
          <p:cNvPr id="250" name="Google Shape;250;p12"/>
          <p:cNvSpPr/>
          <p:nvPr/>
        </p:nvSpPr>
        <p:spPr>
          <a:xfrm>
            <a:off x="0" y="0"/>
            <a:ext cx="9144000" cy="8124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2"/>
          <p:cNvSpPr txBox="1"/>
          <p:nvPr/>
        </p:nvSpPr>
        <p:spPr>
          <a:xfrm>
            <a:off x="345075" y="276625"/>
            <a:ext cx="8518200" cy="291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dk1"/>
                </a:solidFill>
                <a:latin typeface="NanumMyeongjo"/>
                <a:ea typeface="NanumMyeongjo"/>
                <a:cs typeface="NanumMyeongjo"/>
                <a:sym typeface="Nanum Myeongjo"/>
              </a:rPr>
              <a:t>M112 Content and Practice Expectations and Indicators</a:t>
            </a:r>
            <a:endParaRPr sz="2100" b="0" i="0" u="none" strike="noStrike" cap="none">
              <a:solidFill>
                <a:schemeClr val="dk1"/>
              </a:solidFill>
              <a:latin typeface="NanumMyeongjo"/>
              <a:ea typeface="NanumMyeongjo"/>
              <a:cs typeface="NanumMyeongjo"/>
              <a:sym typeface="Nanum Myeongjo"/>
            </a:endParaRPr>
          </a:p>
        </p:txBody>
      </p:sp>
      <p:cxnSp>
        <p:nvCxnSpPr>
          <p:cNvPr id="252" name="Google Shape;252;p12"/>
          <p:cNvCxnSpPr/>
          <p:nvPr/>
        </p:nvCxnSpPr>
        <p:spPr>
          <a:xfrm rot="10800000">
            <a:off x="-4200" y="812375"/>
            <a:ext cx="9152400" cy="0"/>
          </a:xfrm>
          <a:prstGeom prst="straightConnector1">
            <a:avLst/>
          </a:prstGeom>
          <a:noFill/>
          <a:ln w="9525" cap="flat" cmpd="sng">
            <a:solidFill>
              <a:schemeClr val="dk1"/>
            </a:solidFill>
            <a:prstDash val="solid"/>
            <a:round/>
            <a:headEnd type="none" w="sm" len="sm"/>
            <a:tailEnd type="none" w="sm" len="sm"/>
          </a:ln>
        </p:spPr>
      </p:cxnSp>
      <p:sp>
        <p:nvSpPr>
          <p:cNvPr id="253" name="Google Shape;253;p12"/>
          <p:cNvSpPr/>
          <p:nvPr/>
        </p:nvSpPr>
        <p:spPr>
          <a:xfrm>
            <a:off x="6848075" y="242580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2"/>
          <p:cNvSpPr txBox="1"/>
          <p:nvPr/>
        </p:nvSpPr>
        <p:spPr>
          <a:xfrm>
            <a:off x="7128125" y="3075600"/>
            <a:ext cx="1386000" cy="646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BDFCD7"/>
                </a:solidFill>
                <a:latin typeface="DM Sans"/>
                <a:ea typeface="DM Sans"/>
                <a:cs typeface="DM Sans"/>
                <a:sym typeface="DM Sans"/>
              </a:rPr>
              <a:t>What new insights do you have?</a:t>
            </a:r>
            <a:endParaRPr sz="1400" b="1" i="0" u="none" strike="noStrike" cap="none">
              <a:solidFill>
                <a:srgbClr val="BDFCD7"/>
              </a:solidFill>
              <a:latin typeface="DM Sans"/>
              <a:ea typeface="DM Sans"/>
              <a:cs typeface="DM Sans"/>
              <a:sym typeface="DM Sans"/>
            </a:endParaRPr>
          </a:p>
        </p:txBody>
      </p:sp>
      <p:graphicFrame>
        <p:nvGraphicFramePr>
          <p:cNvPr id="255" name="Google Shape;255;p12"/>
          <p:cNvGraphicFramePr/>
          <p:nvPr/>
        </p:nvGraphicFramePr>
        <p:xfrm>
          <a:off x="345075" y="1057125"/>
          <a:ext cx="6270175" cy="3628850"/>
        </p:xfrm>
        <a:graphic>
          <a:graphicData uri="http://schemas.openxmlformats.org/drawingml/2006/table">
            <a:tbl>
              <a:tblPr>
                <a:noFill/>
                <a:tableStyleId>{31A76747-A69A-43A8-B7B8-395F8F111270}</a:tableStyleId>
              </a:tblPr>
              <a:tblGrid>
                <a:gridCol w="2462925">
                  <a:extLst>
                    <a:ext uri="{9D8B030D-6E8A-4147-A177-3AD203B41FA5}">
                      <a16:colId xmlns:a16="http://schemas.microsoft.com/office/drawing/2014/main" val="20000"/>
                    </a:ext>
                  </a:extLst>
                </a:gridCol>
                <a:gridCol w="3807250">
                  <a:extLst>
                    <a:ext uri="{9D8B030D-6E8A-4147-A177-3AD203B41FA5}">
                      <a16:colId xmlns:a16="http://schemas.microsoft.com/office/drawing/2014/main" val="20001"/>
                    </a:ext>
                  </a:extLst>
                </a:gridCol>
              </a:tblGrid>
              <a:tr h="467350">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rgbClr val="F2F2F2"/>
                          </a:solidFill>
                          <a:latin typeface="IBM Plex Sans"/>
                          <a:ea typeface="IBM Plex Sans"/>
                          <a:cs typeface="IBM Plex Sans"/>
                          <a:sym typeface="IBM Plex Sans"/>
                        </a:rPr>
                        <a:t>Content and Practice Expectations</a:t>
                      </a:r>
                      <a:endParaRPr sz="1000" b="1" u="none" strike="noStrike" cap="none">
                        <a:solidFill>
                          <a:srgbClr val="F2F2F2"/>
                        </a:solidFill>
                        <a:latin typeface="IBM Plex Sans"/>
                        <a:ea typeface="IBM Plex Sans"/>
                        <a:cs typeface="IBM Plex Sans"/>
                        <a:sym typeface="IBM Plex Sans"/>
                      </a:endParaRPr>
                    </a:p>
                  </a:txBody>
                  <a:tcPr marL="63500" marR="63500" marT="63500" marB="63500">
                    <a:solidFill>
                      <a:srgbClr val="666666"/>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rgbClr val="F2F2F2"/>
                          </a:solidFill>
                          <a:latin typeface="IBM Plex Sans"/>
                          <a:ea typeface="IBM Plex Sans"/>
                          <a:cs typeface="IBM Plex Sans"/>
                          <a:sym typeface="IBM Plex Sans"/>
                        </a:rPr>
                        <a:t>Indicators  </a:t>
                      </a:r>
                      <a:endParaRPr sz="1000" b="1" u="none" strike="noStrike" cap="none">
                        <a:solidFill>
                          <a:srgbClr val="F2F2F2"/>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rgbClr val="F2F2F2"/>
                          </a:solidFill>
                          <a:latin typeface="IBM Plex Sans"/>
                          <a:ea typeface="IBM Plex Sans"/>
                          <a:cs typeface="IBM Plex Sans"/>
                          <a:sym typeface="IBM Plex Sans"/>
                        </a:rPr>
                        <a:t>Choose an artifact where you…</a:t>
                      </a:r>
                      <a:endParaRPr sz="1000" b="1" u="none" strike="noStrike" cap="none">
                        <a:solidFill>
                          <a:srgbClr val="F2F2F2"/>
                        </a:solidFill>
                        <a:latin typeface="IBM Plex Sans"/>
                        <a:ea typeface="IBM Plex Sans"/>
                        <a:cs typeface="IBM Plex Sans"/>
                        <a:sym typeface="IBM Plex Sans"/>
                      </a:endParaRPr>
                    </a:p>
                  </a:txBody>
                  <a:tcPr marL="63500" marR="63500" marT="63500" marB="63500">
                    <a:solidFill>
                      <a:srgbClr val="666666"/>
                    </a:solidFill>
                  </a:tcPr>
                </a:tc>
                <a:extLst>
                  <a:ext uri="{0D108BD9-81ED-4DB2-BD59-A6C34878D82A}">
                    <a16:rowId xmlns:a16="http://schemas.microsoft.com/office/drawing/2014/main" val="10000"/>
                  </a:ext>
                </a:extLst>
              </a:tr>
              <a:tr h="6323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434343"/>
                          </a:solidFill>
                          <a:latin typeface="IBM Plex Sans"/>
                          <a:ea typeface="IBM Plex Sans"/>
                          <a:cs typeface="IBM Plex Sans"/>
                          <a:sym typeface="IBM Plex Sans"/>
                        </a:rPr>
                        <a:t>112.a: Engage in the modeling cycle.</a:t>
                      </a:r>
                      <a:endParaRPr sz="1000" u="none" strike="noStrike" cap="none">
                        <a:solidFill>
                          <a:srgbClr val="434343"/>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rgbClr val="434343"/>
                        </a:solidFill>
                        <a:latin typeface="IBM Plex Sans"/>
                        <a:ea typeface="IBM Plex Sans"/>
                        <a:cs typeface="IBM Plex Sans"/>
                        <a:sym typeface="IBM Plex Sans"/>
                      </a:endParaRPr>
                    </a:p>
                  </a:txBody>
                  <a:tcPr marL="63500" marR="63500" marT="63500" marB="63500">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434343"/>
                          </a:solidFill>
                          <a:latin typeface="IBM Plex Sans"/>
                          <a:ea typeface="IBM Plex Sans"/>
                          <a:cs typeface="IBM Plex Sans"/>
                          <a:sym typeface="IBM Plex Sans"/>
                        </a:rPr>
                        <a:t>i. engage with the full modeling cycle (problem, formulate, compute, interpret, validate, revise as necessary, report).</a:t>
                      </a:r>
                      <a:endParaRPr sz="1000" u="none" strike="noStrike" cap="none">
                        <a:solidFill>
                          <a:srgbClr val="434343"/>
                        </a:solidFill>
                        <a:latin typeface="IBM Plex Sans"/>
                        <a:ea typeface="IBM Plex Sans"/>
                        <a:cs typeface="IBM Plex Sans"/>
                        <a:sym typeface="IBM Plex Sans"/>
                      </a:endParaRPr>
                    </a:p>
                  </a:txBody>
                  <a:tcPr marL="63500" marR="63500" marT="63500" marB="63500">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32300">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434343"/>
                          </a:solidFill>
                          <a:latin typeface="IBM Plex Sans"/>
                          <a:ea typeface="IBM Plex Sans"/>
                          <a:cs typeface="IBM Plex Sans"/>
                          <a:sym typeface="IBM Plex Sans"/>
                        </a:rPr>
                        <a:t>112.b: Use scatter plots to represent two-variable measurement data.</a:t>
                      </a:r>
                      <a:endParaRPr sz="1000" u="none" strike="noStrike" cap="none">
                        <a:solidFill>
                          <a:srgbClr val="434343"/>
                        </a:solidFill>
                        <a:latin typeface="IBM Plex Sans"/>
                        <a:ea typeface="IBM Plex Sans"/>
                        <a:cs typeface="IBM Plex Sans"/>
                        <a:sym typeface="IBM Plex Sans"/>
                      </a:endParaRPr>
                    </a:p>
                  </a:txBody>
                  <a:tcPr marL="63500" marR="63500" marT="63500" marB="63500">
                    <a:lnR w="12700" cap="flat" cmpd="sng">
                      <a:solidFill>
                        <a:srgbClr val="000000"/>
                      </a:solidFill>
                      <a:prstDash val="solid"/>
                      <a:round/>
                      <a:headEnd type="none" w="sm" len="sm"/>
                      <a:tailEnd type="none" w="sm" len="sm"/>
                    </a:lnR>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1F1F1F"/>
                          </a:solidFill>
                          <a:latin typeface="IBM Plex Sans"/>
                          <a:ea typeface="IBM Plex Sans"/>
                          <a:cs typeface="IBM Plex Sans"/>
                          <a:sym typeface="IBM Plex Sans"/>
                        </a:rPr>
                        <a:t>i. construct a scatter plot from collected data</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323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1F1F1F"/>
                          </a:solidFill>
                          <a:latin typeface="IBM Plex Sans"/>
                          <a:ea typeface="IBM Plex Sans"/>
                          <a:cs typeface="IBM Plex Sans"/>
                          <a:sym typeface="IBM Plex Sans"/>
                        </a:rPr>
                        <a:t>ii. explain the meaning of a data point plotted on a scatter plot</a:t>
                      </a:r>
                      <a:endParaRPr sz="1000" u="none" strike="noStrike" cap="none">
                        <a:solidFill>
                          <a:srgbClr val="1F1F1F"/>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32300">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434343"/>
                          </a:solidFill>
                          <a:latin typeface="IBM Plex Sans"/>
                          <a:ea typeface="IBM Plex Sans"/>
                          <a:cs typeface="IBM Plex Sans"/>
                          <a:sym typeface="IBM Plex Sans"/>
                        </a:rPr>
                        <a:t>112.c: Describe visible patterns between two data sets in a scatter plot.</a:t>
                      </a:r>
                      <a:endParaRPr sz="1000" u="none" strike="noStrike" cap="none">
                        <a:solidFill>
                          <a:srgbClr val="434343"/>
                        </a:solidFill>
                        <a:latin typeface="IBM Plex Sans"/>
                        <a:ea typeface="IBM Plex Sans"/>
                        <a:cs typeface="IBM Plex Sans"/>
                        <a:sym typeface="IBM Plex Sans"/>
                      </a:endParaRPr>
                    </a:p>
                  </a:txBody>
                  <a:tcPr marL="63500" marR="63500" marT="63500" marB="63500">
                    <a:lnR w="12700" cap="flat" cmpd="sng">
                      <a:solidFill>
                        <a:srgbClr val="000000"/>
                      </a:solidFill>
                      <a:prstDash val="solid"/>
                      <a:round/>
                      <a:headEnd type="none" w="sm" len="sm"/>
                      <a:tailEnd type="none" w="sm" len="sm"/>
                    </a:lnR>
                    <a:solidFill>
                      <a:srgbClr val="BDFCD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434343"/>
                          </a:solidFill>
                          <a:latin typeface="IBM Plex Sans"/>
                          <a:ea typeface="IBM Plex Sans"/>
                          <a:cs typeface="IBM Plex Sans"/>
                          <a:sym typeface="IBM Plex Sans"/>
                        </a:rPr>
                        <a:t>i. identify the type of association visible in a scatter plot</a:t>
                      </a:r>
                      <a:endParaRPr sz="1000" u="none" strike="noStrike" cap="none">
                        <a:solidFill>
                          <a:srgbClr val="434343"/>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323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434343"/>
                          </a:solidFill>
                          <a:latin typeface="IBM Plex Sans"/>
                          <a:ea typeface="IBM Plex Sans"/>
                          <a:cs typeface="IBM Plex Sans"/>
                          <a:sym typeface="IBM Plex Sans"/>
                        </a:rPr>
                        <a:t>ii. give a hypothesis that might explain the association identified in a scatter plot</a:t>
                      </a:r>
                      <a:endParaRPr sz="1000" u="none" strike="noStrike" cap="none">
                        <a:solidFill>
                          <a:srgbClr val="434343"/>
                        </a:solidFill>
                        <a:latin typeface="IBM Plex Sans"/>
                        <a:ea typeface="IBM Plex Sans"/>
                        <a:cs typeface="IBM Plex Sans"/>
                        <a:sym typeface="IBM Plex San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259"/>
        <p:cNvGrpSpPr/>
        <p:nvPr/>
      </p:nvGrpSpPr>
      <p:grpSpPr>
        <a:xfrm>
          <a:off x="0" y="0"/>
          <a:ext cx="0" cy="0"/>
          <a:chOff x="0" y="0"/>
          <a:chExt cx="0" cy="0"/>
        </a:xfrm>
      </p:grpSpPr>
      <p:cxnSp>
        <p:nvCxnSpPr>
          <p:cNvPr id="260" name="Google Shape;260;p13"/>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261" name="Google Shape;261;p13"/>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262" name="Google Shape;262;p13"/>
          <p:cNvSpPr txBox="1"/>
          <p:nvPr/>
        </p:nvSpPr>
        <p:spPr>
          <a:xfrm>
            <a:off x="615900" y="1141350"/>
            <a:ext cx="5917800" cy="277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2500" b="0" i="0" u="none" strike="noStrike" cap="none">
                <a:solidFill>
                  <a:schemeClr val="lt1"/>
                </a:solidFill>
                <a:latin typeface="DM Sans"/>
                <a:ea typeface="DM Sans"/>
                <a:cs typeface="DM Sans"/>
                <a:sym typeface="DM Sans"/>
              </a:rPr>
              <a:t>Choose at least one task to explore: </a:t>
            </a:r>
            <a:endParaRPr sz="2500" b="0" i="0" u="none" strike="noStrike" cap="none">
              <a:solidFill>
                <a:schemeClr val="lt1"/>
              </a:solidFill>
              <a:latin typeface="DM Sans"/>
              <a:ea typeface="DM Sans"/>
              <a:cs typeface="DM Sans"/>
              <a:sym typeface="DM Sans"/>
            </a:endParaRPr>
          </a:p>
          <a:p>
            <a:pPr marL="457200" marR="0" lvl="0" indent="-387350" algn="l" rtl="0">
              <a:lnSpc>
                <a:spcPct val="100000"/>
              </a:lnSpc>
              <a:spcBef>
                <a:spcPts val="1200"/>
              </a:spcBef>
              <a:spcAft>
                <a:spcPts val="0"/>
              </a:spcAft>
              <a:buClr>
                <a:srgbClr val="83FBA3"/>
              </a:buClr>
              <a:buSzPts val="2500"/>
              <a:buFont typeface="DM Sans"/>
              <a:buChar char="●"/>
            </a:pPr>
            <a:r>
              <a:rPr lang="en" sz="2500" b="0" i="0" u="none" strike="noStrike" cap="none">
                <a:solidFill>
                  <a:srgbClr val="83FBA3"/>
                </a:solidFill>
                <a:latin typeface="DM Sans"/>
                <a:ea typeface="DM Sans"/>
                <a:cs typeface="DM Sans"/>
                <a:sym typeface="DM Sans"/>
              </a:rPr>
              <a:t>Restaurant Bill and Party Size</a:t>
            </a:r>
            <a:endParaRPr sz="2500" b="0" i="0" u="none" strike="noStrike" cap="none">
              <a:solidFill>
                <a:srgbClr val="83FBA3"/>
              </a:solidFill>
              <a:latin typeface="DM Sans"/>
              <a:ea typeface="DM Sans"/>
              <a:cs typeface="DM Sans"/>
              <a:sym typeface="DM Sans"/>
            </a:endParaRPr>
          </a:p>
          <a:p>
            <a:pPr marL="457200" marR="0" lvl="0" indent="-387350" algn="l" rtl="0">
              <a:lnSpc>
                <a:spcPct val="100000"/>
              </a:lnSpc>
              <a:spcBef>
                <a:spcPts val="0"/>
              </a:spcBef>
              <a:spcAft>
                <a:spcPts val="0"/>
              </a:spcAft>
              <a:buClr>
                <a:srgbClr val="83FBA3"/>
              </a:buClr>
              <a:buSzPts val="2500"/>
              <a:buFont typeface="DM Sans"/>
              <a:buChar char="●"/>
            </a:pPr>
            <a:r>
              <a:rPr lang="en" sz="2500" b="0" i="0" u="none" strike="noStrike" cap="none">
                <a:solidFill>
                  <a:srgbClr val="83FBA3"/>
                </a:solidFill>
                <a:latin typeface="DM Sans"/>
                <a:ea typeface="DM Sans"/>
                <a:cs typeface="DM Sans"/>
                <a:sym typeface="DM Sans"/>
              </a:rPr>
              <a:t>Best Phone Charger</a:t>
            </a:r>
            <a:endParaRPr sz="2500" b="0" i="0" u="none" strike="noStrike" cap="none">
              <a:solidFill>
                <a:srgbClr val="83FBA3"/>
              </a:solidFill>
              <a:latin typeface="DM Sans"/>
              <a:ea typeface="DM Sans"/>
              <a:cs typeface="DM Sans"/>
              <a:sym typeface="DM Sans"/>
            </a:endParaRPr>
          </a:p>
          <a:p>
            <a:pPr marL="0" marR="0" lvl="0" indent="0" algn="l" rtl="0">
              <a:lnSpc>
                <a:spcPct val="100000"/>
              </a:lnSpc>
              <a:spcBef>
                <a:spcPts val="1200"/>
              </a:spcBef>
              <a:spcAft>
                <a:spcPts val="0"/>
              </a:spcAft>
              <a:buClr>
                <a:schemeClr val="dk1"/>
              </a:buClr>
              <a:buSzPts val="1100"/>
              <a:buFont typeface="Arial"/>
              <a:buNone/>
            </a:pPr>
            <a:r>
              <a:rPr lang="en" sz="2500" b="0" i="0" u="none" strike="noStrike" cap="none">
                <a:solidFill>
                  <a:schemeClr val="lt1"/>
                </a:solidFill>
                <a:latin typeface="DM Sans"/>
                <a:ea typeface="DM Sans"/>
                <a:cs typeface="DM Sans"/>
                <a:sym typeface="DM Sans"/>
              </a:rPr>
              <a:t>Which content and practice expectations are evident in each one? </a:t>
            </a:r>
            <a:endParaRPr sz="2500" b="0" i="0" u="none" strike="noStrike" cap="none">
              <a:solidFill>
                <a:schemeClr val="lt1"/>
              </a:solidFill>
              <a:latin typeface="DM Sans"/>
              <a:ea typeface="DM Sans"/>
              <a:cs typeface="DM Sans"/>
              <a:sym typeface="DM Sans"/>
            </a:endParaRPr>
          </a:p>
          <a:p>
            <a:pPr marL="0" marR="0" lvl="0" indent="0" algn="l" rtl="0">
              <a:lnSpc>
                <a:spcPct val="100000"/>
              </a:lnSpc>
              <a:spcBef>
                <a:spcPts val="1200"/>
              </a:spcBef>
              <a:spcAft>
                <a:spcPts val="1200"/>
              </a:spcAft>
              <a:buClr>
                <a:schemeClr val="dk1"/>
              </a:buClr>
              <a:buSzPts val="1100"/>
              <a:buFont typeface="Arial"/>
              <a:buNone/>
            </a:pPr>
            <a:endParaRPr sz="2500" b="0" i="0" u="none" strike="noStrike" cap="none">
              <a:solidFill>
                <a:schemeClr val="lt1"/>
              </a:solidFill>
              <a:latin typeface="DM Sans"/>
              <a:ea typeface="DM Sans"/>
              <a:cs typeface="DM Sans"/>
              <a:sym typeface="DM Sans"/>
            </a:endParaRPr>
          </a:p>
        </p:txBody>
      </p:sp>
      <p:sp>
        <p:nvSpPr>
          <p:cNvPr id="263" name="Google Shape;263;p13"/>
          <p:cNvSpPr txBox="1"/>
          <p:nvPr/>
        </p:nvSpPr>
        <p:spPr>
          <a:xfrm>
            <a:off x="615900" y="368375"/>
            <a:ext cx="3915900" cy="538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000"/>
              </a:spcAft>
              <a:buClr>
                <a:srgbClr val="000000"/>
              </a:buClr>
              <a:buSzPts val="3500"/>
              <a:buFont typeface="Arial"/>
              <a:buNone/>
            </a:pPr>
            <a:r>
              <a:rPr lang="en" sz="3500" b="0" i="0" u="none" strike="noStrike" cap="none">
                <a:solidFill>
                  <a:srgbClr val="83FBA3"/>
                </a:solidFill>
                <a:latin typeface="NanumMyeongjo"/>
                <a:ea typeface="NanumMyeongjo"/>
                <a:cs typeface="NanumMyeongjo"/>
                <a:sym typeface="Nanum Myeongjo"/>
              </a:rPr>
              <a:t>Let’s Investigate</a:t>
            </a:r>
            <a:endParaRPr sz="3500" b="0" i="0" u="none" strike="noStrike" cap="none">
              <a:solidFill>
                <a:srgbClr val="83FBA3"/>
              </a:solidFill>
              <a:latin typeface="NanumMyeongjo"/>
              <a:ea typeface="NanumMyeongjo"/>
              <a:cs typeface="NanumMyeongjo"/>
              <a:sym typeface="Nanum Myeongj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267"/>
        <p:cNvGrpSpPr/>
        <p:nvPr/>
      </p:nvGrpSpPr>
      <p:grpSpPr>
        <a:xfrm>
          <a:off x="0" y="0"/>
          <a:ext cx="0" cy="0"/>
          <a:chOff x="0" y="0"/>
          <a:chExt cx="0" cy="0"/>
        </a:xfrm>
      </p:grpSpPr>
      <p:cxnSp>
        <p:nvCxnSpPr>
          <p:cNvPr id="268" name="Google Shape;268;p14"/>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269" name="Google Shape;269;p14"/>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270" name="Google Shape;270;p14"/>
          <p:cNvSpPr txBox="1"/>
          <p:nvPr/>
        </p:nvSpPr>
        <p:spPr>
          <a:xfrm>
            <a:off x="615900" y="1141350"/>
            <a:ext cx="6079800" cy="277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2500" b="0" i="0" u="none" strike="noStrike" cap="none">
                <a:solidFill>
                  <a:schemeClr val="lt1"/>
                </a:solidFill>
                <a:latin typeface="DM Sans"/>
                <a:ea typeface="DM Sans"/>
                <a:cs typeface="DM Sans"/>
                <a:sym typeface="DM Sans"/>
              </a:rPr>
              <a:t>Choose at least one task to explore: </a:t>
            </a:r>
            <a:endParaRPr sz="2500" b="0" i="0" u="none" strike="noStrike" cap="none">
              <a:solidFill>
                <a:schemeClr val="lt1"/>
              </a:solidFill>
              <a:latin typeface="DM Sans"/>
              <a:ea typeface="DM Sans"/>
              <a:cs typeface="DM Sans"/>
              <a:sym typeface="DM Sans"/>
            </a:endParaRPr>
          </a:p>
          <a:p>
            <a:pPr marL="457200" marR="0" lvl="0" indent="-387350" algn="l" rtl="0">
              <a:lnSpc>
                <a:spcPct val="100000"/>
              </a:lnSpc>
              <a:spcBef>
                <a:spcPts val="1200"/>
              </a:spcBef>
              <a:spcAft>
                <a:spcPts val="0"/>
              </a:spcAft>
              <a:buClr>
                <a:srgbClr val="83FBA3"/>
              </a:buClr>
              <a:buSzPts val="2500"/>
              <a:buFont typeface="DM Sans"/>
              <a:buChar char="●"/>
            </a:pPr>
            <a:r>
              <a:rPr lang="en" sz="2500" b="0" i="0" u="none" strike="noStrike" cap="none">
                <a:solidFill>
                  <a:srgbClr val="83FBA3"/>
                </a:solidFill>
                <a:latin typeface="DM Sans"/>
                <a:ea typeface="DM Sans"/>
                <a:cs typeface="DM Sans"/>
                <a:sym typeface="DM Sans"/>
              </a:rPr>
              <a:t>Restaurant Bill and Party Size</a:t>
            </a:r>
            <a:endParaRPr sz="2500" b="0" i="0" u="none" strike="noStrike" cap="none">
              <a:solidFill>
                <a:srgbClr val="83FBA3"/>
              </a:solidFill>
              <a:latin typeface="DM Sans"/>
              <a:ea typeface="DM Sans"/>
              <a:cs typeface="DM Sans"/>
              <a:sym typeface="DM Sans"/>
            </a:endParaRPr>
          </a:p>
          <a:p>
            <a:pPr marL="457200" marR="0" lvl="0" indent="-387350" algn="l" rtl="0">
              <a:lnSpc>
                <a:spcPct val="100000"/>
              </a:lnSpc>
              <a:spcBef>
                <a:spcPts val="0"/>
              </a:spcBef>
              <a:spcAft>
                <a:spcPts val="0"/>
              </a:spcAft>
              <a:buClr>
                <a:srgbClr val="83FBA3"/>
              </a:buClr>
              <a:buSzPts val="2500"/>
              <a:buFont typeface="DM Sans"/>
              <a:buChar char="●"/>
            </a:pPr>
            <a:r>
              <a:rPr lang="en" sz="2500" b="0" i="0" u="none" strike="noStrike" cap="none">
                <a:solidFill>
                  <a:srgbClr val="83FBA3"/>
                </a:solidFill>
                <a:latin typeface="DM Sans"/>
                <a:ea typeface="DM Sans"/>
                <a:cs typeface="DM Sans"/>
                <a:sym typeface="DM Sans"/>
              </a:rPr>
              <a:t>Best Phone Charger</a:t>
            </a:r>
            <a:endParaRPr sz="2500" b="0" i="0" u="none" strike="noStrike" cap="none">
              <a:solidFill>
                <a:srgbClr val="83FBA3"/>
              </a:solidFill>
              <a:latin typeface="DM Sans"/>
              <a:ea typeface="DM Sans"/>
              <a:cs typeface="DM Sans"/>
              <a:sym typeface="DM Sans"/>
            </a:endParaRPr>
          </a:p>
          <a:p>
            <a:pPr marL="0" marR="0" lvl="0" indent="0" algn="l" rtl="0">
              <a:lnSpc>
                <a:spcPct val="100000"/>
              </a:lnSpc>
              <a:spcBef>
                <a:spcPts val="1200"/>
              </a:spcBef>
              <a:spcAft>
                <a:spcPts val="0"/>
              </a:spcAft>
              <a:buClr>
                <a:schemeClr val="dk1"/>
              </a:buClr>
              <a:buSzPts val="1100"/>
              <a:buFont typeface="Arial"/>
              <a:buNone/>
            </a:pPr>
            <a:r>
              <a:rPr lang="en" sz="2500" b="0" i="0" u="none" strike="noStrike" cap="none">
                <a:solidFill>
                  <a:schemeClr val="lt1"/>
                </a:solidFill>
                <a:latin typeface="DM Sans"/>
                <a:ea typeface="DM Sans"/>
                <a:cs typeface="DM Sans"/>
                <a:sym typeface="DM Sans"/>
              </a:rPr>
              <a:t>Which content and practice expectations are evident in each one? </a:t>
            </a:r>
            <a:endParaRPr sz="2500" b="0" i="0" u="none" strike="noStrike" cap="none">
              <a:solidFill>
                <a:schemeClr val="lt1"/>
              </a:solidFill>
              <a:latin typeface="DM Sans"/>
              <a:ea typeface="DM Sans"/>
              <a:cs typeface="DM Sans"/>
              <a:sym typeface="DM Sans"/>
            </a:endParaRPr>
          </a:p>
          <a:p>
            <a:pPr marL="0" marR="0" lvl="0" indent="0" algn="l" rtl="0">
              <a:lnSpc>
                <a:spcPct val="100000"/>
              </a:lnSpc>
              <a:spcBef>
                <a:spcPts val="1200"/>
              </a:spcBef>
              <a:spcAft>
                <a:spcPts val="1200"/>
              </a:spcAft>
              <a:buClr>
                <a:schemeClr val="dk1"/>
              </a:buClr>
              <a:buSzPts val="1100"/>
              <a:buFont typeface="Arial"/>
              <a:buNone/>
            </a:pPr>
            <a:endParaRPr sz="2500" b="0" i="0" u="none" strike="noStrike" cap="none">
              <a:solidFill>
                <a:schemeClr val="lt1"/>
              </a:solidFill>
              <a:latin typeface="DM Sans"/>
              <a:ea typeface="DM Sans"/>
              <a:cs typeface="DM Sans"/>
              <a:sym typeface="DM Sans"/>
            </a:endParaRPr>
          </a:p>
        </p:txBody>
      </p:sp>
      <p:sp>
        <p:nvSpPr>
          <p:cNvPr id="271" name="Google Shape;271;p14"/>
          <p:cNvSpPr txBox="1"/>
          <p:nvPr/>
        </p:nvSpPr>
        <p:spPr>
          <a:xfrm>
            <a:off x="615900" y="368375"/>
            <a:ext cx="3915900" cy="538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000"/>
              </a:spcAft>
              <a:buClr>
                <a:srgbClr val="000000"/>
              </a:buClr>
              <a:buSzPts val="3500"/>
              <a:buFont typeface="Arial"/>
              <a:buNone/>
            </a:pPr>
            <a:r>
              <a:rPr lang="en" sz="3500" b="0" i="0" u="none" strike="noStrike" cap="none">
                <a:solidFill>
                  <a:srgbClr val="83FBA3"/>
                </a:solidFill>
                <a:latin typeface="NanumMyeongjo"/>
                <a:ea typeface="NanumMyeongjo"/>
                <a:cs typeface="NanumMyeongjo"/>
                <a:sym typeface="Nanum Myeongjo"/>
              </a:rPr>
              <a:t>Let’s Investigate</a:t>
            </a:r>
            <a:endParaRPr sz="3500" b="0" i="0" u="none" strike="noStrike" cap="none">
              <a:solidFill>
                <a:srgbClr val="83FBA3"/>
              </a:solidFill>
              <a:latin typeface="NanumMyeongjo"/>
              <a:ea typeface="NanumMyeongjo"/>
              <a:cs typeface="NanumMyeongjo"/>
              <a:sym typeface="Nanum Myeongjo"/>
            </a:endParaRPr>
          </a:p>
        </p:txBody>
      </p:sp>
      <p:sp>
        <p:nvSpPr>
          <p:cNvPr id="272" name="Google Shape;272;p14"/>
          <p:cNvSpPr/>
          <p:nvPr/>
        </p:nvSpPr>
        <p:spPr>
          <a:xfrm>
            <a:off x="6695675" y="2426325"/>
            <a:ext cx="1946100" cy="1946100"/>
          </a:xfrm>
          <a:prstGeom prst="teardrop">
            <a:avLst>
              <a:gd name="adj" fmla="val 100000"/>
            </a:avLst>
          </a:prstGeom>
          <a:solidFill>
            <a:srgbClr val="83FB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4"/>
          <p:cNvSpPr txBox="1"/>
          <p:nvPr/>
        </p:nvSpPr>
        <p:spPr>
          <a:xfrm>
            <a:off x="6975725" y="2898900"/>
            <a:ext cx="1386000" cy="1077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145758"/>
                </a:solidFill>
                <a:latin typeface="DM Sans"/>
                <a:ea typeface="DM Sans"/>
                <a:cs typeface="DM Sans"/>
                <a:sym typeface="DM Sans"/>
              </a:rPr>
              <a:t>Come off mute or put your thoughts in the chat! What did you find?</a:t>
            </a:r>
            <a:endParaRPr sz="1400" b="1" i="0" u="none" strike="noStrike" cap="none">
              <a:solidFill>
                <a:srgbClr val="145758"/>
              </a:solidFill>
              <a:latin typeface="DM Sans"/>
              <a:ea typeface="DM Sans"/>
              <a:cs typeface="DM Sans"/>
              <a:sym typeface="D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277"/>
        <p:cNvGrpSpPr/>
        <p:nvPr/>
      </p:nvGrpSpPr>
      <p:grpSpPr>
        <a:xfrm>
          <a:off x="0" y="0"/>
          <a:ext cx="0" cy="0"/>
          <a:chOff x="0" y="0"/>
          <a:chExt cx="0" cy="0"/>
        </a:xfrm>
      </p:grpSpPr>
      <p:cxnSp>
        <p:nvCxnSpPr>
          <p:cNvPr id="278" name="Google Shape;278;p15"/>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279" name="Google Shape;279;p15"/>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280" name="Google Shape;280;p15"/>
          <p:cNvSpPr txBox="1"/>
          <p:nvPr/>
        </p:nvSpPr>
        <p:spPr>
          <a:xfrm>
            <a:off x="650600" y="1674750"/>
            <a:ext cx="5917800" cy="1667400"/>
          </a:xfrm>
          <a:prstGeom prst="rect">
            <a:avLst/>
          </a:prstGeom>
          <a:noFill/>
          <a:ln>
            <a:noFill/>
          </a:ln>
        </p:spPr>
        <p:txBody>
          <a:bodyPr spcFirstLastPara="1" wrap="square" lIns="0" tIns="0" rIns="0" bIns="0" anchor="t" anchorCtr="0">
            <a:spAutoFit/>
          </a:bodyPr>
          <a:lstStyle/>
          <a:p>
            <a:pPr marL="457200" marR="0" lvl="0" indent="-387350" algn="l" rtl="0">
              <a:lnSpc>
                <a:spcPct val="100000"/>
              </a:lnSpc>
              <a:spcBef>
                <a:spcPts val="0"/>
              </a:spcBef>
              <a:spcAft>
                <a:spcPts val="0"/>
              </a:spcAft>
              <a:buClr>
                <a:schemeClr val="lt1"/>
              </a:buClr>
              <a:buSzPts val="2500"/>
              <a:buFont typeface="Nanum Myeongjo"/>
              <a:buAutoNum type="arabicPeriod"/>
            </a:pPr>
            <a:r>
              <a:rPr lang="en" sz="2500" b="0" i="0" u="none" strike="noStrike" cap="none">
                <a:solidFill>
                  <a:schemeClr val="lt1"/>
                </a:solidFill>
                <a:latin typeface="DM Sans"/>
                <a:ea typeface="DM Sans"/>
                <a:cs typeface="DM Sans"/>
                <a:sym typeface="DM Sans"/>
              </a:rPr>
              <a:t>How do these content and practice expectations align to ways you’ve taught this topic before? </a:t>
            </a:r>
            <a:endParaRPr sz="2500" b="0" i="0" u="none" strike="noStrike" cap="none">
              <a:solidFill>
                <a:schemeClr val="lt1"/>
              </a:solidFill>
              <a:latin typeface="DM Sans"/>
              <a:ea typeface="DM Sans"/>
              <a:cs typeface="DM Sans"/>
              <a:sym typeface="DM Sans"/>
            </a:endParaRPr>
          </a:p>
          <a:p>
            <a:pPr marL="457200" marR="0" lvl="0" indent="-387350" algn="l" rtl="0">
              <a:lnSpc>
                <a:spcPct val="100000"/>
              </a:lnSpc>
              <a:spcBef>
                <a:spcPts val="1000"/>
              </a:spcBef>
              <a:spcAft>
                <a:spcPts val="1000"/>
              </a:spcAft>
              <a:buClr>
                <a:schemeClr val="lt1"/>
              </a:buClr>
              <a:buSzPts val="2500"/>
              <a:buFont typeface="Nanum Myeongjo"/>
              <a:buAutoNum type="arabicPeriod"/>
            </a:pPr>
            <a:r>
              <a:rPr lang="en" sz="2500" b="0" i="0" u="none" strike="noStrike" cap="none">
                <a:solidFill>
                  <a:schemeClr val="lt1"/>
                </a:solidFill>
                <a:latin typeface="DM Sans"/>
                <a:ea typeface="DM Sans"/>
                <a:cs typeface="DM Sans"/>
                <a:sym typeface="DM Sans"/>
              </a:rPr>
              <a:t>How are they different? </a:t>
            </a:r>
            <a:endParaRPr sz="2500" b="0" i="0" u="none" strike="noStrike" cap="none">
              <a:solidFill>
                <a:schemeClr val="lt1"/>
              </a:solidFill>
              <a:latin typeface="DM Sans"/>
              <a:ea typeface="DM Sans"/>
              <a:cs typeface="DM Sans"/>
              <a:sym typeface="DM Sans"/>
            </a:endParaRPr>
          </a:p>
        </p:txBody>
      </p:sp>
      <p:sp>
        <p:nvSpPr>
          <p:cNvPr id="281" name="Google Shape;281;p15"/>
          <p:cNvSpPr/>
          <p:nvPr/>
        </p:nvSpPr>
        <p:spPr>
          <a:xfrm>
            <a:off x="6543275" y="2426325"/>
            <a:ext cx="1946100" cy="1946100"/>
          </a:xfrm>
          <a:prstGeom prst="teardrop">
            <a:avLst>
              <a:gd name="adj" fmla="val 100000"/>
            </a:avLst>
          </a:prstGeom>
          <a:solidFill>
            <a:srgbClr val="83FB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5"/>
          <p:cNvSpPr txBox="1"/>
          <p:nvPr/>
        </p:nvSpPr>
        <p:spPr>
          <a:xfrm>
            <a:off x="6823325" y="3030975"/>
            <a:ext cx="1386000" cy="861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145758"/>
                </a:solidFill>
                <a:latin typeface="DM Sans"/>
                <a:ea typeface="DM Sans"/>
                <a:cs typeface="DM Sans"/>
                <a:sym typeface="DM Sans"/>
              </a:rPr>
              <a:t>Come off mute or put your thoughts in the chat!</a:t>
            </a:r>
            <a:endParaRPr sz="1400" b="1" i="0" u="none" strike="noStrike" cap="none">
              <a:solidFill>
                <a:srgbClr val="145758"/>
              </a:solidFill>
              <a:latin typeface="DM Sans"/>
              <a:ea typeface="DM Sans"/>
              <a:cs typeface="DM Sans"/>
              <a:sym typeface="DM Sans"/>
            </a:endParaRPr>
          </a:p>
        </p:txBody>
      </p:sp>
      <p:sp>
        <p:nvSpPr>
          <p:cNvPr id="283" name="Google Shape;283;p15"/>
          <p:cNvSpPr txBox="1"/>
          <p:nvPr/>
        </p:nvSpPr>
        <p:spPr>
          <a:xfrm>
            <a:off x="615900" y="368375"/>
            <a:ext cx="3915900" cy="1077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000"/>
              </a:spcAft>
              <a:buClr>
                <a:srgbClr val="000000"/>
              </a:buClr>
              <a:buSzPts val="3500"/>
              <a:buFont typeface="Arial"/>
              <a:buNone/>
            </a:pPr>
            <a:r>
              <a:rPr lang="en" sz="3500" b="0" i="0" u="none" strike="noStrike" cap="none">
                <a:solidFill>
                  <a:srgbClr val="83FBA3"/>
                </a:solidFill>
                <a:latin typeface="NanumMyeongjo"/>
                <a:ea typeface="NanumMyeongjo"/>
                <a:cs typeface="NanumMyeongjo"/>
                <a:sym typeface="Nanum Myeongjo"/>
              </a:rPr>
              <a:t>What’s the Same? What’s Different?</a:t>
            </a:r>
            <a:endParaRPr sz="3500" b="0" i="0" u="none" strike="noStrike" cap="none">
              <a:solidFill>
                <a:srgbClr val="83FBA3"/>
              </a:solidFill>
              <a:latin typeface="NanumMyeongjo"/>
              <a:ea typeface="NanumMyeongjo"/>
              <a:cs typeface="NanumMyeongjo"/>
              <a:sym typeface="Nanum Myeongj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3FF36"/>
        </a:solidFill>
        <a:effectLst/>
      </p:bgPr>
    </p:bg>
    <p:spTree>
      <p:nvGrpSpPr>
        <p:cNvPr id="1" name="Shape 287"/>
        <p:cNvGrpSpPr/>
        <p:nvPr/>
      </p:nvGrpSpPr>
      <p:grpSpPr>
        <a:xfrm>
          <a:off x="0" y="0"/>
          <a:ext cx="0" cy="0"/>
          <a:chOff x="0" y="0"/>
          <a:chExt cx="0" cy="0"/>
        </a:xfrm>
      </p:grpSpPr>
      <p:pic>
        <p:nvPicPr>
          <p:cNvPr id="288" name="Google Shape;288;p16"/>
          <p:cNvPicPr preferRelativeResize="0"/>
          <p:nvPr/>
        </p:nvPicPr>
        <p:blipFill rotWithShape="1">
          <a:blip r:embed="rId3">
            <a:alphaModFix/>
          </a:blip>
          <a:srcRect/>
          <a:stretch/>
        </p:blipFill>
        <p:spPr>
          <a:xfrm rot="432179">
            <a:off x="2764280" y="359560"/>
            <a:ext cx="2773340" cy="1592282"/>
          </a:xfrm>
          <a:prstGeom prst="rect">
            <a:avLst/>
          </a:prstGeom>
          <a:noFill/>
          <a:ln>
            <a:noFill/>
          </a:ln>
        </p:spPr>
      </p:pic>
      <p:sp>
        <p:nvSpPr>
          <p:cNvPr id="289" name="Google Shape;289;p16"/>
          <p:cNvSpPr txBox="1"/>
          <p:nvPr/>
        </p:nvSpPr>
        <p:spPr>
          <a:xfrm>
            <a:off x="5687325" y="601800"/>
            <a:ext cx="2855400" cy="1077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200"/>
              </a:spcAft>
              <a:buClr>
                <a:srgbClr val="000000"/>
              </a:buClr>
              <a:buSzPts val="1400"/>
              <a:buFont typeface="Arial"/>
              <a:buNone/>
            </a:pPr>
            <a:r>
              <a:rPr lang="en" sz="1400" b="0" i="0" u="none" strike="noStrike" cap="none">
                <a:solidFill>
                  <a:schemeClr val="dk1"/>
                </a:solidFill>
                <a:latin typeface="DM Sans"/>
                <a:ea typeface="DM Sans"/>
                <a:cs typeface="DM Sans"/>
                <a:sym typeface="DM Sans"/>
              </a:rPr>
              <a:t>of community college students and 40 percent of four-year students are placed into non-credit bearing developmental mathematics (Ganga et al., 2018)</a:t>
            </a:r>
            <a:endParaRPr sz="1400" b="0" i="0" u="none" strike="noStrike" cap="none">
              <a:solidFill>
                <a:schemeClr val="dk1"/>
              </a:solidFill>
              <a:latin typeface="DM Sans"/>
              <a:ea typeface="DM Sans"/>
              <a:cs typeface="DM Sans"/>
              <a:sym typeface="DM Sans"/>
            </a:endParaRPr>
          </a:p>
        </p:txBody>
      </p:sp>
      <p:sp>
        <p:nvSpPr>
          <p:cNvPr id="290" name="Google Shape;290;p16"/>
          <p:cNvSpPr txBox="1"/>
          <p:nvPr/>
        </p:nvSpPr>
        <p:spPr>
          <a:xfrm>
            <a:off x="3115050" y="608250"/>
            <a:ext cx="2511600" cy="1033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0"/>
              <a:buFont typeface="Arial"/>
              <a:buNone/>
            </a:pPr>
            <a:r>
              <a:rPr lang="en" sz="9000" b="0" i="0" u="none" strike="noStrike" cap="none">
                <a:solidFill>
                  <a:schemeClr val="dk1"/>
                </a:solidFill>
                <a:latin typeface="NanumMyeongjo"/>
                <a:ea typeface="NanumMyeongjo"/>
                <a:cs typeface="NanumMyeongjo"/>
                <a:sym typeface="Nanum Myeongjo"/>
              </a:rPr>
              <a:t>60%</a:t>
            </a:r>
            <a:endParaRPr sz="9000" b="0" i="0" u="none" strike="noStrike" cap="none">
              <a:solidFill>
                <a:schemeClr val="dk1"/>
              </a:solidFill>
              <a:latin typeface="NanumMyeongjo"/>
              <a:ea typeface="NanumMyeongjo"/>
              <a:cs typeface="NanumMyeongjo"/>
              <a:sym typeface="Nanum Myeongjo"/>
            </a:endParaRPr>
          </a:p>
        </p:txBody>
      </p:sp>
      <p:cxnSp>
        <p:nvCxnSpPr>
          <p:cNvPr id="291" name="Google Shape;291;p16"/>
          <p:cNvCxnSpPr/>
          <p:nvPr/>
        </p:nvCxnSpPr>
        <p:spPr>
          <a:xfrm>
            <a:off x="2510750" y="300"/>
            <a:ext cx="0" cy="5141400"/>
          </a:xfrm>
          <a:prstGeom prst="straightConnector1">
            <a:avLst/>
          </a:prstGeom>
          <a:noFill/>
          <a:ln w="9525" cap="flat" cmpd="sng">
            <a:solidFill>
              <a:schemeClr val="dk2"/>
            </a:solidFill>
            <a:prstDash val="solid"/>
            <a:round/>
            <a:headEnd type="none" w="sm" len="sm"/>
            <a:tailEnd type="none" w="sm" len="sm"/>
          </a:ln>
        </p:spPr>
      </p:cxnSp>
      <p:pic>
        <p:nvPicPr>
          <p:cNvPr id="292" name="Google Shape;292;p16"/>
          <p:cNvPicPr preferRelativeResize="0"/>
          <p:nvPr/>
        </p:nvPicPr>
        <p:blipFill rotWithShape="1">
          <a:blip r:embed="rId3">
            <a:alphaModFix/>
          </a:blip>
          <a:srcRect/>
          <a:stretch/>
        </p:blipFill>
        <p:spPr>
          <a:xfrm rot="432179">
            <a:off x="2764280" y="2308260"/>
            <a:ext cx="2773340" cy="1592282"/>
          </a:xfrm>
          <a:prstGeom prst="rect">
            <a:avLst/>
          </a:prstGeom>
          <a:noFill/>
          <a:ln>
            <a:noFill/>
          </a:ln>
        </p:spPr>
      </p:pic>
      <p:sp>
        <p:nvSpPr>
          <p:cNvPr id="293" name="Google Shape;293;p16"/>
          <p:cNvSpPr txBox="1"/>
          <p:nvPr/>
        </p:nvSpPr>
        <p:spPr>
          <a:xfrm>
            <a:off x="5687325" y="2499600"/>
            <a:ext cx="2951100" cy="129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200"/>
              </a:spcAft>
              <a:buClr>
                <a:srgbClr val="000000"/>
              </a:buClr>
              <a:buSzPts val="1400"/>
              <a:buFont typeface="Arial"/>
              <a:buNone/>
            </a:pPr>
            <a:r>
              <a:rPr lang="en" sz="1400" b="0" i="0" u="none" strike="noStrike" cap="none">
                <a:solidFill>
                  <a:schemeClr val="dk1"/>
                </a:solidFill>
                <a:latin typeface="DM Sans"/>
                <a:ea typeface="DM Sans"/>
                <a:cs typeface="DM Sans"/>
                <a:sym typeface="DM Sans"/>
              </a:rPr>
              <a:t>of community college students complete the developmental math sequence. Only 20 percent complete a college-level math course over three years (Bailey, Jeong, &amp; Cho, 2010).</a:t>
            </a:r>
            <a:endParaRPr sz="1400" b="0" i="0" u="none" strike="noStrike" cap="none">
              <a:solidFill>
                <a:schemeClr val="dk1"/>
              </a:solidFill>
              <a:latin typeface="DM Sans"/>
              <a:ea typeface="DM Sans"/>
              <a:cs typeface="DM Sans"/>
              <a:sym typeface="DM Sans"/>
            </a:endParaRPr>
          </a:p>
        </p:txBody>
      </p:sp>
      <p:sp>
        <p:nvSpPr>
          <p:cNvPr id="294" name="Google Shape;294;p16"/>
          <p:cNvSpPr txBox="1"/>
          <p:nvPr/>
        </p:nvSpPr>
        <p:spPr>
          <a:xfrm>
            <a:off x="3115050" y="2556950"/>
            <a:ext cx="2511600" cy="1033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0"/>
              <a:buFont typeface="Arial"/>
              <a:buNone/>
            </a:pPr>
            <a:r>
              <a:rPr lang="en" sz="9000" b="0" i="0" u="none" strike="noStrike" cap="none">
                <a:solidFill>
                  <a:schemeClr val="dk1"/>
                </a:solidFill>
                <a:latin typeface="NanumMyeongjo"/>
                <a:ea typeface="NanumMyeongjo"/>
                <a:cs typeface="NanumMyeongjo"/>
                <a:sym typeface="Nanum Myeongjo"/>
              </a:rPr>
              <a:t>33%</a:t>
            </a:r>
            <a:endParaRPr sz="9000" b="0" i="0" u="none" strike="noStrike" cap="none">
              <a:solidFill>
                <a:schemeClr val="dk1"/>
              </a:solidFill>
              <a:latin typeface="NanumMyeongjo"/>
              <a:ea typeface="NanumMyeongjo"/>
              <a:cs typeface="NanumMyeongjo"/>
              <a:sym typeface="Nanum Myeongjo"/>
            </a:endParaRPr>
          </a:p>
        </p:txBody>
      </p:sp>
      <p:sp>
        <p:nvSpPr>
          <p:cNvPr id="295" name="Google Shape;295;p16"/>
          <p:cNvSpPr txBox="1"/>
          <p:nvPr/>
        </p:nvSpPr>
        <p:spPr>
          <a:xfrm>
            <a:off x="553775" y="266000"/>
            <a:ext cx="1691400" cy="12192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Inequity</a:t>
            </a:r>
            <a:endParaRPr sz="3300" b="0" i="0" u="none" strike="noStrike" cap="none">
              <a:solidFill>
                <a:schemeClr val="dk1"/>
              </a:solidFill>
              <a:latin typeface="NanumMyeongjo"/>
              <a:ea typeface="NanumMyeongjo"/>
              <a:cs typeface="NanumMyeongjo"/>
              <a:sym typeface="Nanum Myeongjo"/>
            </a:endParaRPr>
          </a:p>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Is our</a:t>
            </a:r>
            <a:endParaRPr sz="3300" b="0" i="0" u="none" strike="noStrike" cap="none">
              <a:solidFill>
                <a:schemeClr val="dk1"/>
              </a:solidFill>
              <a:latin typeface="NanumMyeongjo"/>
              <a:ea typeface="NanumMyeongjo"/>
              <a:cs typeface="NanumMyeongjo"/>
              <a:sym typeface="Nanum Myeongjo"/>
            </a:endParaRPr>
          </a:p>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Reality</a:t>
            </a:r>
            <a:endParaRPr sz="3300" b="0" i="0" u="none" strike="noStrike" cap="none">
              <a:solidFill>
                <a:schemeClr val="dk1"/>
              </a:solidFill>
              <a:latin typeface="NanumMyeongjo"/>
              <a:ea typeface="NanumMyeongjo"/>
              <a:cs typeface="NanumMyeongjo"/>
              <a:sym typeface="Nanum Myeongjo"/>
            </a:endParaRPr>
          </a:p>
        </p:txBody>
      </p:sp>
      <p:sp>
        <p:nvSpPr>
          <p:cNvPr id="296" name="Google Shape;296;p16"/>
          <p:cNvSpPr txBox="1"/>
          <p:nvPr/>
        </p:nvSpPr>
        <p:spPr>
          <a:xfrm>
            <a:off x="3115050" y="361950"/>
            <a:ext cx="890700" cy="2463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000"/>
              <a:buFont typeface="Arial"/>
              <a:buNone/>
            </a:pPr>
            <a:r>
              <a:rPr lang="en" sz="2000" b="1" i="0" u="none" strike="noStrike" cap="none">
                <a:solidFill>
                  <a:schemeClr val="dk1"/>
                </a:solidFill>
                <a:latin typeface="DM Sans"/>
                <a:ea typeface="DM Sans"/>
                <a:cs typeface="DM Sans"/>
                <a:sym typeface="DM Sans"/>
              </a:rPr>
              <a:t>About</a:t>
            </a:r>
            <a:endParaRPr sz="2000" b="1" i="0" u="none" strike="noStrike" cap="none">
              <a:solidFill>
                <a:srgbClr val="000000"/>
              </a:solidFill>
              <a:latin typeface="DM Sans"/>
              <a:ea typeface="DM Sans"/>
              <a:cs typeface="DM Sans"/>
              <a:sym typeface="DM Sans"/>
            </a:endParaRPr>
          </a:p>
        </p:txBody>
      </p:sp>
      <p:sp>
        <p:nvSpPr>
          <p:cNvPr id="297" name="Google Shape;297;p16"/>
          <p:cNvSpPr txBox="1"/>
          <p:nvPr/>
        </p:nvSpPr>
        <p:spPr>
          <a:xfrm>
            <a:off x="3115050" y="2310650"/>
            <a:ext cx="764400" cy="2463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000"/>
              <a:buFont typeface="Arial"/>
              <a:buNone/>
            </a:pPr>
            <a:r>
              <a:rPr lang="en" sz="2000" b="1" i="0" u="none" strike="noStrike" cap="none">
                <a:solidFill>
                  <a:schemeClr val="dk1"/>
                </a:solidFill>
                <a:latin typeface="DM Sans"/>
                <a:ea typeface="DM Sans"/>
                <a:cs typeface="DM Sans"/>
                <a:sym typeface="DM Sans"/>
              </a:rPr>
              <a:t>Only</a:t>
            </a:r>
            <a:endParaRPr sz="2000" b="1" i="0" u="none" strike="noStrike" cap="none">
              <a:solidFill>
                <a:srgbClr val="000000"/>
              </a:solidFill>
              <a:latin typeface="DM Sans"/>
              <a:ea typeface="DM Sans"/>
              <a:cs typeface="DM Sans"/>
              <a:sym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301"/>
        <p:cNvGrpSpPr/>
        <p:nvPr/>
      </p:nvGrpSpPr>
      <p:grpSpPr>
        <a:xfrm>
          <a:off x="0" y="0"/>
          <a:ext cx="0" cy="0"/>
          <a:chOff x="0" y="0"/>
          <a:chExt cx="0" cy="0"/>
        </a:xfrm>
      </p:grpSpPr>
      <p:sp>
        <p:nvSpPr>
          <p:cNvPr id="302" name="Google Shape;302;p17"/>
          <p:cNvSpPr txBox="1"/>
          <p:nvPr/>
        </p:nvSpPr>
        <p:spPr>
          <a:xfrm>
            <a:off x="3105100" y="1376125"/>
            <a:ext cx="24090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NanumMyeongjo ExtraBold"/>
                <a:ea typeface="NanumMyeongjo ExtraBold"/>
                <a:cs typeface="NanumMyeongjo ExtraBold"/>
                <a:sym typeface="NanumMyeongjo ExtraBold"/>
              </a:rPr>
              <a:t>Is math...?</a:t>
            </a:r>
            <a:endParaRPr sz="1400" b="0" i="0" u="none" strike="noStrike" cap="none">
              <a:solidFill>
                <a:schemeClr val="dk1"/>
              </a:solidFill>
              <a:latin typeface="NanumMyeongjo ExtraBold"/>
              <a:ea typeface="NanumMyeongjo ExtraBold"/>
              <a:cs typeface="NanumMyeongjo ExtraBold"/>
              <a:sym typeface="NanumMyeongjo ExtraBold"/>
            </a:endParaRPr>
          </a:p>
        </p:txBody>
      </p:sp>
      <p:sp>
        <p:nvSpPr>
          <p:cNvPr id="303" name="Google Shape;303;p17"/>
          <p:cNvSpPr txBox="1"/>
          <p:nvPr/>
        </p:nvSpPr>
        <p:spPr>
          <a:xfrm>
            <a:off x="3105100" y="1741950"/>
            <a:ext cx="2134800" cy="1536600"/>
          </a:xfrm>
          <a:prstGeom prst="rect">
            <a:avLst/>
          </a:prstGeom>
          <a:noFill/>
          <a:ln>
            <a:noFill/>
          </a:ln>
        </p:spPr>
        <p:txBody>
          <a:bodyPr spcFirstLastPara="1" wrap="square" lIns="0" tIns="0" rIns="0" bIns="0" anchor="t" anchorCtr="0">
            <a:spAutoFit/>
          </a:bodyPr>
          <a:lstStyle/>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About getting one right answer, the teacher’s way</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Irrelevant</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About doing procedures</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Independent work</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Something my teacher made up</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Formulaic</a:t>
            </a:r>
            <a:endParaRPr sz="1000" b="0" i="0" u="none" strike="noStrike" cap="none">
              <a:solidFill>
                <a:schemeClr val="dk1"/>
              </a:solidFill>
              <a:latin typeface="DM Sans"/>
              <a:ea typeface="DM Sans"/>
              <a:cs typeface="DM Sans"/>
              <a:sym typeface="DM Sans"/>
            </a:endParaRPr>
          </a:p>
        </p:txBody>
      </p:sp>
      <p:cxnSp>
        <p:nvCxnSpPr>
          <p:cNvPr id="304" name="Google Shape;304;p17"/>
          <p:cNvCxnSpPr/>
          <p:nvPr/>
        </p:nvCxnSpPr>
        <p:spPr>
          <a:xfrm>
            <a:off x="2374350" y="1083650"/>
            <a:ext cx="6784800" cy="0"/>
          </a:xfrm>
          <a:prstGeom prst="straightConnector1">
            <a:avLst/>
          </a:prstGeom>
          <a:noFill/>
          <a:ln w="9525" cap="flat" cmpd="sng">
            <a:solidFill>
              <a:schemeClr val="dk1"/>
            </a:solidFill>
            <a:prstDash val="solid"/>
            <a:round/>
            <a:headEnd type="none" w="sm" len="sm"/>
            <a:tailEnd type="none" w="sm" len="sm"/>
          </a:ln>
        </p:spPr>
      </p:cxnSp>
      <p:sp>
        <p:nvSpPr>
          <p:cNvPr id="305" name="Google Shape;305;p17"/>
          <p:cNvSpPr txBox="1"/>
          <p:nvPr/>
        </p:nvSpPr>
        <p:spPr>
          <a:xfrm>
            <a:off x="6237525" y="1376125"/>
            <a:ext cx="19152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NanumMyeongjo ExtraBold"/>
                <a:ea typeface="NanumMyeongjo ExtraBold"/>
                <a:cs typeface="NanumMyeongjo ExtraBold"/>
                <a:sym typeface="NanumMyeongjo ExtraBold"/>
              </a:rPr>
              <a:t>Or could math be...?</a:t>
            </a:r>
            <a:endParaRPr sz="1400" b="0" i="0" u="none" strike="noStrike" cap="none">
              <a:solidFill>
                <a:schemeClr val="dk1"/>
              </a:solidFill>
              <a:latin typeface="NanumMyeongjo ExtraBold"/>
              <a:ea typeface="NanumMyeongjo ExtraBold"/>
              <a:cs typeface="NanumMyeongjo ExtraBold"/>
              <a:sym typeface="NanumMyeongjo ExtraBold"/>
            </a:endParaRPr>
          </a:p>
        </p:txBody>
      </p:sp>
      <p:sp>
        <p:nvSpPr>
          <p:cNvPr id="306" name="Google Shape;306;p17"/>
          <p:cNvSpPr txBox="1"/>
          <p:nvPr/>
        </p:nvSpPr>
        <p:spPr>
          <a:xfrm>
            <a:off x="6237525" y="1741950"/>
            <a:ext cx="1915200" cy="2067600"/>
          </a:xfrm>
          <a:prstGeom prst="rect">
            <a:avLst/>
          </a:prstGeom>
          <a:noFill/>
          <a:ln>
            <a:noFill/>
          </a:ln>
        </p:spPr>
        <p:txBody>
          <a:bodyPr spcFirstLastPara="1" wrap="square" lIns="0" tIns="0" rIns="0" bIns="0" anchor="t" anchorCtr="0">
            <a:spAutoFit/>
          </a:bodyPr>
          <a:lstStyle/>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About using multiple strategies flexibly</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Connected to the real-world in ways that make sense</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About understanding and applying</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Collaborative work</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Lived across continents and centuries</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Novel, challenging problems</a:t>
            </a:r>
            <a:endParaRPr sz="1000" b="0" i="0" u="none" strike="noStrike" cap="none">
              <a:solidFill>
                <a:schemeClr val="dk1"/>
              </a:solidFill>
              <a:latin typeface="DM Sans"/>
              <a:ea typeface="DM Sans"/>
              <a:cs typeface="DM Sans"/>
              <a:sym typeface="DM Sans"/>
            </a:endParaRPr>
          </a:p>
        </p:txBody>
      </p:sp>
      <p:cxnSp>
        <p:nvCxnSpPr>
          <p:cNvPr id="307" name="Google Shape;307;p17"/>
          <p:cNvCxnSpPr/>
          <p:nvPr/>
        </p:nvCxnSpPr>
        <p:spPr>
          <a:xfrm>
            <a:off x="5916300" y="1083650"/>
            <a:ext cx="0" cy="4065300"/>
          </a:xfrm>
          <a:prstGeom prst="straightConnector1">
            <a:avLst/>
          </a:prstGeom>
          <a:noFill/>
          <a:ln w="9525" cap="flat" cmpd="sng">
            <a:solidFill>
              <a:schemeClr val="dk1"/>
            </a:solidFill>
            <a:prstDash val="solid"/>
            <a:round/>
            <a:headEnd type="none" w="sm" len="sm"/>
            <a:tailEnd type="none" w="sm" len="sm"/>
          </a:ln>
        </p:spPr>
      </p:cxnSp>
      <p:cxnSp>
        <p:nvCxnSpPr>
          <p:cNvPr id="308" name="Google Shape;308;p17"/>
          <p:cNvCxnSpPr/>
          <p:nvPr/>
        </p:nvCxnSpPr>
        <p:spPr>
          <a:xfrm>
            <a:off x="2374350" y="4721100"/>
            <a:ext cx="6784800" cy="0"/>
          </a:xfrm>
          <a:prstGeom prst="straightConnector1">
            <a:avLst/>
          </a:prstGeom>
          <a:noFill/>
          <a:ln w="9525" cap="flat" cmpd="sng">
            <a:solidFill>
              <a:schemeClr val="dk1"/>
            </a:solidFill>
            <a:prstDash val="solid"/>
            <a:round/>
            <a:headEnd type="none" w="sm" len="sm"/>
            <a:tailEnd type="none" w="sm" len="sm"/>
          </a:ln>
        </p:spPr>
      </p:cxnSp>
      <p:sp>
        <p:nvSpPr>
          <p:cNvPr id="309" name="Google Shape;309;p17"/>
          <p:cNvSpPr/>
          <p:nvPr/>
        </p:nvSpPr>
        <p:spPr>
          <a:xfrm>
            <a:off x="0" y="0"/>
            <a:ext cx="2723400" cy="51435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7"/>
          <p:cNvSpPr txBox="1"/>
          <p:nvPr/>
        </p:nvSpPr>
        <p:spPr>
          <a:xfrm>
            <a:off x="325175" y="342200"/>
            <a:ext cx="2169900" cy="12192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We Must Lead the Movement</a:t>
            </a:r>
            <a:endParaRPr sz="3300" b="0" i="0" u="none" strike="noStrike" cap="none">
              <a:solidFill>
                <a:schemeClr val="dk1"/>
              </a:solidFill>
              <a:latin typeface="NanumMyeongjo"/>
              <a:ea typeface="NanumMyeongjo"/>
              <a:cs typeface="NanumMyeongjo"/>
              <a:sym typeface="Nanum Myeongjo"/>
            </a:endParaRPr>
          </a:p>
        </p:txBody>
      </p:sp>
      <p:cxnSp>
        <p:nvCxnSpPr>
          <p:cNvPr id="311" name="Google Shape;311;p17"/>
          <p:cNvCxnSpPr/>
          <p:nvPr/>
        </p:nvCxnSpPr>
        <p:spPr>
          <a:xfrm>
            <a:off x="2720450" y="-6900"/>
            <a:ext cx="0" cy="5155800"/>
          </a:xfrm>
          <a:prstGeom prst="straightConnector1">
            <a:avLst/>
          </a:prstGeom>
          <a:noFill/>
          <a:ln w="9525" cap="flat" cmpd="sng">
            <a:solidFill>
              <a:schemeClr val="dk1"/>
            </a:solidFill>
            <a:prstDash val="solid"/>
            <a:round/>
            <a:headEnd type="none" w="sm" len="sm"/>
            <a:tailEnd type="none" w="sm" len="sm"/>
          </a:ln>
        </p:spPr>
      </p:cxnSp>
      <p:sp>
        <p:nvSpPr>
          <p:cNvPr id="312" name="Google Shape;312;p17"/>
          <p:cNvSpPr/>
          <p:nvPr/>
        </p:nvSpPr>
        <p:spPr>
          <a:xfrm>
            <a:off x="389700" y="2998975"/>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7"/>
          <p:cNvSpPr txBox="1"/>
          <p:nvPr/>
        </p:nvSpPr>
        <p:spPr>
          <a:xfrm>
            <a:off x="669750" y="3541075"/>
            <a:ext cx="1386000" cy="861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BDFCD7"/>
                </a:solidFill>
                <a:latin typeface="DM Sans"/>
                <a:ea typeface="DM Sans"/>
                <a:cs typeface="DM Sans"/>
                <a:sym typeface="DM Sans"/>
              </a:rPr>
              <a:t>How can this approach give space for what math can be?</a:t>
            </a:r>
            <a:endParaRPr sz="1400" b="1" i="0" u="none" strike="noStrike" cap="none">
              <a:solidFill>
                <a:srgbClr val="BDFCD7"/>
              </a:solidFill>
              <a:latin typeface="DM Sans"/>
              <a:ea typeface="DM Sans"/>
              <a:cs typeface="DM Sans"/>
              <a:sym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3FBA3"/>
        </a:solidFill>
        <a:effectLst/>
      </p:bgPr>
    </p:bg>
    <p:spTree>
      <p:nvGrpSpPr>
        <p:cNvPr id="1" name="Shape 317"/>
        <p:cNvGrpSpPr/>
        <p:nvPr/>
      </p:nvGrpSpPr>
      <p:grpSpPr>
        <a:xfrm>
          <a:off x="0" y="0"/>
          <a:ext cx="0" cy="0"/>
          <a:chOff x="0" y="0"/>
          <a:chExt cx="0" cy="0"/>
        </a:xfrm>
      </p:grpSpPr>
      <p:cxnSp>
        <p:nvCxnSpPr>
          <p:cNvPr id="318" name="Google Shape;318;p18"/>
          <p:cNvCxnSpPr/>
          <p:nvPr/>
        </p:nvCxnSpPr>
        <p:spPr>
          <a:xfrm>
            <a:off x="3115350" y="300"/>
            <a:ext cx="0" cy="5141400"/>
          </a:xfrm>
          <a:prstGeom prst="straightConnector1">
            <a:avLst/>
          </a:prstGeom>
          <a:noFill/>
          <a:ln w="9525" cap="flat" cmpd="sng">
            <a:solidFill>
              <a:schemeClr val="dk2"/>
            </a:solidFill>
            <a:prstDash val="solid"/>
            <a:round/>
            <a:headEnd type="none" w="sm" len="sm"/>
            <a:tailEnd type="none" w="sm" len="sm"/>
          </a:ln>
        </p:spPr>
      </p:cxnSp>
      <p:sp>
        <p:nvSpPr>
          <p:cNvPr id="319" name="Google Shape;319;p18"/>
          <p:cNvSpPr txBox="1"/>
          <p:nvPr/>
        </p:nvSpPr>
        <p:spPr>
          <a:xfrm>
            <a:off x="3419850" y="303450"/>
            <a:ext cx="4318200" cy="30291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5200"/>
              <a:buFont typeface="Arial"/>
              <a:buNone/>
            </a:pPr>
            <a:r>
              <a:rPr lang="en" sz="5200" b="0" i="0" u="none" strike="noStrike" cap="none">
                <a:solidFill>
                  <a:schemeClr val="dk1"/>
                </a:solidFill>
                <a:latin typeface="NanumMyeongjo"/>
                <a:ea typeface="NanumMyeongjo"/>
                <a:cs typeface="NanumMyeongjo"/>
                <a:sym typeface="Nanum Myeongjo"/>
              </a:rPr>
              <a:t>Task 1: Expectations </a:t>
            </a:r>
            <a:br>
              <a:rPr lang="en" sz="5200" b="0" i="0" u="none" strike="noStrike" cap="none">
                <a:solidFill>
                  <a:schemeClr val="dk1"/>
                </a:solidFill>
                <a:latin typeface="NanumMyeongjo"/>
                <a:ea typeface="NanumMyeongjo"/>
                <a:cs typeface="NanumMyeongjo"/>
                <a:sym typeface="Nanum Myeongjo"/>
              </a:rPr>
            </a:br>
            <a:r>
              <a:rPr lang="en" sz="5200" b="0" i="0" u="none" strike="noStrike" cap="none">
                <a:solidFill>
                  <a:schemeClr val="dk1"/>
                </a:solidFill>
                <a:latin typeface="NanumMyeongjo"/>
                <a:ea typeface="NanumMyeongjo"/>
                <a:cs typeface="NanumMyeongjo"/>
                <a:sym typeface="Nanum Myeongjo"/>
              </a:rPr>
              <a:t>and Learning Principles</a:t>
            </a:r>
            <a:endParaRPr sz="5200" b="0" i="0" u="none" strike="noStrike" cap="none">
              <a:solidFill>
                <a:schemeClr val="dk1"/>
              </a:solidFill>
              <a:latin typeface="NanumMyeongjo"/>
              <a:ea typeface="NanumMyeongjo"/>
              <a:cs typeface="NanumMyeongjo"/>
              <a:sym typeface="Nanum Myeongjo"/>
            </a:endParaRPr>
          </a:p>
        </p:txBody>
      </p:sp>
      <p:sp>
        <p:nvSpPr>
          <p:cNvPr id="320" name="Google Shape;320;p18"/>
          <p:cNvSpPr txBox="1"/>
          <p:nvPr/>
        </p:nvSpPr>
        <p:spPr>
          <a:xfrm>
            <a:off x="615900" y="303450"/>
            <a:ext cx="1441500" cy="1378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5200"/>
              <a:buFont typeface="Arial"/>
              <a:buNone/>
            </a:pPr>
            <a:r>
              <a:rPr lang="en" sz="5200" b="0" i="0" u="none" strike="noStrike" cap="none">
                <a:solidFill>
                  <a:schemeClr val="dk1"/>
                </a:solidFill>
                <a:latin typeface="NanumMyeongjo"/>
                <a:ea typeface="NanumMyeongjo"/>
                <a:cs typeface="NanumMyeongjo"/>
                <a:sym typeface="Nanum Myeongjo"/>
              </a:rPr>
              <a:t>02</a:t>
            </a:r>
            <a:endParaRPr sz="5200" b="0" i="0" u="none" strike="noStrike" cap="none">
              <a:solidFill>
                <a:schemeClr val="dk1"/>
              </a:solidFill>
              <a:latin typeface="NanumMyeongjo"/>
              <a:ea typeface="NanumMyeongjo"/>
              <a:cs typeface="NanumMyeongjo"/>
              <a:sym typeface="Nanum Myeongj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324"/>
        <p:cNvGrpSpPr/>
        <p:nvPr/>
      </p:nvGrpSpPr>
      <p:grpSpPr>
        <a:xfrm>
          <a:off x="0" y="0"/>
          <a:ext cx="0" cy="0"/>
          <a:chOff x="0" y="0"/>
          <a:chExt cx="0" cy="0"/>
        </a:xfrm>
      </p:grpSpPr>
      <p:cxnSp>
        <p:nvCxnSpPr>
          <p:cNvPr id="325" name="Google Shape;325;p19"/>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326" name="Google Shape;326;p19"/>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327" name="Google Shape;327;p19"/>
          <p:cNvSpPr txBox="1"/>
          <p:nvPr/>
        </p:nvSpPr>
        <p:spPr>
          <a:xfrm>
            <a:off x="615900" y="1141350"/>
            <a:ext cx="5917800" cy="3257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600" b="1" i="0" u="none" strike="noStrike" cap="none">
                <a:solidFill>
                  <a:schemeClr val="lt1"/>
                </a:solidFill>
                <a:latin typeface="DM Sans"/>
                <a:ea typeface="DM Sans"/>
                <a:cs typeface="DM Sans"/>
                <a:sym typeface="DM Sans"/>
              </a:rPr>
              <a:t>Part 1: Making Sense of a Scatter Plot</a:t>
            </a:r>
            <a:endParaRPr sz="1600" b="1" i="0" u="none" strike="noStrike" cap="none">
              <a:solidFill>
                <a:schemeClr val="lt1"/>
              </a:solidFill>
              <a:latin typeface="DM Sans"/>
              <a:ea typeface="DM Sans"/>
              <a:cs typeface="DM Sans"/>
              <a:sym typeface="DM Sans"/>
            </a:endParaRPr>
          </a:p>
          <a:p>
            <a:pPr marL="0" marR="0" lvl="0" indent="0" algn="l" rtl="0">
              <a:lnSpc>
                <a:spcPct val="115000"/>
              </a:lnSpc>
              <a:spcBef>
                <a:spcPts val="1200"/>
              </a:spcBef>
              <a:spcAft>
                <a:spcPts val="0"/>
              </a:spcAft>
              <a:buClr>
                <a:schemeClr val="dk1"/>
              </a:buClr>
              <a:buSzPts val="1100"/>
              <a:buFont typeface="Arial"/>
              <a:buNone/>
            </a:pPr>
            <a:r>
              <a:rPr lang="en" sz="1600" b="0" i="0" u="none" strike="noStrike" cap="none">
                <a:solidFill>
                  <a:schemeClr val="lt1"/>
                </a:solidFill>
                <a:latin typeface="DM Sans"/>
                <a:ea typeface="DM Sans"/>
                <a:cs typeface="DM Sans"/>
                <a:sym typeface="DM Sans"/>
              </a:rPr>
              <a:t>Students are invited to consider graduation rates and the factors that might impact them, using discussion questions such as these: </a:t>
            </a:r>
            <a:endParaRPr sz="1600" b="0" i="0" u="none" strike="noStrike" cap="none">
              <a:solidFill>
                <a:schemeClr val="lt1"/>
              </a:solidFill>
              <a:latin typeface="DM Sans"/>
              <a:ea typeface="DM Sans"/>
              <a:cs typeface="DM Sans"/>
              <a:sym typeface="DM Sans"/>
            </a:endParaRPr>
          </a:p>
          <a:p>
            <a:pPr marL="457200" marR="0" lvl="0" indent="-330200" algn="l" rtl="0">
              <a:lnSpc>
                <a:spcPct val="115000"/>
              </a:lnSpc>
              <a:spcBef>
                <a:spcPts val="1200"/>
              </a:spcBef>
              <a:spcAft>
                <a:spcPts val="0"/>
              </a:spcAft>
              <a:buClr>
                <a:schemeClr val="lt1"/>
              </a:buClr>
              <a:buSzPts val="1600"/>
              <a:buFont typeface="DM Sans"/>
              <a:buChar char="●"/>
            </a:pPr>
            <a:r>
              <a:rPr lang="en" sz="1600" b="0" i="1" u="none" strike="noStrike" cap="none">
                <a:solidFill>
                  <a:schemeClr val="lt1"/>
                </a:solidFill>
                <a:latin typeface="DM Sans"/>
                <a:ea typeface="DM Sans"/>
                <a:cs typeface="DM Sans"/>
                <a:sym typeface="DM Sans"/>
              </a:rPr>
              <a:t>What do you think a state’s “graduation rate” is? </a:t>
            </a:r>
            <a:endParaRPr sz="1600" b="0" i="1" u="none" strike="noStrike" cap="none">
              <a:solidFill>
                <a:schemeClr val="lt1"/>
              </a:solidFill>
              <a:latin typeface="DM Sans"/>
              <a:ea typeface="DM Sans"/>
              <a:cs typeface="DM Sans"/>
              <a:sym typeface="DM Sans"/>
            </a:endParaRPr>
          </a:p>
          <a:p>
            <a:pPr marL="457200" marR="0" lvl="0" indent="-330200" algn="l" rtl="0">
              <a:lnSpc>
                <a:spcPct val="115000"/>
              </a:lnSpc>
              <a:spcBef>
                <a:spcPts val="0"/>
              </a:spcBef>
              <a:spcAft>
                <a:spcPts val="0"/>
              </a:spcAft>
              <a:buClr>
                <a:schemeClr val="lt1"/>
              </a:buClr>
              <a:buSzPts val="1600"/>
              <a:buFont typeface="DM Sans"/>
              <a:buChar char="●"/>
            </a:pPr>
            <a:r>
              <a:rPr lang="en" sz="1600" b="0" i="1" u="none" strike="noStrike" cap="none">
                <a:solidFill>
                  <a:schemeClr val="lt1"/>
                </a:solidFill>
                <a:latin typeface="DM Sans"/>
                <a:ea typeface="DM Sans"/>
                <a:cs typeface="DM Sans"/>
                <a:sym typeface="DM Sans"/>
              </a:rPr>
              <a:t>What factors might cause a state’s graduation rate to be higher or lower?</a:t>
            </a:r>
            <a:endParaRPr sz="1600" b="0" i="0" u="none" strike="noStrike" cap="none">
              <a:solidFill>
                <a:schemeClr val="lt1"/>
              </a:solidFill>
              <a:latin typeface="DM Sans"/>
              <a:ea typeface="DM Sans"/>
              <a:cs typeface="DM Sans"/>
              <a:sym typeface="DM Sans"/>
            </a:endParaRPr>
          </a:p>
          <a:p>
            <a:pPr marL="0" marR="0" lvl="0" indent="0" algn="l" rtl="0">
              <a:lnSpc>
                <a:spcPct val="115000"/>
              </a:lnSpc>
              <a:spcBef>
                <a:spcPts val="1200"/>
              </a:spcBef>
              <a:spcAft>
                <a:spcPts val="1200"/>
              </a:spcAft>
              <a:buClr>
                <a:schemeClr val="dk1"/>
              </a:buClr>
              <a:buSzPts val="1100"/>
              <a:buFont typeface="Arial"/>
              <a:buNone/>
            </a:pPr>
            <a:r>
              <a:rPr lang="en" sz="1600" b="0" i="0" u="none" strike="noStrike" cap="none">
                <a:solidFill>
                  <a:schemeClr val="lt1"/>
                </a:solidFill>
                <a:latin typeface="DM Sans"/>
                <a:ea typeface="DM Sans"/>
                <a:cs typeface="DM Sans"/>
                <a:sym typeface="DM Sans"/>
              </a:rPr>
              <a:t>After discussing, students are provided this scatterplot and told that each point represents a state; the response variable is the state’s graduation rate.  </a:t>
            </a:r>
            <a:endParaRPr sz="1600" b="0" i="0" u="none" strike="noStrike" cap="none">
              <a:solidFill>
                <a:schemeClr val="lt1"/>
              </a:solidFill>
              <a:latin typeface="DM Sans"/>
              <a:ea typeface="DM Sans"/>
              <a:cs typeface="DM Sans"/>
              <a:sym typeface="DM Sans"/>
            </a:endParaRPr>
          </a:p>
        </p:txBody>
      </p:sp>
      <p:sp>
        <p:nvSpPr>
          <p:cNvPr id="328" name="Google Shape;328;p19"/>
          <p:cNvSpPr txBox="1"/>
          <p:nvPr/>
        </p:nvSpPr>
        <p:spPr>
          <a:xfrm>
            <a:off x="615900" y="368375"/>
            <a:ext cx="4900500" cy="538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000"/>
              </a:spcAft>
              <a:buClr>
                <a:srgbClr val="000000"/>
              </a:buClr>
              <a:buSzPts val="3500"/>
              <a:buFont typeface="Arial"/>
              <a:buNone/>
            </a:pPr>
            <a:r>
              <a:rPr lang="en" sz="3500" b="0" i="0" u="none" strike="noStrike" cap="none">
                <a:solidFill>
                  <a:srgbClr val="83FBA3"/>
                </a:solidFill>
                <a:latin typeface="NanumMyeongjo"/>
                <a:ea typeface="NanumMyeongjo"/>
                <a:cs typeface="NanumMyeongjo"/>
                <a:sym typeface="Nanum Myeongjo"/>
              </a:rPr>
              <a:t>Let’s Do Some Math!</a:t>
            </a:r>
            <a:endParaRPr sz="3500" b="0" i="0" u="none" strike="noStrike" cap="none">
              <a:solidFill>
                <a:srgbClr val="83FBA3"/>
              </a:solidFill>
              <a:latin typeface="NanumMyeongjo"/>
              <a:ea typeface="NanumMyeongjo"/>
              <a:cs typeface="NanumMyeongjo"/>
              <a:sym typeface="Nanum Myeongjo"/>
            </a:endParaRPr>
          </a:p>
        </p:txBody>
      </p:sp>
      <p:sp>
        <p:nvSpPr>
          <p:cNvPr id="329" name="Google Shape;329;p19"/>
          <p:cNvSpPr/>
          <p:nvPr/>
        </p:nvSpPr>
        <p:spPr>
          <a:xfrm>
            <a:off x="6543275" y="2426325"/>
            <a:ext cx="1946100" cy="1946100"/>
          </a:xfrm>
          <a:prstGeom prst="teardrop">
            <a:avLst>
              <a:gd name="adj" fmla="val 100000"/>
            </a:avLst>
          </a:prstGeom>
          <a:solidFill>
            <a:srgbClr val="83FB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9"/>
          <p:cNvSpPr txBox="1"/>
          <p:nvPr/>
        </p:nvSpPr>
        <p:spPr>
          <a:xfrm>
            <a:off x="6735575" y="2937675"/>
            <a:ext cx="1561500" cy="923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145758"/>
                </a:solidFill>
                <a:latin typeface="Proxima Nova"/>
                <a:ea typeface="Proxima Nova"/>
                <a:cs typeface="Proxima Nova"/>
                <a:sym typeface="Proxima Nova"/>
              </a:rPr>
              <a:t>Do the task as a student would. Jot down any reflections that you have as you do the math!</a:t>
            </a:r>
            <a:endParaRPr sz="1200" b="1" i="0" u="none" strike="noStrike" cap="none">
              <a:solidFill>
                <a:srgbClr val="145758"/>
              </a:solidFill>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3FBA3"/>
        </a:solidFill>
        <a:effectLst/>
      </p:bgPr>
    </p:bg>
    <p:spTree>
      <p:nvGrpSpPr>
        <p:cNvPr id="1" name="Shape 143"/>
        <p:cNvGrpSpPr/>
        <p:nvPr/>
      </p:nvGrpSpPr>
      <p:grpSpPr>
        <a:xfrm>
          <a:off x="0" y="0"/>
          <a:ext cx="0" cy="0"/>
          <a:chOff x="0" y="0"/>
          <a:chExt cx="0" cy="0"/>
        </a:xfrm>
      </p:grpSpPr>
      <p:sp>
        <p:nvSpPr>
          <p:cNvPr id="144" name="Google Shape;144;p2"/>
          <p:cNvSpPr txBox="1"/>
          <p:nvPr/>
        </p:nvSpPr>
        <p:spPr>
          <a:xfrm>
            <a:off x="615900" y="1031000"/>
            <a:ext cx="7620600" cy="19446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6400"/>
              <a:buFont typeface="Arial"/>
              <a:buNone/>
            </a:pPr>
            <a:r>
              <a:rPr lang="en" sz="6400" b="0" i="0" u="none" strike="noStrike" cap="none">
                <a:solidFill>
                  <a:srgbClr val="000000"/>
                </a:solidFill>
                <a:latin typeface="NanumMyeongjo"/>
                <a:ea typeface="NanumMyeongjo"/>
                <a:cs typeface="NanumMyeongjo"/>
                <a:sym typeface="Nanum Myeongjo"/>
              </a:rPr>
              <a:t>M112 Overview </a:t>
            </a:r>
            <a:endParaRPr sz="6400" b="0" i="0" u="none" strike="noStrike" cap="none">
              <a:solidFill>
                <a:srgbClr val="000000"/>
              </a:solidFill>
              <a:latin typeface="NanumMyeongjo"/>
              <a:ea typeface="NanumMyeongjo"/>
              <a:cs typeface="NanumMyeongjo"/>
              <a:sym typeface="Nanum Myeongjo"/>
            </a:endParaRPr>
          </a:p>
        </p:txBody>
      </p:sp>
      <p:sp>
        <p:nvSpPr>
          <p:cNvPr id="145" name="Google Shape;145;p2"/>
          <p:cNvSpPr txBox="1"/>
          <p:nvPr/>
        </p:nvSpPr>
        <p:spPr>
          <a:xfrm>
            <a:off x="615900" y="4436800"/>
            <a:ext cx="26823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DM Sans Medium"/>
                <a:ea typeface="DM Sans Medium"/>
                <a:cs typeface="DM Sans Medium"/>
                <a:sym typeface="DM Sans Medium"/>
              </a:rPr>
              <a:t>Month XX, XXXX</a:t>
            </a:r>
            <a:endParaRPr sz="1600" b="0" i="0" u="none" strike="noStrike" cap="none">
              <a:solidFill>
                <a:srgbClr val="000000"/>
              </a:solidFill>
              <a:latin typeface="DM Sans Medium"/>
              <a:ea typeface="DM Sans Medium"/>
              <a:cs typeface="DM Sans Medium"/>
              <a:sym typeface="DM Sans Medium"/>
            </a:endParaRPr>
          </a:p>
        </p:txBody>
      </p:sp>
      <p:pic>
        <p:nvPicPr>
          <p:cNvPr id="146" name="Google Shape;146;p2"/>
          <p:cNvPicPr preferRelativeResize="0"/>
          <p:nvPr/>
        </p:nvPicPr>
        <p:blipFill rotWithShape="1">
          <a:blip r:embed="rId3">
            <a:alphaModFix/>
          </a:blip>
          <a:srcRect/>
          <a:stretch/>
        </p:blipFill>
        <p:spPr>
          <a:xfrm>
            <a:off x="8162438" y="4343025"/>
            <a:ext cx="678562" cy="340075"/>
          </a:xfrm>
          <a:prstGeom prst="rect">
            <a:avLst/>
          </a:prstGeom>
          <a:noFill/>
          <a:ln>
            <a:noFill/>
          </a:ln>
        </p:spPr>
      </p:pic>
      <p:sp>
        <p:nvSpPr>
          <p:cNvPr id="147" name="Google Shape;147;p2"/>
          <p:cNvSpPr txBox="1"/>
          <p:nvPr/>
        </p:nvSpPr>
        <p:spPr>
          <a:xfrm>
            <a:off x="615900" y="1880150"/>
            <a:ext cx="4340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DM Sans"/>
                <a:ea typeface="DM Sans"/>
                <a:cs typeface="DM Sans"/>
                <a:sym typeface="DM Sans"/>
              </a:rPr>
              <a:t>XQ Badge Project PL Series Baseline Session</a:t>
            </a:r>
            <a:endParaRPr sz="1600" b="1" i="0" u="none" strike="noStrike" cap="none">
              <a:solidFill>
                <a:srgbClr val="000000"/>
              </a:solidFill>
              <a:latin typeface="DM Sans"/>
              <a:ea typeface="DM Sans"/>
              <a:cs typeface="DM Sans"/>
              <a:sym typeface="DM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334"/>
        <p:cNvGrpSpPr/>
        <p:nvPr/>
      </p:nvGrpSpPr>
      <p:grpSpPr>
        <a:xfrm>
          <a:off x="0" y="0"/>
          <a:ext cx="0" cy="0"/>
          <a:chOff x="0" y="0"/>
          <a:chExt cx="0" cy="0"/>
        </a:xfrm>
      </p:grpSpPr>
      <p:cxnSp>
        <p:nvCxnSpPr>
          <p:cNvPr id="335" name="Google Shape;335;p20"/>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336" name="Google Shape;336;p20"/>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337" name="Google Shape;337;p20"/>
          <p:cNvSpPr txBox="1"/>
          <p:nvPr/>
        </p:nvSpPr>
        <p:spPr>
          <a:xfrm>
            <a:off x="615900" y="368375"/>
            <a:ext cx="7977900" cy="538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000"/>
              </a:spcAft>
              <a:buClr>
                <a:srgbClr val="000000"/>
              </a:buClr>
              <a:buSzPts val="3500"/>
              <a:buFont typeface="Arial"/>
              <a:buNone/>
            </a:pPr>
            <a:r>
              <a:rPr lang="en" sz="3500" b="0" i="0" u="none" strike="noStrike" cap="none">
                <a:solidFill>
                  <a:srgbClr val="83FBA3"/>
                </a:solidFill>
                <a:latin typeface="NanumMyeongjo"/>
                <a:ea typeface="NanumMyeongjo"/>
                <a:cs typeface="NanumMyeongjo"/>
                <a:sym typeface="Nanum Myeongjo"/>
              </a:rPr>
              <a:t>Content and Practice Expectations</a:t>
            </a:r>
            <a:endParaRPr sz="3500" b="0" i="0" u="none" strike="noStrike" cap="none">
              <a:solidFill>
                <a:srgbClr val="83FBA3"/>
              </a:solidFill>
              <a:latin typeface="NanumMyeongjo"/>
              <a:ea typeface="NanumMyeongjo"/>
              <a:cs typeface="NanumMyeongjo"/>
              <a:sym typeface="Nanum Myeongjo"/>
            </a:endParaRPr>
          </a:p>
        </p:txBody>
      </p:sp>
      <p:sp>
        <p:nvSpPr>
          <p:cNvPr id="338" name="Google Shape;338;p20"/>
          <p:cNvSpPr/>
          <p:nvPr/>
        </p:nvSpPr>
        <p:spPr>
          <a:xfrm>
            <a:off x="6543275" y="2426325"/>
            <a:ext cx="1946100" cy="1946100"/>
          </a:xfrm>
          <a:prstGeom prst="teardrop">
            <a:avLst>
              <a:gd name="adj" fmla="val 100000"/>
            </a:avLst>
          </a:prstGeom>
          <a:solidFill>
            <a:srgbClr val="83FB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0"/>
          <p:cNvSpPr txBox="1"/>
          <p:nvPr/>
        </p:nvSpPr>
        <p:spPr>
          <a:xfrm>
            <a:off x="6735575" y="2976075"/>
            <a:ext cx="1561500" cy="846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145758"/>
                </a:solidFill>
                <a:latin typeface="DM Sans"/>
                <a:ea typeface="DM Sans"/>
                <a:cs typeface="DM Sans"/>
                <a:sym typeface="DM Sans"/>
              </a:rPr>
              <a:t>Choose 1-2 Content and Practice Expectations that student work could give evidence of.</a:t>
            </a:r>
            <a:endParaRPr sz="1100" b="1" i="0" u="none" strike="noStrike" cap="none">
              <a:solidFill>
                <a:srgbClr val="145758"/>
              </a:solidFill>
              <a:latin typeface="DM Sans"/>
              <a:ea typeface="DM Sans"/>
              <a:cs typeface="DM Sans"/>
              <a:sym typeface="DM Sans"/>
            </a:endParaRPr>
          </a:p>
        </p:txBody>
      </p:sp>
      <p:sp>
        <p:nvSpPr>
          <p:cNvPr id="340" name="Google Shape;340;p20"/>
          <p:cNvSpPr txBox="1"/>
          <p:nvPr/>
        </p:nvSpPr>
        <p:spPr>
          <a:xfrm>
            <a:off x="679175" y="1191525"/>
            <a:ext cx="5917800" cy="3257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600" b="1" i="0" u="none" strike="noStrike" cap="none">
                <a:solidFill>
                  <a:schemeClr val="lt1"/>
                </a:solidFill>
                <a:latin typeface="DM Sans"/>
                <a:ea typeface="DM Sans"/>
                <a:cs typeface="DM Sans"/>
                <a:sym typeface="DM Sans"/>
              </a:rPr>
              <a:t>Part 1: Making Sense of a Scatter Plot</a:t>
            </a:r>
            <a:endParaRPr sz="1600" b="1" i="0" u="none" strike="noStrike" cap="none">
              <a:solidFill>
                <a:schemeClr val="lt1"/>
              </a:solidFill>
              <a:latin typeface="DM Sans"/>
              <a:ea typeface="DM Sans"/>
              <a:cs typeface="DM Sans"/>
              <a:sym typeface="DM Sans"/>
            </a:endParaRPr>
          </a:p>
          <a:p>
            <a:pPr marL="0" marR="0" lvl="0" indent="0" algn="l" rtl="0">
              <a:lnSpc>
                <a:spcPct val="115000"/>
              </a:lnSpc>
              <a:spcBef>
                <a:spcPts val="1200"/>
              </a:spcBef>
              <a:spcAft>
                <a:spcPts val="0"/>
              </a:spcAft>
              <a:buClr>
                <a:schemeClr val="dk1"/>
              </a:buClr>
              <a:buSzPts val="1100"/>
              <a:buFont typeface="Arial"/>
              <a:buNone/>
            </a:pPr>
            <a:r>
              <a:rPr lang="en" sz="1600" b="0" i="0" u="none" strike="noStrike" cap="none">
                <a:solidFill>
                  <a:schemeClr val="lt1"/>
                </a:solidFill>
                <a:latin typeface="DM Sans"/>
                <a:ea typeface="DM Sans"/>
                <a:cs typeface="DM Sans"/>
                <a:sym typeface="DM Sans"/>
              </a:rPr>
              <a:t>Students are invited to consider graduation rates and the factors that might impact them, using discussion questions such as these: </a:t>
            </a:r>
            <a:endParaRPr sz="1600" b="0" i="0" u="none" strike="noStrike" cap="none">
              <a:solidFill>
                <a:schemeClr val="lt1"/>
              </a:solidFill>
              <a:latin typeface="DM Sans"/>
              <a:ea typeface="DM Sans"/>
              <a:cs typeface="DM Sans"/>
              <a:sym typeface="DM Sans"/>
            </a:endParaRPr>
          </a:p>
          <a:p>
            <a:pPr marL="457200" marR="0" lvl="0" indent="-330200" algn="l" rtl="0">
              <a:lnSpc>
                <a:spcPct val="115000"/>
              </a:lnSpc>
              <a:spcBef>
                <a:spcPts val="1200"/>
              </a:spcBef>
              <a:spcAft>
                <a:spcPts val="0"/>
              </a:spcAft>
              <a:buClr>
                <a:schemeClr val="lt1"/>
              </a:buClr>
              <a:buSzPts val="1600"/>
              <a:buFont typeface="DM Sans"/>
              <a:buChar char="●"/>
            </a:pPr>
            <a:r>
              <a:rPr lang="en" sz="1600" b="0" i="1" u="none" strike="noStrike" cap="none">
                <a:solidFill>
                  <a:schemeClr val="lt1"/>
                </a:solidFill>
                <a:latin typeface="DM Sans"/>
                <a:ea typeface="DM Sans"/>
                <a:cs typeface="DM Sans"/>
                <a:sym typeface="DM Sans"/>
              </a:rPr>
              <a:t>What do you think a state’s “graduation rate” is? </a:t>
            </a:r>
            <a:endParaRPr sz="1600" b="0" i="1" u="none" strike="noStrike" cap="none">
              <a:solidFill>
                <a:schemeClr val="lt1"/>
              </a:solidFill>
              <a:latin typeface="DM Sans"/>
              <a:ea typeface="DM Sans"/>
              <a:cs typeface="DM Sans"/>
              <a:sym typeface="DM Sans"/>
            </a:endParaRPr>
          </a:p>
          <a:p>
            <a:pPr marL="457200" marR="0" lvl="0" indent="-330200" algn="l" rtl="0">
              <a:lnSpc>
                <a:spcPct val="115000"/>
              </a:lnSpc>
              <a:spcBef>
                <a:spcPts val="0"/>
              </a:spcBef>
              <a:spcAft>
                <a:spcPts val="0"/>
              </a:spcAft>
              <a:buClr>
                <a:schemeClr val="lt1"/>
              </a:buClr>
              <a:buSzPts val="1600"/>
              <a:buFont typeface="DM Sans"/>
              <a:buChar char="●"/>
            </a:pPr>
            <a:r>
              <a:rPr lang="en" sz="1600" b="0" i="1" u="none" strike="noStrike" cap="none">
                <a:solidFill>
                  <a:schemeClr val="lt1"/>
                </a:solidFill>
                <a:latin typeface="DM Sans"/>
                <a:ea typeface="DM Sans"/>
                <a:cs typeface="DM Sans"/>
                <a:sym typeface="DM Sans"/>
              </a:rPr>
              <a:t>What factors might cause a state’s graduation rate to be higher or lower?</a:t>
            </a:r>
            <a:endParaRPr sz="1600" b="0" i="0" u="none" strike="noStrike" cap="none">
              <a:solidFill>
                <a:schemeClr val="lt1"/>
              </a:solidFill>
              <a:latin typeface="DM Sans"/>
              <a:ea typeface="DM Sans"/>
              <a:cs typeface="DM Sans"/>
              <a:sym typeface="DM Sans"/>
            </a:endParaRPr>
          </a:p>
          <a:p>
            <a:pPr marL="0" marR="0" lvl="0" indent="0" algn="l" rtl="0">
              <a:lnSpc>
                <a:spcPct val="115000"/>
              </a:lnSpc>
              <a:spcBef>
                <a:spcPts val="1200"/>
              </a:spcBef>
              <a:spcAft>
                <a:spcPts val="1200"/>
              </a:spcAft>
              <a:buClr>
                <a:schemeClr val="dk1"/>
              </a:buClr>
              <a:buSzPts val="1100"/>
              <a:buFont typeface="Arial"/>
              <a:buNone/>
            </a:pPr>
            <a:r>
              <a:rPr lang="en" sz="1600" b="0" i="0" u="none" strike="noStrike" cap="none">
                <a:solidFill>
                  <a:schemeClr val="lt1"/>
                </a:solidFill>
                <a:latin typeface="DM Sans"/>
                <a:ea typeface="DM Sans"/>
                <a:cs typeface="DM Sans"/>
                <a:sym typeface="DM Sans"/>
              </a:rPr>
              <a:t>After discussing, students are provided this scatterplot and told that each point represents a state; the response variable is the state’s graduation rate.  </a:t>
            </a:r>
            <a:endParaRPr sz="1600" b="0" i="0" u="none" strike="noStrike" cap="none">
              <a:solidFill>
                <a:schemeClr val="lt1"/>
              </a:solidFill>
              <a:latin typeface="DM Sans"/>
              <a:ea typeface="DM Sans"/>
              <a:cs typeface="DM Sans"/>
              <a:sym typeface="DM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344"/>
        <p:cNvGrpSpPr/>
        <p:nvPr/>
      </p:nvGrpSpPr>
      <p:grpSpPr>
        <a:xfrm>
          <a:off x="0" y="0"/>
          <a:ext cx="0" cy="0"/>
          <a:chOff x="0" y="0"/>
          <a:chExt cx="0" cy="0"/>
        </a:xfrm>
      </p:grpSpPr>
      <p:cxnSp>
        <p:nvCxnSpPr>
          <p:cNvPr id="345" name="Google Shape;345;p21"/>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346" name="Google Shape;346;p21"/>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347" name="Google Shape;347;p21"/>
          <p:cNvSpPr txBox="1"/>
          <p:nvPr/>
        </p:nvSpPr>
        <p:spPr>
          <a:xfrm>
            <a:off x="615900" y="368375"/>
            <a:ext cx="7873500" cy="538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000"/>
              </a:spcAft>
              <a:buClr>
                <a:srgbClr val="000000"/>
              </a:buClr>
              <a:buSzPts val="3500"/>
              <a:buFont typeface="Arial"/>
              <a:buNone/>
            </a:pPr>
            <a:r>
              <a:rPr lang="en" sz="3500" b="0" i="0" u="none" strike="noStrike" cap="none">
                <a:solidFill>
                  <a:srgbClr val="83FBA3"/>
                </a:solidFill>
                <a:latin typeface="NanumMyeongjo"/>
                <a:ea typeface="NanumMyeongjo"/>
                <a:cs typeface="NanumMyeongjo"/>
                <a:sym typeface="Nanum Myeongjo"/>
              </a:rPr>
              <a:t>Content and Practice Expectations</a:t>
            </a:r>
            <a:endParaRPr sz="3500" b="0" i="0" u="none" strike="noStrike" cap="none">
              <a:solidFill>
                <a:srgbClr val="83FBA3"/>
              </a:solidFill>
              <a:latin typeface="NanumMyeongjo"/>
              <a:ea typeface="NanumMyeongjo"/>
              <a:cs typeface="NanumMyeongjo"/>
              <a:sym typeface="Nanum Myeongjo"/>
            </a:endParaRPr>
          </a:p>
        </p:txBody>
      </p:sp>
      <p:sp>
        <p:nvSpPr>
          <p:cNvPr id="348" name="Google Shape;348;p21"/>
          <p:cNvSpPr/>
          <p:nvPr/>
        </p:nvSpPr>
        <p:spPr>
          <a:xfrm>
            <a:off x="6543275" y="2426325"/>
            <a:ext cx="1946100" cy="1946100"/>
          </a:xfrm>
          <a:prstGeom prst="teardrop">
            <a:avLst>
              <a:gd name="adj" fmla="val 100000"/>
            </a:avLst>
          </a:prstGeom>
          <a:solidFill>
            <a:srgbClr val="83FB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1"/>
          <p:cNvSpPr txBox="1"/>
          <p:nvPr/>
        </p:nvSpPr>
        <p:spPr>
          <a:xfrm>
            <a:off x="6735575" y="2976075"/>
            <a:ext cx="1561500" cy="1015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145758"/>
                </a:solidFill>
                <a:latin typeface="Proxima Nova"/>
                <a:ea typeface="Proxima Nova"/>
                <a:cs typeface="Proxima Nova"/>
                <a:sym typeface="Proxima Nova"/>
              </a:rPr>
              <a:t>112.g: Assess the fit of a function using the correlation coefficient, residuals, and other tools.</a:t>
            </a:r>
            <a:endParaRPr sz="1100" b="1" i="0" u="none" strike="noStrike" cap="none">
              <a:solidFill>
                <a:srgbClr val="145758"/>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145758"/>
              </a:solidFill>
              <a:latin typeface="Proxima Nova"/>
              <a:ea typeface="Proxima Nova"/>
              <a:cs typeface="Proxima Nova"/>
              <a:sym typeface="Proxima Nova"/>
            </a:endParaRPr>
          </a:p>
        </p:txBody>
      </p:sp>
      <p:sp>
        <p:nvSpPr>
          <p:cNvPr id="350" name="Google Shape;350;p21"/>
          <p:cNvSpPr txBox="1"/>
          <p:nvPr/>
        </p:nvSpPr>
        <p:spPr>
          <a:xfrm>
            <a:off x="615900" y="1141350"/>
            <a:ext cx="5917800" cy="3257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600" b="1" i="0" u="none" strike="noStrike" cap="none">
                <a:solidFill>
                  <a:schemeClr val="lt1"/>
                </a:solidFill>
                <a:latin typeface="DM Sans"/>
                <a:ea typeface="DM Sans"/>
                <a:cs typeface="DM Sans"/>
                <a:sym typeface="DM Sans"/>
              </a:rPr>
              <a:t>Part 1: Making Sense of a Scatter Plot</a:t>
            </a:r>
            <a:endParaRPr sz="1600" b="1" i="0" u="none" strike="noStrike" cap="none">
              <a:solidFill>
                <a:schemeClr val="lt1"/>
              </a:solidFill>
              <a:latin typeface="DM Sans"/>
              <a:ea typeface="DM Sans"/>
              <a:cs typeface="DM Sans"/>
              <a:sym typeface="DM Sans"/>
            </a:endParaRPr>
          </a:p>
          <a:p>
            <a:pPr marL="0" marR="0" lvl="0" indent="0" algn="l" rtl="0">
              <a:lnSpc>
                <a:spcPct val="115000"/>
              </a:lnSpc>
              <a:spcBef>
                <a:spcPts val="1200"/>
              </a:spcBef>
              <a:spcAft>
                <a:spcPts val="0"/>
              </a:spcAft>
              <a:buClr>
                <a:schemeClr val="dk1"/>
              </a:buClr>
              <a:buSzPts val="1100"/>
              <a:buFont typeface="Arial"/>
              <a:buNone/>
            </a:pPr>
            <a:r>
              <a:rPr lang="en" sz="1600" b="0" i="0" u="none" strike="noStrike" cap="none">
                <a:solidFill>
                  <a:schemeClr val="lt1"/>
                </a:solidFill>
                <a:latin typeface="DM Sans"/>
                <a:ea typeface="DM Sans"/>
                <a:cs typeface="DM Sans"/>
                <a:sym typeface="DM Sans"/>
              </a:rPr>
              <a:t>Students are invited to consider graduation rates and the factors that might impact them, using discussion questions such as these: </a:t>
            </a:r>
            <a:endParaRPr sz="1600" b="0" i="0" u="none" strike="noStrike" cap="none">
              <a:solidFill>
                <a:schemeClr val="lt1"/>
              </a:solidFill>
              <a:latin typeface="DM Sans"/>
              <a:ea typeface="DM Sans"/>
              <a:cs typeface="DM Sans"/>
              <a:sym typeface="DM Sans"/>
            </a:endParaRPr>
          </a:p>
          <a:p>
            <a:pPr marL="457200" marR="0" lvl="0" indent="-330200" algn="l" rtl="0">
              <a:lnSpc>
                <a:spcPct val="115000"/>
              </a:lnSpc>
              <a:spcBef>
                <a:spcPts val="1200"/>
              </a:spcBef>
              <a:spcAft>
                <a:spcPts val="0"/>
              </a:spcAft>
              <a:buClr>
                <a:schemeClr val="lt1"/>
              </a:buClr>
              <a:buSzPts val="1600"/>
              <a:buFont typeface="DM Sans"/>
              <a:buChar char="●"/>
            </a:pPr>
            <a:r>
              <a:rPr lang="en" sz="1600" b="0" i="1" u="none" strike="noStrike" cap="none">
                <a:solidFill>
                  <a:schemeClr val="lt1"/>
                </a:solidFill>
                <a:latin typeface="DM Sans"/>
                <a:ea typeface="DM Sans"/>
                <a:cs typeface="DM Sans"/>
                <a:sym typeface="DM Sans"/>
              </a:rPr>
              <a:t>What do you think a state’s “graduation rate” is? </a:t>
            </a:r>
            <a:endParaRPr sz="1600" b="0" i="1" u="none" strike="noStrike" cap="none">
              <a:solidFill>
                <a:schemeClr val="lt1"/>
              </a:solidFill>
              <a:latin typeface="DM Sans"/>
              <a:ea typeface="DM Sans"/>
              <a:cs typeface="DM Sans"/>
              <a:sym typeface="DM Sans"/>
            </a:endParaRPr>
          </a:p>
          <a:p>
            <a:pPr marL="457200" marR="0" lvl="0" indent="-330200" algn="l" rtl="0">
              <a:lnSpc>
                <a:spcPct val="115000"/>
              </a:lnSpc>
              <a:spcBef>
                <a:spcPts val="0"/>
              </a:spcBef>
              <a:spcAft>
                <a:spcPts val="0"/>
              </a:spcAft>
              <a:buClr>
                <a:schemeClr val="lt1"/>
              </a:buClr>
              <a:buSzPts val="1600"/>
              <a:buFont typeface="DM Sans"/>
              <a:buChar char="●"/>
            </a:pPr>
            <a:r>
              <a:rPr lang="en" sz="1600" b="0" i="1" u="none" strike="noStrike" cap="none">
                <a:solidFill>
                  <a:schemeClr val="lt1"/>
                </a:solidFill>
                <a:latin typeface="DM Sans"/>
                <a:ea typeface="DM Sans"/>
                <a:cs typeface="DM Sans"/>
                <a:sym typeface="DM Sans"/>
              </a:rPr>
              <a:t>What factors might cause a state’s graduation rate to be higher or lower?</a:t>
            </a:r>
            <a:endParaRPr sz="1600" b="0" i="0" u="none" strike="noStrike" cap="none">
              <a:solidFill>
                <a:schemeClr val="lt1"/>
              </a:solidFill>
              <a:latin typeface="DM Sans"/>
              <a:ea typeface="DM Sans"/>
              <a:cs typeface="DM Sans"/>
              <a:sym typeface="DM Sans"/>
            </a:endParaRPr>
          </a:p>
          <a:p>
            <a:pPr marL="0" marR="0" lvl="0" indent="0" algn="l" rtl="0">
              <a:lnSpc>
                <a:spcPct val="115000"/>
              </a:lnSpc>
              <a:spcBef>
                <a:spcPts val="1200"/>
              </a:spcBef>
              <a:spcAft>
                <a:spcPts val="1200"/>
              </a:spcAft>
              <a:buClr>
                <a:schemeClr val="dk1"/>
              </a:buClr>
              <a:buSzPts val="1100"/>
              <a:buFont typeface="Arial"/>
              <a:buNone/>
            </a:pPr>
            <a:r>
              <a:rPr lang="en" sz="1600" b="0" i="0" u="none" strike="noStrike" cap="none">
                <a:solidFill>
                  <a:schemeClr val="lt1"/>
                </a:solidFill>
                <a:latin typeface="DM Sans"/>
                <a:ea typeface="DM Sans"/>
                <a:cs typeface="DM Sans"/>
                <a:sym typeface="DM Sans"/>
              </a:rPr>
              <a:t>After discussing, students are provided this scatterplot and told that each point represents a state; the response variable is the state’s graduation rate.  </a:t>
            </a:r>
            <a:endParaRPr sz="1600" b="0" i="0" u="none" strike="noStrike" cap="none">
              <a:solidFill>
                <a:schemeClr val="lt1"/>
              </a:solidFill>
              <a:latin typeface="DM Sans"/>
              <a:ea typeface="DM Sans"/>
              <a:cs typeface="DM Sans"/>
              <a:sym typeface="DM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354"/>
        <p:cNvGrpSpPr/>
        <p:nvPr/>
      </p:nvGrpSpPr>
      <p:grpSpPr>
        <a:xfrm>
          <a:off x="0" y="0"/>
          <a:ext cx="0" cy="0"/>
          <a:chOff x="0" y="0"/>
          <a:chExt cx="0" cy="0"/>
        </a:xfrm>
      </p:grpSpPr>
      <p:sp>
        <p:nvSpPr>
          <p:cNvPr id="355" name="Google Shape;355;p22"/>
          <p:cNvSpPr txBox="1"/>
          <p:nvPr/>
        </p:nvSpPr>
        <p:spPr>
          <a:xfrm>
            <a:off x="3105100" y="690325"/>
            <a:ext cx="36363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DM Sans"/>
                <a:ea typeface="DM Sans"/>
                <a:cs typeface="DM Sans"/>
                <a:sym typeface="DM Sans"/>
              </a:rPr>
              <a:t>In M112 Badge Title, students will employ the following learning principles: </a:t>
            </a:r>
            <a:endParaRPr sz="900" b="1" i="0" u="none" strike="noStrike" cap="none">
              <a:solidFill>
                <a:schemeClr val="dk1"/>
              </a:solidFill>
              <a:latin typeface="DM Sans"/>
              <a:ea typeface="DM Sans"/>
              <a:cs typeface="DM Sans"/>
              <a:sym typeface="DM Sans"/>
            </a:endParaRPr>
          </a:p>
        </p:txBody>
      </p:sp>
      <p:sp>
        <p:nvSpPr>
          <p:cNvPr id="356" name="Google Shape;356;p22"/>
          <p:cNvSpPr txBox="1"/>
          <p:nvPr/>
        </p:nvSpPr>
        <p:spPr>
          <a:xfrm>
            <a:off x="3105100" y="1506075"/>
            <a:ext cx="4830900" cy="2268900"/>
          </a:xfrm>
          <a:prstGeom prst="rect">
            <a:avLst/>
          </a:prstGeom>
          <a:noFill/>
          <a:ln>
            <a:noFill/>
          </a:ln>
        </p:spPr>
        <p:txBody>
          <a:bodyPr spcFirstLastPara="1" wrap="square" lIns="0" tIns="0" rIns="0" bIns="0" anchor="t" anchorCtr="0">
            <a:spAutoFit/>
          </a:bodyPr>
          <a:lstStyle/>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Engage with cognitively demanding tasks in heterogeneous settings (LP 1).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Engage in social activities (LP 2).</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Build conceptual understanding through reasoning (LP 3).</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Have agency in their learning (LP 4).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View mathematics as a human endeavor across centuries (LP 5).</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See mathematics as relevant (LP 6).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Employ technology as a tool for problem-solving and understanding (LP 7).</a:t>
            </a:r>
            <a:endParaRPr sz="1200" b="0" i="0" u="none" strike="noStrike" cap="none">
              <a:solidFill>
                <a:schemeClr val="dk1"/>
              </a:solidFill>
              <a:latin typeface="DM Sans"/>
              <a:ea typeface="DM Sans"/>
              <a:cs typeface="DM Sans"/>
              <a:sym typeface="DM Sans"/>
            </a:endParaRPr>
          </a:p>
        </p:txBody>
      </p:sp>
      <p:cxnSp>
        <p:nvCxnSpPr>
          <p:cNvPr id="357" name="Google Shape;357;p22"/>
          <p:cNvCxnSpPr/>
          <p:nvPr/>
        </p:nvCxnSpPr>
        <p:spPr>
          <a:xfrm>
            <a:off x="8834775" y="-6900"/>
            <a:ext cx="0" cy="5155800"/>
          </a:xfrm>
          <a:prstGeom prst="straightConnector1">
            <a:avLst/>
          </a:prstGeom>
          <a:noFill/>
          <a:ln w="9525" cap="flat" cmpd="sng">
            <a:solidFill>
              <a:srgbClr val="000000"/>
            </a:solidFill>
            <a:prstDash val="solid"/>
            <a:round/>
            <a:headEnd type="none" w="sm" len="sm"/>
            <a:tailEnd type="none" w="sm" len="sm"/>
          </a:ln>
        </p:spPr>
      </p:cxnSp>
      <p:sp>
        <p:nvSpPr>
          <p:cNvPr id="358" name="Google Shape;358;p22"/>
          <p:cNvSpPr/>
          <p:nvPr/>
        </p:nvSpPr>
        <p:spPr>
          <a:xfrm>
            <a:off x="0" y="0"/>
            <a:ext cx="2723400" cy="51435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2"/>
          <p:cNvSpPr txBox="1"/>
          <p:nvPr/>
        </p:nvSpPr>
        <p:spPr>
          <a:xfrm>
            <a:off x="325175" y="647000"/>
            <a:ext cx="2169900" cy="8127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Learning</a:t>
            </a:r>
            <a:endParaRPr sz="3300" b="0" i="0" u="none" strike="noStrike" cap="none">
              <a:solidFill>
                <a:schemeClr val="dk1"/>
              </a:solidFill>
              <a:latin typeface="NanumMyeongjo"/>
              <a:ea typeface="NanumMyeongjo"/>
              <a:cs typeface="NanumMyeongjo"/>
              <a:sym typeface="Nanum Myeongjo"/>
            </a:endParaRPr>
          </a:p>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Principles</a:t>
            </a:r>
            <a:endParaRPr sz="3300" b="0" i="0" u="none" strike="noStrike" cap="none">
              <a:solidFill>
                <a:schemeClr val="dk1"/>
              </a:solidFill>
              <a:latin typeface="NanumMyeongjo"/>
              <a:ea typeface="NanumMyeongjo"/>
              <a:cs typeface="NanumMyeongjo"/>
              <a:sym typeface="Nanum Myeongjo"/>
            </a:endParaRPr>
          </a:p>
        </p:txBody>
      </p:sp>
      <p:cxnSp>
        <p:nvCxnSpPr>
          <p:cNvPr id="360" name="Google Shape;360;p22"/>
          <p:cNvCxnSpPr/>
          <p:nvPr/>
        </p:nvCxnSpPr>
        <p:spPr>
          <a:xfrm>
            <a:off x="-13800" y="4831525"/>
            <a:ext cx="9173100" cy="0"/>
          </a:xfrm>
          <a:prstGeom prst="straightConnector1">
            <a:avLst/>
          </a:prstGeom>
          <a:noFill/>
          <a:ln w="9525" cap="flat" cmpd="sng">
            <a:solidFill>
              <a:srgbClr val="000000"/>
            </a:solidFill>
            <a:prstDash val="solid"/>
            <a:round/>
            <a:headEnd type="none" w="sm" len="sm"/>
            <a:tailEnd type="none" w="sm" len="sm"/>
          </a:ln>
        </p:spPr>
      </p:cxnSp>
      <p:cxnSp>
        <p:nvCxnSpPr>
          <p:cNvPr id="361" name="Google Shape;361;p22"/>
          <p:cNvCxnSpPr/>
          <p:nvPr/>
        </p:nvCxnSpPr>
        <p:spPr>
          <a:xfrm>
            <a:off x="2720450" y="-6900"/>
            <a:ext cx="0" cy="5155800"/>
          </a:xfrm>
          <a:prstGeom prst="straightConnector1">
            <a:avLst/>
          </a:prstGeom>
          <a:noFill/>
          <a:ln w="9525" cap="flat" cmpd="sng">
            <a:solidFill>
              <a:schemeClr val="dk1"/>
            </a:solidFill>
            <a:prstDash val="solid"/>
            <a:round/>
            <a:headEnd type="none" w="sm" len="sm"/>
            <a:tailEnd type="none" w="sm" len="sm"/>
          </a:ln>
        </p:spPr>
      </p:cxnSp>
      <p:cxnSp>
        <p:nvCxnSpPr>
          <p:cNvPr id="362" name="Google Shape;362;p22"/>
          <p:cNvCxnSpPr/>
          <p:nvPr/>
        </p:nvCxnSpPr>
        <p:spPr>
          <a:xfrm>
            <a:off x="6900" y="317500"/>
            <a:ext cx="9152400" cy="0"/>
          </a:xfrm>
          <a:prstGeom prst="straightConnector1">
            <a:avLst/>
          </a:prstGeom>
          <a:noFill/>
          <a:ln w="9525" cap="flat" cmpd="sng">
            <a:solidFill>
              <a:srgbClr val="000000"/>
            </a:solidFill>
            <a:prstDash val="solid"/>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366"/>
        <p:cNvGrpSpPr/>
        <p:nvPr/>
      </p:nvGrpSpPr>
      <p:grpSpPr>
        <a:xfrm>
          <a:off x="0" y="0"/>
          <a:ext cx="0" cy="0"/>
          <a:chOff x="0" y="0"/>
          <a:chExt cx="0" cy="0"/>
        </a:xfrm>
      </p:grpSpPr>
      <p:sp>
        <p:nvSpPr>
          <p:cNvPr id="367" name="Google Shape;367;p23"/>
          <p:cNvSpPr txBox="1"/>
          <p:nvPr/>
        </p:nvSpPr>
        <p:spPr>
          <a:xfrm>
            <a:off x="3105100" y="690325"/>
            <a:ext cx="36363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DM Sans"/>
                <a:ea typeface="DM Sans"/>
                <a:cs typeface="DM Sans"/>
                <a:sym typeface="DM Sans"/>
              </a:rPr>
              <a:t>In M112 Badge Title, students will employ the following learning principles: </a:t>
            </a:r>
            <a:endParaRPr sz="900" b="1" i="0" u="none" strike="noStrike" cap="none">
              <a:solidFill>
                <a:schemeClr val="dk1"/>
              </a:solidFill>
              <a:latin typeface="DM Sans"/>
              <a:ea typeface="DM Sans"/>
              <a:cs typeface="DM Sans"/>
              <a:sym typeface="DM Sans"/>
            </a:endParaRPr>
          </a:p>
        </p:txBody>
      </p:sp>
      <p:sp>
        <p:nvSpPr>
          <p:cNvPr id="368" name="Google Shape;368;p23"/>
          <p:cNvSpPr txBox="1"/>
          <p:nvPr/>
        </p:nvSpPr>
        <p:spPr>
          <a:xfrm>
            <a:off x="3105100" y="1506075"/>
            <a:ext cx="4830900" cy="2268900"/>
          </a:xfrm>
          <a:prstGeom prst="rect">
            <a:avLst/>
          </a:prstGeom>
          <a:noFill/>
          <a:ln>
            <a:noFill/>
          </a:ln>
        </p:spPr>
        <p:txBody>
          <a:bodyPr spcFirstLastPara="1" wrap="square" lIns="0" tIns="0" rIns="0" bIns="0" anchor="t" anchorCtr="0">
            <a:spAutoFit/>
          </a:bodyPr>
          <a:lstStyle/>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Engage with cognitively demanding tasks in heterogeneous settings (LP 1).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Engage in social activities (LP 2).</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Build conceptual understanding through reasoning (LP 3).</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Have agency in their learning (LP 4).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View mathematics as a human endeavor across centuries (LP 5).</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See mathematics as relevant (LP 6).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Employ technology as a tool for problem-solving and understanding (LP 7).</a:t>
            </a:r>
            <a:endParaRPr sz="1200" b="0" i="0" u="none" strike="noStrike" cap="none">
              <a:solidFill>
                <a:schemeClr val="dk1"/>
              </a:solidFill>
              <a:latin typeface="DM Sans"/>
              <a:ea typeface="DM Sans"/>
              <a:cs typeface="DM Sans"/>
              <a:sym typeface="DM Sans"/>
            </a:endParaRPr>
          </a:p>
        </p:txBody>
      </p:sp>
      <p:cxnSp>
        <p:nvCxnSpPr>
          <p:cNvPr id="369" name="Google Shape;369;p23"/>
          <p:cNvCxnSpPr/>
          <p:nvPr/>
        </p:nvCxnSpPr>
        <p:spPr>
          <a:xfrm>
            <a:off x="8834775" y="-6900"/>
            <a:ext cx="0" cy="5155800"/>
          </a:xfrm>
          <a:prstGeom prst="straightConnector1">
            <a:avLst/>
          </a:prstGeom>
          <a:noFill/>
          <a:ln w="9525" cap="flat" cmpd="sng">
            <a:solidFill>
              <a:srgbClr val="000000"/>
            </a:solidFill>
            <a:prstDash val="solid"/>
            <a:round/>
            <a:headEnd type="none" w="sm" len="sm"/>
            <a:tailEnd type="none" w="sm" len="sm"/>
          </a:ln>
        </p:spPr>
      </p:cxnSp>
      <p:sp>
        <p:nvSpPr>
          <p:cNvPr id="370" name="Google Shape;370;p23"/>
          <p:cNvSpPr/>
          <p:nvPr/>
        </p:nvSpPr>
        <p:spPr>
          <a:xfrm>
            <a:off x="0" y="0"/>
            <a:ext cx="2723400" cy="51435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1" name="Google Shape;371;p23"/>
          <p:cNvCxnSpPr/>
          <p:nvPr/>
        </p:nvCxnSpPr>
        <p:spPr>
          <a:xfrm>
            <a:off x="-13800" y="4831525"/>
            <a:ext cx="9173100" cy="0"/>
          </a:xfrm>
          <a:prstGeom prst="straightConnector1">
            <a:avLst/>
          </a:prstGeom>
          <a:noFill/>
          <a:ln w="9525" cap="flat" cmpd="sng">
            <a:solidFill>
              <a:srgbClr val="000000"/>
            </a:solidFill>
            <a:prstDash val="solid"/>
            <a:round/>
            <a:headEnd type="none" w="sm" len="sm"/>
            <a:tailEnd type="none" w="sm" len="sm"/>
          </a:ln>
        </p:spPr>
      </p:cxnSp>
      <p:cxnSp>
        <p:nvCxnSpPr>
          <p:cNvPr id="372" name="Google Shape;372;p23"/>
          <p:cNvCxnSpPr/>
          <p:nvPr/>
        </p:nvCxnSpPr>
        <p:spPr>
          <a:xfrm>
            <a:off x="2720450" y="-6900"/>
            <a:ext cx="0" cy="5155800"/>
          </a:xfrm>
          <a:prstGeom prst="straightConnector1">
            <a:avLst/>
          </a:prstGeom>
          <a:noFill/>
          <a:ln w="9525" cap="flat" cmpd="sng">
            <a:solidFill>
              <a:schemeClr val="dk1"/>
            </a:solidFill>
            <a:prstDash val="solid"/>
            <a:round/>
            <a:headEnd type="none" w="sm" len="sm"/>
            <a:tailEnd type="none" w="sm" len="sm"/>
          </a:ln>
        </p:spPr>
      </p:cxnSp>
      <p:cxnSp>
        <p:nvCxnSpPr>
          <p:cNvPr id="373" name="Google Shape;373;p23"/>
          <p:cNvCxnSpPr/>
          <p:nvPr/>
        </p:nvCxnSpPr>
        <p:spPr>
          <a:xfrm>
            <a:off x="6900" y="317500"/>
            <a:ext cx="9152400" cy="0"/>
          </a:xfrm>
          <a:prstGeom prst="straightConnector1">
            <a:avLst/>
          </a:prstGeom>
          <a:noFill/>
          <a:ln w="9525" cap="flat" cmpd="sng">
            <a:solidFill>
              <a:srgbClr val="000000"/>
            </a:solidFill>
            <a:prstDash val="solid"/>
            <a:round/>
            <a:headEnd type="none" w="sm" len="sm"/>
            <a:tailEnd type="none" w="sm" len="sm"/>
          </a:ln>
        </p:spPr>
      </p:cxnSp>
      <p:sp>
        <p:nvSpPr>
          <p:cNvPr id="374" name="Google Shape;374;p23"/>
          <p:cNvSpPr txBox="1"/>
          <p:nvPr/>
        </p:nvSpPr>
        <p:spPr>
          <a:xfrm>
            <a:off x="325175" y="647000"/>
            <a:ext cx="2169900" cy="8127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Learning</a:t>
            </a:r>
            <a:endParaRPr sz="3300" b="0" i="0" u="none" strike="noStrike" cap="none">
              <a:solidFill>
                <a:schemeClr val="dk1"/>
              </a:solidFill>
              <a:latin typeface="NanumMyeongjo"/>
              <a:ea typeface="NanumMyeongjo"/>
              <a:cs typeface="NanumMyeongjo"/>
              <a:sym typeface="Nanum Myeongjo"/>
            </a:endParaRPr>
          </a:p>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Principles</a:t>
            </a:r>
            <a:endParaRPr sz="3300" b="0" i="0" u="none" strike="noStrike" cap="none">
              <a:solidFill>
                <a:schemeClr val="dk1"/>
              </a:solidFill>
              <a:latin typeface="NanumMyeongjo"/>
              <a:ea typeface="NanumMyeongjo"/>
              <a:cs typeface="NanumMyeongjo"/>
              <a:sym typeface="Nanum Myeongjo"/>
            </a:endParaRPr>
          </a:p>
        </p:txBody>
      </p:sp>
      <p:sp>
        <p:nvSpPr>
          <p:cNvPr id="375" name="Google Shape;375;p23"/>
          <p:cNvSpPr/>
          <p:nvPr/>
        </p:nvSpPr>
        <p:spPr>
          <a:xfrm>
            <a:off x="6543275" y="2578725"/>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b="1" i="0" u="none" strike="noStrike" cap="none">
                <a:solidFill>
                  <a:srgbClr val="83FBA3"/>
                </a:solidFill>
                <a:latin typeface="Proxima Nova"/>
                <a:ea typeface="Proxima Nova"/>
                <a:cs typeface="Proxima Nova"/>
                <a:sym typeface="Proxima Nova"/>
              </a:rPr>
              <a:t>Which of these principles does this task lend itself to? Which ones can the task be easily adapted to accommodate?</a:t>
            </a:r>
            <a:endParaRPr sz="13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379"/>
        <p:cNvGrpSpPr/>
        <p:nvPr/>
      </p:nvGrpSpPr>
      <p:grpSpPr>
        <a:xfrm>
          <a:off x="0" y="0"/>
          <a:ext cx="0" cy="0"/>
          <a:chOff x="0" y="0"/>
          <a:chExt cx="0" cy="0"/>
        </a:xfrm>
      </p:grpSpPr>
      <p:sp>
        <p:nvSpPr>
          <p:cNvPr id="380" name="Google Shape;380;p24"/>
          <p:cNvSpPr txBox="1"/>
          <p:nvPr/>
        </p:nvSpPr>
        <p:spPr>
          <a:xfrm>
            <a:off x="3105100" y="690325"/>
            <a:ext cx="36363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DM Sans"/>
                <a:ea typeface="DM Sans"/>
                <a:cs typeface="DM Sans"/>
                <a:sym typeface="DM Sans"/>
              </a:rPr>
              <a:t>In M112 Badge Title, students will employ the following learning principles: </a:t>
            </a:r>
            <a:endParaRPr sz="900" b="1" i="0" u="none" strike="noStrike" cap="none">
              <a:solidFill>
                <a:schemeClr val="dk1"/>
              </a:solidFill>
              <a:latin typeface="DM Sans"/>
              <a:ea typeface="DM Sans"/>
              <a:cs typeface="DM Sans"/>
              <a:sym typeface="DM Sans"/>
            </a:endParaRPr>
          </a:p>
        </p:txBody>
      </p:sp>
      <p:sp>
        <p:nvSpPr>
          <p:cNvPr id="381" name="Google Shape;381;p24"/>
          <p:cNvSpPr txBox="1"/>
          <p:nvPr/>
        </p:nvSpPr>
        <p:spPr>
          <a:xfrm>
            <a:off x="3105100" y="1506075"/>
            <a:ext cx="4830900" cy="2268900"/>
          </a:xfrm>
          <a:prstGeom prst="rect">
            <a:avLst/>
          </a:prstGeom>
          <a:noFill/>
          <a:ln>
            <a:noFill/>
          </a:ln>
        </p:spPr>
        <p:txBody>
          <a:bodyPr spcFirstLastPara="1" wrap="square" lIns="0" tIns="0" rIns="0" bIns="0" anchor="t" anchorCtr="0">
            <a:spAutoFit/>
          </a:bodyPr>
          <a:lstStyle/>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Engage with cognitively demanding tasks in heterogeneous settings (LP 1).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Engage in social activities (LP 2).</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Build conceptual understanding through reasoning (LP 3).</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Have agency in their learning (LP 4).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View mathematics as a human endeavor across centuries (LP 5).</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See mathematics as relevant (LP 6).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Employ technology as a tool for problem-solving and understanding (LP 7).</a:t>
            </a:r>
            <a:endParaRPr sz="1200" b="0" i="0" u="none" strike="noStrike" cap="none">
              <a:solidFill>
                <a:schemeClr val="dk1"/>
              </a:solidFill>
              <a:latin typeface="DM Sans"/>
              <a:ea typeface="DM Sans"/>
              <a:cs typeface="DM Sans"/>
              <a:sym typeface="DM Sans"/>
            </a:endParaRPr>
          </a:p>
        </p:txBody>
      </p:sp>
      <p:cxnSp>
        <p:nvCxnSpPr>
          <p:cNvPr id="382" name="Google Shape;382;p24"/>
          <p:cNvCxnSpPr/>
          <p:nvPr/>
        </p:nvCxnSpPr>
        <p:spPr>
          <a:xfrm>
            <a:off x="8834775" y="-6900"/>
            <a:ext cx="0" cy="5155800"/>
          </a:xfrm>
          <a:prstGeom prst="straightConnector1">
            <a:avLst/>
          </a:prstGeom>
          <a:noFill/>
          <a:ln w="9525" cap="flat" cmpd="sng">
            <a:solidFill>
              <a:srgbClr val="000000"/>
            </a:solidFill>
            <a:prstDash val="solid"/>
            <a:round/>
            <a:headEnd type="none" w="sm" len="sm"/>
            <a:tailEnd type="none" w="sm" len="sm"/>
          </a:ln>
        </p:spPr>
      </p:cxnSp>
      <p:sp>
        <p:nvSpPr>
          <p:cNvPr id="383" name="Google Shape;383;p24"/>
          <p:cNvSpPr/>
          <p:nvPr/>
        </p:nvSpPr>
        <p:spPr>
          <a:xfrm>
            <a:off x="0" y="0"/>
            <a:ext cx="2723400" cy="51435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4" name="Google Shape;384;p24"/>
          <p:cNvCxnSpPr/>
          <p:nvPr/>
        </p:nvCxnSpPr>
        <p:spPr>
          <a:xfrm>
            <a:off x="-13800" y="4831525"/>
            <a:ext cx="9173100" cy="0"/>
          </a:xfrm>
          <a:prstGeom prst="straightConnector1">
            <a:avLst/>
          </a:prstGeom>
          <a:noFill/>
          <a:ln w="9525" cap="flat" cmpd="sng">
            <a:solidFill>
              <a:srgbClr val="000000"/>
            </a:solidFill>
            <a:prstDash val="solid"/>
            <a:round/>
            <a:headEnd type="none" w="sm" len="sm"/>
            <a:tailEnd type="none" w="sm" len="sm"/>
          </a:ln>
        </p:spPr>
      </p:cxnSp>
      <p:cxnSp>
        <p:nvCxnSpPr>
          <p:cNvPr id="385" name="Google Shape;385;p24"/>
          <p:cNvCxnSpPr/>
          <p:nvPr/>
        </p:nvCxnSpPr>
        <p:spPr>
          <a:xfrm>
            <a:off x="2720450" y="-6900"/>
            <a:ext cx="0" cy="5155800"/>
          </a:xfrm>
          <a:prstGeom prst="straightConnector1">
            <a:avLst/>
          </a:prstGeom>
          <a:noFill/>
          <a:ln w="9525" cap="flat" cmpd="sng">
            <a:solidFill>
              <a:schemeClr val="dk1"/>
            </a:solidFill>
            <a:prstDash val="solid"/>
            <a:round/>
            <a:headEnd type="none" w="sm" len="sm"/>
            <a:tailEnd type="none" w="sm" len="sm"/>
          </a:ln>
        </p:spPr>
      </p:cxnSp>
      <p:sp>
        <p:nvSpPr>
          <p:cNvPr id="386" name="Google Shape;386;p24"/>
          <p:cNvSpPr/>
          <p:nvPr/>
        </p:nvSpPr>
        <p:spPr>
          <a:xfrm>
            <a:off x="6543275" y="2578725"/>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4"/>
          <p:cNvSpPr txBox="1"/>
          <p:nvPr/>
        </p:nvSpPr>
        <p:spPr>
          <a:xfrm>
            <a:off x="6739325" y="3235575"/>
            <a:ext cx="15540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83FBA3"/>
                </a:solidFill>
                <a:latin typeface="DM Sans"/>
                <a:ea typeface="DM Sans"/>
                <a:cs typeface="DM Sans"/>
                <a:sym typeface="DM Sans"/>
              </a:rPr>
              <a:t>Share what </a:t>
            </a:r>
            <a:br>
              <a:rPr lang="en" sz="1600" b="1" i="0" u="none" strike="noStrike" cap="none">
                <a:solidFill>
                  <a:srgbClr val="83FBA3"/>
                </a:solidFill>
                <a:latin typeface="DM Sans"/>
                <a:ea typeface="DM Sans"/>
                <a:cs typeface="DM Sans"/>
                <a:sym typeface="DM Sans"/>
              </a:rPr>
            </a:br>
            <a:r>
              <a:rPr lang="en" sz="1600" b="1" i="0" u="none" strike="noStrike" cap="none">
                <a:solidFill>
                  <a:srgbClr val="83FBA3"/>
                </a:solidFill>
                <a:latin typeface="DM Sans"/>
                <a:ea typeface="DM Sans"/>
                <a:cs typeface="DM Sans"/>
                <a:sym typeface="DM Sans"/>
              </a:rPr>
              <a:t>you came up with!</a:t>
            </a:r>
            <a:endParaRPr sz="1000" b="1" i="0" u="none" strike="noStrike" cap="none">
              <a:solidFill>
                <a:srgbClr val="83FBA3"/>
              </a:solidFill>
              <a:latin typeface="DM Sans"/>
              <a:ea typeface="DM Sans"/>
              <a:cs typeface="DM Sans"/>
              <a:sym typeface="DM Sans"/>
            </a:endParaRPr>
          </a:p>
        </p:txBody>
      </p:sp>
      <p:cxnSp>
        <p:nvCxnSpPr>
          <p:cNvPr id="388" name="Google Shape;388;p24"/>
          <p:cNvCxnSpPr/>
          <p:nvPr/>
        </p:nvCxnSpPr>
        <p:spPr>
          <a:xfrm>
            <a:off x="6900" y="317500"/>
            <a:ext cx="9152400" cy="0"/>
          </a:xfrm>
          <a:prstGeom prst="straightConnector1">
            <a:avLst/>
          </a:prstGeom>
          <a:noFill/>
          <a:ln w="9525" cap="flat" cmpd="sng">
            <a:solidFill>
              <a:srgbClr val="000000"/>
            </a:solidFill>
            <a:prstDash val="solid"/>
            <a:round/>
            <a:headEnd type="none" w="sm" len="sm"/>
            <a:tailEnd type="none" w="sm" len="sm"/>
          </a:ln>
        </p:spPr>
      </p:cxnSp>
      <p:sp>
        <p:nvSpPr>
          <p:cNvPr id="389" name="Google Shape;389;p24"/>
          <p:cNvSpPr txBox="1"/>
          <p:nvPr/>
        </p:nvSpPr>
        <p:spPr>
          <a:xfrm>
            <a:off x="325175" y="647000"/>
            <a:ext cx="2169900" cy="8127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Learning</a:t>
            </a:r>
            <a:endParaRPr sz="3300" b="0" i="0" u="none" strike="noStrike" cap="none">
              <a:solidFill>
                <a:schemeClr val="dk1"/>
              </a:solidFill>
              <a:latin typeface="NanumMyeongjo"/>
              <a:ea typeface="NanumMyeongjo"/>
              <a:cs typeface="NanumMyeongjo"/>
              <a:sym typeface="Nanum Myeongjo"/>
            </a:endParaRPr>
          </a:p>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Principles</a:t>
            </a:r>
            <a:endParaRPr sz="3300" b="0" i="0" u="none" strike="noStrike" cap="none">
              <a:solidFill>
                <a:schemeClr val="dk1"/>
              </a:solidFill>
              <a:latin typeface="NanumMyeongjo"/>
              <a:ea typeface="NanumMyeongjo"/>
              <a:cs typeface="NanumMyeongjo"/>
              <a:sym typeface="Nanum Myeongj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3FBA3"/>
        </a:solidFill>
        <a:effectLst/>
      </p:bgPr>
    </p:bg>
    <p:spTree>
      <p:nvGrpSpPr>
        <p:cNvPr id="1" name="Shape 393"/>
        <p:cNvGrpSpPr/>
        <p:nvPr/>
      </p:nvGrpSpPr>
      <p:grpSpPr>
        <a:xfrm>
          <a:off x="0" y="0"/>
          <a:ext cx="0" cy="0"/>
          <a:chOff x="0" y="0"/>
          <a:chExt cx="0" cy="0"/>
        </a:xfrm>
      </p:grpSpPr>
      <p:cxnSp>
        <p:nvCxnSpPr>
          <p:cNvPr id="394" name="Google Shape;394;p25"/>
          <p:cNvCxnSpPr/>
          <p:nvPr/>
        </p:nvCxnSpPr>
        <p:spPr>
          <a:xfrm>
            <a:off x="3115350" y="300"/>
            <a:ext cx="0" cy="5141400"/>
          </a:xfrm>
          <a:prstGeom prst="straightConnector1">
            <a:avLst/>
          </a:prstGeom>
          <a:noFill/>
          <a:ln w="9525" cap="flat" cmpd="sng">
            <a:solidFill>
              <a:schemeClr val="dk2"/>
            </a:solidFill>
            <a:prstDash val="solid"/>
            <a:round/>
            <a:headEnd type="none" w="sm" len="sm"/>
            <a:tailEnd type="none" w="sm" len="sm"/>
          </a:ln>
        </p:spPr>
      </p:cxnSp>
      <p:sp>
        <p:nvSpPr>
          <p:cNvPr id="395" name="Google Shape;395;p25"/>
          <p:cNvSpPr txBox="1"/>
          <p:nvPr/>
        </p:nvSpPr>
        <p:spPr>
          <a:xfrm>
            <a:off x="3419850" y="303450"/>
            <a:ext cx="4318200" cy="1575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5200"/>
              <a:buFont typeface="Arial"/>
              <a:buNone/>
            </a:pPr>
            <a:r>
              <a:rPr lang="en" sz="5200" b="0" i="0" u="none" strike="noStrike" cap="none">
                <a:solidFill>
                  <a:schemeClr val="dk1"/>
                </a:solidFill>
                <a:latin typeface="NanumMyeongjo"/>
                <a:ea typeface="NanumMyeongjo"/>
                <a:cs typeface="NanumMyeongjo"/>
                <a:sym typeface="Nanum Myeongjo"/>
              </a:rPr>
              <a:t>Task 1: Student Work</a:t>
            </a:r>
            <a:endParaRPr sz="5200" b="0" i="0" u="none" strike="noStrike" cap="none">
              <a:solidFill>
                <a:schemeClr val="dk1"/>
              </a:solidFill>
              <a:latin typeface="NanumMyeongjo"/>
              <a:ea typeface="NanumMyeongjo"/>
              <a:cs typeface="NanumMyeongjo"/>
              <a:sym typeface="Nanum Myeongjo"/>
            </a:endParaRPr>
          </a:p>
        </p:txBody>
      </p:sp>
      <p:sp>
        <p:nvSpPr>
          <p:cNvPr id="396" name="Google Shape;396;p25"/>
          <p:cNvSpPr txBox="1"/>
          <p:nvPr/>
        </p:nvSpPr>
        <p:spPr>
          <a:xfrm>
            <a:off x="615900" y="303450"/>
            <a:ext cx="1441500" cy="1378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5200"/>
              <a:buFont typeface="Arial"/>
              <a:buNone/>
            </a:pPr>
            <a:r>
              <a:rPr lang="en" sz="5200" b="0" i="0" u="none" strike="noStrike" cap="none">
                <a:solidFill>
                  <a:schemeClr val="dk1"/>
                </a:solidFill>
                <a:latin typeface="NanumMyeongjo"/>
                <a:ea typeface="NanumMyeongjo"/>
                <a:cs typeface="NanumMyeongjo"/>
                <a:sym typeface="Nanum Myeongjo"/>
              </a:rPr>
              <a:t>03</a:t>
            </a:r>
            <a:endParaRPr sz="5200" b="0" i="0" u="none" strike="noStrike" cap="none">
              <a:solidFill>
                <a:schemeClr val="dk1"/>
              </a:solidFill>
              <a:latin typeface="NanumMyeongjo"/>
              <a:ea typeface="NanumMyeongjo"/>
              <a:cs typeface="NanumMyeongjo"/>
              <a:sym typeface="Nanum Myeongj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400"/>
        <p:cNvGrpSpPr/>
        <p:nvPr/>
      </p:nvGrpSpPr>
      <p:grpSpPr>
        <a:xfrm>
          <a:off x="0" y="0"/>
          <a:ext cx="0" cy="0"/>
          <a:chOff x="0" y="0"/>
          <a:chExt cx="0" cy="0"/>
        </a:xfrm>
      </p:grpSpPr>
      <p:cxnSp>
        <p:nvCxnSpPr>
          <p:cNvPr id="401" name="Google Shape;401;p26"/>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402" name="Google Shape;402;p26"/>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403" name="Google Shape;403;p26"/>
          <p:cNvSpPr txBox="1"/>
          <p:nvPr/>
        </p:nvSpPr>
        <p:spPr>
          <a:xfrm>
            <a:off x="664600" y="1027825"/>
            <a:ext cx="7924800" cy="34632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en" sz="1800" b="0" i="0" u="none" strike="noStrike" cap="none">
                <a:solidFill>
                  <a:srgbClr val="FFFFFF"/>
                </a:solidFill>
                <a:latin typeface="DM Sans"/>
                <a:ea typeface="DM Sans"/>
                <a:cs typeface="DM Sans"/>
                <a:sym typeface="DM Sans"/>
              </a:rPr>
              <a:t>“The development of mathematical understanding over the course of human history and for students in classrooms today relies on diverse and multidimensional ways of thinking, learning, and knowing (Boaler &amp; Staples, 2008; Joseph, 2011). Ability labels obscure and distort this fact, compressing mathematical ability into a single linear scale. For example, a student may be fast and accurate with arithmetic computations but struggle to explain their reasoning. Teachers may label such a student “high” or “advanced” because the predominant culture privileges quick computation as an indicator of mathematical ability. But this label omits many important facets of the student’s current strengths and learning needs.”  -National Council of Teachers of Mathematics </a:t>
            </a:r>
            <a:endParaRPr sz="1500" b="0" i="0" u="none" strike="noStrike" cap="none">
              <a:solidFill>
                <a:srgbClr val="FFFFFF"/>
              </a:solidFill>
              <a:latin typeface="DM Sans"/>
              <a:ea typeface="DM Sans"/>
              <a:cs typeface="DM Sans"/>
              <a:sym typeface="DM Sans"/>
            </a:endParaRPr>
          </a:p>
        </p:txBody>
      </p:sp>
      <p:sp>
        <p:nvSpPr>
          <p:cNvPr id="404" name="Google Shape;404;p26"/>
          <p:cNvSpPr txBox="1"/>
          <p:nvPr/>
        </p:nvSpPr>
        <p:spPr>
          <a:xfrm>
            <a:off x="615900" y="368375"/>
            <a:ext cx="7681200" cy="538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000"/>
              </a:spcAft>
              <a:buClr>
                <a:srgbClr val="000000"/>
              </a:buClr>
              <a:buSzPts val="3500"/>
              <a:buFont typeface="Arial"/>
              <a:buNone/>
            </a:pPr>
            <a:r>
              <a:rPr lang="en" sz="3500" b="0" i="0" u="none" strike="noStrike" cap="none">
                <a:solidFill>
                  <a:srgbClr val="83FBA3"/>
                </a:solidFill>
                <a:latin typeface="NanumMyeongjo"/>
                <a:ea typeface="NanumMyeongjo"/>
                <a:cs typeface="NanumMyeongjo"/>
                <a:sym typeface="Nanum Myeongjo"/>
              </a:rPr>
              <a:t>What is the impact of our labels?</a:t>
            </a:r>
            <a:endParaRPr sz="3500" b="0" i="0" u="none" strike="noStrike" cap="none">
              <a:solidFill>
                <a:srgbClr val="83FBA3"/>
              </a:solidFill>
              <a:latin typeface="NanumMyeongjo"/>
              <a:ea typeface="NanumMyeongjo"/>
              <a:cs typeface="NanumMyeongjo"/>
              <a:sym typeface="Nanum Myeongj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9FC8D"/>
        </a:solidFill>
        <a:effectLst/>
      </p:bgPr>
    </p:bg>
    <p:spTree>
      <p:nvGrpSpPr>
        <p:cNvPr id="1" name="Shape 408"/>
        <p:cNvGrpSpPr/>
        <p:nvPr/>
      </p:nvGrpSpPr>
      <p:grpSpPr>
        <a:xfrm>
          <a:off x="0" y="0"/>
          <a:ext cx="0" cy="0"/>
          <a:chOff x="0" y="0"/>
          <a:chExt cx="0" cy="0"/>
        </a:xfrm>
      </p:grpSpPr>
      <p:sp>
        <p:nvSpPr>
          <p:cNvPr id="409" name="Google Shape;409;p27"/>
          <p:cNvSpPr txBox="1"/>
          <p:nvPr/>
        </p:nvSpPr>
        <p:spPr>
          <a:xfrm>
            <a:off x="615900" y="2077375"/>
            <a:ext cx="2617200" cy="347100"/>
          </a:xfrm>
          <a:prstGeom prst="rect">
            <a:avLst/>
          </a:prstGeom>
          <a:noFill/>
          <a:ln>
            <a:noFill/>
          </a:ln>
        </p:spPr>
        <p:txBody>
          <a:bodyPr spcFirstLastPara="1" wrap="square" lIns="91425" tIns="0" rIns="0" bIns="0" anchor="t" anchorCtr="0">
            <a:spAutoFit/>
          </a:bodyPr>
          <a:lstStyle/>
          <a:p>
            <a:pPr marL="82296" marR="0" lvl="0" indent="-82296" algn="l" rtl="0">
              <a:lnSpc>
                <a:spcPct val="105000"/>
              </a:lnSpc>
              <a:spcBef>
                <a:spcPts val="1200"/>
              </a:spcBef>
              <a:spcAft>
                <a:spcPts val="0"/>
              </a:spcAft>
              <a:buClr>
                <a:schemeClr val="dk1"/>
              </a:buClr>
              <a:buSzPts val="1100"/>
              <a:buFont typeface="DM Sans"/>
              <a:buChar char="●"/>
            </a:pPr>
            <a:r>
              <a:rPr lang="en" sz="1100" b="0" i="0" u="none" strike="noStrike" cap="none">
                <a:solidFill>
                  <a:schemeClr val="dk1"/>
                </a:solidFill>
                <a:latin typeface="DM Sans"/>
                <a:ea typeface="DM Sans"/>
                <a:cs typeface="DM Sans"/>
                <a:sym typeface="DM Sans"/>
              </a:rPr>
              <a:t>One thing you notice about each piece of student work.</a:t>
            </a:r>
            <a:endParaRPr sz="1100" b="0" i="0" u="none" strike="noStrike" cap="none">
              <a:solidFill>
                <a:schemeClr val="dk1"/>
              </a:solidFill>
              <a:latin typeface="DM Sans"/>
              <a:ea typeface="DM Sans"/>
              <a:cs typeface="DM Sans"/>
              <a:sym typeface="DM Sans"/>
            </a:endParaRPr>
          </a:p>
        </p:txBody>
      </p:sp>
      <p:sp>
        <p:nvSpPr>
          <p:cNvPr id="410" name="Google Shape;410;p27"/>
          <p:cNvSpPr txBox="1"/>
          <p:nvPr/>
        </p:nvSpPr>
        <p:spPr>
          <a:xfrm>
            <a:off x="615900" y="1764850"/>
            <a:ext cx="2617200" cy="1692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Clr>
                <a:srgbClr val="000000"/>
              </a:buClr>
              <a:buSzPts val="1100"/>
              <a:buFont typeface="Arial"/>
              <a:buNone/>
            </a:pPr>
            <a:r>
              <a:rPr lang="en" sz="1100" b="0" i="0" u="none" strike="noStrike" cap="none">
                <a:solidFill>
                  <a:schemeClr val="dk1"/>
                </a:solidFill>
                <a:latin typeface="DM Sans Medium"/>
                <a:ea typeface="DM Sans Medium"/>
                <a:cs typeface="DM Sans Medium"/>
                <a:sym typeface="DM Sans Medium"/>
              </a:rPr>
              <a:t>Jot down</a:t>
            </a:r>
            <a:endParaRPr sz="1100" b="0" i="0" u="none" strike="noStrike" cap="none">
              <a:solidFill>
                <a:srgbClr val="000000"/>
              </a:solidFill>
              <a:latin typeface="DM Sans Medium"/>
              <a:ea typeface="DM Sans Medium"/>
              <a:cs typeface="DM Sans Medium"/>
              <a:sym typeface="DM Sans Medium"/>
            </a:endParaRPr>
          </a:p>
        </p:txBody>
      </p:sp>
      <p:cxnSp>
        <p:nvCxnSpPr>
          <p:cNvPr id="411" name="Google Shape;411;p27"/>
          <p:cNvCxnSpPr/>
          <p:nvPr/>
        </p:nvCxnSpPr>
        <p:spPr>
          <a:xfrm>
            <a:off x="-2700" y="1482784"/>
            <a:ext cx="9149400" cy="0"/>
          </a:xfrm>
          <a:prstGeom prst="straightConnector1">
            <a:avLst/>
          </a:prstGeom>
          <a:noFill/>
          <a:ln w="9525" cap="flat" cmpd="sng">
            <a:solidFill>
              <a:schemeClr val="dk1"/>
            </a:solidFill>
            <a:prstDash val="solid"/>
            <a:round/>
            <a:headEnd type="none" w="sm" len="sm"/>
            <a:tailEnd type="none" w="sm" len="sm"/>
          </a:ln>
        </p:spPr>
      </p:cxnSp>
      <p:cxnSp>
        <p:nvCxnSpPr>
          <p:cNvPr id="412" name="Google Shape;412;p27"/>
          <p:cNvCxnSpPr/>
          <p:nvPr/>
        </p:nvCxnSpPr>
        <p:spPr>
          <a:xfrm>
            <a:off x="7081850" y="300"/>
            <a:ext cx="0" cy="5141400"/>
          </a:xfrm>
          <a:prstGeom prst="straightConnector1">
            <a:avLst/>
          </a:prstGeom>
          <a:noFill/>
          <a:ln w="9525" cap="flat" cmpd="sng">
            <a:solidFill>
              <a:schemeClr val="dk2"/>
            </a:solidFill>
            <a:prstDash val="solid"/>
            <a:round/>
            <a:headEnd type="none" w="sm" len="sm"/>
            <a:tailEnd type="none" w="sm" len="sm"/>
          </a:ln>
        </p:spPr>
      </p:cxnSp>
      <p:sp>
        <p:nvSpPr>
          <p:cNvPr id="413" name="Google Shape;413;p27"/>
          <p:cNvSpPr txBox="1"/>
          <p:nvPr/>
        </p:nvSpPr>
        <p:spPr>
          <a:xfrm>
            <a:off x="615900" y="303450"/>
            <a:ext cx="5453700" cy="914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Round 1:What </a:t>
            </a:r>
            <a:br>
              <a:rPr lang="en" sz="3300" b="0" i="0" u="none" strike="noStrike" cap="none">
                <a:solidFill>
                  <a:schemeClr val="dk1"/>
                </a:solidFill>
                <a:latin typeface="NanumMyeongjo"/>
                <a:ea typeface="NanumMyeongjo"/>
                <a:cs typeface="NanumMyeongjo"/>
                <a:sym typeface="Nanum Myeongjo"/>
              </a:rPr>
            </a:br>
            <a:r>
              <a:rPr lang="en" sz="3300" b="0" i="0" u="none" strike="noStrike" cap="none">
                <a:solidFill>
                  <a:schemeClr val="dk1"/>
                </a:solidFill>
                <a:latin typeface="NanumMyeongjo"/>
                <a:ea typeface="NanumMyeongjo"/>
                <a:cs typeface="NanumMyeongjo"/>
                <a:sym typeface="Nanum Myeongjo"/>
              </a:rPr>
              <a:t>do you notice?</a:t>
            </a:r>
            <a:endParaRPr sz="3300" b="0" i="0" u="none" strike="noStrike" cap="none">
              <a:solidFill>
                <a:schemeClr val="dk1"/>
              </a:solidFill>
              <a:latin typeface="NanumMyeongjo"/>
              <a:ea typeface="NanumMyeongjo"/>
              <a:cs typeface="NanumMyeongjo"/>
              <a:sym typeface="Nanum Myeongjo"/>
            </a:endParaRPr>
          </a:p>
        </p:txBody>
      </p:sp>
      <p:sp>
        <p:nvSpPr>
          <p:cNvPr id="414" name="Google Shape;414;p27"/>
          <p:cNvSpPr/>
          <p:nvPr/>
        </p:nvSpPr>
        <p:spPr>
          <a:xfrm>
            <a:off x="4448300" y="492950"/>
            <a:ext cx="4202400" cy="3821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 image of student work here</a:t>
            </a:r>
            <a:endParaRPr sz="1400" b="0" i="0" u="none" strike="noStrike" cap="none">
              <a:solidFill>
                <a:srgbClr val="000000"/>
              </a:solidFill>
              <a:latin typeface="Arial"/>
              <a:ea typeface="Arial"/>
              <a:cs typeface="Arial"/>
              <a:sym typeface="Arial"/>
            </a:endParaRPr>
          </a:p>
        </p:txBody>
      </p:sp>
      <p:sp>
        <p:nvSpPr>
          <p:cNvPr id="2" name="Rectangle 2">
            <a:extLst>
              <a:ext uri="{FF2B5EF4-FFF2-40B4-BE49-F238E27FC236}">
                <a16:creationId xmlns:a16="http://schemas.microsoft.com/office/drawing/2014/main" id="{1B2CF7C4-ABED-D61C-6F4B-13F72623A413}"/>
              </a:ext>
            </a:extLst>
          </p:cNvPr>
          <p:cNvSpPr>
            <a:spLocks noChangeArrowheads="1"/>
          </p:cNvSpPr>
          <p:nvPr/>
        </p:nvSpPr>
        <p:spPr bwMode="auto">
          <a:xfrm>
            <a:off x="0" y="-1"/>
            <a:ext cx="93756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6" descr="A graph with writing on it&#10;&#10;Description automatically generated">
            <a:extLst>
              <a:ext uri="{FF2B5EF4-FFF2-40B4-BE49-F238E27FC236}">
                <a16:creationId xmlns:a16="http://schemas.microsoft.com/office/drawing/2014/main" id="{BFEAFC11-54ED-3607-A09C-E9BA0A9D2EB5}"/>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t="35974"/>
          <a:stretch/>
        </p:blipFill>
        <p:spPr bwMode="auto">
          <a:xfrm>
            <a:off x="3773471" y="492950"/>
            <a:ext cx="5194359" cy="40937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9FC8D"/>
        </a:solidFill>
        <a:effectLst/>
      </p:bgPr>
    </p:bg>
    <p:spTree>
      <p:nvGrpSpPr>
        <p:cNvPr id="1" name="Shape 418"/>
        <p:cNvGrpSpPr/>
        <p:nvPr/>
      </p:nvGrpSpPr>
      <p:grpSpPr>
        <a:xfrm>
          <a:off x="0" y="0"/>
          <a:ext cx="0" cy="0"/>
          <a:chOff x="0" y="0"/>
          <a:chExt cx="0" cy="0"/>
        </a:xfrm>
      </p:grpSpPr>
      <p:cxnSp>
        <p:nvCxnSpPr>
          <p:cNvPr id="419" name="Google Shape;419;p28"/>
          <p:cNvCxnSpPr/>
          <p:nvPr/>
        </p:nvCxnSpPr>
        <p:spPr>
          <a:xfrm>
            <a:off x="-2700" y="1482784"/>
            <a:ext cx="9149400" cy="0"/>
          </a:xfrm>
          <a:prstGeom prst="straightConnector1">
            <a:avLst/>
          </a:prstGeom>
          <a:noFill/>
          <a:ln w="9525" cap="flat" cmpd="sng">
            <a:solidFill>
              <a:schemeClr val="dk1"/>
            </a:solidFill>
            <a:prstDash val="solid"/>
            <a:round/>
            <a:headEnd type="none" w="sm" len="sm"/>
            <a:tailEnd type="none" w="sm" len="sm"/>
          </a:ln>
        </p:spPr>
      </p:cxnSp>
      <p:cxnSp>
        <p:nvCxnSpPr>
          <p:cNvPr id="420" name="Google Shape;420;p28"/>
          <p:cNvCxnSpPr/>
          <p:nvPr/>
        </p:nvCxnSpPr>
        <p:spPr>
          <a:xfrm>
            <a:off x="7081850" y="300"/>
            <a:ext cx="0" cy="5141400"/>
          </a:xfrm>
          <a:prstGeom prst="straightConnector1">
            <a:avLst/>
          </a:prstGeom>
          <a:noFill/>
          <a:ln w="9525" cap="flat" cmpd="sng">
            <a:solidFill>
              <a:schemeClr val="dk2"/>
            </a:solidFill>
            <a:prstDash val="solid"/>
            <a:round/>
            <a:headEnd type="none" w="sm" len="sm"/>
            <a:tailEnd type="none" w="sm" len="sm"/>
          </a:ln>
        </p:spPr>
      </p:cxnSp>
      <p:sp>
        <p:nvSpPr>
          <p:cNvPr id="421" name="Google Shape;421;p28"/>
          <p:cNvSpPr txBox="1"/>
          <p:nvPr/>
        </p:nvSpPr>
        <p:spPr>
          <a:xfrm>
            <a:off x="615900" y="303450"/>
            <a:ext cx="5453700" cy="914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Round 1:What </a:t>
            </a:r>
            <a:br>
              <a:rPr lang="en" sz="3300" b="0" i="0" u="none" strike="noStrike" cap="none">
                <a:solidFill>
                  <a:schemeClr val="dk1"/>
                </a:solidFill>
                <a:latin typeface="NanumMyeongjo"/>
                <a:ea typeface="NanumMyeongjo"/>
                <a:cs typeface="NanumMyeongjo"/>
                <a:sym typeface="Nanum Myeongjo"/>
              </a:rPr>
            </a:br>
            <a:r>
              <a:rPr lang="en" sz="3300" b="0" i="0" u="none" strike="noStrike" cap="none">
                <a:solidFill>
                  <a:schemeClr val="dk1"/>
                </a:solidFill>
                <a:latin typeface="NanumMyeongjo"/>
                <a:ea typeface="NanumMyeongjo"/>
                <a:cs typeface="NanumMyeongjo"/>
                <a:sym typeface="Nanum Myeongjo"/>
              </a:rPr>
              <a:t>do you notice?</a:t>
            </a:r>
            <a:endParaRPr sz="2400" b="0" i="0" u="none" strike="noStrike" cap="none">
              <a:solidFill>
                <a:schemeClr val="dk1"/>
              </a:solidFill>
              <a:latin typeface="NanumMyeongjo"/>
              <a:ea typeface="NanumMyeongjo"/>
              <a:cs typeface="NanumMyeongjo"/>
              <a:sym typeface="Nanum Myeongjo"/>
            </a:endParaRPr>
          </a:p>
        </p:txBody>
      </p:sp>
      <p:sp>
        <p:nvSpPr>
          <p:cNvPr id="422" name="Google Shape;422;p28"/>
          <p:cNvSpPr/>
          <p:nvPr/>
        </p:nvSpPr>
        <p:spPr>
          <a:xfrm>
            <a:off x="1754212" y="2731675"/>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8"/>
          <p:cNvSpPr txBox="1"/>
          <p:nvPr/>
        </p:nvSpPr>
        <p:spPr>
          <a:xfrm>
            <a:off x="2057516" y="3350115"/>
            <a:ext cx="1386000" cy="646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a:solidFill>
                  <a:srgbClr val="BDFCD7"/>
                </a:solidFill>
                <a:latin typeface="DM Sans"/>
                <a:ea typeface="DM Sans"/>
                <a:cs typeface="DM Sans"/>
                <a:sym typeface="DM Sans"/>
              </a:rPr>
              <a:t>Come off mute and share what you saw!</a:t>
            </a:r>
            <a:endParaRPr sz="1400" b="1" i="0" u="none" strike="noStrike" cap="none" dirty="0">
              <a:solidFill>
                <a:srgbClr val="BDFCD7"/>
              </a:solidFill>
              <a:latin typeface="DM Sans"/>
              <a:ea typeface="DM Sans"/>
              <a:cs typeface="DM Sans"/>
              <a:sym typeface="DM Sans"/>
            </a:endParaRPr>
          </a:p>
        </p:txBody>
      </p:sp>
      <p:sp>
        <p:nvSpPr>
          <p:cNvPr id="424" name="Google Shape;424;p28"/>
          <p:cNvSpPr txBox="1"/>
          <p:nvPr/>
        </p:nvSpPr>
        <p:spPr>
          <a:xfrm>
            <a:off x="615900" y="2077375"/>
            <a:ext cx="2617200" cy="347100"/>
          </a:xfrm>
          <a:prstGeom prst="rect">
            <a:avLst/>
          </a:prstGeom>
          <a:noFill/>
          <a:ln>
            <a:noFill/>
          </a:ln>
        </p:spPr>
        <p:txBody>
          <a:bodyPr spcFirstLastPara="1" wrap="square" lIns="91425" tIns="0" rIns="0" bIns="0" anchor="t" anchorCtr="0">
            <a:spAutoFit/>
          </a:bodyPr>
          <a:lstStyle/>
          <a:p>
            <a:pPr marL="82296" marR="0" lvl="0" indent="-82296" algn="l" rtl="0">
              <a:lnSpc>
                <a:spcPct val="105000"/>
              </a:lnSpc>
              <a:spcBef>
                <a:spcPts val="1200"/>
              </a:spcBef>
              <a:spcAft>
                <a:spcPts val="0"/>
              </a:spcAft>
              <a:buClr>
                <a:schemeClr val="dk1"/>
              </a:buClr>
              <a:buSzPts val="1100"/>
              <a:buFont typeface="DM Sans"/>
              <a:buChar char="●"/>
            </a:pPr>
            <a:r>
              <a:rPr lang="en" sz="1100" b="0" i="0" u="none" strike="noStrike" cap="none">
                <a:solidFill>
                  <a:schemeClr val="dk1"/>
                </a:solidFill>
                <a:latin typeface="DM Sans"/>
                <a:ea typeface="DM Sans"/>
                <a:cs typeface="DM Sans"/>
                <a:sym typeface="DM Sans"/>
              </a:rPr>
              <a:t>One thing you notice about each piece of student work.</a:t>
            </a:r>
            <a:endParaRPr sz="1100" b="0" i="0" u="none" strike="noStrike" cap="none">
              <a:solidFill>
                <a:schemeClr val="dk1"/>
              </a:solidFill>
              <a:latin typeface="DM Sans"/>
              <a:ea typeface="DM Sans"/>
              <a:cs typeface="DM Sans"/>
              <a:sym typeface="DM Sans"/>
            </a:endParaRPr>
          </a:p>
        </p:txBody>
      </p:sp>
      <p:sp>
        <p:nvSpPr>
          <p:cNvPr id="425" name="Google Shape;425;p28"/>
          <p:cNvSpPr txBox="1"/>
          <p:nvPr/>
        </p:nvSpPr>
        <p:spPr>
          <a:xfrm>
            <a:off x="615900" y="1764850"/>
            <a:ext cx="2617200" cy="1692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Clr>
                <a:srgbClr val="000000"/>
              </a:buClr>
              <a:buSzPts val="1100"/>
              <a:buFont typeface="Arial"/>
              <a:buNone/>
            </a:pPr>
            <a:r>
              <a:rPr lang="en" sz="1100" b="0" i="0" u="none" strike="noStrike" cap="none">
                <a:solidFill>
                  <a:schemeClr val="dk1"/>
                </a:solidFill>
                <a:latin typeface="DM Sans Medium"/>
                <a:ea typeface="DM Sans Medium"/>
                <a:cs typeface="DM Sans Medium"/>
                <a:sym typeface="DM Sans Medium"/>
              </a:rPr>
              <a:t>Jot down</a:t>
            </a:r>
            <a:endParaRPr sz="1100" b="0" i="0" u="none" strike="noStrike" cap="none">
              <a:solidFill>
                <a:srgbClr val="000000"/>
              </a:solidFill>
              <a:latin typeface="DM Sans Medium"/>
              <a:ea typeface="DM Sans Medium"/>
              <a:cs typeface="DM Sans Medium"/>
              <a:sym typeface="DM Sans Medium"/>
            </a:endParaRPr>
          </a:p>
        </p:txBody>
      </p:sp>
      <p:sp>
        <p:nvSpPr>
          <p:cNvPr id="426" name="Google Shape;426;p28"/>
          <p:cNvSpPr/>
          <p:nvPr/>
        </p:nvSpPr>
        <p:spPr>
          <a:xfrm>
            <a:off x="4448300" y="492950"/>
            <a:ext cx="4202400" cy="3821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 image of student work here</a:t>
            </a:r>
            <a:endParaRPr sz="1400" b="0" i="0" u="none" strike="noStrike" cap="none">
              <a:solidFill>
                <a:srgbClr val="000000"/>
              </a:solidFill>
              <a:latin typeface="Arial"/>
              <a:ea typeface="Arial"/>
              <a:cs typeface="Arial"/>
              <a:sym typeface="Arial"/>
            </a:endParaRPr>
          </a:p>
        </p:txBody>
      </p:sp>
      <p:pic>
        <p:nvPicPr>
          <p:cNvPr id="2" name="Picture 6" descr="A graph with writing on it&#10;&#10;Description automatically generated">
            <a:extLst>
              <a:ext uri="{FF2B5EF4-FFF2-40B4-BE49-F238E27FC236}">
                <a16:creationId xmlns:a16="http://schemas.microsoft.com/office/drawing/2014/main" id="{264AF01F-D792-FD3A-9C13-26CFDE1F4E1D}"/>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t="35974"/>
          <a:stretch>
            <a:fillRect/>
          </a:stretch>
        </p:blipFill>
        <p:spPr bwMode="auto">
          <a:xfrm>
            <a:off x="3949641" y="377579"/>
            <a:ext cx="5194359" cy="40937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430"/>
        <p:cNvGrpSpPr/>
        <p:nvPr/>
      </p:nvGrpSpPr>
      <p:grpSpPr>
        <a:xfrm>
          <a:off x="0" y="0"/>
          <a:ext cx="0" cy="0"/>
          <a:chOff x="0" y="0"/>
          <a:chExt cx="0" cy="0"/>
        </a:xfrm>
      </p:grpSpPr>
      <p:cxnSp>
        <p:nvCxnSpPr>
          <p:cNvPr id="431" name="Google Shape;431;p29"/>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432" name="Google Shape;432;p29"/>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433" name="Google Shape;433;p29"/>
          <p:cNvSpPr txBox="1"/>
          <p:nvPr/>
        </p:nvSpPr>
        <p:spPr>
          <a:xfrm>
            <a:off x="1613100" y="376226"/>
            <a:ext cx="5917800" cy="53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1000"/>
              </a:spcAft>
              <a:buClr>
                <a:schemeClr val="dk1"/>
              </a:buClr>
              <a:buSzPts val="1100"/>
              <a:buFont typeface="Arial"/>
              <a:buNone/>
            </a:pPr>
            <a:r>
              <a:rPr lang="en" sz="3500" b="0" i="0" u="none" strike="noStrike" cap="none">
                <a:solidFill>
                  <a:srgbClr val="83FBA3"/>
                </a:solidFill>
                <a:latin typeface="NanumMyeongjo"/>
                <a:ea typeface="NanumMyeongjo"/>
                <a:cs typeface="NanumMyeongjo"/>
                <a:sym typeface="Nanum Myeongjo"/>
              </a:rPr>
              <a:t>Criteria for Success</a:t>
            </a:r>
            <a:endParaRPr sz="3500" b="0" i="0" u="none" strike="noStrike" cap="none">
              <a:solidFill>
                <a:schemeClr val="lt1"/>
              </a:solidFill>
              <a:latin typeface="NanumMyeongjo"/>
              <a:ea typeface="NanumMyeongjo"/>
              <a:cs typeface="NanumMyeongjo"/>
              <a:sym typeface="Nanum Myeongjo"/>
            </a:endParaRPr>
          </a:p>
        </p:txBody>
      </p:sp>
      <p:graphicFrame>
        <p:nvGraphicFramePr>
          <p:cNvPr id="434" name="Google Shape;434;p29"/>
          <p:cNvGraphicFramePr/>
          <p:nvPr/>
        </p:nvGraphicFramePr>
        <p:xfrm>
          <a:off x="1037388" y="1308850"/>
          <a:ext cx="7324275" cy="2410105"/>
        </p:xfrm>
        <a:graphic>
          <a:graphicData uri="http://schemas.openxmlformats.org/drawingml/2006/table">
            <a:tbl>
              <a:tblPr>
                <a:noFill/>
                <a:tableStyleId>{7FE27984-13DA-494D-8312-DBD29636A6BB}</a:tableStyleId>
              </a:tblPr>
              <a:tblGrid>
                <a:gridCol w="2677225">
                  <a:extLst>
                    <a:ext uri="{9D8B030D-6E8A-4147-A177-3AD203B41FA5}">
                      <a16:colId xmlns:a16="http://schemas.microsoft.com/office/drawing/2014/main" val="20000"/>
                    </a:ext>
                  </a:extLst>
                </a:gridCol>
                <a:gridCol w="2807825">
                  <a:extLst>
                    <a:ext uri="{9D8B030D-6E8A-4147-A177-3AD203B41FA5}">
                      <a16:colId xmlns:a16="http://schemas.microsoft.com/office/drawing/2014/main" val="20001"/>
                    </a:ext>
                  </a:extLst>
                </a:gridCol>
                <a:gridCol w="1839225">
                  <a:extLst>
                    <a:ext uri="{9D8B030D-6E8A-4147-A177-3AD203B41FA5}">
                      <a16:colId xmlns:a16="http://schemas.microsoft.com/office/drawing/2014/main" val="20002"/>
                    </a:ext>
                  </a:extLst>
                </a:gridCol>
              </a:tblGrid>
              <a:tr h="50002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DM Sans"/>
                          <a:ea typeface="DM Sans"/>
                          <a:cs typeface="DM Sans"/>
                          <a:sym typeface="DM Sans"/>
                        </a:rPr>
                        <a:t>Conference and Provide Revision Support</a:t>
                      </a:r>
                      <a:endParaRPr sz="1200" b="1" u="none" strike="noStrike" cap="none">
                        <a:latin typeface="DM Sans"/>
                        <a:ea typeface="DM Sans"/>
                        <a:cs typeface="DM Sans"/>
                        <a:sym typeface="DM Sans"/>
                      </a:endParaRPr>
                    </a:p>
                  </a:txBody>
                  <a:tcPr marL="63500" marR="63500" marT="63500" marB="63500">
                    <a:solidFill>
                      <a:srgbClr val="83FBA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DM Sans"/>
                          <a:ea typeface="DM Sans"/>
                          <a:cs typeface="DM Sans"/>
                          <a:sym typeface="DM Sans"/>
                        </a:rPr>
                        <a:t>Accept with Revision</a:t>
                      </a:r>
                      <a:endParaRPr sz="1200" b="1" u="none" strike="noStrike" cap="none">
                        <a:latin typeface="DM Sans"/>
                        <a:ea typeface="DM Sans"/>
                        <a:cs typeface="DM Sans"/>
                        <a:sym typeface="DM Sans"/>
                      </a:endParaRPr>
                    </a:p>
                  </a:txBody>
                  <a:tcPr marL="63500" marR="63500" marT="63500" marB="63500">
                    <a:lnB w="12700" cap="flat" cmpd="sng">
                      <a:solidFill>
                        <a:srgbClr val="1F1F1F"/>
                      </a:solidFill>
                      <a:prstDash val="solid"/>
                      <a:round/>
                      <a:headEnd type="none" w="sm" len="sm"/>
                      <a:tailEnd type="none" w="sm" len="sm"/>
                    </a:lnB>
                    <a:solidFill>
                      <a:srgbClr val="83FBA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DM Sans"/>
                          <a:ea typeface="DM Sans"/>
                          <a:cs typeface="DM Sans"/>
                          <a:sym typeface="DM Sans"/>
                        </a:rPr>
                        <a:t>Accept</a:t>
                      </a:r>
                      <a:endParaRPr sz="1200" b="1" u="none" strike="noStrike" cap="none">
                        <a:latin typeface="DM Sans"/>
                        <a:ea typeface="DM Sans"/>
                        <a:cs typeface="DM Sans"/>
                        <a:sym typeface="DM Sans"/>
                      </a:endParaRPr>
                    </a:p>
                  </a:txBody>
                  <a:tcPr marL="63500" marR="63500" marT="63500" marB="63500">
                    <a:solidFill>
                      <a:srgbClr val="83FBA3"/>
                    </a:solidFill>
                  </a:tcPr>
                </a:tc>
                <a:extLst>
                  <a:ext uri="{0D108BD9-81ED-4DB2-BD59-A6C34878D82A}">
                    <a16:rowId xmlns:a16="http://schemas.microsoft.com/office/drawing/2014/main" val="10000"/>
                  </a:ext>
                </a:extLst>
              </a:tr>
              <a:tr h="1634625">
                <a:tc>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solidFill>
                            <a:schemeClr val="lt1"/>
                          </a:solidFill>
                          <a:latin typeface="DM Sans"/>
                          <a:ea typeface="DM Sans"/>
                          <a:cs typeface="DM Sans"/>
                          <a:sym typeface="DM Sans"/>
                        </a:rPr>
                        <a:t>The student’s artifact shows an emerging understanding of the expectations of the indicator(s). After conferencing and additional instruction/learning, the student may provide a revised or different artifact as evidence of the indicator(s). </a:t>
                      </a:r>
                      <a:endParaRPr sz="1300" u="none" strike="noStrike" cap="none">
                        <a:solidFill>
                          <a:schemeClr val="lt1"/>
                        </a:solidFill>
                        <a:latin typeface="DM Sans"/>
                        <a:ea typeface="DM Sans"/>
                        <a:cs typeface="DM Sans"/>
                        <a:sym typeface="DM Sans"/>
                      </a:endParaRPr>
                    </a:p>
                  </a:txBody>
                  <a:tcPr marL="63500" marR="63500" marT="63500" marB="63500">
                    <a:lnR w="12700" cap="flat" cmpd="sng">
                      <a:solidFill>
                        <a:srgbClr val="1F1F1F"/>
                      </a:solidFill>
                      <a:prstDash val="solid"/>
                      <a:round/>
                      <a:headEnd type="none" w="sm" len="sm"/>
                      <a:tailEnd type="none" w="sm" len="sm"/>
                    </a:lnR>
                    <a:solidFill>
                      <a:schemeClr val="accent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solidFill>
                            <a:schemeClr val="lt1"/>
                          </a:solidFill>
                          <a:latin typeface="DM Sans"/>
                          <a:ea typeface="DM Sans"/>
                          <a:cs typeface="DM Sans"/>
                          <a:sym typeface="DM Sans"/>
                        </a:rPr>
                        <a:t>The student’s artifact is approaching a full understanding of the expectations of the indicator(s). The artifact may contain execution errors that should be corrected in revision. The student may revise the selected artifact or submit a different artifact.</a:t>
                      </a:r>
                      <a:endParaRPr sz="1300" u="none" strike="noStrike" cap="none">
                        <a:solidFill>
                          <a:schemeClr val="lt1"/>
                        </a:solidFill>
                        <a:latin typeface="DM Sans"/>
                        <a:ea typeface="DM Sans"/>
                        <a:cs typeface="DM Sans"/>
                        <a:sym typeface="DM Sans"/>
                      </a:endParaRPr>
                    </a:p>
                  </a:txBody>
                  <a:tcPr marL="63500" marR="63500" marT="63500" marB="63500">
                    <a:lnL w="12700" cap="flat" cmpd="sng">
                      <a:solidFill>
                        <a:srgbClr val="1F1F1F"/>
                      </a:solidFill>
                      <a:prstDash val="solid"/>
                      <a:round/>
                      <a:headEnd type="none" w="sm" len="sm"/>
                      <a:tailEnd type="none" w="sm" len="sm"/>
                    </a:lnL>
                    <a:lnR w="12700" cap="flat" cmpd="sng">
                      <a:solidFill>
                        <a:srgbClr val="1F1F1F"/>
                      </a:solidFill>
                      <a:prstDash val="solid"/>
                      <a:round/>
                      <a:headEnd type="none" w="sm" len="sm"/>
                      <a:tailEnd type="none" w="sm" len="sm"/>
                    </a:lnR>
                    <a:lnT w="12700" cap="flat" cmpd="sng">
                      <a:solidFill>
                        <a:srgbClr val="1F1F1F"/>
                      </a:solidFill>
                      <a:prstDash val="solid"/>
                      <a:round/>
                      <a:headEnd type="none" w="sm" len="sm"/>
                      <a:tailEnd type="none" w="sm" len="sm"/>
                    </a:lnT>
                    <a:lnB w="12700" cap="flat" cmpd="sng">
                      <a:solidFill>
                        <a:srgbClr val="1F1F1F"/>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solidFill>
                            <a:schemeClr val="lt1"/>
                          </a:solidFill>
                          <a:latin typeface="DM Sans"/>
                          <a:ea typeface="DM Sans"/>
                          <a:cs typeface="DM Sans"/>
                          <a:sym typeface="DM Sans"/>
                        </a:rPr>
                        <a:t>The student’s artifact demonstrates evidence that they have met the expectations of the indicator(s).</a:t>
                      </a:r>
                      <a:endParaRPr sz="1300" u="none" strike="noStrike" cap="none">
                        <a:solidFill>
                          <a:schemeClr val="lt1"/>
                        </a:solidFill>
                        <a:latin typeface="DM Sans"/>
                        <a:ea typeface="DM Sans"/>
                        <a:cs typeface="DM Sans"/>
                        <a:sym typeface="DM Sans"/>
                      </a:endParaRPr>
                    </a:p>
                  </a:txBody>
                  <a:tcPr marL="63500" marR="63500" marT="63500" marB="63500">
                    <a:lnL w="12700" cap="flat" cmpd="sng">
                      <a:solidFill>
                        <a:srgbClr val="1F1F1F"/>
                      </a:solidFill>
                      <a:prstDash val="solid"/>
                      <a:round/>
                      <a:headEnd type="none" w="sm" len="sm"/>
                      <a:tailEnd type="none" w="sm" len="sm"/>
                    </a:lnL>
                    <a:solidFill>
                      <a:schemeClr val="accent3"/>
                    </a:solidFill>
                  </a:tcPr>
                </a:tc>
                <a:extLst>
                  <a:ext uri="{0D108BD9-81ED-4DB2-BD59-A6C34878D82A}">
                    <a16:rowId xmlns:a16="http://schemas.microsoft.com/office/drawing/2014/main" val="10001"/>
                  </a:ext>
                </a:extLst>
              </a:tr>
            </a:tbl>
          </a:graphicData>
        </a:graphic>
      </p:graphicFrame>
      <p:sp>
        <p:nvSpPr>
          <p:cNvPr id="435" name="Google Shape;435;p29"/>
          <p:cNvSpPr/>
          <p:nvPr/>
        </p:nvSpPr>
        <p:spPr>
          <a:xfrm>
            <a:off x="6956600" y="3044050"/>
            <a:ext cx="1946100" cy="1946100"/>
          </a:xfrm>
          <a:prstGeom prst="teardrop">
            <a:avLst>
              <a:gd name="adj" fmla="val 100000"/>
            </a:avLst>
          </a:prstGeom>
          <a:solidFill>
            <a:srgbClr val="83FB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9"/>
          <p:cNvSpPr txBox="1"/>
          <p:nvPr/>
        </p:nvSpPr>
        <p:spPr>
          <a:xfrm>
            <a:off x="7148900" y="3763150"/>
            <a:ext cx="15615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145758"/>
                </a:solidFill>
                <a:latin typeface="Proxima Nova"/>
                <a:ea typeface="Proxima Nova"/>
                <a:cs typeface="Proxima Nova"/>
                <a:sym typeface="Proxima Nova"/>
              </a:rPr>
              <a:t>What resonates with you? What questions surace for you?</a:t>
            </a:r>
            <a:endParaRPr sz="1100" b="1" i="0" u="none" strike="noStrike" cap="none">
              <a:solidFill>
                <a:srgbClr val="145758"/>
              </a:solidFill>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151"/>
        <p:cNvGrpSpPr/>
        <p:nvPr/>
      </p:nvGrpSpPr>
      <p:grpSpPr>
        <a:xfrm>
          <a:off x="0" y="0"/>
          <a:ext cx="0" cy="0"/>
          <a:chOff x="0" y="0"/>
          <a:chExt cx="0" cy="0"/>
        </a:xfrm>
      </p:grpSpPr>
      <p:cxnSp>
        <p:nvCxnSpPr>
          <p:cNvPr id="152" name="Google Shape;152;p3"/>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153" name="Google Shape;153;p3"/>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154" name="Google Shape;154;p3"/>
          <p:cNvSpPr txBox="1"/>
          <p:nvPr/>
        </p:nvSpPr>
        <p:spPr>
          <a:xfrm>
            <a:off x="768300" y="379351"/>
            <a:ext cx="5917800" cy="241091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3500" b="0" i="0" u="none" strike="noStrike" cap="none" dirty="0">
                <a:solidFill>
                  <a:srgbClr val="83FBA3"/>
                </a:solidFill>
                <a:latin typeface="NanumMyeongjo"/>
                <a:ea typeface="NanumMyeongjo"/>
                <a:cs typeface="NanumMyeongjo"/>
                <a:sym typeface="Nanum Myeongjo"/>
              </a:rPr>
              <a:t>Welcome!</a:t>
            </a:r>
            <a:endParaRPr sz="3500" b="0" i="0" u="none" strike="noStrike" cap="none" dirty="0">
              <a:solidFill>
                <a:srgbClr val="83FBA3"/>
              </a:solidFill>
              <a:latin typeface="NanumMyeongjo"/>
              <a:ea typeface="NanumMyeongjo"/>
              <a:cs typeface="NanumMyeongjo"/>
              <a:sym typeface="Nanum Myeongjo"/>
            </a:endParaRPr>
          </a:p>
          <a:p>
            <a:pPr marL="0" marR="0" lvl="0" indent="0" algn="l" rtl="0">
              <a:lnSpc>
                <a:spcPct val="100000"/>
              </a:lnSpc>
              <a:spcBef>
                <a:spcPts val="1000"/>
              </a:spcBef>
              <a:spcAft>
                <a:spcPts val="1000"/>
              </a:spcAft>
              <a:buClr>
                <a:schemeClr val="dk1"/>
              </a:buClr>
              <a:buSzPts val="1100"/>
              <a:buFont typeface="Arial"/>
              <a:buNone/>
            </a:pPr>
            <a:r>
              <a:rPr lang="en" sz="3500" b="0" i="0" u="none" strike="noStrike" cap="none" dirty="0">
                <a:solidFill>
                  <a:schemeClr val="lt1"/>
                </a:solidFill>
                <a:latin typeface="DM Sans"/>
                <a:ea typeface="DM Sans"/>
                <a:cs typeface="DM Sans"/>
                <a:sym typeface="DM Sans"/>
              </a:rPr>
              <a:t>Community Builder:</a:t>
            </a:r>
            <a:br>
              <a:rPr lang="en" sz="3500" b="0" i="0" u="none" strike="noStrike" cap="none" dirty="0">
                <a:solidFill>
                  <a:schemeClr val="lt1"/>
                </a:solidFill>
                <a:latin typeface="NanumMyeongjo"/>
                <a:ea typeface="NanumMyeongjo"/>
                <a:cs typeface="NanumMyeongjo"/>
                <a:sym typeface="Nanum Myeongjo"/>
              </a:rPr>
            </a:br>
            <a:r>
              <a:rPr lang="en" sz="3500" b="0" i="0" u="none" strike="noStrike" cap="none" dirty="0">
                <a:solidFill>
                  <a:schemeClr val="lt1"/>
                </a:solidFill>
                <a:latin typeface="NanumMyeongjo"/>
                <a:ea typeface="NanumMyeongjo"/>
                <a:cs typeface="NanumMyeongjo"/>
                <a:sym typeface="Nanum Myeongjo"/>
              </a:rPr>
              <a:t>Write your 6 word math story. Get ready to share!</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440"/>
        <p:cNvGrpSpPr/>
        <p:nvPr/>
      </p:nvGrpSpPr>
      <p:grpSpPr>
        <a:xfrm>
          <a:off x="0" y="0"/>
          <a:ext cx="0" cy="0"/>
          <a:chOff x="0" y="0"/>
          <a:chExt cx="0" cy="0"/>
        </a:xfrm>
      </p:grpSpPr>
      <p:cxnSp>
        <p:nvCxnSpPr>
          <p:cNvPr id="441" name="Google Shape;441;p30"/>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442" name="Google Shape;442;p30"/>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443" name="Google Shape;443;p30"/>
          <p:cNvSpPr txBox="1"/>
          <p:nvPr/>
        </p:nvSpPr>
        <p:spPr>
          <a:xfrm>
            <a:off x="651600" y="1221875"/>
            <a:ext cx="7762200" cy="3448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2300" b="0" i="0" u="none" strike="noStrike" cap="none">
                <a:solidFill>
                  <a:schemeClr val="lt1"/>
                </a:solidFill>
                <a:latin typeface="DM Sans"/>
                <a:ea typeface="DM Sans"/>
                <a:cs typeface="DM Sans"/>
                <a:sym typeface="DM Sans"/>
              </a:rPr>
              <a:t>The best learning is driven by students’ authentic questions- the kinds of wonderings that keep them up at night and light their cognitive fires. As an educator and instructional leader, you have the power to model relentless curiosity and the power of inquiry </a:t>
            </a:r>
            <a:r>
              <a:rPr lang="en" sz="2000" b="0" i="0" u="none" strike="noStrike" cap="none">
                <a:solidFill>
                  <a:schemeClr val="lt1"/>
                </a:solidFill>
                <a:latin typeface="DM Sans"/>
                <a:ea typeface="DM Sans"/>
                <a:cs typeface="DM Sans"/>
                <a:sym typeface="DM Sans"/>
              </a:rPr>
              <a:t>(Safir and Dugan, 2021, p. 112).</a:t>
            </a:r>
            <a:endParaRPr sz="2000" b="0" i="0" u="none" strike="noStrike" cap="none">
              <a:solidFill>
                <a:schemeClr val="lt1"/>
              </a:solidFill>
              <a:latin typeface="DM Sans"/>
              <a:ea typeface="DM Sans"/>
              <a:cs typeface="DM Sans"/>
              <a:sym typeface="DM Sans"/>
            </a:endParaRPr>
          </a:p>
          <a:p>
            <a:pPr marL="0" marR="0" lvl="0" indent="0" algn="l" rtl="0">
              <a:lnSpc>
                <a:spcPct val="115000"/>
              </a:lnSpc>
              <a:spcBef>
                <a:spcPts val="1200"/>
              </a:spcBef>
              <a:spcAft>
                <a:spcPts val="0"/>
              </a:spcAft>
              <a:buClr>
                <a:schemeClr val="dk1"/>
              </a:buClr>
              <a:buSzPts val="1100"/>
              <a:buFont typeface="Arial"/>
              <a:buNone/>
            </a:pPr>
            <a:endParaRPr sz="2000" b="0" i="0" u="none" strike="noStrike" cap="none">
              <a:solidFill>
                <a:schemeClr val="lt1"/>
              </a:solidFill>
              <a:latin typeface="DM Sans"/>
              <a:ea typeface="DM Sans"/>
              <a:cs typeface="DM Sans"/>
              <a:sym typeface="DM Sans"/>
            </a:endParaRPr>
          </a:p>
          <a:p>
            <a:pPr marL="457200" marR="0" lvl="0" indent="0" algn="l" rtl="0">
              <a:lnSpc>
                <a:spcPct val="115000"/>
              </a:lnSpc>
              <a:spcBef>
                <a:spcPts val="1200"/>
              </a:spcBef>
              <a:spcAft>
                <a:spcPts val="0"/>
              </a:spcAft>
              <a:buClr>
                <a:schemeClr val="dk1"/>
              </a:buClr>
              <a:buSzPts val="1100"/>
              <a:buFont typeface="Arial"/>
              <a:buNone/>
            </a:pPr>
            <a:r>
              <a:rPr lang="en" sz="1200" b="0" i="0" u="none" strike="noStrike" cap="none">
                <a:solidFill>
                  <a:schemeClr val="lt1"/>
                </a:solidFill>
                <a:latin typeface="DM Sans"/>
                <a:ea typeface="DM Sans"/>
                <a:cs typeface="DM Sans"/>
                <a:sym typeface="DM Sans"/>
              </a:rPr>
              <a:t>Source: Safir, Shane, and Jamila Dugan. Street Data: A Next-Generation Model for Equity, Pedagogy, and School Transformation. Corwin, 2021. </a:t>
            </a:r>
            <a:endParaRPr sz="2300" b="0" i="0" u="none" strike="noStrike" cap="none">
              <a:solidFill>
                <a:schemeClr val="lt1"/>
              </a:solidFill>
              <a:latin typeface="DM Sans"/>
              <a:ea typeface="DM Sans"/>
              <a:cs typeface="DM Sans"/>
              <a:sym typeface="DM Sans"/>
            </a:endParaRPr>
          </a:p>
        </p:txBody>
      </p:sp>
      <p:sp>
        <p:nvSpPr>
          <p:cNvPr id="444" name="Google Shape;444;p30"/>
          <p:cNvSpPr txBox="1"/>
          <p:nvPr/>
        </p:nvSpPr>
        <p:spPr>
          <a:xfrm>
            <a:off x="615900" y="368375"/>
            <a:ext cx="7681200" cy="538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000"/>
              </a:spcAft>
              <a:buClr>
                <a:srgbClr val="000000"/>
              </a:buClr>
              <a:buSzPts val="3500"/>
              <a:buFont typeface="Arial"/>
              <a:buNone/>
            </a:pPr>
            <a:r>
              <a:rPr lang="en" sz="3500" b="0" i="0" u="none" strike="noStrike" cap="none">
                <a:solidFill>
                  <a:srgbClr val="83FBA3"/>
                </a:solidFill>
                <a:latin typeface="NanumMyeongjo"/>
                <a:ea typeface="NanumMyeongjo"/>
                <a:cs typeface="NanumMyeongjo"/>
                <a:sym typeface="Nanum Myeongjo"/>
              </a:rPr>
              <a:t>Humanizing Assessment</a:t>
            </a:r>
            <a:endParaRPr sz="3500" b="0" i="0" u="none" strike="noStrike" cap="none">
              <a:solidFill>
                <a:srgbClr val="83FBA3"/>
              </a:solidFill>
              <a:latin typeface="NanumMyeongjo"/>
              <a:ea typeface="NanumMyeongjo"/>
              <a:cs typeface="NanumMyeongjo"/>
              <a:sym typeface="Nanum Myeongj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448"/>
        <p:cNvGrpSpPr/>
        <p:nvPr/>
      </p:nvGrpSpPr>
      <p:grpSpPr>
        <a:xfrm>
          <a:off x="0" y="0"/>
          <a:ext cx="0" cy="0"/>
          <a:chOff x="0" y="0"/>
          <a:chExt cx="0" cy="0"/>
        </a:xfrm>
      </p:grpSpPr>
      <p:cxnSp>
        <p:nvCxnSpPr>
          <p:cNvPr id="449" name="Google Shape;449;p31"/>
          <p:cNvCxnSpPr/>
          <p:nvPr/>
        </p:nvCxnSpPr>
        <p:spPr>
          <a:xfrm>
            <a:off x="6900" y="1085975"/>
            <a:ext cx="9152400" cy="0"/>
          </a:xfrm>
          <a:prstGeom prst="straightConnector1">
            <a:avLst/>
          </a:prstGeom>
          <a:noFill/>
          <a:ln w="9525" cap="flat" cmpd="sng">
            <a:solidFill>
              <a:srgbClr val="000000"/>
            </a:solidFill>
            <a:prstDash val="solid"/>
            <a:round/>
            <a:headEnd type="none" w="sm" len="sm"/>
            <a:tailEnd type="none" w="sm" len="sm"/>
          </a:ln>
        </p:spPr>
      </p:cxnSp>
      <p:sp>
        <p:nvSpPr>
          <p:cNvPr id="450" name="Google Shape;450;p31"/>
          <p:cNvSpPr txBox="1"/>
          <p:nvPr/>
        </p:nvSpPr>
        <p:spPr>
          <a:xfrm>
            <a:off x="3120200" y="608950"/>
            <a:ext cx="53964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DM Sans"/>
                <a:ea typeface="DM Sans"/>
                <a:cs typeface="DM Sans"/>
                <a:sym typeface="DM Sans"/>
              </a:rPr>
              <a:t>Let’s examine some work together:</a:t>
            </a:r>
            <a:endParaRPr sz="1400" b="1" i="0" u="none" strike="noStrike" cap="none">
              <a:solidFill>
                <a:schemeClr val="dk1"/>
              </a:solidFill>
              <a:latin typeface="DM Sans"/>
              <a:ea typeface="DM Sans"/>
              <a:cs typeface="DM Sans"/>
              <a:sym typeface="DM Sans"/>
            </a:endParaRPr>
          </a:p>
        </p:txBody>
      </p:sp>
      <p:cxnSp>
        <p:nvCxnSpPr>
          <p:cNvPr id="451" name="Google Shape;451;p31"/>
          <p:cNvCxnSpPr/>
          <p:nvPr/>
        </p:nvCxnSpPr>
        <p:spPr>
          <a:xfrm>
            <a:off x="8834775" y="-6900"/>
            <a:ext cx="0" cy="5155800"/>
          </a:xfrm>
          <a:prstGeom prst="straightConnector1">
            <a:avLst/>
          </a:prstGeom>
          <a:noFill/>
          <a:ln w="9525" cap="flat" cmpd="sng">
            <a:solidFill>
              <a:srgbClr val="000000"/>
            </a:solidFill>
            <a:prstDash val="solid"/>
            <a:round/>
            <a:headEnd type="none" w="sm" len="sm"/>
            <a:tailEnd type="none" w="sm" len="sm"/>
          </a:ln>
        </p:spPr>
      </p:cxnSp>
      <p:sp>
        <p:nvSpPr>
          <p:cNvPr id="452" name="Google Shape;452;p31"/>
          <p:cNvSpPr/>
          <p:nvPr/>
        </p:nvSpPr>
        <p:spPr>
          <a:xfrm>
            <a:off x="0" y="0"/>
            <a:ext cx="2796600" cy="51435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53" name="Google Shape;453;p31"/>
          <p:cNvCxnSpPr/>
          <p:nvPr/>
        </p:nvCxnSpPr>
        <p:spPr>
          <a:xfrm>
            <a:off x="-13800" y="4831525"/>
            <a:ext cx="9173100" cy="0"/>
          </a:xfrm>
          <a:prstGeom prst="straightConnector1">
            <a:avLst/>
          </a:prstGeom>
          <a:noFill/>
          <a:ln w="9525" cap="flat" cmpd="sng">
            <a:solidFill>
              <a:srgbClr val="000000"/>
            </a:solidFill>
            <a:prstDash val="solid"/>
            <a:round/>
            <a:headEnd type="none" w="sm" len="sm"/>
            <a:tailEnd type="none" w="sm" len="sm"/>
          </a:ln>
        </p:spPr>
      </p:cxnSp>
      <p:cxnSp>
        <p:nvCxnSpPr>
          <p:cNvPr id="454" name="Google Shape;454;p31"/>
          <p:cNvCxnSpPr/>
          <p:nvPr/>
        </p:nvCxnSpPr>
        <p:spPr>
          <a:xfrm>
            <a:off x="2796525" y="-6900"/>
            <a:ext cx="0" cy="5155800"/>
          </a:xfrm>
          <a:prstGeom prst="straightConnector1">
            <a:avLst/>
          </a:prstGeom>
          <a:noFill/>
          <a:ln w="9525" cap="flat" cmpd="sng">
            <a:solidFill>
              <a:schemeClr val="dk1"/>
            </a:solidFill>
            <a:prstDash val="solid"/>
            <a:round/>
            <a:headEnd type="none" w="sm" len="sm"/>
            <a:tailEnd type="none" w="sm" len="sm"/>
          </a:ln>
        </p:spPr>
      </p:cxnSp>
      <p:cxnSp>
        <p:nvCxnSpPr>
          <p:cNvPr id="455" name="Google Shape;455;p31"/>
          <p:cNvCxnSpPr/>
          <p:nvPr/>
        </p:nvCxnSpPr>
        <p:spPr>
          <a:xfrm>
            <a:off x="6900" y="317500"/>
            <a:ext cx="9152400" cy="0"/>
          </a:xfrm>
          <a:prstGeom prst="straightConnector1">
            <a:avLst/>
          </a:prstGeom>
          <a:noFill/>
          <a:ln w="9525" cap="flat" cmpd="sng">
            <a:solidFill>
              <a:srgbClr val="000000"/>
            </a:solidFill>
            <a:prstDash val="solid"/>
            <a:round/>
            <a:headEnd type="none" w="sm" len="sm"/>
            <a:tailEnd type="none" w="sm" len="sm"/>
          </a:ln>
        </p:spPr>
      </p:cxnSp>
      <p:sp>
        <p:nvSpPr>
          <p:cNvPr id="456" name="Google Shape;456;p31"/>
          <p:cNvSpPr txBox="1"/>
          <p:nvPr/>
        </p:nvSpPr>
        <p:spPr>
          <a:xfrm>
            <a:off x="325175" y="647000"/>
            <a:ext cx="2169900" cy="20319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Round 2:</a:t>
            </a:r>
            <a:endParaRPr sz="3300" b="0" i="0" u="none" strike="noStrike" cap="none">
              <a:solidFill>
                <a:schemeClr val="dk1"/>
              </a:solidFill>
              <a:latin typeface="NanumMyeongjo"/>
              <a:ea typeface="NanumMyeongjo"/>
              <a:cs typeface="NanumMyeongjo"/>
              <a:sym typeface="Nanum Myeongjo"/>
            </a:endParaRPr>
          </a:p>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What evidence of learning is there?</a:t>
            </a:r>
            <a:endParaRPr sz="3300" b="0" i="0" u="none" strike="noStrike" cap="none">
              <a:solidFill>
                <a:schemeClr val="dk1"/>
              </a:solidFill>
              <a:latin typeface="NanumMyeongjo"/>
              <a:ea typeface="NanumMyeongjo"/>
              <a:cs typeface="NanumMyeongjo"/>
              <a:sym typeface="Nanum Myeongjo"/>
            </a:endParaRPr>
          </a:p>
        </p:txBody>
      </p:sp>
      <p:sp>
        <p:nvSpPr>
          <p:cNvPr id="457" name="Google Shape;457;p31"/>
          <p:cNvSpPr txBox="1"/>
          <p:nvPr/>
        </p:nvSpPr>
        <p:spPr>
          <a:xfrm>
            <a:off x="325175" y="2843600"/>
            <a:ext cx="21699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DM Sans"/>
                <a:ea typeface="DM Sans"/>
                <a:cs typeface="DM Sans"/>
                <a:sym typeface="DM Sans"/>
              </a:rPr>
              <a:t>112.g: Assess the fit of a function using the correlation coefficient, residuals, and other tools.</a:t>
            </a:r>
            <a:endParaRPr sz="1000" b="1" i="0" u="none" strike="noStrike" cap="none">
              <a:solidFill>
                <a:schemeClr val="dk1"/>
              </a:solidFill>
              <a:latin typeface="DM Sans"/>
              <a:ea typeface="DM Sans"/>
              <a:cs typeface="DM Sans"/>
              <a:sym typeface="DM Sans"/>
            </a:endParaRPr>
          </a:p>
        </p:txBody>
      </p:sp>
      <p:cxnSp>
        <p:nvCxnSpPr>
          <p:cNvPr id="458" name="Google Shape;458;p31"/>
          <p:cNvCxnSpPr/>
          <p:nvPr/>
        </p:nvCxnSpPr>
        <p:spPr>
          <a:xfrm>
            <a:off x="4885475" y="1085975"/>
            <a:ext cx="0" cy="3745500"/>
          </a:xfrm>
          <a:prstGeom prst="straightConnector1">
            <a:avLst/>
          </a:prstGeom>
          <a:noFill/>
          <a:ln w="9525" cap="flat" cmpd="sng">
            <a:solidFill>
              <a:schemeClr val="dk1"/>
            </a:solidFill>
            <a:prstDash val="solid"/>
            <a:round/>
            <a:headEnd type="none" w="sm" len="sm"/>
            <a:tailEnd type="none" w="sm" len="sm"/>
          </a:ln>
        </p:spPr>
      </p:cxnSp>
      <p:cxnSp>
        <p:nvCxnSpPr>
          <p:cNvPr id="459" name="Google Shape;459;p31"/>
          <p:cNvCxnSpPr/>
          <p:nvPr/>
        </p:nvCxnSpPr>
        <p:spPr>
          <a:xfrm>
            <a:off x="6898225" y="1085975"/>
            <a:ext cx="0" cy="3745500"/>
          </a:xfrm>
          <a:prstGeom prst="straightConnector1">
            <a:avLst/>
          </a:prstGeom>
          <a:noFill/>
          <a:ln w="9525" cap="flat" cmpd="sng">
            <a:solidFill>
              <a:schemeClr val="dk1"/>
            </a:solidFill>
            <a:prstDash val="solid"/>
            <a:round/>
            <a:headEnd type="none" w="sm" len="sm"/>
            <a:tailEnd type="none" w="sm" len="sm"/>
          </a:ln>
        </p:spPr>
      </p:cxnSp>
      <p:sp>
        <p:nvSpPr>
          <p:cNvPr id="460" name="Google Shape;460;p31"/>
          <p:cNvSpPr txBox="1"/>
          <p:nvPr/>
        </p:nvSpPr>
        <p:spPr>
          <a:xfrm>
            <a:off x="3008088" y="1262550"/>
            <a:ext cx="1665900" cy="2342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0000"/>
                </a:solidFill>
                <a:latin typeface="DM Sans"/>
                <a:ea typeface="DM Sans"/>
                <a:cs typeface="DM Sans"/>
                <a:sym typeface="DM Sans"/>
              </a:rPr>
              <a:t>Conference and Provide Revision Support</a:t>
            </a:r>
            <a:endParaRPr sz="1000" b="1" i="0" u="none" strike="noStrike" cap="none">
              <a:solidFill>
                <a:srgbClr val="000000"/>
              </a:solidFill>
              <a:latin typeface="DM Sans"/>
              <a:ea typeface="DM Sans"/>
              <a:cs typeface="DM Sans"/>
              <a:sym typeface="DM Sans"/>
            </a:endParaRPr>
          </a:p>
          <a:p>
            <a:pPr marL="0" marR="0" lvl="0" indent="0" algn="l" rtl="0">
              <a:lnSpc>
                <a:spcPct val="115000"/>
              </a:lnSpc>
              <a:spcBef>
                <a:spcPts val="500"/>
              </a:spcBef>
              <a:spcAft>
                <a:spcPts val="500"/>
              </a:spcAft>
              <a:buClr>
                <a:srgbClr val="000000"/>
              </a:buClr>
              <a:buSzPts val="1000"/>
              <a:buFont typeface="Arial"/>
              <a:buNone/>
            </a:pPr>
            <a:r>
              <a:rPr lang="en" sz="1000" b="0" i="0" u="none" strike="noStrike" cap="none">
                <a:solidFill>
                  <a:srgbClr val="000000"/>
                </a:solidFill>
                <a:latin typeface="DM Sans"/>
                <a:ea typeface="DM Sans"/>
                <a:cs typeface="DM Sans"/>
                <a:sym typeface="DM Sans"/>
              </a:rPr>
              <a:t>The student’s artifact shows evidence of an emerging understanding of the expectations of the indicator(s). After conferencing and additional instruction/learning, the student may provide a revised or different artifact as evidence of the indicator(s).</a:t>
            </a:r>
            <a:endParaRPr sz="1000" b="0" i="0" u="none" strike="noStrike" cap="none">
              <a:solidFill>
                <a:srgbClr val="000000"/>
              </a:solidFill>
              <a:latin typeface="DM Sans"/>
              <a:ea typeface="DM Sans"/>
              <a:cs typeface="DM Sans"/>
              <a:sym typeface="DM Sans"/>
            </a:endParaRPr>
          </a:p>
        </p:txBody>
      </p:sp>
      <p:sp>
        <p:nvSpPr>
          <p:cNvPr id="461" name="Google Shape;461;p31"/>
          <p:cNvSpPr txBox="1"/>
          <p:nvPr/>
        </p:nvSpPr>
        <p:spPr>
          <a:xfrm>
            <a:off x="5058900" y="1262550"/>
            <a:ext cx="1665900" cy="2165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0000"/>
                </a:solidFill>
                <a:latin typeface="DM Sans"/>
                <a:ea typeface="DM Sans"/>
                <a:cs typeface="DM Sans"/>
                <a:sym typeface="DM Sans"/>
              </a:rPr>
              <a:t>Accept with Revision</a:t>
            </a:r>
            <a:endParaRPr sz="1000" b="1" i="0" u="none" strike="noStrike" cap="none">
              <a:solidFill>
                <a:srgbClr val="000000"/>
              </a:solidFill>
              <a:latin typeface="DM Sans"/>
              <a:ea typeface="DM Sans"/>
              <a:cs typeface="DM Sans"/>
              <a:sym typeface="DM Sans"/>
            </a:endParaRPr>
          </a:p>
          <a:p>
            <a:pPr marL="0" marR="0" lvl="0" indent="0" algn="l" rtl="0">
              <a:lnSpc>
                <a:spcPct val="115000"/>
              </a:lnSpc>
              <a:spcBef>
                <a:spcPts val="500"/>
              </a:spcBef>
              <a:spcAft>
                <a:spcPts val="500"/>
              </a:spcAft>
              <a:buClr>
                <a:srgbClr val="000000"/>
              </a:buClr>
              <a:buSzPts val="1000"/>
              <a:buFont typeface="Arial"/>
              <a:buNone/>
            </a:pPr>
            <a:r>
              <a:rPr lang="en" sz="1000" b="0" i="0" u="none" strike="noStrike" cap="none">
                <a:solidFill>
                  <a:srgbClr val="000000"/>
                </a:solidFill>
                <a:latin typeface="DM Sans"/>
                <a:ea typeface="DM Sans"/>
                <a:cs typeface="DM Sans"/>
                <a:sym typeface="DM Sans"/>
              </a:rPr>
              <a:t>The student’s artifact shows evidence of approaching a full understanding of the expectations of the indicator(s). The artifact may contain execution errors that should be corrected in revision. The student may revise the selected artifact or submit a different artifact.</a:t>
            </a:r>
            <a:endParaRPr sz="1000" b="0" i="0" u="none" strike="noStrike" cap="none">
              <a:solidFill>
                <a:srgbClr val="000000"/>
              </a:solidFill>
              <a:latin typeface="DM Sans"/>
              <a:ea typeface="DM Sans"/>
              <a:cs typeface="DM Sans"/>
              <a:sym typeface="DM Sans"/>
            </a:endParaRPr>
          </a:p>
        </p:txBody>
      </p:sp>
      <p:sp>
        <p:nvSpPr>
          <p:cNvPr id="462" name="Google Shape;462;p31"/>
          <p:cNvSpPr txBox="1"/>
          <p:nvPr/>
        </p:nvSpPr>
        <p:spPr>
          <a:xfrm>
            <a:off x="7071650" y="1262550"/>
            <a:ext cx="1665900" cy="1103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0000"/>
                </a:solidFill>
                <a:latin typeface="DM Sans"/>
                <a:ea typeface="DM Sans"/>
                <a:cs typeface="DM Sans"/>
                <a:sym typeface="DM Sans"/>
              </a:rPr>
              <a:t>Accept </a:t>
            </a:r>
            <a:endParaRPr sz="1000" b="1" i="0" u="none" strike="noStrike" cap="none">
              <a:solidFill>
                <a:srgbClr val="000000"/>
              </a:solidFill>
              <a:latin typeface="DM Sans"/>
              <a:ea typeface="DM Sans"/>
              <a:cs typeface="DM Sans"/>
              <a:sym typeface="DM Sans"/>
            </a:endParaRPr>
          </a:p>
          <a:p>
            <a:pPr marL="0" marR="0" lvl="0" indent="0" algn="l" rtl="0">
              <a:lnSpc>
                <a:spcPct val="115000"/>
              </a:lnSpc>
              <a:spcBef>
                <a:spcPts val="500"/>
              </a:spcBef>
              <a:spcAft>
                <a:spcPts val="500"/>
              </a:spcAft>
              <a:buClr>
                <a:srgbClr val="000000"/>
              </a:buClr>
              <a:buSzPts val="1000"/>
              <a:buFont typeface="Arial"/>
              <a:buNone/>
            </a:pPr>
            <a:r>
              <a:rPr lang="en" sz="1000" b="0" i="0" u="none" strike="noStrike" cap="none">
                <a:solidFill>
                  <a:srgbClr val="000000"/>
                </a:solidFill>
                <a:latin typeface="DM Sans"/>
                <a:ea typeface="DM Sans"/>
                <a:cs typeface="DM Sans"/>
                <a:sym typeface="DM Sans"/>
              </a:rPr>
              <a:t>The student’s artifact demonstrates evidence </a:t>
            </a:r>
            <a:br>
              <a:rPr lang="en" sz="1000" b="0" i="0" u="none" strike="noStrike" cap="none">
                <a:solidFill>
                  <a:srgbClr val="000000"/>
                </a:solidFill>
                <a:latin typeface="DM Sans"/>
                <a:ea typeface="DM Sans"/>
                <a:cs typeface="DM Sans"/>
                <a:sym typeface="DM Sans"/>
              </a:rPr>
            </a:br>
            <a:r>
              <a:rPr lang="en" sz="1000" b="0" i="0" u="none" strike="noStrike" cap="none">
                <a:solidFill>
                  <a:srgbClr val="000000"/>
                </a:solidFill>
                <a:latin typeface="DM Sans"/>
                <a:ea typeface="DM Sans"/>
                <a:cs typeface="DM Sans"/>
                <a:sym typeface="DM Sans"/>
              </a:rPr>
              <a:t>that they have met the expectations of the indicator(s).</a:t>
            </a:r>
            <a:endParaRPr sz="1000" b="0" i="0" u="none" strike="noStrike" cap="none">
              <a:solidFill>
                <a:srgbClr val="000000"/>
              </a:solidFill>
              <a:latin typeface="DM Sans"/>
              <a:ea typeface="DM Sans"/>
              <a:cs typeface="DM Sans"/>
              <a:sym typeface="DM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DFCD7"/>
        </a:solidFill>
        <a:effectLst/>
      </p:bgPr>
    </p:bg>
    <p:spTree>
      <p:nvGrpSpPr>
        <p:cNvPr id="1" name="Shape 466"/>
        <p:cNvGrpSpPr/>
        <p:nvPr/>
      </p:nvGrpSpPr>
      <p:grpSpPr>
        <a:xfrm>
          <a:off x="0" y="0"/>
          <a:ext cx="0" cy="0"/>
          <a:chOff x="0" y="0"/>
          <a:chExt cx="0" cy="0"/>
        </a:xfrm>
      </p:grpSpPr>
      <p:cxnSp>
        <p:nvCxnSpPr>
          <p:cNvPr id="467" name="Google Shape;467;p32"/>
          <p:cNvCxnSpPr/>
          <p:nvPr/>
        </p:nvCxnSpPr>
        <p:spPr>
          <a:xfrm>
            <a:off x="-2700" y="1246575"/>
            <a:ext cx="9149400" cy="0"/>
          </a:xfrm>
          <a:prstGeom prst="straightConnector1">
            <a:avLst/>
          </a:prstGeom>
          <a:noFill/>
          <a:ln w="9525" cap="flat" cmpd="sng">
            <a:solidFill>
              <a:schemeClr val="dk1"/>
            </a:solidFill>
            <a:prstDash val="solid"/>
            <a:round/>
            <a:headEnd type="none" w="sm" len="sm"/>
            <a:tailEnd type="none" w="sm" len="sm"/>
          </a:ln>
        </p:spPr>
      </p:cxnSp>
      <p:sp>
        <p:nvSpPr>
          <p:cNvPr id="468" name="Google Shape;468;p32"/>
          <p:cNvSpPr txBox="1"/>
          <p:nvPr/>
        </p:nvSpPr>
        <p:spPr>
          <a:xfrm>
            <a:off x="615900" y="303450"/>
            <a:ext cx="5067900" cy="457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Examining Student Work</a:t>
            </a:r>
            <a:endParaRPr sz="3300" b="0" i="0" u="none" strike="noStrike" cap="none">
              <a:solidFill>
                <a:schemeClr val="dk1"/>
              </a:solidFill>
              <a:latin typeface="NanumMyeongjo"/>
              <a:ea typeface="NanumMyeongjo"/>
              <a:cs typeface="NanumMyeongjo"/>
              <a:sym typeface="Nanum Myeongjo"/>
            </a:endParaRPr>
          </a:p>
        </p:txBody>
      </p:sp>
      <p:cxnSp>
        <p:nvCxnSpPr>
          <p:cNvPr id="469" name="Google Shape;469;p32"/>
          <p:cNvCxnSpPr/>
          <p:nvPr/>
        </p:nvCxnSpPr>
        <p:spPr>
          <a:xfrm>
            <a:off x="5674175" y="300"/>
            <a:ext cx="0" cy="5141400"/>
          </a:xfrm>
          <a:prstGeom prst="straightConnector1">
            <a:avLst/>
          </a:prstGeom>
          <a:noFill/>
          <a:ln w="9525" cap="flat" cmpd="sng">
            <a:solidFill>
              <a:schemeClr val="dk2"/>
            </a:solidFill>
            <a:prstDash val="solid"/>
            <a:round/>
            <a:headEnd type="none" w="sm" len="sm"/>
            <a:tailEnd type="none" w="sm" len="sm"/>
          </a:ln>
        </p:spPr>
      </p:cxnSp>
      <p:pic>
        <p:nvPicPr>
          <p:cNvPr id="470" name="Google Shape;470;p32"/>
          <p:cNvPicPr preferRelativeResize="0"/>
          <p:nvPr/>
        </p:nvPicPr>
        <p:blipFill rotWithShape="1">
          <a:blip r:embed="rId3">
            <a:alphaModFix/>
          </a:blip>
          <a:srcRect l="1117" t="2572"/>
          <a:stretch/>
        </p:blipFill>
        <p:spPr>
          <a:xfrm>
            <a:off x="615900" y="819575"/>
            <a:ext cx="8225101" cy="3727675"/>
          </a:xfrm>
          <a:prstGeom prst="rect">
            <a:avLst/>
          </a:prstGeom>
          <a:noFill/>
          <a:ln>
            <a:noFill/>
          </a:ln>
        </p:spPr>
      </p:pic>
      <p:sp>
        <p:nvSpPr>
          <p:cNvPr id="471" name="Google Shape;471;p32"/>
          <p:cNvSpPr/>
          <p:nvPr/>
        </p:nvSpPr>
        <p:spPr>
          <a:xfrm>
            <a:off x="615894" y="2298334"/>
            <a:ext cx="450710" cy="412109"/>
          </a:xfrm>
          <a:prstGeom prst="ellipse">
            <a:avLst/>
          </a:prstGeom>
          <a:noFill/>
          <a:ln w="28575" cap="flat" cmpd="sng">
            <a:solidFill>
              <a:srgbClr val="14575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32"/>
          <p:cNvSpPr/>
          <p:nvPr/>
        </p:nvSpPr>
        <p:spPr>
          <a:xfrm>
            <a:off x="1178639" y="2352244"/>
            <a:ext cx="1649499" cy="304289"/>
          </a:xfrm>
          <a:prstGeom prst="leftArrow">
            <a:avLst>
              <a:gd name="adj1" fmla="val 50000"/>
              <a:gd name="adj2" fmla="val 50000"/>
            </a:avLst>
          </a:prstGeom>
          <a:solidFill>
            <a:srgbClr val="145758"/>
          </a:solidFill>
          <a:ln w="9525" cap="flat" cmpd="sng">
            <a:solidFill>
              <a:srgbClr val="14575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2"/>
          <p:cNvSpPr/>
          <p:nvPr/>
        </p:nvSpPr>
        <p:spPr>
          <a:xfrm>
            <a:off x="3278113" y="185545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2"/>
          <p:cNvSpPr txBox="1"/>
          <p:nvPr/>
        </p:nvSpPr>
        <p:spPr>
          <a:xfrm>
            <a:off x="3348002" y="2459050"/>
            <a:ext cx="18063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83FBA3"/>
                </a:solidFill>
                <a:latin typeface="DM Sans"/>
                <a:ea typeface="DM Sans"/>
                <a:cs typeface="DM Sans"/>
                <a:sym typeface="DM Sans"/>
              </a:rPr>
              <a:t>Put your</a:t>
            </a:r>
            <a:br>
              <a:rPr lang="en" sz="1600" b="1" i="0" u="none" strike="noStrike" cap="none">
                <a:solidFill>
                  <a:srgbClr val="83FBA3"/>
                </a:solidFill>
                <a:latin typeface="DM Sans"/>
                <a:ea typeface="DM Sans"/>
                <a:cs typeface="DM Sans"/>
                <a:sym typeface="DM Sans"/>
              </a:rPr>
            </a:br>
            <a:r>
              <a:rPr lang="en" sz="1600" b="1" i="0" u="none" strike="noStrike" cap="none">
                <a:solidFill>
                  <a:srgbClr val="83FBA3"/>
                </a:solidFill>
                <a:latin typeface="DM Sans"/>
                <a:ea typeface="DM Sans"/>
                <a:cs typeface="DM Sans"/>
                <a:sym typeface="DM Sans"/>
              </a:rPr>
              <a:t>thoughts on the Jamboard!</a:t>
            </a:r>
            <a:endParaRPr sz="1000" b="1" i="0" u="none" strike="noStrike" cap="none">
              <a:solidFill>
                <a:srgbClr val="83FBA3"/>
              </a:solidFill>
              <a:latin typeface="DM Sans"/>
              <a:ea typeface="DM Sans"/>
              <a:cs typeface="DM Sans"/>
              <a:sym typeface="DM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DFCD7"/>
        </a:solidFill>
        <a:effectLst/>
      </p:bgPr>
    </p:bg>
    <p:spTree>
      <p:nvGrpSpPr>
        <p:cNvPr id="1" name="Shape 478"/>
        <p:cNvGrpSpPr/>
        <p:nvPr/>
      </p:nvGrpSpPr>
      <p:grpSpPr>
        <a:xfrm>
          <a:off x="0" y="0"/>
          <a:ext cx="0" cy="0"/>
          <a:chOff x="0" y="0"/>
          <a:chExt cx="0" cy="0"/>
        </a:xfrm>
      </p:grpSpPr>
      <p:cxnSp>
        <p:nvCxnSpPr>
          <p:cNvPr id="479" name="Google Shape;479;p33"/>
          <p:cNvCxnSpPr/>
          <p:nvPr/>
        </p:nvCxnSpPr>
        <p:spPr>
          <a:xfrm>
            <a:off x="-2700" y="1246575"/>
            <a:ext cx="9149400" cy="0"/>
          </a:xfrm>
          <a:prstGeom prst="straightConnector1">
            <a:avLst/>
          </a:prstGeom>
          <a:noFill/>
          <a:ln w="9525" cap="flat" cmpd="sng">
            <a:solidFill>
              <a:schemeClr val="dk1"/>
            </a:solidFill>
            <a:prstDash val="solid"/>
            <a:round/>
            <a:headEnd type="none" w="sm" len="sm"/>
            <a:tailEnd type="none" w="sm" len="sm"/>
          </a:ln>
        </p:spPr>
      </p:cxnSp>
      <p:sp>
        <p:nvSpPr>
          <p:cNvPr id="480" name="Google Shape;480;p33"/>
          <p:cNvSpPr txBox="1"/>
          <p:nvPr/>
        </p:nvSpPr>
        <p:spPr>
          <a:xfrm>
            <a:off x="615900" y="303450"/>
            <a:ext cx="2922300" cy="457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Example #1</a:t>
            </a:r>
            <a:endParaRPr sz="3300" b="0" i="0" u="none" strike="noStrike" cap="none">
              <a:solidFill>
                <a:schemeClr val="dk1"/>
              </a:solidFill>
              <a:latin typeface="NanumMyeongjo"/>
              <a:ea typeface="NanumMyeongjo"/>
              <a:cs typeface="NanumMyeongjo"/>
              <a:sym typeface="Nanum Myeongjo"/>
            </a:endParaRPr>
          </a:p>
        </p:txBody>
      </p:sp>
      <p:cxnSp>
        <p:nvCxnSpPr>
          <p:cNvPr id="481" name="Google Shape;481;p33"/>
          <p:cNvCxnSpPr/>
          <p:nvPr/>
        </p:nvCxnSpPr>
        <p:spPr>
          <a:xfrm>
            <a:off x="4226375" y="300"/>
            <a:ext cx="0" cy="5141400"/>
          </a:xfrm>
          <a:prstGeom prst="straightConnector1">
            <a:avLst/>
          </a:prstGeom>
          <a:noFill/>
          <a:ln w="9525" cap="flat" cmpd="sng">
            <a:solidFill>
              <a:schemeClr val="dk2"/>
            </a:solidFill>
            <a:prstDash val="solid"/>
            <a:round/>
            <a:headEnd type="none" w="sm" len="sm"/>
            <a:tailEnd type="none" w="sm" len="sm"/>
          </a:ln>
        </p:spPr>
      </p:cxnSp>
      <p:sp>
        <p:nvSpPr>
          <p:cNvPr id="482" name="Google Shape;482;p33"/>
          <p:cNvSpPr/>
          <p:nvPr/>
        </p:nvSpPr>
        <p:spPr>
          <a:xfrm>
            <a:off x="1101350" y="1020350"/>
            <a:ext cx="6941400" cy="34557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 image 1 of student work</a:t>
            </a:r>
            <a:endParaRPr sz="1400" b="0" i="0" u="none" strike="noStrike" cap="none">
              <a:solidFill>
                <a:srgbClr val="000000"/>
              </a:solidFill>
              <a:latin typeface="Arial"/>
              <a:ea typeface="Arial"/>
              <a:cs typeface="Arial"/>
              <a:sym typeface="Arial"/>
            </a:endParaRPr>
          </a:p>
        </p:txBody>
      </p:sp>
      <p:sp>
        <p:nvSpPr>
          <p:cNvPr id="2" name="Rectangle 2">
            <a:extLst>
              <a:ext uri="{FF2B5EF4-FFF2-40B4-BE49-F238E27FC236}">
                <a16:creationId xmlns:a16="http://schemas.microsoft.com/office/drawing/2014/main" id="{75C5C2F9-0555-B838-9932-BE2BF36CB456}"/>
              </a:ext>
            </a:extLst>
          </p:cNvPr>
          <p:cNvSpPr>
            <a:spLocks noChangeArrowheads="1"/>
          </p:cNvSpPr>
          <p:nvPr/>
        </p:nvSpPr>
        <p:spPr bwMode="auto">
          <a:xfrm flipV="1">
            <a:off x="4760956" y="-372520"/>
            <a:ext cx="22461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9E1A4A82-A1C1-E17F-3B68-583A49B29DF6}"/>
              </a:ext>
            </a:extLst>
          </p:cNvPr>
          <p:cNvSpPr>
            <a:spLocks noChangeArrowheads="1"/>
          </p:cNvSpPr>
          <p:nvPr/>
        </p:nvSpPr>
        <p:spPr bwMode="auto">
          <a:xfrm>
            <a:off x="4106331" y="324857"/>
            <a:ext cx="362856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5" name="Picture 7" descr="A questionnaire with writing on it&#10;&#10;Description automatically generated">
            <a:extLst>
              <a:ext uri="{FF2B5EF4-FFF2-40B4-BE49-F238E27FC236}">
                <a16:creationId xmlns:a16="http://schemas.microsoft.com/office/drawing/2014/main" id="{FC5109D5-08A3-C560-7683-9D14CC27AD1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410401" y="-14667"/>
            <a:ext cx="3942508" cy="51497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F479539A-89CA-703B-6E85-8A30A8A52137}"/>
              </a:ext>
            </a:extLst>
          </p:cNvPr>
          <p:cNvSpPr>
            <a:spLocks noChangeArrowheads="1"/>
          </p:cNvSpPr>
          <p:nvPr/>
        </p:nvSpPr>
        <p:spPr bwMode="auto">
          <a:xfrm>
            <a:off x="1101250" y="324857"/>
            <a:ext cx="54441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7" name="Picture 6" descr="A graph with writing on it&#10;&#10;Description automatically generated">
            <a:extLst>
              <a:ext uri="{FF2B5EF4-FFF2-40B4-BE49-F238E27FC236}">
                <a16:creationId xmlns:a16="http://schemas.microsoft.com/office/drawing/2014/main" id="{A459AE24-2F4C-AB42-7A45-99F890D078ED}"/>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023555" y="965096"/>
            <a:ext cx="3393015" cy="4176604"/>
          </a:xfrm>
          <a:prstGeom prst="rect">
            <a:avLst/>
          </a:prstGeom>
          <a:noFill/>
          <a:extLst>
            <a:ext uri="{909E8E84-426E-40DD-AFC4-6F175D3DCCD1}">
              <a14:hiddenFill xmlns:a14="http://schemas.microsoft.com/office/drawing/2010/main">
                <a:solidFill>
                  <a:srgbClr val="FFFFFF"/>
                </a:solidFill>
              </a14:hiddenFill>
            </a:ext>
          </a:extLst>
        </p:spPr>
      </p:pic>
      <p:sp>
        <p:nvSpPr>
          <p:cNvPr id="483" name="Google Shape;483;p33"/>
          <p:cNvSpPr/>
          <p:nvPr/>
        </p:nvSpPr>
        <p:spPr>
          <a:xfrm>
            <a:off x="-69066" y="271195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3"/>
          <p:cNvSpPr txBox="1"/>
          <p:nvPr/>
        </p:nvSpPr>
        <p:spPr>
          <a:xfrm>
            <a:off x="126984" y="3404325"/>
            <a:ext cx="15540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rgbClr val="83FBA3"/>
                </a:solidFill>
                <a:latin typeface="DM Sans"/>
                <a:ea typeface="DM Sans"/>
                <a:cs typeface="DM Sans"/>
                <a:sym typeface="DM Sans"/>
              </a:rPr>
              <a:t>Let’s compare notes.</a:t>
            </a:r>
            <a:endParaRPr sz="1000" b="1" i="0" u="none" strike="noStrike" cap="none" dirty="0">
              <a:solidFill>
                <a:srgbClr val="83FBA3"/>
              </a:solidFill>
              <a:latin typeface="DM Sans"/>
              <a:ea typeface="DM Sans"/>
              <a:cs typeface="DM Sans"/>
              <a:sym typeface="DM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DFCD7"/>
        </a:solidFill>
        <a:effectLst/>
      </p:bgPr>
    </p:bg>
    <p:spTree>
      <p:nvGrpSpPr>
        <p:cNvPr id="1" name="Shape 488"/>
        <p:cNvGrpSpPr/>
        <p:nvPr/>
      </p:nvGrpSpPr>
      <p:grpSpPr>
        <a:xfrm>
          <a:off x="0" y="0"/>
          <a:ext cx="0" cy="0"/>
          <a:chOff x="0" y="0"/>
          <a:chExt cx="0" cy="0"/>
        </a:xfrm>
      </p:grpSpPr>
      <p:cxnSp>
        <p:nvCxnSpPr>
          <p:cNvPr id="489" name="Google Shape;489;p34"/>
          <p:cNvCxnSpPr/>
          <p:nvPr/>
        </p:nvCxnSpPr>
        <p:spPr>
          <a:xfrm>
            <a:off x="-2700" y="1246575"/>
            <a:ext cx="9149400" cy="0"/>
          </a:xfrm>
          <a:prstGeom prst="straightConnector1">
            <a:avLst/>
          </a:prstGeom>
          <a:noFill/>
          <a:ln w="9525" cap="flat" cmpd="sng">
            <a:solidFill>
              <a:schemeClr val="dk1"/>
            </a:solidFill>
            <a:prstDash val="solid"/>
            <a:round/>
            <a:headEnd type="none" w="sm" len="sm"/>
            <a:tailEnd type="none" w="sm" len="sm"/>
          </a:ln>
        </p:spPr>
      </p:cxnSp>
      <p:cxnSp>
        <p:nvCxnSpPr>
          <p:cNvPr id="490" name="Google Shape;490;p34"/>
          <p:cNvCxnSpPr/>
          <p:nvPr/>
        </p:nvCxnSpPr>
        <p:spPr>
          <a:xfrm>
            <a:off x="4226375" y="300"/>
            <a:ext cx="0" cy="5141400"/>
          </a:xfrm>
          <a:prstGeom prst="straightConnector1">
            <a:avLst/>
          </a:prstGeom>
          <a:noFill/>
          <a:ln w="9525" cap="flat" cmpd="sng">
            <a:solidFill>
              <a:schemeClr val="dk2"/>
            </a:solidFill>
            <a:prstDash val="solid"/>
            <a:round/>
            <a:headEnd type="none" w="sm" len="sm"/>
            <a:tailEnd type="none" w="sm" len="sm"/>
          </a:ln>
        </p:spPr>
      </p:cxnSp>
      <p:sp>
        <p:nvSpPr>
          <p:cNvPr id="491" name="Google Shape;491;p34"/>
          <p:cNvSpPr txBox="1"/>
          <p:nvPr/>
        </p:nvSpPr>
        <p:spPr>
          <a:xfrm>
            <a:off x="615900" y="303450"/>
            <a:ext cx="2804100" cy="457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Example #2</a:t>
            </a:r>
            <a:endParaRPr sz="3300" b="0" i="0" u="none" strike="noStrike" cap="none">
              <a:solidFill>
                <a:schemeClr val="dk1"/>
              </a:solidFill>
              <a:latin typeface="NanumMyeongjo"/>
              <a:ea typeface="NanumMyeongjo"/>
              <a:cs typeface="NanumMyeongjo"/>
              <a:sym typeface="Nanum Myeongjo"/>
            </a:endParaRPr>
          </a:p>
        </p:txBody>
      </p:sp>
      <p:sp>
        <p:nvSpPr>
          <p:cNvPr id="492" name="Google Shape;492;p34"/>
          <p:cNvSpPr/>
          <p:nvPr/>
        </p:nvSpPr>
        <p:spPr>
          <a:xfrm>
            <a:off x="1101350" y="1020350"/>
            <a:ext cx="6941400" cy="34557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 image 2 of student work</a:t>
            </a:r>
            <a:endParaRPr sz="1400" b="0" i="0" u="none" strike="noStrike" cap="none">
              <a:solidFill>
                <a:srgbClr val="000000"/>
              </a:solidFill>
              <a:latin typeface="Arial"/>
              <a:ea typeface="Arial"/>
              <a:cs typeface="Arial"/>
              <a:sym typeface="Arial"/>
            </a:endParaRPr>
          </a:p>
        </p:txBody>
      </p:sp>
      <p:sp>
        <p:nvSpPr>
          <p:cNvPr id="2" name="Rectangle 2">
            <a:extLst>
              <a:ext uri="{FF2B5EF4-FFF2-40B4-BE49-F238E27FC236}">
                <a16:creationId xmlns:a16="http://schemas.microsoft.com/office/drawing/2014/main" id="{BA30CEB4-BEA4-C0F2-6890-56E95B42B9B8}"/>
              </a:ext>
            </a:extLst>
          </p:cNvPr>
          <p:cNvSpPr>
            <a:spLocks noChangeArrowheads="1"/>
          </p:cNvSpPr>
          <p:nvPr/>
        </p:nvSpPr>
        <p:spPr bwMode="auto">
          <a:xfrm>
            <a:off x="962347" y="7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10" descr="A paper with text and drawings on it&#10;&#10;Description automatically generated">
            <a:extLst>
              <a:ext uri="{FF2B5EF4-FFF2-40B4-BE49-F238E27FC236}">
                <a16:creationId xmlns:a16="http://schemas.microsoft.com/office/drawing/2014/main" id="{783B7BC7-C98A-BAF9-5275-FD94B61BA44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077203" y="742644"/>
            <a:ext cx="6989594" cy="4400856"/>
          </a:xfrm>
          <a:prstGeom prst="rect">
            <a:avLst/>
          </a:prstGeom>
          <a:noFill/>
          <a:extLst>
            <a:ext uri="{909E8E84-426E-40DD-AFC4-6F175D3DCCD1}">
              <a14:hiddenFill xmlns:a14="http://schemas.microsoft.com/office/drawing/2010/main">
                <a:solidFill>
                  <a:srgbClr val="FFFFFF"/>
                </a:solidFill>
              </a14:hiddenFill>
            </a:ext>
          </a:extLst>
        </p:spPr>
      </p:pic>
      <p:sp>
        <p:nvSpPr>
          <p:cNvPr id="493" name="Google Shape;493;p34"/>
          <p:cNvSpPr/>
          <p:nvPr/>
        </p:nvSpPr>
        <p:spPr>
          <a:xfrm>
            <a:off x="58799" y="257175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4"/>
          <p:cNvSpPr txBox="1"/>
          <p:nvPr/>
        </p:nvSpPr>
        <p:spPr>
          <a:xfrm>
            <a:off x="254849" y="3298500"/>
            <a:ext cx="15540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rgbClr val="83FBA3"/>
                </a:solidFill>
                <a:latin typeface="DM Sans"/>
                <a:ea typeface="DM Sans"/>
                <a:cs typeface="DM Sans"/>
                <a:sym typeface="DM Sans"/>
              </a:rPr>
              <a:t>Let’s compare notes. </a:t>
            </a:r>
            <a:endParaRPr sz="1000" b="1" i="0" u="none" strike="noStrike" cap="none" dirty="0">
              <a:solidFill>
                <a:srgbClr val="83FBA3"/>
              </a:solidFill>
              <a:latin typeface="DM Sans"/>
              <a:ea typeface="DM Sans"/>
              <a:cs typeface="DM Sans"/>
              <a:sym typeface="DM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DFCD7"/>
        </a:solidFill>
        <a:effectLst/>
      </p:bgPr>
    </p:bg>
    <p:spTree>
      <p:nvGrpSpPr>
        <p:cNvPr id="1" name="Shape 498"/>
        <p:cNvGrpSpPr/>
        <p:nvPr/>
      </p:nvGrpSpPr>
      <p:grpSpPr>
        <a:xfrm>
          <a:off x="0" y="0"/>
          <a:ext cx="0" cy="0"/>
          <a:chOff x="0" y="0"/>
          <a:chExt cx="0" cy="0"/>
        </a:xfrm>
      </p:grpSpPr>
      <p:cxnSp>
        <p:nvCxnSpPr>
          <p:cNvPr id="499" name="Google Shape;499;p35"/>
          <p:cNvCxnSpPr/>
          <p:nvPr/>
        </p:nvCxnSpPr>
        <p:spPr>
          <a:xfrm>
            <a:off x="-2700" y="1246575"/>
            <a:ext cx="9149400" cy="0"/>
          </a:xfrm>
          <a:prstGeom prst="straightConnector1">
            <a:avLst/>
          </a:prstGeom>
          <a:noFill/>
          <a:ln w="9525" cap="flat" cmpd="sng">
            <a:solidFill>
              <a:schemeClr val="dk1"/>
            </a:solidFill>
            <a:prstDash val="solid"/>
            <a:round/>
            <a:headEnd type="none" w="sm" len="sm"/>
            <a:tailEnd type="none" w="sm" len="sm"/>
          </a:ln>
        </p:spPr>
      </p:cxnSp>
      <p:cxnSp>
        <p:nvCxnSpPr>
          <p:cNvPr id="500" name="Google Shape;500;p35"/>
          <p:cNvCxnSpPr/>
          <p:nvPr/>
        </p:nvCxnSpPr>
        <p:spPr>
          <a:xfrm>
            <a:off x="4226375" y="300"/>
            <a:ext cx="0" cy="5141400"/>
          </a:xfrm>
          <a:prstGeom prst="straightConnector1">
            <a:avLst/>
          </a:prstGeom>
          <a:noFill/>
          <a:ln w="9525" cap="flat" cmpd="sng">
            <a:solidFill>
              <a:schemeClr val="dk2"/>
            </a:solidFill>
            <a:prstDash val="solid"/>
            <a:round/>
            <a:headEnd type="none" w="sm" len="sm"/>
            <a:tailEnd type="none" w="sm" len="sm"/>
          </a:ln>
        </p:spPr>
      </p:cxnSp>
      <p:sp>
        <p:nvSpPr>
          <p:cNvPr id="501" name="Google Shape;501;p35"/>
          <p:cNvSpPr txBox="1"/>
          <p:nvPr/>
        </p:nvSpPr>
        <p:spPr>
          <a:xfrm>
            <a:off x="615900" y="303450"/>
            <a:ext cx="2298300" cy="457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Example #3</a:t>
            </a:r>
            <a:endParaRPr sz="3300" b="0" i="0" u="none" strike="noStrike" cap="none">
              <a:solidFill>
                <a:schemeClr val="dk1"/>
              </a:solidFill>
              <a:latin typeface="NanumMyeongjo"/>
              <a:ea typeface="NanumMyeongjo"/>
              <a:cs typeface="NanumMyeongjo"/>
              <a:sym typeface="Nanum Myeongjo"/>
            </a:endParaRPr>
          </a:p>
        </p:txBody>
      </p:sp>
      <p:sp>
        <p:nvSpPr>
          <p:cNvPr id="502" name="Google Shape;502;p35"/>
          <p:cNvSpPr/>
          <p:nvPr/>
        </p:nvSpPr>
        <p:spPr>
          <a:xfrm>
            <a:off x="1101350" y="1020350"/>
            <a:ext cx="6941400" cy="34557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 image 3 of student work</a:t>
            </a:r>
            <a:endParaRPr sz="1400" b="0" i="0" u="none" strike="noStrike" cap="none">
              <a:solidFill>
                <a:srgbClr val="000000"/>
              </a:solidFill>
              <a:latin typeface="Arial"/>
              <a:ea typeface="Arial"/>
              <a:cs typeface="Arial"/>
              <a:sym typeface="Arial"/>
            </a:endParaRPr>
          </a:p>
        </p:txBody>
      </p:sp>
      <p:sp>
        <p:nvSpPr>
          <p:cNvPr id="503" name="Google Shape;503;p35"/>
          <p:cNvSpPr/>
          <p:nvPr/>
        </p:nvSpPr>
        <p:spPr>
          <a:xfrm>
            <a:off x="128200" y="2273925"/>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5"/>
          <p:cNvSpPr txBox="1"/>
          <p:nvPr/>
        </p:nvSpPr>
        <p:spPr>
          <a:xfrm>
            <a:off x="277798" y="3000675"/>
            <a:ext cx="15540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rgbClr val="83FBA3"/>
                </a:solidFill>
                <a:latin typeface="DM Sans"/>
                <a:ea typeface="DM Sans"/>
                <a:cs typeface="DM Sans"/>
                <a:sym typeface="DM Sans"/>
              </a:rPr>
              <a:t>Let’s compare notes.</a:t>
            </a:r>
            <a:endParaRPr sz="1000" b="1" i="0" u="none" strike="noStrike" cap="none" dirty="0">
              <a:solidFill>
                <a:srgbClr val="83FBA3"/>
              </a:solidFill>
              <a:latin typeface="DM Sans"/>
              <a:ea typeface="DM Sans"/>
              <a:cs typeface="DM Sans"/>
              <a:sym typeface="DM Sans"/>
            </a:endParaRPr>
          </a:p>
        </p:txBody>
      </p:sp>
      <p:sp>
        <p:nvSpPr>
          <p:cNvPr id="2" name="Rectangle 2">
            <a:extLst>
              <a:ext uri="{FF2B5EF4-FFF2-40B4-BE49-F238E27FC236}">
                <a16:creationId xmlns:a16="http://schemas.microsoft.com/office/drawing/2014/main" id="{58E1655A-51D8-3DD2-BA4A-4AE61CC74478}"/>
              </a:ext>
            </a:extLst>
          </p:cNvPr>
          <p:cNvSpPr>
            <a:spLocks noChangeArrowheads="1"/>
          </p:cNvSpPr>
          <p:nvPr/>
        </p:nvSpPr>
        <p:spPr bwMode="auto">
          <a:xfrm flipV="1">
            <a:off x="5346442" y="-3587801"/>
            <a:ext cx="30892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1" name="Picture 4" descr="A paper with writing on it&#10;&#10;Description automatically generated">
            <a:extLst>
              <a:ext uri="{FF2B5EF4-FFF2-40B4-BE49-F238E27FC236}">
                <a16:creationId xmlns:a16="http://schemas.microsoft.com/office/drawing/2014/main" id="{1CCF1555-474E-4354-2F78-F8C93C96526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109567" y="465452"/>
            <a:ext cx="3581089" cy="42110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4BBD54C4-5BF1-F625-D15A-595D73F444C9}"/>
              </a:ext>
            </a:extLst>
          </p:cNvPr>
          <p:cNvSpPr>
            <a:spLocks noChangeArrowheads="1"/>
          </p:cNvSpPr>
          <p:nvPr/>
        </p:nvSpPr>
        <p:spPr bwMode="auto">
          <a:xfrm flipV="1">
            <a:off x="2924961" y="-861377"/>
            <a:ext cx="57324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3" name="Picture 3" descr="A paper with writing on it&#10;&#10;Description automatically generated">
            <a:extLst>
              <a:ext uri="{FF2B5EF4-FFF2-40B4-BE49-F238E27FC236}">
                <a16:creationId xmlns:a16="http://schemas.microsoft.com/office/drawing/2014/main" id="{78672DF0-25CB-E795-274C-6BC1F62268F9}"/>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272556" y="953102"/>
            <a:ext cx="2860114" cy="37234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508"/>
        <p:cNvGrpSpPr/>
        <p:nvPr/>
      </p:nvGrpSpPr>
      <p:grpSpPr>
        <a:xfrm>
          <a:off x="0" y="0"/>
          <a:ext cx="0" cy="0"/>
          <a:chOff x="0" y="0"/>
          <a:chExt cx="0" cy="0"/>
        </a:xfrm>
      </p:grpSpPr>
      <p:cxnSp>
        <p:nvCxnSpPr>
          <p:cNvPr id="509" name="Google Shape;509;p36"/>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510" name="Google Shape;510;p36"/>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511" name="Google Shape;511;p36"/>
          <p:cNvSpPr txBox="1"/>
          <p:nvPr/>
        </p:nvSpPr>
        <p:spPr>
          <a:xfrm>
            <a:off x="615900" y="1598550"/>
            <a:ext cx="6571800" cy="4095300"/>
          </a:xfrm>
          <a:prstGeom prst="rect">
            <a:avLst/>
          </a:prstGeom>
          <a:noFill/>
          <a:ln>
            <a:noFill/>
          </a:ln>
        </p:spPr>
        <p:txBody>
          <a:bodyPr spcFirstLastPara="1" wrap="square" lIns="0" tIns="0" rIns="0" bIns="0" anchor="t" anchorCtr="0">
            <a:spAutoFit/>
          </a:bodyPr>
          <a:lstStyle/>
          <a:p>
            <a:pPr marL="457200" marR="0" lvl="0" indent="-368300" algn="l" rtl="0">
              <a:lnSpc>
                <a:spcPct val="115000"/>
              </a:lnSpc>
              <a:spcBef>
                <a:spcPts val="0"/>
              </a:spcBef>
              <a:spcAft>
                <a:spcPts val="0"/>
              </a:spcAft>
              <a:buClr>
                <a:schemeClr val="lt1"/>
              </a:buClr>
              <a:buSzPts val="2200"/>
              <a:buFont typeface="DM Sans"/>
              <a:buChar char="●"/>
            </a:pPr>
            <a:r>
              <a:rPr lang="en" sz="2200" b="0" i="0" u="none" strike="noStrike" cap="none">
                <a:solidFill>
                  <a:schemeClr val="lt1"/>
                </a:solidFill>
                <a:latin typeface="DM Sans"/>
                <a:ea typeface="DM Sans"/>
                <a:cs typeface="DM Sans"/>
                <a:sym typeface="DM Sans"/>
              </a:rPr>
              <a:t>Content and Practice Expectations</a:t>
            </a:r>
            <a:endParaRPr sz="2200" b="0" i="0" u="none" strike="noStrike" cap="none">
              <a:solidFill>
                <a:schemeClr val="lt1"/>
              </a:solidFill>
              <a:latin typeface="DM Sans"/>
              <a:ea typeface="DM Sans"/>
              <a:cs typeface="DM Sans"/>
              <a:sym typeface="DM Sans"/>
            </a:endParaRPr>
          </a:p>
          <a:p>
            <a:pPr marL="457200" marR="0" lvl="0" indent="-368300" algn="l" rtl="0">
              <a:lnSpc>
                <a:spcPct val="115000"/>
              </a:lnSpc>
              <a:spcBef>
                <a:spcPts val="0"/>
              </a:spcBef>
              <a:spcAft>
                <a:spcPts val="0"/>
              </a:spcAft>
              <a:buClr>
                <a:schemeClr val="lt1"/>
              </a:buClr>
              <a:buSzPts val="2200"/>
              <a:buFont typeface="DM Sans"/>
              <a:buChar char="●"/>
            </a:pPr>
            <a:r>
              <a:rPr lang="en" sz="2200" b="0" i="0" u="none" strike="noStrike" cap="none">
                <a:solidFill>
                  <a:schemeClr val="lt1"/>
                </a:solidFill>
                <a:latin typeface="DM Sans"/>
                <a:ea typeface="DM Sans"/>
                <a:cs typeface="DM Sans"/>
                <a:sym typeface="DM Sans"/>
              </a:rPr>
              <a:t>Learning Principles</a:t>
            </a:r>
            <a:endParaRPr sz="2200" b="0" i="0" u="none" strike="noStrike" cap="none">
              <a:solidFill>
                <a:schemeClr val="lt1"/>
              </a:solidFill>
              <a:latin typeface="DM Sans"/>
              <a:ea typeface="DM Sans"/>
              <a:cs typeface="DM Sans"/>
              <a:sym typeface="DM Sans"/>
            </a:endParaRPr>
          </a:p>
          <a:p>
            <a:pPr marL="457200" marR="0" lvl="0" indent="-368300" algn="l" rtl="0">
              <a:lnSpc>
                <a:spcPct val="115000"/>
              </a:lnSpc>
              <a:spcBef>
                <a:spcPts val="0"/>
              </a:spcBef>
              <a:spcAft>
                <a:spcPts val="0"/>
              </a:spcAft>
              <a:buClr>
                <a:schemeClr val="lt1"/>
              </a:buClr>
              <a:buSzPts val="2200"/>
              <a:buFont typeface="DM Sans"/>
              <a:buChar char="●"/>
            </a:pPr>
            <a:r>
              <a:rPr lang="en" sz="2200" b="0" i="0" u="none" strike="noStrike" cap="none">
                <a:solidFill>
                  <a:schemeClr val="lt1"/>
                </a:solidFill>
                <a:latin typeface="DM Sans"/>
                <a:ea typeface="DM Sans"/>
                <a:cs typeface="DM Sans"/>
                <a:sym typeface="DM Sans"/>
              </a:rPr>
              <a:t>Criteria for Success</a:t>
            </a:r>
            <a:endParaRPr sz="2200" b="0" i="0" u="none" strike="noStrike" cap="none">
              <a:solidFill>
                <a:schemeClr val="lt1"/>
              </a:solidFill>
              <a:latin typeface="DM Sans"/>
              <a:ea typeface="DM Sans"/>
              <a:cs typeface="DM Sans"/>
              <a:sym typeface="DM Sans"/>
            </a:endParaRPr>
          </a:p>
          <a:p>
            <a:pPr marL="0" marR="0" lvl="0" indent="0" algn="l" rtl="0">
              <a:lnSpc>
                <a:spcPct val="115000"/>
              </a:lnSpc>
              <a:spcBef>
                <a:spcPts val="1000"/>
              </a:spcBef>
              <a:spcAft>
                <a:spcPts val="0"/>
              </a:spcAft>
              <a:buClr>
                <a:srgbClr val="000000"/>
              </a:buClr>
              <a:buSzPts val="2200"/>
              <a:buFont typeface="Arial"/>
              <a:buNone/>
            </a:pPr>
            <a:r>
              <a:rPr lang="en" sz="2200" b="0" i="0" u="none" strike="noStrike" cap="none">
                <a:solidFill>
                  <a:schemeClr val="lt1"/>
                </a:solidFill>
                <a:latin typeface="DM Sans"/>
                <a:ea typeface="DM Sans"/>
                <a:cs typeface="DM Sans"/>
                <a:sym typeface="DM Sans"/>
              </a:rPr>
              <a:t>Which one excites you the most? </a:t>
            </a:r>
            <a:endParaRPr sz="2200" b="0" i="0" u="none" strike="noStrike" cap="none">
              <a:solidFill>
                <a:schemeClr val="lt1"/>
              </a:solidFill>
              <a:latin typeface="DM Sans"/>
              <a:ea typeface="DM Sans"/>
              <a:cs typeface="DM Sans"/>
              <a:sym typeface="DM Sans"/>
            </a:endParaRPr>
          </a:p>
          <a:p>
            <a:pPr marL="0" marR="0" lvl="0" indent="0" algn="l" rtl="0">
              <a:lnSpc>
                <a:spcPct val="115000"/>
              </a:lnSpc>
              <a:spcBef>
                <a:spcPts val="1000"/>
              </a:spcBef>
              <a:spcAft>
                <a:spcPts val="0"/>
              </a:spcAft>
              <a:buClr>
                <a:srgbClr val="000000"/>
              </a:buClr>
              <a:buSzPts val="2200"/>
              <a:buFont typeface="Arial"/>
              <a:buNone/>
            </a:pPr>
            <a:r>
              <a:rPr lang="en" sz="2200" b="0" i="0" u="none" strike="noStrike" cap="none">
                <a:solidFill>
                  <a:schemeClr val="lt1"/>
                </a:solidFill>
                <a:latin typeface="DM Sans"/>
                <a:ea typeface="DM Sans"/>
                <a:cs typeface="DM Sans"/>
                <a:sym typeface="DM Sans"/>
              </a:rPr>
              <a:t>What one will have the greatest impact on students? </a:t>
            </a:r>
            <a:endParaRPr sz="2200" b="0" i="0" u="none" strike="noStrike" cap="none">
              <a:solidFill>
                <a:schemeClr val="lt1"/>
              </a:solidFill>
              <a:latin typeface="DM Sans"/>
              <a:ea typeface="DM Sans"/>
              <a:cs typeface="DM Sans"/>
              <a:sym typeface="DM Sans"/>
            </a:endParaRPr>
          </a:p>
          <a:p>
            <a:pPr marL="0" marR="0" lvl="0" indent="0" algn="l" rtl="0">
              <a:lnSpc>
                <a:spcPct val="115000"/>
              </a:lnSpc>
              <a:spcBef>
                <a:spcPts val="1000"/>
              </a:spcBef>
              <a:spcAft>
                <a:spcPts val="0"/>
              </a:spcAft>
              <a:buClr>
                <a:srgbClr val="000000"/>
              </a:buClr>
              <a:buSzPts val="2200"/>
              <a:buFont typeface="Arial"/>
              <a:buNone/>
            </a:pPr>
            <a:r>
              <a:rPr lang="en" sz="2200" b="0" i="0" u="none" strike="noStrike" cap="none">
                <a:solidFill>
                  <a:schemeClr val="lt1"/>
                </a:solidFill>
                <a:latin typeface="DM Sans"/>
                <a:ea typeface="DM Sans"/>
                <a:cs typeface="DM Sans"/>
                <a:sym typeface="DM Sans"/>
              </a:rPr>
              <a:t>What questions surface for you?</a:t>
            </a:r>
            <a:endParaRPr sz="2200" b="0" i="0" u="none" strike="noStrike" cap="none">
              <a:solidFill>
                <a:schemeClr val="lt1"/>
              </a:solidFill>
              <a:latin typeface="DM Sans"/>
              <a:ea typeface="DM Sans"/>
              <a:cs typeface="DM Sans"/>
              <a:sym typeface="DM Sans"/>
            </a:endParaRPr>
          </a:p>
          <a:p>
            <a:pPr marL="0" marR="0" lvl="0" indent="0" algn="l" rtl="0">
              <a:lnSpc>
                <a:spcPct val="115000"/>
              </a:lnSpc>
              <a:spcBef>
                <a:spcPts val="1000"/>
              </a:spcBef>
              <a:spcAft>
                <a:spcPts val="0"/>
              </a:spcAft>
              <a:buClr>
                <a:srgbClr val="000000"/>
              </a:buClr>
              <a:buSzPts val="2200"/>
              <a:buFont typeface="Arial"/>
              <a:buNone/>
            </a:pPr>
            <a:endParaRPr sz="2200" b="0" i="0" u="none" strike="noStrike" cap="none">
              <a:solidFill>
                <a:schemeClr val="lt1"/>
              </a:solidFill>
              <a:latin typeface="DM Sans"/>
              <a:ea typeface="DM Sans"/>
              <a:cs typeface="DM Sans"/>
              <a:sym typeface="DM Sans"/>
            </a:endParaRPr>
          </a:p>
          <a:p>
            <a:pPr marL="0" marR="0" lvl="0" indent="0" algn="l" rtl="0">
              <a:lnSpc>
                <a:spcPct val="115000"/>
              </a:lnSpc>
              <a:spcBef>
                <a:spcPts val="1000"/>
              </a:spcBef>
              <a:spcAft>
                <a:spcPts val="1000"/>
              </a:spcAft>
              <a:buClr>
                <a:srgbClr val="000000"/>
              </a:buClr>
              <a:buSzPts val="2200"/>
              <a:buFont typeface="Arial"/>
              <a:buNone/>
            </a:pPr>
            <a:endParaRPr sz="2200" b="0" i="0" u="none" strike="noStrike" cap="none">
              <a:solidFill>
                <a:schemeClr val="lt1"/>
              </a:solidFill>
              <a:latin typeface="DM Sans"/>
              <a:ea typeface="DM Sans"/>
              <a:cs typeface="DM Sans"/>
              <a:sym typeface="DM Sans"/>
            </a:endParaRPr>
          </a:p>
        </p:txBody>
      </p:sp>
      <p:sp>
        <p:nvSpPr>
          <p:cNvPr id="512" name="Google Shape;512;p36"/>
          <p:cNvSpPr txBox="1"/>
          <p:nvPr/>
        </p:nvSpPr>
        <p:spPr>
          <a:xfrm>
            <a:off x="615900" y="368375"/>
            <a:ext cx="6417600" cy="1077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000"/>
              </a:spcAft>
              <a:buClr>
                <a:srgbClr val="000000"/>
              </a:buClr>
              <a:buSzPts val="3500"/>
              <a:buFont typeface="Arial"/>
              <a:buNone/>
            </a:pPr>
            <a:r>
              <a:rPr lang="en" sz="3500" b="0" i="0" u="none" strike="noStrike" cap="none">
                <a:solidFill>
                  <a:srgbClr val="83FBA3"/>
                </a:solidFill>
                <a:latin typeface="NanumMyeongjo"/>
                <a:ea typeface="NanumMyeongjo"/>
                <a:cs typeface="NanumMyeongjo"/>
                <a:sym typeface="Nanum Myeongjo"/>
              </a:rPr>
              <a:t>Three Key Components of the Math Badging System</a:t>
            </a:r>
            <a:endParaRPr sz="3500" b="0" i="0" u="none" strike="noStrike" cap="none">
              <a:solidFill>
                <a:srgbClr val="83FBA3"/>
              </a:solidFill>
              <a:latin typeface="NanumMyeongjo"/>
              <a:ea typeface="NanumMyeongjo"/>
              <a:cs typeface="NanumMyeongjo"/>
              <a:sym typeface="Nanum Myeongjo"/>
            </a:endParaRPr>
          </a:p>
        </p:txBody>
      </p:sp>
      <p:sp>
        <p:nvSpPr>
          <p:cNvPr id="513" name="Google Shape;513;p36"/>
          <p:cNvSpPr/>
          <p:nvPr/>
        </p:nvSpPr>
        <p:spPr>
          <a:xfrm>
            <a:off x="6543275" y="2426325"/>
            <a:ext cx="1946100" cy="1946100"/>
          </a:xfrm>
          <a:prstGeom prst="teardrop">
            <a:avLst>
              <a:gd name="adj" fmla="val 100000"/>
            </a:avLst>
          </a:prstGeom>
          <a:solidFill>
            <a:srgbClr val="83FB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36"/>
          <p:cNvSpPr txBox="1"/>
          <p:nvPr/>
        </p:nvSpPr>
        <p:spPr>
          <a:xfrm>
            <a:off x="6735575" y="3076125"/>
            <a:ext cx="1561500" cy="646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145758"/>
                </a:solidFill>
                <a:latin typeface="DM Sans"/>
                <a:ea typeface="DM Sans"/>
                <a:cs typeface="DM Sans"/>
                <a:sym typeface="DM Sans"/>
              </a:rPr>
              <a:t>Come off </a:t>
            </a:r>
            <a:br>
              <a:rPr lang="en" sz="1400" b="1" i="0" u="none" strike="noStrike" cap="none">
                <a:solidFill>
                  <a:srgbClr val="145758"/>
                </a:solidFill>
                <a:latin typeface="DM Sans"/>
                <a:ea typeface="DM Sans"/>
                <a:cs typeface="DM Sans"/>
                <a:sym typeface="DM Sans"/>
              </a:rPr>
            </a:br>
            <a:r>
              <a:rPr lang="en" sz="1400" b="1" i="0" u="none" strike="noStrike" cap="none">
                <a:solidFill>
                  <a:srgbClr val="145758"/>
                </a:solidFill>
                <a:latin typeface="DM Sans"/>
                <a:ea typeface="DM Sans"/>
                <a:cs typeface="DM Sans"/>
                <a:sym typeface="DM Sans"/>
              </a:rPr>
              <a:t>mute or share in the chat!</a:t>
            </a:r>
            <a:endParaRPr sz="1100" b="1" i="0" u="none" strike="noStrike" cap="none">
              <a:solidFill>
                <a:srgbClr val="145758"/>
              </a:solidFill>
              <a:latin typeface="DM Sans"/>
              <a:ea typeface="DM Sans"/>
              <a:cs typeface="DM Sans"/>
              <a:sym typeface="DM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3FBA3"/>
        </a:solidFill>
        <a:effectLst/>
      </p:bgPr>
    </p:bg>
    <p:spTree>
      <p:nvGrpSpPr>
        <p:cNvPr id="1" name="Shape 518"/>
        <p:cNvGrpSpPr/>
        <p:nvPr/>
      </p:nvGrpSpPr>
      <p:grpSpPr>
        <a:xfrm>
          <a:off x="0" y="0"/>
          <a:ext cx="0" cy="0"/>
          <a:chOff x="0" y="0"/>
          <a:chExt cx="0" cy="0"/>
        </a:xfrm>
      </p:grpSpPr>
      <p:cxnSp>
        <p:nvCxnSpPr>
          <p:cNvPr id="519" name="Google Shape;519;p37"/>
          <p:cNvCxnSpPr/>
          <p:nvPr/>
        </p:nvCxnSpPr>
        <p:spPr>
          <a:xfrm>
            <a:off x="3115350" y="300"/>
            <a:ext cx="0" cy="5141400"/>
          </a:xfrm>
          <a:prstGeom prst="straightConnector1">
            <a:avLst/>
          </a:prstGeom>
          <a:noFill/>
          <a:ln w="9525" cap="flat" cmpd="sng">
            <a:solidFill>
              <a:schemeClr val="dk2"/>
            </a:solidFill>
            <a:prstDash val="solid"/>
            <a:round/>
            <a:headEnd type="none" w="sm" len="sm"/>
            <a:tailEnd type="none" w="sm" len="sm"/>
          </a:ln>
        </p:spPr>
      </p:cxnSp>
      <p:sp>
        <p:nvSpPr>
          <p:cNvPr id="520" name="Google Shape;520;p37"/>
          <p:cNvSpPr txBox="1"/>
          <p:nvPr/>
        </p:nvSpPr>
        <p:spPr>
          <a:xfrm>
            <a:off x="3419850" y="303450"/>
            <a:ext cx="4318200" cy="3021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5200"/>
              <a:buFont typeface="Arial"/>
              <a:buNone/>
            </a:pPr>
            <a:r>
              <a:rPr lang="en" sz="5200" b="0" i="0" u="none" strike="noStrike" cap="none">
                <a:solidFill>
                  <a:schemeClr val="dk1"/>
                </a:solidFill>
                <a:latin typeface="NanumMyeongjo"/>
                <a:ea typeface="NanumMyeongjo"/>
                <a:cs typeface="NanumMyeongjo"/>
                <a:sym typeface="Nanum Myeongjo"/>
              </a:rPr>
              <a:t>Task 2: Expectations and Learning Principles</a:t>
            </a:r>
            <a:endParaRPr sz="5200" b="0" i="0" u="none" strike="noStrike" cap="none">
              <a:solidFill>
                <a:schemeClr val="dk1"/>
              </a:solidFill>
              <a:latin typeface="NanumMyeongjo"/>
              <a:ea typeface="NanumMyeongjo"/>
              <a:cs typeface="NanumMyeongjo"/>
              <a:sym typeface="Nanum Myeongjo"/>
            </a:endParaRPr>
          </a:p>
        </p:txBody>
      </p:sp>
      <p:sp>
        <p:nvSpPr>
          <p:cNvPr id="521" name="Google Shape;521;p37"/>
          <p:cNvSpPr txBox="1"/>
          <p:nvPr/>
        </p:nvSpPr>
        <p:spPr>
          <a:xfrm>
            <a:off x="615900" y="303450"/>
            <a:ext cx="1441500" cy="1378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5200"/>
              <a:buFont typeface="Arial"/>
              <a:buNone/>
            </a:pPr>
            <a:r>
              <a:rPr lang="en" sz="5200" b="0" i="0" u="none" strike="noStrike" cap="none">
                <a:solidFill>
                  <a:schemeClr val="dk1"/>
                </a:solidFill>
                <a:latin typeface="NanumMyeongjo"/>
                <a:ea typeface="NanumMyeongjo"/>
                <a:cs typeface="NanumMyeongjo"/>
                <a:sym typeface="Nanum Myeongjo"/>
              </a:rPr>
              <a:t>04</a:t>
            </a:r>
            <a:endParaRPr sz="5200" b="0" i="0" u="none" strike="noStrike" cap="none">
              <a:solidFill>
                <a:schemeClr val="dk1"/>
              </a:solidFill>
              <a:latin typeface="NanumMyeongjo"/>
              <a:ea typeface="NanumMyeongjo"/>
              <a:cs typeface="NanumMyeongjo"/>
              <a:sym typeface="Nanum Myeongj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9FC8D"/>
        </a:solidFill>
        <a:effectLst/>
      </p:bgPr>
    </p:bg>
    <p:spTree>
      <p:nvGrpSpPr>
        <p:cNvPr id="1" name="Shape 525"/>
        <p:cNvGrpSpPr/>
        <p:nvPr/>
      </p:nvGrpSpPr>
      <p:grpSpPr>
        <a:xfrm>
          <a:off x="0" y="0"/>
          <a:ext cx="0" cy="0"/>
          <a:chOff x="0" y="0"/>
          <a:chExt cx="0" cy="0"/>
        </a:xfrm>
      </p:grpSpPr>
      <p:cxnSp>
        <p:nvCxnSpPr>
          <p:cNvPr id="526" name="Google Shape;526;p38"/>
          <p:cNvCxnSpPr/>
          <p:nvPr/>
        </p:nvCxnSpPr>
        <p:spPr>
          <a:xfrm>
            <a:off x="-2700" y="1246575"/>
            <a:ext cx="9149400" cy="0"/>
          </a:xfrm>
          <a:prstGeom prst="straightConnector1">
            <a:avLst/>
          </a:prstGeom>
          <a:noFill/>
          <a:ln w="9525" cap="flat" cmpd="sng">
            <a:solidFill>
              <a:schemeClr val="dk1"/>
            </a:solidFill>
            <a:prstDash val="solid"/>
            <a:round/>
            <a:headEnd type="none" w="sm" len="sm"/>
            <a:tailEnd type="none" w="sm" len="sm"/>
          </a:ln>
        </p:spPr>
      </p:cxnSp>
      <p:cxnSp>
        <p:nvCxnSpPr>
          <p:cNvPr id="527" name="Google Shape;527;p38"/>
          <p:cNvCxnSpPr/>
          <p:nvPr/>
        </p:nvCxnSpPr>
        <p:spPr>
          <a:xfrm>
            <a:off x="6396050" y="300"/>
            <a:ext cx="0" cy="5141400"/>
          </a:xfrm>
          <a:prstGeom prst="straightConnector1">
            <a:avLst/>
          </a:prstGeom>
          <a:noFill/>
          <a:ln w="9525" cap="flat" cmpd="sng">
            <a:solidFill>
              <a:schemeClr val="dk2"/>
            </a:solidFill>
            <a:prstDash val="solid"/>
            <a:round/>
            <a:headEnd type="none" w="sm" len="sm"/>
            <a:tailEnd type="none" w="sm" len="sm"/>
          </a:ln>
        </p:spPr>
      </p:cxnSp>
      <p:sp>
        <p:nvSpPr>
          <p:cNvPr id="528" name="Google Shape;528;p38"/>
          <p:cNvSpPr txBox="1"/>
          <p:nvPr/>
        </p:nvSpPr>
        <p:spPr>
          <a:xfrm>
            <a:off x="615900" y="303450"/>
            <a:ext cx="4040700" cy="457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Let’s Do Some Math!</a:t>
            </a:r>
            <a:endParaRPr sz="3300" b="0" i="0" u="none" strike="noStrike" cap="none">
              <a:solidFill>
                <a:schemeClr val="dk1"/>
              </a:solidFill>
              <a:latin typeface="NanumMyeongjo"/>
              <a:ea typeface="NanumMyeongjo"/>
              <a:cs typeface="NanumMyeongjo"/>
              <a:sym typeface="Nanum Myeongjo"/>
            </a:endParaRPr>
          </a:p>
        </p:txBody>
      </p:sp>
      <p:sp>
        <p:nvSpPr>
          <p:cNvPr id="529" name="Google Shape;529;p38"/>
          <p:cNvSpPr txBox="1"/>
          <p:nvPr/>
        </p:nvSpPr>
        <p:spPr>
          <a:xfrm>
            <a:off x="901450" y="1078200"/>
            <a:ext cx="5991900" cy="33936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1F1F1F"/>
                </a:solidFill>
                <a:latin typeface="IBM Plex Sans"/>
                <a:ea typeface="IBM Plex Sans"/>
                <a:cs typeface="IBM Plex Sans"/>
                <a:sym typeface="IBM Plex Sans"/>
              </a:rPr>
              <a:t>Step 1: Developing a Statistical Question</a:t>
            </a:r>
            <a:endParaRPr sz="1400" b="1" i="0" u="none" strike="noStrike" cap="none">
              <a:solidFill>
                <a:srgbClr val="1F1F1F"/>
              </a:solidFill>
              <a:latin typeface="IBM Plex Sans"/>
              <a:ea typeface="IBM Plex Sans"/>
              <a:cs typeface="IBM Plex Sans"/>
              <a:sym typeface="IBM Plex Sans"/>
            </a:endParaRPr>
          </a:p>
          <a:p>
            <a:pPr marL="0" marR="0" lvl="0" indent="0" algn="l" rtl="0">
              <a:lnSpc>
                <a:spcPct val="100000"/>
              </a:lnSpc>
              <a:spcBef>
                <a:spcPts val="0"/>
              </a:spcBef>
              <a:spcAft>
                <a:spcPts val="0"/>
              </a:spcAft>
              <a:buClr>
                <a:schemeClr val="dk1"/>
              </a:buClr>
              <a:buSzPts val="1100"/>
              <a:buFont typeface="Arial"/>
              <a:buNone/>
            </a:pPr>
            <a:endParaRPr sz="1400" b="1" i="0" u="none" strike="noStrike" cap="none">
              <a:solidFill>
                <a:srgbClr val="1F1F1F"/>
              </a:solidFill>
              <a:latin typeface="IBM Plex Sans"/>
              <a:ea typeface="IBM Plex Sans"/>
              <a:cs typeface="IBM Plex Sans"/>
              <a:sym typeface="IBM Plex Sans"/>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rgbClr val="1F1F1F"/>
                </a:solidFill>
                <a:latin typeface="IBM Plex Sans"/>
                <a:ea typeface="IBM Plex Sans"/>
                <a:cs typeface="IBM Plex Sans"/>
                <a:sym typeface="IBM Plex Sans"/>
              </a:rPr>
              <a:t>Students are primed with information about heart disease, including what it is and possible contributing factors. Students are asked to brainstorm factors that might decrease a person’s risk for heart disease. </a:t>
            </a:r>
            <a:endParaRPr sz="1400" b="0" i="0" u="none" strike="noStrike" cap="none">
              <a:solidFill>
                <a:srgbClr val="1F1F1F"/>
              </a:solidFill>
              <a:latin typeface="IBM Plex Sans"/>
              <a:ea typeface="IBM Plex Sans"/>
              <a:cs typeface="IBM Plex Sans"/>
              <a:sym typeface="IBM Plex Sans"/>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1F1F1F"/>
              </a:solidFill>
              <a:latin typeface="IBM Plex Sans"/>
              <a:ea typeface="IBM Plex Sans"/>
              <a:cs typeface="IBM Plex Sans"/>
              <a:sym typeface="IBM Plex Sans"/>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rgbClr val="1F1F1F"/>
                </a:solidFill>
                <a:latin typeface="IBM Plex Sans"/>
                <a:ea typeface="IBM Plex Sans"/>
                <a:cs typeface="IBM Plex Sans"/>
                <a:sym typeface="IBM Plex Sans"/>
              </a:rPr>
              <a:t>Students learn that some believe that individuals with a constant sense of time urgency (often called type-A behavior) are more susceptible to heart disease than are more relaxed individuals. Some psychologists have investigated geographical areas and their relationship to the pace of life. They considered the relationship of city-wide heart disease rates and general measures of  the pace of life in the city. Students then collaboratively develop a statistical question to explore involving heart disease and walking speed, such as: Is a higher average walking speed associated with a lower rate of heart disease? </a:t>
            </a:r>
            <a:endParaRPr sz="1800" b="0" i="0" u="none" strike="noStrike" cap="none">
              <a:solidFill>
                <a:srgbClr val="000000"/>
              </a:solidFill>
              <a:latin typeface="Arial"/>
              <a:ea typeface="Arial"/>
              <a:cs typeface="Arial"/>
              <a:sym typeface="Arial"/>
            </a:endParaRPr>
          </a:p>
        </p:txBody>
      </p:sp>
      <p:sp>
        <p:nvSpPr>
          <p:cNvPr id="530" name="Google Shape;530;p38"/>
          <p:cNvSpPr/>
          <p:nvPr/>
        </p:nvSpPr>
        <p:spPr>
          <a:xfrm>
            <a:off x="6780300" y="209120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8"/>
          <p:cNvSpPr txBox="1"/>
          <p:nvPr/>
        </p:nvSpPr>
        <p:spPr>
          <a:xfrm>
            <a:off x="6976350" y="2679000"/>
            <a:ext cx="1554000" cy="846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C9FC8D"/>
                </a:solidFill>
                <a:latin typeface="DM Sans"/>
                <a:ea typeface="DM Sans"/>
                <a:cs typeface="DM Sans"/>
                <a:sym typeface="DM Sans"/>
              </a:rPr>
              <a:t>Do the task as a student would. Jot down any reflections that you have as you do the math!</a:t>
            </a:r>
            <a:endParaRPr sz="800" b="1" i="0" u="none" strike="noStrike" cap="none">
              <a:solidFill>
                <a:srgbClr val="C9FC8D"/>
              </a:solidFill>
              <a:latin typeface="DM Sans"/>
              <a:ea typeface="DM Sans"/>
              <a:cs typeface="DM Sans"/>
              <a:sym typeface="DM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9FC8D"/>
        </a:solidFill>
        <a:effectLst/>
      </p:bgPr>
    </p:bg>
    <p:spTree>
      <p:nvGrpSpPr>
        <p:cNvPr id="1" name="Shape 535"/>
        <p:cNvGrpSpPr/>
        <p:nvPr/>
      </p:nvGrpSpPr>
      <p:grpSpPr>
        <a:xfrm>
          <a:off x="0" y="0"/>
          <a:ext cx="0" cy="0"/>
          <a:chOff x="0" y="0"/>
          <a:chExt cx="0" cy="0"/>
        </a:xfrm>
      </p:grpSpPr>
      <p:cxnSp>
        <p:nvCxnSpPr>
          <p:cNvPr id="536" name="Google Shape;536;p39"/>
          <p:cNvCxnSpPr/>
          <p:nvPr/>
        </p:nvCxnSpPr>
        <p:spPr>
          <a:xfrm>
            <a:off x="-2700" y="1246575"/>
            <a:ext cx="9149400" cy="0"/>
          </a:xfrm>
          <a:prstGeom prst="straightConnector1">
            <a:avLst/>
          </a:prstGeom>
          <a:noFill/>
          <a:ln w="9525" cap="flat" cmpd="sng">
            <a:solidFill>
              <a:schemeClr val="dk1"/>
            </a:solidFill>
            <a:prstDash val="solid"/>
            <a:round/>
            <a:headEnd type="none" w="sm" len="sm"/>
            <a:tailEnd type="none" w="sm" len="sm"/>
          </a:ln>
        </p:spPr>
      </p:cxnSp>
      <p:cxnSp>
        <p:nvCxnSpPr>
          <p:cNvPr id="537" name="Google Shape;537;p39"/>
          <p:cNvCxnSpPr/>
          <p:nvPr/>
        </p:nvCxnSpPr>
        <p:spPr>
          <a:xfrm>
            <a:off x="7843850" y="300"/>
            <a:ext cx="0" cy="5141400"/>
          </a:xfrm>
          <a:prstGeom prst="straightConnector1">
            <a:avLst/>
          </a:prstGeom>
          <a:noFill/>
          <a:ln w="9525" cap="flat" cmpd="sng">
            <a:solidFill>
              <a:schemeClr val="dk2"/>
            </a:solidFill>
            <a:prstDash val="solid"/>
            <a:round/>
            <a:headEnd type="none" w="sm" len="sm"/>
            <a:tailEnd type="none" w="sm" len="sm"/>
          </a:ln>
        </p:spPr>
      </p:cxnSp>
      <p:sp>
        <p:nvSpPr>
          <p:cNvPr id="538" name="Google Shape;538;p39"/>
          <p:cNvSpPr txBox="1"/>
          <p:nvPr/>
        </p:nvSpPr>
        <p:spPr>
          <a:xfrm>
            <a:off x="615900" y="303450"/>
            <a:ext cx="6597300" cy="457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Content and Practice Expectations</a:t>
            </a:r>
            <a:endParaRPr sz="3300" b="0" i="0" u="none" strike="noStrike" cap="none">
              <a:solidFill>
                <a:schemeClr val="dk1"/>
              </a:solidFill>
              <a:latin typeface="NanumMyeongjo"/>
              <a:ea typeface="NanumMyeongjo"/>
              <a:cs typeface="NanumMyeongjo"/>
              <a:sym typeface="Nanum Myeongjo"/>
            </a:endParaRPr>
          </a:p>
        </p:txBody>
      </p:sp>
      <p:sp>
        <p:nvSpPr>
          <p:cNvPr id="539" name="Google Shape;539;p39"/>
          <p:cNvSpPr txBox="1"/>
          <p:nvPr/>
        </p:nvSpPr>
        <p:spPr>
          <a:xfrm>
            <a:off x="901450" y="1078200"/>
            <a:ext cx="5991900" cy="33936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F1F1F"/>
                </a:solidFill>
                <a:latin typeface="IBM Plex Sans"/>
                <a:ea typeface="IBM Plex Sans"/>
                <a:cs typeface="IBM Plex Sans"/>
                <a:sym typeface="IBM Plex Sans"/>
              </a:rPr>
              <a:t>Step 1: Developing a Statistical Question</a:t>
            </a:r>
            <a:endParaRPr sz="1400" b="1" i="0" u="none" strike="noStrike" cap="none">
              <a:solidFill>
                <a:srgbClr val="1F1F1F"/>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1F1F1F"/>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F1F1F"/>
                </a:solidFill>
                <a:latin typeface="IBM Plex Sans"/>
                <a:ea typeface="IBM Plex Sans"/>
                <a:cs typeface="IBM Plex Sans"/>
                <a:sym typeface="IBM Plex Sans"/>
              </a:rPr>
              <a:t>Students are primed with information about heart disease, including what it is and possible contributing factors. Students are asked to brainstorm factors that might decrease a person’s risk for heart disease. </a:t>
            </a:r>
            <a:endParaRPr sz="1400" b="0" i="0" u="none" strike="noStrike" cap="none">
              <a:solidFill>
                <a:srgbClr val="1F1F1F"/>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F1F1F"/>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F1F1F"/>
                </a:solidFill>
                <a:latin typeface="IBM Plex Sans"/>
                <a:ea typeface="IBM Plex Sans"/>
                <a:cs typeface="IBM Plex Sans"/>
                <a:sym typeface="IBM Plex Sans"/>
              </a:rPr>
              <a:t>Students learn that some believe that individuals with a constant sense of time urgency (often called type-A behavior) are more susceptible to heart disease than are more relaxed individuals. Some psychologists have investigated geographical areas and their relationship to the pace of life. They considered the relationship of city-wide heart disease rates and general measures of  the pace of life in the city. Students then collaboratively develop a statistical question to explore involving heart disease and walking speed, such as: Is a higher average walking speed associated with a lower rate of heart disease? </a:t>
            </a:r>
            <a:endParaRPr sz="1800" b="0" i="0" u="none" strike="noStrike" cap="none">
              <a:solidFill>
                <a:srgbClr val="000000"/>
              </a:solidFill>
              <a:latin typeface="Arial"/>
              <a:ea typeface="Arial"/>
              <a:cs typeface="Arial"/>
              <a:sym typeface="Arial"/>
            </a:endParaRPr>
          </a:p>
        </p:txBody>
      </p:sp>
      <p:sp>
        <p:nvSpPr>
          <p:cNvPr id="540" name="Google Shape;540;p39"/>
          <p:cNvSpPr/>
          <p:nvPr/>
        </p:nvSpPr>
        <p:spPr>
          <a:xfrm>
            <a:off x="6780300" y="209120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9"/>
          <p:cNvSpPr txBox="1"/>
          <p:nvPr/>
        </p:nvSpPr>
        <p:spPr>
          <a:xfrm>
            <a:off x="6976350" y="2679000"/>
            <a:ext cx="1554000" cy="846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C9FC8D"/>
                </a:solidFill>
                <a:latin typeface="DM Sans"/>
                <a:ea typeface="DM Sans"/>
                <a:cs typeface="DM Sans"/>
                <a:sym typeface="DM Sans"/>
              </a:rPr>
              <a:t>Choose 1-2 Content and Practice Expectations that student work could give evidence of.</a:t>
            </a:r>
            <a:endParaRPr sz="1100" b="1" i="0" u="none" strike="noStrike" cap="none">
              <a:solidFill>
                <a:srgbClr val="C9FC8D"/>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158"/>
        <p:cNvGrpSpPr/>
        <p:nvPr/>
      </p:nvGrpSpPr>
      <p:grpSpPr>
        <a:xfrm>
          <a:off x="0" y="0"/>
          <a:ext cx="0" cy="0"/>
          <a:chOff x="0" y="0"/>
          <a:chExt cx="0" cy="0"/>
        </a:xfrm>
      </p:grpSpPr>
      <p:sp>
        <p:nvSpPr>
          <p:cNvPr id="159" name="Google Shape;159;p4"/>
          <p:cNvSpPr txBox="1"/>
          <p:nvPr/>
        </p:nvSpPr>
        <p:spPr>
          <a:xfrm>
            <a:off x="2876500" y="1757125"/>
            <a:ext cx="24090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NanumMyeongjo ExtraBold"/>
                <a:ea typeface="NanumMyeongjo ExtraBold"/>
                <a:cs typeface="NanumMyeongjo ExtraBold"/>
                <a:sym typeface="NanumMyeongjo ExtraBold"/>
              </a:rPr>
              <a:t>Participants will be able to:</a:t>
            </a:r>
            <a:endParaRPr sz="1400" b="0" i="0" u="none" strike="noStrike" cap="none">
              <a:solidFill>
                <a:schemeClr val="dk1"/>
              </a:solidFill>
              <a:latin typeface="NanumMyeongjo ExtraBold"/>
              <a:ea typeface="NanumMyeongjo ExtraBold"/>
              <a:cs typeface="NanumMyeongjo ExtraBold"/>
              <a:sym typeface="NanumMyeongjo ExtraBold"/>
            </a:endParaRPr>
          </a:p>
        </p:txBody>
      </p:sp>
      <p:sp>
        <p:nvSpPr>
          <p:cNvPr id="160" name="Google Shape;160;p4"/>
          <p:cNvSpPr txBox="1"/>
          <p:nvPr/>
        </p:nvSpPr>
        <p:spPr>
          <a:xfrm>
            <a:off x="2876500" y="2088175"/>
            <a:ext cx="2134800" cy="1521300"/>
          </a:xfrm>
          <a:prstGeom prst="rect">
            <a:avLst/>
          </a:prstGeom>
          <a:noFill/>
          <a:ln>
            <a:noFill/>
          </a:ln>
        </p:spPr>
        <p:txBody>
          <a:bodyPr spcFirstLastPara="1" wrap="square" lIns="0" tIns="0" rIns="0" bIns="0" anchor="t" anchorCtr="0">
            <a:spAutoFit/>
          </a:bodyPr>
          <a:lstStyle/>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Explain the content and practice expectations for the M112 badge</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Analyze tasks through the lenses of (1) content and practice expectations and (2) learning principles</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Analyze student work for evidence of learning</a:t>
            </a:r>
            <a:endParaRPr sz="1000" b="0" i="0" u="none" strike="noStrike" cap="none">
              <a:solidFill>
                <a:schemeClr val="dk1"/>
              </a:solidFill>
              <a:latin typeface="DM Sans"/>
              <a:ea typeface="DM Sans"/>
              <a:cs typeface="DM Sans"/>
              <a:sym typeface="DM Sans"/>
            </a:endParaRPr>
          </a:p>
        </p:txBody>
      </p:sp>
      <p:cxnSp>
        <p:nvCxnSpPr>
          <p:cNvPr id="161" name="Google Shape;161;p4"/>
          <p:cNvCxnSpPr/>
          <p:nvPr/>
        </p:nvCxnSpPr>
        <p:spPr>
          <a:xfrm>
            <a:off x="2374350" y="1083650"/>
            <a:ext cx="6784800" cy="0"/>
          </a:xfrm>
          <a:prstGeom prst="straightConnector1">
            <a:avLst/>
          </a:prstGeom>
          <a:noFill/>
          <a:ln w="9525" cap="flat" cmpd="sng">
            <a:solidFill>
              <a:schemeClr val="dk1"/>
            </a:solidFill>
            <a:prstDash val="solid"/>
            <a:round/>
            <a:headEnd type="none" w="sm" len="sm"/>
            <a:tailEnd type="none" w="sm" len="sm"/>
          </a:ln>
        </p:spPr>
      </p:cxnSp>
      <p:sp>
        <p:nvSpPr>
          <p:cNvPr id="162" name="Google Shape;162;p4"/>
          <p:cNvSpPr/>
          <p:nvPr/>
        </p:nvSpPr>
        <p:spPr>
          <a:xfrm>
            <a:off x="2876500" y="617975"/>
            <a:ext cx="922200" cy="9222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4"/>
          <p:cNvSpPr txBox="1"/>
          <p:nvPr/>
        </p:nvSpPr>
        <p:spPr>
          <a:xfrm>
            <a:off x="6085125" y="1757125"/>
            <a:ext cx="9222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NanumMyeongjo ExtraBold"/>
                <a:ea typeface="NanumMyeongjo ExtraBold"/>
                <a:cs typeface="NanumMyeongjo ExtraBold"/>
                <a:sym typeface="NanumMyeongjo ExtraBold"/>
              </a:rPr>
              <a:t>Agenda:</a:t>
            </a:r>
            <a:endParaRPr sz="1400" b="0" i="0" u="none" strike="noStrike" cap="none">
              <a:solidFill>
                <a:schemeClr val="dk1"/>
              </a:solidFill>
              <a:latin typeface="NanumMyeongjo ExtraBold"/>
              <a:ea typeface="NanumMyeongjo ExtraBold"/>
              <a:cs typeface="NanumMyeongjo ExtraBold"/>
              <a:sym typeface="NanumMyeongjo ExtraBold"/>
            </a:endParaRPr>
          </a:p>
        </p:txBody>
      </p:sp>
      <p:sp>
        <p:nvSpPr>
          <p:cNvPr id="164" name="Google Shape;164;p4"/>
          <p:cNvSpPr txBox="1"/>
          <p:nvPr/>
        </p:nvSpPr>
        <p:spPr>
          <a:xfrm>
            <a:off x="6085125" y="2088175"/>
            <a:ext cx="1915200" cy="1472400"/>
          </a:xfrm>
          <a:prstGeom prst="rect">
            <a:avLst/>
          </a:prstGeom>
          <a:noFill/>
          <a:ln>
            <a:noFill/>
          </a:ln>
        </p:spPr>
        <p:txBody>
          <a:bodyPr spcFirstLastPara="1" wrap="square" lIns="0" tIns="0" rIns="0" bIns="0" anchor="t" anchorCtr="0">
            <a:spAutoFit/>
          </a:bodyPr>
          <a:lstStyle/>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Task 1: Expectations and Learning Principles</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Task 1: Student Work</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Task 2: Expectations and Learning Principles</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Task 2: Student Work</a:t>
            </a:r>
            <a:endParaRPr sz="1000" b="0" i="0" u="none" strike="noStrike" cap="none">
              <a:solidFill>
                <a:schemeClr val="dk1"/>
              </a:solidFill>
              <a:latin typeface="DM Sans"/>
              <a:ea typeface="DM Sans"/>
              <a:cs typeface="DM Sans"/>
              <a:sym typeface="DM Sans"/>
            </a:endParaRPr>
          </a:p>
          <a:p>
            <a:pPr marL="146304" marR="0" lvl="0" indent="-146304" algn="l" rtl="0">
              <a:lnSpc>
                <a:spcPct val="115000"/>
              </a:lnSpc>
              <a:spcBef>
                <a:spcPts val="500"/>
              </a:spcBef>
              <a:spcAft>
                <a:spcPts val="0"/>
              </a:spcAft>
              <a:buClr>
                <a:schemeClr val="dk1"/>
              </a:buClr>
              <a:buSzPts val="1000"/>
              <a:buFont typeface="DM Sans"/>
              <a:buChar char="●"/>
            </a:pPr>
            <a:r>
              <a:rPr lang="en" sz="1000" b="0" i="0" u="none" strike="noStrike" cap="none">
                <a:solidFill>
                  <a:schemeClr val="dk1"/>
                </a:solidFill>
                <a:latin typeface="DM Sans"/>
                <a:ea typeface="DM Sans"/>
                <a:cs typeface="DM Sans"/>
                <a:sym typeface="DM Sans"/>
              </a:rPr>
              <a:t>Closing</a:t>
            </a:r>
            <a:endParaRPr sz="1000" b="0" i="0" u="none" strike="noStrike" cap="none">
              <a:solidFill>
                <a:schemeClr val="dk1"/>
              </a:solidFill>
              <a:latin typeface="DM Sans"/>
              <a:ea typeface="DM Sans"/>
              <a:cs typeface="DM Sans"/>
              <a:sym typeface="DM Sans"/>
            </a:endParaRPr>
          </a:p>
        </p:txBody>
      </p:sp>
      <p:sp>
        <p:nvSpPr>
          <p:cNvPr id="165" name="Google Shape;165;p4"/>
          <p:cNvSpPr/>
          <p:nvPr/>
        </p:nvSpPr>
        <p:spPr>
          <a:xfrm>
            <a:off x="6085125" y="617975"/>
            <a:ext cx="922200" cy="9222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6" name="Google Shape;166;p4"/>
          <p:cNvCxnSpPr/>
          <p:nvPr/>
        </p:nvCxnSpPr>
        <p:spPr>
          <a:xfrm>
            <a:off x="5687700" y="1083650"/>
            <a:ext cx="0" cy="4065300"/>
          </a:xfrm>
          <a:prstGeom prst="straightConnector1">
            <a:avLst/>
          </a:prstGeom>
          <a:noFill/>
          <a:ln w="9525" cap="flat" cmpd="sng">
            <a:solidFill>
              <a:schemeClr val="dk1"/>
            </a:solidFill>
            <a:prstDash val="solid"/>
            <a:round/>
            <a:headEnd type="none" w="sm" len="sm"/>
            <a:tailEnd type="none" w="sm" len="sm"/>
          </a:ln>
        </p:spPr>
      </p:cxnSp>
      <p:cxnSp>
        <p:nvCxnSpPr>
          <p:cNvPr id="167" name="Google Shape;167;p4"/>
          <p:cNvCxnSpPr/>
          <p:nvPr/>
        </p:nvCxnSpPr>
        <p:spPr>
          <a:xfrm>
            <a:off x="2374350" y="4721100"/>
            <a:ext cx="6784800" cy="0"/>
          </a:xfrm>
          <a:prstGeom prst="straightConnector1">
            <a:avLst/>
          </a:prstGeom>
          <a:noFill/>
          <a:ln w="9525" cap="flat" cmpd="sng">
            <a:solidFill>
              <a:schemeClr val="dk1"/>
            </a:solidFill>
            <a:prstDash val="solid"/>
            <a:round/>
            <a:headEnd type="none" w="sm" len="sm"/>
            <a:tailEnd type="none" w="sm" len="sm"/>
          </a:ln>
        </p:spPr>
      </p:cxnSp>
      <p:sp>
        <p:nvSpPr>
          <p:cNvPr id="168" name="Google Shape;168;p4"/>
          <p:cNvSpPr/>
          <p:nvPr/>
        </p:nvSpPr>
        <p:spPr>
          <a:xfrm>
            <a:off x="0" y="0"/>
            <a:ext cx="2505600" cy="51435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4"/>
          <p:cNvSpPr txBox="1"/>
          <p:nvPr/>
        </p:nvSpPr>
        <p:spPr>
          <a:xfrm>
            <a:off x="325175" y="342200"/>
            <a:ext cx="1915200" cy="12192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Outcomes and Agenda</a:t>
            </a:r>
            <a:endParaRPr sz="3300" b="0" i="0" u="none" strike="noStrike" cap="none">
              <a:solidFill>
                <a:schemeClr val="dk1"/>
              </a:solidFill>
              <a:latin typeface="NanumMyeongjo"/>
              <a:ea typeface="NanumMyeongjo"/>
              <a:cs typeface="NanumMyeongjo"/>
              <a:sym typeface="Nanum Myeongjo"/>
            </a:endParaRPr>
          </a:p>
        </p:txBody>
      </p:sp>
      <p:cxnSp>
        <p:nvCxnSpPr>
          <p:cNvPr id="170" name="Google Shape;170;p4"/>
          <p:cNvCxnSpPr/>
          <p:nvPr/>
        </p:nvCxnSpPr>
        <p:spPr>
          <a:xfrm>
            <a:off x="2505475" y="-6900"/>
            <a:ext cx="0" cy="5155800"/>
          </a:xfrm>
          <a:prstGeom prst="straightConnector1">
            <a:avLst/>
          </a:prstGeom>
          <a:noFill/>
          <a:ln w="9525" cap="flat" cmpd="sng">
            <a:solidFill>
              <a:schemeClr val="dk1"/>
            </a:solidFill>
            <a:prstDash val="solid"/>
            <a:round/>
            <a:headEnd type="none" w="sm" len="sm"/>
            <a:tailEnd type="none" w="sm" len="sm"/>
          </a:ln>
        </p:spPr>
      </p:cxnSp>
      <p:pic>
        <p:nvPicPr>
          <p:cNvPr id="171" name="Google Shape;171;p4"/>
          <p:cNvPicPr preferRelativeResize="0"/>
          <p:nvPr/>
        </p:nvPicPr>
        <p:blipFill rotWithShape="1">
          <a:blip r:embed="rId3">
            <a:alphaModFix/>
          </a:blip>
          <a:srcRect/>
          <a:stretch/>
        </p:blipFill>
        <p:spPr>
          <a:xfrm>
            <a:off x="3096768" y="841025"/>
            <a:ext cx="481663" cy="485249"/>
          </a:xfrm>
          <a:prstGeom prst="rect">
            <a:avLst/>
          </a:prstGeom>
          <a:noFill/>
          <a:ln>
            <a:noFill/>
          </a:ln>
        </p:spPr>
      </p:pic>
      <p:pic>
        <p:nvPicPr>
          <p:cNvPr id="172" name="Google Shape;172;p4"/>
          <p:cNvPicPr preferRelativeResize="0"/>
          <p:nvPr/>
        </p:nvPicPr>
        <p:blipFill rotWithShape="1">
          <a:blip r:embed="rId4">
            <a:alphaModFix/>
          </a:blip>
          <a:srcRect/>
          <a:stretch/>
        </p:blipFill>
        <p:spPr>
          <a:xfrm>
            <a:off x="6309925" y="841025"/>
            <a:ext cx="472599" cy="485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9FC8D"/>
        </a:solidFill>
        <a:effectLst/>
      </p:bgPr>
    </p:bg>
    <p:spTree>
      <p:nvGrpSpPr>
        <p:cNvPr id="1" name="Shape 545"/>
        <p:cNvGrpSpPr/>
        <p:nvPr/>
      </p:nvGrpSpPr>
      <p:grpSpPr>
        <a:xfrm>
          <a:off x="0" y="0"/>
          <a:ext cx="0" cy="0"/>
          <a:chOff x="0" y="0"/>
          <a:chExt cx="0" cy="0"/>
        </a:xfrm>
      </p:grpSpPr>
      <p:cxnSp>
        <p:nvCxnSpPr>
          <p:cNvPr id="546" name="Google Shape;546;p40"/>
          <p:cNvCxnSpPr/>
          <p:nvPr/>
        </p:nvCxnSpPr>
        <p:spPr>
          <a:xfrm>
            <a:off x="-2700" y="1246575"/>
            <a:ext cx="9149400" cy="0"/>
          </a:xfrm>
          <a:prstGeom prst="straightConnector1">
            <a:avLst/>
          </a:prstGeom>
          <a:noFill/>
          <a:ln w="9525" cap="flat" cmpd="sng">
            <a:solidFill>
              <a:schemeClr val="dk1"/>
            </a:solidFill>
            <a:prstDash val="solid"/>
            <a:round/>
            <a:headEnd type="none" w="sm" len="sm"/>
            <a:tailEnd type="none" w="sm" len="sm"/>
          </a:ln>
        </p:spPr>
      </p:cxnSp>
      <p:cxnSp>
        <p:nvCxnSpPr>
          <p:cNvPr id="547" name="Google Shape;547;p40"/>
          <p:cNvCxnSpPr/>
          <p:nvPr/>
        </p:nvCxnSpPr>
        <p:spPr>
          <a:xfrm>
            <a:off x="7843850" y="300"/>
            <a:ext cx="0" cy="5141400"/>
          </a:xfrm>
          <a:prstGeom prst="straightConnector1">
            <a:avLst/>
          </a:prstGeom>
          <a:noFill/>
          <a:ln w="9525" cap="flat" cmpd="sng">
            <a:solidFill>
              <a:schemeClr val="dk2"/>
            </a:solidFill>
            <a:prstDash val="solid"/>
            <a:round/>
            <a:headEnd type="none" w="sm" len="sm"/>
            <a:tailEnd type="none" w="sm" len="sm"/>
          </a:ln>
        </p:spPr>
      </p:cxnSp>
      <p:sp>
        <p:nvSpPr>
          <p:cNvPr id="548" name="Google Shape;548;p40"/>
          <p:cNvSpPr txBox="1"/>
          <p:nvPr/>
        </p:nvSpPr>
        <p:spPr>
          <a:xfrm>
            <a:off x="615900" y="303450"/>
            <a:ext cx="6597300" cy="457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Content and Practice Expectations</a:t>
            </a:r>
            <a:endParaRPr sz="3300" b="0" i="0" u="none" strike="noStrike" cap="none">
              <a:solidFill>
                <a:schemeClr val="dk1"/>
              </a:solidFill>
              <a:latin typeface="NanumMyeongjo"/>
              <a:ea typeface="NanumMyeongjo"/>
              <a:cs typeface="NanumMyeongjo"/>
              <a:sym typeface="Nanum Myeongjo"/>
            </a:endParaRPr>
          </a:p>
        </p:txBody>
      </p:sp>
      <p:sp>
        <p:nvSpPr>
          <p:cNvPr id="549" name="Google Shape;549;p40"/>
          <p:cNvSpPr txBox="1"/>
          <p:nvPr/>
        </p:nvSpPr>
        <p:spPr>
          <a:xfrm>
            <a:off x="901450" y="1078200"/>
            <a:ext cx="5991900" cy="33936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F1F1F"/>
                </a:solidFill>
                <a:latin typeface="IBM Plex Sans"/>
                <a:ea typeface="IBM Plex Sans"/>
                <a:cs typeface="IBM Plex Sans"/>
                <a:sym typeface="IBM Plex Sans"/>
              </a:rPr>
              <a:t>Step 1: Developing a Statistical Question</a:t>
            </a:r>
            <a:endParaRPr sz="1400" b="1" i="0" u="none" strike="noStrike" cap="none">
              <a:solidFill>
                <a:srgbClr val="1F1F1F"/>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1F1F1F"/>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F1F1F"/>
                </a:solidFill>
                <a:latin typeface="IBM Plex Sans"/>
                <a:ea typeface="IBM Plex Sans"/>
                <a:cs typeface="IBM Plex Sans"/>
                <a:sym typeface="IBM Plex Sans"/>
              </a:rPr>
              <a:t>Students are primed with information about heart disease, including what it is and possible contributing factors. Students are asked to brainstorm factors that might decrease a person’s risk for heart disease. </a:t>
            </a:r>
            <a:endParaRPr sz="1400" b="0" i="0" u="none" strike="noStrike" cap="none">
              <a:solidFill>
                <a:srgbClr val="1F1F1F"/>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F1F1F"/>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F1F1F"/>
                </a:solidFill>
                <a:latin typeface="IBM Plex Sans"/>
                <a:ea typeface="IBM Plex Sans"/>
                <a:cs typeface="IBM Plex Sans"/>
                <a:sym typeface="IBM Plex Sans"/>
              </a:rPr>
              <a:t>Students learn that some believe that individuals with a constant sense of time urgency (often called type-A behavior) are more susceptible to heart disease than are more relaxed individuals. Some psychologists have investigated geographical areas and their relationship to the pace of life. They considered the relationship of city-wide heart disease rates and general measures of  the pace of life in the city. Students then collaboratively develop a statistical question to explore involving heart disease and walking speed, such as: Is a higher average walking speed associated with a lower rate of heart disease? </a:t>
            </a:r>
            <a:endParaRPr sz="1800" b="0" i="0" u="none" strike="noStrike" cap="none">
              <a:solidFill>
                <a:srgbClr val="000000"/>
              </a:solidFill>
              <a:latin typeface="Arial"/>
              <a:ea typeface="Arial"/>
              <a:cs typeface="Arial"/>
              <a:sym typeface="Arial"/>
            </a:endParaRPr>
          </a:p>
        </p:txBody>
      </p:sp>
      <p:sp>
        <p:nvSpPr>
          <p:cNvPr id="550" name="Google Shape;550;p40"/>
          <p:cNvSpPr/>
          <p:nvPr/>
        </p:nvSpPr>
        <p:spPr>
          <a:xfrm>
            <a:off x="6780300" y="209120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40"/>
          <p:cNvSpPr txBox="1"/>
          <p:nvPr/>
        </p:nvSpPr>
        <p:spPr>
          <a:xfrm>
            <a:off x="6976350" y="2556350"/>
            <a:ext cx="1554000" cy="1015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C9FC8D"/>
                </a:solidFill>
                <a:latin typeface="DM Sans"/>
                <a:ea typeface="DM Sans"/>
                <a:cs typeface="DM Sans"/>
                <a:sym typeface="DM Sans"/>
              </a:rPr>
              <a:t>112.h: Explain insights gained from analyzing two-variable measurement data and limitations of curves fitted to data. </a:t>
            </a:r>
            <a:endParaRPr sz="1100" b="1" i="0" u="none" strike="noStrike" cap="none">
              <a:solidFill>
                <a:srgbClr val="C9FC8D"/>
              </a:solidFill>
              <a:latin typeface="DM Sans"/>
              <a:ea typeface="DM Sans"/>
              <a:cs typeface="DM Sans"/>
              <a:sym typeface="DM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555"/>
        <p:cNvGrpSpPr/>
        <p:nvPr/>
      </p:nvGrpSpPr>
      <p:grpSpPr>
        <a:xfrm>
          <a:off x="0" y="0"/>
          <a:ext cx="0" cy="0"/>
          <a:chOff x="0" y="0"/>
          <a:chExt cx="0" cy="0"/>
        </a:xfrm>
      </p:grpSpPr>
      <p:sp>
        <p:nvSpPr>
          <p:cNvPr id="556" name="Google Shape;556;p41"/>
          <p:cNvSpPr txBox="1"/>
          <p:nvPr/>
        </p:nvSpPr>
        <p:spPr>
          <a:xfrm>
            <a:off x="3105100" y="690325"/>
            <a:ext cx="36363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DM Sans"/>
                <a:ea typeface="DM Sans"/>
                <a:cs typeface="DM Sans"/>
                <a:sym typeface="DM Sans"/>
              </a:rPr>
              <a:t>In M112 Badge Title, students will employ the following learning principles: </a:t>
            </a:r>
            <a:endParaRPr sz="1400" b="1" i="0" u="none" strike="noStrike" cap="none">
              <a:solidFill>
                <a:schemeClr val="dk1"/>
              </a:solidFill>
              <a:latin typeface="DM Sans"/>
              <a:ea typeface="DM Sans"/>
              <a:cs typeface="DM Sans"/>
              <a:sym typeface="DM Sans"/>
            </a:endParaRPr>
          </a:p>
        </p:txBody>
      </p:sp>
      <p:sp>
        <p:nvSpPr>
          <p:cNvPr id="557" name="Google Shape;557;p41"/>
          <p:cNvSpPr txBox="1"/>
          <p:nvPr/>
        </p:nvSpPr>
        <p:spPr>
          <a:xfrm>
            <a:off x="3105100" y="1506075"/>
            <a:ext cx="4830900" cy="2268900"/>
          </a:xfrm>
          <a:prstGeom prst="rect">
            <a:avLst/>
          </a:prstGeom>
          <a:noFill/>
          <a:ln>
            <a:noFill/>
          </a:ln>
        </p:spPr>
        <p:txBody>
          <a:bodyPr spcFirstLastPara="1" wrap="square" lIns="0" tIns="0" rIns="0" bIns="0" anchor="t" anchorCtr="0">
            <a:spAutoFit/>
          </a:bodyPr>
          <a:lstStyle/>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Engage with cognitively demanding tasks in heterogeneous settings (LP 1).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Engage in social activities (LP 2).</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Build conceptual understanding through reasoning (LP 3).</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Have agency in their learning (LP 4).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View mathematics as a human endeavor across centuries (LP 5).</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See mathematics as relevant (LP 6).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Employ technology as a tool for problem-solving and understanding (LP 7).</a:t>
            </a:r>
            <a:endParaRPr sz="1200" b="0" i="0" u="none" strike="noStrike" cap="none">
              <a:solidFill>
                <a:schemeClr val="dk1"/>
              </a:solidFill>
              <a:latin typeface="DM Sans"/>
              <a:ea typeface="DM Sans"/>
              <a:cs typeface="DM Sans"/>
              <a:sym typeface="DM Sans"/>
            </a:endParaRPr>
          </a:p>
        </p:txBody>
      </p:sp>
      <p:cxnSp>
        <p:nvCxnSpPr>
          <p:cNvPr id="558" name="Google Shape;558;p41"/>
          <p:cNvCxnSpPr/>
          <p:nvPr/>
        </p:nvCxnSpPr>
        <p:spPr>
          <a:xfrm>
            <a:off x="8834775" y="-6900"/>
            <a:ext cx="0" cy="5155800"/>
          </a:xfrm>
          <a:prstGeom prst="straightConnector1">
            <a:avLst/>
          </a:prstGeom>
          <a:noFill/>
          <a:ln w="9525" cap="flat" cmpd="sng">
            <a:solidFill>
              <a:srgbClr val="000000"/>
            </a:solidFill>
            <a:prstDash val="solid"/>
            <a:round/>
            <a:headEnd type="none" w="sm" len="sm"/>
            <a:tailEnd type="none" w="sm" len="sm"/>
          </a:ln>
        </p:spPr>
      </p:cxnSp>
      <p:sp>
        <p:nvSpPr>
          <p:cNvPr id="559" name="Google Shape;559;p41"/>
          <p:cNvSpPr/>
          <p:nvPr/>
        </p:nvSpPr>
        <p:spPr>
          <a:xfrm>
            <a:off x="0" y="0"/>
            <a:ext cx="2723400" cy="51435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60" name="Google Shape;560;p41"/>
          <p:cNvCxnSpPr/>
          <p:nvPr/>
        </p:nvCxnSpPr>
        <p:spPr>
          <a:xfrm>
            <a:off x="-13800" y="4831525"/>
            <a:ext cx="9173100" cy="0"/>
          </a:xfrm>
          <a:prstGeom prst="straightConnector1">
            <a:avLst/>
          </a:prstGeom>
          <a:noFill/>
          <a:ln w="9525" cap="flat" cmpd="sng">
            <a:solidFill>
              <a:srgbClr val="000000"/>
            </a:solidFill>
            <a:prstDash val="solid"/>
            <a:round/>
            <a:headEnd type="none" w="sm" len="sm"/>
            <a:tailEnd type="none" w="sm" len="sm"/>
          </a:ln>
        </p:spPr>
      </p:cxnSp>
      <p:cxnSp>
        <p:nvCxnSpPr>
          <p:cNvPr id="561" name="Google Shape;561;p41"/>
          <p:cNvCxnSpPr/>
          <p:nvPr/>
        </p:nvCxnSpPr>
        <p:spPr>
          <a:xfrm>
            <a:off x="2720450" y="-6900"/>
            <a:ext cx="0" cy="5155800"/>
          </a:xfrm>
          <a:prstGeom prst="straightConnector1">
            <a:avLst/>
          </a:prstGeom>
          <a:noFill/>
          <a:ln w="9525" cap="flat" cmpd="sng">
            <a:solidFill>
              <a:schemeClr val="dk1"/>
            </a:solidFill>
            <a:prstDash val="solid"/>
            <a:round/>
            <a:headEnd type="none" w="sm" len="sm"/>
            <a:tailEnd type="none" w="sm" len="sm"/>
          </a:ln>
        </p:spPr>
      </p:cxnSp>
      <p:cxnSp>
        <p:nvCxnSpPr>
          <p:cNvPr id="562" name="Google Shape;562;p41"/>
          <p:cNvCxnSpPr/>
          <p:nvPr/>
        </p:nvCxnSpPr>
        <p:spPr>
          <a:xfrm>
            <a:off x="6900" y="317500"/>
            <a:ext cx="9152400" cy="0"/>
          </a:xfrm>
          <a:prstGeom prst="straightConnector1">
            <a:avLst/>
          </a:prstGeom>
          <a:noFill/>
          <a:ln w="9525" cap="flat" cmpd="sng">
            <a:solidFill>
              <a:srgbClr val="000000"/>
            </a:solidFill>
            <a:prstDash val="solid"/>
            <a:round/>
            <a:headEnd type="none" w="sm" len="sm"/>
            <a:tailEnd type="none" w="sm" len="sm"/>
          </a:ln>
        </p:spPr>
      </p:cxnSp>
      <p:sp>
        <p:nvSpPr>
          <p:cNvPr id="563" name="Google Shape;563;p41"/>
          <p:cNvSpPr txBox="1"/>
          <p:nvPr/>
        </p:nvSpPr>
        <p:spPr>
          <a:xfrm>
            <a:off x="325175" y="647000"/>
            <a:ext cx="2169900" cy="8127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Learning</a:t>
            </a:r>
            <a:endParaRPr sz="3300" b="0" i="0" u="none" strike="noStrike" cap="none">
              <a:solidFill>
                <a:schemeClr val="dk1"/>
              </a:solidFill>
              <a:latin typeface="NanumMyeongjo"/>
              <a:ea typeface="NanumMyeongjo"/>
              <a:cs typeface="NanumMyeongjo"/>
              <a:sym typeface="Nanum Myeongjo"/>
            </a:endParaRPr>
          </a:p>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Principles</a:t>
            </a:r>
            <a:endParaRPr sz="3300" b="0" i="0" u="none" strike="noStrike" cap="none">
              <a:solidFill>
                <a:schemeClr val="dk1"/>
              </a:solidFill>
              <a:latin typeface="NanumMyeongjo"/>
              <a:ea typeface="NanumMyeongjo"/>
              <a:cs typeface="NanumMyeongjo"/>
              <a:sym typeface="Nanum Myeongj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567"/>
        <p:cNvGrpSpPr/>
        <p:nvPr/>
      </p:nvGrpSpPr>
      <p:grpSpPr>
        <a:xfrm>
          <a:off x="0" y="0"/>
          <a:ext cx="0" cy="0"/>
          <a:chOff x="0" y="0"/>
          <a:chExt cx="0" cy="0"/>
        </a:xfrm>
      </p:grpSpPr>
      <p:sp>
        <p:nvSpPr>
          <p:cNvPr id="568" name="Google Shape;568;p42"/>
          <p:cNvSpPr txBox="1"/>
          <p:nvPr/>
        </p:nvSpPr>
        <p:spPr>
          <a:xfrm>
            <a:off x="3105100" y="690325"/>
            <a:ext cx="36363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DM Sans"/>
                <a:ea typeface="DM Sans"/>
                <a:cs typeface="DM Sans"/>
                <a:sym typeface="DM Sans"/>
              </a:rPr>
              <a:t>In M112 Badge Title, students will employ the following learning principles: </a:t>
            </a:r>
            <a:endParaRPr sz="1400" b="1" i="0" u="none" strike="noStrike" cap="none">
              <a:solidFill>
                <a:schemeClr val="dk1"/>
              </a:solidFill>
              <a:latin typeface="DM Sans"/>
              <a:ea typeface="DM Sans"/>
              <a:cs typeface="DM Sans"/>
              <a:sym typeface="DM Sans"/>
            </a:endParaRPr>
          </a:p>
        </p:txBody>
      </p:sp>
      <p:sp>
        <p:nvSpPr>
          <p:cNvPr id="569" name="Google Shape;569;p42"/>
          <p:cNvSpPr txBox="1"/>
          <p:nvPr/>
        </p:nvSpPr>
        <p:spPr>
          <a:xfrm>
            <a:off x="3105100" y="1506075"/>
            <a:ext cx="4830900" cy="2268900"/>
          </a:xfrm>
          <a:prstGeom prst="rect">
            <a:avLst/>
          </a:prstGeom>
          <a:noFill/>
          <a:ln>
            <a:noFill/>
          </a:ln>
        </p:spPr>
        <p:txBody>
          <a:bodyPr spcFirstLastPara="1" wrap="square" lIns="0" tIns="0" rIns="0" bIns="0" anchor="t" anchorCtr="0">
            <a:spAutoFit/>
          </a:bodyPr>
          <a:lstStyle/>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Engage with cognitively demanding tasks in heterogeneous settings (LP 1).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Engage in social activities (LP 2).</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Build conceptual understanding through reasoning (LP 3).</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Have agency in their learning (LP 4).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View mathematics as a human endeavor across centuries (LP 5).</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See mathematics as relevant (LP 6).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Employ technology as a tool for problem-solving and understanding (LP 7).</a:t>
            </a:r>
            <a:endParaRPr sz="1200" b="0" i="0" u="none" strike="noStrike" cap="none">
              <a:solidFill>
                <a:schemeClr val="dk1"/>
              </a:solidFill>
              <a:latin typeface="DM Sans"/>
              <a:ea typeface="DM Sans"/>
              <a:cs typeface="DM Sans"/>
              <a:sym typeface="DM Sans"/>
            </a:endParaRPr>
          </a:p>
        </p:txBody>
      </p:sp>
      <p:cxnSp>
        <p:nvCxnSpPr>
          <p:cNvPr id="570" name="Google Shape;570;p42"/>
          <p:cNvCxnSpPr/>
          <p:nvPr/>
        </p:nvCxnSpPr>
        <p:spPr>
          <a:xfrm>
            <a:off x="8834775" y="-6900"/>
            <a:ext cx="0" cy="5155800"/>
          </a:xfrm>
          <a:prstGeom prst="straightConnector1">
            <a:avLst/>
          </a:prstGeom>
          <a:noFill/>
          <a:ln w="9525" cap="flat" cmpd="sng">
            <a:solidFill>
              <a:srgbClr val="000000"/>
            </a:solidFill>
            <a:prstDash val="solid"/>
            <a:round/>
            <a:headEnd type="none" w="sm" len="sm"/>
            <a:tailEnd type="none" w="sm" len="sm"/>
          </a:ln>
        </p:spPr>
      </p:cxnSp>
      <p:sp>
        <p:nvSpPr>
          <p:cNvPr id="571" name="Google Shape;571;p42"/>
          <p:cNvSpPr/>
          <p:nvPr/>
        </p:nvSpPr>
        <p:spPr>
          <a:xfrm>
            <a:off x="0" y="0"/>
            <a:ext cx="2723400" cy="51435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72" name="Google Shape;572;p42"/>
          <p:cNvCxnSpPr/>
          <p:nvPr/>
        </p:nvCxnSpPr>
        <p:spPr>
          <a:xfrm>
            <a:off x="-13800" y="4831525"/>
            <a:ext cx="9173100" cy="0"/>
          </a:xfrm>
          <a:prstGeom prst="straightConnector1">
            <a:avLst/>
          </a:prstGeom>
          <a:noFill/>
          <a:ln w="9525" cap="flat" cmpd="sng">
            <a:solidFill>
              <a:srgbClr val="000000"/>
            </a:solidFill>
            <a:prstDash val="solid"/>
            <a:round/>
            <a:headEnd type="none" w="sm" len="sm"/>
            <a:tailEnd type="none" w="sm" len="sm"/>
          </a:ln>
        </p:spPr>
      </p:cxnSp>
      <p:cxnSp>
        <p:nvCxnSpPr>
          <p:cNvPr id="573" name="Google Shape;573;p42"/>
          <p:cNvCxnSpPr/>
          <p:nvPr/>
        </p:nvCxnSpPr>
        <p:spPr>
          <a:xfrm>
            <a:off x="2720450" y="-6900"/>
            <a:ext cx="0" cy="5155800"/>
          </a:xfrm>
          <a:prstGeom prst="straightConnector1">
            <a:avLst/>
          </a:prstGeom>
          <a:noFill/>
          <a:ln w="9525" cap="flat" cmpd="sng">
            <a:solidFill>
              <a:schemeClr val="dk1"/>
            </a:solidFill>
            <a:prstDash val="solid"/>
            <a:round/>
            <a:headEnd type="none" w="sm" len="sm"/>
            <a:tailEnd type="none" w="sm" len="sm"/>
          </a:ln>
        </p:spPr>
      </p:cxnSp>
      <p:cxnSp>
        <p:nvCxnSpPr>
          <p:cNvPr id="574" name="Google Shape;574;p42"/>
          <p:cNvCxnSpPr/>
          <p:nvPr/>
        </p:nvCxnSpPr>
        <p:spPr>
          <a:xfrm>
            <a:off x="6900" y="317500"/>
            <a:ext cx="9152400" cy="0"/>
          </a:xfrm>
          <a:prstGeom prst="straightConnector1">
            <a:avLst/>
          </a:prstGeom>
          <a:noFill/>
          <a:ln w="9525" cap="flat" cmpd="sng">
            <a:solidFill>
              <a:srgbClr val="000000"/>
            </a:solidFill>
            <a:prstDash val="solid"/>
            <a:round/>
            <a:headEnd type="none" w="sm" len="sm"/>
            <a:tailEnd type="none" w="sm" len="sm"/>
          </a:ln>
        </p:spPr>
      </p:cxnSp>
      <p:sp>
        <p:nvSpPr>
          <p:cNvPr id="575" name="Google Shape;575;p42"/>
          <p:cNvSpPr txBox="1"/>
          <p:nvPr/>
        </p:nvSpPr>
        <p:spPr>
          <a:xfrm>
            <a:off x="325175" y="647000"/>
            <a:ext cx="2169900" cy="8127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Learning</a:t>
            </a:r>
            <a:endParaRPr sz="3300" b="0" i="0" u="none" strike="noStrike" cap="none">
              <a:solidFill>
                <a:schemeClr val="dk1"/>
              </a:solidFill>
              <a:latin typeface="NanumMyeongjo"/>
              <a:ea typeface="NanumMyeongjo"/>
              <a:cs typeface="NanumMyeongjo"/>
              <a:sym typeface="Nanum Myeongjo"/>
            </a:endParaRPr>
          </a:p>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Principles</a:t>
            </a:r>
            <a:endParaRPr sz="3300" b="0" i="0" u="none" strike="noStrike" cap="none">
              <a:solidFill>
                <a:schemeClr val="dk1"/>
              </a:solidFill>
              <a:latin typeface="NanumMyeongjo"/>
              <a:ea typeface="NanumMyeongjo"/>
              <a:cs typeface="NanumMyeongjo"/>
              <a:sym typeface="Nanum Myeongjo"/>
            </a:endParaRPr>
          </a:p>
        </p:txBody>
      </p:sp>
      <p:sp>
        <p:nvSpPr>
          <p:cNvPr id="576" name="Google Shape;576;p42"/>
          <p:cNvSpPr/>
          <p:nvPr/>
        </p:nvSpPr>
        <p:spPr>
          <a:xfrm>
            <a:off x="6399300" y="247220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42"/>
          <p:cNvSpPr txBox="1"/>
          <p:nvPr/>
        </p:nvSpPr>
        <p:spPr>
          <a:xfrm>
            <a:off x="6595350" y="2937350"/>
            <a:ext cx="1554000" cy="1015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BDFCD7"/>
                </a:solidFill>
                <a:latin typeface="DM Sans"/>
                <a:ea typeface="DM Sans"/>
                <a:cs typeface="DM Sans"/>
                <a:sym typeface="DM Sans"/>
              </a:rPr>
              <a:t>Which of these principles does this task lend itself to? </a:t>
            </a:r>
            <a:endParaRPr sz="1100" b="1" i="0" u="none" strike="noStrike" cap="none">
              <a:solidFill>
                <a:srgbClr val="BDFCD7"/>
              </a:solidFill>
              <a:latin typeface="DM Sans"/>
              <a:ea typeface="DM Sans"/>
              <a:cs typeface="DM Sans"/>
              <a:sym typeface="DM Sans"/>
            </a:endParaRPr>
          </a:p>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BDFCD7"/>
                </a:solidFill>
                <a:latin typeface="DM Sans"/>
                <a:ea typeface="DM Sans"/>
                <a:cs typeface="DM Sans"/>
                <a:sym typeface="DM Sans"/>
              </a:rPr>
              <a:t>Which ones can the task be easily adapted to accommodate? </a:t>
            </a:r>
            <a:endParaRPr sz="1100" b="1" i="0" u="none" strike="noStrike" cap="none">
              <a:solidFill>
                <a:srgbClr val="BDFCD7"/>
              </a:solidFill>
              <a:latin typeface="DM Sans"/>
              <a:ea typeface="DM Sans"/>
              <a:cs typeface="DM Sans"/>
              <a:sym typeface="DM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581"/>
        <p:cNvGrpSpPr/>
        <p:nvPr/>
      </p:nvGrpSpPr>
      <p:grpSpPr>
        <a:xfrm>
          <a:off x="0" y="0"/>
          <a:ext cx="0" cy="0"/>
          <a:chOff x="0" y="0"/>
          <a:chExt cx="0" cy="0"/>
        </a:xfrm>
      </p:grpSpPr>
      <p:sp>
        <p:nvSpPr>
          <p:cNvPr id="582" name="Google Shape;582;p43"/>
          <p:cNvSpPr txBox="1"/>
          <p:nvPr/>
        </p:nvSpPr>
        <p:spPr>
          <a:xfrm>
            <a:off x="3105100" y="690325"/>
            <a:ext cx="36363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DM Sans"/>
                <a:ea typeface="DM Sans"/>
                <a:cs typeface="DM Sans"/>
                <a:sym typeface="DM Sans"/>
              </a:rPr>
              <a:t>In M112 Badge Title, students will employ the following learning principles: </a:t>
            </a:r>
            <a:endParaRPr sz="1400" b="1" i="0" u="none" strike="noStrike" cap="none">
              <a:solidFill>
                <a:schemeClr val="dk1"/>
              </a:solidFill>
              <a:latin typeface="DM Sans"/>
              <a:ea typeface="DM Sans"/>
              <a:cs typeface="DM Sans"/>
              <a:sym typeface="DM Sans"/>
            </a:endParaRPr>
          </a:p>
        </p:txBody>
      </p:sp>
      <p:sp>
        <p:nvSpPr>
          <p:cNvPr id="583" name="Google Shape;583;p43"/>
          <p:cNvSpPr txBox="1"/>
          <p:nvPr/>
        </p:nvSpPr>
        <p:spPr>
          <a:xfrm>
            <a:off x="3105100" y="1506075"/>
            <a:ext cx="4830900" cy="2268900"/>
          </a:xfrm>
          <a:prstGeom prst="rect">
            <a:avLst/>
          </a:prstGeom>
          <a:noFill/>
          <a:ln>
            <a:noFill/>
          </a:ln>
        </p:spPr>
        <p:txBody>
          <a:bodyPr spcFirstLastPara="1" wrap="square" lIns="0" tIns="0" rIns="0" bIns="0" anchor="t" anchorCtr="0">
            <a:spAutoFit/>
          </a:bodyPr>
          <a:lstStyle/>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Engage with cognitively demanding tasks in heterogeneous settings (LP 1).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Engage in social activities (LP 2).</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Build conceptual understanding through reasoning (LP 3).</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Have agency in their learning (LP 4).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View mathematics as a human endeavor across centuries (LP 5).</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See mathematics as relevant (LP 6). </a:t>
            </a:r>
            <a:endParaRPr sz="1200" b="0" i="0" u="none" strike="noStrike" cap="none">
              <a:solidFill>
                <a:schemeClr val="dk1"/>
              </a:solidFill>
              <a:latin typeface="DM Sans"/>
              <a:ea typeface="DM Sans"/>
              <a:cs typeface="DM Sans"/>
              <a:sym typeface="DM Sans"/>
            </a:endParaRPr>
          </a:p>
          <a:p>
            <a:pPr marL="164592" marR="0" lvl="0" indent="-164592" algn="l" rtl="0">
              <a:lnSpc>
                <a:spcPct val="115000"/>
              </a:lnSpc>
              <a:spcBef>
                <a:spcPts val="500"/>
              </a:spcBef>
              <a:spcAft>
                <a:spcPts val="0"/>
              </a:spcAft>
              <a:buClr>
                <a:schemeClr val="dk1"/>
              </a:buClr>
              <a:buSzPts val="1200"/>
              <a:buFont typeface="DM Sans"/>
              <a:buChar char="●"/>
            </a:pPr>
            <a:r>
              <a:rPr lang="en" sz="1200" b="0" i="0" u="none" strike="noStrike" cap="none">
                <a:solidFill>
                  <a:schemeClr val="dk1"/>
                </a:solidFill>
                <a:latin typeface="DM Sans"/>
                <a:ea typeface="DM Sans"/>
                <a:cs typeface="DM Sans"/>
                <a:sym typeface="DM Sans"/>
              </a:rPr>
              <a:t>Employ technology as a tool for problem-solving and understanding (LP 7).</a:t>
            </a:r>
            <a:endParaRPr sz="1200" b="0" i="0" u="none" strike="noStrike" cap="none">
              <a:solidFill>
                <a:schemeClr val="dk1"/>
              </a:solidFill>
              <a:latin typeface="DM Sans"/>
              <a:ea typeface="DM Sans"/>
              <a:cs typeface="DM Sans"/>
              <a:sym typeface="DM Sans"/>
            </a:endParaRPr>
          </a:p>
        </p:txBody>
      </p:sp>
      <p:cxnSp>
        <p:nvCxnSpPr>
          <p:cNvPr id="584" name="Google Shape;584;p43"/>
          <p:cNvCxnSpPr/>
          <p:nvPr/>
        </p:nvCxnSpPr>
        <p:spPr>
          <a:xfrm>
            <a:off x="8834775" y="-6900"/>
            <a:ext cx="0" cy="5155800"/>
          </a:xfrm>
          <a:prstGeom prst="straightConnector1">
            <a:avLst/>
          </a:prstGeom>
          <a:noFill/>
          <a:ln w="9525" cap="flat" cmpd="sng">
            <a:solidFill>
              <a:srgbClr val="000000"/>
            </a:solidFill>
            <a:prstDash val="solid"/>
            <a:round/>
            <a:headEnd type="none" w="sm" len="sm"/>
            <a:tailEnd type="none" w="sm" len="sm"/>
          </a:ln>
        </p:spPr>
      </p:cxnSp>
      <p:sp>
        <p:nvSpPr>
          <p:cNvPr id="585" name="Google Shape;585;p43"/>
          <p:cNvSpPr/>
          <p:nvPr/>
        </p:nvSpPr>
        <p:spPr>
          <a:xfrm>
            <a:off x="0" y="0"/>
            <a:ext cx="2723400" cy="51435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86" name="Google Shape;586;p43"/>
          <p:cNvCxnSpPr/>
          <p:nvPr/>
        </p:nvCxnSpPr>
        <p:spPr>
          <a:xfrm>
            <a:off x="-13800" y="4831525"/>
            <a:ext cx="9173100" cy="0"/>
          </a:xfrm>
          <a:prstGeom prst="straightConnector1">
            <a:avLst/>
          </a:prstGeom>
          <a:noFill/>
          <a:ln w="9525" cap="flat" cmpd="sng">
            <a:solidFill>
              <a:srgbClr val="000000"/>
            </a:solidFill>
            <a:prstDash val="solid"/>
            <a:round/>
            <a:headEnd type="none" w="sm" len="sm"/>
            <a:tailEnd type="none" w="sm" len="sm"/>
          </a:ln>
        </p:spPr>
      </p:cxnSp>
      <p:cxnSp>
        <p:nvCxnSpPr>
          <p:cNvPr id="587" name="Google Shape;587;p43"/>
          <p:cNvCxnSpPr/>
          <p:nvPr/>
        </p:nvCxnSpPr>
        <p:spPr>
          <a:xfrm>
            <a:off x="2720450" y="-6900"/>
            <a:ext cx="0" cy="5155800"/>
          </a:xfrm>
          <a:prstGeom prst="straightConnector1">
            <a:avLst/>
          </a:prstGeom>
          <a:noFill/>
          <a:ln w="9525" cap="flat" cmpd="sng">
            <a:solidFill>
              <a:schemeClr val="dk1"/>
            </a:solidFill>
            <a:prstDash val="solid"/>
            <a:round/>
            <a:headEnd type="none" w="sm" len="sm"/>
            <a:tailEnd type="none" w="sm" len="sm"/>
          </a:ln>
        </p:spPr>
      </p:cxnSp>
      <p:cxnSp>
        <p:nvCxnSpPr>
          <p:cNvPr id="588" name="Google Shape;588;p43"/>
          <p:cNvCxnSpPr/>
          <p:nvPr/>
        </p:nvCxnSpPr>
        <p:spPr>
          <a:xfrm>
            <a:off x="6900" y="317500"/>
            <a:ext cx="9152400" cy="0"/>
          </a:xfrm>
          <a:prstGeom prst="straightConnector1">
            <a:avLst/>
          </a:prstGeom>
          <a:noFill/>
          <a:ln w="9525" cap="flat" cmpd="sng">
            <a:solidFill>
              <a:srgbClr val="000000"/>
            </a:solidFill>
            <a:prstDash val="solid"/>
            <a:round/>
            <a:headEnd type="none" w="sm" len="sm"/>
            <a:tailEnd type="none" w="sm" len="sm"/>
          </a:ln>
        </p:spPr>
      </p:cxnSp>
      <p:sp>
        <p:nvSpPr>
          <p:cNvPr id="589" name="Google Shape;589;p43"/>
          <p:cNvSpPr txBox="1"/>
          <p:nvPr/>
        </p:nvSpPr>
        <p:spPr>
          <a:xfrm>
            <a:off x="325175" y="647000"/>
            <a:ext cx="2169900" cy="8127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Learning</a:t>
            </a:r>
            <a:endParaRPr sz="3300" b="0" i="0" u="none" strike="noStrike" cap="none">
              <a:solidFill>
                <a:schemeClr val="dk1"/>
              </a:solidFill>
              <a:latin typeface="NanumMyeongjo"/>
              <a:ea typeface="NanumMyeongjo"/>
              <a:cs typeface="NanumMyeongjo"/>
              <a:sym typeface="Nanum Myeongjo"/>
            </a:endParaRPr>
          </a:p>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Principles</a:t>
            </a:r>
            <a:endParaRPr sz="3300" b="0" i="0" u="none" strike="noStrike" cap="none">
              <a:solidFill>
                <a:schemeClr val="dk1"/>
              </a:solidFill>
              <a:latin typeface="NanumMyeongjo"/>
              <a:ea typeface="NanumMyeongjo"/>
              <a:cs typeface="NanumMyeongjo"/>
              <a:sym typeface="Nanum Myeongjo"/>
            </a:endParaRPr>
          </a:p>
        </p:txBody>
      </p:sp>
      <p:sp>
        <p:nvSpPr>
          <p:cNvPr id="590" name="Google Shape;590;p43"/>
          <p:cNvSpPr/>
          <p:nvPr/>
        </p:nvSpPr>
        <p:spPr>
          <a:xfrm>
            <a:off x="6399300" y="247220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43"/>
          <p:cNvSpPr txBox="1"/>
          <p:nvPr/>
        </p:nvSpPr>
        <p:spPr>
          <a:xfrm>
            <a:off x="6595350" y="3075800"/>
            <a:ext cx="15540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BDFCD7"/>
                </a:solidFill>
                <a:latin typeface="DM Sans"/>
                <a:ea typeface="DM Sans"/>
                <a:cs typeface="DM Sans"/>
                <a:sym typeface="DM Sans"/>
              </a:rPr>
              <a:t>Share what </a:t>
            </a:r>
            <a:br>
              <a:rPr lang="en" sz="1600" b="1" i="0" u="none" strike="noStrike" cap="none">
                <a:solidFill>
                  <a:srgbClr val="BDFCD7"/>
                </a:solidFill>
                <a:latin typeface="DM Sans"/>
                <a:ea typeface="DM Sans"/>
                <a:cs typeface="DM Sans"/>
                <a:sym typeface="DM Sans"/>
              </a:rPr>
            </a:br>
            <a:r>
              <a:rPr lang="en" sz="1600" b="1" i="0" u="none" strike="noStrike" cap="none">
                <a:solidFill>
                  <a:srgbClr val="BDFCD7"/>
                </a:solidFill>
                <a:latin typeface="DM Sans"/>
                <a:ea typeface="DM Sans"/>
                <a:cs typeface="DM Sans"/>
                <a:sym typeface="DM Sans"/>
              </a:rPr>
              <a:t>you came up with!</a:t>
            </a:r>
            <a:endParaRPr sz="1100" b="1" i="0" u="none" strike="noStrike" cap="none">
              <a:solidFill>
                <a:srgbClr val="BDFCD7"/>
              </a:solidFill>
              <a:latin typeface="DM Sans"/>
              <a:ea typeface="DM Sans"/>
              <a:cs typeface="DM Sans"/>
              <a:sym typeface="DM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3FBA3"/>
        </a:solidFill>
        <a:effectLst/>
      </p:bgPr>
    </p:bg>
    <p:spTree>
      <p:nvGrpSpPr>
        <p:cNvPr id="1" name="Shape 595"/>
        <p:cNvGrpSpPr/>
        <p:nvPr/>
      </p:nvGrpSpPr>
      <p:grpSpPr>
        <a:xfrm>
          <a:off x="0" y="0"/>
          <a:ext cx="0" cy="0"/>
          <a:chOff x="0" y="0"/>
          <a:chExt cx="0" cy="0"/>
        </a:xfrm>
      </p:grpSpPr>
      <p:cxnSp>
        <p:nvCxnSpPr>
          <p:cNvPr id="596" name="Google Shape;596;p44"/>
          <p:cNvCxnSpPr/>
          <p:nvPr/>
        </p:nvCxnSpPr>
        <p:spPr>
          <a:xfrm>
            <a:off x="3115350" y="300"/>
            <a:ext cx="0" cy="5141400"/>
          </a:xfrm>
          <a:prstGeom prst="straightConnector1">
            <a:avLst/>
          </a:prstGeom>
          <a:noFill/>
          <a:ln w="9525" cap="flat" cmpd="sng">
            <a:solidFill>
              <a:schemeClr val="dk2"/>
            </a:solidFill>
            <a:prstDash val="solid"/>
            <a:round/>
            <a:headEnd type="none" w="sm" len="sm"/>
            <a:tailEnd type="none" w="sm" len="sm"/>
          </a:ln>
        </p:spPr>
      </p:cxnSp>
      <p:sp>
        <p:nvSpPr>
          <p:cNvPr id="597" name="Google Shape;597;p44"/>
          <p:cNvSpPr txBox="1"/>
          <p:nvPr/>
        </p:nvSpPr>
        <p:spPr>
          <a:xfrm>
            <a:off x="3419850" y="303450"/>
            <a:ext cx="4318200" cy="1819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5200"/>
              <a:buFont typeface="Arial"/>
              <a:buNone/>
            </a:pPr>
            <a:r>
              <a:rPr lang="en" sz="5200" b="0" i="0" u="none" strike="noStrike" cap="none">
                <a:solidFill>
                  <a:schemeClr val="dk1"/>
                </a:solidFill>
                <a:latin typeface="NanumMyeongjo"/>
                <a:ea typeface="NanumMyeongjo"/>
                <a:cs typeface="NanumMyeongjo"/>
                <a:sym typeface="Nanum Myeongjo"/>
              </a:rPr>
              <a:t>Task 2: Student Work</a:t>
            </a:r>
            <a:endParaRPr sz="5200" b="0" i="0" u="none" strike="noStrike" cap="none">
              <a:solidFill>
                <a:schemeClr val="dk1"/>
              </a:solidFill>
              <a:latin typeface="NanumMyeongjo"/>
              <a:ea typeface="NanumMyeongjo"/>
              <a:cs typeface="NanumMyeongjo"/>
              <a:sym typeface="Nanum Myeongjo"/>
            </a:endParaRPr>
          </a:p>
        </p:txBody>
      </p:sp>
      <p:sp>
        <p:nvSpPr>
          <p:cNvPr id="598" name="Google Shape;598;p44"/>
          <p:cNvSpPr txBox="1"/>
          <p:nvPr/>
        </p:nvSpPr>
        <p:spPr>
          <a:xfrm>
            <a:off x="615900" y="303450"/>
            <a:ext cx="1441500" cy="1378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5200"/>
              <a:buFont typeface="Arial"/>
              <a:buNone/>
            </a:pPr>
            <a:r>
              <a:rPr lang="en" sz="5200" b="0" i="0" u="none" strike="noStrike" cap="none">
                <a:solidFill>
                  <a:schemeClr val="dk1"/>
                </a:solidFill>
                <a:latin typeface="NanumMyeongjo"/>
                <a:ea typeface="NanumMyeongjo"/>
                <a:cs typeface="NanumMyeongjo"/>
                <a:sym typeface="Nanum Myeongjo"/>
              </a:rPr>
              <a:t>05</a:t>
            </a:r>
            <a:endParaRPr sz="5200" b="0" i="0" u="none" strike="noStrike" cap="none">
              <a:solidFill>
                <a:schemeClr val="dk1"/>
              </a:solidFill>
              <a:latin typeface="NanumMyeongjo"/>
              <a:ea typeface="NanumMyeongjo"/>
              <a:cs typeface="NanumMyeongjo"/>
              <a:sym typeface="Nanum Myeongj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9FC8D"/>
        </a:solidFill>
        <a:effectLst/>
      </p:bgPr>
    </p:bg>
    <p:spTree>
      <p:nvGrpSpPr>
        <p:cNvPr id="1" name="Shape 602"/>
        <p:cNvGrpSpPr/>
        <p:nvPr/>
      </p:nvGrpSpPr>
      <p:grpSpPr>
        <a:xfrm>
          <a:off x="0" y="0"/>
          <a:ext cx="0" cy="0"/>
          <a:chOff x="0" y="0"/>
          <a:chExt cx="0" cy="0"/>
        </a:xfrm>
      </p:grpSpPr>
      <p:sp>
        <p:nvSpPr>
          <p:cNvPr id="603" name="Google Shape;603;p45"/>
          <p:cNvSpPr txBox="1"/>
          <p:nvPr/>
        </p:nvSpPr>
        <p:spPr>
          <a:xfrm>
            <a:off x="615900" y="2077375"/>
            <a:ext cx="2617200" cy="347100"/>
          </a:xfrm>
          <a:prstGeom prst="rect">
            <a:avLst/>
          </a:prstGeom>
          <a:noFill/>
          <a:ln>
            <a:noFill/>
          </a:ln>
        </p:spPr>
        <p:txBody>
          <a:bodyPr spcFirstLastPara="1" wrap="square" lIns="91425" tIns="0" rIns="0" bIns="0" anchor="t" anchorCtr="0">
            <a:spAutoFit/>
          </a:bodyPr>
          <a:lstStyle/>
          <a:p>
            <a:pPr marL="82296" marR="0" lvl="0" indent="-82296" algn="l" rtl="0">
              <a:lnSpc>
                <a:spcPct val="105000"/>
              </a:lnSpc>
              <a:spcBef>
                <a:spcPts val="1200"/>
              </a:spcBef>
              <a:spcAft>
                <a:spcPts val="0"/>
              </a:spcAft>
              <a:buClr>
                <a:schemeClr val="dk1"/>
              </a:buClr>
              <a:buSzPts val="1100"/>
              <a:buFont typeface="DM Sans"/>
              <a:buChar char="●"/>
            </a:pPr>
            <a:r>
              <a:rPr lang="en" sz="1100" b="0" i="0" u="none" strike="noStrike" cap="none">
                <a:solidFill>
                  <a:schemeClr val="dk1"/>
                </a:solidFill>
                <a:latin typeface="DM Sans"/>
                <a:ea typeface="DM Sans"/>
                <a:cs typeface="DM Sans"/>
                <a:sym typeface="DM Sans"/>
              </a:rPr>
              <a:t>One thing you notice about each piece of student work.</a:t>
            </a:r>
            <a:endParaRPr sz="1100" b="0" i="0" u="none" strike="noStrike" cap="none">
              <a:solidFill>
                <a:schemeClr val="dk1"/>
              </a:solidFill>
              <a:latin typeface="DM Sans"/>
              <a:ea typeface="DM Sans"/>
              <a:cs typeface="DM Sans"/>
              <a:sym typeface="DM Sans"/>
            </a:endParaRPr>
          </a:p>
        </p:txBody>
      </p:sp>
      <p:sp>
        <p:nvSpPr>
          <p:cNvPr id="604" name="Google Shape;604;p45"/>
          <p:cNvSpPr txBox="1"/>
          <p:nvPr/>
        </p:nvSpPr>
        <p:spPr>
          <a:xfrm>
            <a:off x="615900" y="1764850"/>
            <a:ext cx="2617200" cy="1692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Clr>
                <a:srgbClr val="000000"/>
              </a:buClr>
              <a:buSzPts val="1100"/>
              <a:buFont typeface="Arial"/>
              <a:buNone/>
            </a:pPr>
            <a:r>
              <a:rPr lang="en" sz="1100" b="0" i="0" u="none" strike="noStrike" cap="none">
                <a:solidFill>
                  <a:schemeClr val="dk1"/>
                </a:solidFill>
                <a:latin typeface="DM Sans Medium"/>
                <a:ea typeface="DM Sans Medium"/>
                <a:cs typeface="DM Sans Medium"/>
                <a:sym typeface="DM Sans Medium"/>
              </a:rPr>
              <a:t>Jot down</a:t>
            </a:r>
            <a:endParaRPr sz="1100" b="0" i="0" u="none" strike="noStrike" cap="none">
              <a:solidFill>
                <a:srgbClr val="000000"/>
              </a:solidFill>
              <a:latin typeface="DM Sans Medium"/>
              <a:ea typeface="DM Sans Medium"/>
              <a:cs typeface="DM Sans Medium"/>
              <a:sym typeface="DM Sans Medium"/>
            </a:endParaRPr>
          </a:p>
        </p:txBody>
      </p:sp>
      <p:cxnSp>
        <p:nvCxnSpPr>
          <p:cNvPr id="605" name="Google Shape;605;p45"/>
          <p:cNvCxnSpPr/>
          <p:nvPr/>
        </p:nvCxnSpPr>
        <p:spPr>
          <a:xfrm>
            <a:off x="-2700" y="1482784"/>
            <a:ext cx="9149400" cy="0"/>
          </a:xfrm>
          <a:prstGeom prst="straightConnector1">
            <a:avLst/>
          </a:prstGeom>
          <a:noFill/>
          <a:ln w="9525" cap="flat" cmpd="sng">
            <a:solidFill>
              <a:schemeClr val="dk1"/>
            </a:solidFill>
            <a:prstDash val="solid"/>
            <a:round/>
            <a:headEnd type="none" w="sm" len="sm"/>
            <a:tailEnd type="none" w="sm" len="sm"/>
          </a:ln>
        </p:spPr>
      </p:cxnSp>
      <p:cxnSp>
        <p:nvCxnSpPr>
          <p:cNvPr id="606" name="Google Shape;606;p45"/>
          <p:cNvCxnSpPr/>
          <p:nvPr/>
        </p:nvCxnSpPr>
        <p:spPr>
          <a:xfrm>
            <a:off x="7081850" y="300"/>
            <a:ext cx="0" cy="5141400"/>
          </a:xfrm>
          <a:prstGeom prst="straightConnector1">
            <a:avLst/>
          </a:prstGeom>
          <a:noFill/>
          <a:ln w="9525" cap="flat" cmpd="sng">
            <a:solidFill>
              <a:schemeClr val="dk2"/>
            </a:solidFill>
            <a:prstDash val="solid"/>
            <a:round/>
            <a:headEnd type="none" w="sm" len="sm"/>
            <a:tailEnd type="none" w="sm" len="sm"/>
          </a:ln>
        </p:spPr>
      </p:cxnSp>
      <p:sp>
        <p:nvSpPr>
          <p:cNvPr id="607" name="Google Shape;607;p45"/>
          <p:cNvSpPr txBox="1"/>
          <p:nvPr/>
        </p:nvSpPr>
        <p:spPr>
          <a:xfrm>
            <a:off x="615900" y="303450"/>
            <a:ext cx="5453700" cy="914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Round 1:What </a:t>
            </a:r>
            <a:br>
              <a:rPr lang="en" sz="3300" b="0" i="0" u="none" strike="noStrike" cap="none">
                <a:solidFill>
                  <a:schemeClr val="dk1"/>
                </a:solidFill>
                <a:latin typeface="NanumMyeongjo"/>
                <a:ea typeface="NanumMyeongjo"/>
                <a:cs typeface="NanumMyeongjo"/>
                <a:sym typeface="Nanum Myeongjo"/>
              </a:rPr>
            </a:br>
            <a:r>
              <a:rPr lang="en" sz="3300" b="0" i="0" u="none" strike="noStrike" cap="none">
                <a:solidFill>
                  <a:schemeClr val="dk1"/>
                </a:solidFill>
                <a:latin typeface="NanumMyeongjo"/>
                <a:ea typeface="NanumMyeongjo"/>
                <a:cs typeface="NanumMyeongjo"/>
                <a:sym typeface="Nanum Myeongjo"/>
              </a:rPr>
              <a:t>do you notice?</a:t>
            </a:r>
            <a:endParaRPr sz="3300" b="0" i="0" u="none" strike="noStrike" cap="none">
              <a:solidFill>
                <a:schemeClr val="dk1"/>
              </a:solidFill>
              <a:latin typeface="NanumMyeongjo"/>
              <a:ea typeface="NanumMyeongjo"/>
              <a:cs typeface="NanumMyeongjo"/>
              <a:sym typeface="Nanum Myeongjo"/>
            </a:endParaRPr>
          </a:p>
        </p:txBody>
      </p:sp>
      <p:sp>
        <p:nvSpPr>
          <p:cNvPr id="608" name="Google Shape;608;p45"/>
          <p:cNvSpPr/>
          <p:nvPr/>
        </p:nvSpPr>
        <p:spPr>
          <a:xfrm>
            <a:off x="4448300" y="492950"/>
            <a:ext cx="4202400" cy="3821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 image of student work here</a:t>
            </a:r>
            <a:endParaRPr sz="1400" b="0" i="0" u="none" strike="noStrike" cap="none">
              <a:solidFill>
                <a:srgbClr val="000000"/>
              </a:solidFill>
              <a:latin typeface="Arial"/>
              <a:ea typeface="Arial"/>
              <a:cs typeface="Arial"/>
              <a:sym typeface="Arial"/>
            </a:endParaRPr>
          </a:p>
        </p:txBody>
      </p:sp>
      <p:sp>
        <p:nvSpPr>
          <p:cNvPr id="2" name="Rectangle 2">
            <a:extLst>
              <a:ext uri="{FF2B5EF4-FFF2-40B4-BE49-F238E27FC236}">
                <a16:creationId xmlns:a16="http://schemas.microsoft.com/office/drawing/2014/main" id="{2FC5F52C-D211-FDAD-7ED4-7FB73C6FDF9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14" descr="A paper with writing on it&#10;&#10;Description automatically generated">
            <a:extLst>
              <a:ext uri="{FF2B5EF4-FFF2-40B4-BE49-F238E27FC236}">
                <a16:creationId xmlns:a16="http://schemas.microsoft.com/office/drawing/2014/main" id="{D4F144BE-B667-48B9-1B64-572573DC461B}"/>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1327" t="32379" r="9331" b="13586"/>
          <a:stretch/>
        </p:blipFill>
        <p:spPr bwMode="auto">
          <a:xfrm>
            <a:off x="3838292" y="237231"/>
            <a:ext cx="5060408" cy="4602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9FC8D"/>
        </a:solidFill>
        <a:effectLst/>
      </p:bgPr>
    </p:bg>
    <p:spTree>
      <p:nvGrpSpPr>
        <p:cNvPr id="1" name="Shape 612"/>
        <p:cNvGrpSpPr/>
        <p:nvPr/>
      </p:nvGrpSpPr>
      <p:grpSpPr>
        <a:xfrm>
          <a:off x="0" y="0"/>
          <a:ext cx="0" cy="0"/>
          <a:chOff x="0" y="0"/>
          <a:chExt cx="0" cy="0"/>
        </a:xfrm>
      </p:grpSpPr>
      <p:sp>
        <p:nvSpPr>
          <p:cNvPr id="613" name="Google Shape;613;p46"/>
          <p:cNvSpPr txBox="1"/>
          <p:nvPr/>
        </p:nvSpPr>
        <p:spPr>
          <a:xfrm>
            <a:off x="615900" y="2077375"/>
            <a:ext cx="2617200" cy="347100"/>
          </a:xfrm>
          <a:prstGeom prst="rect">
            <a:avLst/>
          </a:prstGeom>
          <a:noFill/>
          <a:ln>
            <a:noFill/>
          </a:ln>
        </p:spPr>
        <p:txBody>
          <a:bodyPr spcFirstLastPara="1" wrap="square" lIns="91425" tIns="0" rIns="0" bIns="0" anchor="t" anchorCtr="0">
            <a:spAutoFit/>
          </a:bodyPr>
          <a:lstStyle/>
          <a:p>
            <a:pPr marL="82296" marR="0" lvl="0" indent="-82296" algn="l" rtl="0">
              <a:lnSpc>
                <a:spcPct val="105000"/>
              </a:lnSpc>
              <a:spcBef>
                <a:spcPts val="1200"/>
              </a:spcBef>
              <a:spcAft>
                <a:spcPts val="0"/>
              </a:spcAft>
              <a:buClr>
                <a:schemeClr val="dk1"/>
              </a:buClr>
              <a:buSzPts val="1100"/>
              <a:buFont typeface="DM Sans"/>
              <a:buChar char="●"/>
            </a:pPr>
            <a:r>
              <a:rPr lang="en" sz="1100" b="0" i="0" u="none" strike="noStrike" cap="none">
                <a:solidFill>
                  <a:schemeClr val="dk1"/>
                </a:solidFill>
                <a:latin typeface="DM Sans"/>
                <a:ea typeface="DM Sans"/>
                <a:cs typeface="DM Sans"/>
                <a:sym typeface="DM Sans"/>
              </a:rPr>
              <a:t>One thing you notice about each piece of student work.</a:t>
            </a:r>
            <a:endParaRPr sz="1100" b="0" i="0" u="none" strike="noStrike" cap="none">
              <a:solidFill>
                <a:schemeClr val="dk1"/>
              </a:solidFill>
              <a:latin typeface="DM Sans"/>
              <a:ea typeface="DM Sans"/>
              <a:cs typeface="DM Sans"/>
              <a:sym typeface="DM Sans"/>
            </a:endParaRPr>
          </a:p>
        </p:txBody>
      </p:sp>
      <p:sp>
        <p:nvSpPr>
          <p:cNvPr id="614" name="Google Shape;614;p46"/>
          <p:cNvSpPr txBox="1"/>
          <p:nvPr/>
        </p:nvSpPr>
        <p:spPr>
          <a:xfrm>
            <a:off x="615900" y="1764850"/>
            <a:ext cx="2617200" cy="1692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Clr>
                <a:srgbClr val="000000"/>
              </a:buClr>
              <a:buSzPts val="1100"/>
              <a:buFont typeface="Arial"/>
              <a:buNone/>
            </a:pPr>
            <a:r>
              <a:rPr lang="en" sz="1100" b="0" i="0" u="none" strike="noStrike" cap="none">
                <a:solidFill>
                  <a:schemeClr val="dk1"/>
                </a:solidFill>
                <a:latin typeface="DM Sans Medium"/>
                <a:ea typeface="DM Sans Medium"/>
                <a:cs typeface="DM Sans Medium"/>
                <a:sym typeface="DM Sans Medium"/>
              </a:rPr>
              <a:t>Jot down</a:t>
            </a:r>
            <a:endParaRPr sz="1100" b="0" i="0" u="none" strike="noStrike" cap="none">
              <a:solidFill>
                <a:srgbClr val="000000"/>
              </a:solidFill>
              <a:latin typeface="DM Sans Medium"/>
              <a:ea typeface="DM Sans Medium"/>
              <a:cs typeface="DM Sans Medium"/>
              <a:sym typeface="DM Sans Medium"/>
            </a:endParaRPr>
          </a:p>
        </p:txBody>
      </p:sp>
      <p:cxnSp>
        <p:nvCxnSpPr>
          <p:cNvPr id="615" name="Google Shape;615;p46"/>
          <p:cNvCxnSpPr/>
          <p:nvPr/>
        </p:nvCxnSpPr>
        <p:spPr>
          <a:xfrm>
            <a:off x="-2700" y="1482784"/>
            <a:ext cx="9149400" cy="0"/>
          </a:xfrm>
          <a:prstGeom prst="straightConnector1">
            <a:avLst/>
          </a:prstGeom>
          <a:noFill/>
          <a:ln w="9525" cap="flat" cmpd="sng">
            <a:solidFill>
              <a:schemeClr val="dk1"/>
            </a:solidFill>
            <a:prstDash val="solid"/>
            <a:round/>
            <a:headEnd type="none" w="sm" len="sm"/>
            <a:tailEnd type="none" w="sm" len="sm"/>
          </a:ln>
        </p:spPr>
      </p:cxnSp>
      <p:cxnSp>
        <p:nvCxnSpPr>
          <p:cNvPr id="616" name="Google Shape;616;p46"/>
          <p:cNvCxnSpPr/>
          <p:nvPr/>
        </p:nvCxnSpPr>
        <p:spPr>
          <a:xfrm>
            <a:off x="7081850" y="300"/>
            <a:ext cx="0" cy="5141400"/>
          </a:xfrm>
          <a:prstGeom prst="straightConnector1">
            <a:avLst/>
          </a:prstGeom>
          <a:noFill/>
          <a:ln w="9525" cap="flat" cmpd="sng">
            <a:solidFill>
              <a:schemeClr val="dk2"/>
            </a:solidFill>
            <a:prstDash val="solid"/>
            <a:round/>
            <a:headEnd type="none" w="sm" len="sm"/>
            <a:tailEnd type="none" w="sm" len="sm"/>
          </a:ln>
        </p:spPr>
      </p:cxnSp>
      <p:sp>
        <p:nvSpPr>
          <p:cNvPr id="617" name="Google Shape;617;p46"/>
          <p:cNvSpPr txBox="1"/>
          <p:nvPr/>
        </p:nvSpPr>
        <p:spPr>
          <a:xfrm>
            <a:off x="615900" y="303450"/>
            <a:ext cx="5453700" cy="914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Round 1:What </a:t>
            </a:r>
            <a:br>
              <a:rPr lang="en" sz="3300" b="0" i="0" u="none" strike="noStrike" cap="none">
                <a:solidFill>
                  <a:schemeClr val="dk1"/>
                </a:solidFill>
                <a:latin typeface="NanumMyeongjo"/>
                <a:ea typeface="NanumMyeongjo"/>
                <a:cs typeface="NanumMyeongjo"/>
                <a:sym typeface="Nanum Myeongjo"/>
              </a:rPr>
            </a:br>
            <a:r>
              <a:rPr lang="en" sz="3300" b="0" i="0" u="none" strike="noStrike" cap="none">
                <a:solidFill>
                  <a:schemeClr val="dk1"/>
                </a:solidFill>
                <a:latin typeface="NanumMyeongjo"/>
                <a:ea typeface="NanumMyeongjo"/>
                <a:cs typeface="NanumMyeongjo"/>
                <a:sym typeface="Nanum Myeongjo"/>
              </a:rPr>
              <a:t>do you notice?</a:t>
            </a:r>
            <a:endParaRPr sz="3300" b="0" i="0" u="none" strike="noStrike" cap="none">
              <a:solidFill>
                <a:schemeClr val="dk1"/>
              </a:solidFill>
              <a:latin typeface="NanumMyeongjo"/>
              <a:ea typeface="NanumMyeongjo"/>
              <a:cs typeface="NanumMyeongjo"/>
              <a:sym typeface="Nanum Myeongjo"/>
            </a:endParaRPr>
          </a:p>
        </p:txBody>
      </p:sp>
      <p:sp>
        <p:nvSpPr>
          <p:cNvPr id="618" name="Google Shape;618;p46"/>
          <p:cNvSpPr/>
          <p:nvPr/>
        </p:nvSpPr>
        <p:spPr>
          <a:xfrm>
            <a:off x="1612725" y="264400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46"/>
          <p:cNvSpPr txBox="1"/>
          <p:nvPr/>
        </p:nvSpPr>
        <p:spPr>
          <a:xfrm>
            <a:off x="1808775" y="3331300"/>
            <a:ext cx="1554000" cy="646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C9FC8D"/>
                </a:solidFill>
                <a:latin typeface="DM Sans"/>
                <a:ea typeface="DM Sans"/>
                <a:cs typeface="DM Sans"/>
                <a:sym typeface="DM Sans"/>
              </a:rPr>
              <a:t>Come off mute and share what you saw!</a:t>
            </a:r>
            <a:endParaRPr sz="1400" b="1" i="0" u="none" strike="noStrike" cap="none">
              <a:solidFill>
                <a:srgbClr val="C9FC8D"/>
              </a:solidFill>
              <a:latin typeface="DM Sans"/>
              <a:ea typeface="DM Sans"/>
              <a:cs typeface="DM Sans"/>
              <a:sym typeface="DM Sans"/>
            </a:endParaRPr>
          </a:p>
        </p:txBody>
      </p:sp>
      <p:sp>
        <p:nvSpPr>
          <p:cNvPr id="620" name="Google Shape;620;p46"/>
          <p:cNvSpPr/>
          <p:nvPr/>
        </p:nvSpPr>
        <p:spPr>
          <a:xfrm>
            <a:off x="4448300" y="492950"/>
            <a:ext cx="4202400" cy="3821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 image of student work here</a:t>
            </a:r>
            <a:endParaRPr sz="1400" b="0" i="0" u="none" strike="noStrike" cap="none">
              <a:solidFill>
                <a:srgbClr val="000000"/>
              </a:solidFill>
              <a:latin typeface="Arial"/>
              <a:ea typeface="Arial"/>
              <a:cs typeface="Arial"/>
              <a:sym typeface="Arial"/>
            </a:endParaRPr>
          </a:p>
        </p:txBody>
      </p:sp>
      <p:pic>
        <p:nvPicPr>
          <p:cNvPr id="2" name="Picture 14" descr="A paper with writing on it&#10;&#10;Description automatically generated">
            <a:extLst>
              <a:ext uri="{FF2B5EF4-FFF2-40B4-BE49-F238E27FC236}">
                <a16:creationId xmlns:a16="http://schemas.microsoft.com/office/drawing/2014/main" id="{13FCED8A-FF01-D21A-8ECF-0B97B3D5BEC5}"/>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1327" t="32379" r="9331" b="13586"/>
          <a:stretch>
            <a:fillRect/>
          </a:stretch>
        </p:blipFill>
        <p:spPr bwMode="auto">
          <a:xfrm>
            <a:off x="3838292" y="237231"/>
            <a:ext cx="5060408" cy="4602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624"/>
        <p:cNvGrpSpPr/>
        <p:nvPr/>
      </p:nvGrpSpPr>
      <p:grpSpPr>
        <a:xfrm>
          <a:off x="0" y="0"/>
          <a:ext cx="0" cy="0"/>
          <a:chOff x="0" y="0"/>
          <a:chExt cx="0" cy="0"/>
        </a:xfrm>
      </p:grpSpPr>
      <p:cxnSp>
        <p:nvCxnSpPr>
          <p:cNvPr id="625" name="Google Shape;625;p47"/>
          <p:cNvCxnSpPr/>
          <p:nvPr/>
        </p:nvCxnSpPr>
        <p:spPr>
          <a:xfrm>
            <a:off x="6900" y="1085975"/>
            <a:ext cx="9152400" cy="0"/>
          </a:xfrm>
          <a:prstGeom prst="straightConnector1">
            <a:avLst/>
          </a:prstGeom>
          <a:noFill/>
          <a:ln w="9525" cap="flat" cmpd="sng">
            <a:solidFill>
              <a:srgbClr val="000000"/>
            </a:solidFill>
            <a:prstDash val="solid"/>
            <a:round/>
            <a:headEnd type="none" w="sm" len="sm"/>
            <a:tailEnd type="none" w="sm" len="sm"/>
          </a:ln>
        </p:spPr>
      </p:cxnSp>
      <p:sp>
        <p:nvSpPr>
          <p:cNvPr id="626" name="Google Shape;626;p47"/>
          <p:cNvSpPr txBox="1"/>
          <p:nvPr/>
        </p:nvSpPr>
        <p:spPr>
          <a:xfrm>
            <a:off x="3120200" y="608950"/>
            <a:ext cx="53964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DM Sans"/>
                <a:ea typeface="DM Sans"/>
                <a:cs typeface="DM Sans"/>
                <a:sym typeface="DM Sans"/>
              </a:rPr>
              <a:t>Let’s examine some work together:</a:t>
            </a:r>
            <a:endParaRPr sz="1400" b="1" i="0" u="none" strike="noStrike" cap="none">
              <a:solidFill>
                <a:schemeClr val="dk1"/>
              </a:solidFill>
              <a:latin typeface="DM Sans"/>
              <a:ea typeface="DM Sans"/>
              <a:cs typeface="DM Sans"/>
              <a:sym typeface="DM Sans"/>
            </a:endParaRPr>
          </a:p>
        </p:txBody>
      </p:sp>
      <p:cxnSp>
        <p:nvCxnSpPr>
          <p:cNvPr id="627" name="Google Shape;627;p47"/>
          <p:cNvCxnSpPr/>
          <p:nvPr/>
        </p:nvCxnSpPr>
        <p:spPr>
          <a:xfrm>
            <a:off x="8834775" y="-6900"/>
            <a:ext cx="0" cy="5155800"/>
          </a:xfrm>
          <a:prstGeom prst="straightConnector1">
            <a:avLst/>
          </a:prstGeom>
          <a:noFill/>
          <a:ln w="9525" cap="flat" cmpd="sng">
            <a:solidFill>
              <a:srgbClr val="000000"/>
            </a:solidFill>
            <a:prstDash val="solid"/>
            <a:round/>
            <a:headEnd type="none" w="sm" len="sm"/>
            <a:tailEnd type="none" w="sm" len="sm"/>
          </a:ln>
        </p:spPr>
      </p:cxnSp>
      <p:sp>
        <p:nvSpPr>
          <p:cNvPr id="628" name="Google Shape;628;p47"/>
          <p:cNvSpPr/>
          <p:nvPr/>
        </p:nvSpPr>
        <p:spPr>
          <a:xfrm>
            <a:off x="0" y="0"/>
            <a:ext cx="2796600" cy="51435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29" name="Google Shape;629;p47"/>
          <p:cNvCxnSpPr/>
          <p:nvPr/>
        </p:nvCxnSpPr>
        <p:spPr>
          <a:xfrm>
            <a:off x="-13800" y="4831525"/>
            <a:ext cx="9173100" cy="0"/>
          </a:xfrm>
          <a:prstGeom prst="straightConnector1">
            <a:avLst/>
          </a:prstGeom>
          <a:noFill/>
          <a:ln w="9525" cap="flat" cmpd="sng">
            <a:solidFill>
              <a:srgbClr val="000000"/>
            </a:solidFill>
            <a:prstDash val="solid"/>
            <a:round/>
            <a:headEnd type="none" w="sm" len="sm"/>
            <a:tailEnd type="none" w="sm" len="sm"/>
          </a:ln>
        </p:spPr>
      </p:cxnSp>
      <p:cxnSp>
        <p:nvCxnSpPr>
          <p:cNvPr id="630" name="Google Shape;630;p47"/>
          <p:cNvCxnSpPr/>
          <p:nvPr/>
        </p:nvCxnSpPr>
        <p:spPr>
          <a:xfrm>
            <a:off x="2796525" y="-6900"/>
            <a:ext cx="0" cy="5155800"/>
          </a:xfrm>
          <a:prstGeom prst="straightConnector1">
            <a:avLst/>
          </a:prstGeom>
          <a:noFill/>
          <a:ln w="9525" cap="flat" cmpd="sng">
            <a:solidFill>
              <a:schemeClr val="dk1"/>
            </a:solidFill>
            <a:prstDash val="solid"/>
            <a:round/>
            <a:headEnd type="none" w="sm" len="sm"/>
            <a:tailEnd type="none" w="sm" len="sm"/>
          </a:ln>
        </p:spPr>
      </p:cxnSp>
      <p:cxnSp>
        <p:nvCxnSpPr>
          <p:cNvPr id="631" name="Google Shape;631;p47"/>
          <p:cNvCxnSpPr/>
          <p:nvPr/>
        </p:nvCxnSpPr>
        <p:spPr>
          <a:xfrm>
            <a:off x="6900" y="317500"/>
            <a:ext cx="9152400" cy="0"/>
          </a:xfrm>
          <a:prstGeom prst="straightConnector1">
            <a:avLst/>
          </a:prstGeom>
          <a:noFill/>
          <a:ln w="9525" cap="flat" cmpd="sng">
            <a:solidFill>
              <a:srgbClr val="000000"/>
            </a:solidFill>
            <a:prstDash val="solid"/>
            <a:round/>
            <a:headEnd type="none" w="sm" len="sm"/>
            <a:tailEnd type="none" w="sm" len="sm"/>
          </a:ln>
        </p:spPr>
      </p:cxnSp>
      <p:sp>
        <p:nvSpPr>
          <p:cNvPr id="632" name="Google Shape;632;p47"/>
          <p:cNvSpPr txBox="1"/>
          <p:nvPr/>
        </p:nvSpPr>
        <p:spPr>
          <a:xfrm>
            <a:off x="325175" y="647000"/>
            <a:ext cx="2169900" cy="20319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Round 2:</a:t>
            </a:r>
            <a:endParaRPr sz="3300" b="0" i="0" u="none" strike="noStrike" cap="none">
              <a:solidFill>
                <a:schemeClr val="dk1"/>
              </a:solidFill>
              <a:latin typeface="NanumMyeongjo"/>
              <a:ea typeface="NanumMyeongjo"/>
              <a:cs typeface="NanumMyeongjo"/>
              <a:sym typeface="Nanum Myeongjo"/>
            </a:endParaRPr>
          </a:p>
          <a:p>
            <a:pPr marL="0" marR="0" lvl="0" indent="0" algn="l" rtl="0">
              <a:lnSpc>
                <a:spcPct val="8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What evidence of learning is there?</a:t>
            </a:r>
            <a:endParaRPr sz="3300" b="0" i="0" u="none" strike="noStrike" cap="none">
              <a:solidFill>
                <a:schemeClr val="dk1"/>
              </a:solidFill>
              <a:latin typeface="NanumMyeongjo"/>
              <a:ea typeface="NanumMyeongjo"/>
              <a:cs typeface="NanumMyeongjo"/>
              <a:sym typeface="Nanum Myeongjo"/>
            </a:endParaRPr>
          </a:p>
        </p:txBody>
      </p:sp>
      <p:sp>
        <p:nvSpPr>
          <p:cNvPr id="633" name="Google Shape;633;p47"/>
          <p:cNvSpPr txBox="1"/>
          <p:nvPr/>
        </p:nvSpPr>
        <p:spPr>
          <a:xfrm>
            <a:off x="325175" y="2843600"/>
            <a:ext cx="21699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DM Sans"/>
                <a:ea typeface="DM Sans"/>
                <a:cs typeface="DM Sans"/>
                <a:sym typeface="DM Sans"/>
              </a:rPr>
              <a:t>112.h: Explain insights gained from analyzing two-variable measurement data and limitations of curves fitted to data. </a:t>
            </a:r>
            <a:endParaRPr sz="1000" b="1" i="0" u="none" strike="noStrike" cap="none">
              <a:solidFill>
                <a:schemeClr val="dk1"/>
              </a:solidFill>
              <a:latin typeface="DM Sans"/>
              <a:ea typeface="DM Sans"/>
              <a:cs typeface="DM Sans"/>
              <a:sym typeface="DM Sans"/>
            </a:endParaRPr>
          </a:p>
        </p:txBody>
      </p:sp>
      <p:cxnSp>
        <p:nvCxnSpPr>
          <p:cNvPr id="634" name="Google Shape;634;p47"/>
          <p:cNvCxnSpPr/>
          <p:nvPr/>
        </p:nvCxnSpPr>
        <p:spPr>
          <a:xfrm>
            <a:off x="4885475" y="1085975"/>
            <a:ext cx="0" cy="3745500"/>
          </a:xfrm>
          <a:prstGeom prst="straightConnector1">
            <a:avLst/>
          </a:prstGeom>
          <a:noFill/>
          <a:ln w="9525" cap="flat" cmpd="sng">
            <a:solidFill>
              <a:schemeClr val="dk1"/>
            </a:solidFill>
            <a:prstDash val="solid"/>
            <a:round/>
            <a:headEnd type="none" w="sm" len="sm"/>
            <a:tailEnd type="none" w="sm" len="sm"/>
          </a:ln>
        </p:spPr>
      </p:cxnSp>
      <p:cxnSp>
        <p:nvCxnSpPr>
          <p:cNvPr id="635" name="Google Shape;635;p47"/>
          <p:cNvCxnSpPr/>
          <p:nvPr/>
        </p:nvCxnSpPr>
        <p:spPr>
          <a:xfrm>
            <a:off x="6898225" y="1085975"/>
            <a:ext cx="0" cy="3745500"/>
          </a:xfrm>
          <a:prstGeom prst="straightConnector1">
            <a:avLst/>
          </a:prstGeom>
          <a:noFill/>
          <a:ln w="9525" cap="flat" cmpd="sng">
            <a:solidFill>
              <a:schemeClr val="dk1"/>
            </a:solidFill>
            <a:prstDash val="solid"/>
            <a:round/>
            <a:headEnd type="none" w="sm" len="sm"/>
            <a:tailEnd type="none" w="sm" len="sm"/>
          </a:ln>
        </p:spPr>
      </p:cxnSp>
      <p:sp>
        <p:nvSpPr>
          <p:cNvPr id="636" name="Google Shape;636;p47"/>
          <p:cNvSpPr txBox="1"/>
          <p:nvPr/>
        </p:nvSpPr>
        <p:spPr>
          <a:xfrm>
            <a:off x="3008088" y="1262550"/>
            <a:ext cx="1665900" cy="2342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0000"/>
                </a:solidFill>
                <a:latin typeface="DM Sans"/>
                <a:ea typeface="DM Sans"/>
                <a:cs typeface="DM Sans"/>
                <a:sym typeface="DM Sans"/>
              </a:rPr>
              <a:t>Conference and Provide Revision Support</a:t>
            </a:r>
            <a:endParaRPr sz="1000" b="1" i="0" u="none" strike="noStrike" cap="none">
              <a:solidFill>
                <a:srgbClr val="000000"/>
              </a:solidFill>
              <a:latin typeface="DM Sans"/>
              <a:ea typeface="DM Sans"/>
              <a:cs typeface="DM Sans"/>
              <a:sym typeface="DM Sans"/>
            </a:endParaRPr>
          </a:p>
          <a:p>
            <a:pPr marL="0" marR="0" lvl="0" indent="0" algn="l" rtl="0">
              <a:lnSpc>
                <a:spcPct val="115000"/>
              </a:lnSpc>
              <a:spcBef>
                <a:spcPts val="500"/>
              </a:spcBef>
              <a:spcAft>
                <a:spcPts val="500"/>
              </a:spcAft>
              <a:buClr>
                <a:srgbClr val="000000"/>
              </a:buClr>
              <a:buSzPts val="1000"/>
              <a:buFont typeface="Arial"/>
              <a:buNone/>
            </a:pPr>
            <a:r>
              <a:rPr lang="en" sz="1000" b="0" i="0" u="none" strike="noStrike" cap="none">
                <a:solidFill>
                  <a:srgbClr val="000000"/>
                </a:solidFill>
                <a:latin typeface="DM Sans"/>
                <a:ea typeface="DM Sans"/>
                <a:cs typeface="DM Sans"/>
                <a:sym typeface="DM Sans"/>
              </a:rPr>
              <a:t>The student’s artifact shows evidence of an emerging understanding of the expectations of the indicator(s). After conferencing and additional instruction/learning, the student may provide a revised or different artifact as evidence of the indicator(s).</a:t>
            </a:r>
            <a:endParaRPr sz="1000" b="0" i="0" u="none" strike="noStrike" cap="none">
              <a:solidFill>
                <a:srgbClr val="000000"/>
              </a:solidFill>
              <a:latin typeface="DM Sans"/>
              <a:ea typeface="DM Sans"/>
              <a:cs typeface="DM Sans"/>
              <a:sym typeface="DM Sans"/>
            </a:endParaRPr>
          </a:p>
        </p:txBody>
      </p:sp>
      <p:sp>
        <p:nvSpPr>
          <p:cNvPr id="637" name="Google Shape;637;p47"/>
          <p:cNvSpPr txBox="1"/>
          <p:nvPr/>
        </p:nvSpPr>
        <p:spPr>
          <a:xfrm>
            <a:off x="5058900" y="1262550"/>
            <a:ext cx="1665900" cy="2165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0000"/>
                </a:solidFill>
                <a:latin typeface="DM Sans"/>
                <a:ea typeface="DM Sans"/>
                <a:cs typeface="DM Sans"/>
                <a:sym typeface="DM Sans"/>
              </a:rPr>
              <a:t>Accept with Revision</a:t>
            </a:r>
            <a:endParaRPr sz="1000" b="1" i="0" u="none" strike="noStrike" cap="none">
              <a:solidFill>
                <a:srgbClr val="000000"/>
              </a:solidFill>
              <a:latin typeface="DM Sans"/>
              <a:ea typeface="DM Sans"/>
              <a:cs typeface="DM Sans"/>
              <a:sym typeface="DM Sans"/>
            </a:endParaRPr>
          </a:p>
          <a:p>
            <a:pPr marL="0" marR="0" lvl="0" indent="0" algn="l" rtl="0">
              <a:lnSpc>
                <a:spcPct val="115000"/>
              </a:lnSpc>
              <a:spcBef>
                <a:spcPts val="500"/>
              </a:spcBef>
              <a:spcAft>
                <a:spcPts val="500"/>
              </a:spcAft>
              <a:buClr>
                <a:srgbClr val="000000"/>
              </a:buClr>
              <a:buSzPts val="1000"/>
              <a:buFont typeface="Arial"/>
              <a:buNone/>
            </a:pPr>
            <a:r>
              <a:rPr lang="en" sz="1000" b="0" i="0" u="none" strike="noStrike" cap="none">
                <a:solidFill>
                  <a:srgbClr val="000000"/>
                </a:solidFill>
                <a:latin typeface="DM Sans"/>
                <a:ea typeface="DM Sans"/>
                <a:cs typeface="DM Sans"/>
                <a:sym typeface="DM Sans"/>
              </a:rPr>
              <a:t>The student’s artifact shows evidence of approaching a full understanding of the expectations of the indicator(s). The artifact may contain execution errors that should be corrected in revision. The student may revise the selected artifact or submit a different artifact.</a:t>
            </a:r>
            <a:endParaRPr sz="1000" b="0" i="0" u="none" strike="noStrike" cap="none">
              <a:solidFill>
                <a:srgbClr val="000000"/>
              </a:solidFill>
              <a:latin typeface="DM Sans"/>
              <a:ea typeface="DM Sans"/>
              <a:cs typeface="DM Sans"/>
              <a:sym typeface="DM Sans"/>
            </a:endParaRPr>
          </a:p>
        </p:txBody>
      </p:sp>
      <p:sp>
        <p:nvSpPr>
          <p:cNvPr id="638" name="Google Shape;638;p47"/>
          <p:cNvSpPr txBox="1"/>
          <p:nvPr/>
        </p:nvSpPr>
        <p:spPr>
          <a:xfrm>
            <a:off x="7071650" y="1262550"/>
            <a:ext cx="1665900" cy="1103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0000"/>
                </a:solidFill>
                <a:latin typeface="DM Sans"/>
                <a:ea typeface="DM Sans"/>
                <a:cs typeface="DM Sans"/>
                <a:sym typeface="DM Sans"/>
              </a:rPr>
              <a:t>Accept </a:t>
            </a:r>
            <a:endParaRPr sz="1000" b="1" i="0" u="none" strike="noStrike" cap="none">
              <a:solidFill>
                <a:srgbClr val="000000"/>
              </a:solidFill>
              <a:latin typeface="DM Sans"/>
              <a:ea typeface="DM Sans"/>
              <a:cs typeface="DM Sans"/>
              <a:sym typeface="DM Sans"/>
            </a:endParaRPr>
          </a:p>
          <a:p>
            <a:pPr marL="0" marR="0" lvl="0" indent="0" algn="l" rtl="0">
              <a:lnSpc>
                <a:spcPct val="115000"/>
              </a:lnSpc>
              <a:spcBef>
                <a:spcPts val="500"/>
              </a:spcBef>
              <a:spcAft>
                <a:spcPts val="500"/>
              </a:spcAft>
              <a:buClr>
                <a:srgbClr val="000000"/>
              </a:buClr>
              <a:buSzPts val="1000"/>
              <a:buFont typeface="Arial"/>
              <a:buNone/>
            </a:pPr>
            <a:r>
              <a:rPr lang="en" sz="1000" b="0" i="0" u="none" strike="noStrike" cap="none">
                <a:solidFill>
                  <a:srgbClr val="000000"/>
                </a:solidFill>
                <a:latin typeface="DM Sans"/>
                <a:ea typeface="DM Sans"/>
                <a:cs typeface="DM Sans"/>
                <a:sym typeface="DM Sans"/>
              </a:rPr>
              <a:t>The student’s artifact demonstrates evidence </a:t>
            </a:r>
            <a:br>
              <a:rPr lang="en" sz="1000" b="0" i="0" u="none" strike="noStrike" cap="none">
                <a:solidFill>
                  <a:srgbClr val="000000"/>
                </a:solidFill>
                <a:latin typeface="DM Sans"/>
                <a:ea typeface="DM Sans"/>
                <a:cs typeface="DM Sans"/>
                <a:sym typeface="DM Sans"/>
              </a:rPr>
            </a:br>
            <a:r>
              <a:rPr lang="en" sz="1000" b="0" i="0" u="none" strike="noStrike" cap="none">
                <a:solidFill>
                  <a:srgbClr val="000000"/>
                </a:solidFill>
                <a:latin typeface="DM Sans"/>
                <a:ea typeface="DM Sans"/>
                <a:cs typeface="DM Sans"/>
                <a:sym typeface="DM Sans"/>
              </a:rPr>
              <a:t>that they have met the expectations of the indicator(s).</a:t>
            </a:r>
            <a:endParaRPr sz="1000" b="0" i="0" u="none" strike="noStrike" cap="none">
              <a:solidFill>
                <a:srgbClr val="000000"/>
              </a:solidFill>
              <a:latin typeface="DM Sans"/>
              <a:ea typeface="DM Sans"/>
              <a:cs typeface="DM Sans"/>
              <a:sym typeface="DM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BDFCD7"/>
        </a:solidFill>
        <a:effectLst/>
      </p:bgPr>
    </p:bg>
    <p:spTree>
      <p:nvGrpSpPr>
        <p:cNvPr id="1" name="Shape 642"/>
        <p:cNvGrpSpPr/>
        <p:nvPr/>
      </p:nvGrpSpPr>
      <p:grpSpPr>
        <a:xfrm>
          <a:off x="0" y="0"/>
          <a:ext cx="0" cy="0"/>
          <a:chOff x="0" y="0"/>
          <a:chExt cx="0" cy="0"/>
        </a:xfrm>
      </p:grpSpPr>
      <p:cxnSp>
        <p:nvCxnSpPr>
          <p:cNvPr id="643" name="Google Shape;643;p48"/>
          <p:cNvCxnSpPr/>
          <p:nvPr/>
        </p:nvCxnSpPr>
        <p:spPr>
          <a:xfrm>
            <a:off x="-2700" y="1246575"/>
            <a:ext cx="9149400" cy="0"/>
          </a:xfrm>
          <a:prstGeom prst="straightConnector1">
            <a:avLst/>
          </a:prstGeom>
          <a:noFill/>
          <a:ln w="9525" cap="flat" cmpd="sng">
            <a:solidFill>
              <a:schemeClr val="dk1"/>
            </a:solidFill>
            <a:prstDash val="solid"/>
            <a:round/>
            <a:headEnd type="none" w="sm" len="sm"/>
            <a:tailEnd type="none" w="sm" len="sm"/>
          </a:ln>
        </p:spPr>
      </p:cxnSp>
      <p:sp>
        <p:nvSpPr>
          <p:cNvPr id="644" name="Google Shape;644;p48"/>
          <p:cNvSpPr txBox="1"/>
          <p:nvPr/>
        </p:nvSpPr>
        <p:spPr>
          <a:xfrm>
            <a:off x="615900" y="303450"/>
            <a:ext cx="5067900" cy="457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Examining Student Work</a:t>
            </a:r>
            <a:endParaRPr sz="3300" b="0" i="0" u="none" strike="noStrike" cap="none">
              <a:solidFill>
                <a:schemeClr val="dk1"/>
              </a:solidFill>
              <a:latin typeface="NanumMyeongjo"/>
              <a:ea typeface="NanumMyeongjo"/>
              <a:cs typeface="NanumMyeongjo"/>
              <a:sym typeface="Nanum Myeongjo"/>
            </a:endParaRPr>
          </a:p>
        </p:txBody>
      </p:sp>
      <p:cxnSp>
        <p:nvCxnSpPr>
          <p:cNvPr id="645" name="Google Shape;645;p48"/>
          <p:cNvCxnSpPr/>
          <p:nvPr/>
        </p:nvCxnSpPr>
        <p:spPr>
          <a:xfrm>
            <a:off x="5674175" y="300"/>
            <a:ext cx="0" cy="5141400"/>
          </a:xfrm>
          <a:prstGeom prst="straightConnector1">
            <a:avLst/>
          </a:prstGeom>
          <a:noFill/>
          <a:ln w="9525" cap="flat" cmpd="sng">
            <a:solidFill>
              <a:schemeClr val="dk2"/>
            </a:solidFill>
            <a:prstDash val="solid"/>
            <a:round/>
            <a:headEnd type="none" w="sm" len="sm"/>
            <a:tailEnd type="none" w="sm" len="sm"/>
          </a:ln>
        </p:spPr>
      </p:cxnSp>
      <p:pic>
        <p:nvPicPr>
          <p:cNvPr id="646" name="Google Shape;646;p48"/>
          <p:cNvPicPr preferRelativeResize="0"/>
          <p:nvPr/>
        </p:nvPicPr>
        <p:blipFill rotWithShape="1">
          <a:blip r:embed="rId3">
            <a:alphaModFix/>
          </a:blip>
          <a:srcRect l="1117" t="2572"/>
          <a:stretch/>
        </p:blipFill>
        <p:spPr>
          <a:xfrm>
            <a:off x="615900" y="819575"/>
            <a:ext cx="8225101" cy="3727675"/>
          </a:xfrm>
          <a:prstGeom prst="rect">
            <a:avLst/>
          </a:prstGeom>
          <a:noFill/>
          <a:ln>
            <a:noFill/>
          </a:ln>
        </p:spPr>
      </p:pic>
      <p:sp>
        <p:nvSpPr>
          <p:cNvPr id="647" name="Google Shape;647;p48"/>
          <p:cNvSpPr/>
          <p:nvPr/>
        </p:nvSpPr>
        <p:spPr>
          <a:xfrm>
            <a:off x="615894" y="2298334"/>
            <a:ext cx="450600" cy="412200"/>
          </a:xfrm>
          <a:prstGeom prst="ellipse">
            <a:avLst/>
          </a:prstGeom>
          <a:noFill/>
          <a:ln w="28575" cap="flat" cmpd="sng">
            <a:solidFill>
              <a:srgbClr val="14575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48"/>
          <p:cNvSpPr/>
          <p:nvPr/>
        </p:nvSpPr>
        <p:spPr>
          <a:xfrm>
            <a:off x="1178639" y="2352244"/>
            <a:ext cx="1649400" cy="304200"/>
          </a:xfrm>
          <a:prstGeom prst="leftArrow">
            <a:avLst>
              <a:gd name="adj1" fmla="val 50000"/>
              <a:gd name="adj2" fmla="val 50000"/>
            </a:avLst>
          </a:prstGeom>
          <a:solidFill>
            <a:srgbClr val="145758"/>
          </a:solidFill>
          <a:ln w="9525" cap="flat" cmpd="sng">
            <a:solidFill>
              <a:srgbClr val="14575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48"/>
          <p:cNvSpPr/>
          <p:nvPr/>
        </p:nvSpPr>
        <p:spPr>
          <a:xfrm>
            <a:off x="3278113" y="185545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48"/>
          <p:cNvSpPr txBox="1"/>
          <p:nvPr/>
        </p:nvSpPr>
        <p:spPr>
          <a:xfrm>
            <a:off x="3348002" y="2459050"/>
            <a:ext cx="18063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83FBA3"/>
                </a:solidFill>
                <a:latin typeface="DM Sans"/>
                <a:ea typeface="DM Sans"/>
                <a:cs typeface="DM Sans"/>
                <a:sym typeface="DM Sans"/>
              </a:rPr>
              <a:t>Put your</a:t>
            </a:r>
            <a:br>
              <a:rPr lang="en" sz="1600" b="1" i="0" u="none" strike="noStrike" cap="none">
                <a:solidFill>
                  <a:srgbClr val="83FBA3"/>
                </a:solidFill>
                <a:latin typeface="DM Sans"/>
                <a:ea typeface="DM Sans"/>
                <a:cs typeface="DM Sans"/>
                <a:sym typeface="DM Sans"/>
              </a:rPr>
            </a:br>
            <a:r>
              <a:rPr lang="en" sz="1600" b="1" i="0" u="none" strike="noStrike" cap="none">
                <a:solidFill>
                  <a:srgbClr val="83FBA3"/>
                </a:solidFill>
                <a:latin typeface="DM Sans"/>
                <a:ea typeface="DM Sans"/>
                <a:cs typeface="DM Sans"/>
                <a:sym typeface="DM Sans"/>
              </a:rPr>
              <a:t>thoughts on the Jamboard!</a:t>
            </a:r>
            <a:endParaRPr sz="1000" b="1" i="0" u="none" strike="noStrike" cap="none">
              <a:solidFill>
                <a:srgbClr val="83FBA3"/>
              </a:solidFill>
              <a:latin typeface="DM Sans"/>
              <a:ea typeface="DM Sans"/>
              <a:cs typeface="DM Sans"/>
              <a:sym typeface="DM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654"/>
        <p:cNvGrpSpPr/>
        <p:nvPr/>
      </p:nvGrpSpPr>
      <p:grpSpPr>
        <a:xfrm>
          <a:off x="0" y="0"/>
          <a:ext cx="0" cy="0"/>
          <a:chOff x="0" y="0"/>
          <a:chExt cx="0" cy="0"/>
        </a:xfrm>
      </p:grpSpPr>
      <p:cxnSp>
        <p:nvCxnSpPr>
          <p:cNvPr id="655" name="Google Shape;655;p49"/>
          <p:cNvCxnSpPr/>
          <p:nvPr/>
        </p:nvCxnSpPr>
        <p:spPr>
          <a:xfrm>
            <a:off x="-2700" y="1246575"/>
            <a:ext cx="9149400" cy="0"/>
          </a:xfrm>
          <a:prstGeom prst="straightConnector1">
            <a:avLst/>
          </a:prstGeom>
          <a:noFill/>
          <a:ln w="9525" cap="flat" cmpd="sng">
            <a:solidFill>
              <a:schemeClr val="dk1"/>
            </a:solidFill>
            <a:prstDash val="solid"/>
            <a:round/>
            <a:headEnd type="none" w="sm" len="sm"/>
            <a:tailEnd type="none" w="sm" len="sm"/>
          </a:ln>
        </p:spPr>
      </p:cxnSp>
      <p:sp>
        <p:nvSpPr>
          <p:cNvPr id="656" name="Google Shape;656;p49"/>
          <p:cNvSpPr txBox="1"/>
          <p:nvPr/>
        </p:nvSpPr>
        <p:spPr>
          <a:xfrm>
            <a:off x="615900" y="303450"/>
            <a:ext cx="2922300" cy="457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Example #1</a:t>
            </a:r>
            <a:endParaRPr sz="3300" b="0" i="0" u="none" strike="noStrike" cap="none">
              <a:solidFill>
                <a:schemeClr val="dk1"/>
              </a:solidFill>
              <a:latin typeface="NanumMyeongjo"/>
              <a:ea typeface="NanumMyeongjo"/>
              <a:cs typeface="NanumMyeongjo"/>
              <a:sym typeface="Nanum Myeongjo"/>
            </a:endParaRPr>
          </a:p>
        </p:txBody>
      </p:sp>
      <p:cxnSp>
        <p:nvCxnSpPr>
          <p:cNvPr id="657" name="Google Shape;657;p49"/>
          <p:cNvCxnSpPr/>
          <p:nvPr/>
        </p:nvCxnSpPr>
        <p:spPr>
          <a:xfrm>
            <a:off x="4226375" y="300"/>
            <a:ext cx="0" cy="5141400"/>
          </a:xfrm>
          <a:prstGeom prst="straightConnector1">
            <a:avLst/>
          </a:prstGeom>
          <a:noFill/>
          <a:ln w="9525" cap="flat" cmpd="sng">
            <a:solidFill>
              <a:schemeClr val="dk2"/>
            </a:solidFill>
            <a:prstDash val="solid"/>
            <a:round/>
            <a:headEnd type="none" w="sm" len="sm"/>
            <a:tailEnd type="none" w="sm" len="sm"/>
          </a:ln>
        </p:spPr>
      </p:cxnSp>
      <p:sp>
        <p:nvSpPr>
          <p:cNvPr id="658" name="Google Shape;658;p49"/>
          <p:cNvSpPr/>
          <p:nvPr/>
        </p:nvSpPr>
        <p:spPr>
          <a:xfrm>
            <a:off x="1101350" y="1020350"/>
            <a:ext cx="6941400" cy="34557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 image 1 of student work</a:t>
            </a:r>
            <a:endParaRPr sz="1400" b="0" i="0" u="none" strike="noStrike" cap="none">
              <a:solidFill>
                <a:srgbClr val="000000"/>
              </a:solidFill>
              <a:latin typeface="Arial"/>
              <a:ea typeface="Arial"/>
              <a:cs typeface="Arial"/>
              <a:sym typeface="Arial"/>
            </a:endParaRPr>
          </a:p>
        </p:txBody>
      </p:sp>
      <p:pic>
        <p:nvPicPr>
          <p:cNvPr id="2" name="Picture 14" descr="A paper with writing on it&#10;&#10;Description automatically generated">
            <a:extLst>
              <a:ext uri="{FF2B5EF4-FFF2-40B4-BE49-F238E27FC236}">
                <a16:creationId xmlns:a16="http://schemas.microsoft.com/office/drawing/2014/main" id="{59C45D2B-68CE-573C-AC57-B81718E34C26}"/>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1327" t="32379" r="9331" b="13586"/>
          <a:stretch>
            <a:fillRect/>
          </a:stretch>
        </p:blipFill>
        <p:spPr bwMode="auto">
          <a:xfrm>
            <a:off x="1100733" y="847828"/>
            <a:ext cx="4408277" cy="40096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4775336-8AEE-72E0-BF63-E14D4E9AB42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217" name="Picture 15" descr="A piece of paper with writing on it&#10;&#10;Description automatically generated">
            <a:extLst>
              <a:ext uri="{FF2B5EF4-FFF2-40B4-BE49-F238E27FC236}">
                <a16:creationId xmlns:a16="http://schemas.microsoft.com/office/drawing/2014/main" id="{BBF7E1D5-D03B-D25B-7A51-247F7F2F2328}"/>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l="9386" t="12001" r="14027" b="15428"/>
          <a:stretch>
            <a:fillRect/>
          </a:stretch>
        </p:blipFill>
        <p:spPr bwMode="auto">
          <a:xfrm>
            <a:off x="5236602" y="-85505"/>
            <a:ext cx="3910715" cy="4942841"/>
          </a:xfrm>
          <a:prstGeom prst="rect">
            <a:avLst/>
          </a:prstGeom>
          <a:noFill/>
          <a:extLst>
            <a:ext uri="{909E8E84-426E-40DD-AFC4-6F175D3DCCD1}">
              <a14:hiddenFill xmlns:a14="http://schemas.microsoft.com/office/drawing/2010/main">
                <a:solidFill>
                  <a:srgbClr val="FFFFFF"/>
                </a:solidFill>
              </a14:hiddenFill>
            </a:ext>
          </a:extLst>
        </p:spPr>
      </p:pic>
      <p:sp>
        <p:nvSpPr>
          <p:cNvPr id="659" name="Google Shape;659;p49"/>
          <p:cNvSpPr/>
          <p:nvPr/>
        </p:nvSpPr>
        <p:spPr>
          <a:xfrm>
            <a:off x="0" y="2588423"/>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49"/>
          <p:cNvSpPr txBox="1"/>
          <p:nvPr/>
        </p:nvSpPr>
        <p:spPr>
          <a:xfrm>
            <a:off x="196050" y="3315173"/>
            <a:ext cx="15540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FFF8EF"/>
                </a:solidFill>
                <a:latin typeface="DM Sans"/>
                <a:ea typeface="DM Sans"/>
                <a:cs typeface="DM Sans"/>
                <a:sym typeface="DM Sans"/>
              </a:rPr>
              <a:t>Let’s compare notes.</a:t>
            </a:r>
            <a:endParaRPr sz="1000" b="1" i="0" u="none" strike="noStrike" cap="none">
              <a:solidFill>
                <a:srgbClr val="FFF8EF"/>
              </a:solidFill>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176"/>
        <p:cNvGrpSpPr/>
        <p:nvPr/>
      </p:nvGrpSpPr>
      <p:grpSpPr>
        <a:xfrm>
          <a:off x="0" y="0"/>
          <a:ext cx="0" cy="0"/>
          <a:chOff x="0" y="0"/>
          <a:chExt cx="0" cy="0"/>
        </a:xfrm>
      </p:grpSpPr>
      <p:cxnSp>
        <p:nvCxnSpPr>
          <p:cNvPr id="177" name="Google Shape;177;p5"/>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178" name="Google Shape;178;p5"/>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179" name="Google Shape;179;p5"/>
          <p:cNvSpPr txBox="1"/>
          <p:nvPr/>
        </p:nvSpPr>
        <p:spPr>
          <a:xfrm>
            <a:off x="768300" y="379350"/>
            <a:ext cx="7896300" cy="187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3500" b="0" i="0" u="none" strike="noStrike" cap="none">
                <a:solidFill>
                  <a:srgbClr val="83FBA3"/>
                </a:solidFill>
                <a:latin typeface="NanumMyeongjo"/>
                <a:ea typeface="NanumMyeongjo"/>
                <a:cs typeface="NanumMyeongjo"/>
                <a:sym typeface="Nanum Myeongjo"/>
              </a:rPr>
              <a:t>Learning Principles</a:t>
            </a:r>
            <a:endParaRPr sz="3500" b="0" i="0" u="none" strike="noStrike" cap="none">
              <a:solidFill>
                <a:srgbClr val="83FBA3"/>
              </a:solidFill>
              <a:latin typeface="NanumMyeongjo"/>
              <a:ea typeface="NanumMyeongjo"/>
              <a:cs typeface="NanumMyeongjo"/>
              <a:sym typeface="Nanum Myeongjo"/>
            </a:endParaRPr>
          </a:p>
          <a:p>
            <a:pPr marL="0" marR="0" lvl="0" indent="0" algn="l" rtl="0">
              <a:lnSpc>
                <a:spcPct val="100000"/>
              </a:lnSpc>
              <a:spcBef>
                <a:spcPts val="1000"/>
              </a:spcBef>
              <a:spcAft>
                <a:spcPts val="0"/>
              </a:spcAft>
              <a:buClr>
                <a:schemeClr val="dk1"/>
              </a:buClr>
              <a:buSzPts val="1100"/>
              <a:buFont typeface="Arial"/>
              <a:buNone/>
            </a:pPr>
            <a:endParaRPr sz="3500" b="0" i="0" u="none" strike="noStrike" cap="none">
              <a:solidFill>
                <a:srgbClr val="83FBA3"/>
              </a:solidFill>
              <a:latin typeface="NanumMyeongjo"/>
              <a:ea typeface="NanumMyeongjo"/>
              <a:cs typeface="NanumMyeongjo"/>
              <a:sym typeface="Nanum Myeongjo"/>
            </a:endParaRPr>
          </a:p>
          <a:p>
            <a:pPr marL="0" marR="0" lvl="0" indent="0" algn="l" rtl="0">
              <a:lnSpc>
                <a:spcPct val="100000"/>
              </a:lnSpc>
              <a:spcBef>
                <a:spcPts val="1000"/>
              </a:spcBef>
              <a:spcAft>
                <a:spcPts val="1000"/>
              </a:spcAft>
              <a:buClr>
                <a:schemeClr val="dk1"/>
              </a:buClr>
              <a:buSzPts val="1100"/>
              <a:buFont typeface="Arial"/>
              <a:buNone/>
            </a:pPr>
            <a:endParaRPr sz="3500" b="0" i="0" u="none" strike="noStrike" cap="none">
              <a:solidFill>
                <a:schemeClr val="lt1"/>
              </a:solidFill>
              <a:latin typeface="NanumMyeongjo"/>
              <a:ea typeface="NanumMyeongjo"/>
              <a:cs typeface="NanumMyeongjo"/>
              <a:sym typeface="Nanum Myeongjo"/>
            </a:endParaRPr>
          </a:p>
        </p:txBody>
      </p:sp>
      <p:sp>
        <p:nvSpPr>
          <p:cNvPr id="180" name="Google Shape;180;p5"/>
          <p:cNvSpPr txBox="1"/>
          <p:nvPr/>
        </p:nvSpPr>
        <p:spPr>
          <a:xfrm>
            <a:off x="768300" y="1071275"/>
            <a:ext cx="5967300" cy="3210900"/>
          </a:xfrm>
          <a:prstGeom prst="rect">
            <a:avLst/>
          </a:prstGeom>
          <a:noFill/>
          <a:ln>
            <a:noFill/>
          </a:ln>
        </p:spPr>
        <p:txBody>
          <a:bodyPr spcFirstLastPara="1" wrap="square" lIns="0" tIns="0" rIns="0" bIns="0" anchor="t" anchorCtr="0">
            <a:spAutoFit/>
          </a:bodyPr>
          <a:lstStyle/>
          <a:p>
            <a:pPr marL="164592" marR="0" lvl="0" indent="-164592" algn="l" rtl="0">
              <a:lnSpc>
                <a:spcPct val="115000"/>
              </a:lnSpc>
              <a:spcBef>
                <a:spcPts val="500"/>
              </a:spcBef>
              <a:spcAft>
                <a:spcPts val="0"/>
              </a:spcAft>
              <a:buClr>
                <a:schemeClr val="lt1"/>
              </a:buClr>
              <a:buSzPts val="1800"/>
              <a:buFont typeface="Nanum Myeongjo"/>
              <a:buAutoNum type="arabicPeriod"/>
            </a:pPr>
            <a:r>
              <a:rPr lang="en" sz="1800" b="0" i="0" u="none" strike="noStrike" cap="none">
                <a:solidFill>
                  <a:schemeClr val="lt1"/>
                </a:solidFill>
                <a:latin typeface="NanumMyeongjo"/>
                <a:ea typeface="NanumMyeongjo"/>
                <a:cs typeface="NanumMyeongjo"/>
                <a:sym typeface="Nanum Myeongjo"/>
              </a:rPr>
              <a:t>Engage with cognitively demanding tasks in heterogeneous settings. </a:t>
            </a:r>
            <a:endParaRPr sz="1800" b="0" i="0" u="none" strike="noStrike" cap="none">
              <a:solidFill>
                <a:schemeClr val="lt1"/>
              </a:solidFill>
              <a:latin typeface="NanumMyeongjo"/>
              <a:ea typeface="NanumMyeongjo"/>
              <a:cs typeface="NanumMyeongjo"/>
              <a:sym typeface="Nanum Myeongjo"/>
            </a:endParaRPr>
          </a:p>
          <a:p>
            <a:pPr marL="164592" marR="0" lvl="0" indent="-164592" algn="l" rtl="0">
              <a:lnSpc>
                <a:spcPct val="115000"/>
              </a:lnSpc>
              <a:spcBef>
                <a:spcPts val="500"/>
              </a:spcBef>
              <a:spcAft>
                <a:spcPts val="0"/>
              </a:spcAft>
              <a:buClr>
                <a:schemeClr val="lt1"/>
              </a:buClr>
              <a:buSzPts val="1800"/>
              <a:buFont typeface="Nanum Myeongjo"/>
              <a:buAutoNum type="arabicPeriod"/>
            </a:pPr>
            <a:r>
              <a:rPr lang="en" sz="1800" b="0" i="0" u="none" strike="noStrike" cap="none">
                <a:solidFill>
                  <a:schemeClr val="lt1"/>
                </a:solidFill>
                <a:latin typeface="NanumMyeongjo"/>
                <a:ea typeface="NanumMyeongjo"/>
                <a:cs typeface="NanumMyeongjo"/>
                <a:sym typeface="Nanum Myeongjo"/>
              </a:rPr>
              <a:t>Engage in social activities.</a:t>
            </a:r>
            <a:endParaRPr sz="1800" b="0" i="0" u="none" strike="noStrike" cap="none">
              <a:solidFill>
                <a:schemeClr val="lt1"/>
              </a:solidFill>
              <a:latin typeface="NanumMyeongjo"/>
              <a:ea typeface="NanumMyeongjo"/>
              <a:cs typeface="NanumMyeongjo"/>
              <a:sym typeface="Nanum Myeongjo"/>
            </a:endParaRPr>
          </a:p>
          <a:p>
            <a:pPr marL="164592" marR="0" lvl="0" indent="-164592" algn="l" rtl="0">
              <a:lnSpc>
                <a:spcPct val="115000"/>
              </a:lnSpc>
              <a:spcBef>
                <a:spcPts val="500"/>
              </a:spcBef>
              <a:spcAft>
                <a:spcPts val="0"/>
              </a:spcAft>
              <a:buClr>
                <a:schemeClr val="lt1"/>
              </a:buClr>
              <a:buSzPts val="1800"/>
              <a:buFont typeface="Nanum Myeongjo"/>
              <a:buAutoNum type="arabicPeriod"/>
            </a:pPr>
            <a:r>
              <a:rPr lang="en" sz="1800" b="0" i="0" u="none" strike="noStrike" cap="none">
                <a:solidFill>
                  <a:schemeClr val="lt1"/>
                </a:solidFill>
                <a:latin typeface="NanumMyeongjo"/>
                <a:ea typeface="NanumMyeongjo"/>
                <a:cs typeface="NanumMyeongjo"/>
                <a:sym typeface="Nanum Myeongjo"/>
              </a:rPr>
              <a:t>Build conceptual understanding through reasoning.</a:t>
            </a:r>
            <a:endParaRPr sz="1800" b="0" i="0" u="none" strike="noStrike" cap="none">
              <a:solidFill>
                <a:schemeClr val="lt1"/>
              </a:solidFill>
              <a:latin typeface="NanumMyeongjo"/>
              <a:ea typeface="NanumMyeongjo"/>
              <a:cs typeface="NanumMyeongjo"/>
              <a:sym typeface="Nanum Myeongjo"/>
            </a:endParaRPr>
          </a:p>
          <a:p>
            <a:pPr marL="164592" marR="0" lvl="0" indent="-164592" algn="l" rtl="0">
              <a:lnSpc>
                <a:spcPct val="115000"/>
              </a:lnSpc>
              <a:spcBef>
                <a:spcPts val="500"/>
              </a:spcBef>
              <a:spcAft>
                <a:spcPts val="0"/>
              </a:spcAft>
              <a:buClr>
                <a:schemeClr val="lt1"/>
              </a:buClr>
              <a:buSzPts val="1800"/>
              <a:buFont typeface="Nanum Myeongjo"/>
              <a:buAutoNum type="arabicPeriod"/>
            </a:pPr>
            <a:r>
              <a:rPr lang="en" sz="1800" b="0" i="0" u="none" strike="noStrike" cap="none">
                <a:solidFill>
                  <a:schemeClr val="lt1"/>
                </a:solidFill>
                <a:latin typeface="NanumMyeongjo"/>
                <a:ea typeface="NanumMyeongjo"/>
                <a:cs typeface="NanumMyeongjo"/>
                <a:sym typeface="Nanum Myeongjo"/>
              </a:rPr>
              <a:t>Have agency in their learning. </a:t>
            </a:r>
            <a:endParaRPr sz="1800" b="0" i="0" u="none" strike="noStrike" cap="none">
              <a:solidFill>
                <a:schemeClr val="lt1"/>
              </a:solidFill>
              <a:latin typeface="NanumMyeongjo"/>
              <a:ea typeface="NanumMyeongjo"/>
              <a:cs typeface="NanumMyeongjo"/>
              <a:sym typeface="Nanum Myeongjo"/>
            </a:endParaRPr>
          </a:p>
          <a:p>
            <a:pPr marL="164592" marR="0" lvl="0" indent="-164592" algn="l" rtl="0">
              <a:lnSpc>
                <a:spcPct val="115000"/>
              </a:lnSpc>
              <a:spcBef>
                <a:spcPts val="500"/>
              </a:spcBef>
              <a:spcAft>
                <a:spcPts val="0"/>
              </a:spcAft>
              <a:buClr>
                <a:schemeClr val="lt1"/>
              </a:buClr>
              <a:buSzPts val="1800"/>
              <a:buFont typeface="Nanum Myeongjo"/>
              <a:buAutoNum type="arabicPeriod"/>
            </a:pPr>
            <a:r>
              <a:rPr lang="en" sz="1800" b="0" i="0" u="none" strike="noStrike" cap="none">
                <a:solidFill>
                  <a:schemeClr val="lt1"/>
                </a:solidFill>
                <a:latin typeface="NanumMyeongjo"/>
                <a:ea typeface="NanumMyeongjo"/>
                <a:cs typeface="NanumMyeongjo"/>
                <a:sym typeface="Nanum Myeongjo"/>
              </a:rPr>
              <a:t>View mathematics as a human endeavor across centuries.</a:t>
            </a:r>
            <a:endParaRPr sz="1800" b="0" i="0" u="none" strike="noStrike" cap="none">
              <a:solidFill>
                <a:schemeClr val="lt1"/>
              </a:solidFill>
              <a:latin typeface="NanumMyeongjo"/>
              <a:ea typeface="NanumMyeongjo"/>
              <a:cs typeface="NanumMyeongjo"/>
              <a:sym typeface="Nanum Myeongjo"/>
            </a:endParaRPr>
          </a:p>
          <a:p>
            <a:pPr marL="164592" marR="0" lvl="0" indent="-164592" algn="l" rtl="0">
              <a:lnSpc>
                <a:spcPct val="115000"/>
              </a:lnSpc>
              <a:spcBef>
                <a:spcPts val="500"/>
              </a:spcBef>
              <a:spcAft>
                <a:spcPts val="0"/>
              </a:spcAft>
              <a:buClr>
                <a:schemeClr val="lt1"/>
              </a:buClr>
              <a:buSzPts val="1800"/>
              <a:buFont typeface="Nanum Myeongjo"/>
              <a:buAutoNum type="arabicPeriod"/>
            </a:pPr>
            <a:r>
              <a:rPr lang="en" sz="1800" b="0" i="0" u="none" strike="noStrike" cap="none">
                <a:solidFill>
                  <a:schemeClr val="lt1"/>
                </a:solidFill>
                <a:latin typeface="NanumMyeongjo"/>
                <a:ea typeface="NanumMyeongjo"/>
                <a:cs typeface="NanumMyeongjo"/>
                <a:sym typeface="Nanum Myeongjo"/>
              </a:rPr>
              <a:t>See mathematics as relevant. </a:t>
            </a:r>
            <a:endParaRPr sz="1800" b="0" i="0" u="none" strike="noStrike" cap="none">
              <a:solidFill>
                <a:schemeClr val="lt1"/>
              </a:solidFill>
              <a:latin typeface="NanumMyeongjo"/>
              <a:ea typeface="NanumMyeongjo"/>
              <a:cs typeface="NanumMyeongjo"/>
              <a:sym typeface="Nanum Myeongjo"/>
            </a:endParaRPr>
          </a:p>
          <a:p>
            <a:pPr marL="164592" marR="0" lvl="0" indent="-164592" algn="l" rtl="0">
              <a:lnSpc>
                <a:spcPct val="115000"/>
              </a:lnSpc>
              <a:spcBef>
                <a:spcPts val="500"/>
              </a:spcBef>
              <a:spcAft>
                <a:spcPts val="0"/>
              </a:spcAft>
              <a:buClr>
                <a:schemeClr val="lt1"/>
              </a:buClr>
              <a:buSzPts val="1800"/>
              <a:buFont typeface="Nanum Myeongjo"/>
              <a:buAutoNum type="arabicPeriod"/>
            </a:pPr>
            <a:r>
              <a:rPr lang="en" sz="1800" b="0" i="0" u="none" strike="noStrike" cap="none">
                <a:solidFill>
                  <a:schemeClr val="lt1"/>
                </a:solidFill>
                <a:latin typeface="NanumMyeongjo"/>
                <a:ea typeface="NanumMyeongjo"/>
                <a:cs typeface="NanumMyeongjo"/>
                <a:sym typeface="Nanum Myeongjo"/>
              </a:rPr>
              <a:t>Employ technology as a tool for problem-solving and understanding.</a:t>
            </a:r>
            <a:endParaRPr sz="1800" b="0" i="0" u="none" strike="noStrike" cap="none">
              <a:solidFill>
                <a:schemeClr val="lt1"/>
              </a:solidFill>
              <a:latin typeface="NanumMyeongjo"/>
              <a:ea typeface="NanumMyeongjo"/>
              <a:cs typeface="NanumMyeongjo"/>
              <a:sym typeface="Nanum Myeongjo"/>
            </a:endParaRPr>
          </a:p>
        </p:txBody>
      </p:sp>
      <p:sp>
        <p:nvSpPr>
          <p:cNvPr id="181" name="Google Shape;181;p5"/>
          <p:cNvSpPr/>
          <p:nvPr/>
        </p:nvSpPr>
        <p:spPr>
          <a:xfrm>
            <a:off x="6695675" y="2426325"/>
            <a:ext cx="1946100" cy="1946100"/>
          </a:xfrm>
          <a:prstGeom prst="teardrop">
            <a:avLst>
              <a:gd name="adj" fmla="val 100000"/>
            </a:avLst>
          </a:prstGeom>
          <a:solidFill>
            <a:srgbClr val="83FB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5"/>
          <p:cNvSpPr txBox="1"/>
          <p:nvPr/>
        </p:nvSpPr>
        <p:spPr>
          <a:xfrm>
            <a:off x="6887975" y="3145425"/>
            <a:ext cx="15615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145758"/>
                </a:solidFill>
                <a:latin typeface="Proxima Nova"/>
                <a:ea typeface="Proxima Nova"/>
                <a:cs typeface="Proxima Nova"/>
                <a:sym typeface="Proxima Nova"/>
              </a:rPr>
              <a:t>Which learning principle would you like to focus on today?</a:t>
            </a:r>
            <a:endParaRPr sz="1100" b="1" i="0" u="none" strike="noStrike" cap="none">
              <a:solidFill>
                <a:srgbClr val="145758"/>
              </a:solidFill>
              <a:latin typeface="DM Sans"/>
              <a:ea typeface="DM Sans"/>
              <a:cs typeface="DM Sans"/>
              <a:sym typeface="DM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664"/>
        <p:cNvGrpSpPr/>
        <p:nvPr/>
      </p:nvGrpSpPr>
      <p:grpSpPr>
        <a:xfrm>
          <a:off x="0" y="0"/>
          <a:ext cx="0" cy="0"/>
          <a:chOff x="0" y="0"/>
          <a:chExt cx="0" cy="0"/>
        </a:xfrm>
      </p:grpSpPr>
      <p:cxnSp>
        <p:nvCxnSpPr>
          <p:cNvPr id="665" name="Google Shape;665;p50"/>
          <p:cNvCxnSpPr/>
          <p:nvPr/>
        </p:nvCxnSpPr>
        <p:spPr>
          <a:xfrm>
            <a:off x="-2700" y="1246575"/>
            <a:ext cx="9149400" cy="0"/>
          </a:xfrm>
          <a:prstGeom prst="straightConnector1">
            <a:avLst/>
          </a:prstGeom>
          <a:noFill/>
          <a:ln w="9525" cap="flat" cmpd="sng">
            <a:solidFill>
              <a:schemeClr val="dk1"/>
            </a:solidFill>
            <a:prstDash val="solid"/>
            <a:round/>
            <a:headEnd type="none" w="sm" len="sm"/>
            <a:tailEnd type="none" w="sm" len="sm"/>
          </a:ln>
        </p:spPr>
      </p:cxnSp>
      <p:sp>
        <p:nvSpPr>
          <p:cNvPr id="666" name="Google Shape;666;p50"/>
          <p:cNvSpPr txBox="1"/>
          <p:nvPr/>
        </p:nvSpPr>
        <p:spPr>
          <a:xfrm>
            <a:off x="615900" y="303450"/>
            <a:ext cx="2922300" cy="457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Example #2</a:t>
            </a:r>
            <a:endParaRPr sz="3300" b="0" i="0" u="none" strike="noStrike" cap="none">
              <a:solidFill>
                <a:schemeClr val="dk1"/>
              </a:solidFill>
              <a:latin typeface="NanumMyeongjo"/>
              <a:ea typeface="NanumMyeongjo"/>
              <a:cs typeface="NanumMyeongjo"/>
              <a:sym typeface="Nanum Myeongjo"/>
            </a:endParaRPr>
          </a:p>
        </p:txBody>
      </p:sp>
      <p:cxnSp>
        <p:nvCxnSpPr>
          <p:cNvPr id="667" name="Google Shape;667;p50"/>
          <p:cNvCxnSpPr/>
          <p:nvPr/>
        </p:nvCxnSpPr>
        <p:spPr>
          <a:xfrm>
            <a:off x="4226375" y="300"/>
            <a:ext cx="0" cy="5141400"/>
          </a:xfrm>
          <a:prstGeom prst="straightConnector1">
            <a:avLst/>
          </a:prstGeom>
          <a:noFill/>
          <a:ln w="9525" cap="flat" cmpd="sng">
            <a:solidFill>
              <a:schemeClr val="dk2"/>
            </a:solidFill>
            <a:prstDash val="solid"/>
            <a:round/>
            <a:headEnd type="none" w="sm" len="sm"/>
            <a:tailEnd type="none" w="sm" len="sm"/>
          </a:ln>
        </p:spPr>
      </p:cxnSp>
      <p:sp>
        <p:nvSpPr>
          <p:cNvPr id="668" name="Google Shape;668;p50"/>
          <p:cNvSpPr/>
          <p:nvPr/>
        </p:nvSpPr>
        <p:spPr>
          <a:xfrm>
            <a:off x="1101350" y="1020350"/>
            <a:ext cx="6941400" cy="34557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 image 2 of student work</a:t>
            </a:r>
            <a:endParaRPr sz="1400" b="0" i="0" u="none" strike="noStrike" cap="none">
              <a:solidFill>
                <a:srgbClr val="000000"/>
              </a:solidFill>
              <a:latin typeface="Arial"/>
              <a:ea typeface="Arial"/>
              <a:cs typeface="Arial"/>
              <a:sym typeface="Arial"/>
            </a:endParaRPr>
          </a:p>
        </p:txBody>
      </p:sp>
      <p:sp>
        <p:nvSpPr>
          <p:cNvPr id="2" name="Rectangle 2">
            <a:extLst>
              <a:ext uri="{FF2B5EF4-FFF2-40B4-BE49-F238E27FC236}">
                <a16:creationId xmlns:a16="http://schemas.microsoft.com/office/drawing/2014/main" id="{174A1A7C-249B-1E65-17D0-DF78BF159813}"/>
              </a:ext>
            </a:extLst>
          </p:cNvPr>
          <p:cNvSpPr>
            <a:spLocks noChangeArrowheads="1"/>
          </p:cNvSpPr>
          <p:nvPr/>
        </p:nvSpPr>
        <p:spPr bwMode="auto">
          <a:xfrm>
            <a:off x="0" y="-1"/>
            <a:ext cx="609599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193" name="Picture 2" descr="A paper with writing on it&#10;&#10;Description automatically generated">
            <a:extLst>
              <a:ext uri="{FF2B5EF4-FFF2-40B4-BE49-F238E27FC236}">
                <a16:creationId xmlns:a16="http://schemas.microsoft.com/office/drawing/2014/main" id="{9477D7AC-6554-D7DE-42BD-329CA5D787F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255088" y="751404"/>
            <a:ext cx="3757962" cy="38971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1F66E453-2DE5-20F0-CE34-DADC2D0ABF07}"/>
              </a:ext>
            </a:extLst>
          </p:cNvPr>
          <p:cNvSpPr>
            <a:spLocks noChangeArrowheads="1"/>
          </p:cNvSpPr>
          <p:nvPr/>
        </p:nvSpPr>
        <p:spPr bwMode="auto">
          <a:xfrm>
            <a:off x="92278" y="49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4" descr="A piece of paper with writing on it&#10;&#10;Description automatically generated">
            <a:extLst>
              <a:ext uri="{FF2B5EF4-FFF2-40B4-BE49-F238E27FC236}">
                <a16:creationId xmlns:a16="http://schemas.microsoft.com/office/drawing/2014/main" id="{3A1F467A-1492-B007-31A9-D97A4A51D80A}"/>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070154" y="1061652"/>
            <a:ext cx="4221891" cy="3455696"/>
          </a:xfrm>
          <a:prstGeom prst="rect">
            <a:avLst/>
          </a:prstGeom>
          <a:noFill/>
          <a:extLst>
            <a:ext uri="{909E8E84-426E-40DD-AFC4-6F175D3DCCD1}">
              <a14:hiddenFill xmlns:a14="http://schemas.microsoft.com/office/drawing/2010/main">
                <a:solidFill>
                  <a:srgbClr val="FFFFFF"/>
                </a:solidFill>
              </a14:hiddenFill>
            </a:ext>
          </a:extLst>
        </p:spPr>
      </p:pic>
      <p:sp>
        <p:nvSpPr>
          <p:cNvPr id="669" name="Google Shape;669;p50"/>
          <p:cNvSpPr/>
          <p:nvPr/>
        </p:nvSpPr>
        <p:spPr>
          <a:xfrm>
            <a:off x="130950" y="2789650"/>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50"/>
          <p:cNvSpPr txBox="1"/>
          <p:nvPr/>
        </p:nvSpPr>
        <p:spPr>
          <a:xfrm>
            <a:off x="324250" y="3516400"/>
            <a:ext cx="15540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rgbClr val="FFF8EF"/>
                </a:solidFill>
                <a:latin typeface="DM Sans"/>
                <a:ea typeface="DM Sans"/>
                <a:cs typeface="DM Sans"/>
                <a:sym typeface="DM Sans"/>
              </a:rPr>
              <a:t>Let’s compare notes.</a:t>
            </a:r>
            <a:endParaRPr sz="1000" b="1" i="0" u="none" strike="noStrike" cap="none" dirty="0">
              <a:solidFill>
                <a:srgbClr val="FFF8EF"/>
              </a:solidFill>
              <a:latin typeface="DM Sans"/>
              <a:ea typeface="DM Sans"/>
              <a:cs typeface="DM Sans"/>
              <a:sym typeface="DM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674"/>
        <p:cNvGrpSpPr/>
        <p:nvPr/>
      </p:nvGrpSpPr>
      <p:grpSpPr>
        <a:xfrm>
          <a:off x="0" y="0"/>
          <a:ext cx="0" cy="0"/>
          <a:chOff x="0" y="0"/>
          <a:chExt cx="0" cy="0"/>
        </a:xfrm>
      </p:grpSpPr>
      <p:cxnSp>
        <p:nvCxnSpPr>
          <p:cNvPr id="675" name="Google Shape;675;p51"/>
          <p:cNvCxnSpPr/>
          <p:nvPr/>
        </p:nvCxnSpPr>
        <p:spPr>
          <a:xfrm>
            <a:off x="-2700" y="1246575"/>
            <a:ext cx="9149400" cy="0"/>
          </a:xfrm>
          <a:prstGeom prst="straightConnector1">
            <a:avLst/>
          </a:prstGeom>
          <a:noFill/>
          <a:ln w="9525" cap="flat" cmpd="sng">
            <a:solidFill>
              <a:schemeClr val="dk1"/>
            </a:solidFill>
            <a:prstDash val="solid"/>
            <a:round/>
            <a:headEnd type="none" w="sm" len="sm"/>
            <a:tailEnd type="none" w="sm" len="sm"/>
          </a:ln>
        </p:spPr>
      </p:cxnSp>
      <p:sp>
        <p:nvSpPr>
          <p:cNvPr id="676" name="Google Shape;676;p51"/>
          <p:cNvSpPr txBox="1"/>
          <p:nvPr/>
        </p:nvSpPr>
        <p:spPr>
          <a:xfrm>
            <a:off x="615900" y="303450"/>
            <a:ext cx="2922300" cy="457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3300"/>
              <a:buFont typeface="Arial"/>
              <a:buNone/>
            </a:pPr>
            <a:r>
              <a:rPr lang="en" sz="3300" b="0" i="0" u="none" strike="noStrike" cap="none">
                <a:solidFill>
                  <a:schemeClr val="dk1"/>
                </a:solidFill>
                <a:latin typeface="NanumMyeongjo"/>
                <a:ea typeface="NanumMyeongjo"/>
                <a:cs typeface="NanumMyeongjo"/>
                <a:sym typeface="Nanum Myeongjo"/>
              </a:rPr>
              <a:t>Example #3</a:t>
            </a:r>
            <a:endParaRPr sz="3300" b="0" i="0" u="none" strike="noStrike" cap="none">
              <a:solidFill>
                <a:schemeClr val="dk1"/>
              </a:solidFill>
              <a:latin typeface="NanumMyeongjo"/>
              <a:ea typeface="NanumMyeongjo"/>
              <a:cs typeface="NanumMyeongjo"/>
              <a:sym typeface="Nanum Myeongjo"/>
            </a:endParaRPr>
          </a:p>
        </p:txBody>
      </p:sp>
      <p:cxnSp>
        <p:nvCxnSpPr>
          <p:cNvPr id="677" name="Google Shape;677;p51"/>
          <p:cNvCxnSpPr/>
          <p:nvPr/>
        </p:nvCxnSpPr>
        <p:spPr>
          <a:xfrm>
            <a:off x="4226375" y="300"/>
            <a:ext cx="0" cy="5141400"/>
          </a:xfrm>
          <a:prstGeom prst="straightConnector1">
            <a:avLst/>
          </a:prstGeom>
          <a:noFill/>
          <a:ln w="9525" cap="flat" cmpd="sng">
            <a:solidFill>
              <a:schemeClr val="dk2"/>
            </a:solidFill>
            <a:prstDash val="solid"/>
            <a:round/>
            <a:headEnd type="none" w="sm" len="sm"/>
            <a:tailEnd type="none" w="sm" len="sm"/>
          </a:ln>
        </p:spPr>
      </p:cxnSp>
      <p:sp>
        <p:nvSpPr>
          <p:cNvPr id="678" name="Google Shape;678;p51"/>
          <p:cNvSpPr/>
          <p:nvPr/>
        </p:nvSpPr>
        <p:spPr>
          <a:xfrm>
            <a:off x="1101350" y="1020350"/>
            <a:ext cx="6941400" cy="34557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 image 3 of student work</a:t>
            </a:r>
            <a:endParaRPr sz="1400" b="0" i="0" u="none" strike="noStrike" cap="none">
              <a:solidFill>
                <a:srgbClr val="000000"/>
              </a:solidFill>
              <a:latin typeface="Arial"/>
              <a:ea typeface="Arial"/>
              <a:cs typeface="Arial"/>
              <a:sym typeface="Arial"/>
            </a:endParaRPr>
          </a:p>
        </p:txBody>
      </p:sp>
      <p:sp>
        <p:nvSpPr>
          <p:cNvPr id="2" name="Rectangle 2">
            <a:extLst>
              <a:ext uri="{FF2B5EF4-FFF2-40B4-BE49-F238E27FC236}">
                <a16:creationId xmlns:a16="http://schemas.microsoft.com/office/drawing/2014/main" id="{42EC0470-90A5-37B4-896C-7F1A903F0966}"/>
              </a:ext>
            </a:extLst>
          </p:cNvPr>
          <p:cNvSpPr>
            <a:spLocks noChangeArrowheads="1"/>
          </p:cNvSpPr>
          <p:nvPr/>
        </p:nvSpPr>
        <p:spPr bwMode="auto">
          <a:xfrm>
            <a:off x="2361756" y="75500"/>
            <a:ext cx="396029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41" name="Picture 6" descr="A paper with writing on it&#10;&#10;Description automatically generated">
            <a:extLst>
              <a:ext uri="{FF2B5EF4-FFF2-40B4-BE49-F238E27FC236}">
                <a16:creationId xmlns:a16="http://schemas.microsoft.com/office/drawing/2014/main" id="{1288C494-EDC0-36E7-6411-CB9A8529BB8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099787" y="942881"/>
            <a:ext cx="2986185" cy="39539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AF1FECE4-7E89-D5BB-BAAB-F7137748674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3" name="Picture 7" descr="A paper with writing on it&#10;&#10;Description automatically generated">
            <a:extLst>
              <a:ext uri="{FF2B5EF4-FFF2-40B4-BE49-F238E27FC236}">
                <a16:creationId xmlns:a16="http://schemas.microsoft.com/office/drawing/2014/main" id="{D18DDCED-521B-4F7E-BFF7-AAE2580E476F}"/>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085972" y="-13464"/>
            <a:ext cx="4143889" cy="5164514"/>
          </a:xfrm>
          <a:prstGeom prst="rect">
            <a:avLst/>
          </a:prstGeom>
          <a:noFill/>
          <a:extLst>
            <a:ext uri="{909E8E84-426E-40DD-AFC4-6F175D3DCCD1}">
              <a14:hiddenFill xmlns:a14="http://schemas.microsoft.com/office/drawing/2010/main">
                <a:solidFill>
                  <a:srgbClr val="FFFFFF"/>
                </a:solidFill>
              </a14:hiddenFill>
            </a:ext>
          </a:extLst>
        </p:spPr>
      </p:pic>
      <p:sp>
        <p:nvSpPr>
          <p:cNvPr id="679" name="Google Shape;679;p51"/>
          <p:cNvSpPr/>
          <p:nvPr/>
        </p:nvSpPr>
        <p:spPr>
          <a:xfrm>
            <a:off x="38158" y="2756175"/>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51"/>
          <p:cNvSpPr txBox="1"/>
          <p:nvPr/>
        </p:nvSpPr>
        <p:spPr>
          <a:xfrm>
            <a:off x="176313" y="3482925"/>
            <a:ext cx="15540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rgbClr val="FFF8EF"/>
                </a:solidFill>
                <a:latin typeface="DM Sans"/>
                <a:ea typeface="DM Sans"/>
                <a:cs typeface="DM Sans"/>
                <a:sym typeface="DM Sans"/>
              </a:rPr>
              <a:t>Let’s compare notes.</a:t>
            </a:r>
            <a:endParaRPr sz="1000" b="1" i="0" u="none" strike="noStrike" cap="none" dirty="0">
              <a:solidFill>
                <a:srgbClr val="FFF8EF"/>
              </a:solidFill>
              <a:latin typeface="DM Sans"/>
              <a:ea typeface="DM Sans"/>
              <a:cs typeface="DM Sans"/>
              <a:sym typeface="DM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684"/>
        <p:cNvGrpSpPr/>
        <p:nvPr/>
      </p:nvGrpSpPr>
      <p:grpSpPr>
        <a:xfrm>
          <a:off x="0" y="0"/>
          <a:ext cx="0" cy="0"/>
          <a:chOff x="0" y="0"/>
          <a:chExt cx="0" cy="0"/>
        </a:xfrm>
      </p:grpSpPr>
      <p:cxnSp>
        <p:nvCxnSpPr>
          <p:cNvPr id="685" name="Google Shape;685;p52"/>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686" name="Google Shape;686;p52"/>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687" name="Google Shape;687;p52"/>
          <p:cNvSpPr txBox="1"/>
          <p:nvPr/>
        </p:nvSpPr>
        <p:spPr>
          <a:xfrm>
            <a:off x="615900" y="368375"/>
            <a:ext cx="4900500" cy="1077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000"/>
              </a:spcAft>
              <a:buClr>
                <a:srgbClr val="000000"/>
              </a:buClr>
              <a:buSzPts val="3500"/>
              <a:buFont typeface="Arial"/>
              <a:buNone/>
            </a:pPr>
            <a:r>
              <a:rPr lang="en" sz="3500" b="0" i="0" u="none" strike="noStrike" cap="none">
                <a:solidFill>
                  <a:srgbClr val="83FBA3"/>
                </a:solidFill>
                <a:latin typeface="NanumMyeongjo"/>
                <a:ea typeface="NanumMyeongjo"/>
                <a:cs typeface="NanumMyeongjo"/>
                <a:sym typeface="Nanum Myeongjo"/>
              </a:rPr>
              <a:t>Let’s Hear Some Reflections</a:t>
            </a:r>
            <a:endParaRPr sz="3500" b="0" i="0" u="none" strike="noStrike" cap="none">
              <a:solidFill>
                <a:srgbClr val="83FBA3"/>
              </a:solidFill>
              <a:latin typeface="NanumMyeongjo"/>
              <a:ea typeface="NanumMyeongjo"/>
              <a:cs typeface="NanumMyeongjo"/>
              <a:sym typeface="Nanum Myeongjo"/>
            </a:endParaRPr>
          </a:p>
        </p:txBody>
      </p:sp>
      <p:sp>
        <p:nvSpPr>
          <p:cNvPr id="688" name="Google Shape;688;p52"/>
          <p:cNvSpPr txBox="1"/>
          <p:nvPr/>
        </p:nvSpPr>
        <p:spPr>
          <a:xfrm>
            <a:off x="615900" y="1598550"/>
            <a:ext cx="5421300" cy="16353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 sz="2200" b="0" i="0" u="none" strike="noStrike" cap="none">
                <a:solidFill>
                  <a:schemeClr val="lt1"/>
                </a:solidFill>
                <a:latin typeface="DM Sans"/>
                <a:ea typeface="DM Sans"/>
                <a:cs typeface="DM Sans"/>
                <a:sym typeface="DM Sans"/>
              </a:rPr>
              <a:t>What kinds of support will students need to demonstrate evidence of learning? </a:t>
            </a:r>
            <a:endParaRPr sz="2200" b="0" i="0" u="none" strike="noStrike" cap="none">
              <a:solidFill>
                <a:schemeClr val="lt1"/>
              </a:solidFill>
              <a:latin typeface="DM Sans"/>
              <a:ea typeface="DM Sans"/>
              <a:cs typeface="DM Sans"/>
              <a:sym typeface="DM Sans"/>
            </a:endParaRPr>
          </a:p>
          <a:p>
            <a:pPr marL="0" marR="0" lvl="0" indent="0" algn="l" rtl="0">
              <a:lnSpc>
                <a:spcPct val="115000"/>
              </a:lnSpc>
              <a:spcBef>
                <a:spcPts val="1000"/>
              </a:spcBef>
              <a:spcAft>
                <a:spcPts val="1000"/>
              </a:spcAft>
              <a:buClr>
                <a:srgbClr val="000000"/>
              </a:buClr>
              <a:buSzPts val="2200"/>
              <a:buFont typeface="Arial"/>
              <a:buNone/>
            </a:pPr>
            <a:r>
              <a:rPr lang="en" sz="2200" b="0" i="0" u="none" strike="noStrike" cap="none">
                <a:solidFill>
                  <a:schemeClr val="lt1"/>
                </a:solidFill>
                <a:latin typeface="DM Sans"/>
                <a:ea typeface="DM Sans"/>
                <a:cs typeface="DM Sans"/>
                <a:sym typeface="DM Sans"/>
              </a:rPr>
              <a:t>Has your thinking changed at all on how to implement this task? If so, how? </a:t>
            </a:r>
            <a:endParaRPr sz="2700" b="0" i="0" u="none" strike="noStrike" cap="none">
              <a:solidFill>
                <a:schemeClr val="lt1"/>
              </a:solidFill>
              <a:latin typeface="DM Sans"/>
              <a:ea typeface="DM Sans"/>
              <a:cs typeface="DM Sans"/>
              <a:sym typeface="DM Sans"/>
            </a:endParaRPr>
          </a:p>
        </p:txBody>
      </p:sp>
      <p:sp>
        <p:nvSpPr>
          <p:cNvPr id="689" name="Google Shape;689;p52"/>
          <p:cNvSpPr/>
          <p:nvPr/>
        </p:nvSpPr>
        <p:spPr>
          <a:xfrm>
            <a:off x="6543275" y="2426325"/>
            <a:ext cx="1946100" cy="1946100"/>
          </a:xfrm>
          <a:prstGeom prst="teardrop">
            <a:avLst>
              <a:gd name="adj" fmla="val 100000"/>
            </a:avLst>
          </a:prstGeom>
          <a:solidFill>
            <a:srgbClr val="83FB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52"/>
          <p:cNvSpPr txBox="1"/>
          <p:nvPr/>
        </p:nvSpPr>
        <p:spPr>
          <a:xfrm>
            <a:off x="6735575" y="3076125"/>
            <a:ext cx="1561500" cy="646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145758"/>
                </a:solidFill>
                <a:latin typeface="DM Sans"/>
                <a:ea typeface="DM Sans"/>
                <a:cs typeface="DM Sans"/>
                <a:sym typeface="DM Sans"/>
              </a:rPr>
              <a:t>Come off </a:t>
            </a:r>
            <a:br>
              <a:rPr lang="en" sz="1400" b="1" i="0" u="none" strike="noStrike" cap="none">
                <a:solidFill>
                  <a:srgbClr val="145758"/>
                </a:solidFill>
                <a:latin typeface="DM Sans"/>
                <a:ea typeface="DM Sans"/>
                <a:cs typeface="DM Sans"/>
                <a:sym typeface="DM Sans"/>
              </a:rPr>
            </a:br>
            <a:r>
              <a:rPr lang="en" sz="1400" b="1" i="0" u="none" strike="noStrike" cap="none">
                <a:solidFill>
                  <a:srgbClr val="145758"/>
                </a:solidFill>
                <a:latin typeface="DM Sans"/>
                <a:ea typeface="DM Sans"/>
                <a:cs typeface="DM Sans"/>
                <a:sym typeface="DM Sans"/>
              </a:rPr>
              <a:t>mute or share in the chat!</a:t>
            </a:r>
            <a:endParaRPr sz="1100" b="1" i="0" u="none" strike="noStrike" cap="none">
              <a:solidFill>
                <a:srgbClr val="145758"/>
              </a:solidFill>
              <a:latin typeface="DM Sans"/>
              <a:ea typeface="DM Sans"/>
              <a:cs typeface="DM Sans"/>
              <a:sym typeface="DM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83FBA3"/>
        </a:solidFill>
        <a:effectLst/>
      </p:bgPr>
    </p:bg>
    <p:spTree>
      <p:nvGrpSpPr>
        <p:cNvPr id="1" name="Shape 694"/>
        <p:cNvGrpSpPr/>
        <p:nvPr/>
      </p:nvGrpSpPr>
      <p:grpSpPr>
        <a:xfrm>
          <a:off x="0" y="0"/>
          <a:ext cx="0" cy="0"/>
          <a:chOff x="0" y="0"/>
          <a:chExt cx="0" cy="0"/>
        </a:xfrm>
      </p:grpSpPr>
      <p:cxnSp>
        <p:nvCxnSpPr>
          <p:cNvPr id="695" name="Google Shape;695;p53"/>
          <p:cNvCxnSpPr/>
          <p:nvPr/>
        </p:nvCxnSpPr>
        <p:spPr>
          <a:xfrm>
            <a:off x="3115350" y="300"/>
            <a:ext cx="0" cy="5141400"/>
          </a:xfrm>
          <a:prstGeom prst="straightConnector1">
            <a:avLst/>
          </a:prstGeom>
          <a:noFill/>
          <a:ln w="9525" cap="flat" cmpd="sng">
            <a:solidFill>
              <a:schemeClr val="dk2"/>
            </a:solidFill>
            <a:prstDash val="solid"/>
            <a:round/>
            <a:headEnd type="none" w="sm" len="sm"/>
            <a:tailEnd type="none" w="sm" len="sm"/>
          </a:ln>
        </p:spPr>
      </p:cxnSp>
      <p:sp>
        <p:nvSpPr>
          <p:cNvPr id="696" name="Google Shape;696;p53"/>
          <p:cNvSpPr txBox="1"/>
          <p:nvPr/>
        </p:nvSpPr>
        <p:spPr>
          <a:xfrm>
            <a:off x="3419850" y="303450"/>
            <a:ext cx="4318200" cy="1819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5200"/>
              <a:buFont typeface="Arial"/>
              <a:buNone/>
            </a:pPr>
            <a:r>
              <a:rPr lang="en" sz="5200" b="0" i="0" u="none" strike="noStrike" cap="none">
                <a:solidFill>
                  <a:schemeClr val="dk1"/>
                </a:solidFill>
                <a:latin typeface="NanumMyeongjo"/>
                <a:ea typeface="NanumMyeongjo"/>
                <a:cs typeface="NanumMyeongjo"/>
                <a:sym typeface="Nanum Myeongjo"/>
              </a:rPr>
              <a:t>Closing</a:t>
            </a:r>
            <a:endParaRPr sz="5200" b="0" i="0" u="none" strike="noStrike" cap="none">
              <a:solidFill>
                <a:schemeClr val="dk1"/>
              </a:solidFill>
              <a:latin typeface="NanumMyeongjo"/>
              <a:ea typeface="NanumMyeongjo"/>
              <a:cs typeface="NanumMyeongjo"/>
              <a:sym typeface="Nanum Myeongjo"/>
            </a:endParaRPr>
          </a:p>
        </p:txBody>
      </p:sp>
      <p:sp>
        <p:nvSpPr>
          <p:cNvPr id="697" name="Google Shape;697;p53"/>
          <p:cNvSpPr txBox="1"/>
          <p:nvPr/>
        </p:nvSpPr>
        <p:spPr>
          <a:xfrm>
            <a:off x="615900" y="303450"/>
            <a:ext cx="1441500" cy="1378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5200"/>
              <a:buFont typeface="Arial"/>
              <a:buNone/>
            </a:pPr>
            <a:r>
              <a:rPr lang="en" sz="5200" b="0" i="0" u="none" strike="noStrike" cap="none" dirty="0">
                <a:solidFill>
                  <a:schemeClr val="dk1"/>
                </a:solidFill>
                <a:latin typeface="NanumMyeongjo"/>
                <a:ea typeface="NanumMyeongjo"/>
                <a:cs typeface="NanumMyeongjo"/>
                <a:sym typeface="Nanum Myeongjo"/>
              </a:rPr>
              <a:t>06</a:t>
            </a:r>
            <a:endParaRPr sz="5200" b="0" i="0" u="none" strike="noStrike" cap="none" dirty="0">
              <a:solidFill>
                <a:schemeClr val="dk1"/>
              </a:solidFill>
              <a:latin typeface="NanumMyeongjo"/>
              <a:ea typeface="NanumMyeongjo"/>
              <a:cs typeface="NanumMyeongjo"/>
              <a:sym typeface="Nanum Myeongj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45758"/>
        </a:solidFill>
        <a:effectLst/>
      </p:bgPr>
    </p:bg>
    <p:spTree>
      <p:nvGrpSpPr>
        <p:cNvPr id="1" name="Shape 701"/>
        <p:cNvGrpSpPr/>
        <p:nvPr/>
      </p:nvGrpSpPr>
      <p:grpSpPr>
        <a:xfrm>
          <a:off x="0" y="0"/>
          <a:ext cx="0" cy="0"/>
          <a:chOff x="0" y="0"/>
          <a:chExt cx="0" cy="0"/>
        </a:xfrm>
      </p:grpSpPr>
      <p:cxnSp>
        <p:nvCxnSpPr>
          <p:cNvPr id="702" name="Google Shape;702;p54"/>
          <p:cNvCxnSpPr/>
          <p:nvPr/>
        </p:nvCxnSpPr>
        <p:spPr>
          <a:xfrm>
            <a:off x="312775" y="-13900"/>
            <a:ext cx="0" cy="5178300"/>
          </a:xfrm>
          <a:prstGeom prst="straightConnector1">
            <a:avLst/>
          </a:prstGeom>
          <a:noFill/>
          <a:ln w="9525" cap="flat" cmpd="sng">
            <a:solidFill>
              <a:srgbClr val="83FBA3"/>
            </a:solidFill>
            <a:prstDash val="solid"/>
            <a:round/>
            <a:headEnd type="none" w="sm" len="sm"/>
            <a:tailEnd type="none" w="sm" len="sm"/>
          </a:ln>
        </p:spPr>
      </p:cxnSp>
      <p:cxnSp>
        <p:nvCxnSpPr>
          <p:cNvPr id="703" name="Google Shape;703;p54"/>
          <p:cNvCxnSpPr/>
          <p:nvPr/>
        </p:nvCxnSpPr>
        <p:spPr>
          <a:xfrm rot="10800000">
            <a:off x="-100" y="4837750"/>
            <a:ext cx="9202800" cy="0"/>
          </a:xfrm>
          <a:prstGeom prst="straightConnector1">
            <a:avLst/>
          </a:prstGeom>
          <a:noFill/>
          <a:ln w="9525" cap="flat" cmpd="sng">
            <a:solidFill>
              <a:srgbClr val="83FBA3"/>
            </a:solidFill>
            <a:prstDash val="solid"/>
            <a:round/>
            <a:headEnd type="none" w="sm" len="sm"/>
            <a:tailEnd type="none" w="sm" len="sm"/>
          </a:ln>
        </p:spPr>
      </p:cxnSp>
      <p:sp>
        <p:nvSpPr>
          <p:cNvPr id="704" name="Google Shape;704;p54"/>
          <p:cNvSpPr txBox="1"/>
          <p:nvPr/>
        </p:nvSpPr>
        <p:spPr>
          <a:xfrm>
            <a:off x="615900" y="1598550"/>
            <a:ext cx="5421300" cy="30204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800" b="0" i="0" u="none" strike="noStrike" cap="none">
                <a:solidFill>
                  <a:schemeClr val="lt1"/>
                </a:solidFill>
                <a:latin typeface="DM Sans"/>
                <a:ea typeface="DM Sans"/>
                <a:cs typeface="DM Sans"/>
                <a:sym typeface="DM Sans"/>
              </a:rPr>
              <a:t>Choose one question to respond to: </a:t>
            </a:r>
            <a:endParaRPr sz="1800" b="0" i="0" u="none" strike="noStrike" cap="none">
              <a:solidFill>
                <a:schemeClr val="lt1"/>
              </a:solidFill>
              <a:latin typeface="DM Sans"/>
              <a:ea typeface="DM Sans"/>
              <a:cs typeface="DM Sans"/>
              <a:sym typeface="DM Sans"/>
            </a:endParaRPr>
          </a:p>
          <a:p>
            <a:pPr marL="457200" marR="0" lvl="0" indent="-342900" algn="l" rtl="0">
              <a:lnSpc>
                <a:spcPct val="115000"/>
              </a:lnSpc>
              <a:spcBef>
                <a:spcPts val="1000"/>
              </a:spcBef>
              <a:spcAft>
                <a:spcPts val="0"/>
              </a:spcAft>
              <a:buClr>
                <a:schemeClr val="lt1"/>
              </a:buClr>
              <a:buSzPts val="1800"/>
              <a:buFont typeface="DM Sans"/>
              <a:buAutoNum type="arabicPeriod"/>
            </a:pPr>
            <a:r>
              <a:rPr lang="en" sz="1800" b="0" i="0" u="none" strike="noStrike" cap="none">
                <a:solidFill>
                  <a:schemeClr val="lt1"/>
                </a:solidFill>
                <a:latin typeface="DM Sans"/>
                <a:ea typeface="DM Sans"/>
                <a:cs typeface="DM Sans"/>
                <a:sym typeface="DM Sans"/>
              </a:rPr>
              <a:t>Which content and practice expectation are you most excited about? Why? </a:t>
            </a:r>
            <a:endParaRPr sz="1800" b="0" i="0" u="none" strike="noStrike" cap="none">
              <a:solidFill>
                <a:schemeClr val="lt1"/>
              </a:solidFill>
              <a:latin typeface="DM Sans"/>
              <a:ea typeface="DM Sans"/>
              <a:cs typeface="DM Sans"/>
              <a:sym typeface="DM Sans"/>
            </a:endParaRPr>
          </a:p>
          <a:p>
            <a:pPr marL="457200" marR="0" lvl="0" indent="-342900" algn="l" rtl="0">
              <a:lnSpc>
                <a:spcPct val="115000"/>
              </a:lnSpc>
              <a:spcBef>
                <a:spcPts val="1000"/>
              </a:spcBef>
              <a:spcAft>
                <a:spcPts val="0"/>
              </a:spcAft>
              <a:buClr>
                <a:schemeClr val="lt1"/>
              </a:buClr>
              <a:buSzPts val="1800"/>
              <a:buFont typeface="DM Sans"/>
              <a:buAutoNum type="arabicPeriod"/>
            </a:pPr>
            <a:r>
              <a:rPr lang="en" sz="1800" b="0" i="0" u="none" strike="noStrike" cap="none">
                <a:solidFill>
                  <a:schemeClr val="lt1"/>
                </a:solidFill>
                <a:latin typeface="DM Sans"/>
                <a:ea typeface="DM Sans"/>
                <a:cs typeface="DM Sans"/>
                <a:sym typeface="DM Sans"/>
              </a:rPr>
              <a:t>Which learning principle are you most excited about connecting to M</a:t>
            </a:r>
            <a:r>
              <a:rPr lang="en" sz="1800">
                <a:solidFill>
                  <a:schemeClr val="lt1"/>
                </a:solidFill>
                <a:latin typeface="DM Sans"/>
                <a:ea typeface="DM Sans"/>
                <a:cs typeface="DM Sans"/>
                <a:sym typeface="DM Sans"/>
              </a:rPr>
              <a:t>112</a:t>
            </a:r>
            <a:r>
              <a:rPr lang="en" sz="1800" b="0" i="0" u="none" strike="noStrike" cap="none">
                <a:solidFill>
                  <a:schemeClr val="lt1"/>
                </a:solidFill>
                <a:latin typeface="DM Sans"/>
                <a:ea typeface="DM Sans"/>
                <a:cs typeface="DM Sans"/>
                <a:sym typeface="DM Sans"/>
              </a:rPr>
              <a:t> content? Why?</a:t>
            </a:r>
            <a:endParaRPr sz="1800" b="0" i="0" u="none" strike="noStrike" cap="none">
              <a:solidFill>
                <a:schemeClr val="lt1"/>
              </a:solidFill>
              <a:latin typeface="DM Sans"/>
              <a:ea typeface="DM Sans"/>
              <a:cs typeface="DM Sans"/>
              <a:sym typeface="DM Sans"/>
            </a:endParaRPr>
          </a:p>
          <a:p>
            <a:pPr marL="457200" marR="0" lvl="0" indent="-342900" algn="l" rtl="0">
              <a:lnSpc>
                <a:spcPct val="115000"/>
              </a:lnSpc>
              <a:spcBef>
                <a:spcPts val="1000"/>
              </a:spcBef>
              <a:spcAft>
                <a:spcPts val="0"/>
              </a:spcAft>
              <a:buClr>
                <a:schemeClr val="lt1"/>
              </a:buClr>
              <a:buSzPts val="1800"/>
              <a:buFont typeface="DM Sans"/>
              <a:buAutoNum type="arabicPeriod"/>
            </a:pPr>
            <a:r>
              <a:rPr lang="en" sz="1800" b="0" i="0" u="none" strike="noStrike" cap="none">
                <a:solidFill>
                  <a:schemeClr val="lt1"/>
                </a:solidFill>
                <a:latin typeface="DM Sans"/>
                <a:ea typeface="DM Sans"/>
                <a:cs typeface="DM Sans"/>
                <a:sym typeface="DM Sans"/>
              </a:rPr>
              <a:t>What impact do you think using a portfolio system will have on your students? Why?</a:t>
            </a:r>
            <a:endParaRPr sz="1800" b="0" i="0" u="none" strike="noStrike" cap="none">
              <a:solidFill>
                <a:schemeClr val="lt1"/>
              </a:solidFill>
              <a:latin typeface="DM Sans"/>
              <a:ea typeface="DM Sans"/>
              <a:cs typeface="DM Sans"/>
              <a:sym typeface="DM Sans"/>
            </a:endParaRPr>
          </a:p>
          <a:p>
            <a:pPr marL="0" marR="0" lvl="0" indent="0" algn="l" rtl="0">
              <a:lnSpc>
                <a:spcPct val="115000"/>
              </a:lnSpc>
              <a:spcBef>
                <a:spcPts val="1000"/>
              </a:spcBef>
              <a:spcAft>
                <a:spcPts val="1000"/>
              </a:spcAft>
              <a:buClr>
                <a:srgbClr val="000000"/>
              </a:buClr>
              <a:buSzPts val="1800"/>
              <a:buFont typeface="Arial"/>
              <a:buNone/>
            </a:pPr>
            <a:endParaRPr sz="1800" b="0" i="0" u="none" strike="noStrike" cap="none">
              <a:solidFill>
                <a:schemeClr val="lt1"/>
              </a:solidFill>
              <a:latin typeface="DM Sans"/>
              <a:ea typeface="DM Sans"/>
              <a:cs typeface="DM Sans"/>
              <a:sym typeface="DM Sans"/>
            </a:endParaRPr>
          </a:p>
        </p:txBody>
      </p:sp>
      <p:sp>
        <p:nvSpPr>
          <p:cNvPr id="705" name="Google Shape;705;p54"/>
          <p:cNvSpPr txBox="1"/>
          <p:nvPr/>
        </p:nvSpPr>
        <p:spPr>
          <a:xfrm>
            <a:off x="615900" y="368375"/>
            <a:ext cx="4900500" cy="1077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000"/>
              </a:spcAft>
              <a:buClr>
                <a:srgbClr val="000000"/>
              </a:buClr>
              <a:buSzPts val="3500"/>
              <a:buFont typeface="Arial"/>
              <a:buNone/>
            </a:pPr>
            <a:r>
              <a:rPr lang="en" sz="3500" b="0" i="0" u="none" strike="noStrike" cap="none">
                <a:solidFill>
                  <a:srgbClr val="83FBA3"/>
                </a:solidFill>
                <a:latin typeface="NanumMyeongjo"/>
                <a:ea typeface="NanumMyeongjo"/>
                <a:cs typeface="NanumMyeongjo"/>
                <a:sym typeface="Nanum Myeongjo"/>
              </a:rPr>
              <a:t>What Are Your Takeaways?</a:t>
            </a:r>
            <a:endParaRPr sz="3500" b="0" i="0" u="none" strike="noStrike" cap="none">
              <a:solidFill>
                <a:srgbClr val="83FBA3"/>
              </a:solidFill>
              <a:latin typeface="NanumMyeongjo"/>
              <a:ea typeface="NanumMyeongjo"/>
              <a:cs typeface="NanumMyeongjo"/>
              <a:sym typeface="Nanum Myeongj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3FBA3"/>
        </a:solidFill>
        <a:effectLst/>
      </p:bgPr>
    </p:bg>
    <p:spTree>
      <p:nvGrpSpPr>
        <p:cNvPr id="1" name="Shape 186"/>
        <p:cNvGrpSpPr/>
        <p:nvPr/>
      </p:nvGrpSpPr>
      <p:grpSpPr>
        <a:xfrm>
          <a:off x="0" y="0"/>
          <a:ext cx="0" cy="0"/>
          <a:chOff x="0" y="0"/>
          <a:chExt cx="0" cy="0"/>
        </a:xfrm>
      </p:grpSpPr>
      <p:cxnSp>
        <p:nvCxnSpPr>
          <p:cNvPr id="187" name="Google Shape;187;p6"/>
          <p:cNvCxnSpPr/>
          <p:nvPr/>
        </p:nvCxnSpPr>
        <p:spPr>
          <a:xfrm>
            <a:off x="3115350" y="300"/>
            <a:ext cx="0" cy="5141400"/>
          </a:xfrm>
          <a:prstGeom prst="straightConnector1">
            <a:avLst/>
          </a:prstGeom>
          <a:noFill/>
          <a:ln w="9525" cap="flat" cmpd="sng">
            <a:solidFill>
              <a:schemeClr val="dk2"/>
            </a:solidFill>
            <a:prstDash val="solid"/>
            <a:round/>
            <a:headEnd type="none" w="sm" len="sm"/>
            <a:tailEnd type="none" w="sm" len="sm"/>
          </a:ln>
        </p:spPr>
      </p:cxnSp>
      <p:sp>
        <p:nvSpPr>
          <p:cNvPr id="188" name="Google Shape;188;p6"/>
          <p:cNvSpPr txBox="1"/>
          <p:nvPr/>
        </p:nvSpPr>
        <p:spPr>
          <a:xfrm>
            <a:off x="3419850" y="303450"/>
            <a:ext cx="5421300" cy="1944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5200"/>
              <a:buFont typeface="Arial"/>
              <a:buNone/>
            </a:pPr>
            <a:r>
              <a:rPr lang="en" sz="5200" b="0" i="0" u="none" strike="noStrike" cap="none">
                <a:solidFill>
                  <a:schemeClr val="dk1"/>
                </a:solidFill>
                <a:latin typeface="NanumMyeongjo"/>
                <a:ea typeface="NanumMyeongjo"/>
                <a:cs typeface="NanumMyeongjo"/>
                <a:sym typeface="Nanum Myeongjo"/>
              </a:rPr>
              <a:t>Exploring the Content</a:t>
            </a:r>
            <a:endParaRPr sz="5200" b="0" i="0" u="none" strike="noStrike" cap="none">
              <a:solidFill>
                <a:schemeClr val="dk1"/>
              </a:solidFill>
              <a:latin typeface="NanumMyeongjo"/>
              <a:ea typeface="NanumMyeongjo"/>
              <a:cs typeface="NanumMyeongjo"/>
              <a:sym typeface="Nanum Myeongjo"/>
            </a:endParaRPr>
          </a:p>
        </p:txBody>
      </p:sp>
      <p:sp>
        <p:nvSpPr>
          <p:cNvPr id="189" name="Google Shape;189;p6"/>
          <p:cNvSpPr txBox="1"/>
          <p:nvPr/>
        </p:nvSpPr>
        <p:spPr>
          <a:xfrm>
            <a:off x="615900" y="303450"/>
            <a:ext cx="1441500" cy="1378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5200"/>
              <a:buFont typeface="Arial"/>
              <a:buNone/>
            </a:pPr>
            <a:r>
              <a:rPr lang="en" sz="5200" b="0" i="0" u="none" strike="noStrike" cap="none">
                <a:solidFill>
                  <a:schemeClr val="dk1"/>
                </a:solidFill>
                <a:latin typeface="NanumMyeongjo"/>
                <a:ea typeface="NanumMyeongjo"/>
                <a:cs typeface="NanumMyeongjo"/>
                <a:sym typeface="Nanum Myeongjo"/>
              </a:rPr>
              <a:t>01</a:t>
            </a:r>
            <a:endParaRPr sz="5200" b="0" i="0" u="none" strike="noStrike" cap="none">
              <a:solidFill>
                <a:schemeClr val="dk1"/>
              </a:solidFill>
              <a:latin typeface="NanumMyeongjo"/>
              <a:ea typeface="NanumMyeongjo"/>
              <a:cs typeface="NanumMyeongjo"/>
              <a:sym typeface="Nanum Myeongj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Shape 193"/>
        <p:cNvGrpSpPr/>
        <p:nvPr/>
      </p:nvGrpSpPr>
      <p:grpSpPr>
        <a:xfrm>
          <a:off x="0" y="0"/>
          <a:ext cx="0" cy="0"/>
          <a:chOff x="0" y="0"/>
          <a:chExt cx="0" cy="0"/>
        </a:xfrm>
      </p:grpSpPr>
      <p:cxnSp>
        <p:nvCxnSpPr>
          <p:cNvPr id="194" name="Google Shape;194;p7"/>
          <p:cNvCxnSpPr/>
          <p:nvPr/>
        </p:nvCxnSpPr>
        <p:spPr>
          <a:xfrm>
            <a:off x="343425" y="0"/>
            <a:ext cx="0" cy="5164500"/>
          </a:xfrm>
          <a:prstGeom prst="straightConnector1">
            <a:avLst/>
          </a:prstGeom>
          <a:noFill/>
          <a:ln w="9525" cap="flat" cmpd="sng">
            <a:solidFill>
              <a:schemeClr val="dk1"/>
            </a:solidFill>
            <a:prstDash val="solid"/>
            <a:round/>
            <a:headEnd type="none" w="sm" len="sm"/>
            <a:tailEnd type="none" w="sm" len="sm"/>
          </a:ln>
        </p:spPr>
      </p:cxnSp>
      <p:sp>
        <p:nvSpPr>
          <p:cNvPr id="195" name="Google Shape;195;p7"/>
          <p:cNvSpPr/>
          <p:nvPr/>
        </p:nvSpPr>
        <p:spPr>
          <a:xfrm>
            <a:off x="0" y="0"/>
            <a:ext cx="9144000" cy="812400"/>
          </a:xfrm>
          <a:prstGeom prst="rect">
            <a:avLst/>
          </a:prstGeom>
          <a:solidFill>
            <a:srgbClr val="BDFC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7"/>
          <p:cNvSpPr txBox="1"/>
          <p:nvPr/>
        </p:nvSpPr>
        <p:spPr>
          <a:xfrm>
            <a:off x="345075" y="276625"/>
            <a:ext cx="8210400" cy="291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dk1"/>
                </a:solidFill>
                <a:latin typeface="NanumMyeongjo"/>
                <a:ea typeface="NanumMyeongjo"/>
                <a:cs typeface="NanumMyeongjo"/>
                <a:sym typeface="Nanum Myeongjo"/>
              </a:rPr>
              <a:t>M112 Modeling with Data: Two-Variable Measurement Data </a:t>
            </a:r>
            <a:endParaRPr sz="2100" b="0" i="0" u="none" strike="noStrike" cap="none">
              <a:solidFill>
                <a:schemeClr val="dk1"/>
              </a:solidFill>
              <a:latin typeface="NanumMyeongjo"/>
              <a:ea typeface="NanumMyeongjo"/>
              <a:cs typeface="NanumMyeongjo"/>
              <a:sym typeface="Nanum Myeongjo"/>
            </a:endParaRPr>
          </a:p>
        </p:txBody>
      </p:sp>
      <p:cxnSp>
        <p:nvCxnSpPr>
          <p:cNvPr id="197" name="Google Shape;197;p7"/>
          <p:cNvCxnSpPr/>
          <p:nvPr/>
        </p:nvCxnSpPr>
        <p:spPr>
          <a:xfrm rot="10800000">
            <a:off x="-4200" y="812375"/>
            <a:ext cx="9152400" cy="0"/>
          </a:xfrm>
          <a:prstGeom prst="straightConnector1">
            <a:avLst/>
          </a:prstGeom>
          <a:noFill/>
          <a:ln w="9525" cap="flat" cmpd="sng">
            <a:solidFill>
              <a:schemeClr val="dk1"/>
            </a:solidFill>
            <a:prstDash val="solid"/>
            <a:round/>
            <a:headEnd type="none" w="sm" len="sm"/>
            <a:tailEnd type="none" w="sm" len="sm"/>
          </a:ln>
        </p:spPr>
      </p:cxnSp>
      <p:sp>
        <p:nvSpPr>
          <p:cNvPr id="198" name="Google Shape;198;p7"/>
          <p:cNvSpPr txBox="1"/>
          <p:nvPr/>
        </p:nvSpPr>
        <p:spPr>
          <a:xfrm>
            <a:off x="802275" y="1218825"/>
            <a:ext cx="5421300" cy="2154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1200"/>
              </a:spcAft>
              <a:buClr>
                <a:schemeClr val="dk1"/>
              </a:buClr>
              <a:buSzPts val="1100"/>
              <a:buFont typeface="Arial"/>
              <a:buNone/>
            </a:pPr>
            <a:r>
              <a:rPr lang="en" sz="3500" b="0" i="0" u="none" strike="noStrike" cap="none">
                <a:solidFill>
                  <a:schemeClr val="dk1"/>
                </a:solidFill>
                <a:latin typeface="NanumMyeongjo"/>
                <a:ea typeface="NanumMyeongjo"/>
                <a:cs typeface="NanumMyeongjo"/>
                <a:sym typeface="Nanum Myeongjo"/>
              </a:rPr>
              <a:t>What comes to mind? </a:t>
            </a:r>
            <a:br>
              <a:rPr lang="en" sz="3500" b="0" i="0" u="none" strike="noStrike" cap="none">
                <a:solidFill>
                  <a:schemeClr val="dk1"/>
                </a:solidFill>
                <a:latin typeface="NanumMyeongjo"/>
                <a:ea typeface="NanumMyeongjo"/>
                <a:cs typeface="NanumMyeongjo"/>
                <a:sym typeface="Nanum Myeongjo"/>
              </a:rPr>
            </a:br>
            <a:r>
              <a:rPr lang="en" sz="3500" b="0" i="0" u="none" strike="noStrike" cap="none">
                <a:solidFill>
                  <a:schemeClr val="dk1"/>
                </a:solidFill>
                <a:latin typeface="NanumMyeongjo"/>
                <a:ea typeface="NanumMyeongjo"/>
                <a:cs typeface="NanumMyeongjo"/>
                <a:sym typeface="Nanum Myeongjo"/>
              </a:rPr>
              <a:t>What knowledge and skills should students learn to earn this badge? </a:t>
            </a:r>
            <a:endParaRPr sz="3500" b="0" i="0" u="none" strike="noStrike" cap="none">
              <a:solidFill>
                <a:schemeClr val="dk1"/>
              </a:solidFill>
              <a:latin typeface="NanumMyeongjo"/>
              <a:ea typeface="NanumMyeongjo"/>
              <a:cs typeface="NanumMyeongjo"/>
              <a:sym typeface="Nanum Myeongjo"/>
            </a:endParaRPr>
          </a:p>
        </p:txBody>
      </p:sp>
      <p:sp>
        <p:nvSpPr>
          <p:cNvPr id="199" name="Google Shape;199;p7"/>
          <p:cNvSpPr/>
          <p:nvPr/>
        </p:nvSpPr>
        <p:spPr>
          <a:xfrm>
            <a:off x="6695675" y="2426325"/>
            <a:ext cx="1946100" cy="1946100"/>
          </a:xfrm>
          <a:prstGeom prst="teardrop">
            <a:avLst>
              <a:gd name="adj" fmla="val 100000"/>
            </a:avLst>
          </a:prstGeom>
          <a:solidFill>
            <a:srgbClr val="1457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
          <p:cNvSpPr txBox="1"/>
          <p:nvPr/>
        </p:nvSpPr>
        <p:spPr>
          <a:xfrm>
            <a:off x="6975725" y="3030975"/>
            <a:ext cx="1386000" cy="861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BDFCD7"/>
                </a:solidFill>
                <a:latin typeface="DM Sans"/>
                <a:ea typeface="DM Sans"/>
                <a:cs typeface="DM Sans"/>
                <a:sym typeface="DM Sans"/>
              </a:rPr>
              <a:t>Come off mute or put your thoughts in the chat!</a:t>
            </a:r>
            <a:endParaRPr sz="1400" b="1" i="0" u="none" strike="noStrike" cap="none">
              <a:solidFill>
                <a:srgbClr val="BDFCD7"/>
              </a:solidFill>
              <a:latin typeface="DM Sans"/>
              <a:ea typeface="DM Sans"/>
              <a:cs typeface="DM Sans"/>
              <a:sym typeface="DM Sans"/>
            </a:endParaRPr>
          </a:p>
        </p:txBody>
      </p:sp>
      <p:cxnSp>
        <p:nvCxnSpPr>
          <p:cNvPr id="201" name="Google Shape;201;p7"/>
          <p:cNvCxnSpPr/>
          <p:nvPr/>
        </p:nvCxnSpPr>
        <p:spPr>
          <a:xfrm rot="10800000">
            <a:off x="-4200" y="4815975"/>
            <a:ext cx="9152400" cy="0"/>
          </a:xfrm>
          <a:prstGeom prst="straightConnector1">
            <a:avLst/>
          </a:prstGeom>
          <a:noFill/>
          <a:ln w="9525" cap="flat" cmpd="sng">
            <a:solidFill>
              <a:schemeClr val="dk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FC8D"/>
        </a:solidFill>
        <a:effectLst/>
      </p:bgPr>
    </p:bg>
    <p:spTree>
      <p:nvGrpSpPr>
        <p:cNvPr id="1" name="Shape 205"/>
        <p:cNvGrpSpPr/>
        <p:nvPr/>
      </p:nvGrpSpPr>
      <p:grpSpPr>
        <a:xfrm>
          <a:off x="0" y="0"/>
          <a:ext cx="0" cy="0"/>
          <a:chOff x="0" y="0"/>
          <a:chExt cx="0" cy="0"/>
        </a:xfrm>
      </p:grpSpPr>
      <p:sp>
        <p:nvSpPr>
          <p:cNvPr id="206" name="Google Shape;206;p8"/>
          <p:cNvSpPr txBox="1"/>
          <p:nvPr/>
        </p:nvSpPr>
        <p:spPr>
          <a:xfrm>
            <a:off x="615900" y="303450"/>
            <a:ext cx="4032900" cy="9696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dk1"/>
              </a:buClr>
              <a:buSzPts val="1100"/>
              <a:buFont typeface="Arial"/>
              <a:buNone/>
            </a:pPr>
            <a:r>
              <a:rPr lang="en" sz="3500" b="0" i="0" u="none" strike="noStrike" cap="none">
                <a:solidFill>
                  <a:schemeClr val="dk1"/>
                </a:solidFill>
                <a:latin typeface="NanumMyeongjo"/>
                <a:ea typeface="NanumMyeongjo"/>
                <a:cs typeface="NanumMyeongjo"/>
                <a:sym typeface="Nanum Myeongjo"/>
              </a:rPr>
              <a:t>What’s the Story of these Standards?</a:t>
            </a:r>
            <a:endParaRPr sz="3500" b="0" i="0" u="none" strike="noStrike" cap="none">
              <a:solidFill>
                <a:schemeClr val="dk1"/>
              </a:solidFill>
              <a:latin typeface="NanumMyeongjo"/>
              <a:ea typeface="NanumMyeongjo"/>
              <a:cs typeface="NanumMyeongjo"/>
              <a:sym typeface="Nanum Myeongjo"/>
            </a:endParaRPr>
          </a:p>
        </p:txBody>
      </p:sp>
      <p:sp>
        <p:nvSpPr>
          <p:cNvPr id="207" name="Google Shape;207;p8"/>
          <p:cNvSpPr txBox="1"/>
          <p:nvPr/>
        </p:nvSpPr>
        <p:spPr>
          <a:xfrm>
            <a:off x="615900" y="2824375"/>
            <a:ext cx="3728400" cy="1248300"/>
          </a:xfrm>
          <a:prstGeom prst="rect">
            <a:avLst/>
          </a:prstGeom>
          <a:noFill/>
          <a:ln>
            <a:noFill/>
          </a:ln>
        </p:spPr>
        <p:txBody>
          <a:bodyPr spcFirstLastPara="1" wrap="square" lIns="91425" tIns="0" rIns="0" bIns="0" anchor="t" anchorCtr="0">
            <a:spAutoFit/>
          </a:bodyPr>
          <a:lstStyle/>
          <a:p>
            <a:pPr marL="82296" marR="0" lvl="0" indent="-82296" algn="l" rtl="0">
              <a:lnSpc>
                <a:spcPct val="115000"/>
              </a:lnSpc>
              <a:spcBef>
                <a:spcPts val="1200"/>
              </a:spcBef>
              <a:spcAft>
                <a:spcPts val="0"/>
              </a:spcAft>
              <a:buClr>
                <a:schemeClr val="dk1"/>
              </a:buClr>
              <a:buSzPts val="900"/>
              <a:buFont typeface="DM Sans"/>
              <a:buAutoNum type="arabicPeriod" startAt="5"/>
            </a:pPr>
            <a:r>
              <a:rPr lang="en" sz="900" b="0" i="0" u="none" strike="noStrike" cap="none">
                <a:solidFill>
                  <a:schemeClr val="dk1"/>
                </a:solidFill>
                <a:latin typeface="DM Sans"/>
                <a:ea typeface="DM Sans"/>
                <a:cs typeface="DM Sans"/>
                <a:sym typeface="DM Sans"/>
              </a:rPr>
              <a:t>Summarize categorical data for two categories in two-way frequency tables. Interpret relative frequencies in the context of the data (including joint, marginal, and conditional relative frequencies). Recognize possible associations and trends in the data. </a:t>
            </a:r>
            <a:endParaRPr sz="900" b="0" i="0" u="none" strike="noStrike" cap="none">
              <a:solidFill>
                <a:schemeClr val="dk1"/>
              </a:solidFill>
              <a:latin typeface="DM Sans"/>
              <a:ea typeface="DM Sans"/>
              <a:cs typeface="DM Sans"/>
              <a:sym typeface="DM Sans"/>
            </a:endParaRPr>
          </a:p>
          <a:p>
            <a:pPr marL="82296" marR="0" lvl="0" indent="-82296" algn="l" rtl="0">
              <a:lnSpc>
                <a:spcPct val="115000"/>
              </a:lnSpc>
              <a:spcBef>
                <a:spcPts val="1200"/>
              </a:spcBef>
              <a:spcAft>
                <a:spcPts val="1000"/>
              </a:spcAft>
              <a:buClr>
                <a:schemeClr val="dk1"/>
              </a:buClr>
              <a:buSzPts val="900"/>
              <a:buFont typeface="DM Sans"/>
              <a:buAutoNum type="arabicPeriod" startAt="5"/>
            </a:pPr>
            <a:r>
              <a:rPr lang="en" sz="900" b="0" i="0" u="none" strike="noStrike" cap="none">
                <a:solidFill>
                  <a:schemeClr val="dk1"/>
                </a:solidFill>
                <a:latin typeface="DM Sans"/>
                <a:ea typeface="DM Sans"/>
                <a:cs typeface="DM Sans"/>
                <a:sym typeface="DM Sans"/>
              </a:rPr>
              <a:t>Represent data on two quantitative variables on a scatter plot, and describe how the variables are related. </a:t>
            </a:r>
            <a:endParaRPr sz="900" b="0" i="0" u="none" strike="noStrike" cap="none">
              <a:solidFill>
                <a:schemeClr val="dk1"/>
              </a:solidFill>
              <a:latin typeface="DM Sans"/>
              <a:ea typeface="DM Sans"/>
              <a:cs typeface="DM Sans"/>
              <a:sym typeface="DM Sans"/>
            </a:endParaRPr>
          </a:p>
        </p:txBody>
      </p:sp>
      <p:sp>
        <p:nvSpPr>
          <p:cNvPr id="208" name="Google Shape;208;p8"/>
          <p:cNvSpPr txBox="1"/>
          <p:nvPr/>
        </p:nvSpPr>
        <p:spPr>
          <a:xfrm>
            <a:off x="615900" y="1515100"/>
            <a:ext cx="4032900" cy="6681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Clr>
                <a:srgbClr val="000000"/>
              </a:buClr>
              <a:buSzPts val="1400"/>
              <a:buFont typeface="Arial"/>
              <a:buNone/>
            </a:pPr>
            <a:r>
              <a:rPr lang="en" sz="1400" b="1" i="0" u="none" strike="noStrike" cap="none">
                <a:solidFill>
                  <a:schemeClr val="dk1"/>
                </a:solidFill>
                <a:latin typeface="DM Sans"/>
                <a:ea typeface="DM Sans"/>
                <a:cs typeface="DM Sans"/>
                <a:sym typeface="DM Sans"/>
              </a:rPr>
              <a:t>Selected Common Core Standards for Mathematics High School - Statistics and Probability</a:t>
            </a:r>
            <a:endParaRPr sz="1400" b="1" i="0" u="none" strike="noStrike" cap="none">
              <a:solidFill>
                <a:srgbClr val="000000"/>
              </a:solidFill>
              <a:latin typeface="DM Sans"/>
              <a:ea typeface="DM Sans"/>
              <a:cs typeface="DM Sans"/>
              <a:sym typeface="DM Sans"/>
            </a:endParaRPr>
          </a:p>
        </p:txBody>
      </p:sp>
      <p:cxnSp>
        <p:nvCxnSpPr>
          <p:cNvPr id="209" name="Google Shape;209;p8"/>
          <p:cNvCxnSpPr/>
          <p:nvPr/>
        </p:nvCxnSpPr>
        <p:spPr>
          <a:xfrm rot="10800000">
            <a:off x="4874201" y="125"/>
            <a:ext cx="0" cy="5162100"/>
          </a:xfrm>
          <a:prstGeom prst="straightConnector1">
            <a:avLst/>
          </a:prstGeom>
          <a:noFill/>
          <a:ln w="9525" cap="flat" cmpd="sng">
            <a:solidFill>
              <a:schemeClr val="dk2"/>
            </a:solidFill>
            <a:prstDash val="solid"/>
            <a:round/>
            <a:headEnd type="none" w="sm" len="sm"/>
            <a:tailEnd type="none" w="sm" len="sm"/>
          </a:ln>
        </p:spPr>
      </p:cxnSp>
      <p:sp>
        <p:nvSpPr>
          <p:cNvPr id="210" name="Google Shape;210;p8"/>
          <p:cNvSpPr txBox="1"/>
          <p:nvPr/>
        </p:nvSpPr>
        <p:spPr>
          <a:xfrm>
            <a:off x="615900" y="2376200"/>
            <a:ext cx="3512700" cy="3471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Clr>
                <a:srgbClr val="000000"/>
              </a:buClr>
              <a:buSzPts val="1100"/>
              <a:buFont typeface="Arial"/>
              <a:buNone/>
            </a:pPr>
            <a:r>
              <a:rPr lang="en" sz="1100" b="1" i="0" u="none" strike="noStrike" cap="none">
                <a:solidFill>
                  <a:schemeClr val="dk1"/>
                </a:solidFill>
                <a:latin typeface="DM Sans"/>
                <a:ea typeface="DM Sans"/>
                <a:cs typeface="DM Sans"/>
                <a:sym typeface="DM Sans"/>
              </a:rPr>
              <a:t>Summarize, represent, and interpret data on two categorical and quantitative variables</a:t>
            </a:r>
            <a:endParaRPr sz="1100" b="1" i="0" u="none" strike="noStrike" cap="none">
              <a:solidFill>
                <a:srgbClr val="000000"/>
              </a:solidFill>
              <a:latin typeface="DM Sans"/>
              <a:ea typeface="DM Sans"/>
              <a:cs typeface="DM Sans"/>
              <a:sym typeface="DM Sans"/>
            </a:endParaRPr>
          </a:p>
        </p:txBody>
      </p:sp>
      <p:sp>
        <p:nvSpPr>
          <p:cNvPr id="211" name="Google Shape;211;p8"/>
          <p:cNvSpPr txBox="1"/>
          <p:nvPr/>
        </p:nvSpPr>
        <p:spPr>
          <a:xfrm>
            <a:off x="5174775" y="751625"/>
            <a:ext cx="3402000" cy="1083600"/>
          </a:xfrm>
          <a:prstGeom prst="rect">
            <a:avLst/>
          </a:prstGeom>
          <a:noFill/>
          <a:ln>
            <a:noFill/>
          </a:ln>
        </p:spPr>
        <p:txBody>
          <a:bodyPr spcFirstLastPara="1" wrap="square" lIns="91425" tIns="0" rIns="0" bIns="0" anchor="t" anchorCtr="0">
            <a:spAutoFit/>
          </a:bodyPr>
          <a:lstStyle/>
          <a:p>
            <a:pPr marL="82296" marR="0" lvl="0" indent="-82296" algn="l" rtl="0">
              <a:lnSpc>
                <a:spcPct val="115000"/>
              </a:lnSpc>
              <a:spcBef>
                <a:spcPts val="1200"/>
              </a:spcBef>
              <a:spcAft>
                <a:spcPts val="0"/>
              </a:spcAft>
              <a:buClr>
                <a:schemeClr val="dk1"/>
              </a:buClr>
              <a:buSzPts val="900"/>
              <a:buFont typeface="DM Sans"/>
              <a:buAutoNum type="arabicPeriod" startAt="7"/>
            </a:pPr>
            <a:r>
              <a:rPr lang="en" sz="900" b="0" i="0" u="none" strike="noStrike" cap="none">
                <a:solidFill>
                  <a:schemeClr val="dk1"/>
                </a:solidFill>
                <a:latin typeface="DM Sans"/>
                <a:ea typeface="DM Sans"/>
                <a:cs typeface="DM Sans"/>
                <a:sym typeface="DM Sans"/>
              </a:rPr>
              <a:t>Interpret the slope (rate of change) and the intercept (constant term) of a linear model in the context of the data. </a:t>
            </a:r>
            <a:endParaRPr sz="900" b="0" i="0" u="none" strike="noStrike" cap="none">
              <a:solidFill>
                <a:schemeClr val="dk1"/>
              </a:solidFill>
              <a:latin typeface="DM Sans"/>
              <a:ea typeface="DM Sans"/>
              <a:cs typeface="DM Sans"/>
              <a:sym typeface="DM Sans"/>
            </a:endParaRPr>
          </a:p>
          <a:p>
            <a:pPr marL="82296" marR="0" lvl="0" indent="-82296" algn="l" rtl="0">
              <a:lnSpc>
                <a:spcPct val="115000"/>
              </a:lnSpc>
              <a:spcBef>
                <a:spcPts val="1200"/>
              </a:spcBef>
              <a:spcAft>
                <a:spcPts val="0"/>
              </a:spcAft>
              <a:buClr>
                <a:schemeClr val="dk1"/>
              </a:buClr>
              <a:buSzPts val="900"/>
              <a:buFont typeface="DM Sans"/>
              <a:buAutoNum type="arabicPeriod" startAt="7"/>
            </a:pPr>
            <a:r>
              <a:rPr lang="en" sz="900" b="0" i="0" u="none" strike="noStrike" cap="none">
                <a:solidFill>
                  <a:schemeClr val="dk1"/>
                </a:solidFill>
                <a:latin typeface="DM Sans"/>
                <a:ea typeface="DM Sans"/>
                <a:cs typeface="DM Sans"/>
                <a:sym typeface="DM Sans"/>
              </a:rPr>
              <a:t>Compute (using technology) and interpret the correlation coefficient of a linear fit. </a:t>
            </a:r>
            <a:endParaRPr sz="900" b="0" i="0" u="none" strike="noStrike" cap="none">
              <a:solidFill>
                <a:schemeClr val="dk1"/>
              </a:solidFill>
              <a:latin typeface="DM Sans"/>
              <a:ea typeface="DM Sans"/>
              <a:cs typeface="DM Sans"/>
              <a:sym typeface="DM Sans"/>
            </a:endParaRPr>
          </a:p>
          <a:p>
            <a:pPr marL="82296" marR="0" lvl="0" indent="-82296" algn="l" rtl="0">
              <a:lnSpc>
                <a:spcPct val="115000"/>
              </a:lnSpc>
              <a:spcBef>
                <a:spcPts val="1200"/>
              </a:spcBef>
              <a:spcAft>
                <a:spcPts val="1000"/>
              </a:spcAft>
              <a:buClr>
                <a:schemeClr val="dk1"/>
              </a:buClr>
              <a:buSzPts val="900"/>
              <a:buFont typeface="DM Sans"/>
              <a:buAutoNum type="arabicPeriod" startAt="7"/>
            </a:pPr>
            <a:r>
              <a:rPr lang="en" sz="900" b="0" i="0" u="none" strike="noStrike" cap="none">
                <a:solidFill>
                  <a:schemeClr val="dk1"/>
                </a:solidFill>
                <a:latin typeface="DM Sans"/>
                <a:ea typeface="DM Sans"/>
                <a:cs typeface="DM Sans"/>
                <a:sym typeface="DM Sans"/>
              </a:rPr>
              <a:t>Distinguish between correlation and causation.</a:t>
            </a:r>
            <a:endParaRPr sz="900" b="0" i="0" u="none" strike="noStrike" cap="none">
              <a:solidFill>
                <a:schemeClr val="dk1"/>
              </a:solidFill>
              <a:latin typeface="DM Sans"/>
              <a:ea typeface="DM Sans"/>
              <a:cs typeface="DM Sans"/>
              <a:sym typeface="DM Sans"/>
            </a:endParaRPr>
          </a:p>
        </p:txBody>
      </p:sp>
      <p:sp>
        <p:nvSpPr>
          <p:cNvPr id="212" name="Google Shape;212;p8"/>
          <p:cNvSpPr txBox="1"/>
          <p:nvPr/>
        </p:nvSpPr>
        <p:spPr>
          <a:xfrm>
            <a:off x="5174775" y="303450"/>
            <a:ext cx="3512700" cy="1692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Clr>
                <a:srgbClr val="000000"/>
              </a:buClr>
              <a:buSzPts val="1100"/>
              <a:buFont typeface="Arial"/>
              <a:buNone/>
            </a:pPr>
            <a:r>
              <a:rPr lang="en" sz="1100" b="1" i="0" u="none" strike="noStrike" cap="none">
                <a:solidFill>
                  <a:schemeClr val="dk1"/>
                </a:solidFill>
                <a:latin typeface="DM Sans"/>
                <a:ea typeface="DM Sans"/>
                <a:cs typeface="DM Sans"/>
                <a:sym typeface="DM Sans"/>
              </a:rPr>
              <a:t>Interpret linear models</a:t>
            </a:r>
            <a:endParaRPr sz="1100" b="1" i="0" u="none" strike="noStrike" cap="none">
              <a:solidFill>
                <a:srgbClr val="000000"/>
              </a:solidFill>
              <a:latin typeface="DM Sans"/>
              <a:ea typeface="DM Sans"/>
              <a:cs typeface="DM Sans"/>
              <a:sym typeface="DM Sans"/>
            </a:endParaRPr>
          </a:p>
        </p:txBody>
      </p:sp>
      <p:sp>
        <p:nvSpPr>
          <p:cNvPr id="213" name="Google Shape;213;p8"/>
          <p:cNvSpPr/>
          <p:nvPr/>
        </p:nvSpPr>
        <p:spPr>
          <a:xfrm>
            <a:off x="5365925" y="3934075"/>
            <a:ext cx="3155700" cy="101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8"/>
          <p:cNvSpPr txBox="1"/>
          <p:nvPr/>
        </p:nvSpPr>
        <p:spPr>
          <a:xfrm>
            <a:off x="5443775" y="4048975"/>
            <a:ext cx="3000000" cy="785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C9FC8D"/>
                </a:solidFill>
                <a:latin typeface="DM Sans"/>
                <a:ea typeface="DM Sans"/>
                <a:cs typeface="DM Sans"/>
                <a:sym typeface="DM Sans"/>
              </a:rPr>
              <a:t>How would you synthesize these? </a:t>
            </a:r>
            <a:br>
              <a:rPr lang="en" sz="1300" b="1" i="0" u="none" strike="noStrike" cap="none">
                <a:solidFill>
                  <a:srgbClr val="C9FC8D"/>
                </a:solidFill>
                <a:latin typeface="DM Sans"/>
                <a:ea typeface="DM Sans"/>
                <a:cs typeface="DM Sans"/>
                <a:sym typeface="DM Sans"/>
              </a:rPr>
            </a:br>
            <a:r>
              <a:rPr lang="en" sz="1300" b="1" i="0" u="none" strike="noStrike" cap="none">
                <a:solidFill>
                  <a:srgbClr val="C9FC8D"/>
                </a:solidFill>
                <a:latin typeface="DM Sans"/>
                <a:ea typeface="DM Sans"/>
                <a:cs typeface="DM Sans"/>
                <a:sym typeface="DM Sans"/>
              </a:rPr>
              <a:t>What are the key takeaways </a:t>
            </a:r>
            <a:br>
              <a:rPr lang="en" sz="1300" b="1" i="0" u="none" strike="noStrike" cap="none">
                <a:solidFill>
                  <a:srgbClr val="C9FC8D"/>
                </a:solidFill>
                <a:latin typeface="DM Sans"/>
                <a:ea typeface="DM Sans"/>
                <a:cs typeface="DM Sans"/>
                <a:sym typeface="DM Sans"/>
              </a:rPr>
            </a:br>
            <a:r>
              <a:rPr lang="en" sz="1300" b="1" i="0" u="none" strike="noStrike" cap="none">
                <a:solidFill>
                  <a:srgbClr val="C9FC8D"/>
                </a:solidFill>
                <a:latin typeface="DM Sans"/>
                <a:ea typeface="DM Sans"/>
                <a:cs typeface="DM Sans"/>
                <a:sym typeface="DM Sans"/>
              </a:rPr>
              <a:t>for students?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FC8D"/>
        </a:solidFill>
        <a:effectLst/>
      </p:bgPr>
    </p:bg>
    <p:spTree>
      <p:nvGrpSpPr>
        <p:cNvPr id="1" name="Shape 218"/>
        <p:cNvGrpSpPr/>
        <p:nvPr/>
      </p:nvGrpSpPr>
      <p:grpSpPr>
        <a:xfrm>
          <a:off x="0" y="0"/>
          <a:ext cx="0" cy="0"/>
          <a:chOff x="0" y="0"/>
          <a:chExt cx="0" cy="0"/>
        </a:xfrm>
      </p:grpSpPr>
      <p:sp>
        <p:nvSpPr>
          <p:cNvPr id="219" name="Google Shape;219;p9"/>
          <p:cNvSpPr txBox="1"/>
          <p:nvPr/>
        </p:nvSpPr>
        <p:spPr>
          <a:xfrm>
            <a:off x="615900" y="303450"/>
            <a:ext cx="4032900" cy="9696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dk1"/>
              </a:buClr>
              <a:buSzPts val="1100"/>
              <a:buFont typeface="Arial"/>
              <a:buNone/>
            </a:pPr>
            <a:r>
              <a:rPr lang="en" sz="3500" b="0" i="0" u="none" strike="noStrike" cap="none">
                <a:solidFill>
                  <a:schemeClr val="dk1"/>
                </a:solidFill>
                <a:latin typeface="NanumMyeongjo"/>
                <a:ea typeface="NanumMyeongjo"/>
                <a:cs typeface="NanumMyeongjo"/>
                <a:sym typeface="Nanum Myeongjo"/>
              </a:rPr>
              <a:t>What’s the Story of these Standards?</a:t>
            </a:r>
            <a:endParaRPr sz="3500" b="0" i="0" u="none" strike="noStrike" cap="none">
              <a:solidFill>
                <a:schemeClr val="dk1"/>
              </a:solidFill>
              <a:latin typeface="NanumMyeongjo"/>
              <a:ea typeface="NanumMyeongjo"/>
              <a:cs typeface="NanumMyeongjo"/>
              <a:sym typeface="Nanum Myeongjo"/>
            </a:endParaRPr>
          </a:p>
        </p:txBody>
      </p:sp>
      <p:cxnSp>
        <p:nvCxnSpPr>
          <p:cNvPr id="220" name="Google Shape;220;p9"/>
          <p:cNvCxnSpPr/>
          <p:nvPr/>
        </p:nvCxnSpPr>
        <p:spPr>
          <a:xfrm rot="10800000">
            <a:off x="4874201" y="125"/>
            <a:ext cx="0" cy="5162100"/>
          </a:xfrm>
          <a:prstGeom prst="straightConnector1">
            <a:avLst/>
          </a:prstGeom>
          <a:noFill/>
          <a:ln w="9525" cap="flat" cmpd="sng">
            <a:solidFill>
              <a:schemeClr val="dk2"/>
            </a:solidFill>
            <a:prstDash val="solid"/>
            <a:round/>
            <a:headEnd type="none" w="sm" len="sm"/>
            <a:tailEnd type="none" w="sm" len="sm"/>
          </a:ln>
        </p:spPr>
      </p:cxnSp>
      <p:sp>
        <p:nvSpPr>
          <p:cNvPr id="221" name="Google Shape;221;p9"/>
          <p:cNvSpPr/>
          <p:nvPr/>
        </p:nvSpPr>
        <p:spPr>
          <a:xfrm>
            <a:off x="5365925" y="3906250"/>
            <a:ext cx="3155700" cy="597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9"/>
          <p:cNvSpPr txBox="1"/>
          <p:nvPr/>
        </p:nvSpPr>
        <p:spPr>
          <a:xfrm>
            <a:off x="5570175" y="4021150"/>
            <a:ext cx="27219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C9FC8D"/>
                </a:solidFill>
                <a:latin typeface="DM Sans"/>
                <a:ea typeface="DM Sans"/>
                <a:cs typeface="DM Sans"/>
                <a:sym typeface="DM Sans"/>
              </a:rPr>
              <a:t>Share your thinking!</a:t>
            </a:r>
            <a:endParaRPr sz="1300" b="1" i="0" u="none" strike="noStrike" cap="none">
              <a:solidFill>
                <a:srgbClr val="C9FC8D"/>
              </a:solidFill>
              <a:latin typeface="DM Sans"/>
              <a:ea typeface="DM Sans"/>
              <a:cs typeface="DM Sans"/>
              <a:sym typeface="DM Sans"/>
            </a:endParaRPr>
          </a:p>
        </p:txBody>
      </p:sp>
      <p:sp>
        <p:nvSpPr>
          <p:cNvPr id="223" name="Google Shape;223;p9"/>
          <p:cNvSpPr txBox="1"/>
          <p:nvPr/>
        </p:nvSpPr>
        <p:spPr>
          <a:xfrm>
            <a:off x="615900" y="2824375"/>
            <a:ext cx="3728400" cy="1248300"/>
          </a:xfrm>
          <a:prstGeom prst="rect">
            <a:avLst/>
          </a:prstGeom>
          <a:noFill/>
          <a:ln>
            <a:noFill/>
          </a:ln>
        </p:spPr>
        <p:txBody>
          <a:bodyPr spcFirstLastPara="1" wrap="square" lIns="91425" tIns="0" rIns="0" bIns="0" anchor="t" anchorCtr="0">
            <a:spAutoFit/>
          </a:bodyPr>
          <a:lstStyle/>
          <a:p>
            <a:pPr marL="82296" marR="0" lvl="0" indent="-82296" algn="l" rtl="0">
              <a:lnSpc>
                <a:spcPct val="115000"/>
              </a:lnSpc>
              <a:spcBef>
                <a:spcPts val="1200"/>
              </a:spcBef>
              <a:spcAft>
                <a:spcPts val="0"/>
              </a:spcAft>
              <a:buClr>
                <a:schemeClr val="dk1"/>
              </a:buClr>
              <a:buSzPts val="900"/>
              <a:buFont typeface="DM Sans"/>
              <a:buAutoNum type="arabicPeriod" startAt="5"/>
            </a:pPr>
            <a:r>
              <a:rPr lang="en" sz="900" b="0" i="0" u="none" strike="noStrike" cap="none">
                <a:solidFill>
                  <a:schemeClr val="dk1"/>
                </a:solidFill>
                <a:latin typeface="DM Sans"/>
                <a:ea typeface="DM Sans"/>
                <a:cs typeface="DM Sans"/>
                <a:sym typeface="DM Sans"/>
              </a:rPr>
              <a:t>Summarize categorical data for two categories in two-way frequency tables. Interpret relative frequencies in the context of the data (including joint, marginal, and conditional relative frequencies). Recognize possible associations and trends in the data. </a:t>
            </a:r>
            <a:endParaRPr sz="900" b="0" i="0" u="none" strike="noStrike" cap="none">
              <a:solidFill>
                <a:schemeClr val="dk1"/>
              </a:solidFill>
              <a:latin typeface="DM Sans"/>
              <a:ea typeface="DM Sans"/>
              <a:cs typeface="DM Sans"/>
              <a:sym typeface="DM Sans"/>
            </a:endParaRPr>
          </a:p>
          <a:p>
            <a:pPr marL="82296" marR="0" lvl="0" indent="-82296" algn="l" rtl="0">
              <a:lnSpc>
                <a:spcPct val="115000"/>
              </a:lnSpc>
              <a:spcBef>
                <a:spcPts val="1200"/>
              </a:spcBef>
              <a:spcAft>
                <a:spcPts val="1000"/>
              </a:spcAft>
              <a:buClr>
                <a:schemeClr val="dk1"/>
              </a:buClr>
              <a:buSzPts val="900"/>
              <a:buFont typeface="DM Sans"/>
              <a:buAutoNum type="arabicPeriod" startAt="5"/>
            </a:pPr>
            <a:r>
              <a:rPr lang="en" sz="900" b="0" i="0" u="none" strike="noStrike" cap="none">
                <a:solidFill>
                  <a:schemeClr val="dk1"/>
                </a:solidFill>
                <a:latin typeface="DM Sans"/>
                <a:ea typeface="DM Sans"/>
                <a:cs typeface="DM Sans"/>
                <a:sym typeface="DM Sans"/>
              </a:rPr>
              <a:t>Represent data on two quantitative variables on a scatter plot, and describe how the variables are related. </a:t>
            </a:r>
            <a:endParaRPr sz="900" b="0" i="0" u="none" strike="noStrike" cap="none">
              <a:solidFill>
                <a:schemeClr val="dk1"/>
              </a:solidFill>
              <a:latin typeface="DM Sans"/>
              <a:ea typeface="DM Sans"/>
              <a:cs typeface="DM Sans"/>
              <a:sym typeface="DM Sans"/>
            </a:endParaRPr>
          </a:p>
        </p:txBody>
      </p:sp>
      <p:sp>
        <p:nvSpPr>
          <p:cNvPr id="224" name="Google Shape;224;p9"/>
          <p:cNvSpPr txBox="1"/>
          <p:nvPr/>
        </p:nvSpPr>
        <p:spPr>
          <a:xfrm>
            <a:off x="615900" y="1515100"/>
            <a:ext cx="4032900" cy="6681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Clr>
                <a:srgbClr val="000000"/>
              </a:buClr>
              <a:buSzPts val="1400"/>
              <a:buFont typeface="Arial"/>
              <a:buNone/>
            </a:pPr>
            <a:r>
              <a:rPr lang="en" sz="1400" b="1" i="0" u="none" strike="noStrike" cap="none">
                <a:solidFill>
                  <a:schemeClr val="dk1"/>
                </a:solidFill>
                <a:latin typeface="DM Sans"/>
                <a:ea typeface="DM Sans"/>
                <a:cs typeface="DM Sans"/>
                <a:sym typeface="DM Sans"/>
              </a:rPr>
              <a:t>Selected Common Core Standards for Mathematics High School - Statistics and Probability</a:t>
            </a:r>
            <a:endParaRPr sz="1400" b="1" i="0" u="none" strike="noStrike" cap="none">
              <a:solidFill>
                <a:srgbClr val="000000"/>
              </a:solidFill>
              <a:latin typeface="DM Sans"/>
              <a:ea typeface="DM Sans"/>
              <a:cs typeface="DM Sans"/>
              <a:sym typeface="DM Sans"/>
            </a:endParaRPr>
          </a:p>
        </p:txBody>
      </p:sp>
      <p:sp>
        <p:nvSpPr>
          <p:cNvPr id="225" name="Google Shape;225;p9"/>
          <p:cNvSpPr txBox="1"/>
          <p:nvPr/>
        </p:nvSpPr>
        <p:spPr>
          <a:xfrm>
            <a:off x="615900" y="2376200"/>
            <a:ext cx="3512700" cy="3471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Clr>
                <a:srgbClr val="000000"/>
              </a:buClr>
              <a:buSzPts val="1100"/>
              <a:buFont typeface="Arial"/>
              <a:buNone/>
            </a:pPr>
            <a:r>
              <a:rPr lang="en" sz="1100" b="1" i="0" u="none" strike="noStrike" cap="none">
                <a:solidFill>
                  <a:schemeClr val="dk1"/>
                </a:solidFill>
                <a:latin typeface="DM Sans"/>
                <a:ea typeface="DM Sans"/>
                <a:cs typeface="DM Sans"/>
                <a:sym typeface="DM Sans"/>
              </a:rPr>
              <a:t>Summarize, represent, and interpret data on two categorical and quantitative variables</a:t>
            </a:r>
            <a:endParaRPr sz="1100" b="1" i="0" u="none" strike="noStrike" cap="none">
              <a:solidFill>
                <a:srgbClr val="000000"/>
              </a:solidFill>
              <a:latin typeface="DM Sans"/>
              <a:ea typeface="DM Sans"/>
              <a:cs typeface="DM Sans"/>
              <a:sym typeface="DM Sans"/>
            </a:endParaRPr>
          </a:p>
        </p:txBody>
      </p:sp>
      <p:sp>
        <p:nvSpPr>
          <p:cNvPr id="226" name="Google Shape;226;p9"/>
          <p:cNvSpPr txBox="1"/>
          <p:nvPr/>
        </p:nvSpPr>
        <p:spPr>
          <a:xfrm>
            <a:off x="5174775" y="751625"/>
            <a:ext cx="3402000" cy="1083600"/>
          </a:xfrm>
          <a:prstGeom prst="rect">
            <a:avLst/>
          </a:prstGeom>
          <a:noFill/>
          <a:ln>
            <a:noFill/>
          </a:ln>
        </p:spPr>
        <p:txBody>
          <a:bodyPr spcFirstLastPara="1" wrap="square" lIns="91425" tIns="0" rIns="0" bIns="0" anchor="t" anchorCtr="0">
            <a:spAutoFit/>
          </a:bodyPr>
          <a:lstStyle/>
          <a:p>
            <a:pPr marL="82296" marR="0" lvl="0" indent="-82296" algn="l" rtl="0">
              <a:lnSpc>
                <a:spcPct val="115000"/>
              </a:lnSpc>
              <a:spcBef>
                <a:spcPts val="1200"/>
              </a:spcBef>
              <a:spcAft>
                <a:spcPts val="0"/>
              </a:spcAft>
              <a:buClr>
                <a:schemeClr val="dk1"/>
              </a:buClr>
              <a:buSzPts val="900"/>
              <a:buFont typeface="DM Sans"/>
              <a:buAutoNum type="arabicPeriod" startAt="7"/>
            </a:pPr>
            <a:r>
              <a:rPr lang="en" sz="900" b="0" i="0" u="none" strike="noStrike" cap="none">
                <a:solidFill>
                  <a:schemeClr val="dk1"/>
                </a:solidFill>
                <a:latin typeface="DM Sans"/>
                <a:ea typeface="DM Sans"/>
                <a:cs typeface="DM Sans"/>
                <a:sym typeface="DM Sans"/>
              </a:rPr>
              <a:t>Interpret the slope (rate of change) and the intercept (constant term) of a linear model in the context of the data. </a:t>
            </a:r>
            <a:endParaRPr sz="900" b="0" i="0" u="none" strike="noStrike" cap="none">
              <a:solidFill>
                <a:schemeClr val="dk1"/>
              </a:solidFill>
              <a:latin typeface="DM Sans"/>
              <a:ea typeface="DM Sans"/>
              <a:cs typeface="DM Sans"/>
              <a:sym typeface="DM Sans"/>
            </a:endParaRPr>
          </a:p>
          <a:p>
            <a:pPr marL="82296" marR="0" lvl="0" indent="-82296" algn="l" rtl="0">
              <a:lnSpc>
                <a:spcPct val="115000"/>
              </a:lnSpc>
              <a:spcBef>
                <a:spcPts val="1200"/>
              </a:spcBef>
              <a:spcAft>
                <a:spcPts val="0"/>
              </a:spcAft>
              <a:buClr>
                <a:schemeClr val="dk1"/>
              </a:buClr>
              <a:buSzPts val="900"/>
              <a:buFont typeface="DM Sans"/>
              <a:buAutoNum type="arabicPeriod" startAt="7"/>
            </a:pPr>
            <a:r>
              <a:rPr lang="en" sz="900" b="0" i="0" u="none" strike="noStrike" cap="none">
                <a:solidFill>
                  <a:schemeClr val="dk1"/>
                </a:solidFill>
                <a:latin typeface="DM Sans"/>
                <a:ea typeface="DM Sans"/>
                <a:cs typeface="DM Sans"/>
                <a:sym typeface="DM Sans"/>
              </a:rPr>
              <a:t>Compute (using technology) and interpret the correlation coefficient of a linear fit. </a:t>
            </a:r>
            <a:endParaRPr sz="900" b="0" i="0" u="none" strike="noStrike" cap="none">
              <a:solidFill>
                <a:schemeClr val="dk1"/>
              </a:solidFill>
              <a:latin typeface="DM Sans"/>
              <a:ea typeface="DM Sans"/>
              <a:cs typeface="DM Sans"/>
              <a:sym typeface="DM Sans"/>
            </a:endParaRPr>
          </a:p>
          <a:p>
            <a:pPr marL="82296" marR="0" lvl="0" indent="-82296" algn="l" rtl="0">
              <a:lnSpc>
                <a:spcPct val="115000"/>
              </a:lnSpc>
              <a:spcBef>
                <a:spcPts val="1200"/>
              </a:spcBef>
              <a:spcAft>
                <a:spcPts val="1000"/>
              </a:spcAft>
              <a:buClr>
                <a:schemeClr val="dk1"/>
              </a:buClr>
              <a:buSzPts val="900"/>
              <a:buFont typeface="DM Sans"/>
              <a:buAutoNum type="arabicPeriod" startAt="7"/>
            </a:pPr>
            <a:r>
              <a:rPr lang="en" sz="900" b="0" i="0" u="none" strike="noStrike" cap="none">
                <a:solidFill>
                  <a:schemeClr val="dk1"/>
                </a:solidFill>
                <a:latin typeface="DM Sans"/>
                <a:ea typeface="DM Sans"/>
                <a:cs typeface="DM Sans"/>
                <a:sym typeface="DM Sans"/>
              </a:rPr>
              <a:t>Distinguish between correlation and causation.</a:t>
            </a:r>
            <a:endParaRPr sz="900" b="0" i="0" u="none" strike="noStrike" cap="none">
              <a:solidFill>
                <a:schemeClr val="dk1"/>
              </a:solidFill>
              <a:latin typeface="DM Sans"/>
              <a:ea typeface="DM Sans"/>
              <a:cs typeface="DM Sans"/>
              <a:sym typeface="DM Sans"/>
            </a:endParaRPr>
          </a:p>
        </p:txBody>
      </p:sp>
      <p:sp>
        <p:nvSpPr>
          <p:cNvPr id="227" name="Google Shape;227;p9"/>
          <p:cNvSpPr txBox="1"/>
          <p:nvPr/>
        </p:nvSpPr>
        <p:spPr>
          <a:xfrm>
            <a:off x="5174775" y="303450"/>
            <a:ext cx="3512700" cy="1692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Clr>
                <a:srgbClr val="000000"/>
              </a:buClr>
              <a:buSzPts val="1100"/>
              <a:buFont typeface="Arial"/>
              <a:buNone/>
            </a:pPr>
            <a:r>
              <a:rPr lang="en" sz="1100" b="1" i="0" u="none" strike="noStrike" cap="none">
                <a:solidFill>
                  <a:schemeClr val="dk1"/>
                </a:solidFill>
                <a:latin typeface="DM Sans"/>
                <a:ea typeface="DM Sans"/>
                <a:cs typeface="DM Sans"/>
                <a:sym typeface="DM Sans"/>
              </a:rPr>
              <a:t>Interpret linear models</a:t>
            </a:r>
            <a:endParaRPr sz="1100" b="1" i="0" u="none" strike="noStrike" cap="none">
              <a:solidFill>
                <a:srgbClr val="000000"/>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6226</Words>
  <Application>Microsoft Macintosh PowerPoint</Application>
  <PresentationFormat>On-screen Show (16:9)</PresentationFormat>
  <Paragraphs>575</Paragraphs>
  <Slides>54</Slides>
  <Notes>54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54</vt:i4>
      </vt:variant>
    </vt:vector>
  </HeadingPairs>
  <TitlesOfParts>
    <vt:vector size="66" baseType="lpstr">
      <vt:lpstr>DM Sans</vt:lpstr>
      <vt:lpstr>IBM Plex Sans</vt:lpstr>
      <vt:lpstr>NanumMyeongjo ExtraBold</vt:lpstr>
      <vt:lpstr>Roboto</vt:lpstr>
      <vt:lpstr>Alfa Slab One</vt:lpstr>
      <vt:lpstr>Arial</vt:lpstr>
      <vt:lpstr>Nanum Myeongjo</vt:lpstr>
      <vt:lpstr>NanumMyeongjo</vt:lpstr>
      <vt:lpstr>Proxima Nova</vt:lpstr>
      <vt:lpstr>DM Sans Medium</vt:lpstr>
      <vt:lpstr>Gameday</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Ruth McKenna</cp:lastModifiedBy>
  <cp:revision>3</cp:revision>
  <dcterms:modified xsi:type="dcterms:W3CDTF">2024-06-27T03:22:49Z</dcterms:modified>
</cp:coreProperties>
</file>