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1F681F-F888-4EAD-AE16-AA229E040CEC}">
  <a:tblStyle styleId="{871F681F-F888-4EAD-AE16-AA229E040CE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559EDF-CE2B-4167-A7D2-E6F5A6D777C7}"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A08B41E-49AF-44B7-AC98-367BE3CA382C}"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138" d="100"/>
          <a:sy n="138" d="100"/>
        </p:scale>
        <p:origin x="8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tm.org/Standards-and-Positions/Position-Statements/Ability-Labels_-Disrupting-%E2%80%9CHigh,%E2%80%9D-%E2%80%9CMedium,%E2%80%9D-and-%E2%80%9CLow%E2%80%9D-in-Mathematics-Educa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313faa4de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313faa4de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a3c363b72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4a3c363b72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read and consider: </a:t>
            </a:r>
            <a:r>
              <a:rPr lang="en"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3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4a3c363b72_1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4a3c363b72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520b20cc7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520b20cc7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4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a3c363b72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4a3c363b72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Please see pages 5 and 6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4a3c363b72_1_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4a3c363b72_1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4a3c363b72_1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4a3c363b72_1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7d63e15f4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7d63e15f4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this quote with group as a way to give insight into the </a:t>
            </a:r>
            <a:r>
              <a:rPr lang="en" i="1">
                <a:solidFill>
                  <a:schemeClr val="dk1"/>
                </a:solidFill>
              </a:rPr>
              <a:t>why</a:t>
            </a:r>
            <a:r>
              <a:rPr lang="en">
                <a:solidFill>
                  <a:schemeClr val="dk1"/>
                </a:solidFill>
              </a:rPr>
              <a:t> of this badging project.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4a3c363b72_1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4a3c363b72_1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consider </a:t>
            </a:r>
            <a:r>
              <a:rPr lang="en"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4a3c363b72_1_3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4a3c363b72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4a3c363b72_1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4a3c363b72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pages 7-9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a3c363b7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4a3c363b7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Baseline timeframe: 2 hours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4a3c363b72_1_4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4a3c363b72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a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a3c363b72_1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4a3c363b72_1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201.f: Build a function that models a relationship between two quantities.</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4a3c363b72_1_4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4a3c363b72_1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them over again in the handout.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10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4a3c363b72_1_4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4a3c363b72_1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a3c363b72_1_4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4a3c363b72_1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4a3c363b72_1_4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24a3c363b72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264714e25c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264714e25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a participant to read the quote out loud.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group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From: NCTM position paper (November 2023): </a:t>
            </a:r>
            <a:r>
              <a:rPr lang="en" u="sng">
                <a:solidFill>
                  <a:schemeClr val="hlink"/>
                </a:solidFill>
                <a:hlinkClick r:id="rId3"/>
              </a:rPr>
              <a:t>https://www.nctm.org/Standards-and-Positions/Position-Statements/Ability-Labels_-Disrupting-%E2%80%9CHigh,%E2%80%9D-%E2%80%9CMedium,%E2%80%9D-and-%E2%80%9CLow%E2%80%9D-in-Mathematics-Education/</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4a3c363b72_1_6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4a3c363b72_1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 associated with Task 1.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11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4a3c363b72_1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4a3c363b72_1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CPE 201.f: Build a function that models a relationship between two quantities.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520b20cc71_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520b20cc71_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following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18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a3c363b72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a3c363b7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joining question and invite folks to share.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520b20cc71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2520b20cc71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520b20cc71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520b20cc71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next slide illustrate space to capture thinking.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 </a:t>
            </a:r>
            <a:r>
              <a:rPr lang="en" sz="1000" b="1">
                <a:solidFill>
                  <a:schemeClr val="dk1"/>
                </a:solidFill>
                <a:latin typeface="DM Sans"/>
                <a:ea typeface="DM Sans"/>
                <a:cs typeface="DM Sans"/>
                <a:sym typeface="DM Sans"/>
              </a:rPr>
              <a:t>201.f: Build a function that models a relationship between two quantities.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4a3c363b72_1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4a3c363b72_1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4a3c363b72_1_5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4a3c363b72_1_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4a3c363b72_1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4a3c363b72_1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4a3c363b72_1_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4a3c363b72_1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4a3c363b72_1_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4a3c363b72_1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4a3c363b72_1_7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4a3c363b72_1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4a3c363b72_1_7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4a3c363b72_1_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 Encourage participants to examine all parts of the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14-15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4a3c363b72_1_7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24a3c363b72_1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a3c363b72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4a3c363b72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4a3c363b72_1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4a3c363b72_1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201.d: Build new functions from existing functions. (This indicator most strongly comes across in part iv within part prompt b.)</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24a3c363b72_1_8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24a3c363b72_1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read them over again in the handout.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 10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4a3c363b72_1_8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4a3c363b72_1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Consider use of breakout rooms for small group conversation.</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a3c363b72_1_8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4a3c363b72_1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4a3c363b72_1_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4a3c363b72_1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4a3c363b72_1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4a3c363b7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24a3c363b72_1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24a3c363b72_1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CPE 201.d: Build new functions from existing functions.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Please see pages 15 in your handout.</a:t>
            </a:r>
            <a:endParaRPr>
              <a:solidFill>
                <a:schemeClr val="dk1"/>
              </a:solidFill>
            </a:endParaRPr>
          </a:p>
          <a:p>
            <a:pPr marL="457200" lvl="0" indent="0" algn="l" rtl="0">
              <a:spcBef>
                <a:spcPts val="0"/>
              </a:spcBef>
              <a:spcAft>
                <a:spcPts val="0"/>
              </a:spcAft>
              <a:buNone/>
            </a:pPr>
            <a:r>
              <a:rPr lang="en">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4a3c363b72_1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24a3c363b72_1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set up what folks will do on the next slide.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We will focus our lens on the indicator displayed on the slide: </a:t>
            </a:r>
            <a:r>
              <a:rPr lang="en" sz="1000" b="1">
                <a:solidFill>
                  <a:schemeClr val="dk1"/>
                </a:solidFill>
                <a:latin typeface="DM Sans"/>
                <a:ea typeface="DM Sans"/>
                <a:cs typeface="DM Sans"/>
                <a:sym typeface="DM Sans"/>
              </a:rPr>
              <a:t>201.d: Build new functions from existing functions.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4a3c363b72_1_8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24a3c363b72_1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4a3c363b72_1_9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4a3c363b72_1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520b20cc7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520b20cc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slide serves to remind participants about the learning principles that undergird the bading system.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4a3c363b72_1_9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24a3c363b72_1_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4a3c363b72_1_9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24a3c363b72_1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4a3c363b72_1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24a3c363b72_1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4a3c363b72_1_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4a3c363b72_1_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4a3c363b72_1_9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24a3c363b72_1_9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a3c363b72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a3c363b72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a3c363b72_1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a3c363b72_1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a3c363b72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a3c363b72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Frame this by asking participants to consider how they would synthesize this set of standards.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Please see page 2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a3c363b72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4a3c363b72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pdonovanlaw.com/speeding-tickets/speeding-ticket-faq/"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www.pdonovanlaw.com/speeding-tickets/speeding-ticket-faq/"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pdonovanlaw.com/speeding-tickets/speeding-ticket-faq/"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069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A </a:t>
            </a:r>
            <a:r>
              <a:rPr lang="en"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
                <a:solidFill>
                  <a:srgbClr val="83FF36"/>
                </a:solidFill>
                <a:latin typeface="Nanum Myeongjo"/>
                <a:ea typeface="Nanum Myeongjo"/>
                <a:cs typeface="Nanum Myeongjo"/>
                <a:sym typeface="Nanum Myeongjo"/>
              </a:rPr>
              <a:t> </a:t>
            </a:r>
            <a:r>
              <a:rPr lang="en">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1"/>
        <p:cNvGrpSpPr/>
        <p:nvPr/>
      </p:nvGrpSpPr>
      <p:grpSpPr>
        <a:xfrm>
          <a:off x="0" y="0"/>
          <a:ext cx="0" cy="0"/>
          <a:chOff x="0" y="0"/>
          <a:chExt cx="0" cy="0"/>
        </a:xfrm>
      </p:grpSpPr>
      <p:sp>
        <p:nvSpPr>
          <p:cNvPr id="232" name="Google Shape;232;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1"/>
          <p:cNvSpPr txBox="1"/>
          <p:nvPr/>
        </p:nvSpPr>
        <p:spPr>
          <a:xfrm>
            <a:off x="345075" y="276625"/>
            <a:ext cx="57567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M201 Content and Practice Expectations (CPE)</a:t>
            </a:r>
            <a:endParaRPr sz="2100">
              <a:solidFill>
                <a:schemeClr val="dk1"/>
              </a:solidFill>
              <a:latin typeface="Nanum Myeongjo"/>
              <a:ea typeface="Nanum Myeongjo"/>
              <a:cs typeface="Nanum Myeongjo"/>
              <a:sym typeface="Nanum Myeongjo"/>
            </a:endParaRPr>
          </a:p>
        </p:txBody>
      </p:sp>
      <p:cxnSp>
        <p:nvCxnSpPr>
          <p:cNvPr id="234" name="Google Shape;234;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5" name="Google Shape;235;p41"/>
          <p:cNvGraphicFramePr/>
          <p:nvPr/>
        </p:nvGraphicFramePr>
        <p:xfrm>
          <a:off x="311700" y="1057150"/>
          <a:ext cx="8551650" cy="2501626"/>
        </p:xfrm>
        <a:graphic>
          <a:graphicData uri="http://schemas.openxmlformats.org/drawingml/2006/table">
            <a:tbl>
              <a:tblPr>
                <a:noFill/>
                <a:tableStyleId>{871F681F-F888-4EAD-AE16-AA229E040CEC}</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Understand the concept of a function and use function notation.</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Graph functions expressed symbolically and show key features of the graph, by hand in simple cases and using technology for more complicated cases.</a:t>
                      </a:r>
                      <a:endParaRPr sz="9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Write a function defined by an expression in different but equivalent forms to reveal and explain different properties of the function.</a:t>
                      </a:r>
                      <a:endParaRPr sz="9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Build new functions from existing functions.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Compare properties of two functions each represented in a different way (algebraically, graphically, numerically in tables, or by verbal descriptions).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201.f</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Build a function that models a relationship between two quantities.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9"/>
        <p:cNvGrpSpPr/>
        <p:nvPr/>
      </p:nvGrpSpPr>
      <p:grpSpPr>
        <a:xfrm>
          <a:off x="0" y="0"/>
          <a:ext cx="0" cy="0"/>
          <a:chOff x="0" y="0"/>
          <a:chExt cx="0" cy="0"/>
        </a:xfrm>
      </p:grpSpPr>
      <p:sp>
        <p:nvSpPr>
          <p:cNvPr id="240" name="Google Shape;240;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2"/>
          <p:cNvSpPr txBox="1"/>
          <p:nvPr/>
        </p:nvSpPr>
        <p:spPr>
          <a:xfrm>
            <a:off x="345075" y="276625"/>
            <a:ext cx="61983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M201 Content and Practice Expectations (CPE)</a:t>
            </a:r>
            <a:endParaRPr sz="2100">
              <a:solidFill>
                <a:schemeClr val="dk1"/>
              </a:solidFill>
              <a:latin typeface="Nanum Myeongjo"/>
              <a:ea typeface="Nanum Myeongjo"/>
              <a:cs typeface="Nanum Myeongjo"/>
              <a:sym typeface="Nanum Myeongjo"/>
            </a:endParaRPr>
          </a:p>
        </p:txBody>
      </p:sp>
      <p:cxnSp>
        <p:nvCxnSpPr>
          <p:cNvPr id="242" name="Google Shape;242;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43" name="Google Shape;243;p42"/>
          <p:cNvGraphicFramePr/>
          <p:nvPr/>
        </p:nvGraphicFramePr>
        <p:xfrm>
          <a:off x="311700" y="1057150"/>
          <a:ext cx="8551650" cy="2501626"/>
        </p:xfrm>
        <a:graphic>
          <a:graphicData uri="http://schemas.openxmlformats.org/drawingml/2006/table">
            <a:tbl>
              <a:tblPr>
                <a:noFill/>
                <a:tableStyleId>{871F681F-F888-4EAD-AE16-AA229E040CEC}</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Understand the concept of a function and use function notation.</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Graph functions expressed symbolically and show key features of the graph, by hand in simple cases and using technology for more complicated cases.</a:t>
                      </a:r>
                      <a:endParaRPr sz="9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Write a function defined by an expression in different but equivalent forms to reveal and explain different properties of the function.</a:t>
                      </a:r>
                      <a:endParaRPr sz="9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Build new functions from existing functions.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Compare properties of two functions each represented in a different way (algebraically, graphically, numerically in tables, or by verbal descriptions).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25">
                <a:tc>
                  <a:txBody>
                    <a:bodyPr/>
                    <a:lstStyle/>
                    <a:p>
                      <a:pPr marL="0" lvl="0" indent="0" algn="l" rtl="0">
                        <a:spcBef>
                          <a:spcPts val="0"/>
                        </a:spcBef>
                        <a:spcAft>
                          <a:spcPts val="0"/>
                        </a:spcAft>
                        <a:buNone/>
                      </a:pPr>
                      <a:r>
                        <a:rPr lang="en" sz="1000">
                          <a:solidFill>
                            <a:schemeClr val="dk1"/>
                          </a:solidFill>
                          <a:latin typeface="DM Sans"/>
                          <a:ea typeface="DM Sans"/>
                          <a:cs typeface="DM Sans"/>
                          <a:sym typeface="DM Sans"/>
                        </a:rPr>
                        <a:t>201.f</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lnSpc>
                          <a:spcPct val="115000"/>
                        </a:lnSpc>
                        <a:spcBef>
                          <a:spcPts val="0"/>
                        </a:spcBef>
                        <a:spcAft>
                          <a:spcPts val="0"/>
                        </a:spcAft>
                        <a:buNone/>
                      </a:pPr>
                      <a:r>
                        <a:rPr lang="en" sz="1000">
                          <a:solidFill>
                            <a:srgbClr val="434343"/>
                          </a:solidFill>
                          <a:latin typeface="IBM Plex Sans"/>
                          <a:ea typeface="IBM Plex Sans"/>
                          <a:cs typeface="IBM Plex Sans"/>
                          <a:sym typeface="IBM Plex Sans"/>
                        </a:rPr>
                        <a:t>Build a function that models a relationship between two quantities.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244" name="Google Shape;244;p42"/>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a:t>
            </a:r>
            <a:br>
              <a:rPr lang="en" b="1">
                <a:solidFill>
                  <a:srgbClr val="BDFCD7"/>
                </a:solidFill>
                <a:latin typeface="DM Sans"/>
                <a:ea typeface="DM Sans"/>
                <a:cs typeface="DM Sans"/>
                <a:sym typeface="DM Sans"/>
              </a:rPr>
            </a:br>
            <a:r>
              <a:rPr lang="en"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9"/>
        <p:cNvGrpSpPr/>
        <p:nvPr/>
      </p:nvGrpSpPr>
      <p:grpSpPr>
        <a:xfrm>
          <a:off x="0" y="0"/>
          <a:ext cx="0" cy="0"/>
          <a:chOff x="0" y="0"/>
          <a:chExt cx="0" cy="0"/>
        </a:xfrm>
      </p:grpSpPr>
      <p:sp>
        <p:nvSpPr>
          <p:cNvPr id="250" name="Google Shape;250;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M201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2" name="Google Shape;252;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53" name="Google Shape;253;p43"/>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3"/>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graphicFrame>
        <p:nvGraphicFramePr>
          <p:cNvPr id="255" name="Google Shape;255;p43"/>
          <p:cNvGraphicFramePr/>
          <p:nvPr/>
        </p:nvGraphicFramePr>
        <p:xfrm>
          <a:off x="345075" y="1057125"/>
          <a:ext cx="6270175" cy="3705275"/>
        </p:xfrm>
        <a:graphic>
          <a:graphicData uri="http://schemas.openxmlformats.org/drawingml/2006/table">
            <a:tbl>
              <a:tblPr>
                <a:noFill/>
                <a:tableStyleId>{0E559EDF-CE2B-4167-A7D2-E6F5A6D777C7}</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lnB w="127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632300">
                <a:tc rowSpan="2">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201.a: Understand the concept of a function and use function notation.</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 demonstrate understanding of the following language of functions: If </a:t>
                      </a:r>
                      <a:r>
                        <a:rPr lang="en" sz="1000" i="1">
                          <a:solidFill>
                            <a:srgbClr val="434343"/>
                          </a:solidFill>
                          <a:latin typeface="IBM Plex Sans"/>
                          <a:ea typeface="IBM Plex Sans"/>
                          <a:cs typeface="IBM Plex Sans"/>
                          <a:sym typeface="IBM Plex Sans"/>
                        </a:rPr>
                        <a:t>f</a:t>
                      </a:r>
                      <a:r>
                        <a:rPr lang="en" sz="1000">
                          <a:solidFill>
                            <a:srgbClr val="434343"/>
                          </a:solidFill>
                          <a:latin typeface="IBM Plex Sans"/>
                          <a:ea typeface="IBM Plex Sans"/>
                          <a:cs typeface="IBM Plex Sans"/>
                          <a:sym typeface="IBM Plex Sans"/>
                        </a:rPr>
                        <a:t> is a function and </a:t>
                      </a:r>
                      <a:r>
                        <a:rPr lang="en" sz="1000" i="1">
                          <a:solidFill>
                            <a:srgbClr val="434343"/>
                          </a:solidFill>
                          <a:latin typeface="IBM Plex Sans"/>
                          <a:ea typeface="IBM Plex Sans"/>
                          <a:cs typeface="IBM Plex Sans"/>
                          <a:sym typeface="IBM Plex Sans"/>
                        </a:rPr>
                        <a:t>x</a:t>
                      </a:r>
                      <a:r>
                        <a:rPr lang="en" sz="1000">
                          <a:solidFill>
                            <a:srgbClr val="434343"/>
                          </a:solidFill>
                          <a:latin typeface="IBM Plex Sans"/>
                          <a:ea typeface="IBM Plex Sans"/>
                          <a:cs typeface="IBM Plex Sans"/>
                          <a:sym typeface="IBM Plex Sans"/>
                        </a:rPr>
                        <a:t> is an element of its domain, then </a:t>
                      </a:r>
                      <a:r>
                        <a:rPr lang="en" sz="1000" i="1">
                          <a:solidFill>
                            <a:srgbClr val="434343"/>
                          </a:solidFill>
                          <a:latin typeface="IBM Plex Sans"/>
                          <a:ea typeface="IBM Plex Sans"/>
                          <a:cs typeface="IBM Plex Sans"/>
                          <a:sym typeface="IBM Plex Sans"/>
                        </a:rPr>
                        <a:t>f(x</a:t>
                      </a:r>
                      <a:r>
                        <a:rPr lang="en" sz="1000">
                          <a:solidFill>
                            <a:srgbClr val="434343"/>
                          </a:solidFill>
                          <a:latin typeface="IBM Plex Sans"/>
                          <a:ea typeface="IBM Plex Sans"/>
                          <a:cs typeface="IBM Plex Sans"/>
                          <a:sym typeface="IBM Plex Sans"/>
                        </a:rPr>
                        <a:t>) denotes the output of f corresponding to the input </a:t>
                      </a:r>
                      <a:r>
                        <a:rPr lang="en" sz="1000" i="1">
                          <a:solidFill>
                            <a:srgbClr val="434343"/>
                          </a:solidFill>
                          <a:latin typeface="IBM Plex Sans"/>
                          <a:ea typeface="IBM Plex Sans"/>
                          <a:cs typeface="IBM Plex Sans"/>
                          <a:sym typeface="IBM Plex Sans"/>
                        </a:rPr>
                        <a:t>x</a:t>
                      </a:r>
                      <a:r>
                        <a:rPr lang="en" sz="1000">
                          <a:solidFill>
                            <a:srgbClr val="434343"/>
                          </a:solidFill>
                          <a:latin typeface="IBM Plex Sans"/>
                          <a:ea typeface="IBM Plex Sans"/>
                          <a:cs typeface="IBM Plex Sans"/>
                          <a:sym typeface="IBM Plex Sans"/>
                        </a:rPr>
                        <a:t>. The graph of </a:t>
                      </a:r>
                      <a:r>
                        <a:rPr lang="en" sz="1000" i="1">
                          <a:solidFill>
                            <a:srgbClr val="434343"/>
                          </a:solidFill>
                          <a:latin typeface="IBM Plex Sans"/>
                          <a:ea typeface="IBM Plex Sans"/>
                          <a:cs typeface="IBM Plex Sans"/>
                          <a:sym typeface="IBM Plex Sans"/>
                        </a:rPr>
                        <a:t>f</a:t>
                      </a:r>
                      <a:r>
                        <a:rPr lang="en" sz="1000">
                          <a:solidFill>
                            <a:srgbClr val="434343"/>
                          </a:solidFill>
                          <a:latin typeface="IBM Plex Sans"/>
                          <a:ea typeface="IBM Plex Sans"/>
                          <a:cs typeface="IBM Plex Sans"/>
                          <a:sym typeface="IBM Plex Sans"/>
                        </a:rPr>
                        <a:t> is the graph of the equation </a:t>
                      </a:r>
                      <a:r>
                        <a:rPr lang="en" sz="1000" i="1">
                          <a:solidFill>
                            <a:srgbClr val="434343"/>
                          </a:solidFill>
                          <a:latin typeface="IBM Plex Sans"/>
                          <a:ea typeface="IBM Plex Sans"/>
                          <a:cs typeface="IBM Plex Sans"/>
                          <a:sym typeface="IBM Plex Sans"/>
                        </a:rPr>
                        <a:t>y</a:t>
                      </a:r>
                      <a:r>
                        <a:rPr lang="en" sz="1000">
                          <a:solidFill>
                            <a:srgbClr val="434343"/>
                          </a:solidFill>
                          <a:latin typeface="IBM Plex Sans"/>
                          <a:ea typeface="IBM Plex Sans"/>
                          <a:cs typeface="IBM Plex Sans"/>
                          <a:sym typeface="IBM Plex Sans"/>
                        </a:rPr>
                        <a:t> = </a:t>
                      </a:r>
                      <a:r>
                        <a:rPr lang="en" sz="1000" i="1">
                          <a:solidFill>
                            <a:srgbClr val="434343"/>
                          </a:solidFill>
                          <a:latin typeface="IBM Plex Sans"/>
                          <a:ea typeface="IBM Plex Sans"/>
                          <a:cs typeface="IBM Plex Sans"/>
                          <a:sym typeface="IBM Plex Sans"/>
                        </a:rPr>
                        <a:t>f(x)</a:t>
                      </a:r>
                      <a:r>
                        <a:rPr lang="en" sz="1000">
                          <a:solidFill>
                            <a:srgbClr val="434343"/>
                          </a:solidFill>
                          <a:latin typeface="IBM Plex Sans"/>
                          <a:ea typeface="IBM Plex Sans"/>
                          <a:cs typeface="IBM Plex Sans"/>
                          <a:sym typeface="IBM Plex Sans"/>
                        </a:rPr>
                        <a: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32300">
                <a:tc vMerge="1">
                  <a:txBody>
                    <a:bodyPr/>
                    <a:lstStyle/>
                    <a:p>
                      <a:endParaRPr lang="en-US"/>
                    </a:p>
                  </a:txBody>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ii. recognize that sequences are functions, sometimes defined recursively, and their domain is a subset of the integers.</a:t>
                      </a:r>
                      <a:endParaRPr sz="8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41375">
                <a:tc rowSpan="4">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201.b: Graph functions expressed symbolically and show key features of the graph, by hand in simple cases and using technology for more complicated cases.</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 graph linear and quadratic functions and show intercepts, maxima, and minima.</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67350">
                <a:tc vMerge="1">
                  <a:txBody>
                    <a:bodyPr/>
                    <a:lstStyle/>
                    <a:p>
                      <a:endParaRPr lang="en-US"/>
                    </a:p>
                  </a:txBody>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ii. graph square root, cube root, and piecewise-defined functions, including step functions and absolute value functions.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92950">
                <a:tc vMerge="1">
                  <a:txBody>
                    <a:bodyPr/>
                    <a:lstStyle/>
                    <a:p>
                      <a:endParaRPr lang="en-US"/>
                    </a:p>
                  </a:txBody>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iii. graph polynomial functions, identifying zeros when suitable factorizations are available, and showing end behavior.</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67350">
                <a:tc vMerge="1">
                  <a:txBody>
                    <a:bodyPr/>
                    <a:lstStyle/>
                    <a:p>
                      <a:endParaRPr lang="en-US"/>
                    </a:p>
                  </a:txBody>
                  <a:tcPr/>
                </a:tc>
                <a:tc>
                  <a:txBody>
                    <a:bodyPr/>
                    <a:lstStyle/>
                    <a:p>
                      <a:pPr marL="0" lvl="0" indent="0" algn="l" rtl="0">
                        <a:spcBef>
                          <a:spcPts val="0"/>
                        </a:spcBef>
                        <a:spcAft>
                          <a:spcPts val="0"/>
                        </a:spcAft>
                        <a:buNone/>
                      </a:pPr>
                      <a:r>
                        <a:rPr lang="en" sz="1000">
                          <a:solidFill>
                            <a:srgbClr val="434343"/>
                          </a:solidFill>
                          <a:latin typeface="IBM Plex Sans"/>
                          <a:ea typeface="IBM Plex Sans"/>
                          <a:cs typeface="IBM Plex Sans"/>
                          <a:sym typeface="IBM Plex Sans"/>
                        </a:rPr>
                        <a:t>iv. graph exponential functions showing intercepts and end behavior.</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59"/>
        <p:cNvGrpSpPr/>
        <p:nvPr/>
      </p:nvGrpSpPr>
      <p:grpSpPr>
        <a:xfrm>
          <a:off x="0" y="0"/>
          <a:ext cx="0" cy="0"/>
          <a:chOff x="0" y="0"/>
          <a:chExt cx="0" cy="0"/>
        </a:xfrm>
      </p:grpSpPr>
      <p:cxnSp>
        <p:nvCxnSpPr>
          <p:cNvPr id="260" name="Google Shape;260;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1" name="Google Shape;261;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2" name="Google Shape;262;p44"/>
          <p:cNvSpPr txBox="1"/>
          <p:nvPr/>
        </p:nvSpPr>
        <p:spPr>
          <a:xfrm>
            <a:off x="615900" y="1141350"/>
            <a:ext cx="60762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Graphs of Power Functions</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Transforming the Graph of a Function</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3" name="Google Shape;263;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7"/>
        <p:cNvGrpSpPr/>
        <p:nvPr/>
      </p:nvGrpSpPr>
      <p:grpSpPr>
        <a:xfrm>
          <a:off x="0" y="0"/>
          <a:ext cx="0" cy="0"/>
          <a:chOff x="0" y="0"/>
          <a:chExt cx="0" cy="0"/>
        </a:xfrm>
      </p:grpSpPr>
      <p:cxnSp>
        <p:nvCxnSpPr>
          <p:cNvPr id="268" name="Google Shape;268;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9" name="Google Shape;269;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0" name="Google Shape;270;p45"/>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spcBef>
                <a:spcPts val="120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Graphs of Power Functions</a:t>
            </a:r>
            <a:endParaRPr sz="2500">
              <a:solidFill>
                <a:srgbClr val="83FBA3"/>
              </a:solidFill>
              <a:latin typeface="DM Sans"/>
              <a:ea typeface="DM Sans"/>
              <a:cs typeface="DM Sans"/>
              <a:sym typeface="DM Sans"/>
            </a:endParaRPr>
          </a:p>
          <a:p>
            <a:pPr marL="457200" lvl="0" indent="-387350" algn="l" rtl="0">
              <a:spcBef>
                <a:spcPts val="0"/>
              </a:spcBef>
              <a:spcAft>
                <a:spcPts val="0"/>
              </a:spcAft>
              <a:buClr>
                <a:srgbClr val="83FBA3"/>
              </a:buClr>
              <a:buSzPts val="2500"/>
              <a:buFont typeface="DM Sans"/>
              <a:buChar char="●"/>
            </a:pPr>
            <a:r>
              <a:rPr lang="en" sz="2500">
                <a:solidFill>
                  <a:srgbClr val="83FBA3"/>
                </a:solidFill>
                <a:latin typeface="DM Sans"/>
                <a:ea typeface="DM Sans"/>
                <a:cs typeface="DM Sans"/>
                <a:sym typeface="DM Sans"/>
              </a:rPr>
              <a:t>Transforming the Graph of a Function</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71" name="Google Shape;271;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2" name="Google Shape;272;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7"/>
        <p:cNvGrpSpPr/>
        <p:nvPr/>
      </p:nvGrpSpPr>
      <p:grpSpPr>
        <a:xfrm>
          <a:off x="0" y="0"/>
          <a:ext cx="0" cy="0"/>
          <a:chOff x="0" y="0"/>
          <a:chExt cx="0" cy="0"/>
        </a:xfrm>
      </p:grpSpPr>
      <p:cxnSp>
        <p:nvCxnSpPr>
          <p:cNvPr id="278" name="Google Shape;278;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79" name="Google Shape;279;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80" name="Google Shape;280;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1" name="Google Shape;281;p46"/>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6"/>
          <p:cNvSpPr txBox="1"/>
          <p:nvPr/>
        </p:nvSpPr>
        <p:spPr>
          <a:xfrm>
            <a:off x="68233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3" name="Google Shape;283;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87"/>
        <p:cNvGrpSpPr/>
        <p:nvPr/>
      </p:nvGrpSpPr>
      <p:grpSpPr>
        <a:xfrm>
          <a:off x="0" y="0"/>
          <a:ext cx="0" cy="0"/>
          <a:chOff x="0" y="0"/>
          <a:chExt cx="0" cy="0"/>
        </a:xfrm>
      </p:grpSpPr>
      <p:cxnSp>
        <p:nvCxnSpPr>
          <p:cNvPr id="288" name="Google Shape;288;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47"/>
          <p:cNvSpPr txBox="1"/>
          <p:nvPr/>
        </p:nvSpPr>
        <p:spPr>
          <a:xfrm>
            <a:off x="3096450" y="993625"/>
            <a:ext cx="5744400" cy="4098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None/>
            </a:pPr>
            <a:r>
              <a:rPr lang="en" sz="2300">
                <a:solidFill>
                  <a:srgbClr val="202728"/>
                </a:solidFill>
                <a:latin typeface="DM Sans"/>
                <a:ea typeface="DM Sans"/>
                <a:cs typeface="DM Sans"/>
                <a:sym typeface="DM Sans"/>
              </a:rPr>
              <a:t>“And by 2018, problems with the pipeline through math courses and tests were persisting. Despite the implementation of new state standards and tests, just 31 percent of students were meeting or exceeding standards in math, compared with 56 percent in English.” (Daro &amp; Asturias, 2019)</a:t>
            </a:r>
            <a:endParaRPr sz="2300">
              <a:solidFill>
                <a:srgbClr val="202728"/>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r>
              <a:rPr lang="en" sz="900">
                <a:solidFill>
                  <a:srgbClr val="202728"/>
                </a:solidFill>
                <a:latin typeface="DM Sans"/>
                <a:ea typeface="DM Sans"/>
                <a:cs typeface="DM Sans"/>
                <a:sym typeface="DM Sans"/>
              </a:rPr>
              <a:t>Source: https://justequations.org/resource/branching-out-designing-high-school-math-pathways-for-equity</a:t>
            </a:r>
            <a:endParaRPr sz="900">
              <a:solidFill>
                <a:srgbClr val="202728"/>
              </a:solidFill>
              <a:latin typeface="DM Sans"/>
              <a:ea typeface="DM Sans"/>
              <a:cs typeface="DM Sans"/>
              <a:sym typeface="DM Sans"/>
            </a:endParaRPr>
          </a:p>
          <a:p>
            <a:pPr marL="0" lvl="0" indent="0" algn="l" rtl="0">
              <a:lnSpc>
                <a:spcPct val="100000"/>
              </a:lnSpc>
              <a:spcBef>
                <a:spcPts val="1200"/>
              </a:spcBef>
              <a:spcAft>
                <a:spcPts val="1200"/>
              </a:spcAft>
              <a:buNone/>
            </a:pPr>
            <a:endParaRPr>
              <a:solidFill>
                <a:schemeClr val="dk1"/>
              </a:solidFill>
              <a:latin typeface="DM Sans"/>
              <a:ea typeface="DM Sans"/>
              <a:cs typeface="DM Sans"/>
              <a:sym typeface="DM Sans"/>
            </a:endParaRPr>
          </a:p>
        </p:txBody>
      </p:sp>
      <p:sp>
        <p:nvSpPr>
          <p:cNvPr id="290" name="Google Shape;290;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94"/>
        <p:cNvGrpSpPr/>
        <p:nvPr/>
      </p:nvGrpSpPr>
      <p:grpSpPr>
        <a:xfrm>
          <a:off x="0" y="0"/>
          <a:ext cx="0" cy="0"/>
          <a:chOff x="0" y="0"/>
          <a:chExt cx="0" cy="0"/>
        </a:xfrm>
      </p:grpSpPr>
      <p:sp>
        <p:nvSpPr>
          <p:cNvPr id="295" name="Google Shape;295;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296" name="Google Shape;296;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297" name="Google Shape;297;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298" name="Google Shape;298;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Or could be math...?</a:t>
            </a:r>
            <a:endParaRPr>
              <a:solidFill>
                <a:schemeClr val="dk1"/>
              </a:solidFill>
              <a:latin typeface="NanumMyeongjo ExtraBold"/>
              <a:ea typeface="NanumMyeongjo ExtraBold"/>
              <a:cs typeface="NanumMyeongjo ExtraBold"/>
              <a:sym typeface="NanumMyeongjo ExtraBold"/>
            </a:endParaRPr>
          </a:p>
        </p:txBody>
      </p:sp>
      <p:sp>
        <p:nvSpPr>
          <p:cNvPr id="299" name="Google Shape;299;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00" name="Google Shape;300;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301" name="Google Shape;301;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302" name="Google Shape;302;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04" name="Google Shape;304;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05" name="Google Shape;305;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10"/>
        <p:cNvGrpSpPr/>
        <p:nvPr/>
      </p:nvGrpSpPr>
      <p:grpSpPr>
        <a:xfrm>
          <a:off x="0" y="0"/>
          <a:ext cx="0" cy="0"/>
          <a:chOff x="0" y="0"/>
          <a:chExt cx="0" cy="0"/>
        </a:xfrm>
      </p:grpSpPr>
      <p:cxnSp>
        <p:nvCxnSpPr>
          <p:cNvPr id="311" name="Google Shape;311;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12" name="Google Shape;312;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Expectations </a:t>
            </a:r>
            <a:br>
              <a:rPr lang="en" sz="5200">
                <a:solidFill>
                  <a:schemeClr val="dk1"/>
                </a:solidFill>
                <a:latin typeface="Nanum Myeongjo"/>
                <a:ea typeface="Nanum Myeongjo"/>
                <a:cs typeface="Nanum Myeongjo"/>
                <a:sym typeface="Nanum Myeongjo"/>
              </a:rPr>
            </a:br>
            <a:r>
              <a:rPr lang="en"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13" name="Google Shape;313;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17"/>
        <p:cNvGrpSpPr/>
        <p:nvPr/>
      </p:nvGrpSpPr>
      <p:grpSpPr>
        <a:xfrm>
          <a:off x="0" y="0"/>
          <a:ext cx="0" cy="0"/>
          <a:chOff x="0" y="0"/>
          <a:chExt cx="0" cy="0"/>
        </a:xfrm>
      </p:grpSpPr>
      <p:cxnSp>
        <p:nvCxnSpPr>
          <p:cNvPr id="318" name="Google Shape;318;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19" name="Google Shape;319;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20" name="Google Shape;320;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21" name="Google Shape;321;p50"/>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0"/>
          <p:cNvSpPr txBox="1"/>
          <p:nvPr/>
        </p:nvSpPr>
        <p:spPr>
          <a:xfrm>
            <a:off x="6735575" y="29376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sp>
        <p:nvSpPr>
          <p:cNvPr id="323" name="Google Shape;323;p50"/>
          <p:cNvSpPr txBox="1"/>
          <p:nvPr/>
        </p:nvSpPr>
        <p:spPr>
          <a:xfrm>
            <a:off x="615900" y="907175"/>
            <a:ext cx="5917800" cy="3834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 sz="1300" b="1">
                <a:solidFill>
                  <a:schemeClr val="lt1"/>
                </a:solidFill>
                <a:latin typeface="DM Sans"/>
                <a:ea typeface="DM Sans"/>
                <a:cs typeface="DM Sans"/>
                <a:sym typeface="DM Sans"/>
              </a:rPr>
              <a:t>Part A: Speeding in Massachusetts</a:t>
            </a:r>
            <a:endParaRPr sz="1300" b="1">
              <a:solidFill>
                <a:schemeClr val="lt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endParaRPr sz="1300" b="1" i="1">
              <a:solidFill>
                <a:schemeClr val="lt1"/>
              </a:solidFill>
              <a:latin typeface="DM Sans"/>
              <a:ea typeface="DM Sans"/>
              <a:cs typeface="DM Sans"/>
              <a:sym typeface="DM Sans"/>
            </a:endParaRPr>
          </a:p>
          <a:p>
            <a:pPr marL="0" lvl="0" indent="0" algn="l" rtl="0">
              <a:lnSpc>
                <a:spcPct val="90000"/>
              </a:lnSpc>
              <a:spcBef>
                <a:spcPts val="0"/>
              </a:spcBef>
              <a:spcAft>
                <a:spcPts val="0"/>
              </a:spcAft>
              <a:buClr>
                <a:schemeClr val="dk1"/>
              </a:buClr>
              <a:buSzPts val="1100"/>
              <a:buFont typeface="Arial"/>
              <a:buNone/>
            </a:pPr>
            <a:r>
              <a:rPr lang="en" sz="1300">
                <a:solidFill>
                  <a:schemeClr val="lt1"/>
                </a:solidFill>
                <a:latin typeface="DM Sans"/>
                <a:ea typeface="DM Sans"/>
                <a:cs typeface="DM Sans"/>
                <a:sym typeface="DM Sans"/>
              </a:rPr>
              <a:t>A speeding ticket fine in Massachusetts is $100 for any speed up to 10 miles above the posted speed limit. The fine increases by $10 for each additional mile an hour after the first 10. </a:t>
            </a:r>
            <a:endParaRPr sz="1300">
              <a:solidFill>
                <a:schemeClr val="lt1"/>
              </a:solidFill>
              <a:latin typeface="DM Sans"/>
              <a:ea typeface="DM Sans"/>
              <a:cs typeface="DM Sans"/>
              <a:sym typeface="DM Sans"/>
            </a:endParaRPr>
          </a:p>
          <a:p>
            <a:pPr marL="0" lvl="1" indent="0" algn="l" rtl="0">
              <a:lnSpc>
                <a:spcPct val="90000"/>
              </a:lnSpc>
              <a:spcBef>
                <a:spcPts val="500"/>
              </a:spcBef>
              <a:spcAft>
                <a:spcPts val="0"/>
              </a:spcAft>
              <a:buClr>
                <a:schemeClr val="dk1"/>
              </a:buClr>
              <a:buSzPts val="1100"/>
              <a:buFont typeface="Arial"/>
              <a:buNone/>
            </a:pPr>
            <a:r>
              <a:rPr lang="en" sz="1300">
                <a:solidFill>
                  <a:schemeClr val="lt1"/>
                </a:solidFill>
                <a:latin typeface="DM Sans"/>
                <a:ea typeface="DM Sans"/>
                <a:cs typeface="DM Sans"/>
                <a:sym typeface="DM Sans"/>
              </a:rPr>
              <a:t>[Source: </a:t>
            </a:r>
            <a:r>
              <a:rPr lang="en" sz="1300" u="sng">
                <a:solidFill>
                  <a:schemeClr val="lt1"/>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Speeding Ticket FAQs | Massachusetts Speeding Ticket Lawyer</a:t>
            </a:r>
            <a:r>
              <a:rPr lang="en" sz="1300">
                <a:solidFill>
                  <a:schemeClr val="lt1"/>
                </a:solidFill>
                <a:latin typeface="DM Sans"/>
                <a:ea typeface="DM Sans"/>
                <a:cs typeface="DM Sans"/>
                <a:sym typeface="DM Sans"/>
              </a:rPr>
              <a:t>]</a:t>
            </a:r>
            <a:endParaRPr sz="1300">
              <a:solidFill>
                <a:schemeClr val="lt1"/>
              </a:solidFill>
              <a:latin typeface="DM Sans"/>
              <a:ea typeface="DM Sans"/>
              <a:cs typeface="DM Sans"/>
              <a:sym typeface="DM Sans"/>
            </a:endParaRPr>
          </a:p>
          <a:p>
            <a:pPr marL="457200" lvl="1" indent="0" algn="l" rtl="0">
              <a:lnSpc>
                <a:spcPct val="90000"/>
              </a:lnSpc>
              <a:spcBef>
                <a:spcPts val="500"/>
              </a:spcBef>
              <a:spcAft>
                <a:spcPts val="0"/>
              </a:spcAft>
              <a:buClr>
                <a:schemeClr val="dk1"/>
              </a:buClr>
              <a:buSzPts val="1100"/>
              <a:buFont typeface="Arial"/>
              <a:buNone/>
            </a:pPr>
            <a:endParaRPr sz="1300">
              <a:solidFill>
                <a:schemeClr val="lt1"/>
              </a:solidFill>
              <a:latin typeface="DM Sans"/>
              <a:ea typeface="DM Sans"/>
              <a:cs typeface="DM Sans"/>
              <a:sym typeface="DM Sans"/>
            </a:endParaRPr>
          </a:p>
          <a:p>
            <a:pPr marL="457200" lvl="0" indent="-311150" algn="l" rtl="0">
              <a:lnSpc>
                <a:spcPct val="90000"/>
              </a:lnSpc>
              <a:spcBef>
                <a:spcPts val="500"/>
              </a:spcBef>
              <a:spcAft>
                <a:spcPts val="0"/>
              </a:spcAft>
              <a:buClr>
                <a:schemeClr val="lt1"/>
              </a:buClr>
              <a:buSzPts val="1300"/>
              <a:buFont typeface="DM Sans"/>
              <a:buAutoNum type="arabicPeriod"/>
            </a:pPr>
            <a:r>
              <a:rPr lang="en" sz="1300">
                <a:solidFill>
                  <a:schemeClr val="lt1"/>
                </a:solidFill>
                <a:latin typeface="DM Sans"/>
                <a:ea typeface="DM Sans"/>
                <a:cs typeface="DM Sans"/>
                <a:sym typeface="DM Sans"/>
              </a:rPr>
              <a:t>Create a graph of this situation where the number of miles over the posted speed limit is on the horizontal axis and the cost of the ticket is on the vertical axis.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Does this graph represent a function?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What domain and range are reasonable for this function? How do you see these in the graph? </a:t>
            </a:r>
            <a:endParaRPr sz="1300">
              <a:solidFill>
                <a:schemeClr val="lt1"/>
              </a:solidFill>
              <a:latin typeface="DM Sans"/>
              <a:ea typeface="DM Sans"/>
              <a:cs typeface="DM Sans"/>
              <a:sym typeface="DM Sans"/>
            </a:endParaRPr>
          </a:p>
          <a:p>
            <a:pPr marL="457200" lvl="0" indent="-311150" algn="l" rtl="0">
              <a:lnSpc>
                <a:spcPct val="90000"/>
              </a:lnSpc>
              <a:spcBef>
                <a:spcPts val="0"/>
              </a:spcBef>
              <a:spcAft>
                <a:spcPts val="0"/>
              </a:spcAft>
              <a:buClr>
                <a:schemeClr val="lt1"/>
              </a:buClr>
              <a:buSzPts val="1300"/>
              <a:buFont typeface="DM Sans"/>
              <a:buAutoNum type="arabicPeriod"/>
            </a:pPr>
            <a:r>
              <a:rPr lang="en" sz="1300">
                <a:solidFill>
                  <a:schemeClr val="lt1"/>
                </a:solidFill>
                <a:latin typeface="DM Sans"/>
                <a:ea typeface="DM Sans"/>
                <a:cs typeface="DM Sans"/>
                <a:sym typeface="DM Sans"/>
              </a:rPr>
              <a:t>Suppose the posted speed limit is 65 miles per hour. Create a “formula” that takes the driver’s speed at the time of incident in that zone and generates the cost of the driver’s speeding ticket.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Explain how the formula you created works. What is the input? What is the output?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Define any variables you use and illustrate how the formula(s) work.</a:t>
            </a:r>
            <a:endParaRPr sz="2600">
              <a:solidFill>
                <a:schemeClr val="lt1"/>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 sz="6400">
                <a:latin typeface="Nanum Myeongjo"/>
                <a:ea typeface="Nanum Myeongjo"/>
                <a:cs typeface="Nanum Myeongjo"/>
                <a:sym typeface="Nanum Myeongjo"/>
              </a:rPr>
              <a:t>M201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7"/>
        <p:cNvGrpSpPr/>
        <p:nvPr/>
      </p:nvGrpSpPr>
      <p:grpSpPr>
        <a:xfrm>
          <a:off x="0" y="0"/>
          <a:ext cx="0" cy="0"/>
          <a:chOff x="0" y="0"/>
          <a:chExt cx="0" cy="0"/>
        </a:xfrm>
      </p:grpSpPr>
      <p:cxnSp>
        <p:nvCxnSpPr>
          <p:cNvPr id="328" name="Google Shape;328;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29" name="Google Shape;329;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0" name="Google Shape;330;p51"/>
          <p:cNvSpPr txBox="1"/>
          <p:nvPr/>
        </p:nvSpPr>
        <p:spPr>
          <a:xfrm>
            <a:off x="615900" y="907175"/>
            <a:ext cx="5917800" cy="3834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 sz="1300" b="1">
                <a:solidFill>
                  <a:schemeClr val="lt1"/>
                </a:solidFill>
                <a:latin typeface="DM Sans"/>
                <a:ea typeface="DM Sans"/>
                <a:cs typeface="DM Sans"/>
                <a:sym typeface="DM Sans"/>
              </a:rPr>
              <a:t>Part A: Speeding in Massachusetts</a:t>
            </a:r>
            <a:endParaRPr sz="1300" b="1">
              <a:solidFill>
                <a:schemeClr val="lt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endParaRPr sz="1300" b="1" i="1">
              <a:solidFill>
                <a:schemeClr val="lt1"/>
              </a:solidFill>
              <a:latin typeface="DM Sans"/>
              <a:ea typeface="DM Sans"/>
              <a:cs typeface="DM Sans"/>
              <a:sym typeface="DM Sans"/>
            </a:endParaRPr>
          </a:p>
          <a:p>
            <a:pPr marL="0" lvl="0" indent="0" algn="l" rtl="0">
              <a:lnSpc>
                <a:spcPct val="90000"/>
              </a:lnSpc>
              <a:spcBef>
                <a:spcPts val="0"/>
              </a:spcBef>
              <a:spcAft>
                <a:spcPts val="0"/>
              </a:spcAft>
              <a:buClr>
                <a:schemeClr val="dk1"/>
              </a:buClr>
              <a:buSzPts val="1100"/>
              <a:buFont typeface="Arial"/>
              <a:buNone/>
            </a:pPr>
            <a:r>
              <a:rPr lang="en" sz="1300">
                <a:solidFill>
                  <a:schemeClr val="lt1"/>
                </a:solidFill>
                <a:latin typeface="DM Sans"/>
                <a:ea typeface="DM Sans"/>
                <a:cs typeface="DM Sans"/>
                <a:sym typeface="DM Sans"/>
              </a:rPr>
              <a:t>A speeding ticket fine in Massachusetts is $100 for any speed up to 10 miles above the posted speed limit. The fine increases by $10 for each additional mile an hour after the first 10. </a:t>
            </a:r>
            <a:endParaRPr sz="1300">
              <a:solidFill>
                <a:schemeClr val="lt1"/>
              </a:solidFill>
              <a:latin typeface="DM Sans"/>
              <a:ea typeface="DM Sans"/>
              <a:cs typeface="DM Sans"/>
              <a:sym typeface="DM Sans"/>
            </a:endParaRPr>
          </a:p>
          <a:p>
            <a:pPr marL="0" lvl="1" indent="0" algn="l" rtl="0">
              <a:lnSpc>
                <a:spcPct val="90000"/>
              </a:lnSpc>
              <a:spcBef>
                <a:spcPts val="500"/>
              </a:spcBef>
              <a:spcAft>
                <a:spcPts val="0"/>
              </a:spcAft>
              <a:buClr>
                <a:schemeClr val="dk1"/>
              </a:buClr>
              <a:buSzPts val="1100"/>
              <a:buFont typeface="Arial"/>
              <a:buNone/>
            </a:pPr>
            <a:r>
              <a:rPr lang="en" sz="1300">
                <a:solidFill>
                  <a:schemeClr val="lt1"/>
                </a:solidFill>
                <a:latin typeface="DM Sans"/>
                <a:ea typeface="DM Sans"/>
                <a:cs typeface="DM Sans"/>
                <a:sym typeface="DM Sans"/>
              </a:rPr>
              <a:t>[Source: </a:t>
            </a:r>
            <a:r>
              <a:rPr lang="en" sz="1300" u="sng">
                <a:solidFill>
                  <a:schemeClr val="lt1"/>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Speeding Ticket FAQs | Massachusetts Speeding Ticket Lawyer</a:t>
            </a:r>
            <a:r>
              <a:rPr lang="en" sz="1300">
                <a:solidFill>
                  <a:schemeClr val="lt1"/>
                </a:solidFill>
                <a:latin typeface="DM Sans"/>
                <a:ea typeface="DM Sans"/>
                <a:cs typeface="DM Sans"/>
                <a:sym typeface="DM Sans"/>
              </a:rPr>
              <a:t>]</a:t>
            </a:r>
            <a:endParaRPr sz="1300">
              <a:solidFill>
                <a:schemeClr val="lt1"/>
              </a:solidFill>
              <a:latin typeface="DM Sans"/>
              <a:ea typeface="DM Sans"/>
              <a:cs typeface="DM Sans"/>
              <a:sym typeface="DM Sans"/>
            </a:endParaRPr>
          </a:p>
          <a:p>
            <a:pPr marL="457200" lvl="1" indent="0" algn="l" rtl="0">
              <a:lnSpc>
                <a:spcPct val="90000"/>
              </a:lnSpc>
              <a:spcBef>
                <a:spcPts val="500"/>
              </a:spcBef>
              <a:spcAft>
                <a:spcPts val="0"/>
              </a:spcAft>
              <a:buClr>
                <a:schemeClr val="dk1"/>
              </a:buClr>
              <a:buSzPts val="1100"/>
              <a:buFont typeface="Arial"/>
              <a:buNone/>
            </a:pPr>
            <a:endParaRPr sz="1300">
              <a:solidFill>
                <a:schemeClr val="lt1"/>
              </a:solidFill>
              <a:latin typeface="DM Sans"/>
              <a:ea typeface="DM Sans"/>
              <a:cs typeface="DM Sans"/>
              <a:sym typeface="DM Sans"/>
            </a:endParaRPr>
          </a:p>
          <a:p>
            <a:pPr marL="457200" lvl="0" indent="-311150" algn="l" rtl="0">
              <a:lnSpc>
                <a:spcPct val="90000"/>
              </a:lnSpc>
              <a:spcBef>
                <a:spcPts val="500"/>
              </a:spcBef>
              <a:spcAft>
                <a:spcPts val="0"/>
              </a:spcAft>
              <a:buClr>
                <a:schemeClr val="lt1"/>
              </a:buClr>
              <a:buSzPts val="1300"/>
              <a:buFont typeface="DM Sans"/>
              <a:buAutoNum type="arabicPeriod"/>
            </a:pPr>
            <a:r>
              <a:rPr lang="en" sz="1300">
                <a:solidFill>
                  <a:schemeClr val="lt1"/>
                </a:solidFill>
                <a:latin typeface="DM Sans"/>
                <a:ea typeface="DM Sans"/>
                <a:cs typeface="DM Sans"/>
                <a:sym typeface="DM Sans"/>
              </a:rPr>
              <a:t>Create a graph of this situation where the number of miles over the posted speed limit is on the horizontal axis and the cost of the ticket is on the vertical axis.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Does this graph represent a function?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What domain and range are reasonable for this function? How do you see these in the graph? </a:t>
            </a:r>
            <a:endParaRPr sz="1300">
              <a:solidFill>
                <a:schemeClr val="lt1"/>
              </a:solidFill>
              <a:latin typeface="DM Sans"/>
              <a:ea typeface="DM Sans"/>
              <a:cs typeface="DM Sans"/>
              <a:sym typeface="DM Sans"/>
            </a:endParaRPr>
          </a:p>
          <a:p>
            <a:pPr marL="457200" lvl="0" indent="-311150" algn="l" rtl="0">
              <a:lnSpc>
                <a:spcPct val="90000"/>
              </a:lnSpc>
              <a:spcBef>
                <a:spcPts val="0"/>
              </a:spcBef>
              <a:spcAft>
                <a:spcPts val="0"/>
              </a:spcAft>
              <a:buClr>
                <a:schemeClr val="lt1"/>
              </a:buClr>
              <a:buSzPts val="1300"/>
              <a:buFont typeface="DM Sans"/>
              <a:buAutoNum type="arabicPeriod"/>
            </a:pPr>
            <a:r>
              <a:rPr lang="en" sz="1300">
                <a:solidFill>
                  <a:schemeClr val="lt1"/>
                </a:solidFill>
                <a:latin typeface="DM Sans"/>
                <a:ea typeface="DM Sans"/>
                <a:cs typeface="DM Sans"/>
                <a:sym typeface="DM Sans"/>
              </a:rPr>
              <a:t>Suppose the posted speed limit is 65 miles per hour. Create a “formula” that takes the driver’s speed at the time of incident in that zone and generates the cost of the driver’s speeding ticket.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Explain how the formula you created works. What is the input? What is the output?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Define any variables you use and illustrate how the formula(s) work.</a:t>
            </a:r>
            <a:endParaRPr sz="2600">
              <a:solidFill>
                <a:schemeClr val="lt1"/>
              </a:solidFill>
              <a:latin typeface="DM Sans"/>
              <a:ea typeface="DM Sans"/>
              <a:cs typeface="DM Sans"/>
              <a:sym typeface="DM Sans"/>
            </a:endParaRPr>
          </a:p>
        </p:txBody>
      </p:sp>
      <p:sp>
        <p:nvSpPr>
          <p:cNvPr id="331" name="Google Shape;331;p51"/>
          <p:cNvSpPr txBox="1"/>
          <p:nvPr/>
        </p:nvSpPr>
        <p:spPr>
          <a:xfrm>
            <a:off x="615900" y="368375"/>
            <a:ext cx="68061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32" name="Google Shape;332;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7"/>
        <p:cNvGrpSpPr/>
        <p:nvPr/>
      </p:nvGrpSpPr>
      <p:grpSpPr>
        <a:xfrm>
          <a:off x="0" y="0"/>
          <a:ext cx="0" cy="0"/>
          <a:chOff x="0" y="0"/>
          <a:chExt cx="0" cy="0"/>
        </a:xfrm>
      </p:grpSpPr>
      <p:cxnSp>
        <p:nvCxnSpPr>
          <p:cNvPr id="338" name="Google Shape;338;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9" name="Google Shape;339;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40" name="Google Shape;340;p52"/>
          <p:cNvSpPr txBox="1"/>
          <p:nvPr/>
        </p:nvSpPr>
        <p:spPr>
          <a:xfrm>
            <a:off x="615900" y="368375"/>
            <a:ext cx="81171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1" name="Google Shape;341;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2"/>
          <p:cNvSpPr txBox="1"/>
          <p:nvPr/>
        </p:nvSpPr>
        <p:spPr>
          <a:xfrm>
            <a:off x="6735575" y="2976075"/>
            <a:ext cx="1561500" cy="677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201.f: Build a function that models a relationship between two quantities.</a:t>
            </a:r>
            <a:endParaRPr sz="1100" b="1">
              <a:solidFill>
                <a:srgbClr val="145758"/>
              </a:solidFill>
              <a:latin typeface="DM Sans"/>
              <a:ea typeface="DM Sans"/>
              <a:cs typeface="DM Sans"/>
              <a:sym typeface="DM Sans"/>
            </a:endParaRPr>
          </a:p>
        </p:txBody>
      </p:sp>
      <p:sp>
        <p:nvSpPr>
          <p:cNvPr id="343" name="Google Shape;343;p52"/>
          <p:cNvSpPr txBox="1"/>
          <p:nvPr/>
        </p:nvSpPr>
        <p:spPr>
          <a:xfrm>
            <a:off x="615900" y="907175"/>
            <a:ext cx="5917800" cy="3834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 sz="1300" b="1">
                <a:solidFill>
                  <a:schemeClr val="lt1"/>
                </a:solidFill>
                <a:latin typeface="DM Sans"/>
                <a:ea typeface="DM Sans"/>
                <a:cs typeface="DM Sans"/>
                <a:sym typeface="DM Sans"/>
              </a:rPr>
              <a:t>Part A: Speeding in Massachusetts</a:t>
            </a:r>
            <a:endParaRPr sz="1300" b="1">
              <a:solidFill>
                <a:schemeClr val="lt1"/>
              </a:solidFill>
              <a:latin typeface="DM Sans"/>
              <a:ea typeface="DM Sans"/>
              <a:cs typeface="DM Sans"/>
              <a:sym typeface="DM Sans"/>
            </a:endParaRPr>
          </a:p>
          <a:p>
            <a:pPr marL="0" lvl="0" indent="0" algn="l" rtl="0">
              <a:spcBef>
                <a:spcPts val="0"/>
              </a:spcBef>
              <a:spcAft>
                <a:spcPts val="0"/>
              </a:spcAft>
              <a:buClr>
                <a:schemeClr val="dk1"/>
              </a:buClr>
              <a:buSzPts val="1100"/>
              <a:buFont typeface="Arial"/>
              <a:buNone/>
            </a:pPr>
            <a:endParaRPr sz="1300" b="1" i="1">
              <a:solidFill>
                <a:schemeClr val="lt1"/>
              </a:solidFill>
              <a:latin typeface="DM Sans"/>
              <a:ea typeface="DM Sans"/>
              <a:cs typeface="DM Sans"/>
              <a:sym typeface="DM Sans"/>
            </a:endParaRPr>
          </a:p>
          <a:p>
            <a:pPr marL="0" lvl="0" indent="0" algn="l" rtl="0">
              <a:lnSpc>
                <a:spcPct val="90000"/>
              </a:lnSpc>
              <a:spcBef>
                <a:spcPts val="0"/>
              </a:spcBef>
              <a:spcAft>
                <a:spcPts val="0"/>
              </a:spcAft>
              <a:buClr>
                <a:schemeClr val="dk1"/>
              </a:buClr>
              <a:buSzPts val="1100"/>
              <a:buFont typeface="Arial"/>
              <a:buNone/>
            </a:pPr>
            <a:r>
              <a:rPr lang="en" sz="1300">
                <a:solidFill>
                  <a:schemeClr val="lt1"/>
                </a:solidFill>
                <a:latin typeface="DM Sans"/>
                <a:ea typeface="DM Sans"/>
                <a:cs typeface="DM Sans"/>
                <a:sym typeface="DM Sans"/>
              </a:rPr>
              <a:t>A speeding ticket fine in Massachusetts is $100 for any speed up to 10 miles above the posted speed limit. The fine increases by $10 for each additional mile an hour after the first 10. </a:t>
            </a:r>
            <a:endParaRPr sz="1300">
              <a:solidFill>
                <a:schemeClr val="lt1"/>
              </a:solidFill>
              <a:latin typeface="DM Sans"/>
              <a:ea typeface="DM Sans"/>
              <a:cs typeface="DM Sans"/>
              <a:sym typeface="DM Sans"/>
            </a:endParaRPr>
          </a:p>
          <a:p>
            <a:pPr marL="0" lvl="1" indent="0" algn="l" rtl="0">
              <a:lnSpc>
                <a:spcPct val="90000"/>
              </a:lnSpc>
              <a:spcBef>
                <a:spcPts val="500"/>
              </a:spcBef>
              <a:spcAft>
                <a:spcPts val="0"/>
              </a:spcAft>
              <a:buClr>
                <a:schemeClr val="dk1"/>
              </a:buClr>
              <a:buSzPts val="1100"/>
              <a:buFont typeface="Arial"/>
              <a:buNone/>
            </a:pPr>
            <a:r>
              <a:rPr lang="en" sz="1300">
                <a:solidFill>
                  <a:schemeClr val="lt1"/>
                </a:solidFill>
                <a:latin typeface="DM Sans"/>
                <a:ea typeface="DM Sans"/>
                <a:cs typeface="DM Sans"/>
                <a:sym typeface="DM Sans"/>
              </a:rPr>
              <a:t>[Source: </a:t>
            </a:r>
            <a:r>
              <a:rPr lang="en" sz="1300" u="sng">
                <a:solidFill>
                  <a:schemeClr val="lt1"/>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Speeding Ticket FAQs | Massachusetts Speeding Ticket Lawyer</a:t>
            </a:r>
            <a:r>
              <a:rPr lang="en" sz="1300">
                <a:solidFill>
                  <a:schemeClr val="lt1"/>
                </a:solidFill>
                <a:latin typeface="DM Sans"/>
                <a:ea typeface="DM Sans"/>
                <a:cs typeface="DM Sans"/>
                <a:sym typeface="DM Sans"/>
              </a:rPr>
              <a:t>]</a:t>
            </a:r>
            <a:endParaRPr sz="1300">
              <a:solidFill>
                <a:schemeClr val="lt1"/>
              </a:solidFill>
              <a:latin typeface="DM Sans"/>
              <a:ea typeface="DM Sans"/>
              <a:cs typeface="DM Sans"/>
              <a:sym typeface="DM Sans"/>
            </a:endParaRPr>
          </a:p>
          <a:p>
            <a:pPr marL="457200" lvl="1" indent="0" algn="l" rtl="0">
              <a:lnSpc>
                <a:spcPct val="90000"/>
              </a:lnSpc>
              <a:spcBef>
                <a:spcPts val="500"/>
              </a:spcBef>
              <a:spcAft>
                <a:spcPts val="0"/>
              </a:spcAft>
              <a:buClr>
                <a:schemeClr val="dk1"/>
              </a:buClr>
              <a:buSzPts val="1100"/>
              <a:buFont typeface="Arial"/>
              <a:buNone/>
            </a:pPr>
            <a:endParaRPr sz="1300">
              <a:solidFill>
                <a:schemeClr val="lt1"/>
              </a:solidFill>
              <a:latin typeface="DM Sans"/>
              <a:ea typeface="DM Sans"/>
              <a:cs typeface="DM Sans"/>
              <a:sym typeface="DM Sans"/>
            </a:endParaRPr>
          </a:p>
          <a:p>
            <a:pPr marL="457200" lvl="0" indent="-311150" algn="l" rtl="0">
              <a:lnSpc>
                <a:spcPct val="90000"/>
              </a:lnSpc>
              <a:spcBef>
                <a:spcPts val="500"/>
              </a:spcBef>
              <a:spcAft>
                <a:spcPts val="0"/>
              </a:spcAft>
              <a:buClr>
                <a:schemeClr val="lt1"/>
              </a:buClr>
              <a:buSzPts val="1300"/>
              <a:buFont typeface="DM Sans"/>
              <a:buAutoNum type="arabicPeriod"/>
            </a:pPr>
            <a:r>
              <a:rPr lang="en" sz="1300">
                <a:solidFill>
                  <a:schemeClr val="lt1"/>
                </a:solidFill>
                <a:latin typeface="DM Sans"/>
                <a:ea typeface="DM Sans"/>
                <a:cs typeface="DM Sans"/>
                <a:sym typeface="DM Sans"/>
              </a:rPr>
              <a:t>Create a graph of this situation where the number of miles over the posted speed limit is on the horizontal axis and the cost of the ticket is on the vertical axis.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Does this graph represent a function?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What domain and range are reasonable for this function? How do you see these in the graph? </a:t>
            </a:r>
            <a:endParaRPr sz="1300">
              <a:solidFill>
                <a:schemeClr val="lt1"/>
              </a:solidFill>
              <a:latin typeface="DM Sans"/>
              <a:ea typeface="DM Sans"/>
              <a:cs typeface="DM Sans"/>
              <a:sym typeface="DM Sans"/>
            </a:endParaRPr>
          </a:p>
          <a:p>
            <a:pPr marL="457200" lvl="0" indent="-311150" algn="l" rtl="0">
              <a:lnSpc>
                <a:spcPct val="90000"/>
              </a:lnSpc>
              <a:spcBef>
                <a:spcPts val="0"/>
              </a:spcBef>
              <a:spcAft>
                <a:spcPts val="0"/>
              </a:spcAft>
              <a:buClr>
                <a:schemeClr val="lt1"/>
              </a:buClr>
              <a:buSzPts val="1300"/>
              <a:buFont typeface="DM Sans"/>
              <a:buAutoNum type="arabicPeriod"/>
            </a:pPr>
            <a:r>
              <a:rPr lang="en" sz="1300">
                <a:solidFill>
                  <a:schemeClr val="lt1"/>
                </a:solidFill>
                <a:latin typeface="DM Sans"/>
                <a:ea typeface="DM Sans"/>
                <a:cs typeface="DM Sans"/>
                <a:sym typeface="DM Sans"/>
              </a:rPr>
              <a:t>Suppose the posted speed limit is 65 miles per hour. Create a “formula” that takes the driver’s speed at the time of incident in that zone and generates the cost of the driver’s speeding ticket.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Explain how the formula you created works. What is the input? What is the output? </a:t>
            </a:r>
            <a:endParaRPr sz="1300">
              <a:solidFill>
                <a:schemeClr val="lt1"/>
              </a:solidFill>
              <a:latin typeface="DM Sans"/>
              <a:ea typeface="DM Sans"/>
              <a:cs typeface="DM Sans"/>
              <a:sym typeface="DM Sans"/>
            </a:endParaRPr>
          </a:p>
          <a:p>
            <a:pPr marL="914400" lvl="1" indent="-311150" algn="l" rtl="0">
              <a:lnSpc>
                <a:spcPct val="90000"/>
              </a:lnSpc>
              <a:spcBef>
                <a:spcPts val="0"/>
              </a:spcBef>
              <a:spcAft>
                <a:spcPts val="0"/>
              </a:spcAft>
              <a:buClr>
                <a:schemeClr val="lt1"/>
              </a:buClr>
              <a:buSzPts val="1300"/>
              <a:buFont typeface="DM Sans"/>
              <a:buAutoNum type="alphaLcPeriod"/>
            </a:pPr>
            <a:r>
              <a:rPr lang="en" sz="1300">
                <a:solidFill>
                  <a:schemeClr val="lt1"/>
                </a:solidFill>
                <a:latin typeface="DM Sans"/>
                <a:ea typeface="DM Sans"/>
                <a:cs typeface="DM Sans"/>
                <a:sym typeface="DM Sans"/>
              </a:rPr>
              <a:t>Define any variables you use and illustrate how the formula(s) work.</a:t>
            </a:r>
            <a:endParaRPr sz="2600">
              <a:solidFill>
                <a:schemeClr val="lt1"/>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47"/>
        <p:cNvGrpSpPr/>
        <p:nvPr/>
      </p:nvGrpSpPr>
      <p:grpSpPr>
        <a:xfrm>
          <a:off x="0" y="0"/>
          <a:ext cx="0" cy="0"/>
          <a:chOff x="0" y="0"/>
          <a:chExt cx="0" cy="0"/>
        </a:xfrm>
      </p:grpSpPr>
      <p:sp>
        <p:nvSpPr>
          <p:cNvPr id="348" name="Google Shape;348;p5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M201 Function Concepts, students will employ the following learning principles: </a:t>
            </a:r>
            <a:endParaRPr sz="900" b="1">
              <a:solidFill>
                <a:schemeClr val="dk1"/>
              </a:solidFill>
              <a:latin typeface="DM Sans"/>
              <a:ea typeface="DM Sans"/>
              <a:cs typeface="DM Sans"/>
              <a:sym typeface="DM Sans"/>
            </a:endParaRPr>
          </a:p>
        </p:txBody>
      </p:sp>
      <p:sp>
        <p:nvSpPr>
          <p:cNvPr id="349" name="Google Shape;349;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50" name="Google Shape;350;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51" name="Google Shape;351;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53" name="Google Shape;353;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54" name="Google Shape;354;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55" name="Google Shape;355;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9"/>
        <p:cNvGrpSpPr/>
        <p:nvPr/>
      </p:nvGrpSpPr>
      <p:grpSpPr>
        <a:xfrm>
          <a:off x="0" y="0"/>
          <a:ext cx="0" cy="0"/>
          <a:chOff x="0" y="0"/>
          <a:chExt cx="0" cy="0"/>
        </a:xfrm>
      </p:grpSpPr>
      <p:sp>
        <p:nvSpPr>
          <p:cNvPr id="360" name="Google Shape;360;p5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M201 Function Concepts, students will employ the following learning principles: </a:t>
            </a:r>
            <a:endParaRPr sz="900" b="1">
              <a:solidFill>
                <a:schemeClr val="dk1"/>
              </a:solidFill>
              <a:latin typeface="DM Sans"/>
              <a:ea typeface="DM Sans"/>
              <a:cs typeface="DM Sans"/>
              <a:sym typeface="DM Sans"/>
            </a:endParaRPr>
          </a:p>
        </p:txBody>
      </p:sp>
      <p:sp>
        <p:nvSpPr>
          <p:cNvPr id="361" name="Google Shape;361;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2" name="Google Shape;362;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63" name="Google Shape;363;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4" name="Google Shape;364;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5" name="Google Shape;365;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6" name="Google Shape;366;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67" name="Google Shape;367;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68" name="Google Shape;368;p54"/>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2"/>
        <p:cNvGrpSpPr/>
        <p:nvPr/>
      </p:nvGrpSpPr>
      <p:grpSpPr>
        <a:xfrm>
          <a:off x="0" y="0"/>
          <a:ext cx="0" cy="0"/>
          <a:chOff x="0" y="0"/>
          <a:chExt cx="0" cy="0"/>
        </a:xfrm>
      </p:grpSpPr>
      <p:sp>
        <p:nvSpPr>
          <p:cNvPr id="373" name="Google Shape;373;p55"/>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M201 Function Concepts, students will employ the following learning principles: </a:t>
            </a:r>
            <a:endParaRPr sz="900" b="1">
              <a:solidFill>
                <a:schemeClr val="dk1"/>
              </a:solidFill>
              <a:latin typeface="DM Sans"/>
              <a:ea typeface="DM Sans"/>
              <a:cs typeface="DM Sans"/>
              <a:sym typeface="DM Sans"/>
            </a:endParaRPr>
          </a:p>
        </p:txBody>
      </p:sp>
      <p:sp>
        <p:nvSpPr>
          <p:cNvPr id="374" name="Google Shape;374;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75" name="Google Shape;375;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6" name="Google Shape;376;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7" name="Google Shape;377;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8" name="Google Shape;378;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79" name="Google Shape;379;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Share what </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81" name="Google Shape;381;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82" name="Google Shape;382;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86"/>
        <p:cNvGrpSpPr/>
        <p:nvPr/>
      </p:nvGrpSpPr>
      <p:grpSpPr>
        <a:xfrm>
          <a:off x="0" y="0"/>
          <a:ext cx="0" cy="0"/>
          <a:chOff x="0" y="0"/>
          <a:chExt cx="0" cy="0"/>
        </a:xfrm>
      </p:grpSpPr>
      <p:cxnSp>
        <p:nvCxnSpPr>
          <p:cNvPr id="387" name="Google Shape;387;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88" name="Google Shape;388;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389" name="Google Shape;389;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93"/>
        <p:cNvGrpSpPr/>
        <p:nvPr/>
      </p:nvGrpSpPr>
      <p:grpSpPr>
        <a:xfrm>
          <a:off x="0" y="0"/>
          <a:ext cx="0" cy="0"/>
          <a:chOff x="0" y="0"/>
          <a:chExt cx="0" cy="0"/>
        </a:xfrm>
      </p:grpSpPr>
      <p:cxnSp>
        <p:nvCxnSpPr>
          <p:cNvPr id="394" name="Google Shape;394;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95" name="Google Shape;395;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96" name="Google Shape;396;p57"/>
          <p:cNvSpPr txBox="1"/>
          <p:nvPr/>
        </p:nvSpPr>
        <p:spPr>
          <a:xfrm>
            <a:off x="664600" y="1027825"/>
            <a:ext cx="7924800" cy="3463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lt1"/>
                </a:solidFill>
                <a:latin typeface="DM Sans"/>
                <a:ea typeface="DM Sans"/>
                <a:cs typeface="DM Sans"/>
                <a:sym typeface="DM Sans"/>
              </a:rPr>
              <a:t>“The development of mathematical understanding over the course of human history and for students in classrooms today relies on diverse and multidimensional ways of thinking, learning, and knowing (Boaler &amp; Staples, 2008; Joseph, 2011). Ability labels obscure and distort this fact, compressing mathematical ability into a single linear scale. For example, a student may be fast and accurate with arithmetic computations but struggle to explain their reasoning. Teachers may label such a student “high” or “advanced” because the predominant culture privileges quick computation as an indicator of mathematical ability. But this label omits many important facets of the student’s current strengths and learning needs.”  -National Council of Teachers of Mathematics </a:t>
            </a:r>
            <a:endParaRPr sz="1500">
              <a:solidFill>
                <a:schemeClr val="lt1"/>
              </a:solidFill>
              <a:latin typeface="DM Sans"/>
              <a:ea typeface="DM Sans"/>
              <a:cs typeface="DM Sans"/>
              <a:sym typeface="DM Sans"/>
            </a:endParaRPr>
          </a:p>
        </p:txBody>
      </p:sp>
      <p:sp>
        <p:nvSpPr>
          <p:cNvPr id="397" name="Google Shape;397;p5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01"/>
        <p:cNvGrpSpPr/>
        <p:nvPr/>
      </p:nvGrpSpPr>
      <p:grpSpPr>
        <a:xfrm>
          <a:off x="0" y="0"/>
          <a:ext cx="0" cy="0"/>
          <a:chOff x="0" y="0"/>
          <a:chExt cx="0" cy="0"/>
        </a:xfrm>
      </p:grpSpPr>
      <p:sp>
        <p:nvSpPr>
          <p:cNvPr id="402" name="Google Shape;402;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03" name="Google Shape;403;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04" name="Google Shape;404;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06" name="Google Shape;406;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pic>
        <p:nvPicPr>
          <p:cNvPr id="407" name="Google Shape;407;p58"/>
          <p:cNvPicPr preferRelativeResize="0"/>
          <p:nvPr/>
        </p:nvPicPr>
        <p:blipFill rotWithShape="1">
          <a:blip r:embed="rId3">
            <a:alphaModFix/>
          </a:blip>
          <a:srcRect b="17518"/>
          <a:stretch/>
        </p:blipFill>
        <p:spPr>
          <a:xfrm>
            <a:off x="4162850" y="100325"/>
            <a:ext cx="4494451" cy="49428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1"/>
        <p:cNvGrpSpPr/>
        <p:nvPr/>
      </p:nvGrpSpPr>
      <p:grpSpPr>
        <a:xfrm>
          <a:off x="0" y="0"/>
          <a:ext cx="0" cy="0"/>
          <a:chOff x="0" y="0"/>
          <a:chExt cx="0" cy="0"/>
        </a:xfrm>
      </p:grpSpPr>
      <p:cxnSp>
        <p:nvCxnSpPr>
          <p:cNvPr id="412" name="Google Shape;412;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13" name="Google Shape;413;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4" name="Google Shape;414;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15" name="Google Shape;415;p5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17" name="Google Shape;417;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8" name="Google Shape;418;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pic>
        <p:nvPicPr>
          <p:cNvPr id="419" name="Google Shape;419;p59"/>
          <p:cNvPicPr preferRelativeResize="0"/>
          <p:nvPr/>
        </p:nvPicPr>
        <p:blipFill rotWithShape="1">
          <a:blip r:embed="rId3">
            <a:alphaModFix/>
          </a:blip>
          <a:srcRect b="17518"/>
          <a:stretch/>
        </p:blipFill>
        <p:spPr>
          <a:xfrm>
            <a:off x="4162850" y="100325"/>
            <a:ext cx="4494451" cy="49428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23"/>
        <p:cNvGrpSpPr/>
        <p:nvPr/>
      </p:nvGrpSpPr>
      <p:grpSpPr>
        <a:xfrm>
          <a:off x="0" y="0"/>
          <a:ext cx="0" cy="0"/>
          <a:chOff x="0" y="0"/>
          <a:chExt cx="0" cy="0"/>
        </a:xfrm>
      </p:grpSpPr>
      <p:cxnSp>
        <p:nvCxnSpPr>
          <p:cNvPr id="424" name="Google Shape;424;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25" name="Google Shape;425;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26" name="Google Shape;426;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27" name="Google Shape;427;p60"/>
          <p:cNvGraphicFramePr/>
          <p:nvPr/>
        </p:nvGraphicFramePr>
        <p:xfrm>
          <a:off x="1037388" y="1308850"/>
          <a:ext cx="7324275" cy="2410105"/>
        </p:xfrm>
        <a:graphic>
          <a:graphicData uri="http://schemas.openxmlformats.org/drawingml/2006/table">
            <a:tbl>
              <a:tblPr>
                <a:noFill/>
                <a:tableStyleId>{7A08B41E-49AF-44B7-AC98-367BE3CA382C}</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28" name="Google Shape;428;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1"/>
            <a:ext cx="5917800" cy="2283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r>
              <a:rPr lang="en" sz="3500">
                <a:solidFill>
                  <a:schemeClr val="lt1"/>
                </a:solidFill>
                <a:latin typeface="DM Sans"/>
                <a:ea typeface="DM Sans"/>
                <a:cs typeface="DM Sans"/>
                <a:sym typeface="DM Sans"/>
              </a:rPr>
              <a:t>Community Builder:</a:t>
            </a:r>
            <a:br>
              <a:rPr lang="en" sz="3500">
                <a:solidFill>
                  <a:schemeClr val="lt1"/>
                </a:solidFill>
                <a:latin typeface="Nanum Myeongjo"/>
                <a:ea typeface="Nanum Myeongjo"/>
                <a:cs typeface="Nanum Myeongjo"/>
                <a:sym typeface="Nanum Myeongjo"/>
              </a:rPr>
            </a:br>
            <a:r>
              <a:rPr lang="en" sz="3500">
                <a:solidFill>
                  <a:schemeClr val="lt1"/>
                </a:solidFill>
                <a:latin typeface="Nanum Myeongjo"/>
                <a:ea typeface="Nanum Myeongjo"/>
                <a:cs typeface="Nanum Myeongjo"/>
                <a:sym typeface="Nanum Myeongjo"/>
              </a:rPr>
              <a:t>Write your 6 word math story. Get ready to share!</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33"/>
        <p:cNvGrpSpPr/>
        <p:nvPr/>
      </p:nvGrpSpPr>
      <p:grpSpPr>
        <a:xfrm>
          <a:off x="0" y="0"/>
          <a:ext cx="0" cy="0"/>
          <a:chOff x="0" y="0"/>
          <a:chExt cx="0" cy="0"/>
        </a:xfrm>
      </p:grpSpPr>
      <p:cxnSp>
        <p:nvCxnSpPr>
          <p:cNvPr id="434" name="Google Shape;434;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5" name="Google Shape;435;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6" name="Google Shape;436;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
        <p:nvSpPr>
          <p:cNvPr id="437" name="Google Shape;437;p61"/>
          <p:cNvSpPr txBox="1"/>
          <p:nvPr/>
        </p:nvSpPr>
        <p:spPr>
          <a:xfrm>
            <a:off x="615900" y="1001525"/>
            <a:ext cx="7442100" cy="3410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lt1"/>
                </a:solidFill>
                <a:latin typeface="DM Sans"/>
                <a:ea typeface="DM Sans"/>
                <a:cs typeface="DM Sans"/>
                <a:sym typeface="DM Sans"/>
              </a:rPr>
              <a:t>“Intellect or knowledge is what we learn or understand about various topics, concepts, and paradigms. It is the understanding, enhancement, and exercising of mental powers and capacities that allow one to better understand and critique the world.” (Muhammad &amp; Love, 2021, p. 102)</a:t>
            </a:r>
            <a:endParaRPr sz="20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0"/>
              </a:spcAft>
              <a:buClr>
                <a:schemeClr val="dk1"/>
              </a:buClr>
              <a:buSzPts val="1100"/>
              <a:buFont typeface="Arial"/>
              <a:buNone/>
            </a:pPr>
            <a:endParaRPr sz="2300">
              <a:solidFill>
                <a:schemeClr val="lt1"/>
              </a:solidFill>
              <a:latin typeface="DM Sans"/>
              <a:ea typeface="DM Sans"/>
              <a:cs typeface="DM Sans"/>
              <a:sym typeface="DM Sans"/>
            </a:endParaRPr>
          </a:p>
          <a:p>
            <a:pPr marL="457200" lvl="0" indent="0" algn="l" rtl="0">
              <a:lnSpc>
                <a:spcPct val="115000"/>
              </a:lnSpc>
              <a:spcBef>
                <a:spcPts val="1200"/>
              </a:spcBef>
              <a:spcAft>
                <a:spcPts val="1200"/>
              </a:spcAft>
              <a:buClr>
                <a:schemeClr val="dk1"/>
              </a:buClr>
              <a:buSzPts val="1100"/>
              <a:buFont typeface="Arial"/>
              <a:buNone/>
            </a:pPr>
            <a:r>
              <a:rPr lang="en" sz="1100">
                <a:solidFill>
                  <a:schemeClr val="lt1"/>
                </a:solidFill>
              </a:rPr>
              <a:t>Source: Muhammad, G., Love, B. L., &amp; Scholastic Inc.,. (2020). Cultivating genius: An equity framework for culturally and historically responsive literacy.</a:t>
            </a:r>
            <a:endParaRPr sz="3200">
              <a:solidFill>
                <a:schemeClr val="lt1"/>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41"/>
        <p:cNvGrpSpPr/>
        <p:nvPr/>
      </p:nvGrpSpPr>
      <p:grpSpPr>
        <a:xfrm>
          <a:off x="0" y="0"/>
          <a:ext cx="0" cy="0"/>
          <a:chOff x="0" y="0"/>
          <a:chExt cx="0" cy="0"/>
        </a:xfrm>
      </p:grpSpPr>
      <p:cxnSp>
        <p:nvCxnSpPr>
          <p:cNvPr id="442" name="Google Shape;442;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43" name="Google Shape;443;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44" name="Google Shape;444;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45" name="Google Shape;445;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6" name="Google Shape;446;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47" name="Google Shape;447;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48" name="Google Shape;448;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49" name="Google Shape;449;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50" name="Google Shape;450;p62"/>
          <p:cNvSpPr txBox="1"/>
          <p:nvPr/>
        </p:nvSpPr>
        <p:spPr>
          <a:xfrm>
            <a:off x="325175" y="2843600"/>
            <a:ext cx="21699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201.f: Build a function that models a relationship between two quantities.</a:t>
            </a:r>
            <a:endParaRPr sz="1000" b="1">
              <a:solidFill>
                <a:schemeClr val="dk1"/>
              </a:solidFill>
              <a:latin typeface="DM Sans"/>
              <a:ea typeface="DM Sans"/>
              <a:cs typeface="DM Sans"/>
              <a:sym typeface="DM Sans"/>
            </a:endParaRPr>
          </a:p>
        </p:txBody>
      </p:sp>
      <p:cxnSp>
        <p:nvCxnSpPr>
          <p:cNvPr id="451" name="Google Shape;451;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52" name="Google Shape;452;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53" name="Google Shape;453;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54" name="Google Shape;454;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55" name="Google Shape;455;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59"/>
        <p:cNvGrpSpPr/>
        <p:nvPr/>
      </p:nvGrpSpPr>
      <p:grpSpPr>
        <a:xfrm>
          <a:off x="0" y="0"/>
          <a:ext cx="0" cy="0"/>
          <a:chOff x="0" y="0"/>
          <a:chExt cx="0" cy="0"/>
        </a:xfrm>
      </p:grpSpPr>
      <p:cxnSp>
        <p:nvCxnSpPr>
          <p:cNvPr id="460" name="Google Shape;460;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61" name="Google Shape;461;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62" name="Google Shape;462;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63" name="Google Shape;463;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64" name="Google Shape;464;p63"/>
          <p:cNvSpPr/>
          <p:nvPr/>
        </p:nvSpPr>
        <p:spPr>
          <a:xfrm>
            <a:off x="615894" y="2298334"/>
            <a:ext cx="450710" cy="412109"/>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3"/>
          <p:cNvSpPr/>
          <p:nvPr/>
        </p:nvSpPr>
        <p:spPr>
          <a:xfrm>
            <a:off x="1178639" y="2352244"/>
            <a:ext cx="1649499" cy="304289"/>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1"/>
        <p:cNvGrpSpPr/>
        <p:nvPr/>
      </p:nvGrpSpPr>
      <p:grpSpPr>
        <a:xfrm>
          <a:off x="0" y="0"/>
          <a:ext cx="0" cy="0"/>
          <a:chOff x="0" y="0"/>
          <a:chExt cx="0" cy="0"/>
        </a:xfrm>
      </p:grpSpPr>
      <p:cxnSp>
        <p:nvCxnSpPr>
          <p:cNvPr id="472" name="Google Shape;472;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73" name="Google Shape;473;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74" name="Google Shape;474;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75" name="Google Shape;475;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pic>
        <p:nvPicPr>
          <p:cNvPr id="477" name="Google Shape;477;p64"/>
          <p:cNvPicPr preferRelativeResize="0"/>
          <p:nvPr/>
        </p:nvPicPr>
        <p:blipFill rotWithShape="1">
          <a:blip r:embed="rId3">
            <a:alphaModFix/>
          </a:blip>
          <a:srcRect l="835" t="4596" r="835" b="19184"/>
          <a:stretch/>
        </p:blipFill>
        <p:spPr>
          <a:xfrm>
            <a:off x="2083550" y="898725"/>
            <a:ext cx="3953488" cy="4078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1"/>
        <p:cNvGrpSpPr/>
        <p:nvPr/>
      </p:nvGrpSpPr>
      <p:grpSpPr>
        <a:xfrm>
          <a:off x="0" y="0"/>
          <a:ext cx="0" cy="0"/>
          <a:chOff x="0" y="0"/>
          <a:chExt cx="0" cy="0"/>
        </a:xfrm>
      </p:grpSpPr>
      <p:cxnSp>
        <p:nvCxnSpPr>
          <p:cNvPr id="482" name="Google Shape;482;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83" name="Google Shape;483;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4" name="Google Shape;484;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pic>
        <p:nvPicPr>
          <p:cNvPr id="485" name="Google Shape;485;p65"/>
          <p:cNvPicPr preferRelativeResize="0"/>
          <p:nvPr/>
        </p:nvPicPr>
        <p:blipFill>
          <a:blip r:embed="rId3">
            <a:alphaModFix/>
          </a:blip>
          <a:stretch>
            <a:fillRect/>
          </a:stretch>
        </p:blipFill>
        <p:spPr>
          <a:xfrm>
            <a:off x="3016200" y="101600"/>
            <a:ext cx="4006575" cy="4783999"/>
          </a:xfrm>
          <a:prstGeom prst="rect">
            <a:avLst/>
          </a:prstGeom>
          <a:noFill/>
          <a:ln>
            <a:noFill/>
          </a:ln>
        </p:spPr>
      </p:pic>
      <p:sp>
        <p:nvSpPr>
          <p:cNvPr id="486" name="Google Shape;486;p65"/>
          <p:cNvSpPr/>
          <p:nvPr/>
        </p:nvSpPr>
        <p:spPr>
          <a:xfrm>
            <a:off x="6771875" y="19691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5"/>
          <p:cNvSpPr txBox="1"/>
          <p:nvPr/>
        </p:nvSpPr>
        <p:spPr>
          <a:xfrm>
            <a:off x="6967925" y="26958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1"/>
        <p:cNvGrpSpPr/>
        <p:nvPr/>
      </p:nvGrpSpPr>
      <p:grpSpPr>
        <a:xfrm>
          <a:off x="0" y="0"/>
          <a:ext cx="0" cy="0"/>
          <a:chOff x="0" y="0"/>
          <a:chExt cx="0" cy="0"/>
        </a:xfrm>
      </p:grpSpPr>
      <p:cxnSp>
        <p:nvCxnSpPr>
          <p:cNvPr id="492" name="Google Shape;492;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93" name="Google Shape;493;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94" name="Google Shape;494;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pic>
        <p:nvPicPr>
          <p:cNvPr id="495" name="Google Shape;495;p66"/>
          <p:cNvPicPr preferRelativeResize="0"/>
          <p:nvPr/>
        </p:nvPicPr>
        <p:blipFill>
          <a:blip r:embed="rId3">
            <a:alphaModFix/>
          </a:blip>
          <a:stretch>
            <a:fillRect/>
          </a:stretch>
        </p:blipFill>
        <p:spPr>
          <a:xfrm>
            <a:off x="1458300" y="918150"/>
            <a:ext cx="2580615" cy="3920550"/>
          </a:xfrm>
          <a:prstGeom prst="rect">
            <a:avLst/>
          </a:prstGeom>
          <a:noFill/>
          <a:ln>
            <a:noFill/>
          </a:ln>
        </p:spPr>
      </p:pic>
      <p:pic>
        <p:nvPicPr>
          <p:cNvPr id="496" name="Google Shape;496;p66"/>
          <p:cNvPicPr preferRelativeResize="0"/>
          <p:nvPr/>
        </p:nvPicPr>
        <p:blipFill>
          <a:blip r:embed="rId4">
            <a:alphaModFix/>
          </a:blip>
          <a:stretch>
            <a:fillRect/>
          </a:stretch>
        </p:blipFill>
        <p:spPr>
          <a:xfrm>
            <a:off x="4121253" y="918150"/>
            <a:ext cx="2273085" cy="3920550"/>
          </a:xfrm>
          <a:prstGeom prst="rect">
            <a:avLst/>
          </a:prstGeom>
          <a:noFill/>
          <a:ln>
            <a:noFill/>
          </a:ln>
        </p:spPr>
      </p:pic>
      <p:pic>
        <p:nvPicPr>
          <p:cNvPr id="497" name="Google Shape;497;p66"/>
          <p:cNvPicPr preferRelativeResize="0"/>
          <p:nvPr/>
        </p:nvPicPr>
        <p:blipFill>
          <a:blip r:embed="rId5">
            <a:alphaModFix/>
          </a:blip>
          <a:stretch>
            <a:fillRect/>
          </a:stretch>
        </p:blipFill>
        <p:spPr>
          <a:xfrm>
            <a:off x="6476650" y="918150"/>
            <a:ext cx="2605735" cy="3920549"/>
          </a:xfrm>
          <a:prstGeom prst="rect">
            <a:avLst/>
          </a:prstGeom>
          <a:noFill/>
          <a:ln>
            <a:noFill/>
          </a:ln>
        </p:spPr>
      </p:pic>
      <p:sp>
        <p:nvSpPr>
          <p:cNvPr id="498" name="Google Shape;498;p66"/>
          <p:cNvSpPr/>
          <p:nvPr/>
        </p:nvSpPr>
        <p:spPr>
          <a:xfrm>
            <a:off x="30000" y="3188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6"/>
          <p:cNvSpPr txBox="1"/>
          <p:nvPr/>
        </p:nvSpPr>
        <p:spPr>
          <a:xfrm>
            <a:off x="226050" y="39150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03"/>
        <p:cNvGrpSpPr/>
        <p:nvPr/>
      </p:nvGrpSpPr>
      <p:grpSpPr>
        <a:xfrm>
          <a:off x="0" y="0"/>
          <a:ext cx="0" cy="0"/>
          <a:chOff x="0" y="0"/>
          <a:chExt cx="0" cy="0"/>
        </a:xfrm>
      </p:grpSpPr>
      <p:cxnSp>
        <p:nvCxnSpPr>
          <p:cNvPr id="504" name="Google Shape;504;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505" name="Google Shape;505;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06" name="Google Shape;506;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07" name="Google Shape;507;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08" name="Google Shape;508;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13"/>
        <p:cNvGrpSpPr/>
        <p:nvPr/>
      </p:nvGrpSpPr>
      <p:grpSpPr>
        <a:xfrm>
          <a:off x="0" y="0"/>
          <a:ext cx="0" cy="0"/>
          <a:chOff x="0" y="0"/>
          <a:chExt cx="0" cy="0"/>
        </a:xfrm>
      </p:grpSpPr>
      <p:cxnSp>
        <p:nvCxnSpPr>
          <p:cNvPr id="514" name="Google Shape;514;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15" name="Google Shape;515;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16" name="Google Shape;516;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0"/>
        <p:cNvGrpSpPr/>
        <p:nvPr/>
      </p:nvGrpSpPr>
      <p:grpSpPr>
        <a:xfrm>
          <a:off x="0" y="0"/>
          <a:ext cx="0" cy="0"/>
          <a:chOff x="0" y="0"/>
          <a:chExt cx="0" cy="0"/>
        </a:xfrm>
      </p:grpSpPr>
      <p:cxnSp>
        <p:nvCxnSpPr>
          <p:cNvPr id="521" name="Google Shape;521;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22" name="Google Shape;522;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3" name="Google Shape;523;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sp>
        <p:nvSpPr>
          <p:cNvPr id="524" name="Google Shape;524;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pic>
        <p:nvPicPr>
          <p:cNvPr id="526" name="Google Shape;526;p69"/>
          <p:cNvPicPr preferRelativeResize="0"/>
          <p:nvPr/>
        </p:nvPicPr>
        <p:blipFill>
          <a:blip r:embed="rId3">
            <a:alphaModFix/>
          </a:blip>
          <a:stretch>
            <a:fillRect/>
          </a:stretch>
        </p:blipFill>
        <p:spPr>
          <a:xfrm>
            <a:off x="2308425" y="948575"/>
            <a:ext cx="4237025" cy="4078051"/>
          </a:xfrm>
          <a:prstGeom prst="rect">
            <a:avLst/>
          </a:prstGeom>
          <a:noFill/>
          <a:ln w="76200" cap="flat" cmpd="sng">
            <a:solidFill>
              <a:srgbClr val="D9D9D9"/>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0"/>
        <p:cNvGrpSpPr/>
        <p:nvPr/>
      </p:nvGrpSpPr>
      <p:grpSpPr>
        <a:xfrm>
          <a:off x="0" y="0"/>
          <a:ext cx="0" cy="0"/>
          <a:chOff x="0" y="0"/>
          <a:chExt cx="0" cy="0"/>
        </a:xfrm>
      </p:grpSpPr>
      <p:cxnSp>
        <p:nvCxnSpPr>
          <p:cNvPr id="531" name="Google Shape;531;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2" name="Google Shape;532;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3" name="Google Shape;533;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34" name="Google Shape;534;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pic>
        <p:nvPicPr>
          <p:cNvPr id="536" name="Google Shape;536;p70"/>
          <p:cNvPicPr preferRelativeResize="0"/>
          <p:nvPr/>
        </p:nvPicPr>
        <p:blipFill>
          <a:blip r:embed="rId3">
            <a:alphaModFix/>
          </a:blip>
          <a:stretch>
            <a:fillRect/>
          </a:stretch>
        </p:blipFill>
        <p:spPr>
          <a:xfrm>
            <a:off x="2308425" y="948575"/>
            <a:ext cx="4237025" cy="4078051"/>
          </a:xfrm>
          <a:prstGeom prst="rect">
            <a:avLst/>
          </a:prstGeom>
          <a:noFill/>
          <a:ln w="76200" cap="flat" cmpd="sng">
            <a:solidFill>
              <a:srgbClr val="D9D9D9"/>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Explain the content and practice expectations for the M201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713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Exploring the Content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40"/>
        <p:cNvGrpSpPr/>
        <p:nvPr/>
      </p:nvGrpSpPr>
      <p:grpSpPr>
        <a:xfrm>
          <a:off x="0" y="0"/>
          <a:ext cx="0" cy="0"/>
          <a:chOff x="0" y="0"/>
          <a:chExt cx="0" cy="0"/>
        </a:xfrm>
      </p:grpSpPr>
      <p:cxnSp>
        <p:nvCxnSpPr>
          <p:cNvPr id="541" name="Google Shape;541;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42" name="Google Shape;542;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43" name="Google Shape;543;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44" name="Google Shape;544;p71"/>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1"/>
          <p:cNvSpPr txBox="1"/>
          <p:nvPr/>
        </p:nvSpPr>
        <p:spPr>
          <a:xfrm>
            <a:off x="6976350" y="2679000"/>
            <a:ext cx="15540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C9FC8D"/>
                </a:solidFill>
                <a:latin typeface="DM Sans"/>
                <a:ea typeface="DM Sans"/>
                <a:cs typeface="DM Sans"/>
                <a:sym typeface="DM Sans"/>
              </a:rPr>
              <a:t>201.d: Build new functions from existing functions.</a:t>
            </a:r>
            <a:endParaRPr sz="1100" b="1">
              <a:solidFill>
                <a:srgbClr val="C9FC8D"/>
              </a:solidFill>
              <a:latin typeface="DM Sans"/>
              <a:ea typeface="DM Sans"/>
              <a:cs typeface="DM Sans"/>
              <a:sym typeface="DM Sans"/>
            </a:endParaRPr>
          </a:p>
        </p:txBody>
      </p:sp>
      <p:pic>
        <p:nvPicPr>
          <p:cNvPr id="546" name="Google Shape;546;p71"/>
          <p:cNvPicPr preferRelativeResize="0"/>
          <p:nvPr/>
        </p:nvPicPr>
        <p:blipFill>
          <a:blip r:embed="rId3">
            <a:alphaModFix/>
          </a:blip>
          <a:stretch>
            <a:fillRect/>
          </a:stretch>
        </p:blipFill>
        <p:spPr>
          <a:xfrm>
            <a:off x="2308425" y="948575"/>
            <a:ext cx="4237025" cy="4078051"/>
          </a:xfrm>
          <a:prstGeom prst="rect">
            <a:avLst/>
          </a:prstGeom>
          <a:noFill/>
          <a:ln w="76200" cap="flat" cmpd="sng">
            <a:solidFill>
              <a:srgbClr val="D9D9D9"/>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50"/>
        <p:cNvGrpSpPr/>
        <p:nvPr/>
      </p:nvGrpSpPr>
      <p:grpSpPr>
        <a:xfrm>
          <a:off x="0" y="0"/>
          <a:ext cx="0" cy="0"/>
          <a:chOff x="0" y="0"/>
          <a:chExt cx="0" cy="0"/>
        </a:xfrm>
      </p:grpSpPr>
      <p:sp>
        <p:nvSpPr>
          <p:cNvPr id="551" name="Google Shape;551;p72"/>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M201 Function Concepts, students will employ the following learning principles: </a:t>
            </a:r>
            <a:endParaRPr b="1">
              <a:solidFill>
                <a:schemeClr val="dk1"/>
              </a:solidFill>
              <a:latin typeface="DM Sans"/>
              <a:ea typeface="DM Sans"/>
              <a:cs typeface="DM Sans"/>
              <a:sym typeface="DM Sans"/>
            </a:endParaRPr>
          </a:p>
        </p:txBody>
      </p:sp>
      <p:sp>
        <p:nvSpPr>
          <p:cNvPr id="552" name="Google Shape;552;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53" name="Google Shape;553;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54" name="Google Shape;554;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5" name="Google Shape;555;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56" name="Google Shape;556;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57" name="Google Shape;557;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58" name="Google Shape;558;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62"/>
        <p:cNvGrpSpPr/>
        <p:nvPr/>
      </p:nvGrpSpPr>
      <p:grpSpPr>
        <a:xfrm>
          <a:off x="0" y="0"/>
          <a:ext cx="0" cy="0"/>
          <a:chOff x="0" y="0"/>
          <a:chExt cx="0" cy="0"/>
        </a:xfrm>
      </p:grpSpPr>
      <p:sp>
        <p:nvSpPr>
          <p:cNvPr id="563" name="Google Shape;563;p7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M201 Function Concepts, students will employ the following learning principles: </a:t>
            </a:r>
            <a:endParaRPr b="1">
              <a:solidFill>
                <a:schemeClr val="dk1"/>
              </a:solidFill>
              <a:latin typeface="DM Sans"/>
              <a:ea typeface="DM Sans"/>
              <a:cs typeface="DM Sans"/>
              <a:sym typeface="DM Sans"/>
            </a:endParaRPr>
          </a:p>
        </p:txBody>
      </p:sp>
      <p:sp>
        <p:nvSpPr>
          <p:cNvPr id="564" name="Google Shape;564;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65" name="Google Shape;565;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66" name="Google Shape;566;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7" name="Google Shape;567;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8" name="Google Shape;568;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9" name="Google Shape;569;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70" name="Google Shape;570;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71" name="Google Shape;571;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76"/>
        <p:cNvGrpSpPr/>
        <p:nvPr/>
      </p:nvGrpSpPr>
      <p:grpSpPr>
        <a:xfrm>
          <a:off x="0" y="0"/>
          <a:ext cx="0" cy="0"/>
          <a:chOff x="0" y="0"/>
          <a:chExt cx="0" cy="0"/>
        </a:xfrm>
      </p:grpSpPr>
      <p:sp>
        <p:nvSpPr>
          <p:cNvPr id="577" name="Google Shape;577;p7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b="1">
                <a:solidFill>
                  <a:schemeClr val="dk1"/>
                </a:solidFill>
                <a:latin typeface="DM Sans"/>
                <a:ea typeface="DM Sans"/>
                <a:cs typeface="DM Sans"/>
                <a:sym typeface="DM Sans"/>
              </a:rPr>
              <a:t>In M201 Function Concepts, students will employ the following learning principles: </a:t>
            </a:r>
            <a:endParaRPr b="1">
              <a:solidFill>
                <a:schemeClr val="dk1"/>
              </a:solidFill>
              <a:latin typeface="DM Sans"/>
              <a:ea typeface="DM Sans"/>
              <a:cs typeface="DM Sans"/>
              <a:sym typeface="DM Sans"/>
            </a:endParaRPr>
          </a:p>
        </p:txBody>
      </p:sp>
      <p:sp>
        <p:nvSpPr>
          <p:cNvPr id="578" name="Google Shape;578;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9" name="Google Shape;579;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80" name="Google Shape;580;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1" name="Google Shape;581;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82" name="Google Shape;582;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83" name="Google Shape;583;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84" name="Google Shape;584;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85" name="Google Shape;585;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BDFCD7"/>
                </a:solidFill>
                <a:latin typeface="DM Sans"/>
                <a:ea typeface="DM Sans"/>
                <a:cs typeface="DM Sans"/>
                <a:sym typeface="DM Sans"/>
              </a:rPr>
              <a:t>Share what </a:t>
            </a:r>
            <a:br>
              <a:rPr lang="en" sz="1600" b="1">
                <a:solidFill>
                  <a:srgbClr val="BDFCD7"/>
                </a:solidFill>
                <a:latin typeface="DM Sans"/>
                <a:ea typeface="DM Sans"/>
                <a:cs typeface="DM Sans"/>
                <a:sym typeface="DM Sans"/>
              </a:rPr>
            </a:br>
            <a:r>
              <a:rPr lang="en"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90"/>
        <p:cNvGrpSpPr/>
        <p:nvPr/>
      </p:nvGrpSpPr>
      <p:grpSpPr>
        <a:xfrm>
          <a:off x="0" y="0"/>
          <a:ext cx="0" cy="0"/>
          <a:chOff x="0" y="0"/>
          <a:chExt cx="0" cy="0"/>
        </a:xfrm>
      </p:grpSpPr>
      <p:cxnSp>
        <p:nvCxnSpPr>
          <p:cNvPr id="591" name="Google Shape;591;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92" name="Google Shape;592;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593" name="Google Shape;593;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97"/>
        <p:cNvGrpSpPr/>
        <p:nvPr/>
      </p:nvGrpSpPr>
      <p:grpSpPr>
        <a:xfrm>
          <a:off x="0" y="0"/>
          <a:ext cx="0" cy="0"/>
          <a:chOff x="0" y="0"/>
          <a:chExt cx="0" cy="0"/>
        </a:xfrm>
      </p:grpSpPr>
      <p:sp>
        <p:nvSpPr>
          <p:cNvPr id="598" name="Google Shape;598;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599" name="Google Shape;599;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0" name="Google Shape;600;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01" name="Google Shape;601;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2" name="Google Shape;602;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pic>
        <p:nvPicPr>
          <p:cNvPr id="603" name="Google Shape;603;p76"/>
          <p:cNvPicPr preferRelativeResize="0"/>
          <p:nvPr/>
        </p:nvPicPr>
        <p:blipFill rotWithShape="1">
          <a:blip r:embed="rId3">
            <a:alphaModFix/>
          </a:blip>
          <a:srcRect/>
          <a:stretch/>
        </p:blipFill>
        <p:spPr>
          <a:xfrm>
            <a:off x="4388563" y="124025"/>
            <a:ext cx="3670476" cy="48939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7"/>
        <p:cNvGrpSpPr/>
        <p:nvPr/>
      </p:nvGrpSpPr>
      <p:grpSpPr>
        <a:xfrm>
          <a:off x="0" y="0"/>
          <a:ext cx="0" cy="0"/>
          <a:chOff x="0" y="0"/>
          <a:chExt cx="0" cy="0"/>
        </a:xfrm>
      </p:grpSpPr>
      <p:sp>
        <p:nvSpPr>
          <p:cNvPr id="608" name="Google Shape;608;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9" name="Google Shape;609;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10" name="Google Shape;610;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11" name="Google Shape;611;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12" name="Google Shape;612;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Round 1:What </a:t>
            </a:r>
            <a:br>
              <a:rPr lang="en" sz="3300">
                <a:solidFill>
                  <a:schemeClr val="dk1"/>
                </a:solidFill>
                <a:latin typeface="Nanum Myeongjo"/>
                <a:ea typeface="Nanum Myeongjo"/>
                <a:cs typeface="Nanum Myeongjo"/>
                <a:sym typeface="Nanum Myeongjo"/>
              </a:rPr>
            </a:br>
            <a:r>
              <a:rPr lang="en"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13" name="Google Shape;613;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pic>
        <p:nvPicPr>
          <p:cNvPr id="615" name="Google Shape;615;p77"/>
          <p:cNvPicPr preferRelativeResize="0"/>
          <p:nvPr/>
        </p:nvPicPr>
        <p:blipFill rotWithShape="1">
          <a:blip r:embed="rId3">
            <a:alphaModFix/>
          </a:blip>
          <a:srcRect/>
          <a:stretch/>
        </p:blipFill>
        <p:spPr>
          <a:xfrm>
            <a:off x="4388563" y="124025"/>
            <a:ext cx="3670476" cy="489395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19"/>
        <p:cNvGrpSpPr/>
        <p:nvPr/>
      </p:nvGrpSpPr>
      <p:grpSpPr>
        <a:xfrm>
          <a:off x="0" y="0"/>
          <a:ext cx="0" cy="0"/>
          <a:chOff x="0" y="0"/>
          <a:chExt cx="0" cy="0"/>
        </a:xfrm>
      </p:grpSpPr>
      <p:cxnSp>
        <p:nvCxnSpPr>
          <p:cNvPr id="620" name="Google Shape;620;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21" name="Google Shape;621;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22" name="Google Shape;622;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23" name="Google Shape;623;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4" name="Google Shape;624;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25" name="Google Shape;625;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26" name="Google Shape;626;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27" name="Google Shape;627;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28" name="Google Shape;628;p78"/>
          <p:cNvSpPr txBox="1"/>
          <p:nvPr/>
        </p:nvSpPr>
        <p:spPr>
          <a:xfrm>
            <a:off x="325175" y="2843600"/>
            <a:ext cx="2169900" cy="307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1000" b="1">
                <a:solidFill>
                  <a:schemeClr val="dk1"/>
                </a:solidFill>
                <a:latin typeface="DM Sans"/>
                <a:ea typeface="DM Sans"/>
                <a:cs typeface="DM Sans"/>
                <a:sym typeface="DM Sans"/>
              </a:rPr>
              <a:t>201.d: Build new functions from existing functions.</a:t>
            </a:r>
            <a:endParaRPr sz="1000" b="1">
              <a:solidFill>
                <a:schemeClr val="dk1"/>
              </a:solidFill>
              <a:latin typeface="DM Sans"/>
              <a:ea typeface="DM Sans"/>
              <a:cs typeface="DM Sans"/>
              <a:sym typeface="DM Sans"/>
            </a:endParaRPr>
          </a:p>
        </p:txBody>
      </p:sp>
      <p:cxnSp>
        <p:nvCxnSpPr>
          <p:cNvPr id="629" name="Google Shape;629;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30" name="Google Shape;630;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31" name="Google Shape;631;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32" name="Google Shape;632;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33" name="Google Shape;633;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 sz="1000">
                <a:latin typeface="DM Sans"/>
                <a:ea typeface="DM Sans"/>
                <a:cs typeface="DM Sans"/>
                <a:sym typeface="DM Sans"/>
              </a:rPr>
              <a:t>The student’s artifact demonstrates evidence </a:t>
            </a:r>
            <a:br>
              <a:rPr lang="en" sz="1000">
                <a:latin typeface="DM Sans"/>
                <a:ea typeface="DM Sans"/>
                <a:cs typeface="DM Sans"/>
                <a:sym typeface="DM Sans"/>
              </a:rPr>
            </a:br>
            <a:r>
              <a:rPr lang="en"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37"/>
        <p:cNvGrpSpPr/>
        <p:nvPr/>
      </p:nvGrpSpPr>
      <p:grpSpPr>
        <a:xfrm>
          <a:off x="0" y="0"/>
          <a:ext cx="0" cy="0"/>
          <a:chOff x="0" y="0"/>
          <a:chExt cx="0" cy="0"/>
        </a:xfrm>
      </p:grpSpPr>
      <p:cxnSp>
        <p:nvCxnSpPr>
          <p:cNvPr id="638" name="Google Shape;638;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39" name="Google Shape;639;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40" name="Google Shape;640;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41" name="Google Shape;641;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42" name="Google Shape;642;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83FBA3"/>
                </a:solidFill>
                <a:latin typeface="DM Sans"/>
                <a:ea typeface="DM Sans"/>
                <a:cs typeface="DM Sans"/>
                <a:sym typeface="DM Sans"/>
              </a:rPr>
              <a:t>Put your</a:t>
            </a:r>
            <a:br>
              <a:rPr lang="en" sz="1600" b="1">
                <a:solidFill>
                  <a:srgbClr val="83FBA3"/>
                </a:solidFill>
                <a:latin typeface="DM Sans"/>
                <a:ea typeface="DM Sans"/>
                <a:cs typeface="DM Sans"/>
                <a:sym typeface="DM Sans"/>
              </a:rPr>
            </a:br>
            <a:r>
              <a:rPr lang="en"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49"/>
        <p:cNvGrpSpPr/>
        <p:nvPr/>
      </p:nvGrpSpPr>
      <p:grpSpPr>
        <a:xfrm>
          <a:off x="0" y="0"/>
          <a:ext cx="0" cy="0"/>
          <a:chOff x="0" y="0"/>
          <a:chExt cx="0" cy="0"/>
        </a:xfrm>
      </p:grpSpPr>
      <p:cxnSp>
        <p:nvCxnSpPr>
          <p:cNvPr id="650" name="Google Shape;650;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51" name="Google Shape;651;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52" name="Google Shape;652;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53" name="Google Shape;653;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norm our feedback</a:t>
            </a:r>
            <a:endParaRPr sz="1000" b="1">
              <a:solidFill>
                <a:srgbClr val="FFF8EF"/>
              </a:solidFill>
              <a:latin typeface="DM Sans"/>
              <a:ea typeface="DM Sans"/>
              <a:cs typeface="DM Sans"/>
              <a:sym typeface="DM Sans"/>
            </a:endParaRPr>
          </a:p>
        </p:txBody>
      </p:sp>
      <p:pic>
        <p:nvPicPr>
          <p:cNvPr id="655" name="Google Shape;655;p80"/>
          <p:cNvPicPr preferRelativeResize="0"/>
          <p:nvPr/>
        </p:nvPicPr>
        <p:blipFill rotWithShape="1">
          <a:blip r:embed="rId3">
            <a:alphaModFix/>
          </a:blip>
          <a:srcRect/>
          <a:stretch/>
        </p:blipFill>
        <p:spPr>
          <a:xfrm>
            <a:off x="2872788" y="124775"/>
            <a:ext cx="3670476" cy="48939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100" b="1">
                <a:solidFill>
                  <a:srgbClr val="145758"/>
                </a:solidFill>
                <a:latin typeface="Proxima Nova"/>
                <a:ea typeface="Proxima Nova"/>
                <a:cs typeface="Proxima Nova"/>
                <a:sym typeface="Proxima Nova"/>
              </a:rPr>
              <a:t>Which learning principle would you like to focus on today?</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9"/>
        <p:cNvGrpSpPr/>
        <p:nvPr/>
      </p:nvGrpSpPr>
      <p:grpSpPr>
        <a:xfrm>
          <a:off x="0" y="0"/>
          <a:ext cx="0" cy="0"/>
          <a:chOff x="0" y="0"/>
          <a:chExt cx="0" cy="0"/>
        </a:xfrm>
      </p:grpSpPr>
      <p:cxnSp>
        <p:nvCxnSpPr>
          <p:cNvPr id="660" name="Google Shape;660;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1" name="Google Shape;661;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62" name="Google Shape;662;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63" name="Google Shape;663;p81"/>
          <p:cNvPicPr preferRelativeResize="0"/>
          <p:nvPr/>
        </p:nvPicPr>
        <p:blipFill rotWithShape="1">
          <a:blip r:embed="rId3">
            <a:alphaModFix/>
          </a:blip>
          <a:srcRect l="5002" r="10772" b="40033"/>
          <a:stretch/>
        </p:blipFill>
        <p:spPr>
          <a:xfrm>
            <a:off x="4158936" y="306400"/>
            <a:ext cx="4781663" cy="4530701"/>
          </a:xfrm>
          <a:prstGeom prst="rect">
            <a:avLst/>
          </a:prstGeom>
          <a:noFill/>
          <a:ln>
            <a:noFill/>
          </a:ln>
        </p:spPr>
      </p:pic>
      <p:pic>
        <p:nvPicPr>
          <p:cNvPr id="664" name="Google Shape;664;p81"/>
          <p:cNvPicPr preferRelativeResize="0"/>
          <p:nvPr/>
        </p:nvPicPr>
        <p:blipFill rotWithShape="1">
          <a:blip r:embed="rId3">
            <a:alphaModFix/>
          </a:blip>
          <a:srcRect l="10432" t="60060" r="9503" b="4904"/>
          <a:stretch/>
        </p:blipFill>
        <p:spPr>
          <a:xfrm>
            <a:off x="95775" y="874075"/>
            <a:ext cx="4360025" cy="2541825"/>
          </a:xfrm>
          <a:prstGeom prst="rect">
            <a:avLst/>
          </a:prstGeom>
          <a:noFill/>
          <a:ln>
            <a:noFill/>
          </a:ln>
        </p:spPr>
      </p:pic>
      <p:sp>
        <p:nvSpPr>
          <p:cNvPr id="665" name="Google Shape;665;p81"/>
          <p:cNvSpPr/>
          <p:nvPr/>
        </p:nvSpPr>
        <p:spPr>
          <a:xfrm>
            <a:off x="821725" y="31605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1"/>
          <p:cNvSpPr txBox="1"/>
          <p:nvPr/>
        </p:nvSpPr>
        <p:spPr>
          <a:xfrm>
            <a:off x="1017775" y="38873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norm our feedback</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70"/>
        <p:cNvGrpSpPr/>
        <p:nvPr/>
      </p:nvGrpSpPr>
      <p:grpSpPr>
        <a:xfrm>
          <a:off x="0" y="0"/>
          <a:ext cx="0" cy="0"/>
          <a:chOff x="0" y="0"/>
          <a:chExt cx="0" cy="0"/>
        </a:xfrm>
      </p:grpSpPr>
      <p:cxnSp>
        <p:nvCxnSpPr>
          <p:cNvPr id="671" name="Google Shape;671;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72" name="Google Shape;672;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73" name="Google Shape;673;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74" name="Google Shape;674;p82"/>
          <p:cNvPicPr preferRelativeResize="0"/>
          <p:nvPr/>
        </p:nvPicPr>
        <p:blipFill>
          <a:blip r:embed="rId3">
            <a:alphaModFix/>
          </a:blip>
          <a:stretch>
            <a:fillRect/>
          </a:stretch>
        </p:blipFill>
        <p:spPr>
          <a:xfrm>
            <a:off x="1714600" y="875675"/>
            <a:ext cx="3276150" cy="3409200"/>
          </a:xfrm>
          <a:prstGeom prst="rect">
            <a:avLst/>
          </a:prstGeom>
          <a:noFill/>
          <a:ln>
            <a:noFill/>
          </a:ln>
        </p:spPr>
      </p:pic>
      <p:sp>
        <p:nvSpPr>
          <p:cNvPr id="675" name="Google Shape;675;p82"/>
          <p:cNvSpPr/>
          <p:nvPr/>
        </p:nvSpPr>
        <p:spPr>
          <a:xfrm>
            <a:off x="2121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2"/>
          <p:cNvSpPr txBox="1"/>
          <p:nvPr/>
        </p:nvSpPr>
        <p:spPr>
          <a:xfrm>
            <a:off x="4081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sz="1600" b="1">
                <a:solidFill>
                  <a:srgbClr val="FFF8EF"/>
                </a:solidFill>
                <a:latin typeface="DM Sans"/>
                <a:ea typeface="DM Sans"/>
                <a:cs typeface="DM Sans"/>
                <a:sym typeface="DM Sans"/>
              </a:rPr>
              <a:t>Let’s norm our feedback</a:t>
            </a:r>
            <a:endParaRPr sz="1000" b="1">
              <a:solidFill>
                <a:srgbClr val="FFF8EF"/>
              </a:solidFill>
              <a:latin typeface="DM Sans"/>
              <a:ea typeface="DM Sans"/>
              <a:cs typeface="DM Sans"/>
              <a:sym typeface="DM Sans"/>
            </a:endParaRPr>
          </a:p>
        </p:txBody>
      </p:sp>
      <p:pic>
        <p:nvPicPr>
          <p:cNvPr id="677" name="Google Shape;677;p82"/>
          <p:cNvPicPr preferRelativeResize="0"/>
          <p:nvPr/>
        </p:nvPicPr>
        <p:blipFill>
          <a:blip r:embed="rId4">
            <a:alphaModFix/>
          </a:blip>
          <a:stretch>
            <a:fillRect/>
          </a:stretch>
        </p:blipFill>
        <p:spPr>
          <a:xfrm>
            <a:off x="5323150" y="866400"/>
            <a:ext cx="3181325" cy="340918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81"/>
        <p:cNvGrpSpPr/>
        <p:nvPr/>
      </p:nvGrpSpPr>
      <p:grpSpPr>
        <a:xfrm>
          <a:off x="0" y="0"/>
          <a:ext cx="0" cy="0"/>
          <a:chOff x="0" y="0"/>
          <a:chExt cx="0" cy="0"/>
        </a:xfrm>
      </p:grpSpPr>
      <p:cxnSp>
        <p:nvCxnSpPr>
          <p:cNvPr id="682" name="Google Shape;682;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83" name="Google Shape;683;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84" name="Google Shape;684;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85" name="Google Shape;685;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86" name="Google Shape;686;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145758"/>
                </a:solidFill>
                <a:latin typeface="DM Sans"/>
                <a:ea typeface="DM Sans"/>
                <a:cs typeface="DM Sans"/>
                <a:sym typeface="DM Sans"/>
              </a:rPr>
              <a:t>Come off </a:t>
            </a:r>
            <a:br>
              <a:rPr lang="en" b="1">
                <a:solidFill>
                  <a:srgbClr val="145758"/>
                </a:solidFill>
                <a:latin typeface="DM Sans"/>
                <a:ea typeface="DM Sans"/>
                <a:cs typeface="DM Sans"/>
                <a:sym typeface="DM Sans"/>
              </a:rPr>
            </a:br>
            <a:r>
              <a:rPr lang="en"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91"/>
        <p:cNvGrpSpPr/>
        <p:nvPr/>
      </p:nvGrpSpPr>
      <p:grpSpPr>
        <a:xfrm>
          <a:off x="0" y="0"/>
          <a:ext cx="0" cy="0"/>
          <a:chOff x="0" y="0"/>
          <a:chExt cx="0" cy="0"/>
        </a:xfrm>
      </p:grpSpPr>
      <p:cxnSp>
        <p:nvCxnSpPr>
          <p:cNvPr id="692" name="Google Shape;692;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93" name="Google Shape;693;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694" name="Google Shape;694;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98"/>
        <p:cNvGrpSpPr/>
        <p:nvPr/>
      </p:nvGrpSpPr>
      <p:grpSpPr>
        <a:xfrm>
          <a:off x="0" y="0"/>
          <a:ext cx="0" cy="0"/>
          <a:chOff x="0" y="0"/>
          <a:chExt cx="0" cy="0"/>
        </a:xfrm>
      </p:grpSpPr>
      <p:cxnSp>
        <p:nvCxnSpPr>
          <p:cNvPr id="699" name="Google Shape;699;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700" name="Google Shape;700;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701" name="Google Shape;701;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Which learning principle are you most excited about connecting to M201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702" name="Google Shape;702;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60321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 sz="2100">
                <a:solidFill>
                  <a:schemeClr val="dk1"/>
                </a:solidFill>
                <a:latin typeface="Nanum Myeongjo"/>
                <a:ea typeface="Nanum Myeongjo"/>
                <a:cs typeface="Nanum Myeongjo"/>
                <a:sym typeface="Nanum Myeongjo"/>
              </a:rPr>
              <a:t>M201 Function Concepts</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 sz="3500">
                <a:solidFill>
                  <a:schemeClr val="dk1"/>
                </a:solidFill>
                <a:latin typeface="Nanum Myeongjo"/>
                <a:ea typeface="Nanum Myeongjo"/>
                <a:cs typeface="Nanum Myeongjo"/>
                <a:sym typeface="Nanum Myeongjo"/>
              </a:rPr>
              <a:t>What comes to mind? </a:t>
            </a:r>
            <a:br>
              <a:rPr lang="en" sz="3500">
                <a:solidFill>
                  <a:schemeClr val="dk1"/>
                </a:solidFill>
                <a:latin typeface="Nanum Myeongjo"/>
                <a:ea typeface="Nanum Myeongjo"/>
                <a:cs typeface="Nanum Myeongjo"/>
                <a:sym typeface="Nanum Myeongjo"/>
              </a:rPr>
            </a:br>
            <a:r>
              <a:rPr lang="en"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413600"/>
            <a:ext cx="3728400" cy="23580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Understand that a function from one set (called the domain) to another set (called the range) assigns to each element of the domain exactly one element of the range. If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 is a function and </a:t>
            </a:r>
            <a:r>
              <a:rPr lang="en" sz="900" i="1">
                <a:solidFill>
                  <a:schemeClr val="dk1"/>
                </a:solidFill>
                <a:latin typeface="DM Sans"/>
                <a:ea typeface="DM Sans"/>
                <a:cs typeface="DM Sans"/>
                <a:sym typeface="DM Sans"/>
              </a:rPr>
              <a:t>x </a:t>
            </a:r>
            <a:r>
              <a:rPr lang="en" sz="900">
                <a:solidFill>
                  <a:schemeClr val="dk1"/>
                </a:solidFill>
                <a:latin typeface="DM Sans"/>
                <a:ea typeface="DM Sans"/>
                <a:cs typeface="DM Sans"/>
                <a:sym typeface="DM Sans"/>
              </a:rPr>
              <a:t>is an element of its domain, then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x</a:t>
            </a:r>
            <a:r>
              <a:rPr lang="en" sz="900">
                <a:solidFill>
                  <a:schemeClr val="dk1"/>
                </a:solidFill>
                <a:latin typeface="DM Sans"/>
                <a:ea typeface="DM Sans"/>
                <a:cs typeface="DM Sans"/>
                <a:sym typeface="DM Sans"/>
              </a:rPr>
              <a:t>) denotes the output of </a:t>
            </a:r>
            <a:r>
              <a:rPr lang="en" sz="900" i="1">
                <a:solidFill>
                  <a:schemeClr val="dk1"/>
                </a:solidFill>
                <a:latin typeface="DM Sans"/>
                <a:ea typeface="DM Sans"/>
                <a:cs typeface="DM Sans"/>
                <a:sym typeface="DM Sans"/>
              </a:rPr>
              <a:t>f </a:t>
            </a:r>
            <a:r>
              <a:rPr lang="en" sz="900">
                <a:solidFill>
                  <a:schemeClr val="dk1"/>
                </a:solidFill>
                <a:latin typeface="DM Sans"/>
                <a:ea typeface="DM Sans"/>
                <a:cs typeface="DM Sans"/>
                <a:sym typeface="DM Sans"/>
              </a:rPr>
              <a:t>corresponding to the input </a:t>
            </a:r>
            <a:r>
              <a:rPr lang="en" sz="900" i="1">
                <a:solidFill>
                  <a:schemeClr val="dk1"/>
                </a:solidFill>
                <a:latin typeface="DM Sans"/>
                <a:ea typeface="DM Sans"/>
                <a:cs typeface="DM Sans"/>
                <a:sym typeface="DM Sans"/>
              </a:rPr>
              <a:t>x</a:t>
            </a:r>
            <a:r>
              <a:rPr lang="en" sz="900">
                <a:solidFill>
                  <a:schemeClr val="dk1"/>
                </a:solidFill>
                <a:latin typeface="DM Sans"/>
                <a:ea typeface="DM Sans"/>
                <a:cs typeface="DM Sans"/>
                <a:sym typeface="DM Sans"/>
              </a:rPr>
              <a:t>. The graph of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 is the graph of the equation </a:t>
            </a:r>
            <a:r>
              <a:rPr lang="en" sz="900" i="1">
                <a:solidFill>
                  <a:schemeClr val="dk1"/>
                </a:solidFill>
                <a:latin typeface="DM Sans"/>
                <a:ea typeface="DM Sans"/>
                <a:cs typeface="DM Sans"/>
                <a:sym typeface="DM Sans"/>
              </a:rPr>
              <a:t>y</a:t>
            </a:r>
            <a:r>
              <a:rPr lang="en" sz="900">
                <a:solidFill>
                  <a:schemeClr val="dk1"/>
                </a:solidFill>
                <a:latin typeface="DM Sans"/>
                <a:ea typeface="DM Sans"/>
                <a:cs typeface="DM Sans"/>
                <a:sym typeface="DM Sans"/>
              </a:rPr>
              <a:t> =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x</a:t>
            </a:r>
            <a:r>
              <a:rPr lang="en" sz="900">
                <a:solidFill>
                  <a:schemeClr val="dk1"/>
                </a:solidFill>
                <a:latin typeface="DM Sans"/>
                <a:ea typeface="DM Sans"/>
                <a:cs typeface="DM Sans"/>
                <a:sym typeface="DM Sans"/>
              </a:rPr>
              <a:t>)</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Use function notation, evaluate functions for inputs in their domains, and interpret statements that use function notation in terms of a context. </a:t>
            </a:r>
            <a:endParaRPr sz="900">
              <a:solidFill>
                <a:schemeClr val="dk1"/>
              </a:solidFill>
              <a:latin typeface="DM Sans"/>
              <a:ea typeface="DM Sans"/>
              <a:cs typeface="DM Sans"/>
              <a:sym typeface="DM Sans"/>
            </a:endParaRPr>
          </a:p>
          <a:p>
            <a:pPr marL="82296" lvl="0" indent="-126745" algn="l" rtl="0">
              <a:lnSpc>
                <a:spcPct val="115000"/>
              </a:lnSpc>
              <a:spcBef>
                <a:spcPts val="1200"/>
              </a:spcBef>
              <a:spcAft>
                <a:spcPts val="1000"/>
              </a:spcAft>
              <a:buClr>
                <a:schemeClr val="dk1"/>
              </a:buClr>
              <a:buSzPts val="700"/>
              <a:buFont typeface="DM Sans"/>
              <a:buAutoNum type="arabicPeriod"/>
            </a:pPr>
            <a:r>
              <a:rPr lang="en" sz="900">
                <a:solidFill>
                  <a:schemeClr val="dk1"/>
                </a:solidFill>
                <a:latin typeface="DM Sans"/>
                <a:ea typeface="DM Sans"/>
                <a:cs typeface="DM Sans"/>
                <a:sym typeface="DM Sans"/>
              </a:rPr>
              <a:t>Recognize that sequences are functions, sometimes defined recursively, whose domain is a subset of the integers. For example, the Fibonacci sequence is defined recursively by</a:t>
            </a:r>
            <a:r>
              <a:rPr lang="en" sz="900" i="1">
                <a:solidFill>
                  <a:schemeClr val="dk1"/>
                </a:solidFill>
                <a:latin typeface="DM Sans"/>
                <a:ea typeface="DM Sans"/>
                <a:cs typeface="DM Sans"/>
                <a:sym typeface="DM Sans"/>
              </a:rPr>
              <a:t> f</a:t>
            </a:r>
            <a:r>
              <a:rPr lang="en" sz="900">
                <a:solidFill>
                  <a:schemeClr val="dk1"/>
                </a:solidFill>
                <a:latin typeface="DM Sans"/>
                <a:ea typeface="DM Sans"/>
                <a:cs typeface="DM Sans"/>
                <a:sym typeface="DM Sans"/>
              </a:rPr>
              <a:t>(0) =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(1) = 1,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n </a:t>
            </a:r>
            <a:r>
              <a:rPr lang="en" sz="900">
                <a:solidFill>
                  <a:schemeClr val="dk1"/>
                </a:solidFill>
                <a:latin typeface="DM Sans"/>
                <a:ea typeface="DM Sans"/>
                <a:cs typeface="DM Sans"/>
                <a:sym typeface="DM Sans"/>
              </a:rPr>
              <a:t>+1) =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n</a:t>
            </a:r>
            <a:r>
              <a:rPr lang="en" sz="900">
                <a:solidFill>
                  <a:schemeClr val="dk1"/>
                </a:solidFill>
                <a:latin typeface="DM Sans"/>
                <a:ea typeface="DM Sans"/>
                <a:cs typeface="DM Sans"/>
                <a:sym typeface="DM Sans"/>
              </a:rPr>
              <a:t>) +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n </a:t>
            </a:r>
            <a:r>
              <a:rPr lang="en" sz="900">
                <a:solidFill>
                  <a:schemeClr val="dk1"/>
                </a:solidFill>
                <a:latin typeface="DM Sans"/>
                <a:ea typeface="DM Sans"/>
                <a:cs typeface="DM Sans"/>
                <a:sym typeface="DM Sans"/>
              </a:rPr>
              <a:t>- 1) for </a:t>
            </a:r>
            <a:r>
              <a:rPr lang="en" sz="900" i="1">
                <a:solidFill>
                  <a:schemeClr val="dk1"/>
                </a:solidFill>
                <a:latin typeface="DM Sans"/>
                <a:ea typeface="DM Sans"/>
                <a:cs typeface="DM Sans"/>
                <a:sym typeface="DM Sans"/>
              </a:rPr>
              <a:t>n</a:t>
            </a:r>
            <a:r>
              <a:rPr lang="en" sz="900">
                <a:solidFill>
                  <a:schemeClr val="dk1"/>
                </a:solidFill>
                <a:latin typeface="DM Sans"/>
                <a:ea typeface="DM Sans"/>
                <a:cs typeface="DM Sans"/>
                <a:sym typeface="DM Sans"/>
              </a:rPr>
              <a:t> ≥ 1.</a:t>
            </a:r>
            <a:r>
              <a:rPr lang="en" sz="900">
                <a:solidFill>
                  <a:srgbClr val="434343"/>
                </a:solidFill>
                <a:latin typeface="DM Sans"/>
                <a:ea typeface="DM Sans"/>
                <a:cs typeface="DM Sans"/>
                <a:sym typeface="DM Sans"/>
              </a:rPr>
              <a:t> </a:t>
            </a:r>
            <a:endParaRPr sz="700">
              <a:solidFill>
                <a:schemeClr val="dk1"/>
              </a:solidFill>
              <a:latin typeface="DM Sans"/>
              <a:ea typeface="DM Sans"/>
              <a:cs typeface="DM Sans"/>
              <a:sym typeface="DM Sans"/>
            </a:endParaRPr>
          </a:p>
        </p:txBody>
      </p:sp>
      <p:sp>
        <p:nvSpPr>
          <p:cNvPr id="208" name="Google Shape;208;p39"/>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Functions</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1996025"/>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Understand the concept of a function and use function notation</a:t>
            </a:r>
            <a:endParaRPr sz="1100" b="1">
              <a:latin typeface="DM Sans"/>
              <a:ea typeface="DM Sans"/>
              <a:cs typeface="DM Sans"/>
              <a:sym typeface="DM Sans"/>
            </a:endParaRPr>
          </a:p>
        </p:txBody>
      </p:sp>
      <p:sp>
        <p:nvSpPr>
          <p:cNvPr id="211" name="Google Shape;211;p39"/>
          <p:cNvSpPr txBox="1"/>
          <p:nvPr/>
        </p:nvSpPr>
        <p:spPr>
          <a:xfrm>
            <a:off x="5174775" y="751625"/>
            <a:ext cx="3402000" cy="26874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0"/>
              </a:spcBef>
              <a:spcAft>
                <a:spcPts val="0"/>
              </a:spcAft>
              <a:buNone/>
            </a:pPr>
            <a:r>
              <a:rPr lang="en" sz="900">
                <a:solidFill>
                  <a:schemeClr val="dk1"/>
                </a:solidFill>
                <a:latin typeface="DM Sans"/>
                <a:ea typeface="DM Sans"/>
                <a:cs typeface="DM Sans"/>
                <a:sym typeface="DM Sans"/>
              </a:rPr>
              <a:t>7. Graph functions expressed symbolically and show key features of the graph, by hand in simple cases and using technology for more complicated cases.★</a:t>
            </a:r>
            <a:endParaRPr sz="900">
              <a:solidFill>
                <a:schemeClr val="dk1"/>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Graph linear and quadratic functions and show intercepts, maxima, and minima. 	 </a:t>
            </a:r>
            <a:endParaRPr sz="900">
              <a:solidFill>
                <a:srgbClr val="434343"/>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Graph square root, cube root, and piecewise-defined functions, including step functions and absolute value functions. 	 </a:t>
            </a:r>
            <a:endParaRPr sz="900">
              <a:solidFill>
                <a:srgbClr val="434343"/>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Graph polynomial functions, identifying zeros when suitable factorizations are available, and showing end behavior.  </a:t>
            </a:r>
            <a:endParaRPr sz="900">
              <a:solidFill>
                <a:srgbClr val="434343"/>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 Graph rational functions, identifying zeros and asymptotes when suitable factorizations are available, and showing end behavior. 	 </a:t>
            </a:r>
            <a:endParaRPr sz="900">
              <a:solidFill>
                <a:srgbClr val="434343"/>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Graph exponential and logarithmic functions, showing intercepts and end behavior, and trigonometric functions, showing period, midline, and amplitude. </a:t>
            </a:r>
            <a:endParaRPr sz="900">
              <a:solidFill>
                <a:schemeClr val="dk1"/>
              </a:solidFill>
              <a:latin typeface="DM Sans"/>
              <a:ea typeface="DM Sans"/>
              <a:cs typeface="DM Sans"/>
              <a:sym typeface="DM Sans"/>
            </a:endParaRPr>
          </a:p>
        </p:txBody>
      </p:sp>
      <p:sp>
        <p:nvSpPr>
          <p:cNvPr id="212" name="Google Shape;212;p39"/>
          <p:cNvSpPr txBox="1"/>
          <p:nvPr/>
        </p:nvSpPr>
        <p:spPr>
          <a:xfrm>
            <a:off x="5174775" y="30345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Analyze functions using different representations</a:t>
            </a:r>
            <a:endParaRPr sz="1100" b="1">
              <a:latin typeface="DM Sans"/>
              <a:ea typeface="DM Sans"/>
              <a:cs typeface="DM Sans"/>
              <a:sym typeface="DM Sans"/>
            </a:endParaRPr>
          </a:p>
        </p:txBody>
      </p:sp>
      <p:sp>
        <p:nvSpPr>
          <p:cNvPr id="213" name="Google Shape;213;p39"/>
          <p:cNvSpPr/>
          <p:nvPr/>
        </p:nvSpPr>
        <p:spPr>
          <a:xfrm>
            <a:off x="5365925" y="393407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5443775" y="4048975"/>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How would you synthesize these?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What are the key takeaways </a:t>
            </a:r>
            <a:br>
              <a:rPr lang="en" sz="1300" b="1">
                <a:solidFill>
                  <a:srgbClr val="C9FC8D"/>
                </a:solidFill>
                <a:latin typeface="DM Sans"/>
                <a:ea typeface="DM Sans"/>
                <a:cs typeface="DM Sans"/>
                <a:sym typeface="DM Sans"/>
              </a:rPr>
            </a:br>
            <a:r>
              <a:rPr lang="en" sz="1300" b="1">
                <a:solidFill>
                  <a:srgbClr val="C9FC8D"/>
                </a:solidFill>
                <a:latin typeface="DM Sans"/>
                <a:ea typeface="DM Sans"/>
                <a:cs typeface="DM Sans"/>
                <a:sym typeface="DM Sans"/>
              </a:rPr>
              <a:t>for students?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18"/>
        <p:cNvGrpSpPr/>
        <p:nvPr/>
      </p:nvGrpSpPr>
      <p:grpSpPr>
        <a:xfrm>
          <a:off x="0" y="0"/>
          <a:ext cx="0" cy="0"/>
          <a:chOff x="0" y="0"/>
          <a:chExt cx="0" cy="0"/>
        </a:xfrm>
      </p:grpSpPr>
      <p:sp>
        <p:nvSpPr>
          <p:cNvPr id="219" name="Google Shape;219;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cxnSp>
        <p:nvCxnSpPr>
          <p:cNvPr id="220" name="Google Shape;220;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1" name="Google Shape;221;p40"/>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0"/>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
        <p:nvSpPr>
          <p:cNvPr id="223" name="Google Shape;223;p40"/>
          <p:cNvSpPr txBox="1"/>
          <p:nvPr/>
        </p:nvSpPr>
        <p:spPr>
          <a:xfrm>
            <a:off x="615900" y="2413600"/>
            <a:ext cx="3728400" cy="23580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Understand that a function from one set (called the domain) to another set (called the range) assigns to each element of the domain exactly one element of the range. If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 is a function and </a:t>
            </a:r>
            <a:r>
              <a:rPr lang="en" sz="900" i="1">
                <a:solidFill>
                  <a:schemeClr val="dk1"/>
                </a:solidFill>
                <a:latin typeface="DM Sans"/>
                <a:ea typeface="DM Sans"/>
                <a:cs typeface="DM Sans"/>
                <a:sym typeface="DM Sans"/>
              </a:rPr>
              <a:t>x </a:t>
            </a:r>
            <a:r>
              <a:rPr lang="en" sz="900">
                <a:solidFill>
                  <a:schemeClr val="dk1"/>
                </a:solidFill>
                <a:latin typeface="DM Sans"/>
                <a:ea typeface="DM Sans"/>
                <a:cs typeface="DM Sans"/>
                <a:sym typeface="DM Sans"/>
              </a:rPr>
              <a:t>is an element of its domain, then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x</a:t>
            </a:r>
            <a:r>
              <a:rPr lang="en" sz="900">
                <a:solidFill>
                  <a:schemeClr val="dk1"/>
                </a:solidFill>
                <a:latin typeface="DM Sans"/>
                <a:ea typeface="DM Sans"/>
                <a:cs typeface="DM Sans"/>
                <a:sym typeface="DM Sans"/>
              </a:rPr>
              <a:t>) denotes the output of </a:t>
            </a:r>
            <a:r>
              <a:rPr lang="en" sz="900" i="1">
                <a:solidFill>
                  <a:schemeClr val="dk1"/>
                </a:solidFill>
                <a:latin typeface="DM Sans"/>
                <a:ea typeface="DM Sans"/>
                <a:cs typeface="DM Sans"/>
                <a:sym typeface="DM Sans"/>
              </a:rPr>
              <a:t>f </a:t>
            </a:r>
            <a:r>
              <a:rPr lang="en" sz="900">
                <a:solidFill>
                  <a:schemeClr val="dk1"/>
                </a:solidFill>
                <a:latin typeface="DM Sans"/>
                <a:ea typeface="DM Sans"/>
                <a:cs typeface="DM Sans"/>
                <a:sym typeface="DM Sans"/>
              </a:rPr>
              <a:t>corresponding to the input </a:t>
            </a:r>
            <a:r>
              <a:rPr lang="en" sz="900" i="1">
                <a:solidFill>
                  <a:schemeClr val="dk1"/>
                </a:solidFill>
                <a:latin typeface="DM Sans"/>
                <a:ea typeface="DM Sans"/>
                <a:cs typeface="DM Sans"/>
                <a:sym typeface="DM Sans"/>
              </a:rPr>
              <a:t>x</a:t>
            </a:r>
            <a:r>
              <a:rPr lang="en" sz="900">
                <a:solidFill>
                  <a:schemeClr val="dk1"/>
                </a:solidFill>
                <a:latin typeface="DM Sans"/>
                <a:ea typeface="DM Sans"/>
                <a:cs typeface="DM Sans"/>
                <a:sym typeface="DM Sans"/>
              </a:rPr>
              <a:t>. The graph of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 is the graph of the equation </a:t>
            </a:r>
            <a:r>
              <a:rPr lang="en" sz="900" i="1">
                <a:solidFill>
                  <a:schemeClr val="dk1"/>
                </a:solidFill>
                <a:latin typeface="DM Sans"/>
                <a:ea typeface="DM Sans"/>
                <a:cs typeface="DM Sans"/>
                <a:sym typeface="DM Sans"/>
              </a:rPr>
              <a:t>y</a:t>
            </a:r>
            <a:r>
              <a:rPr lang="en" sz="900">
                <a:solidFill>
                  <a:schemeClr val="dk1"/>
                </a:solidFill>
                <a:latin typeface="DM Sans"/>
                <a:ea typeface="DM Sans"/>
                <a:cs typeface="DM Sans"/>
                <a:sym typeface="DM Sans"/>
              </a:rPr>
              <a:t> =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x</a:t>
            </a:r>
            <a:r>
              <a:rPr lang="en" sz="900">
                <a:solidFill>
                  <a:schemeClr val="dk1"/>
                </a:solidFill>
                <a:latin typeface="DM Sans"/>
                <a:ea typeface="DM Sans"/>
                <a:cs typeface="DM Sans"/>
                <a:sym typeface="DM Sans"/>
              </a:rPr>
              <a:t>)</a:t>
            </a:r>
            <a:endParaRPr sz="900">
              <a:solidFill>
                <a:schemeClr val="dk1"/>
              </a:solidFill>
              <a:latin typeface="DM Sans"/>
              <a:ea typeface="DM Sans"/>
              <a:cs typeface="DM Sans"/>
              <a:sym typeface="DM Sans"/>
            </a:endParaRPr>
          </a:p>
          <a:p>
            <a:pPr marL="82296" lvl="0" indent="-139446" algn="l" rtl="0">
              <a:lnSpc>
                <a:spcPct val="115000"/>
              </a:lnSpc>
              <a:spcBef>
                <a:spcPts val="1200"/>
              </a:spcBef>
              <a:spcAft>
                <a:spcPts val="0"/>
              </a:spcAft>
              <a:buClr>
                <a:schemeClr val="dk1"/>
              </a:buClr>
              <a:buSzPts val="900"/>
              <a:buFont typeface="DM Sans"/>
              <a:buAutoNum type="arabicPeriod"/>
            </a:pPr>
            <a:r>
              <a:rPr lang="en" sz="900">
                <a:solidFill>
                  <a:schemeClr val="dk1"/>
                </a:solidFill>
                <a:latin typeface="DM Sans"/>
                <a:ea typeface="DM Sans"/>
                <a:cs typeface="DM Sans"/>
                <a:sym typeface="DM Sans"/>
              </a:rPr>
              <a:t>Use function notation, evaluate functions for inputs in their domains, and interpret statements that use function notation in terms of a context. </a:t>
            </a:r>
            <a:endParaRPr sz="900">
              <a:solidFill>
                <a:schemeClr val="dk1"/>
              </a:solidFill>
              <a:latin typeface="DM Sans"/>
              <a:ea typeface="DM Sans"/>
              <a:cs typeface="DM Sans"/>
              <a:sym typeface="DM Sans"/>
            </a:endParaRPr>
          </a:p>
          <a:p>
            <a:pPr marL="82296" lvl="0" indent="-126745" algn="l" rtl="0">
              <a:lnSpc>
                <a:spcPct val="115000"/>
              </a:lnSpc>
              <a:spcBef>
                <a:spcPts val="1200"/>
              </a:spcBef>
              <a:spcAft>
                <a:spcPts val="1000"/>
              </a:spcAft>
              <a:buClr>
                <a:schemeClr val="dk1"/>
              </a:buClr>
              <a:buSzPts val="700"/>
              <a:buFont typeface="DM Sans"/>
              <a:buAutoNum type="arabicPeriod"/>
            </a:pPr>
            <a:r>
              <a:rPr lang="en" sz="900">
                <a:solidFill>
                  <a:schemeClr val="dk1"/>
                </a:solidFill>
                <a:latin typeface="DM Sans"/>
                <a:ea typeface="DM Sans"/>
                <a:cs typeface="DM Sans"/>
                <a:sym typeface="DM Sans"/>
              </a:rPr>
              <a:t>Recognize that sequences are functions, sometimes defined recursively, whose domain is a subset of the integers. For example, the Fibonacci sequence is defined recursively by</a:t>
            </a:r>
            <a:r>
              <a:rPr lang="en" sz="900" i="1">
                <a:solidFill>
                  <a:schemeClr val="dk1"/>
                </a:solidFill>
                <a:latin typeface="DM Sans"/>
                <a:ea typeface="DM Sans"/>
                <a:cs typeface="DM Sans"/>
                <a:sym typeface="DM Sans"/>
              </a:rPr>
              <a:t> f</a:t>
            </a:r>
            <a:r>
              <a:rPr lang="en" sz="900">
                <a:solidFill>
                  <a:schemeClr val="dk1"/>
                </a:solidFill>
                <a:latin typeface="DM Sans"/>
                <a:ea typeface="DM Sans"/>
                <a:cs typeface="DM Sans"/>
                <a:sym typeface="DM Sans"/>
              </a:rPr>
              <a:t>(0) =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(1) = 1,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n </a:t>
            </a:r>
            <a:r>
              <a:rPr lang="en" sz="900">
                <a:solidFill>
                  <a:schemeClr val="dk1"/>
                </a:solidFill>
                <a:latin typeface="DM Sans"/>
                <a:ea typeface="DM Sans"/>
                <a:cs typeface="DM Sans"/>
                <a:sym typeface="DM Sans"/>
              </a:rPr>
              <a:t>+1) =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n</a:t>
            </a:r>
            <a:r>
              <a:rPr lang="en" sz="900">
                <a:solidFill>
                  <a:schemeClr val="dk1"/>
                </a:solidFill>
                <a:latin typeface="DM Sans"/>
                <a:ea typeface="DM Sans"/>
                <a:cs typeface="DM Sans"/>
                <a:sym typeface="DM Sans"/>
              </a:rPr>
              <a:t>) + </a:t>
            </a:r>
            <a:r>
              <a:rPr lang="en" sz="900" i="1">
                <a:solidFill>
                  <a:schemeClr val="dk1"/>
                </a:solidFill>
                <a:latin typeface="DM Sans"/>
                <a:ea typeface="DM Sans"/>
                <a:cs typeface="DM Sans"/>
                <a:sym typeface="DM Sans"/>
              </a:rPr>
              <a:t>f</a:t>
            </a:r>
            <a:r>
              <a:rPr lang="en" sz="900">
                <a:solidFill>
                  <a:schemeClr val="dk1"/>
                </a:solidFill>
                <a:latin typeface="DM Sans"/>
                <a:ea typeface="DM Sans"/>
                <a:cs typeface="DM Sans"/>
                <a:sym typeface="DM Sans"/>
              </a:rPr>
              <a:t>(</a:t>
            </a:r>
            <a:r>
              <a:rPr lang="en" sz="900" i="1">
                <a:solidFill>
                  <a:schemeClr val="dk1"/>
                </a:solidFill>
                <a:latin typeface="DM Sans"/>
                <a:ea typeface="DM Sans"/>
                <a:cs typeface="DM Sans"/>
                <a:sym typeface="DM Sans"/>
              </a:rPr>
              <a:t>n </a:t>
            </a:r>
            <a:r>
              <a:rPr lang="en" sz="900">
                <a:solidFill>
                  <a:schemeClr val="dk1"/>
                </a:solidFill>
                <a:latin typeface="DM Sans"/>
                <a:ea typeface="DM Sans"/>
                <a:cs typeface="DM Sans"/>
                <a:sym typeface="DM Sans"/>
              </a:rPr>
              <a:t>- 1) for </a:t>
            </a:r>
            <a:r>
              <a:rPr lang="en" sz="900" i="1">
                <a:solidFill>
                  <a:schemeClr val="dk1"/>
                </a:solidFill>
                <a:latin typeface="DM Sans"/>
                <a:ea typeface="DM Sans"/>
                <a:cs typeface="DM Sans"/>
                <a:sym typeface="DM Sans"/>
              </a:rPr>
              <a:t>n</a:t>
            </a:r>
            <a:r>
              <a:rPr lang="en" sz="900">
                <a:solidFill>
                  <a:schemeClr val="dk1"/>
                </a:solidFill>
                <a:latin typeface="DM Sans"/>
                <a:ea typeface="DM Sans"/>
                <a:cs typeface="DM Sans"/>
                <a:sym typeface="DM Sans"/>
              </a:rPr>
              <a:t> ≥ 1.</a:t>
            </a:r>
            <a:r>
              <a:rPr lang="en" sz="900">
                <a:solidFill>
                  <a:srgbClr val="434343"/>
                </a:solidFill>
                <a:latin typeface="DM Sans"/>
                <a:ea typeface="DM Sans"/>
                <a:cs typeface="DM Sans"/>
                <a:sym typeface="DM Sans"/>
              </a:rPr>
              <a:t> </a:t>
            </a:r>
            <a:endParaRPr sz="700">
              <a:solidFill>
                <a:schemeClr val="dk1"/>
              </a:solidFill>
              <a:latin typeface="DM Sans"/>
              <a:ea typeface="DM Sans"/>
              <a:cs typeface="DM Sans"/>
              <a:sym typeface="DM Sans"/>
            </a:endParaRPr>
          </a:p>
        </p:txBody>
      </p:sp>
      <p:sp>
        <p:nvSpPr>
          <p:cNvPr id="224" name="Google Shape;224;p40"/>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b="1">
                <a:solidFill>
                  <a:schemeClr val="dk1"/>
                </a:solidFill>
                <a:latin typeface="DM Sans"/>
                <a:ea typeface="DM Sans"/>
                <a:cs typeface="DM Sans"/>
                <a:sym typeface="DM Sans"/>
              </a:rPr>
              <a:t>Selected Common Core Standards for Mathematics High School - Functions</a:t>
            </a:r>
            <a:endParaRPr b="1">
              <a:latin typeface="DM Sans"/>
              <a:ea typeface="DM Sans"/>
              <a:cs typeface="DM Sans"/>
              <a:sym typeface="DM Sans"/>
            </a:endParaRPr>
          </a:p>
        </p:txBody>
      </p:sp>
      <p:sp>
        <p:nvSpPr>
          <p:cNvPr id="225" name="Google Shape;225;p40"/>
          <p:cNvSpPr txBox="1"/>
          <p:nvPr/>
        </p:nvSpPr>
        <p:spPr>
          <a:xfrm>
            <a:off x="615900" y="1996025"/>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Understand the concept of a function and use function notation</a:t>
            </a:r>
            <a:endParaRPr sz="1100" b="1">
              <a:latin typeface="DM Sans"/>
              <a:ea typeface="DM Sans"/>
              <a:cs typeface="DM Sans"/>
              <a:sym typeface="DM Sans"/>
            </a:endParaRPr>
          </a:p>
        </p:txBody>
      </p:sp>
      <p:sp>
        <p:nvSpPr>
          <p:cNvPr id="226" name="Google Shape;226;p40"/>
          <p:cNvSpPr txBox="1"/>
          <p:nvPr/>
        </p:nvSpPr>
        <p:spPr>
          <a:xfrm>
            <a:off x="5174775" y="751625"/>
            <a:ext cx="3402000" cy="26874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0"/>
              </a:spcBef>
              <a:spcAft>
                <a:spcPts val="0"/>
              </a:spcAft>
              <a:buNone/>
            </a:pPr>
            <a:r>
              <a:rPr lang="en" sz="900">
                <a:solidFill>
                  <a:schemeClr val="dk1"/>
                </a:solidFill>
                <a:latin typeface="DM Sans"/>
                <a:ea typeface="DM Sans"/>
                <a:cs typeface="DM Sans"/>
                <a:sym typeface="DM Sans"/>
              </a:rPr>
              <a:t>7. Graph functions expressed symbolically and show key features of the graph, by hand in simple cases and using technology for more complicated cases.★</a:t>
            </a:r>
            <a:endParaRPr sz="900">
              <a:solidFill>
                <a:schemeClr val="dk1"/>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Graph linear and quadratic functions and show intercepts, maxima, and minima. 	 </a:t>
            </a:r>
            <a:endParaRPr sz="900">
              <a:solidFill>
                <a:srgbClr val="434343"/>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Graph square root, cube root, and piecewise-defined functions, including step functions and absolute value functions. 	 </a:t>
            </a:r>
            <a:endParaRPr sz="900">
              <a:solidFill>
                <a:srgbClr val="434343"/>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Graph polynomial functions, identifying zeros when suitable factorizations are available, and showing end behavior.  </a:t>
            </a:r>
            <a:endParaRPr sz="900">
              <a:solidFill>
                <a:srgbClr val="434343"/>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 Graph rational functions, identifying zeros and asymptotes when suitable factorizations are available, and showing end behavior. 	 </a:t>
            </a:r>
            <a:endParaRPr sz="900">
              <a:solidFill>
                <a:srgbClr val="434343"/>
              </a:solidFill>
              <a:latin typeface="DM Sans"/>
              <a:ea typeface="DM Sans"/>
              <a:cs typeface="DM Sans"/>
              <a:sym typeface="DM Sans"/>
            </a:endParaRPr>
          </a:p>
          <a:p>
            <a:pPr marL="342900" lvl="1" indent="-171450" algn="l" rtl="0">
              <a:lnSpc>
                <a:spcPct val="115000"/>
              </a:lnSpc>
              <a:spcBef>
                <a:spcPts val="0"/>
              </a:spcBef>
              <a:spcAft>
                <a:spcPts val="0"/>
              </a:spcAft>
              <a:buClr>
                <a:srgbClr val="434343"/>
              </a:buClr>
              <a:buSzPts val="900"/>
              <a:buFont typeface="DM Sans"/>
              <a:buAutoNum type="alphaLcPeriod"/>
            </a:pPr>
            <a:r>
              <a:rPr lang="en" sz="900">
                <a:solidFill>
                  <a:srgbClr val="434343"/>
                </a:solidFill>
                <a:latin typeface="DM Sans"/>
                <a:ea typeface="DM Sans"/>
                <a:cs typeface="DM Sans"/>
                <a:sym typeface="DM Sans"/>
              </a:rPr>
              <a:t>Graph exponential and logarithmic functions, showing intercepts and end behavior, and trigonometric functions, showing period, midline, and amplitude. </a:t>
            </a:r>
            <a:endParaRPr sz="900">
              <a:solidFill>
                <a:schemeClr val="dk1"/>
              </a:solidFill>
              <a:latin typeface="DM Sans"/>
              <a:ea typeface="DM Sans"/>
              <a:cs typeface="DM Sans"/>
              <a:sym typeface="DM Sans"/>
            </a:endParaRPr>
          </a:p>
        </p:txBody>
      </p:sp>
      <p:sp>
        <p:nvSpPr>
          <p:cNvPr id="227" name="Google Shape;227;p40"/>
          <p:cNvSpPr txBox="1"/>
          <p:nvPr/>
        </p:nvSpPr>
        <p:spPr>
          <a:xfrm>
            <a:off x="5174775" y="30345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 sz="1100" b="1">
                <a:solidFill>
                  <a:schemeClr val="dk1"/>
                </a:solidFill>
                <a:latin typeface="DM Sans"/>
                <a:ea typeface="DM Sans"/>
                <a:cs typeface="DM Sans"/>
                <a:sym typeface="DM Sans"/>
              </a:rPr>
              <a:t>Analyze functions using different representations</a:t>
            </a:r>
            <a:endParaRPr sz="1100" b="1">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6436</Words>
  <Application>Microsoft Macintosh PowerPoint</Application>
  <PresentationFormat>On-screen Show (16:9)</PresentationFormat>
  <Paragraphs>564</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2023-12-29T17:31:29Z</dcterms:modified>
</cp:coreProperties>
</file>