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7" r:id="rId1"/>
    <p:sldMasterId id="2147483678" r:id="rId2"/>
  </p:sldMasterIdLst>
  <p:notesMasterIdLst>
    <p:notesMasterId r:id="rId57"/>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Lst>
  <p:sldSz cx="9144000" cy="5143500" type="screen16x9"/>
  <p:notesSz cx="6858000" cy="9144000"/>
  <p:embeddedFontLst>
    <p:embeddedFont>
      <p:font typeface="Nanum Myeongjo" panose="02020603020101020101" pitchFamily="18" charset="-127"/>
      <p:regular r:id="rId58"/>
      <p:bold r:id="rId59"/>
    </p:embeddedFont>
    <p:embeddedFont>
      <p:font typeface="NanumMyeongjo ExtraBold" panose="02020603020101020101" pitchFamily="18" charset="-127"/>
      <p:bold r:id="rId60"/>
    </p:embeddedFont>
    <p:embeddedFont>
      <p:font typeface="Alfa Slab One" pitchFamily="2" charset="77"/>
      <p:regular r:id="rId61"/>
    </p:embeddedFont>
    <p:embeddedFont>
      <p:font typeface="DM Sans" pitchFamily="2" charset="77"/>
      <p:regular r:id="rId62"/>
      <p:bold r:id="rId63"/>
      <p:italic r:id="rId64"/>
      <p:boldItalic r:id="rId65"/>
    </p:embeddedFont>
    <p:embeddedFont>
      <p:font typeface="DM Sans Medium" pitchFamily="2" charset="77"/>
      <p:regular r:id="rId66"/>
      <p:bold r:id="rId67"/>
      <p:italic r:id="rId68"/>
      <p:boldItalic r:id="rId69"/>
    </p:embeddedFont>
    <p:embeddedFont>
      <p:font typeface="IBM Plex Sans" panose="020B0503050203000203" pitchFamily="34" charset="0"/>
      <p:regular r:id="rId70"/>
      <p:bold r:id="rId71"/>
      <p:italic r:id="rId72"/>
      <p:boldItalic r:id="rId73"/>
    </p:embeddedFont>
    <p:embeddedFont>
      <p:font typeface="Proxima Nova" panose="02000506030000020004" pitchFamily="2" charset="0"/>
      <p:regular r:id="rId74"/>
      <p:bold r:id="rId75"/>
      <p:italic r:id="rId76"/>
      <p:boldItalic r:id="rId77"/>
    </p:embeddedFont>
    <p:embeddedFont>
      <p:font typeface="Roboto" panose="02000000000000000000" pitchFamily="2" charset="0"/>
      <p:regular r:id="rId78"/>
      <p:bold r:id="rId79"/>
      <p:italic r:id="rId80"/>
      <p:boldItalic r:id="rId8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408">
          <p15:clr>
            <a:srgbClr val="747775"/>
          </p15:clr>
        </p15:guide>
        <p15:guide id="2" pos="388">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D4F27F6-DB40-4016-B4F3-43DC543F2D33}">
  <a:tblStyle styleId="{8D4F27F6-DB40-4016-B4F3-43DC543F2D3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6082473E-DF48-4A71-A4A6-0D40C2A3DE83}" styleName="Table_1">
    <a:wholeTbl>
      <a:tcTxStyle>
        <a:font>
          <a:latin typeface="Cambria"/>
          <a:ea typeface="Cambria"/>
          <a:cs typeface="Cambria"/>
        </a:font>
        <a:srgbClr val="000000"/>
      </a:tcTxStyle>
      <a:tcStyle>
        <a:tcBdr>
          <a:left>
            <a:ln w="12700" cap="flat" cmpd="sng">
              <a:solidFill>
                <a:srgbClr val="000000"/>
              </a:solidFill>
              <a:prstDash val="solid"/>
              <a:round/>
              <a:headEnd type="none" w="sm" len="sm"/>
              <a:tailEnd type="none" w="sm" len="sm"/>
            </a:ln>
          </a:left>
          <a:right>
            <a:ln w="12700" cap="flat" cmpd="sng">
              <a:solidFill>
                <a:srgbClr val="000000"/>
              </a:solidFill>
              <a:prstDash val="solid"/>
              <a:round/>
              <a:headEnd type="none" w="sm" len="sm"/>
              <a:tailEnd type="none" w="sm" len="sm"/>
            </a:ln>
          </a:right>
          <a:top>
            <a:ln w="12700" cap="flat" cmpd="sng">
              <a:solidFill>
                <a:srgbClr val="000000"/>
              </a:solidFill>
              <a:prstDash val="solid"/>
              <a:round/>
              <a:headEnd type="none" w="sm" len="sm"/>
              <a:tailEnd type="none" w="sm" len="sm"/>
            </a:ln>
          </a:top>
          <a:bottom>
            <a:ln w="12700" cap="flat" cmpd="sng">
              <a:solidFill>
                <a:srgbClr val="000000"/>
              </a:solidFill>
              <a:prstDash val="solid"/>
              <a:round/>
              <a:headEnd type="none" w="sm" len="sm"/>
              <a:tailEnd type="none" w="sm" len="sm"/>
            </a:ln>
          </a:bottom>
          <a:insideH>
            <a:ln w="12700" cap="flat" cmpd="sng">
              <a:solidFill>
                <a:srgbClr val="000000"/>
              </a:solidFill>
              <a:prstDash val="solid"/>
              <a:round/>
              <a:headEnd type="none" w="sm" len="sm"/>
              <a:tailEnd type="none" w="sm" len="sm"/>
            </a:ln>
          </a:insideH>
          <a:insideV>
            <a:ln w="12700"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07713E1A-4DA2-4B08-A796-68A6F8A71C6C}" styleName="Table_2">
    <a:wholeTbl>
      <a:tcTxStyle>
        <a:font>
          <a:latin typeface="Arial"/>
          <a:ea typeface="Arial"/>
          <a:cs typeface="Arial"/>
        </a:font>
        <a:srgbClr val="000000"/>
      </a:tcTxStyle>
      <a:tcStyle>
        <a:tcBdr>
          <a:left>
            <a:ln w="12700" cap="flat" cmpd="sng">
              <a:solidFill>
                <a:srgbClr val="000000"/>
              </a:solidFill>
              <a:prstDash val="solid"/>
              <a:round/>
              <a:headEnd type="none" w="sm" len="sm"/>
              <a:tailEnd type="none" w="sm" len="sm"/>
            </a:ln>
          </a:left>
          <a:right>
            <a:ln w="12700" cap="flat" cmpd="sng">
              <a:solidFill>
                <a:srgbClr val="000000"/>
              </a:solidFill>
              <a:prstDash val="solid"/>
              <a:round/>
              <a:headEnd type="none" w="sm" len="sm"/>
              <a:tailEnd type="none" w="sm" len="sm"/>
            </a:ln>
          </a:right>
          <a:top>
            <a:ln w="12700" cap="flat" cmpd="sng">
              <a:solidFill>
                <a:srgbClr val="000000"/>
              </a:solidFill>
              <a:prstDash val="solid"/>
              <a:round/>
              <a:headEnd type="none" w="sm" len="sm"/>
              <a:tailEnd type="none" w="sm" len="sm"/>
            </a:ln>
          </a:top>
          <a:bottom>
            <a:ln w="12700" cap="flat" cmpd="sng">
              <a:solidFill>
                <a:srgbClr val="000000"/>
              </a:solidFill>
              <a:prstDash val="solid"/>
              <a:round/>
              <a:headEnd type="none" w="sm" len="sm"/>
              <a:tailEnd type="none" w="sm" len="sm"/>
            </a:ln>
          </a:bottom>
          <a:insideH>
            <a:ln w="12700" cap="flat" cmpd="sng">
              <a:solidFill>
                <a:srgbClr val="000000"/>
              </a:solidFill>
              <a:prstDash val="solid"/>
              <a:round/>
              <a:headEnd type="none" w="sm" len="sm"/>
              <a:tailEnd type="none" w="sm" len="sm"/>
            </a:ln>
          </a:insideH>
          <a:insideV>
            <a:ln w="12700"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37"/>
  </p:normalViewPr>
  <p:slideViewPr>
    <p:cSldViewPr snapToGrid="0">
      <p:cViewPr varScale="1">
        <p:scale>
          <a:sx n="138" d="100"/>
          <a:sy n="138" d="100"/>
        </p:scale>
        <p:origin x="880" y="176"/>
      </p:cViewPr>
      <p:guideLst>
        <p:guide orient="horz" pos="408"/>
        <p:guide pos="38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font" Target="fonts/font6.fntdata"/><Relationship Id="rId68" Type="http://schemas.openxmlformats.org/officeDocument/2006/relationships/font" Target="fonts/font11.fntdata"/><Relationship Id="rId84" Type="http://schemas.openxmlformats.org/officeDocument/2006/relationships/theme" Target="theme/theme1.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font" Target="fonts/font1.fntdata"/><Relationship Id="rId74" Type="http://schemas.openxmlformats.org/officeDocument/2006/relationships/font" Target="fonts/font17.fntdata"/><Relationship Id="rId79" Type="http://schemas.openxmlformats.org/officeDocument/2006/relationships/font" Target="fonts/font22.fntdata"/><Relationship Id="rId5" Type="http://schemas.openxmlformats.org/officeDocument/2006/relationships/slide" Target="slides/slide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font" Target="fonts/font7.fntdata"/><Relationship Id="rId69" Type="http://schemas.openxmlformats.org/officeDocument/2006/relationships/font" Target="fonts/font12.fntdata"/><Relationship Id="rId77" Type="http://schemas.openxmlformats.org/officeDocument/2006/relationships/font" Target="fonts/font20.fntdata"/><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font" Target="fonts/font15.fntdata"/><Relationship Id="rId80" Type="http://schemas.openxmlformats.org/officeDocument/2006/relationships/font" Target="fonts/font23.fntdata"/><Relationship Id="rId85"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font" Target="fonts/font2.fntdata"/><Relationship Id="rId67" Type="http://schemas.openxmlformats.org/officeDocument/2006/relationships/font" Target="fonts/font10.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font" Target="fonts/font5.fntdata"/><Relationship Id="rId70" Type="http://schemas.openxmlformats.org/officeDocument/2006/relationships/font" Target="fonts/font13.fntdata"/><Relationship Id="rId75" Type="http://schemas.openxmlformats.org/officeDocument/2006/relationships/font" Target="fonts/font18.fntdata"/><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notesMaster" Target="notesMasters/notesMaster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font" Target="fonts/font3.fntdata"/><Relationship Id="rId65" Type="http://schemas.openxmlformats.org/officeDocument/2006/relationships/font" Target="fonts/font8.fntdata"/><Relationship Id="rId73" Type="http://schemas.openxmlformats.org/officeDocument/2006/relationships/font" Target="fonts/font16.fntdata"/><Relationship Id="rId78" Type="http://schemas.openxmlformats.org/officeDocument/2006/relationships/font" Target="fonts/font21.fntdata"/><Relationship Id="rId81" Type="http://schemas.openxmlformats.org/officeDocument/2006/relationships/font" Target="fonts/font24.fntdata"/><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font" Target="fonts/font19.fntdata"/><Relationship Id="rId7" Type="http://schemas.openxmlformats.org/officeDocument/2006/relationships/slide" Target="slides/slide5.xml"/><Relationship Id="rId71" Type="http://schemas.openxmlformats.org/officeDocument/2006/relationships/font" Target="fonts/font14.fntdata"/><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font" Target="fonts/font9.fntdata"/><Relationship Id="rId61" Type="http://schemas.openxmlformats.org/officeDocument/2006/relationships/font" Target="fonts/font4.fntdata"/><Relationship Id="rId8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nctm.org/Standards-and-Positions/Position-Statements/Ability-Labels_-Disrupting-%E2%80%9CHigh,%E2%80%9D-%E2%80%9CMedium,%E2%80%9D-and-%E2%80%9CLow%E2%80%9D-in-Mathematics-Education/"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jamboard.google.com/d/178GPdj5hUQqZgNrfGk_1pk58-AAUg2jNhmeRR_eb2SA/viewer?f=0"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3" Type="http://schemas.openxmlformats.org/officeDocument/2006/relationships/hyperlink" Target="https://jamboard.google.com/d/178GPdj5hUQqZgNrfGk_1pk58-AAUg2jNhmeRR_eb2SA/viewer?f=0" TargetMode="External"/><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258d6c0ed3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258d6c0ed3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24a3c363b72_1_7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24a3c363b72_1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Share these are the Content and Practice Expectations (CPE) we landed on.</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Give participants some time to read and consider: </a:t>
            </a:r>
            <a:r>
              <a:rPr lang="en" i="1">
                <a:solidFill>
                  <a:schemeClr val="dk1"/>
                </a:solidFill>
              </a:rPr>
              <a:t>what in our list of Content Practice Expectations resonates with you? What surprises you?</a:t>
            </a:r>
            <a:endParaRPr i="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Share in chat:</a:t>
            </a:r>
            <a:endParaRPr>
              <a:solidFill>
                <a:schemeClr val="dk1"/>
              </a:solidFill>
            </a:endParaRPr>
          </a:p>
          <a:p>
            <a:pPr marL="457200" lvl="0" indent="0" algn="l" rtl="0">
              <a:spcBef>
                <a:spcPts val="0"/>
              </a:spcBef>
              <a:spcAft>
                <a:spcPts val="0"/>
              </a:spcAft>
              <a:buClr>
                <a:schemeClr val="dk1"/>
              </a:buClr>
              <a:buSzPts val="1100"/>
              <a:buFont typeface="Arial"/>
              <a:buNone/>
            </a:pPr>
            <a:r>
              <a:rPr lang="en">
                <a:solidFill>
                  <a:schemeClr val="dk1"/>
                </a:solidFill>
              </a:rPr>
              <a:t>—</a:t>
            </a:r>
            <a:endParaRPr>
              <a:solidFill>
                <a:schemeClr val="dk1"/>
              </a:solidFill>
            </a:endParaRPr>
          </a:p>
          <a:p>
            <a:pPr marL="0" lvl="0" indent="457200" algn="l" rtl="0">
              <a:spcBef>
                <a:spcPts val="0"/>
              </a:spcBef>
              <a:spcAft>
                <a:spcPts val="0"/>
              </a:spcAft>
              <a:buClr>
                <a:schemeClr val="dk1"/>
              </a:buClr>
              <a:buSzPts val="1100"/>
              <a:buFont typeface="Arial"/>
              <a:buNone/>
            </a:pPr>
            <a:r>
              <a:rPr lang="en">
                <a:solidFill>
                  <a:schemeClr val="dk1"/>
                </a:solidFill>
              </a:rPr>
              <a:t>Link to Handout: [insert link]</a:t>
            </a:r>
            <a:endParaRPr>
              <a:solidFill>
                <a:schemeClr val="dk1"/>
              </a:solidFill>
            </a:endParaRPr>
          </a:p>
          <a:p>
            <a:pPr marL="0" lvl="0" indent="457200" algn="l" rtl="0">
              <a:spcBef>
                <a:spcPts val="0"/>
              </a:spcBef>
              <a:spcAft>
                <a:spcPts val="0"/>
              </a:spcAft>
              <a:buClr>
                <a:schemeClr val="dk1"/>
              </a:buClr>
              <a:buSzPts val="1100"/>
              <a:buFont typeface="Arial"/>
              <a:buNone/>
            </a:pPr>
            <a:r>
              <a:rPr lang="en">
                <a:solidFill>
                  <a:schemeClr val="dk1"/>
                </a:solidFill>
              </a:rPr>
              <a:t>Feel free to download a copy.</a:t>
            </a:r>
            <a:endParaRPr>
              <a:solidFill>
                <a:schemeClr val="dk1"/>
              </a:solidFill>
            </a:endParaRPr>
          </a:p>
          <a:p>
            <a:pPr marL="0" lvl="0" indent="457200" algn="l" rtl="0">
              <a:spcBef>
                <a:spcPts val="0"/>
              </a:spcBef>
              <a:spcAft>
                <a:spcPts val="0"/>
              </a:spcAft>
              <a:buClr>
                <a:schemeClr val="dk1"/>
              </a:buClr>
              <a:buSzPts val="1100"/>
              <a:buFont typeface="Arial"/>
              <a:buNone/>
            </a:pPr>
            <a:r>
              <a:rPr lang="en">
                <a:solidFill>
                  <a:schemeClr val="dk1"/>
                </a:solidFill>
              </a:rPr>
              <a:t>Please see page 3 in your handout.</a:t>
            </a:r>
            <a:endParaRPr>
              <a:solidFill>
                <a:schemeClr val="dk1"/>
              </a:solidFill>
            </a:endParaRPr>
          </a:p>
          <a:p>
            <a:pPr marL="457200" lvl="0" indent="0" algn="l" rtl="0">
              <a:spcBef>
                <a:spcPts val="0"/>
              </a:spcBef>
              <a:spcAft>
                <a:spcPts val="0"/>
              </a:spcAft>
              <a:buClr>
                <a:schemeClr val="dk1"/>
              </a:buClr>
              <a:buSzPts val="1100"/>
              <a:buFont typeface="Arial"/>
              <a:buNone/>
            </a:pPr>
            <a:r>
              <a:rPr lang="en">
                <a:solidFill>
                  <a:schemeClr val="dk1"/>
                </a:solidFill>
              </a:rPr>
              <a:t>—</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29b7f5a9ae9_0_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29b7f5a9ae9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Invite participants to share with the group.</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Share that we will continue to build a shared understanding of these through sample prompts.</a:t>
            </a:r>
            <a:endParaRPr b="1">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2520b20cc71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2520b20cc71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Invite participants to examine the indicators that are associated with each content and practice expectation. </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Pose the question: “What new insights do you have?”</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Invite participants to share with the group.</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Share that we will continue to build a shared understanding of these through sample prompts.</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Share in chat:</a:t>
            </a:r>
            <a:endParaRPr>
              <a:solidFill>
                <a:schemeClr val="dk1"/>
              </a:solidFill>
            </a:endParaRPr>
          </a:p>
          <a:p>
            <a:pPr marL="457200" lvl="0" indent="0" algn="l" rtl="0">
              <a:spcBef>
                <a:spcPts val="0"/>
              </a:spcBef>
              <a:spcAft>
                <a:spcPts val="0"/>
              </a:spcAft>
              <a:buNone/>
            </a:pPr>
            <a:r>
              <a:rPr lang="en">
                <a:solidFill>
                  <a:schemeClr val="dk1"/>
                </a:solidFill>
              </a:rPr>
              <a:t>—</a:t>
            </a:r>
            <a:endParaRPr>
              <a:solidFill>
                <a:schemeClr val="dk1"/>
              </a:solidFill>
            </a:endParaRPr>
          </a:p>
          <a:p>
            <a:pPr marL="457200" lvl="0" indent="0" algn="l" rtl="0">
              <a:spcBef>
                <a:spcPts val="0"/>
              </a:spcBef>
              <a:spcAft>
                <a:spcPts val="0"/>
              </a:spcAft>
              <a:buNone/>
            </a:pPr>
            <a:r>
              <a:rPr lang="en">
                <a:solidFill>
                  <a:schemeClr val="dk1"/>
                </a:solidFill>
              </a:rPr>
              <a:t>Please see page 3 in your handout.</a:t>
            </a:r>
            <a:endParaRPr>
              <a:solidFill>
                <a:schemeClr val="dk1"/>
              </a:solidFill>
            </a:endParaRPr>
          </a:p>
          <a:p>
            <a:pPr marL="457200" lvl="0" indent="0" algn="l" rtl="0">
              <a:spcBef>
                <a:spcPts val="0"/>
              </a:spcBef>
              <a:spcAft>
                <a:spcPts val="0"/>
              </a:spcAft>
              <a:buNone/>
            </a:pPr>
            <a:r>
              <a:rPr lang="en">
                <a:solidFill>
                  <a:schemeClr val="dk1"/>
                </a:solidFill>
              </a:rPr>
              <a:t>—</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24a3c363b72_1_2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 name="Google Shape;262;g24a3c363b72_1_2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Invite participants to select a task and look for connections to badge CPEs.</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Offer enough time for everyone to engage with at least one task; participants do not need to look at both.</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Consider use of self-select breakout rooms to give participants time to discuss with small group.</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Encourage participants to stay focused at the content and practice expectation (CPE) level, using the indicators to support their thinking. </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Share in chat:</a:t>
            </a:r>
            <a:endParaRPr>
              <a:solidFill>
                <a:schemeClr val="dk1"/>
              </a:solidFill>
            </a:endParaRPr>
          </a:p>
          <a:p>
            <a:pPr marL="457200" lvl="0" indent="0" algn="l" rtl="0">
              <a:spcBef>
                <a:spcPts val="0"/>
              </a:spcBef>
              <a:spcAft>
                <a:spcPts val="0"/>
              </a:spcAft>
              <a:buClr>
                <a:schemeClr val="dk1"/>
              </a:buClr>
              <a:buSzPts val="1100"/>
              <a:buFont typeface="Arial"/>
              <a:buNone/>
            </a:pPr>
            <a:r>
              <a:rPr lang="en">
                <a:solidFill>
                  <a:schemeClr val="dk1"/>
                </a:solidFill>
              </a:rPr>
              <a:t>—</a:t>
            </a:r>
            <a:endParaRPr>
              <a:solidFill>
                <a:schemeClr val="dk1"/>
              </a:solidFill>
            </a:endParaRPr>
          </a:p>
          <a:p>
            <a:pPr marL="457200" lvl="0" indent="0" algn="l" rtl="0">
              <a:spcBef>
                <a:spcPts val="0"/>
              </a:spcBef>
              <a:spcAft>
                <a:spcPts val="0"/>
              </a:spcAft>
              <a:buClr>
                <a:schemeClr val="dk1"/>
              </a:buClr>
              <a:buSzPts val="1100"/>
              <a:buFont typeface="Arial"/>
              <a:buNone/>
            </a:pPr>
            <a:r>
              <a:rPr lang="en">
                <a:solidFill>
                  <a:schemeClr val="dk1"/>
                </a:solidFill>
              </a:rPr>
              <a:t>Please see pages 4 and 5 in your handout.</a:t>
            </a:r>
            <a:endParaRPr>
              <a:solidFill>
                <a:schemeClr val="dk1"/>
              </a:solidFill>
            </a:endParaRPr>
          </a:p>
          <a:p>
            <a:pPr marL="457200" lvl="0" indent="0" algn="l" rtl="0">
              <a:spcBef>
                <a:spcPts val="0"/>
              </a:spcBef>
              <a:spcAft>
                <a:spcPts val="0"/>
              </a:spcAft>
              <a:buClr>
                <a:schemeClr val="dk1"/>
              </a:buClr>
              <a:buSzPts val="1100"/>
              <a:buFont typeface="Arial"/>
              <a:buNone/>
            </a:pPr>
            <a:r>
              <a:rPr lang="en">
                <a:solidFill>
                  <a:schemeClr val="dk1"/>
                </a:solidFill>
              </a:rPr>
              <a:t>—</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24a3c363b72_1_36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24a3c363b72_1_3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Invite volunteers to share connections they see to each of the tasks.</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Highlight responses where participants have identified one or more CPEs, using the indicators as part of their rationale. </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24a3c363b72_1_2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 name="Google Shape;280;g24a3c363b72_1_2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Give participants some time to consider their responses to these questions then invite volunteers to share with whole group. </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24a3c363b72_1_3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 name="Google Shape;290;g24a3c363b72_1_3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Share these quotes with group as a way to give insight into the </a:t>
            </a:r>
            <a:r>
              <a:rPr lang="en" i="1">
                <a:solidFill>
                  <a:schemeClr val="dk1"/>
                </a:solidFill>
              </a:rPr>
              <a:t>why</a:t>
            </a:r>
            <a:r>
              <a:rPr lang="en">
                <a:solidFill>
                  <a:schemeClr val="dk1"/>
                </a:solidFill>
              </a:rPr>
              <a:t> of this badging project.</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24a3c363b72_1_37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24a3c363b72_1_3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Give participants time to reflect on the HS Badging System, the quote and this list. </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Invite participants to consider </a:t>
            </a:r>
            <a:r>
              <a:rPr lang="en" i="1">
                <a:solidFill>
                  <a:schemeClr val="dk1"/>
                </a:solidFill>
              </a:rPr>
              <a:t>how can this approach give students space for what math can be?</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Consider inviting 1-2 voices to share thoughts with the group before transitioning to the next section.</a:t>
            </a:r>
            <a:endParaRPr>
              <a:solidFill>
                <a:schemeClr val="dk1"/>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24a3c363b72_1_39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0" name="Google Shape;320;g24a3c363b72_1_3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Estimated time for this section is about 15 minutes.</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24a3c363b72_1_39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 name="Google Shape;327;g24a3c363b72_1_3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Give participants time to read through prompt and consider how students might approach this. Invite to try it out for themselves.</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Share in chat:</a:t>
            </a:r>
            <a:endParaRPr>
              <a:solidFill>
                <a:schemeClr val="dk1"/>
              </a:solidFill>
            </a:endParaRPr>
          </a:p>
          <a:p>
            <a:pPr marL="457200" lvl="0" indent="0" algn="l" rtl="0">
              <a:spcBef>
                <a:spcPts val="0"/>
              </a:spcBef>
              <a:spcAft>
                <a:spcPts val="0"/>
              </a:spcAft>
              <a:buClr>
                <a:schemeClr val="dk1"/>
              </a:buClr>
              <a:buSzPts val="1100"/>
              <a:buFont typeface="Arial"/>
              <a:buNone/>
            </a:pPr>
            <a:r>
              <a:rPr lang="en">
                <a:solidFill>
                  <a:schemeClr val="dk1"/>
                </a:solidFill>
              </a:rPr>
              <a:t>—</a:t>
            </a:r>
            <a:endParaRPr>
              <a:solidFill>
                <a:schemeClr val="dk1"/>
              </a:solidFill>
            </a:endParaRPr>
          </a:p>
          <a:p>
            <a:pPr marL="0" lvl="0" indent="457200" algn="l" rtl="0">
              <a:spcBef>
                <a:spcPts val="0"/>
              </a:spcBef>
              <a:spcAft>
                <a:spcPts val="0"/>
              </a:spcAft>
              <a:buClr>
                <a:schemeClr val="dk1"/>
              </a:buClr>
              <a:buSzPts val="1100"/>
              <a:buFont typeface="Arial"/>
              <a:buNone/>
            </a:pPr>
            <a:r>
              <a:rPr lang="en">
                <a:solidFill>
                  <a:schemeClr val="dk1"/>
                </a:solidFill>
              </a:rPr>
              <a:t>Please see page 6 in your handout.</a:t>
            </a:r>
            <a:endParaRPr>
              <a:solidFill>
                <a:schemeClr val="dk1"/>
              </a:solidFill>
            </a:endParaRPr>
          </a:p>
          <a:p>
            <a:pPr marL="0" lvl="0" indent="457200" algn="l" rtl="0">
              <a:spcBef>
                <a:spcPts val="0"/>
              </a:spcBef>
              <a:spcAft>
                <a:spcPts val="0"/>
              </a:spcAft>
              <a:buClr>
                <a:schemeClr val="dk1"/>
              </a:buClr>
              <a:buSzPts val="1100"/>
              <a:buFont typeface="Arial"/>
              <a:buNone/>
            </a:pPr>
            <a:r>
              <a:rPr lang="en">
                <a:solidFill>
                  <a:schemeClr val="dk1"/>
                </a:solidFill>
              </a:rPr>
              <a:t>—</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24a3c363b72_0_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24a3c363b72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Baseline timeframe: 2 hours</a:t>
            </a:r>
            <a:endParaRPr>
              <a:solidFill>
                <a:schemeClr val="dk1"/>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24a3c363b72_1_4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7" name="Google Shape;337;g24a3c363b72_1_4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Facilitation Note</a:t>
            </a:r>
            <a:r>
              <a:rPr lang="en">
                <a:solidFill>
                  <a:schemeClr val="dk1"/>
                </a:solidFill>
              </a:rPr>
              <a:t> </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Give time to read and connect.</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Consider use of breakout rooms to give participants time to discuss with small group.</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24a3c363b72_1_4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7" name="Google Shape;347;g24a3c363b72_1_4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Encourage participants to stay focused at the content and practice expectation (CPE) level, using the indicators to support their thinking. </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A good CPE to focus on for this task is </a:t>
            </a:r>
            <a:r>
              <a:rPr lang="en" b="1">
                <a:solidFill>
                  <a:schemeClr val="dk1"/>
                </a:solidFill>
              </a:rPr>
              <a:t>202.b: Reason about and perform operations with complex numbers.</a:t>
            </a:r>
            <a:endParaRPr b="1">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24a3c363b72_1_4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7" name="Google Shape;357;g24a3c363b72_1_4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Share that we will now be reflecting on the learning principles in relation to this task. </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Give participants time to read and access the copy. </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Share in chat:</a:t>
            </a:r>
            <a:endParaRPr>
              <a:solidFill>
                <a:schemeClr val="dk1"/>
              </a:solidFill>
            </a:endParaRPr>
          </a:p>
          <a:p>
            <a:pPr marL="457200" lvl="0" indent="0" algn="l" rtl="0">
              <a:spcBef>
                <a:spcPts val="0"/>
              </a:spcBef>
              <a:spcAft>
                <a:spcPts val="0"/>
              </a:spcAft>
              <a:buNone/>
            </a:pPr>
            <a:r>
              <a:rPr lang="en">
                <a:solidFill>
                  <a:schemeClr val="dk1"/>
                </a:solidFill>
              </a:rPr>
              <a:t>—</a:t>
            </a:r>
            <a:endParaRPr>
              <a:solidFill>
                <a:schemeClr val="dk1"/>
              </a:solidFill>
            </a:endParaRPr>
          </a:p>
          <a:p>
            <a:pPr marL="457200" lvl="0" indent="0" algn="l" rtl="0">
              <a:spcBef>
                <a:spcPts val="0"/>
              </a:spcBef>
              <a:spcAft>
                <a:spcPts val="0"/>
              </a:spcAft>
              <a:buNone/>
            </a:pPr>
            <a:r>
              <a:rPr lang="en">
                <a:solidFill>
                  <a:schemeClr val="dk1"/>
                </a:solidFill>
              </a:rPr>
              <a:t>Please see page 8 in your handout.</a:t>
            </a:r>
            <a:endParaRPr>
              <a:solidFill>
                <a:schemeClr val="dk1"/>
              </a:solidFill>
            </a:endParaRPr>
          </a:p>
          <a:p>
            <a:pPr marL="457200" lvl="0" indent="0" algn="l" rtl="0">
              <a:spcBef>
                <a:spcPts val="0"/>
              </a:spcBef>
              <a:spcAft>
                <a:spcPts val="0"/>
              </a:spcAft>
              <a:buNone/>
            </a:pPr>
            <a:r>
              <a:rPr lang="en">
                <a:solidFill>
                  <a:schemeClr val="dk1"/>
                </a:solidFill>
              </a:rPr>
              <a:t>—</a:t>
            </a:r>
            <a:endParaRPr>
              <a:solidFill>
                <a:schemeClr val="dk1"/>
              </a:solidFill>
            </a:endParaRPr>
          </a:p>
          <a:p>
            <a:pPr marL="457200" lvl="0" indent="0" algn="l" rtl="0">
              <a:spcBef>
                <a:spcPts val="0"/>
              </a:spcBef>
              <a:spcAft>
                <a:spcPts val="0"/>
              </a:spcAft>
              <a:buNone/>
            </a:pPr>
            <a:endParaRPr b="1">
              <a:solidFill>
                <a:schemeClr val="dk1"/>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g24a3c363b72_1_45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9" name="Google Shape;369;g24a3c363b72_1_4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Give time for participants to consider these questions, reflecting on the student experience associated with this task and consider how the 7 learning principles are evident. </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Consider use of breakout rooms for small group conversation.</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g24a3c363b72_1_46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2" name="Google Shape;382;g24a3c363b72_1_4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Invite participants to share with the whole group.</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24a3c363b72_1_47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6" name="Google Shape;396;g24a3c363b72_1_4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Estimated time for this section is about 30 minutes.</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g2a94b9f7207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3" name="Google Shape;403;g2a94b9f720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Let participants know that since we will be looking at student work, it is important to maintain an asset orientation and avoid deficit labels. </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Ask a participant to read the quote out loud. </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Ask the group to reflect on (a) the types of labels they have heard used in math contexts; (b) the potential impact of these labels. </a:t>
            </a:r>
            <a:endParaRPr>
              <a:solidFill>
                <a:schemeClr val="dk1"/>
              </a:solidFill>
            </a:endParaRPr>
          </a:p>
          <a:p>
            <a:pPr marL="45720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From: NCTM position paper </a:t>
            </a:r>
            <a:r>
              <a:rPr lang="en" u="sng">
                <a:solidFill>
                  <a:schemeClr val="hlink"/>
                </a:solidFill>
                <a:hlinkClick r:id="rId3"/>
              </a:rPr>
              <a:t>Ability Labels: Disrupting “High,” “Medium,” and “Low” in Mathematics Education</a:t>
            </a:r>
            <a:r>
              <a:rPr lang="en">
                <a:solidFill>
                  <a:schemeClr val="dk1"/>
                </a:solidFill>
              </a:rPr>
              <a:t> November 2023</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Read the quote and ask participants to reflect on (a) the types of labels they have heard used in math contexts; (b) the potential impact of these labels. </a:t>
            </a:r>
            <a:endParaRPr>
              <a:solidFill>
                <a:schemeClr val="dk1"/>
              </a:solidFill>
            </a:endParaRPr>
          </a:p>
          <a:p>
            <a:pPr marL="0" lvl="0" indent="0" algn="l" rtl="0">
              <a:spcBef>
                <a:spcPts val="0"/>
              </a:spcBef>
              <a:spcAft>
                <a:spcPts val="0"/>
              </a:spcAft>
              <a:buNone/>
            </a:pPr>
            <a:endParaRPr>
              <a:solidFill>
                <a:schemeClr val="dk1"/>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g24a3c363b72_1_60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1" name="Google Shape;411;g24a3c363b72_1_6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Give participants time to study student work associated with Task 1.</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Share in chat:</a:t>
            </a:r>
            <a:endParaRPr>
              <a:solidFill>
                <a:schemeClr val="dk1"/>
              </a:solidFill>
            </a:endParaRPr>
          </a:p>
          <a:p>
            <a:pPr marL="457200" lvl="0" indent="0" algn="l" rtl="0">
              <a:spcBef>
                <a:spcPts val="0"/>
              </a:spcBef>
              <a:spcAft>
                <a:spcPts val="0"/>
              </a:spcAft>
              <a:buNone/>
            </a:pPr>
            <a:r>
              <a:rPr lang="en">
                <a:solidFill>
                  <a:schemeClr val="dk1"/>
                </a:solidFill>
              </a:rPr>
              <a:t>—</a:t>
            </a:r>
            <a:endParaRPr>
              <a:solidFill>
                <a:schemeClr val="dk1"/>
              </a:solidFill>
            </a:endParaRPr>
          </a:p>
          <a:p>
            <a:pPr marL="457200" lvl="0" indent="0" algn="l" rtl="0">
              <a:spcBef>
                <a:spcPts val="0"/>
              </a:spcBef>
              <a:spcAft>
                <a:spcPts val="0"/>
              </a:spcAft>
              <a:buNone/>
            </a:pPr>
            <a:r>
              <a:rPr lang="en">
                <a:solidFill>
                  <a:schemeClr val="dk1"/>
                </a:solidFill>
              </a:rPr>
              <a:t>Please see pages 9 and X in your handout</a:t>
            </a:r>
            <a:endParaRPr>
              <a:solidFill>
                <a:schemeClr val="dk1"/>
              </a:solidFill>
            </a:endParaRPr>
          </a:p>
          <a:p>
            <a:pPr marL="457200" lvl="0" indent="0" algn="l" rtl="0">
              <a:spcBef>
                <a:spcPts val="0"/>
              </a:spcBef>
              <a:spcAft>
                <a:spcPts val="0"/>
              </a:spcAft>
              <a:buNone/>
            </a:pPr>
            <a:r>
              <a:rPr lang="en">
                <a:solidFill>
                  <a:schemeClr val="dk1"/>
                </a:solidFill>
              </a:rPr>
              <a:t>—</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g24a3c363b72_1_6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1" name="Google Shape;421;g24a3c363b72_1_6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Invite participants to share what they noticed.</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Look for trends in responses, especially as connected to </a:t>
            </a:r>
            <a:r>
              <a:rPr lang="en" b="1">
                <a:solidFill>
                  <a:schemeClr val="dk1"/>
                </a:solidFill>
              </a:rPr>
              <a:t>CPE 202.b: Reason about and perform operations with complex numbers.</a:t>
            </a:r>
            <a:endParaRPr b="1">
              <a:solidFill>
                <a:schemeClr val="dk1"/>
              </a:solidFill>
            </a:endParaRPr>
          </a:p>
          <a:p>
            <a:pPr marL="45720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g2520b20cc71_3_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3" name="Google Shape;433;g2520b20cc71_3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Introduce criteria for success.</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Ask: “what resonates with you? What questions surface for you?”</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Consider use of breakout groups. </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Share the following in chat:</a:t>
            </a:r>
            <a:endParaRPr>
              <a:solidFill>
                <a:schemeClr val="dk1"/>
              </a:solidFill>
            </a:endParaRPr>
          </a:p>
          <a:p>
            <a:pPr marL="457200" lvl="0" indent="0" algn="l" rtl="0">
              <a:spcBef>
                <a:spcPts val="0"/>
              </a:spcBef>
              <a:spcAft>
                <a:spcPts val="0"/>
              </a:spcAft>
              <a:buNone/>
            </a:pPr>
            <a:r>
              <a:rPr lang="en">
                <a:solidFill>
                  <a:schemeClr val="dk1"/>
                </a:solidFill>
              </a:rPr>
              <a:t>—</a:t>
            </a:r>
            <a:endParaRPr>
              <a:solidFill>
                <a:schemeClr val="dk1"/>
              </a:solidFill>
            </a:endParaRPr>
          </a:p>
          <a:p>
            <a:pPr marL="457200" lvl="0" indent="0" algn="l" rtl="0">
              <a:spcBef>
                <a:spcPts val="0"/>
              </a:spcBef>
              <a:spcAft>
                <a:spcPts val="0"/>
              </a:spcAft>
              <a:buNone/>
            </a:pPr>
            <a:r>
              <a:rPr lang="en">
                <a:solidFill>
                  <a:schemeClr val="dk1"/>
                </a:solidFill>
              </a:rPr>
              <a:t>Please see page 14 in your handout.</a:t>
            </a:r>
            <a:endParaRPr>
              <a:solidFill>
                <a:schemeClr val="dk1"/>
              </a:solidFill>
            </a:endParaRPr>
          </a:p>
          <a:p>
            <a:pPr marL="457200" lvl="0" indent="0" algn="l" rtl="0">
              <a:spcBef>
                <a:spcPts val="0"/>
              </a:spcBef>
              <a:spcAft>
                <a:spcPts val="0"/>
              </a:spcAft>
              <a:buNone/>
            </a:pPr>
            <a:r>
              <a:rPr lang="en">
                <a:solidFill>
                  <a:schemeClr val="dk1"/>
                </a:solidFill>
              </a:rPr>
              <a:t>—</a:t>
            </a:r>
            <a:endParaRPr b="1">
              <a:solidFill>
                <a:schemeClr val="dk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24a3c363b72_0_1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24a3c363b72_0_1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Facilitation Note</a:t>
            </a:r>
            <a:endParaRPr b="1">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Create a blank slide deck. </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Have each educator design a slide with pictures and words that captures them as an educator. [You may also elect to have each person contribute one image to a shared slide.] </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Leave time for folks to voice over their slide.</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g2520b20cc71_3_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3" name="Google Shape;443;g2520b20cc71_3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Share the quote. Ask participants to reflect on how the criteria and the ideas in the quote require rethinking something in their current practice.</a:t>
            </a:r>
            <a:endParaRPr b="1">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g2520b20cc71_3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1" name="Google Shape;451;g2520b20cc71_3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Use this slide to set up what folks will do on the next slide:</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They will examine the student work. </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Determine where that </a:t>
            </a:r>
            <a:r>
              <a:rPr lang="en" b="1" u="sng">
                <a:solidFill>
                  <a:schemeClr val="dk1"/>
                </a:solidFill>
              </a:rPr>
              <a:t>work</a:t>
            </a:r>
            <a:r>
              <a:rPr lang="en">
                <a:solidFill>
                  <a:schemeClr val="dk1"/>
                </a:solidFill>
              </a:rPr>
              <a:t> falls along the criteria for success spectrum.</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And add a post it sharing what evidence of success is present.</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We will focus our lens on the indicator displayed on the slide: 202.b</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Note, a similar process can be done for each indicator that applies to this task.</a:t>
            </a:r>
            <a:endParaRPr>
              <a:solidFill>
                <a:schemeClr val="dk1"/>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g24a3c363b72_1_69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9" name="Google Shape;469;g24a3c363b72_1_6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Facilitator will need to make a copy of the </a:t>
            </a:r>
            <a:r>
              <a:rPr lang="en" u="sng">
                <a:solidFill>
                  <a:schemeClr val="hlink"/>
                </a:solidFill>
                <a:hlinkClick r:id="rId3"/>
              </a:rPr>
              <a:t>Jamboard file- Baseline PL Looking at Student Work</a:t>
            </a:r>
            <a:r>
              <a:rPr lang="en">
                <a:solidFill>
                  <a:schemeClr val="dk1"/>
                </a:solidFill>
              </a:rPr>
              <a:t> and share that link with participants.</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Invite participants to add a post it to the jamboard sharing:</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Where they think the evidence of learning is along the Criteria for Success spectrum.</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If the student was here, what question(s) would you pose to understand what they know?</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Remind participants to focus at the CPE level, using the indicators to help guide decision-making. </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If they find the student </a:t>
            </a:r>
            <a:r>
              <a:rPr lang="en" b="1" u="sng">
                <a:solidFill>
                  <a:schemeClr val="dk1"/>
                </a:solidFill>
              </a:rPr>
              <a:t>work</a:t>
            </a:r>
            <a:r>
              <a:rPr lang="en" b="1">
                <a:solidFill>
                  <a:schemeClr val="dk1"/>
                </a:solidFill>
              </a:rPr>
              <a:t> </a:t>
            </a:r>
            <a:r>
              <a:rPr lang="en">
                <a:solidFill>
                  <a:schemeClr val="dk1"/>
                </a:solidFill>
              </a:rPr>
              <a:t>falls within the first two categories, consider inviting folks to consider and share what “conferring and additional instruction/learning” might look like for that student, as time permits. </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Share that directions are on the first slide and the pink circle on the bottom indicates which work sample is in focus for that slide. </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Navigate to Jamboard file to illustrate use of tools as needed.</a:t>
            </a:r>
            <a:endParaRPr>
              <a:solidFill>
                <a:schemeClr val="dk1"/>
              </a:solidFill>
            </a:endParaRPr>
          </a:p>
          <a:p>
            <a:pPr marL="0" lvl="0" indent="0" algn="l" rtl="0">
              <a:spcBef>
                <a:spcPts val="0"/>
              </a:spcBef>
              <a:spcAft>
                <a:spcPts val="0"/>
              </a:spcAft>
              <a:buNone/>
            </a:pPr>
            <a:endParaRPr>
              <a:solidFill>
                <a:schemeClr val="dk1"/>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g24a3c363b72_1_5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1" name="Google Shape;481;g24a3c363b72_1_5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Use this slide to discuss how folks thought about the student work, in terms of the Criteria for Success chart. </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This is meant to give time for group to build shared understanding of how to use the CPEs and indicators alongside the rubric to share ways of partnering with students to support all students reaching.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g24a3c363b72_1_58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1" name="Google Shape;491;g24a3c363b72_1_5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Use this slide to discuss how folks thought about the student work, in terms of the Criteria for Success chart. </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This is meant to give time for group to build shared understanding of how to use the CPEs and indicators alongside the rubric to share ways of partnering with students to support all students reaching.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Google Shape;500;g24a3c363b72_1_59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1" name="Google Shape;501;g24a3c363b72_1_5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Use this slide to discuss how folks thought about the student work, in terms of the Criteria for Success chart. </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This is meant to give time for group to build shared understanding of how to use the CPEs and indicators alongside the rubric to share ways of partnering with students to support all students reaching.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Google Shape;510;g24a3c363b72_1_7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1" name="Google Shape;511;g24a3c363b72_1_7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Give participants time to reflect. If time permits, consider using breakout rooms to have folks connect in smaller pairings or groups.</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Invite to share with whole group.</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g24a3c363b72_1_7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1" name="Google Shape;521;g24a3c363b72_1_7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Estimated time for this section is about 15 minutes.</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g24a3c363b72_1_7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8" name="Google Shape;528;g24a3c363b72_1_7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Give participants time to read through prompt and consider how students might approach this. Invite to try it out for themselves.</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Share in chat:</a:t>
            </a:r>
            <a:endParaRPr>
              <a:solidFill>
                <a:schemeClr val="dk1"/>
              </a:solidFill>
            </a:endParaRPr>
          </a:p>
          <a:p>
            <a:pPr marL="457200" lvl="0" indent="0" algn="l" rtl="0">
              <a:spcBef>
                <a:spcPts val="0"/>
              </a:spcBef>
              <a:spcAft>
                <a:spcPts val="0"/>
              </a:spcAft>
              <a:buNone/>
            </a:pPr>
            <a:r>
              <a:rPr lang="en">
                <a:solidFill>
                  <a:schemeClr val="dk1"/>
                </a:solidFill>
              </a:rPr>
              <a:t>—</a:t>
            </a:r>
            <a:endParaRPr>
              <a:solidFill>
                <a:schemeClr val="dk1"/>
              </a:solidFill>
            </a:endParaRPr>
          </a:p>
          <a:p>
            <a:pPr marL="457200" lvl="0" indent="0" algn="l" rtl="0">
              <a:spcBef>
                <a:spcPts val="0"/>
              </a:spcBef>
              <a:spcAft>
                <a:spcPts val="0"/>
              </a:spcAft>
              <a:buNone/>
            </a:pPr>
            <a:r>
              <a:rPr lang="en">
                <a:solidFill>
                  <a:schemeClr val="dk1"/>
                </a:solidFill>
              </a:rPr>
              <a:t>Please see page 10 in your handout.</a:t>
            </a:r>
            <a:endParaRPr>
              <a:solidFill>
                <a:schemeClr val="dk1"/>
              </a:solidFill>
            </a:endParaRPr>
          </a:p>
          <a:p>
            <a:pPr marL="457200" lvl="0" indent="0" algn="l" rtl="0">
              <a:spcBef>
                <a:spcPts val="0"/>
              </a:spcBef>
              <a:spcAft>
                <a:spcPts val="0"/>
              </a:spcAft>
              <a:buNone/>
            </a:pPr>
            <a:r>
              <a:rPr lang="en">
                <a:solidFill>
                  <a:schemeClr val="dk1"/>
                </a:solidFill>
              </a:rPr>
              <a:t>—</a:t>
            </a:r>
            <a:endParaRPr>
              <a:solidFill>
                <a:schemeClr val="dk1"/>
              </a:solidFill>
            </a:endParaRPr>
          </a:p>
          <a:p>
            <a:pPr marL="0" lvl="0" indent="45720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g24a3c363b72_1_78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8" name="Google Shape;538;g24a3c363b72_1_7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Facilitation Note</a:t>
            </a:r>
            <a:r>
              <a:rPr lang="en">
                <a:solidFill>
                  <a:schemeClr val="dk1"/>
                </a:solidFill>
              </a:rPr>
              <a:t> </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Give time to read and connect.</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Consider use of breakout rooms to give participants time to discuss with small group.</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24a3c363b72_0_36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24a3c363b72_0_3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Give overview of session goals and agenda.</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Google Shape;547;g24a3c363b72_1_79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8" name="Google Shape;548;g24a3c363b72_1_7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Encourage participants to stay focused at the content and practice expectation (CPE) level, using the indicators to support their thinking. </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A good CPE to focus on for this task is </a:t>
            </a:r>
            <a:r>
              <a:rPr lang="en" b="1">
                <a:solidFill>
                  <a:schemeClr val="dk1"/>
                </a:solidFill>
              </a:rPr>
              <a:t>202.a: Reason about and extend the properties of exponents to rational exponents.  </a:t>
            </a:r>
            <a:endParaRPr b="1">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Google Shape;557;g24a3c363b72_1_80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8" name="Google Shape;558;g24a3c363b72_1_8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Share that we will now be reflecting on the learning principles in relation to this task. </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Give participants time to read and access the copy. </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Share in chat:</a:t>
            </a:r>
            <a:endParaRPr>
              <a:solidFill>
                <a:schemeClr val="dk1"/>
              </a:solidFill>
            </a:endParaRPr>
          </a:p>
          <a:p>
            <a:pPr marL="457200" lvl="0" indent="0" algn="l" rtl="0">
              <a:spcBef>
                <a:spcPts val="0"/>
              </a:spcBef>
              <a:spcAft>
                <a:spcPts val="0"/>
              </a:spcAft>
              <a:buNone/>
            </a:pPr>
            <a:r>
              <a:rPr lang="en">
                <a:solidFill>
                  <a:schemeClr val="dk1"/>
                </a:solidFill>
              </a:rPr>
              <a:t>—</a:t>
            </a:r>
            <a:endParaRPr>
              <a:solidFill>
                <a:schemeClr val="dk1"/>
              </a:solidFill>
            </a:endParaRPr>
          </a:p>
          <a:p>
            <a:pPr marL="457200" lvl="0" indent="0" algn="l" rtl="0">
              <a:spcBef>
                <a:spcPts val="0"/>
              </a:spcBef>
              <a:spcAft>
                <a:spcPts val="0"/>
              </a:spcAft>
              <a:buNone/>
            </a:pPr>
            <a:r>
              <a:rPr lang="en">
                <a:solidFill>
                  <a:schemeClr val="dk1"/>
                </a:solidFill>
              </a:rPr>
              <a:t>Please see page 8 in your handout.</a:t>
            </a:r>
            <a:endParaRPr>
              <a:solidFill>
                <a:schemeClr val="dk1"/>
              </a:solidFill>
            </a:endParaRPr>
          </a:p>
          <a:p>
            <a:pPr marL="457200" lvl="0" indent="0" algn="l" rtl="0">
              <a:spcBef>
                <a:spcPts val="0"/>
              </a:spcBef>
              <a:spcAft>
                <a:spcPts val="0"/>
              </a:spcAft>
              <a:buClr>
                <a:schemeClr val="dk1"/>
              </a:buClr>
              <a:buSzPts val="1100"/>
              <a:buFont typeface="Arial"/>
              <a:buNone/>
            </a:pPr>
            <a:r>
              <a:rPr lang="en">
                <a:solidFill>
                  <a:schemeClr val="dk1"/>
                </a:solidFill>
              </a:rPr>
              <a:t>—</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Google Shape;569;g24a3c363b72_1_8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0" name="Google Shape;570;g24a3c363b72_1_8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Give time for participants to consider these questions, reflecting on the student experience associated with this task and consider how the 7 learning principles are evident. </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Consider use of breakout rooms for small group conversation.</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2"/>
        <p:cNvGrpSpPr/>
        <p:nvPr/>
      </p:nvGrpSpPr>
      <p:grpSpPr>
        <a:xfrm>
          <a:off x="0" y="0"/>
          <a:ext cx="0" cy="0"/>
          <a:chOff x="0" y="0"/>
          <a:chExt cx="0" cy="0"/>
        </a:xfrm>
      </p:grpSpPr>
      <p:sp>
        <p:nvSpPr>
          <p:cNvPr id="583" name="Google Shape;583;g24a3c363b72_1_8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4" name="Google Shape;584;g24a3c363b72_1_8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Invite participants to share with the whole group.</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6"/>
        <p:cNvGrpSpPr/>
        <p:nvPr/>
      </p:nvGrpSpPr>
      <p:grpSpPr>
        <a:xfrm>
          <a:off x="0" y="0"/>
          <a:ext cx="0" cy="0"/>
          <a:chOff x="0" y="0"/>
          <a:chExt cx="0" cy="0"/>
        </a:xfrm>
      </p:grpSpPr>
      <p:sp>
        <p:nvSpPr>
          <p:cNvPr id="597" name="Google Shape;597;g24a3c363b72_1_7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8" name="Google Shape;598;g24a3c363b72_1_7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Estimated time for this section is about 30 minutes.</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3"/>
        <p:cNvGrpSpPr/>
        <p:nvPr/>
      </p:nvGrpSpPr>
      <p:grpSpPr>
        <a:xfrm>
          <a:off x="0" y="0"/>
          <a:ext cx="0" cy="0"/>
          <a:chOff x="0" y="0"/>
          <a:chExt cx="0" cy="0"/>
        </a:xfrm>
      </p:grpSpPr>
      <p:sp>
        <p:nvSpPr>
          <p:cNvPr id="604" name="Google Shape;604;g24a3c363b72_1_8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5" name="Google Shape;605;g24a3c363b72_1_8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Give participants time to study student work.</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3"/>
        <p:cNvGrpSpPr/>
        <p:nvPr/>
      </p:nvGrpSpPr>
      <p:grpSpPr>
        <a:xfrm>
          <a:off x="0" y="0"/>
          <a:ext cx="0" cy="0"/>
          <a:chOff x="0" y="0"/>
          <a:chExt cx="0" cy="0"/>
        </a:xfrm>
      </p:grpSpPr>
      <p:sp>
        <p:nvSpPr>
          <p:cNvPr id="614" name="Google Shape;614;g24a3c363b72_1_8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5" name="Google Shape;615;g24a3c363b72_1_8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Invite participants to share what they noticed.</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Look for trends in responses, especially as connected to </a:t>
            </a:r>
            <a:r>
              <a:rPr lang="en" b="1">
                <a:solidFill>
                  <a:schemeClr val="dk1"/>
                </a:solidFill>
              </a:rPr>
              <a:t>CPE 202.a: Reason about and extend the properties of exponents to rational exponents. </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Share in chat:</a:t>
            </a:r>
            <a:endParaRPr>
              <a:solidFill>
                <a:schemeClr val="dk1"/>
              </a:solidFill>
            </a:endParaRPr>
          </a:p>
          <a:p>
            <a:pPr marL="457200" lvl="0" indent="0" algn="l" rtl="0">
              <a:spcBef>
                <a:spcPts val="0"/>
              </a:spcBef>
              <a:spcAft>
                <a:spcPts val="0"/>
              </a:spcAft>
              <a:buNone/>
            </a:pPr>
            <a:r>
              <a:rPr lang="en">
                <a:solidFill>
                  <a:schemeClr val="dk1"/>
                </a:solidFill>
              </a:rPr>
              <a:t>—</a:t>
            </a:r>
            <a:endParaRPr>
              <a:solidFill>
                <a:schemeClr val="dk1"/>
              </a:solidFill>
            </a:endParaRPr>
          </a:p>
          <a:p>
            <a:pPr marL="457200" lvl="0" indent="0" algn="l" rtl="0">
              <a:spcBef>
                <a:spcPts val="0"/>
              </a:spcBef>
              <a:spcAft>
                <a:spcPts val="0"/>
              </a:spcAft>
              <a:buNone/>
            </a:pPr>
            <a:r>
              <a:rPr lang="en">
                <a:solidFill>
                  <a:schemeClr val="dk1"/>
                </a:solidFill>
              </a:rPr>
              <a:t>Please see pages 13 and X in your handout.</a:t>
            </a:r>
            <a:endParaRPr>
              <a:solidFill>
                <a:schemeClr val="dk1"/>
              </a:solidFill>
            </a:endParaRPr>
          </a:p>
          <a:p>
            <a:pPr marL="457200" lvl="0" indent="0" algn="l" rtl="0">
              <a:spcBef>
                <a:spcPts val="0"/>
              </a:spcBef>
              <a:spcAft>
                <a:spcPts val="0"/>
              </a:spcAft>
              <a:buNone/>
            </a:pPr>
            <a:r>
              <a:rPr lang="en">
                <a:solidFill>
                  <a:schemeClr val="dk1"/>
                </a:solidFill>
              </a:rPr>
              <a:t>—</a:t>
            </a:r>
            <a:endParaRPr>
              <a:solidFill>
                <a:schemeClr val="dk1"/>
              </a:solidFill>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5"/>
        <p:cNvGrpSpPr/>
        <p:nvPr/>
      </p:nvGrpSpPr>
      <p:grpSpPr>
        <a:xfrm>
          <a:off x="0" y="0"/>
          <a:ext cx="0" cy="0"/>
          <a:chOff x="0" y="0"/>
          <a:chExt cx="0" cy="0"/>
        </a:xfrm>
      </p:grpSpPr>
      <p:sp>
        <p:nvSpPr>
          <p:cNvPr id="626" name="Google Shape;626;g24a3c363b72_1_87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7" name="Google Shape;627;g24a3c363b72_1_8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Remind participants of the criteria of success. </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Use this slide to set up what folks will do on the next slide.</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They will examine the student work. </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Determine where that </a:t>
            </a:r>
            <a:r>
              <a:rPr lang="en" b="1" u="sng">
                <a:solidFill>
                  <a:schemeClr val="dk1"/>
                </a:solidFill>
              </a:rPr>
              <a:t>work</a:t>
            </a:r>
            <a:r>
              <a:rPr lang="en">
                <a:solidFill>
                  <a:schemeClr val="dk1"/>
                </a:solidFill>
              </a:rPr>
              <a:t> falls along the criteria for success spectrum.</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And add a post it sharing what evidence of success is present.</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We will focus our lens on the indicator displayed on the slide.</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Note, a similar process can be done for each indicator that applies to this task.</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g24a3c363b72_1_88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5" name="Google Shape;645;g24a3c363b72_1_8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Facilitator will need to make a copy of the </a:t>
            </a:r>
            <a:r>
              <a:rPr lang="en" u="sng">
                <a:solidFill>
                  <a:schemeClr val="hlink"/>
                </a:solidFill>
                <a:hlinkClick r:id="rId3"/>
              </a:rPr>
              <a:t>Jamboard file- Baseline PL Looking at Student Work</a:t>
            </a:r>
            <a:r>
              <a:rPr lang="en">
                <a:solidFill>
                  <a:schemeClr val="dk1"/>
                </a:solidFill>
              </a:rPr>
              <a:t> and share that link with participants.</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Invite participants to add a post it to the jamboard sharing:</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Where they think the evidence of learning is along the Criteria for Success spectrum.</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If the student was here, what question(s) would you pose to understand what they know?</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Remind participants to focus at the CPE level, using the indicators to help guide decision-making. </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If they find the student </a:t>
            </a:r>
            <a:r>
              <a:rPr lang="en" b="1" u="sng">
                <a:solidFill>
                  <a:schemeClr val="dk1"/>
                </a:solidFill>
              </a:rPr>
              <a:t>work</a:t>
            </a:r>
            <a:r>
              <a:rPr lang="en" b="1">
                <a:solidFill>
                  <a:schemeClr val="dk1"/>
                </a:solidFill>
              </a:rPr>
              <a:t> </a:t>
            </a:r>
            <a:r>
              <a:rPr lang="en">
                <a:solidFill>
                  <a:schemeClr val="dk1"/>
                </a:solidFill>
              </a:rPr>
              <a:t>falls within the first two categories, consider inviting folks to consider and share what “conferring and additional instruction/learning” might look like for that student, as time permits. </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Share that directions are on the first slide and the pink circle on the bottom indicates which work sample is in focus for that slide. </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Navigate to Jamboard file to illustrate use of tools as needed.</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5"/>
        <p:cNvGrpSpPr/>
        <p:nvPr/>
      </p:nvGrpSpPr>
      <p:grpSpPr>
        <a:xfrm>
          <a:off x="0" y="0"/>
          <a:ext cx="0" cy="0"/>
          <a:chOff x="0" y="0"/>
          <a:chExt cx="0" cy="0"/>
        </a:xfrm>
      </p:grpSpPr>
      <p:sp>
        <p:nvSpPr>
          <p:cNvPr id="656" name="Google Shape;656;g24a3c363b72_1_9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7" name="Google Shape;657;g24a3c363b72_1_9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Use this slide to discuss how folks thought about the student work, in terms of the Criteria for Success chart. </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This is meant to give time for group to build shared understanding of how to use the CPEs and indicators alongside the rubric to share ways of partnering with students to support all students reaching.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2520b20cc71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2520b20cc71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This slide serves to remind participants about the learning principles that undergird the bading system. </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Give time to consider this question and invite folks to share with a partner and the whole group.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5"/>
        <p:cNvGrpSpPr/>
        <p:nvPr/>
      </p:nvGrpSpPr>
      <p:grpSpPr>
        <a:xfrm>
          <a:off x="0" y="0"/>
          <a:ext cx="0" cy="0"/>
          <a:chOff x="0" y="0"/>
          <a:chExt cx="0" cy="0"/>
        </a:xfrm>
      </p:grpSpPr>
      <p:sp>
        <p:nvSpPr>
          <p:cNvPr id="666" name="Google Shape;666;g24a3c363b72_1_9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7" name="Google Shape;667;g24a3c363b72_1_9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Use this slide to discuss how folks thought about the student work, in terms of the Criteria for Success chart. </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This is meant to give time for group to build shared understanding of how to use the CPEs and indicators alongside the rubric to share ways of partnering with students to support all students reaching.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5"/>
        <p:cNvGrpSpPr/>
        <p:nvPr/>
      </p:nvGrpSpPr>
      <p:grpSpPr>
        <a:xfrm>
          <a:off x="0" y="0"/>
          <a:ext cx="0" cy="0"/>
          <a:chOff x="0" y="0"/>
          <a:chExt cx="0" cy="0"/>
        </a:xfrm>
      </p:grpSpPr>
      <p:sp>
        <p:nvSpPr>
          <p:cNvPr id="676" name="Google Shape;676;g24a3c363b72_1_9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7" name="Google Shape;677;g24a3c363b72_1_9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Use this slide to discuss how folks thought about the student work, in terms of the Criteria for Success chart. </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This is meant to give time for group to build shared understanding of how to use the CPEs and indicators alongside the rubric to share ways of partnering with students to support all students reaching.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5"/>
        <p:cNvGrpSpPr/>
        <p:nvPr/>
      </p:nvGrpSpPr>
      <p:grpSpPr>
        <a:xfrm>
          <a:off x="0" y="0"/>
          <a:ext cx="0" cy="0"/>
          <a:chOff x="0" y="0"/>
          <a:chExt cx="0" cy="0"/>
        </a:xfrm>
      </p:grpSpPr>
      <p:sp>
        <p:nvSpPr>
          <p:cNvPr id="686" name="Google Shape;686;g24a3c363b72_1_96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7" name="Google Shape;687;g24a3c363b72_1_9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Give participants time to reflect. If time permits, consider using breakout rooms to have folks connect in smaller pairings or groups.</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Invite to share with whole group.</a:t>
            </a:r>
            <a:endParaRPr>
              <a:solidFill>
                <a:schemeClr val="dk1"/>
              </a:solidFill>
            </a:endParaRPr>
          </a:p>
          <a:p>
            <a:pPr marL="0" lvl="0" indent="0" algn="l" rtl="0">
              <a:spcBef>
                <a:spcPts val="0"/>
              </a:spcBef>
              <a:spcAft>
                <a:spcPts val="0"/>
              </a:spcAft>
              <a:buNone/>
            </a:pPr>
            <a:endParaRPr>
              <a:solidFill>
                <a:schemeClr val="dk1"/>
              </a:solidFill>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5"/>
        <p:cNvGrpSpPr/>
        <p:nvPr/>
      </p:nvGrpSpPr>
      <p:grpSpPr>
        <a:xfrm>
          <a:off x="0" y="0"/>
          <a:ext cx="0" cy="0"/>
          <a:chOff x="0" y="0"/>
          <a:chExt cx="0" cy="0"/>
        </a:xfrm>
      </p:grpSpPr>
      <p:sp>
        <p:nvSpPr>
          <p:cNvPr id="696" name="Google Shape;696;g24a3c363b72_1_8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7" name="Google Shape;697;g24a3c363b72_1_8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Estimated time for this section is about 5 minutes.</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2"/>
        <p:cNvGrpSpPr/>
        <p:nvPr/>
      </p:nvGrpSpPr>
      <p:grpSpPr>
        <a:xfrm>
          <a:off x="0" y="0"/>
          <a:ext cx="0" cy="0"/>
          <a:chOff x="0" y="0"/>
          <a:chExt cx="0" cy="0"/>
        </a:xfrm>
      </p:grpSpPr>
      <p:sp>
        <p:nvSpPr>
          <p:cNvPr id="703" name="Google Shape;703;g24a3c363b72_1_90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4" name="Google Shape;704;g24a3c363b72_1_9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Give participants time to reflect. If time permits, consider using breakout rooms to have folks connect in smaller pairings or groups.</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Invite to share with whole group.</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24a3c363b72_0_25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24a3c363b72_0_2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Estimated time for this section is about 25 minutes.</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24a3c363b72_1_20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24a3c363b72_1_2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Give participants time to consider the questions on this slide; they should generate responses based only on the title of the badge. Invite volunteers to share responses with the group.</a:t>
            </a:r>
            <a:endParaRPr>
              <a:solidFill>
                <a:schemeClr val="dk1"/>
              </a:solidFill>
            </a:endParaRPr>
          </a:p>
          <a:p>
            <a:pPr marL="0" lvl="0" indent="0" algn="l" rtl="0">
              <a:spcBef>
                <a:spcPts val="0"/>
              </a:spcBef>
              <a:spcAft>
                <a:spcPts val="0"/>
              </a:spcAft>
              <a:buNone/>
            </a:pPr>
            <a:endParaRPr>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24a3c363b72_1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24a3c363b72_1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Share that our process began by grounding in the standards and identifying the story of the standards. </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Invite participants to read through the standards associated with this badge in the handout. (The slide image shows only a partial list.)</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Frame this by asking participants to consider how they would synthesize these set of standards. </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Share link to document in chat:</a:t>
            </a:r>
            <a:endParaRPr>
              <a:solidFill>
                <a:schemeClr val="dk1"/>
              </a:solidFill>
            </a:endParaRPr>
          </a:p>
          <a:p>
            <a:pPr marL="457200" lvl="0" indent="0" algn="l" rtl="0">
              <a:spcBef>
                <a:spcPts val="0"/>
              </a:spcBef>
              <a:spcAft>
                <a:spcPts val="0"/>
              </a:spcAft>
              <a:buClr>
                <a:schemeClr val="dk1"/>
              </a:buClr>
              <a:buSzPts val="1100"/>
              <a:buFont typeface="Arial"/>
              <a:buNone/>
            </a:pPr>
            <a:r>
              <a:rPr lang="en">
                <a:solidFill>
                  <a:schemeClr val="dk1"/>
                </a:solidFill>
              </a:rPr>
              <a:t>—-</a:t>
            </a:r>
            <a:endParaRPr>
              <a:solidFill>
                <a:schemeClr val="dk1"/>
              </a:solidFill>
            </a:endParaRPr>
          </a:p>
          <a:p>
            <a:pPr marL="0" lvl="0" indent="457200" algn="l" rtl="0">
              <a:spcBef>
                <a:spcPts val="0"/>
              </a:spcBef>
              <a:spcAft>
                <a:spcPts val="0"/>
              </a:spcAft>
              <a:buClr>
                <a:schemeClr val="dk1"/>
              </a:buClr>
              <a:buSzPts val="1100"/>
              <a:buFont typeface="Arial"/>
              <a:buNone/>
            </a:pPr>
            <a:r>
              <a:rPr lang="en">
                <a:solidFill>
                  <a:schemeClr val="dk1"/>
                </a:solidFill>
              </a:rPr>
              <a:t>Link to Handout: [insert link]</a:t>
            </a:r>
            <a:endParaRPr>
              <a:solidFill>
                <a:schemeClr val="dk1"/>
              </a:solidFill>
            </a:endParaRPr>
          </a:p>
          <a:p>
            <a:pPr marL="0" lvl="0" indent="457200" algn="l" rtl="0">
              <a:spcBef>
                <a:spcPts val="0"/>
              </a:spcBef>
              <a:spcAft>
                <a:spcPts val="0"/>
              </a:spcAft>
              <a:buClr>
                <a:schemeClr val="dk1"/>
              </a:buClr>
              <a:buSzPts val="1100"/>
              <a:buFont typeface="Arial"/>
              <a:buNone/>
            </a:pPr>
            <a:r>
              <a:rPr lang="en">
                <a:solidFill>
                  <a:schemeClr val="dk1"/>
                </a:solidFill>
              </a:rPr>
              <a:t>Feel free to download a copy.</a:t>
            </a:r>
            <a:endParaRPr>
              <a:solidFill>
                <a:schemeClr val="dk1"/>
              </a:solidFill>
            </a:endParaRPr>
          </a:p>
          <a:p>
            <a:pPr marL="0" lvl="0" indent="457200" algn="l" rtl="0">
              <a:spcBef>
                <a:spcPts val="0"/>
              </a:spcBef>
              <a:spcAft>
                <a:spcPts val="0"/>
              </a:spcAft>
              <a:buClr>
                <a:schemeClr val="dk1"/>
              </a:buClr>
              <a:buSzPts val="1100"/>
              <a:buFont typeface="Arial"/>
              <a:buNone/>
            </a:pPr>
            <a:r>
              <a:rPr lang="en">
                <a:solidFill>
                  <a:schemeClr val="dk1"/>
                </a:solidFill>
              </a:rPr>
              <a:t>Please see page 2 in your handout.</a:t>
            </a:r>
            <a:endParaRPr>
              <a:solidFill>
                <a:schemeClr val="dk1"/>
              </a:solidFill>
            </a:endParaRPr>
          </a:p>
          <a:p>
            <a:pPr marL="0" lvl="0" indent="457200" algn="l" rtl="0">
              <a:spcBef>
                <a:spcPts val="0"/>
              </a:spcBef>
              <a:spcAft>
                <a:spcPts val="0"/>
              </a:spcAft>
              <a:buClr>
                <a:schemeClr val="dk1"/>
              </a:buClr>
              <a:buSzPts val="1100"/>
              <a:buFont typeface="Arial"/>
              <a:buNone/>
            </a:pPr>
            <a:r>
              <a:rPr lang="en">
                <a:solidFill>
                  <a:schemeClr val="dk1"/>
                </a:solidFill>
              </a:rPr>
              <a:t>—-</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29b7f5a9ae9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29b7f5a9ae9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Invite volunteers to share responses with the group.</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Share in chat:</a:t>
            </a:r>
            <a:endParaRPr>
              <a:solidFill>
                <a:schemeClr val="dk1"/>
              </a:solidFill>
            </a:endParaRPr>
          </a:p>
          <a:p>
            <a:pPr marL="0" lvl="0" indent="457200" algn="l" rtl="0">
              <a:spcBef>
                <a:spcPts val="0"/>
              </a:spcBef>
              <a:spcAft>
                <a:spcPts val="0"/>
              </a:spcAft>
              <a:buClr>
                <a:schemeClr val="dk1"/>
              </a:buClr>
              <a:buSzPts val="1100"/>
              <a:buFont typeface="Arial"/>
              <a:buNone/>
            </a:pPr>
            <a:r>
              <a:rPr lang="en">
                <a:solidFill>
                  <a:schemeClr val="dk1"/>
                </a:solidFill>
              </a:rPr>
              <a:t>—</a:t>
            </a:r>
            <a:endParaRPr>
              <a:solidFill>
                <a:schemeClr val="dk1"/>
              </a:solidFill>
            </a:endParaRPr>
          </a:p>
          <a:p>
            <a:pPr marL="0" lvl="0" indent="457200" algn="l" rtl="0">
              <a:spcBef>
                <a:spcPts val="0"/>
              </a:spcBef>
              <a:spcAft>
                <a:spcPts val="0"/>
              </a:spcAft>
              <a:buClr>
                <a:schemeClr val="dk1"/>
              </a:buClr>
              <a:buSzPts val="1100"/>
              <a:buFont typeface="Arial"/>
              <a:buNone/>
            </a:pPr>
            <a:r>
              <a:rPr lang="en">
                <a:solidFill>
                  <a:schemeClr val="dk1"/>
                </a:solidFill>
              </a:rPr>
              <a:t>What are the are the key takeaways for students?</a:t>
            </a:r>
            <a:endParaRPr>
              <a:solidFill>
                <a:schemeClr val="dk1"/>
              </a:solidFill>
            </a:endParaRPr>
          </a:p>
          <a:p>
            <a:pPr marL="0" lvl="0" indent="457200" algn="l" rtl="0">
              <a:spcBef>
                <a:spcPts val="0"/>
              </a:spcBef>
              <a:spcAft>
                <a:spcPts val="0"/>
              </a:spcAft>
              <a:buClr>
                <a:schemeClr val="dk1"/>
              </a:buClr>
              <a:buSzPts val="1100"/>
              <a:buFont typeface="Arial"/>
              <a:buNone/>
            </a:pPr>
            <a:r>
              <a:rPr lang="en">
                <a:solidFill>
                  <a:schemeClr val="dk1"/>
                </a:solidFill>
              </a:rPr>
              <a:t>—</a:t>
            </a:r>
            <a:endParaRPr b="1">
              <a:solidFill>
                <a:schemeClr val="dk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2 Column">
  <p:cSld name="TITLE_2">
    <p:spTree>
      <p:nvGrpSpPr>
        <p:cNvPr id="1" name="Shape 50"/>
        <p:cNvGrpSpPr/>
        <p:nvPr/>
      </p:nvGrpSpPr>
      <p:grpSpPr>
        <a:xfrm>
          <a:off x="0" y="0"/>
          <a:ext cx="0" cy="0"/>
          <a:chOff x="0" y="0"/>
          <a:chExt cx="0" cy="0"/>
        </a:xfrm>
      </p:grpSpPr>
      <p:cxnSp>
        <p:nvCxnSpPr>
          <p:cNvPr id="51" name="Google Shape;51;p13"/>
          <p:cNvCxnSpPr/>
          <p:nvPr/>
        </p:nvCxnSpPr>
        <p:spPr>
          <a:xfrm>
            <a:off x="-2700" y="4836225"/>
            <a:ext cx="9149400" cy="0"/>
          </a:xfrm>
          <a:prstGeom prst="straightConnector1">
            <a:avLst/>
          </a:prstGeom>
          <a:noFill/>
          <a:ln w="9525" cap="flat" cmpd="sng">
            <a:solidFill>
              <a:schemeClr val="dk2"/>
            </a:solidFill>
            <a:prstDash val="solid"/>
            <a:round/>
            <a:headEnd type="none" w="med" len="med"/>
            <a:tailEnd type="none" w="med" len="med"/>
          </a:ln>
        </p:spPr>
      </p:cxnSp>
      <p:cxnSp>
        <p:nvCxnSpPr>
          <p:cNvPr id="52" name="Google Shape;52;p13"/>
          <p:cNvCxnSpPr/>
          <p:nvPr/>
        </p:nvCxnSpPr>
        <p:spPr>
          <a:xfrm rot="10800000">
            <a:off x="305625" y="-4950"/>
            <a:ext cx="0" cy="5153400"/>
          </a:xfrm>
          <a:prstGeom prst="straightConnector1">
            <a:avLst/>
          </a:prstGeom>
          <a:noFill/>
          <a:ln w="9525" cap="flat" cmpd="sng">
            <a:solidFill>
              <a:schemeClr val="dk2"/>
            </a:solidFill>
            <a:prstDash val="solid"/>
            <a:round/>
            <a:headEnd type="none" w="med" len="med"/>
            <a:tailEnd type="none" w="med" len="med"/>
          </a:ln>
        </p:spPr>
      </p:cxnSp>
      <p:sp>
        <p:nvSpPr>
          <p:cNvPr id="53" name="Google Shape;53;p13"/>
          <p:cNvSpPr txBox="1"/>
          <p:nvPr/>
        </p:nvSpPr>
        <p:spPr>
          <a:xfrm>
            <a:off x="6158700" y="4835200"/>
            <a:ext cx="2682300" cy="308400"/>
          </a:xfrm>
          <a:prstGeom prst="rect">
            <a:avLst/>
          </a:prstGeom>
          <a:noFill/>
          <a:ln>
            <a:noFill/>
          </a:ln>
        </p:spPr>
        <p:txBody>
          <a:bodyPr spcFirstLastPara="1" wrap="square" lIns="0" tIns="0" rIns="0" bIns="0" anchor="ctr" anchorCtr="0">
            <a:normAutofit/>
          </a:bodyPr>
          <a:lstStyle/>
          <a:p>
            <a:pPr marL="0" lvl="0" indent="0" algn="r" rtl="0">
              <a:spcBef>
                <a:spcPts val="0"/>
              </a:spcBef>
              <a:spcAft>
                <a:spcPts val="0"/>
              </a:spcAft>
              <a:buNone/>
            </a:pPr>
            <a:fld id="{00000000-1234-1234-1234-123412341234}" type="slidenum">
              <a:rPr lang="en" sz="500">
                <a:latin typeface="DM Sans"/>
                <a:ea typeface="DM Sans"/>
                <a:cs typeface="DM Sans"/>
                <a:sym typeface="DM Sans"/>
              </a:rPr>
              <a:t>‹#›</a:t>
            </a:fld>
            <a:endParaRPr sz="500">
              <a:latin typeface="DM Sans"/>
              <a:ea typeface="DM Sans"/>
              <a:cs typeface="DM Sans"/>
              <a:sym typeface="DM Sans"/>
            </a:endParaRPr>
          </a:p>
        </p:txBody>
      </p:sp>
      <p:sp>
        <p:nvSpPr>
          <p:cNvPr id="54" name="Google Shape;54;p13"/>
          <p:cNvSpPr txBox="1"/>
          <p:nvPr/>
        </p:nvSpPr>
        <p:spPr>
          <a:xfrm>
            <a:off x="3387300" y="4836225"/>
            <a:ext cx="2682300" cy="308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500">
                <a:solidFill>
                  <a:schemeClr val="dk1"/>
                </a:solidFill>
                <a:latin typeface="DM Sans"/>
                <a:ea typeface="DM Sans"/>
                <a:cs typeface="DM Sans"/>
                <a:sym typeface="DM Sans"/>
              </a:rPr>
              <a:t>Title of Presentation</a:t>
            </a:r>
            <a:endParaRPr sz="500">
              <a:latin typeface="DM Sans"/>
              <a:ea typeface="DM Sans"/>
              <a:cs typeface="DM Sans"/>
              <a:sym typeface="DM Sans"/>
            </a:endParaRPr>
          </a:p>
        </p:txBody>
      </p:sp>
      <p:sp>
        <p:nvSpPr>
          <p:cNvPr id="55" name="Google Shape;55;p13"/>
          <p:cNvSpPr txBox="1"/>
          <p:nvPr/>
        </p:nvSpPr>
        <p:spPr>
          <a:xfrm>
            <a:off x="615900" y="4836225"/>
            <a:ext cx="2682300" cy="308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500">
                <a:latin typeface="DM Sans"/>
                <a:ea typeface="DM Sans"/>
                <a:cs typeface="DM Sans"/>
                <a:sym typeface="DM Sans"/>
              </a:rPr>
              <a:t>XQ</a:t>
            </a:r>
            <a:endParaRPr sz="500">
              <a:latin typeface="DM Sans"/>
              <a:ea typeface="DM Sans"/>
              <a:cs typeface="DM Sans"/>
              <a:sym typeface="DM Sans"/>
            </a:endParaRPr>
          </a:p>
        </p:txBody>
      </p:sp>
    </p:spTree>
  </p:cSld>
  <p:clrMapOvr>
    <a:masterClrMapping/>
  </p:clrMapOvr>
  <p:extLst>
    <p:ext uri="{DCECCB84-F9BA-43D5-87BE-67443E8EF086}">
      <p15:sldGuideLst xmlns:p15="http://schemas.microsoft.com/office/powerpoint/2012/main">
        <p15:guide id="1" pos="388">
          <p15:clr>
            <a:srgbClr val="FA7B17"/>
          </p15:clr>
        </p15:guide>
        <p15:guide id="2" orient="horz" pos="2950">
          <p15:clr>
            <a:srgbClr val="FA7B17"/>
          </p15:clr>
        </p15:guide>
        <p15:guide id="3" orient="horz" pos="191">
          <p15:clr>
            <a:srgbClr val="FA7B17"/>
          </p15:clr>
        </p15:guide>
        <p15:guide id="4" pos="5569">
          <p15:clr>
            <a:srgbClr val="FA7B17"/>
          </p15:clr>
        </p15:guide>
        <p15:guide id="5" pos="2928">
          <p15:clr>
            <a:srgbClr val="FA7B17"/>
          </p15:clr>
        </p15:guide>
        <p15:guide id="6" pos="3029">
          <p15:clr>
            <a:srgbClr val="FA7B17"/>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_No Footer">
  <p:cSld name="TITLE_1">
    <p:spTree>
      <p:nvGrpSpPr>
        <p:cNvPr id="1" name="Shape 56"/>
        <p:cNvGrpSpPr/>
        <p:nvPr/>
      </p:nvGrpSpPr>
      <p:grpSpPr>
        <a:xfrm>
          <a:off x="0" y="0"/>
          <a:ext cx="0" cy="0"/>
          <a:chOff x="0" y="0"/>
          <a:chExt cx="0" cy="0"/>
        </a:xfrm>
      </p:grpSpPr>
      <p:cxnSp>
        <p:nvCxnSpPr>
          <p:cNvPr id="57" name="Google Shape;57;p14"/>
          <p:cNvCxnSpPr/>
          <p:nvPr/>
        </p:nvCxnSpPr>
        <p:spPr>
          <a:xfrm>
            <a:off x="-2700" y="4836225"/>
            <a:ext cx="9149400" cy="0"/>
          </a:xfrm>
          <a:prstGeom prst="straightConnector1">
            <a:avLst/>
          </a:prstGeom>
          <a:noFill/>
          <a:ln w="9525" cap="flat" cmpd="sng">
            <a:solidFill>
              <a:schemeClr val="dk2"/>
            </a:solidFill>
            <a:prstDash val="solid"/>
            <a:round/>
            <a:headEnd type="none" w="med" len="med"/>
            <a:tailEnd type="none" w="med" len="med"/>
          </a:ln>
        </p:spPr>
      </p:cxnSp>
      <p:cxnSp>
        <p:nvCxnSpPr>
          <p:cNvPr id="58" name="Google Shape;58;p14"/>
          <p:cNvCxnSpPr/>
          <p:nvPr/>
        </p:nvCxnSpPr>
        <p:spPr>
          <a:xfrm rot="10800000">
            <a:off x="305625" y="-4950"/>
            <a:ext cx="0" cy="5153400"/>
          </a:xfrm>
          <a:prstGeom prst="straightConnector1">
            <a:avLst/>
          </a:prstGeom>
          <a:noFill/>
          <a:ln w="9525" cap="flat" cmpd="sng">
            <a:solidFill>
              <a:schemeClr val="dk2"/>
            </a:solidFill>
            <a:prstDash val="solid"/>
            <a:round/>
            <a:headEnd type="none" w="med" len="med"/>
            <a:tailEnd type="none" w="med" len="med"/>
          </a:ln>
        </p:spPr>
      </p:cxnSp>
    </p:spTree>
  </p:cSld>
  <p:clrMapOvr>
    <a:masterClrMapping/>
  </p:clrMapOvr>
  <p:extLst>
    <p:ext uri="{DCECCB84-F9BA-43D5-87BE-67443E8EF086}">
      <p15:sldGuideLst xmlns:p15="http://schemas.microsoft.com/office/powerpoint/2012/main">
        <p15:guide id="1" pos="388">
          <p15:clr>
            <a:srgbClr val="FA7B17"/>
          </p15:clr>
        </p15:guide>
        <p15:guide id="2" orient="horz" pos="2950">
          <p15:clr>
            <a:srgbClr val="FA7B17"/>
          </p15:clr>
        </p15:guide>
        <p15:guide id="3" orient="horz" pos="191">
          <p15:clr>
            <a:srgbClr val="FA7B17"/>
          </p15:clr>
        </p15:guide>
        <p15:guide id="4" pos="5569">
          <p15:clr>
            <a:srgbClr val="FA7B17"/>
          </p15:clr>
        </p15:guide>
        <p15:guide id="5" pos="2037">
          <p15:clr>
            <a:srgbClr val="FA7B17"/>
          </p15:clr>
        </p15:guide>
        <p15:guide id="6" pos="2154">
          <p15:clr>
            <a:srgbClr val="FA7B17"/>
          </p15:clr>
        </p15:guide>
        <p15:guide id="7" pos="3921">
          <p15:clr>
            <a:srgbClr val="FA7B17"/>
          </p15:clr>
        </p15:guide>
        <p15:guide id="8" pos="3803">
          <p15:clr>
            <a:srgbClr val="FA7B17"/>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3 Column">
  <p:cSld name="TITLE_1_1">
    <p:spTree>
      <p:nvGrpSpPr>
        <p:cNvPr id="1" name="Shape 59"/>
        <p:cNvGrpSpPr/>
        <p:nvPr/>
      </p:nvGrpSpPr>
      <p:grpSpPr>
        <a:xfrm>
          <a:off x="0" y="0"/>
          <a:ext cx="0" cy="0"/>
          <a:chOff x="0" y="0"/>
          <a:chExt cx="0" cy="0"/>
        </a:xfrm>
      </p:grpSpPr>
      <p:cxnSp>
        <p:nvCxnSpPr>
          <p:cNvPr id="60" name="Google Shape;60;p15"/>
          <p:cNvCxnSpPr/>
          <p:nvPr/>
        </p:nvCxnSpPr>
        <p:spPr>
          <a:xfrm>
            <a:off x="-2700" y="4836225"/>
            <a:ext cx="9149400" cy="0"/>
          </a:xfrm>
          <a:prstGeom prst="straightConnector1">
            <a:avLst/>
          </a:prstGeom>
          <a:noFill/>
          <a:ln w="9525" cap="flat" cmpd="sng">
            <a:solidFill>
              <a:schemeClr val="dk2"/>
            </a:solidFill>
            <a:prstDash val="solid"/>
            <a:round/>
            <a:headEnd type="none" w="med" len="med"/>
            <a:tailEnd type="none" w="med" len="med"/>
          </a:ln>
        </p:spPr>
      </p:cxnSp>
      <p:cxnSp>
        <p:nvCxnSpPr>
          <p:cNvPr id="61" name="Google Shape;61;p15"/>
          <p:cNvCxnSpPr/>
          <p:nvPr/>
        </p:nvCxnSpPr>
        <p:spPr>
          <a:xfrm rot="10800000">
            <a:off x="305625" y="-4950"/>
            <a:ext cx="0" cy="5153400"/>
          </a:xfrm>
          <a:prstGeom prst="straightConnector1">
            <a:avLst/>
          </a:prstGeom>
          <a:noFill/>
          <a:ln w="9525" cap="flat" cmpd="sng">
            <a:solidFill>
              <a:schemeClr val="dk2"/>
            </a:solidFill>
            <a:prstDash val="solid"/>
            <a:round/>
            <a:headEnd type="none" w="med" len="med"/>
            <a:tailEnd type="none" w="med" len="med"/>
          </a:ln>
        </p:spPr>
      </p:cxnSp>
      <p:sp>
        <p:nvSpPr>
          <p:cNvPr id="62" name="Google Shape;62;p15"/>
          <p:cNvSpPr txBox="1"/>
          <p:nvPr/>
        </p:nvSpPr>
        <p:spPr>
          <a:xfrm>
            <a:off x="6158700" y="4835200"/>
            <a:ext cx="2682300" cy="308400"/>
          </a:xfrm>
          <a:prstGeom prst="rect">
            <a:avLst/>
          </a:prstGeom>
          <a:noFill/>
          <a:ln>
            <a:noFill/>
          </a:ln>
        </p:spPr>
        <p:txBody>
          <a:bodyPr spcFirstLastPara="1" wrap="square" lIns="0" tIns="0" rIns="0" bIns="0" anchor="ctr" anchorCtr="0">
            <a:normAutofit/>
          </a:bodyPr>
          <a:lstStyle/>
          <a:p>
            <a:pPr marL="0" lvl="0" indent="0" algn="r" rtl="0">
              <a:spcBef>
                <a:spcPts val="0"/>
              </a:spcBef>
              <a:spcAft>
                <a:spcPts val="0"/>
              </a:spcAft>
              <a:buNone/>
            </a:pPr>
            <a:fld id="{00000000-1234-1234-1234-123412341234}" type="slidenum">
              <a:rPr lang="en" sz="500">
                <a:latin typeface="DM Sans"/>
                <a:ea typeface="DM Sans"/>
                <a:cs typeface="DM Sans"/>
                <a:sym typeface="DM Sans"/>
              </a:rPr>
              <a:t>‹#›</a:t>
            </a:fld>
            <a:endParaRPr sz="500">
              <a:latin typeface="DM Sans"/>
              <a:ea typeface="DM Sans"/>
              <a:cs typeface="DM Sans"/>
              <a:sym typeface="DM Sans"/>
            </a:endParaRPr>
          </a:p>
        </p:txBody>
      </p:sp>
      <p:sp>
        <p:nvSpPr>
          <p:cNvPr id="63" name="Google Shape;63;p15"/>
          <p:cNvSpPr txBox="1"/>
          <p:nvPr/>
        </p:nvSpPr>
        <p:spPr>
          <a:xfrm>
            <a:off x="3419850" y="4836225"/>
            <a:ext cx="2649600" cy="308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500">
                <a:solidFill>
                  <a:schemeClr val="dk1"/>
                </a:solidFill>
                <a:latin typeface="DM Sans"/>
                <a:ea typeface="DM Sans"/>
                <a:cs typeface="DM Sans"/>
                <a:sym typeface="DM Sans"/>
              </a:rPr>
              <a:t>Title of Presentation</a:t>
            </a:r>
            <a:endParaRPr sz="500">
              <a:latin typeface="DM Sans"/>
              <a:ea typeface="DM Sans"/>
              <a:cs typeface="DM Sans"/>
              <a:sym typeface="DM Sans"/>
            </a:endParaRPr>
          </a:p>
        </p:txBody>
      </p:sp>
      <p:sp>
        <p:nvSpPr>
          <p:cNvPr id="64" name="Google Shape;64;p15"/>
          <p:cNvSpPr txBox="1"/>
          <p:nvPr/>
        </p:nvSpPr>
        <p:spPr>
          <a:xfrm>
            <a:off x="615900" y="4836225"/>
            <a:ext cx="2682300" cy="308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500">
                <a:latin typeface="DM Sans"/>
                <a:ea typeface="DM Sans"/>
                <a:cs typeface="DM Sans"/>
                <a:sym typeface="DM Sans"/>
              </a:rPr>
              <a:t>XQ</a:t>
            </a:r>
            <a:endParaRPr sz="500">
              <a:latin typeface="DM Sans"/>
              <a:ea typeface="DM Sans"/>
              <a:cs typeface="DM Sans"/>
              <a:sym typeface="DM Sans"/>
            </a:endParaRPr>
          </a:p>
        </p:txBody>
      </p:sp>
    </p:spTree>
  </p:cSld>
  <p:clrMapOvr>
    <a:masterClrMapping/>
  </p:clrMapOvr>
  <p:extLst>
    <p:ext uri="{DCECCB84-F9BA-43D5-87BE-67443E8EF086}">
      <p15:sldGuideLst xmlns:p15="http://schemas.microsoft.com/office/powerpoint/2012/main">
        <p15:guide id="1" pos="388">
          <p15:clr>
            <a:srgbClr val="FA7B17"/>
          </p15:clr>
        </p15:guide>
        <p15:guide id="2" orient="horz" pos="2950">
          <p15:clr>
            <a:srgbClr val="FA7B17"/>
          </p15:clr>
        </p15:guide>
        <p15:guide id="3" orient="horz" pos="191">
          <p15:clr>
            <a:srgbClr val="FA7B17"/>
          </p15:clr>
        </p15:guide>
        <p15:guide id="4" pos="5569">
          <p15:clr>
            <a:srgbClr val="FA7B17"/>
          </p15:clr>
        </p15:guide>
        <p15:guide id="5" pos="2037">
          <p15:clr>
            <a:srgbClr val="FA7B17"/>
          </p15:clr>
        </p15:guide>
        <p15:guide id="6" pos="2154">
          <p15:clr>
            <a:srgbClr val="FA7B17"/>
          </p15:clr>
        </p15:guide>
        <p15:guide id="7" pos="3921">
          <p15:clr>
            <a:srgbClr val="FA7B17"/>
          </p15:clr>
        </p15:guide>
        <p15:guide id="8" pos="3803">
          <p15:clr>
            <a:srgbClr val="FA7B17"/>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3 Column_quote">
  <p:cSld name="TITLE_1_1_1">
    <p:spTree>
      <p:nvGrpSpPr>
        <p:cNvPr id="1" name="Shape 65"/>
        <p:cNvGrpSpPr/>
        <p:nvPr/>
      </p:nvGrpSpPr>
      <p:grpSpPr>
        <a:xfrm>
          <a:off x="0" y="0"/>
          <a:ext cx="0" cy="0"/>
          <a:chOff x="0" y="0"/>
          <a:chExt cx="0" cy="0"/>
        </a:xfrm>
      </p:grpSpPr>
      <p:sp>
        <p:nvSpPr>
          <p:cNvPr id="66" name="Google Shape;66;p16"/>
          <p:cNvSpPr/>
          <p:nvPr/>
        </p:nvSpPr>
        <p:spPr>
          <a:xfrm>
            <a:off x="5844900" y="375"/>
            <a:ext cx="3299100" cy="5153400"/>
          </a:xfrm>
          <a:prstGeom prst="rect">
            <a:avLst/>
          </a:prstGeom>
          <a:solidFill>
            <a:srgbClr val="83FF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7" name="Google Shape;67;p16"/>
          <p:cNvCxnSpPr/>
          <p:nvPr/>
        </p:nvCxnSpPr>
        <p:spPr>
          <a:xfrm rot="10800000">
            <a:off x="305625" y="-4950"/>
            <a:ext cx="0" cy="5153400"/>
          </a:xfrm>
          <a:prstGeom prst="straightConnector1">
            <a:avLst/>
          </a:prstGeom>
          <a:noFill/>
          <a:ln w="9525" cap="flat" cmpd="sng">
            <a:solidFill>
              <a:schemeClr val="dk2"/>
            </a:solidFill>
            <a:prstDash val="solid"/>
            <a:round/>
            <a:headEnd type="none" w="med" len="med"/>
            <a:tailEnd type="none" w="med" len="med"/>
          </a:ln>
        </p:spPr>
      </p:cxnSp>
      <p:sp>
        <p:nvSpPr>
          <p:cNvPr id="68" name="Google Shape;68;p16"/>
          <p:cNvSpPr txBox="1"/>
          <p:nvPr/>
        </p:nvSpPr>
        <p:spPr>
          <a:xfrm>
            <a:off x="6158700" y="4835200"/>
            <a:ext cx="2682300" cy="308400"/>
          </a:xfrm>
          <a:prstGeom prst="rect">
            <a:avLst/>
          </a:prstGeom>
          <a:noFill/>
          <a:ln>
            <a:noFill/>
          </a:ln>
        </p:spPr>
        <p:txBody>
          <a:bodyPr spcFirstLastPara="1" wrap="square" lIns="0" tIns="0" rIns="0" bIns="0" anchor="ctr" anchorCtr="0">
            <a:normAutofit/>
          </a:bodyPr>
          <a:lstStyle/>
          <a:p>
            <a:pPr marL="0" lvl="0" indent="0" algn="r" rtl="0">
              <a:spcBef>
                <a:spcPts val="0"/>
              </a:spcBef>
              <a:spcAft>
                <a:spcPts val="0"/>
              </a:spcAft>
              <a:buNone/>
            </a:pPr>
            <a:fld id="{00000000-1234-1234-1234-123412341234}" type="slidenum">
              <a:rPr lang="en" sz="500">
                <a:latin typeface="DM Sans"/>
                <a:ea typeface="DM Sans"/>
                <a:cs typeface="DM Sans"/>
                <a:sym typeface="DM Sans"/>
              </a:rPr>
              <a:t>‹#›</a:t>
            </a:fld>
            <a:endParaRPr sz="500">
              <a:latin typeface="DM Sans"/>
              <a:ea typeface="DM Sans"/>
              <a:cs typeface="DM Sans"/>
              <a:sym typeface="DM Sans"/>
            </a:endParaRPr>
          </a:p>
        </p:txBody>
      </p:sp>
      <p:sp>
        <p:nvSpPr>
          <p:cNvPr id="69" name="Google Shape;69;p16"/>
          <p:cNvSpPr txBox="1"/>
          <p:nvPr/>
        </p:nvSpPr>
        <p:spPr>
          <a:xfrm>
            <a:off x="3419850" y="4836225"/>
            <a:ext cx="2649600" cy="308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500">
                <a:solidFill>
                  <a:schemeClr val="dk1"/>
                </a:solidFill>
                <a:latin typeface="DM Sans"/>
                <a:ea typeface="DM Sans"/>
                <a:cs typeface="DM Sans"/>
                <a:sym typeface="DM Sans"/>
              </a:rPr>
              <a:t>Title of Presentation</a:t>
            </a:r>
            <a:endParaRPr sz="500">
              <a:latin typeface="DM Sans"/>
              <a:ea typeface="DM Sans"/>
              <a:cs typeface="DM Sans"/>
              <a:sym typeface="DM Sans"/>
            </a:endParaRPr>
          </a:p>
        </p:txBody>
      </p:sp>
      <p:sp>
        <p:nvSpPr>
          <p:cNvPr id="70" name="Google Shape;70;p16"/>
          <p:cNvSpPr txBox="1"/>
          <p:nvPr/>
        </p:nvSpPr>
        <p:spPr>
          <a:xfrm>
            <a:off x="615900" y="4836225"/>
            <a:ext cx="2682300" cy="308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500">
                <a:latin typeface="DM Sans"/>
                <a:ea typeface="DM Sans"/>
                <a:cs typeface="DM Sans"/>
                <a:sym typeface="DM Sans"/>
              </a:rPr>
              <a:t>XQ</a:t>
            </a:r>
            <a:endParaRPr sz="500">
              <a:latin typeface="DM Sans"/>
              <a:ea typeface="DM Sans"/>
              <a:cs typeface="DM Sans"/>
              <a:sym typeface="DM Sans"/>
            </a:endParaRPr>
          </a:p>
        </p:txBody>
      </p:sp>
      <p:cxnSp>
        <p:nvCxnSpPr>
          <p:cNvPr id="71" name="Google Shape;71;p16"/>
          <p:cNvCxnSpPr/>
          <p:nvPr/>
        </p:nvCxnSpPr>
        <p:spPr>
          <a:xfrm>
            <a:off x="5844900" y="1350"/>
            <a:ext cx="0" cy="5141400"/>
          </a:xfrm>
          <a:prstGeom prst="straightConnector1">
            <a:avLst/>
          </a:prstGeom>
          <a:noFill/>
          <a:ln w="9525" cap="flat" cmpd="sng">
            <a:solidFill>
              <a:schemeClr val="dk2"/>
            </a:solidFill>
            <a:prstDash val="solid"/>
            <a:round/>
            <a:headEnd type="none" w="med" len="med"/>
            <a:tailEnd type="none" w="med" len="med"/>
          </a:ln>
        </p:spPr>
      </p:cxnSp>
      <p:cxnSp>
        <p:nvCxnSpPr>
          <p:cNvPr id="72" name="Google Shape;72;p16"/>
          <p:cNvCxnSpPr/>
          <p:nvPr/>
        </p:nvCxnSpPr>
        <p:spPr>
          <a:xfrm>
            <a:off x="-2700" y="4836225"/>
            <a:ext cx="9149400" cy="0"/>
          </a:xfrm>
          <a:prstGeom prst="straightConnector1">
            <a:avLst/>
          </a:prstGeom>
          <a:noFill/>
          <a:ln w="9525" cap="flat" cmpd="sng">
            <a:solidFill>
              <a:schemeClr val="dk2"/>
            </a:solidFill>
            <a:prstDash val="solid"/>
            <a:round/>
            <a:headEnd type="none" w="med" len="med"/>
            <a:tailEnd type="none" w="med" len="med"/>
          </a:ln>
        </p:spPr>
      </p:cxnSp>
    </p:spTree>
  </p:cSld>
  <p:clrMapOvr>
    <a:masterClrMapping/>
  </p:clrMapOvr>
  <p:extLst>
    <p:ext uri="{DCECCB84-F9BA-43D5-87BE-67443E8EF086}">
      <p15:sldGuideLst xmlns:p15="http://schemas.microsoft.com/office/powerpoint/2012/main">
        <p15:guide id="1" pos="388">
          <p15:clr>
            <a:srgbClr val="FA7B17"/>
          </p15:clr>
        </p15:guide>
        <p15:guide id="2" orient="horz" pos="2950">
          <p15:clr>
            <a:srgbClr val="FA7B17"/>
          </p15:clr>
        </p15:guide>
        <p15:guide id="3" orient="horz" pos="191">
          <p15:clr>
            <a:srgbClr val="FA7B17"/>
          </p15:clr>
        </p15:guide>
        <p15:guide id="4" pos="5569">
          <p15:clr>
            <a:srgbClr val="FA7B17"/>
          </p15:clr>
        </p15:guide>
        <p15:guide id="5" pos="2037">
          <p15:clr>
            <a:srgbClr val="FA7B17"/>
          </p15:clr>
        </p15:guide>
        <p15:guide id="6" pos="2154">
          <p15:clr>
            <a:srgbClr val="FA7B17"/>
          </p15:clr>
        </p15:guide>
        <p15:guide id="7" pos="3921">
          <p15:clr>
            <a:srgbClr val="FA7B17"/>
          </p15:clr>
        </p15:guide>
        <p15:guide id="8" pos="3803">
          <p15:clr>
            <a:srgbClr val="FA7B17"/>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_3">
  <p:cSld name="TITLE_3">
    <p:spTree>
      <p:nvGrpSpPr>
        <p:cNvPr id="1" name="Shape 73"/>
        <p:cNvGrpSpPr/>
        <p:nvPr/>
      </p:nvGrpSpPr>
      <p:grpSpPr>
        <a:xfrm>
          <a:off x="0" y="0"/>
          <a:ext cx="0" cy="0"/>
          <a:chOff x="0" y="0"/>
          <a:chExt cx="0" cy="0"/>
        </a:xfrm>
      </p:grpSpPr>
      <p:sp>
        <p:nvSpPr>
          <p:cNvPr id="74" name="Google Shape;74;p17"/>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75" name="Google Shape;75;p17"/>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76" name="Google Shape;76;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1"/>
        <p:cNvGrpSpPr/>
        <p:nvPr/>
      </p:nvGrpSpPr>
      <p:grpSpPr>
        <a:xfrm>
          <a:off x="0" y="0"/>
          <a:ext cx="0" cy="0"/>
          <a:chOff x="0" y="0"/>
          <a:chExt cx="0" cy="0"/>
        </a:xfrm>
      </p:grpSpPr>
      <p:cxnSp>
        <p:nvCxnSpPr>
          <p:cNvPr id="82" name="Google Shape;82;p19"/>
          <p:cNvCxnSpPr/>
          <p:nvPr/>
        </p:nvCxnSpPr>
        <p:spPr>
          <a:xfrm>
            <a:off x="4278300" y="2751163"/>
            <a:ext cx="587400" cy="0"/>
          </a:xfrm>
          <a:prstGeom prst="straightConnector1">
            <a:avLst/>
          </a:prstGeom>
          <a:noFill/>
          <a:ln w="76200" cap="flat" cmpd="sng">
            <a:solidFill>
              <a:schemeClr val="dk1"/>
            </a:solidFill>
            <a:prstDash val="solid"/>
            <a:round/>
            <a:headEnd type="none" w="sm" len="sm"/>
            <a:tailEnd type="none" w="sm" len="sm"/>
          </a:ln>
        </p:spPr>
      </p:cxnSp>
      <p:sp>
        <p:nvSpPr>
          <p:cNvPr id="83" name="Google Shape;83;p19"/>
          <p:cNvSpPr txBox="1">
            <a:spLocks noGrp="1"/>
          </p:cNvSpPr>
          <p:nvPr>
            <p:ph type="ctrTitle"/>
          </p:nvPr>
        </p:nvSpPr>
        <p:spPr>
          <a:xfrm>
            <a:off x="311700" y="595975"/>
            <a:ext cx="8520600" cy="19578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5400"/>
              <a:buNone/>
              <a:defRPr sz="5400"/>
            </a:lvl1pPr>
            <a:lvl2pPr lvl="1" algn="ctr" rtl="0">
              <a:spcBef>
                <a:spcPts val="0"/>
              </a:spcBef>
              <a:spcAft>
                <a:spcPts val="0"/>
              </a:spcAft>
              <a:buSzPts val="5400"/>
              <a:buNone/>
              <a:defRPr sz="5400"/>
            </a:lvl2pPr>
            <a:lvl3pPr lvl="2" algn="ctr" rtl="0">
              <a:spcBef>
                <a:spcPts val="0"/>
              </a:spcBef>
              <a:spcAft>
                <a:spcPts val="0"/>
              </a:spcAft>
              <a:buSzPts val="5400"/>
              <a:buNone/>
              <a:defRPr sz="5400"/>
            </a:lvl3pPr>
            <a:lvl4pPr lvl="3" algn="ctr" rtl="0">
              <a:spcBef>
                <a:spcPts val="0"/>
              </a:spcBef>
              <a:spcAft>
                <a:spcPts val="0"/>
              </a:spcAft>
              <a:buSzPts val="5400"/>
              <a:buNone/>
              <a:defRPr sz="5400"/>
            </a:lvl4pPr>
            <a:lvl5pPr lvl="4" algn="ctr" rtl="0">
              <a:spcBef>
                <a:spcPts val="0"/>
              </a:spcBef>
              <a:spcAft>
                <a:spcPts val="0"/>
              </a:spcAft>
              <a:buSzPts val="5400"/>
              <a:buNone/>
              <a:defRPr sz="5400"/>
            </a:lvl5pPr>
            <a:lvl6pPr lvl="5" algn="ctr" rtl="0">
              <a:spcBef>
                <a:spcPts val="0"/>
              </a:spcBef>
              <a:spcAft>
                <a:spcPts val="0"/>
              </a:spcAft>
              <a:buSzPts val="5400"/>
              <a:buNone/>
              <a:defRPr sz="5400"/>
            </a:lvl6pPr>
            <a:lvl7pPr lvl="6" algn="ctr" rtl="0">
              <a:spcBef>
                <a:spcPts val="0"/>
              </a:spcBef>
              <a:spcAft>
                <a:spcPts val="0"/>
              </a:spcAft>
              <a:buSzPts val="5400"/>
              <a:buNone/>
              <a:defRPr sz="5400"/>
            </a:lvl7pPr>
            <a:lvl8pPr lvl="7" algn="ctr" rtl="0">
              <a:spcBef>
                <a:spcPts val="0"/>
              </a:spcBef>
              <a:spcAft>
                <a:spcPts val="0"/>
              </a:spcAft>
              <a:buSzPts val="5400"/>
              <a:buNone/>
              <a:defRPr sz="5400"/>
            </a:lvl8pPr>
            <a:lvl9pPr lvl="8" algn="ctr" rtl="0">
              <a:spcBef>
                <a:spcPts val="0"/>
              </a:spcBef>
              <a:spcAft>
                <a:spcPts val="0"/>
              </a:spcAft>
              <a:buSzPts val="5400"/>
              <a:buNone/>
              <a:defRPr sz="5400"/>
            </a:lvl9pPr>
          </a:lstStyle>
          <a:p>
            <a:endParaRPr/>
          </a:p>
        </p:txBody>
      </p:sp>
      <p:sp>
        <p:nvSpPr>
          <p:cNvPr id="84" name="Google Shape;84;p19"/>
          <p:cNvSpPr txBox="1">
            <a:spLocks noGrp="1"/>
          </p:cNvSpPr>
          <p:nvPr>
            <p:ph type="subTitle" idx="1"/>
          </p:nvPr>
        </p:nvSpPr>
        <p:spPr>
          <a:xfrm>
            <a:off x="311700" y="3165823"/>
            <a:ext cx="8520600" cy="7335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400"/>
              <a:buNone/>
              <a:defRPr sz="2400"/>
            </a:lvl1pPr>
            <a:lvl2pPr lvl="1" algn="ctr" rtl="0">
              <a:lnSpc>
                <a:spcPct val="100000"/>
              </a:lnSpc>
              <a:spcBef>
                <a:spcPts val="0"/>
              </a:spcBef>
              <a:spcAft>
                <a:spcPts val="0"/>
              </a:spcAft>
              <a:buSzPts val="2400"/>
              <a:buNone/>
              <a:defRPr sz="2400"/>
            </a:lvl2pPr>
            <a:lvl3pPr lvl="2" algn="ctr" rtl="0">
              <a:lnSpc>
                <a:spcPct val="100000"/>
              </a:lnSpc>
              <a:spcBef>
                <a:spcPts val="0"/>
              </a:spcBef>
              <a:spcAft>
                <a:spcPts val="0"/>
              </a:spcAft>
              <a:buSzPts val="2400"/>
              <a:buNone/>
              <a:defRPr sz="2400"/>
            </a:lvl3pPr>
            <a:lvl4pPr lvl="3" algn="ctr" rtl="0">
              <a:lnSpc>
                <a:spcPct val="100000"/>
              </a:lnSpc>
              <a:spcBef>
                <a:spcPts val="0"/>
              </a:spcBef>
              <a:spcAft>
                <a:spcPts val="0"/>
              </a:spcAft>
              <a:buSzPts val="2400"/>
              <a:buNone/>
              <a:defRPr sz="2400"/>
            </a:lvl4pPr>
            <a:lvl5pPr lvl="4" algn="ctr" rtl="0">
              <a:lnSpc>
                <a:spcPct val="100000"/>
              </a:lnSpc>
              <a:spcBef>
                <a:spcPts val="0"/>
              </a:spcBef>
              <a:spcAft>
                <a:spcPts val="0"/>
              </a:spcAft>
              <a:buSzPts val="2400"/>
              <a:buNone/>
              <a:defRPr sz="2400"/>
            </a:lvl5pPr>
            <a:lvl6pPr lvl="5" algn="ctr" rtl="0">
              <a:lnSpc>
                <a:spcPct val="100000"/>
              </a:lnSpc>
              <a:spcBef>
                <a:spcPts val="0"/>
              </a:spcBef>
              <a:spcAft>
                <a:spcPts val="0"/>
              </a:spcAft>
              <a:buSzPts val="2400"/>
              <a:buNone/>
              <a:defRPr sz="2400"/>
            </a:lvl6pPr>
            <a:lvl7pPr lvl="6" algn="ctr" rtl="0">
              <a:lnSpc>
                <a:spcPct val="100000"/>
              </a:lnSpc>
              <a:spcBef>
                <a:spcPts val="0"/>
              </a:spcBef>
              <a:spcAft>
                <a:spcPts val="0"/>
              </a:spcAft>
              <a:buSzPts val="2400"/>
              <a:buNone/>
              <a:defRPr sz="2400"/>
            </a:lvl7pPr>
            <a:lvl8pPr lvl="7" algn="ctr" rtl="0">
              <a:lnSpc>
                <a:spcPct val="100000"/>
              </a:lnSpc>
              <a:spcBef>
                <a:spcPts val="0"/>
              </a:spcBef>
              <a:spcAft>
                <a:spcPts val="0"/>
              </a:spcAft>
              <a:buSzPts val="2400"/>
              <a:buNone/>
              <a:defRPr sz="2400"/>
            </a:lvl8pPr>
            <a:lvl9pPr lvl="8" algn="ctr" rtl="0">
              <a:lnSpc>
                <a:spcPct val="100000"/>
              </a:lnSpc>
              <a:spcBef>
                <a:spcPts val="0"/>
              </a:spcBef>
              <a:spcAft>
                <a:spcPts val="0"/>
              </a:spcAft>
              <a:buSzPts val="2400"/>
              <a:buNone/>
              <a:defRPr sz="2400"/>
            </a:lvl9pPr>
          </a:lstStyle>
          <a:p>
            <a:endParaRPr/>
          </a:p>
        </p:txBody>
      </p:sp>
      <p:sp>
        <p:nvSpPr>
          <p:cNvPr id="85" name="Google Shape;85;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86"/>
        <p:cNvGrpSpPr/>
        <p:nvPr/>
      </p:nvGrpSpPr>
      <p:grpSpPr>
        <a:xfrm>
          <a:off x="0" y="0"/>
          <a:ext cx="0" cy="0"/>
          <a:chOff x="0" y="0"/>
          <a:chExt cx="0" cy="0"/>
        </a:xfrm>
      </p:grpSpPr>
      <p:sp>
        <p:nvSpPr>
          <p:cNvPr id="87" name="Google Shape;87;p20"/>
          <p:cNvSpPr txBox="1">
            <a:spLocks noGrp="1"/>
          </p:cNvSpPr>
          <p:nvPr>
            <p:ph type="title"/>
          </p:nvPr>
        </p:nvSpPr>
        <p:spPr>
          <a:xfrm>
            <a:off x="311700" y="2480550"/>
            <a:ext cx="8114400" cy="2445900"/>
          </a:xfrm>
          <a:prstGeom prst="rect">
            <a:avLst/>
          </a:prstGeom>
        </p:spPr>
        <p:txBody>
          <a:bodyPr spcFirstLastPara="1" wrap="square" lIns="91425" tIns="91425" rIns="91425" bIns="91425" anchor="b" anchorCtr="0">
            <a:normAutofit/>
          </a:bodyPr>
          <a:lstStyle>
            <a:lvl1pPr lvl="0" rtl="0">
              <a:spcBef>
                <a:spcPts val="0"/>
              </a:spcBef>
              <a:spcAft>
                <a:spcPts val="0"/>
              </a:spcAft>
              <a:buClr>
                <a:schemeClr val="lt1"/>
              </a:buClr>
              <a:buSzPts val="6800"/>
              <a:buNone/>
              <a:defRPr sz="6800">
                <a:solidFill>
                  <a:schemeClr val="lt1"/>
                </a:solidFill>
              </a:defRPr>
            </a:lvl1pPr>
            <a:lvl2pPr lvl="1" rtl="0">
              <a:spcBef>
                <a:spcPts val="0"/>
              </a:spcBef>
              <a:spcAft>
                <a:spcPts val="0"/>
              </a:spcAft>
              <a:buClr>
                <a:schemeClr val="lt1"/>
              </a:buClr>
              <a:buSzPts val="6800"/>
              <a:buNone/>
              <a:defRPr sz="6800">
                <a:solidFill>
                  <a:schemeClr val="lt1"/>
                </a:solidFill>
              </a:defRPr>
            </a:lvl2pPr>
            <a:lvl3pPr lvl="2" rtl="0">
              <a:spcBef>
                <a:spcPts val="0"/>
              </a:spcBef>
              <a:spcAft>
                <a:spcPts val="0"/>
              </a:spcAft>
              <a:buClr>
                <a:schemeClr val="lt1"/>
              </a:buClr>
              <a:buSzPts val="6800"/>
              <a:buNone/>
              <a:defRPr sz="6800">
                <a:solidFill>
                  <a:schemeClr val="lt1"/>
                </a:solidFill>
              </a:defRPr>
            </a:lvl3pPr>
            <a:lvl4pPr lvl="3" rtl="0">
              <a:spcBef>
                <a:spcPts val="0"/>
              </a:spcBef>
              <a:spcAft>
                <a:spcPts val="0"/>
              </a:spcAft>
              <a:buClr>
                <a:schemeClr val="lt1"/>
              </a:buClr>
              <a:buSzPts val="6800"/>
              <a:buNone/>
              <a:defRPr sz="6800">
                <a:solidFill>
                  <a:schemeClr val="lt1"/>
                </a:solidFill>
              </a:defRPr>
            </a:lvl4pPr>
            <a:lvl5pPr lvl="4" rtl="0">
              <a:spcBef>
                <a:spcPts val="0"/>
              </a:spcBef>
              <a:spcAft>
                <a:spcPts val="0"/>
              </a:spcAft>
              <a:buClr>
                <a:schemeClr val="lt1"/>
              </a:buClr>
              <a:buSzPts val="6800"/>
              <a:buNone/>
              <a:defRPr sz="6800">
                <a:solidFill>
                  <a:schemeClr val="lt1"/>
                </a:solidFill>
              </a:defRPr>
            </a:lvl5pPr>
            <a:lvl6pPr lvl="5" rtl="0">
              <a:spcBef>
                <a:spcPts val="0"/>
              </a:spcBef>
              <a:spcAft>
                <a:spcPts val="0"/>
              </a:spcAft>
              <a:buClr>
                <a:schemeClr val="lt1"/>
              </a:buClr>
              <a:buSzPts val="6800"/>
              <a:buNone/>
              <a:defRPr sz="6800">
                <a:solidFill>
                  <a:schemeClr val="lt1"/>
                </a:solidFill>
              </a:defRPr>
            </a:lvl6pPr>
            <a:lvl7pPr lvl="6" rtl="0">
              <a:spcBef>
                <a:spcPts val="0"/>
              </a:spcBef>
              <a:spcAft>
                <a:spcPts val="0"/>
              </a:spcAft>
              <a:buClr>
                <a:schemeClr val="lt1"/>
              </a:buClr>
              <a:buSzPts val="6800"/>
              <a:buNone/>
              <a:defRPr sz="6800">
                <a:solidFill>
                  <a:schemeClr val="lt1"/>
                </a:solidFill>
              </a:defRPr>
            </a:lvl7pPr>
            <a:lvl8pPr lvl="7" rtl="0">
              <a:spcBef>
                <a:spcPts val="0"/>
              </a:spcBef>
              <a:spcAft>
                <a:spcPts val="0"/>
              </a:spcAft>
              <a:buClr>
                <a:schemeClr val="lt1"/>
              </a:buClr>
              <a:buSzPts val="6800"/>
              <a:buNone/>
              <a:defRPr sz="6800">
                <a:solidFill>
                  <a:schemeClr val="lt1"/>
                </a:solidFill>
              </a:defRPr>
            </a:lvl8pPr>
            <a:lvl9pPr lvl="8" rtl="0">
              <a:spcBef>
                <a:spcPts val="0"/>
              </a:spcBef>
              <a:spcAft>
                <a:spcPts val="0"/>
              </a:spcAft>
              <a:buClr>
                <a:schemeClr val="lt1"/>
              </a:buClr>
              <a:buSzPts val="6800"/>
              <a:buNone/>
              <a:defRPr sz="6800">
                <a:solidFill>
                  <a:schemeClr val="lt1"/>
                </a:solidFill>
              </a:defRPr>
            </a:lvl9pPr>
          </a:lstStyle>
          <a:p>
            <a:endParaRPr/>
          </a:p>
        </p:txBody>
      </p:sp>
      <p:sp>
        <p:nvSpPr>
          <p:cNvPr id="88" name="Google Shape;88;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89"/>
        <p:cNvGrpSpPr/>
        <p:nvPr/>
      </p:nvGrpSpPr>
      <p:grpSpPr>
        <a:xfrm>
          <a:off x="0" y="0"/>
          <a:ext cx="0" cy="0"/>
          <a:chOff x="0" y="0"/>
          <a:chExt cx="0" cy="0"/>
        </a:xfrm>
      </p:grpSpPr>
      <p:sp>
        <p:nvSpPr>
          <p:cNvPr id="90" name="Google Shape;90;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91" name="Google Shape;91;p2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92" name="Google Shape;92;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93"/>
        <p:cNvGrpSpPr/>
        <p:nvPr/>
      </p:nvGrpSpPr>
      <p:grpSpPr>
        <a:xfrm>
          <a:off x="0" y="0"/>
          <a:ext cx="0" cy="0"/>
          <a:chOff x="0" y="0"/>
          <a:chExt cx="0" cy="0"/>
        </a:xfrm>
      </p:grpSpPr>
      <p:sp>
        <p:nvSpPr>
          <p:cNvPr id="94" name="Google Shape;94;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95" name="Google Shape;95;p22"/>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96" name="Google Shape;96;p22"/>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97" name="Google Shape;97;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8"/>
        <p:cNvGrpSpPr/>
        <p:nvPr/>
      </p:nvGrpSpPr>
      <p:grpSpPr>
        <a:xfrm>
          <a:off x="0" y="0"/>
          <a:ext cx="0" cy="0"/>
          <a:chOff x="0" y="0"/>
          <a:chExt cx="0" cy="0"/>
        </a:xfrm>
      </p:grpSpPr>
      <p:sp>
        <p:nvSpPr>
          <p:cNvPr id="99" name="Google Shape;99;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00" name="Google Shape;100;p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01"/>
        <p:cNvGrpSpPr/>
        <p:nvPr/>
      </p:nvGrpSpPr>
      <p:grpSpPr>
        <a:xfrm>
          <a:off x="0" y="0"/>
          <a:ext cx="0" cy="0"/>
          <a:chOff x="0" y="0"/>
          <a:chExt cx="0" cy="0"/>
        </a:xfrm>
      </p:grpSpPr>
      <p:sp>
        <p:nvSpPr>
          <p:cNvPr id="102" name="Google Shape;102;p24"/>
          <p:cNvSpPr txBox="1">
            <a:spLocks noGrp="1"/>
          </p:cNvSpPr>
          <p:nvPr>
            <p:ph type="title"/>
          </p:nvPr>
        </p:nvSpPr>
        <p:spPr>
          <a:xfrm>
            <a:off x="311700" y="631800"/>
            <a:ext cx="2808000" cy="755700"/>
          </a:xfrm>
          <a:prstGeom prst="rect">
            <a:avLst/>
          </a:prstGeom>
        </p:spPr>
        <p:txBody>
          <a:bodyPr spcFirstLastPara="1" wrap="square" lIns="91425" tIns="91425" rIns="91425" bIns="91425" anchor="b" anchorCtr="0">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03" name="Google Shape;103;p24"/>
          <p:cNvSpPr txBox="1">
            <a:spLocks noGrp="1"/>
          </p:cNvSpPr>
          <p:nvPr>
            <p:ph type="body" idx="1"/>
          </p:nvPr>
        </p:nvSpPr>
        <p:spPr>
          <a:xfrm>
            <a:off x="311700" y="1490875"/>
            <a:ext cx="2808000" cy="3078000"/>
          </a:xfrm>
          <a:prstGeom prst="rect">
            <a:avLst/>
          </a:prstGeom>
        </p:spPr>
        <p:txBody>
          <a:bodyPr spcFirstLastPara="1" wrap="square" lIns="91425" tIns="91425" rIns="91425" bIns="91425" anchor="t" anchorCtr="0">
            <a:normAutofit/>
          </a:bodyPr>
          <a:lstStyle>
            <a:lvl1pPr marL="457200" lvl="0" indent="-304800" rtl="0">
              <a:spcBef>
                <a:spcPts val="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104" name="Google Shape;104;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105"/>
        <p:cNvGrpSpPr/>
        <p:nvPr/>
      </p:nvGrpSpPr>
      <p:grpSpPr>
        <a:xfrm>
          <a:off x="0" y="0"/>
          <a:ext cx="0" cy="0"/>
          <a:chOff x="0" y="0"/>
          <a:chExt cx="0" cy="0"/>
        </a:xfrm>
      </p:grpSpPr>
      <p:sp>
        <p:nvSpPr>
          <p:cNvPr id="106" name="Google Shape;106;p25"/>
          <p:cNvSpPr txBox="1">
            <a:spLocks noGrp="1"/>
          </p:cNvSpPr>
          <p:nvPr>
            <p:ph type="title"/>
          </p:nvPr>
        </p:nvSpPr>
        <p:spPr>
          <a:xfrm>
            <a:off x="490250" y="526350"/>
            <a:ext cx="5683800" cy="40908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a:endParaRPr/>
          </a:p>
        </p:txBody>
      </p:sp>
      <p:sp>
        <p:nvSpPr>
          <p:cNvPr id="107" name="Google Shape;107;p2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08"/>
        <p:cNvGrpSpPr/>
        <p:nvPr/>
      </p:nvGrpSpPr>
      <p:grpSpPr>
        <a:xfrm>
          <a:off x="0" y="0"/>
          <a:ext cx="0" cy="0"/>
          <a:chOff x="0" y="0"/>
          <a:chExt cx="0" cy="0"/>
        </a:xfrm>
      </p:grpSpPr>
      <p:sp>
        <p:nvSpPr>
          <p:cNvPr id="109" name="Google Shape;109;p26"/>
          <p:cNvSpPr/>
          <p:nvPr/>
        </p:nvSpPr>
        <p:spPr>
          <a:xfrm>
            <a:off x="4572000" y="100"/>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10" name="Google Shape;110;p26"/>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111" name="Google Shape;111;p26"/>
          <p:cNvSpPr txBox="1">
            <a:spLocks noGrp="1"/>
          </p:cNvSpPr>
          <p:nvPr>
            <p:ph type="title"/>
          </p:nvPr>
        </p:nvSpPr>
        <p:spPr>
          <a:xfrm>
            <a:off x="265500" y="1375599"/>
            <a:ext cx="4045200" cy="15519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3800"/>
              <a:buNone/>
              <a:defRPr sz="3800"/>
            </a:lvl1pPr>
            <a:lvl2pPr lvl="1" algn="ctr" rtl="0">
              <a:spcBef>
                <a:spcPts val="0"/>
              </a:spcBef>
              <a:spcAft>
                <a:spcPts val="0"/>
              </a:spcAft>
              <a:buSzPts val="3800"/>
              <a:buNone/>
              <a:defRPr sz="3800"/>
            </a:lvl2pPr>
            <a:lvl3pPr lvl="2" algn="ctr" rtl="0">
              <a:spcBef>
                <a:spcPts val="0"/>
              </a:spcBef>
              <a:spcAft>
                <a:spcPts val="0"/>
              </a:spcAft>
              <a:buSzPts val="3800"/>
              <a:buNone/>
              <a:defRPr sz="3800"/>
            </a:lvl3pPr>
            <a:lvl4pPr lvl="3" algn="ctr" rtl="0">
              <a:spcBef>
                <a:spcPts val="0"/>
              </a:spcBef>
              <a:spcAft>
                <a:spcPts val="0"/>
              </a:spcAft>
              <a:buSzPts val="3800"/>
              <a:buNone/>
              <a:defRPr sz="3800"/>
            </a:lvl4pPr>
            <a:lvl5pPr lvl="4" algn="ctr" rtl="0">
              <a:spcBef>
                <a:spcPts val="0"/>
              </a:spcBef>
              <a:spcAft>
                <a:spcPts val="0"/>
              </a:spcAft>
              <a:buSzPts val="3800"/>
              <a:buNone/>
              <a:defRPr sz="3800"/>
            </a:lvl5pPr>
            <a:lvl6pPr lvl="5" algn="ctr" rtl="0">
              <a:spcBef>
                <a:spcPts val="0"/>
              </a:spcBef>
              <a:spcAft>
                <a:spcPts val="0"/>
              </a:spcAft>
              <a:buSzPts val="3800"/>
              <a:buNone/>
              <a:defRPr sz="3800"/>
            </a:lvl6pPr>
            <a:lvl7pPr lvl="6" algn="ctr" rtl="0">
              <a:spcBef>
                <a:spcPts val="0"/>
              </a:spcBef>
              <a:spcAft>
                <a:spcPts val="0"/>
              </a:spcAft>
              <a:buSzPts val="3800"/>
              <a:buNone/>
              <a:defRPr sz="3800"/>
            </a:lvl7pPr>
            <a:lvl8pPr lvl="7" algn="ctr" rtl="0">
              <a:spcBef>
                <a:spcPts val="0"/>
              </a:spcBef>
              <a:spcAft>
                <a:spcPts val="0"/>
              </a:spcAft>
              <a:buSzPts val="3800"/>
              <a:buNone/>
              <a:defRPr sz="3800"/>
            </a:lvl8pPr>
            <a:lvl9pPr lvl="8" algn="ctr" rtl="0">
              <a:spcBef>
                <a:spcPts val="0"/>
              </a:spcBef>
              <a:spcAft>
                <a:spcPts val="0"/>
              </a:spcAft>
              <a:buSzPts val="3800"/>
              <a:buNone/>
              <a:defRPr sz="3800"/>
            </a:lvl9pPr>
          </a:lstStyle>
          <a:p>
            <a:endParaRPr/>
          </a:p>
        </p:txBody>
      </p:sp>
      <p:sp>
        <p:nvSpPr>
          <p:cNvPr id="112" name="Google Shape;112;p26"/>
          <p:cNvSpPr txBox="1">
            <a:spLocks noGrp="1"/>
          </p:cNvSpPr>
          <p:nvPr>
            <p:ph type="subTitle" idx="1"/>
          </p:nvPr>
        </p:nvSpPr>
        <p:spPr>
          <a:xfrm>
            <a:off x="265500" y="2981125"/>
            <a:ext cx="4045200" cy="13455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113" name="Google Shape;113;p26"/>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rtl="0">
              <a:spcBef>
                <a:spcPts val="0"/>
              </a:spcBef>
              <a:spcAft>
                <a:spcPts val="0"/>
              </a:spcAft>
              <a:buClr>
                <a:schemeClr val="lt1"/>
              </a:buClr>
              <a:buSzPts val="1800"/>
              <a:buChar char="●"/>
              <a:defRPr>
                <a:solidFill>
                  <a:schemeClr val="lt1"/>
                </a:solidFill>
              </a:defRPr>
            </a:lvl1pPr>
            <a:lvl2pPr marL="914400" lvl="1" indent="-317500" rtl="0">
              <a:spcBef>
                <a:spcPts val="0"/>
              </a:spcBef>
              <a:spcAft>
                <a:spcPts val="0"/>
              </a:spcAft>
              <a:buClr>
                <a:schemeClr val="lt1"/>
              </a:buClr>
              <a:buSzPts val="1400"/>
              <a:buChar char="○"/>
              <a:defRPr>
                <a:solidFill>
                  <a:schemeClr val="lt1"/>
                </a:solidFill>
              </a:defRPr>
            </a:lvl2pPr>
            <a:lvl3pPr marL="1371600" lvl="2" indent="-317500" rtl="0">
              <a:spcBef>
                <a:spcPts val="0"/>
              </a:spcBef>
              <a:spcAft>
                <a:spcPts val="0"/>
              </a:spcAft>
              <a:buClr>
                <a:schemeClr val="lt1"/>
              </a:buClr>
              <a:buSzPts val="1400"/>
              <a:buChar char="■"/>
              <a:defRPr>
                <a:solidFill>
                  <a:schemeClr val="lt1"/>
                </a:solidFill>
              </a:defRPr>
            </a:lvl3pPr>
            <a:lvl4pPr marL="1828800" lvl="3" indent="-317500" rtl="0">
              <a:spcBef>
                <a:spcPts val="0"/>
              </a:spcBef>
              <a:spcAft>
                <a:spcPts val="0"/>
              </a:spcAft>
              <a:buClr>
                <a:schemeClr val="lt1"/>
              </a:buClr>
              <a:buSzPts val="1400"/>
              <a:buChar char="●"/>
              <a:defRPr>
                <a:solidFill>
                  <a:schemeClr val="lt1"/>
                </a:solidFill>
              </a:defRPr>
            </a:lvl4pPr>
            <a:lvl5pPr marL="2286000" lvl="4" indent="-317500" rtl="0">
              <a:spcBef>
                <a:spcPts val="0"/>
              </a:spcBef>
              <a:spcAft>
                <a:spcPts val="0"/>
              </a:spcAft>
              <a:buClr>
                <a:schemeClr val="lt1"/>
              </a:buClr>
              <a:buSzPts val="1400"/>
              <a:buChar char="○"/>
              <a:defRPr>
                <a:solidFill>
                  <a:schemeClr val="lt1"/>
                </a:solidFill>
              </a:defRPr>
            </a:lvl5pPr>
            <a:lvl6pPr marL="2743200" lvl="5" indent="-317500" rtl="0">
              <a:spcBef>
                <a:spcPts val="0"/>
              </a:spcBef>
              <a:spcAft>
                <a:spcPts val="0"/>
              </a:spcAft>
              <a:buClr>
                <a:schemeClr val="lt1"/>
              </a:buClr>
              <a:buSzPts val="1400"/>
              <a:buChar char="■"/>
              <a:defRPr>
                <a:solidFill>
                  <a:schemeClr val="lt1"/>
                </a:solidFill>
              </a:defRPr>
            </a:lvl6pPr>
            <a:lvl7pPr marL="3200400" lvl="6" indent="-317500" rtl="0">
              <a:spcBef>
                <a:spcPts val="0"/>
              </a:spcBef>
              <a:spcAft>
                <a:spcPts val="0"/>
              </a:spcAft>
              <a:buClr>
                <a:schemeClr val="lt1"/>
              </a:buClr>
              <a:buSzPts val="1400"/>
              <a:buChar char="●"/>
              <a:defRPr>
                <a:solidFill>
                  <a:schemeClr val="lt1"/>
                </a:solidFill>
              </a:defRPr>
            </a:lvl7pPr>
            <a:lvl8pPr marL="3657600" lvl="7" indent="-317500" rtl="0">
              <a:spcBef>
                <a:spcPts val="0"/>
              </a:spcBef>
              <a:spcAft>
                <a:spcPts val="0"/>
              </a:spcAft>
              <a:buClr>
                <a:schemeClr val="lt1"/>
              </a:buClr>
              <a:buSzPts val="1400"/>
              <a:buChar char="○"/>
              <a:defRPr>
                <a:solidFill>
                  <a:schemeClr val="lt1"/>
                </a:solidFill>
              </a:defRPr>
            </a:lvl8pPr>
            <a:lvl9pPr marL="4114800" lvl="8" indent="-317500" rtl="0">
              <a:spcBef>
                <a:spcPts val="0"/>
              </a:spcBef>
              <a:spcAft>
                <a:spcPts val="0"/>
              </a:spcAft>
              <a:buClr>
                <a:schemeClr val="lt1"/>
              </a:buClr>
              <a:buSzPts val="1400"/>
              <a:buChar char="■"/>
              <a:defRPr>
                <a:solidFill>
                  <a:schemeClr val="lt1"/>
                </a:solidFill>
              </a:defRPr>
            </a:lvl9pPr>
          </a:lstStyle>
          <a:p>
            <a:endParaRPr/>
          </a:p>
        </p:txBody>
      </p:sp>
      <p:sp>
        <p:nvSpPr>
          <p:cNvPr id="114" name="Google Shape;114;p2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15"/>
        <p:cNvGrpSpPr/>
        <p:nvPr/>
      </p:nvGrpSpPr>
      <p:grpSpPr>
        <a:xfrm>
          <a:off x="0" y="0"/>
          <a:ext cx="0" cy="0"/>
          <a:chOff x="0" y="0"/>
          <a:chExt cx="0" cy="0"/>
        </a:xfrm>
      </p:grpSpPr>
      <p:sp>
        <p:nvSpPr>
          <p:cNvPr id="116" name="Google Shape;116;p27"/>
          <p:cNvSpPr txBox="1">
            <a:spLocks noGrp="1"/>
          </p:cNvSpPr>
          <p:nvPr>
            <p:ph type="body" idx="1"/>
          </p:nvPr>
        </p:nvSpPr>
        <p:spPr>
          <a:xfrm>
            <a:off x="319500" y="4233725"/>
            <a:ext cx="5998800" cy="598800"/>
          </a:xfrm>
          <a:prstGeom prst="rect">
            <a:avLst/>
          </a:prstGeom>
        </p:spPr>
        <p:txBody>
          <a:bodyPr spcFirstLastPara="1" wrap="square" lIns="91425" tIns="91425" rIns="91425" bIns="91425" anchor="ctr" anchorCtr="0">
            <a:normAutofit/>
          </a:bodyPr>
          <a:lstStyle>
            <a:lvl1pPr marL="457200" lvl="0" indent="-228600" rtl="0">
              <a:lnSpc>
                <a:spcPct val="100000"/>
              </a:lnSpc>
              <a:spcBef>
                <a:spcPts val="0"/>
              </a:spcBef>
              <a:spcAft>
                <a:spcPts val="0"/>
              </a:spcAft>
              <a:buClr>
                <a:schemeClr val="accent3"/>
              </a:buClr>
              <a:buSzPts val="1800"/>
              <a:buFont typeface="Alfa Slab One"/>
              <a:buNone/>
              <a:defRPr>
                <a:solidFill>
                  <a:schemeClr val="accent3"/>
                </a:solidFill>
                <a:latin typeface="Alfa Slab One"/>
                <a:ea typeface="Alfa Slab One"/>
                <a:cs typeface="Alfa Slab One"/>
                <a:sym typeface="Alfa Slab One"/>
              </a:defRPr>
            </a:lvl1pPr>
          </a:lstStyle>
          <a:p>
            <a:endParaRPr/>
          </a:p>
        </p:txBody>
      </p:sp>
      <p:sp>
        <p:nvSpPr>
          <p:cNvPr id="117" name="Google Shape;117;p2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18"/>
        <p:cNvGrpSpPr/>
        <p:nvPr/>
      </p:nvGrpSpPr>
      <p:grpSpPr>
        <a:xfrm>
          <a:off x="0" y="0"/>
          <a:ext cx="0" cy="0"/>
          <a:chOff x="0" y="0"/>
          <a:chExt cx="0" cy="0"/>
        </a:xfrm>
      </p:grpSpPr>
      <p:sp>
        <p:nvSpPr>
          <p:cNvPr id="119" name="Google Shape;119;p28"/>
          <p:cNvSpPr txBox="1">
            <a:spLocks noGrp="1"/>
          </p:cNvSpPr>
          <p:nvPr>
            <p:ph type="title" hasCustomPrompt="1"/>
          </p:nvPr>
        </p:nvSpPr>
        <p:spPr>
          <a:xfrm>
            <a:off x="311700" y="1167925"/>
            <a:ext cx="8520600" cy="1980000"/>
          </a:xfrm>
          <a:prstGeom prst="rect">
            <a:avLst/>
          </a:prstGeom>
        </p:spPr>
        <p:txBody>
          <a:bodyPr spcFirstLastPara="1" wrap="square" lIns="91425" tIns="91425" rIns="91425" bIns="91425" anchor="ctr" anchorCtr="0">
            <a:normAutofit/>
          </a:bodyPr>
          <a:lstStyle>
            <a:lvl1pPr lvl="0" algn="ctr" rtl="0">
              <a:spcBef>
                <a:spcPts val="0"/>
              </a:spcBef>
              <a:spcAft>
                <a:spcPts val="0"/>
              </a:spcAft>
              <a:buClr>
                <a:schemeClr val="dk1"/>
              </a:buClr>
              <a:buSzPts val="11000"/>
              <a:buNone/>
              <a:defRPr sz="11000">
                <a:solidFill>
                  <a:schemeClr val="dk1"/>
                </a:solidFill>
              </a:defRPr>
            </a:lvl1pPr>
            <a:lvl2pPr lvl="1" algn="ctr" rtl="0">
              <a:spcBef>
                <a:spcPts val="0"/>
              </a:spcBef>
              <a:spcAft>
                <a:spcPts val="0"/>
              </a:spcAft>
              <a:buClr>
                <a:schemeClr val="dk1"/>
              </a:buClr>
              <a:buSzPts val="11000"/>
              <a:buNone/>
              <a:defRPr sz="11000">
                <a:solidFill>
                  <a:schemeClr val="dk1"/>
                </a:solidFill>
              </a:defRPr>
            </a:lvl2pPr>
            <a:lvl3pPr lvl="2" algn="ctr" rtl="0">
              <a:spcBef>
                <a:spcPts val="0"/>
              </a:spcBef>
              <a:spcAft>
                <a:spcPts val="0"/>
              </a:spcAft>
              <a:buClr>
                <a:schemeClr val="dk1"/>
              </a:buClr>
              <a:buSzPts val="11000"/>
              <a:buNone/>
              <a:defRPr sz="11000">
                <a:solidFill>
                  <a:schemeClr val="dk1"/>
                </a:solidFill>
              </a:defRPr>
            </a:lvl3pPr>
            <a:lvl4pPr lvl="3" algn="ctr" rtl="0">
              <a:spcBef>
                <a:spcPts val="0"/>
              </a:spcBef>
              <a:spcAft>
                <a:spcPts val="0"/>
              </a:spcAft>
              <a:buClr>
                <a:schemeClr val="dk1"/>
              </a:buClr>
              <a:buSzPts val="11000"/>
              <a:buNone/>
              <a:defRPr sz="11000">
                <a:solidFill>
                  <a:schemeClr val="dk1"/>
                </a:solidFill>
              </a:defRPr>
            </a:lvl4pPr>
            <a:lvl5pPr lvl="4" algn="ctr" rtl="0">
              <a:spcBef>
                <a:spcPts val="0"/>
              </a:spcBef>
              <a:spcAft>
                <a:spcPts val="0"/>
              </a:spcAft>
              <a:buClr>
                <a:schemeClr val="dk1"/>
              </a:buClr>
              <a:buSzPts val="11000"/>
              <a:buNone/>
              <a:defRPr sz="11000">
                <a:solidFill>
                  <a:schemeClr val="dk1"/>
                </a:solidFill>
              </a:defRPr>
            </a:lvl5pPr>
            <a:lvl6pPr lvl="5" algn="ctr" rtl="0">
              <a:spcBef>
                <a:spcPts val="0"/>
              </a:spcBef>
              <a:spcAft>
                <a:spcPts val="0"/>
              </a:spcAft>
              <a:buClr>
                <a:schemeClr val="dk1"/>
              </a:buClr>
              <a:buSzPts val="11000"/>
              <a:buNone/>
              <a:defRPr sz="11000">
                <a:solidFill>
                  <a:schemeClr val="dk1"/>
                </a:solidFill>
              </a:defRPr>
            </a:lvl6pPr>
            <a:lvl7pPr lvl="6" algn="ctr" rtl="0">
              <a:spcBef>
                <a:spcPts val="0"/>
              </a:spcBef>
              <a:spcAft>
                <a:spcPts val="0"/>
              </a:spcAft>
              <a:buClr>
                <a:schemeClr val="dk1"/>
              </a:buClr>
              <a:buSzPts val="11000"/>
              <a:buNone/>
              <a:defRPr sz="11000">
                <a:solidFill>
                  <a:schemeClr val="dk1"/>
                </a:solidFill>
              </a:defRPr>
            </a:lvl7pPr>
            <a:lvl8pPr lvl="7" algn="ctr" rtl="0">
              <a:spcBef>
                <a:spcPts val="0"/>
              </a:spcBef>
              <a:spcAft>
                <a:spcPts val="0"/>
              </a:spcAft>
              <a:buClr>
                <a:schemeClr val="dk1"/>
              </a:buClr>
              <a:buSzPts val="11000"/>
              <a:buNone/>
              <a:defRPr sz="11000">
                <a:solidFill>
                  <a:schemeClr val="dk1"/>
                </a:solidFill>
              </a:defRPr>
            </a:lvl8pPr>
            <a:lvl9pPr lvl="8" algn="ctr" rtl="0">
              <a:spcBef>
                <a:spcPts val="0"/>
              </a:spcBef>
              <a:spcAft>
                <a:spcPts val="0"/>
              </a:spcAft>
              <a:buClr>
                <a:schemeClr val="dk1"/>
              </a:buClr>
              <a:buSzPts val="11000"/>
              <a:buNone/>
              <a:defRPr sz="11000">
                <a:solidFill>
                  <a:schemeClr val="dk1"/>
                </a:solidFill>
              </a:defRPr>
            </a:lvl9pPr>
          </a:lstStyle>
          <a:p>
            <a:r>
              <a:t>xx%</a:t>
            </a:r>
          </a:p>
        </p:txBody>
      </p:sp>
      <p:sp>
        <p:nvSpPr>
          <p:cNvPr id="120" name="Google Shape;120;p28"/>
          <p:cNvSpPr txBox="1">
            <a:spLocks noGrp="1"/>
          </p:cNvSpPr>
          <p:nvPr>
            <p:ph type="body" idx="1"/>
          </p:nvPr>
        </p:nvSpPr>
        <p:spPr>
          <a:xfrm>
            <a:off x="311700" y="3224250"/>
            <a:ext cx="8520600" cy="1071600"/>
          </a:xfrm>
          <a:prstGeom prst="rect">
            <a:avLst/>
          </a:prstGeom>
        </p:spPr>
        <p:txBody>
          <a:bodyPr spcFirstLastPara="1" wrap="square" lIns="91425" tIns="91425" rIns="91425" bIns="91425" anchor="t" anchorCtr="0">
            <a:normAutofit/>
          </a:bodyPr>
          <a:lstStyle>
            <a:lvl1pPr marL="457200" lvl="0" indent="-342900" algn="ctr" rtl="0">
              <a:spcBef>
                <a:spcPts val="0"/>
              </a:spcBef>
              <a:spcAft>
                <a:spcPts val="0"/>
              </a:spcAft>
              <a:buSzPts val="1800"/>
              <a:buChar char="●"/>
              <a:defRPr/>
            </a:lvl1pPr>
            <a:lvl2pPr marL="914400" lvl="1" indent="-317500" algn="ctr" rtl="0">
              <a:spcBef>
                <a:spcPts val="0"/>
              </a:spcBef>
              <a:spcAft>
                <a:spcPts val="0"/>
              </a:spcAft>
              <a:buSzPts val="1400"/>
              <a:buChar char="○"/>
              <a:defRPr/>
            </a:lvl2pPr>
            <a:lvl3pPr marL="1371600" lvl="2" indent="-317500" algn="ctr" rtl="0">
              <a:spcBef>
                <a:spcPts val="0"/>
              </a:spcBef>
              <a:spcAft>
                <a:spcPts val="0"/>
              </a:spcAft>
              <a:buSzPts val="1400"/>
              <a:buChar char="■"/>
              <a:defRPr/>
            </a:lvl3pPr>
            <a:lvl4pPr marL="1828800" lvl="3" indent="-317500" algn="ctr" rtl="0">
              <a:spcBef>
                <a:spcPts val="0"/>
              </a:spcBef>
              <a:spcAft>
                <a:spcPts val="0"/>
              </a:spcAft>
              <a:buSzPts val="1400"/>
              <a:buChar char="●"/>
              <a:defRPr/>
            </a:lvl4pPr>
            <a:lvl5pPr marL="2286000" lvl="4" indent="-317500" algn="ctr" rtl="0">
              <a:spcBef>
                <a:spcPts val="0"/>
              </a:spcBef>
              <a:spcAft>
                <a:spcPts val="0"/>
              </a:spcAft>
              <a:buSzPts val="1400"/>
              <a:buChar char="○"/>
              <a:defRPr/>
            </a:lvl5pPr>
            <a:lvl6pPr marL="2743200" lvl="5" indent="-317500" algn="ctr" rtl="0">
              <a:spcBef>
                <a:spcPts val="0"/>
              </a:spcBef>
              <a:spcAft>
                <a:spcPts val="0"/>
              </a:spcAft>
              <a:buSzPts val="1400"/>
              <a:buChar char="■"/>
              <a:defRPr/>
            </a:lvl6pPr>
            <a:lvl7pPr marL="3200400" lvl="6" indent="-317500" algn="ctr" rtl="0">
              <a:spcBef>
                <a:spcPts val="0"/>
              </a:spcBef>
              <a:spcAft>
                <a:spcPts val="0"/>
              </a:spcAft>
              <a:buSzPts val="1400"/>
              <a:buChar char="●"/>
              <a:defRPr/>
            </a:lvl7pPr>
            <a:lvl8pPr marL="3657600" lvl="7" indent="-317500" algn="ctr" rtl="0">
              <a:spcBef>
                <a:spcPts val="0"/>
              </a:spcBef>
              <a:spcAft>
                <a:spcPts val="0"/>
              </a:spcAft>
              <a:buSzPts val="1400"/>
              <a:buChar char="○"/>
              <a:defRPr/>
            </a:lvl8pPr>
            <a:lvl9pPr marL="4114800" lvl="8" indent="-317500" algn="ctr" rtl="0">
              <a:spcBef>
                <a:spcPts val="0"/>
              </a:spcBef>
              <a:spcAft>
                <a:spcPts val="0"/>
              </a:spcAft>
              <a:buSzPts val="1400"/>
              <a:buChar char="■"/>
              <a:defRPr/>
            </a:lvl9pPr>
          </a:lstStyle>
          <a:p>
            <a:endParaRPr/>
          </a:p>
        </p:txBody>
      </p:sp>
      <p:sp>
        <p:nvSpPr>
          <p:cNvPr id="121" name="Google Shape;121;p2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2"/>
        <p:cNvGrpSpPr/>
        <p:nvPr/>
      </p:nvGrpSpPr>
      <p:grpSpPr>
        <a:xfrm>
          <a:off x="0" y="0"/>
          <a:ext cx="0" cy="0"/>
          <a:chOff x="0" y="0"/>
          <a:chExt cx="0" cy="0"/>
        </a:xfrm>
      </p:grpSpPr>
      <p:sp>
        <p:nvSpPr>
          <p:cNvPr id="123" name="Google Shape;123;p2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matchingName="3a Section Header">
  <p:cSld name="3a Section Header">
    <p:bg>
      <p:bgPr>
        <a:solidFill>
          <a:schemeClr val="accent1"/>
        </a:solidFill>
        <a:effectLst/>
      </p:bgPr>
    </p:bg>
    <p:spTree>
      <p:nvGrpSpPr>
        <p:cNvPr id="1" name="Shape 124"/>
        <p:cNvGrpSpPr/>
        <p:nvPr/>
      </p:nvGrpSpPr>
      <p:grpSpPr>
        <a:xfrm>
          <a:off x="0" y="0"/>
          <a:ext cx="0" cy="0"/>
          <a:chOff x="0" y="0"/>
          <a:chExt cx="0" cy="0"/>
        </a:xfrm>
      </p:grpSpPr>
      <p:sp>
        <p:nvSpPr>
          <p:cNvPr id="125" name="Google Shape;125;p30"/>
          <p:cNvSpPr txBox="1">
            <a:spLocks noGrp="1"/>
          </p:cNvSpPr>
          <p:nvPr>
            <p:ph type="title"/>
          </p:nvPr>
        </p:nvSpPr>
        <p:spPr>
          <a:xfrm>
            <a:off x="571481" y="1085851"/>
            <a:ext cx="7543800" cy="14859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lt1"/>
              </a:buClr>
              <a:buSzPts val="3300"/>
              <a:buFont typeface="Roboto"/>
              <a:buNone/>
              <a:defRPr>
                <a:solidFill>
                  <a:schemeClr val="lt1"/>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26" name="Google Shape;126;p30"/>
          <p:cNvSpPr txBox="1">
            <a:spLocks noGrp="1"/>
          </p:cNvSpPr>
          <p:nvPr>
            <p:ph type="subTitle" idx="1"/>
          </p:nvPr>
        </p:nvSpPr>
        <p:spPr>
          <a:xfrm>
            <a:off x="571481" y="2702638"/>
            <a:ext cx="7543800" cy="1241700"/>
          </a:xfrm>
          <a:prstGeom prst="rect">
            <a:avLst/>
          </a:prstGeom>
          <a:noFill/>
          <a:ln>
            <a:noFill/>
          </a:ln>
        </p:spPr>
        <p:txBody>
          <a:bodyPr spcFirstLastPara="1" wrap="square" lIns="68575" tIns="34275" rIns="68575" bIns="34275" anchor="t" anchorCtr="0">
            <a:noAutofit/>
          </a:bodyPr>
          <a:lstStyle>
            <a:lvl1pPr lvl="0" algn="l" rtl="0">
              <a:lnSpc>
                <a:spcPct val="90000"/>
              </a:lnSpc>
              <a:spcBef>
                <a:spcPts val="800"/>
              </a:spcBef>
              <a:spcAft>
                <a:spcPts val="0"/>
              </a:spcAft>
              <a:buClr>
                <a:schemeClr val="lt1"/>
              </a:buClr>
              <a:buSzPts val="2100"/>
              <a:buNone/>
              <a:defRPr sz="2100">
                <a:solidFill>
                  <a:schemeClr val="lt1"/>
                </a:solidFill>
                <a:latin typeface="Roboto"/>
                <a:ea typeface="Roboto"/>
                <a:cs typeface="Roboto"/>
                <a:sym typeface="Roboto"/>
              </a:defRPr>
            </a:lvl1pPr>
            <a:lvl2pPr lvl="1" algn="ctr" rtl="0">
              <a:lnSpc>
                <a:spcPct val="90000"/>
              </a:lnSpc>
              <a:spcBef>
                <a:spcPts val="1200"/>
              </a:spcBef>
              <a:spcAft>
                <a:spcPts val="0"/>
              </a:spcAft>
              <a:buClr>
                <a:schemeClr val="dk1"/>
              </a:buClr>
              <a:buSzPts val="1500"/>
              <a:buNone/>
              <a:defRPr sz="1500"/>
            </a:lvl2pPr>
            <a:lvl3pPr lvl="2" algn="ctr" rtl="0">
              <a:lnSpc>
                <a:spcPct val="90000"/>
              </a:lnSpc>
              <a:spcBef>
                <a:spcPts val="1200"/>
              </a:spcBef>
              <a:spcAft>
                <a:spcPts val="0"/>
              </a:spcAft>
              <a:buClr>
                <a:schemeClr val="dk1"/>
              </a:buClr>
              <a:buSzPts val="1400"/>
              <a:buNone/>
              <a:defRPr sz="1400"/>
            </a:lvl3pPr>
            <a:lvl4pPr lvl="3" algn="ctr" rtl="0">
              <a:lnSpc>
                <a:spcPct val="90000"/>
              </a:lnSpc>
              <a:spcBef>
                <a:spcPts val="1200"/>
              </a:spcBef>
              <a:spcAft>
                <a:spcPts val="0"/>
              </a:spcAft>
              <a:buClr>
                <a:schemeClr val="dk1"/>
              </a:buClr>
              <a:buSzPts val="1200"/>
              <a:buNone/>
              <a:defRPr sz="1200"/>
            </a:lvl4pPr>
            <a:lvl5pPr lvl="4" algn="ctr" rtl="0">
              <a:lnSpc>
                <a:spcPct val="90000"/>
              </a:lnSpc>
              <a:spcBef>
                <a:spcPts val="1200"/>
              </a:spcBef>
              <a:spcAft>
                <a:spcPts val="0"/>
              </a:spcAft>
              <a:buClr>
                <a:schemeClr val="dk1"/>
              </a:buClr>
              <a:buSzPts val="1200"/>
              <a:buNone/>
              <a:defRPr sz="1200"/>
            </a:lvl5pPr>
            <a:lvl6pPr lvl="5" algn="ctr" rtl="0">
              <a:lnSpc>
                <a:spcPct val="90000"/>
              </a:lnSpc>
              <a:spcBef>
                <a:spcPts val="1200"/>
              </a:spcBef>
              <a:spcAft>
                <a:spcPts val="0"/>
              </a:spcAft>
              <a:buClr>
                <a:schemeClr val="dk1"/>
              </a:buClr>
              <a:buSzPts val="1200"/>
              <a:buNone/>
              <a:defRPr sz="1200"/>
            </a:lvl6pPr>
            <a:lvl7pPr lvl="6" algn="ctr" rtl="0">
              <a:lnSpc>
                <a:spcPct val="90000"/>
              </a:lnSpc>
              <a:spcBef>
                <a:spcPts val="1200"/>
              </a:spcBef>
              <a:spcAft>
                <a:spcPts val="0"/>
              </a:spcAft>
              <a:buClr>
                <a:schemeClr val="dk1"/>
              </a:buClr>
              <a:buSzPts val="1200"/>
              <a:buNone/>
              <a:defRPr sz="1200"/>
            </a:lvl7pPr>
            <a:lvl8pPr lvl="7" algn="ctr" rtl="0">
              <a:lnSpc>
                <a:spcPct val="90000"/>
              </a:lnSpc>
              <a:spcBef>
                <a:spcPts val="1200"/>
              </a:spcBef>
              <a:spcAft>
                <a:spcPts val="0"/>
              </a:spcAft>
              <a:buClr>
                <a:schemeClr val="dk1"/>
              </a:buClr>
              <a:buSzPts val="1200"/>
              <a:buNone/>
              <a:defRPr sz="1200"/>
            </a:lvl8pPr>
            <a:lvl9pPr lvl="8" algn="ctr" rtl="0">
              <a:lnSpc>
                <a:spcPct val="90000"/>
              </a:lnSpc>
              <a:spcBef>
                <a:spcPts val="1200"/>
              </a:spcBef>
              <a:spcAft>
                <a:spcPts val="1200"/>
              </a:spcAft>
              <a:buClr>
                <a:schemeClr val="dk1"/>
              </a:buClr>
              <a:buSzPts val="1200"/>
              <a:buNone/>
              <a:defRPr sz="1200"/>
            </a:lvl9pPr>
          </a:lstStyle>
          <a:p>
            <a:endParaRPr/>
          </a:p>
        </p:txBody>
      </p:sp>
      <p:pic>
        <p:nvPicPr>
          <p:cNvPr id="127" name="Google Shape;127;p30"/>
          <p:cNvPicPr preferRelativeResize="0"/>
          <p:nvPr/>
        </p:nvPicPr>
        <p:blipFill rotWithShape="1">
          <a:blip r:embed="rId2">
            <a:alphaModFix/>
          </a:blip>
          <a:srcRect/>
          <a:stretch/>
        </p:blipFill>
        <p:spPr>
          <a:xfrm>
            <a:off x="7743825" y="4800600"/>
            <a:ext cx="1285875" cy="321469"/>
          </a:xfrm>
          <a:prstGeom prst="rect">
            <a:avLst/>
          </a:prstGeom>
          <a:noFill/>
          <a:ln>
            <a:noFill/>
          </a:ln>
        </p:spPr>
      </p:pic>
      <p:pic>
        <p:nvPicPr>
          <p:cNvPr id="128" name="Google Shape;128;p30"/>
          <p:cNvPicPr preferRelativeResize="0"/>
          <p:nvPr/>
        </p:nvPicPr>
        <p:blipFill rotWithShape="1">
          <a:blip r:embed="rId3">
            <a:alphaModFix/>
          </a:blip>
          <a:srcRect/>
          <a:stretch/>
        </p:blipFill>
        <p:spPr>
          <a:xfrm rot="5400000">
            <a:off x="-290946" y="290945"/>
            <a:ext cx="1200151" cy="618259"/>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_No Footer">
  <p:cSld name="TITLE_1">
    <p:spTree>
      <p:nvGrpSpPr>
        <p:cNvPr id="1" name="Shape 129"/>
        <p:cNvGrpSpPr/>
        <p:nvPr/>
      </p:nvGrpSpPr>
      <p:grpSpPr>
        <a:xfrm>
          <a:off x="0" y="0"/>
          <a:ext cx="0" cy="0"/>
          <a:chOff x="0" y="0"/>
          <a:chExt cx="0" cy="0"/>
        </a:xfrm>
      </p:grpSpPr>
      <p:cxnSp>
        <p:nvCxnSpPr>
          <p:cNvPr id="130" name="Google Shape;130;p31"/>
          <p:cNvCxnSpPr/>
          <p:nvPr/>
        </p:nvCxnSpPr>
        <p:spPr>
          <a:xfrm>
            <a:off x="-2700" y="4836225"/>
            <a:ext cx="9149400" cy="0"/>
          </a:xfrm>
          <a:prstGeom prst="straightConnector1">
            <a:avLst/>
          </a:prstGeom>
          <a:noFill/>
          <a:ln w="9525" cap="flat" cmpd="sng">
            <a:solidFill>
              <a:schemeClr val="dk2"/>
            </a:solidFill>
            <a:prstDash val="solid"/>
            <a:round/>
            <a:headEnd type="none" w="med" len="med"/>
            <a:tailEnd type="none" w="med" len="med"/>
          </a:ln>
        </p:spPr>
      </p:cxnSp>
      <p:cxnSp>
        <p:nvCxnSpPr>
          <p:cNvPr id="131" name="Google Shape;131;p31"/>
          <p:cNvCxnSpPr/>
          <p:nvPr/>
        </p:nvCxnSpPr>
        <p:spPr>
          <a:xfrm rot="10800000">
            <a:off x="305625" y="-4950"/>
            <a:ext cx="0" cy="5153400"/>
          </a:xfrm>
          <a:prstGeom prst="straightConnector1">
            <a:avLst/>
          </a:prstGeom>
          <a:noFill/>
          <a:ln w="9525" cap="flat" cmpd="sng">
            <a:solidFill>
              <a:schemeClr val="dk2"/>
            </a:solidFill>
            <a:prstDash val="solid"/>
            <a:round/>
            <a:headEnd type="none" w="med" len="med"/>
            <a:tailEnd type="none" w="med" len="med"/>
          </a:ln>
        </p:spPr>
      </p:cxnSp>
    </p:spTree>
  </p:cSld>
  <p:clrMapOvr>
    <a:masterClrMapping/>
  </p:clrMapOvr>
  <p:extLst>
    <p:ext uri="{DCECCB84-F9BA-43D5-87BE-67443E8EF086}">
      <p15:sldGuideLst xmlns:p15="http://schemas.microsoft.com/office/powerpoint/2012/main">
        <p15:guide id="1" pos="388">
          <p15:clr>
            <a:srgbClr val="FA7B17"/>
          </p15:clr>
        </p15:guide>
        <p15:guide id="2" orient="horz" pos="2950">
          <p15:clr>
            <a:srgbClr val="FA7B17"/>
          </p15:clr>
        </p15:guide>
        <p15:guide id="3" orient="horz" pos="191">
          <p15:clr>
            <a:srgbClr val="FA7B17"/>
          </p15:clr>
        </p15:guide>
        <p15:guide id="4" pos="5569">
          <p15:clr>
            <a:srgbClr val="FA7B17"/>
          </p15:clr>
        </p15:guide>
        <p15:guide id="5" pos="2037">
          <p15:clr>
            <a:srgbClr val="FA7B17"/>
          </p15:clr>
        </p15:guide>
        <p15:guide id="6" pos="2154">
          <p15:clr>
            <a:srgbClr val="FA7B17"/>
          </p15:clr>
        </p15:guide>
        <p15:guide id="7" pos="3921">
          <p15:clr>
            <a:srgbClr val="FA7B17"/>
          </p15:clr>
        </p15:guide>
        <p15:guide id="8" pos="3803">
          <p15:clr>
            <a:srgbClr val="FA7B17"/>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gameday">
    <p:bg>
      <p:bgPr>
        <a:solidFill>
          <a:schemeClr val="lt1"/>
        </a:solidFill>
        <a:effectLst/>
      </p:bgPr>
    </p:bg>
    <p:spTree>
      <p:nvGrpSpPr>
        <p:cNvPr id="1" name="Shape 77"/>
        <p:cNvGrpSpPr/>
        <p:nvPr/>
      </p:nvGrpSpPr>
      <p:grpSpPr>
        <a:xfrm>
          <a:off x="0" y="0"/>
          <a:ext cx="0" cy="0"/>
          <a:chOff x="0" y="0"/>
          <a:chExt cx="0" cy="0"/>
        </a:xfrm>
      </p:grpSpPr>
      <p:sp>
        <p:nvSpPr>
          <p:cNvPr id="78" name="Google Shape;78;p1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1pPr>
            <a:lvl2pPr lvl="1" rt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2pPr>
            <a:lvl3pPr lvl="2" rt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3pPr>
            <a:lvl4pPr lvl="3" rt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4pPr>
            <a:lvl5pPr lvl="4" rt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5pPr>
            <a:lvl6pPr lvl="5" rt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6pPr>
            <a:lvl7pPr lvl="6" rt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7pPr>
            <a:lvl8pPr lvl="7" rt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8pPr>
            <a:lvl9pPr lvl="8" rt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9pPr>
          </a:lstStyle>
          <a:p>
            <a:endParaRPr/>
          </a:p>
        </p:txBody>
      </p:sp>
      <p:sp>
        <p:nvSpPr>
          <p:cNvPr id="79" name="Google Shape;79;p1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dk2"/>
              </a:buClr>
              <a:buSzPts val="1800"/>
              <a:buFont typeface="Proxima Nova"/>
              <a:buChar char="●"/>
              <a:defRPr sz="1800">
                <a:solidFill>
                  <a:schemeClr val="dk2"/>
                </a:solidFill>
                <a:latin typeface="Proxima Nova"/>
                <a:ea typeface="Proxima Nova"/>
                <a:cs typeface="Proxima Nova"/>
                <a:sym typeface="Proxima Nova"/>
              </a:defRPr>
            </a:lvl1pPr>
            <a:lvl2pPr marL="914400" lvl="1" indent="-317500" rtl="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2pPr>
            <a:lvl3pPr marL="1371600" lvl="2" indent="-317500" rtl="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3pPr>
            <a:lvl4pPr marL="1828800" lvl="3" indent="-317500" rtl="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4pPr>
            <a:lvl5pPr marL="2286000" lvl="4" indent="-317500" rtl="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5pPr>
            <a:lvl6pPr marL="2743200" lvl="5" indent="-317500" rtl="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6pPr>
            <a:lvl7pPr marL="3200400" lvl="6" indent="-317500" rtl="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7pPr>
            <a:lvl8pPr marL="3657600" lvl="7" indent="-317500" rtl="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8pPr>
            <a:lvl9pPr marL="4114800" lvl="8" indent="-317500" rtl="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9pPr>
          </a:lstStyle>
          <a:p>
            <a:endParaRPr/>
          </a:p>
        </p:txBody>
      </p:sp>
      <p:sp>
        <p:nvSpPr>
          <p:cNvPr id="80" name="Google Shape;80;p1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rtl="0">
              <a:buNone/>
              <a:defRPr sz="1000">
                <a:solidFill>
                  <a:schemeClr val="dk2"/>
                </a:solidFill>
                <a:latin typeface="Proxima Nova"/>
                <a:ea typeface="Proxima Nova"/>
                <a:cs typeface="Proxima Nova"/>
                <a:sym typeface="Proxima Nova"/>
              </a:defRPr>
            </a:lvl1pPr>
            <a:lvl2pPr lvl="1" algn="r" rtl="0">
              <a:buNone/>
              <a:defRPr sz="1000">
                <a:solidFill>
                  <a:schemeClr val="dk2"/>
                </a:solidFill>
                <a:latin typeface="Proxima Nova"/>
                <a:ea typeface="Proxima Nova"/>
                <a:cs typeface="Proxima Nova"/>
                <a:sym typeface="Proxima Nova"/>
              </a:defRPr>
            </a:lvl2pPr>
            <a:lvl3pPr lvl="2" algn="r" rtl="0">
              <a:buNone/>
              <a:defRPr sz="1000">
                <a:solidFill>
                  <a:schemeClr val="dk2"/>
                </a:solidFill>
                <a:latin typeface="Proxima Nova"/>
                <a:ea typeface="Proxima Nova"/>
                <a:cs typeface="Proxima Nova"/>
                <a:sym typeface="Proxima Nova"/>
              </a:defRPr>
            </a:lvl3pPr>
            <a:lvl4pPr lvl="3" algn="r" rtl="0">
              <a:buNone/>
              <a:defRPr sz="1000">
                <a:solidFill>
                  <a:schemeClr val="dk2"/>
                </a:solidFill>
                <a:latin typeface="Proxima Nova"/>
                <a:ea typeface="Proxima Nova"/>
                <a:cs typeface="Proxima Nova"/>
                <a:sym typeface="Proxima Nova"/>
              </a:defRPr>
            </a:lvl4pPr>
            <a:lvl5pPr lvl="4" algn="r" rtl="0">
              <a:buNone/>
              <a:defRPr sz="1000">
                <a:solidFill>
                  <a:schemeClr val="dk2"/>
                </a:solidFill>
                <a:latin typeface="Proxima Nova"/>
                <a:ea typeface="Proxima Nova"/>
                <a:cs typeface="Proxima Nova"/>
                <a:sym typeface="Proxima Nova"/>
              </a:defRPr>
            </a:lvl5pPr>
            <a:lvl6pPr lvl="5" algn="r" rtl="0">
              <a:buNone/>
              <a:defRPr sz="1000">
                <a:solidFill>
                  <a:schemeClr val="dk2"/>
                </a:solidFill>
                <a:latin typeface="Proxima Nova"/>
                <a:ea typeface="Proxima Nova"/>
                <a:cs typeface="Proxima Nova"/>
                <a:sym typeface="Proxima Nova"/>
              </a:defRPr>
            </a:lvl6pPr>
            <a:lvl7pPr lvl="6" algn="r" rtl="0">
              <a:buNone/>
              <a:defRPr sz="1000">
                <a:solidFill>
                  <a:schemeClr val="dk2"/>
                </a:solidFill>
                <a:latin typeface="Proxima Nova"/>
                <a:ea typeface="Proxima Nova"/>
                <a:cs typeface="Proxima Nova"/>
                <a:sym typeface="Proxima Nova"/>
              </a:defRPr>
            </a:lvl7pPr>
            <a:lvl8pPr lvl="7" algn="r" rtl="0">
              <a:buNone/>
              <a:defRPr sz="1000">
                <a:solidFill>
                  <a:schemeClr val="dk2"/>
                </a:solidFill>
                <a:latin typeface="Proxima Nova"/>
                <a:ea typeface="Proxima Nova"/>
                <a:cs typeface="Proxima Nova"/>
                <a:sym typeface="Proxima Nova"/>
              </a:defRPr>
            </a:lvl8pPr>
            <a:lvl9pPr lvl="8" algn="r" rtl="0">
              <a:buNone/>
              <a:defRPr sz="1000">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jamboard.google.com/d/178GPdj5hUQqZgNrfGk_1pk58-AAUg2jNhmeRR_eb2SA/viewer?f=0&amp;pli=1" TargetMode="External"/><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8.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45758"/>
        </a:solidFill>
        <a:effectLst/>
      </p:bgPr>
    </p:bg>
    <p:spTree>
      <p:nvGrpSpPr>
        <p:cNvPr id="1" name="Shape 135"/>
        <p:cNvGrpSpPr/>
        <p:nvPr/>
      </p:nvGrpSpPr>
      <p:grpSpPr>
        <a:xfrm>
          <a:off x="0" y="0"/>
          <a:ext cx="0" cy="0"/>
          <a:chOff x="0" y="0"/>
          <a:chExt cx="0" cy="0"/>
        </a:xfrm>
      </p:grpSpPr>
      <p:cxnSp>
        <p:nvCxnSpPr>
          <p:cNvPr id="136" name="Google Shape;136;p32"/>
          <p:cNvCxnSpPr/>
          <p:nvPr/>
        </p:nvCxnSpPr>
        <p:spPr>
          <a:xfrm>
            <a:off x="312775" y="-13900"/>
            <a:ext cx="0" cy="5178300"/>
          </a:xfrm>
          <a:prstGeom prst="straightConnector1">
            <a:avLst/>
          </a:prstGeom>
          <a:noFill/>
          <a:ln w="9525" cap="flat" cmpd="sng">
            <a:solidFill>
              <a:srgbClr val="83FBA3"/>
            </a:solidFill>
            <a:prstDash val="solid"/>
            <a:round/>
            <a:headEnd type="none" w="med" len="med"/>
            <a:tailEnd type="none" w="med" len="med"/>
          </a:ln>
        </p:spPr>
      </p:cxnSp>
      <p:cxnSp>
        <p:nvCxnSpPr>
          <p:cNvPr id="137" name="Google Shape;137;p32"/>
          <p:cNvCxnSpPr/>
          <p:nvPr/>
        </p:nvCxnSpPr>
        <p:spPr>
          <a:xfrm rot="10800000">
            <a:off x="-100" y="4837750"/>
            <a:ext cx="9202800" cy="0"/>
          </a:xfrm>
          <a:prstGeom prst="straightConnector1">
            <a:avLst/>
          </a:prstGeom>
          <a:noFill/>
          <a:ln w="9525" cap="flat" cmpd="sng">
            <a:solidFill>
              <a:srgbClr val="83FBA3"/>
            </a:solidFill>
            <a:prstDash val="solid"/>
            <a:round/>
            <a:headEnd type="none" w="med" len="med"/>
            <a:tailEnd type="none" w="med" len="med"/>
          </a:ln>
        </p:spPr>
      </p:cxnSp>
      <p:sp>
        <p:nvSpPr>
          <p:cNvPr id="138" name="Google Shape;138;p32"/>
          <p:cNvSpPr txBox="1"/>
          <p:nvPr/>
        </p:nvSpPr>
        <p:spPr>
          <a:xfrm>
            <a:off x="768300" y="379350"/>
            <a:ext cx="7896300" cy="1872600"/>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Clr>
                <a:schemeClr val="dk1"/>
              </a:buClr>
              <a:buSzPts val="1100"/>
              <a:buFont typeface="Arial"/>
              <a:buNone/>
            </a:pPr>
            <a:r>
              <a:rPr lang="en" sz="3500">
                <a:solidFill>
                  <a:srgbClr val="83FBA3"/>
                </a:solidFill>
                <a:latin typeface="Nanum Myeongjo"/>
                <a:ea typeface="Nanum Myeongjo"/>
                <a:cs typeface="Nanum Myeongjo"/>
                <a:sym typeface="Nanum Myeongjo"/>
              </a:rPr>
              <a:t>Preparation Notes</a:t>
            </a:r>
            <a:endParaRPr sz="3500">
              <a:solidFill>
                <a:srgbClr val="83FBA3"/>
              </a:solidFill>
              <a:latin typeface="Nanum Myeongjo"/>
              <a:ea typeface="Nanum Myeongjo"/>
              <a:cs typeface="Nanum Myeongjo"/>
              <a:sym typeface="Nanum Myeongjo"/>
            </a:endParaRPr>
          </a:p>
          <a:p>
            <a:pPr marL="0" lvl="0" indent="0" algn="l" rtl="0">
              <a:lnSpc>
                <a:spcPct val="100000"/>
              </a:lnSpc>
              <a:spcBef>
                <a:spcPts val="1000"/>
              </a:spcBef>
              <a:spcAft>
                <a:spcPts val="0"/>
              </a:spcAft>
              <a:buClr>
                <a:schemeClr val="dk1"/>
              </a:buClr>
              <a:buSzPts val="1100"/>
              <a:buFont typeface="Arial"/>
              <a:buNone/>
            </a:pPr>
            <a:endParaRPr sz="3500">
              <a:solidFill>
                <a:srgbClr val="83FBA3"/>
              </a:solidFill>
              <a:latin typeface="Nanum Myeongjo"/>
              <a:ea typeface="Nanum Myeongjo"/>
              <a:cs typeface="Nanum Myeongjo"/>
              <a:sym typeface="Nanum Myeongjo"/>
            </a:endParaRPr>
          </a:p>
          <a:p>
            <a:pPr marL="0" lvl="0" indent="0" algn="l" rtl="0">
              <a:lnSpc>
                <a:spcPct val="100000"/>
              </a:lnSpc>
              <a:spcBef>
                <a:spcPts val="1000"/>
              </a:spcBef>
              <a:spcAft>
                <a:spcPts val="1000"/>
              </a:spcAft>
              <a:buClr>
                <a:schemeClr val="dk1"/>
              </a:buClr>
              <a:buSzPts val="1100"/>
              <a:buFont typeface="Arial"/>
              <a:buNone/>
            </a:pPr>
            <a:endParaRPr sz="3500">
              <a:solidFill>
                <a:schemeClr val="lt1"/>
              </a:solidFill>
              <a:latin typeface="Nanum Myeongjo"/>
              <a:ea typeface="Nanum Myeongjo"/>
              <a:cs typeface="Nanum Myeongjo"/>
              <a:sym typeface="Nanum Myeongjo"/>
            </a:endParaRPr>
          </a:p>
        </p:txBody>
      </p:sp>
      <p:sp>
        <p:nvSpPr>
          <p:cNvPr id="139" name="Google Shape;139;p32"/>
          <p:cNvSpPr txBox="1"/>
          <p:nvPr/>
        </p:nvSpPr>
        <p:spPr>
          <a:xfrm>
            <a:off x="312775" y="1071275"/>
            <a:ext cx="8733900" cy="3565500"/>
          </a:xfrm>
          <a:prstGeom prst="rect">
            <a:avLst/>
          </a:prstGeom>
          <a:noFill/>
          <a:ln>
            <a:noFill/>
          </a:ln>
        </p:spPr>
        <p:txBody>
          <a:bodyPr spcFirstLastPara="1" wrap="square" lIns="0" tIns="0" rIns="0" bIns="0" anchor="t" anchorCtr="0">
            <a:spAutoFit/>
          </a:bodyPr>
          <a:lstStyle/>
          <a:p>
            <a:pPr marL="0" lvl="0" indent="0" algn="l" rtl="0">
              <a:lnSpc>
                <a:spcPct val="115000"/>
              </a:lnSpc>
              <a:spcBef>
                <a:spcPts val="500"/>
              </a:spcBef>
              <a:spcAft>
                <a:spcPts val="0"/>
              </a:spcAft>
              <a:buNone/>
            </a:pPr>
            <a:r>
              <a:rPr lang="en">
                <a:solidFill>
                  <a:schemeClr val="lt1"/>
                </a:solidFill>
                <a:latin typeface="Nanum Myeongjo"/>
                <a:ea typeface="Nanum Myeongjo"/>
                <a:cs typeface="Nanum Myeongjo"/>
                <a:sym typeface="Nanum Myeongjo"/>
              </a:rPr>
              <a:t>Please review and customize this deck to prepare it for use. Some notes:</a:t>
            </a:r>
            <a:endParaRPr>
              <a:solidFill>
                <a:schemeClr val="lt1"/>
              </a:solidFill>
              <a:latin typeface="Nanum Myeongjo"/>
              <a:ea typeface="Nanum Myeongjo"/>
              <a:cs typeface="Nanum Myeongjo"/>
              <a:sym typeface="Nanum Myeongjo"/>
            </a:endParaRPr>
          </a:p>
          <a:p>
            <a:pPr marL="457200" lvl="0" indent="-317500" algn="l" rtl="0">
              <a:lnSpc>
                <a:spcPct val="115000"/>
              </a:lnSpc>
              <a:spcBef>
                <a:spcPts val="500"/>
              </a:spcBef>
              <a:spcAft>
                <a:spcPts val="0"/>
              </a:spcAft>
              <a:buClr>
                <a:schemeClr val="lt1"/>
              </a:buClr>
              <a:buSzPts val="1400"/>
              <a:buFont typeface="Nanum Myeongjo"/>
              <a:buChar char="●"/>
            </a:pPr>
            <a:r>
              <a:rPr lang="en">
                <a:solidFill>
                  <a:schemeClr val="lt1"/>
                </a:solidFill>
                <a:latin typeface="Nanum Myeongjo"/>
                <a:ea typeface="Nanum Myeongjo"/>
                <a:cs typeface="Nanum Myeongjo"/>
                <a:sym typeface="Nanum Myeongjo"/>
              </a:rPr>
              <a:t>These professional learning (PL) materials (slide deck and accompanying handout) are being offered in editable forms so that you may make adjustments to better support the specific work happening in your school or district. </a:t>
            </a:r>
            <a:endParaRPr>
              <a:solidFill>
                <a:schemeClr val="lt1"/>
              </a:solidFill>
              <a:latin typeface="Nanum Myeongjo"/>
              <a:ea typeface="Nanum Myeongjo"/>
              <a:cs typeface="Nanum Myeongjo"/>
              <a:sym typeface="Nanum Myeongjo"/>
            </a:endParaRPr>
          </a:p>
          <a:p>
            <a:pPr marL="457200" lvl="0" indent="-317500" algn="l" rtl="0">
              <a:lnSpc>
                <a:spcPct val="115000"/>
              </a:lnSpc>
              <a:spcBef>
                <a:spcPts val="0"/>
              </a:spcBef>
              <a:spcAft>
                <a:spcPts val="0"/>
              </a:spcAft>
              <a:buClr>
                <a:schemeClr val="lt1"/>
              </a:buClr>
              <a:buSzPts val="1400"/>
              <a:buFont typeface="Nanum Myeongjo"/>
              <a:buChar char="●"/>
            </a:pPr>
            <a:r>
              <a:rPr lang="en">
                <a:solidFill>
                  <a:schemeClr val="lt1"/>
                </a:solidFill>
                <a:latin typeface="Nanum Myeongjo"/>
                <a:ea typeface="Nanum Myeongjo"/>
                <a:cs typeface="Nanum Myeongjo"/>
                <a:sym typeface="Nanum Myeongjo"/>
              </a:rPr>
              <a:t>For the 2024-25 school year, student work samples are not provided for most sessions. The facilitator will need to collect or create student work samples when implementing these materials during 2024-25. </a:t>
            </a:r>
            <a:endParaRPr>
              <a:solidFill>
                <a:schemeClr val="lt1"/>
              </a:solidFill>
              <a:latin typeface="Nanum Myeongjo"/>
              <a:ea typeface="Nanum Myeongjo"/>
              <a:cs typeface="Nanum Myeongjo"/>
              <a:sym typeface="Nanum Myeongjo"/>
            </a:endParaRPr>
          </a:p>
          <a:p>
            <a:pPr marL="457200" lvl="0" indent="-317500" algn="l" rtl="0">
              <a:lnSpc>
                <a:spcPct val="115000"/>
              </a:lnSpc>
              <a:spcBef>
                <a:spcPts val="0"/>
              </a:spcBef>
              <a:spcAft>
                <a:spcPts val="0"/>
              </a:spcAft>
              <a:buClr>
                <a:schemeClr val="lt1"/>
              </a:buClr>
              <a:buSzPts val="1400"/>
              <a:buFont typeface="Nanum Myeongjo"/>
              <a:buChar char="●"/>
            </a:pPr>
            <a:r>
              <a:rPr lang="en">
                <a:solidFill>
                  <a:schemeClr val="lt1"/>
                </a:solidFill>
                <a:latin typeface="Nanum Myeongjo"/>
                <a:ea typeface="Nanum Myeongjo"/>
                <a:cs typeface="Nanum Myeongjo"/>
                <a:sym typeface="Nanum Myeongjo"/>
              </a:rPr>
              <a:t>These PL materials are designed to easily accommodate remote delivery: </a:t>
            </a:r>
            <a:endParaRPr>
              <a:solidFill>
                <a:schemeClr val="lt1"/>
              </a:solidFill>
              <a:latin typeface="Nanum Myeongjo"/>
              <a:ea typeface="Nanum Myeongjo"/>
              <a:cs typeface="Nanum Myeongjo"/>
              <a:sym typeface="Nanum Myeongjo"/>
            </a:endParaRPr>
          </a:p>
          <a:p>
            <a:pPr marL="914400" lvl="1" indent="-317500" algn="l" rtl="0">
              <a:lnSpc>
                <a:spcPct val="115000"/>
              </a:lnSpc>
              <a:spcBef>
                <a:spcPts val="0"/>
              </a:spcBef>
              <a:spcAft>
                <a:spcPts val="0"/>
              </a:spcAft>
              <a:buClr>
                <a:schemeClr val="lt1"/>
              </a:buClr>
              <a:buSzPts val="1400"/>
              <a:buFont typeface="Nanum Myeongjo"/>
              <a:buChar char="○"/>
            </a:pPr>
            <a:r>
              <a:rPr lang="en">
                <a:solidFill>
                  <a:schemeClr val="lt1"/>
                </a:solidFill>
                <a:latin typeface="Nanum Myeongjo"/>
                <a:ea typeface="Nanum Myeongjo"/>
                <a:cs typeface="Nanum Myeongjo"/>
                <a:sym typeface="Nanum Myeongjo"/>
              </a:rPr>
              <a:t>A</a:t>
            </a:r>
            <a:r>
              <a:rPr lang="en">
                <a:solidFill>
                  <a:srgbClr val="83FF36"/>
                </a:solidFill>
                <a:latin typeface="Nanum Myeongjo"/>
                <a:ea typeface="Nanum Myeongjo"/>
                <a:cs typeface="Nanum Myeongjo"/>
                <a:sym typeface="Nanum Myeongjo"/>
              </a:rPr>
              <a:t> </a:t>
            </a:r>
            <a:r>
              <a:rPr lang="en" u="sng">
                <a:solidFill>
                  <a:srgbClr val="83FF36"/>
                </a:solidFill>
                <a:latin typeface="Nanum Myeongjo"/>
                <a:ea typeface="Nanum Myeongjo"/>
                <a:cs typeface="Nanum Myeongjo"/>
                <a:sym typeface="Nanum Myeongjo"/>
                <a:hlinkClick r:id="rId3">
                  <a:extLst>
                    <a:ext uri="{A12FA001-AC4F-418D-AE19-62706E023703}">
                      <ahyp:hlinkClr xmlns:ahyp="http://schemas.microsoft.com/office/drawing/2018/hyperlinkcolor" val="tx"/>
                    </a:ext>
                  </a:extLst>
                </a:hlinkClick>
              </a:rPr>
              <a:t>Jamboard template</a:t>
            </a:r>
            <a:r>
              <a:rPr lang="en">
                <a:solidFill>
                  <a:srgbClr val="83FF36"/>
                </a:solidFill>
                <a:latin typeface="Nanum Myeongjo"/>
                <a:ea typeface="Nanum Myeongjo"/>
                <a:cs typeface="Nanum Myeongjo"/>
                <a:sym typeface="Nanum Myeongjo"/>
              </a:rPr>
              <a:t> i</a:t>
            </a:r>
            <a:r>
              <a:rPr lang="en">
                <a:solidFill>
                  <a:schemeClr val="lt1"/>
                </a:solidFill>
                <a:latin typeface="Nanum Myeongjo"/>
                <a:ea typeface="Nanum Myeongjo"/>
                <a:cs typeface="Nanum Myeongjo"/>
                <a:sym typeface="Nanum Myeongjo"/>
              </a:rPr>
              <a:t>s provided to facilitate discussion of student work; the facilitator will need to make a copy of this and be ready to share the link with participants as noted in the deck. </a:t>
            </a:r>
            <a:endParaRPr>
              <a:solidFill>
                <a:schemeClr val="lt1"/>
              </a:solidFill>
              <a:latin typeface="Nanum Myeongjo"/>
              <a:ea typeface="Nanum Myeongjo"/>
              <a:cs typeface="Nanum Myeongjo"/>
              <a:sym typeface="Nanum Myeongjo"/>
            </a:endParaRPr>
          </a:p>
          <a:p>
            <a:pPr marL="914400" lvl="1" indent="-317500" algn="l" rtl="0">
              <a:lnSpc>
                <a:spcPct val="115000"/>
              </a:lnSpc>
              <a:spcBef>
                <a:spcPts val="0"/>
              </a:spcBef>
              <a:spcAft>
                <a:spcPts val="0"/>
              </a:spcAft>
              <a:buClr>
                <a:schemeClr val="lt1"/>
              </a:buClr>
              <a:buSzPts val="1400"/>
              <a:buFont typeface="Nanum Myeongjo"/>
              <a:buChar char="○"/>
            </a:pPr>
            <a:r>
              <a:rPr lang="en">
                <a:solidFill>
                  <a:schemeClr val="lt1"/>
                </a:solidFill>
                <a:latin typeface="Nanum Myeongjo"/>
                <a:ea typeface="Nanum Myeongjo"/>
                <a:cs typeface="Nanum Myeongjo"/>
                <a:sym typeface="Nanum Myeongjo"/>
              </a:rPr>
              <a:t>Text that can be readily pasted (marked with “—”) into a video call chat feature is included when participants need to reference the handout.</a:t>
            </a:r>
            <a:endParaRPr>
              <a:solidFill>
                <a:schemeClr val="lt1"/>
              </a:solidFill>
              <a:latin typeface="Nanum Myeongjo"/>
              <a:ea typeface="Nanum Myeongjo"/>
              <a:cs typeface="Nanum Myeongjo"/>
              <a:sym typeface="Nanum Myeongjo"/>
            </a:endParaRPr>
          </a:p>
          <a:p>
            <a:pPr marL="914400" lvl="1" indent="-317500" algn="l" rtl="0">
              <a:lnSpc>
                <a:spcPct val="115000"/>
              </a:lnSpc>
              <a:spcBef>
                <a:spcPts val="0"/>
              </a:spcBef>
              <a:spcAft>
                <a:spcPts val="0"/>
              </a:spcAft>
              <a:buClr>
                <a:schemeClr val="lt1"/>
              </a:buClr>
              <a:buSzPts val="1400"/>
              <a:buFont typeface="Nanum Myeongjo"/>
              <a:buChar char="○"/>
            </a:pPr>
            <a:r>
              <a:rPr lang="en">
                <a:solidFill>
                  <a:schemeClr val="lt1"/>
                </a:solidFill>
                <a:latin typeface="Nanum Myeongjo"/>
                <a:ea typeface="Nanum Myeongjo"/>
                <a:cs typeface="Nanum Myeongjo"/>
                <a:sym typeface="Nanum Myeongjo"/>
              </a:rPr>
              <a:t>There are placeholders for handout links to be shared with participants in the notes field of selected slides; the facilitator will need to add a link to the handout where indicated by “[insert link].”</a:t>
            </a:r>
            <a:endParaRPr>
              <a:solidFill>
                <a:schemeClr val="lt1"/>
              </a:solidFill>
              <a:latin typeface="Nanum Myeongjo"/>
              <a:ea typeface="Nanum Myeongjo"/>
              <a:cs typeface="Nanum Myeongjo"/>
              <a:sym typeface="Nanum Myeongjo"/>
            </a:endParaRPr>
          </a:p>
          <a:p>
            <a:pPr marL="0" lvl="0" indent="0" algn="l" rtl="0">
              <a:lnSpc>
                <a:spcPct val="115000"/>
              </a:lnSpc>
              <a:spcBef>
                <a:spcPts val="500"/>
              </a:spcBef>
              <a:spcAft>
                <a:spcPts val="0"/>
              </a:spcAft>
              <a:buNone/>
            </a:pPr>
            <a:endParaRPr>
              <a:solidFill>
                <a:schemeClr val="lt1"/>
              </a:solidFill>
              <a:latin typeface="Nanum Myeongjo"/>
              <a:ea typeface="Nanum Myeongjo"/>
              <a:cs typeface="Nanum Myeongjo"/>
              <a:sym typeface="Nanum Myeongj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8EF"/>
        </a:solidFill>
        <a:effectLst/>
      </p:bgPr>
    </p:bg>
    <p:spTree>
      <p:nvGrpSpPr>
        <p:cNvPr id="1" name="Shape 235"/>
        <p:cNvGrpSpPr/>
        <p:nvPr/>
      </p:nvGrpSpPr>
      <p:grpSpPr>
        <a:xfrm>
          <a:off x="0" y="0"/>
          <a:ext cx="0" cy="0"/>
          <a:chOff x="0" y="0"/>
          <a:chExt cx="0" cy="0"/>
        </a:xfrm>
      </p:grpSpPr>
      <p:sp>
        <p:nvSpPr>
          <p:cNvPr id="236" name="Google Shape;236;p41"/>
          <p:cNvSpPr/>
          <p:nvPr/>
        </p:nvSpPr>
        <p:spPr>
          <a:xfrm>
            <a:off x="0" y="0"/>
            <a:ext cx="9144000" cy="812400"/>
          </a:xfrm>
          <a:prstGeom prst="rect">
            <a:avLst/>
          </a:prstGeom>
          <a:solidFill>
            <a:srgbClr val="BDF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41"/>
          <p:cNvSpPr txBox="1"/>
          <p:nvPr/>
        </p:nvSpPr>
        <p:spPr>
          <a:xfrm>
            <a:off x="345075" y="276625"/>
            <a:ext cx="6553800" cy="291000"/>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None/>
            </a:pPr>
            <a:r>
              <a:rPr lang="en" sz="2100">
                <a:solidFill>
                  <a:schemeClr val="dk1"/>
                </a:solidFill>
                <a:latin typeface="Nanum Myeongjo"/>
                <a:ea typeface="Nanum Myeongjo"/>
                <a:cs typeface="Nanum Myeongjo"/>
                <a:sym typeface="Nanum Myeongjo"/>
              </a:rPr>
              <a:t>M202 Content and Practice Expectations (CPE)</a:t>
            </a:r>
            <a:endParaRPr sz="2100">
              <a:solidFill>
                <a:schemeClr val="dk1"/>
              </a:solidFill>
              <a:latin typeface="Nanum Myeongjo"/>
              <a:ea typeface="Nanum Myeongjo"/>
              <a:cs typeface="Nanum Myeongjo"/>
              <a:sym typeface="Nanum Myeongjo"/>
            </a:endParaRPr>
          </a:p>
        </p:txBody>
      </p:sp>
      <p:cxnSp>
        <p:nvCxnSpPr>
          <p:cNvPr id="238" name="Google Shape;238;p41"/>
          <p:cNvCxnSpPr/>
          <p:nvPr/>
        </p:nvCxnSpPr>
        <p:spPr>
          <a:xfrm rot="10800000">
            <a:off x="-4200" y="812375"/>
            <a:ext cx="9152400" cy="0"/>
          </a:xfrm>
          <a:prstGeom prst="straightConnector1">
            <a:avLst/>
          </a:prstGeom>
          <a:noFill/>
          <a:ln w="9525" cap="flat" cmpd="sng">
            <a:solidFill>
              <a:schemeClr val="dk1"/>
            </a:solidFill>
            <a:prstDash val="solid"/>
            <a:round/>
            <a:headEnd type="none" w="med" len="med"/>
            <a:tailEnd type="none" w="med" len="med"/>
          </a:ln>
        </p:spPr>
      </p:cxnSp>
      <p:graphicFrame>
        <p:nvGraphicFramePr>
          <p:cNvPr id="239" name="Google Shape;239;p41"/>
          <p:cNvGraphicFramePr/>
          <p:nvPr/>
        </p:nvGraphicFramePr>
        <p:xfrm>
          <a:off x="311700" y="1057150"/>
          <a:ext cx="3000000" cy="3000000"/>
        </p:xfrm>
        <a:graphic>
          <a:graphicData uri="http://schemas.openxmlformats.org/drawingml/2006/table">
            <a:tbl>
              <a:tblPr>
                <a:noFill/>
                <a:tableStyleId>{8D4F27F6-DB40-4016-B4F3-43DC543F2D33}</a:tableStyleId>
              </a:tblPr>
              <a:tblGrid>
                <a:gridCol w="755075">
                  <a:extLst>
                    <a:ext uri="{9D8B030D-6E8A-4147-A177-3AD203B41FA5}">
                      <a16:colId xmlns:a16="http://schemas.microsoft.com/office/drawing/2014/main" val="20000"/>
                    </a:ext>
                  </a:extLst>
                </a:gridCol>
                <a:gridCol w="7796575">
                  <a:extLst>
                    <a:ext uri="{9D8B030D-6E8A-4147-A177-3AD203B41FA5}">
                      <a16:colId xmlns:a16="http://schemas.microsoft.com/office/drawing/2014/main" val="20001"/>
                    </a:ext>
                  </a:extLst>
                </a:gridCol>
              </a:tblGrid>
              <a:tr h="553725">
                <a:tc>
                  <a:txBody>
                    <a:bodyPr/>
                    <a:lstStyle/>
                    <a:p>
                      <a:pPr marL="0" lvl="0" indent="0" algn="l" rtl="0">
                        <a:spcBef>
                          <a:spcPts val="0"/>
                        </a:spcBef>
                        <a:spcAft>
                          <a:spcPts val="0"/>
                        </a:spcAft>
                        <a:buNone/>
                      </a:pPr>
                      <a:r>
                        <a:rPr lang="en" sz="1100">
                          <a:solidFill>
                            <a:schemeClr val="dk1"/>
                          </a:solidFill>
                          <a:latin typeface="DM Sans"/>
                          <a:ea typeface="DM Sans"/>
                          <a:cs typeface="DM Sans"/>
                          <a:sym typeface="DM Sans"/>
                        </a:rPr>
                        <a:t>202..a</a:t>
                      </a:r>
                      <a:endParaRPr sz="1100">
                        <a:solidFill>
                          <a:schemeClr val="dk1"/>
                        </a:solidFill>
                        <a:latin typeface="DM Sans"/>
                        <a:ea typeface="DM Sans"/>
                        <a:cs typeface="DM Sans"/>
                        <a:sym typeface="DM Sans"/>
                      </a:endParaRPr>
                    </a:p>
                  </a:txBody>
                  <a:tcPr marL="63500" marR="63500" marT="63500" marB="635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DFCD7"/>
                    </a:solidFill>
                  </a:tcPr>
                </a:tc>
                <a:tc>
                  <a:txBody>
                    <a:bodyPr/>
                    <a:lstStyle/>
                    <a:p>
                      <a:pPr marL="0" lvl="0" indent="0" algn="l" rtl="0">
                        <a:spcBef>
                          <a:spcPts val="0"/>
                        </a:spcBef>
                        <a:spcAft>
                          <a:spcPts val="0"/>
                        </a:spcAft>
                        <a:buNone/>
                      </a:pPr>
                      <a:r>
                        <a:rPr lang="en" sz="1500"/>
                        <a:t>Reason about and extend the properties of exponents to rational exponents.</a:t>
                      </a:r>
                      <a:endParaRPr sz="1500"/>
                    </a:p>
                  </a:txBody>
                  <a:tcPr marL="63500" marR="63500" marT="63500" marB="635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553725">
                <a:tc>
                  <a:txBody>
                    <a:bodyPr/>
                    <a:lstStyle/>
                    <a:p>
                      <a:pPr marL="0" lvl="0" indent="0" algn="l" rtl="0">
                        <a:spcBef>
                          <a:spcPts val="0"/>
                        </a:spcBef>
                        <a:spcAft>
                          <a:spcPts val="0"/>
                        </a:spcAft>
                        <a:buNone/>
                      </a:pPr>
                      <a:r>
                        <a:rPr lang="en" sz="1100">
                          <a:solidFill>
                            <a:schemeClr val="dk1"/>
                          </a:solidFill>
                          <a:latin typeface="DM Sans"/>
                          <a:ea typeface="DM Sans"/>
                          <a:cs typeface="DM Sans"/>
                          <a:sym typeface="DM Sans"/>
                        </a:rPr>
                        <a:t>202.b</a:t>
                      </a:r>
                      <a:endParaRPr sz="1100">
                        <a:solidFill>
                          <a:schemeClr val="dk1"/>
                        </a:solidFill>
                        <a:latin typeface="DM Sans"/>
                        <a:ea typeface="DM Sans"/>
                        <a:cs typeface="DM Sans"/>
                        <a:sym typeface="DM Sans"/>
                      </a:endParaRPr>
                    </a:p>
                  </a:txBody>
                  <a:tcPr marL="63500" marR="63500" marT="63500" marB="635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DFCD7"/>
                    </a:solidFill>
                  </a:tcPr>
                </a:tc>
                <a:tc>
                  <a:txBody>
                    <a:bodyPr/>
                    <a:lstStyle/>
                    <a:p>
                      <a:pPr marL="0" lvl="0" indent="0" algn="l" rtl="0">
                        <a:spcBef>
                          <a:spcPts val="0"/>
                        </a:spcBef>
                        <a:spcAft>
                          <a:spcPts val="0"/>
                        </a:spcAft>
                        <a:buNone/>
                      </a:pPr>
                      <a:r>
                        <a:rPr lang="en" sz="1500"/>
                        <a:t>Reason about and perform operations with complex numbers. </a:t>
                      </a:r>
                      <a:endParaRPr sz="1500"/>
                    </a:p>
                  </a:txBody>
                  <a:tcPr marL="63500" marR="63500" marT="63500" marB="635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553725">
                <a:tc>
                  <a:txBody>
                    <a:bodyPr/>
                    <a:lstStyle/>
                    <a:p>
                      <a:pPr marL="0" lvl="0" indent="0" algn="l" rtl="0">
                        <a:spcBef>
                          <a:spcPts val="0"/>
                        </a:spcBef>
                        <a:spcAft>
                          <a:spcPts val="0"/>
                        </a:spcAft>
                        <a:buNone/>
                      </a:pPr>
                      <a:r>
                        <a:rPr lang="en" sz="1100">
                          <a:solidFill>
                            <a:schemeClr val="dk1"/>
                          </a:solidFill>
                          <a:latin typeface="DM Sans"/>
                          <a:ea typeface="DM Sans"/>
                          <a:cs typeface="DM Sans"/>
                          <a:sym typeface="DM Sans"/>
                        </a:rPr>
                        <a:t>202.c</a:t>
                      </a:r>
                      <a:endParaRPr sz="1100">
                        <a:solidFill>
                          <a:schemeClr val="dk1"/>
                        </a:solidFill>
                        <a:latin typeface="DM Sans"/>
                        <a:ea typeface="DM Sans"/>
                        <a:cs typeface="DM Sans"/>
                        <a:sym typeface="DM Sans"/>
                      </a:endParaRPr>
                    </a:p>
                  </a:txBody>
                  <a:tcPr marL="63500" marR="63500" marT="63500" marB="635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DFCD7"/>
                    </a:solidFill>
                  </a:tcPr>
                </a:tc>
                <a:tc>
                  <a:txBody>
                    <a:bodyPr/>
                    <a:lstStyle/>
                    <a:p>
                      <a:pPr marL="0" lvl="0" indent="0" algn="l" rtl="0">
                        <a:spcBef>
                          <a:spcPts val="0"/>
                        </a:spcBef>
                        <a:spcAft>
                          <a:spcPts val="0"/>
                        </a:spcAft>
                        <a:buNone/>
                      </a:pPr>
                      <a:r>
                        <a:rPr lang="en" sz="1500"/>
                        <a:t>Analyze and use complex numbers in polynomial equations. </a:t>
                      </a:r>
                      <a:endParaRPr sz="1500"/>
                    </a:p>
                    <a:p>
                      <a:pPr marL="0" lvl="0" indent="0" algn="l" rtl="0">
                        <a:spcBef>
                          <a:spcPts val="0"/>
                        </a:spcBef>
                        <a:spcAft>
                          <a:spcPts val="0"/>
                        </a:spcAft>
                        <a:buNone/>
                      </a:pPr>
                      <a:endParaRPr sz="1500"/>
                    </a:p>
                  </a:txBody>
                  <a:tcPr marL="63500" marR="63500" marT="63500" marB="635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8EF"/>
        </a:solidFill>
        <a:effectLst/>
      </p:bgPr>
    </p:bg>
    <p:spTree>
      <p:nvGrpSpPr>
        <p:cNvPr id="1" name="Shape 243"/>
        <p:cNvGrpSpPr/>
        <p:nvPr/>
      </p:nvGrpSpPr>
      <p:grpSpPr>
        <a:xfrm>
          <a:off x="0" y="0"/>
          <a:ext cx="0" cy="0"/>
          <a:chOff x="0" y="0"/>
          <a:chExt cx="0" cy="0"/>
        </a:xfrm>
      </p:grpSpPr>
      <p:sp>
        <p:nvSpPr>
          <p:cNvPr id="244" name="Google Shape;244;p42"/>
          <p:cNvSpPr/>
          <p:nvPr/>
        </p:nvSpPr>
        <p:spPr>
          <a:xfrm>
            <a:off x="0" y="0"/>
            <a:ext cx="9144000" cy="812400"/>
          </a:xfrm>
          <a:prstGeom prst="rect">
            <a:avLst/>
          </a:prstGeom>
          <a:solidFill>
            <a:srgbClr val="BDF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42"/>
          <p:cNvSpPr txBox="1"/>
          <p:nvPr/>
        </p:nvSpPr>
        <p:spPr>
          <a:xfrm>
            <a:off x="345075" y="276625"/>
            <a:ext cx="6553800" cy="291000"/>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None/>
            </a:pPr>
            <a:r>
              <a:rPr lang="en" sz="2100">
                <a:solidFill>
                  <a:schemeClr val="dk1"/>
                </a:solidFill>
                <a:latin typeface="Nanum Myeongjo"/>
                <a:ea typeface="Nanum Myeongjo"/>
                <a:cs typeface="Nanum Myeongjo"/>
                <a:sym typeface="Nanum Myeongjo"/>
              </a:rPr>
              <a:t>M202 Content and Practice Expectations (CPE)</a:t>
            </a:r>
            <a:endParaRPr sz="2100">
              <a:solidFill>
                <a:schemeClr val="dk1"/>
              </a:solidFill>
              <a:latin typeface="Nanum Myeongjo"/>
              <a:ea typeface="Nanum Myeongjo"/>
              <a:cs typeface="Nanum Myeongjo"/>
              <a:sym typeface="Nanum Myeongjo"/>
            </a:endParaRPr>
          </a:p>
        </p:txBody>
      </p:sp>
      <p:cxnSp>
        <p:nvCxnSpPr>
          <p:cNvPr id="246" name="Google Shape;246;p42"/>
          <p:cNvCxnSpPr/>
          <p:nvPr/>
        </p:nvCxnSpPr>
        <p:spPr>
          <a:xfrm rot="10800000">
            <a:off x="-4200" y="812375"/>
            <a:ext cx="9152400" cy="0"/>
          </a:xfrm>
          <a:prstGeom prst="straightConnector1">
            <a:avLst/>
          </a:prstGeom>
          <a:noFill/>
          <a:ln w="9525" cap="flat" cmpd="sng">
            <a:solidFill>
              <a:schemeClr val="dk1"/>
            </a:solidFill>
            <a:prstDash val="solid"/>
            <a:round/>
            <a:headEnd type="none" w="med" len="med"/>
            <a:tailEnd type="none" w="med" len="med"/>
          </a:ln>
        </p:spPr>
      </p:cxnSp>
      <p:graphicFrame>
        <p:nvGraphicFramePr>
          <p:cNvPr id="247" name="Google Shape;247;p42"/>
          <p:cNvGraphicFramePr/>
          <p:nvPr/>
        </p:nvGraphicFramePr>
        <p:xfrm>
          <a:off x="311700" y="1057150"/>
          <a:ext cx="3000000" cy="3000000"/>
        </p:xfrm>
        <a:graphic>
          <a:graphicData uri="http://schemas.openxmlformats.org/drawingml/2006/table">
            <a:tbl>
              <a:tblPr>
                <a:noFill/>
                <a:tableStyleId>{8D4F27F6-DB40-4016-B4F3-43DC543F2D33}</a:tableStyleId>
              </a:tblPr>
              <a:tblGrid>
                <a:gridCol w="755075">
                  <a:extLst>
                    <a:ext uri="{9D8B030D-6E8A-4147-A177-3AD203B41FA5}">
                      <a16:colId xmlns:a16="http://schemas.microsoft.com/office/drawing/2014/main" val="20000"/>
                    </a:ext>
                  </a:extLst>
                </a:gridCol>
                <a:gridCol w="7796575">
                  <a:extLst>
                    <a:ext uri="{9D8B030D-6E8A-4147-A177-3AD203B41FA5}">
                      <a16:colId xmlns:a16="http://schemas.microsoft.com/office/drawing/2014/main" val="20001"/>
                    </a:ext>
                  </a:extLst>
                </a:gridCol>
              </a:tblGrid>
              <a:tr h="553725">
                <a:tc>
                  <a:txBody>
                    <a:bodyPr/>
                    <a:lstStyle/>
                    <a:p>
                      <a:pPr marL="0" lvl="0" indent="0" algn="l" rtl="0">
                        <a:spcBef>
                          <a:spcPts val="0"/>
                        </a:spcBef>
                        <a:spcAft>
                          <a:spcPts val="0"/>
                        </a:spcAft>
                        <a:buNone/>
                      </a:pPr>
                      <a:r>
                        <a:rPr lang="en" sz="1100">
                          <a:solidFill>
                            <a:schemeClr val="dk1"/>
                          </a:solidFill>
                          <a:latin typeface="DM Sans"/>
                          <a:ea typeface="DM Sans"/>
                          <a:cs typeface="DM Sans"/>
                          <a:sym typeface="DM Sans"/>
                        </a:rPr>
                        <a:t>202..a</a:t>
                      </a:r>
                      <a:endParaRPr sz="1100">
                        <a:solidFill>
                          <a:schemeClr val="dk1"/>
                        </a:solidFill>
                        <a:latin typeface="DM Sans"/>
                        <a:ea typeface="DM Sans"/>
                        <a:cs typeface="DM Sans"/>
                        <a:sym typeface="DM Sans"/>
                      </a:endParaRPr>
                    </a:p>
                  </a:txBody>
                  <a:tcPr marL="63500" marR="63500" marT="63500" marB="635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DFCD7"/>
                    </a:solidFill>
                  </a:tcPr>
                </a:tc>
                <a:tc>
                  <a:txBody>
                    <a:bodyPr/>
                    <a:lstStyle/>
                    <a:p>
                      <a:pPr marL="0" lvl="0" indent="0" algn="l" rtl="0">
                        <a:spcBef>
                          <a:spcPts val="0"/>
                        </a:spcBef>
                        <a:spcAft>
                          <a:spcPts val="0"/>
                        </a:spcAft>
                        <a:buNone/>
                      </a:pPr>
                      <a:r>
                        <a:rPr lang="en" sz="1500"/>
                        <a:t>Reason about and extend the properties of exponents to rational exponents.</a:t>
                      </a:r>
                      <a:endParaRPr sz="1500"/>
                    </a:p>
                  </a:txBody>
                  <a:tcPr marL="63500" marR="63500" marT="63500" marB="635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553725">
                <a:tc>
                  <a:txBody>
                    <a:bodyPr/>
                    <a:lstStyle/>
                    <a:p>
                      <a:pPr marL="0" lvl="0" indent="0" algn="l" rtl="0">
                        <a:spcBef>
                          <a:spcPts val="0"/>
                        </a:spcBef>
                        <a:spcAft>
                          <a:spcPts val="0"/>
                        </a:spcAft>
                        <a:buNone/>
                      </a:pPr>
                      <a:r>
                        <a:rPr lang="en" sz="1100">
                          <a:solidFill>
                            <a:schemeClr val="dk1"/>
                          </a:solidFill>
                          <a:latin typeface="DM Sans"/>
                          <a:ea typeface="DM Sans"/>
                          <a:cs typeface="DM Sans"/>
                          <a:sym typeface="DM Sans"/>
                        </a:rPr>
                        <a:t>202.b</a:t>
                      </a:r>
                      <a:endParaRPr sz="1100">
                        <a:solidFill>
                          <a:schemeClr val="dk1"/>
                        </a:solidFill>
                        <a:latin typeface="DM Sans"/>
                        <a:ea typeface="DM Sans"/>
                        <a:cs typeface="DM Sans"/>
                        <a:sym typeface="DM Sans"/>
                      </a:endParaRPr>
                    </a:p>
                  </a:txBody>
                  <a:tcPr marL="63500" marR="63500" marT="63500" marB="635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DFCD7"/>
                    </a:solidFill>
                  </a:tcPr>
                </a:tc>
                <a:tc>
                  <a:txBody>
                    <a:bodyPr/>
                    <a:lstStyle/>
                    <a:p>
                      <a:pPr marL="0" lvl="0" indent="0" algn="l" rtl="0">
                        <a:spcBef>
                          <a:spcPts val="0"/>
                        </a:spcBef>
                        <a:spcAft>
                          <a:spcPts val="0"/>
                        </a:spcAft>
                        <a:buNone/>
                      </a:pPr>
                      <a:r>
                        <a:rPr lang="en" sz="1500"/>
                        <a:t>Reason about and perform operations with complex numbers. </a:t>
                      </a:r>
                      <a:endParaRPr sz="1500"/>
                    </a:p>
                  </a:txBody>
                  <a:tcPr marL="63500" marR="63500" marT="63500" marB="635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553725">
                <a:tc>
                  <a:txBody>
                    <a:bodyPr/>
                    <a:lstStyle/>
                    <a:p>
                      <a:pPr marL="0" lvl="0" indent="0" algn="l" rtl="0">
                        <a:spcBef>
                          <a:spcPts val="0"/>
                        </a:spcBef>
                        <a:spcAft>
                          <a:spcPts val="0"/>
                        </a:spcAft>
                        <a:buNone/>
                      </a:pPr>
                      <a:r>
                        <a:rPr lang="en" sz="1100">
                          <a:solidFill>
                            <a:schemeClr val="dk1"/>
                          </a:solidFill>
                          <a:latin typeface="DM Sans"/>
                          <a:ea typeface="DM Sans"/>
                          <a:cs typeface="DM Sans"/>
                          <a:sym typeface="DM Sans"/>
                        </a:rPr>
                        <a:t>202.c</a:t>
                      </a:r>
                      <a:endParaRPr sz="1100">
                        <a:solidFill>
                          <a:schemeClr val="dk1"/>
                        </a:solidFill>
                        <a:latin typeface="DM Sans"/>
                        <a:ea typeface="DM Sans"/>
                        <a:cs typeface="DM Sans"/>
                        <a:sym typeface="DM Sans"/>
                      </a:endParaRPr>
                    </a:p>
                  </a:txBody>
                  <a:tcPr marL="63500" marR="63500" marT="63500" marB="635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DFCD7"/>
                    </a:solidFill>
                  </a:tcPr>
                </a:tc>
                <a:tc>
                  <a:txBody>
                    <a:bodyPr/>
                    <a:lstStyle/>
                    <a:p>
                      <a:pPr marL="0" lvl="0" indent="0" algn="l" rtl="0">
                        <a:spcBef>
                          <a:spcPts val="0"/>
                        </a:spcBef>
                        <a:spcAft>
                          <a:spcPts val="0"/>
                        </a:spcAft>
                        <a:buNone/>
                      </a:pPr>
                      <a:r>
                        <a:rPr lang="en" sz="1500"/>
                        <a:t>Analyze and use complex numbers in polynomial equations. </a:t>
                      </a:r>
                      <a:endParaRPr sz="1500"/>
                    </a:p>
                    <a:p>
                      <a:pPr marL="0" lvl="0" indent="0" algn="l" rtl="0">
                        <a:spcBef>
                          <a:spcPts val="0"/>
                        </a:spcBef>
                        <a:spcAft>
                          <a:spcPts val="0"/>
                        </a:spcAft>
                        <a:buNone/>
                      </a:pPr>
                      <a:endParaRPr sz="1500"/>
                    </a:p>
                  </a:txBody>
                  <a:tcPr marL="63500" marR="63500" marT="63500" marB="635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bl>
          </a:graphicData>
        </a:graphic>
      </p:graphicFrame>
      <p:sp>
        <p:nvSpPr>
          <p:cNvPr id="248" name="Google Shape;248;p42"/>
          <p:cNvSpPr/>
          <p:nvPr/>
        </p:nvSpPr>
        <p:spPr>
          <a:xfrm>
            <a:off x="6543275" y="2959200"/>
            <a:ext cx="1946100" cy="1946100"/>
          </a:xfrm>
          <a:prstGeom prst="teardrop">
            <a:avLst>
              <a:gd name="adj" fmla="val 100000"/>
            </a:avLst>
          </a:prstGeom>
          <a:solidFill>
            <a:srgbClr val="1457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42"/>
          <p:cNvSpPr txBox="1"/>
          <p:nvPr/>
        </p:nvSpPr>
        <p:spPr>
          <a:xfrm>
            <a:off x="6823325" y="3609000"/>
            <a:ext cx="1386000" cy="6465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 b="1">
                <a:solidFill>
                  <a:srgbClr val="BDFCD7"/>
                </a:solidFill>
                <a:latin typeface="DM Sans"/>
                <a:ea typeface="DM Sans"/>
                <a:cs typeface="DM Sans"/>
                <a:sym typeface="DM Sans"/>
              </a:rPr>
              <a:t>What</a:t>
            </a:r>
            <a:br>
              <a:rPr lang="en" b="1">
                <a:solidFill>
                  <a:srgbClr val="BDFCD7"/>
                </a:solidFill>
                <a:latin typeface="DM Sans"/>
                <a:ea typeface="DM Sans"/>
                <a:cs typeface="DM Sans"/>
                <a:sym typeface="DM Sans"/>
              </a:rPr>
            </a:br>
            <a:r>
              <a:rPr lang="en" b="1">
                <a:solidFill>
                  <a:srgbClr val="BDFCD7"/>
                </a:solidFill>
                <a:latin typeface="DM Sans"/>
                <a:ea typeface="DM Sans"/>
                <a:cs typeface="DM Sans"/>
                <a:sym typeface="DM Sans"/>
              </a:rPr>
              <a:t>resonates with you?</a:t>
            </a:r>
            <a:endParaRPr b="1">
              <a:solidFill>
                <a:srgbClr val="BDFCD7"/>
              </a:solidFill>
              <a:latin typeface="DM Sans"/>
              <a:ea typeface="DM Sans"/>
              <a:cs typeface="DM Sans"/>
              <a:sym typeface="DM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8EF"/>
        </a:solidFill>
        <a:effectLst/>
      </p:bgPr>
    </p:bg>
    <p:spTree>
      <p:nvGrpSpPr>
        <p:cNvPr id="1" name="Shape 253"/>
        <p:cNvGrpSpPr/>
        <p:nvPr/>
      </p:nvGrpSpPr>
      <p:grpSpPr>
        <a:xfrm>
          <a:off x="0" y="0"/>
          <a:ext cx="0" cy="0"/>
          <a:chOff x="0" y="0"/>
          <a:chExt cx="0" cy="0"/>
        </a:xfrm>
      </p:grpSpPr>
      <p:sp>
        <p:nvSpPr>
          <p:cNvPr id="254" name="Google Shape;254;p43"/>
          <p:cNvSpPr/>
          <p:nvPr/>
        </p:nvSpPr>
        <p:spPr>
          <a:xfrm>
            <a:off x="0" y="0"/>
            <a:ext cx="9144000" cy="812400"/>
          </a:xfrm>
          <a:prstGeom prst="rect">
            <a:avLst/>
          </a:prstGeom>
          <a:solidFill>
            <a:srgbClr val="BDF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43"/>
          <p:cNvSpPr txBox="1"/>
          <p:nvPr/>
        </p:nvSpPr>
        <p:spPr>
          <a:xfrm>
            <a:off x="345075" y="276625"/>
            <a:ext cx="8518200" cy="291000"/>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None/>
            </a:pPr>
            <a:r>
              <a:rPr lang="en" sz="2100">
                <a:solidFill>
                  <a:schemeClr val="dk1"/>
                </a:solidFill>
                <a:latin typeface="Nanum Myeongjo"/>
                <a:ea typeface="Nanum Myeongjo"/>
                <a:cs typeface="Nanum Myeongjo"/>
                <a:sym typeface="Nanum Myeongjo"/>
              </a:rPr>
              <a:t>M202 Content and Practice Expectations and Indicators</a:t>
            </a:r>
            <a:endParaRPr sz="2100">
              <a:solidFill>
                <a:schemeClr val="dk1"/>
              </a:solidFill>
              <a:latin typeface="Nanum Myeongjo"/>
              <a:ea typeface="Nanum Myeongjo"/>
              <a:cs typeface="Nanum Myeongjo"/>
              <a:sym typeface="Nanum Myeongjo"/>
            </a:endParaRPr>
          </a:p>
        </p:txBody>
      </p:sp>
      <p:cxnSp>
        <p:nvCxnSpPr>
          <p:cNvPr id="256" name="Google Shape;256;p43"/>
          <p:cNvCxnSpPr/>
          <p:nvPr/>
        </p:nvCxnSpPr>
        <p:spPr>
          <a:xfrm rot="10800000">
            <a:off x="-4200" y="812375"/>
            <a:ext cx="9152400" cy="0"/>
          </a:xfrm>
          <a:prstGeom prst="straightConnector1">
            <a:avLst/>
          </a:prstGeom>
          <a:noFill/>
          <a:ln w="9525" cap="flat" cmpd="sng">
            <a:solidFill>
              <a:schemeClr val="dk1"/>
            </a:solidFill>
            <a:prstDash val="solid"/>
            <a:round/>
            <a:headEnd type="none" w="med" len="med"/>
            <a:tailEnd type="none" w="med" len="med"/>
          </a:ln>
        </p:spPr>
      </p:cxnSp>
      <p:graphicFrame>
        <p:nvGraphicFramePr>
          <p:cNvPr id="257" name="Google Shape;257;p43"/>
          <p:cNvGraphicFramePr/>
          <p:nvPr/>
        </p:nvGraphicFramePr>
        <p:xfrm>
          <a:off x="345075" y="1057125"/>
          <a:ext cx="3000000" cy="3000000"/>
        </p:xfrm>
        <a:graphic>
          <a:graphicData uri="http://schemas.openxmlformats.org/drawingml/2006/table">
            <a:tbl>
              <a:tblPr>
                <a:noFill/>
                <a:tableStyleId>{6082473E-DF48-4A71-A4A6-0D40C2A3DE83}</a:tableStyleId>
              </a:tblPr>
              <a:tblGrid>
                <a:gridCol w="2786575">
                  <a:extLst>
                    <a:ext uri="{9D8B030D-6E8A-4147-A177-3AD203B41FA5}">
                      <a16:colId xmlns:a16="http://schemas.microsoft.com/office/drawing/2014/main" val="20000"/>
                    </a:ext>
                  </a:extLst>
                </a:gridCol>
                <a:gridCol w="4307550">
                  <a:extLst>
                    <a:ext uri="{9D8B030D-6E8A-4147-A177-3AD203B41FA5}">
                      <a16:colId xmlns:a16="http://schemas.microsoft.com/office/drawing/2014/main" val="20001"/>
                    </a:ext>
                  </a:extLst>
                </a:gridCol>
              </a:tblGrid>
              <a:tr h="467350">
                <a:tc>
                  <a:txBody>
                    <a:bodyPr/>
                    <a:lstStyle/>
                    <a:p>
                      <a:pPr marL="0" lvl="0" indent="0" algn="l" rtl="0">
                        <a:spcBef>
                          <a:spcPts val="0"/>
                        </a:spcBef>
                        <a:spcAft>
                          <a:spcPts val="0"/>
                        </a:spcAft>
                        <a:buNone/>
                      </a:pPr>
                      <a:r>
                        <a:rPr lang="en" sz="1000" b="1">
                          <a:solidFill>
                            <a:srgbClr val="F2F2F2"/>
                          </a:solidFill>
                          <a:latin typeface="IBM Plex Sans"/>
                          <a:ea typeface="IBM Plex Sans"/>
                          <a:cs typeface="IBM Plex Sans"/>
                          <a:sym typeface="IBM Plex Sans"/>
                        </a:rPr>
                        <a:t>Content and Practice Expectations</a:t>
                      </a:r>
                      <a:endParaRPr sz="1000" b="1">
                        <a:solidFill>
                          <a:srgbClr val="F2F2F2"/>
                        </a:solidFill>
                        <a:latin typeface="IBM Plex Sans"/>
                        <a:ea typeface="IBM Plex Sans"/>
                        <a:cs typeface="IBM Plex Sans"/>
                        <a:sym typeface="IBM Plex Sans"/>
                      </a:endParaRPr>
                    </a:p>
                  </a:txBody>
                  <a:tcPr marL="63500" marR="63500" marT="63500" marB="63500">
                    <a:solidFill>
                      <a:srgbClr val="666666"/>
                    </a:solidFill>
                  </a:tcPr>
                </a:tc>
                <a:tc>
                  <a:txBody>
                    <a:bodyPr/>
                    <a:lstStyle/>
                    <a:p>
                      <a:pPr marL="0" lvl="0" indent="0" algn="l" rtl="0">
                        <a:spcBef>
                          <a:spcPts val="0"/>
                        </a:spcBef>
                        <a:spcAft>
                          <a:spcPts val="0"/>
                        </a:spcAft>
                        <a:buNone/>
                      </a:pPr>
                      <a:r>
                        <a:rPr lang="en" sz="1000" b="1">
                          <a:solidFill>
                            <a:srgbClr val="F2F2F2"/>
                          </a:solidFill>
                          <a:latin typeface="IBM Plex Sans"/>
                          <a:ea typeface="IBM Plex Sans"/>
                          <a:cs typeface="IBM Plex Sans"/>
                          <a:sym typeface="IBM Plex Sans"/>
                        </a:rPr>
                        <a:t>Indicators  </a:t>
                      </a:r>
                      <a:endParaRPr sz="1000" b="1">
                        <a:solidFill>
                          <a:srgbClr val="F2F2F2"/>
                        </a:solidFill>
                        <a:latin typeface="IBM Plex Sans"/>
                        <a:ea typeface="IBM Plex Sans"/>
                        <a:cs typeface="IBM Plex Sans"/>
                        <a:sym typeface="IBM Plex Sans"/>
                      </a:endParaRPr>
                    </a:p>
                    <a:p>
                      <a:pPr marL="0" lvl="0" indent="0" algn="l" rtl="0">
                        <a:spcBef>
                          <a:spcPts val="0"/>
                        </a:spcBef>
                        <a:spcAft>
                          <a:spcPts val="0"/>
                        </a:spcAft>
                        <a:buNone/>
                      </a:pPr>
                      <a:r>
                        <a:rPr lang="en" sz="1000" b="1">
                          <a:solidFill>
                            <a:srgbClr val="F2F2F2"/>
                          </a:solidFill>
                          <a:latin typeface="IBM Plex Sans"/>
                          <a:ea typeface="IBM Plex Sans"/>
                          <a:cs typeface="IBM Plex Sans"/>
                          <a:sym typeface="IBM Plex Sans"/>
                        </a:rPr>
                        <a:t>Choose an artifact where you…</a:t>
                      </a:r>
                      <a:endParaRPr sz="1000" b="1">
                        <a:solidFill>
                          <a:srgbClr val="F2F2F2"/>
                        </a:solidFill>
                        <a:latin typeface="IBM Plex Sans"/>
                        <a:ea typeface="IBM Plex Sans"/>
                        <a:cs typeface="IBM Plex Sans"/>
                        <a:sym typeface="IBM Plex Sans"/>
                      </a:endParaRPr>
                    </a:p>
                  </a:txBody>
                  <a:tcPr marL="63500" marR="63500" marT="63500" marB="63500">
                    <a:solidFill>
                      <a:srgbClr val="666666"/>
                    </a:solidFill>
                  </a:tcPr>
                </a:tc>
                <a:extLst>
                  <a:ext uri="{0D108BD9-81ED-4DB2-BD59-A6C34878D82A}">
                    <a16:rowId xmlns:a16="http://schemas.microsoft.com/office/drawing/2014/main" val="10000"/>
                  </a:ext>
                </a:extLst>
              </a:tr>
              <a:tr h="632300">
                <a:tc rowSpan="2">
                  <a:txBody>
                    <a:bodyPr/>
                    <a:lstStyle/>
                    <a:p>
                      <a:pPr marL="0" lvl="0" indent="0" algn="l" rtl="0">
                        <a:spcBef>
                          <a:spcPts val="0"/>
                        </a:spcBef>
                        <a:spcAft>
                          <a:spcPts val="0"/>
                        </a:spcAft>
                        <a:buNone/>
                      </a:pPr>
                      <a:r>
                        <a:rPr lang="en" sz="1000">
                          <a:solidFill>
                            <a:srgbClr val="434343"/>
                          </a:solidFill>
                          <a:latin typeface="IBM Plex Sans"/>
                          <a:ea typeface="IBM Plex Sans"/>
                          <a:cs typeface="IBM Plex Sans"/>
                          <a:sym typeface="IBM Plex Sans"/>
                        </a:rPr>
                        <a:t>202.a: Reason about and extend the properties of exponents to rational exponents.  </a:t>
                      </a:r>
                      <a:endParaRPr sz="1000">
                        <a:solidFill>
                          <a:srgbClr val="434343"/>
                        </a:solidFill>
                        <a:latin typeface="IBM Plex Sans"/>
                        <a:ea typeface="IBM Plex Sans"/>
                        <a:cs typeface="IBM Plex Sans"/>
                        <a:sym typeface="IBM Plex Sans"/>
                      </a:endParaRPr>
                    </a:p>
                    <a:p>
                      <a:pPr marL="0" lvl="0" indent="0" algn="l" rtl="0">
                        <a:spcBef>
                          <a:spcPts val="0"/>
                        </a:spcBef>
                        <a:spcAft>
                          <a:spcPts val="0"/>
                        </a:spcAft>
                        <a:buNone/>
                      </a:pPr>
                      <a:endParaRPr sz="1000">
                        <a:solidFill>
                          <a:srgbClr val="434343"/>
                        </a:solidFill>
                        <a:latin typeface="IBM Plex Sans"/>
                        <a:ea typeface="IBM Plex Sans"/>
                        <a:cs typeface="IBM Plex Sans"/>
                        <a:sym typeface="IBM Plex Sans"/>
                      </a:endParaRPr>
                    </a:p>
                  </a:txBody>
                  <a:tcPr marL="63500" marR="63500" marT="63500" marB="63500">
                    <a:solidFill>
                      <a:srgbClr val="BDFCD7"/>
                    </a:solidFill>
                  </a:tcPr>
                </a:tc>
                <a:tc>
                  <a:txBody>
                    <a:bodyPr/>
                    <a:lstStyle/>
                    <a:p>
                      <a:pPr marL="0" lvl="0" indent="0" algn="l" rtl="0">
                        <a:spcBef>
                          <a:spcPts val="0"/>
                        </a:spcBef>
                        <a:spcAft>
                          <a:spcPts val="0"/>
                        </a:spcAft>
                        <a:buNone/>
                      </a:pPr>
                      <a:r>
                        <a:rPr lang="en" sz="1100">
                          <a:solidFill>
                            <a:srgbClr val="434343"/>
                          </a:solidFill>
                          <a:latin typeface="IBM Plex Sans"/>
                          <a:ea typeface="IBM Plex Sans"/>
                          <a:cs typeface="IBM Plex Sans"/>
                          <a:sym typeface="IBM Plex Sans"/>
                        </a:rPr>
                        <a:t>i. explain how the definition of the meaning of rational exponents follows from extending the properties of integer exponents to those values, allowing for a notation for radicals in terms of rational exponents. </a:t>
                      </a:r>
                      <a:endParaRPr sz="1100">
                        <a:solidFill>
                          <a:srgbClr val="434343"/>
                        </a:solidFill>
                        <a:latin typeface="IBM Plex Sans"/>
                        <a:ea typeface="IBM Plex Sans"/>
                        <a:cs typeface="IBM Plex Sans"/>
                        <a:sym typeface="IBM Plex Sans"/>
                      </a:endParaRPr>
                    </a:p>
                  </a:txBody>
                  <a:tcPr marL="63500" marR="63500" marT="63500" marB="63500" anchor="ctr">
                    <a:solidFill>
                      <a:schemeClr val="lt1"/>
                    </a:solidFill>
                  </a:tcPr>
                </a:tc>
                <a:extLst>
                  <a:ext uri="{0D108BD9-81ED-4DB2-BD59-A6C34878D82A}">
                    <a16:rowId xmlns:a16="http://schemas.microsoft.com/office/drawing/2014/main" val="10001"/>
                  </a:ext>
                </a:extLst>
              </a:tr>
              <a:tr h="632300">
                <a:tc vMerge="1">
                  <a:txBody>
                    <a:bodyPr/>
                    <a:lstStyle/>
                    <a:p>
                      <a:endParaRPr lang="en-US"/>
                    </a:p>
                  </a:txBody>
                  <a:tcPr/>
                </a:tc>
                <a:tc>
                  <a:txBody>
                    <a:bodyPr/>
                    <a:lstStyle/>
                    <a:p>
                      <a:pPr marL="0" lvl="0" indent="0" algn="l" rtl="0">
                        <a:spcBef>
                          <a:spcPts val="0"/>
                        </a:spcBef>
                        <a:spcAft>
                          <a:spcPts val="0"/>
                        </a:spcAft>
                        <a:buNone/>
                      </a:pPr>
                      <a:r>
                        <a:rPr lang="en" sz="1100">
                          <a:solidFill>
                            <a:srgbClr val="434343"/>
                          </a:solidFill>
                          <a:latin typeface="IBM Plex Sans"/>
                          <a:ea typeface="IBM Plex Sans"/>
                          <a:cs typeface="IBM Plex Sans"/>
                          <a:sym typeface="IBM Plex Sans"/>
                        </a:rPr>
                        <a:t>ii. Rewrite expressions involving radicals and rational exponents using the properties of exponents.</a:t>
                      </a:r>
                      <a:endParaRPr sz="1100">
                        <a:solidFill>
                          <a:srgbClr val="434343"/>
                        </a:solidFill>
                        <a:latin typeface="IBM Plex Sans"/>
                        <a:ea typeface="IBM Plex Sans"/>
                        <a:cs typeface="IBM Plex Sans"/>
                        <a:sym typeface="IBM Plex Sans"/>
                      </a:endParaRPr>
                    </a:p>
                    <a:p>
                      <a:pPr marL="0" lvl="0" indent="0" algn="l" rtl="0">
                        <a:spcBef>
                          <a:spcPts val="0"/>
                        </a:spcBef>
                        <a:spcAft>
                          <a:spcPts val="0"/>
                        </a:spcAft>
                        <a:buNone/>
                      </a:pPr>
                      <a:endParaRPr sz="1100">
                        <a:solidFill>
                          <a:srgbClr val="434343"/>
                        </a:solidFill>
                        <a:latin typeface="IBM Plex Sans"/>
                        <a:ea typeface="IBM Plex Sans"/>
                        <a:cs typeface="IBM Plex Sans"/>
                        <a:sym typeface="IBM Plex Sans"/>
                      </a:endParaRPr>
                    </a:p>
                  </a:txBody>
                  <a:tcPr marL="63500" marR="63500" marT="63500" marB="63500" anchor="ctr">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632300">
                <a:tc rowSpan="2">
                  <a:txBody>
                    <a:bodyPr/>
                    <a:lstStyle/>
                    <a:p>
                      <a:pPr marL="0" lvl="0" indent="0" algn="l" rtl="0">
                        <a:spcBef>
                          <a:spcPts val="0"/>
                        </a:spcBef>
                        <a:spcAft>
                          <a:spcPts val="0"/>
                        </a:spcAft>
                        <a:buNone/>
                      </a:pPr>
                      <a:r>
                        <a:rPr lang="en" sz="1000">
                          <a:solidFill>
                            <a:srgbClr val="434343"/>
                          </a:solidFill>
                          <a:latin typeface="IBM Plex Sans"/>
                          <a:ea typeface="IBM Plex Sans"/>
                          <a:cs typeface="IBM Plex Sans"/>
                          <a:sym typeface="IBM Plex Sans"/>
                        </a:rPr>
                        <a:t>202.b: Reason about and perform operations with complex numbers.</a:t>
                      </a:r>
                      <a:endParaRPr sz="1000">
                        <a:solidFill>
                          <a:srgbClr val="434343"/>
                        </a:solidFill>
                        <a:latin typeface="IBM Plex Sans"/>
                        <a:ea typeface="IBM Plex Sans"/>
                        <a:cs typeface="IBM Plex Sans"/>
                        <a:sym typeface="IBM Plex Sans"/>
                      </a:endParaRPr>
                    </a:p>
                  </a:txBody>
                  <a:tcPr marL="63500" marR="63500" marT="63500" marB="63500">
                    <a:lnR w="12700" cap="flat" cmpd="sng">
                      <a:solidFill>
                        <a:srgbClr val="000000"/>
                      </a:solidFill>
                      <a:prstDash val="solid"/>
                      <a:round/>
                      <a:headEnd type="none" w="sm" len="sm"/>
                      <a:tailEnd type="none" w="sm" len="sm"/>
                    </a:lnR>
                    <a:solidFill>
                      <a:srgbClr val="BDFCD7"/>
                    </a:solidFill>
                  </a:tcPr>
                </a:tc>
                <a:tc>
                  <a:txBody>
                    <a:bodyPr/>
                    <a:lstStyle/>
                    <a:p>
                      <a:pPr marL="0" lvl="0" indent="0" algn="l" rtl="0">
                        <a:spcBef>
                          <a:spcPts val="0"/>
                        </a:spcBef>
                        <a:spcAft>
                          <a:spcPts val="0"/>
                        </a:spcAft>
                        <a:buNone/>
                      </a:pPr>
                      <a:r>
                        <a:rPr lang="en" sz="1000">
                          <a:solidFill>
                            <a:srgbClr val="434343"/>
                          </a:solidFill>
                          <a:latin typeface="IBM Plex Sans"/>
                          <a:ea typeface="IBM Plex Sans"/>
                          <a:cs typeface="IBM Plex Sans"/>
                          <a:sym typeface="IBM Plex Sans"/>
                        </a:rPr>
                        <a:t>i. Demonstrate understanding that there is a complex number i such that i</a:t>
                      </a:r>
                      <a:r>
                        <a:rPr lang="en" sz="1000" baseline="30000">
                          <a:solidFill>
                            <a:srgbClr val="434343"/>
                          </a:solidFill>
                          <a:latin typeface="IBM Plex Sans"/>
                          <a:ea typeface="IBM Plex Sans"/>
                          <a:cs typeface="IBM Plex Sans"/>
                          <a:sym typeface="IBM Plex Sans"/>
                        </a:rPr>
                        <a:t>2</a:t>
                      </a:r>
                      <a:r>
                        <a:rPr lang="en" sz="1000">
                          <a:solidFill>
                            <a:srgbClr val="434343"/>
                          </a:solidFill>
                          <a:latin typeface="IBM Plex Sans"/>
                          <a:ea typeface="IBM Plex Sans"/>
                          <a:cs typeface="IBM Plex Sans"/>
                          <a:sym typeface="IBM Plex Sans"/>
                        </a:rPr>
                        <a:t>=–1, and every complex number has the form a+bi with a and b real.</a:t>
                      </a:r>
                      <a:endParaRPr sz="1000">
                        <a:solidFill>
                          <a:srgbClr val="434343"/>
                        </a:solidFill>
                        <a:latin typeface="IBM Plex Sans"/>
                        <a:ea typeface="IBM Plex Sans"/>
                        <a:cs typeface="IBM Plex Sans"/>
                        <a:sym typeface="IBM Plex Sans"/>
                      </a:endParaRPr>
                    </a:p>
                  </a:txBody>
                  <a:tcPr marL="63500" marR="63500" marT="635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632300">
                <a:tc vMerge="1">
                  <a:txBody>
                    <a:bodyPr/>
                    <a:lstStyle/>
                    <a:p>
                      <a:endParaRPr lang="en-US"/>
                    </a:p>
                  </a:txBody>
                  <a:tcPr/>
                </a:tc>
                <a:tc>
                  <a:txBody>
                    <a:bodyPr/>
                    <a:lstStyle/>
                    <a:p>
                      <a:pPr marL="0" lvl="0" indent="0" algn="l" rtl="0">
                        <a:spcBef>
                          <a:spcPts val="0"/>
                        </a:spcBef>
                        <a:spcAft>
                          <a:spcPts val="0"/>
                        </a:spcAft>
                        <a:buClr>
                          <a:schemeClr val="dk1"/>
                        </a:buClr>
                        <a:buSzPts val="1100"/>
                        <a:buFont typeface="Arial"/>
                        <a:buNone/>
                      </a:pPr>
                      <a:r>
                        <a:rPr lang="en" sz="1000">
                          <a:solidFill>
                            <a:srgbClr val="1F1F1F"/>
                          </a:solidFill>
                          <a:latin typeface="IBM Plex Sans"/>
                          <a:ea typeface="IBM Plex Sans"/>
                          <a:cs typeface="IBM Plex Sans"/>
                          <a:sym typeface="IBM Plex Sans"/>
                        </a:rPr>
                        <a:t>ii. Use the relation i</a:t>
                      </a:r>
                      <a:r>
                        <a:rPr lang="en" sz="1000" baseline="30000">
                          <a:solidFill>
                            <a:srgbClr val="1F1F1F"/>
                          </a:solidFill>
                          <a:latin typeface="IBM Plex Sans"/>
                          <a:ea typeface="IBM Plex Sans"/>
                          <a:cs typeface="IBM Plex Sans"/>
                          <a:sym typeface="IBM Plex Sans"/>
                        </a:rPr>
                        <a:t>2</a:t>
                      </a:r>
                      <a:r>
                        <a:rPr lang="en" sz="1000">
                          <a:solidFill>
                            <a:srgbClr val="1F1F1F"/>
                          </a:solidFill>
                          <a:latin typeface="IBM Plex Sans"/>
                          <a:ea typeface="IBM Plex Sans"/>
                          <a:cs typeface="IBM Plex Sans"/>
                          <a:sym typeface="IBM Plex Sans"/>
                        </a:rPr>
                        <a:t>=–1 and the commutative, associative, and distributive properties to add, subtract, and multiply complex numbers.</a:t>
                      </a:r>
                      <a:endParaRPr sz="1000">
                        <a:solidFill>
                          <a:srgbClr val="434343"/>
                        </a:solidFill>
                        <a:latin typeface="IBM Plex Sans"/>
                        <a:ea typeface="IBM Plex Sans"/>
                        <a:cs typeface="IBM Plex Sans"/>
                        <a:sym typeface="IBM Plex Sans"/>
                      </a:endParaRPr>
                    </a:p>
                  </a:txBody>
                  <a:tcPr marL="63500" marR="63500" marT="635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bl>
          </a:graphicData>
        </a:graphic>
      </p:graphicFrame>
      <p:sp>
        <p:nvSpPr>
          <p:cNvPr id="258" name="Google Shape;258;p43"/>
          <p:cNvSpPr/>
          <p:nvPr/>
        </p:nvSpPr>
        <p:spPr>
          <a:xfrm>
            <a:off x="6924275" y="2959200"/>
            <a:ext cx="1946100" cy="1946100"/>
          </a:xfrm>
          <a:prstGeom prst="teardrop">
            <a:avLst>
              <a:gd name="adj" fmla="val 100000"/>
            </a:avLst>
          </a:prstGeom>
          <a:solidFill>
            <a:srgbClr val="1457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43"/>
          <p:cNvSpPr txBox="1"/>
          <p:nvPr/>
        </p:nvSpPr>
        <p:spPr>
          <a:xfrm>
            <a:off x="7204325" y="3609000"/>
            <a:ext cx="1386000" cy="6465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 b="1">
                <a:solidFill>
                  <a:srgbClr val="BDFCD7"/>
                </a:solidFill>
                <a:latin typeface="DM Sans"/>
                <a:ea typeface="DM Sans"/>
                <a:cs typeface="DM Sans"/>
                <a:sym typeface="DM Sans"/>
              </a:rPr>
              <a:t>What new insights do you have?</a:t>
            </a:r>
            <a:endParaRPr b="1">
              <a:solidFill>
                <a:srgbClr val="BDFCD7"/>
              </a:solidFill>
              <a:latin typeface="DM Sans"/>
              <a:ea typeface="DM Sans"/>
              <a:cs typeface="DM Sans"/>
              <a:sym typeface="DM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145758"/>
        </a:solidFill>
        <a:effectLst/>
      </p:bgPr>
    </p:bg>
    <p:spTree>
      <p:nvGrpSpPr>
        <p:cNvPr id="1" name="Shape 263"/>
        <p:cNvGrpSpPr/>
        <p:nvPr/>
      </p:nvGrpSpPr>
      <p:grpSpPr>
        <a:xfrm>
          <a:off x="0" y="0"/>
          <a:ext cx="0" cy="0"/>
          <a:chOff x="0" y="0"/>
          <a:chExt cx="0" cy="0"/>
        </a:xfrm>
      </p:grpSpPr>
      <p:cxnSp>
        <p:nvCxnSpPr>
          <p:cNvPr id="264" name="Google Shape;264;p44"/>
          <p:cNvCxnSpPr/>
          <p:nvPr/>
        </p:nvCxnSpPr>
        <p:spPr>
          <a:xfrm>
            <a:off x="312775" y="-13900"/>
            <a:ext cx="0" cy="5178300"/>
          </a:xfrm>
          <a:prstGeom prst="straightConnector1">
            <a:avLst/>
          </a:prstGeom>
          <a:noFill/>
          <a:ln w="9525" cap="flat" cmpd="sng">
            <a:solidFill>
              <a:srgbClr val="83FBA3"/>
            </a:solidFill>
            <a:prstDash val="solid"/>
            <a:round/>
            <a:headEnd type="none" w="med" len="med"/>
            <a:tailEnd type="none" w="med" len="med"/>
          </a:ln>
        </p:spPr>
      </p:cxnSp>
      <p:cxnSp>
        <p:nvCxnSpPr>
          <p:cNvPr id="265" name="Google Shape;265;p44"/>
          <p:cNvCxnSpPr/>
          <p:nvPr/>
        </p:nvCxnSpPr>
        <p:spPr>
          <a:xfrm rot="10800000">
            <a:off x="-100" y="4837750"/>
            <a:ext cx="9202800" cy="0"/>
          </a:xfrm>
          <a:prstGeom prst="straightConnector1">
            <a:avLst/>
          </a:prstGeom>
          <a:noFill/>
          <a:ln w="9525" cap="flat" cmpd="sng">
            <a:solidFill>
              <a:srgbClr val="83FBA3"/>
            </a:solidFill>
            <a:prstDash val="solid"/>
            <a:round/>
            <a:headEnd type="none" w="med" len="med"/>
            <a:tailEnd type="none" w="med" len="med"/>
          </a:ln>
        </p:spPr>
      </p:cxnSp>
      <p:sp>
        <p:nvSpPr>
          <p:cNvPr id="266" name="Google Shape;266;p44"/>
          <p:cNvSpPr txBox="1"/>
          <p:nvPr/>
        </p:nvSpPr>
        <p:spPr>
          <a:xfrm>
            <a:off x="615900" y="1141350"/>
            <a:ext cx="5917800" cy="2770500"/>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Clr>
                <a:schemeClr val="dk1"/>
              </a:buClr>
              <a:buSzPts val="1100"/>
              <a:buFont typeface="Arial"/>
              <a:buNone/>
            </a:pPr>
            <a:r>
              <a:rPr lang="en" sz="2500">
                <a:solidFill>
                  <a:schemeClr val="lt1"/>
                </a:solidFill>
                <a:latin typeface="DM Sans"/>
                <a:ea typeface="DM Sans"/>
                <a:cs typeface="DM Sans"/>
                <a:sym typeface="DM Sans"/>
              </a:rPr>
              <a:t>Choose at least one task to explore: </a:t>
            </a:r>
            <a:endParaRPr sz="2500">
              <a:solidFill>
                <a:schemeClr val="lt1"/>
              </a:solidFill>
              <a:latin typeface="DM Sans"/>
              <a:ea typeface="DM Sans"/>
              <a:cs typeface="DM Sans"/>
              <a:sym typeface="DM Sans"/>
            </a:endParaRPr>
          </a:p>
          <a:p>
            <a:pPr marL="457200" lvl="0" indent="-387350" algn="l" rtl="0">
              <a:lnSpc>
                <a:spcPct val="100000"/>
              </a:lnSpc>
              <a:spcBef>
                <a:spcPts val="1200"/>
              </a:spcBef>
              <a:spcAft>
                <a:spcPts val="0"/>
              </a:spcAft>
              <a:buClr>
                <a:srgbClr val="83FBA3"/>
              </a:buClr>
              <a:buSzPts val="2500"/>
              <a:buFont typeface="DM Sans"/>
              <a:buChar char="●"/>
            </a:pPr>
            <a:r>
              <a:rPr lang="en" sz="2500">
                <a:solidFill>
                  <a:srgbClr val="83FBA3"/>
                </a:solidFill>
                <a:latin typeface="DM Sans"/>
                <a:ea typeface="DM Sans"/>
                <a:cs typeface="DM Sans"/>
                <a:sym typeface="DM Sans"/>
              </a:rPr>
              <a:t>Evaluating Exponential Expressions</a:t>
            </a:r>
            <a:endParaRPr sz="2500">
              <a:solidFill>
                <a:srgbClr val="83FBA3"/>
              </a:solidFill>
              <a:latin typeface="DM Sans"/>
              <a:ea typeface="DM Sans"/>
              <a:cs typeface="DM Sans"/>
              <a:sym typeface="DM Sans"/>
            </a:endParaRPr>
          </a:p>
          <a:p>
            <a:pPr marL="457200" lvl="0" indent="-387350" algn="l" rtl="0">
              <a:lnSpc>
                <a:spcPct val="100000"/>
              </a:lnSpc>
              <a:spcBef>
                <a:spcPts val="0"/>
              </a:spcBef>
              <a:spcAft>
                <a:spcPts val="0"/>
              </a:spcAft>
              <a:buClr>
                <a:srgbClr val="83FBA3"/>
              </a:buClr>
              <a:buSzPts val="2500"/>
              <a:buFont typeface="DM Sans"/>
              <a:buChar char="●"/>
            </a:pPr>
            <a:r>
              <a:rPr lang="en" sz="2500">
                <a:solidFill>
                  <a:srgbClr val="83FBA3"/>
                </a:solidFill>
                <a:latin typeface="DM Sans"/>
                <a:ea typeface="DM Sans"/>
                <a:cs typeface="DM Sans"/>
                <a:sym typeface="DM Sans"/>
              </a:rPr>
              <a:t>Powers of a Complex Number</a:t>
            </a:r>
            <a:endParaRPr sz="2500">
              <a:solidFill>
                <a:srgbClr val="83FBA3"/>
              </a:solidFill>
              <a:latin typeface="DM Sans"/>
              <a:ea typeface="DM Sans"/>
              <a:cs typeface="DM Sans"/>
              <a:sym typeface="DM Sans"/>
            </a:endParaRPr>
          </a:p>
          <a:p>
            <a:pPr marL="0" lvl="0" indent="0" algn="l" rtl="0">
              <a:lnSpc>
                <a:spcPct val="100000"/>
              </a:lnSpc>
              <a:spcBef>
                <a:spcPts val="1200"/>
              </a:spcBef>
              <a:spcAft>
                <a:spcPts val="0"/>
              </a:spcAft>
              <a:buClr>
                <a:schemeClr val="dk1"/>
              </a:buClr>
              <a:buSzPts val="1100"/>
              <a:buFont typeface="Arial"/>
              <a:buNone/>
            </a:pPr>
            <a:r>
              <a:rPr lang="en" sz="2500">
                <a:solidFill>
                  <a:schemeClr val="lt1"/>
                </a:solidFill>
                <a:latin typeface="DM Sans"/>
                <a:ea typeface="DM Sans"/>
                <a:cs typeface="DM Sans"/>
                <a:sym typeface="DM Sans"/>
              </a:rPr>
              <a:t>Which content and practice expectations are evident in each one? </a:t>
            </a:r>
            <a:endParaRPr sz="2500">
              <a:solidFill>
                <a:schemeClr val="lt1"/>
              </a:solidFill>
              <a:latin typeface="DM Sans"/>
              <a:ea typeface="DM Sans"/>
              <a:cs typeface="DM Sans"/>
              <a:sym typeface="DM Sans"/>
            </a:endParaRPr>
          </a:p>
          <a:p>
            <a:pPr marL="0" lvl="0" indent="0" algn="l" rtl="0">
              <a:lnSpc>
                <a:spcPct val="100000"/>
              </a:lnSpc>
              <a:spcBef>
                <a:spcPts val="1200"/>
              </a:spcBef>
              <a:spcAft>
                <a:spcPts val="1200"/>
              </a:spcAft>
              <a:buClr>
                <a:schemeClr val="dk1"/>
              </a:buClr>
              <a:buSzPts val="1100"/>
              <a:buFont typeface="Arial"/>
              <a:buNone/>
            </a:pPr>
            <a:endParaRPr sz="2500">
              <a:solidFill>
                <a:schemeClr val="lt1"/>
              </a:solidFill>
              <a:latin typeface="DM Sans"/>
              <a:ea typeface="DM Sans"/>
              <a:cs typeface="DM Sans"/>
              <a:sym typeface="DM Sans"/>
            </a:endParaRPr>
          </a:p>
        </p:txBody>
      </p:sp>
      <p:sp>
        <p:nvSpPr>
          <p:cNvPr id="267" name="Google Shape;267;p44"/>
          <p:cNvSpPr txBox="1"/>
          <p:nvPr/>
        </p:nvSpPr>
        <p:spPr>
          <a:xfrm>
            <a:off x="615900" y="368375"/>
            <a:ext cx="3915900" cy="538800"/>
          </a:xfrm>
          <a:prstGeom prst="rect">
            <a:avLst/>
          </a:prstGeom>
          <a:noFill/>
          <a:ln>
            <a:noFill/>
          </a:ln>
        </p:spPr>
        <p:txBody>
          <a:bodyPr spcFirstLastPara="1" wrap="square" lIns="0" tIns="0" rIns="0" bIns="0" anchor="t" anchorCtr="0">
            <a:spAutoFit/>
          </a:bodyPr>
          <a:lstStyle/>
          <a:p>
            <a:pPr marL="0" lvl="0" indent="0" algn="l" rtl="0">
              <a:spcBef>
                <a:spcPts val="0"/>
              </a:spcBef>
              <a:spcAft>
                <a:spcPts val="1000"/>
              </a:spcAft>
              <a:buNone/>
            </a:pPr>
            <a:r>
              <a:rPr lang="en" sz="3500">
                <a:solidFill>
                  <a:srgbClr val="83FBA3"/>
                </a:solidFill>
                <a:latin typeface="Nanum Myeongjo"/>
                <a:ea typeface="Nanum Myeongjo"/>
                <a:cs typeface="Nanum Myeongjo"/>
                <a:sym typeface="Nanum Myeongjo"/>
              </a:rPr>
              <a:t>Let’s Investigate</a:t>
            </a:r>
            <a:endParaRPr sz="3500">
              <a:solidFill>
                <a:srgbClr val="83FBA3"/>
              </a:solidFill>
              <a:latin typeface="Nanum Myeongjo"/>
              <a:ea typeface="Nanum Myeongjo"/>
              <a:cs typeface="Nanum Myeongjo"/>
              <a:sym typeface="Nanum Myeongjo"/>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145758"/>
        </a:solidFill>
        <a:effectLst/>
      </p:bgPr>
    </p:bg>
    <p:spTree>
      <p:nvGrpSpPr>
        <p:cNvPr id="1" name="Shape 271"/>
        <p:cNvGrpSpPr/>
        <p:nvPr/>
      </p:nvGrpSpPr>
      <p:grpSpPr>
        <a:xfrm>
          <a:off x="0" y="0"/>
          <a:ext cx="0" cy="0"/>
          <a:chOff x="0" y="0"/>
          <a:chExt cx="0" cy="0"/>
        </a:xfrm>
      </p:grpSpPr>
      <p:cxnSp>
        <p:nvCxnSpPr>
          <p:cNvPr id="272" name="Google Shape;272;p45"/>
          <p:cNvCxnSpPr/>
          <p:nvPr/>
        </p:nvCxnSpPr>
        <p:spPr>
          <a:xfrm>
            <a:off x="312775" y="-13900"/>
            <a:ext cx="0" cy="5178300"/>
          </a:xfrm>
          <a:prstGeom prst="straightConnector1">
            <a:avLst/>
          </a:prstGeom>
          <a:noFill/>
          <a:ln w="9525" cap="flat" cmpd="sng">
            <a:solidFill>
              <a:srgbClr val="83FBA3"/>
            </a:solidFill>
            <a:prstDash val="solid"/>
            <a:round/>
            <a:headEnd type="none" w="med" len="med"/>
            <a:tailEnd type="none" w="med" len="med"/>
          </a:ln>
        </p:spPr>
      </p:cxnSp>
      <p:cxnSp>
        <p:nvCxnSpPr>
          <p:cNvPr id="273" name="Google Shape;273;p45"/>
          <p:cNvCxnSpPr/>
          <p:nvPr/>
        </p:nvCxnSpPr>
        <p:spPr>
          <a:xfrm rot="10800000">
            <a:off x="-100" y="4837750"/>
            <a:ext cx="9202800" cy="0"/>
          </a:xfrm>
          <a:prstGeom prst="straightConnector1">
            <a:avLst/>
          </a:prstGeom>
          <a:noFill/>
          <a:ln w="9525" cap="flat" cmpd="sng">
            <a:solidFill>
              <a:srgbClr val="83FBA3"/>
            </a:solidFill>
            <a:prstDash val="solid"/>
            <a:round/>
            <a:headEnd type="none" w="med" len="med"/>
            <a:tailEnd type="none" w="med" len="med"/>
          </a:ln>
        </p:spPr>
      </p:cxnSp>
      <p:sp>
        <p:nvSpPr>
          <p:cNvPr id="274" name="Google Shape;274;p45"/>
          <p:cNvSpPr txBox="1"/>
          <p:nvPr/>
        </p:nvSpPr>
        <p:spPr>
          <a:xfrm>
            <a:off x="615900" y="1141350"/>
            <a:ext cx="6079800" cy="2770500"/>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Clr>
                <a:schemeClr val="dk1"/>
              </a:buClr>
              <a:buSzPts val="1100"/>
              <a:buFont typeface="Arial"/>
              <a:buNone/>
            </a:pPr>
            <a:r>
              <a:rPr lang="en" sz="2500">
                <a:solidFill>
                  <a:schemeClr val="lt1"/>
                </a:solidFill>
                <a:latin typeface="DM Sans"/>
                <a:ea typeface="DM Sans"/>
                <a:cs typeface="DM Sans"/>
                <a:sym typeface="DM Sans"/>
              </a:rPr>
              <a:t>Choose at least one task to explore: </a:t>
            </a:r>
            <a:endParaRPr sz="2500">
              <a:solidFill>
                <a:schemeClr val="lt1"/>
              </a:solidFill>
              <a:latin typeface="DM Sans"/>
              <a:ea typeface="DM Sans"/>
              <a:cs typeface="DM Sans"/>
              <a:sym typeface="DM Sans"/>
            </a:endParaRPr>
          </a:p>
          <a:p>
            <a:pPr marL="457200" lvl="0" indent="-387350" algn="l" rtl="0">
              <a:spcBef>
                <a:spcPts val="1200"/>
              </a:spcBef>
              <a:spcAft>
                <a:spcPts val="0"/>
              </a:spcAft>
              <a:buClr>
                <a:srgbClr val="83FBA3"/>
              </a:buClr>
              <a:buSzPts val="2500"/>
              <a:buFont typeface="DM Sans"/>
              <a:buChar char="●"/>
            </a:pPr>
            <a:r>
              <a:rPr lang="en" sz="2500">
                <a:solidFill>
                  <a:srgbClr val="83FBA3"/>
                </a:solidFill>
                <a:latin typeface="DM Sans"/>
                <a:ea typeface="DM Sans"/>
                <a:cs typeface="DM Sans"/>
                <a:sym typeface="DM Sans"/>
              </a:rPr>
              <a:t>Evaluating Exponential Expressions</a:t>
            </a:r>
            <a:endParaRPr sz="2500">
              <a:solidFill>
                <a:srgbClr val="83FBA3"/>
              </a:solidFill>
              <a:latin typeface="DM Sans"/>
              <a:ea typeface="DM Sans"/>
              <a:cs typeface="DM Sans"/>
              <a:sym typeface="DM Sans"/>
            </a:endParaRPr>
          </a:p>
          <a:p>
            <a:pPr marL="457200" lvl="0" indent="-387350" algn="l" rtl="0">
              <a:spcBef>
                <a:spcPts val="0"/>
              </a:spcBef>
              <a:spcAft>
                <a:spcPts val="0"/>
              </a:spcAft>
              <a:buClr>
                <a:srgbClr val="83FBA3"/>
              </a:buClr>
              <a:buSzPts val="2500"/>
              <a:buFont typeface="DM Sans"/>
              <a:buChar char="●"/>
            </a:pPr>
            <a:r>
              <a:rPr lang="en" sz="2500">
                <a:solidFill>
                  <a:srgbClr val="83FBA3"/>
                </a:solidFill>
                <a:latin typeface="DM Sans"/>
                <a:ea typeface="DM Sans"/>
                <a:cs typeface="DM Sans"/>
                <a:sym typeface="DM Sans"/>
              </a:rPr>
              <a:t>Powers of a Complex Number</a:t>
            </a:r>
            <a:endParaRPr sz="2500">
              <a:solidFill>
                <a:srgbClr val="83FBA3"/>
              </a:solidFill>
              <a:latin typeface="DM Sans"/>
              <a:ea typeface="DM Sans"/>
              <a:cs typeface="DM Sans"/>
              <a:sym typeface="DM Sans"/>
            </a:endParaRPr>
          </a:p>
          <a:p>
            <a:pPr marL="0" lvl="0" indent="0" algn="l" rtl="0">
              <a:lnSpc>
                <a:spcPct val="100000"/>
              </a:lnSpc>
              <a:spcBef>
                <a:spcPts val="1200"/>
              </a:spcBef>
              <a:spcAft>
                <a:spcPts val="0"/>
              </a:spcAft>
              <a:buClr>
                <a:schemeClr val="dk1"/>
              </a:buClr>
              <a:buSzPts val="1100"/>
              <a:buFont typeface="Arial"/>
              <a:buNone/>
            </a:pPr>
            <a:r>
              <a:rPr lang="en" sz="2500">
                <a:solidFill>
                  <a:schemeClr val="lt1"/>
                </a:solidFill>
                <a:latin typeface="DM Sans"/>
                <a:ea typeface="DM Sans"/>
                <a:cs typeface="DM Sans"/>
                <a:sym typeface="DM Sans"/>
              </a:rPr>
              <a:t>Which content and practice expectations are evident in each one? </a:t>
            </a:r>
            <a:endParaRPr sz="2500">
              <a:solidFill>
                <a:schemeClr val="lt1"/>
              </a:solidFill>
              <a:latin typeface="DM Sans"/>
              <a:ea typeface="DM Sans"/>
              <a:cs typeface="DM Sans"/>
              <a:sym typeface="DM Sans"/>
            </a:endParaRPr>
          </a:p>
          <a:p>
            <a:pPr marL="0" lvl="0" indent="0" algn="l" rtl="0">
              <a:lnSpc>
                <a:spcPct val="100000"/>
              </a:lnSpc>
              <a:spcBef>
                <a:spcPts val="1200"/>
              </a:spcBef>
              <a:spcAft>
                <a:spcPts val="1200"/>
              </a:spcAft>
              <a:buClr>
                <a:schemeClr val="dk1"/>
              </a:buClr>
              <a:buSzPts val="1100"/>
              <a:buFont typeface="Arial"/>
              <a:buNone/>
            </a:pPr>
            <a:endParaRPr sz="2500">
              <a:solidFill>
                <a:schemeClr val="lt1"/>
              </a:solidFill>
              <a:latin typeface="DM Sans"/>
              <a:ea typeface="DM Sans"/>
              <a:cs typeface="DM Sans"/>
              <a:sym typeface="DM Sans"/>
            </a:endParaRPr>
          </a:p>
        </p:txBody>
      </p:sp>
      <p:sp>
        <p:nvSpPr>
          <p:cNvPr id="275" name="Google Shape;275;p45"/>
          <p:cNvSpPr txBox="1"/>
          <p:nvPr/>
        </p:nvSpPr>
        <p:spPr>
          <a:xfrm>
            <a:off x="615900" y="368375"/>
            <a:ext cx="3915900" cy="538800"/>
          </a:xfrm>
          <a:prstGeom prst="rect">
            <a:avLst/>
          </a:prstGeom>
          <a:noFill/>
          <a:ln>
            <a:noFill/>
          </a:ln>
        </p:spPr>
        <p:txBody>
          <a:bodyPr spcFirstLastPara="1" wrap="square" lIns="0" tIns="0" rIns="0" bIns="0" anchor="t" anchorCtr="0">
            <a:spAutoFit/>
          </a:bodyPr>
          <a:lstStyle/>
          <a:p>
            <a:pPr marL="0" lvl="0" indent="0" algn="l" rtl="0">
              <a:spcBef>
                <a:spcPts val="0"/>
              </a:spcBef>
              <a:spcAft>
                <a:spcPts val="1000"/>
              </a:spcAft>
              <a:buNone/>
            </a:pPr>
            <a:r>
              <a:rPr lang="en" sz="3500">
                <a:solidFill>
                  <a:srgbClr val="83FBA3"/>
                </a:solidFill>
                <a:latin typeface="Nanum Myeongjo"/>
                <a:ea typeface="Nanum Myeongjo"/>
                <a:cs typeface="Nanum Myeongjo"/>
                <a:sym typeface="Nanum Myeongjo"/>
              </a:rPr>
              <a:t>Let’s Investigate</a:t>
            </a:r>
            <a:endParaRPr sz="3500">
              <a:solidFill>
                <a:srgbClr val="83FBA3"/>
              </a:solidFill>
              <a:latin typeface="Nanum Myeongjo"/>
              <a:ea typeface="Nanum Myeongjo"/>
              <a:cs typeface="Nanum Myeongjo"/>
              <a:sym typeface="Nanum Myeongjo"/>
            </a:endParaRPr>
          </a:p>
        </p:txBody>
      </p:sp>
      <p:sp>
        <p:nvSpPr>
          <p:cNvPr id="276" name="Google Shape;276;p45"/>
          <p:cNvSpPr/>
          <p:nvPr/>
        </p:nvSpPr>
        <p:spPr>
          <a:xfrm>
            <a:off x="6695675" y="2426325"/>
            <a:ext cx="1946100" cy="1946100"/>
          </a:xfrm>
          <a:prstGeom prst="teardrop">
            <a:avLst>
              <a:gd name="adj" fmla="val 100000"/>
            </a:avLst>
          </a:prstGeom>
          <a:solidFill>
            <a:srgbClr val="83FB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45"/>
          <p:cNvSpPr txBox="1"/>
          <p:nvPr/>
        </p:nvSpPr>
        <p:spPr>
          <a:xfrm>
            <a:off x="6975725" y="2898900"/>
            <a:ext cx="1386000" cy="10776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 b="1">
                <a:solidFill>
                  <a:srgbClr val="145758"/>
                </a:solidFill>
                <a:latin typeface="DM Sans"/>
                <a:ea typeface="DM Sans"/>
                <a:cs typeface="DM Sans"/>
                <a:sym typeface="DM Sans"/>
              </a:rPr>
              <a:t>Come off mute or put your thoughts in the chat! What did you find?</a:t>
            </a:r>
            <a:endParaRPr b="1">
              <a:solidFill>
                <a:srgbClr val="145758"/>
              </a:solidFill>
              <a:latin typeface="DM Sans"/>
              <a:ea typeface="DM Sans"/>
              <a:cs typeface="DM Sans"/>
              <a:sym typeface="DM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145758"/>
        </a:solidFill>
        <a:effectLst/>
      </p:bgPr>
    </p:bg>
    <p:spTree>
      <p:nvGrpSpPr>
        <p:cNvPr id="1" name="Shape 281"/>
        <p:cNvGrpSpPr/>
        <p:nvPr/>
      </p:nvGrpSpPr>
      <p:grpSpPr>
        <a:xfrm>
          <a:off x="0" y="0"/>
          <a:ext cx="0" cy="0"/>
          <a:chOff x="0" y="0"/>
          <a:chExt cx="0" cy="0"/>
        </a:xfrm>
      </p:grpSpPr>
      <p:cxnSp>
        <p:nvCxnSpPr>
          <p:cNvPr id="282" name="Google Shape;282;p46"/>
          <p:cNvCxnSpPr/>
          <p:nvPr/>
        </p:nvCxnSpPr>
        <p:spPr>
          <a:xfrm>
            <a:off x="312775" y="-13900"/>
            <a:ext cx="0" cy="5178300"/>
          </a:xfrm>
          <a:prstGeom prst="straightConnector1">
            <a:avLst/>
          </a:prstGeom>
          <a:noFill/>
          <a:ln w="9525" cap="flat" cmpd="sng">
            <a:solidFill>
              <a:srgbClr val="83FBA3"/>
            </a:solidFill>
            <a:prstDash val="solid"/>
            <a:round/>
            <a:headEnd type="none" w="med" len="med"/>
            <a:tailEnd type="none" w="med" len="med"/>
          </a:ln>
        </p:spPr>
      </p:cxnSp>
      <p:cxnSp>
        <p:nvCxnSpPr>
          <p:cNvPr id="283" name="Google Shape;283;p46"/>
          <p:cNvCxnSpPr/>
          <p:nvPr/>
        </p:nvCxnSpPr>
        <p:spPr>
          <a:xfrm rot="10800000">
            <a:off x="-100" y="4837750"/>
            <a:ext cx="9202800" cy="0"/>
          </a:xfrm>
          <a:prstGeom prst="straightConnector1">
            <a:avLst/>
          </a:prstGeom>
          <a:noFill/>
          <a:ln w="9525" cap="flat" cmpd="sng">
            <a:solidFill>
              <a:srgbClr val="83FBA3"/>
            </a:solidFill>
            <a:prstDash val="solid"/>
            <a:round/>
            <a:headEnd type="none" w="med" len="med"/>
            <a:tailEnd type="none" w="med" len="med"/>
          </a:ln>
        </p:spPr>
      </p:cxnSp>
      <p:sp>
        <p:nvSpPr>
          <p:cNvPr id="284" name="Google Shape;284;p46"/>
          <p:cNvSpPr txBox="1"/>
          <p:nvPr/>
        </p:nvSpPr>
        <p:spPr>
          <a:xfrm>
            <a:off x="650600" y="1674750"/>
            <a:ext cx="5917800" cy="1667400"/>
          </a:xfrm>
          <a:prstGeom prst="rect">
            <a:avLst/>
          </a:prstGeom>
          <a:noFill/>
          <a:ln>
            <a:noFill/>
          </a:ln>
        </p:spPr>
        <p:txBody>
          <a:bodyPr spcFirstLastPara="1" wrap="square" lIns="0" tIns="0" rIns="0" bIns="0" anchor="t" anchorCtr="0">
            <a:spAutoFit/>
          </a:bodyPr>
          <a:lstStyle/>
          <a:p>
            <a:pPr marL="457200" lvl="0" indent="-387350" algn="l" rtl="0">
              <a:lnSpc>
                <a:spcPct val="100000"/>
              </a:lnSpc>
              <a:spcBef>
                <a:spcPts val="0"/>
              </a:spcBef>
              <a:spcAft>
                <a:spcPts val="0"/>
              </a:spcAft>
              <a:buClr>
                <a:schemeClr val="lt1"/>
              </a:buClr>
              <a:buSzPts val="2500"/>
              <a:buFont typeface="Nanum Myeongjo"/>
              <a:buAutoNum type="arabicPeriod"/>
            </a:pPr>
            <a:r>
              <a:rPr lang="en" sz="2500">
                <a:solidFill>
                  <a:schemeClr val="lt1"/>
                </a:solidFill>
                <a:latin typeface="DM Sans"/>
                <a:ea typeface="DM Sans"/>
                <a:cs typeface="DM Sans"/>
                <a:sym typeface="DM Sans"/>
              </a:rPr>
              <a:t>How do these content and practice expectations align to ways you’ve taught this topic before? </a:t>
            </a:r>
            <a:endParaRPr sz="2500">
              <a:solidFill>
                <a:schemeClr val="lt1"/>
              </a:solidFill>
              <a:latin typeface="DM Sans"/>
              <a:ea typeface="DM Sans"/>
              <a:cs typeface="DM Sans"/>
              <a:sym typeface="DM Sans"/>
            </a:endParaRPr>
          </a:p>
          <a:p>
            <a:pPr marL="457200" lvl="0" indent="-387350" algn="l" rtl="0">
              <a:lnSpc>
                <a:spcPct val="100000"/>
              </a:lnSpc>
              <a:spcBef>
                <a:spcPts val="1000"/>
              </a:spcBef>
              <a:spcAft>
                <a:spcPts val="1000"/>
              </a:spcAft>
              <a:buClr>
                <a:schemeClr val="lt1"/>
              </a:buClr>
              <a:buSzPts val="2500"/>
              <a:buFont typeface="Nanum Myeongjo"/>
              <a:buAutoNum type="arabicPeriod"/>
            </a:pPr>
            <a:r>
              <a:rPr lang="en" sz="2500">
                <a:solidFill>
                  <a:schemeClr val="lt1"/>
                </a:solidFill>
                <a:latin typeface="DM Sans"/>
                <a:ea typeface="DM Sans"/>
                <a:cs typeface="DM Sans"/>
                <a:sym typeface="DM Sans"/>
              </a:rPr>
              <a:t>How are they different? </a:t>
            </a:r>
            <a:endParaRPr sz="2500">
              <a:solidFill>
                <a:schemeClr val="lt1"/>
              </a:solidFill>
              <a:latin typeface="DM Sans"/>
              <a:ea typeface="DM Sans"/>
              <a:cs typeface="DM Sans"/>
              <a:sym typeface="DM Sans"/>
            </a:endParaRPr>
          </a:p>
        </p:txBody>
      </p:sp>
      <p:sp>
        <p:nvSpPr>
          <p:cNvPr id="285" name="Google Shape;285;p46"/>
          <p:cNvSpPr/>
          <p:nvPr/>
        </p:nvSpPr>
        <p:spPr>
          <a:xfrm>
            <a:off x="6543275" y="2426325"/>
            <a:ext cx="1946100" cy="1946100"/>
          </a:xfrm>
          <a:prstGeom prst="teardrop">
            <a:avLst>
              <a:gd name="adj" fmla="val 100000"/>
            </a:avLst>
          </a:prstGeom>
          <a:solidFill>
            <a:srgbClr val="83FB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46"/>
          <p:cNvSpPr txBox="1"/>
          <p:nvPr/>
        </p:nvSpPr>
        <p:spPr>
          <a:xfrm>
            <a:off x="6823325" y="3030975"/>
            <a:ext cx="1386000" cy="8619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 b="1">
                <a:solidFill>
                  <a:srgbClr val="145758"/>
                </a:solidFill>
                <a:latin typeface="DM Sans"/>
                <a:ea typeface="DM Sans"/>
                <a:cs typeface="DM Sans"/>
                <a:sym typeface="DM Sans"/>
              </a:rPr>
              <a:t>Come off mute or put your thoughts in the chat!</a:t>
            </a:r>
            <a:endParaRPr b="1">
              <a:solidFill>
                <a:srgbClr val="145758"/>
              </a:solidFill>
              <a:latin typeface="DM Sans"/>
              <a:ea typeface="DM Sans"/>
              <a:cs typeface="DM Sans"/>
              <a:sym typeface="DM Sans"/>
            </a:endParaRPr>
          </a:p>
        </p:txBody>
      </p:sp>
      <p:sp>
        <p:nvSpPr>
          <p:cNvPr id="287" name="Google Shape;287;p46"/>
          <p:cNvSpPr txBox="1"/>
          <p:nvPr/>
        </p:nvSpPr>
        <p:spPr>
          <a:xfrm>
            <a:off x="615900" y="368375"/>
            <a:ext cx="3915900" cy="1077600"/>
          </a:xfrm>
          <a:prstGeom prst="rect">
            <a:avLst/>
          </a:prstGeom>
          <a:noFill/>
          <a:ln>
            <a:noFill/>
          </a:ln>
        </p:spPr>
        <p:txBody>
          <a:bodyPr spcFirstLastPara="1" wrap="square" lIns="0" tIns="0" rIns="0" bIns="0" anchor="t" anchorCtr="0">
            <a:spAutoFit/>
          </a:bodyPr>
          <a:lstStyle/>
          <a:p>
            <a:pPr marL="0" lvl="0" indent="0" algn="l" rtl="0">
              <a:spcBef>
                <a:spcPts val="0"/>
              </a:spcBef>
              <a:spcAft>
                <a:spcPts val="1000"/>
              </a:spcAft>
              <a:buNone/>
            </a:pPr>
            <a:r>
              <a:rPr lang="en" sz="3500">
                <a:solidFill>
                  <a:srgbClr val="83FBA3"/>
                </a:solidFill>
                <a:latin typeface="Nanum Myeongjo"/>
                <a:ea typeface="Nanum Myeongjo"/>
                <a:cs typeface="Nanum Myeongjo"/>
                <a:sym typeface="Nanum Myeongjo"/>
              </a:rPr>
              <a:t>What’s the Same? What’s Different?</a:t>
            </a:r>
            <a:endParaRPr sz="3500">
              <a:solidFill>
                <a:srgbClr val="83FBA3"/>
              </a:solidFill>
              <a:latin typeface="Nanum Myeongjo"/>
              <a:ea typeface="Nanum Myeongjo"/>
              <a:cs typeface="Nanum Myeongjo"/>
              <a:sym typeface="Nanum Myeongjo"/>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83FF36"/>
        </a:solidFill>
        <a:effectLst/>
      </p:bgPr>
    </p:bg>
    <p:spTree>
      <p:nvGrpSpPr>
        <p:cNvPr id="1" name="Shape 291"/>
        <p:cNvGrpSpPr/>
        <p:nvPr/>
      </p:nvGrpSpPr>
      <p:grpSpPr>
        <a:xfrm>
          <a:off x="0" y="0"/>
          <a:ext cx="0" cy="0"/>
          <a:chOff x="0" y="0"/>
          <a:chExt cx="0" cy="0"/>
        </a:xfrm>
      </p:grpSpPr>
      <p:pic>
        <p:nvPicPr>
          <p:cNvPr id="292" name="Google Shape;292;p47"/>
          <p:cNvPicPr preferRelativeResize="0"/>
          <p:nvPr/>
        </p:nvPicPr>
        <p:blipFill>
          <a:blip r:embed="rId3">
            <a:alphaModFix/>
          </a:blip>
          <a:stretch>
            <a:fillRect/>
          </a:stretch>
        </p:blipFill>
        <p:spPr>
          <a:xfrm rot="432179">
            <a:off x="2764280" y="359560"/>
            <a:ext cx="2773340" cy="1592282"/>
          </a:xfrm>
          <a:prstGeom prst="rect">
            <a:avLst/>
          </a:prstGeom>
          <a:noFill/>
          <a:ln>
            <a:noFill/>
          </a:ln>
        </p:spPr>
      </p:pic>
      <p:sp>
        <p:nvSpPr>
          <p:cNvPr id="293" name="Google Shape;293;p47"/>
          <p:cNvSpPr txBox="1"/>
          <p:nvPr/>
        </p:nvSpPr>
        <p:spPr>
          <a:xfrm>
            <a:off x="5687325" y="601800"/>
            <a:ext cx="2855400" cy="1077600"/>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1200"/>
              </a:spcAft>
              <a:buNone/>
            </a:pPr>
            <a:r>
              <a:rPr lang="en">
                <a:solidFill>
                  <a:schemeClr val="dk1"/>
                </a:solidFill>
                <a:latin typeface="DM Sans"/>
                <a:ea typeface="DM Sans"/>
                <a:cs typeface="DM Sans"/>
                <a:sym typeface="DM Sans"/>
              </a:rPr>
              <a:t>of community college students and 40 percent of four-year students are placed into non-credit bearing developmental mathematics (Ganga et al., 2018)</a:t>
            </a:r>
            <a:endParaRPr>
              <a:solidFill>
                <a:schemeClr val="dk1"/>
              </a:solidFill>
              <a:latin typeface="DM Sans"/>
              <a:ea typeface="DM Sans"/>
              <a:cs typeface="DM Sans"/>
              <a:sym typeface="DM Sans"/>
            </a:endParaRPr>
          </a:p>
        </p:txBody>
      </p:sp>
      <p:sp>
        <p:nvSpPr>
          <p:cNvPr id="294" name="Google Shape;294;p47"/>
          <p:cNvSpPr txBox="1"/>
          <p:nvPr/>
        </p:nvSpPr>
        <p:spPr>
          <a:xfrm>
            <a:off x="3115050" y="608250"/>
            <a:ext cx="2511600" cy="1033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None/>
            </a:pPr>
            <a:r>
              <a:rPr lang="en" sz="9000">
                <a:solidFill>
                  <a:schemeClr val="dk1"/>
                </a:solidFill>
                <a:latin typeface="Nanum Myeongjo"/>
                <a:ea typeface="Nanum Myeongjo"/>
                <a:cs typeface="Nanum Myeongjo"/>
                <a:sym typeface="Nanum Myeongjo"/>
              </a:rPr>
              <a:t>60%</a:t>
            </a:r>
            <a:endParaRPr sz="9000">
              <a:solidFill>
                <a:schemeClr val="dk1"/>
              </a:solidFill>
              <a:latin typeface="Nanum Myeongjo"/>
              <a:ea typeface="Nanum Myeongjo"/>
              <a:cs typeface="Nanum Myeongjo"/>
              <a:sym typeface="Nanum Myeongjo"/>
            </a:endParaRPr>
          </a:p>
        </p:txBody>
      </p:sp>
      <p:cxnSp>
        <p:nvCxnSpPr>
          <p:cNvPr id="295" name="Google Shape;295;p47"/>
          <p:cNvCxnSpPr/>
          <p:nvPr/>
        </p:nvCxnSpPr>
        <p:spPr>
          <a:xfrm>
            <a:off x="2510750" y="300"/>
            <a:ext cx="0" cy="5141400"/>
          </a:xfrm>
          <a:prstGeom prst="straightConnector1">
            <a:avLst/>
          </a:prstGeom>
          <a:noFill/>
          <a:ln w="9525" cap="flat" cmpd="sng">
            <a:solidFill>
              <a:schemeClr val="dk2"/>
            </a:solidFill>
            <a:prstDash val="solid"/>
            <a:round/>
            <a:headEnd type="none" w="med" len="med"/>
            <a:tailEnd type="none" w="med" len="med"/>
          </a:ln>
        </p:spPr>
      </p:cxnSp>
      <p:pic>
        <p:nvPicPr>
          <p:cNvPr id="296" name="Google Shape;296;p47"/>
          <p:cNvPicPr preferRelativeResize="0"/>
          <p:nvPr/>
        </p:nvPicPr>
        <p:blipFill>
          <a:blip r:embed="rId3">
            <a:alphaModFix/>
          </a:blip>
          <a:stretch>
            <a:fillRect/>
          </a:stretch>
        </p:blipFill>
        <p:spPr>
          <a:xfrm rot="432179">
            <a:off x="2764280" y="2308260"/>
            <a:ext cx="2773340" cy="1592282"/>
          </a:xfrm>
          <a:prstGeom prst="rect">
            <a:avLst/>
          </a:prstGeom>
          <a:noFill/>
          <a:ln>
            <a:noFill/>
          </a:ln>
        </p:spPr>
      </p:pic>
      <p:sp>
        <p:nvSpPr>
          <p:cNvPr id="297" name="Google Shape;297;p47"/>
          <p:cNvSpPr txBox="1"/>
          <p:nvPr/>
        </p:nvSpPr>
        <p:spPr>
          <a:xfrm>
            <a:off x="5687325" y="2499600"/>
            <a:ext cx="2951100" cy="1293000"/>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1200"/>
              </a:spcAft>
              <a:buNone/>
            </a:pPr>
            <a:r>
              <a:rPr lang="en">
                <a:solidFill>
                  <a:schemeClr val="dk1"/>
                </a:solidFill>
                <a:latin typeface="DM Sans"/>
                <a:ea typeface="DM Sans"/>
                <a:cs typeface="DM Sans"/>
                <a:sym typeface="DM Sans"/>
              </a:rPr>
              <a:t>of community college students complete the developmental math sequence. Only 20 percent complete a college-level math course over three years (Bailey, Jeong, &amp; Cho, 2010).</a:t>
            </a:r>
            <a:endParaRPr>
              <a:solidFill>
                <a:schemeClr val="dk1"/>
              </a:solidFill>
              <a:latin typeface="DM Sans"/>
              <a:ea typeface="DM Sans"/>
              <a:cs typeface="DM Sans"/>
              <a:sym typeface="DM Sans"/>
            </a:endParaRPr>
          </a:p>
        </p:txBody>
      </p:sp>
      <p:sp>
        <p:nvSpPr>
          <p:cNvPr id="298" name="Google Shape;298;p47"/>
          <p:cNvSpPr txBox="1"/>
          <p:nvPr/>
        </p:nvSpPr>
        <p:spPr>
          <a:xfrm>
            <a:off x="3115050" y="2556950"/>
            <a:ext cx="2511600" cy="1033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None/>
            </a:pPr>
            <a:r>
              <a:rPr lang="en" sz="9000">
                <a:solidFill>
                  <a:schemeClr val="dk1"/>
                </a:solidFill>
                <a:latin typeface="Nanum Myeongjo"/>
                <a:ea typeface="Nanum Myeongjo"/>
                <a:cs typeface="Nanum Myeongjo"/>
                <a:sym typeface="Nanum Myeongjo"/>
              </a:rPr>
              <a:t>33%</a:t>
            </a:r>
            <a:endParaRPr sz="9000">
              <a:solidFill>
                <a:schemeClr val="dk1"/>
              </a:solidFill>
              <a:latin typeface="Nanum Myeongjo"/>
              <a:ea typeface="Nanum Myeongjo"/>
              <a:cs typeface="Nanum Myeongjo"/>
              <a:sym typeface="Nanum Myeongjo"/>
            </a:endParaRPr>
          </a:p>
        </p:txBody>
      </p:sp>
      <p:sp>
        <p:nvSpPr>
          <p:cNvPr id="299" name="Google Shape;299;p47"/>
          <p:cNvSpPr txBox="1"/>
          <p:nvPr/>
        </p:nvSpPr>
        <p:spPr>
          <a:xfrm>
            <a:off x="553775" y="266000"/>
            <a:ext cx="1691400" cy="1219200"/>
          </a:xfrm>
          <a:prstGeom prst="rect">
            <a:avLst/>
          </a:prstGeom>
          <a:noFill/>
          <a:ln>
            <a:noFill/>
          </a:ln>
        </p:spPr>
        <p:txBody>
          <a:bodyPr spcFirstLastPara="1" wrap="square" lIns="0" tIns="0" rIns="0" bIns="0" anchor="t" anchorCtr="0">
            <a:spAutoFit/>
          </a:bodyPr>
          <a:lstStyle/>
          <a:p>
            <a:pPr marL="0" lvl="0" indent="0" algn="l" rtl="0">
              <a:lnSpc>
                <a:spcPct val="80000"/>
              </a:lnSpc>
              <a:spcBef>
                <a:spcPts val="0"/>
              </a:spcBef>
              <a:spcAft>
                <a:spcPts val="0"/>
              </a:spcAft>
              <a:buNone/>
            </a:pPr>
            <a:r>
              <a:rPr lang="en" sz="3300">
                <a:solidFill>
                  <a:schemeClr val="dk1"/>
                </a:solidFill>
                <a:latin typeface="Nanum Myeongjo"/>
                <a:ea typeface="Nanum Myeongjo"/>
                <a:cs typeface="Nanum Myeongjo"/>
                <a:sym typeface="Nanum Myeongjo"/>
              </a:rPr>
              <a:t>Inequity</a:t>
            </a:r>
            <a:endParaRPr sz="3300">
              <a:solidFill>
                <a:schemeClr val="dk1"/>
              </a:solidFill>
              <a:latin typeface="Nanum Myeongjo"/>
              <a:ea typeface="Nanum Myeongjo"/>
              <a:cs typeface="Nanum Myeongjo"/>
              <a:sym typeface="Nanum Myeongjo"/>
            </a:endParaRPr>
          </a:p>
          <a:p>
            <a:pPr marL="0" lvl="0" indent="0" algn="l" rtl="0">
              <a:lnSpc>
                <a:spcPct val="80000"/>
              </a:lnSpc>
              <a:spcBef>
                <a:spcPts val="0"/>
              </a:spcBef>
              <a:spcAft>
                <a:spcPts val="0"/>
              </a:spcAft>
              <a:buNone/>
            </a:pPr>
            <a:r>
              <a:rPr lang="en" sz="3300">
                <a:solidFill>
                  <a:schemeClr val="dk1"/>
                </a:solidFill>
                <a:latin typeface="Nanum Myeongjo"/>
                <a:ea typeface="Nanum Myeongjo"/>
                <a:cs typeface="Nanum Myeongjo"/>
                <a:sym typeface="Nanum Myeongjo"/>
              </a:rPr>
              <a:t>Is our</a:t>
            </a:r>
            <a:endParaRPr sz="3300">
              <a:solidFill>
                <a:schemeClr val="dk1"/>
              </a:solidFill>
              <a:latin typeface="Nanum Myeongjo"/>
              <a:ea typeface="Nanum Myeongjo"/>
              <a:cs typeface="Nanum Myeongjo"/>
              <a:sym typeface="Nanum Myeongjo"/>
            </a:endParaRPr>
          </a:p>
          <a:p>
            <a:pPr marL="0" lvl="0" indent="0" algn="l" rtl="0">
              <a:lnSpc>
                <a:spcPct val="80000"/>
              </a:lnSpc>
              <a:spcBef>
                <a:spcPts val="0"/>
              </a:spcBef>
              <a:spcAft>
                <a:spcPts val="0"/>
              </a:spcAft>
              <a:buNone/>
            </a:pPr>
            <a:r>
              <a:rPr lang="en" sz="3300">
                <a:solidFill>
                  <a:schemeClr val="dk1"/>
                </a:solidFill>
                <a:latin typeface="Nanum Myeongjo"/>
                <a:ea typeface="Nanum Myeongjo"/>
                <a:cs typeface="Nanum Myeongjo"/>
                <a:sym typeface="Nanum Myeongjo"/>
              </a:rPr>
              <a:t>Reality</a:t>
            </a:r>
            <a:endParaRPr sz="3300">
              <a:solidFill>
                <a:schemeClr val="dk1"/>
              </a:solidFill>
              <a:latin typeface="Nanum Myeongjo"/>
              <a:ea typeface="Nanum Myeongjo"/>
              <a:cs typeface="Nanum Myeongjo"/>
              <a:sym typeface="Nanum Myeongjo"/>
            </a:endParaRPr>
          </a:p>
        </p:txBody>
      </p:sp>
      <p:sp>
        <p:nvSpPr>
          <p:cNvPr id="300" name="Google Shape;300;p47"/>
          <p:cNvSpPr txBox="1"/>
          <p:nvPr/>
        </p:nvSpPr>
        <p:spPr>
          <a:xfrm>
            <a:off x="3115050" y="361950"/>
            <a:ext cx="1013100" cy="246300"/>
          </a:xfrm>
          <a:prstGeom prst="rect">
            <a:avLst/>
          </a:prstGeom>
          <a:noFill/>
          <a:ln>
            <a:noFill/>
          </a:ln>
        </p:spPr>
        <p:txBody>
          <a:bodyPr spcFirstLastPara="1" wrap="square" lIns="0" tIns="0" rIns="0" bIns="0" anchor="t" anchorCtr="0">
            <a:spAutoFit/>
          </a:bodyPr>
          <a:lstStyle/>
          <a:p>
            <a:pPr marL="0" lvl="0" indent="0" algn="l" rtl="0">
              <a:lnSpc>
                <a:spcPct val="80000"/>
              </a:lnSpc>
              <a:spcBef>
                <a:spcPts val="0"/>
              </a:spcBef>
              <a:spcAft>
                <a:spcPts val="0"/>
              </a:spcAft>
              <a:buNone/>
            </a:pPr>
            <a:r>
              <a:rPr lang="en" sz="2000" b="1">
                <a:solidFill>
                  <a:schemeClr val="dk1"/>
                </a:solidFill>
                <a:latin typeface="DM Sans"/>
                <a:ea typeface="DM Sans"/>
                <a:cs typeface="DM Sans"/>
                <a:sym typeface="DM Sans"/>
              </a:rPr>
              <a:t>About</a:t>
            </a:r>
            <a:endParaRPr sz="2000" b="1">
              <a:latin typeface="DM Sans"/>
              <a:ea typeface="DM Sans"/>
              <a:cs typeface="DM Sans"/>
              <a:sym typeface="DM Sans"/>
            </a:endParaRPr>
          </a:p>
        </p:txBody>
      </p:sp>
      <p:sp>
        <p:nvSpPr>
          <p:cNvPr id="301" name="Google Shape;301;p47"/>
          <p:cNvSpPr txBox="1"/>
          <p:nvPr/>
        </p:nvSpPr>
        <p:spPr>
          <a:xfrm>
            <a:off x="3115050" y="2310650"/>
            <a:ext cx="764400" cy="246300"/>
          </a:xfrm>
          <a:prstGeom prst="rect">
            <a:avLst/>
          </a:prstGeom>
          <a:noFill/>
          <a:ln>
            <a:noFill/>
          </a:ln>
        </p:spPr>
        <p:txBody>
          <a:bodyPr spcFirstLastPara="1" wrap="square" lIns="0" tIns="0" rIns="0" bIns="0" anchor="t" anchorCtr="0">
            <a:spAutoFit/>
          </a:bodyPr>
          <a:lstStyle/>
          <a:p>
            <a:pPr marL="0" lvl="0" indent="0" algn="l" rtl="0">
              <a:lnSpc>
                <a:spcPct val="80000"/>
              </a:lnSpc>
              <a:spcBef>
                <a:spcPts val="0"/>
              </a:spcBef>
              <a:spcAft>
                <a:spcPts val="0"/>
              </a:spcAft>
              <a:buNone/>
            </a:pPr>
            <a:r>
              <a:rPr lang="en" sz="2000" b="1">
                <a:solidFill>
                  <a:schemeClr val="dk1"/>
                </a:solidFill>
                <a:latin typeface="DM Sans"/>
                <a:ea typeface="DM Sans"/>
                <a:cs typeface="DM Sans"/>
                <a:sym typeface="DM Sans"/>
              </a:rPr>
              <a:t>Only</a:t>
            </a:r>
            <a:endParaRPr sz="2000" b="1">
              <a:latin typeface="DM Sans"/>
              <a:ea typeface="DM Sans"/>
              <a:cs typeface="DM Sans"/>
              <a:sym typeface="DM San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8EF"/>
        </a:solidFill>
        <a:effectLst/>
      </p:bgPr>
    </p:bg>
    <p:spTree>
      <p:nvGrpSpPr>
        <p:cNvPr id="1" name="Shape 305"/>
        <p:cNvGrpSpPr/>
        <p:nvPr/>
      </p:nvGrpSpPr>
      <p:grpSpPr>
        <a:xfrm>
          <a:off x="0" y="0"/>
          <a:ext cx="0" cy="0"/>
          <a:chOff x="0" y="0"/>
          <a:chExt cx="0" cy="0"/>
        </a:xfrm>
      </p:grpSpPr>
      <p:sp>
        <p:nvSpPr>
          <p:cNvPr id="306" name="Google Shape;306;p48"/>
          <p:cNvSpPr txBox="1"/>
          <p:nvPr/>
        </p:nvSpPr>
        <p:spPr>
          <a:xfrm>
            <a:off x="3105100" y="1376125"/>
            <a:ext cx="2409000" cy="215400"/>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None/>
            </a:pPr>
            <a:r>
              <a:rPr lang="en">
                <a:solidFill>
                  <a:schemeClr val="dk1"/>
                </a:solidFill>
                <a:latin typeface="NanumMyeongjo ExtraBold"/>
                <a:ea typeface="NanumMyeongjo ExtraBold"/>
                <a:cs typeface="NanumMyeongjo ExtraBold"/>
                <a:sym typeface="NanumMyeongjo ExtraBold"/>
              </a:rPr>
              <a:t>Is math...?</a:t>
            </a:r>
            <a:endParaRPr>
              <a:solidFill>
                <a:schemeClr val="dk1"/>
              </a:solidFill>
              <a:latin typeface="NanumMyeongjo ExtraBold"/>
              <a:ea typeface="NanumMyeongjo ExtraBold"/>
              <a:cs typeface="NanumMyeongjo ExtraBold"/>
              <a:sym typeface="NanumMyeongjo ExtraBold"/>
            </a:endParaRPr>
          </a:p>
        </p:txBody>
      </p:sp>
      <p:sp>
        <p:nvSpPr>
          <p:cNvPr id="307" name="Google Shape;307;p48"/>
          <p:cNvSpPr txBox="1"/>
          <p:nvPr/>
        </p:nvSpPr>
        <p:spPr>
          <a:xfrm>
            <a:off x="3105100" y="1741950"/>
            <a:ext cx="2134800" cy="1536600"/>
          </a:xfrm>
          <a:prstGeom prst="rect">
            <a:avLst/>
          </a:prstGeom>
          <a:noFill/>
          <a:ln>
            <a:noFill/>
          </a:ln>
        </p:spPr>
        <p:txBody>
          <a:bodyPr spcFirstLastPara="1" wrap="square" lIns="0" tIns="0" rIns="0" bIns="0" anchor="t" anchorCtr="0">
            <a:spAutoFit/>
          </a:bodyPr>
          <a:lstStyle/>
          <a:p>
            <a:pPr marL="146304" lvl="0" indent="-154940" algn="l" rtl="0">
              <a:lnSpc>
                <a:spcPct val="115000"/>
              </a:lnSpc>
              <a:spcBef>
                <a:spcPts val="500"/>
              </a:spcBef>
              <a:spcAft>
                <a:spcPts val="0"/>
              </a:spcAft>
              <a:buClr>
                <a:schemeClr val="dk1"/>
              </a:buClr>
              <a:buSzPts val="1000"/>
              <a:buFont typeface="DM Sans"/>
              <a:buChar char="●"/>
            </a:pPr>
            <a:r>
              <a:rPr lang="en" sz="1000">
                <a:solidFill>
                  <a:schemeClr val="dk1"/>
                </a:solidFill>
                <a:latin typeface="DM Sans"/>
                <a:ea typeface="DM Sans"/>
                <a:cs typeface="DM Sans"/>
                <a:sym typeface="DM Sans"/>
              </a:rPr>
              <a:t>About getting one right answer, the teacher’s way</a:t>
            </a:r>
            <a:endParaRPr sz="1000">
              <a:solidFill>
                <a:schemeClr val="dk1"/>
              </a:solidFill>
              <a:latin typeface="DM Sans"/>
              <a:ea typeface="DM Sans"/>
              <a:cs typeface="DM Sans"/>
              <a:sym typeface="DM Sans"/>
            </a:endParaRPr>
          </a:p>
          <a:p>
            <a:pPr marL="146304" lvl="0" indent="-154940" algn="l" rtl="0">
              <a:lnSpc>
                <a:spcPct val="115000"/>
              </a:lnSpc>
              <a:spcBef>
                <a:spcPts val="500"/>
              </a:spcBef>
              <a:spcAft>
                <a:spcPts val="0"/>
              </a:spcAft>
              <a:buClr>
                <a:schemeClr val="dk1"/>
              </a:buClr>
              <a:buSzPts val="1000"/>
              <a:buFont typeface="DM Sans"/>
              <a:buChar char="●"/>
            </a:pPr>
            <a:r>
              <a:rPr lang="en" sz="1000">
                <a:solidFill>
                  <a:schemeClr val="dk1"/>
                </a:solidFill>
                <a:latin typeface="DM Sans"/>
                <a:ea typeface="DM Sans"/>
                <a:cs typeface="DM Sans"/>
                <a:sym typeface="DM Sans"/>
              </a:rPr>
              <a:t>Irrelevant</a:t>
            </a:r>
            <a:endParaRPr sz="1000">
              <a:solidFill>
                <a:schemeClr val="dk1"/>
              </a:solidFill>
              <a:latin typeface="DM Sans"/>
              <a:ea typeface="DM Sans"/>
              <a:cs typeface="DM Sans"/>
              <a:sym typeface="DM Sans"/>
            </a:endParaRPr>
          </a:p>
          <a:p>
            <a:pPr marL="146304" lvl="0" indent="-154940" algn="l" rtl="0">
              <a:lnSpc>
                <a:spcPct val="115000"/>
              </a:lnSpc>
              <a:spcBef>
                <a:spcPts val="500"/>
              </a:spcBef>
              <a:spcAft>
                <a:spcPts val="0"/>
              </a:spcAft>
              <a:buClr>
                <a:schemeClr val="dk1"/>
              </a:buClr>
              <a:buSzPts val="1000"/>
              <a:buFont typeface="DM Sans"/>
              <a:buChar char="●"/>
            </a:pPr>
            <a:r>
              <a:rPr lang="en" sz="1000">
                <a:solidFill>
                  <a:schemeClr val="dk1"/>
                </a:solidFill>
                <a:latin typeface="DM Sans"/>
                <a:ea typeface="DM Sans"/>
                <a:cs typeface="DM Sans"/>
                <a:sym typeface="DM Sans"/>
              </a:rPr>
              <a:t>About doing procedures</a:t>
            </a:r>
            <a:endParaRPr sz="1000">
              <a:solidFill>
                <a:schemeClr val="dk1"/>
              </a:solidFill>
              <a:latin typeface="DM Sans"/>
              <a:ea typeface="DM Sans"/>
              <a:cs typeface="DM Sans"/>
              <a:sym typeface="DM Sans"/>
            </a:endParaRPr>
          </a:p>
          <a:p>
            <a:pPr marL="146304" lvl="0" indent="-154940" algn="l" rtl="0">
              <a:lnSpc>
                <a:spcPct val="115000"/>
              </a:lnSpc>
              <a:spcBef>
                <a:spcPts val="500"/>
              </a:spcBef>
              <a:spcAft>
                <a:spcPts val="0"/>
              </a:spcAft>
              <a:buClr>
                <a:schemeClr val="dk1"/>
              </a:buClr>
              <a:buSzPts val="1000"/>
              <a:buFont typeface="DM Sans"/>
              <a:buChar char="●"/>
            </a:pPr>
            <a:r>
              <a:rPr lang="en" sz="1000">
                <a:solidFill>
                  <a:schemeClr val="dk1"/>
                </a:solidFill>
                <a:latin typeface="DM Sans"/>
                <a:ea typeface="DM Sans"/>
                <a:cs typeface="DM Sans"/>
                <a:sym typeface="DM Sans"/>
              </a:rPr>
              <a:t>Independent work</a:t>
            </a:r>
            <a:endParaRPr sz="1000">
              <a:solidFill>
                <a:schemeClr val="dk1"/>
              </a:solidFill>
              <a:latin typeface="DM Sans"/>
              <a:ea typeface="DM Sans"/>
              <a:cs typeface="DM Sans"/>
              <a:sym typeface="DM Sans"/>
            </a:endParaRPr>
          </a:p>
          <a:p>
            <a:pPr marL="146304" lvl="0" indent="-154940" algn="l" rtl="0">
              <a:lnSpc>
                <a:spcPct val="115000"/>
              </a:lnSpc>
              <a:spcBef>
                <a:spcPts val="500"/>
              </a:spcBef>
              <a:spcAft>
                <a:spcPts val="0"/>
              </a:spcAft>
              <a:buClr>
                <a:schemeClr val="dk1"/>
              </a:buClr>
              <a:buSzPts val="1000"/>
              <a:buFont typeface="DM Sans"/>
              <a:buChar char="●"/>
            </a:pPr>
            <a:r>
              <a:rPr lang="en" sz="1000">
                <a:solidFill>
                  <a:schemeClr val="dk1"/>
                </a:solidFill>
                <a:latin typeface="DM Sans"/>
                <a:ea typeface="DM Sans"/>
                <a:cs typeface="DM Sans"/>
                <a:sym typeface="DM Sans"/>
              </a:rPr>
              <a:t>Something my teacher made up</a:t>
            </a:r>
            <a:endParaRPr sz="1000">
              <a:solidFill>
                <a:schemeClr val="dk1"/>
              </a:solidFill>
              <a:latin typeface="DM Sans"/>
              <a:ea typeface="DM Sans"/>
              <a:cs typeface="DM Sans"/>
              <a:sym typeface="DM Sans"/>
            </a:endParaRPr>
          </a:p>
          <a:p>
            <a:pPr marL="146304" lvl="0" indent="-154940" algn="l" rtl="0">
              <a:lnSpc>
                <a:spcPct val="115000"/>
              </a:lnSpc>
              <a:spcBef>
                <a:spcPts val="500"/>
              </a:spcBef>
              <a:spcAft>
                <a:spcPts val="0"/>
              </a:spcAft>
              <a:buClr>
                <a:schemeClr val="dk1"/>
              </a:buClr>
              <a:buSzPts val="1000"/>
              <a:buFont typeface="DM Sans"/>
              <a:buChar char="●"/>
            </a:pPr>
            <a:r>
              <a:rPr lang="en" sz="1000">
                <a:solidFill>
                  <a:schemeClr val="dk1"/>
                </a:solidFill>
                <a:latin typeface="DM Sans"/>
                <a:ea typeface="DM Sans"/>
                <a:cs typeface="DM Sans"/>
                <a:sym typeface="DM Sans"/>
              </a:rPr>
              <a:t>Formulaic</a:t>
            </a:r>
            <a:endParaRPr sz="1000">
              <a:solidFill>
                <a:schemeClr val="dk1"/>
              </a:solidFill>
              <a:latin typeface="DM Sans"/>
              <a:ea typeface="DM Sans"/>
              <a:cs typeface="DM Sans"/>
              <a:sym typeface="DM Sans"/>
            </a:endParaRPr>
          </a:p>
        </p:txBody>
      </p:sp>
      <p:cxnSp>
        <p:nvCxnSpPr>
          <p:cNvPr id="308" name="Google Shape;308;p48"/>
          <p:cNvCxnSpPr/>
          <p:nvPr/>
        </p:nvCxnSpPr>
        <p:spPr>
          <a:xfrm>
            <a:off x="2374350" y="1083650"/>
            <a:ext cx="6784800" cy="0"/>
          </a:xfrm>
          <a:prstGeom prst="straightConnector1">
            <a:avLst/>
          </a:prstGeom>
          <a:noFill/>
          <a:ln w="9525" cap="flat" cmpd="sng">
            <a:solidFill>
              <a:schemeClr val="dk1"/>
            </a:solidFill>
            <a:prstDash val="solid"/>
            <a:round/>
            <a:headEnd type="none" w="med" len="med"/>
            <a:tailEnd type="none" w="med" len="med"/>
          </a:ln>
        </p:spPr>
      </p:cxnSp>
      <p:sp>
        <p:nvSpPr>
          <p:cNvPr id="309" name="Google Shape;309;p48"/>
          <p:cNvSpPr txBox="1"/>
          <p:nvPr/>
        </p:nvSpPr>
        <p:spPr>
          <a:xfrm>
            <a:off x="6237525" y="1376125"/>
            <a:ext cx="1915200" cy="2154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
                <a:solidFill>
                  <a:schemeClr val="dk1"/>
                </a:solidFill>
                <a:latin typeface="NanumMyeongjo ExtraBold"/>
                <a:ea typeface="NanumMyeongjo ExtraBold"/>
                <a:cs typeface="NanumMyeongjo ExtraBold"/>
                <a:sym typeface="NanumMyeongjo ExtraBold"/>
              </a:rPr>
              <a:t>Or could math be...?</a:t>
            </a:r>
            <a:endParaRPr>
              <a:solidFill>
                <a:schemeClr val="dk1"/>
              </a:solidFill>
              <a:latin typeface="NanumMyeongjo ExtraBold"/>
              <a:ea typeface="NanumMyeongjo ExtraBold"/>
              <a:cs typeface="NanumMyeongjo ExtraBold"/>
              <a:sym typeface="NanumMyeongjo ExtraBold"/>
            </a:endParaRPr>
          </a:p>
        </p:txBody>
      </p:sp>
      <p:sp>
        <p:nvSpPr>
          <p:cNvPr id="310" name="Google Shape;310;p48"/>
          <p:cNvSpPr txBox="1"/>
          <p:nvPr/>
        </p:nvSpPr>
        <p:spPr>
          <a:xfrm>
            <a:off x="6237525" y="1741950"/>
            <a:ext cx="1915200" cy="2067600"/>
          </a:xfrm>
          <a:prstGeom prst="rect">
            <a:avLst/>
          </a:prstGeom>
          <a:noFill/>
          <a:ln>
            <a:noFill/>
          </a:ln>
        </p:spPr>
        <p:txBody>
          <a:bodyPr spcFirstLastPara="1" wrap="square" lIns="0" tIns="0" rIns="0" bIns="0" anchor="t" anchorCtr="0">
            <a:spAutoFit/>
          </a:bodyPr>
          <a:lstStyle/>
          <a:p>
            <a:pPr marL="146304" lvl="0" indent="-154940" algn="l" rtl="0">
              <a:lnSpc>
                <a:spcPct val="115000"/>
              </a:lnSpc>
              <a:spcBef>
                <a:spcPts val="500"/>
              </a:spcBef>
              <a:spcAft>
                <a:spcPts val="0"/>
              </a:spcAft>
              <a:buClr>
                <a:schemeClr val="dk1"/>
              </a:buClr>
              <a:buSzPts val="1000"/>
              <a:buFont typeface="DM Sans"/>
              <a:buChar char="●"/>
            </a:pPr>
            <a:r>
              <a:rPr lang="en" sz="1000">
                <a:solidFill>
                  <a:schemeClr val="dk1"/>
                </a:solidFill>
                <a:latin typeface="DM Sans"/>
                <a:ea typeface="DM Sans"/>
                <a:cs typeface="DM Sans"/>
                <a:sym typeface="DM Sans"/>
              </a:rPr>
              <a:t>About using multiple strategies flexibly</a:t>
            </a:r>
            <a:endParaRPr sz="1000">
              <a:solidFill>
                <a:schemeClr val="dk1"/>
              </a:solidFill>
              <a:latin typeface="DM Sans"/>
              <a:ea typeface="DM Sans"/>
              <a:cs typeface="DM Sans"/>
              <a:sym typeface="DM Sans"/>
            </a:endParaRPr>
          </a:p>
          <a:p>
            <a:pPr marL="146304" lvl="0" indent="-154940" algn="l" rtl="0">
              <a:lnSpc>
                <a:spcPct val="115000"/>
              </a:lnSpc>
              <a:spcBef>
                <a:spcPts val="500"/>
              </a:spcBef>
              <a:spcAft>
                <a:spcPts val="0"/>
              </a:spcAft>
              <a:buClr>
                <a:schemeClr val="dk1"/>
              </a:buClr>
              <a:buSzPts val="1000"/>
              <a:buFont typeface="DM Sans"/>
              <a:buChar char="●"/>
            </a:pPr>
            <a:r>
              <a:rPr lang="en" sz="1000">
                <a:solidFill>
                  <a:schemeClr val="dk1"/>
                </a:solidFill>
                <a:latin typeface="DM Sans"/>
                <a:ea typeface="DM Sans"/>
                <a:cs typeface="DM Sans"/>
                <a:sym typeface="DM Sans"/>
              </a:rPr>
              <a:t>Connected to the real-world in ways that make sense</a:t>
            </a:r>
            <a:endParaRPr sz="1000">
              <a:solidFill>
                <a:schemeClr val="dk1"/>
              </a:solidFill>
              <a:latin typeface="DM Sans"/>
              <a:ea typeface="DM Sans"/>
              <a:cs typeface="DM Sans"/>
              <a:sym typeface="DM Sans"/>
            </a:endParaRPr>
          </a:p>
          <a:p>
            <a:pPr marL="146304" lvl="0" indent="-154940" algn="l" rtl="0">
              <a:lnSpc>
                <a:spcPct val="115000"/>
              </a:lnSpc>
              <a:spcBef>
                <a:spcPts val="500"/>
              </a:spcBef>
              <a:spcAft>
                <a:spcPts val="0"/>
              </a:spcAft>
              <a:buClr>
                <a:schemeClr val="dk1"/>
              </a:buClr>
              <a:buSzPts val="1000"/>
              <a:buFont typeface="DM Sans"/>
              <a:buChar char="●"/>
            </a:pPr>
            <a:r>
              <a:rPr lang="en" sz="1000">
                <a:solidFill>
                  <a:schemeClr val="dk1"/>
                </a:solidFill>
                <a:latin typeface="DM Sans"/>
                <a:ea typeface="DM Sans"/>
                <a:cs typeface="DM Sans"/>
                <a:sym typeface="DM Sans"/>
              </a:rPr>
              <a:t>About understanding and applying</a:t>
            </a:r>
            <a:endParaRPr sz="1000">
              <a:solidFill>
                <a:schemeClr val="dk1"/>
              </a:solidFill>
              <a:latin typeface="DM Sans"/>
              <a:ea typeface="DM Sans"/>
              <a:cs typeface="DM Sans"/>
              <a:sym typeface="DM Sans"/>
            </a:endParaRPr>
          </a:p>
          <a:p>
            <a:pPr marL="146304" lvl="0" indent="-154940" algn="l" rtl="0">
              <a:lnSpc>
                <a:spcPct val="115000"/>
              </a:lnSpc>
              <a:spcBef>
                <a:spcPts val="500"/>
              </a:spcBef>
              <a:spcAft>
                <a:spcPts val="0"/>
              </a:spcAft>
              <a:buClr>
                <a:schemeClr val="dk1"/>
              </a:buClr>
              <a:buSzPts val="1000"/>
              <a:buFont typeface="DM Sans"/>
              <a:buChar char="●"/>
            </a:pPr>
            <a:r>
              <a:rPr lang="en" sz="1000">
                <a:solidFill>
                  <a:schemeClr val="dk1"/>
                </a:solidFill>
                <a:latin typeface="DM Sans"/>
                <a:ea typeface="DM Sans"/>
                <a:cs typeface="DM Sans"/>
                <a:sym typeface="DM Sans"/>
              </a:rPr>
              <a:t>Collaborative work</a:t>
            </a:r>
            <a:endParaRPr sz="1000">
              <a:solidFill>
                <a:schemeClr val="dk1"/>
              </a:solidFill>
              <a:latin typeface="DM Sans"/>
              <a:ea typeface="DM Sans"/>
              <a:cs typeface="DM Sans"/>
              <a:sym typeface="DM Sans"/>
            </a:endParaRPr>
          </a:p>
          <a:p>
            <a:pPr marL="146304" lvl="0" indent="-154940" algn="l" rtl="0">
              <a:lnSpc>
                <a:spcPct val="115000"/>
              </a:lnSpc>
              <a:spcBef>
                <a:spcPts val="500"/>
              </a:spcBef>
              <a:spcAft>
                <a:spcPts val="0"/>
              </a:spcAft>
              <a:buClr>
                <a:schemeClr val="dk1"/>
              </a:buClr>
              <a:buSzPts val="1000"/>
              <a:buFont typeface="DM Sans"/>
              <a:buChar char="●"/>
            </a:pPr>
            <a:r>
              <a:rPr lang="en" sz="1000">
                <a:solidFill>
                  <a:schemeClr val="dk1"/>
                </a:solidFill>
                <a:latin typeface="DM Sans"/>
                <a:ea typeface="DM Sans"/>
                <a:cs typeface="DM Sans"/>
                <a:sym typeface="DM Sans"/>
              </a:rPr>
              <a:t>Lived across continents and centuries</a:t>
            </a:r>
            <a:endParaRPr sz="1000">
              <a:solidFill>
                <a:schemeClr val="dk1"/>
              </a:solidFill>
              <a:latin typeface="DM Sans"/>
              <a:ea typeface="DM Sans"/>
              <a:cs typeface="DM Sans"/>
              <a:sym typeface="DM Sans"/>
            </a:endParaRPr>
          </a:p>
          <a:p>
            <a:pPr marL="146304" lvl="0" indent="-154940" algn="l" rtl="0">
              <a:lnSpc>
                <a:spcPct val="115000"/>
              </a:lnSpc>
              <a:spcBef>
                <a:spcPts val="500"/>
              </a:spcBef>
              <a:spcAft>
                <a:spcPts val="0"/>
              </a:spcAft>
              <a:buClr>
                <a:schemeClr val="dk1"/>
              </a:buClr>
              <a:buSzPts val="1000"/>
              <a:buFont typeface="DM Sans"/>
              <a:buChar char="●"/>
            </a:pPr>
            <a:r>
              <a:rPr lang="en" sz="1000">
                <a:solidFill>
                  <a:schemeClr val="dk1"/>
                </a:solidFill>
                <a:latin typeface="DM Sans"/>
                <a:ea typeface="DM Sans"/>
                <a:cs typeface="DM Sans"/>
                <a:sym typeface="DM Sans"/>
              </a:rPr>
              <a:t>Novel, challenging problems</a:t>
            </a:r>
            <a:endParaRPr sz="1000">
              <a:solidFill>
                <a:schemeClr val="dk1"/>
              </a:solidFill>
              <a:latin typeface="DM Sans"/>
              <a:ea typeface="DM Sans"/>
              <a:cs typeface="DM Sans"/>
              <a:sym typeface="DM Sans"/>
            </a:endParaRPr>
          </a:p>
        </p:txBody>
      </p:sp>
      <p:cxnSp>
        <p:nvCxnSpPr>
          <p:cNvPr id="311" name="Google Shape;311;p48"/>
          <p:cNvCxnSpPr/>
          <p:nvPr/>
        </p:nvCxnSpPr>
        <p:spPr>
          <a:xfrm>
            <a:off x="5916300" y="1083650"/>
            <a:ext cx="0" cy="4065300"/>
          </a:xfrm>
          <a:prstGeom prst="straightConnector1">
            <a:avLst/>
          </a:prstGeom>
          <a:noFill/>
          <a:ln w="9525" cap="flat" cmpd="sng">
            <a:solidFill>
              <a:schemeClr val="dk1"/>
            </a:solidFill>
            <a:prstDash val="solid"/>
            <a:round/>
            <a:headEnd type="none" w="med" len="med"/>
            <a:tailEnd type="none" w="med" len="med"/>
          </a:ln>
        </p:spPr>
      </p:cxnSp>
      <p:cxnSp>
        <p:nvCxnSpPr>
          <p:cNvPr id="312" name="Google Shape;312;p48"/>
          <p:cNvCxnSpPr/>
          <p:nvPr/>
        </p:nvCxnSpPr>
        <p:spPr>
          <a:xfrm>
            <a:off x="2374350" y="4721100"/>
            <a:ext cx="6784800" cy="0"/>
          </a:xfrm>
          <a:prstGeom prst="straightConnector1">
            <a:avLst/>
          </a:prstGeom>
          <a:noFill/>
          <a:ln w="9525" cap="flat" cmpd="sng">
            <a:solidFill>
              <a:schemeClr val="dk1"/>
            </a:solidFill>
            <a:prstDash val="solid"/>
            <a:round/>
            <a:headEnd type="none" w="med" len="med"/>
            <a:tailEnd type="none" w="med" len="med"/>
          </a:ln>
        </p:spPr>
      </p:cxnSp>
      <p:sp>
        <p:nvSpPr>
          <p:cNvPr id="313" name="Google Shape;313;p48"/>
          <p:cNvSpPr/>
          <p:nvPr/>
        </p:nvSpPr>
        <p:spPr>
          <a:xfrm>
            <a:off x="0" y="0"/>
            <a:ext cx="2723400" cy="5143500"/>
          </a:xfrm>
          <a:prstGeom prst="rect">
            <a:avLst/>
          </a:prstGeom>
          <a:solidFill>
            <a:srgbClr val="BDF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48"/>
          <p:cNvSpPr txBox="1"/>
          <p:nvPr/>
        </p:nvSpPr>
        <p:spPr>
          <a:xfrm>
            <a:off x="325175" y="342200"/>
            <a:ext cx="2169900" cy="1219200"/>
          </a:xfrm>
          <a:prstGeom prst="rect">
            <a:avLst/>
          </a:prstGeom>
          <a:noFill/>
          <a:ln>
            <a:noFill/>
          </a:ln>
        </p:spPr>
        <p:txBody>
          <a:bodyPr spcFirstLastPara="1" wrap="square" lIns="0" tIns="0" rIns="0" bIns="0" anchor="t" anchorCtr="0">
            <a:spAutoFit/>
          </a:bodyPr>
          <a:lstStyle/>
          <a:p>
            <a:pPr marL="0" lvl="0" indent="0" algn="l" rtl="0">
              <a:lnSpc>
                <a:spcPct val="80000"/>
              </a:lnSpc>
              <a:spcBef>
                <a:spcPts val="0"/>
              </a:spcBef>
              <a:spcAft>
                <a:spcPts val="0"/>
              </a:spcAft>
              <a:buNone/>
            </a:pPr>
            <a:r>
              <a:rPr lang="en" sz="3300">
                <a:solidFill>
                  <a:schemeClr val="dk1"/>
                </a:solidFill>
                <a:latin typeface="Nanum Myeongjo"/>
                <a:ea typeface="Nanum Myeongjo"/>
                <a:cs typeface="Nanum Myeongjo"/>
                <a:sym typeface="Nanum Myeongjo"/>
              </a:rPr>
              <a:t>We Must Lead the Movement</a:t>
            </a:r>
            <a:endParaRPr sz="3300">
              <a:solidFill>
                <a:schemeClr val="dk1"/>
              </a:solidFill>
              <a:latin typeface="Nanum Myeongjo"/>
              <a:ea typeface="Nanum Myeongjo"/>
              <a:cs typeface="Nanum Myeongjo"/>
              <a:sym typeface="Nanum Myeongjo"/>
            </a:endParaRPr>
          </a:p>
        </p:txBody>
      </p:sp>
      <p:cxnSp>
        <p:nvCxnSpPr>
          <p:cNvPr id="315" name="Google Shape;315;p48"/>
          <p:cNvCxnSpPr/>
          <p:nvPr/>
        </p:nvCxnSpPr>
        <p:spPr>
          <a:xfrm>
            <a:off x="2720450" y="-6900"/>
            <a:ext cx="0" cy="5155800"/>
          </a:xfrm>
          <a:prstGeom prst="straightConnector1">
            <a:avLst/>
          </a:prstGeom>
          <a:noFill/>
          <a:ln w="9525" cap="flat" cmpd="sng">
            <a:solidFill>
              <a:schemeClr val="dk1"/>
            </a:solidFill>
            <a:prstDash val="solid"/>
            <a:round/>
            <a:headEnd type="none" w="med" len="med"/>
            <a:tailEnd type="none" w="med" len="med"/>
          </a:ln>
        </p:spPr>
      </p:cxnSp>
      <p:sp>
        <p:nvSpPr>
          <p:cNvPr id="316" name="Google Shape;316;p48"/>
          <p:cNvSpPr/>
          <p:nvPr/>
        </p:nvSpPr>
        <p:spPr>
          <a:xfrm>
            <a:off x="389700" y="2998975"/>
            <a:ext cx="1946100" cy="1946100"/>
          </a:xfrm>
          <a:prstGeom prst="teardrop">
            <a:avLst>
              <a:gd name="adj" fmla="val 100000"/>
            </a:avLst>
          </a:prstGeom>
          <a:solidFill>
            <a:srgbClr val="1457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48"/>
          <p:cNvSpPr txBox="1"/>
          <p:nvPr/>
        </p:nvSpPr>
        <p:spPr>
          <a:xfrm>
            <a:off x="669750" y="3541075"/>
            <a:ext cx="1386000" cy="8619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 b="1">
                <a:solidFill>
                  <a:srgbClr val="BDFCD7"/>
                </a:solidFill>
                <a:latin typeface="DM Sans"/>
                <a:ea typeface="DM Sans"/>
                <a:cs typeface="DM Sans"/>
                <a:sym typeface="DM Sans"/>
              </a:rPr>
              <a:t>How can this approach give space for what math can be?</a:t>
            </a:r>
            <a:endParaRPr b="1">
              <a:solidFill>
                <a:srgbClr val="BDFCD7"/>
              </a:solidFill>
              <a:latin typeface="DM Sans"/>
              <a:ea typeface="DM Sans"/>
              <a:cs typeface="DM Sans"/>
              <a:sym typeface="DM San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83FBA3"/>
        </a:solidFill>
        <a:effectLst/>
      </p:bgPr>
    </p:bg>
    <p:spTree>
      <p:nvGrpSpPr>
        <p:cNvPr id="1" name="Shape 321"/>
        <p:cNvGrpSpPr/>
        <p:nvPr/>
      </p:nvGrpSpPr>
      <p:grpSpPr>
        <a:xfrm>
          <a:off x="0" y="0"/>
          <a:ext cx="0" cy="0"/>
          <a:chOff x="0" y="0"/>
          <a:chExt cx="0" cy="0"/>
        </a:xfrm>
      </p:grpSpPr>
      <p:cxnSp>
        <p:nvCxnSpPr>
          <p:cNvPr id="322" name="Google Shape;322;p49"/>
          <p:cNvCxnSpPr/>
          <p:nvPr/>
        </p:nvCxnSpPr>
        <p:spPr>
          <a:xfrm>
            <a:off x="3115350" y="300"/>
            <a:ext cx="0" cy="5141400"/>
          </a:xfrm>
          <a:prstGeom prst="straightConnector1">
            <a:avLst/>
          </a:prstGeom>
          <a:noFill/>
          <a:ln w="9525" cap="flat" cmpd="sng">
            <a:solidFill>
              <a:schemeClr val="dk2"/>
            </a:solidFill>
            <a:prstDash val="solid"/>
            <a:round/>
            <a:headEnd type="none" w="med" len="med"/>
            <a:tailEnd type="none" w="med" len="med"/>
          </a:ln>
        </p:spPr>
      </p:cxnSp>
      <p:sp>
        <p:nvSpPr>
          <p:cNvPr id="323" name="Google Shape;323;p49"/>
          <p:cNvSpPr txBox="1"/>
          <p:nvPr/>
        </p:nvSpPr>
        <p:spPr>
          <a:xfrm>
            <a:off x="3419850" y="303450"/>
            <a:ext cx="4318200" cy="30291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None/>
            </a:pPr>
            <a:r>
              <a:rPr lang="en" sz="5200">
                <a:solidFill>
                  <a:schemeClr val="dk1"/>
                </a:solidFill>
                <a:latin typeface="Nanum Myeongjo"/>
                <a:ea typeface="Nanum Myeongjo"/>
                <a:cs typeface="Nanum Myeongjo"/>
                <a:sym typeface="Nanum Myeongjo"/>
              </a:rPr>
              <a:t>Task 1: Expectations </a:t>
            </a:r>
            <a:br>
              <a:rPr lang="en" sz="5200">
                <a:solidFill>
                  <a:schemeClr val="dk1"/>
                </a:solidFill>
                <a:latin typeface="Nanum Myeongjo"/>
                <a:ea typeface="Nanum Myeongjo"/>
                <a:cs typeface="Nanum Myeongjo"/>
                <a:sym typeface="Nanum Myeongjo"/>
              </a:rPr>
            </a:br>
            <a:r>
              <a:rPr lang="en" sz="5200">
                <a:solidFill>
                  <a:schemeClr val="dk1"/>
                </a:solidFill>
                <a:latin typeface="Nanum Myeongjo"/>
                <a:ea typeface="Nanum Myeongjo"/>
                <a:cs typeface="Nanum Myeongjo"/>
                <a:sym typeface="Nanum Myeongjo"/>
              </a:rPr>
              <a:t>and Learning Principles</a:t>
            </a:r>
            <a:endParaRPr sz="5200">
              <a:solidFill>
                <a:schemeClr val="dk1"/>
              </a:solidFill>
              <a:latin typeface="Nanum Myeongjo"/>
              <a:ea typeface="Nanum Myeongjo"/>
              <a:cs typeface="Nanum Myeongjo"/>
              <a:sym typeface="Nanum Myeongjo"/>
            </a:endParaRPr>
          </a:p>
        </p:txBody>
      </p:sp>
      <p:sp>
        <p:nvSpPr>
          <p:cNvPr id="324" name="Google Shape;324;p49"/>
          <p:cNvSpPr txBox="1"/>
          <p:nvPr/>
        </p:nvSpPr>
        <p:spPr>
          <a:xfrm>
            <a:off x="615900" y="303450"/>
            <a:ext cx="1441500" cy="13785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None/>
            </a:pPr>
            <a:r>
              <a:rPr lang="en" sz="5200">
                <a:solidFill>
                  <a:schemeClr val="dk1"/>
                </a:solidFill>
                <a:latin typeface="Nanum Myeongjo"/>
                <a:ea typeface="Nanum Myeongjo"/>
                <a:cs typeface="Nanum Myeongjo"/>
                <a:sym typeface="Nanum Myeongjo"/>
              </a:rPr>
              <a:t>02</a:t>
            </a:r>
            <a:endParaRPr sz="5200">
              <a:solidFill>
                <a:schemeClr val="dk1"/>
              </a:solidFill>
              <a:latin typeface="Nanum Myeongjo"/>
              <a:ea typeface="Nanum Myeongjo"/>
              <a:cs typeface="Nanum Myeongjo"/>
              <a:sym typeface="Nanum Myeongjo"/>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145758"/>
        </a:solidFill>
        <a:effectLst/>
      </p:bgPr>
    </p:bg>
    <p:spTree>
      <p:nvGrpSpPr>
        <p:cNvPr id="1" name="Shape 328"/>
        <p:cNvGrpSpPr/>
        <p:nvPr/>
      </p:nvGrpSpPr>
      <p:grpSpPr>
        <a:xfrm>
          <a:off x="0" y="0"/>
          <a:ext cx="0" cy="0"/>
          <a:chOff x="0" y="0"/>
          <a:chExt cx="0" cy="0"/>
        </a:xfrm>
      </p:grpSpPr>
      <p:cxnSp>
        <p:nvCxnSpPr>
          <p:cNvPr id="329" name="Google Shape;329;p50"/>
          <p:cNvCxnSpPr/>
          <p:nvPr/>
        </p:nvCxnSpPr>
        <p:spPr>
          <a:xfrm>
            <a:off x="312775" y="-13900"/>
            <a:ext cx="0" cy="5178300"/>
          </a:xfrm>
          <a:prstGeom prst="straightConnector1">
            <a:avLst/>
          </a:prstGeom>
          <a:noFill/>
          <a:ln w="9525" cap="flat" cmpd="sng">
            <a:solidFill>
              <a:srgbClr val="83FBA3"/>
            </a:solidFill>
            <a:prstDash val="solid"/>
            <a:round/>
            <a:headEnd type="none" w="med" len="med"/>
            <a:tailEnd type="none" w="med" len="med"/>
          </a:ln>
        </p:spPr>
      </p:cxnSp>
      <p:cxnSp>
        <p:nvCxnSpPr>
          <p:cNvPr id="330" name="Google Shape;330;p50"/>
          <p:cNvCxnSpPr/>
          <p:nvPr/>
        </p:nvCxnSpPr>
        <p:spPr>
          <a:xfrm rot="10800000">
            <a:off x="-100" y="4837750"/>
            <a:ext cx="9202800" cy="0"/>
          </a:xfrm>
          <a:prstGeom prst="straightConnector1">
            <a:avLst/>
          </a:prstGeom>
          <a:noFill/>
          <a:ln w="9525" cap="flat" cmpd="sng">
            <a:solidFill>
              <a:srgbClr val="83FBA3"/>
            </a:solidFill>
            <a:prstDash val="solid"/>
            <a:round/>
            <a:headEnd type="none" w="med" len="med"/>
            <a:tailEnd type="none" w="med" len="med"/>
          </a:ln>
        </p:spPr>
      </p:cxnSp>
      <p:sp>
        <p:nvSpPr>
          <p:cNvPr id="331" name="Google Shape;331;p50"/>
          <p:cNvSpPr txBox="1"/>
          <p:nvPr/>
        </p:nvSpPr>
        <p:spPr>
          <a:xfrm>
            <a:off x="615900" y="368375"/>
            <a:ext cx="4900500" cy="538800"/>
          </a:xfrm>
          <a:prstGeom prst="rect">
            <a:avLst/>
          </a:prstGeom>
          <a:noFill/>
          <a:ln>
            <a:noFill/>
          </a:ln>
        </p:spPr>
        <p:txBody>
          <a:bodyPr spcFirstLastPara="1" wrap="square" lIns="0" tIns="0" rIns="0" bIns="0" anchor="t" anchorCtr="0">
            <a:spAutoFit/>
          </a:bodyPr>
          <a:lstStyle/>
          <a:p>
            <a:pPr marL="0" lvl="0" indent="0" algn="l" rtl="0">
              <a:spcBef>
                <a:spcPts val="0"/>
              </a:spcBef>
              <a:spcAft>
                <a:spcPts val="1000"/>
              </a:spcAft>
              <a:buNone/>
            </a:pPr>
            <a:r>
              <a:rPr lang="en" sz="3500">
                <a:solidFill>
                  <a:srgbClr val="83FBA3"/>
                </a:solidFill>
                <a:latin typeface="Nanum Myeongjo"/>
                <a:ea typeface="Nanum Myeongjo"/>
                <a:cs typeface="Nanum Myeongjo"/>
                <a:sym typeface="Nanum Myeongjo"/>
              </a:rPr>
              <a:t>Let’s Do Some Math!</a:t>
            </a:r>
            <a:endParaRPr sz="3500">
              <a:solidFill>
                <a:srgbClr val="83FBA3"/>
              </a:solidFill>
              <a:latin typeface="Nanum Myeongjo"/>
              <a:ea typeface="Nanum Myeongjo"/>
              <a:cs typeface="Nanum Myeongjo"/>
              <a:sym typeface="Nanum Myeongjo"/>
            </a:endParaRPr>
          </a:p>
        </p:txBody>
      </p:sp>
      <p:sp>
        <p:nvSpPr>
          <p:cNvPr id="332" name="Google Shape;332;p50"/>
          <p:cNvSpPr/>
          <p:nvPr/>
        </p:nvSpPr>
        <p:spPr>
          <a:xfrm>
            <a:off x="6543275" y="2426325"/>
            <a:ext cx="1946100" cy="1946100"/>
          </a:xfrm>
          <a:prstGeom prst="teardrop">
            <a:avLst>
              <a:gd name="adj" fmla="val 100000"/>
            </a:avLst>
          </a:prstGeom>
          <a:solidFill>
            <a:srgbClr val="83FB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50"/>
          <p:cNvSpPr txBox="1"/>
          <p:nvPr/>
        </p:nvSpPr>
        <p:spPr>
          <a:xfrm>
            <a:off x="6735575" y="2937675"/>
            <a:ext cx="1561500" cy="9234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 sz="1200" b="1">
                <a:solidFill>
                  <a:srgbClr val="145758"/>
                </a:solidFill>
                <a:latin typeface="Proxima Nova"/>
                <a:ea typeface="Proxima Nova"/>
                <a:cs typeface="Proxima Nova"/>
                <a:sym typeface="Proxima Nova"/>
              </a:rPr>
              <a:t>Do the task as a student would. Jot down any reflections that you have as you do the math!</a:t>
            </a:r>
            <a:endParaRPr sz="1200" b="1">
              <a:solidFill>
                <a:srgbClr val="145758"/>
              </a:solidFill>
              <a:latin typeface="DM Sans"/>
              <a:ea typeface="DM Sans"/>
              <a:cs typeface="DM Sans"/>
              <a:sym typeface="DM Sans"/>
            </a:endParaRPr>
          </a:p>
        </p:txBody>
      </p:sp>
      <p:pic>
        <p:nvPicPr>
          <p:cNvPr id="334" name="Google Shape;334;p50"/>
          <p:cNvPicPr preferRelativeResize="0"/>
          <p:nvPr/>
        </p:nvPicPr>
        <p:blipFill>
          <a:blip r:embed="rId3">
            <a:alphaModFix/>
          </a:blip>
          <a:stretch>
            <a:fillRect/>
          </a:stretch>
        </p:blipFill>
        <p:spPr>
          <a:xfrm>
            <a:off x="665063" y="1059575"/>
            <a:ext cx="5542587" cy="3598665"/>
          </a:xfrm>
          <a:prstGeom prst="rect">
            <a:avLst/>
          </a:prstGeom>
          <a:noFill/>
          <a:ln w="38100" cap="flat" cmpd="sng">
            <a:solidFill>
              <a:srgbClr val="FFFFFF"/>
            </a:solidFill>
            <a:prstDash val="solid"/>
            <a:round/>
            <a:headEnd type="none" w="sm" len="sm"/>
            <a:tailEnd type="none" w="sm" len="sm"/>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83FBA3"/>
        </a:solidFill>
        <a:effectLst/>
      </p:bgPr>
    </p:bg>
    <p:spTree>
      <p:nvGrpSpPr>
        <p:cNvPr id="1" name="Shape 143"/>
        <p:cNvGrpSpPr/>
        <p:nvPr/>
      </p:nvGrpSpPr>
      <p:grpSpPr>
        <a:xfrm>
          <a:off x="0" y="0"/>
          <a:ext cx="0" cy="0"/>
          <a:chOff x="0" y="0"/>
          <a:chExt cx="0" cy="0"/>
        </a:xfrm>
      </p:grpSpPr>
      <p:sp>
        <p:nvSpPr>
          <p:cNvPr id="144" name="Google Shape;144;p33"/>
          <p:cNvSpPr txBox="1"/>
          <p:nvPr/>
        </p:nvSpPr>
        <p:spPr>
          <a:xfrm>
            <a:off x="615900" y="1031000"/>
            <a:ext cx="7620600" cy="1944600"/>
          </a:xfrm>
          <a:prstGeom prst="rect">
            <a:avLst/>
          </a:prstGeom>
          <a:noFill/>
          <a:ln>
            <a:noFill/>
          </a:ln>
        </p:spPr>
        <p:txBody>
          <a:bodyPr spcFirstLastPara="1" wrap="square" lIns="0" tIns="0" rIns="0" bIns="0" anchor="t" anchorCtr="0">
            <a:noAutofit/>
          </a:bodyPr>
          <a:lstStyle/>
          <a:p>
            <a:pPr marL="0" lvl="0" indent="0" algn="l" rtl="0">
              <a:lnSpc>
                <a:spcPct val="80000"/>
              </a:lnSpc>
              <a:spcBef>
                <a:spcPts val="0"/>
              </a:spcBef>
              <a:spcAft>
                <a:spcPts val="0"/>
              </a:spcAft>
              <a:buNone/>
            </a:pPr>
            <a:r>
              <a:rPr lang="en" sz="6400">
                <a:latin typeface="Nanum Myeongjo"/>
                <a:ea typeface="Nanum Myeongjo"/>
                <a:cs typeface="Nanum Myeongjo"/>
                <a:sym typeface="Nanum Myeongjo"/>
              </a:rPr>
              <a:t>M202 Overview </a:t>
            </a:r>
            <a:endParaRPr sz="6400">
              <a:latin typeface="Nanum Myeongjo"/>
              <a:ea typeface="Nanum Myeongjo"/>
              <a:cs typeface="Nanum Myeongjo"/>
              <a:sym typeface="Nanum Myeongjo"/>
            </a:endParaRPr>
          </a:p>
        </p:txBody>
      </p:sp>
      <p:sp>
        <p:nvSpPr>
          <p:cNvPr id="145" name="Google Shape;145;p33"/>
          <p:cNvSpPr txBox="1"/>
          <p:nvPr/>
        </p:nvSpPr>
        <p:spPr>
          <a:xfrm>
            <a:off x="615900" y="4436800"/>
            <a:ext cx="2682300" cy="2463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 sz="1600">
                <a:latin typeface="DM Sans Medium"/>
                <a:ea typeface="DM Sans Medium"/>
                <a:cs typeface="DM Sans Medium"/>
                <a:sym typeface="DM Sans Medium"/>
              </a:rPr>
              <a:t>Month XX, XXXX</a:t>
            </a:r>
            <a:endParaRPr sz="1600">
              <a:latin typeface="DM Sans Medium"/>
              <a:ea typeface="DM Sans Medium"/>
              <a:cs typeface="DM Sans Medium"/>
              <a:sym typeface="DM Sans Medium"/>
            </a:endParaRPr>
          </a:p>
        </p:txBody>
      </p:sp>
      <p:pic>
        <p:nvPicPr>
          <p:cNvPr id="146" name="Google Shape;146;p33"/>
          <p:cNvPicPr preferRelativeResize="0"/>
          <p:nvPr/>
        </p:nvPicPr>
        <p:blipFill>
          <a:blip r:embed="rId3">
            <a:alphaModFix/>
          </a:blip>
          <a:stretch>
            <a:fillRect/>
          </a:stretch>
        </p:blipFill>
        <p:spPr>
          <a:xfrm>
            <a:off x="8162438" y="4343025"/>
            <a:ext cx="678562" cy="340075"/>
          </a:xfrm>
          <a:prstGeom prst="rect">
            <a:avLst/>
          </a:prstGeom>
          <a:noFill/>
          <a:ln>
            <a:noFill/>
          </a:ln>
        </p:spPr>
      </p:pic>
      <p:sp>
        <p:nvSpPr>
          <p:cNvPr id="147" name="Google Shape;147;p33"/>
          <p:cNvSpPr txBox="1"/>
          <p:nvPr/>
        </p:nvSpPr>
        <p:spPr>
          <a:xfrm>
            <a:off x="615900" y="1880150"/>
            <a:ext cx="4340700" cy="2463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 sz="1600" b="1">
                <a:latin typeface="DM Sans"/>
                <a:ea typeface="DM Sans"/>
                <a:cs typeface="DM Sans"/>
                <a:sym typeface="DM Sans"/>
              </a:rPr>
              <a:t>XQ Badge Project PL Series Baseline Session</a:t>
            </a:r>
            <a:endParaRPr sz="1600" b="1">
              <a:solidFill>
                <a:srgbClr val="000000"/>
              </a:solidFill>
              <a:latin typeface="DM Sans"/>
              <a:ea typeface="DM Sans"/>
              <a:cs typeface="DM Sans"/>
              <a:sym typeface="DM San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145758"/>
        </a:solidFill>
        <a:effectLst/>
      </p:bgPr>
    </p:bg>
    <p:spTree>
      <p:nvGrpSpPr>
        <p:cNvPr id="1" name="Shape 338"/>
        <p:cNvGrpSpPr/>
        <p:nvPr/>
      </p:nvGrpSpPr>
      <p:grpSpPr>
        <a:xfrm>
          <a:off x="0" y="0"/>
          <a:ext cx="0" cy="0"/>
          <a:chOff x="0" y="0"/>
          <a:chExt cx="0" cy="0"/>
        </a:xfrm>
      </p:grpSpPr>
      <p:cxnSp>
        <p:nvCxnSpPr>
          <p:cNvPr id="339" name="Google Shape;339;p51"/>
          <p:cNvCxnSpPr/>
          <p:nvPr/>
        </p:nvCxnSpPr>
        <p:spPr>
          <a:xfrm>
            <a:off x="312775" y="-13900"/>
            <a:ext cx="0" cy="5178300"/>
          </a:xfrm>
          <a:prstGeom prst="straightConnector1">
            <a:avLst/>
          </a:prstGeom>
          <a:noFill/>
          <a:ln w="9525" cap="flat" cmpd="sng">
            <a:solidFill>
              <a:srgbClr val="83FBA3"/>
            </a:solidFill>
            <a:prstDash val="solid"/>
            <a:round/>
            <a:headEnd type="none" w="med" len="med"/>
            <a:tailEnd type="none" w="med" len="med"/>
          </a:ln>
        </p:spPr>
      </p:cxnSp>
      <p:cxnSp>
        <p:nvCxnSpPr>
          <p:cNvPr id="340" name="Google Shape;340;p51"/>
          <p:cNvCxnSpPr/>
          <p:nvPr/>
        </p:nvCxnSpPr>
        <p:spPr>
          <a:xfrm rot="10800000">
            <a:off x="-100" y="4837750"/>
            <a:ext cx="9202800" cy="0"/>
          </a:xfrm>
          <a:prstGeom prst="straightConnector1">
            <a:avLst/>
          </a:prstGeom>
          <a:noFill/>
          <a:ln w="9525" cap="flat" cmpd="sng">
            <a:solidFill>
              <a:srgbClr val="83FBA3"/>
            </a:solidFill>
            <a:prstDash val="solid"/>
            <a:round/>
            <a:headEnd type="none" w="med" len="med"/>
            <a:tailEnd type="none" w="med" len="med"/>
          </a:ln>
        </p:spPr>
      </p:cxnSp>
      <p:sp>
        <p:nvSpPr>
          <p:cNvPr id="341" name="Google Shape;341;p51"/>
          <p:cNvSpPr txBox="1"/>
          <p:nvPr/>
        </p:nvSpPr>
        <p:spPr>
          <a:xfrm>
            <a:off x="615900" y="368375"/>
            <a:ext cx="7353600" cy="538800"/>
          </a:xfrm>
          <a:prstGeom prst="rect">
            <a:avLst/>
          </a:prstGeom>
          <a:noFill/>
          <a:ln>
            <a:noFill/>
          </a:ln>
        </p:spPr>
        <p:txBody>
          <a:bodyPr spcFirstLastPara="1" wrap="square" lIns="0" tIns="0" rIns="0" bIns="0" anchor="t" anchorCtr="0">
            <a:spAutoFit/>
          </a:bodyPr>
          <a:lstStyle/>
          <a:p>
            <a:pPr marL="0" lvl="0" indent="0" algn="l" rtl="0">
              <a:spcBef>
                <a:spcPts val="0"/>
              </a:spcBef>
              <a:spcAft>
                <a:spcPts val="1000"/>
              </a:spcAft>
              <a:buNone/>
            </a:pPr>
            <a:r>
              <a:rPr lang="en" sz="3500">
                <a:solidFill>
                  <a:srgbClr val="83FBA3"/>
                </a:solidFill>
                <a:latin typeface="Nanum Myeongjo"/>
                <a:ea typeface="Nanum Myeongjo"/>
                <a:cs typeface="Nanum Myeongjo"/>
                <a:sym typeface="Nanum Myeongjo"/>
              </a:rPr>
              <a:t>Content and Practice Expectations</a:t>
            </a:r>
            <a:endParaRPr sz="3500">
              <a:solidFill>
                <a:srgbClr val="83FBA3"/>
              </a:solidFill>
              <a:latin typeface="Nanum Myeongjo"/>
              <a:ea typeface="Nanum Myeongjo"/>
              <a:cs typeface="Nanum Myeongjo"/>
              <a:sym typeface="Nanum Myeongjo"/>
            </a:endParaRPr>
          </a:p>
        </p:txBody>
      </p:sp>
      <p:sp>
        <p:nvSpPr>
          <p:cNvPr id="342" name="Google Shape;342;p51"/>
          <p:cNvSpPr/>
          <p:nvPr/>
        </p:nvSpPr>
        <p:spPr>
          <a:xfrm>
            <a:off x="6543275" y="2426325"/>
            <a:ext cx="1946100" cy="1946100"/>
          </a:xfrm>
          <a:prstGeom prst="teardrop">
            <a:avLst>
              <a:gd name="adj" fmla="val 100000"/>
            </a:avLst>
          </a:prstGeom>
          <a:solidFill>
            <a:srgbClr val="83FB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51"/>
          <p:cNvSpPr txBox="1"/>
          <p:nvPr/>
        </p:nvSpPr>
        <p:spPr>
          <a:xfrm>
            <a:off x="6735575" y="2976075"/>
            <a:ext cx="1561500" cy="8466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 sz="1100" b="1">
                <a:solidFill>
                  <a:srgbClr val="145758"/>
                </a:solidFill>
                <a:latin typeface="DM Sans"/>
                <a:ea typeface="DM Sans"/>
                <a:cs typeface="DM Sans"/>
                <a:sym typeface="DM Sans"/>
              </a:rPr>
              <a:t>Choose 1-2 Content and Practice Expectations that student work could give evidence of.</a:t>
            </a:r>
            <a:endParaRPr sz="1100" b="1">
              <a:solidFill>
                <a:srgbClr val="145758"/>
              </a:solidFill>
              <a:latin typeface="DM Sans"/>
              <a:ea typeface="DM Sans"/>
              <a:cs typeface="DM Sans"/>
              <a:sym typeface="DM Sans"/>
            </a:endParaRPr>
          </a:p>
        </p:txBody>
      </p:sp>
      <p:pic>
        <p:nvPicPr>
          <p:cNvPr id="344" name="Google Shape;344;p51"/>
          <p:cNvPicPr preferRelativeResize="0"/>
          <p:nvPr/>
        </p:nvPicPr>
        <p:blipFill>
          <a:blip r:embed="rId3">
            <a:alphaModFix/>
          </a:blip>
          <a:stretch>
            <a:fillRect/>
          </a:stretch>
        </p:blipFill>
        <p:spPr>
          <a:xfrm>
            <a:off x="665063" y="1059575"/>
            <a:ext cx="5542587" cy="3598665"/>
          </a:xfrm>
          <a:prstGeom prst="rect">
            <a:avLst/>
          </a:prstGeom>
          <a:noFill/>
          <a:ln w="38100" cap="flat" cmpd="sng">
            <a:solidFill>
              <a:srgbClr val="FFFFFF"/>
            </a:solidFill>
            <a:prstDash val="solid"/>
            <a:round/>
            <a:headEnd type="none" w="sm" len="sm"/>
            <a:tailEnd type="none" w="sm" len="sm"/>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145758"/>
        </a:solidFill>
        <a:effectLst/>
      </p:bgPr>
    </p:bg>
    <p:spTree>
      <p:nvGrpSpPr>
        <p:cNvPr id="1" name="Shape 348"/>
        <p:cNvGrpSpPr/>
        <p:nvPr/>
      </p:nvGrpSpPr>
      <p:grpSpPr>
        <a:xfrm>
          <a:off x="0" y="0"/>
          <a:ext cx="0" cy="0"/>
          <a:chOff x="0" y="0"/>
          <a:chExt cx="0" cy="0"/>
        </a:xfrm>
      </p:grpSpPr>
      <p:cxnSp>
        <p:nvCxnSpPr>
          <p:cNvPr id="349" name="Google Shape;349;p52"/>
          <p:cNvCxnSpPr/>
          <p:nvPr/>
        </p:nvCxnSpPr>
        <p:spPr>
          <a:xfrm>
            <a:off x="312775" y="-13900"/>
            <a:ext cx="0" cy="5178300"/>
          </a:xfrm>
          <a:prstGeom prst="straightConnector1">
            <a:avLst/>
          </a:prstGeom>
          <a:noFill/>
          <a:ln w="9525" cap="flat" cmpd="sng">
            <a:solidFill>
              <a:srgbClr val="83FBA3"/>
            </a:solidFill>
            <a:prstDash val="solid"/>
            <a:round/>
            <a:headEnd type="none" w="med" len="med"/>
            <a:tailEnd type="none" w="med" len="med"/>
          </a:ln>
        </p:spPr>
      </p:cxnSp>
      <p:cxnSp>
        <p:nvCxnSpPr>
          <p:cNvPr id="350" name="Google Shape;350;p52"/>
          <p:cNvCxnSpPr/>
          <p:nvPr/>
        </p:nvCxnSpPr>
        <p:spPr>
          <a:xfrm rot="10800000">
            <a:off x="-100" y="4837750"/>
            <a:ext cx="9202800" cy="0"/>
          </a:xfrm>
          <a:prstGeom prst="straightConnector1">
            <a:avLst/>
          </a:prstGeom>
          <a:noFill/>
          <a:ln w="9525" cap="flat" cmpd="sng">
            <a:solidFill>
              <a:srgbClr val="83FBA3"/>
            </a:solidFill>
            <a:prstDash val="solid"/>
            <a:round/>
            <a:headEnd type="none" w="med" len="med"/>
            <a:tailEnd type="none" w="med" len="med"/>
          </a:ln>
        </p:spPr>
      </p:cxnSp>
      <p:sp>
        <p:nvSpPr>
          <p:cNvPr id="351" name="Google Shape;351;p52"/>
          <p:cNvSpPr txBox="1"/>
          <p:nvPr/>
        </p:nvSpPr>
        <p:spPr>
          <a:xfrm>
            <a:off x="615900" y="368375"/>
            <a:ext cx="6987600" cy="538800"/>
          </a:xfrm>
          <a:prstGeom prst="rect">
            <a:avLst/>
          </a:prstGeom>
          <a:noFill/>
          <a:ln>
            <a:noFill/>
          </a:ln>
        </p:spPr>
        <p:txBody>
          <a:bodyPr spcFirstLastPara="1" wrap="square" lIns="0" tIns="0" rIns="0" bIns="0" anchor="t" anchorCtr="0">
            <a:spAutoFit/>
          </a:bodyPr>
          <a:lstStyle/>
          <a:p>
            <a:pPr marL="0" lvl="0" indent="0" algn="l" rtl="0">
              <a:spcBef>
                <a:spcPts val="0"/>
              </a:spcBef>
              <a:spcAft>
                <a:spcPts val="1000"/>
              </a:spcAft>
              <a:buNone/>
            </a:pPr>
            <a:r>
              <a:rPr lang="en" sz="3500">
                <a:solidFill>
                  <a:srgbClr val="83FBA3"/>
                </a:solidFill>
                <a:latin typeface="Nanum Myeongjo"/>
                <a:ea typeface="Nanum Myeongjo"/>
                <a:cs typeface="Nanum Myeongjo"/>
                <a:sym typeface="Nanum Myeongjo"/>
              </a:rPr>
              <a:t>Content and Practice Expectations</a:t>
            </a:r>
            <a:endParaRPr sz="3500">
              <a:solidFill>
                <a:srgbClr val="83FBA3"/>
              </a:solidFill>
              <a:latin typeface="Nanum Myeongjo"/>
              <a:ea typeface="Nanum Myeongjo"/>
              <a:cs typeface="Nanum Myeongjo"/>
              <a:sym typeface="Nanum Myeongjo"/>
            </a:endParaRPr>
          </a:p>
        </p:txBody>
      </p:sp>
      <p:sp>
        <p:nvSpPr>
          <p:cNvPr id="352" name="Google Shape;352;p52"/>
          <p:cNvSpPr/>
          <p:nvPr/>
        </p:nvSpPr>
        <p:spPr>
          <a:xfrm>
            <a:off x="6543275" y="2426325"/>
            <a:ext cx="1946100" cy="1946100"/>
          </a:xfrm>
          <a:prstGeom prst="teardrop">
            <a:avLst>
              <a:gd name="adj" fmla="val 100000"/>
            </a:avLst>
          </a:prstGeom>
          <a:solidFill>
            <a:srgbClr val="83FB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52"/>
          <p:cNvSpPr txBox="1"/>
          <p:nvPr/>
        </p:nvSpPr>
        <p:spPr>
          <a:xfrm>
            <a:off x="6735575" y="2976075"/>
            <a:ext cx="1561500" cy="5079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 sz="1100" b="1">
                <a:solidFill>
                  <a:srgbClr val="145758"/>
                </a:solidFill>
                <a:latin typeface="Proxima Nova"/>
                <a:ea typeface="Proxima Nova"/>
                <a:cs typeface="Proxima Nova"/>
                <a:sym typeface="Proxima Nova"/>
              </a:rPr>
              <a:t>202.b: Reason about and perform operations with complex numbers.</a:t>
            </a:r>
            <a:endParaRPr sz="1100" b="1">
              <a:solidFill>
                <a:srgbClr val="145758"/>
              </a:solidFill>
              <a:latin typeface="DM Sans"/>
              <a:ea typeface="DM Sans"/>
              <a:cs typeface="DM Sans"/>
              <a:sym typeface="DM Sans"/>
            </a:endParaRPr>
          </a:p>
        </p:txBody>
      </p:sp>
      <p:pic>
        <p:nvPicPr>
          <p:cNvPr id="354" name="Google Shape;354;p52"/>
          <p:cNvPicPr preferRelativeResize="0"/>
          <p:nvPr/>
        </p:nvPicPr>
        <p:blipFill>
          <a:blip r:embed="rId3">
            <a:alphaModFix/>
          </a:blip>
          <a:stretch>
            <a:fillRect/>
          </a:stretch>
        </p:blipFill>
        <p:spPr>
          <a:xfrm>
            <a:off x="665063" y="1059575"/>
            <a:ext cx="5542587" cy="3598665"/>
          </a:xfrm>
          <a:prstGeom prst="rect">
            <a:avLst/>
          </a:prstGeom>
          <a:noFill/>
          <a:ln w="38100" cap="flat" cmpd="sng">
            <a:solidFill>
              <a:srgbClr val="FFFFFF"/>
            </a:solidFill>
            <a:prstDash val="solid"/>
            <a:round/>
            <a:headEnd type="none" w="sm" len="sm"/>
            <a:tailEnd type="none" w="sm" len="sm"/>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8EF"/>
        </a:solidFill>
        <a:effectLst/>
      </p:bgPr>
    </p:bg>
    <p:spTree>
      <p:nvGrpSpPr>
        <p:cNvPr id="1" name="Shape 358"/>
        <p:cNvGrpSpPr/>
        <p:nvPr/>
      </p:nvGrpSpPr>
      <p:grpSpPr>
        <a:xfrm>
          <a:off x="0" y="0"/>
          <a:ext cx="0" cy="0"/>
          <a:chOff x="0" y="0"/>
          <a:chExt cx="0" cy="0"/>
        </a:xfrm>
      </p:grpSpPr>
      <p:sp>
        <p:nvSpPr>
          <p:cNvPr id="359" name="Google Shape;359;p53"/>
          <p:cNvSpPr txBox="1"/>
          <p:nvPr/>
        </p:nvSpPr>
        <p:spPr>
          <a:xfrm>
            <a:off x="3105100" y="690325"/>
            <a:ext cx="3636300" cy="4311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 b="1">
                <a:solidFill>
                  <a:schemeClr val="dk1"/>
                </a:solidFill>
                <a:latin typeface="DM Sans"/>
                <a:ea typeface="DM Sans"/>
                <a:cs typeface="DM Sans"/>
                <a:sym typeface="DM Sans"/>
              </a:rPr>
              <a:t>In M202 Badge Title, students will employ the following learning principles: </a:t>
            </a:r>
            <a:endParaRPr sz="900" b="1">
              <a:solidFill>
                <a:schemeClr val="dk1"/>
              </a:solidFill>
              <a:latin typeface="DM Sans"/>
              <a:ea typeface="DM Sans"/>
              <a:cs typeface="DM Sans"/>
              <a:sym typeface="DM Sans"/>
            </a:endParaRPr>
          </a:p>
        </p:txBody>
      </p:sp>
      <p:sp>
        <p:nvSpPr>
          <p:cNvPr id="360" name="Google Shape;360;p53"/>
          <p:cNvSpPr txBox="1"/>
          <p:nvPr/>
        </p:nvSpPr>
        <p:spPr>
          <a:xfrm>
            <a:off x="3105100" y="1506075"/>
            <a:ext cx="4830900" cy="2268900"/>
          </a:xfrm>
          <a:prstGeom prst="rect">
            <a:avLst/>
          </a:prstGeom>
          <a:noFill/>
          <a:ln>
            <a:noFill/>
          </a:ln>
        </p:spPr>
        <p:txBody>
          <a:bodyPr spcFirstLastPara="1" wrap="square" lIns="0" tIns="0" rIns="0" bIns="0" anchor="t" anchorCtr="0">
            <a:spAutoFit/>
          </a:bodyPr>
          <a:lstStyle/>
          <a:p>
            <a:pPr marL="164592" lvl="0" indent="-167640" algn="l" rtl="0">
              <a:lnSpc>
                <a:spcPct val="115000"/>
              </a:lnSpc>
              <a:spcBef>
                <a:spcPts val="500"/>
              </a:spcBef>
              <a:spcAft>
                <a:spcPts val="0"/>
              </a:spcAft>
              <a:buClr>
                <a:schemeClr val="dk1"/>
              </a:buClr>
              <a:buSzPts val="1200"/>
              <a:buFont typeface="DM Sans"/>
              <a:buChar char="●"/>
            </a:pPr>
            <a:r>
              <a:rPr lang="en" sz="1200">
                <a:solidFill>
                  <a:schemeClr val="dk1"/>
                </a:solidFill>
                <a:latin typeface="DM Sans"/>
                <a:ea typeface="DM Sans"/>
                <a:cs typeface="DM Sans"/>
                <a:sym typeface="DM Sans"/>
              </a:rPr>
              <a:t>Engage with cognitively demanding tasks in heterogeneous settings (LP 1). </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 sz="1200">
                <a:solidFill>
                  <a:schemeClr val="dk1"/>
                </a:solidFill>
                <a:latin typeface="DM Sans"/>
                <a:ea typeface="DM Sans"/>
                <a:cs typeface="DM Sans"/>
                <a:sym typeface="DM Sans"/>
              </a:rPr>
              <a:t>Engage in social activities (LP 2).</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 sz="1200">
                <a:solidFill>
                  <a:schemeClr val="dk1"/>
                </a:solidFill>
                <a:latin typeface="DM Sans"/>
                <a:ea typeface="DM Sans"/>
                <a:cs typeface="DM Sans"/>
                <a:sym typeface="DM Sans"/>
              </a:rPr>
              <a:t>Build conceptual understanding through reasoning (LP 3).</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 sz="1200">
                <a:solidFill>
                  <a:schemeClr val="dk1"/>
                </a:solidFill>
                <a:latin typeface="DM Sans"/>
                <a:ea typeface="DM Sans"/>
                <a:cs typeface="DM Sans"/>
                <a:sym typeface="DM Sans"/>
              </a:rPr>
              <a:t>Have agency in their learning (LP 4). </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 sz="1200">
                <a:solidFill>
                  <a:schemeClr val="dk1"/>
                </a:solidFill>
                <a:latin typeface="DM Sans"/>
                <a:ea typeface="DM Sans"/>
                <a:cs typeface="DM Sans"/>
                <a:sym typeface="DM Sans"/>
              </a:rPr>
              <a:t>View mathematics as a human endeavor across centuries (LP 5).</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 sz="1200">
                <a:solidFill>
                  <a:schemeClr val="dk1"/>
                </a:solidFill>
                <a:latin typeface="DM Sans"/>
                <a:ea typeface="DM Sans"/>
                <a:cs typeface="DM Sans"/>
                <a:sym typeface="DM Sans"/>
              </a:rPr>
              <a:t>See mathematics as relevant (LP 6). </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 sz="1200">
                <a:solidFill>
                  <a:schemeClr val="dk1"/>
                </a:solidFill>
                <a:latin typeface="DM Sans"/>
                <a:ea typeface="DM Sans"/>
                <a:cs typeface="DM Sans"/>
                <a:sym typeface="DM Sans"/>
              </a:rPr>
              <a:t>Employ technology as a tool for problem-solving and understanding (LP 7).</a:t>
            </a:r>
            <a:endParaRPr sz="1200">
              <a:solidFill>
                <a:schemeClr val="dk1"/>
              </a:solidFill>
              <a:latin typeface="DM Sans"/>
              <a:ea typeface="DM Sans"/>
              <a:cs typeface="DM Sans"/>
              <a:sym typeface="DM Sans"/>
            </a:endParaRPr>
          </a:p>
        </p:txBody>
      </p:sp>
      <p:cxnSp>
        <p:nvCxnSpPr>
          <p:cNvPr id="361" name="Google Shape;361;p53"/>
          <p:cNvCxnSpPr/>
          <p:nvPr/>
        </p:nvCxnSpPr>
        <p:spPr>
          <a:xfrm>
            <a:off x="8834775" y="-6900"/>
            <a:ext cx="0" cy="5155800"/>
          </a:xfrm>
          <a:prstGeom prst="straightConnector1">
            <a:avLst/>
          </a:prstGeom>
          <a:noFill/>
          <a:ln w="9525" cap="flat" cmpd="sng">
            <a:solidFill>
              <a:srgbClr val="000000"/>
            </a:solidFill>
            <a:prstDash val="solid"/>
            <a:round/>
            <a:headEnd type="none" w="med" len="med"/>
            <a:tailEnd type="none" w="med" len="med"/>
          </a:ln>
        </p:spPr>
      </p:cxnSp>
      <p:sp>
        <p:nvSpPr>
          <p:cNvPr id="362" name="Google Shape;362;p53"/>
          <p:cNvSpPr/>
          <p:nvPr/>
        </p:nvSpPr>
        <p:spPr>
          <a:xfrm>
            <a:off x="0" y="0"/>
            <a:ext cx="2723400" cy="5143500"/>
          </a:xfrm>
          <a:prstGeom prst="rect">
            <a:avLst/>
          </a:prstGeom>
          <a:solidFill>
            <a:srgbClr val="BDF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53"/>
          <p:cNvSpPr txBox="1"/>
          <p:nvPr/>
        </p:nvSpPr>
        <p:spPr>
          <a:xfrm>
            <a:off x="325175" y="647000"/>
            <a:ext cx="2169900" cy="812700"/>
          </a:xfrm>
          <a:prstGeom prst="rect">
            <a:avLst/>
          </a:prstGeom>
          <a:noFill/>
          <a:ln>
            <a:noFill/>
          </a:ln>
        </p:spPr>
        <p:txBody>
          <a:bodyPr spcFirstLastPara="1" wrap="square" lIns="0" tIns="0" rIns="0" bIns="0" anchor="t" anchorCtr="0">
            <a:spAutoFit/>
          </a:bodyPr>
          <a:lstStyle/>
          <a:p>
            <a:pPr marL="0" lvl="0" indent="0" algn="l" rtl="0">
              <a:lnSpc>
                <a:spcPct val="80000"/>
              </a:lnSpc>
              <a:spcBef>
                <a:spcPts val="0"/>
              </a:spcBef>
              <a:spcAft>
                <a:spcPts val="0"/>
              </a:spcAft>
              <a:buNone/>
            </a:pPr>
            <a:r>
              <a:rPr lang="en" sz="3300">
                <a:solidFill>
                  <a:schemeClr val="dk1"/>
                </a:solidFill>
                <a:latin typeface="Nanum Myeongjo"/>
                <a:ea typeface="Nanum Myeongjo"/>
                <a:cs typeface="Nanum Myeongjo"/>
                <a:sym typeface="Nanum Myeongjo"/>
              </a:rPr>
              <a:t>Learning</a:t>
            </a:r>
            <a:endParaRPr sz="3300">
              <a:solidFill>
                <a:schemeClr val="dk1"/>
              </a:solidFill>
              <a:latin typeface="Nanum Myeongjo"/>
              <a:ea typeface="Nanum Myeongjo"/>
              <a:cs typeface="Nanum Myeongjo"/>
              <a:sym typeface="Nanum Myeongjo"/>
            </a:endParaRPr>
          </a:p>
          <a:p>
            <a:pPr marL="0" lvl="0" indent="0" algn="l" rtl="0">
              <a:lnSpc>
                <a:spcPct val="80000"/>
              </a:lnSpc>
              <a:spcBef>
                <a:spcPts val="0"/>
              </a:spcBef>
              <a:spcAft>
                <a:spcPts val="0"/>
              </a:spcAft>
              <a:buNone/>
            </a:pPr>
            <a:r>
              <a:rPr lang="en" sz="3300">
                <a:solidFill>
                  <a:schemeClr val="dk1"/>
                </a:solidFill>
                <a:latin typeface="Nanum Myeongjo"/>
                <a:ea typeface="Nanum Myeongjo"/>
                <a:cs typeface="Nanum Myeongjo"/>
                <a:sym typeface="Nanum Myeongjo"/>
              </a:rPr>
              <a:t>Principles</a:t>
            </a:r>
            <a:endParaRPr sz="3300">
              <a:solidFill>
                <a:schemeClr val="dk1"/>
              </a:solidFill>
              <a:latin typeface="Nanum Myeongjo"/>
              <a:ea typeface="Nanum Myeongjo"/>
              <a:cs typeface="Nanum Myeongjo"/>
              <a:sym typeface="Nanum Myeongjo"/>
            </a:endParaRPr>
          </a:p>
        </p:txBody>
      </p:sp>
      <p:cxnSp>
        <p:nvCxnSpPr>
          <p:cNvPr id="364" name="Google Shape;364;p53"/>
          <p:cNvCxnSpPr/>
          <p:nvPr/>
        </p:nvCxnSpPr>
        <p:spPr>
          <a:xfrm>
            <a:off x="-13800" y="4831525"/>
            <a:ext cx="9173100" cy="0"/>
          </a:xfrm>
          <a:prstGeom prst="straightConnector1">
            <a:avLst/>
          </a:prstGeom>
          <a:noFill/>
          <a:ln w="9525" cap="flat" cmpd="sng">
            <a:solidFill>
              <a:srgbClr val="000000"/>
            </a:solidFill>
            <a:prstDash val="solid"/>
            <a:round/>
            <a:headEnd type="none" w="med" len="med"/>
            <a:tailEnd type="none" w="med" len="med"/>
          </a:ln>
        </p:spPr>
      </p:cxnSp>
      <p:cxnSp>
        <p:nvCxnSpPr>
          <p:cNvPr id="365" name="Google Shape;365;p53"/>
          <p:cNvCxnSpPr/>
          <p:nvPr/>
        </p:nvCxnSpPr>
        <p:spPr>
          <a:xfrm>
            <a:off x="2720450" y="-6900"/>
            <a:ext cx="0" cy="5155800"/>
          </a:xfrm>
          <a:prstGeom prst="straightConnector1">
            <a:avLst/>
          </a:prstGeom>
          <a:noFill/>
          <a:ln w="9525" cap="flat" cmpd="sng">
            <a:solidFill>
              <a:schemeClr val="dk1"/>
            </a:solidFill>
            <a:prstDash val="solid"/>
            <a:round/>
            <a:headEnd type="none" w="med" len="med"/>
            <a:tailEnd type="none" w="med" len="med"/>
          </a:ln>
        </p:spPr>
      </p:cxnSp>
      <p:cxnSp>
        <p:nvCxnSpPr>
          <p:cNvPr id="366" name="Google Shape;366;p53"/>
          <p:cNvCxnSpPr/>
          <p:nvPr/>
        </p:nvCxnSpPr>
        <p:spPr>
          <a:xfrm>
            <a:off x="6900" y="317500"/>
            <a:ext cx="9152400" cy="0"/>
          </a:xfrm>
          <a:prstGeom prst="straightConnector1">
            <a:avLst/>
          </a:prstGeom>
          <a:noFill/>
          <a:ln w="9525" cap="flat" cmpd="sng">
            <a:solidFill>
              <a:srgbClr val="000000"/>
            </a:solidFill>
            <a:prstDash val="solid"/>
            <a:round/>
            <a:headEnd type="none" w="med" len="med"/>
            <a:tailEnd type="none" w="med" len="med"/>
          </a:ln>
        </p:spPr>
      </p:cxn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8EF"/>
        </a:solidFill>
        <a:effectLst/>
      </p:bgPr>
    </p:bg>
    <p:spTree>
      <p:nvGrpSpPr>
        <p:cNvPr id="1" name="Shape 370"/>
        <p:cNvGrpSpPr/>
        <p:nvPr/>
      </p:nvGrpSpPr>
      <p:grpSpPr>
        <a:xfrm>
          <a:off x="0" y="0"/>
          <a:ext cx="0" cy="0"/>
          <a:chOff x="0" y="0"/>
          <a:chExt cx="0" cy="0"/>
        </a:xfrm>
      </p:grpSpPr>
      <p:sp>
        <p:nvSpPr>
          <p:cNvPr id="371" name="Google Shape;371;p54"/>
          <p:cNvSpPr txBox="1"/>
          <p:nvPr/>
        </p:nvSpPr>
        <p:spPr>
          <a:xfrm>
            <a:off x="3105100" y="690325"/>
            <a:ext cx="3636300" cy="4311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 b="1">
                <a:solidFill>
                  <a:schemeClr val="dk1"/>
                </a:solidFill>
                <a:latin typeface="DM Sans"/>
                <a:ea typeface="DM Sans"/>
                <a:cs typeface="DM Sans"/>
                <a:sym typeface="DM Sans"/>
              </a:rPr>
              <a:t>In M202 Badge Title, students will employ the following learning principles: </a:t>
            </a:r>
            <a:endParaRPr sz="900" b="1">
              <a:solidFill>
                <a:schemeClr val="dk1"/>
              </a:solidFill>
              <a:latin typeface="DM Sans"/>
              <a:ea typeface="DM Sans"/>
              <a:cs typeface="DM Sans"/>
              <a:sym typeface="DM Sans"/>
            </a:endParaRPr>
          </a:p>
        </p:txBody>
      </p:sp>
      <p:sp>
        <p:nvSpPr>
          <p:cNvPr id="372" name="Google Shape;372;p54"/>
          <p:cNvSpPr txBox="1"/>
          <p:nvPr/>
        </p:nvSpPr>
        <p:spPr>
          <a:xfrm>
            <a:off x="3105100" y="1506075"/>
            <a:ext cx="4830900" cy="2268900"/>
          </a:xfrm>
          <a:prstGeom prst="rect">
            <a:avLst/>
          </a:prstGeom>
          <a:noFill/>
          <a:ln>
            <a:noFill/>
          </a:ln>
        </p:spPr>
        <p:txBody>
          <a:bodyPr spcFirstLastPara="1" wrap="square" lIns="0" tIns="0" rIns="0" bIns="0" anchor="t" anchorCtr="0">
            <a:spAutoFit/>
          </a:bodyPr>
          <a:lstStyle/>
          <a:p>
            <a:pPr marL="164592" lvl="0" indent="-167640" algn="l" rtl="0">
              <a:lnSpc>
                <a:spcPct val="115000"/>
              </a:lnSpc>
              <a:spcBef>
                <a:spcPts val="500"/>
              </a:spcBef>
              <a:spcAft>
                <a:spcPts val="0"/>
              </a:spcAft>
              <a:buClr>
                <a:schemeClr val="dk1"/>
              </a:buClr>
              <a:buSzPts val="1200"/>
              <a:buFont typeface="DM Sans"/>
              <a:buChar char="●"/>
            </a:pPr>
            <a:r>
              <a:rPr lang="en" sz="1200">
                <a:solidFill>
                  <a:schemeClr val="dk1"/>
                </a:solidFill>
                <a:latin typeface="DM Sans"/>
                <a:ea typeface="DM Sans"/>
                <a:cs typeface="DM Sans"/>
                <a:sym typeface="DM Sans"/>
              </a:rPr>
              <a:t>Engage with cognitively demanding tasks in heterogeneous settings (LP 1). </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 sz="1200">
                <a:solidFill>
                  <a:schemeClr val="dk1"/>
                </a:solidFill>
                <a:latin typeface="DM Sans"/>
                <a:ea typeface="DM Sans"/>
                <a:cs typeface="DM Sans"/>
                <a:sym typeface="DM Sans"/>
              </a:rPr>
              <a:t>Engage in social activities (LP 2).</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 sz="1200">
                <a:solidFill>
                  <a:schemeClr val="dk1"/>
                </a:solidFill>
                <a:latin typeface="DM Sans"/>
                <a:ea typeface="DM Sans"/>
                <a:cs typeface="DM Sans"/>
                <a:sym typeface="DM Sans"/>
              </a:rPr>
              <a:t>Build conceptual understanding through reasoning (LP 3).</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 sz="1200">
                <a:solidFill>
                  <a:schemeClr val="dk1"/>
                </a:solidFill>
                <a:latin typeface="DM Sans"/>
                <a:ea typeface="DM Sans"/>
                <a:cs typeface="DM Sans"/>
                <a:sym typeface="DM Sans"/>
              </a:rPr>
              <a:t>Have agency in their learning (LP 4). </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 sz="1200">
                <a:solidFill>
                  <a:schemeClr val="dk1"/>
                </a:solidFill>
                <a:latin typeface="DM Sans"/>
                <a:ea typeface="DM Sans"/>
                <a:cs typeface="DM Sans"/>
                <a:sym typeface="DM Sans"/>
              </a:rPr>
              <a:t>View mathematics as a human endeavor across centuries (LP 5).</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 sz="1200">
                <a:solidFill>
                  <a:schemeClr val="dk1"/>
                </a:solidFill>
                <a:latin typeface="DM Sans"/>
                <a:ea typeface="DM Sans"/>
                <a:cs typeface="DM Sans"/>
                <a:sym typeface="DM Sans"/>
              </a:rPr>
              <a:t>See mathematics as relevant (LP 6). </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 sz="1200">
                <a:solidFill>
                  <a:schemeClr val="dk1"/>
                </a:solidFill>
                <a:latin typeface="DM Sans"/>
                <a:ea typeface="DM Sans"/>
                <a:cs typeface="DM Sans"/>
                <a:sym typeface="DM Sans"/>
              </a:rPr>
              <a:t>Employ technology as a tool for problem-solving and understanding (LP 7).</a:t>
            </a:r>
            <a:endParaRPr sz="1200">
              <a:solidFill>
                <a:schemeClr val="dk1"/>
              </a:solidFill>
              <a:latin typeface="DM Sans"/>
              <a:ea typeface="DM Sans"/>
              <a:cs typeface="DM Sans"/>
              <a:sym typeface="DM Sans"/>
            </a:endParaRPr>
          </a:p>
        </p:txBody>
      </p:sp>
      <p:cxnSp>
        <p:nvCxnSpPr>
          <p:cNvPr id="373" name="Google Shape;373;p54"/>
          <p:cNvCxnSpPr/>
          <p:nvPr/>
        </p:nvCxnSpPr>
        <p:spPr>
          <a:xfrm>
            <a:off x="8834775" y="-6900"/>
            <a:ext cx="0" cy="5155800"/>
          </a:xfrm>
          <a:prstGeom prst="straightConnector1">
            <a:avLst/>
          </a:prstGeom>
          <a:noFill/>
          <a:ln w="9525" cap="flat" cmpd="sng">
            <a:solidFill>
              <a:srgbClr val="000000"/>
            </a:solidFill>
            <a:prstDash val="solid"/>
            <a:round/>
            <a:headEnd type="none" w="med" len="med"/>
            <a:tailEnd type="none" w="med" len="med"/>
          </a:ln>
        </p:spPr>
      </p:cxnSp>
      <p:sp>
        <p:nvSpPr>
          <p:cNvPr id="374" name="Google Shape;374;p54"/>
          <p:cNvSpPr/>
          <p:nvPr/>
        </p:nvSpPr>
        <p:spPr>
          <a:xfrm>
            <a:off x="0" y="0"/>
            <a:ext cx="2723400" cy="5143500"/>
          </a:xfrm>
          <a:prstGeom prst="rect">
            <a:avLst/>
          </a:prstGeom>
          <a:solidFill>
            <a:srgbClr val="BDF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75" name="Google Shape;375;p54"/>
          <p:cNvCxnSpPr/>
          <p:nvPr/>
        </p:nvCxnSpPr>
        <p:spPr>
          <a:xfrm>
            <a:off x="-13800" y="4831525"/>
            <a:ext cx="9173100" cy="0"/>
          </a:xfrm>
          <a:prstGeom prst="straightConnector1">
            <a:avLst/>
          </a:prstGeom>
          <a:noFill/>
          <a:ln w="9525" cap="flat" cmpd="sng">
            <a:solidFill>
              <a:srgbClr val="000000"/>
            </a:solidFill>
            <a:prstDash val="solid"/>
            <a:round/>
            <a:headEnd type="none" w="med" len="med"/>
            <a:tailEnd type="none" w="med" len="med"/>
          </a:ln>
        </p:spPr>
      </p:cxnSp>
      <p:cxnSp>
        <p:nvCxnSpPr>
          <p:cNvPr id="376" name="Google Shape;376;p54"/>
          <p:cNvCxnSpPr/>
          <p:nvPr/>
        </p:nvCxnSpPr>
        <p:spPr>
          <a:xfrm>
            <a:off x="2720450" y="-6900"/>
            <a:ext cx="0" cy="5155800"/>
          </a:xfrm>
          <a:prstGeom prst="straightConnector1">
            <a:avLst/>
          </a:prstGeom>
          <a:noFill/>
          <a:ln w="9525" cap="flat" cmpd="sng">
            <a:solidFill>
              <a:schemeClr val="dk1"/>
            </a:solidFill>
            <a:prstDash val="solid"/>
            <a:round/>
            <a:headEnd type="none" w="med" len="med"/>
            <a:tailEnd type="none" w="med" len="med"/>
          </a:ln>
        </p:spPr>
      </p:cxnSp>
      <p:cxnSp>
        <p:nvCxnSpPr>
          <p:cNvPr id="377" name="Google Shape;377;p54"/>
          <p:cNvCxnSpPr/>
          <p:nvPr/>
        </p:nvCxnSpPr>
        <p:spPr>
          <a:xfrm>
            <a:off x="6900" y="317500"/>
            <a:ext cx="9152400" cy="0"/>
          </a:xfrm>
          <a:prstGeom prst="straightConnector1">
            <a:avLst/>
          </a:prstGeom>
          <a:noFill/>
          <a:ln w="9525" cap="flat" cmpd="sng">
            <a:solidFill>
              <a:srgbClr val="000000"/>
            </a:solidFill>
            <a:prstDash val="solid"/>
            <a:round/>
            <a:headEnd type="none" w="med" len="med"/>
            <a:tailEnd type="none" w="med" len="med"/>
          </a:ln>
        </p:spPr>
      </p:cxnSp>
      <p:sp>
        <p:nvSpPr>
          <p:cNvPr id="378" name="Google Shape;378;p54"/>
          <p:cNvSpPr txBox="1"/>
          <p:nvPr/>
        </p:nvSpPr>
        <p:spPr>
          <a:xfrm>
            <a:off x="325175" y="647000"/>
            <a:ext cx="2169900" cy="812700"/>
          </a:xfrm>
          <a:prstGeom prst="rect">
            <a:avLst/>
          </a:prstGeom>
          <a:noFill/>
          <a:ln>
            <a:noFill/>
          </a:ln>
        </p:spPr>
        <p:txBody>
          <a:bodyPr spcFirstLastPara="1" wrap="square" lIns="0" tIns="0" rIns="0" bIns="0" anchor="t" anchorCtr="0">
            <a:spAutoFit/>
          </a:bodyPr>
          <a:lstStyle/>
          <a:p>
            <a:pPr marL="0" lvl="0" indent="0" algn="l" rtl="0">
              <a:lnSpc>
                <a:spcPct val="80000"/>
              </a:lnSpc>
              <a:spcBef>
                <a:spcPts val="0"/>
              </a:spcBef>
              <a:spcAft>
                <a:spcPts val="0"/>
              </a:spcAft>
              <a:buNone/>
            </a:pPr>
            <a:r>
              <a:rPr lang="en" sz="3300">
                <a:solidFill>
                  <a:schemeClr val="dk1"/>
                </a:solidFill>
                <a:latin typeface="Nanum Myeongjo"/>
                <a:ea typeface="Nanum Myeongjo"/>
                <a:cs typeface="Nanum Myeongjo"/>
                <a:sym typeface="Nanum Myeongjo"/>
              </a:rPr>
              <a:t>Learning</a:t>
            </a:r>
            <a:endParaRPr sz="3300">
              <a:solidFill>
                <a:schemeClr val="dk1"/>
              </a:solidFill>
              <a:latin typeface="Nanum Myeongjo"/>
              <a:ea typeface="Nanum Myeongjo"/>
              <a:cs typeface="Nanum Myeongjo"/>
              <a:sym typeface="Nanum Myeongjo"/>
            </a:endParaRPr>
          </a:p>
          <a:p>
            <a:pPr marL="0" lvl="0" indent="0" algn="l" rtl="0">
              <a:lnSpc>
                <a:spcPct val="80000"/>
              </a:lnSpc>
              <a:spcBef>
                <a:spcPts val="0"/>
              </a:spcBef>
              <a:spcAft>
                <a:spcPts val="0"/>
              </a:spcAft>
              <a:buNone/>
            </a:pPr>
            <a:r>
              <a:rPr lang="en" sz="3300">
                <a:solidFill>
                  <a:schemeClr val="dk1"/>
                </a:solidFill>
                <a:latin typeface="Nanum Myeongjo"/>
                <a:ea typeface="Nanum Myeongjo"/>
                <a:cs typeface="Nanum Myeongjo"/>
                <a:sym typeface="Nanum Myeongjo"/>
              </a:rPr>
              <a:t>Principles</a:t>
            </a:r>
            <a:endParaRPr sz="3300">
              <a:solidFill>
                <a:schemeClr val="dk1"/>
              </a:solidFill>
              <a:latin typeface="Nanum Myeongjo"/>
              <a:ea typeface="Nanum Myeongjo"/>
              <a:cs typeface="Nanum Myeongjo"/>
              <a:sym typeface="Nanum Myeongjo"/>
            </a:endParaRPr>
          </a:p>
        </p:txBody>
      </p:sp>
      <p:sp>
        <p:nvSpPr>
          <p:cNvPr id="379" name="Google Shape;379;p54"/>
          <p:cNvSpPr/>
          <p:nvPr/>
        </p:nvSpPr>
        <p:spPr>
          <a:xfrm>
            <a:off x="6543275" y="2578725"/>
            <a:ext cx="2169900" cy="2057700"/>
          </a:xfrm>
          <a:prstGeom prst="teardrop">
            <a:avLst>
              <a:gd name="adj" fmla="val 100000"/>
            </a:avLst>
          </a:prstGeom>
          <a:solidFill>
            <a:srgbClr val="145758"/>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1300" b="1">
                <a:solidFill>
                  <a:srgbClr val="83FBA3"/>
                </a:solidFill>
                <a:latin typeface="Proxima Nova"/>
                <a:ea typeface="Proxima Nova"/>
                <a:cs typeface="Proxima Nova"/>
                <a:sym typeface="Proxima Nova"/>
              </a:rPr>
              <a:t>Which of these principles does this task lend itself to? Which ones can the task be easily adapted to accommodate?</a:t>
            </a:r>
            <a:endParaRPr sz="1300">
              <a:latin typeface="Proxima Nova"/>
              <a:ea typeface="Proxima Nova"/>
              <a:cs typeface="Proxima Nova"/>
              <a:sym typeface="Proxima Nova"/>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8EF"/>
        </a:solidFill>
        <a:effectLst/>
      </p:bgPr>
    </p:bg>
    <p:spTree>
      <p:nvGrpSpPr>
        <p:cNvPr id="1" name="Shape 383"/>
        <p:cNvGrpSpPr/>
        <p:nvPr/>
      </p:nvGrpSpPr>
      <p:grpSpPr>
        <a:xfrm>
          <a:off x="0" y="0"/>
          <a:ext cx="0" cy="0"/>
          <a:chOff x="0" y="0"/>
          <a:chExt cx="0" cy="0"/>
        </a:xfrm>
      </p:grpSpPr>
      <p:sp>
        <p:nvSpPr>
          <p:cNvPr id="384" name="Google Shape;384;p55"/>
          <p:cNvSpPr txBox="1"/>
          <p:nvPr/>
        </p:nvSpPr>
        <p:spPr>
          <a:xfrm>
            <a:off x="3105100" y="690325"/>
            <a:ext cx="3636300" cy="4311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 b="1">
                <a:solidFill>
                  <a:schemeClr val="dk1"/>
                </a:solidFill>
                <a:latin typeface="DM Sans"/>
                <a:ea typeface="DM Sans"/>
                <a:cs typeface="DM Sans"/>
                <a:sym typeface="DM Sans"/>
              </a:rPr>
              <a:t>In M202 Badge Title, students will employ the following learning principles: </a:t>
            </a:r>
            <a:endParaRPr sz="900" b="1">
              <a:solidFill>
                <a:schemeClr val="dk1"/>
              </a:solidFill>
              <a:latin typeface="DM Sans"/>
              <a:ea typeface="DM Sans"/>
              <a:cs typeface="DM Sans"/>
              <a:sym typeface="DM Sans"/>
            </a:endParaRPr>
          </a:p>
        </p:txBody>
      </p:sp>
      <p:sp>
        <p:nvSpPr>
          <p:cNvPr id="385" name="Google Shape;385;p55"/>
          <p:cNvSpPr txBox="1"/>
          <p:nvPr/>
        </p:nvSpPr>
        <p:spPr>
          <a:xfrm>
            <a:off x="3105100" y="1506075"/>
            <a:ext cx="4830900" cy="2268900"/>
          </a:xfrm>
          <a:prstGeom prst="rect">
            <a:avLst/>
          </a:prstGeom>
          <a:noFill/>
          <a:ln>
            <a:noFill/>
          </a:ln>
        </p:spPr>
        <p:txBody>
          <a:bodyPr spcFirstLastPara="1" wrap="square" lIns="0" tIns="0" rIns="0" bIns="0" anchor="t" anchorCtr="0">
            <a:spAutoFit/>
          </a:bodyPr>
          <a:lstStyle/>
          <a:p>
            <a:pPr marL="164592" lvl="0" indent="-167640" algn="l" rtl="0">
              <a:lnSpc>
                <a:spcPct val="115000"/>
              </a:lnSpc>
              <a:spcBef>
                <a:spcPts val="500"/>
              </a:spcBef>
              <a:spcAft>
                <a:spcPts val="0"/>
              </a:spcAft>
              <a:buClr>
                <a:schemeClr val="dk1"/>
              </a:buClr>
              <a:buSzPts val="1200"/>
              <a:buFont typeface="DM Sans"/>
              <a:buChar char="●"/>
            </a:pPr>
            <a:r>
              <a:rPr lang="en" sz="1200">
                <a:solidFill>
                  <a:schemeClr val="dk1"/>
                </a:solidFill>
                <a:latin typeface="DM Sans"/>
                <a:ea typeface="DM Sans"/>
                <a:cs typeface="DM Sans"/>
                <a:sym typeface="DM Sans"/>
              </a:rPr>
              <a:t>Engage with cognitively demanding tasks in heterogeneous settings (LP 1). </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 sz="1200">
                <a:solidFill>
                  <a:schemeClr val="dk1"/>
                </a:solidFill>
                <a:latin typeface="DM Sans"/>
                <a:ea typeface="DM Sans"/>
                <a:cs typeface="DM Sans"/>
                <a:sym typeface="DM Sans"/>
              </a:rPr>
              <a:t>Engage in social activities (LP 2).</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 sz="1200">
                <a:solidFill>
                  <a:schemeClr val="dk1"/>
                </a:solidFill>
                <a:latin typeface="DM Sans"/>
                <a:ea typeface="DM Sans"/>
                <a:cs typeface="DM Sans"/>
                <a:sym typeface="DM Sans"/>
              </a:rPr>
              <a:t>Build conceptual understanding through reasoning (LP 3).</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 sz="1200">
                <a:solidFill>
                  <a:schemeClr val="dk1"/>
                </a:solidFill>
                <a:latin typeface="DM Sans"/>
                <a:ea typeface="DM Sans"/>
                <a:cs typeface="DM Sans"/>
                <a:sym typeface="DM Sans"/>
              </a:rPr>
              <a:t>Have agency in their learning (LP 4). </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 sz="1200">
                <a:solidFill>
                  <a:schemeClr val="dk1"/>
                </a:solidFill>
                <a:latin typeface="DM Sans"/>
                <a:ea typeface="DM Sans"/>
                <a:cs typeface="DM Sans"/>
                <a:sym typeface="DM Sans"/>
              </a:rPr>
              <a:t>View mathematics as a human endeavor across centuries (LP 5).</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 sz="1200">
                <a:solidFill>
                  <a:schemeClr val="dk1"/>
                </a:solidFill>
                <a:latin typeface="DM Sans"/>
                <a:ea typeface="DM Sans"/>
                <a:cs typeface="DM Sans"/>
                <a:sym typeface="DM Sans"/>
              </a:rPr>
              <a:t>See mathematics as relevant (LP 6). </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 sz="1200">
                <a:solidFill>
                  <a:schemeClr val="dk1"/>
                </a:solidFill>
                <a:latin typeface="DM Sans"/>
                <a:ea typeface="DM Sans"/>
                <a:cs typeface="DM Sans"/>
                <a:sym typeface="DM Sans"/>
              </a:rPr>
              <a:t>Employ technology as a tool for problem-solving and understanding (LP 7).</a:t>
            </a:r>
            <a:endParaRPr sz="1200">
              <a:solidFill>
                <a:schemeClr val="dk1"/>
              </a:solidFill>
              <a:latin typeface="DM Sans"/>
              <a:ea typeface="DM Sans"/>
              <a:cs typeface="DM Sans"/>
              <a:sym typeface="DM Sans"/>
            </a:endParaRPr>
          </a:p>
        </p:txBody>
      </p:sp>
      <p:cxnSp>
        <p:nvCxnSpPr>
          <p:cNvPr id="386" name="Google Shape;386;p55"/>
          <p:cNvCxnSpPr/>
          <p:nvPr/>
        </p:nvCxnSpPr>
        <p:spPr>
          <a:xfrm>
            <a:off x="8834775" y="-6900"/>
            <a:ext cx="0" cy="5155800"/>
          </a:xfrm>
          <a:prstGeom prst="straightConnector1">
            <a:avLst/>
          </a:prstGeom>
          <a:noFill/>
          <a:ln w="9525" cap="flat" cmpd="sng">
            <a:solidFill>
              <a:srgbClr val="000000"/>
            </a:solidFill>
            <a:prstDash val="solid"/>
            <a:round/>
            <a:headEnd type="none" w="med" len="med"/>
            <a:tailEnd type="none" w="med" len="med"/>
          </a:ln>
        </p:spPr>
      </p:cxnSp>
      <p:sp>
        <p:nvSpPr>
          <p:cNvPr id="387" name="Google Shape;387;p55"/>
          <p:cNvSpPr/>
          <p:nvPr/>
        </p:nvSpPr>
        <p:spPr>
          <a:xfrm>
            <a:off x="0" y="0"/>
            <a:ext cx="2723400" cy="5143500"/>
          </a:xfrm>
          <a:prstGeom prst="rect">
            <a:avLst/>
          </a:prstGeom>
          <a:solidFill>
            <a:srgbClr val="BDF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88" name="Google Shape;388;p55"/>
          <p:cNvCxnSpPr/>
          <p:nvPr/>
        </p:nvCxnSpPr>
        <p:spPr>
          <a:xfrm>
            <a:off x="-13800" y="4831525"/>
            <a:ext cx="9173100" cy="0"/>
          </a:xfrm>
          <a:prstGeom prst="straightConnector1">
            <a:avLst/>
          </a:prstGeom>
          <a:noFill/>
          <a:ln w="9525" cap="flat" cmpd="sng">
            <a:solidFill>
              <a:srgbClr val="000000"/>
            </a:solidFill>
            <a:prstDash val="solid"/>
            <a:round/>
            <a:headEnd type="none" w="med" len="med"/>
            <a:tailEnd type="none" w="med" len="med"/>
          </a:ln>
        </p:spPr>
      </p:cxnSp>
      <p:cxnSp>
        <p:nvCxnSpPr>
          <p:cNvPr id="389" name="Google Shape;389;p55"/>
          <p:cNvCxnSpPr/>
          <p:nvPr/>
        </p:nvCxnSpPr>
        <p:spPr>
          <a:xfrm>
            <a:off x="2720450" y="-6900"/>
            <a:ext cx="0" cy="5155800"/>
          </a:xfrm>
          <a:prstGeom prst="straightConnector1">
            <a:avLst/>
          </a:prstGeom>
          <a:noFill/>
          <a:ln w="9525" cap="flat" cmpd="sng">
            <a:solidFill>
              <a:schemeClr val="dk1"/>
            </a:solidFill>
            <a:prstDash val="solid"/>
            <a:round/>
            <a:headEnd type="none" w="med" len="med"/>
            <a:tailEnd type="none" w="med" len="med"/>
          </a:ln>
        </p:spPr>
      </p:cxnSp>
      <p:sp>
        <p:nvSpPr>
          <p:cNvPr id="390" name="Google Shape;390;p55"/>
          <p:cNvSpPr/>
          <p:nvPr/>
        </p:nvSpPr>
        <p:spPr>
          <a:xfrm>
            <a:off x="6543275" y="2578725"/>
            <a:ext cx="1946100" cy="1946100"/>
          </a:xfrm>
          <a:prstGeom prst="teardrop">
            <a:avLst>
              <a:gd name="adj" fmla="val 100000"/>
            </a:avLst>
          </a:prstGeom>
          <a:solidFill>
            <a:srgbClr val="1457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55"/>
          <p:cNvSpPr txBox="1"/>
          <p:nvPr/>
        </p:nvSpPr>
        <p:spPr>
          <a:xfrm>
            <a:off x="6739325" y="3235575"/>
            <a:ext cx="1554000" cy="7389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 sz="1600" b="1">
                <a:solidFill>
                  <a:srgbClr val="83FBA3"/>
                </a:solidFill>
                <a:latin typeface="DM Sans"/>
                <a:ea typeface="DM Sans"/>
                <a:cs typeface="DM Sans"/>
                <a:sym typeface="DM Sans"/>
              </a:rPr>
              <a:t>Share what </a:t>
            </a:r>
            <a:br>
              <a:rPr lang="en" sz="1600" b="1">
                <a:solidFill>
                  <a:srgbClr val="83FBA3"/>
                </a:solidFill>
                <a:latin typeface="DM Sans"/>
                <a:ea typeface="DM Sans"/>
                <a:cs typeface="DM Sans"/>
                <a:sym typeface="DM Sans"/>
              </a:rPr>
            </a:br>
            <a:r>
              <a:rPr lang="en" sz="1600" b="1">
                <a:solidFill>
                  <a:srgbClr val="83FBA3"/>
                </a:solidFill>
                <a:latin typeface="DM Sans"/>
                <a:ea typeface="DM Sans"/>
                <a:cs typeface="DM Sans"/>
                <a:sym typeface="DM Sans"/>
              </a:rPr>
              <a:t>you came up with!</a:t>
            </a:r>
            <a:endParaRPr sz="1000" b="1">
              <a:solidFill>
                <a:srgbClr val="83FBA3"/>
              </a:solidFill>
              <a:latin typeface="DM Sans"/>
              <a:ea typeface="DM Sans"/>
              <a:cs typeface="DM Sans"/>
              <a:sym typeface="DM Sans"/>
            </a:endParaRPr>
          </a:p>
        </p:txBody>
      </p:sp>
      <p:cxnSp>
        <p:nvCxnSpPr>
          <p:cNvPr id="392" name="Google Shape;392;p55"/>
          <p:cNvCxnSpPr/>
          <p:nvPr/>
        </p:nvCxnSpPr>
        <p:spPr>
          <a:xfrm>
            <a:off x="6900" y="317500"/>
            <a:ext cx="9152400" cy="0"/>
          </a:xfrm>
          <a:prstGeom prst="straightConnector1">
            <a:avLst/>
          </a:prstGeom>
          <a:noFill/>
          <a:ln w="9525" cap="flat" cmpd="sng">
            <a:solidFill>
              <a:srgbClr val="000000"/>
            </a:solidFill>
            <a:prstDash val="solid"/>
            <a:round/>
            <a:headEnd type="none" w="med" len="med"/>
            <a:tailEnd type="none" w="med" len="med"/>
          </a:ln>
        </p:spPr>
      </p:cxnSp>
      <p:sp>
        <p:nvSpPr>
          <p:cNvPr id="393" name="Google Shape;393;p55"/>
          <p:cNvSpPr txBox="1"/>
          <p:nvPr/>
        </p:nvSpPr>
        <p:spPr>
          <a:xfrm>
            <a:off x="325175" y="647000"/>
            <a:ext cx="2169900" cy="812700"/>
          </a:xfrm>
          <a:prstGeom prst="rect">
            <a:avLst/>
          </a:prstGeom>
          <a:noFill/>
          <a:ln>
            <a:noFill/>
          </a:ln>
        </p:spPr>
        <p:txBody>
          <a:bodyPr spcFirstLastPara="1" wrap="square" lIns="0" tIns="0" rIns="0" bIns="0" anchor="t" anchorCtr="0">
            <a:spAutoFit/>
          </a:bodyPr>
          <a:lstStyle/>
          <a:p>
            <a:pPr marL="0" lvl="0" indent="0" algn="l" rtl="0">
              <a:lnSpc>
                <a:spcPct val="80000"/>
              </a:lnSpc>
              <a:spcBef>
                <a:spcPts val="0"/>
              </a:spcBef>
              <a:spcAft>
                <a:spcPts val="0"/>
              </a:spcAft>
              <a:buNone/>
            </a:pPr>
            <a:r>
              <a:rPr lang="en" sz="3300">
                <a:solidFill>
                  <a:schemeClr val="dk1"/>
                </a:solidFill>
                <a:latin typeface="Nanum Myeongjo"/>
                <a:ea typeface="Nanum Myeongjo"/>
                <a:cs typeface="Nanum Myeongjo"/>
                <a:sym typeface="Nanum Myeongjo"/>
              </a:rPr>
              <a:t>Learning</a:t>
            </a:r>
            <a:endParaRPr sz="3300">
              <a:solidFill>
                <a:schemeClr val="dk1"/>
              </a:solidFill>
              <a:latin typeface="Nanum Myeongjo"/>
              <a:ea typeface="Nanum Myeongjo"/>
              <a:cs typeface="Nanum Myeongjo"/>
              <a:sym typeface="Nanum Myeongjo"/>
            </a:endParaRPr>
          </a:p>
          <a:p>
            <a:pPr marL="0" lvl="0" indent="0" algn="l" rtl="0">
              <a:lnSpc>
                <a:spcPct val="80000"/>
              </a:lnSpc>
              <a:spcBef>
                <a:spcPts val="0"/>
              </a:spcBef>
              <a:spcAft>
                <a:spcPts val="0"/>
              </a:spcAft>
              <a:buNone/>
            </a:pPr>
            <a:r>
              <a:rPr lang="en" sz="3300">
                <a:solidFill>
                  <a:schemeClr val="dk1"/>
                </a:solidFill>
                <a:latin typeface="Nanum Myeongjo"/>
                <a:ea typeface="Nanum Myeongjo"/>
                <a:cs typeface="Nanum Myeongjo"/>
                <a:sym typeface="Nanum Myeongjo"/>
              </a:rPr>
              <a:t>Principles</a:t>
            </a:r>
            <a:endParaRPr sz="3300">
              <a:solidFill>
                <a:schemeClr val="dk1"/>
              </a:solidFill>
              <a:latin typeface="Nanum Myeongjo"/>
              <a:ea typeface="Nanum Myeongjo"/>
              <a:cs typeface="Nanum Myeongjo"/>
              <a:sym typeface="Nanum Myeongjo"/>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83FBA3"/>
        </a:solidFill>
        <a:effectLst/>
      </p:bgPr>
    </p:bg>
    <p:spTree>
      <p:nvGrpSpPr>
        <p:cNvPr id="1" name="Shape 397"/>
        <p:cNvGrpSpPr/>
        <p:nvPr/>
      </p:nvGrpSpPr>
      <p:grpSpPr>
        <a:xfrm>
          <a:off x="0" y="0"/>
          <a:ext cx="0" cy="0"/>
          <a:chOff x="0" y="0"/>
          <a:chExt cx="0" cy="0"/>
        </a:xfrm>
      </p:grpSpPr>
      <p:cxnSp>
        <p:nvCxnSpPr>
          <p:cNvPr id="398" name="Google Shape;398;p56"/>
          <p:cNvCxnSpPr/>
          <p:nvPr/>
        </p:nvCxnSpPr>
        <p:spPr>
          <a:xfrm>
            <a:off x="3115350" y="300"/>
            <a:ext cx="0" cy="5141400"/>
          </a:xfrm>
          <a:prstGeom prst="straightConnector1">
            <a:avLst/>
          </a:prstGeom>
          <a:noFill/>
          <a:ln w="9525" cap="flat" cmpd="sng">
            <a:solidFill>
              <a:schemeClr val="dk2"/>
            </a:solidFill>
            <a:prstDash val="solid"/>
            <a:round/>
            <a:headEnd type="none" w="med" len="med"/>
            <a:tailEnd type="none" w="med" len="med"/>
          </a:ln>
        </p:spPr>
      </p:cxnSp>
      <p:sp>
        <p:nvSpPr>
          <p:cNvPr id="399" name="Google Shape;399;p56"/>
          <p:cNvSpPr txBox="1"/>
          <p:nvPr/>
        </p:nvSpPr>
        <p:spPr>
          <a:xfrm>
            <a:off x="3419850" y="303450"/>
            <a:ext cx="4318200" cy="15759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None/>
            </a:pPr>
            <a:r>
              <a:rPr lang="en" sz="5200">
                <a:solidFill>
                  <a:schemeClr val="dk1"/>
                </a:solidFill>
                <a:latin typeface="Nanum Myeongjo"/>
                <a:ea typeface="Nanum Myeongjo"/>
                <a:cs typeface="Nanum Myeongjo"/>
                <a:sym typeface="Nanum Myeongjo"/>
              </a:rPr>
              <a:t>Task 1: Student Work</a:t>
            </a:r>
            <a:endParaRPr sz="5200">
              <a:solidFill>
                <a:schemeClr val="dk1"/>
              </a:solidFill>
              <a:latin typeface="Nanum Myeongjo"/>
              <a:ea typeface="Nanum Myeongjo"/>
              <a:cs typeface="Nanum Myeongjo"/>
              <a:sym typeface="Nanum Myeongjo"/>
            </a:endParaRPr>
          </a:p>
        </p:txBody>
      </p:sp>
      <p:sp>
        <p:nvSpPr>
          <p:cNvPr id="400" name="Google Shape;400;p56"/>
          <p:cNvSpPr txBox="1"/>
          <p:nvPr/>
        </p:nvSpPr>
        <p:spPr>
          <a:xfrm>
            <a:off x="615900" y="303450"/>
            <a:ext cx="1441500" cy="13785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None/>
            </a:pPr>
            <a:r>
              <a:rPr lang="en" sz="5200">
                <a:solidFill>
                  <a:schemeClr val="dk1"/>
                </a:solidFill>
                <a:latin typeface="Nanum Myeongjo"/>
                <a:ea typeface="Nanum Myeongjo"/>
                <a:cs typeface="Nanum Myeongjo"/>
                <a:sym typeface="Nanum Myeongjo"/>
              </a:rPr>
              <a:t>03</a:t>
            </a:r>
            <a:endParaRPr sz="5200">
              <a:solidFill>
                <a:schemeClr val="dk1"/>
              </a:solidFill>
              <a:latin typeface="Nanum Myeongjo"/>
              <a:ea typeface="Nanum Myeongjo"/>
              <a:cs typeface="Nanum Myeongjo"/>
              <a:sym typeface="Nanum Myeongjo"/>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145758"/>
        </a:solidFill>
        <a:effectLst/>
      </p:bgPr>
    </p:bg>
    <p:spTree>
      <p:nvGrpSpPr>
        <p:cNvPr id="1" name="Shape 404"/>
        <p:cNvGrpSpPr/>
        <p:nvPr/>
      </p:nvGrpSpPr>
      <p:grpSpPr>
        <a:xfrm>
          <a:off x="0" y="0"/>
          <a:ext cx="0" cy="0"/>
          <a:chOff x="0" y="0"/>
          <a:chExt cx="0" cy="0"/>
        </a:xfrm>
      </p:grpSpPr>
      <p:cxnSp>
        <p:nvCxnSpPr>
          <p:cNvPr id="405" name="Google Shape;405;p57"/>
          <p:cNvCxnSpPr/>
          <p:nvPr/>
        </p:nvCxnSpPr>
        <p:spPr>
          <a:xfrm>
            <a:off x="312775" y="-13900"/>
            <a:ext cx="0" cy="5178300"/>
          </a:xfrm>
          <a:prstGeom prst="straightConnector1">
            <a:avLst/>
          </a:prstGeom>
          <a:noFill/>
          <a:ln w="9525" cap="flat" cmpd="sng">
            <a:solidFill>
              <a:srgbClr val="83FBA3"/>
            </a:solidFill>
            <a:prstDash val="solid"/>
            <a:round/>
            <a:headEnd type="none" w="med" len="med"/>
            <a:tailEnd type="none" w="med" len="med"/>
          </a:ln>
        </p:spPr>
      </p:cxnSp>
      <p:cxnSp>
        <p:nvCxnSpPr>
          <p:cNvPr id="406" name="Google Shape;406;p57"/>
          <p:cNvCxnSpPr/>
          <p:nvPr/>
        </p:nvCxnSpPr>
        <p:spPr>
          <a:xfrm rot="10800000">
            <a:off x="-100" y="4837750"/>
            <a:ext cx="9202800" cy="0"/>
          </a:xfrm>
          <a:prstGeom prst="straightConnector1">
            <a:avLst/>
          </a:prstGeom>
          <a:noFill/>
          <a:ln w="9525" cap="flat" cmpd="sng">
            <a:solidFill>
              <a:srgbClr val="83FBA3"/>
            </a:solidFill>
            <a:prstDash val="solid"/>
            <a:round/>
            <a:headEnd type="none" w="med" len="med"/>
            <a:tailEnd type="none" w="med" len="med"/>
          </a:ln>
        </p:spPr>
      </p:cxnSp>
      <p:sp>
        <p:nvSpPr>
          <p:cNvPr id="407" name="Google Shape;407;p57"/>
          <p:cNvSpPr txBox="1"/>
          <p:nvPr/>
        </p:nvSpPr>
        <p:spPr>
          <a:xfrm>
            <a:off x="664600" y="1027825"/>
            <a:ext cx="8098800" cy="3617100"/>
          </a:xfrm>
          <a:prstGeom prst="rect">
            <a:avLst/>
          </a:prstGeom>
          <a:noFill/>
          <a:ln>
            <a:noFill/>
          </a:ln>
        </p:spPr>
        <p:txBody>
          <a:bodyPr spcFirstLastPara="1" wrap="square" lIns="0" tIns="0" rIns="0" bIns="0" anchor="t" anchorCtr="0">
            <a:spAutoFit/>
          </a:bodyPr>
          <a:lstStyle/>
          <a:p>
            <a:pPr marL="0" lvl="0" indent="0" algn="l" rtl="0">
              <a:lnSpc>
                <a:spcPct val="115000"/>
              </a:lnSpc>
              <a:spcBef>
                <a:spcPts val="0"/>
              </a:spcBef>
              <a:spcAft>
                <a:spcPts val="0"/>
              </a:spcAft>
              <a:buClr>
                <a:schemeClr val="dk1"/>
              </a:buClr>
              <a:buSzPts val="1100"/>
              <a:buFont typeface="Arial"/>
              <a:buNone/>
            </a:pPr>
            <a:r>
              <a:rPr lang="en" sz="1800">
                <a:solidFill>
                  <a:schemeClr val="lt1"/>
                </a:solidFill>
                <a:latin typeface="DM Sans"/>
                <a:ea typeface="DM Sans"/>
                <a:cs typeface="DM Sans"/>
                <a:sym typeface="DM Sans"/>
              </a:rPr>
              <a:t>“Undoing the harms of ability labeling is not just an issue of changing our language or implementing a standardized set of “best practices” or policies. It requires sustained action and ongoing learning at every level of our educational system, from individual classrooms to schools, school districts, universities, regions, states/provinces, and the nation. Many curricula, assessments, and instructional practices reproduce stratification—labeling students, their problem-solving strategies, and the learning opportunities they should receive on a scale from “remedial” to “sophisticated” (e.g., test score categories, systems for grouping students based on perceived ability, and strategies for sequencing student work for mathematical discussions). “</a:t>
            </a:r>
            <a:endParaRPr sz="1800">
              <a:solidFill>
                <a:schemeClr val="lt1"/>
              </a:solidFill>
              <a:latin typeface="DM Sans"/>
              <a:ea typeface="DM Sans"/>
              <a:cs typeface="DM Sans"/>
              <a:sym typeface="DM Sans"/>
            </a:endParaRPr>
          </a:p>
          <a:p>
            <a:pPr marL="0" lvl="0" indent="0" algn="r" rtl="0">
              <a:lnSpc>
                <a:spcPct val="115000"/>
              </a:lnSpc>
              <a:spcBef>
                <a:spcPts val="1200"/>
              </a:spcBef>
              <a:spcAft>
                <a:spcPts val="1200"/>
              </a:spcAft>
              <a:buClr>
                <a:schemeClr val="dk1"/>
              </a:buClr>
              <a:buSzPts val="1100"/>
              <a:buFont typeface="Arial"/>
              <a:buNone/>
            </a:pPr>
            <a:r>
              <a:rPr lang="en" sz="1800">
                <a:solidFill>
                  <a:schemeClr val="lt1"/>
                </a:solidFill>
                <a:latin typeface="DM Sans"/>
                <a:ea typeface="DM Sans"/>
                <a:cs typeface="DM Sans"/>
                <a:sym typeface="DM Sans"/>
              </a:rPr>
              <a:t>-National Council of Teachers of Mathematics </a:t>
            </a:r>
            <a:endParaRPr sz="1500">
              <a:solidFill>
                <a:schemeClr val="lt1"/>
              </a:solidFill>
              <a:latin typeface="DM Sans"/>
              <a:ea typeface="DM Sans"/>
              <a:cs typeface="DM Sans"/>
              <a:sym typeface="DM Sans"/>
            </a:endParaRPr>
          </a:p>
        </p:txBody>
      </p:sp>
      <p:sp>
        <p:nvSpPr>
          <p:cNvPr id="408" name="Google Shape;408;p57"/>
          <p:cNvSpPr txBox="1"/>
          <p:nvPr/>
        </p:nvSpPr>
        <p:spPr>
          <a:xfrm>
            <a:off x="615900" y="368375"/>
            <a:ext cx="7681200" cy="538800"/>
          </a:xfrm>
          <a:prstGeom prst="rect">
            <a:avLst/>
          </a:prstGeom>
          <a:noFill/>
          <a:ln>
            <a:noFill/>
          </a:ln>
        </p:spPr>
        <p:txBody>
          <a:bodyPr spcFirstLastPara="1" wrap="square" lIns="0" tIns="0" rIns="0" bIns="0" anchor="t" anchorCtr="0">
            <a:spAutoFit/>
          </a:bodyPr>
          <a:lstStyle/>
          <a:p>
            <a:pPr marL="0" lvl="0" indent="0" algn="l" rtl="0">
              <a:spcBef>
                <a:spcPts val="0"/>
              </a:spcBef>
              <a:spcAft>
                <a:spcPts val="1000"/>
              </a:spcAft>
              <a:buNone/>
            </a:pPr>
            <a:r>
              <a:rPr lang="en" sz="3500">
                <a:solidFill>
                  <a:srgbClr val="83FBA3"/>
                </a:solidFill>
                <a:latin typeface="Nanum Myeongjo"/>
                <a:ea typeface="Nanum Myeongjo"/>
                <a:cs typeface="Nanum Myeongjo"/>
                <a:sym typeface="Nanum Myeongjo"/>
              </a:rPr>
              <a:t>What is the impact of our labels?</a:t>
            </a:r>
            <a:endParaRPr sz="3500">
              <a:solidFill>
                <a:srgbClr val="83FBA3"/>
              </a:solidFill>
              <a:latin typeface="Nanum Myeongjo"/>
              <a:ea typeface="Nanum Myeongjo"/>
              <a:cs typeface="Nanum Myeongjo"/>
              <a:sym typeface="Nanum Myeongjo"/>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C9FC8D"/>
        </a:solidFill>
        <a:effectLst/>
      </p:bgPr>
    </p:bg>
    <p:spTree>
      <p:nvGrpSpPr>
        <p:cNvPr id="1" name="Shape 412"/>
        <p:cNvGrpSpPr/>
        <p:nvPr/>
      </p:nvGrpSpPr>
      <p:grpSpPr>
        <a:xfrm>
          <a:off x="0" y="0"/>
          <a:ext cx="0" cy="0"/>
          <a:chOff x="0" y="0"/>
          <a:chExt cx="0" cy="0"/>
        </a:xfrm>
      </p:grpSpPr>
      <p:sp>
        <p:nvSpPr>
          <p:cNvPr id="413" name="Google Shape;413;p58"/>
          <p:cNvSpPr txBox="1"/>
          <p:nvPr/>
        </p:nvSpPr>
        <p:spPr>
          <a:xfrm>
            <a:off x="615900" y="2077375"/>
            <a:ext cx="2617200" cy="347100"/>
          </a:xfrm>
          <a:prstGeom prst="rect">
            <a:avLst/>
          </a:prstGeom>
          <a:noFill/>
          <a:ln>
            <a:noFill/>
          </a:ln>
        </p:spPr>
        <p:txBody>
          <a:bodyPr spcFirstLastPara="1" wrap="square" lIns="91425" tIns="0" rIns="0" bIns="0" anchor="t" anchorCtr="0">
            <a:spAutoFit/>
          </a:bodyPr>
          <a:lstStyle/>
          <a:p>
            <a:pPr marL="82296" lvl="0" indent="-152146" algn="l" rtl="0">
              <a:lnSpc>
                <a:spcPct val="105000"/>
              </a:lnSpc>
              <a:spcBef>
                <a:spcPts val="1200"/>
              </a:spcBef>
              <a:spcAft>
                <a:spcPts val="0"/>
              </a:spcAft>
              <a:buClr>
                <a:schemeClr val="dk1"/>
              </a:buClr>
              <a:buSzPts val="1100"/>
              <a:buFont typeface="DM Sans"/>
              <a:buChar char="●"/>
            </a:pPr>
            <a:r>
              <a:rPr lang="en" sz="1100">
                <a:solidFill>
                  <a:schemeClr val="dk1"/>
                </a:solidFill>
                <a:latin typeface="DM Sans"/>
                <a:ea typeface="DM Sans"/>
                <a:cs typeface="DM Sans"/>
                <a:sym typeface="DM Sans"/>
              </a:rPr>
              <a:t>One thing you notice about each piece of student work.</a:t>
            </a:r>
            <a:endParaRPr sz="1100">
              <a:solidFill>
                <a:schemeClr val="dk1"/>
              </a:solidFill>
              <a:latin typeface="DM Sans"/>
              <a:ea typeface="DM Sans"/>
              <a:cs typeface="DM Sans"/>
              <a:sym typeface="DM Sans"/>
            </a:endParaRPr>
          </a:p>
        </p:txBody>
      </p:sp>
      <p:sp>
        <p:nvSpPr>
          <p:cNvPr id="414" name="Google Shape;414;p58"/>
          <p:cNvSpPr txBox="1"/>
          <p:nvPr/>
        </p:nvSpPr>
        <p:spPr>
          <a:xfrm>
            <a:off x="615900" y="1764850"/>
            <a:ext cx="2617200" cy="169200"/>
          </a:xfrm>
          <a:prstGeom prst="rect">
            <a:avLst/>
          </a:prstGeom>
          <a:noFill/>
          <a:ln>
            <a:noFill/>
          </a:ln>
        </p:spPr>
        <p:txBody>
          <a:bodyPr spcFirstLastPara="1" wrap="square" lIns="0" tIns="0" rIns="0" bIns="0" anchor="t" anchorCtr="0">
            <a:spAutoFit/>
          </a:bodyPr>
          <a:lstStyle/>
          <a:p>
            <a:pPr marL="0" lvl="0" indent="0" algn="l" rtl="0">
              <a:lnSpc>
                <a:spcPct val="105000"/>
              </a:lnSpc>
              <a:spcBef>
                <a:spcPts val="0"/>
              </a:spcBef>
              <a:spcAft>
                <a:spcPts val="0"/>
              </a:spcAft>
              <a:buNone/>
            </a:pPr>
            <a:r>
              <a:rPr lang="en" sz="1100">
                <a:solidFill>
                  <a:schemeClr val="dk1"/>
                </a:solidFill>
                <a:latin typeface="DM Sans Medium"/>
                <a:ea typeface="DM Sans Medium"/>
                <a:cs typeface="DM Sans Medium"/>
                <a:sym typeface="DM Sans Medium"/>
              </a:rPr>
              <a:t>Jot down</a:t>
            </a:r>
            <a:endParaRPr sz="1100">
              <a:latin typeface="DM Sans Medium"/>
              <a:ea typeface="DM Sans Medium"/>
              <a:cs typeface="DM Sans Medium"/>
              <a:sym typeface="DM Sans Medium"/>
            </a:endParaRPr>
          </a:p>
        </p:txBody>
      </p:sp>
      <p:cxnSp>
        <p:nvCxnSpPr>
          <p:cNvPr id="415" name="Google Shape;415;p58"/>
          <p:cNvCxnSpPr/>
          <p:nvPr/>
        </p:nvCxnSpPr>
        <p:spPr>
          <a:xfrm>
            <a:off x="-2700" y="1482784"/>
            <a:ext cx="9149400" cy="0"/>
          </a:xfrm>
          <a:prstGeom prst="straightConnector1">
            <a:avLst/>
          </a:prstGeom>
          <a:noFill/>
          <a:ln w="9525" cap="flat" cmpd="sng">
            <a:solidFill>
              <a:schemeClr val="dk1"/>
            </a:solidFill>
            <a:prstDash val="solid"/>
            <a:round/>
            <a:headEnd type="none" w="med" len="med"/>
            <a:tailEnd type="none" w="med" len="med"/>
          </a:ln>
        </p:spPr>
      </p:cxnSp>
      <p:cxnSp>
        <p:nvCxnSpPr>
          <p:cNvPr id="416" name="Google Shape;416;p58"/>
          <p:cNvCxnSpPr/>
          <p:nvPr/>
        </p:nvCxnSpPr>
        <p:spPr>
          <a:xfrm>
            <a:off x="7081850" y="300"/>
            <a:ext cx="0" cy="5141400"/>
          </a:xfrm>
          <a:prstGeom prst="straightConnector1">
            <a:avLst/>
          </a:prstGeom>
          <a:noFill/>
          <a:ln w="9525" cap="flat" cmpd="sng">
            <a:solidFill>
              <a:schemeClr val="dk2"/>
            </a:solidFill>
            <a:prstDash val="solid"/>
            <a:round/>
            <a:headEnd type="none" w="med" len="med"/>
            <a:tailEnd type="none" w="med" len="med"/>
          </a:ln>
        </p:spPr>
      </p:cxnSp>
      <p:sp>
        <p:nvSpPr>
          <p:cNvPr id="417" name="Google Shape;417;p58"/>
          <p:cNvSpPr txBox="1"/>
          <p:nvPr/>
        </p:nvSpPr>
        <p:spPr>
          <a:xfrm>
            <a:off x="615900" y="303450"/>
            <a:ext cx="5453700" cy="914400"/>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None/>
            </a:pPr>
            <a:r>
              <a:rPr lang="en" sz="3300">
                <a:solidFill>
                  <a:schemeClr val="dk1"/>
                </a:solidFill>
                <a:latin typeface="Nanum Myeongjo"/>
                <a:ea typeface="Nanum Myeongjo"/>
                <a:cs typeface="Nanum Myeongjo"/>
                <a:sym typeface="Nanum Myeongjo"/>
              </a:rPr>
              <a:t>Round 1:What </a:t>
            </a:r>
            <a:br>
              <a:rPr lang="en" sz="3300">
                <a:solidFill>
                  <a:schemeClr val="dk1"/>
                </a:solidFill>
                <a:latin typeface="Nanum Myeongjo"/>
                <a:ea typeface="Nanum Myeongjo"/>
                <a:cs typeface="Nanum Myeongjo"/>
                <a:sym typeface="Nanum Myeongjo"/>
              </a:rPr>
            </a:br>
            <a:r>
              <a:rPr lang="en" sz="3300">
                <a:solidFill>
                  <a:schemeClr val="dk1"/>
                </a:solidFill>
                <a:latin typeface="Nanum Myeongjo"/>
                <a:ea typeface="Nanum Myeongjo"/>
                <a:cs typeface="Nanum Myeongjo"/>
                <a:sym typeface="Nanum Myeongjo"/>
              </a:rPr>
              <a:t>do you notice?</a:t>
            </a:r>
            <a:endParaRPr sz="3300">
              <a:solidFill>
                <a:schemeClr val="dk1"/>
              </a:solidFill>
              <a:latin typeface="Nanum Myeongjo"/>
              <a:ea typeface="Nanum Myeongjo"/>
              <a:cs typeface="Nanum Myeongjo"/>
              <a:sym typeface="Nanum Myeongjo"/>
            </a:endParaRPr>
          </a:p>
        </p:txBody>
      </p:sp>
      <p:sp>
        <p:nvSpPr>
          <p:cNvPr id="418" name="Google Shape;418;p58"/>
          <p:cNvSpPr/>
          <p:nvPr/>
        </p:nvSpPr>
        <p:spPr>
          <a:xfrm>
            <a:off x="4448300" y="492950"/>
            <a:ext cx="4202400" cy="3821100"/>
          </a:xfrm>
          <a:prstGeom prst="rect">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Insert image of student work here</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C9FC8D"/>
        </a:solidFill>
        <a:effectLst/>
      </p:bgPr>
    </p:bg>
    <p:spTree>
      <p:nvGrpSpPr>
        <p:cNvPr id="1" name="Shape 422"/>
        <p:cNvGrpSpPr/>
        <p:nvPr/>
      </p:nvGrpSpPr>
      <p:grpSpPr>
        <a:xfrm>
          <a:off x="0" y="0"/>
          <a:ext cx="0" cy="0"/>
          <a:chOff x="0" y="0"/>
          <a:chExt cx="0" cy="0"/>
        </a:xfrm>
      </p:grpSpPr>
      <p:cxnSp>
        <p:nvCxnSpPr>
          <p:cNvPr id="423" name="Google Shape;423;p59"/>
          <p:cNvCxnSpPr/>
          <p:nvPr/>
        </p:nvCxnSpPr>
        <p:spPr>
          <a:xfrm>
            <a:off x="-2700" y="1482784"/>
            <a:ext cx="9149400" cy="0"/>
          </a:xfrm>
          <a:prstGeom prst="straightConnector1">
            <a:avLst/>
          </a:prstGeom>
          <a:noFill/>
          <a:ln w="9525" cap="flat" cmpd="sng">
            <a:solidFill>
              <a:schemeClr val="dk1"/>
            </a:solidFill>
            <a:prstDash val="solid"/>
            <a:round/>
            <a:headEnd type="none" w="med" len="med"/>
            <a:tailEnd type="none" w="med" len="med"/>
          </a:ln>
        </p:spPr>
      </p:cxnSp>
      <p:cxnSp>
        <p:nvCxnSpPr>
          <p:cNvPr id="424" name="Google Shape;424;p59"/>
          <p:cNvCxnSpPr/>
          <p:nvPr/>
        </p:nvCxnSpPr>
        <p:spPr>
          <a:xfrm>
            <a:off x="7081850" y="300"/>
            <a:ext cx="0" cy="5141400"/>
          </a:xfrm>
          <a:prstGeom prst="straightConnector1">
            <a:avLst/>
          </a:prstGeom>
          <a:noFill/>
          <a:ln w="9525" cap="flat" cmpd="sng">
            <a:solidFill>
              <a:schemeClr val="dk2"/>
            </a:solidFill>
            <a:prstDash val="solid"/>
            <a:round/>
            <a:headEnd type="none" w="med" len="med"/>
            <a:tailEnd type="none" w="med" len="med"/>
          </a:ln>
        </p:spPr>
      </p:cxnSp>
      <p:sp>
        <p:nvSpPr>
          <p:cNvPr id="425" name="Google Shape;425;p59"/>
          <p:cNvSpPr txBox="1"/>
          <p:nvPr/>
        </p:nvSpPr>
        <p:spPr>
          <a:xfrm>
            <a:off x="615900" y="303450"/>
            <a:ext cx="5453700" cy="914400"/>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None/>
            </a:pPr>
            <a:r>
              <a:rPr lang="en" sz="3300">
                <a:solidFill>
                  <a:schemeClr val="dk1"/>
                </a:solidFill>
                <a:latin typeface="Nanum Myeongjo"/>
                <a:ea typeface="Nanum Myeongjo"/>
                <a:cs typeface="Nanum Myeongjo"/>
                <a:sym typeface="Nanum Myeongjo"/>
              </a:rPr>
              <a:t>Round 1:What </a:t>
            </a:r>
            <a:br>
              <a:rPr lang="en" sz="3300">
                <a:solidFill>
                  <a:schemeClr val="dk1"/>
                </a:solidFill>
                <a:latin typeface="Nanum Myeongjo"/>
                <a:ea typeface="Nanum Myeongjo"/>
                <a:cs typeface="Nanum Myeongjo"/>
                <a:sym typeface="Nanum Myeongjo"/>
              </a:rPr>
            </a:br>
            <a:r>
              <a:rPr lang="en" sz="3300">
                <a:solidFill>
                  <a:schemeClr val="dk1"/>
                </a:solidFill>
                <a:latin typeface="Nanum Myeongjo"/>
                <a:ea typeface="Nanum Myeongjo"/>
                <a:cs typeface="Nanum Myeongjo"/>
                <a:sym typeface="Nanum Myeongjo"/>
              </a:rPr>
              <a:t>do you notice?</a:t>
            </a:r>
            <a:endParaRPr sz="2400">
              <a:solidFill>
                <a:schemeClr val="dk1"/>
              </a:solidFill>
              <a:latin typeface="Nanum Myeongjo"/>
              <a:ea typeface="Nanum Myeongjo"/>
              <a:cs typeface="Nanum Myeongjo"/>
              <a:sym typeface="Nanum Myeongjo"/>
            </a:endParaRPr>
          </a:p>
        </p:txBody>
      </p:sp>
      <p:sp>
        <p:nvSpPr>
          <p:cNvPr id="426" name="Google Shape;426;p59"/>
          <p:cNvSpPr/>
          <p:nvPr/>
        </p:nvSpPr>
        <p:spPr>
          <a:xfrm>
            <a:off x="2085125" y="2540325"/>
            <a:ext cx="1946100" cy="1946100"/>
          </a:xfrm>
          <a:prstGeom prst="teardrop">
            <a:avLst>
              <a:gd name="adj" fmla="val 100000"/>
            </a:avLst>
          </a:prstGeom>
          <a:solidFill>
            <a:srgbClr val="1457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59"/>
          <p:cNvSpPr txBox="1"/>
          <p:nvPr/>
        </p:nvSpPr>
        <p:spPr>
          <a:xfrm>
            <a:off x="2365175" y="3190125"/>
            <a:ext cx="1386000" cy="6465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 b="1">
                <a:solidFill>
                  <a:srgbClr val="BDFCD7"/>
                </a:solidFill>
                <a:latin typeface="DM Sans"/>
                <a:ea typeface="DM Sans"/>
                <a:cs typeface="DM Sans"/>
                <a:sym typeface="DM Sans"/>
              </a:rPr>
              <a:t>Come off mute and share what you saw!</a:t>
            </a:r>
            <a:endParaRPr b="1">
              <a:solidFill>
                <a:srgbClr val="BDFCD7"/>
              </a:solidFill>
              <a:latin typeface="DM Sans"/>
              <a:ea typeface="DM Sans"/>
              <a:cs typeface="DM Sans"/>
              <a:sym typeface="DM Sans"/>
            </a:endParaRPr>
          </a:p>
        </p:txBody>
      </p:sp>
      <p:sp>
        <p:nvSpPr>
          <p:cNvPr id="428" name="Google Shape;428;p59"/>
          <p:cNvSpPr txBox="1"/>
          <p:nvPr/>
        </p:nvSpPr>
        <p:spPr>
          <a:xfrm>
            <a:off x="615900" y="2077375"/>
            <a:ext cx="2617200" cy="347100"/>
          </a:xfrm>
          <a:prstGeom prst="rect">
            <a:avLst/>
          </a:prstGeom>
          <a:noFill/>
          <a:ln>
            <a:noFill/>
          </a:ln>
        </p:spPr>
        <p:txBody>
          <a:bodyPr spcFirstLastPara="1" wrap="square" lIns="91425" tIns="0" rIns="0" bIns="0" anchor="t" anchorCtr="0">
            <a:spAutoFit/>
          </a:bodyPr>
          <a:lstStyle/>
          <a:p>
            <a:pPr marL="82296" lvl="0" indent="-152146" algn="l" rtl="0">
              <a:lnSpc>
                <a:spcPct val="105000"/>
              </a:lnSpc>
              <a:spcBef>
                <a:spcPts val="1200"/>
              </a:spcBef>
              <a:spcAft>
                <a:spcPts val="0"/>
              </a:spcAft>
              <a:buClr>
                <a:schemeClr val="dk1"/>
              </a:buClr>
              <a:buSzPts val="1100"/>
              <a:buFont typeface="DM Sans"/>
              <a:buChar char="●"/>
            </a:pPr>
            <a:r>
              <a:rPr lang="en" sz="1100">
                <a:solidFill>
                  <a:schemeClr val="dk1"/>
                </a:solidFill>
                <a:latin typeface="DM Sans"/>
                <a:ea typeface="DM Sans"/>
                <a:cs typeface="DM Sans"/>
                <a:sym typeface="DM Sans"/>
              </a:rPr>
              <a:t>One thing you notice about each piece of student work.</a:t>
            </a:r>
            <a:endParaRPr sz="1100">
              <a:solidFill>
                <a:schemeClr val="dk1"/>
              </a:solidFill>
              <a:latin typeface="DM Sans"/>
              <a:ea typeface="DM Sans"/>
              <a:cs typeface="DM Sans"/>
              <a:sym typeface="DM Sans"/>
            </a:endParaRPr>
          </a:p>
        </p:txBody>
      </p:sp>
      <p:sp>
        <p:nvSpPr>
          <p:cNvPr id="429" name="Google Shape;429;p59"/>
          <p:cNvSpPr txBox="1"/>
          <p:nvPr/>
        </p:nvSpPr>
        <p:spPr>
          <a:xfrm>
            <a:off x="615900" y="1764850"/>
            <a:ext cx="2617200" cy="169200"/>
          </a:xfrm>
          <a:prstGeom prst="rect">
            <a:avLst/>
          </a:prstGeom>
          <a:noFill/>
          <a:ln>
            <a:noFill/>
          </a:ln>
        </p:spPr>
        <p:txBody>
          <a:bodyPr spcFirstLastPara="1" wrap="square" lIns="0" tIns="0" rIns="0" bIns="0" anchor="t" anchorCtr="0">
            <a:spAutoFit/>
          </a:bodyPr>
          <a:lstStyle/>
          <a:p>
            <a:pPr marL="0" lvl="0" indent="0" algn="l" rtl="0">
              <a:lnSpc>
                <a:spcPct val="105000"/>
              </a:lnSpc>
              <a:spcBef>
                <a:spcPts val="0"/>
              </a:spcBef>
              <a:spcAft>
                <a:spcPts val="0"/>
              </a:spcAft>
              <a:buNone/>
            </a:pPr>
            <a:r>
              <a:rPr lang="en" sz="1100">
                <a:solidFill>
                  <a:schemeClr val="dk1"/>
                </a:solidFill>
                <a:latin typeface="DM Sans Medium"/>
                <a:ea typeface="DM Sans Medium"/>
                <a:cs typeface="DM Sans Medium"/>
                <a:sym typeface="DM Sans Medium"/>
              </a:rPr>
              <a:t>Jot down</a:t>
            </a:r>
            <a:endParaRPr sz="1100">
              <a:latin typeface="DM Sans Medium"/>
              <a:ea typeface="DM Sans Medium"/>
              <a:cs typeface="DM Sans Medium"/>
              <a:sym typeface="DM Sans Medium"/>
            </a:endParaRPr>
          </a:p>
        </p:txBody>
      </p:sp>
      <p:sp>
        <p:nvSpPr>
          <p:cNvPr id="430" name="Google Shape;430;p59"/>
          <p:cNvSpPr/>
          <p:nvPr/>
        </p:nvSpPr>
        <p:spPr>
          <a:xfrm>
            <a:off x="4448300" y="492950"/>
            <a:ext cx="4202400" cy="3821100"/>
          </a:xfrm>
          <a:prstGeom prst="rect">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Insert image of student work here</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145758"/>
        </a:solidFill>
        <a:effectLst/>
      </p:bgPr>
    </p:bg>
    <p:spTree>
      <p:nvGrpSpPr>
        <p:cNvPr id="1" name="Shape 434"/>
        <p:cNvGrpSpPr/>
        <p:nvPr/>
      </p:nvGrpSpPr>
      <p:grpSpPr>
        <a:xfrm>
          <a:off x="0" y="0"/>
          <a:ext cx="0" cy="0"/>
          <a:chOff x="0" y="0"/>
          <a:chExt cx="0" cy="0"/>
        </a:xfrm>
      </p:grpSpPr>
      <p:cxnSp>
        <p:nvCxnSpPr>
          <p:cNvPr id="435" name="Google Shape;435;p60"/>
          <p:cNvCxnSpPr/>
          <p:nvPr/>
        </p:nvCxnSpPr>
        <p:spPr>
          <a:xfrm>
            <a:off x="312775" y="-13900"/>
            <a:ext cx="0" cy="5178300"/>
          </a:xfrm>
          <a:prstGeom prst="straightConnector1">
            <a:avLst/>
          </a:prstGeom>
          <a:noFill/>
          <a:ln w="9525" cap="flat" cmpd="sng">
            <a:solidFill>
              <a:srgbClr val="83FBA3"/>
            </a:solidFill>
            <a:prstDash val="solid"/>
            <a:round/>
            <a:headEnd type="none" w="med" len="med"/>
            <a:tailEnd type="none" w="med" len="med"/>
          </a:ln>
        </p:spPr>
      </p:cxnSp>
      <p:cxnSp>
        <p:nvCxnSpPr>
          <p:cNvPr id="436" name="Google Shape;436;p60"/>
          <p:cNvCxnSpPr/>
          <p:nvPr/>
        </p:nvCxnSpPr>
        <p:spPr>
          <a:xfrm rot="10800000">
            <a:off x="-100" y="4837750"/>
            <a:ext cx="9202800" cy="0"/>
          </a:xfrm>
          <a:prstGeom prst="straightConnector1">
            <a:avLst/>
          </a:prstGeom>
          <a:noFill/>
          <a:ln w="9525" cap="flat" cmpd="sng">
            <a:solidFill>
              <a:srgbClr val="83FBA3"/>
            </a:solidFill>
            <a:prstDash val="solid"/>
            <a:round/>
            <a:headEnd type="none" w="med" len="med"/>
            <a:tailEnd type="none" w="med" len="med"/>
          </a:ln>
        </p:spPr>
      </p:cxnSp>
      <p:sp>
        <p:nvSpPr>
          <p:cNvPr id="437" name="Google Shape;437;p60"/>
          <p:cNvSpPr txBox="1"/>
          <p:nvPr/>
        </p:nvSpPr>
        <p:spPr>
          <a:xfrm>
            <a:off x="1613100" y="376226"/>
            <a:ext cx="5917800" cy="538800"/>
          </a:xfrm>
          <a:prstGeom prst="rect">
            <a:avLst/>
          </a:prstGeom>
          <a:noFill/>
          <a:ln>
            <a:noFill/>
          </a:ln>
        </p:spPr>
        <p:txBody>
          <a:bodyPr spcFirstLastPara="1" wrap="square" lIns="0" tIns="0" rIns="0" bIns="0" anchor="t" anchorCtr="0">
            <a:spAutoFit/>
          </a:bodyPr>
          <a:lstStyle/>
          <a:p>
            <a:pPr marL="0" lvl="0" indent="0" algn="ctr" rtl="0">
              <a:lnSpc>
                <a:spcPct val="100000"/>
              </a:lnSpc>
              <a:spcBef>
                <a:spcPts val="0"/>
              </a:spcBef>
              <a:spcAft>
                <a:spcPts val="1000"/>
              </a:spcAft>
              <a:buClr>
                <a:schemeClr val="dk1"/>
              </a:buClr>
              <a:buSzPts val="1100"/>
              <a:buFont typeface="Arial"/>
              <a:buNone/>
            </a:pPr>
            <a:r>
              <a:rPr lang="en" sz="3500">
                <a:solidFill>
                  <a:srgbClr val="83FBA3"/>
                </a:solidFill>
                <a:latin typeface="Nanum Myeongjo"/>
                <a:ea typeface="Nanum Myeongjo"/>
                <a:cs typeface="Nanum Myeongjo"/>
                <a:sym typeface="Nanum Myeongjo"/>
              </a:rPr>
              <a:t>Criteria for Success</a:t>
            </a:r>
            <a:endParaRPr sz="3500">
              <a:solidFill>
                <a:schemeClr val="lt1"/>
              </a:solidFill>
              <a:latin typeface="Nanum Myeongjo"/>
              <a:ea typeface="Nanum Myeongjo"/>
              <a:cs typeface="Nanum Myeongjo"/>
              <a:sym typeface="Nanum Myeongjo"/>
            </a:endParaRPr>
          </a:p>
        </p:txBody>
      </p:sp>
      <p:graphicFrame>
        <p:nvGraphicFramePr>
          <p:cNvPr id="438" name="Google Shape;438;p60"/>
          <p:cNvGraphicFramePr/>
          <p:nvPr/>
        </p:nvGraphicFramePr>
        <p:xfrm>
          <a:off x="1037388" y="1308850"/>
          <a:ext cx="3000000" cy="3000000"/>
        </p:xfrm>
        <a:graphic>
          <a:graphicData uri="http://schemas.openxmlformats.org/drawingml/2006/table">
            <a:tbl>
              <a:tblPr>
                <a:noFill/>
                <a:tableStyleId>{07713E1A-4DA2-4B08-A796-68A6F8A71C6C}</a:tableStyleId>
              </a:tblPr>
              <a:tblGrid>
                <a:gridCol w="2677225">
                  <a:extLst>
                    <a:ext uri="{9D8B030D-6E8A-4147-A177-3AD203B41FA5}">
                      <a16:colId xmlns:a16="http://schemas.microsoft.com/office/drawing/2014/main" val="20000"/>
                    </a:ext>
                  </a:extLst>
                </a:gridCol>
                <a:gridCol w="2807825">
                  <a:extLst>
                    <a:ext uri="{9D8B030D-6E8A-4147-A177-3AD203B41FA5}">
                      <a16:colId xmlns:a16="http://schemas.microsoft.com/office/drawing/2014/main" val="20001"/>
                    </a:ext>
                  </a:extLst>
                </a:gridCol>
                <a:gridCol w="1839225">
                  <a:extLst>
                    <a:ext uri="{9D8B030D-6E8A-4147-A177-3AD203B41FA5}">
                      <a16:colId xmlns:a16="http://schemas.microsoft.com/office/drawing/2014/main" val="20002"/>
                    </a:ext>
                  </a:extLst>
                </a:gridCol>
              </a:tblGrid>
              <a:tr h="500025">
                <a:tc>
                  <a:txBody>
                    <a:bodyPr/>
                    <a:lstStyle/>
                    <a:p>
                      <a:pPr marL="0" lvl="0" indent="0" algn="l" rtl="0">
                        <a:spcBef>
                          <a:spcPts val="0"/>
                        </a:spcBef>
                        <a:spcAft>
                          <a:spcPts val="0"/>
                        </a:spcAft>
                        <a:buNone/>
                      </a:pPr>
                      <a:r>
                        <a:rPr lang="en" sz="1200" b="1">
                          <a:latin typeface="DM Sans"/>
                          <a:ea typeface="DM Sans"/>
                          <a:cs typeface="DM Sans"/>
                          <a:sym typeface="DM Sans"/>
                        </a:rPr>
                        <a:t>Conference and Provide Revision Support</a:t>
                      </a:r>
                      <a:endParaRPr sz="1200" b="1">
                        <a:latin typeface="DM Sans"/>
                        <a:ea typeface="DM Sans"/>
                        <a:cs typeface="DM Sans"/>
                        <a:sym typeface="DM Sans"/>
                      </a:endParaRPr>
                    </a:p>
                  </a:txBody>
                  <a:tcPr marL="63500" marR="63500" marT="63500" marB="63500">
                    <a:solidFill>
                      <a:srgbClr val="83FBA3"/>
                    </a:solidFill>
                  </a:tcPr>
                </a:tc>
                <a:tc>
                  <a:txBody>
                    <a:bodyPr/>
                    <a:lstStyle/>
                    <a:p>
                      <a:pPr marL="0" lvl="0" indent="0" algn="l" rtl="0">
                        <a:spcBef>
                          <a:spcPts val="0"/>
                        </a:spcBef>
                        <a:spcAft>
                          <a:spcPts val="0"/>
                        </a:spcAft>
                        <a:buNone/>
                      </a:pPr>
                      <a:r>
                        <a:rPr lang="en" sz="1200" b="1">
                          <a:latin typeface="DM Sans"/>
                          <a:ea typeface="DM Sans"/>
                          <a:cs typeface="DM Sans"/>
                          <a:sym typeface="DM Sans"/>
                        </a:rPr>
                        <a:t>Accept with Revision</a:t>
                      </a:r>
                      <a:endParaRPr sz="1200" b="1">
                        <a:latin typeface="DM Sans"/>
                        <a:ea typeface="DM Sans"/>
                        <a:cs typeface="DM Sans"/>
                        <a:sym typeface="DM Sans"/>
                      </a:endParaRPr>
                    </a:p>
                  </a:txBody>
                  <a:tcPr marL="63500" marR="63500" marT="63500" marB="63500">
                    <a:lnB w="12700" cap="flat" cmpd="sng">
                      <a:solidFill>
                        <a:srgbClr val="1F1F1F"/>
                      </a:solidFill>
                      <a:prstDash val="solid"/>
                      <a:round/>
                      <a:headEnd type="none" w="sm" len="sm"/>
                      <a:tailEnd type="none" w="sm" len="sm"/>
                    </a:lnB>
                    <a:solidFill>
                      <a:srgbClr val="83FBA3"/>
                    </a:solidFill>
                  </a:tcPr>
                </a:tc>
                <a:tc>
                  <a:txBody>
                    <a:bodyPr/>
                    <a:lstStyle/>
                    <a:p>
                      <a:pPr marL="0" lvl="0" indent="0" algn="l" rtl="0">
                        <a:spcBef>
                          <a:spcPts val="0"/>
                        </a:spcBef>
                        <a:spcAft>
                          <a:spcPts val="0"/>
                        </a:spcAft>
                        <a:buNone/>
                      </a:pPr>
                      <a:r>
                        <a:rPr lang="en" sz="1200" b="1">
                          <a:latin typeface="DM Sans"/>
                          <a:ea typeface="DM Sans"/>
                          <a:cs typeface="DM Sans"/>
                          <a:sym typeface="DM Sans"/>
                        </a:rPr>
                        <a:t>Accept</a:t>
                      </a:r>
                      <a:endParaRPr sz="1200" b="1">
                        <a:latin typeface="DM Sans"/>
                        <a:ea typeface="DM Sans"/>
                        <a:cs typeface="DM Sans"/>
                        <a:sym typeface="DM Sans"/>
                      </a:endParaRPr>
                    </a:p>
                  </a:txBody>
                  <a:tcPr marL="63500" marR="63500" marT="63500" marB="63500">
                    <a:solidFill>
                      <a:srgbClr val="83FBA3"/>
                    </a:solidFill>
                  </a:tcPr>
                </a:tc>
                <a:extLst>
                  <a:ext uri="{0D108BD9-81ED-4DB2-BD59-A6C34878D82A}">
                    <a16:rowId xmlns:a16="http://schemas.microsoft.com/office/drawing/2014/main" val="10000"/>
                  </a:ext>
                </a:extLst>
              </a:tr>
              <a:tr h="1634625">
                <a:tc>
                  <a:txBody>
                    <a:bodyPr/>
                    <a:lstStyle/>
                    <a:p>
                      <a:pPr marL="0" lvl="0" indent="0" algn="l" rtl="0">
                        <a:spcBef>
                          <a:spcPts val="0"/>
                        </a:spcBef>
                        <a:spcAft>
                          <a:spcPts val="0"/>
                        </a:spcAft>
                        <a:buNone/>
                      </a:pPr>
                      <a:r>
                        <a:rPr lang="en" sz="1300">
                          <a:solidFill>
                            <a:schemeClr val="lt1"/>
                          </a:solidFill>
                          <a:latin typeface="DM Sans"/>
                          <a:ea typeface="DM Sans"/>
                          <a:cs typeface="DM Sans"/>
                          <a:sym typeface="DM Sans"/>
                        </a:rPr>
                        <a:t>The student’s artifact shows an emerging understanding of the expectations of the indicator(s). After conferencing and additional instruction/learning, the student may provide a revised or different artifact as evidence of the indicator(s). </a:t>
                      </a:r>
                      <a:endParaRPr sz="1300">
                        <a:solidFill>
                          <a:schemeClr val="lt1"/>
                        </a:solidFill>
                        <a:latin typeface="DM Sans"/>
                        <a:ea typeface="DM Sans"/>
                        <a:cs typeface="DM Sans"/>
                        <a:sym typeface="DM Sans"/>
                      </a:endParaRPr>
                    </a:p>
                  </a:txBody>
                  <a:tcPr marL="63500" marR="63500" marT="63500" marB="63500">
                    <a:lnR w="12700" cap="flat" cmpd="sng">
                      <a:solidFill>
                        <a:srgbClr val="1F1F1F"/>
                      </a:solidFill>
                      <a:prstDash val="solid"/>
                      <a:round/>
                      <a:headEnd type="none" w="sm" len="sm"/>
                      <a:tailEnd type="none" w="sm" len="sm"/>
                    </a:lnR>
                    <a:solidFill>
                      <a:schemeClr val="accent3"/>
                    </a:solidFill>
                  </a:tcPr>
                </a:tc>
                <a:tc>
                  <a:txBody>
                    <a:bodyPr/>
                    <a:lstStyle/>
                    <a:p>
                      <a:pPr marL="0" lvl="0" indent="0" algn="l" rtl="0">
                        <a:spcBef>
                          <a:spcPts val="0"/>
                        </a:spcBef>
                        <a:spcAft>
                          <a:spcPts val="0"/>
                        </a:spcAft>
                        <a:buNone/>
                      </a:pPr>
                      <a:r>
                        <a:rPr lang="en" sz="1300">
                          <a:solidFill>
                            <a:schemeClr val="lt1"/>
                          </a:solidFill>
                          <a:latin typeface="DM Sans"/>
                          <a:ea typeface="DM Sans"/>
                          <a:cs typeface="DM Sans"/>
                          <a:sym typeface="DM Sans"/>
                        </a:rPr>
                        <a:t>The student’s artifact is approaching a full understanding of the expectations of the indicator(s). The artifact may contain execution errors that should be corrected in revision. The student may revise the selected artifact or submit a different artifact.</a:t>
                      </a:r>
                      <a:endParaRPr sz="1300">
                        <a:solidFill>
                          <a:schemeClr val="lt1"/>
                        </a:solidFill>
                        <a:latin typeface="DM Sans"/>
                        <a:ea typeface="DM Sans"/>
                        <a:cs typeface="DM Sans"/>
                        <a:sym typeface="DM Sans"/>
                      </a:endParaRPr>
                    </a:p>
                  </a:txBody>
                  <a:tcPr marL="63500" marR="63500" marT="63500" marB="63500">
                    <a:lnL w="12700" cap="flat" cmpd="sng">
                      <a:solidFill>
                        <a:srgbClr val="1F1F1F"/>
                      </a:solidFill>
                      <a:prstDash val="solid"/>
                      <a:round/>
                      <a:headEnd type="none" w="sm" len="sm"/>
                      <a:tailEnd type="none" w="sm" len="sm"/>
                    </a:lnL>
                    <a:lnR w="12700" cap="flat" cmpd="sng">
                      <a:solidFill>
                        <a:srgbClr val="1F1F1F"/>
                      </a:solidFill>
                      <a:prstDash val="solid"/>
                      <a:round/>
                      <a:headEnd type="none" w="sm" len="sm"/>
                      <a:tailEnd type="none" w="sm" len="sm"/>
                    </a:lnR>
                    <a:lnT w="12700" cap="flat" cmpd="sng">
                      <a:solidFill>
                        <a:srgbClr val="1F1F1F"/>
                      </a:solidFill>
                      <a:prstDash val="solid"/>
                      <a:round/>
                      <a:headEnd type="none" w="sm" len="sm"/>
                      <a:tailEnd type="none" w="sm" len="sm"/>
                    </a:lnT>
                    <a:lnB w="12700" cap="flat" cmpd="sng">
                      <a:solidFill>
                        <a:srgbClr val="1F1F1F"/>
                      </a:solidFill>
                      <a:prstDash val="solid"/>
                      <a:round/>
                      <a:headEnd type="none" w="sm" len="sm"/>
                      <a:tailEnd type="none" w="sm" len="sm"/>
                    </a:lnB>
                    <a:solidFill>
                      <a:schemeClr val="accent3"/>
                    </a:solidFill>
                  </a:tcPr>
                </a:tc>
                <a:tc>
                  <a:txBody>
                    <a:bodyPr/>
                    <a:lstStyle/>
                    <a:p>
                      <a:pPr marL="0" lvl="0" indent="0" algn="l" rtl="0">
                        <a:spcBef>
                          <a:spcPts val="0"/>
                        </a:spcBef>
                        <a:spcAft>
                          <a:spcPts val="0"/>
                        </a:spcAft>
                        <a:buNone/>
                      </a:pPr>
                      <a:r>
                        <a:rPr lang="en" sz="1300">
                          <a:solidFill>
                            <a:schemeClr val="lt1"/>
                          </a:solidFill>
                          <a:latin typeface="DM Sans"/>
                          <a:ea typeface="DM Sans"/>
                          <a:cs typeface="DM Sans"/>
                          <a:sym typeface="DM Sans"/>
                        </a:rPr>
                        <a:t>The student’s artifact demonstrates evidence that they have met the expectations of the indicator(s).</a:t>
                      </a:r>
                      <a:endParaRPr sz="1300">
                        <a:solidFill>
                          <a:schemeClr val="lt1"/>
                        </a:solidFill>
                        <a:latin typeface="DM Sans"/>
                        <a:ea typeface="DM Sans"/>
                        <a:cs typeface="DM Sans"/>
                        <a:sym typeface="DM Sans"/>
                      </a:endParaRPr>
                    </a:p>
                  </a:txBody>
                  <a:tcPr marL="63500" marR="63500" marT="63500" marB="63500">
                    <a:lnL w="12700" cap="flat" cmpd="sng">
                      <a:solidFill>
                        <a:srgbClr val="1F1F1F"/>
                      </a:solidFill>
                      <a:prstDash val="solid"/>
                      <a:round/>
                      <a:headEnd type="none" w="sm" len="sm"/>
                      <a:tailEnd type="none" w="sm" len="sm"/>
                    </a:lnL>
                    <a:solidFill>
                      <a:schemeClr val="accent3"/>
                    </a:solidFill>
                  </a:tcPr>
                </a:tc>
                <a:extLst>
                  <a:ext uri="{0D108BD9-81ED-4DB2-BD59-A6C34878D82A}">
                    <a16:rowId xmlns:a16="http://schemas.microsoft.com/office/drawing/2014/main" val="10001"/>
                  </a:ext>
                </a:extLst>
              </a:tr>
            </a:tbl>
          </a:graphicData>
        </a:graphic>
      </p:graphicFrame>
      <p:sp>
        <p:nvSpPr>
          <p:cNvPr id="439" name="Google Shape;439;p60"/>
          <p:cNvSpPr/>
          <p:nvPr/>
        </p:nvSpPr>
        <p:spPr>
          <a:xfrm>
            <a:off x="6956600" y="3044050"/>
            <a:ext cx="1946100" cy="1946100"/>
          </a:xfrm>
          <a:prstGeom prst="teardrop">
            <a:avLst>
              <a:gd name="adj" fmla="val 100000"/>
            </a:avLst>
          </a:prstGeom>
          <a:solidFill>
            <a:srgbClr val="83FB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60"/>
          <p:cNvSpPr txBox="1"/>
          <p:nvPr/>
        </p:nvSpPr>
        <p:spPr>
          <a:xfrm>
            <a:off x="7148900" y="3763150"/>
            <a:ext cx="1561500" cy="5079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 sz="1100" b="1">
                <a:solidFill>
                  <a:srgbClr val="145758"/>
                </a:solidFill>
                <a:latin typeface="Proxima Nova"/>
                <a:ea typeface="Proxima Nova"/>
                <a:cs typeface="Proxima Nova"/>
                <a:sym typeface="Proxima Nova"/>
              </a:rPr>
              <a:t>What resonates with you? What questions surace for you?</a:t>
            </a:r>
            <a:endParaRPr sz="1100" b="1">
              <a:solidFill>
                <a:srgbClr val="145758"/>
              </a:solidFill>
              <a:latin typeface="DM Sans"/>
              <a:ea typeface="DM Sans"/>
              <a:cs typeface="DM Sans"/>
              <a:sym typeface="DM San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45758"/>
        </a:solidFill>
        <a:effectLst/>
      </p:bgPr>
    </p:bg>
    <p:spTree>
      <p:nvGrpSpPr>
        <p:cNvPr id="1" name="Shape 151"/>
        <p:cNvGrpSpPr/>
        <p:nvPr/>
      </p:nvGrpSpPr>
      <p:grpSpPr>
        <a:xfrm>
          <a:off x="0" y="0"/>
          <a:ext cx="0" cy="0"/>
          <a:chOff x="0" y="0"/>
          <a:chExt cx="0" cy="0"/>
        </a:xfrm>
      </p:grpSpPr>
      <p:cxnSp>
        <p:nvCxnSpPr>
          <p:cNvPr id="152" name="Google Shape;152;p34"/>
          <p:cNvCxnSpPr/>
          <p:nvPr/>
        </p:nvCxnSpPr>
        <p:spPr>
          <a:xfrm>
            <a:off x="312775" y="-13900"/>
            <a:ext cx="0" cy="5178300"/>
          </a:xfrm>
          <a:prstGeom prst="straightConnector1">
            <a:avLst/>
          </a:prstGeom>
          <a:noFill/>
          <a:ln w="9525" cap="flat" cmpd="sng">
            <a:solidFill>
              <a:srgbClr val="83FBA3"/>
            </a:solidFill>
            <a:prstDash val="solid"/>
            <a:round/>
            <a:headEnd type="none" w="med" len="med"/>
            <a:tailEnd type="none" w="med" len="med"/>
          </a:ln>
        </p:spPr>
      </p:cxnSp>
      <p:cxnSp>
        <p:nvCxnSpPr>
          <p:cNvPr id="153" name="Google Shape;153;p34"/>
          <p:cNvCxnSpPr/>
          <p:nvPr/>
        </p:nvCxnSpPr>
        <p:spPr>
          <a:xfrm rot="10800000">
            <a:off x="-100" y="4837750"/>
            <a:ext cx="9202800" cy="0"/>
          </a:xfrm>
          <a:prstGeom prst="straightConnector1">
            <a:avLst/>
          </a:prstGeom>
          <a:noFill/>
          <a:ln w="9525" cap="flat" cmpd="sng">
            <a:solidFill>
              <a:srgbClr val="83FBA3"/>
            </a:solidFill>
            <a:prstDash val="solid"/>
            <a:round/>
            <a:headEnd type="none" w="med" len="med"/>
            <a:tailEnd type="none" w="med" len="med"/>
          </a:ln>
        </p:spPr>
      </p:cxnSp>
      <p:sp>
        <p:nvSpPr>
          <p:cNvPr id="154" name="Google Shape;154;p34"/>
          <p:cNvSpPr txBox="1"/>
          <p:nvPr/>
        </p:nvSpPr>
        <p:spPr>
          <a:xfrm>
            <a:off x="768300" y="379351"/>
            <a:ext cx="5917800" cy="2821800"/>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Clr>
                <a:schemeClr val="dk1"/>
              </a:buClr>
              <a:buSzPts val="1100"/>
              <a:buFont typeface="Arial"/>
              <a:buNone/>
            </a:pPr>
            <a:r>
              <a:rPr lang="en" sz="3500">
                <a:solidFill>
                  <a:srgbClr val="83FBA3"/>
                </a:solidFill>
                <a:latin typeface="Nanum Myeongjo"/>
                <a:ea typeface="Nanum Myeongjo"/>
                <a:cs typeface="Nanum Myeongjo"/>
                <a:sym typeface="Nanum Myeongjo"/>
              </a:rPr>
              <a:t>Welcome!</a:t>
            </a:r>
            <a:endParaRPr sz="3500">
              <a:solidFill>
                <a:srgbClr val="83FBA3"/>
              </a:solidFill>
              <a:latin typeface="Nanum Myeongjo"/>
              <a:ea typeface="Nanum Myeongjo"/>
              <a:cs typeface="Nanum Myeongjo"/>
              <a:sym typeface="Nanum Myeongjo"/>
            </a:endParaRPr>
          </a:p>
          <a:p>
            <a:pPr marL="0" lvl="0" indent="0" algn="l" rtl="0">
              <a:lnSpc>
                <a:spcPct val="100000"/>
              </a:lnSpc>
              <a:spcBef>
                <a:spcPts val="1000"/>
              </a:spcBef>
              <a:spcAft>
                <a:spcPts val="1000"/>
              </a:spcAft>
              <a:buClr>
                <a:schemeClr val="dk1"/>
              </a:buClr>
              <a:buSzPts val="1100"/>
              <a:buFont typeface="Arial"/>
              <a:buNone/>
            </a:pPr>
            <a:r>
              <a:rPr lang="en" sz="3500">
                <a:solidFill>
                  <a:schemeClr val="lt1"/>
                </a:solidFill>
                <a:latin typeface="DM Sans"/>
                <a:ea typeface="DM Sans"/>
                <a:cs typeface="DM Sans"/>
                <a:sym typeface="DM Sans"/>
              </a:rPr>
              <a:t>Community Builder:</a:t>
            </a:r>
            <a:br>
              <a:rPr lang="en" sz="3500">
                <a:solidFill>
                  <a:schemeClr val="lt1"/>
                </a:solidFill>
                <a:latin typeface="Nanum Myeongjo"/>
                <a:ea typeface="Nanum Myeongjo"/>
                <a:cs typeface="Nanum Myeongjo"/>
                <a:sym typeface="Nanum Myeongjo"/>
              </a:rPr>
            </a:br>
            <a:r>
              <a:rPr lang="en" sz="3500">
                <a:solidFill>
                  <a:schemeClr val="lt1"/>
                </a:solidFill>
                <a:latin typeface="Nanum Myeongjo"/>
                <a:ea typeface="Nanum Myeongjo"/>
                <a:cs typeface="Nanum Myeongjo"/>
                <a:sym typeface="Nanum Myeongjo"/>
              </a:rPr>
              <a:t>Let’s create a photo collage. Please share an image that captures you as an educator.</a:t>
            </a:r>
            <a:endParaRPr sz="3500">
              <a:solidFill>
                <a:schemeClr val="lt1"/>
              </a:solidFill>
              <a:latin typeface="Nanum Myeongjo"/>
              <a:ea typeface="Nanum Myeongjo"/>
              <a:cs typeface="Nanum Myeongjo"/>
              <a:sym typeface="Nanum Myeongjo"/>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145758"/>
        </a:solidFill>
        <a:effectLst/>
      </p:bgPr>
    </p:bg>
    <p:spTree>
      <p:nvGrpSpPr>
        <p:cNvPr id="1" name="Shape 444"/>
        <p:cNvGrpSpPr/>
        <p:nvPr/>
      </p:nvGrpSpPr>
      <p:grpSpPr>
        <a:xfrm>
          <a:off x="0" y="0"/>
          <a:ext cx="0" cy="0"/>
          <a:chOff x="0" y="0"/>
          <a:chExt cx="0" cy="0"/>
        </a:xfrm>
      </p:grpSpPr>
      <p:cxnSp>
        <p:nvCxnSpPr>
          <p:cNvPr id="445" name="Google Shape;445;p61"/>
          <p:cNvCxnSpPr/>
          <p:nvPr/>
        </p:nvCxnSpPr>
        <p:spPr>
          <a:xfrm>
            <a:off x="312775" y="-13900"/>
            <a:ext cx="0" cy="5178300"/>
          </a:xfrm>
          <a:prstGeom prst="straightConnector1">
            <a:avLst/>
          </a:prstGeom>
          <a:noFill/>
          <a:ln w="9525" cap="flat" cmpd="sng">
            <a:solidFill>
              <a:srgbClr val="83FBA3"/>
            </a:solidFill>
            <a:prstDash val="solid"/>
            <a:round/>
            <a:headEnd type="none" w="med" len="med"/>
            <a:tailEnd type="none" w="med" len="med"/>
          </a:ln>
        </p:spPr>
      </p:cxnSp>
      <p:cxnSp>
        <p:nvCxnSpPr>
          <p:cNvPr id="446" name="Google Shape;446;p61"/>
          <p:cNvCxnSpPr/>
          <p:nvPr/>
        </p:nvCxnSpPr>
        <p:spPr>
          <a:xfrm rot="10800000">
            <a:off x="-100" y="4837750"/>
            <a:ext cx="9202800" cy="0"/>
          </a:xfrm>
          <a:prstGeom prst="straightConnector1">
            <a:avLst/>
          </a:prstGeom>
          <a:noFill/>
          <a:ln w="9525" cap="flat" cmpd="sng">
            <a:solidFill>
              <a:srgbClr val="83FBA3"/>
            </a:solidFill>
            <a:prstDash val="solid"/>
            <a:round/>
            <a:headEnd type="none" w="med" len="med"/>
            <a:tailEnd type="none" w="med" len="med"/>
          </a:ln>
        </p:spPr>
      </p:cxnSp>
      <p:sp>
        <p:nvSpPr>
          <p:cNvPr id="447" name="Google Shape;447;p61"/>
          <p:cNvSpPr txBox="1"/>
          <p:nvPr/>
        </p:nvSpPr>
        <p:spPr>
          <a:xfrm>
            <a:off x="615900" y="1287975"/>
            <a:ext cx="7787700" cy="3401100"/>
          </a:xfrm>
          <a:prstGeom prst="rect">
            <a:avLst/>
          </a:prstGeom>
          <a:noFill/>
          <a:ln>
            <a:noFill/>
          </a:ln>
        </p:spPr>
        <p:txBody>
          <a:bodyPr spcFirstLastPara="1" wrap="square" lIns="0" tIns="0" rIns="0" bIns="0" anchor="t" anchorCtr="0">
            <a:spAutoFit/>
          </a:bodyPr>
          <a:lstStyle/>
          <a:p>
            <a:pPr marL="0" lvl="0" indent="0" algn="l" rtl="0">
              <a:lnSpc>
                <a:spcPct val="115000"/>
              </a:lnSpc>
              <a:spcBef>
                <a:spcPts val="0"/>
              </a:spcBef>
              <a:spcAft>
                <a:spcPts val="0"/>
              </a:spcAft>
              <a:buClr>
                <a:schemeClr val="dk1"/>
              </a:buClr>
              <a:buSzPts val="1100"/>
              <a:buFont typeface="Arial"/>
              <a:buNone/>
            </a:pPr>
            <a:r>
              <a:rPr lang="en" sz="2300">
                <a:solidFill>
                  <a:schemeClr val="lt1"/>
                </a:solidFill>
                <a:latin typeface="DM Sans"/>
                <a:ea typeface="DM Sans"/>
                <a:cs typeface="DM Sans"/>
                <a:sym typeface="DM Sans"/>
              </a:rPr>
              <a:t>Feedback helps us remember that learning is messy, in the best possible way! Every moment in the classroom is an opportunity to gather street data on the cognitive complexities of learning- the aha moments, the stumbling blocks, the bursts of creativity, the spirals of self-doubt and shame, the neurological effects of stress and trauma. </a:t>
            </a:r>
            <a:endParaRPr sz="2300">
              <a:solidFill>
                <a:schemeClr val="lt1"/>
              </a:solidFill>
              <a:latin typeface="DM Sans"/>
              <a:ea typeface="DM Sans"/>
              <a:cs typeface="DM Sans"/>
              <a:sym typeface="DM Sans"/>
            </a:endParaRPr>
          </a:p>
          <a:p>
            <a:pPr marL="457200" lvl="0" indent="0" algn="l" rtl="0">
              <a:lnSpc>
                <a:spcPct val="115000"/>
              </a:lnSpc>
              <a:spcBef>
                <a:spcPts val="1200"/>
              </a:spcBef>
              <a:spcAft>
                <a:spcPts val="0"/>
              </a:spcAft>
              <a:buClr>
                <a:schemeClr val="dk1"/>
              </a:buClr>
              <a:buSzPts val="1100"/>
              <a:buFont typeface="Arial"/>
              <a:buNone/>
            </a:pPr>
            <a:r>
              <a:rPr lang="en" sz="1200">
                <a:solidFill>
                  <a:schemeClr val="lt1"/>
                </a:solidFill>
                <a:latin typeface="DM Sans"/>
                <a:ea typeface="DM Sans"/>
                <a:cs typeface="DM Sans"/>
                <a:sym typeface="DM Sans"/>
              </a:rPr>
              <a:t>Source: Safir, Shane, and Jamila Dugan. Street Data: A Next-Generation Model for Equity, Pedagogy, and School Transformation. Corwin, 2021. </a:t>
            </a:r>
            <a:endParaRPr sz="2300">
              <a:solidFill>
                <a:schemeClr val="lt1"/>
              </a:solidFill>
              <a:latin typeface="DM Sans"/>
              <a:ea typeface="DM Sans"/>
              <a:cs typeface="DM Sans"/>
              <a:sym typeface="DM Sans"/>
            </a:endParaRPr>
          </a:p>
        </p:txBody>
      </p:sp>
      <p:sp>
        <p:nvSpPr>
          <p:cNvPr id="448" name="Google Shape;448;p61"/>
          <p:cNvSpPr txBox="1"/>
          <p:nvPr/>
        </p:nvSpPr>
        <p:spPr>
          <a:xfrm>
            <a:off x="615900" y="368375"/>
            <a:ext cx="7681200" cy="538800"/>
          </a:xfrm>
          <a:prstGeom prst="rect">
            <a:avLst/>
          </a:prstGeom>
          <a:noFill/>
          <a:ln>
            <a:noFill/>
          </a:ln>
        </p:spPr>
        <p:txBody>
          <a:bodyPr spcFirstLastPara="1" wrap="square" lIns="0" tIns="0" rIns="0" bIns="0" anchor="t" anchorCtr="0">
            <a:spAutoFit/>
          </a:bodyPr>
          <a:lstStyle/>
          <a:p>
            <a:pPr marL="0" lvl="0" indent="0" algn="l" rtl="0">
              <a:spcBef>
                <a:spcPts val="0"/>
              </a:spcBef>
              <a:spcAft>
                <a:spcPts val="1000"/>
              </a:spcAft>
              <a:buNone/>
            </a:pPr>
            <a:r>
              <a:rPr lang="en" sz="3500">
                <a:solidFill>
                  <a:srgbClr val="83FBA3"/>
                </a:solidFill>
                <a:latin typeface="Nanum Myeongjo"/>
                <a:ea typeface="Nanum Myeongjo"/>
                <a:cs typeface="Nanum Myeongjo"/>
                <a:sym typeface="Nanum Myeongjo"/>
              </a:rPr>
              <a:t>Humanizing Assessment</a:t>
            </a:r>
            <a:endParaRPr sz="3500">
              <a:solidFill>
                <a:srgbClr val="83FBA3"/>
              </a:solidFill>
              <a:latin typeface="Nanum Myeongjo"/>
              <a:ea typeface="Nanum Myeongjo"/>
              <a:cs typeface="Nanum Myeongjo"/>
              <a:sym typeface="Nanum Myeongjo"/>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8EF"/>
        </a:solidFill>
        <a:effectLst/>
      </p:bgPr>
    </p:bg>
    <p:spTree>
      <p:nvGrpSpPr>
        <p:cNvPr id="1" name="Shape 452"/>
        <p:cNvGrpSpPr/>
        <p:nvPr/>
      </p:nvGrpSpPr>
      <p:grpSpPr>
        <a:xfrm>
          <a:off x="0" y="0"/>
          <a:ext cx="0" cy="0"/>
          <a:chOff x="0" y="0"/>
          <a:chExt cx="0" cy="0"/>
        </a:xfrm>
      </p:grpSpPr>
      <p:cxnSp>
        <p:nvCxnSpPr>
          <p:cNvPr id="453" name="Google Shape;453;p62"/>
          <p:cNvCxnSpPr/>
          <p:nvPr/>
        </p:nvCxnSpPr>
        <p:spPr>
          <a:xfrm>
            <a:off x="6900" y="1085975"/>
            <a:ext cx="9152400" cy="0"/>
          </a:xfrm>
          <a:prstGeom prst="straightConnector1">
            <a:avLst/>
          </a:prstGeom>
          <a:noFill/>
          <a:ln w="9525" cap="flat" cmpd="sng">
            <a:solidFill>
              <a:srgbClr val="000000"/>
            </a:solidFill>
            <a:prstDash val="solid"/>
            <a:round/>
            <a:headEnd type="none" w="med" len="med"/>
            <a:tailEnd type="none" w="med" len="med"/>
          </a:ln>
        </p:spPr>
      </p:cxnSp>
      <p:sp>
        <p:nvSpPr>
          <p:cNvPr id="454" name="Google Shape;454;p62"/>
          <p:cNvSpPr txBox="1"/>
          <p:nvPr/>
        </p:nvSpPr>
        <p:spPr>
          <a:xfrm>
            <a:off x="3120200" y="608950"/>
            <a:ext cx="5396400" cy="2154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 b="1">
                <a:solidFill>
                  <a:schemeClr val="dk1"/>
                </a:solidFill>
                <a:latin typeface="DM Sans"/>
                <a:ea typeface="DM Sans"/>
                <a:cs typeface="DM Sans"/>
                <a:sym typeface="DM Sans"/>
              </a:rPr>
              <a:t>Let’s examine some work together:</a:t>
            </a:r>
            <a:endParaRPr b="1">
              <a:solidFill>
                <a:schemeClr val="dk1"/>
              </a:solidFill>
              <a:latin typeface="DM Sans"/>
              <a:ea typeface="DM Sans"/>
              <a:cs typeface="DM Sans"/>
              <a:sym typeface="DM Sans"/>
            </a:endParaRPr>
          </a:p>
        </p:txBody>
      </p:sp>
      <p:cxnSp>
        <p:nvCxnSpPr>
          <p:cNvPr id="455" name="Google Shape;455;p62"/>
          <p:cNvCxnSpPr/>
          <p:nvPr/>
        </p:nvCxnSpPr>
        <p:spPr>
          <a:xfrm>
            <a:off x="8834775" y="-6900"/>
            <a:ext cx="0" cy="5155800"/>
          </a:xfrm>
          <a:prstGeom prst="straightConnector1">
            <a:avLst/>
          </a:prstGeom>
          <a:noFill/>
          <a:ln w="9525" cap="flat" cmpd="sng">
            <a:solidFill>
              <a:srgbClr val="000000"/>
            </a:solidFill>
            <a:prstDash val="solid"/>
            <a:round/>
            <a:headEnd type="none" w="med" len="med"/>
            <a:tailEnd type="none" w="med" len="med"/>
          </a:ln>
        </p:spPr>
      </p:cxnSp>
      <p:sp>
        <p:nvSpPr>
          <p:cNvPr id="456" name="Google Shape;456;p62"/>
          <p:cNvSpPr/>
          <p:nvPr/>
        </p:nvSpPr>
        <p:spPr>
          <a:xfrm>
            <a:off x="0" y="0"/>
            <a:ext cx="2796600" cy="5143500"/>
          </a:xfrm>
          <a:prstGeom prst="rect">
            <a:avLst/>
          </a:prstGeom>
          <a:solidFill>
            <a:srgbClr val="BDF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57" name="Google Shape;457;p62"/>
          <p:cNvCxnSpPr/>
          <p:nvPr/>
        </p:nvCxnSpPr>
        <p:spPr>
          <a:xfrm>
            <a:off x="-13800" y="4831525"/>
            <a:ext cx="9173100" cy="0"/>
          </a:xfrm>
          <a:prstGeom prst="straightConnector1">
            <a:avLst/>
          </a:prstGeom>
          <a:noFill/>
          <a:ln w="9525" cap="flat" cmpd="sng">
            <a:solidFill>
              <a:srgbClr val="000000"/>
            </a:solidFill>
            <a:prstDash val="solid"/>
            <a:round/>
            <a:headEnd type="none" w="med" len="med"/>
            <a:tailEnd type="none" w="med" len="med"/>
          </a:ln>
        </p:spPr>
      </p:cxnSp>
      <p:cxnSp>
        <p:nvCxnSpPr>
          <p:cNvPr id="458" name="Google Shape;458;p62"/>
          <p:cNvCxnSpPr/>
          <p:nvPr/>
        </p:nvCxnSpPr>
        <p:spPr>
          <a:xfrm>
            <a:off x="2796525" y="-6900"/>
            <a:ext cx="0" cy="5155800"/>
          </a:xfrm>
          <a:prstGeom prst="straightConnector1">
            <a:avLst/>
          </a:prstGeom>
          <a:noFill/>
          <a:ln w="9525" cap="flat" cmpd="sng">
            <a:solidFill>
              <a:schemeClr val="dk1"/>
            </a:solidFill>
            <a:prstDash val="solid"/>
            <a:round/>
            <a:headEnd type="none" w="med" len="med"/>
            <a:tailEnd type="none" w="med" len="med"/>
          </a:ln>
        </p:spPr>
      </p:cxnSp>
      <p:cxnSp>
        <p:nvCxnSpPr>
          <p:cNvPr id="459" name="Google Shape;459;p62"/>
          <p:cNvCxnSpPr/>
          <p:nvPr/>
        </p:nvCxnSpPr>
        <p:spPr>
          <a:xfrm>
            <a:off x="6900" y="317500"/>
            <a:ext cx="9152400" cy="0"/>
          </a:xfrm>
          <a:prstGeom prst="straightConnector1">
            <a:avLst/>
          </a:prstGeom>
          <a:noFill/>
          <a:ln w="9525" cap="flat" cmpd="sng">
            <a:solidFill>
              <a:srgbClr val="000000"/>
            </a:solidFill>
            <a:prstDash val="solid"/>
            <a:round/>
            <a:headEnd type="none" w="med" len="med"/>
            <a:tailEnd type="none" w="med" len="med"/>
          </a:ln>
        </p:spPr>
      </p:cxnSp>
      <p:sp>
        <p:nvSpPr>
          <p:cNvPr id="460" name="Google Shape;460;p62"/>
          <p:cNvSpPr txBox="1"/>
          <p:nvPr/>
        </p:nvSpPr>
        <p:spPr>
          <a:xfrm>
            <a:off x="325175" y="647000"/>
            <a:ext cx="2169900" cy="2031900"/>
          </a:xfrm>
          <a:prstGeom prst="rect">
            <a:avLst/>
          </a:prstGeom>
          <a:noFill/>
          <a:ln>
            <a:noFill/>
          </a:ln>
        </p:spPr>
        <p:txBody>
          <a:bodyPr spcFirstLastPara="1" wrap="square" lIns="0" tIns="0" rIns="0" bIns="0" anchor="t" anchorCtr="0">
            <a:spAutoFit/>
          </a:bodyPr>
          <a:lstStyle/>
          <a:p>
            <a:pPr marL="0" lvl="0" indent="0" algn="l" rtl="0">
              <a:lnSpc>
                <a:spcPct val="80000"/>
              </a:lnSpc>
              <a:spcBef>
                <a:spcPts val="0"/>
              </a:spcBef>
              <a:spcAft>
                <a:spcPts val="0"/>
              </a:spcAft>
              <a:buNone/>
            </a:pPr>
            <a:r>
              <a:rPr lang="en" sz="3300">
                <a:solidFill>
                  <a:schemeClr val="dk1"/>
                </a:solidFill>
                <a:latin typeface="Nanum Myeongjo"/>
                <a:ea typeface="Nanum Myeongjo"/>
                <a:cs typeface="Nanum Myeongjo"/>
                <a:sym typeface="Nanum Myeongjo"/>
              </a:rPr>
              <a:t>Round 2:</a:t>
            </a:r>
            <a:endParaRPr sz="3300">
              <a:solidFill>
                <a:schemeClr val="dk1"/>
              </a:solidFill>
              <a:latin typeface="Nanum Myeongjo"/>
              <a:ea typeface="Nanum Myeongjo"/>
              <a:cs typeface="Nanum Myeongjo"/>
              <a:sym typeface="Nanum Myeongjo"/>
            </a:endParaRPr>
          </a:p>
          <a:p>
            <a:pPr marL="0" lvl="0" indent="0" algn="l" rtl="0">
              <a:lnSpc>
                <a:spcPct val="80000"/>
              </a:lnSpc>
              <a:spcBef>
                <a:spcPts val="0"/>
              </a:spcBef>
              <a:spcAft>
                <a:spcPts val="0"/>
              </a:spcAft>
              <a:buNone/>
            </a:pPr>
            <a:r>
              <a:rPr lang="en" sz="3300">
                <a:solidFill>
                  <a:schemeClr val="dk1"/>
                </a:solidFill>
                <a:latin typeface="Nanum Myeongjo"/>
                <a:ea typeface="Nanum Myeongjo"/>
                <a:cs typeface="Nanum Myeongjo"/>
                <a:sym typeface="Nanum Myeongjo"/>
              </a:rPr>
              <a:t>What evidence of learning is there?</a:t>
            </a:r>
            <a:endParaRPr sz="3300">
              <a:solidFill>
                <a:schemeClr val="dk1"/>
              </a:solidFill>
              <a:latin typeface="Nanum Myeongjo"/>
              <a:ea typeface="Nanum Myeongjo"/>
              <a:cs typeface="Nanum Myeongjo"/>
              <a:sym typeface="Nanum Myeongjo"/>
            </a:endParaRPr>
          </a:p>
        </p:txBody>
      </p:sp>
      <p:sp>
        <p:nvSpPr>
          <p:cNvPr id="461" name="Google Shape;461;p62"/>
          <p:cNvSpPr txBox="1"/>
          <p:nvPr/>
        </p:nvSpPr>
        <p:spPr>
          <a:xfrm>
            <a:off x="325175" y="2843600"/>
            <a:ext cx="2169900" cy="3078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 sz="1000" b="1">
                <a:solidFill>
                  <a:schemeClr val="dk1"/>
                </a:solidFill>
                <a:latin typeface="DM Sans"/>
                <a:ea typeface="DM Sans"/>
                <a:cs typeface="DM Sans"/>
                <a:sym typeface="DM Sans"/>
              </a:rPr>
              <a:t>202.b: Reason about and perform operations with complex numbers.</a:t>
            </a:r>
            <a:endParaRPr sz="1000" b="1">
              <a:solidFill>
                <a:schemeClr val="dk1"/>
              </a:solidFill>
              <a:latin typeface="DM Sans"/>
              <a:ea typeface="DM Sans"/>
              <a:cs typeface="DM Sans"/>
              <a:sym typeface="DM Sans"/>
            </a:endParaRPr>
          </a:p>
        </p:txBody>
      </p:sp>
      <p:cxnSp>
        <p:nvCxnSpPr>
          <p:cNvPr id="462" name="Google Shape;462;p62"/>
          <p:cNvCxnSpPr/>
          <p:nvPr/>
        </p:nvCxnSpPr>
        <p:spPr>
          <a:xfrm>
            <a:off x="4885475" y="1085975"/>
            <a:ext cx="0" cy="3745500"/>
          </a:xfrm>
          <a:prstGeom prst="straightConnector1">
            <a:avLst/>
          </a:prstGeom>
          <a:noFill/>
          <a:ln w="9525" cap="flat" cmpd="sng">
            <a:solidFill>
              <a:schemeClr val="dk1"/>
            </a:solidFill>
            <a:prstDash val="solid"/>
            <a:round/>
            <a:headEnd type="none" w="med" len="med"/>
            <a:tailEnd type="none" w="med" len="med"/>
          </a:ln>
        </p:spPr>
      </p:cxnSp>
      <p:cxnSp>
        <p:nvCxnSpPr>
          <p:cNvPr id="463" name="Google Shape;463;p62"/>
          <p:cNvCxnSpPr/>
          <p:nvPr/>
        </p:nvCxnSpPr>
        <p:spPr>
          <a:xfrm>
            <a:off x="6898225" y="1085975"/>
            <a:ext cx="0" cy="3745500"/>
          </a:xfrm>
          <a:prstGeom prst="straightConnector1">
            <a:avLst/>
          </a:prstGeom>
          <a:noFill/>
          <a:ln w="9525" cap="flat" cmpd="sng">
            <a:solidFill>
              <a:schemeClr val="dk1"/>
            </a:solidFill>
            <a:prstDash val="solid"/>
            <a:round/>
            <a:headEnd type="none" w="med" len="med"/>
            <a:tailEnd type="none" w="med" len="med"/>
          </a:ln>
        </p:spPr>
      </p:cxnSp>
      <p:sp>
        <p:nvSpPr>
          <p:cNvPr id="464" name="Google Shape;464;p62"/>
          <p:cNvSpPr txBox="1"/>
          <p:nvPr/>
        </p:nvSpPr>
        <p:spPr>
          <a:xfrm>
            <a:off x="3008088" y="1262550"/>
            <a:ext cx="1665900" cy="2342100"/>
          </a:xfrm>
          <a:prstGeom prst="rect">
            <a:avLst/>
          </a:prstGeom>
          <a:noFill/>
          <a:ln>
            <a:noFill/>
          </a:ln>
        </p:spPr>
        <p:txBody>
          <a:bodyPr spcFirstLastPara="1" wrap="square" lIns="0" tIns="0" rIns="0" bIns="0" anchor="t" anchorCtr="0">
            <a:spAutoFit/>
          </a:bodyPr>
          <a:lstStyle/>
          <a:p>
            <a:pPr marL="0" lvl="0" indent="0" algn="l" rtl="0">
              <a:lnSpc>
                <a:spcPct val="115000"/>
              </a:lnSpc>
              <a:spcBef>
                <a:spcPts val="0"/>
              </a:spcBef>
              <a:spcAft>
                <a:spcPts val="0"/>
              </a:spcAft>
              <a:buNone/>
            </a:pPr>
            <a:r>
              <a:rPr lang="en" sz="1000" b="1">
                <a:latin typeface="DM Sans"/>
                <a:ea typeface="DM Sans"/>
                <a:cs typeface="DM Sans"/>
                <a:sym typeface="DM Sans"/>
              </a:rPr>
              <a:t>Conference and Provide Revision Support</a:t>
            </a:r>
            <a:endParaRPr sz="1000" b="1">
              <a:latin typeface="DM Sans"/>
              <a:ea typeface="DM Sans"/>
              <a:cs typeface="DM Sans"/>
              <a:sym typeface="DM Sans"/>
            </a:endParaRPr>
          </a:p>
          <a:p>
            <a:pPr marL="0" lvl="0" indent="0" algn="l" rtl="0">
              <a:lnSpc>
                <a:spcPct val="115000"/>
              </a:lnSpc>
              <a:spcBef>
                <a:spcPts val="500"/>
              </a:spcBef>
              <a:spcAft>
                <a:spcPts val="500"/>
              </a:spcAft>
              <a:buNone/>
            </a:pPr>
            <a:r>
              <a:rPr lang="en" sz="1000">
                <a:latin typeface="DM Sans"/>
                <a:ea typeface="DM Sans"/>
                <a:cs typeface="DM Sans"/>
                <a:sym typeface="DM Sans"/>
              </a:rPr>
              <a:t>The student’s artifact shows evidence of an emerging understanding of the expectations of the indicator(s). After conferencing and additional instruction/learning, the student may provide a revised or different artifact as evidence of the indicator(s).</a:t>
            </a:r>
            <a:endParaRPr sz="1000">
              <a:latin typeface="DM Sans"/>
              <a:ea typeface="DM Sans"/>
              <a:cs typeface="DM Sans"/>
              <a:sym typeface="DM Sans"/>
            </a:endParaRPr>
          </a:p>
        </p:txBody>
      </p:sp>
      <p:sp>
        <p:nvSpPr>
          <p:cNvPr id="465" name="Google Shape;465;p62"/>
          <p:cNvSpPr txBox="1"/>
          <p:nvPr/>
        </p:nvSpPr>
        <p:spPr>
          <a:xfrm>
            <a:off x="5058900" y="1262550"/>
            <a:ext cx="1665900" cy="2165100"/>
          </a:xfrm>
          <a:prstGeom prst="rect">
            <a:avLst/>
          </a:prstGeom>
          <a:noFill/>
          <a:ln>
            <a:noFill/>
          </a:ln>
        </p:spPr>
        <p:txBody>
          <a:bodyPr spcFirstLastPara="1" wrap="square" lIns="0" tIns="0" rIns="0" bIns="0" anchor="t" anchorCtr="0">
            <a:spAutoFit/>
          </a:bodyPr>
          <a:lstStyle/>
          <a:p>
            <a:pPr marL="0" lvl="0" indent="0" algn="l" rtl="0">
              <a:lnSpc>
                <a:spcPct val="115000"/>
              </a:lnSpc>
              <a:spcBef>
                <a:spcPts val="0"/>
              </a:spcBef>
              <a:spcAft>
                <a:spcPts val="0"/>
              </a:spcAft>
              <a:buNone/>
            </a:pPr>
            <a:r>
              <a:rPr lang="en" sz="1000" b="1">
                <a:latin typeface="DM Sans"/>
                <a:ea typeface="DM Sans"/>
                <a:cs typeface="DM Sans"/>
                <a:sym typeface="DM Sans"/>
              </a:rPr>
              <a:t>Accept with Revision</a:t>
            </a:r>
            <a:endParaRPr sz="1000" b="1">
              <a:latin typeface="DM Sans"/>
              <a:ea typeface="DM Sans"/>
              <a:cs typeface="DM Sans"/>
              <a:sym typeface="DM Sans"/>
            </a:endParaRPr>
          </a:p>
          <a:p>
            <a:pPr marL="0" lvl="0" indent="0" algn="l" rtl="0">
              <a:lnSpc>
                <a:spcPct val="115000"/>
              </a:lnSpc>
              <a:spcBef>
                <a:spcPts val="500"/>
              </a:spcBef>
              <a:spcAft>
                <a:spcPts val="500"/>
              </a:spcAft>
              <a:buNone/>
            </a:pPr>
            <a:r>
              <a:rPr lang="en" sz="1000">
                <a:latin typeface="DM Sans"/>
                <a:ea typeface="DM Sans"/>
                <a:cs typeface="DM Sans"/>
                <a:sym typeface="DM Sans"/>
              </a:rPr>
              <a:t>The student’s artifact shows evidence of approaching a full understanding of the expectations of the indicator(s). The artifact may contain execution errors that should be corrected in revision. The student may revise the selected artifact or submit a different artifact.</a:t>
            </a:r>
            <a:endParaRPr sz="1000">
              <a:latin typeface="DM Sans"/>
              <a:ea typeface="DM Sans"/>
              <a:cs typeface="DM Sans"/>
              <a:sym typeface="DM Sans"/>
            </a:endParaRPr>
          </a:p>
        </p:txBody>
      </p:sp>
      <p:sp>
        <p:nvSpPr>
          <p:cNvPr id="466" name="Google Shape;466;p62"/>
          <p:cNvSpPr txBox="1"/>
          <p:nvPr/>
        </p:nvSpPr>
        <p:spPr>
          <a:xfrm>
            <a:off x="7071650" y="1262550"/>
            <a:ext cx="1665900" cy="1103100"/>
          </a:xfrm>
          <a:prstGeom prst="rect">
            <a:avLst/>
          </a:prstGeom>
          <a:noFill/>
          <a:ln>
            <a:noFill/>
          </a:ln>
        </p:spPr>
        <p:txBody>
          <a:bodyPr spcFirstLastPara="1" wrap="square" lIns="0" tIns="0" rIns="0" bIns="0" anchor="t" anchorCtr="0">
            <a:spAutoFit/>
          </a:bodyPr>
          <a:lstStyle/>
          <a:p>
            <a:pPr marL="0" lvl="0" indent="0" algn="l" rtl="0">
              <a:lnSpc>
                <a:spcPct val="115000"/>
              </a:lnSpc>
              <a:spcBef>
                <a:spcPts val="0"/>
              </a:spcBef>
              <a:spcAft>
                <a:spcPts val="0"/>
              </a:spcAft>
              <a:buNone/>
            </a:pPr>
            <a:r>
              <a:rPr lang="en" sz="1000" b="1">
                <a:latin typeface="DM Sans"/>
                <a:ea typeface="DM Sans"/>
                <a:cs typeface="DM Sans"/>
                <a:sym typeface="DM Sans"/>
              </a:rPr>
              <a:t>Accept </a:t>
            </a:r>
            <a:endParaRPr sz="1000" b="1">
              <a:latin typeface="DM Sans"/>
              <a:ea typeface="DM Sans"/>
              <a:cs typeface="DM Sans"/>
              <a:sym typeface="DM Sans"/>
            </a:endParaRPr>
          </a:p>
          <a:p>
            <a:pPr marL="0" lvl="0" indent="0" algn="l" rtl="0">
              <a:lnSpc>
                <a:spcPct val="115000"/>
              </a:lnSpc>
              <a:spcBef>
                <a:spcPts val="500"/>
              </a:spcBef>
              <a:spcAft>
                <a:spcPts val="500"/>
              </a:spcAft>
              <a:buNone/>
            </a:pPr>
            <a:r>
              <a:rPr lang="en" sz="1000">
                <a:latin typeface="DM Sans"/>
                <a:ea typeface="DM Sans"/>
                <a:cs typeface="DM Sans"/>
                <a:sym typeface="DM Sans"/>
              </a:rPr>
              <a:t>The student’s artifact demonstrates evidence </a:t>
            </a:r>
            <a:br>
              <a:rPr lang="en" sz="1000">
                <a:latin typeface="DM Sans"/>
                <a:ea typeface="DM Sans"/>
                <a:cs typeface="DM Sans"/>
                <a:sym typeface="DM Sans"/>
              </a:rPr>
            </a:br>
            <a:r>
              <a:rPr lang="en" sz="1000">
                <a:latin typeface="DM Sans"/>
                <a:ea typeface="DM Sans"/>
                <a:cs typeface="DM Sans"/>
                <a:sym typeface="DM Sans"/>
              </a:rPr>
              <a:t>that they have met the expectations of the indicator(s).</a:t>
            </a:r>
            <a:endParaRPr sz="1000">
              <a:latin typeface="DM Sans"/>
              <a:ea typeface="DM Sans"/>
              <a:cs typeface="DM Sans"/>
              <a:sym typeface="DM Sans"/>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BDFCD7"/>
        </a:solidFill>
        <a:effectLst/>
      </p:bgPr>
    </p:bg>
    <p:spTree>
      <p:nvGrpSpPr>
        <p:cNvPr id="1" name="Shape 470"/>
        <p:cNvGrpSpPr/>
        <p:nvPr/>
      </p:nvGrpSpPr>
      <p:grpSpPr>
        <a:xfrm>
          <a:off x="0" y="0"/>
          <a:ext cx="0" cy="0"/>
          <a:chOff x="0" y="0"/>
          <a:chExt cx="0" cy="0"/>
        </a:xfrm>
      </p:grpSpPr>
      <p:cxnSp>
        <p:nvCxnSpPr>
          <p:cNvPr id="471" name="Google Shape;471;p63"/>
          <p:cNvCxnSpPr/>
          <p:nvPr/>
        </p:nvCxnSpPr>
        <p:spPr>
          <a:xfrm>
            <a:off x="-2700" y="1246575"/>
            <a:ext cx="9149400" cy="0"/>
          </a:xfrm>
          <a:prstGeom prst="straightConnector1">
            <a:avLst/>
          </a:prstGeom>
          <a:noFill/>
          <a:ln w="9525" cap="flat" cmpd="sng">
            <a:solidFill>
              <a:schemeClr val="dk1"/>
            </a:solidFill>
            <a:prstDash val="solid"/>
            <a:round/>
            <a:headEnd type="none" w="med" len="med"/>
            <a:tailEnd type="none" w="med" len="med"/>
          </a:ln>
        </p:spPr>
      </p:cxnSp>
      <p:sp>
        <p:nvSpPr>
          <p:cNvPr id="472" name="Google Shape;472;p63"/>
          <p:cNvSpPr txBox="1"/>
          <p:nvPr/>
        </p:nvSpPr>
        <p:spPr>
          <a:xfrm>
            <a:off x="615900" y="303450"/>
            <a:ext cx="5067900" cy="457200"/>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None/>
            </a:pPr>
            <a:r>
              <a:rPr lang="en" sz="3300">
                <a:solidFill>
                  <a:schemeClr val="dk1"/>
                </a:solidFill>
                <a:latin typeface="Nanum Myeongjo"/>
                <a:ea typeface="Nanum Myeongjo"/>
                <a:cs typeface="Nanum Myeongjo"/>
                <a:sym typeface="Nanum Myeongjo"/>
              </a:rPr>
              <a:t>Examining Student Work</a:t>
            </a:r>
            <a:endParaRPr sz="3300">
              <a:solidFill>
                <a:schemeClr val="dk1"/>
              </a:solidFill>
              <a:latin typeface="Nanum Myeongjo"/>
              <a:ea typeface="Nanum Myeongjo"/>
              <a:cs typeface="Nanum Myeongjo"/>
              <a:sym typeface="Nanum Myeongjo"/>
            </a:endParaRPr>
          </a:p>
        </p:txBody>
      </p:sp>
      <p:cxnSp>
        <p:nvCxnSpPr>
          <p:cNvPr id="473" name="Google Shape;473;p63"/>
          <p:cNvCxnSpPr/>
          <p:nvPr/>
        </p:nvCxnSpPr>
        <p:spPr>
          <a:xfrm>
            <a:off x="5674175" y="300"/>
            <a:ext cx="0" cy="5141400"/>
          </a:xfrm>
          <a:prstGeom prst="straightConnector1">
            <a:avLst/>
          </a:prstGeom>
          <a:noFill/>
          <a:ln w="9525" cap="flat" cmpd="sng">
            <a:solidFill>
              <a:schemeClr val="dk2"/>
            </a:solidFill>
            <a:prstDash val="solid"/>
            <a:round/>
            <a:headEnd type="none" w="med" len="med"/>
            <a:tailEnd type="none" w="med" len="med"/>
          </a:ln>
        </p:spPr>
      </p:cxnSp>
      <p:pic>
        <p:nvPicPr>
          <p:cNvPr id="474" name="Google Shape;474;p63"/>
          <p:cNvPicPr preferRelativeResize="0"/>
          <p:nvPr/>
        </p:nvPicPr>
        <p:blipFill rotWithShape="1">
          <a:blip r:embed="rId3">
            <a:alphaModFix/>
          </a:blip>
          <a:srcRect l="1117" t="2572"/>
          <a:stretch/>
        </p:blipFill>
        <p:spPr>
          <a:xfrm>
            <a:off x="615900" y="819575"/>
            <a:ext cx="8225101" cy="3727675"/>
          </a:xfrm>
          <a:prstGeom prst="rect">
            <a:avLst/>
          </a:prstGeom>
          <a:noFill/>
          <a:ln>
            <a:noFill/>
          </a:ln>
        </p:spPr>
      </p:pic>
      <p:sp>
        <p:nvSpPr>
          <p:cNvPr id="475" name="Google Shape;475;p63"/>
          <p:cNvSpPr/>
          <p:nvPr/>
        </p:nvSpPr>
        <p:spPr>
          <a:xfrm>
            <a:off x="615894" y="2298334"/>
            <a:ext cx="450710" cy="412109"/>
          </a:xfrm>
          <a:prstGeom prst="ellipse">
            <a:avLst/>
          </a:prstGeom>
          <a:noFill/>
          <a:ln w="28575" cap="flat" cmpd="sng">
            <a:solidFill>
              <a:srgbClr val="14575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63"/>
          <p:cNvSpPr/>
          <p:nvPr/>
        </p:nvSpPr>
        <p:spPr>
          <a:xfrm>
            <a:off x="1178639" y="2352244"/>
            <a:ext cx="1649499" cy="304289"/>
          </a:xfrm>
          <a:prstGeom prst="leftArrow">
            <a:avLst>
              <a:gd name="adj1" fmla="val 50000"/>
              <a:gd name="adj2" fmla="val 50000"/>
            </a:avLst>
          </a:prstGeom>
          <a:solidFill>
            <a:srgbClr val="145758"/>
          </a:solidFill>
          <a:ln w="9525" cap="flat" cmpd="sng">
            <a:solidFill>
              <a:srgbClr val="14575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63"/>
          <p:cNvSpPr/>
          <p:nvPr/>
        </p:nvSpPr>
        <p:spPr>
          <a:xfrm>
            <a:off x="3278113" y="1855450"/>
            <a:ext cx="1946100" cy="1946100"/>
          </a:xfrm>
          <a:prstGeom prst="teardrop">
            <a:avLst>
              <a:gd name="adj" fmla="val 100000"/>
            </a:avLst>
          </a:prstGeom>
          <a:solidFill>
            <a:srgbClr val="1457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63"/>
          <p:cNvSpPr txBox="1"/>
          <p:nvPr/>
        </p:nvSpPr>
        <p:spPr>
          <a:xfrm>
            <a:off x="3348002" y="2459050"/>
            <a:ext cx="1806300" cy="7389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 sz="1600" b="1">
                <a:solidFill>
                  <a:srgbClr val="83FBA3"/>
                </a:solidFill>
                <a:latin typeface="DM Sans"/>
                <a:ea typeface="DM Sans"/>
                <a:cs typeface="DM Sans"/>
                <a:sym typeface="DM Sans"/>
              </a:rPr>
              <a:t>Put your</a:t>
            </a:r>
            <a:br>
              <a:rPr lang="en" sz="1600" b="1">
                <a:solidFill>
                  <a:srgbClr val="83FBA3"/>
                </a:solidFill>
                <a:latin typeface="DM Sans"/>
                <a:ea typeface="DM Sans"/>
                <a:cs typeface="DM Sans"/>
                <a:sym typeface="DM Sans"/>
              </a:rPr>
            </a:br>
            <a:r>
              <a:rPr lang="en" sz="1600" b="1">
                <a:solidFill>
                  <a:srgbClr val="83FBA3"/>
                </a:solidFill>
                <a:latin typeface="DM Sans"/>
                <a:ea typeface="DM Sans"/>
                <a:cs typeface="DM Sans"/>
                <a:sym typeface="DM Sans"/>
              </a:rPr>
              <a:t>thoughts on the Jamboard!</a:t>
            </a:r>
            <a:endParaRPr sz="1000" b="1">
              <a:solidFill>
                <a:srgbClr val="83FBA3"/>
              </a:solidFill>
              <a:latin typeface="DM Sans"/>
              <a:ea typeface="DM Sans"/>
              <a:cs typeface="DM Sans"/>
              <a:sym typeface="DM Sans"/>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BDFCD7"/>
        </a:solidFill>
        <a:effectLst/>
      </p:bgPr>
    </p:bg>
    <p:spTree>
      <p:nvGrpSpPr>
        <p:cNvPr id="1" name="Shape 482"/>
        <p:cNvGrpSpPr/>
        <p:nvPr/>
      </p:nvGrpSpPr>
      <p:grpSpPr>
        <a:xfrm>
          <a:off x="0" y="0"/>
          <a:ext cx="0" cy="0"/>
          <a:chOff x="0" y="0"/>
          <a:chExt cx="0" cy="0"/>
        </a:xfrm>
      </p:grpSpPr>
      <p:cxnSp>
        <p:nvCxnSpPr>
          <p:cNvPr id="483" name="Google Shape;483;p64"/>
          <p:cNvCxnSpPr/>
          <p:nvPr/>
        </p:nvCxnSpPr>
        <p:spPr>
          <a:xfrm>
            <a:off x="-2700" y="1246575"/>
            <a:ext cx="9149400" cy="0"/>
          </a:xfrm>
          <a:prstGeom prst="straightConnector1">
            <a:avLst/>
          </a:prstGeom>
          <a:noFill/>
          <a:ln w="9525" cap="flat" cmpd="sng">
            <a:solidFill>
              <a:schemeClr val="dk1"/>
            </a:solidFill>
            <a:prstDash val="solid"/>
            <a:round/>
            <a:headEnd type="none" w="med" len="med"/>
            <a:tailEnd type="none" w="med" len="med"/>
          </a:ln>
        </p:spPr>
      </p:cxnSp>
      <p:sp>
        <p:nvSpPr>
          <p:cNvPr id="484" name="Google Shape;484;p64"/>
          <p:cNvSpPr txBox="1"/>
          <p:nvPr/>
        </p:nvSpPr>
        <p:spPr>
          <a:xfrm>
            <a:off x="615900" y="303450"/>
            <a:ext cx="2922300" cy="457200"/>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None/>
            </a:pPr>
            <a:r>
              <a:rPr lang="en" sz="3300">
                <a:solidFill>
                  <a:schemeClr val="dk1"/>
                </a:solidFill>
                <a:latin typeface="Nanum Myeongjo"/>
                <a:ea typeface="Nanum Myeongjo"/>
                <a:cs typeface="Nanum Myeongjo"/>
                <a:sym typeface="Nanum Myeongjo"/>
              </a:rPr>
              <a:t>Example #1</a:t>
            </a:r>
            <a:endParaRPr sz="3300">
              <a:solidFill>
                <a:schemeClr val="dk1"/>
              </a:solidFill>
              <a:latin typeface="Nanum Myeongjo"/>
              <a:ea typeface="Nanum Myeongjo"/>
              <a:cs typeface="Nanum Myeongjo"/>
              <a:sym typeface="Nanum Myeongjo"/>
            </a:endParaRPr>
          </a:p>
        </p:txBody>
      </p:sp>
      <p:cxnSp>
        <p:nvCxnSpPr>
          <p:cNvPr id="485" name="Google Shape;485;p64"/>
          <p:cNvCxnSpPr/>
          <p:nvPr/>
        </p:nvCxnSpPr>
        <p:spPr>
          <a:xfrm>
            <a:off x="4226375" y="300"/>
            <a:ext cx="0" cy="5141400"/>
          </a:xfrm>
          <a:prstGeom prst="straightConnector1">
            <a:avLst/>
          </a:prstGeom>
          <a:noFill/>
          <a:ln w="9525" cap="flat" cmpd="sng">
            <a:solidFill>
              <a:schemeClr val="dk2"/>
            </a:solidFill>
            <a:prstDash val="solid"/>
            <a:round/>
            <a:headEnd type="none" w="med" len="med"/>
            <a:tailEnd type="none" w="med" len="med"/>
          </a:ln>
        </p:spPr>
      </p:cxnSp>
      <p:sp>
        <p:nvSpPr>
          <p:cNvPr id="486" name="Google Shape;486;p64"/>
          <p:cNvSpPr/>
          <p:nvPr/>
        </p:nvSpPr>
        <p:spPr>
          <a:xfrm>
            <a:off x="1101350" y="1020350"/>
            <a:ext cx="6941400" cy="3455700"/>
          </a:xfrm>
          <a:prstGeom prst="rect">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insert image 1 of student work</a:t>
            </a:r>
            <a:endParaRPr/>
          </a:p>
        </p:txBody>
      </p:sp>
      <p:sp>
        <p:nvSpPr>
          <p:cNvPr id="487" name="Google Shape;487;p64"/>
          <p:cNvSpPr/>
          <p:nvPr/>
        </p:nvSpPr>
        <p:spPr>
          <a:xfrm>
            <a:off x="6543275" y="2273925"/>
            <a:ext cx="1946100" cy="1946100"/>
          </a:xfrm>
          <a:prstGeom prst="teardrop">
            <a:avLst>
              <a:gd name="adj" fmla="val 100000"/>
            </a:avLst>
          </a:prstGeom>
          <a:solidFill>
            <a:srgbClr val="1457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64"/>
          <p:cNvSpPr txBox="1"/>
          <p:nvPr/>
        </p:nvSpPr>
        <p:spPr>
          <a:xfrm>
            <a:off x="6739325" y="3000675"/>
            <a:ext cx="1554000" cy="4926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 sz="1600" b="1">
                <a:solidFill>
                  <a:srgbClr val="83FBA3"/>
                </a:solidFill>
                <a:latin typeface="DM Sans"/>
                <a:ea typeface="DM Sans"/>
                <a:cs typeface="DM Sans"/>
                <a:sym typeface="DM Sans"/>
              </a:rPr>
              <a:t>Let’s compare notes.</a:t>
            </a:r>
            <a:endParaRPr sz="1000" b="1">
              <a:solidFill>
                <a:srgbClr val="83FBA3"/>
              </a:solidFill>
              <a:latin typeface="DM Sans"/>
              <a:ea typeface="DM Sans"/>
              <a:cs typeface="DM Sans"/>
              <a:sym typeface="DM Sans"/>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BDFCD7"/>
        </a:solidFill>
        <a:effectLst/>
      </p:bgPr>
    </p:bg>
    <p:spTree>
      <p:nvGrpSpPr>
        <p:cNvPr id="1" name="Shape 492"/>
        <p:cNvGrpSpPr/>
        <p:nvPr/>
      </p:nvGrpSpPr>
      <p:grpSpPr>
        <a:xfrm>
          <a:off x="0" y="0"/>
          <a:ext cx="0" cy="0"/>
          <a:chOff x="0" y="0"/>
          <a:chExt cx="0" cy="0"/>
        </a:xfrm>
      </p:grpSpPr>
      <p:cxnSp>
        <p:nvCxnSpPr>
          <p:cNvPr id="493" name="Google Shape;493;p65"/>
          <p:cNvCxnSpPr/>
          <p:nvPr/>
        </p:nvCxnSpPr>
        <p:spPr>
          <a:xfrm>
            <a:off x="-2700" y="1246575"/>
            <a:ext cx="9149400" cy="0"/>
          </a:xfrm>
          <a:prstGeom prst="straightConnector1">
            <a:avLst/>
          </a:prstGeom>
          <a:noFill/>
          <a:ln w="9525" cap="flat" cmpd="sng">
            <a:solidFill>
              <a:schemeClr val="dk1"/>
            </a:solidFill>
            <a:prstDash val="solid"/>
            <a:round/>
            <a:headEnd type="none" w="med" len="med"/>
            <a:tailEnd type="none" w="med" len="med"/>
          </a:ln>
        </p:spPr>
      </p:cxnSp>
      <p:cxnSp>
        <p:nvCxnSpPr>
          <p:cNvPr id="494" name="Google Shape;494;p65"/>
          <p:cNvCxnSpPr/>
          <p:nvPr/>
        </p:nvCxnSpPr>
        <p:spPr>
          <a:xfrm>
            <a:off x="4226375" y="300"/>
            <a:ext cx="0" cy="5141400"/>
          </a:xfrm>
          <a:prstGeom prst="straightConnector1">
            <a:avLst/>
          </a:prstGeom>
          <a:noFill/>
          <a:ln w="9525" cap="flat" cmpd="sng">
            <a:solidFill>
              <a:schemeClr val="dk2"/>
            </a:solidFill>
            <a:prstDash val="solid"/>
            <a:round/>
            <a:headEnd type="none" w="med" len="med"/>
            <a:tailEnd type="none" w="med" len="med"/>
          </a:ln>
        </p:spPr>
      </p:cxnSp>
      <p:sp>
        <p:nvSpPr>
          <p:cNvPr id="495" name="Google Shape;495;p65"/>
          <p:cNvSpPr txBox="1"/>
          <p:nvPr/>
        </p:nvSpPr>
        <p:spPr>
          <a:xfrm>
            <a:off x="615900" y="303450"/>
            <a:ext cx="2804100" cy="457200"/>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None/>
            </a:pPr>
            <a:r>
              <a:rPr lang="en" sz="3300">
                <a:solidFill>
                  <a:schemeClr val="dk1"/>
                </a:solidFill>
                <a:latin typeface="Nanum Myeongjo"/>
                <a:ea typeface="Nanum Myeongjo"/>
                <a:cs typeface="Nanum Myeongjo"/>
                <a:sym typeface="Nanum Myeongjo"/>
              </a:rPr>
              <a:t>Example #2</a:t>
            </a:r>
            <a:endParaRPr sz="3300">
              <a:solidFill>
                <a:schemeClr val="dk1"/>
              </a:solidFill>
              <a:latin typeface="Nanum Myeongjo"/>
              <a:ea typeface="Nanum Myeongjo"/>
              <a:cs typeface="Nanum Myeongjo"/>
              <a:sym typeface="Nanum Myeongjo"/>
            </a:endParaRPr>
          </a:p>
        </p:txBody>
      </p:sp>
      <p:sp>
        <p:nvSpPr>
          <p:cNvPr id="496" name="Google Shape;496;p65"/>
          <p:cNvSpPr/>
          <p:nvPr/>
        </p:nvSpPr>
        <p:spPr>
          <a:xfrm>
            <a:off x="1101350" y="1020350"/>
            <a:ext cx="6941400" cy="3455700"/>
          </a:xfrm>
          <a:prstGeom prst="rect">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insert image 2 of student work</a:t>
            </a:r>
            <a:endParaRPr/>
          </a:p>
        </p:txBody>
      </p:sp>
      <p:sp>
        <p:nvSpPr>
          <p:cNvPr id="497" name="Google Shape;497;p65"/>
          <p:cNvSpPr/>
          <p:nvPr/>
        </p:nvSpPr>
        <p:spPr>
          <a:xfrm>
            <a:off x="6543275" y="2273925"/>
            <a:ext cx="1946100" cy="1946100"/>
          </a:xfrm>
          <a:prstGeom prst="teardrop">
            <a:avLst>
              <a:gd name="adj" fmla="val 100000"/>
            </a:avLst>
          </a:prstGeom>
          <a:solidFill>
            <a:srgbClr val="1457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65"/>
          <p:cNvSpPr txBox="1"/>
          <p:nvPr/>
        </p:nvSpPr>
        <p:spPr>
          <a:xfrm>
            <a:off x="6739325" y="3000675"/>
            <a:ext cx="1554000" cy="4926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 sz="1600" b="1">
                <a:solidFill>
                  <a:srgbClr val="83FBA3"/>
                </a:solidFill>
                <a:latin typeface="DM Sans"/>
                <a:ea typeface="DM Sans"/>
                <a:cs typeface="DM Sans"/>
                <a:sym typeface="DM Sans"/>
              </a:rPr>
              <a:t>Let’s compare notes. </a:t>
            </a:r>
            <a:endParaRPr sz="1000" b="1">
              <a:solidFill>
                <a:srgbClr val="83FBA3"/>
              </a:solidFill>
              <a:latin typeface="DM Sans"/>
              <a:ea typeface="DM Sans"/>
              <a:cs typeface="DM Sans"/>
              <a:sym typeface="DM Sans"/>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BDFCD7"/>
        </a:solidFill>
        <a:effectLst/>
      </p:bgPr>
    </p:bg>
    <p:spTree>
      <p:nvGrpSpPr>
        <p:cNvPr id="1" name="Shape 502"/>
        <p:cNvGrpSpPr/>
        <p:nvPr/>
      </p:nvGrpSpPr>
      <p:grpSpPr>
        <a:xfrm>
          <a:off x="0" y="0"/>
          <a:ext cx="0" cy="0"/>
          <a:chOff x="0" y="0"/>
          <a:chExt cx="0" cy="0"/>
        </a:xfrm>
      </p:grpSpPr>
      <p:cxnSp>
        <p:nvCxnSpPr>
          <p:cNvPr id="503" name="Google Shape;503;p66"/>
          <p:cNvCxnSpPr/>
          <p:nvPr/>
        </p:nvCxnSpPr>
        <p:spPr>
          <a:xfrm>
            <a:off x="-2700" y="1246575"/>
            <a:ext cx="9149400" cy="0"/>
          </a:xfrm>
          <a:prstGeom prst="straightConnector1">
            <a:avLst/>
          </a:prstGeom>
          <a:noFill/>
          <a:ln w="9525" cap="flat" cmpd="sng">
            <a:solidFill>
              <a:schemeClr val="dk1"/>
            </a:solidFill>
            <a:prstDash val="solid"/>
            <a:round/>
            <a:headEnd type="none" w="med" len="med"/>
            <a:tailEnd type="none" w="med" len="med"/>
          </a:ln>
        </p:spPr>
      </p:cxnSp>
      <p:cxnSp>
        <p:nvCxnSpPr>
          <p:cNvPr id="504" name="Google Shape;504;p66"/>
          <p:cNvCxnSpPr/>
          <p:nvPr/>
        </p:nvCxnSpPr>
        <p:spPr>
          <a:xfrm>
            <a:off x="4226375" y="300"/>
            <a:ext cx="0" cy="5141400"/>
          </a:xfrm>
          <a:prstGeom prst="straightConnector1">
            <a:avLst/>
          </a:prstGeom>
          <a:noFill/>
          <a:ln w="9525" cap="flat" cmpd="sng">
            <a:solidFill>
              <a:schemeClr val="dk2"/>
            </a:solidFill>
            <a:prstDash val="solid"/>
            <a:round/>
            <a:headEnd type="none" w="med" len="med"/>
            <a:tailEnd type="none" w="med" len="med"/>
          </a:ln>
        </p:spPr>
      </p:cxnSp>
      <p:sp>
        <p:nvSpPr>
          <p:cNvPr id="505" name="Google Shape;505;p66"/>
          <p:cNvSpPr txBox="1"/>
          <p:nvPr/>
        </p:nvSpPr>
        <p:spPr>
          <a:xfrm>
            <a:off x="615900" y="303450"/>
            <a:ext cx="2298300" cy="457200"/>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None/>
            </a:pPr>
            <a:r>
              <a:rPr lang="en" sz="3300">
                <a:solidFill>
                  <a:schemeClr val="dk1"/>
                </a:solidFill>
                <a:latin typeface="Nanum Myeongjo"/>
                <a:ea typeface="Nanum Myeongjo"/>
                <a:cs typeface="Nanum Myeongjo"/>
                <a:sym typeface="Nanum Myeongjo"/>
              </a:rPr>
              <a:t>Example #3</a:t>
            </a:r>
            <a:endParaRPr sz="3300">
              <a:solidFill>
                <a:schemeClr val="dk1"/>
              </a:solidFill>
              <a:latin typeface="Nanum Myeongjo"/>
              <a:ea typeface="Nanum Myeongjo"/>
              <a:cs typeface="Nanum Myeongjo"/>
              <a:sym typeface="Nanum Myeongjo"/>
            </a:endParaRPr>
          </a:p>
        </p:txBody>
      </p:sp>
      <p:sp>
        <p:nvSpPr>
          <p:cNvPr id="506" name="Google Shape;506;p66"/>
          <p:cNvSpPr/>
          <p:nvPr/>
        </p:nvSpPr>
        <p:spPr>
          <a:xfrm>
            <a:off x="1101350" y="1020350"/>
            <a:ext cx="6941400" cy="3455700"/>
          </a:xfrm>
          <a:prstGeom prst="rect">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insert image 3 of student work</a:t>
            </a:r>
            <a:endParaRPr/>
          </a:p>
        </p:txBody>
      </p:sp>
      <p:sp>
        <p:nvSpPr>
          <p:cNvPr id="507" name="Google Shape;507;p66"/>
          <p:cNvSpPr/>
          <p:nvPr/>
        </p:nvSpPr>
        <p:spPr>
          <a:xfrm>
            <a:off x="944400" y="2273925"/>
            <a:ext cx="1946100" cy="1946100"/>
          </a:xfrm>
          <a:prstGeom prst="teardrop">
            <a:avLst>
              <a:gd name="adj" fmla="val 100000"/>
            </a:avLst>
          </a:prstGeom>
          <a:solidFill>
            <a:srgbClr val="1457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66"/>
          <p:cNvSpPr txBox="1"/>
          <p:nvPr/>
        </p:nvSpPr>
        <p:spPr>
          <a:xfrm>
            <a:off x="1140450" y="3000675"/>
            <a:ext cx="1554000" cy="4926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 sz="1600" b="1">
                <a:solidFill>
                  <a:srgbClr val="83FBA3"/>
                </a:solidFill>
                <a:latin typeface="DM Sans"/>
                <a:ea typeface="DM Sans"/>
                <a:cs typeface="DM Sans"/>
                <a:sym typeface="DM Sans"/>
              </a:rPr>
              <a:t>Let’s compare notes.</a:t>
            </a:r>
            <a:endParaRPr sz="1000" b="1">
              <a:solidFill>
                <a:srgbClr val="83FBA3"/>
              </a:solidFill>
              <a:latin typeface="DM Sans"/>
              <a:ea typeface="DM Sans"/>
              <a:cs typeface="DM Sans"/>
              <a:sym typeface="DM Sans"/>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145758"/>
        </a:solidFill>
        <a:effectLst/>
      </p:bgPr>
    </p:bg>
    <p:spTree>
      <p:nvGrpSpPr>
        <p:cNvPr id="1" name="Shape 512"/>
        <p:cNvGrpSpPr/>
        <p:nvPr/>
      </p:nvGrpSpPr>
      <p:grpSpPr>
        <a:xfrm>
          <a:off x="0" y="0"/>
          <a:ext cx="0" cy="0"/>
          <a:chOff x="0" y="0"/>
          <a:chExt cx="0" cy="0"/>
        </a:xfrm>
      </p:grpSpPr>
      <p:cxnSp>
        <p:nvCxnSpPr>
          <p:cNvPr id="513" name="Google Shape;513;p67"/>
          <p:cNvCxnSpPr/>
          <p:nvPr/>
        </p:nvCxnSpPr>
        <p:spPr>
          <a:xfrm>
            <a:off x="312775" y="-13900"/>
            <a:ext cx="0" cy="5178300"/>
          </a:xfrm>
          <a:prstGeom prst="straightConnector1">
            <a:avLst/>
          </a:prstGeom>
          <a:noFill/>
          <a:ln w="9525" cap="flat" cmpd="sng">
            <a:solidFill>
              <a:srgbClr val="83FBA3"/>
            </a:solidFill>
            <a:prstDash val="solid"/>
            <a:round/>
            <a:headEnd type="none" w="med" len="med"/>
            <a:tailEnd type="none" w="med" len="med"/>
          </a:ln>
        </p:spPr>
      </p:cxnSp>
      <p:cxnSp>
        <p:nvCxnSpPr>
          <p:cNvPr id="514" name="Google Shape;514;p67"/>
          <p:cNvCxnSpPr/>
          <p:nvPr/>
        </p:nvCxnSpPr>
        <p:spPr>
          <a:xfrm rot="10800000">
            <a:off x="-100" y="4837750"/>
            <a:ext cx="9202800" cy="0"/>
          </a:xfrm>
          <a:prstGeom prst="straightConnector1">
            <a:avLst/>
          </a:prstGeom>
          <a:noFill/>
          <a:ln w="9525" cap="flat" cmpd="sng">
            <a:solidFill>
              <a:srgbClr val="83FBA3"/>
            </a:solidFill>
            <a:prstDash val="solid"/>
            <a:round/>
            <a:headEnd type="none" w="med" len="med"/>
            <a:tailEnd type="none" w="med" len="med"/>
          </a:ln>
        </p:spPr>
      </p:cxnSp>
      <p:sp>
        <p:nvSpPr>
          <p:cNvPr id="515" name="Google Shape;515;p67"/>
          <p:cNvSpPr txBox="1"/>
          <p:nvPr/>
        </p:nvSpPr>
        <p:spPr>
          <a:xfrm>
            <a:off x="615900" y="1598550"/>
            <a:ext cx="6571800" cy="4095300"/>
          </a:xfrm>
          <a:prstGeom prst="rect">
            <a:avLst/>
          </a:prstGeom>
          <a:noFill/>
          <a:ln>
            <a:noFill/>
          </a:ln>
        </p:spPr>
        <p:txBody>
          <a:bodyPr spcFirstLastPara="1" wrap="square" lIns="0" tIns="0" rIns="0" bIns="0" anchor="t" anchorCtr="0">
            <a:spAutoFit/>
          </a:bodyPr>
          <a:lstStyle/>
          <a:p>
            <a:pPr marL="457200" lvl="0" indent="-368300" algn="l" rtl="0">
              <a:lnSpc>
                <a:spcPct val="115000"/>
              </a:lnSpc>
              <a:spcBef>
                <a:spcPts val="0"/>
              </a:spcBef>
              <a:spcAft>
                <a:spcPts val="0"/>
              </a:spcAft>
              <a:buClr>
                <a:schemeClr val="lt1"/>
              </a:buClr>
              <a:buSzPts val="2200"/>
              <a:buFont typeface="DM Sans"/>
              <a:buChar char="●"/>
            </a:pPr>
            <a:r>
              <a:rPr lang="en" sz="2200">
                <a:solidFill>
                  <a:schemeClr val="lt1"/>
                </a:solidFill>
                <a:latin typeface="DM Sans"/>
                <a:ea typeface="DM Sans"/>
                <a:cs typeface="DM Sans"/>
                <a:sym typeface="DM Sans"/>
              </a:rPr>
              <a:t>Content and Practice Expectations</a:t>
            </a:r>
            <a:endParaRPr sz="2200">
              <a:solidFill>
                <a:schemeClr val="lt1"/>
              </a:solidFill>
              <a:latin typeface="DM Sans"/>
              <a:ea typeface="DM Sans"/>
              <a:cs typeface="DM Sans"/>
              <a:sym typeface="DM Sans"/>
            </a:endParaRPr>
          </a:p>
          <a:p>
            <a:pPr marL="457200" lvl="0" indent="-368300" algn="l" rtl="0">
              <a:lnSpc>
                <a:spcPct val="115000"/>
              </a:lnSpc>
              <a:spcBef>
                <a:spcPts val="0"/>
              </a:spcBef>
              <a:spcAft>
                <a:spcPts val="0"/>
              </a:spcAft>
              <a:buClr>
                <a:schemeClr val="lt1"/>
              </a:buClr>
              <a:buSzPts val="2200"/>
              <a:buFont typeface="DM Sans"/>
              <a:buChar char="●"/>
            </a:pPr>
            <a:r>
              <a:rPr lang="en" sz="2200">
                <a:solidFill>
                  <a:schemeClr val="lt1"/>
                </a:solidFill>
                <a:latin typeface="DM Sans"/>
                <a:ea typeface="DM Sans"/>
                <a:cs typeface="DM Sans"/>
                <a:sym typeface="DM Sans"/>
              </a:rPr>
              <a:t>Learning Principles</a:t>
            </a:r>
            <a:endParaRPr sz="2200">
              <a:solidFill>
                <a:schemeClr val="lt1"/>
              </a:solidFill>
              <a:latin typeface="DM Sans"/>
              <a:ea typeface="DM Sans"/>
              <a:cs typeface="DM Sans"/>
              <a:sym typeface="DM Sans"/>
            </a:endParaRPr>
          </a:p>
          <a:p>
            <a:pPr marL="457200" lvl="0" indent="-368300" algn="l" rtl="0">
              <a:lnSpc>
                <a:spcPct val="115000"/>
              </a:lnSpc>
              <a:spcBef>
                <a:spcPts val="0"/>
              </a:spcBef>
              <a:spcAft>
                <a:spcPts val="0"/>
              </a:spcAft>
              <a:buClr>
                <a:schemeClr val="lt1"/>
              </a:buClr>
              <a:buSzPts val="2200"/>
              <a:buFont typeface="DM Sans"/>
              <a:buChar char="●"/>
            </a:pPr>
            <a:r>
              <a:rPr lang="en" sz="2200">
                <a:solidFill>
                  <a:schemeClr val="lt1"/>
                </a:solidFill>
                <a:latin typeface="DM Sans"/>
                <a:ea typeface="DM Sans"/>
                <a:cs typeface="DM Sans"/>
                <a:sym typeface="DM Sans"/>
              </a:rPr>
              <a:t>Criteria for Success</a:t>
            </a:r>
            <a:endParaRPr sz="2200">
              <a:solidFill>
                <a:schemeClr val="lt1"/>
              </a:solidFill>
              <a:latin typeface="DM Sans"/>
              <a:ea typeface="DM Sans"/>
              <a:cs typeface="DM Sans"/>
              <a:sym typeface="DM Sans"/>
            </a:endParaRPr>
          </a:p>
          <a:p>
            <a:pPr marL="0" lvl="0" indent="0" algn="l" rtl="0">
              <a:lnSpc>
                <a:spcPct val="115000"/>
              </a:lnSpc>
              <a:spcBef>
                <a:spcPts val="1000"/>
              </a:spcBef>
              <a:spcAft>
                <a:spcPts val="0"/>
              </a:spcAft>
              <a:buNone/>
            </a:pPr>
            <a:r>
              <a:rPr lang="en" sz="2200">
                <a:solidFill>
                  <a:schemeClr val="lt1"/>
                </a:solidFill>
                <a:latin typeface="DM Sans"/>
                <a:ea typeface="DM Sans"/>
                <a:cs typeface="DM Sans"/>
                <a:sym typeface="DM Sans"/>
              </a:rPr>
              <a:t>Which one excites you the most? </a:t>
            </a:r>
            <a:endParaRPr sz="2200">
              <a:solidFill>
                <a:schemeClr val="lt1"/>
              </a:solidFill>
              <a:latin typeface="DM Sans"/>
              <a:ea typeface="DM Sans"/>
              <a:cs typeface="DM Sans"/>
              <a:sym typeface="DM Sans"/>
            </a:endParaRPr>
          </a:p>
          <a:p>
            <a:pPr marL="0" lvl="0" indent="0" algn="l" rtl="0">
              <a:lnSpc>
                <a:spcPct val="115000"/>
              </a:lnSpc>
              <a:spcBef>
                <a:spcPts val="1000"/>
              </a:spcBef>
              <a:spcAft>
                <a:spcPts val="0"/>
              </a:spcAft>
              <a:buNone/>
            </a:pPr>
            <a:r>
              <a:rPr lang="en" sz="2200">
                <a:solidFill>
                  <a:schemeClr val="lt1"/>
                </a:solidFill>
                <a:latin typeface="DM Sans"/>
                <a:ea typeface="DM Sans"/>
                <a:cs typeface="DM Sans"/>
                <a:sym typeface="DM Sans"/>
              </a:rPr>
              <a:t>What one will have the greatest impact on students? </a:t>
            </a:r>
            <a:endParaRPr sz="2200">
              <a:solidFill>
                <a:schemeClr val="lt1"/>
              </a:solidFill>
              <a:latin typeface="DM Sans"/>
              <a:ea typeface="DM Sans"/>
              <a:cs typeface="DM Sans"/>
              <a:sym typeface="DM Sans"/>
            </a:endParaRPr>
          </a:p>
          <a:p>
            <a:pPr marL="0" lvl="0" indent="0" algn="l" rtl="0">
              <a:lnSpc>
                <a:spcPct val="115000"/>
              </a:lnSpc>
              <a:spcBef>
                <a:spcPts val="1000"/>
              </a:spcBef>
              <a:spcAft>
                <a:spcPts val="0"/>
              </a:spcAft>
              <a:buNone/>
            </a:pPr>
            <a:r>
              <a:rPr lang="en" sz="2200">
                <a:solidFill>
                  <a:schemeClr val="lt1"/>
                </a:solidFill>
                <a:latin typeface="DM Sans"/>
                <a:ea typeface="DM Sans"/>
                <a:cs typeface="DM Sans"/>
                <a:sym typeface="DM Sans"/>
              </a:rPr>
              <a:t>What questions surface for you?</a:t>
            </a:r>
            <a:endParaRPr sz="2200">
              <a:solidFill>
                <a:schemeClr val="lt1"/>
              </a:solidFill>
              <a:latin typeface="DM Sans"/>
              <a:ea typeface="DM Sans"/>
              <a:cs typeface="DM Sans"/>
              <a:sym typeface="DM Sans"/>
            </a:endParaRPr>
          </a:p>
          <a:p>
            <a:pPr marL="0" lvl="0" indent="0" algn="l" rtl="0">
              <a:lnSpc>
                <a:spcPct val="115000"/>
              </a:lnSpc>
              <a:spcBef>
                <a:spcPts val="1000"/>
              </a:spcBef>
              <a:spcAft>
                <a:spcPts val="0"/>
              </a:spcAft>
              <a:buNone/>
            </a:pPr>
            <a:endParaRPr sz="2200">
              <a:solidFill>
                <a:schemeClr val="lt1"/>
              </a:solidFill>
              <a:latin typeface="DM Sans"/>
              <a:ea typeface="DM Sans"/>
              <a:cs typeface="DM Sans"/>
              <a:sym typeface="DM Sans"/>
            </a:endParaRPr>
          </a:p>
          <a:p>
            <a:pPr marL="0" lvl="0" indent="0" algn="l" rtl="0">
              <a:lnSpc>
                <a:spcPct val="115000"/>
              </a:lnSpc>
              <a:spcBef>
                <a:spcPts val="1000"/>
              </a:spcBef>
              <a:spcAft>
                <a:spcPts val="1000"/>
              </a:spcAft>
              <a:buNone/>
            </a:pPr>
            <a:endParaRPr sz="2200">
              <a:solidFill>
                <a:schemeClr val="lt1"/>
              </a:solidFill>
              <a:latin typeface="DM Sans"/>
              <a:ea typeface="DM Sans"/>
              <a:cs typeface="DM Sans"/>
              <a:sym typeface="DM Sans"/>
            </a:endParaRPr>
          </a:p>
        </p:txBody>
      </p:sp>
      <p:sp>
        <p:nvSpPr>
          <p:cNvPr id="516" name="Google Shape;516;p67"/>
          <p:cNvSpPr txBox="1"/>
          <p:nvPr/>
        </p:nvSpPr>
        <p:spPr>
          <a:xfrm>
            <a:off x="615900" y="368375"/>
            <a:ext cx="6417600" cy="1077600"/>
          </a:xfrm>
          <a:prstGeom prst="rect">
            <a:avLst/>
          </a:prstGeom>
          <a:noFill/>
          <a:ln>
            <a:noFill/>
          </a:ln>
        </p:spPr>
        <p:txBody>
          <a:bodyPr spcFirstLastPara="1" wrap="square" lIns="0" tIns="0" rIns="0" bIns="0" anchor="t" anchorCtr="0">
            <a:spAutoFit/>
          </a:bodyPr>
          <a:lstStyle/>
          <a:p>
            <a:pPr marL="0" lvl="0" indent="0" algn="l" rtl="0">
              <a:spcBef>
                <a:spcPts val="0"/>
              </a:spcBef>
              <a:spcAft>
                <a:spcPts val="1000"/>
              </a:spcAft>
              <a:buNone/>
            </a:pPr>
            <a:r>
              <a:rPr lang="en" sz="3500">
                <a:solidFill>
                  <a:srgbClr val="83FBA3"/>
                </a:solidFill>
                <a:latin typeface="Nanum Myeongjo"/>
                <a:ea typeface="Nanum Myeongjo"/>
                <a:cs typeface="Nanum Myeongjo"/>
                <a:sym typeface="Nanum Myeongjo"/>
              </a:rPr>
              <a:t>Three Key Components of the Math Badging System</a:t>
            </a:r>
            <a:endParaRPr sz="3500">
              <a:solidFill>
                <a:srgbClr val="83FBA3"/>
              </a:solidFill>
              <a:latin typeface="Nanum Myeongjo"/>
              <a:ea typeface="Nanum Myeongjo"/>
              <a:cs typeface="Nanum Myeongjo"/>
              <a:sym typeface="Nanum Myeongjo"/>
            </a:endParaRPr>
          </a:p>
        </p:txBody>
      </p:sp>
      <p:sp>
        <p:nvSpPr>
          <p:cNvPr id="517" name="Google Shape;517;p67"/>
          <p:cNvSpPr/>
          <p:nvPr/>
        </p:nvSpPr>
        <p:spPr>
          <a:xfrm>
            <a:off x="6543275" y="2426325"/>
            <a:ext cx="1946100" cy="1946100"/>
          </a:xfrm>
          <a:prstGeom prst="teardrop">
            <a:avLst>
              <a:gd name="adj" fmla="val 100000"/>
            </a:avLst>
          </a:prstGeom>
          <a:solidFill>
            <a:srgbClr val="83FB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67"/>
          <p:cNvSpPr txBox="1"/>
          <p:nvPr/>
        </p:nvSpPr>
        <p:spPr>
          <a:xfrm>
            <a:off x="6735575" y="3076125"/>
            <a:ext cx="1561500" cy="6465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 b="1">
                <a:solidFill>
                  <a:srgbClr val="145758"/>
                </a:solidFill>
                <a:latin typeface="DM Sans"/>
                <a:ea typeface="DM Sans"/>
                <a:cs typeface="DM Sans"/>
                <a:sym typeface="DM Sans"/>
              </a:rPr>
              <a:t>Come off </a:t>
            </a:r>
            <a:br>
              <a:rPr lang="en" b="1">
                <a:solidFill>
                  <a:srgbClr val="145758"/>
                </a:solidFill>
                <a:latin typeface="DM Sans"/>
                <a:ea typeface="DM Sans"/>
                <a:cs typeface="DM Sans"/>
                <a:sym typeface="DM Sans"/>
              </a:rPr>
            </a:br>
            <a:r>
              <a:rPr lang="en" b="1">
                <a:solidFill>
                  <a:srgbClr val="145758"/>
                </a:solidFill>
                <a:latin typeface="DM Sans"/>
                <a:ea typeface="DM Sans"/>
                <a:cs typeface="DM Sans"/>
                <a:sym typeface="DM Sans"/>
              </a:rPr>
              <a:t>mute or share in the chat!</a:t>
            </a:r>
            <a:endParaRPr sz="1100" b="1">
              <a:solidFill>
                <a:srgbClr val="145758"/>
              </a:solidFill>
              <a:latin typeface="DM Sans"/>
              <a:ea typeface="DM Sans"/>
              <a:cs typeface="DM Sans"/>
              <a:sym typeface="DM Sans"/>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83FBA3"/>
        </a:solidFill>
        <a:effectLst/>
      </p:bgPr>
    </p:bg>
    <p:spTree>
      <p:nvGrpSpPr>
        <p:cNvPr id="1" name="Shape 522"/>
        <p:cNvGrpSpPr/>
        <p:nvPr/>
      </p:nvGrpSpPr>
      <p:grpSpPr>
        <a:xfrm>
          <a:off x="0" y="0"/>
          <a:ext cx="0" cy="0"/>
          <a:chOff x="0" y="0"/>
          <a:chExt cx="0" cy="0"/>
        </a:xfrm>
      </p:grpSpPr>
      <p:cxnSp>
        <p:nvCxnSpPr>
          <p:cNvPr id="523" name="Google Shape;523;p68"/>
          <p:cNvCxnSpPr/>
          <p:nvPr/>
        </p:nvCxnSpPr>
        <p:spPr>
          <a:xfrm>
            <a:off x="3115350" y="300"/>
            <a:ext cx="0" cy="5141400"/>
          </a:xfrm>
          <a:prstGeom prst="straightConnector1">
            <a:avLst/>
          </a:prstGeom>
          <a:noFill/>
          <a:ln w="9525" cap="flat" cmpd="sng">
            <a:solidFill>
              <a:schemeClr val="dk2"/>
            </a:solidFill>
            <a:prstDash val="solid"/>
            <a:round/>
            <a:headEnd type="none" w="med" len="med"/>
            <a:tailEnd type="none" w="med" len="med"/>
          </a:ln>
        </p:spPr>
      </p:cxnSp>
      <p:sp>
        <p:nvSpPr>
          <p:cNvPr id="524" name="Google Shape;524;p68"/>
          <p:cNvSpPr txBox="1"/>
          <p:nvPr/>
        </p:nvSpPr>
        <p:spPr>
          <a:xfrm>
            <a:off x="3419850" y="303450"/>
            <a:ext cx="4318200" cy="30216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None/>
            </a:pPr>
            <a:r>
              <a:rPr lang="en" sz="5200">
                <a:solidFill>
                  <a:schemeClr val="dk1"/>
                </a:solidFill>
                <a:latin typeface="Nanum Myeongjo"/>
                <a:ea typeface="Nanum Myeongjo"/>
                <a:cs typeface="Nanum Myeongjo"/>
                <a:sym typeface="Nanum Myeongjo"/>
              </a:rPr>
              <a:t>Task 2: Expectations and Learning Principles</a:t>
            </a:r>
            <a:endParaRPr sz="5200">
              <a:solidFill>
                <a:schemeClr val="dk1"/>
              </a:solidFill>
              <a:latin typeface="Nanum Myeongjo"/>
              <a:ea typeface="Nanum Myeongjo"/>
              <a:cs typeface="Nanum Myeongjo"/>
              <a:sym typeface="Nanum Myeongjo"/>
            </a:endParaRPr>
          </a:p>
        </p:txBody>
      </p:sp>
      <p:sp>
        <p:nvSpPr>
          <p:cNvPr id="525" name="Google Shape;525;p68"/>
          <p:cNvSpPr txBox="1"/>
          <p:nvPr/>
        </p:nvSpPr>
        <p:spPr>
          <a:xfrm>
            <a:off x="615900" y="303450"/>
            <a:ext cx="1441500" cy="13785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None/>
            </a:pPr>
            <a:r>
              <a:rPr lang="en" sz="5200">
                <a:solidFill>
                  <a:schemeClr val="dk1"/>
                </a:solidFill>
                <a:latin typeface="Nanum Myeongjo"/>
                <a:ea typeface="Nanum Myeongjo"/>
                <a:cs typeface="Nanum Myeongjo"/>
                <a:sym typeface="Nanum Myeongjo"/>
              </a:rPr>
              <a:t>04</a:t>
            </a:r>
            <a:endParaRPr sz="5200">
              <a:solidFill>
                <a:schemeClr val="dk1"/>
              </a:solidFill>
              <a:latin typeface="Nanum Myeongjo"/>
              <a:ea typeface="Nanum Myeongjo"/>
              <a:cs typeface="Nanum Myeongjo"/>
              <a:sym typeface="Nanum Myeongjo"/>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C9FC8D"/>
        </a:solidFill>
        <a:effectLst/>
      </p:bgPr>
    </p:bg>
    <p:spTree>
      <p:nvGrpSpPr>
        <p:cNvPr id="1" name="Shape 529"/>
        <p:cNvGrpSpPr/>
        <p:nvPr/>
      </p:nvGrpSpPr>
      <p:grpSpPr>
        <a:xfrm>
          <a:off x="0" y="0"/>
          <a:ext cx="0" cy="0"/>
          <a:chOff x="0" y="0"/>
          <a:chExt cx="0" cy="0"/>
        </a:xfrm>
      </p:grpSpPr>
      <p:cxnSp>
        <p:nvCxnSpPr>
          <p:cNvPr id="530" name="Google Shape;530;p69"/>
          <p:cNvCxnSpPr/>
          <p:nvPr/>
        </p:nvCxnSpPr>
        <p:spPr>
          <a:xfrm>
            <a:off x="-2700" y="1246575"/>
            <a:ext cx="9149400" cy="0"/>
          </a:xfrm>
          <a:prstGeom prst="straightConnector1">
            <a:avLst/>
          </a:prstGeom>
          <a:noFill/>
          <a:ln w="9525" cap="flat" cmpd="sng">
            <a:solidFill>
              <a:schemeClr val="dk1"/>
            </a:solidFill>
            <a:prstDash val="solid"/>
            <a:round/>
            <a:headEnd type="none" w="med" len="med"/>
            <a:tailEnd type="none" w="med" len="med"/>
          </a:ln>
        </p:spPr>
      </p:cxnSp>
      <p:cxnSp>
        <p:nvCxnSpPr>
          <p:cNvPr id="531" name="Google Shape;531;p69"/>
          <p:cNvCxnSpPr/>
          <p:nvPr/>
        </p:nvCxnSpPr>
        <p:spPr>
          <a:xfrm>
            <a:off x="6396050" y="300"/>
            <a:ext cx="0" cy="5141400"/>
          </a:xfrm>
          <a:prstGeom prst="straightConnector1">
            <a:avLst/>
          </a:prstGeom>
          <a:noFill/>
          <a:ln w="9525" cap="flat" cmpd="sng">
            <a:solidFill>
              <a:schemeClr val="dk2"/>
            </a:solidFill>
            <a:prstDash val="solid"/>
            <a:round/>
            <a:headEnd type="none" w="med" len="med"/>
            <a:tailEnd type="none" w="med" len="med"/>
          </a:ln>
        </p:spPr>
      </p:cxnSp>
      <p:sp>
        <p:nvSpPr>
          <p:cNvPr id="532" name="Google Shape;532;p69"/>
          <p:cNvSpPr txBox="1"/>
          <p:nvPr/>
        </p:nvSpPr>
        <p:spPr>
          <a:xfrm>
            <a:off x="615900" y="303450"/>
            <a:ext cx="4040700" cy="457200"/>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None/>
            </a:pPr>
            <a:r>
              <a:rPr lang="en" sz="3300">
                <a:solidFill>
                  <a:schemeClr val="dk1"/>
                </a:solidFill>
                <a:latin typeface="Nanum Myeongjo"/>
                <a:ea typeface="Nanum Myeongjo"/>
                <a:cs typeface="Nanum Myeongjo"/>
                <a:sym typeface="Nanum Myeongjo"/>
              </a:rPr>
              <a:t>Let’s Do Some Math!</a:t>
            </a:r>
            <a:endParaRPr sz="3300">
              <a:solidFill>
                <a:schemeClr val="dk1"/>
              </a:solidFill>
              <a:latin typeface="Nanum Myeongjo"/>
              <a:ea typeface="Nanum Myeongjo"/>
              <a:cs typeface="Nanum Myeongjo"/>
              <a:sym typeface="Nanum Myeongjo"/>
            </a:endParaRPr>
          </a:p>
        </p:txBody>
      </p:sp>
      <p:pic>
        <p:nvPicPr>
          <p:cNvPr id="533" name="Google Shape;533;p69"/>
          <p:cNvPicPr preferRelativeResize="0"/>
          <p:nvPr/>
        </p:nvPicPr>
        <p:blipFill>
          <a:blip r:embed="rId3">
            <a:alphaModFix/>
          </a:blip>
          <a:stretch>
            <a:fillRect/>
          </a:stretch>
        </p:blipFill>
        <p:spPr>
          <a:xfrm>
            <a:off x="804025" y="1109075"/>
            <a:ext cx="6693226" cy="3472976"/>
          </a:xfrm>
          <a:prstGeom prst="rect">
            <a:avLst/>
          </a:prstGeom>
          <a:noFill/>
          <a:ln w="76200" cap="flat" cmpd="sng">
            <a:solidFill>
              <a:srgbClr val="FFFFFF"/>
            </a:solidFill>
            <a:prstDash val="solid"/>
            <a:round/>
            <a:headEnd type="none" w="sm" len="sm"/>
            <a:tailEnd type="none" w="sm" len="sm"/>
          </a:ln>
        </p:spPr>
      </p:pic>
      <p:sp>
        <p:nvSpPr>
          <p:cNvPr id="534" name="Google Shape;534;p69"/>
          <p:cNvSpPr/>
          <p:nvPr/>
        </p:nvSpPr>
        <p:spPr>
          <a:xfrm>
            <a:off x="6780300" y="2091200"/>
            <a:ext cx="1946100" cy="1946100"/>
          </a:xfrm>
          <a:prstGeom prst="teardrop">
            <a:avLst>
              <a:gd name="adj" fmla="val 100000"/>
            </a:avLst>
          </a:prstGeom>
          <a:solidFill>
            <a:srgbClr val="1457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69"/>
          <p:cNvSpPr txBox="1"/>
          <p:nvPr/>
        </p:nvSpPr>
        <p:spPr>
          <a:xfrm>
            <a:off x="6976350" y="2679000"/>
            <a:ext cx="1554000" cy="8466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 sz="1100" b="1">
                <a:solidFill>
                  <a:srgbClr val="C9FC8D"/>
                </a:solidFill>
                <a:latin typeface="DM Sans"/>
                <a:ea typeface="DM Sans"/>
                <a:cs typeface="DM Sans"/>
                <a:sym typeface="DM Sans"/>
              </a:rPr>
              <a:t>Do the task as a student would. Jot down any reflections that you have as you do the math!</a:t>
            </a:r>
            <a:endParaRPr sz="800" b="1">
              <a:solidFill>
                <a:srgbClr val="C9FC8D"/>
              </a:solidFill>
              <a:latin typeface="DM Sans"/>
              <a:ea typeface="DM Sans"/>
              <a:cs typeface="DM Sans"/>
              <a:sym typeface="DM Sans"/>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C9FC8D"/>
        </a:solidFill>
        <a:effectLst/>
      </p:bgPr>
    </p:bg>
    <p:spTree>
      <p:nvGrpSpPr>
        <p:cNvPr id="1" name="Shape 539"/>
        <p:cNvGrpSpPr/>
        <p:nvPr/>
      </p:nvGrpSpPr>
      <p:grpSpPr>
        <a:xfrm>
          <a:off x="0" y="0"/>
          <a:ext cx="0" cy="0"/>
          <a:chOff x="0" y="0"/>
          <a:chExt cx="0" cy="0"/>
        </a:xfrm>
      </p:grpSpPr>
      <p:cxnSp>
        <p:nvCxnSpPr>
          <p:cNvPr id="540" name="Google Shape;540;p70"/>
          <p:cNvCxnSpPr/>
          <p:nvPr/>
        </p:nvCxnSpPr>
        <p:spPr>
          <a:xfrm>
            <a:off x="-2700" y="1246575"/>
            <a:ext cx="9149400" cy="0"/>
          </a:xfrm>
          <a:prstGeom prst="straightConnector1">
            <a:avLst/>
          </a:prstGeom>
          <a:noFill/>
          <a:ln w="9525" cap="flat" cmpd="sng">
            <a:solidFill>
              <a:schemeClr val="dk1"/>
            </a:solidFill>
            <a:prstDash val="solid"/>
            <a:round/>
            <a:headEnd type="none" w="med" len="med"/>
            <a:tailEnd type="none" w="med" len="med"/>
          </a:ln>
        </p:spPr>
      </p:cxnSp>
      <p:cxnSp>
        <p:nvCxnSpPr>
          <p:cNvPr id="541" name="Google Shape;541;p70"/>
          <p:cNvCxnSpPr/>
          <p:nvPr/>
        </p:nvCxnSpPr>
        <p:spPr>
          <a:xfrm>
            <a:off x="7843850" y="300"/>
            <a:ext cx="0" cy="5141400"/>
          </a:xfrm>
          <a:prstGeom prst="straightConnector1">
            <a:avLst/>
          </a:prstGeom>
          <a:noFill/>
          <a:ln w="9525" cap="flat" cmpd="sng">
            <a:solidFill>
              <a:schemeClr val="dk2"/>
            </a:solidFill>
            <a:prstDash val="solid"/>
            <a:round/>
            <a:headEnd type="none" w="med" len="med"/>
            <a:tailEnd type="none" w="med" len="med"/>
          </a:ln>
        </p:spPr>
      </p:cxnSp>
      <p:sp>
        <p:nvSpPr>
          <p:cNvPr id="542" name="Google Shape;542;p70"/>
          <p:cNvSpPr txBox="1"/>
          <p:nvPr/>
        </p:nvSpPr>
        <p:spPr>
          <a:xfrm>
            <a:off x="615900" y="303450"/>
            <a:ext cx="6597300" cy="457200"/>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None/>
            </a:pPr>
            <a:r>
              <a:rPr lang="en" sz="3300">
                <a:solidFill>
                  <a:schemeClr val="dk1"/>
                </a:solidFill>
                <a:latin typeface="Nanum Myeongjo"/>
                <a:ea typeface="Nanum Myeongjo"/>
                <a:cs typeface="Nanum Myeongjo"/>
                <a:sym typeface="Nanum Myeongjo"/>
              </a:rPr>
              <a:t>Content and Practice Expectations</a:t>
            </a:r>
            <a:endParaRPr sz="3300">
              <a:solidFill>
                <a:schemeClr val="dk1"/>
              </a:solidFill>
              <a:latin typeface="Nanum Myeongjo"/>
              <a:ea typeface="Nanum Myeongjo"/>
              <a:cs typeface="Nanum Myeongjo"/>
              <a:sym typeface="Nanum Myeongjo"/>
            </a:endParaRPr>
          </a:p>
        </p:txBody>
      </p:sp>
      <p:pic>
        <p:nvPicPr>
          <p:cNvPr id="543" name="Google Shape;543;p70"/>
          <p:cNvPicPr preferRelativeResize="0"/>
          <p:nvPr/>
        </p:nvPicPr>
        <p:blipFill>
          <a:blip r:embed="rId3">
            <a:alphaModFix/>
          </a:blip>
          <a:stretch>
            <a:fillRect/>
          </a:stretch>
        </p:blipFill>
        <p:spPr>
          <a:xfrm>
            <a:off x="804025" y="1109075"/>
            <a:ext cx="6693226" cy="3472976"/>
          </a:xfrm>
          <a:prstGeom prst="rect">
            <a:avLst/>
          </a:prstGeom>
          <a:noFill/>
          <a:ln w="76200" cap="flat" cmpd="sng">
            <a:solidFill>
              <a:srgbClr val="FFFFFF"/>
            </a:solidFill>
            <a:prstDash val="solid"/>
            <a:round/>
            <a:headEnd type="none" w="sm" len="sm"/>
            <a:tailEnd type="none" w="sm" len="sm"/>
          </a:ln>
        </p:spPr>
      </p:pic>
      <p:sp>
        <p:nvSpPr>
          <p:cNvPr id="544" name="Google Shape;544;p70"/>
          <p:cNvSpPr/>
          <p:nvPr/>
        </p:nvSpPr>
        <p:spPr>
          <a:xfrm>
            <a:off x="6780300" y="2091200"/>
            <a:ext cx="1946100" cy="1946100"/>
          </a:xfrm>
          <a:prstGeom prst="teardrop">
            <a:avLst>
              <a:gd name="adj" fmla="val 100000"/>
            </a:avLst>
          </a:prstGeom>
          <a:solidFill>
            <a:srgbClr val="1457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70"/>
          <p:cNvSpPr txBox="1"/>
          <p:nvPr/>
        </p:nvSpPr>
        <p:spPr>
          <a:xfrm>
            <a:off x="6976350" y="2679000"/>
            <a:ext cx="1554000" cy="8466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 sz="1100" b="1">
                <a:solidFill>
                  <a:srgbClr val="C9FC8D"/>
                </a:solidFill>
                <a:latin typeface="DM Sans"/>
                <a:ea typeface="DM Sans"/>
                <a:cs typeface="DM Sans"/>
                <a:sym typeface="DM Sans"/>
              </a:rPr>
              <a:t>Choose 1-2 Content and Practice Expectations that student work could give evidence of.</a:t>
            </a:r>
            <a:endParaRPr sz="1100" b="1">
              <a:solidFill>
                <a:srgbClr val="C9FC8D"/>
              </a:solidFill>
              <a:latin typeface="DM Sans"/>
              <a:ea typeface="DM Sans"/>
              <a:cs typeface="DM Sans"/>
              <a:sym typeface="DM San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8EF"/>
        </a:solidFill>
        <a:effectLst/>
      </p:bgPr>
    </p:bg>
    <p:spTree>
      <p:nvGrpSpPr>
        <p:cNvPr id="1" name="Shape 158"/>
        <p:cNvGrpSpPr/>
        <p:nvPr/>
      </p:nvGrpSpPr>
      <p:grpSpPr>
        <a:xfrm>
          <a:off x="0" y="0"/>
          <a:ext cx="0" cy="0"/>
          <a:chOff x="0" y="0"/>
          <a:chExt cx="0" cy="0"/>
        </a:xfrm>
      </p:grpSpPr>
      <p:sp>
        <p:nvSpPr>
          <p:cNvPr id="159" name="Google Shape;159;p35"/>
          <p:cNvSpPr txBox="1"/>
          <p:nvPr/>
        </p:nvSpPr>
        <p:spPr>
          <a:xfrm>
            <a:off x="2876500" y="1757125"/>
            <a:ext cx="2409000" cy="215400"/>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None/>
            </a:pPr>
            <a:r>
              <a:rPr lang="en">
                <a:solidFill>
                  <a:schemeClr val="dk1"/>
                </a:solidFill>
                <a:latin typeface="NanumMyeongjo ExtraBold"/>
                <a:ea typeface="NanumMyeongjo ExtraBold"/>
                <a:cs typeface="NanumMyeongjo ExtraBold"/>
                <a:sym typeface="NanumMyeongjo ExtraBold"/>
              </a:rPr>
              <a:t>Participants will be able to:</a:t>
            </a:r>
            <a:endParaRPr>
              <a:solidFill>
                <a:schemeClr val="dk1"/>
              </a:solidFill>
              <a:latin typeface="NanumMyeongjo ExtraBold"/>
              <a:ea typeface="NanumMyeongjo ExtraBold"/>
              <a:cs typeface="NanumMyeongjo ExtraBold"/>
              <a:sym typeface="NanumMyeongjo ExtraBold"/>
            </a:endParaRPr>
          </a:p>
        </p:txBody>
      </p:sp>
      <p:sp>
        <p:nvSpPr>
          <p:cNvPr id="160" name="Google Shape;160;p35"/>
          <p:cNvSpPr txBox="1"/>
          <p:nvPr/>
        </p:nvSpPr>
        <p:spPr>
          <a:xfrm>
            <a:off x="2876500" y="2088175"/>
            <a:ext cx="2134800" cy="1521300"/>
          </a:xfrm>
          <a:prstGeom prst="rect">
            <a:avLst/>
          </a:prstGeom>
          <a:noFill/>
          <a:ln>
            <a:noFill/>
          </a:ln>
        </p:spPr>
        <p:txBody>
          <a:bodyPr spcFirstLastPara="1" wrap="square" lIns="0" tIns="0" rIns="0" bIns="0" anchor="t" anchorCtr="0">
            <a:spAutoFit/>
          </a:bodyPr>
          <a:lstStyle/>
          <a:p>
            <a:pPr marL="146304" lvl="0" indent="-154940" algn="l" rtl="0">
              <a:lnSpc>
                <a:spcPct val="115000"/>
              </a:lnSpc>
              <a:spcBef>
                <a:spcPts val="500"/>
              </a:spcBef>
              <a:spcAft>
                <a:spcPts val="0"/>
              </a:spcAft>
              <a:buClr>
                <a:schemeClr val="dk1"/>
              </a:buClr>
              <a:buSzPts val="1000"/>
              <a:buFont typeface="DM Sans"/>
              <a:buChar char="●"/>
            </a:pPr>
            <a:r>
              <a:rPr lang="en" sz="1000">
                <a:solidFill>
                  <a:schemeClr val="dk1"/>
                </a:solidFill>
                <a:latin typeface="DM Sans"/>
                <a:ea typeface="DM Sans"/>
                <a:cs typeface="DM Sans"/>
                <a:sym typeface="DM Sans"/>
              </a:rPr>
              <a:t>Explain the content and practice expectations for the M202 badge</a:t>
            </a:r>
            <a:endParaRPr sz="1000">
              <a:solidFill>
                <a:schemeClr val="dk1"/>
              </a:solidFill>
              <a:latin typeface="DM Sans"/>
              <a:ea typeface="DM Sans"/>
              <a:cs typeface="DM Sans"/>
              <a:sym typeface="DM Sans"/>
            </a:endParaRPr>
          </a:p>
          <a:p>
            <a:pPr marL="146304" lvl="0" indent="-154940" algn="l" rtl="0">
              <a:lnSpc>
                <a:spcPct val="115000"/>
              </a:lnSpc>
              <a:spcBef>
                <a:spcPts val="500"/>
              </a:spcBef>
              <a:spcAft>
                <a:spcPts val="0"/>
              </a:spcAft>
              <a:buClr>
                <a:schemeClr val="dk1"/>
              </a:buClr>
              <a:buSzPts val="1000"/>
              <a:buFont typeface="DM Sans"/>
              <a:buChar char="●"/>
            </a:pPr>
            <a:r>
              <a:rPr lang="en" sz="1000">
                <a:solidFill>
                  <a:schemeClr val="dk1"/>
                </a:solidFill>
                <a:latin typeface="DM Sans"/>
                <a:ea typeface="DM Sans"/>
                <a:cs typeface="DM Sans"/>
                <a:sym typeface="DM Sans"/>
              </a:rPr>
              <a:t>Analyze tasks through the lenses of (1) content and practice expectations and (2) learning principles</a:t>
            </a:r>
            <a:endParaRPr sz="1000">
              <a:solidFill>
                <a:schemeClr val="dk1"/>
              </a:solidFill>
              <a:latin typeface="DM Sans"/>
              <a:ea typeface="DM Sans"/>
              <a:cs typeface="DM Sans"/>
              <a:sym typeface="DM Sans"/>
            </a:endParaRPr>
          </a:p>
          <a:p>
            <a:pPr marL="146304" lvl="0" indent="-154940" algn="l" rtl="0">
              <a:lnSpc>
                <a:spcPct val="115000"/>
              </a:lnSpc>
              <a:spcBef>
                <a:spcPts val="500"/>
              </a:spcBef>
              <a:spcAft>
                <a:spcPts val="0"/>
              </a:spcAft>
              <a:buClr>
                <a:schemeClr val="dk1"/>
              </a:buClr>
              <a:buSzPts val="1000"/>
              <a:buFont typeface="DM Sans"/>
              <a:buChar char="●"/>
            </a:pPr>
            <a:r>
              <a:rPr lang="en" sz="1000">
                <a:solidFill>
                  <a:schemeClr val="dk1"/>
                </a:solidFill>
                <a:latin typeface="DM Sans"/>
                <a:ea typeface="DM Sans"/>
                <a:cs typeface="DM Sans"/>
                <a:sym typeface="DM Sans"/>
              </a:rPr>
              <a:t>Analyze student work for evidence of learning</a:t>
            </a:r>
            <a:endParaRPr sz="1000">
              <a:solidFill>
                <a:schemeClr val="dk1"/>
              </a:solidFill>
              <a:latin typeface="DM Sans"/>
              <a:ea typeface="DM Sans"/>
              <a:cs typeface="DM Sans"/>
              <a:sym typeface="DM Sans"/>
            </a:endParaRPr>
          </a:p>
        </p:txBody>
      </p:sp>
      <p:cxnSp>
        <p:nvCxnSpPr>
          <p:cNvPr id="161" name="Google Shape;161;p35"/>
          <p:cNvCxnSpPr/>
          <p:nvPr/>
        </p:nvCxnSpPr>
        <p:spPr>
          <a:xfrm>
            <a:off x="2374350" y="1083650"/>
            <a:ext cx="6784800" cy="0"/>
          </a:xfrm>
          <a:prstGeom prst="straightConnector1">
            <a:avLst/>
          </a:prstGeom>
          <a:noFill/>
          <a:ln w="9525" cap="flat" cmpd="sng">
            <a:solidFill>
              <a:schemeClr val="dk1"/>
            </a:solidFill>
            <a:prstDash val="solid"/>
            <a:round/>
            <a:headEnd type="none" w="med" len="med"/>
            <a:tailEnd type="none" w="med" len="med"/>
          </a:ln>
        </p:spPr>
      </p:cxnSp>
      <p:sp>
        <p:nvSpPr>
          <p:cNvPr id="162" name="Google Shape;162;p35"/>
          <p:cNvSpPr/>
          <p:nvPr/>
        </p:nvSpPr>
        <p:spPr>
          <a:xfrm>
            <a:off x="2876500" y="617975"/>
            <a:ext cx="922200" cy="9222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35"/>
          <p:cNvSpPr txBox="1"/>
          <p:nvPr/>
        </p:nvSpPr>
        <p:spPr>
          <a:xfrm>
            <a:off x="6085125" y="1757125"/>
            <a:ext cx="922200" cy="2154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
                <a:solidFill>
                  <a:schemeClr val="dk1"/>
                </a:solidFill>
                <a:latin typeface="NanumMyeongjo ExtraBold"/>
                <a:ea typeface="NanumMyeongjo ExtraBold"/>
                <a:cs typeface="NanumMyeongjo ExtraBold"/>
                <a:sym typeface="NanumMyeongjo ExtraBold"/>
              </a:rPr>
              <a:t>Agenda:</a:t>
            </a:r>
            <a:endParaRPr>
              <a:solidFill>
                <a:schemeClr val="dk1"/>
              </a:solidFill>
              <a:latin typeface="NanumMyeongjo ExtraBold"/>
              <a:ea typeface="NanumMyeongjo ExtraBold"/>
              <a:cs typeface="NanumMyeongjo ExtraBold"/>
              <a:sym typeface="NanumMyeongjo ExtraBold"/>
            </a:endParaRPr>
          </a:p>
        </p:txBody>
      </p:sp>
      <p:sp>
        <p:nvSpPr>
          <p:cNvPr id="164" name="Google Shape;164;p35"/>
          <p:cNvSpPr txBox="1"/>
          <p:nvPr/>
        </p:nvSpPr>
        <p:spPr>
          <a:xfrm>
            <a:off x="6085125" y="2088175"/>
            <a:ext cx="1915200" cy="1472400"/>
          </a:xfrm>
          <a:prstGeom prst="rect">
            <a:avLst/>
          </a:prstGeom>
          <a:noFill/>
          <a:ln>
            <a:noFill/>
          </a:ln>
        </p:spPr>
        <p:txBody>
          <a:bodyPr spcFirstLastPara="1" wrap="square" lIns="0" tIns="0" rIns="0" bIns="0" anchor="t" anchorCtr="0">
            <a:spAutoFit/>
          </a:bodyPr>
          <a:lstStyle/>
          <a:p>
            <a:pPr marL="146304" lvl="0" indent="-154940" algn="l" rtl="0">
              <a:lnSpc>
                <a:spcPct val="115000"/>
              </a:lnSpc>
              <a:spcBef>
                <a:spcPts val="500"/>
              </a:spcBef>
              <a:spcAft>
                <a:spcPts val="0"/>
              </a:spcAft>
              <a:buClr>
                <a:schemeClr val="dk1"/>
              </a:buClr>
              <a:buSzPts val="1000"/>
              <a:buFont typeface="DM Sans"/>
              <a:buChar char="●"/>
            </a:pPr>
            <a:r>
              <a:rPr lang="en" sz="1000">
                <a:solidFill>
                  <a:schemeClr val="dk1"/>
                </a:solidFill>
                <a:latin typeface="DM Sans"/>
                <a:ea typeface="DM Sans"/>
                <a:cs typeface="DM Sans"/>
                <a:sym typeface="DM Sans"/>
              </a:rPr>
              <a:t>Task 1: Expectations and Learning Principles</a:t>
            </a:r>
            <a:endParaRPr sz="1000">
              <a:solidFill>
                <a:schemeClr val="dk1"/>
              </a:solidFill>
              <a:latin typeface="DM Sans"/>
              <a:ea typeface="DM Sans"/>
              <a:cs typeface="DM Sans"/>
              <a:sym typeface="DM Sans"/>
            </a:endParaRPr>
          </a:p>
          <a:p>
            <a:pPr marL="146304" lvl="0" indent="-154940" algn="l" rtl="0">
              <a:lnSpc>
                <a:spcPct val="115000"/>
              </a:lnSpc>
              <a:spcBef>
                <a:spcPts val="500"/>
              </a:spcBef>
              <a:spcAft>
                <a:spcPts val="0"/>
              </a:spcAft>
              <a:buClr>
                <a:schemeClr val="dk1"/>
              </a:buClr>
              <a:buSzPts val="1000"/>
              <a:buFont typeface="DM Sans"/>
              <a:buChar char="●"/>
            </a:pPr>
            <a:r>
              <a:rPr lang="en" sz="1000">
                <a:solidFill>
                  <a:schemeClr val="dk1"/>
                </a:solidFill>
                <a:latin typeface="DM Sans"/>
                <a:ea typeface="DM Sans"/>
                <a:cs typeface="DM Sans"/>
                <a:sym typeface="DM Sans"/>
              </a:rPr>
              <a:t>Task 1: Student Work</a:t>
            </a:r>
            <a:endParaRPr sz="1000">
              <a:solidFill>
                <a:schemeClr val="dk1"/>
              </a:solidFill>
              <a:latin typeface="DM Sans"/>
              <a:ea typeface="DM Sans"/>
              <a:cs typeface="DM Sans"/>
              <a:sym typeface="DM Sans"/>
            </a:endParaRPr>
          </a:p>
          <a:p>
            <a:pPr marL="146304" lvl="0" indent="-154940" algn="l" rtl="0">
              <a:lnSpc>
                <a:spcPct val="115000"/>
              </a:lnSpc>
              <a:spcBef>
                <a:spcPts val="500"/>
              </a:spcBef>
              <a:spcAft>
                <a:spcPts val="0"/>
              </a:spcAft>
              <a:buClr>
                <a:schemeClr val="dk1"/>
              </a:buClr>
              <a:buSzPts val="1000"/>
              <a:buFont typeface="DM Sans"/>
              <a:buChar char="●"/>
            </a:pPr>
            <a:r>
              <a:rPr lang="en" sz="1000">
                <a:solidFill>
                  <a:schemeClr val="dk1"/>
                </a:solidFill>
                <a:latin typeface="DM Sans"/>
                <a:ea typeface="DM Sans"/>
                <a:cs typeface="DM Sans"/>
                <a:sym typeface="DM Sans"/>
              </a:rPr>
              <a:t>Task 2: Expectations and Learning Principles</a:t>
            </a:r>
            <a:endParaRPr sz="1000">
              <a:solidFill>
                <a:schemeClr val="dk1"/>
              </a:solidFill>
              <a:latin typeface="DM Sans"/>
              <a:ea typeface="DM Sans"/>
              <a:cs typeface="DM Sans"/>
              <a:sym typeface="DM Sans"/>
            </a:endParaRPr>
          </a:p>
          <a:p>
            <a:pPr marL="146304" lvl="0" indent="-154940" algn="l" rtl="0">
              <a:lnSpc>
                <a:spcPct val="115000"/>
              </a:lnSpc>
              <a:spcBef>
                <a:spcPts val="500"/>
              </a:spcBef>
              <a:spcAft>
                <a:spcPts val="0"/>
              </a:spcAft>
              <a:buClr>
                <a:schemeClr val="dk1"/>
              </a:buClr>
              <a:buSzPts val="1000"/>
              <a:buFont typeface="DM Sans"/>
              <a:buChar char="●"/>
            </a:pPr>
            <a:r>
              <a:rPr lang="en" sz="1000">
                <a:solidFill>
                  <a:schemeClr val="dk1"/>
                </a:solidFill>
                <a:latin typeface="DM Sans"/>
                <a:ea typeface="DM Sans"/>
                <a:cs typeface="DM Sans"/>
                <a:sym typeface="DM Sans"/>
              </a:rPr>
              <a:t>Task 2: Student Work</a:t>
            </a:r>
            <a:endParaRPr sz="1000">
              <a:solidFill>
                <a:schemeClr val="dk1"/>
              </a:solidFill>
              <a:latin typeface="DM Sans"/>
              <a:ea typeface="DM Sans"/>
              <a:cs typeface="DM Sans"/>
              <a:sym typeface="DM Sans"/>
            </a:endParaRPr>
          </a:p>
          <a:p>
            <a:pPr marL="146304" lvl="0" indent="-154940" algn="l" rtl="0">
              <a:lnSpc>
                <a:spcPct val="115000"/>
              </a:lnSpc>
              <a:spcBef>
                <a:spcPts val="500"/>
              </a:spcBef>
              <a:spcAft>
                <a:spcPts val="0"/>
              </a:spcAft>
              <a:buClr>
                <a:schemeClr val="dk1"/>
              </a:buClr>
              <a:buSzPts val="1000"/>
              <a:buFont typeface="DM Sans"/>
              <a:buChar char="●"/>
            </a:pPr>
            <a:r>
              <a:rPr lang="en" sz="1000">
                <a:solidFill>
                  <a:schemeClr val="dk1"/>
                </a:solidFill>
                <a:latin typeface="DM Sans"/>
                <a:ea typeface="DM Sans"/>
                <a:cs typeface="DM Sans"/>
                <a:sym typeface="DM Sans"/>
              </a:rPr>
              <a:t>Closing</a:t>
            </a:r>
            <a:endParaRPr sz="1000">
              <a:solidFill>
                <a:schemeClr val="dk1"/>
              </a:solidFill>
              <a:latin typeface="DM Sans"/>
              <a:ea typeface="DM Sans"/>
              <a:cs typeface="DM Sans"/>
              <a:sym typeface="DM Sans"/>
            </a:endParaRPr>
          </a:p>
        </p:txBody>
      </p:sp>
      <p:sp>
        <p:nvSpPr>
          <p:cNvPr id="165" name="Google Shape;165;p35"/>
          <p:cNvSpPr/>
          <p:nvPr/>
        </p:nvSpPr>
        <p:spPr>
          <a:xfrm>
            <a:off x="6085125" y="617975"/>
            <a:ext cx="922200" cy="9222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66" name="Google Shape;166;p35"/>
          <p:cNvCxnSpPr/>
          <p:nvPr/>
        </p:nvCxnSpPr>
        <p:spPr>
          <a:xfrm>
            <a:off x="5687700" y="1083650"/>
            <a:ext cx="0" cy="4065300"/>
          </a:xfrm>
          <a:prstGeom prst="straightConnector1">
            <a:avLst/>
          </a:prstGeom>
          <a:noFill/>
          <a:ln w="9525" cap="flat" cmpd="sng">
            <a:solidFill>
              <a:schemeClr val="dk1"/>
            </a:solidFill>
            <a:prstDash val="solid"/>
            <a:round/>
            <a:headEnd type="none" w="med" len="med"/>
            <a:tailEnd type="none" w="med" len="med"/>
          </a:ln>
        </p:spPr>
      </p:cxnSp>
      <p:cxnSp>
        <p:nvCxnSpPr>
          <p:cNvPr id="167" name="Google Shape;167;p35"/>
          <p:cNvCxnSpPr/>
          <p:nvPr/>
        </p:nvCxnSpPr>
        <p:spPr>
          <a:xfrm>
            <a:off x="2374350" y="4721100"/>
            <a:ext cx="6784800" cy="0"/>
          </a:xfrm>
          <a:prstGeom prst="straightConnector1">
            <a:avLst/>
          </a:prstGeom>
          <a:noFill/>
          <a:ln w="9525" cap="flat" cmpd="sng">
            <a:solidFill>
              <a:schemeClr val="dk1"/>
            </a:solidFill>
            <a:prstDash val="solid"/>
            <a:round/>
            <a:headEnd type="none" w="med" len="med"/>
            <a:tailEnd type="none" w="med" len="med"/>
          </a:ln>
        </p:spPr>
      </p:cxnSp>
      <p:sp>
        <p:nvSpPr>
          <p:cNvPr id="168" name="Google Shape;168;p35"/>
          <p:cNvSpPr/>
          <p:nvPr/>
        </p:nvSpPr>
        <p:spPr>
          <a:xfrm>
            <a:off x="0" y="0"/>
            <a:ext cx="2505600" cy="5143500"/>
          </a:xfrm>
          <a:prstGeom prst="rect">
            <a:avLst/>
          </a:prstGeom>
          <a:solidFill>
            <a:srgbClr val="BDF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35"/>
          <p:cNvSpPr txBox="1"/>
          <p:nvPr/>
        </p:nvSpPr>
        <p:spPr>
          <a:xfrm>
            <a:off x="325175" y="342200"/>
            <a:ext cx="1915200" cy="1219200"/>
          </a:xfrm>
          <a:prstGeom prst="rect">
            <a:avLst/>
          </a:prstGeom>
          <a:noFill/>
          <a:ln>
            <a:noFill/>
          </a:ln>
        </p:spPr>
        <p:txBody>
          <a:bodyPr spcFirstLastPara="1" wrap="square" lIns="0" tIns="0" rIns="0" bIns="0" anchor="t" anchorCtr="0">
            <a:spAutoFit/>
          </a:bodyPr>
          <a:lstStyle/>
          <a:p>
            <a:pPr marL="0" lvl="0" indent="0" algn="l" rtl="0">
              <a:lnSpc>
                <a:spcPct val="80000"/>
              </a:lnSpc>
              <a:spcBef>
                <a:spcPts val="0"/>
              </a:spcBef>
              <a:spcAft>
                <a:spcPts val="0"/>
              </a:spcAft>
              <a:buNone/>
            </a:pPr>
            <a:r>
              <a:rPr lang="en" sz="3300">
                <a:solidFill>
                  <a:schemeClr val="dk1"/>
                </a:solidFill>
                <a:latin typeface="Nanum Myeongjo"/>
                <a:ea typeface="Nanum Myeongjo"/>
                <a:cs typeface="Nanum Myeongjo"/>
                <a:sym typeface="Nanum Myeongjo"/>
              </a:rPr>
              <a:t>Outcomes and Agenda</a:t>
            </a:r>
            <a:endParaRPr sz="3300">
              <a:solidFill>
                <a:schemeClr val="dk1"/>
              </a:solidFill>
              <a:latin typeface="Nanum Myeongjo"/>
              <a:ea typeface="Nanum Myeongjo"/>
              <a:cs typeface="Nanum Myeongjo"/>
              <a:sym typeface="Nanum Myeongjo"/>
            </a:endParaRPr>
          </a:p>
        </p:txBody>
      </p:sp>
      <p:cxnSp>
        <p:nvCxnSpPr>
          <p:cNvPr id="170" name="Google Shape;170;p35"/>
          <p:cNvCxnSpPr/>
          <p:nvPr/>
        </p:nvCxnSpPr>
        <p:spPr>
          <a:xfrm>
            <a:off x="2505475" y="-6900"/>
            <a:ext cx="0" cy="5155800"/>
          </a:xfrm>
          <a:prstGeom prst="straightConnector1">
            <a:avLst/>
          </a:prstGeom>
          <a:noFill/>
          <a:ln w="9525" cap="flat" cmpd="sng">
            <a:solidFill>
              <a:schemeClr val="dk1"/>
            </a:solidFill>
            <a:prstDash val="solid"/>
            <a:round/>
            <a:headEnd type="none" w="med" len="med"/>
            <a:tailEnd type="none" w="med" len="med"/>
          </a:ln>
        </p:spPr>
      </p:cxnSp>
      <p:pic>
        <p:nvPicPr>
          <p:cNvPr id="171" name="Google Shape;171;p35"/>
          <p:cNvPicPr preferRelativeResize="0"/>
          <p:nvPr/>
        </p:nvPicPr>
        <p:blipFill>
          <a:blip r:embed="rId3">
            <a:alphaModFix/>
          </a:blip>
          <a:stretch>
            <a:fillRect/>
          </a:stretch>
        </p:blipFill>
        <p:spPr>
          <a:xfrm>
            <a:off x="3096768" y="841025"/>
            <a:ext cx="481663" cy="485249"/>
          </a:xfrm>
          <a:prstGeom prst="rect">
            <a:avLst/>
          </a:prstGeom>
          <a:noFill/>
          <a:ln>
            <a:noFill/>
          </a:ln>
        </p:spPr>
      </p:pic>
      <p:pic>
        <p:nvPicPr>
          <p:cNvPr id="172" name="Google Shape;172;p35"/>
          <p:cNvPicPr preferRelativeResize="0"/>
          <p:nvPr/>
        </p:nvPicPr>
        <p:blipFill>
          <a:blip r:embed="rId4">
            <a:alphaModFix/>
          </a:blip>
          <a:stretch>
            <a:fillRect/>
          </a:stretch>
        </p:blipFill>
        <p:spPr>
          <a:xfrm>
            <a:off x="6309925" y="841025"/>
            <a:ext cx="472599" cy="48525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C9FC8D"/>
        </a:solidFill>
        <a:effectLst/>
      </p:bgPr>
    </p:bg>
    <p:spTree>
      <p:nvGrpSpPr>
        <p:cNvPr id="1" name="Shape 549"/>
        <p:cNvGrpSpPr/>
        <p:nvPr/>
      </p:nvGrpSpPr>
      <p:grpSpPr>
        <a:xfrm>
          <a:off x="0" y="0"/>
          <a:ext cx="0" cy="0"/>
          <a:chOff x="0" y="0"/>
          <a:chExt cx="0" cy="0"/>
        </a:xfrm>
      </p:grpSpPr>
      <p:cxnSp>
        <p:nvCxnSpPr>
          <p:cNvPr id="550" name="Google Shape;550;p71"/>
          <p:cNvCxnSpPr/>
          <p:nvPr/>
        </p:nvCxnSpPr>
        <p:spPr>
          <a:xfrm>
            <a:off x="-2700" y="1246575"/>
            <a:ext cx="9149400" cy="0"/>
          </a:xfrm>
          <a:prstGeom prst="straightConnector1">
            <a:avLst/>
          </a:prstGeom>
          <a:noFill/>
          <a:ln w="9525" cap="flat" cmpd="sng">
            <a:solidFill>
              <a:schemeClr val="dk1"/>
            </a:solidFill>
            <a:prstDash val="solid"/>
            <a:round/>
            <a:headEnd type="none" w="med" len="med"/>
            <a:tailEnd type="none" w="med" len="med"/>
          </a:ln>
        </p:spPr>
      </p:cxnSp>
      <p:cxnSp>
        <p:nvCxnSpPr>
          <p:cNvPr id="551" name="Google Shape;551;p71"/>
          <p:cNvCxnSpPr/>
          <p:nvPr/>
        </p:nvCxnSpPr>
        <p:spPr>
          <a:xfrm>
            <a:off x="7843850" y="300"/>
            <a:ext cx="0" cy="5141400"/>
          </a:xfrm>
          <a:prstGeom prst="straightConnector1">
            <a:avLst/>
          </a:prstGeom>
          <a:noFill/>
          <a:ln w="9525" cap="flat" cmpd="sng">
            <a:solidFill>
              <a:schemeClr val="dk2"/>
            </a:solidFill>
            <a:prstDash val="solid"/>
            <a:round/>
            <a:headEnd type="none" w="med" len="med"/>
            <a:tailEnd type="none" w="med" len="med"/>
          </a:ln>
        </p:spPr>
      </p:cxnSp>
      <p:sp>
        <p:nvSpPr>
          <p:cNvPr id="552" name="Google Shape;552;p71"/>
          <p:cNvSpPr txBox="1"/>
          <p:nvPr/>
        </p:nvSpPr>
        <p:spPr>
          <a:xfrm>
            <a:off x="615900" y="303450"/>
            <a:ext cx="6597300" cy="457200"/>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None/>
            </a:pPr>
            <a:r>
              <a:rPr lang="en" sz="3300">
                <a:solidFill>
                  <a:schemeClr val="dk1"/>
                </a:solidFill>
                <a:latin typeface="Nanum Myeongjo"/>
                <a:ea typeface="Nanum Myeongjo"/>
                <a:cs typeface="Nanum Myeongjo"/>
                <a:sym typeface="Nanum Myeongjo"/>
              </a:rPr>
              <a:t>Content and Practice Expectations</a:t>
            </a:r>
            <a:endParaRPr sz="3300">
              <a:solidFill>
                <a:schemeClr val="dk1"/>
              </a:solidFill>
              <a:latin typeface="Nanum Myeongjo"/>
              <a:ea typeface="Nanum Myeongjo"/>
              <a:cs typeface="Nanum Myeongjo"/>
              <a:sym typeface="Nanum Myeongjo"/>
            </a:endParaRPr>
          </a:p>
        </p:txBody>
      </p:sp>
      <p:pic>
        <p:nvPicPr>
          <p:cNvPr id="553" name="Google Shape;553;p71"/>
          <p:cNvPicPr preferRelativeResize="0"/>
          <p:nvPr/>
        </p:nvPicPr>
        <p:blipFill>
          <a:blip r:embed="rId3">
            <a:alphaModFix/>
          </a:blip>
          <a:stretch>
            <a:fillRect/>
          </a:stretch>
        </p:blipFill>
        <p:spPr>
          <a:xfrm>
            <a:off x="804025" y="1109075"/>
            <a:ext cx="6693226" cy="3472976"/>
          </a:xfrm>
          <a:prstGeom prst="rect">
            <a:avLst/>
          </a:prstGeom>
          <a:noFill/>
          <a:ln w="76200" cap="flat" cmpd="sng">
            <a:solidFill>
              <a:srgbClr val="FFFFFF"/>
            </a:solidFill>
            <a:prstDash val="solid"/>
            <a:round/>
            <a:headEnd type="none" w="sm" len="sm"/>
            <a:tailEnd type="none" w="sm" len="sm"/>
          </a:ln>
        </p:spPr>
      </p:pic>
      <p:sp>
        <p:nvSpPr>
          <p:cNvPr id="554" name="Google Shape;554;p71"/>
          <p:cNvSpPr/>
          <p:nvPr/>
        </p:nvSpPr>
        <p:spPr>
          <a:xfrm>
            <a:off x="6780300" y="2091200"/>
            <a:ext cx="1946100" cy="1946100"/>
          </a:xfrm>
          <a:prstGeom prst="teardrop">
            <a:avLst>
              <a:gd name="adj" fmla="val 100000"/>
            </a:avLst>
          </a:prstGeom>
          <a:solidFill>
            <a:srgbClr val="1457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71"/>
          <p:cNvSpPr txBox="1"/>
          <p:nvPr/>
        </p:nvSpPr>
        <p:spPr>
          <a:xfrm>
            <a:off x="6976350" y="2679000"/>
            <a:ext cx="1554000" cy="8466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 sz="1100" b="1">
                <a:solidFill>
                  <a:srgbClr val="C9FC8D"/>
                </a:solidFill>
                <a:latin typeface="DM Sans"/>
                <a:ea typeface="DM Sans"/>
                <a:cs typeface="DM Sans"/>
                <a:sym typeface="DM Sans"/>
              </a:rPr>
              <a:t>202.a: Reason about and extend the properties of exponents to rational exponents.  </a:t>
            </a:r>
            <a:endParaRPr sz="1100" b="1">
              <a:solidFill>
                <a:srgbClr val="C9FC8D"/>
              </a:solidFill>
              <a:latin typeface="DM Sans"/>
              <a:ea typeface="DM Sans"/>
              <a:cs typeface="DM Sans"/>
              <a:sym typeface="DM Sans"/>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FF8EF"/>
        </a:solidFill>
        <a:effectLst/>
      </p:bgPr>
    </p:bg>
    <p:spTree>
      <p:nvGrpSpPr>
        <p:cNvPr id="1" name="Shape 559"/>
        <p:cNvGrpSpPr/>
        <p:nvPr/>
      </p:nvGrpSpPr>
      <p:grpSpPr>
        <a:xfrm>
          <a:off x="0" y="0"/>
          <a:ext cx="0" cy="0"/>
          <a:chOff x="0" y="0"/>
          <a:chExt cx="0" cy="0"/>
        </a:xfrm>
      </p:grpSpPr>
      <p:sp>
        <p:nvSpPr>
          <p:cNvPr id="560" name="Google Shape;560;p72"/>
          <p:cNvSpPr txBox="1"/>
          <p:nvPr/>
        </p:nvSpPr>
        <p:spPr>
          <a:xfrm>
            <a:off x="3105100" y="690325"/>
            <a:ext cx="3636300" cy="4311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 b="1">
                <a:solidFill>
                  <a:schemeClr val="dk1"/>
                </a:solidFill>
                <a:latin typeface="DM Sans"/>
                <a:ea typeface="DM Sans"/>
                <a:cs typeface="DM Sans"/>
                <a:sym typeface="DM Sans"/>
              </a:rPr>
              <a:t>In M202 Badge Title, students will employ the following learning principles: </a:t>
            </a:r>
            <a:endParaRPr b="1">
              <a:solidFill>
                <a:schemeClr val="dk1"/>
              </a:solidFill>
              <a:latin typeface="DM Sans"/>
              <a:ea typeface="DM Sans"/>
              <a:cs typeface="DM Sans"/>
              <a:sym typeface="DM Sans"/>
            </a:endParaRPr>
          </a:p>
        </p:txBody>
      </p:sp>
      <p:sp>
        <p:nvSpPr>
          <p:cNvPr id="561" name="Google Shape;561;p72"/>
          <p:cNvSpPr txBox="1"/>
          <p:nvPr/>
        </p:nvSpPr>
        <p:spPr>
          <a:xfrm>
            <a:off x="3105100" y="1506075"/>
            <a:ext cx="4830900" cy="2268900"/>
          </a:xfrm>
          <a:prstGeom prst="rect">
            <a:avLst/>
          </a:prstGeom>
          <a:noFill/>
          <a:ln>
            <a:noFill/>
          </a:ln>
        </p:spPr>
        <p:txBody>
          <a:bodyPr spcFirstLastPara="1" wrap="square" lIns="0" tIns="0" rIns="0" bIns="0" anchor="t" anchorCtr="0">
            <a:spAutoFit/>
          </a:bodyPr>
          <a:lstStyle/>
          <a:p>
            <a:pPr marL="164592" lvl="0" indent="-167640" algn="l" rtl="0">
              <a:lnSpc>
                <a:spcPct val="115000"/>
              </a:lnSpc>
              <a:spcBef>
                <a:spcPts val="500"/>
              </a:spcBef>
              <a:spcAft>
                <a:spcPts val="0"/>
              </a:spcAft>
              <a:buClr>
                <a:schemeClr val="dk1"/>
              </a:buClr>
              <a:buSzPts val="1200"/>
              <a:buFont typeface="DM Sans"/>
              <a:buChar char="●"/>
            </a:pPr>
            <a:r>
              <a:rPr lang="en" sz="1200">
                <a:solidFill>
                  <a:schemeClr val="dk1"/>
                </a:solidFill>
                <a:latin typeface="DM Sans"/>
                <a:ea typeface="DM Sans"/>
                <a:cs typeface="DM Sans"/>
                <a:sym typeface="DM Sans"/>
              </a:rPr>
              <a:t>Engage with cognitively demanding tasks in heterogeneous settings (LP 1). </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 sz="1200">
                <a:solidFill>
                  <a:schemeClr val="dk1"/>
                </a:solidFill>
                <a:latin typeface="DM Sans"/>
                <a:ea typeface="DM Sans"/>
                <a:cs typeface="DM Sans"/>
                <a:sym typeface="DM Sans"/>
              </a:rPr>
              <a:t>Engage in social activities (LP 2).</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 sz="1200">
                <a:solidFill>
                  <a:schemeClr val="dk1"/>
                </a:solidFill>
                <a:latin typeface="DM Sans"/>
                <a:ea typeface="DM Sans"/>
                <a:cs typeface="DM Sans"/>
                <a:sym typeface="DM Sans"/>
              </a:rPr>
              <a:t>Build conceptual understanding through reasoning (LP 3).</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 sz="1200">
                <a:solidFill>
                  <a:schemeClr val="dk1"/>
                </a:solidFill>
                <a:latin typeface="DM Sans"/>
                <a:ea typeface="DM Sans"/>
                <a:cs typeface="DM Sans"/>
                <a:sym typeface="DM Sans"/>
              </a:rPr>
              <a:t>Have agency in their learning (LP 4). </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 sz="1200">
                <a:solidFill>
                  <a:schemeClr val="dk1"/>
                </a:solidFill>
                <a:latin typeface="DM Sans"/>
                <a:ea typeface="DM Sans"/>
                <a:cs typeface="DM Sans"/>
                <a:sym typeface="DM Sans"/>
              </a:rPr>
              <a:t>View mathematics as a human endeavor across centuries (LP 5).</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 sz="1200">
                <a:solidFill>
                  <a:schemeClr val="dk1"/>
                </a:solidFill>
                <a:latin typeface="DM Sans"/>
                <a:ea typeface="DM Sans"/>
                <a:cs typeface="DM Sans"/>
                <a:sym typeface="DM Sans"/>
              </a:rPr>
              <a:t>See mathematics as relevant (LP 6). </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 sz="1200">
                <a:solidFill>
                  <a:schemeClr val="dk1"/>
                </a:solidFill>
                <a:latin typeface="DM Sans"/>
                <a:ea typeface="DM Sans"/>
                <a:cs typeface="DM Sans"/>
                <a:sym typeface="DM Sans"/>
              </a:rPr>
              <a:t>Employ technology as a tool for problem-solving and understanding (LP 7).</a:t>
            </a:r>
            <a:endParaRPr sz="1200">
              <a:solidFill>
                <a:schemeClr val="dk1"/>
              </a:solidFill>
              <a:latin typeface="DM Sans"/>
              <a:ea typeface="DM Sans"/>
              <a:cs typeface="DM Sans"/>
              <a:sym typeface="DM Sans"/>
            </a:endParaRPr>
          </a:p>
        </p:txBody>
      </p:sp>
      <p:cxnSp>
        <p:nvCxnSpPr>
          <p:cNvPr id="562" name="Google Shape;562;p72"/>
          <p:cNvCxnSpPr/>
          <p:nvPr/>
        </p:nvCxnSpPr>
        <p:spPr>
          <a:xfrm>
            <a:off x="8834775" y="-6900"/>
            <a:ext cx="0" cy="5155800"/>
          </a:xfrm>
          <a:prstGeom prst="straightConnector1">
            <a:avLst/>
          </a:prstGeom>
          <a:noFill/>
          <a:ln w="9525" cap="flat" cmpd="sng">
            <a:solidFill>
              <a:srgbClr val="000000"/>
            </a:solidFill>
            <a:prstDash val="solid"/>
            <a:round/>
            <a:headEnd type="none" w="med" len="med"/>
            <a:tailEnd type="none" w="med" len="med"/>
          </a:ln>
        </p:spPr>
      </p:cxnSp>
      <p:sp>
        <p:nvSpPr>
          <p:cNvPr id="563" name="Google Shape;563;p72"/>
          <p:cNvSpPr/>
          <p:nvPr/>
        </p:nvSpPr>
        <p:spPr>
          <a:xfrm>
            <a:off x="0" y="0"/>
            <a:ext cx="2723400" cy="5143500"/>
          </a:xfrm>
          <a:prstGeom prst="rect">
            <a:avLst/>
          </a:prstGeom>
          <a:solidFill>
            <a:srgbClr val="BDF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64" name="Google Shape;564;p72"/>
          <p:cNvCxnSpPr/>
          <p:nvPr/>
        </p:nvCxnSpPr>
        <p:spPr>
          <a:xfrm>
            <a:off x="-13800" y="4831525"/>
            <a:ext cx="9173100" cy="0"/>
          </a:xfrm>
          <a:prstGeom prst="straightConnector1">
            <a:avLst/>
          </a:prstGeom>
          <a:noFill/>
          <a:ln w="9525" cap="flat" cmpd="sng">
            <a:solidFill>
              <a:srgbClr val="000000"/>
            </a:solidFill>
            <a:prstDash val="solid"/>
            <a:round/>
            <a:headEnd type="none" w="med" len="med"/>
            <a:tailEnd type="none" w="med" len="med"/>
          </a:ln>
        </p:spPr>
      </p:cxnSp>
      <p:cxnSp>
        <p:nvCxnSpPr>
          <p:cNvPr id="565" name="Google Shape;565;p72"/>
          <p:cNvCxnSpPr/>
          <p:nvPr/>
        </p:nvCxnSpPr>
        <p:spPr>
          <a:xfrm>
            <a:off x="2720450" y="-6900"/>
            <a:ext cx="0" cy="5155800"/>
          </a:xfrm>
          <a:prstGeom prst="straightConnector1">
            <a:avLst/>
          </a:prstGeom>
          <a:noFill/>
          <a:ln w="9525" cap="flat" cmpd="sng">
            <a:solidFill>
              <a:schemeClr val="dk1"/>
            </a:solidFill>
            <a:prstDash val="solid"/>
            <a:round/>
            <a:headEnd type="none" w="med" len="med"/>
            <a:tailEnd type="none" w="med" len="med"/>
          </a:ln>
        </p:spPr>
      </p:cxnSp>
      <p:cxnSp>
        <p:nvCxnSpPr>
          <p:cNvPr id="566" name="Google Shape;566;p72"/>
          <p:cNvCxnSpPr/>
          <p:nvPr/>
        </p:nvCxnSpPr>
        <p:spPr>
          <a:xfrm>
            <a:off x="6900" y="317500"/>
            <a:ext cx="9152400" cy="0"/>
          </a:xfrm>
          <a:prstGeom prst="straightConnector1">
            <a:avLst/>
          </a:prstGeom>
          <a:noFill/>
          <a:ln w="9525" cap="flat" cmpd="sng">
            <a:solidFill>
              <a:srgbClr val="000000"/>
            </a:solidFill>
            <a:prstDash val="solid"/>
            <a:round/>
            <a:headEnd type="none" w="med" len="med"/>
            <a:tailEnd type="none" w="med" len="med"/>
          </a:ln>
        </p:spPr>
      </p:cxnSp>
      <p:sp>
        <p:nvSpPr>
          <p:cNvPr id="567" name="Google Shape;567;p72"/>
          <p:cNvSpPr txBox="1"/>
          <p:nvPr/>
        </p:nvSpPr>
        <p:spPr>
          <a:xfrm>
            <a:off x="325175" y="647000"/>
            <a:ext cx="2169900" cy="812700"/>
          </a:xfrm>
          <a:prstGeom prst="rect">
            <a:avLst/>
          </a:prstGeom>
          <a:noFill/>
          <a:ln>
            <a:noFill/>
          </a:ln>
        </p:spPr>
        <p:txBody>
          <a:bodyPr spcFirstLastPara="1" wrap="square" lIns="0" tIns="0" rIns="0" bIns="0" anchor="t" anchorCtr="0">
            <a:spAutoFit/>
          </a:bodyPr>
          <a:lstStyle/>
          <a:p>
            <a:pPr marL="0" lvl="0" indent="0" algn="l" rtl="0">
              <a:lnSpc>
                <a:spcPct val="80000"/>
              </a:lnSpc>
              <a:spcBef>
                <a:spcPts val="0"/>
              </a:spcBef>
              <a:spcAft>
                <a:spcPts val="0"/>
              </a:spcAft>
              <a:buNone/>
            </a:pPr>
            <a:r>
              <a:rPr lang="en" sz="3300">
                <a:solidFill>
                  <a:schemeClr val="dk1"/>
                </a:solidFill>
                <a:latin typeface="Nanum Myeongjo"/>
                <a:ea typeface="Nanum Myeongjo"/>
                <a:cs typeface="Nanum Myeongjo"/>
                <a:sym typeface="Nanum Myeongjo"/>
              </a:rPr>
              <a:t>Learning</a:t>
            </a:r>
            <a:endParaRPr sz="3300">
              <a:solidFill>
                <a:schemeClr val="dk1"/>
              </a:solidFill>
              <a:latin typeface="Nanum Myeongjo"/>
              <a:ea typeface="Nanum Myeongjo"/>
              <a:cs typeface="Nanum Myeongjo"/>
              <a:sym typeface="Nanum Myeongjo"/>
            </a:endParaRPr>
          </a:p>
          <a:p>
            <a:pPr marL="0" lvl="0" indent="0" algn="l" rtl="0">
              <a:lnSpc>
                <a:spcPct val="80000"/>
              </a:lnSpc>
              <a:spcBef>
                <a:spcPts val="0"/>
              </a:spcBef>
              <a:spcAft>
                <a:spcPts val="0"/>
              </a:spcAft>
              <a:buNone/>
            </a:pPr>
            <a:r>
              <a:rPr lang="en" sz="3300">
                <a:solidFill>
                  <a:schemeClr val="dk1"/>
                </a:solidFill>
                <a:latin typeface="Nanum Myeongjo"/>
                <a:ea typeface="Nanum Myeongjo"/>
                <a:cs typeface="Nanum Myeongjo"/>
                <a:sym typeface="Nanum Myeongjo"/>
              </a:rPr>
              <a:t>Principles</a:t>
            </a:r>
            <a:endParaRPr sz="3300">
              <a:solidFill>
                <a:schemeClr val="dk1"/>
              </a:solidFill>
              <a:latin typeface="Nanum Myeongjo"/>
              <a:ea typeface="Nanum Myeongjo"/>
              <a:cs typeface="Nanum Myeongjo"/>
              <a:sym typeface="Nanum Myeongjo"/>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FF8EF"/>
        </a:solidFill>
        <a:effectLst/>
      </p:bgPr>
    </p:bg>
    <p:spTree>
      <p:nvGrpSpPr>
        <p:cNvPr id="1" name="Shape 571"/>
        <p:cNvGrpSpPr/>
        <p:nvPr/>
      </p:nvGrpSpPr>
      <p:grpSpPr>
        <a:xfrm>
          <a:off x="0" y="0"/>
          <a:ext cx="0" cy="0"/>
          <a:chOff x="0" y="0"/>
          <a:chExt cx="0" cy="0"/>
        </a:xfrm>
      </p:grpSpPr>
      <p:sp>
        <p:nvSpPr>
          <p:cNvPr id="572" name="Google Shape;572;p73"/>
          <p:cNvSpPr txBox="1"/>
          <p:nvPr/>
        </p:nvSpPr>
        <p:spPr>
          <a:xfrm>
            <a:off x="3105100" y="690325"/>
            <a:ext cx="3636300" cy="4311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 b="1">
                <a:solidFill>
                  <a:schemeClr val="dk1"/>
                </a:solidFill>
                <a:latin typeface="DM Sans"/>
                <a:ea typeface="DM Sans"/>
                <a:cs typeface="DM Sans"/>
                <a:sym typeface="DM Sans"/>
              </a:rPr>
              <a:t>In M202 Badge Title, students will employ the following learning principles: </a:t>
            </a:r>
            <a:endParaRPr b="1">
              <a:solidFill>
                <a:schemeClr val="dk1"/>
              </a:solidFill>
              <a:latin typeface="DM Sans"/>
              <a:ea typeface="DM Sans"/>
              <a:cs typeface="DM Sans"/>
              <a:sym typeface="DM Sans"/>
            </a:endParaRPr>
          </a:p>
        </p:txBody>
      </p:sp>
      <p:sp>
        <p:nvSpPr>
          <p:cNvPr id="573" name="Google Shape;573;p73"/>
          <p:cNvSpPr txBox="1"/>
          <p:nvPr/>
        </p:nvSpPr>
        <p:spPr>
          <a:xfrm>
            <a:off x="3105100" y="1506075"/>
            <a:ext cx="4830900" cy="2268900"/>
          </a:xfrm>
          <a:prstGeom prst="rect">
            <a:avLst/>
          </a:prstGeom>
          <a:noFill/>
          <a:ln>
            <a:noFill/>
          </a:ln>
        </p:spPr>
        <p:txBody>
          <a:bodyPr spcFirstLastPara="1" wrap="square" lIns="0" tIns="0" rIns="0" bIns="0" anchor="t" anchorCtr="0">
            <a:spAutoFit/>
          </a:bodyPr>
          <a:lstStyle/>
          <a:p>
            <a:pPr marL="164592" lvl="0" indent="-167640" algn="l" rtl="0">
              <a:lnSpc>
                <a:spcPct val="115000"/>
              </a:lnSpc>
              <a:spcBef>
                <a:spcPts val="500"/>
              </a:spcBef>
              <a:spcAft>
                <a:spcPts val="0"/>
              </a:spcAft>
              <a:buClr>
                <a:schemeClr val="dk1"/>
              </a:buClr>
              <a:buSzPts val="1200"/>
              <a:buFont typeface="DM Sans"/>
              <a:buChar char="●"/>
            </a:pPr>
            <a:r>
              <a:rPr lang="en" sz="1200">
                <a:solidFill>
                  <a:schemeClr val="dk1"/>
                </a:solidFill>
                <a:latin typeface="DM Sans"/>
                <a:ea typeface="DM Sans"/>
                <a:cs typeface="DM Sans"/>
                <a:sym typeface="DM Sans"/>
              </a:rPr>
              <a:t>Engage with cognitively demanding tasks in heterogeneous settings (LP 1). </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 sz="1200">
                <a:solidFill>
                  <a:schemeClr val="dk1"/>
                </a:solidFill>
                <a:latin typeface="DM Sans"/>
                <a:ea typeface="DM Sans"/>
                <a:cs typeface="DM Sans"/>
                <a:sym typeface="DM Sans"/>
              </a:rPr>
              <a:t>Engage in social activities (LP 2).</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 sz="1200">
                <a:solidFill>
                  <a:schemeClr val="dk1"/>
                </a:solidFill>
                <a:latin typeface="DM Sans"/>
                <a:ea typeface="DM Sans"/>
                <a:cs typeface="DM Sans"/>
                <a:sym typeface="DM Sans"/>
              </a:rPr>
              <a:t>Build conceptual understanding through reasoning (LP 3).</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 sz="1200">
                <a:solidFill>
                  <a:schemeClr val="dk1"/>
                </a:solidFill>
                <a:latin typeface="DM Sans"/>
                <a:ea typeface="DM Sans"/>
                <a:cs typeface="DM Sans"/>
                <a:sym typeface="DM Sans"/>
              </a:rPr>
              <a:t>Have agency in their learning (LP 4). </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 sz="1200">
                <a:solidFill>
                  <a:schemeClr val="dk1"/>
                </a:solidFill>
                <a:latin typeface="DM Sans"/>
                <a:ea typeface="DM Sans"/>
                <a:cs typeface="DM Sans"/>
                <a:sym typeface="DM Sans"/>
              </a:rPr>
              <a:t>View mathematics as a human endeavor across centuries (LP 5).</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 sz="1200">
                <a:solidFill>
                  <a:schemeClr val="dk1"/>
                </a:solidFill>
                <a:latin typeface="DM Sans"/>
                <a:ea typeface="DM Sans"/>
                <a:cs typeface="DM Sans"/>
                <a:sym typeface="DM Sans"/>
              </a:rPr>
              <a:t>See mathematics as relevant (LP 6). </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 sz="1200">
                <a:solidFill>
                  <a:schemeClr val="dk1"/>
                </a:solidFill>
                <a:latin typeface="DM Sans"/>
                <a:ea typeface="DM Sans"/>
                <a:cs typeface="DM Sans"/>
                <a:sym typeface="DM Sans"/>
              </a:rPr>
              <a:t>Employ technology as a tool for problem-solving and understanding (LP 7).</a:t>
            </a:r>
            <a:endParaRPr sz="1200">
              <a:solidFill>
                <a:schemeClr val="dk1"/>
              </a:solidFill>
              <a:latin typeface="DM Sans"/>
              <a:ea typeface="DM Sans"/>
              <a:cs typeface="DM Sans"/>
              <a:sym typeface="DM Sans"/>
            </a:endParaRPr>
          </a:p>
        </p:txBody>
      </p:sp>
      <p:cxnSp>
        <p:nvCxnSpPr>
          <p:cNvPr id="574" name="Google Shape;574;p73"/>
          <p:cNvCxnSpPr/>
          <p:nvPr/>
        </p:nvCxnSpPr>
        <p:spPr>
          <a:xfrm>
            <a:off x="8834775" y="-6900"/>
            <a:ext cx="0" cy="5155800"/>
          </a:xfrm>
          <a:prstGeom prst="straightConnector1">
            <a:avLst/>
          </a:prstGeom>
          <a:noFill/>
          <a:ln w="9525" cap="flat" cmpd="sng">
            <a:solidFill>
              <a:srgbClr val="000000"/>
            </a:solidFill>
            <a:prstDash val="solid"/>
            <a:round/>
            <a:headEnd type="none" w="med" len="med"/>
            <a:tailEnd type="none" w="med" len="med"/>
          </a:ln>
        </p:spPr>
      </p:cxnSp>
      <p:sp>
        <p:nvSpPr>
          <p:cNvPr id="575" name="Google Shape;575;p73"/>
          <p:cNvSpPr/>
          <p:nvPr/>
        </p:nvSpPr>
        <p:spPr>
          <a:xfrm>
            <a:off x="0" y="0"/>
            <a:ext cx="2723400" cy="5143500"/>
          </a:xfrm>
          <a:prstGeom prst="rect">
            <a:avLst/>
          </a:prstGeom>
          <a:solidFill>
            <a:srgbClr val="BDF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76" name="Google Shape;576;p73"/>
          <p:cNvCxnSpPr/>
          <p:nvPr/>
        </p:nvCxnSpPr>
        <p:spPr>
          <a:xfrm>
            <a:off x="-13800" y="4831525"/>
            <a:ext cx="9173100" cy="0"/>
          </a:xfrm>
          <a:prstGeom prst="straightConnector1">
            <a:avLst/>
          </a:prstGeom>
          <a:noFill/>
          <a:ln w="9525" cap="flat" cmpd="sng">
            <a:solidFill>
              <a:srgbClr val="000000"/>
            </a:solidFill>
            <a:prstDash val="solid"/>
            <a:round/>
            <a:headEnd type="none" w="med" len="med"/>
            <a:tailEnd type="none" w="med" len="med"/>
          </a:ln>
        </p:spPr>
      </p:cxnSp>
      <p:cxnSp>
        <p:nvCxnSpPr>
          <p:cNvPr id="577" name="Google Shape;577;p73"/>
          <p:cNvCxnSpPr/>
          <p:nvPr/>
        </p:nvCxnSpPr>
        <p:spPr>
          <a:xfrm>
            <a:off x="2720450" y="-6900"/>
            <a:ext cx="0" cy="5155800"/>
          </a:xfrm>
          <a:prstGeom prst="straightConnector1">
            <a:avLst/>
          </a:prstGeom>
          <a:noFill/>
          <a:ln w="9525" cap="flat" cmpd="sng">
            <a:solidFill>
              <a:schemeClr val="dk1"/>
            </a:solidFill>
            <a:prstDash val="solid"/>
            <a:round/>
            <a:headEnd type="none" w="med" len="med"/>
            <a:tailEnd type="none" w="med" len="med"/>
          </a:ln>
        </p:spPr>
      </p:cxnSp>
      <p:cxnSp>
        <p:nvCxnSpPr>
          <p:cNvPr id="578" name="Google Shape;578;p73"/>
          <p:cNvCxnSpPr/>
          <p:nvPr/>
        </p:nvCxnSpPr>
        <p:spPr>
          <a:xfrm>
            <a:off x="6900" y="317500"/>
            <a:ext cx="9152400" cy="0"/>
          </a:xfrm>
          <a:prstGeom prst="straightConnector1">
            <a:avLst/>
          </a:prstGeom>
          <a:noFill/>
          <a:ln w="9525" cap="flat" cmpd="sng">
            <a:solidFill>
              <a:srgbClr val="000000"/>
            </a:solidFill>
            <a:prstDash val="solid"/>
            <a:round/>
            <a:headEnd type="none" w="med" len="med"/>
            <a:tailEnd type="none" w="med" len="med"/>
          </a:ln>
        </p:spPr>
      </p:cxnSp>
      <p:sp>
        <p:nvSpPr>
          <p:cNvPr id="579" name="Google Shape;579;p73"/>
          <p:cNvSpPr txBox="1"/>
          <p:nvPr/>
        </p:nvSpPr>
        <p:spPr>
          <a:xfrm>
            <a:off x="325175" y="647000"/>
            <a:ext cx="2169900" cy="812700"/>
          </a:xfrm>
          <a:prstGeom prst="rect">
            <a:avLst/>
          </a:prstGeom>
          <a:noFill/>
          <a:ln>
            <a:noFill/>
          </a:ln>
        </p:spPr>
        <p:txBody>
          <a:bodyPr spcFirstLastPara="1" wrap="square" lIns="0" tIns="0" rIns="0" bIns="0" anchor="t" anchorCtr="0">
            <a:spAutoFit/>
          </a:bodyPr>
          <a:lstStyle/>
          <a:p>
            <a:pPr marL="0" lvl="0" indent="0" algn="l" rtl="0">
              <a:lnSpc>
                <a:spcPct val="80000"/>
              </a:lnSpc>
              <a:spcBef>
                <a:spcPts val="0"/>
              </a:spcBef>
              <a:spcAft>
                <a:spcPts val="0"/>
              </a:spcAft>
              <a:buNone/>
            </a:pPr>
            <a:r>
              <a:rPr lang="en" sz="3300">
                <a:solidFill>
                  <a:schemeClr val="dk1"/>
                </a:solidFill>
                <a:latin typeface="Nanum Myeongjo"/>
                <a:ea typeface="Nanum Myeongjo"/>
                <a:cs typeface="Nanum Myeongjo"/>
                <a:sym typeface="Nanum Myeongjo"/>
              </a:rPr>
              <a:t>Learning</a:t>
            </a:r>
            <a:endParaRPr sz="3300">
              <a:solidFill>
                <a:schemeClr val="dk1"/>
              </a:solidFill>
              <a:latin typeface="Nanum Myeongjo"/>
              <a:ea typeface="Nanum Myeongjo"/>
              <a:cs typeface="Nanum Myeongjo"/>
              <a:sym typeface="Nanum Myeongjo"/>
            </a:endParaRPr>
          </a:p>
          <a:p>
            <a:pPr marL="0" lvl="0" indent="0" algn="l" rtl="0">
              <a:lnSpc>
                <a:spcPct val="80000"/>
              </a:lnSpc>
              <a:spcBef>
                <a:spcPts val="0"/>
              </a:spcBef>
              <a:spcAft>
                <a:spcPts val="0"/>
              </a:spcAft>
              <a:buNone/>
            </a:pPr>
            <a:r>
              <a:rPr lang="en" sz="3300">
                <a:solidFill>
                  <a:schemeClr val="dk1"/>
                </a:solidFill>
                <a:latin typeface="Nanum Myeongjo"/>
                <a:ea typeface="Nanum Myeongjo"/>
                <a:cs typeface="Nanum Myeongjo"/>
                <a:sym typeface="Nanum Myeongjo"/>
              </a:rPr>
              <a:t>Principles</a:t>
            </a:r>
            <a:endParaRPr sz="3300">
              <a:solidFill>
                <a:schemeClr val="dk1"/>
              </a:solidFill>
              <a:latin typeface="Nanum Myeongjo"/>
              <a:ea typeface="Nanum Myeongjo"/>
              <a:cs typeface="Nanum Myeongjo"/>
              <a:sym typeface="Nanum Myeongjo"/>
            </a:endParaRPr>
          </a:p>
        </p:txBody>
      </p:sp>
      <p:sp>
        <p:nvSpPr>
          <p:cNvPr id="580" name="Google Shape;580;p73"/>
          <p:cNvSpPr/>
          <p:nvPr/>
        </p:nvSpPr>
        <p:spPr>
          <a:xfrm>
            <a:off x="6399300" y="2472200"/>
            <a:ext cx="1946100" cy="1946100"/>
          </a:xfrm>
          <a:prstGeom prst="teardrop">
            <a:avLst>
              <a:gd name="adj" fmla="val 100000"/>
            </a:avLst>
          </a:prstGeom>
          <a:solidFill>
            <a:srgbClr val="1457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73"/>
          <p:cNvSpPr txBox="1"/>
          <p:nvPr/>
        </p:nvSpPr>
        <p:spPr>
          <a:xfrm>
            <a:off x="6595350" y="2937350"/>
            <a:ext cx="1554000" cy="10158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 sz="1100" b="1">
                <a:solidFill>
                  <a:srgbClr val="BDFCD7"/>
                </a:solidFill>
                <a:latin typeface="DM Sans"/>
                <a:ea typeface="DM Sans"/>
                <a:cs typeface="DM Sans"/>
                <a:sym typeface="DM Sans"/>
              </a:rPr>
              <a:t>Which of these principles does this task lend itself to? </a:t>
            </a:r>
            <a:endParaRPr sz="1100" b="1">
              <a:solidFill>
                <a:srgbClr val="BDFCD7"/>
              </a:solidFill>
              <a:latin typeface="DM Sans"/>
              <a:ea typeface="DM Sans"/>
              <a:cs typeface="DM Sans"/>
              <a:sym typeface="DM Sans"/>
            </a:endParaRPr>
          </a:p>
          <a:p>
            <a:pPr marL="0" lvl="0" indent="0" algn="ctr" rtl="0">
              <a:spcBef>
                <a:spcPts val="0"/>
              </a:spcBef>
              <a:spcAft>
                <a:spcPts val="0"/>
              </a:spcAft>
              <a:buNone/>
            </a:pPr>
            <a:r>
              <a:rPr lang="en" sz="1100" b="1">
                <a:solidFill>
                  <a:srgbClr val="BDFCD7"/>
                </a:solidFill>
                <a:latin typeface="DM Sans"/>
                <a:ea typeface="DM Sans"/>
                <a:cs typeface="DM Sans"/>
                <a:sym typeface="DM Sans"/>
              </a:rPr>
              <a:t>Which ones can the task be easily adapted to accommodate? </a:t>
            </a:r>
            <a:endParaRPr sz="1100" b="1">
              <a:solidFill>
                <a:srgbClr val="BDFCD7"/>
              </a:solidFill>
              <a:latin typeface="DM Sans"/>
              <a:ea typeface="DM Sans"/>
              <a:cs typeface="DM Sans"/>
              <a:sym typeface="DM Sans"/>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FF8EF"/>
        </a:solidFill>
        <a:effectLst/>
      </p:bgPr>
    </p:bg>
    <p:spTree>
      <p:nvGrpSpPr>
        <p:cNvPr id="1" name="Shape 585"/>
        <p:cNvGrpSpPr/>
        <p:nvPr/>
      </p:nvGrpSpPr>
      <p:grpSpPr>
        <a:xfrm>
          <a:off x="0" y="0"/>
          <a:ext cx="0" cy="0"/>
          <a:chOff x="0" y="0"/>
          <a:chExt cx="0" cy="0"/>
        </a:xfrm>
      </p:grpSpPr>
      <p:sp>
        <p:nvSpPr>
          <p:cNvPr id="586" name="Google Shape;586;p74"/>
          <p:cNvSpPr txBox="1"/>
          <p:nvPr/>
        </p:nvSpPr>
        <p:spPr>
          <a:xfrm>
            <a:off x="3105100" y="690325"/>
            <a:ext cx="3636300" cy="4311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 b="1">
                <a:solidFill>
                  <a:schemeClr val="dk1"/>
                </a:solidFill>
                <a:latin typeface="DM Sans"/>
                <a:ea typeface="DM Sans"/>
                <a:cs typeface="DM Sans"/>
                <a:sym typeface="DM Sans"/>
              </a:rPr>
              <a:t>In M202 Badge Title, students will employ the following learning principles: </a:t>
            </a:r>
            <a:endParaRPr b="1">
              <a:solidFill>
                <a:schemeClr val="dk1"/>
              </a:solidFill>
              <a:latin typeface="DM Sans"/>
              <a:ea typeface="DM Sans"/>
              <a:cs typeface="DM Sans"/>
              <a:sym typeface="DM Sans"/>
            </a:endParaRPr>
          </a:p>
        </p:txBody>
      </p:sp>
      <p:sp>
        <p:nvSpPr>
          <p:cNvPr id="587" name="Google Shape;587;p74"/>
          <p:cNvSpPr txBox="1"/>
          <p:nvPr/>
        </p:nvSpPr>
        <p:spPr>
          <a:xfrm>
            <a:off x="3105100" y="1506075"/>
            <a:ext cx="4830900" cy="2268900"/>
          </a:xfrm>
          <a:prstGeom prst="rect">
            <a:avLst/>
          </a:prstGeom>
          <a:noFill/>
          <a:ln>
            <a:noFill/>
          </a:ln>
        </p:spPr>
        <p:txBody>
          <a:bodyPr spcFirstLastPara="1" wrap="square" lIns="0" tIns="0" rIns="0" bIns="0" anchor="t" anchorCtr="0">
            <a:spAutoFit/>
          </a:bodyPr>
          <a:lstStyle/>
          <a:p>
            <a:pPr marL="164592" lvl="0" indent="-167640" algn="l" rtl="0">
              <a:lnSpc>
                <a:spcPct val="115000"/>
              </a:lnSpc>
              <a:spcBef>
                <a:spcPts val="500"/>
              </a:spcBef>
              <a:spcAft>
                <a:spcPts val="0"/>
              </a:spcAft>
              <a:buClr>
                <a:schemeClr val="dk1"/>
              </a:buClr>
              <a:buSzPts val="1200"/>
              <a:buFont typeface="DM Sans"/>
              <a:buChar char="●"/>
            </a:pPr>
            <a:r>
              <a:rPr lang="en" sz="1200">
                <a:solidFill>
                  <a:schemeClr val="dk1"/>
                </a:solidFill>
                <a:latin typeface="DM Sans"/>
                <a:ea typeface="DM Sans"/>
                <a:cs typeface="DM Sans"/>
                <a:sym typeface="DM Sans"/>
              </a:rPr>
              <a:t>Engage with cognitively demanding tasks in heterogeneous settings (LP 1). </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 sz="1200">
                <a:solidFill>
                  <a:schemeClr val="dk1"/>
                </a:solidFill>
                <a:latin typeface="DM Sans"/>
                <a:ea typeface="DM Sans"/>
                <a:cs typeface="DM Sans"/>
                <a:sym typeface="DM Sans"/>
              </a:rPr>
              <a:t>Engage in social activities (LP 2).</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 sz="1200">
                <a:solidFill>
                  <a:schemeClr val="dk1"/>
                </a:solidFill>
                <a:latin typeface="DM Sans"/>
                <a:ea typeface="DM Sans"/>
                <a:cs typeface="DM Sans"/>
                <a:sym typeface="DM Sans"/>
              </a:rPr>
              <a:t>Build conceptual understanding through reasoning (LP 3).</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 sz="1200">
                <a:solidFill>
                  <a:schemeClr val="dk1"/>
                </a:solidFill>
                <a:latin typeface="DM Sans"/>
                <a:ea typeface="DM Sans"/>
                <a:cs typeface="DM Sans"/>
                <a:sym typeface="DM Sans"/>
              </a:rPr>
              <a:t>Have agency in their learning (LP 4). </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 sz="1200">
                <a:solidFill>
                  <a:schemeClr val="dk1"/>
                </a:solidFill>
                <a:latin typeface="DM Sans"/>
                <a:ea typeface="DM Sans"/>
                <a:cs typeface="DM Sans"/>
                <a:sym typeface="DM Sans"/>
              </a:rPr>
              <a:t>View mathematics as a human endeavor across centuries (LP 5).</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 sz="1200">
                <a:solidFill>
                  <a:schemeClr val="dk1"/>
                </a:solidFill>
                <a:latin typeface="DM Sans"/>
                <a:ea typeface="DM Sans"/>
                <a:cs typeface="DM Sans"/>
                <a:sym typeface="DM Sans"/>
              </a:rPr>
              <a:t>See mathematics as relevant (LP 6). </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 sz="1200">
                <a:solidFill>
                  <a:schemeClr val="dk1"/>
                </a:solidFill>
                <a:latin typeface="DM Sans"/>
                <a:ea typeface="DM Sans"/>
                <a:cs typeface="DM Sans"/>
                <a:sym typeface="DM Sans"/>
              </a:rPr>
              <a:t>Employ technology as a tool for problem-solving and understanding (LP 7).</a:t>
            </a:r>
            <a:endParaRPr sz="1200">
              <a:solidFill>
                <a:schemeClr val="dk1"/>
              </a:solidFill>
              <a:latin typeface="DM Sans"/>
              <a:ea typeface="DM Sans"/>
              <a:cs typeface="DM Sans"/>
              <a:sym typeface="DM Sans"/>
            </a:endParaRPr>
          </a:p>
        </p:txBody>
      </p:sp>
      <p:cxnSp>
        <p:nvCxnSpPr>
          <p:cNvPr id="588" name="Google Shape;588;p74"/>
          <p:cNvCxnSpPr/>
          <p:nvPr/>
        </p:nvCxnSpPr>
        <p:spPr>
          <a:xfrm>
            <a:off x="8834775" y="-6900"/>
            <a:ext cx="0" cy="5155800"/>
          </a:xfrm>
          <a:prstGeom prst="straightConnector1">
            <a:avLst/>
          </a:prstGeom>
          <a:noFill/>
          <a:ln w="9525" cap="flat" cmpd="sng">
            <a:solidFill>
              <a:srgbClr val="000000"/>
            </a:solidFill>
            <a:prstDash val="solid"/>
            <a:round/>
            <a:headEnd type="none" w="med" len="med"/>
            <a:tailEnd type="none" w="med" len="med"/>
          </a:ln>
        </p:spPr>
      </p:cxnSp>
      <p:sp>
        <p:nvSpPr>
          <p:cNvPr id="589" name="Google Shape;589;p74"/>
          <p:cNvSpPr/>
          <p:nvPr/>
        </p:nvSpPr>
        <p:spPr>
          <a:xfrm>
            <a:off x="0" y="0"/>
            <a:ext cx="2723400" cy="5143500"/>
          </a:xfrm>
          <a:prstGeom prst="rect">
            <a:avLst/>
          </a:prstGeom>
          <a:solidFill>
            <a:srgbClr val="BDF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90" name="Google Shape;590;p74"/>
          <p:cNvCxnSpPr/>
          <p:nvPr/>
        </p:nvCxnSpPr>
        <p:spPr>
          <a:xfrm>
            <a:off x="-13800" y="4831525"/>
            <a:ext cx="9173100" cy="0"/>
          </a:xfrm>
          <a:prstGeom prst="straightConnector1">
            <a:avLst/>
          </a:prstGeom>
          <a:noFill/>
          <a:ln w="9525" cap="flat" cmpd="sng">
            <a:solidFill>
              <a:srgbClr val="000000"/>
            </a:solidFill>
            <a:prstDash val="solid"/>
            <a:round/>
            <a:headEnd type="none" w="med" len="med"/>
            <a:tailEnd type="none" w="med" len="med"/>
          </a:ln>
        </p:spPr>
      </p:cxnSp>
      <p:cxnSp>
        <p:nvCxnSpPr>
          <p:cNvPr id="591" name="Google Shape;591;p74"/>
          <p:cNvCxnSpPr/>
          <p:nvPr/>
        </p:nvCxnSpPr>
        <p:spPr>
          <a:xfrm>
            <a:off x="2720450" y="-6900"/>
            <a:ext cx="0" cy="5155800"/>
          </a:xfrm>
          <a:prstGeom prst="straightConnector1">
            <a:avLst/>
          </a:prstGeom>
          <a:noFill/>
          <a:ln w="9525" cap="flat" cmpd="sng">
            <a:solidFill>
              <a:schemeClr val="dk1"/>
            </a:solidFill>
            <a:prstDash val="solid"/>
            <a:round/>
            <a:headEnd type="none" w="med" len="med"/>
            <a:tailEnd type="none" w="med" len="med"/>
          </a:ln>
        </p:spPr>
      </p:cxnSp>
      <p:cxnSp>
        <p:nvCxnSpPr>
          <p:cNvPr id="592" name="Google Shape;592;p74"/>
          <p:cNvCxnSpPr/>
          <p:nvPr/>
        </p:nvCxnSpPr>
        <p:spPr>
          <a:xfrm>
            <a:off x="6900" y="317500"/>
            <a:ext cx="9152400" cy="0"/>
          </a:xfrm>
          <a:prstGeom prst="straightConnector1">
            <a:avLst/>
          </a:prstGeom>
          <a:noFill/>
          <a:ln w="9525" cap="flat" cmpd="sng">
            <a:solidFill>
              <a:srgbClr val="000000"/>
            </a:solidFill>
            <a:prstDash val="solid"/>
            <a:round/>
            <a:headEnd type="none" w="med" len="med"/>
            <a:tailEnd type="none" w="med" len="med"/>
          </a:ln>
        </p:spPr>
      </p:cxnSp>
      <p:sp>
        <p:nvSpPr>
          <p:cNvPr id="593" name="Google Shape;593;p74"/>
          <p:cNvSpPr txBox="1"/>
          <p:nvPr/>
        </p:nvSpPr>
        <p:spPr>
          <a:xfrm>
            <a:off x="325175" y="647000"/>
            <a:ext cx="2169900" cy="812700"/>
          </a:xfrm>
          <a:prstGeom prst="rect">
            <a:avLst/>
          </a:prstGeom>
          <a:noFill/>
          <a:ln>
            <a:noFill/>
          </a:ln>
        </p:spPr>
        <p:txBody>
          <a:bodyPr spcFirstLastPara="1" wrap="square" lIns="0" tIns="0" rIns="0" bIns="0" anchor="t" anchorCtr="0">
            <a:spAutoFit/>
          </a:bodyPr>
          <a:lstStyle/>
          <a:p>
            <a:pPr marL="0" lvl="0" indent="0" algn="l" rtl="0">
              <a:lnSpc>
                <a:spcPct val="80000"/>
              </a:lnSpc>
              <a:spcBef>
                <a:spcPts val="0"/>
              </a:spcBef>
              <a:spcAft>
                <a:spcPts val="0"/>
              </a:spcAft>
              <a:buNone/>
            </a:pPr>
            <a:r>
              <a:rPr lang="en" sz="3300">
                <a:solidFill>
                  <a:schemeClr val="dk1"/>
                </a:solidFill>
                <a:latin typeface="Nanum Myeongjo"/>
                <a:ea typeface="Nanum Myeongjo"/>
                <a:cs typeface="Nanum Myeongjo"/>
                <a:sym typeface="Nanum Myeongjo"/>
              </a:rPr>
              <a:t>Learning</a:t>
            </a:r>
            <a:endParaRPr sz="3300">
              <a:solidFill>
                <a:schemeClr val="dk1"/>
              </a:solidFill>
              <a:latin typeface="Nanum Myeongjo"/>
              <a:ea typeface="Nanum Myeongjo"/>
              <a:cs typeface="Nanum Myeongjo"/>
              <a:sym typeface="Nanum Myeongjo"/>
            </a:endParaRPr>
          </a:p>
          <a:p>
            <a:pPr marL="0" lvl="0" indent="0" algn="l" rtl="0">
              <a:lnSpc>
                <a:spcPct val="80000"/>
              </a:lnSpc>
              <a:spcBef>
                <a:spcPts val="0"/>
              </a:spcBef>
              <a:spcAft>
                <a:spcPts val="0"/>
              </a:spcAft>
              <a:buNone/>
            </a:pPr>
            <a:r>
              <a:rPr lang="en" sz="3300">
                <a:solidFill>
                  <a:schemeClr val="dk1"/>
                </a:solidFill>
                <a:latin typeface="Nanum Myeongjo"/>
                <a:ea typeface="Nanum Myeongjo"/>
                <a:cs typeface="Nanum Myeongjo"/>
                <a:sym typeface="Nanum Myeongjo"/>
              </a:rPr>
              <a:t>Principles</a:t>
            </a:r>
            <a:endParaRPr sz="3300">
              <a:solidFill>
                <a:schemeClr val="dk1"/>
              </a:solidFill>
              <a:latin typeface="Nanum Myeongjo"/>
              <a:ea typeface="Nanum Myeongjo"/>
              <a:cs typeface="Nanum Myeongjo"/>
              <a:sym typeface="Nanum Myeongjo"/>
            </a:endParaRPr>
          </a:p>
        </p:txBody>
      </p:sp>
      <p:sp>
        <p:nvSpPr>
          <p:cNvPr id="594" name="Google Shape;594;p74"/>
          <p:cNvSpPr/>
          <p:nvPr/>
        </p:nvSpPr>
        <p:spPr>
          <a:xfrm>
            <a:off x="6399300" y="2472200"/>
            <a:ext cx="1946100" cy="1946100"/>
          </a:xfrm>
          <a:prstGeom prst="teardrop">
            <a:avLst>
              <a:gd name="adj" fmla="val 100000"/>
            </a:avLst>
          </a:prstGeom>
          <a:solidFill>
            <a:srgbClr val="1457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74"/>
          <p:cNvSpPr txBox="1"/>
          <p:nvPr/>
        </p:nvSpPr>
        <p:spPr>
          <a:xfrm>
            <a:off x="6595350" y="3075800"/>
            <a:ext cx="1554000" cy="7389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 sz="1600" b="1">
                <a:solidFill>
                  <a:srgbClr val="BDFCD7"/>
                </a:solidFill>
                <a:latin typeface="DM Sans"/>
                <a:ea typeface="DM Sans"/>
                <a:cs typeface="DM Sans"/>
                <a:sym typeface="DM Sans"/>
              </a:rPr>
              <a:t>Share what </a:t>
            </a:r>
            <a:br>
              <a:rPr lang="en" sz="1600" b="1">
                <a:solidFill>
                  <a:srgbClr val="BDFCD7"/>
                </a:solidFill>
                <a:latin typeface="DM Sans"/>
                <a:ea typeface="DM Sans"/>
                <a:cs typeface="DM Sans"/>
                <a:sym typeface="DM Sans"/>
              </a:rPr>
            </a:br>
            <a:r>
              <a:rPr lang="en" sz="1600" b="1">
                <a:solidFill>
                  <a:srgbClr val="BDFCD7"/>
                </a:solidFill>
                <a:latin typeface="DM Sans"/>
                <a:ea typeface="DM Sans"/>
                <a:cs typeface="DM Sans"/>
                <a:sym typeface="DM Sans"/>
              </a:rPr>
              <a:t>you came up with!</a:t>
            </a:r>
            <a:endParaRPr sz="1100" b="1">
              <a:solidFill>
                <a:srgbClr val="BDFCD7"/>
              </a:solidFill>
              <a:latin typeface="DM Sans"/>
              <a:ea typeface="DM Sans"/>
              <a:cs typeface="DM Sans"/>
              <a:sym typeface="DM Sans"/>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83FBA3"/>
        </a:solidFill>
        <a:effectLst/>
      </p:bgPr>
    </p:bg>
    <p:spTree>
      <p:nvGrpSpPr>
        <p:cNvPr id="1" name="Shape 599"/>
        <p:cNvGrpSpPr/>
        <p:nvPr/>
      </p:nvGrpSpPr>
      <p:grpSpPr>
        <a:xfrm>
          <a:off x="0" y="0"/>
          <a:ext cx="0" cy="0"/>
          <a:chOff x="0" y="0"/>
          <a:chExt cx="0" cy="0"/>
        </a:xfrm>
      </p:grpSpPr>
      <p:cxnSp>
        <p:nvCxnSpPr>
          <p:cNvPr id="600" name="Google Shape;600;p75"/>
          <p:cNvCxnSpPr/>
          <p:nvPr/>
        </p:nvCxnSpPr>
        <p:spPr>
          <a:xfrm>
            <a:off x="3115350" y="300"/>
            <a:ext cx="0" cy="5141400"/>
          </a:xfrm>
          <a:prstGeom prst="straightConnector1">
            <a:avLst/>
          </a:prstGeom>
          <a:noFill/>
          <a:ln w="9525" cap="flat" cmpd="sng">
            <a:solidFill>
              <a:schemeClr val="dk2"/>
            </a:solidFill>
            <a:prstDash val="solid"/>
            <a:round/>
            <a:headEnd type="none" w="med" len="med"/>
            <a:tailEnd type="none" w="med" len="med"/>
          </a:ln>
        </p:spPr>
      </p:cxnSp>
      <p:sp>
        <p:nvSpPr>
          <p:cNvPr id="601" name="Google Shape;601;p75"/>
          <p:cNvSpPr txBox="1"/>
          <p:nvPr/>
        </p:nvSpPr>
        <p:spPr>
          <a:xfrm>
            <a:off x="3419850" y="303450"/>
            <a:ext cx="4318200" cy="18195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None/>
            </a:pPr>
            <a:r>
              <a:rPr lang="en" sz="5200">
                <a:solidFill>
                  <a:schemeClr val="dk1"/>
                </a:solidFill>
                <a:latin typeface="Nanum Myeongjo"/>
                <a:ea typeface="Nanum Myeongjo"/>
                <a:cs typeface="Nanum Myeongjo"/>
                <a:sym typeface="Nanum Myeongjo"/>
              </a:rPr>
              <a:t>Task 2: Student Work</a:t>
            </a:r>
            <a:endParaRPr sz="5200">
              <a:solidFill>
                <a:schemeClr val="dk1"/>
              </a:solidFill>
              <a:latin typeface="Nanum Myeongjo"/>
              <a:ea typeface="Nanum Myeongjo"/>
              <a:cs typeface="Nanum Myeongjo"/>
              <a:sym typeface="Nanum Myeongjo"/>
            </a:endParaRPr>
          </a:p>
        </p:txBody>
      </p:sp>
      <p:sp>
        <p:nvSpPr>
          <p:cNvPr id="602" name="Google Shape;602;p75"/>
          <p:cNvSpPr txBox="1"/>
          <p:nvPr/>
        </p:nvSpPr>
        <p:spPr>
          <a:xfrm>
            <a:off x="615900" y="303450"/>
            <a:ext cx="1441500" cy="13785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None/>
            </a:pPr>
            <a:r>
              <a:rPr lang="en" sz="5200">
                <a:solidFill>
                  <a:schemeClr val="dk1"/>
                </a:solidFill>
                <a:latin typeface="Nanum Myeongjo"/>
                <a:ea typeface="Nanum Myeongjo"/>
                <a:cs typeface="Nanum Myeongjo"/>
                <a:sym typeface="Nanum Myeongjo"/>
              </a:rPr>
              <a:t>05</a:t>
            </a:r>
            <a:endParaRPr sz="5200">
              <a:solidFill>
                <a:schemeClr val="dk1"/>
              </a:solidFill>
              <a:latin typeface="Nanum Myeongjo"/>
              <a:ea typeface="Nanum Myeongjo"/>
              <a:cs typeface="Nanum Myeongjo"/>
              <a:sym typeface="Nanum Myeongjo"/>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C9FC8D"/>
        </a:solidFill>
        <a:effectLst/>
      </p:bgPr>
    </p:bg>
    <p:spTree>
      <p:nvGrpSpPr>
        <p:cNvPr id="1" name="Shape 606"/>
        <p:cNvGrpSpPr/>
        <p:nvPr/>
      </p:nvGrpSpPr>
      <p:grpSpPr>
        <a:xfrm>
          <a:off x="0" y="0"/>
          <a:ext cx="0" cy="0"/>
          <a:chOff x="0" y="0"/>
          <a:chExt cx="0" cy="0"/>
        </a:xfrm>
      </p:grpSpPr>
      <p:sp>
        <p:nvSpPr>
          <p:cNvPr id="607" name="Google Shape;607;p76"/>
          <p:cNvSpPr txBox="1"/>
          <p:nvPr/>
        </p:nvSpPr>
        <p:spPr>
          <a:xfrm>
            <a:off x="615900" y="2077375"/>
            <a:ext cx="2617200" cy="347100"/>
          </a:xfrm>
          <a:prstGeom prst="rect">
            <a:avLst/>
          </a:prstGeom>
          <a:noFill/>
          <a:ln>
            <a:noFill/>
          </a:ln>
        </p:spPr>
        <p:txBody>
          <a:bodyPr spcFirstLastPara="1" wrap="square" lIns="91425" tIns="0" rIns="0" bIns="0" anchor="t" anchorCtr="0">
            <a:spAutoFit/>
          </a:bodyPr>
          <a:lstStyle/>
          <a:p>
            <a:pPr marL="82296" lvl="0" indent="-152146" algn="l" rtl="0">
              <a:lnSpc>
                <a:spcPct val="105000"/>
              </a:lnSpc>
              <a:spcBef>
                <a:spcPts val="1200"/>
              </a:spcBef>
              <a:spcAft>
                <a:spcPts val="0"/>
              </a:spcAft>
              <a:buClr>
                <a:schemeClr val="dk1"/>
              </a:buClr>
              <a:buSzPts val="1100"/>
              <a:buFont typeface="DM Sans"/>
              <a:buChar char="●"/>
            </a:pPr>
            <a:r>
              <a:rPr lang="en" sz="1100">
                <a:solidFill>
                  <a:schemeClr val="dk1"/>
                </a:solidFill>
                <a:latin typeface="DM Sans"/>
                <a:ea typeface="DM Sans"/>
                <a:cs typeface="DM Sans"/>
                <a:sym typeface="DM Sans"/>
              </a:rPr>
              <a:t>One thing you notice about each piece of student work.</a:t>
            </a:r>
            <a:endParaRPr sz="1100">
              <a:solidFill>
                <a:schemeClr val="dk1"/>
              </a:solidFill>
              <a:latin typeface="DM Sans"/>
              <a:ea typeface="DM Sans"/>
              <a:cs typeface="DM Sans"/>
              <a:sym typeface="DM Sans"/>
            </a:endParaRPr>
          </a:p>
        </p:txBody>
      </p:sp>
      <p:sp>
        <p:nvSpPr>
          <p:cNvPr id="608" name="Google Shape;608;p76"/>
          <p:cNvSpPr txBox="1"/>
          <p:nvPr/>
        </p:nvSpPr>
        <p:spPr>
          <a:xfrm>
            <a:off x="615900" y="1764850"/>
            <a:ext cx="2617200" cy="169200"/>
          </a:xfrm>
          <a:prstGeom prst="rect">
            <a:avLst/>
          </a:prstGeom>
          <a:noFill/>
          <a:ln>
            <a:noFill/>
          </a:ln>
        </p:spPr>
        <p:txBody>
          <a:bodyPr spcFirstLastPara="1" wrap="square" lIns="0" tIns="0" rIns="0" bIns="0" anchor="t" anchorCtr="0">
            <a:spAutoFit/>
          </a:bodyPr>
          <a:lstStyle/>
          <a:p>
            <a:pPr marL="0" lvl="0" indent="0" algn="l" rtl="0">
              <a:lnSpc>
                <a:spcPct val="105000"/>
              </a:lnSpc>
              <a:spcBef>
                <a:spcPts val="0"/>
              </a:spcBef>
              <a:spcAft>
                <a:spcPts val="0"/>
              </a:spcAft>
              <a:buNone/>
            </a:pPr>
            <a:r>
              <a:rPr lang="en" sz="1100">
                <a:solidFill>
                  <a:schemeClr val="dk1"/>
                </a:solidFill>
                <a:latin typeface="DM Sans Medium"/>
                <a:ea typeface="DM Sans Medium"/>
                <a:cs typeface="DM Sans Medium"/>
                <a:sym typeface="DM Sans Medium"/>
              </a:rPr>
              <a:t>Jot down</a:t>
            </a:r>
            <a:endParaRPr sz="1100">
              <a:latin typeface="DM Sans Medium"/>
              <a:ea typeface="DM Sans Medium"/>
              <a:cs typeface="DM Sans Medium"/>
              <a:sym typeface="DM Sans Medium"/>
            </a:endParaRPr>
          </a:p>
        </p:txBody>
      </p:sp>
      <p:cxnSp>
        <p:nvCxnSpPr>
          <p:cNvPr id="609" name="Google Shape;609;p76"/>
          <p:cNvCxnSpPr/>
          <p:nvPr/>
        </p:nvCxnSpPr>
        <p:spPr>
          <a:xfrm>
            <a:off x="-2700" y="1482784"/>
            <a:ext cx="9149400" cy="0"/>
          </a:xfrm>
          <a:prstGeom prst="straightConnector1">
            <a:avLst/>
          </a:prstGeom>
          <a:noFill/>
          <a:ln w="9525" cap="flat" cmpd="sng">
            <a:solidFill>
              <a:schemeClr val="dk1"/>
            </a:solidFill>
            <a:prstDash val="solid"/>
            <a:round/>
            <a:headEnd type="none" w="med" len="med"/>
            <a:tailEnd type="none" w="med" len="med"/>
          </a:ln>
        </p:spPr>
      </p:cxnSp>
      <p:cxnSp>
        <p:nvCxnSpPr>
          <p:cNvPr id="610" name="Google Shape;610;p76"/>
          <p:cNvCxnSpPr/>
          <p:nvPr/>
        </p:nvCxnSpPr>
        <p:spPr>
          <a:xfrm>
            <a:off x="7081850" y="300"/>
            <a:ext cx="0" cy="5141400"/>
          </a:xfrm>
          <a:prstGeom prst="straightConnector1">
            <a:avLst/>
          </a:prstGeom>
          <a:noFill/>
          <a:ln w="9525" cap="flat" cmpd="sng">
            <a:solidFill>
              <a:schemeClr val="dk2"/>
            </a:solidFill>
            <a:prstDash val="solid"/>
            <a:round/>
            <a:headEnd type="none" w="med" len="med"/>
            <a:tailEnd type="none" w="med" len="med"/>
          </a:ln>
        </p:spPr>
      </p:cxnSp>
      <p:sp>
        <p:nvSpPr>
          <p:cNvPr id="611" name="Google Shape;611;p76"/>
          <p:cNvSpPr txBox="1"/>
          <p:nvPr/>
        </p:nvSpPr>
        <p:spPr>
          <a:xfrm>
            <a:off x="615900" y="303450"/>
            <a:ext cx="5453700" cy="914400"/>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None/>
            </a:pPr>
            <a:r>
              <a:rPr lang="en" sz="3300">
                <a:solidFill>
                  <a:schemeClr val="dk1"/>
                </a:solidFill>
                <a:latin typeface="Nanum Myeongjo"/>
                <a:ea typeface="Nanum Myeongjo"/>
                <a:cs typeface="Nanum Myeongjo"/>
                <a:sym typeface="Nanum Myeongjo"/>
              </a:rPr>
              <a:t>Round 1:What </a:t>
            </a:r>
            <a:br>
              <a:rPr lang="en" sz="3300">
                <a:solidFill>
                  <a:schemeClr val="dk1"/>
                </a:solidFill>
                <a:latin typeface="Nanum Myeongjo"/>
                <a:ea typeface="Nanum Myeongjo"/>
                <a:cs typeface="Nanum Myeongjo"/>
                <a:sym typeface="Nanum Myeongjo"/>
              </a:rPr>
            </a:br>
            <a:r>
              <a:rPr lang="en" sz="3300">
                <a:solidFill>
                  <a:schemeClr val="dk1"/>
                </a:solidFill>
                <a:latin typeface="Nanum Myeongjo"/>
                <a:ea typeface="Nanum Myeongjo"/>
                <a:cs typeface="Nanum Myeongjo"/>
                <a:sym typeface="Nanum Myeongjo"/>
              </a:rPr>
              <a:t>do you notice?</a:t>
            </a:r>
            <a:endParaRPr sz="3300">
              <a:solidFill>
                <a:schemeClr val="dk1"/>
              </a:solidFill>
              <a:latin typeface="Nanum Myeongjo"/>
              <a:ea typeface="Nanum Myeongjo"/>
              <a:cs typeface="Nanum Myeongjo"/>
              <a:sym typeface="Nanum Myeongjo"/>
            </a:endParaRPr>
          </a:p>
        </p:txBody>
      </p:sp>
      <p:sp>
        <p:nvSpPr>
          <p:cNvPr id="612" name="Google Shape;612;p76"/>
          <p:cNvSpPr/>
          <p:nvPr/>
        </p:nvSpPr>
        <p:spPr>
          <a:xfrm>
            <a:off x="4448300" y="492950"/>
            <a:ext cx="4202400" cy="3821100"/>
          </a:xfrm>
          <a:prstGeom prst="rect">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Insert image of student work here</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C9FC8D"/>
        </a:solidFill>
        <a:effectLst/>
      </p:bgPr>
    </p:bg>
    <p:spTree>
      <p:nvGrpSpPr>
        <p:cNvPr id="1" name="Shape 616"/>
        <p:cNvGrpSpPr/>
        <p:nvPr/>
      </p:nvGrpSpPr>
      <p:grpSpPr>
        <a:xfrm>
          <a:off x="0" y="0"/>
          <a:ext cx="0" cy="0"/>
          <a:chOff x="0" y="0"/>
          <a:chExt cx="0" cy="0"/>
        </a:xfrm>
      </p:grpSpPr>
      <p:sp>
        <p:nvSpPr>
          <p:cNvPr id="617" name="Google Shape;617;p77"/>
          <p:cNvSpPr txBox="1"/>
          <p:nvPr/>
        </p:nvSpPr>
        <p:spPr>
          <a:xfrm>
            <a:off x="615900" y="2077375"/>
            <a:ext cx="2617200" cy="347100"/>
          </a:xfrm>
          <a:prstGeom prst="rect">
            <a:avLst/>
          </a:prstGeom>
          <a:noFill/>
          <a:ln>
            <a:noFill/>
          </a:ln>
        </p:spPr>
        <p:txBody>
          <a:bodyPr spcFirstLastPara="1" wrap="square" lIns="91425" tIns="0" rIns="0" bIns="0" anchor="t" anchorCtr="0">
            <a:spAutoFit/>
          </a:bodyPr>
          <a:lstStyle/>
          <a:p>
            <a:pPr marL="82296" lvl="0" indent="-152146" algn="l" rtl="0">
              <a:lnSpc>
                <a:spcPct val="105000"/>
              </a:lnSpc>
              <a:spcBef>
                <a:spcPts val="1200"/>
              </a:spcBef>
              <a:spcAft>
                <a:spcPts val="0"/>
              </a:spcAft>
              <a:buClr>
                <a:schemeClr val="dk1"/>
              </a:buClr>
              <a:buSzPts val="1100"/>
              <a:buFont typeface="DM Sans"/>
              <a:buChar char="●"/>
            </a:pPr>
            <a:r>
              <a:rPr lang="en" sz="1100">
                <a:solidFill>
                  <a:schemeClr val="dk1"/>
                </a:solidFill>
                <a:latin typeface="DM Sans"/>
                <a:ea typeface="DM Sans"/>
                <a:cs typeface="DM Sans"/>
                <a:sym typeface="DM Sans"/>
              </a:rPr>
              <a:t>One thing you notice about each piece of student work.</a:t>
            </a:r>
            <a:endParaRPr sz="1100">
              <a:solidFill>
                <a:schemeClr val="dk1"/>
              </a:solidFill>
              <a:latin typeface="DM Sans"/>
              <a:ea typeface="DM Sans"/>
              <a:cs typeface="DM Sans"/>
              <a:sym typeface="DM Sans"/>
            </a:endParaRPr>
          </a:p>
        </p:txBody>
      </p:sp>
      <p:sp>
        <p:nvSpPr>
          <p:cNvPr id="618" name="Google Shape;618;p77"/>
          <p:cNvSpPr txBox="1"/>
          <p:nvPr/>
        </p:nvSpPr>
        <p:spPr>
          <a:xfrm>
            <a:off x="615900" y="1764850"/>
            <a:ext cx="2617200" cy="169200"/>
          </a:xfrm>
          <a:prstGeom prst="rect">
            <a:avLst/>
          </a:prstGeom>
          <a:noFill/>
          <a:ln>
            <a:noFill/>
          </a:ln>
        </p:spPr>
        <p:txBody>
          <a:bodyPr spcFirstLastPara="1" wrap="square" lIns="0" tIns="0" rIns="0" bIns="0" anchor="t" anchorCtr="0">
            <a:spAutoFit/>
          </a:bodyPr>
          <a:lstStyle/>
          <a:p>
            <a:pPr marL="0" lvl="0" indent="0" algn="l" rtl="0">
              <a:lnSpc>
                <a:spcPct val="105000"/>
              </a:lnSpc>
              <a:spcBef>
                <a:spcPts val="0"/>
              </a:spcBef>
              <a:spcAft>
                <a:spcPts val="0"/>
              </a:spcAft>
              <a:buNone/>
            </a:pPr>
            <a:r>
              <a:rPr lang="en" sz="1100">
                <a:solidFill>
                  <a:schemeClr val="dk1"/>
                </a:solidFill>
                <a:latin typeface="DM Sans Medium"/>
                <a:ea typeface="DM Sans Medium"/>
                <a:cs typeface="DM Sans Medium"/>
                <a:sym typeface="DM Sans Medium"/>
              </a:rPr>
              <a:t>Jot down</a:t>
            </a:r>
            <a:endParaRPr sz="1100">
              <a:latin typeface="DM Sans Medium"/>
              <a:ea typeface="DM Sans Medium"/>
              <a:cs typeface="DM Sans Medium"/>
              <a:sym typeface="DM Sans Medium"/>
            </a:endParaRPr>
          </a:p>
        </p:txBody>
      </p:sp>
      <p:cxnSp>
        <p:nvCxnSpPr>
          <p:cNvPr id="619" name="Google Shape;619;p77"/>
          <p:cNvCxnSpPr/>
          <p:nvPr/>
        </p:nvCxnSpPr>
        <p:spPr>
          <a:xfrm>
            <a:off x="-2700" y="1482784"/>
            <a:ext cx="9149400" cy="0"/>
          </a:xfrm>
          <a:prstGeom prst="straightConnector1">
            <a:avLst/>
          </a:prstGeom>
          <a:noFill/>
          <a:ln w="9525" cap="flat" cmpd="sng">
            <a:solidFill>
              <a:schemeClr val="dk1"/>
            </a:solidFill>
            <a:prstDash val="solid"/>
            <a:round/>
            <a:headEnd type="none" w="med" len="med"/>
            <a:tailEnd type="none" w="med" len="med"/>
          </a:ln>
        </p:spPr>
      </p:cxnSp>
      <p:cxnSp>
        <p:nvCxnSpPr>
          <p:cNvPr id="620" name="Google Shape;620;p77"/>
          <p:cNvCxnSpPr/>
          <p:nvPr/>
        </p:nvCxnSpPr>
        <p:spPr>
          <a:xfrm>
            <a:off x="7081850" y="300"/>
            <a:ext cx="0" cy="5141400"/>
          </a:xfrm>
          <a:prstGeom prst="straightConnector1">
            <a:avLst/>
          </a:prstGeom>
          <a:noFill/>
          <a:ln w="9525" cap="flat" cmpd="sng">
            <a:solidFill>
              <a:schemeClr val="dk2"/>
            </a:solidFill>
            <a:prstDash val="solid"/>
            <a:round/>
            <a:headEnd type="none" w="med" len="med"/>
            <a:tailEnd type="none" w="med" len="med"/>
          </a:ln>
        </p:spPr>
      </p:cxnSp>
      <p:sp>
        <p:nvSpPr>
          <p:cNvPr id="621" name="Google Shape;621;p77"/>
          <p:cNvSpPr txBox="1"/>
          <p:nvPr/>
        </p:nvSpPr>
        <p:spPr>
          <a:xfrm>
            <a:off x="615900" y="303450"/>
            <a:ext cx="5453700" cy="914400"/>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None/>
            </a:pPr>
            <a:r>
              <a:rPr lang="en" sz="3300">
                <a:solidFill>
                  <a:schemeClr val="dk1"/>
                </a:solidFill>
                <a:latin typeface="Nanum Myeongjo"/>
                <a:ea typeface="Nanum Myeongjo"/>
                <a:cs typeface="Nanum Myeongjo"/>
                <a:sym typeface="Nanum Myeongjo"/>
              </a:rPr>
              <a:t>Round 1:What </a:t>
            </a:r>
            <a:br>
              <a:rPr lang="en" sz="3300">
                <a:solidFill>
                  <a:schemeClr val="dk1"/>
                </a:solidFill>
                <a:latin typeface="Nanum Myeongjo"/>
                <a:ea typeface="Nanum Myeongjo"/>
                <a:cs typeface="Nanum Myeongjo"/>
                <a:sym typeface="Nanum Myeongjo"/>
              </a:rPr>
            </a:br>
            <a:r>
              <a:rPr lang="en" sz="3300">
                <a:solidFill>
                  <a:schemeClr val="dk1"/>
                </a:solidFill>
                <a:latin typeface="Nanum Myeongjo"/>
                <a:ea typeface="Nanum Myeongjo"/>
                <a:cs typeface="Nanum Myeongjo"/>
                <a:sym typeface="Nanum Myeongjo"/>
              </a:rPr>
              <a:t>do you notice?</a:t>
            </a:r>
            <a:endParaRPr sz="3300">
              <a:solidFill>
                <a:schemeClr val="dk1"/>
              </a:solidFill>
              <a:latin typeface="Nanum Myeongjo"/>
              <a:ea typeface="Nanum Myeongjo"/>
              <a:cs typeface="Nanum Myeongjo"/>
              <a:sym typeface="Nanum Myeongjo"/>
            </a:endParaRPr>
          </a:p>
        </p:txBody>
      </p:sp>
      <p:sp>
        <p:nvSpPr>
          <p:cNvPr id="622" name="Google Shape;622;p77"/>
          <p:cNvSpPr/>
          <p:nvPr/>
        </p:nvSpPr>
        <p:spPr>
          <a:xfrm>
            <a:off x="1612725" y="2644000"/>
            <a:ext cx="1946100" cy="1946100"/>
          </a:xfrm>
          <a:prstGeom prst="teardrop">
            <a:avLst>
              <a:gd name="adj" fmla="val 100000"/>
            </a:avLst>
          </a:prstGeom>
          <a:solidFill>
            <a:srgbClr val="1457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77"/>
          <p:cNvSpPr txBox="1"/>
          <p:nvPr/>
        </p:nvSpPr>
        <p:spPr>
          <a:xfrm>
            <a:off x="1808775" y="3331300"/>
            <a:ext cx="1554000" cy="6465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 b="1">
                <a:solidFill>
                  <a:srgbClr val="C9FC8D"/>
                </a:solidFill>
                <a:latin typeface="DM Sans"/>
                <a:ea typeface="DM Sans"/>
                <a:cs typeface="DM Sans"/>
                <a:sym typeface="DM Sans"/>
              </a:rPr>
              <a:t>Come off mute and share what you saw!</a:t>
            </a:r>
            <a:endParaRPr b="1">
              <a:solidFill>
                <a:srgbClr val="C9FC8D"/>
              </a:solidFill>
              <a:latin typeface="DM Sans"/>
              <a:ea typeface="DM Sans"/>
              <a:cs typeface="DM Sans"/>
              <a:sym typeface="DM Sans"/>
            </a:endParaRPr>
          </a:p>
        </p:txBody>
      </p:sp>
      <p:sp>
        <p:nvSpPr>
          <p:cNvPr id="624" name="Google Shape;624;p77"/>
          <p:cNvSpPr/>
          <p:nvPr/>
        </p:nvSpPr>
        <p:spPr>
          <a:xfrm>
            <a:off x="4448300" y="492950"/>
            <a:ext cx="4202400" cy="3821100"/>
          </a:xfrm>
          <a:prstGeom prst="rect">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Insert image of student work here</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FFF8EF"/>
        </a:solidFill>
        <a:effectLst/>
      </p:bgPr>
    </p:bg>
    <p:spTree>
      <p:nvGrpSpPr>
        <p:cNvPr id="1" name="Shape 628"/>
        <p:cNvGrpSpPr/>
        <p:nvPr/>
      </p:nvGrpSpPr>
      <p:grpSpPr>
        <a:xfrm>
          <a:off x="0" y="0"/>
          <a:ext cx="0" cy="0"/>
          <a:chOff x="0" y="0"/>
          <a:chExt cx="0" cy="0"/>
        </a:xfrm>
      </p:grpSpPr>
      <p:cxnSp>
        <p:nvCxnSpPr>
          <p:cNvPr id="629" name="Google Shape;629;p78"/>
          <p:cNvCxnSpPr/>
          <p:nvPr/>
        </p:nvCxnSpPr>
        <p:spPr>
          <a:xfrm>
            <a:off x="6900" y="1085975"/>
            <a:ext cx="9152400" cy="0"/>
          </a:xfrm>
          <a:prstGeom prst="straightConnector1">
            <a:avLst/>
          </a:prstGeom>
          <a:noFill/>
          <a:ln w="9525" cap="flat" cmpd="sng">
            <a:solidFill>
              <a:srgbClr val="000000"/>
            </a:solidFill>
            <a:prstDash val="solid"/>
            <a:round/>
            <a:headEnd type="none" w="med" len="med"/>
            <a:tailEnd type="none" w="med" len="med"/>
          </a:ln>
        </p:spPr>
      </p:cxnSp>
      <p:sp>
        <p:nvSpPr>
          <p:cNvPr id="630" name="Google Shape;630;p78"/>
          <p:cNvSpPr txBox="1"/>
          <p:nvPr/>
        </p:nvSpPr>
        <p:spPr>
          <a:xfrm>
            <a:off x="3120200" y="608950"/>
            <a:ext cx="5396400" cy="2154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 b="1">
                <a:solidFill>
                  <a:schemeClr val="dk1"/>
                </a:solidFill>
                <a:latin typeface="DM Sans"/>
                <a:ea typeface="DM Sans"/>
                <a:cs typeface="DM Sans"/>
                <a:sym typeface="DM Sans"/>
              </a:rPr>
              <a:t>Let’s examine some work together:</a:t>
            </a:r>
            <a:endParaRPr b="1">
              <a:solidFill>
                <a:schemeClr val="dk1"/>
              </a:solidFill>
              <a:latin typeface="DM Sans"/>
              <a:ea typeface="DM Sans"/>
              <a:cs typeface="DM Sans"/>
              <a:sym typeface="DM Sans"/>
            </a:endParaRPr>
          </a:p>
        </p:txBody>
      </p:sp>
      <p:cxnSp>
        <p:nvCxnSpPr>
          <p:cNvPr id="631" name="Google Shape;631;p78"/>
          <p:cNvCxnSpPr/>
          <p:nvPr/>
        </p:nvCxnSpPr>
        <p:spPr>
          <a:xfrm>
            <a:off x="8834775" y="-6900"/>
            <a:ext cx="0" cy="5155800"/>
          </a:xfrm>
          <a:prstGeom prst="straightConnector1">
            <a:avLst/>
          </a:prstGeom>
          <a:noFill/>
          <a:ln w="9525" cap="flat" cmpd="sng">
            <a:solidFill>
              <a:srgbClr val="000000"/>
            </a:solidFill>
            <a:prstDash val="solid"/>
            <a:round/>
            <a:headEnd type="none" w="med" len="med"/>
            <a:tailEnd type="none" w="med" len="med"/>
          </a:ln>
        </p:spPr>
      </p:cxnSp>
      <p:sp>
        <p:nvSpPr>
          <p:cNvPr id="632" name="Google Shape;632;p78"/>
          <p:cNvSpPr/>
          <p:nvPr/>
        </p:nvSpPr>
        <p:spPr>
          <a:xfrm>
            <a:off x="0" y="0"/>
            <a:ext cx="2796600" cy="5143500"/>
          </a:xfrm>
          <a:prstGeom prst="rect">
            <a:avLst/>
          </a:prstGeom>
          <a:solidFill>
            <a:srgbClr val="BDF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33" name="Google Shape;633;p78"/>
          <p:cNvCxnSpPr/>
          <p:nvPr/>
        </p:nvCxnSpPr>
        <p:spPr>
          <a:xfrm>
            <a:off x="-13800" y="4831525"/>
            <a:ext cx="9173100" cy="0"/>
          </a:xfrm>
          <a:prstGeom prst="straightConnector1">
            <a:avLst/>
          </a:prstGeom>
          <a:noFill/>
          <a:ln w="9525" cap="flat" cmpd="sng">
            <a:solidFill>
              <a:srgbClr val="000000"/>
            </a:solidFill>
            <a:prstDash val="solid"/>
            <a:round/>
            <a:headEnd type="none" w="med" len="med"/>
            <a:tailEnd type="none" w="med" len="med"/>
          </a:ln>
        </p:spPr>
      </p:cxnSp>
      <p:cxnSp>
        <p:nvCxnSpPr>
          <p:cNvPr id="634" name="Google Shape;634;p78"/>
          <p:cNvCxnSpPr/>
          <p:nvPr/>
        </p:nvCxnSpPr>
        <p:spPr>
          <a:xfrm>
            <a:off x="2796525" y="-6900"/>
            <a:ext cx="0" cy="5155800"/>
          </a:xfrm>
          <a:prstGeom prst="straightConnector1">
            <a:avLst/>
          </a:prstGeom>
          <a:noFill/>
          <a:ln w="9525" cap="flat" cmpd="sng">
            <a:solidFill>
              <a:schemeClr val="dk1"/>
            </a:solidFill>
            <a:prstDash val="solid"/>
            <a:round/>
            <a:headEnd type="none" w="med" len="med"/>
            <a:tailEnd type="none" w="med" len="med"/>
          </a:ln>
        </p:spPr>
      </p:cxnSp>
      <p:cxnSp>
        <p:nvCxnSpPr>
          <p:cNvPr id="635" name="Google Shape;635;p78"/>
          <p:cNvCxnSpPr/>
          <p:nvPr/>
        </p:nvCxnSpPr>
        <p:spPr>
          <a:xfrm>
            <a:off x="6900" y="317500"/>
            <a:ext cx="9152400" cy="0"/>
          </a:xfrm>
          <a:prstGeom prst="straightConnector1">
            <a:avLst/>
          </a:prstGeom>
          <a:noFill/>
          <a:ln w="9525" cap="flat" cmpd="sng">
            <a:solidFill>
              <a:srgbClr val="000000"/>
            </a:solidFill>
            <a:prstDash val="solid"/>
            <a:round/>
            <a:headEnd type="none" w="med" len="med"/>
            <a:tailEnd type="none" w="med" len="med"/>
          </a:ln>
        </p:spPr>
      </p:cxnSp>
      <p:sp>
        <p:nvSpPr>
          <p:cNvPr id="636" name="Google Shape;636;p78"/>
          <p:cNvSpPr txBox="1"/>
          <p:nvPr/>
        </p:nvSpPr>
        <p:spPr>
          <a:xfrm>
            <a:off x="325175" y="647000"/>
            <a:ext cx="2169900" cy="2031900"/>
          </a:xfrm>
          <a:prstGeom prst="rect">
            <a:avLst/>
          </a:prstGeom>
          <a:noFill/>
          <a:ln>
            <a:noFill/>
          </a:ln>
        </p:spPr>
        <p:txBody>
          <a:bodyPr spcFirstLastPara="1" wrap="square" lIns="0" tIns="0" rIns="0" bIns="0" anchor="t" anchorCtr="0">
            <a:spAutoFit/>
          </a:bodyPr>
          <a:lstStyle/>
          <a:p>
            <a:pPr marL="0" lvl="0" indent="0" algn="l" rtl="0">
              <a:lnSpc>
                <a:spcPct val="80000"/>
              </a:lnSpc>
              <a:spcBef>
                <a:spcPts val="0"/>
              </a:spcBef>
              <a:spcAft>
                <a:spcPts val="0"/>
              </a:spcAft>
              <a:buNone/>
            </a:pPr>
            <a:r>
              <a:rPr lang="en" sz="3300">
                <a:solidFill>
                  <a:schemeClr val="dk1"/>
                </a:solidFill>
                <a:latin typeface="Nanum Myeongjo"/>
                <a:ea typeface="Nanum Myeongjo"/>
                <a:cs typeface="Nanum Myeongjo"/>
                <a:sym typeface="Nanum Myeongjo"/>
              </a:rPr>
              <a:t>Round 2:</a:t>
            </a:r>
            <a:endParaRPr sz="3300">
              <a:solidFill>
                <a:schemeClr val="dk1"/>
              </a:solidFill>
              <a:latin typeface="Nanum Myeongjo"/>
              <a:ea typeface="Nanum Myeongjo"/>
              <a:cs typeface="Nanum Myeongjo"/>
              <a:sym typeface="Nanum Myeongjo"/>
            </a:endParaRPr>
          </a:p>
          <a:p>
            <a:pPr marL="0" lvl="0" indent="0" algn="l" rtl="0">
              <a:lnSpc>
                <a:spcPct val="80000"/>
              </a:lnSpc>
              <a:spcBef>
                <a:spcPts val="0"/>
              </a:spcBef>
              <a:spcAft>
                <a:spcPts val="0"/>
              </a:spcAft>
              <a:buNone/>
            </a:pPr>
            <a:r>
              <a:rPr lang="en" sz="3300">
                <a:solidFill>
                  <a:schemeClr val="dk1"/>
                </a:solidFill>
                <a:latin typeface="Nanum Myeongjo"/>
                <a:ea typeface="Nanum Myeongjo"/>
                <a:cs typeface="Nanum Myeongjo"/>
                <a:sym typeface="Nanum Myeongjo"/>
              </a:rPr>
              <a:t>What evidence of learning is there?</a:t>
            </a:r>
            <a:endParaRPr sz="3300">
              <a:solidFill>
                <a:schemeClr val="dk1"/>
              </a:solidFill>
              <a:latin typeface="Nanum Myeongjo"/>
              <a:ea typeface="Nanum Myeongjo"/>
              <a:cs typeface="Nanum Myeongjo"/>
              <a:sym typeface="Nanum Myeongjo"/>
            </a:endParaRPr>
          </a:p>
        </p:txBody>
      </p:sp>
      <p:sp>
        <p:nvSpPr>
          <p:cNvPr id="637" name="Google Shape;637;p78"/>
          <p:cNvSpPr txBox="1"/>
          <p:nvPr/>
        </p:nvSpPr>
        <p:spPr>
          <a:xfrm>
            <a:off x="325175" y="2843600"/>
            <a:ext cx="2169900" cy="4617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 sz="1000" b="1">
                <a:solidFill>
                  <a:schemeClr val="dk1"/>
                </a:solidFill>
                <a:latin typeface="DM Sans"/>
                <a:ea typeface="DM Sans"/>
                <a:cs typeface="DM Sans"/>
                <a:sym typeface="DM Sans"/>
              </a:rPr>
              <a:t>202.a: Reason about and extend the properties of exponents to rational exponents. </a:t>
            </a:r>
            <a:endParaRPr sz="1000" b="1">
              <a:solidFill>
                <a:schemeClr val="dk1"/>
              </a:solidFill>
              <a:latin typeface="DM Sans"/>
              <a:ea typeface="DM Sans"/>
              <a:cs typeface="DM Sans"/>
              <a:sym typeface="DM Sans"/>
            </a:endParaRPr>
          </a:p>
        </p:txBody>
      </p:sp>
      <p:cxnSp>
        <p:nvCxnSpPr>
          <p:cNvPr id="638" name="Google Shape;638;p78"/>
          <p:cNvCxnSpPr/>
          <p:nvPr/>
        </p:nvCxnSpPr>
        <p:spPr>
          <a:xfrm>
            <a:off x="4885475" y="1085975"/>
            <a:ext cx="0" cy="3745500"/>
          </a:xfrm>
          <a:prstGeom prst="straightConnector1">
            <a:avLst/>
          </a:prstGeom>
          <a:noFill/>
          <a:ln w="9525" cap="flat" cmpd="sng">
            <a:solidFill>
              <a:schemeClr val="dk1"/>
            </a:solidFill>
            <a:prstDash val="solid"/>
            <a:round/>
            <a:headEnd type="none" w="med" len="med"/>
            <a:tailEnd type="none" w="med" len="med"/>
          </a:ln>
        </p:spPr>
      </p:cxnSp>
      <p:cxnSp>
        <p:nvCxnSpPr>
          <p:cNvPr id="639" name="Google Shape;639;p78"/>
          <p:cNvCxnSpPr/>
          <p:nvPr/>
        </p:nvCxnSpPr>
        <p:spPr>
          <a:xfrm>
            <a:off x="6898225" y="1085975"/>
            <a:ext cx="0" cy="3745500"/>
          </a:xfrm>
          <a:prstGeom prst="straightConnector1">
            <a:avLst/>
          </a:prstGeom>
          <a:noFill/>
          <a:ln w="9525" cap="flat" cmpd="sng">
            <a:solidFill>
              <a:schemeClr val="dk1"/>
            </a:solidFill>
            <a:prstDash val="solid"/>
            <a:round/>
            <a:headEnd type="none" w="med" len="med"/>
            <a:tailEnd type="none" w="med" len="med"/>
          </a:ln>
        </p:spPr>
      </p:cxnSp>
      <p:sp>
        <p:nvSpPr>
          <p:cNvPr id="640" name="Google Shape;640;p78"/>
          <p:cNvSpPr txBox="1"/>
          <p:nvPr/>
        </p:nvSpPr>
        <p:spPr>
          <a:xfrm>
            <a:off x="3008088" y="1262550"/>
            <a:ext cx="1665900" cy="2342100"/>
          </a:xfrm>
          <a:prstGeom prst="rect">
            <a:avLst/>
          </a:prstGeom>
          <a:noFill/>
          <a:ln>
            <a:noFill/>
          </a:ln>
        </p:spPr>
        <p:txBody>
          <a:bodyPr spcFirstLastPara="1" wrap="square" lIns="0" tIns="0" rIns="0" bIns="0" anchor="t" anchorCtr="0">
            <a:spAutoFit/>
          </a:bodyPr>
          <a:lstStyle/>
          <a:p>
            <a:pPr marL="0" lvl="0" indent="0" algn="l" rtl="0">
              <a:lnSpc>
                <a:spcPct val="115000"/>
              </a:lnSpc>
              <a:spcBef>
                <a:spcPts val="0"/>
              </a:spcBef>
              <a:spcAft>
                <a:spcPts val="0"/>
              </a:spcAft>
              <a:buNone/>
            </a:pPr>
            <a:r>
              <a:rPr lang="en" sz="1000" b="1">
                <a:latin typeface="DM Sans"/>
                <a:ea typeface="DM Sans"/>
                <a:cs typeface="DM Sans"/>
                <a:sym typeface="DM Sans"/>
              </a:rPr>
              <a:t>Conference and Provide Revision Support</a:t>
            </a:r>
            <a:endParaRPr sz="1000" b="1">
              <a:latin typeface="DM Sans"/>
              <a:ea typeface="DM Sans"/>
              <a:cs typeface="DM Sans"/>
              <a:sym typeface="DM Sans"/>
            </a:endParaRPr>
          </a:p>
          <a:p>
            <a:pPr marL="0" lvl="0" indent="0" algn="l" rtl="0">
              <a:lnSpc>
                <a:spcPct val="115000"/>
              </a:lnSpc>
              <a:spcBef>
                <a:spcPts val="500"/>
              </a:spcBef>
              <a:spcAft>
                <a:spcPts val="500"/>
              </a:spcAft>
              <a:buNone/>
            </a:pPr>
            <a:r>
              <a:rPr lang="en" sz="1000">
                <a:latin typeface="DM Sans"/>
                <a:ea typeface="DM Sans"/>
                <a:cs typeface="DM Sans"/>
                <a:sym typeface="DM Sans"/>
              </a:rPr>
              <a:t>The student’s artifact shows evidence of an emerging understanding of the expectations of the indicator(s). After conferencing and additional instruction/learning, the student may provide a revised or different artifact as evidence of the indicator(s).</a:t>
            </a:r>
            <a:endParaRPr sz="1000">
              <a:latin typeface="DM Sans"/>
              <a:ea typeface="DM Sans"/>
              <a:cs typeface="DM Sans"/>
              <a:sym typeface="DM Sans"/>
            </a:endParaRPr>
          </a:p>
        </p:txBody>
      </p:sp>
      <p:sp>
        <p:nvSpPr>
          <p:cNvPr id="641" name="Google Shape;641;p78"/>
          <p:cNvSpPr txBox="1"/>
          <p:nvPr/>
        </p:nvSpPr>
        <p:spPr>
          <a:xfrm>
            <a:off x="5058900" y="1262550"/>
            <a:ext cx="1665900" cy="2165100"/>
          </a:xfrm>
          <a:prstGeom prst="rect">
            <a:avLst/>
          </a:prstGeom>
          <a:noFill/>
          <a:ln>
            <a:noFill/>
          </a:ln>
        </p:spPr>
        <p:txBody>
          <a:bodyPr spcFirstLastPara="1" wrap="square" lIns="0" tIns="0" rIns="0" bIns="0" anchor="t" anchorCtr="0">
            <a:spAutoFit/>
          </a:bodyPr>
          <a:lstStyle/>
          <a:p>
            <a:pPr marL="0" lvl="0" indent="0" algn="l" rtl="0">
              <a:lnSpc>
                <a:spcPct val="115000"/>
              </a:lnSpc>
              <a:spcBef>
                <a:spcPts val="0"/>
              </a:spcBef>
              <a:spcAft>
                <a:spcPts val="0"/>
              </a:spcAft>
              <a:buNone/>
            </a:pPr>
            <a:r>
              <a:rPr lang="en" sz="1000" b="1">
                <a:latin typeface="DM Sans"/>
                <a:ea typeface="DM Sans"/>
                <a:cs typeface="DM Sans"/>
                <a:sym typeface="DM Sans"/>
              </a:rPr>
              <a:t>Accept with Revision</a:t>
            </a:r>
            <a:endParaRPr sz="1000" b="1">
              <a:latin typeface="DM Sans"/>
              <a:ea typeface="DM Sans"/>
              <a:cs typeface="DM Sans"/>
              <a:sym typeface="DM Sans"/>
            </a:endParaRPr>
          </a:p>
          <a:p>
            <a:pPr marL="0" lvl="0" indent="0" algn="l" rtl="0">
              <a:lnSpc>
                <a:spcPct val="115000"/>
              </a:lnSpc>
              <a:spcBef>
                <a:spcPts val="500"/>
              </a:spcBef>
              <a:spcAft>
                <a:spcPts val="500"/>
              </a:spcAft>
              <a:buNone/>
            </a:pPr>
            <a:r>
              <a:rPr lang="en" sz="1000">
                <a:latin typeface="DM Sans"/>
                <a:ea typeface="DM Sans"/>
                <a:cs typeface="DM Sans"/>
                <a:sym typeface="DM Sans"/>
              </a:rPr>
              <a:t>The student’s artifact shows evidence of approaching a full understanding of the expectations of the indicator(s). The artifact may contain execution errors that should be corrected in revision. The student may revise the selected artifact or submit a different artifact.</a:t>
            </a:r>
            <a:endParaRPr sz="1000">
              <a:latin typeface="DM Sans"/>
              <a:ea typeface="DM Sans"/>
              <a:cs typeface="DM Sans"/>
              <a:sym typeface="DM Sans"/>
            </a:endParaRPr>
          </a:p>
        </p:txBody>
      </p:sp>
      <p:sp>
        <p:nvSpPr>
          <p:cNvPr id="642" name="Google Shape;642;p78"/>
          <p:cNvSpPr txBox="1"/>
          <p:nvPr/>
        </p:nvSpPr>
        <p:spPr>
          <a:xfrm>
            <a:off x="7071650" y="1262550"/>
            <a:ext cx="1665900" cy="1103100"/>
          </a:xfrm>
          <a:prstGeom prst="rect">
            <a:avLst/>
          </a:prstGeom>
          <a:noFill/>
          <a:ln>
            <a:noFill/>
          </a:ln>
        </p:spPr>
        <p:txBody>
          <a:bodyPr spcFirstLastPara="1" wrap="square" lIns="0" tIns="0" rIns="0" bIns="0" anchor="t" anchorCtr="0">
            <a:spAutoFit/>
          </a:bodyPr>
          <a:lstStyle/>
          <a:p>
            <a:pPr marL="0" lvl="0" indent="0" algn="l" rtl="0">
              <a:lnSpc>
                <a:spcPct val="115000"/>
              </a:lnSpc>
              <a:spcBef>
                <a:spcPts val="0"/>
              </a:spcBef>
              <a:spcAft>
                <a:spcPts val="0"/>
              </a:spcAft>
              <a:buNone/>
            </a:pPr>
            <a:r>
              <a:rPr lang="en" sz="1000" b="1">
                <a:latin typeface="DM Sans"/>
                <a:ea typeface="DM Sans"/>
                <a:cs typeface="DM Sans"/>
                <a:sym typeface="DM Sans"/>
              </a:rPr>
              <a:t>Accept </a:t>
            </a:r>
            <a:endParaRPr sz="1000" b="1">
              <a:latin typeface="DM Sans"/>
              <a:ea typeface="DM Sans"/>
              <a:cs typeface="DM Sans"/>
              <a:sym typeface="DM Sans"/>
            </a:endParaRPr>
          </a:p>
          <a:p>
            <a:pPr marL="0" lvl="0" indent="0" algn="l" rtl="0">
              <a:lnSpc>
                <a:spcPct val="115000"/>
              </a:lnSpc>
              <a:spcBef>
                <a:spcPts val="500"/>
              </a:spcBef>
              <a:spcAft>
                <a:spcPts val="500"/>
              </a:spcAft>
              <a:buNone/>
            </a:pPr>
            <a:r>
              <a:rPr lang="en" sz="1000">
                <a:latin typeface="DM Sans"/>
                <a:ea typeface="DM Sans"/>
                <a:cs typeface="DM Sans"/>
                <a:sym typeface="DM Sans"/>
              </a:rPr>
              <a:t>The student’s artifact demonstrates evidence </a:t>
            </a:r>
            <a:br>
              <a:rPr lang="en" sz="1000">
                <a:latin typeface="DM Sans"/>
                <a:ea typeface="DM Sans"/>
                <a:cs typeface="DM Sans"/>
                <a:sym typeface="DM Sans"/>
              </a:rPr>
            </a:br>
            <a:r>
              <a:rPr lang="en" sz="1000">
                <a:latin typeface="DM Sans"/>
                <a:ea typeface="DM Sans"/>
                <a:cs typeface="DM Sans"/>
                <a:sym typeface="DM Sans"/>
              </a:rPr>
              <a:t>that they have met the expectations of the indicator(s).</a:t>
            </a:r>
            <a:endParaRPr sz="1000">
              <a:latin typeface="DM Sans"/>
              <a:ea typeface="DM Sans"/>
              <a:cs typeface="DM Sans"/>
              <a:sym typeface="DM Sans"/>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BDFCD7"/>
        </a:solidFill>
        <a:effectLst/>
      </p:bgPr>
    </p:bg>
    <p:spTree>
      <p:nvGrpSpPr>
        <p:cNvPr id="1" name="Shape 646"/>
        <p:cNvGrpSpPr/>
        <p:nvPr/>
      </p:nvGrpSpPr>
      <p:grpSpPr>
        <a:xfrm>
          <a:off x="0" y="0"/>
          <a:ext cx="0" cy="0"/>
          <a:chOff x="0" y="0"/>
          <a:chExt cx="0" cy="0"/>
        </a:xfrm>
      </p:grpSpPr>
      <p:cxnSp>
        <p:nvCxnSpPr>
          <p:cNvPr id="647" name="Google Shape;647;p79"/>
          <p:cNvCxnSpPr/>
          <p:nvPr/>
        </p:nvCxnSpPr>
        <p:spPr>
          <a:xfrm>
            <a:off x="-2700" y="1246575"/>
            <a:ext cx="9149400" cy="0"/>
          </a:xfrm>
          <a:prstGeom prst="straightConnector1">
            <a:avLst/>
          </a:prstGeom>
          <a:noFill/>
          <a:ln w="9525" cap="flat" cmpd="sng">
            <a:solidFill>
              <a:schemeClr val="dk1"/>
            </a:solidFill>
            <a:prstDash val="solid"/>
            <a:round/>
            <a:headEnd type="none" w="med" len="med"/>
            <a:tailEnd type="none" w="med" len="med"/>
          </a:ln>
        </p:spPr>
      </p:cxnSp>
      <p:sp>
        <p:nvSpPr>
          <p:cNvPr id="648" name="Google Shape;648;p79"/>
          <p:cNvSpPr txBox="1"/>
          <p:nvPr/>
        </p:nvSpPr>
        <p:spPr>
          <a:xfrm>
            <a:off x="615900" y="303450"/>
            <a:ext cx="5067900" cy="457200"/>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None/>
            </a:pPr>
            <a:r>
              <a:rPr lang="en" sz="3300">
                <a:solidFill>
                  <a:schemeClr val="dk1"/>
                </a:solidFill>
                <a:latin typeface="Nanum Myeongjo"/>
                <a:ea typeface="Nanum Myeongjo"/>
                <a:cs typeface="Nanum Myeongjo"/>
                <a:sym typeface="Nanum Myeongjo"/>
              </a:rPr>
              <a:t>Examining Student Work</a:t>
            </a:r>
            <a:endParaRPr sz="3300">
              <a:solidFill>
                <a:schemeClr val="dk1"/>
              </a:solidFill>
              <a:latin typeface="Nanum Myeongjo"/>
              <a:ea typeface="Nanum Myeongjo"/>
              <a:cs typeface="Nanum Myeongjo"/>
              <a:sym typeface="Nanum Myeongjo"/>
            </a:endParaRPr>
          </a:p>
        </p:txBody>
      </p:sp>
      <p:cxnSp>
        <p:nvCxnSpPr>
          <p:cNvPr id="649" name="Google Shape;649;p79"/>
          <p:cNvCxnSpPr/>
          <p:nvPr/>
        </p:nvCxnSpPr>
        <p:spPr>
          <a:xfrm>
            <a:off x="5674175" y="300"/>
            <a:ext cx="0" cy="5141400"/>
          </a:xfrm>
          <a:prstGeom prst="straightConnector1">
            <a:avLst/>
          </a:prstGeom>
          <a:noFill/>
          <a:ln w="9525" cap="flat" cmpd="sng">
            <a:solidFill>
              <a:schemeClr val="dk2"/>
            </a:solidFill>
            <a:prstDash val="solid"/>
            <a:round/>
            <a:headEnd type="none" w="med" len="med"/>
            <a:tailEnd type="none" w="med" len="med"/>
          </a:ln>
        </p:spPr>
      </p:cxnSp>
      <p:pic>
        <p:nvPicPr>
          <p:cNvPr id="650" name="Google Shape;650;p79"/>
          <p:cNvPicPr preferRelativeResize="0"/>
          <p:nvPr/>
        </p:nvPicPr>
        <p:blipFill rotWithShape="1">
          <a:blip r:embed="rId3">
            <a:alphaModFix/>
          </a:blip>
          <a:srcRect l="1117" t="2572"/>
          <a:stretch/>
        </p:blipFill>
        <p:spPr>
          <a:xfrm>
            <a:off x="615900" y="819575"/>
            <a:ext cx="8225101" cy="3727675"/>
          </a:xfrm>
          <a:prstGeom prst="rect">
            <a:avLst/>
          </a:prstGeom>
          <a:noFill/>
          <a:ln>
            <a:noFill/>
          </a:ln>
        </p:spPr>
      </p:pic>
      <p:sp>
        <p:nvSpPr>
          <p:cNvPr id="651" name="Google Shape;651;p79"/>
          <p:cNvSpPr/>
          <p:nvPr/>
        </p:nvSpPr>
        <p:spPr>
          <a:xfrm>
            <a:off x="615894" y="2298334"/>
            <a:ext cx="450600" cy="412200"/>
          </a:xfrm>
          <a:prstGeom prst="ellipse">
            <a:avLst/>
          </a:prstGeom>
          <a:noFill/>
          <a:ln w="28575" cap="flat" cmpd="sng">
            <a:solidFill>
              <a:srgbClr val="14575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79"/>
          <p:cNvSpPr/>
          <p:nvPr/>
        </p:nvSpPr>
        <p:spPr>
          <a:xfrm>
            <a:off x="1178639" y="2352244"/>
            <a:ext cx="1649400" cy="304200"/>
          </a:xfrm>
          <a:prstGeom prst="leftArrow">
            <a:avLst>
              <a:gd name="adj1" fmla="val 50000"/>
              <a:gd name="adj2" fmla="val 50000"/>
            </a:avLst>
          </a:prstGeom>
          <a:solidFill>
            <a:srgbClr val="145758"/>
          </a:solidFill>
          <a:ln w="9525" cap="flat" cmpd="sng">
            <a:solidFill>
              <a:srgbClr val="14575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79"/>
          <p:cNvSpPr/>
          <p:nvPr/>
        </p:nvSpPr>
        <p:spPr>
          <a:xfrm>
            <a:off x="3278113" y="1855450"/>
            <a:ext cx="1946100" cy="1946100"/>
          </a:xfrm>
          <a:prstGeom prst="teardrop">
            <a:avLst>
              <a:gd name="adj" fmla="val 100000"/>
            </a:avLst>
          </a:prstGeom>
          <a:solidFill>
            <a:srgbClr val="1457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79"/>
          <p:cNvSpPr txBox="1"/>
          <p:nvPr/>
        </p:nvSpPr>
        <p:spPr>
          <a:xfrm>
            <a:off x="3348002" y="2459050"/>
            <a:ext cx="1806300" cy="7389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 sz="1600" b="1">
                <a:solidFill>
                  <a:srgbClr val="83FBA3"/>
                </a:solidFill>
                <a:latin typeface="DM Sans"/>
                <a:ea typeface="DM Sans"/>
                <a:cs typeface="DM Sans"/>
                <a:sym typeface="DM Sans"/>
              </a:rPr>
              <a:t>Put your</a:t>
            </a:r>
            <a:br>
              <a:rPr lang="en" sz="1600" b="1">
                <a:solidFill>
                  <a:srgbClr val="83FBA3"/>
                </a:solidFill>
                <a:latin typeface="DM Sans"/>
                <a:ea typeface="DM Sans"/>
                <a:cs typeface="DM Sans"/>
                <a:sym typeface="DM Sans"/>
              </a:rPr>
            </a:br>
            <a:r>
              <a:rPr lang="en" sz="1600" b="1">
                <a:solidFill>
                  <a:srgbClr val="83FBA3"/>
                </a:solidFill>
                <a:latin typeface="DM Sans"/>
                <a:ea typeface="DM Sans"/>
                <a:cs typeface="DM Sans"/>
                <a:sym typeface="DM Sans"/>
              </a:rPr>
              <a:t>thoughts on the Jamboard!</a:t>
            </a:r>
            <a:endParaRPr sz="1000" b="1">
              <a:solidFill>
                <a:srgbClr val="83FBA3"/>
              </a:solidFill>
              <a:latin typeface="DM Sans"/>
              <a:ea typeface="DM Sans"/>
              <a:cs typeface="DM Sans"/>
              <a:sym typeface="DM Sans"/>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FFF8EF"/>
        </a:solidFill>
        <a:effectLst/>
      </p:bgPr>
    </p:bg>
    <p:spTree>
      <p:nvGrpSpPr>
        <p:cNvPr id="1" name="Shape 658"/>
        <p:cNvGrpSpPr/>
        <p:nvPr/>
      </p:nvGrpSpPr>
      <p:grpSpPr>
        <a:xfrm>
          <a:off x="0" y="0"/>
          <a:ext cx="0" cy="0"/>
          <a:chOff x="0" y="0"/>
          <a:chExt cx="0" cy="0"/>
        </a:xfrm>
      </p:grpSpPr>
      <p:cxnSp>
        <p:nvCxnSpPr>
          <p:cNvPr id="659" name="Google Shape;659;p80"/>
          <p:cNvCxnSpPr/>
          <p:nvPr/>
        </p:nvCxnSpPr>
        <p:spPr>
          <a:xfrm>
            <a:off x="-2700" y="1246575"/>
            <a:ext cx="9149400" cy="0"/>
          </a:xfrm>
          <a:prstGeom prst="straightConnector1">
            <a:avLst/>
          </a:prstGeom>
          <a:noFill/>
          <a:ln w="9525" cap="flat" cmpd="sng">
            <a:solidFill>
              <a:schemeClr val="dk1"/>
            </a:solidFill>
            <a:prstDash val="solid"/>
            <a:round/>
            <a:headEnd type="none" w="med" len="med"/>
            <a:tailEnd type="none" w="med" len="med"/>
          </a:ln>
        </p:spPr>
      </p:cxnSp>
      <p:sp>
        <p:nvSpPr>
          <p:cNvPr id="660" name="Google Shape;660;p80"/>
          <p:cNvSpPr txBox="1"/>
          <p:nvPr/>
        </p:nvSpPr>
        <p:spPr>
          <a:xfrm>
            <a:off x="615900" y="303450"/>
            <a:ext cx="2922300" cy="457200"/>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None/>
            </a:pPr>
            <a:r>
              <a:rPr lang="en" sz="3300">
                <a:solidFill>
                  <a:schemeClr val="dk1"/>
                </a:solidFill>
                <a:latin typeface="Nanum Myeongjo"/>
                <a:ea typeface="Nanum Myeongjo"/>
                <a:cs typeface="Nanum Myeongjo"/>
                <a:sym typeface="Nanum Myeongjo"/>
              </a:rPr>
              <a:t>Example #1</a:t>
            </a:r>
            <a:endParaRPr sz="3300">
              <a:solidFill>
                <a:schemeClr val="dk1"/>
              </a:solidFill>
              <a:latin typeface="Nanum Myeongjo"/>
              <a:ea typeface="Nanum Myeongjo"/>
              <a:cs typeface="Nanum Myeongjo"/>
              <a:sym typeface="Nanum Myeongjo"/>
            </a:endParaRPr>
          </a:p>
        </p:txBody>
      </p:sp>
      <p:cxnSp>
        <p:nvCxnSpPr>
          <p:cNvPr id="661" name="Google Shape;661;p80"/>
          <p:cNvCxnSpPr/>
          <p:nvPr/>
        </p:nvCxnSpPr>
        <p:spPr>
          <a:xfrm>
            <a:off x="4226375" y="300"/>
            <a:ext cx="0" cy="5141400"/>
          </a:xfrm>
          <a:prstGeom prst="straightConnector1">
            <a:avLst/>
          </a:prstGeom>
          <a:noFill/>
          <a:ln w="9525" cap="flat" cmpd="sng">
            <a:solidFill>
              <a:schemeClr val="dk2"/>
            </a:solidFill>
            <a:prstDash val="solid"/>
            <a:round/>
            <a:headEnd type="none" w="med" len="med"/>
            <a:tailEnd type="none" w="med" len="med"/>
          </a:ln>
        </p:spPr>
      </p:cxnSp>
      <p:sp>
        <p:nvSpPr>
          <p:cNvPr id="662" name="Google Shape;662;p80"/>
          <p:cNvSpPr/>
          <p:nvPr/>
        </p:nvSpPr>
        <p:spPr>
          <a:xfrm>
            <a:off x="1101350" y="1020350"/>
            <a:ext cx="6941400" cy="3455700"/>
          </a:xfrm>
          <a:prstGeom prst="rect">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insert image 1 of student work</a:t>
            </a:r>
            <a:endParaRPr/>
          </a:p>
        </p:txBody>
      </p:sp>
      <p:sp>
        <p:nvSpPr>
          <p:cNvPr id="663" name="Google Shape;663;p80"/>
          <p:cNvSpPr/>
          <p:nvPr/>
        </p:nvSpPr>
        <p:spPr>
          <a:xfrm>
            <a:off x="6543275" y="2273925"/>
            <a:ext cx="1946100" cy="1946100"/>
          </a:xfrm>
          <a:prstGeom prst="teardrop">
            <a:avLst>
              <a:gd name="adj" fmla="val 100000"/>
            </a:avLst>
          </a:prstGeom>
          <a:solidFill>
            <a:srgbClr val="1457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80"/>
          <p:cNvSpPr txBox="1"/>
          <p:nvPr/>
        </p:nvSpPr>
        <p:spPr>
          <a:xfrm>
            <a:off x="6739325" y="3000675"/>
            <a:ext cx="1554000" cy="4926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 sz="1600" b="1">
                <a:solidFill>
                  <a:srgbClr val="FFF8EF"/>
                </a:solidFill>
                <a:latin typeface="DM Sans"/>
                <a:ea typeface="DM Sans"/>
                <a:cs typeface="DM Sans"/>
                <a:sym typeface="DM Sans"/>
              </a:rPr>
              <a:t>Let’s compare notes.</a:t>
            </a:r>
            <a:endParaRPr sz="1000" b="1">
              <a:solidFill>
                <a:srgbClr val="FFF8EF"/>
              </a:solidFill>
              <a:latin typeface="DM Sans"/>
              <a:ea typeface="DM Sans"/>
              <a:cs typeface="DM Sans"/>
              <a:sym typeface="DM San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45758"/>
        </a:solidFill>
        <a:effectLst/>
      </p:bgPr>
    </p:bg>
    <p:spTree>
      <p:nvGrpSpPr>
        <p:cNvPr id="1" name="Shape 176"/>
        <p:cNvGrpSpPr/>
        <p:nvPr/>
      </p:nvGrpSpPr>
      <p:grpSpPr>
        <a:xfrm>
          <a:off x="0" y="0"/>
          <a:ext cx="0" cy="0"/>
          <a:chOff x="0" y="0"/>
          <a:chExt cx="0" cy="0"/>
        </a:xfrm>
      </p:grpSpPr>
      <p:cxnSp>
        <p:nvCxnSpPr>
          <p:cNvPr id="177" name="Google Shape;177;p36"/>
          <p:cNvCxnSpPr/>
          <p:nvPr/>
        </p:nvCxnSpPr>
        <p:spPr>
          <a:xfrm>
            <a:off x="312775" y="-13900"/>
            <a:ext cx="0" cy="5178300"/>
          </a:xfrm>
          <a:prstGeom prst="straightConnector1">
            <a:avLst/>
          </a:prstGeom>
          <a:noFill/>
          <a:ln w="9525" cap="flat" cmpd="sng">
            <a:solidFill>
              <a:srgbClr val="83FBA3"/>
            </a:solidFill>
            <a:prstDash val="solid"/>
            <a:round/>
            <a:headEnd type="none" w="med" len="med"/>
            <a:tailEnd type="none" w="med" len="med"/>
          </a:ln>
        </p:spPr>
      </p:cxnSp>
      <p:cxnSp>
        <p:nvCxnSpPr>
          <p:cNvPr id="178" name="Google Shape;178;p36"/>
          <p:cNvCxnSpPr/>
          <p:nvPr/>
        </p:nvCxnSpPr>
        <p:spPr>
          <a:xfrm rot="10800000">
            <a:off x="-100" y="4837750"/>
            <a:ext cx="9202800" cy="0"/>
          </a:xfrm>
          <a:prstGeom prst="straightConnector1">
            <a:avLst/>
          </a:prstGeom>
          <a:noFill/>
          <a:ln w="9525" cap="flat" cmpd="sng">
            <a:solidFill>
              <a:srgbClr val="83FBA3"/>
            </a:solidFill>
            <a:prstDash val="solid"/>
            <a:round/>
            <a:headEnd type="none" w="med" len="med"/>
            <a:tailEnd type="none" w="med" len="med"/>
          </a:ln>
        </p:spPr>
      </p:cxnSp>
      <p:sp>
        <p:nvSpPr>
          <p:cNvPr id="179" name="Google Shape;179;p36"/>
          <p:cNvSpPr txBox="1"/>
          <p:nvPr/>
        </p:nvSpPr>
        <p:spPr>
          <a:xfrm>
            <a:off x="768300" y="379350"/>
            <a:ext cx="7896300" cy="1872600"/>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Clr>
                <a:schemeClr val="dk1"/>
              </a:buClr>
              <a:buSzPts val="1100"/>
              <a:buFont typeface="Arial"/>
              <a:buNone/>
            </a:pPr>
            <a:r>
              <a:rPr lang="en" sz="3500">
                <a:solidFill>
                  <a:srgbClr val="83FBA3"/>
                </a:solidFill>
                <a:latin typeface="Nanum Myeongjo"/>
                <a:ea typeface="Nanum Myeongjo"/>
                <a:cs typeface="Nanum Myeongjo"/>
                <a:sym typeface="Nanum Myeongjo"/>
              </a:rPr>
              <a:t>Learning Principles</a:t>
            </a:r>
            <a:endParaRPr sz="3500">
              <a:solidFill>
                <a:srgbClr val="83FBA3"/>
              </a:solidFill>
              <a:latin typeface="Nanum Myeongjo"/>
              <a:ea typeface="Nanum Myeongjo"/>
              <a:cs typeface="Nanum Myeongjo"/>
              <a:sym typeface="Nanum Myeongjo"/>
            </a:endParaRPr>
          </a:p>
          <a:p>
            <a:pPr marL="0" lvl="0" indent="0" algn="l" rtl="0">
              <a:lnSpc>
                <a:spcPct val="100000"/>
              </a:lnSpc>
              <a:spcBef>
                <a:spcPts val="1000"/>
              </a:spcBef>
              <a:spcAft>
                <a:spcPts val="0"/>
              </a:spcAft>
              <a:buClr>
                <a:schemeClr val="dk1"/>
              </a:buClr>
              <a:buSzPts val="1100"/>
              <a:buFont typeface="Arial"/>
              <a:buNone/>
            </a:pPr>
            <a:endParaRPr sz="3500">
              <a:solidFill>
                <a:srgbClr val="83FBA3"/>
              </a:solidFill>
              <a:latin typeface="Nanum Myeongjo"/>
              <a:ea typeface="Nanum Myeongjo"/>
              <a:cs typeface="Nanum Myeongjo"/>
              <a:sym typeface="Nanum Myeongjo"/>
            </a:endParaRPr>
          </a:p>
          <a:p>
            <a:pPr marL="0" lvl="0" indent="0" algn="l" rtl="0">
              <a:lnSpc>
                <a:spcPct val="100000"/>
              </a:lnSpc>
              <a:spcBef>
                <a:spcPts val="1000"/>
              </a:spcBef>
              <a:spcAft>
                <a:spcPts val="1000"/>
              </a:spcAft>
              <a:buClr>
                <a:schemeClr val="dk1"/>
              </a:buClr>
              <a:buSzPts val="1100"/>
              <a:buFont typeface="Arial"/>
              <a:buNone/>
            </a:pPr>
            <a:endParaRPr sz="3500">
              <a:solidFill>
                <a:schemeClr val="lt1"/>
              </a:solidFill>
              <a:latin typeface="Nanum Myeongjo"/>
              <a:ea typeface="Nanum Myeongjo"/>
              <a:cs typeface="Nanum Myeongjo"/>
              <a:sym typeface="Nanum Myeongjo"/>
            </a:endParaRPr>
          </a:p>
        </p:txBody>
      </p:sp>
      <p:sp>
        <p:nvSpPr>
          <p:cNvPr id="180" name="Google Shape;180;p36"/>
          <p:cNvSpPr txBox="1"/>
          <p:nvPr/>
        </p:nvSpPr>
        <p:spPr>
          <a:xfrm>
            <a:off x="768300" y="1071275"/>
            <a:ext cx="5967300" cy="3210900"/>
          </a:xfrm>
          <a:prstGeom prst="rect">
            <a:avLst/>
          </a:prstGeom>
          <a:noFill/>
          <a:ln>
            <a:noFill/>
          </a:ln>
        </p:spPr>
        <p:txBody>
          <a:bodyPr spcFirstLastPara="1" wrap="square" lIns="0" tIns="0" rIns="0" bIns="0" anchor="t" anchorCtr="0">
            <a:spAutoFit/>
          </a:bodyPr>
          <a:lstStyle/>
          <a:p>
            <a:pPr marL="164592" lvl="0" indent="-205740" algn="l" rtl="0">
              <a:lnSpc>
                <a:spcPct val="115000"/>
              </a:lnSpc>
              <a:spcBef>
                <a:spcPts val="500"/>
              </a:spcBef>
              <a:spcAft>
                <a:spcPts val="0"/>
              </a:spcAft>
              <a:buClr>
                <a:schemeClr val="lt1"/>
              </a:buClr>
              <a:buSzPts val="1800"/>
              <a:buFont typeface="Nanum Myeongjo"/>
              <a:buAutoNum type="arabicPeriod"/>
            </a:pPr>
            <a:r>
              <a:rPr lang="en" sz="1800">
                <a:solidFill>
                  <a:schemeClr val="lt1"/>
                </a:solidFill>
                <a:latin typeface="Nanum Myeongjo"/>
                <a:ea typeface="Nanum Myeongjo"/>
                <a:cs typeface="Nanum Myeongjo"/>
                <a:sym typeface="Nanum Myeongjo"/>
              </a:rPr>
              <a:t>Engage with cognitively demanding tasks in heterogeneous settings. </a:t>
            </a:r>
            <a:endParaRPr sz="1800">
              <a:solidFill>
                <a:schemeClr val="lt1"/>
              </a:solidFill>
              <a:latin typeface="Nanum Myeongjo"/>
              <a:ea typeface="Nanum Myeongjo"/>
              <a:cs typeface="Nanum Myeongjo"/>
              <a:sym typeface="Nanum Myeongjo"/>
            </a:endParaRPr>
          </a:p>
          <a:p>
            <a:pPr marL="164592" lvl="0" indent="-205740" algn="l" rtl="0">
              <a:lnSpc>
                <a:spcPct val="115000"/>
              </a:lnSpc>
              <a:spcBef>
                <a:spcPts val="500"/>
              </a:spcBef>
              <a:spcAft>
                <a:spcPts val="0"/>
              </a:spcAft>
              <a:buClr>
                <a:schemeClr val="lt1"/>
              </a:buClr>
              <a:buSzPts val="1800"/>
              <a:buFont typeface="Nanum Myeongjo"/>
              <a:buAutoNum type="arabicPeriod"/>
            </a:pPr>
            <a:r>
              <a:rPr lang="en" sz="1800">
                <a:solidFill>
                  <a:schemeClr val="lt1"/>
                </a:solidFill>
                <a:latin typeface="Nanum Myeongjo"/>
                <a:ea typeface="Nanum Myeongjo"/>
                <a:cs typeface="Nanum Myeongjo"/>
                <a:sym typeface="Nanum Myeongjo"/>
              </a:rPr>
              <a:t>Engage in social activities.</a:t>
            </a:r>
            <a:endParaRPr sz="1800">
              <a:solidFill>
                <a:schemeClr val="lt1"/>
              </a:solidFill>
              <a:latin typeface="Nanum Myeongjo"/>
              <a:ea typeface="Nanum Myeongjo"/>
              <a:cs typeface="Nanum Myeongjo"/>
              <a:sym typeface="Nanum Myeongjo"/>
            </a:endParaRPr>
          </a:p>
          <a:p>
            <a:pPr marL="164592" lvl="0" indent="-205740" algn="l" rtl="0">
              <a:lnSpc>
                <a:spcPct val="115000"/>
              </a:lnSpc>
              <a:spcBef>
                <a:spcPts val="500"/>
              </a:spcBef>
              <a:spcAft>
                <a:spcPts val="0"/>
              </a:spcAft>
              <a:buClr>
                <a:schemeClr val="lt1"/>
              </a:buClr>
              <a:buSzPts val="1800"/>
              <a:buFont typeface="Nanum Myeongjo"/>
              <a:buAutoNum type="arabicPeriod"/>
            </a:pPr>
            <a:r>
              <a:rPr lang="en" sz="1800">
                <a:solidFill>
                  <a:schemeClr val="lt1"/>
                </a:solidFill>
                <a:latin typeface="Nanum Myeongjo"/>
                <a:ea typeface="Nanum Myeongjo"/>
                <a:cs typeface="Nanum Myeongjo"/>
                <a:sym typeface="Nanum Myeongjo"/>
              </a:rPr>
              <a:t>Build conceptual understanding through reasoning.</a:t>
            </a:r>
            <a:endParaRPr sz="1800">
              <a:solidFill>
                <a:schemeClr val="lt1"/>
              </a:solidFill>
              <a:latin typeface="Nanum Myeongjo"/>
              <a:ea typeface="Nanum Myeongjo"/>
              <a:cs typeface="Nanum Myeongjo"/>
              <a:sym typeface="Nanum Myeongjo"/>
            </a:endParaRPr>
          </a:p>
          <a:p>
            <a:pPr marL="164592" lvl="0" indent="-205740" algn="l" rtl="0">
              <a:lnSpc>
                <a:spcPct val="115000"/>
              </a:lnSpc>
              <a:spcBef>
                <a:spcPts val="500"/>
              </a:spcBef>
              <a:spcAft>
                <a:spcPts val="0"/>
              </a:spcAft>
              <a:buClr>
                <a:schemeClr val="lt1"/>
              </a:buClr>
              <a:buSzPts val="1800"/>
              <a:buFont typeface="Nanum Myeongjo"/>
              <a:buAutoNum type="arabicPeriod"/>
            </a:pPr>
            <a:r>
              <a:rPr lang="en" sz="1800">
                <a:solidFill>
                  <a:schemeClr val="lt1"/>
                </a:solidFill>
                <a:latin typeface="Nanum Myeongjo"/>
                <a:ea typeface="Nanum Myeongjo"/>
                <a:cs typeface="Nanum Myeongjo"/>
                <a:sym typeface="Nanum Myeongjo"/>
              </a:rPr>
              <a:t>Have agency in their learning. </a:t>
            </a:r>
            <a:endParaRPr sz="1800">
              <a:solidFill>
                <a:schemeClr val="lt1"/>
              </a:solidFill>
              <a:latin typeface="Nanum Myeongjo"/>
              <a:ea typeface="Nanum Myeongjo"/>
              <a:cs typeface="Nanum Myeongjo"/>
              <a:sym typeface="Nanum Myeongjo"/>
            </a:endParaRPr>
          </a:p>
          <a:p>
            <a:pPr marL="164592" lvl="0" indent="-205740" algn="l" rtl="0">
              <a:lnSpc>
                <a:spcPct val="115000"/>
              </a:lnSpc>
              <a:spcBef>
                <a:spcPts val="500"/>
              </a:spcBef>
              <a:spcAft>
                <a:spcPts val="0"/>
              </a:spcAft>
              <a:buClr>
                <a:schemeClr val="lt1"/>
              </a:buClr>
              <a:buSzPts val="1800"/>
              <a:buFont typeface="Nanum Myeongjo"/>
              <a:buAutoNum type="arabicPeriod"/>
            </a:pPr>
            <a:r>
              <a:rPr lang="en" sz="1800">
                <a:solidFill>
                  <a:schemeClr val="lt1"/>
                </a:solidFill>
                <a:latin typeface="Nanum Myeongjo"/>
                <a:ea typeface="Nanum Myeongjo"/>
                <a:cs typeface="Nanum Myeongjo"/>
                <a:sym typeface="Nanum Myeongjo"/>
              </a:rPr>
              <a:t>View mathematics as a human endeavor across centuries.</a:t>
            </a:r>
            <a:endParaRPr sz="1800">
              <a:solidFill>
                <a:schemeClr val="lt1"/>
              </a:solidFill>
              <a:latin typeface="Nanum Myeongjo"/>
              <a:ea typeface="Nanum Myeongjo"/>
              <a:cs typeface="Nanum Myeongjo"/>
              <a:sym typeface="Nanum Myeongjo"/>
            </a:endParaRPr>
          </a:p>
          <a:p>
            <a:pPr marL="164592" lvl="0" indent="-205740" algn="l" rtl="0">
              <a:lnSpc>
                <a:spcPct val="115000"/>
              </a:lnSpc>
              <a:spcBef>
                <a:spcPts val="500"/>
              </a:spcBef>
              <a:spcAft>
                <a:spcPts val="0"/>
              </a:spcAft>
              <a:buClr>
                <a:schemeClr val="lt1"/>
              </a:buClr>
              <a:buSzPts val="1800"/>
              <a:buFont typeface="Nanum Myeongjo"/>
              <a:buAutoNum type="arabicPeriod"/>
            </a:pPr>
            <a:r>
              <a:rPr lang="en" sz="1800">
                <a:solidFill>
                  <a:schemeClr val="lt1"/>
                </a:solidFill>
                <a:latin typeface="Nanum Myeongjo"/>
                <a:ea typeface="Nanum Myeongjo"/>
                <a:cs typeface="Nanum Myeongjo"/>
                <a:sym typeface="Nanum Myeongjo"/>
              </a:rPr>
              <a:t>See mathematics as relevant. </a:t>
            </a:r>
            <a:endParaRPr sz="1800">
              <a:solidFill>
                <a:schemeClr val="lt1"/>
              </a:solidFill>
              <a:latin typeface="Nanum Myeongjo"/>
              <a:ea typeface="Nanum Myeongjo"/>
              <a:cs typeface="Nanum Myeongjo"/>
              <a:sym typeface="Nanum Myeongjo"/>
            </a:endParaRPr>
          </a:p>
          <a:p>
            <a:pPr marL="164592" lvl="0" indent="-205740" algn="l" rtl="0">
              <a:lnSpc>
                <a:spcPct val="115000"/>
              </a:lnSpc>
              <a:spcBef>
                <a:spcPts val="500"/>
              </a:spcBef>
              <a:spcAft>
                <a:spcPts val="0"/>
              </a:spcAft>
              <a:buClr>
                <a:schemeClr val="lt1"/>
              </a:buClr>
              <a:buSzPts val="1800"/>
              <a:buFont typeface="Nanum Myeongjo"/>
              <a:buAutoNum type="arabicPeriod"/>
            </a:pPr>
            <a:r>
              <a:rPr lang="en" sz="1800">
                <a:solidFill>
                  <a:schemeClr val="lt1"/>
                </a:solidFill>
                <a:latin typeface="Nanum Myeongjo"/>
                <a:ea typeface="Nanum Myeongjo"/>
                <a:cs typeface="Nanum Myeongjo"/>
                <a:sym typeface="Nanum Myeongjo"/>
              </a:rPr>
              <a:t>Employ technology as a tool for problem-solving and understanding.</a:t>
            </a:r>
            <a:endParaRPr sz="1800">
              <a:solidFill>
                <a:schemeClr val="lt1"/>
              </a:solidFill>
              <a:latin typeface="Nanum Myeongjo"/>
              <a:ea typeface="Nanum Myeongjo"/>
              <a:cs typeface="Nanum Myeongjo"/>
              <a:sym typeface="Nanum Myeongjo"/>
            </a:endParaRPr>
          </a:p>
        </p:txBody>
      </p:sp>
      <p:sp>
        <p:nvSpPr>
          <p:cNvPr id="181" name="Google Shape;181;p36"/>
          <p:cNvSpPr/>
          <p:nvPr/>
        </p:nvSpPr>
        <p:spPr>
          <a:xfrm>
            <a:off x="6695675" y="2426325"/>
            <a:ext cx="1946100" cy="1946100"/>
          </a:xfrm>
          <a:prstGeom prst="teardrop">
            <a:avLst>
              <a:gd name="adj" fmla="val 100000"/>
            </a:avLst>
          </a:prstGeom>
          <a:solidFill>
            <a:srgbClr val="83FB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36"/>
          <p:cNvSpPr txBox="1"/>
          <p:nvPr/>
        </p:nvSpPr>
        <p:spPr>
          <a:xfrm>
            <a:off x="6887975" y="3145425"/>
            <a:ext cx="1561500" cy="3387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 sz="1100" b="1">
                <a:solidFill>
                  <a:srgbClr val="145758"/>
                </a:solidFill>
                <a:latin typeface="Proxima Nova"/>
                <a:ea typeface="Proxima Nova"/>
                <a:cs typeface="Proxima Nova"/>
                <a:sym typeface="Proxima Nova"/>
              </a:rPr>
              <a:t>Which learning principle brings you joy?</a:t>
            </a:r>
            <a:endParaRPr sz="1100" b="1">
              <a:solidFill>
                <a:srgbClr val="145758"/>
              </a:solidFill>
              <a:latin typeface="DM Sans"/>
              <a:ea typeface="DM Sans"/>
              <a:cs typeface="DM Sans"/>
              <a:sym typeface="DM Sans"/>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FFF8EF"/>
        </a:solidFill>
        <a:effectLst/>
      </p:bgPr>
    </p:bg>
    <p:spTree>
      <p:nvGrpSpPr>
        <p:cNvPr id="1" name="Shape 668"/>
        <p:cNvGrpSpPr/>
        <p:nvPr/>
      </p:nvGrpSpPr>
      <p:grpSpPr>
        <a:xfrm>
          <a:off x="0" y="0"/>
          <a:ext cx="0" cy="0"/>
          <a:chOff x="0" y="0"/>
          <a:chExt cx="0" cy="0"/>
        </a:xfrm>
      </p:grpSpPr>
      <p:cxnSp>
        <p:nvCxnSpPr>
          <p:cNvPr id="669" name="Google Shape;669;p81"/>
          <p:cNvCxnSpPr/>
          <p:nvPr/>
        </p:nvCxnSpPr>
        <p:spPr>
          <a:xfrm>
            <a:off x="-2700" y="1246575"/>
            <a:ext cx="9149400" cy="0"/>
          </a:xfrm>
          <a:prstGeom prst="straightConnector1">
            <a:avLst/>
          </a:prstGeom>
          <a:noFill/>
          <a:ln w="9525" cap="flat" cmpd="sng">
            <a:solidFill>
              <a:schemeClr val="dk1"/>
            </a:solidFill>
            <a:prstDash val="solid"/>
            <a:round/>
            <a:headEnd type="none" w="med" len="med"/>
            <a:tailEnd type="none" w="med" len="med"/>
          </a:ln>
        </p:spPr>
      </p:cxnSp>
      <p:sp>
        <p:nvSpPr>
          <p:cNvPr id="670" name="Google Shape;670;p81"/>
          <p:cNvSpPr txBox="1"/>
          <p:nvPr/>
        </p:nvSpPr>
        <p:spPr>
          <a:xfrm>
            <a:off x="615900" y="303450"/>
            <a:ext cx="2922300" cy="457200"/>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None/>
            </a:pPr>
            <a:r>
              <a:rPr lang="en" sz="3300">
                <a:solidFill>
                  <a:schemeClr val="dk1"/>
                </a:solidFill>
                <a:latin typeface="Nanum Myeongjo"/>
                <a:ea typeface="Nanum Myeongjo"/>
                <a:cs typeface="Nanum Myeongjo"/>
                <a:sym typeface="Nanum Myeongjo"/>
              </a:rPr>
              <a:t>Example #2</a:t>
            </a:r>
            <a:endParaRPr sz="3300">
              <a:solidFill>
                <a:schemeClr val="dk1"/>
              </a:solidFill>
              <a:latin typeface="Nanum Myeongjo"/>
              <a:ea typeface="Nanum Myeongjo"/>
              <a:cs typeface="Nanum Myeongjo"/>
              <a:sym typeface="Nanum Myeongjo"/>
            </a:endParaRPr>
          </a:p>
        </p:txBody>
      </p:sp>
      <p:cxnSp>
        <p:nvCxnSpPr>
          <p:cNvPr id="671" name="Google Shape;671;p81"/>
          <p:cNvCxnSpPr/>
          <p:nvPr/>
        </p:nvCxnSpPr>
        <p:spPr>
          <a:xfrm>
            <a:off x="4226375" y="300"/>
            <a:ext cx="0" cy="5141400"/>
          </a:xfrm>
          <a:prstGeom prst="straightConnector1">
            <a:avLst/>
          </a:prstGeom>
          <a:noFill/>
          <a:ln w="9525" cap="flat" cmpd="sng">
            <a:solidFill>
              <a:schemeClr val="dk2"/>
            </a:solidFill>
            <a:prstDash val="solid"/>
            <a:round/>
            <a:headEnd type="none" w="med" len="med"/>
            <a:tailEnd type="none" w="med" len="med"/>
          </a:ln>
        </p:spPr>
      </p:cxnSp>
      <p:sp>
        <p:nvSpPr>
          <p:cNvPr id="672" name="Google Shape;672;p81"/>
          <p:cNvSpPr/>
          <p:nvPr/>
        </p:nvSpPr>
        <p:spPr>
          <a:xfrm>
            <a:off x="1101350" y="1020350"/>
            <a:ext cx="6941400" cy="3455700"/>
          </a:xfrm>
          <a:prstGeom prst="rect">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insert image 2 of student work</a:t>
            </a:r>
            <a:endParaRPr/>
          </a:p>
        </p:txBody>
      </p:sp>
      <p:sp>
        <p:nvSpPr>
          <p:cNvPr id="673" name="Google Shape;673;p81"/>
          <p:cNvSpPr/>
          <p:nvPr/>
        </p:nvSpPr>
        <p:spPr>
          <a:xfrm>
            <a:off x="516925" y="2550950"/>
            <a:ext cx="1946100" cy="1946100"/>
          </a:xfrm>
          <a:prstGeom prst="teardrop">
            <a:avLst>
              <a:gd name="adj" fmla="val 100000"/>
            </a:avLst>
          </a:prstGeom>
          <a:solidFill>
            <a:srgbClr val="1457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81"/>
          <p:cNvSpPr txBox="1"/>
          <p:nvPr/>
        </p:nvSpPr>
        <p:spPr>
          <a:xfrm>
            <a:off x="712975" y="3277700"/>
            <a:ext cx="1554000" cy="4926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 sz="1600" b="1">
                <a:solidFill>
                  <a:srgbClr val="FFF8EF"/>
                </a:solidFill>
                <a:latin typeface="DM Sans"/>
                <a:ea typeface="DM Sans"/>
                <a:cs typeface="DM Sans"/>
                <a:sym typeface="DM Sans"/>
              </a:rPr>
              <a:t>Let’s compare notes.</a:t>
            </a:r>
            <a:endParaRPr sz="1000" b="1">
              <a:solidFill>
                <a:srgbClr val="FFF8EF"/>
              </a:solidFill>
              <a:latin typeface="DM Sans"/>
              <a:ea typeface="DM Sans"/>
              <a:cs typeface="DM Sans"/>
              <a:sym typeface="DM Sans"/>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FFF8EF"/>
        </a:solidFill>
        <a:effectLst/>
      </p:bgPr>
    </p:bg>
    <p:spTree>
      <p:nvGrpSpPr>
        <p:cNvPr id="1" name="Shape 678"/>
        <p:cNvGrpSpPr/>
        <p:nvPr/>
      </p:nvGrpSpPr>
      <p:grpSpPr>
        <a:xfrm>
          <a:off x="0" y="0"/>
          <a:ext cx="0" cy="0"/>
          <a:chOff x="0" y="0"/>
          <a:chExt cx="0" cy="0"/>
        </a:xfrm>
      </p:grpSpPr>
      <p:cxnSp>
        <p:nvCxnSpPr>
          <p:cNvPr id="679" name="Google Shape;679;p82"/>
          <p:cNvCxnSpPr/>
          <p:nvPr/>
        </p:nvCxnSpPr>
        <p:spPr>
          <a:xfrm>
            <a:off x="-2700" y="1246575"/>
            <a:ext cx="9149400" cy="0"/>
          </a:xfrm>
          <a:prstGeom prst="straightConnector1">
            <a:avLst/>
          </a:prstGeom>
          <a:noFill/>
          <a:ln w="9525" cap="flat" cmpd="sng">
            <a:solidFill>
              <a:schemeClr val="dk1"/>
            </a:solidFill>
            <a:prstDash val="solid"/>
            <a:round/>
            <a:headEnd type="none" w="med" len="med"/>
            <a:tailEnd type="none" w="med" len="med"/>
          </a:ln>
        </p:spPr>
      </p:cxnSp>
      <p:sp>
        <p:nvSpPr>
          <p:cNvPr id="680" name="Google Shape;680;p82"/>
          <p:cNvSpPr txBox="1"/>
          <p:nvPr/>
        </p:nvSpPr>
        <p:spPr>
          <a:xfrm>
            <a:off x="615900" y="303450"/>
            <a:ext cx="2922300" cy="457200"/>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None/>
            </a:pPr>
            <a:r>
              <a:rPr lang="en" sz="3300">
                <a:solidFill>
                  <a:schemeClr val="dk1"/>
                </a:solidFill>
                <a:latin typeface="Nanum Myeongjo"/>
                <a:ea typeface="Nanum Myeongjo"/>
                <a:cs typeface="Nanum Myeongjo"/>
                <a:sym typeface="Nanum Myeongjo"/>
              </a:rPr>
              <a:t>Example #3</a:t>
            </a:r>
            <a:endParaRPr sz="3300">
              <a:solidFill>
                <a:schemeClr val="dk1"/>
              </a:solidFill>
              <a:latin typeface="Nanum Myeongjo"/>
              <a:ea typeface="Nanum Myeongjo"/>
              <a:cs typeface="Nanum Myeongjo"/>
              <a:sym typeface="Nanum Myeongjo"/>
            </a:endParaRPr>
          </a:p>
        </p:txBody>
      </p:sp>
      <p:cxnSp>
        <p:nvCxnSpPr>
          <p:cNvPr id="681" name="Google Shape;681;p82"/>
          <p:cNvCxnSpPr/>
          <p:nvPr/>
        </p:nvCxnSpPr>
        <p:spPr>
          <a:xfrm>
            <a:off x="4226375" y="300"/>
            <a:ext cx="0" cy="5141400"/>
          </a:xfrm>
          <a:prstGeom prst="straightConnector1">
            <a:avLst/>
          </a:prstGeom>
          <a:noFill/>
          <a:ln w="9525" cap="flat" cmpd="sng">
            <a:solidFill>
              <a:schemeClr val="dk2"/>
            </a:solidFill>
            <a:prstDash val="solid"/>
            <a:round/>
            <a:headEnd type="none" w="med" len="med"/>
            <a:tailEnd type="none" w="med" len="med"/>
          </a:ln>
        </p:spPr>
      </p:cxnSp>
      <p:sp>
        <p:nvSpPr>
          <p:cNvPr id="682" name="Google Shape;682;p82"/>
          <p:cNvSpPr/>
          <p:nvPr/>
        </p:nvSpPr>
        <p:spPr>
          <a:xfrm>
            <a:off x="1101350" y="1020350"/>
            <a:ext cx="6941400" cy="3455700"/>
          </a:xfrm>
          <a:prstGeom prst="rect">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insert image 3 of student work</a:t>
            </a:r>
            <a:endParaRPr/>
          </a:p>
        </p:txBody>
      </p:sp>
      <p:sp>
        <p:nvSpPr>
          <p:cNvPr id="683" name="Google Shape;683;p82"/>
          <p:cNvSpPr/>
          <p:nvPr/>
        </p:nvSpPr>
        <p:spPr>
          <a:xfrm>
            <a:off x="516925" y="2550950"/>
            <a:ext cx="1946100" cy="1946100"/>
          </a:xfrm>
          <a:prstGeom prst="teardrop">
            <a:avLst>
              <a:gd name="adj" fmla="val 100000"/>
            </a:avLst>
          </a:prstGeom>
          <a:solidFill>
            <a:srgbClr val="1457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82"/>
          <p:cNvSpPr txBox="1"/>
          <p:nvPr/>
        </p:nvSpPr>
        <p:spPr>
          <a:xfrm>
            <a:off x="712975" y="3277700"/>
            <a:ext cx="1554000" cy="4926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 sz="1600" b="1">
                <a:solidFill>
                  <a:srgbClr val="FFF8EF"/>
                </a:solidFill>
                <a:latin typeface="DM Sans"/>
                <a:ea typeface="DM Sans"/>
                <a:cs typeface="DM Sans"/>
                <a:sym typeface="DM Sans"/>
              </a:rPr>
              <a:t>Let’s compare notes.</a:t>
            </a:r>
            <a:endParaRPr sz="1000" b="1">
              <a:solidFill>
                <a:srgbClr val="FFF8EF"/>
              </a:solidFill>
              <a:latin typeface="DM Sans"/>
              <a:ea typeface="DM Sans"/>
              <a:cs typeface="DM Sans"/>
              <a:sym typeface="DM Sans"/>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145758"/>
        </a:solidFill>
        <a:effectLst/>
      </p:bgPr>
    </p:bg>
    <p:spTree>
      <p:nvGrpSpPr>
        <p:cNvPr id="1" name="Shape 688"/>
        <p:cNvGrpSpPr/>
        <p:nvPr/>
      </p:nvGrpSpPr>
      <p:grpSpPr>
        <a:xfrm>
          <a:off x="0" y="0"/>
          <a:ext cx="0" cy="0"/>
          <a:chOff x="0" y="0"/>
          <a:chExt cx="0" cy="0"/>
        </a:xfrm>
      </p:grpSpPr>
      <p:cxnSp>
        <p:nvCxnSpPr>
          <p:cNvPr id="689" name="Google Shape;689;p83"/>
          <p:cNvCxnSpPr/>
          <p:nvPr/>
        </p:nvCxnSpPr>
        <p:spPr>
          <a:xfrm>
            <a:off x="312775" y="-13900"/>
            <a:ext cx="0" cy="5178300"/>
          </a:xfrm>
          <a:prstGeom prst="straightConnector1">
            <a:avLst/>
          </a:prstGeom>
          <a:noFill/>
          <a:ln w="9525" cap="flat" cmpd="sng">
            <a:solidFill>
              <a:srgbClr val="83FBA3"/>
            </a:solidFill>
            <a:prstDash val="solid"/>
            <a:round/>
            <a:headEnd type="none" w="med" len="med"/>
            <a:tailEnd type="none" w="med" len="med"/>
          </a:ln>
        </p:spPr>
      </p:cxnSp>
      <p:cxnSp>
        <p:nvCxnSpPr>
          <p:cNvPr id="690" name="Google Shape;690;p83"/>
          <p:cNvCxnSpPr/>
          <p:nvPr/>
        </p:nvCxnSpPr>
        <p:spPr>
          <a:xfrm rot="10800000">
            <a:off x="-100" y="4837750"/>
            <a:ext cx="9202800" cy="0"/>
          </a:xfrm>
          <a:prstGeom prst="straightConnector1">
            <a:avLst/>
          </a:prstGeom>
          <a:noFill/>
          <a:ln w="9525" cap="flat" cmpd="sng">
            <a:solidFill>
              <a:srgbClr val="83FBA3"/>
            </a:solidFill>
            <a:prstDash val="solid"/>
            <a:round/>
            <a:headEnd type="none" w="med" len="med"/>
            <a:tailEnd type="none" w="med" len="med"/>
          </a:ln>
        </p:spPr>
      </p:cxnSp>
      <p:sp>
        <p:nvSpPr>
          <p:cNvPr id="691" name="Google Shape;691;p83"/>
          <p:cNvSpPr txBox="1"/>
          <p:nvPr/>
        </p:nvSpPr>
        <p:spPr>
          <a:xfrm>
            <a:off x="615900" y="368375"/>
            <a:ext cx="4900500" cy="1077600"/>
          </a:xfrm>
          <a:prstGeom prst="rect">
            <a:avLst/>
          </a:prstGeom>
          <a:noFill/>
          <a:ln>
            <a:noFill/>
          </a:ln>
        </p:spPr>
        <p:txBody>
          <a:bodyPr spcFirstLastPara="1" wrap="square" lIns="0" tIns="0" rIns="0" bIns="0" anchor="t" anchorCtr="0">
            <a:spAutoFit/>
          </a:bodyPr>
          <a:lstStyle/>
          <a:p>
            <a:pPr marL="0" lvl="0" indent="0" algn="l" rtl="0">
              <a:spcBef>
                <a:spcPts val="0"/>
              </a:spcBef>
              <a:spcAft>
                <a:spcPts val="1000"/>
              </a:spcAft>
              <a:buNone/>
            </a:pPr>
            <a:r>
              <a:rPr lang="en" sz="3500">
                <a:solidFill>
                  <a:srgbClr val="83FBA3"/>
                </a:solidFill>
                <a:latin typeface="Nanum Myeongjo"/>
                <a:ea typeface="Nanum Myeongjo"/>
                <a:cs typeface="Nanum Myeongjo"/>
                <a:sym typeface="Nanum Myeongjo"/>
              </a:rPr>
              <a:t>Let’s Hear Some Reflections</a:t>
            </a:r>
            <a:endParaRPr sz="3500">
              <a:solidFill>
                <a:srgbClr val="83FBA3"/>
              </a:solidFill>
              <a:latin typeface="Nanum Myeongjo"/>
              <a:ea typeface="Nanum Myeongjo"/>
              <a:cs typeface="Nanum Myeongjo"/>
              <a:sym typeface="Nanum Myeongjo"/>
            </a:endParaRPr>
          </a:p>
        </p:txBody>
      </p:sp>
      <p:sp>
        <p:nvSpPr>
          <p:cNvPr id="692" name="Google Shape;692;p83"/>
          <p:cNvSpPr txBox="1"/>
          <p:nvPr/>
        </p:nvSpPr>
        <p:spPr>
          <a:xfrm>
            <a:off x="615900" y="1598550"/>
            <a:ext cx="5421300" cy="1635300"/>
          </a:xfrm>
          <a:prstGeom prst="rect">
            <a:avLst/>
          </a:prstGeom>
          <a:noFill/>
          <a:ln>
            <a:noFill/>
          </a:ln>
        </p:spPr>
        <p:txBody>
          <a:bodyPr spcFirstLastPara="1" wrap="square" lIns="0" tIns="0" rIns="0" bIns="0" anchor="t" anchorCtr="0">
            <a:spAutoFit/>
          </a:bodyPr>
          <a:lstStyle/>
          <a:p>
            <a:pPr marL="0" lvl="0" indent="0" algn="l" rtl="0">
              <a:lnSpc>
                <a:spcPct val="115000"/>
              </a:lnSpc>
              <a:spcBef>
                <a:spcPts val="0"/>
              </a:spcBef>
              <a:spcAft>
                <a:spcPts val="0"/>
              </a:spcAft>
              <a:buNone/>
            </a:pPr>
            <a:r>
              <a:rPr lang="en" sz="2200">
                <a:solidFill>
                  <a:schemeClr val="lt1"/>
                </a:solidFill>
                <a:latin typeface="DM Sans"/>
                <a:ea typeface="DM Sans"/>
                <a:cs typeface="DM Sans"/>
                <a:sym typeface="DM Sans"/>
              </a:rPr>
              <a:t>What kinds of support will students need to demonstrate evidence of learning? </a:t>
            </a:r>
            <a:endParaRPr sz="2200">
              <a:solidFill>
                <a:schemeClr val="lt1"/>
              </a:solidFill>
              <a:latin typeface="DM Sans"/>
              <a:ea typeface="DM Sans"/>
              <a:cs typeface="DM Sans"/>
              <a:sym typeface="DM Sans"/>
            </a:endParaRPr>
          </a:p>
          <a:p>
            <a:pPr marL="0" lvl="0" indent="0" algn="l" rtl="0">
              <a:lnSpc>
                <a:spcPct val="115000"/>
              </a:lnSpc>
              <a:spcBef>
                <a:spcPts val="1000"/>
              </a:spcBef>
              <a:spcAft>
                <a:spcPts val="1000"/>
              </a:spcAft>
              <a:buNone/>
            </a:pPr>
            <a:r>
              <a:rPr lang="en" sz="2200">
                <a:solidFill>
                  <a:schemeClr val="lt1"/>
                </a:solidFill>
                <a:latin typeface="DM Sans"/>
                <a:ea typeface="DM Sans"/>
                <a:cs typeface="DM Sans"/>
                <a:sym typeface="DM Sans"/>
              </a:rPr>
              <a:t>Has your thinking changed at all on how to implement this task? If so, how? </a:t>
            </a:r>
            <a:endParaRPr sz="2700">
              <a:solidFill>
                <a:schemeClr val="lt1"/>
              </a:solidFill>
              <a:latin typeface="DM Sans"/>
              <a:ea typeface="DM Sans"/>
              <a:cs typeface="DM Sans"/>
              <a:sym typeface="DM Sans"/>
            </a:endParaRPr>
          </a:p>
        </p:txBody>
      </p:sp>
      <p:sp>
        <p:nvSpPr>
          <p:cNvPr id="693" name="Google Shape;693;p83"/>
          <p:cNvSpPr/>
          <p:nvPr/>
        </p:nvSpPr>
        <p:spPr>
          <a:xfrm>
            <a:off x="6543275" y="2426325"/>
            <a:ext cx="1946100" cy="1946100"/>
          </a:xfrm>
          <a:prstGeom prst="teardrop">
            <a:avLst>
              <a:gd name="adj" fmla="val 100000"/>
            </a:avLst>
          </a:prstGeom>
          <a:solidFill>
            <a:srgbClr val="83FB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83"/>
          <p:cNvSpPr txBox="1"/>
          <p:nvPr/>
        </p:nvSpPr>
        <p:spPr>
          <a:xfrm>
            <a:off x="6735575" y="3076125"/>
            <a:ext cx="1561500" cy="6465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 b="1">
                <a:solidFill>
                  <a:srgbClr val="145758"/>
                </a:solidFill>
                <a:latin typeface="DM Sans"/>
                <a:ea typeface="DM Sans"/>
                <a:cs typeface="DM Sans"/>
                <a:sym typeface="DM Sans"/>
              </a:rPr>
              <a:t>Come off </a:t>
            </a:r>
            <a:br>
              <a:rPr lang="en" b="1">
                <a:solidFill>
                  <a:srgbClr val="145758"/>
                </a:solidFill>
                <a:latin typeface="DM Sans"/>
                <a:ea typeface="DM Sans"/>
                <a:cs typeface="DM Sans"/>
                <a:sym typeface="DM Sans"/>
              </a:rPr>
            </a:br>
            <a:r>
              <a:rPr lang="en" b="1">
                <a:solidFill>
                  <a:srgbClr val="145758"/>
                </a:solidFill>
                <a:latin typeface="DM Sans"/>
                <a:ea typeface="DM Sans"/>
                <a:cs typeface="DM Sans"/>
                <a:sym typeface="DM Sans"/>
              </a:rPr>
              <a:t>mute or share in the chat!</a:t>
            </a:r>
            <a:endParaRPr sz="1100" b="1">
              <a:solidFill>
                <a:srgbClr val="145758"/>
              </a:solidFill>
              <a:latin typeface="DM Sans"/>
              <a:ea typeface="DM Sans"/>
              <a:cs typeface="DM Sans"/>
              <a:sym typeface="DM Sans"/>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83FBA3"/>
        </a:solidFill>
        <a:effectLst/>
      </p:bgPr>
    </p:bg>
    <p:spTree>
      <p:nvGrpSpPr>
        <p:cNvPr id="1" name="Shape 698"/>
        <p:cNvGrpSpPr/>
        <p:nvPr/>
      </p:nvGrpSpPr>
      <p:grpSpPr>
        <a:xfrm>
          <a:off x="0" y="0"/>
          <a:ext cx="0" cy="0"/>
          <a:chOff x="0" y="0"/>
          <a:chExt cx="0" cy="0"/>
        </a:xfrm>
      </p:grpSpPr>
      <p:cxnSp>
        <p:nvCxnSpPr>
          <p:cNvPr id="699" name="Google Shape;699;p84"/>
          <p:cNvCxnSpPr/>
          <p:nvPr/>
        </p:nvCxnSpPr>
        <p:spPr>
          <a:xfrm>
            <a:off x="3115350" y="300"/>
            <a:ext cx="0" cy="5141400"/>
          </a:xfrm>
          <a:prstGeom prst="straightConnector1">
            <a:avLst/>
          </a:prstGeom>
          <a:noFill/>
          <a:ln w="9525" cap="flat" cmpd="sng">
            <a:solidFill>
              <a:schemeClr val="dk2"/>
            </a:solidFill>
            <a:prstDash val="solid"/>
            <a:round/>
            <a:headEnd type="none" w="med" len="med"/>
            <a:tailEnd type="none" w="med" len="med"/>
          </a:ln>
        </p:spPr>
      </p:cxnSp>
      <p:sp>
        <p:nvSpPr>
          <p:cNvPr id="700" name="Google Shape;700;p84"/>
          <p:cNvSpPr txBox="1"/>
          <p:nvPr/>
        </p:nvSpPr>
        <p:spPr>
          <a:xfrm>
            <a:off x="3419850" y="303450"/>
            <a:ext cx="4318200" cy="18195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None/>
            </a:pPr>
            <a:r>
              <a:rPr lang="en" sz="5200">
                <a:solidFill>
                  <a:schemeClr val="dk1"/>
                </a:solidFill>
                <a:latin typeface="Nanum Myeongjo"/>
                <a:ea typeface="Nanum Myeongjo"/>
                <a:cs typeface="Nanum Myeongjo"/>
                <a:sym typeface="Nanum Myeongjo"/>
              </a:rPr>
              <a:t>Closing</a:t>
            </a:r>
            <a:endParaRPr sz="5200">
              <a:solidFill>
                <a:schemeClr val="dk1"/>
              </a:solidFill>
              <a:latin typeface="Nanum Myeongjo"/>
              <a:ea typeface="Nanum Myeongjo"/>
              <a:cs typeface="Nanum Myeongjo"/>
              <a:sym typeface="Nanum Myeongjo"/>
            </a:endParaRPr>
          </a:p>
        </p:txBody>
      </p:sp>
      <p:sp>
        <p:nvSpPr>
          <p:cNvPr id="701" name="Google Shape;701;p84"/>
          <p:cNvSpPr txBox="1"/>
          <p:nvPr/>
        </p:nvSpPr>
        <p:spPr>
          <a:xfrm>
            <a:off x="615900" y="303450"/>
            <a:ext cx="1441500" cy="13785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None/>
            </a:pPr>
            <a:r>
              <a:rPr lang="en" sz="5200" dirty="0">
                <a:solidFill>
                  <a:schemeClr val="dk1"/>
                </a:solidFill>
                <a:latin typeface="Nanum Myeongjo"/>
                <a:ea typeface="Nanum Myeongjo"/>
                <a:cs typeface="Nanum Myeongjo"/>
                <a:sym typeface="Nanum Myeongjo"/>
              </a:rPr>
              <a:t>06</a:t>
            </a:r>
            <a:endParaRPr sz="5200" dirty="0">
              <a:solidFill>
                <a:schemeClr val="dk1"/>
              </a:solidFill>
              <a:latin typeface="Nanum Myeongjo"/>
              <a:ea typeface="Nanum Myeongjo"/>
              <a:cs typeface="Nanum Myeongjo"/>
              <a:sym typeface="Nanum Myeongjo"/>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145758"/>
        </a:solidFill>
        <a:effectLst/>
      </p:bgPr>
    </p:bg>
    <p:spTree>
      <p:nvGrpSpPr>
        <p:cNvPr id="1" name="Shape 705"/>
        <p:cNvGrpSpPr/>
        <p:nvPr/>
      </p:nvGrpSpPr>
      <p:grpSpPr>
        <a:xfrm>
          <a:off x="0" y="0"/>
          <a:ext cx="0" cy="0"/>
          <a:chOff x="0" y="0"/>
          <a:chExt cx="0" cy="0"/>
        </a:xfrm>
      </p:grpSpPr>
      <p:cxnSp>
        <p:nvCxnSpPr>
          <p:cNvPr id="706" name="Google Shape;706;p85"/>
          <p:cNvCxnSpPr/>
          <p:nvPr/>
        </p:nvCxnSpPr>
        <p:spPr>
          <a:xfrm>
            <a:off x="312775" y="-13900"/>
            <a:ext cx="0" cy="5178300"/>
          </a:xfrm>
          <a:prstGeom prst="straightConnector1">
            <a:avLst/>
          </a:prstGeom>
          <a:noFill/>
          <a:ln w="9525" cap="flat" cmpd="sng">
            <a:solidFill>
              <a:srgbClr val="83FBA3"/>
            </a:solidFill>
            <a:prstDash val="solid"/>
            <a:round/>
            <a:headEnd type="none" w="med" len="med"/>
            <a:tailEnd type="none" w="med" len="med"/>
          </a:ln>
        </p:spPr>
      </p:cxnSp>
      <p:cxnSp>
        <p:nvCxnSpPr>
          <p:cNvPr id="707" name="Google Shape;707;p85"/>
          <p:cNvCxnSpPr/>
          <p:nvPr/>
        </p:nvCxnSpPr>
        <p:spPr>
          <a:xfrm rot="10800000">
            <a:off x="-100" y="4837750"/>
            <a:ext cx="9202800" cy="0"/>
          </a:xfrm>
          <a:prstGeom prst="straightConnector1">
            <a:avLst/>
          </a:prstGeom>
          <a:noFill/>
          <a:ln w="9525" cap="flat" cmpd="sng">
            <a:solidFill>
              <a:srgbClr val="83FBA3"/>
            </a:solidFill>
            <a:prstDash val="solid"/>
            <a:round/>
            <a:headEnd type="none" w="med" len="med"/>
            <a:tailEnd type="none" w="med" len="med"/>
          </a:ln>
        </p:spPr>
      </p:cxnSp>
      <p:sp>
        <p:nvSpPr>
          <p:cNvPr id="708" name="Google Shape;708;p85"/>
          <p:cNvSpPr txBox="1"/>
          <p:nvPr/>
        </p:nvSpPr>
        <p:spPr>
          <a:xfrm>
            <a:off x="615900" y="1598550"/>
            <a:ext cx="5421300" cy="3020400"/>
          </a:xfrm>
          <a:prstGeom prst="rect">
            <a:avLst/>
          </a:prstGeom>
          <a:noFill/>
          <a:ln>
            <a:noFill/>
          </a:ln>
        </p:spPr>
        <p:txBody>
          <a:bodyPr spcFirstLastPara="1" wrap="square" lIns="0" tIns="0" rIns="0" bIns="0" anchor="t" anchorCtr="0">
            <a:spAutoFit/>
          </a:bodyPr>
          <a:lstStyle/>
          <a:p>
            <a:pPr marL="0" lvl="0" indent="0" algn="l" rtl="0">
              <a:lnSpc>
                <a:spcPct val="115000"/>
              </a:lnSpc>
              <a:spcBef>
                <a:spcPts val="0"/>
              </a:spcBef>
              <a:spcAft>
                <a:spcPts val="0"/>
              </a:spcAft>
              <a:buClr>
                <a:schemeClr val="dk1"/>
              </a:buClr>
              <a:buSzPts val="1100"/>
              <a:buFont typeface="Arial"/>
              <a:buNone/>
            </a:pPr>
            <a:r>
              <a:rPr lang="en" sz="1800">
                <a:solidFill>
                  <a:schemeClr val="lt1"/>
                </a:solidFill>
                <a:latin typeface="DM Sans"/>
                <a:ea typeface="DM Sans"/>
                <a:cs typeface="DM Sans"/>
                <a:sym typeface="DM Sans"/>
              </a:rPr>
              <a:t>Choose one question to respond to: </a:t>
            </a:r>
            <a:endParaRPr sz="1800">
              <a:solidFill>
                <a:schemeClr val="lt1"/>
              </a:solidFill>
              <a:latin typeface="DM Sans"/>
              <a:ea typeface="DM Sans"/>
              <a:cs typeface="DM Sans"/>
              <a:sym typeface="DM Sans"/>
            </a:endParaRPr>
          </a:p>
          <a:p>
            <a:pPr marL="457200" lvl="0" indent="-342900" algn="l" rtl="0">
              <a:lnSpc>
                <a:spcPct val="115000"/>
              </a:lnSpc>
              <a:spcBef>
                <a:spcPts val="1000"/>
              </a:spcBef>
              <a:spcAft>
                <a:spcPts val="0"/>
              </a:spcAft>
              <a:buClr>
                <a:schemeClr val="lt1"/>
              </a:buClr>
              <a:buSzPts val="1800"/>
              <a:buFont typeface="DM Sans"/>
              <a:buAutoNum type="arabicPeriod"/>
            </a:pPr>
            <a:r>
              <a:rPr lang="en" sz="1800">
                <a:solidFill>
                  <a:schemeClr val="lt1"/>
                </a:solidFill>
                <a:latin typeface="DM Sans"/>
                <a:ea typeface="DM Sans"/>
                <a:cs typeface="DM Sans"/>
                <a:sym typeface="DM Sans"/>
              </a:rPr>
              <a:t>Which content and practice expectation are you most excited about? Why? </a:t>
            </a:r>
            <a:endParaRPr sz="1800">
              <a:solidFill>
                <a:schemeClr val="lt1"/>
              </a:solidFill>
              <a:latin typeface="DM Sans"/>
              <a:ea typeface="DM Sans"/>
              <a:cs typeface="DM Sans"/>
              <a:sym typeface="DM Sans"/>
            </a:endParaRPr>
          </a:p>
          <a:p>
            <a:pPr marL="457200" lvl="0" indent="-342900" algn="l" rtl="0">
              <a:lnSpc>
                <a:spcPct val="115000"/>
              </a:lnSpc>
              <a:spcBef>
                <a:spcPts val="1000"/>
              </a:spcBef>
              <a:spcAft>
                <a:spcPts val="0"/>
              </a:spcAft>
              <a:buClr>
                <a:schemeClr val="lt1"/>
              </a:buClr>
              <a:buSzPts val="1800"/>
              <a:buFont typeface="DM Sans"/>
              <a:buAutoNum type="arabicPeriod"/>
            </a:pPr>
            <a:r>
              <a:rPr lang="en" sz="1800">
                <a:solidFill>
                  <a:schemeClr val="lt1"/>
                </a:solidFill>
                <a:latin typeface="DM Sans"/>
                <a:ea typeface="DM Sans"/>
                <a:cs typeface="DM Sans"/>
                <a:sym typeface="DM Sans"/>
              </a:rPr>
              <a:t>Which learning principle are you most excited about connecting to M202 content? Why?</a:t>
            </a:r>
            <a:endParaRPr sz="1800">
              <a:solidFill>
                <a:schemeClr val="lt1"/>
              </a:solidFill>
              <a:latin typeface="DM Sans"/>
              <a:ea typeface="DM Sans"/>
              <a:cs typeface="DM Sans"/>
              <a:sym typeface="DM Sans"/>
            </a:endParaRPr>
          </a:p>
          <a:p>
            <a:pPr marL="457200" lvl="0" indent="-342900" algn="l" rtl="0">
              <a:lnSpc>
                <a:spcPct val="115000"/>
              </a:lnSpc>
              <a:spcBef>
                <a:spcPts val="1000"/>
              </a:spcBef>
              <a:spcAft>
                <a:spcPts val="0"/>
              </a:spcAft>
              <a:buClr>
                <a:schemeClr val="lt1"/>
              </a:buClr>
              <a:buSzPts val="1800"/>
              <a:buFont typeface="DM Sans"/>
              <a:buAutoNum type="arabicPeriod"/>
            </a:pPr>
            <a:r>
              <a:rPr lang="en" sz="1800">
                <a:solidFill>
                  <a:schemeClr val="lt1"/>
                </a:solidFill>
                <a:latin typeface="DM Sans"/>
                <a:ea typeface="DM Sans"/>
                <a:cs typeface="DM Sans"/>
                <a:sym typeface="DM Sans"/>
              </a:rPr>
              <a:t>What impact do you think using a portfolio system will have on your students? Why?</a:t>
            </a:r>
            <a:endParaRPr sz="1800">
              <a:solidFill>
                <a:schemeClr val="lt1"/>
              </a:solidFill>
              <a:latin typeface="DM Sans"/>
              <a:ea typeface="DM Sans"/>
              <a:cs typeface="DM Sans"/>
              <a:sym typeface="DM Sans"/>
            </a:endParaRPr>
          </a:p>
          <a:p>
            <a:pPr marL="0" lvl="0" indent="0" algn="l" rtl="0">
              <a:lnSpc>
                <a:spcPct val="115000"/>
              </a:lnSpc>
              <a:spcBef>
                <a:spcPts val="1000"/>
              </a:spcBef>
              <a:spcAft>
                <a:spcPts val="1000"/>
              </a:spcAft>
              <a:buNone/>
            </a:pPr>
            <a:endParaRPr sz="1800">
              <a:solidFill>
                <a:schemeClr val="lt1"/>
              </a:solidFill>
              <a:latin typeface="DM Sans"/>
              <a:ea typeface="DM Sans"/>
              <a:cs typeface="DM Sans"/>
              <a:sym typeface="DM Sans"/>
            </a:endParaRPr>
          </a:p>
        </p:txBody>
      </p:sp>
      <p:sp>
        <p:nvSpPr>
          <p:cNvPr id="709" name="Google Shape;709;p85"/>
          <p:cNvSpPr txBox="1"/>
          <p:nvPr/>
        </p:nvSpPr>
        <p:spPr>
          <a:xfrm>
            <a:off x="615900" y="368375"/>
            <a:ext cx="4900500" cy="1077600"/>
          </a:xfrm>
          <a:prstGeom prst="rect">
            <a:avLst/>
          </a:prstGeom>
          <a:noFill/>
          <a:ln>
            <a:noFill/>
          </a:ln>
        </p:spPr>
        <p:txBody>
          <a:bodyPr spcFirstLastPara="1" wrap="square" lIns="0" tIns="0" rIns="0" bIns="0" anchor="t" anchorCtr="0">
            <a:spAutoFit/>
          </a:bodyPr>
          <a:lstStyle/>
          <a:p>
            <a:pPr marL="0" lvl="0" indent="0" algn="l" rtl="0">
              <a:spcBef>
                <a:spcPts val="0"/>
              </a:spcBef>
              <a:spcAft>
                <a:spcPts val="1000"/>
              </a:spcAft>
              <a:buNone/>
            </a:pPr>
            <a:r>
              <a:rPr lang="en" sz="3500">
                <a:solidFill>
                  <a:srgbClr val="83FBA3"/>
                </a:solidFill>
                <a:latin typeface="Nanum Myeongjo"/>
                <a:ea typeface="Nanum Myeongjo"/>
                <a:cs typeface="Nanum Myeongjo"/>
                <a:sym typeface="Nanum Myeongjo"/>
              </a:rPr>
              <a:t>What Are Your Takeaways?</a:t>
            </a:r>
            <a:endParaRPr sz="3500">
              <a:solidFill>
                <a:srgbClr val="83FBA3"/>
              </a:solidFill>
              <a:latin typeface="Nanum Myeongjo"/>
              <a:ea typeface="Nanum Myeongjo"/>
              <a:cs typeface="Nanum Myeongjo"/>
              <a:sym typeface="Nanum Myeongj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83FBA3"/>
        </a:solidFill>
        <a:effectLst/>
      </p:bgPr>
    </p:bg>
    <p:spTree>
      <p:nvGrpSpPr>
        <p:cNvPr id="1" name="Shape 186"/>
        <p:cNvGrpSpPr/>
        <p:nvPr/>
      </p:nvGrpSpPr>
      <p:grpSpPr>
        <a:xfrm>
          <a:off x="0" y="0"/>
          <a:ext cx="0" cy="0"/>
          <a:chOff x="0" y="0"/>
          <a:chExt cx="0" cy="0"/>
        </a:xfrm>
      </p:grpSpPr>
      <p:cxnSp>
        <p:nvCxnSpPr>
          <p:cNvPr id="187" name="Google Shape;187;p37"/>
          <p:cNvCxnSpPr/>
          <p:nvPr/>
        </p:nvCxnSpPr>
        <p:spPr>
          <a:xfrm>
            <a:off x="3115350" y="300"/>
            <a:ext cx="0" cy="5141400"/>
          </a:xfrm>
          <a:prstGeom prst="straightConnector1">
            <a:avLst/>
          </a:prstGeom>
          <a:noFill/>
          <a:ln w="9525" cap="flat" cmpd="sng">
            <a:solidFill>
              <a:schemeClr val="dk2"/>
            </a:solidFill>
            <a:prstDash val="solid"/>
            <a:round/>
            <a:headEnd type="none" w="med" len="med"/>
            <a:tailEnd type="none" w="med" len="med"/>
          </a:ln>
        </p:spPr>
      </p:cxnSp>
      <p:sp>
        <p:nvSpPr>
          <p:cNvPr id="188" name="Google Shape;188;p37"/>
          <p:cNvSpPr txBox="1"/>
          <p:nvPr/>
        </p:nvSpPr>
        <p:spPr>
          <a:xfrm>
            <a:off x="3419850" y="303450"/>
            <a:ext cx="5421300" cy="19446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None/>
            </a:pPr>
            <a:r>
              <a:rPr lang="en" sz="5200">
                <a:solidFill>
                  <a:schemeClr val="dk1"/>
                </a:solidFill>
                <a:latin typeface="Nanum Myeongjo"/>
                <a:ea typeface="Nanum Myeongjo"/>
                <a:cs typeface="Nanum Myeongjo"/>
                <a:sym typeface="Nanum Myeongjo"/>
              </a:rPr>
              <a:t>Exploring the Content</a:t>
            </a:r>
            <a:endParaRPr sz="5200">
              <a:solidFill>
                <a:schemeClr val="dk1"/>
              </a:solidFill>
              <a:latin typeface="Nanum Myeongjo"/>
              <a:ea typeface="Nanum Myeongjo"/>
              <a:cs typeface="Nanum Myeongjo"/>
              <a:sym typeface="Nanum Myeongjo"/>
            </a:endParaRPr>
          </a:p>
        </p:txBody>
      </p:sp>
      <p:sp>
        <p:nvSpPr>
          <p:cNvPr id="189" name="Google Shape;189;p37"/>
          <p:cNvSpPr txBox="1"/>
          <p:nvPr/>
        </p:nvSpPr>
        <p:spPr>
          <a:xfrm>
            <a:off x="615900" y="303450"/>
            <a:ext cx="1441500" cy="13785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None/>
            </a:pPr>
            <a:r>
              <a:rPr lang="en" sz="5200">
                <a:solidFill>
                  <a:schemeClr val="dk1"/>
                </a:solidFill>
                <a:latin typeface="Nanum Myeongjo"/>
                <a:ea typeface="Nanum Myeongjo"/>
                <a:cs typeface="Nanum Myeongjo"/>
                <a:sym typeface="Nanum Myeongjo"/>
              </a:rPr>
              <a:t>01</a:t>
            </a:r>
            <a:endParaRPr sz="5200">
              <a:solidFill>
                <a:schemeClr val="dk1"/>
              </a:solidFill>
              <a:latin typeface="Nanum Myeongjo"/>
              <a:ea typeface="Nanum Myeongjo"/>
              <a:cs typeface="Nanum Myeongjo"/>
              <a:sym typeface="Nanum Myeongj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8EF"/>
        </a:solidFill>
        <a:effectLst/>
      </p:bgPr>
    </p:bg>
    <p:spTree>
      <p:nvGrpSpPr>
        <p:cNvPr id="1" name="Shape 193"/>
        <p:cNvGrpSpPr/>
        <p:nvPr/>
      </p:nvGrpSpPr>
      <p:grpSpPr>
        <a:xfrm>
          <a:off x="0" y="0"/>
          <a:ext cx="0" cy="0"/>
          <a:chOff x="0" y="0"/>
          <a:chExt cx="0" cy="0"/>
        </a:xfrm>
      </p:grpSpPr>
      <p:cxnSp>
        <p:nvCxnSpPr>
          <p:cNvPr id="194" name="Google Shape;194;p38"/>
          <p:cNvCxnSpPr/>
          <p:nvPr/>
        </p:nvCxnSpPr>
        <p:spPr>
          <a:xfrm>
            <a:off x="343425" y="0"/>
            <a:ext cx="0" cy="5164500"/>
          </a:xfrm>
          <a:prstGeom prst="straightConnector1">
            <a:avLst/>
          </a:prstGeom>
          <a:noFill/>
          <a:ln w="9525" cap="flat" cmpd="sng">
            <a:solidFill>
              <a:schemeClr val="dk1"/>
            </a:solidFill>
            <a:prstDash val="solid"/>
            <a:round/>
            <a:headEnd type="none" w="med" len="med"/>
            <a:tailEnd type="none" w="med" len="med"/>
          </a:ln>
        </p:spPr>
      </p:cxnSp>
      <p:sp>
        <p:nvSpPr>
          <p:cNvPr id="195" name="Google Shape;195;p38"/>
          <p:cNvSpPr/>
          <p:nvPr/>
        </p:nvSpPr>
        <p:spPr>
          <a:xfrm>
            <a:off x="0" y="0"/>
            <a:ext cx="9144000" cy="812400"/>
          </a:xfrm>
          <a:prstGeom prst="rect">
            <a:avLst/>
          </a:prstGeom>
          <a:solidFill>
            <a:srgbClr val="BDF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38"/>
          <p:cNvSpPr txBox="1"/>
          <p:nvPr/>
        </p:nvSpPr>
        <p:spPr>
          <a:xfrm>
            <a:off x="345075" y="276625"/>
            <a:ext cx="6032100" cy="291000"/>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None/>
            </a:pPr>
            <a:r>
              <a:rPr lang="en" sz="2100">
                <a:solidFill>
                  <a:schemeClr val="dk1"/>
                </a:solidFill>
                <a:latin typeface="Nanum Myeongjo"/>
                <a:ea typeface="Nanum Myeongjo"/>
                <a:cs typeface="Nanum Myeongjo"/>
                <a:sym typeface="Nanum Myeongjo"/>
              </a:rPr>
              <a:t>M202: Rational Exponents and Complex Numbers </a:t>
            </a:r>
            <a:endParaRPr sz="2100">
              <a:solidFill>
                <a:schemeClr val="dk1"/>
              </a:solidFill>
              <a:latin typeface="Nanum Myeongjo"/>
              <a:ea typeface="Nanum Myeongjo"/>
              <a:cs typeface="Nanum Myeongjo"/>
              <a:sym typeface="Nanum Myeongjo"/>
            </a:endParaRPr>
          </a:p>
        </p:txBody>
      </p:sp>
      <p:cxnSp>
        <p:nvCxnSpPr>
          <p:cNvPr id="197" name="Google Shape;197;p38"/>
          <p:cNvCxnSpPr/>
          <p:nvPr/>
        </p:nvCxnSpPr>
        <p:spPr>
          <a:xfrm rot="10800000">
            <a:off x="-4200" y="812375"/>
            <a:ext cx="9152400" cy="0"/>
          </a:xfrm>
          <a:prstGeom prst="straightConnector1">
            <a:avLst/>
          </a:prstGeom>
          <a:noFill/>
          <a:ln w="9525" cap="flat" cmpd="sng">
            <a:solidFill>
              <a:schemeClr val="dk1"/>
            </a:solidFill>
            <a:prstDash val="solid"/>
            <a:round/>
            <a:headEnd type="none" w="med" len="med"/>
            <a:tailEnd type="none" w="med" len="med"/>
          </a:ln>
        </p:spPr>
      </p:cxnSp>
      <p:sp>
        <p:nvSpPr>
          <p:cNvPr id="198" name="Google Shape;198;p38"/>
          <p:cNvSpPr txBox="1"/>
          <p:nvPr/>
        </p:nvSpPr>
        <p:spPr>
          <a:xfrm>
            <a:off x="802275" y="1218825"/>
            <a:ext cx="5421300" cy="2154900"/>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1200"/>
              </a:spcAft>
              <a:buClr>
                <a:schemeClr val="dk1"/>
              </a:buClr>
              <a:buSzPts val="1100"/>
              <a:buFont typeface="Arial"/>
              <a:buNone/>
            </a:pPr>
            <a:r>
              <a:rPr lang="en" sz="3500">
                <a:solidFill>
                  <a:schemeClr val="dk1"/>
                </a:solidFill>
                <a:latin typeface="Nanum Myeongjo"/>
                <a:ea typeface="Nanum Myeongjo"/>
                <a:cs typeface="Nanum Myeongjo"/>
                <a:sym typeface="Nanum Myeongjo"/>
              </a:rPr>
              <a:t>What comes to mind? </a:t>
            </a:r>
            <a:br>
              <a:rPr lang="en" sz="3500">
                <a:solidFill>
                  <a:schemeClr val="dk1"/>
                </a:solidFill>
                <a:latin typeface="Nanum Myeongjo"/>
                <a:ea typeface="Nanum Myeongjo"/>
                <a:cs typeface="Nanum Myeongjo"/>
                <a:sym typeface="Nanum Myeongjo"/>
              </a:rPr>
            </a:br>
            <a:r>
              <a:rPr lang="en" sz="3500">
                <a:solidFill>
                  <a:schemeClr val="dk1"/>
                </a:solidFill>
                <a:latin typeface="Nanum Myeongjo"/>
                <a:ea typeface="Nanum Myeongjo"/>
                <a:cs typeface="Nanum Myeongjo"/>
                <a:sym typeface="Nanum Myeongjo"/>
              </a:rPr>
              <a:t>What knowledge and skills should students learn to earn this badge? </a:t>
            </a:r>
            <a:endParaRPr sz="3500">
              <a:solidFill>
                <a:schemeClr val="dk1"/>
              </a:solidFill>
              <a:latin typeface="Nanum Myeongjo"/>
              <a:ea typeface="Nanum Myeongjo"/>
              <a:cs typeface="Nanum Myeongjo"/>
              <a:sym typeface="Nanum Myeongjo"/>
            </a:endParaRPr>
          </a:p>
        </p:txBody>
      </p:sp>
      <p:sp>
        <p:nvSpPr>
          <p:cNvPr id="199" name="Google Shape;199;p38"/>
          <p:cNvSpPr/>
          <p:nvPr/>
        </p:nvSpPr>
        <p:spPr>
          <a:xfrm>
            <a:off x="6695675" y="2426325"/>
            <a:ext cx="1946100" cy="1946100"/>
          </a:xfrm>
          <a:prstGeom prst="teardrop">
            <a:avLst>
              <a:gd name="adj" fmla="val 100000"/>
            </a:avLst>
          </a:prstGeom>
          <a:solidFill>
            <a:srgbClr val="1457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38"/>
          <p:cNvSpPr txBox="1"/>
          <p:nvPr/>
        </p:nvSpPr>
        <p:spPr>
          <a:xfrm>
            <a:off x="6975725" y="3030975"/>
            <a:ext cx="1386000" cy="8619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 b="1">
                <a:solidFill>
                  <a:srgbClr val="BDFCD7"/>
                </a:solidFill>
                <a:latin typeface="DM Sans"/>
                <a:ea typeface="DM Sans"/>
                <a:cs typeface="DM Sans"/>
                <a:sym typeface="DM Sans"/>
              </a:rPr>
              <a:t>Come off mute or put your thoughts in the chat!</a:t>
            </a:r>
            <a:endParaRPr b="1">
              <a:solidFill>
                <a:srgbClr val="BDFCD7"/>
              </a:solidFill>
              <a:latin typeface="DM Sans"/>
              <a:ea typeface="DM Sans"/>
              <a:cs typeface="DM Sans"/>
              <a:sym typeface="DM Sans"/>
            </a:endParaRPr>
          </a:p>
        </p:txBody>
      </p:sp>
      <p:cxnSp>
        <p:nvCxnSpPr>
          <p:cNvPr id="201" name="Google Shape;201;p38"/>
          <p:cNvCxnSpPr/>
          <p:nvPr/>
        </p:nvCxnSpPr>
        <p:spPr>
          <a:xfrm rot="10800000">
            <a:off x="-4200" y="4815975"/>
            <a:ext cx="9152400" cy="0"/>
          </a:xfrm>
          <a:prstGeom prst="straightConnector1">
            <a:avLst/>
          </a:prstGeom>
          <a:noFill/>
          <a:ln w="9525" cap="flat" cmpd="sng">
            <a:solidFill>
              <a:schemeClr val="dk1"/>
            </a:solidFill>
            <a:prstDash val="solid"/>
            <a:round/>
            <a:headEnd type="none" w="med" len="med"/>
            <a:tailEnd type="none" w="med" len="med"/>
          </a:ln>
        </p:spPr>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9FC8D"/>
        </a:solidFill>
        <a:effectLst/>
      </p:bgPr>
    </p:bg>
    <p:spTree>
      <p:nvGrpSpPr>
        <p:cNvPr id="1" name="Shape 205"/>
        <p:cNvGrpSpPr/>
        <p:nvPr/>
      </p:nvGrpSpPr>
      <p:grpSpPr>
        <a:xfrm>
          <a:off x="0" y="0"/>
          <a:ext cx="0" cy="0"/>
          <a:chOff x="0" y="0"/>
          <a:chExt cx="0" cy="0"/>
        </a:xfrm>
      </p:grpSpPr>
      <p:sp>
        <p:nvSpPr>
          <p:cNvPr id="206" name="Google Shape;206;p39"/>
          <p:cNvSpPr txBox="1"/>
          <p:nvPr/>
        </p:nvSpPr>
        <p:spPr>
          <a:xfrm>
            <a:off x="615900" y="303450"/>
            <a:ext cx="4032900" cy="969600"/>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Clr>
                <a:schemeClr val="dk1"/>
              </a:buClr>
              <a:buSzPts val="1100"/>
              <a:buFont typeface="Arial"/>
              <a:buNone/>
            </a:pPr>
            <a:r>
              <a:rPr lang="en" sz="3500">
                <a:solidFill>
                  <a:schemeClr val="dk1"/>
                </a:solidFill>
                <a:latin typeface="Nanum Myeongjo"/>
                <a:ea typeface="Nanum Myeongjo"/>
                <a:cs typeface="Nanum Myeongjo"/>
                <a:sym typeface="Nanum Myeongjo"/>
              </a:rPr>
              <a:t>What’s the Story of these Standards?</a:t>
            </a:r>
            <a:endParaRPr sz="3500">
              <a:solidFill>
                <a:schemeClr val="dk1"/>
              </a:solidFill>
              <a:latin typeface="Nanum Myeongjo"/>
              <a:ea typeface="Nanum Myeongjo"/>
              <a:cs typeface="Nanum Myeongjo"/>
              <a:sym typeface="Nanum Myeongjo"/>
            </a:endParaRPr>
          </a:p>
        </p:txBody>
      </p:sp>
      <p:sp>
        <p:nvSpPr>
          <p:cNvPr id="207" name="Google Shape;207;p39"/>
          <p:cNvSpPr txBox="1"/>
          <p:nvPr/>
        </p:nvSpPr>
        <p:spPr>
          <a:xfrm>
            <a:off x="615900" y="2916300"/>
            <a:ext cx="3728400" cy="1089000"/>
          </a:xfrm>
          <a:prstGeom prst="rect">
            <a:avLst/>
          </a:prstGeom>
          <a:noFill/>
          <a:ln>
            <a:noFill/>
          </a:ln>
        </p:spPr>
        <p:txBody>
          <a:bodyPr spcFirstLastPara="1" wrap="square" lIns="91425" tIns="0" rIns="0" bIns="0" anchor="t" anchorCtr="0">
            <a:spAutoFit/>
          </a:bodyPr>
          <a:lstStyle/>
          <a:p>
            <a:pPr marL="82296" lvl="0" indent="-139446" algn="l" rtl="0">
              <a:lnSpc>
                <a:spcPct val="115000"/>
              </a:lnSpc>
              <a:spcBef>
                <a:spcPts val="1200"/>
              </a:spcBef>
              <a:spcAft>
                <a:spcPts val="0"/>
              </a:spcAft>
              <a:buClr>
                <a:schemeClr val="dk1"/>
              </a:buClr>
              <a:buSzPts val="900"/>
              <a:buFont typeface="DM Sans"/>
              <a:buAutoNum type="arabicPeriod"/>
            </a:pPr>
            <a:r>
              <a:rPr lang="en" sz="900">
                <a:solidFill>
                  <a:schemeClr val="dk1"/>
                </a:solidFill>
                <a:latin typeface="DM Sans"/>
                <a:ea typeface="DM Sans"/>
                <a:cs typeface="DM Sans"/>
                <a:sym typeface="DM Sans"/>
              </a:rPr>
              <a:t>1. Explain how the definition of the meaning of rational exponents follows from extending the properties of integer exponents to those values, allowing for a notation for radicals in terms of rational exponents. </a:t>
            </a:r>
            <a:endParaRPr sz="900">
              <a:solidFill>
                <a:schemeClr val="dk1"/>
              </a:solidFill>
              <a:latin typeface="DM Sans"/>
              <a:ea typeface="DM Sans"/>
              <a:cs typeface="DM Sans"/>
              <a:sym typeface="DM Sans"/>
            </a:endParaRPr>
          </a:p>
          <a:p>
            <a:pPr marL="82296" lvl="0" indent="-139446" algn="l" rtl="0">
              <a:lnSpc>
                <a:spcPct val="115000"/>
              </a:lnSpc>
              <a:spcBef>
                <a:spcPts val="1200"/>
              </a:spcBef>
              <a:spcAft>
                <a:spcPts val="1000"/>
              </a:spcAft>
              <a:buClr>
                <a:schemeClr val="dk1"/>
              </a:buClr>
              <a:buSzPts val="900"/>
              <a:buFont typeface="DM Sans"/>
              <a:buAutoNum type="arabicPeriod"/>
            </a:pPr>
            <a:r>
              <a:rPr lang="en" sz="900">
                <a:solidFill>
                  <a:schemeClr val="dk1"/>
                </a:solidFill>
                <a:latin typeface="DM Sans"/>
                <a:ea typeface="DM Sans"/>
                <a:cs typeface="DM Sans"/>
                <a:sym typeface="DM Sans"/>
              </a:rPr>
              <a:t>Rewrite expressions involving radicals and rational exponents using the properties of exponents.</a:t>
            </a:r>
            <a:endParaRPr sz="900">
              <a:solidFill>
                <a:schemeClr val="dk1"/>
              </a:solidFill>
              <a:latin typeface="DM Sans"/>
              <a:ea typeface="DM Sans"/>
              <a:cs typeface="DM Sans"/>
              <a:sym typeface="DM Sans"/>
            </a:endParaRPr>
          </a:p>
        </p:txBody>
      </p:sp>
      <p:sp>
        <p:nvSpPr>
          <p:cNvPr id="208" name="Google Shape;208;p39"/>
          <p:cNvSpPr txBox="1"/>
          <p:nvPr/>
        </p:nvSpPr>
        <p:spPr>
          <a:xfrm>
            <a:off x="615900" y="1515100"/>
            <a:ext cx="4032900" cy="668100"/>
          </a:xfrm>
          <a:prstGeom prst="rect">
            <a:avLst/>
          </a:prstGeom>
          <a:noFill/>
          <a:ln>
            <a:noFill/>
          </a:ln>
        </p:spPr>
        <p:txBody>
          <a:bodyPr spcFirstLastPara="1" wrap="square" lIns="0" tIns="0" rIns="0" bIns="0" anchor="t" anchorCtr="0">
            <a:spAutoFit/>
          </a:bodyPr>
          <a:lstStyle/>
          <a:p>
            <a:pPr marL="0" lvl="0" indent="0" algn="l" rtl="0">
              <a:lnSpc>
                <a:spcPct val="105000"/>
              </a:lnSpc>
              <a:spcBef>
                <a:spcPts val="0"/>
              </a:spcBef>
              <a:spcAft>
                <a:spcPts val="0"/>
              </a:spcAft>
              <a:buNone/>
            </a:pPr>
            <a:r>
              <a:rPr lang="en" b="1">
                <a:solidFill>
                  <a:schemeClr val="dk1"/>
                </a:solidFill>
                <a:latin typeface="DM Sans"/>
                <a:ea typeface="DM Sans"/>
                <a:cs typeface="DM Sans"/>
                <a:sym typeface="DM Sans"/>
              </a:rPr>
              <a:t>Selected Common Core Standards for Mathematics High School - Number and Quantity</a:t>
            </a:r>
            <a:endParaRPr b="1">
              <a:latin typeface="DM Sans"/>
              <a:ea typeface="DM Sans"/>
              <a:cs typeface="DM Sans"/>
              <a:sym typeface="DM Sans"/>
            </a:endParaRPr>
          </a:p>
        </p:txBody>
      </p:sp>
      <p:cxnSp>
        <p:nvCxnSpPr>
          <p:cNvPr id="209" name="Google Shape;209;p39"/>
          <p:cNvCxnSpPr/>
          <p:nvPr/>
        </p:nvCxnSpPr>
        <p:spPr>
          <a:xfrm rot="10800000">
            <a:off x="4874201" y="125"/>
            <a:ext cx="0" cy="5162100"/>
          </a:xfrm>
          <a:prstGeom prst="straightConnector1">
            <a:avLst/>
          </a:prstGeom>
          <a:noFill/>
          <a:ln w="9525" cap="flat" cmpd="sng">
            <a:solidFill>
              <a:schemeClr val="dk2"/>
            </a:solidFill>
            <a:prstDash val="solid"/>
            <a:round/>
            <a:headEnd type="none" w="med" len="med"/>
            <a:tailEnd type="none" w="med" len="med"/>
          </a:ln>
        </p:spPr>
      </p:cxnSp>
      <p:sp>
        <p:nvSpPr>
          <p:cNvPr id="210" name="Google Shape;210;p39"/>
          <p:cNvSpPr txBox="1"/>
          <p:nvPr/>
        </p:nvSpPr>
        <p:spPr>
          <a:xfrm>
            <a:off x="615900" y="2452400"/>
            <a:ext cx="3512700" cy="347100"/>
          </a:xfrm>
          <a:prstGeom prst="rect">
            <a:avLst/>
          </a:prstGeom>
          <a:noFill/>
          <a:ln>
            <a:noFill/>
          </a:ln>
        </p:spPr>
        <p:txBody>
          <a:bodyPr spcFirstLastPara="1" wrap="square" lIns="0" tIns="0" rIns="0" bIns="0" anchor="t" anchorCtr="0">
            <a:spAutoFit/>
          </a:bodyPr>
          <a:lstStyle/>
          <a:p>
            <a:pPr marL="0" lvl="0" indent="0" algn="l" rtl="0">
              <a:lnSpc>
                <a:spcPct val="105000"/>
              </a:lnSpc>
              <a:spcBef>
                <a:spcPts val="0"/>
              </a:spcBef>
              <a:spcAft>
                <a:spcPts val="0"/>
              </a:spcAft>
              <a:buNone/>
            </a:pPr>
            <a:r>
              <a:rPr lang="en" sz="1100" b="1">
                <a:solidFill>
                  <a:schemeClr val="dk1"/>
                </a:solidFill>
                <a:latin typeface="DM Sans"/>
                <a:ea typeface="DM Sans"/>
                <a:cs typeface="DM Sans"/>
                <a:sym typeface="DM Sans"/>
              </a:rPr>
              <a:t> Extend the properties of exponents to rational exponents.</a:t>
            </a:r>
            <a:endParaRPr sz="1100" b="1">
              <a:solidFill>
                <a:schemeClr val="dk1"/>
              </a:solidFill>
              <a:latin typeface="DM Sans"/>
              <a:ea typeface="DM Sans"/>
              <a:cs typeface="DM Sans"/>
              <a:sym typeface="DM Sans"/>
            </a:endParaRPr>
          </a:p>
        </p:txBody>
      </p:sp>
      <p:sp>
        <p:nvSpPr>
          <p:cNvPr id="211" name="Google Shape;211;p39"/>
          <p:cNvSpPr txBox="1"/>
          <p:nvPr/>
        </p:nvSpPr>
        <p:spPr>
          <a:xfrm>
            <a:off x="5174775" y="751625"/>
            <a:ext cx="3402000" cy="929700"/>
          </a:xfrm>
          <a:prstGeom prst="rect">
            <a:avLst/>
          </a:prstGeom>
          <a:noFill/>
          <a:ln>
            <a:noFill/>
          </a:ln>
        </p:spPr>
        <p:txBody>
          <a:bodyPr spcFirstLastPara="1" wrap="square" lIns="91425" tIns="0" rIns="0" bIns="0" anchor="t" anchorCtr="0">
            <a:spAutoFit/>
          </a:bodyPr>
          <a:lstStyle/>
          <a:p>
            <a:pPr marL="82296" lvl="0" indent="-139446" algn="l" rtl="0">
              <a:lnSpc>
                <a:spcPct val="115000"/>
              </a:lnSpc>
              <a:spcBef>
                <a:spcPts val="1200"/>
              </a:spcBef>
              <a:spcAft>
                <a:spcPts val="0"/>
              </a:spcAft>
              <a:buClr>
                <a:schemeClr val="dk1"/>
              </a:buClr>
              <a:buSzPts val="900"/>
              <a:buFont typeface="DM Sans"/>
              <a:buAutoNum type="arabicPeriod"/>
            </a:pPr>
            <a:r>
              <a:rPr lang="en" sz="900">
                <a:solidFill>
                  <a:schemeClr val="dk1"/>
                </a:solidFill>
                <a:latin typeface="DM Sans"/>
                <a:ea typeface="DM Sans"/>
                <a:cs typeface="DM Sans"/>
                <a:sym typeface="DM Sans"/>
              </a:rPr>
              <a:t>Know there is a complex number i such that i</a:t>
            </a:r>
            <a:r>
              <a:rPr lang="en" sz="900" baseline="30000">
                <a:solidFill>
                  <a:schemeClr val="dk1"/>
                </a:solidFill>
                <a:latin typeface="DM Sans"/>
                <a:ea typeface="DM Sans"/>
                <a:cs typeface="DM Sans"/>
                <a:sym typeface="DM Sans"/>
              </a:rPr>
              <a:t>2</a:t>
            </a:r>
            <a:r>
              <a:rPr lang="en" sz="900">
                <a:solidFill>
                  <a:schemeClr val="dk1"/>
                </a:solidFill>
                <a:latin typeface="DM Sans"/>
                <a:ea typeface="DM Sans"/>
                <a:cs typeface="DM Sans"/>
                <a:sym typeface="DM Sans"/>
              </a:rPr>
              <a:t>= –1, and every complex number has the form a+bi with a and b real. </a:t>
            </a:r>
            <a:endParaRPr sz="900">
              <a:solidFill>
                <a:schemeClr val="dk1"/>
              </a:solidFill>
              <a:latin typeface="DM Sans"/>
              <a:ea typeface="DM Sans"/>
              <a:cs typeface="DM Sans"/>
              <a:sym typeface="DM Sans"/>
            </a:endParaRPr>
          </a:p>
          <a:p>
            <a:pPr marL="82296" lvl="0" indent="-139446" algn="l" rtl="0">
              <a:lnSpc>
                <a:spcPct val="115000"/>
              </a:lnSpc>
              <a:spcBef>
                <a:spcPts val="1200"/>
              </a:spcBef>
              <a:spcAft>
                <a:spcPts val="1000"/>
              </a:spcAft>
              <a:buClr>
                <a:schemeClr val="dk1"/>
              </a:buClr>
              <a:buSzPts val="900"/>
              <a:buFont typeface="DM Sans"/>
              <a:buAutoNum type="arabicPeriod"/>
            </a:pPr>
            <a:r>
              <a:rPr lang="en" sz="900">
                <a:solidFill>
                  <a:schemeClr val="dk1"/>
                </a:solidFill>
                <a:latin typeface="DM Sans"/>
                <a:ea typeface="DM Sans"/>
                <a:cs typeface="DM Sans"/>
                <a:sym typeface="DM Sans"/>
              </a:rPr>
              <a:t>Use the relation i</a:t>
            </a:r>
            <a:r>
              <a:rPr lang="en" sz="900" baseline="30000">
                <a:solidFill>
                  <a:schemeClr val="dk1"/>
                </a:solidFill>
                <a:latin typeface="DM Sans"/>
                <a:ea typeface="DM Sans"/>
                <a:cs typeface="DM Sans"/>
                <a:sym typeface="DM Sans"/>
              </a:rPr>
              <a:t>2</a:t>
            </a:r>
            <a:r>
              <a:rPr lang="en" sz="900">
                <a:solidFill>
                  <a:schemeClr val="dk1"/>
                </a:solidFill>
                <a:latin typeface="DM Sans"/>
                <a:ea typeface="DM Sans"/>
                <a:cs typeface="DM Sans"/>
                <a:sym typeface="DM Sans"/>
              </a:rPr>
              <a:t>= –1 and the commutative, associative, and distributive properties to add, subtract, and multiply complex numbers.  </a:t>
            </a:r>
            <a:endParaRPr sz="900">
              <a:solidFill>
                <a:schemeClr val="dk1"/>
              </a:solidFill>
              <a:latin typeface="DM Sans"/>
              <a:ea typeface="DM Sans"/>
              <a:cs typeface="DM Sans"/>
              <a:sym typeface="DM Sans"/>
            </a:endParaRPr>
          </a:p>
        </p:txBody>
      </p:sp>
      <p:sp>
        <p:nvSpPr>
          <p:cNvPr id="212" name="Google Shape;212;p39"/>
          <p:cNvSpPr txBox="1"/>
          <p:nvPr/>
        </p:nvSpPr>
        <p:spPr>
          <a:xfrm>
            <a:off x="5174775" y="303450"/>
            <a:ext cx="3512700" cy="347100"/>
          </a:xfrm>
          <a:prstGeom prst="rect">
            <a:avLst/>
          </a:prstGeom>
          <a:noFill/>
          <a:ln>
            <a:noFill/>
          </a:ln>
        </p:spPr>
        <p:txBody>
          <a:bodyPr spcFirstLastPara="1" wrap="square" lIns="0" tIns="0" rIns="0" bIns="0" anchor="t" anchorCtr="0">
            <a:spAutoFit/>
          </a:bodyPr>
          <a:lstStyle/>
          <a:p>
            <a:pPr marL="0" lvl="0" indent="0" algn="l" rtl="0">
              <a:lnSpc>
                <a:spcPct val="105000"/>
              </a:lnSpc>
              <a:spcBef>
                <a:spcPts val="0"/>
              </a:spcBef>
              <a:spcAft>
                <a:spcPts val="0"/>
              </a:spcAft>
              <a:buNone/>
            </a:pPr>
            <a:r>
              <a:rPr lang="en" sz="1100" b="1">
                <a:solidFill>
                  <a:schemeClr val="dk1"/>
                </a:solidFill>
                <a:latin typeface="DM Sans"/>
                <a:ea typeface="DM Sans"/>
                <a:cs typeface="DM Sans"/>
                <a:sym typeface="DM Sans"/>
              </a:rPr>
              <a:t>Perform arithmetic operations with complex numbers. </a:t>
            </a:r>
            <a:endParaRPr sz="1100" b="1">
              <a:latin typeface="DM Sans"/>
              <a:ea typeface="DM Sans"/>
              <a:cs typeface="DM Sans"/>
              <a:sym typeface="DM Sans"/>
            </a:endParaRPr>
          </a:p>
        </p:txBody>
      </p:sp>
      <p:sp>
        <p:nvSpPr>
          <p:cNvPr id="213" name="Google Shape;213;p39"/>
          <p:cNvSpPr/>
          <p:nvPr/>
        </p:nvSpPr>
        <p:spPr>
          <a:xfrm>
            <a:off x="5365925" y="3934075"/>
            <a:ext cx="3155700" cy="10149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39"/>
          <p:cNvSpPr txBox="1"/>
          <p:nvPr/>
        </p:nvSpPr>
        <p:spPr>
          <a:xfrm>
            <a:off x="5443775" y="4048975"/>
            <a:ext cx="3000000" cy="785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300" b="1">
                <a:solidFill>
                  <a:srgbClr val="C9FC8D"/>
                </a:solidFill>
                <a:latin typeface="DM Sans"/>
                <a:ea typeface="DM Sans"/>
                <a:cs typeface="DM Sans"/>
                <a:sym typeface="DM Sans"/>
              </a:rPr>
              <a:t>How would you synthesize these? </a:t>
            </a:r>
            <a:br>
              <a:rPr lang="en" sz="1300" b="1">
                <a:solidFill>
                  <a:srgbClr val="C9FC8D"/>
                </a:solidFill>
                <a:latin typeface="DM Sans"/>
                <a:ea typeface="DM Sans"/>
                <a:cs typeface="DM Sans"/>
                <a:sym typeface="DM Sans"/>
              </a:rPr>
            </a:br>
            <a:r>
              <a:rPr lang="en" sz="1300" b="1">
                <a:solidFill>
                  <a:srgbClr val="C9FC8D"/>
                </a:solidFill>
                <a:latin typeface="DM Sans"/>
                <a:ea typeface="DM Sans"/>
                <a:cs typeface="DM Sans"/>
                <a:sym typeface="DM Sans"/>
              </a:rPr>
              <a:t>What are the key takeaways </a:t>
            </a:r>
            <a:br>
              <a:rPr lang="en" sz="1300" b="1">
                <a:solidFill>
                  <a:srgbClr val="C9FC8D"/>
                </a:solidFill>
                <a:latin typeface="DM Sans"/>
                <a:ea typeface="DM Sans"/>
                <a:cs typeface="DM Sans"/>
                <a:sym typeface="DM Sans"/>
              </a:rPr>
            </a:br>
            <a:r>
              <a:rPr lang="en" sz="1300" b="1">
                <a:solidFill>
                  <a:srgbClr val="C9FC8D"/>
                </a:solidFill>
                <a:latin typeface="DM Sans"/>
                <a:ea typeface="DM Sans"/>
                <a:cs typeface="DM Sans"/>
                <a:sym typeface="DM Sans"/>
              </a:rPr>
              <a:t>for students?</a:t>
            </a:r>
            <a:endParaRPr/>
          </a:p>
        </p:txBody>
      </p:sp>
      <p:sp>
        <p:nvSpPr>
          <p:cNvPr id="215" name="Google Shape;215;p39"/>
          <p:cNvSpPr txBox="1"/>
          <p:nvPr/>
        </p:nvSpPr>
        <p:spPr>
          <a:xfrm>
            <a:off x="5174775" y="2428025"/>
            <a:ext cx="3402000" cy="297900"/>
          </a:xfrm>
          <a:prstGeom prst="rect">
            <a:avLst/>
          </a:prstGeom>
          <a:noFill/>
          <a:ln>
            <a:noFill/>
          </a:ln>
        </p:spPr>
        <p:txBody>
          <a:bodyPr spcFirstLastPara="1" wrap="square" lIns="91425" tIns="0" rIns="0" bIns="0" anchor="t" anchorCtr="0">
            <a:spAutoFit/>
          </a:bodyPr>
          <a:lstStyle/>
          <a:p>
            <a:pPr marL="82296" lvl="0" indent="-139446" algn="l" rtl="0">
              <a:lnSpc>
                <a:spcPct val="115000"/>
              </a:lnSpc>
              <a:spcBef>
                <a:spcPts val="1200"/>
              </a:spcBef>
              <a:spcAft>
                <a:spcPts val="1000"/>
              </a:spcAft>
              <a:buClr>
                <a:schemeClr val="dk1"/>
              </a:buClr>
              <a:buSzPts val="900"/>
              <a:buFont typeface="DM Sans"/>
              <a:buAutoNum type="arabicPeriod" startAt="7"/>
            </a:pPr>
            <a:r>
              <a:rPr lang="en" sz="900">
                <a:solidFill>
                  <a:schemeClr val="dk1"/>
                </a:solidFill>
                <a:latin typeface="DM Sans"/>
                <a:ea typeface="DM Sans"/>
                <a:cs typeface="DM Sans"/>
                <a:sym typeface="DM Sans"/>
              </a:rPr>
              <a:t>Solve quadratic equations with real coefficients that have complex solutions. </a:t>
            </a:r>
            <a:endParaRPr sz="900">
              <a:solidFill>
                <a:schemeClr val="dk1"/>
              </a:solidFill>
              <a:latin typeface="DM Sans"/>
              <a:ea typeface="DM Sans"/>
              <a:cs typeface="DM Sans"/>
              <a:sym typeface="DM Sans"/>
            </a:endParaRPr>
          </a:p>
        </p:txBody>
      </p:sp>
      <p:sp>
        <p:nvSpPr>
          <p:cNvPr id="216" name="Google Shape;216;p39"/>
          <p:cNvSpPr txBox="1"/>
          <p:nvPr/>
        </p:nvSpPr>
        <p:spPr>
          <a:xfrm>
            <a:off x="5174775" y="1979850"/>
            <a:ext cx="3512700" cy="347100"/>
          </a:xfrm>
          <a:prstGeom prst="rect">
            <a:avLst/>
          </a:prstGeom>
          <a:noFill/>
          <a:ln>
            <a:noFill/>
          </a:ln>
        </p:spPr>
        <p:txBody>
          <a:bodyPr spcFirstLastPara="1" wrap="square" lIns="0" tIns="0" rIns="0" bIns="0" anchor="t" anchorCtr="0">
            <a:spAutoFit/>
          </a:bodyPr>
          <a:lstStyle/>
          <a:p>
            <a:pPr marL="0" lvl="0" indent="0" algn="l" rtl="0">
              <a:lnSpc>
                <a:spcPct val="105000"/>
              </a:lnSpc>
              <a:spcBef>
                <a:spcPts val="0"/>
              </a:spcBef>
              <a:spcAft>
                <a:spcPts val="0"/>
              </a:spcAft>
              <a:buNone/>
            </a:pPr>
            <a:r>
              <a:rPr lang="en" sz="1100" b="1">
                <a:solidFill>
                  <a:schemeClr val="dk1"/>
                </a:solidFill>
                <a:latin typeface="DM Sans"/>
                <a:ea typeface="DM Sans"/>
                <a:cs typeface="DM Sans"/>
                <a:sym typeface="DM Sans"/>
              </a:rPr>
              <a:t>Use complex numbers in polynomial identities and equations. </a:t>
            </a:r>
            <a:endParaRPr sz="1100" b="1">
              <a:latin typeface="DM Sans"/>
              <a:ea typeface="DM Sans"/>
              <a:cs typeface="DM Sans"/>
              <a:sym typeface="DM San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9FC8D"/>
        </a:solidFill>
        <a:effectLst/>
      </p:bgPr>
    </p:bg>
    <p:spTree>
      <p:nvGrpSpPr>
        <p:cNvPr id="1" name="Shape 220"/>
        <p:cNvGrpSpPr/>
        <p:nvPr/>
      </p:nvGrpSpPr>
      <p:grpSpPr>
        <a:xfrm>
          <a:off x="0" y="0"/>
          <a:ext cx="0" cy="0"/>
          <a:chOff x="0" y="0"/>
          <a:chExt cx="0" cy="0"/>
        </a:xfrm>
      </p:grpSpPr>
      <p:sp>
        <p:nvSpPr>
          <p:cNvPr id="221" name="Google Shape;221;p40"/>
          <p:cNvSpPr txBox="1"/>
          <p:nvPr/>
        </p:nvSpPr>
        <p:spPr>
          <a:xfrm>
            <a:off x="615900" y="303450"/>
            <a:ext cx="4032900" cy="969600"/>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Clr>
                <a:schemeClr val="dk1"/>
              </a:buClr>
              <a:buSzPts val="1100"/>
              <a:buFont typeface="Arial"/>
              <a:buNone/>
            </a:pPr>
            <a:r>
              <a:rPr lang="en" sz="3500">
                <a:solidFill>
                  <a:schemeClr val="dk1"/>
                </a:solidFill>
                <a:latin typeface="Nanum Myeongjo"/>
                <a:ea typeface="Nanum Myeongjo"/>
                <a:cs typeface="Nanum Myeongjo"/>
                <a:sym typeface="Nanum Myeongjo"/>
              </a:rPr>
              <a:t>What’s the Story of these Standards?</a:t>
            </a:r>
            <a:endParaRPr sz="3500">
              <a:solidFill>
                <a:schemeClr val="dk1"/>
              </a:solidFill>
              <a:latin typeface="Nanum Myeongjo"/>
              <a:ea typeface="Nanum Myeongjo"/>
              <a:cs typeface="Nanum Myeongjo"/>
              <a:sym typeface="Nanum Myeongjo"/>
            </a:endParaRPr>
          </a:p>
        </p:txBody>
      </p:sp>
      <p:sp>
        <p:nvSpPr>
          <p:cNvPr id="222" name="Google Shape;222;p40"/>
          <p:cNvSpPr txBox="1"/>
          <p:nvPr/>
        </p:nvSpPr>
        <p:spPr>
          <a:xfrm>
            <a:off x="615900" y="2916300"/>
            <a:ext cx="3728400" cy="1089000"/>
          </a:xfrm>
          <a:prstGeom prst="rect">
            <a:avLst/>
          </a:prstGeom>
          <a:noFill/>
          <a:ln>
            <a:noFill/>
          </a:ln>
        </p:spPr>
        <p:txBody>
          <a:bodyPr spcFirstLastPara="1" wrap="square" lIns="91425" tIns="0" rIns="0" bIns="0" anchor="t" anchorCtr="0">
            <a:spAutoFit/>
          </a:bodyPr>
          <a:lstStyle/>
          <a:p>
            <a:pPr marL="82296" lvl="0" indent="-139446" algn="l" rtl="0">
              <a:lnSpc>
                <a:spcPct val="115000"/>
              </a:lnSpc>
              <a:spcBef>
                <a:spcPts val="1200"/>
              </a:spcBef>
              <a:spcAft>
                <a:spcPts val="0"/>
              </a:spcAft>
              <a:buClr>
                <a:schemeClr val="dk1"/>
              </a:buClr>
              <a:buSzPts val="900"/>
              <a:buFont typeface="DM Sans"/>
              <a:buAutoNum type="arabicPeriod"/>
            </a:pPr>
            <a:r>
              <a:rPr lang="en" sz="900">
                <a:solidFill>
                  <a:schemeClr val="dk1"/>
                </a:solidFill>
                <a:latin typeface="DM Sans"/>
                <a:ea typeface="DM Sans"/>
                <a:cs typeface="DM Sans"/>
                <a:sym typeface="DM Sans"/>
              </a:rPr>
              <a:t>1. Explain how the definition of the meaning of rational exponents follows from extending the properties of integer exponents to those values, allowing for a notation for radicals in terms of rational exponents. </a:t>
            </a:r>
            <a:endParaRPr sz="900">
              <a:solidFill>
                <a:schemeClr val="dk1"/>
              </a:solidFill>
              <a:latin typeface="DM Sans"/>
              <a:ea typeface="DM Sans"/>
              <a:cs typeface="DM Sans"/>
              <a:sym typeface="DM Sans"/>
            </a:endParaRPr>
          </a:p>
          <a:p>
            <a:pPr marL="82296" lvl="0" indent="-139446" algn="l" rtl="0">
              <a:lnSpc>
                <a:spcPct val="115000"/>
              </a:lnSpc>
              <a:spcBef>
                <a:spcPts val="1200"/>
              </a:spcBef>
              <a:spcAft>
                <a:spcPts val="1000"/>
              </a:spcAft>
              <a:buClr>
                <a:schemeClr val="dk1"/>
              </a:buClr>
              <a:buSzPts val="900"/>
              <a:buFont typeface="DM Sans"/>
              <a:buAutoNum type="arabicPeriod"/>
            </a:pPr>
            <a:r>
              <a:rPr lang="en" sz="900">
                <a:solidFill>
                  <a:schemeClr val="dk1"/>
                </a:solidFill>
                <a:latin typeface="DM Sans"/>
                <a:ea typeface="DM Sans"/>
                <a:cs typeface="DM Sans"/>
                <a:sym typeface="DM Sans"/>
              </a:rPr>
              <a:t>Rewrite expressions involving radicals and rational exponents using the properties of exponents.</a:t>
            </a:r>
            <a:endParaRPr sz="900">
              <a:solidFill>
                <a:schemeClr val="dk1"/>
              </a:solidFill>
              <a:latin typeface="DM Sans"/>
              <a:ea typeface="DM Sans"/>
              <a:cs typeface="DM Sans"/>
              <a:sym typeface="DM Sans"/>
            </a:endParaRPr>
          </a:p>
        </p:txBody>
      </p:sp>
      <p:sp>
        <p:nvSpPr>
          <p:cNvPr id="223" name="Google Shape;223;p40"/>
          <p:cNvSpPr txBox="1"/>
          <p:nvPr/>
        </p:nvSpPr>
        <p:spPr>
          <a:xfrm>
            <a:off x="615900" y="1515100"/>
            <a:ext cx="4032900" cy="668100"/>
          </a:xfrm>
          <a:prstGeom prst="rect">
            <a:avLst/>
          </a:prstGeom>
          <a:noFill/>
          <a:ln>
            <a:noFill/>
          </a:ln>
        </p:spPr>
        <p:txBody>
          <a:bodyPr spcFirstLastPara="1" wrap="square" lIns="0" tIns="0" rIns="0" bIns="0" anchor="t" anchorCtr="0">
            <a:spAutoFit/>
          </a:bodyPr>
          <a:lstStyle/>
          <a:p>
            <a:pPr marL="0" lvl="0" indent="0" algn="l" rtl="0">
              <a:lnSpc>
                <a:spcPct val="105000"/>
              </a:lnSpc>
              <a:spcBef>
                <a:spcPts val="0"/>
              </a:spcBef>
              <a:spcAft>
                <a:spcPts val="0"/>
              </a:spcAft>
              <a:buNone/>
            </a:pPr>
            <a:r>
              <a:rPr lang="en" b="1">
                <a:solidFill>
                  <a:schemeClr val="dk1"/>
                </a:solidFill>
                <a:latin typeface="DM Sans"/>
                <a:ea typeface="DM Sans"/>
                <a:cs typeface="DM Sans"/>
                <a:sym typeface="DM Sans"/>
              </a:rPr>
              <a:t>Selected Common Core Standards for Mathematics High School - Number and Quantity</a:t>
            </a:r>
            <a:endParaRPr b="1">
              <a:latin typeface="DM Sans"/>
              <a:ea typeface="DM Sans"/>
              <a:cs typeface="DM Sans"/>
              <a:sym typeface="DM Sans"/>
            </a:endParaRPr>
          </a:p>
        </p:txBody>
      </p:sp>
      <p:cxnSp>
        <p:nvCxnSpPr>
          <p:cNvPr id="224" name="Google Shape;224;p40"/>
          <p:cNvCxnSpPr/>
          <p:nvPr/>
        </p:nvCxnSpPr>
        <p:spPr>
          <a:xfrm rot="10800000">
            <a:off x="4874201" y="125"/>
            <a:ext cx="0" cy="5162100"/>
          </a:xfrm>
          <a:prstGeom prst="straightConnector1">
            <a:avLst/>
          </a:prstGeom>
          <a:noFill/>
          <a:ln w="9525" cap="flat" cmpd="sng">
            <a:solidFill>
              <a:schemeClr val="dk2"/>
            </a:solidFill>
            <a:prstDash val="solid"/>
            <a:round/>
            <a:headEnd type="none" w="med" len="med"/>
            <a:tailEnd type="none" w="med" len="med"/>
          </a:ln>
        </p:spPr>
      </p:cxnSp>
      <p:sp>
        <p:nvSpPr>
          <p:cNvPr id="225" name="Google Shape;225;p40"/>
          <p:cNvSpPr txBox="1"/>
          <p:nvPr/>
        </p:nvSpPr>
        <p:spPr>
          <a:xfrm>
            <a:off x="615900" y="2452400"/>
            <a:ext cx="3512700" cy="347100"/>
          </a:xfrm>
          <a:prstGeom prst="rect">
            <a:avLst/>
          </a:prstGeom>
          <a:noFill/>
          <a:ln>
            <a:noFill/>
          </a:ln>
        </p:spPr>
        <p:txBody>
          <a:bodyPr spcFirstLastPara="1" wrap="square" lIns="0" tIns="0" rIns="0" bIns="0" anchor="t" anchorCtr="0">
            <a:spAutoFit/>
          </a:bodyPr>
          <a:lstStyle/>
          <a:p>
            <a:pPr marL="0" lvl="0" indent="0" algn="l" rtl="0">
              <a:lnSpc>
                <a:spcPct val="105000"/>
              </a:lnSpc>
              <a:spcBef>
                <a:spcPts val="0"/>
              </a:spcBef>
              <a:spcAft>
                <a:spcPts val="0"/>
              </a:spcAft>
              <a:buNone/>
            </a:pPr>
            <a:r>
              <a:rPr lang="en" sz="1100" b="1">
                <a:solidFill>
                  <a:schemeClr val="dk1"/>
                </a:solidFill>
                <a:latin typeface="DM Sans"/>
                <a:ea typeface="DM Sans"/>
                <a:cs typeface="DM Sans"/>
                <a:sym typeface="DM Sans"/>
              </a:rPr>
              <a:t> Extend the properties of exponents to rational exponents.</a:t>
            </a:r>
            <a:endParaRPr sz="1100" b="1">
              <a:solidFill>
                <a:schemeClr val="dk1"/>
              </a:solidFill>
              <a:latin typeface="DM Sans"/>
              <a:ea typeface="DM Sans"/>
              <a:cs typeface="DM Sans"/>
              <a:sym typeface="DM Sans"/>
            </a:endParaRPr>
          </a:p>
        </p:txBody>
      </p:sp>
      <p:sp>
        <p:nvSpPr>
          <p:cNvPr id="226" name="Google Shape;226;p40"/>
          <p:cNvSpPr txBox="1"/>
          <p:nvPr/>
        </p:nvSpPr>
        <p:spPr>
          <a:xfrm>
            <a:off x="5174775" y="751625"/>
            <a:ext cx="3402000" cy="929700"/>
          </a:xfrm>
          <a:prstGeom prst="rect">
            <a:avLst/>
          </a:prstGeom>
          <a:noFill/>
          <a:ln>
            <a:noFill/>
          </a:ln>
        </p:spPr>
        <p:txBody>
          <a:bodyPr spcFirstLastPara="1" wrap="square" lIns="91425" tIns="0" rIns="0" bIns="0" anchor="t" anchorCtr="0">
            <a:spAutoFit/>
          </a:bodyPr>
          <a:lstStyle/>
          <a:p>
            <a:pPr marL="82296" lvl="0" indent="-139446" algn="l" rtl="0">
              <a:lnSpc>
                <a:spcPct val="115000"/>
              </a:lnSpc>
              <a:spcBef>
                <a:spcPts val="1200"/>
              </a:spcBef>
              <a:spcAft>
                <a:spcPts val="0"/>
              </a:spcAft>
              <a:buClr>
                <a:schemeClr val="dk1"/>
              </a:buClr>
              <a:buSzPts val="900"/>
              <a:buFont typeface="DM Sans"/>
              <a:buAutoNum type="arabicPeriod"/>
            </a:pPr>
            <a:r>
              <a:rPr lang="en" sz="900">
                <a:solidFill>
                  <a:schemeClr val="dk1"/>
                </a:solidFill>
                <a:latin typeface="DM Sans"/>
                <a:ea typeface="DM Sans"/>
                <a:cs typeface="DM Sans"/>
                <a:sym typeface="DM Sans"/>
              </a:rPr>
              <a:t>Know there is a complex number i such that i</a:t>
            </a:r>
            <a:r>
              <a:rPr lang="en" sz="900" baseline="30000">
                <a:solidFill>
                  <a:schemeClr val="dk1"/>
                </a:solidFill>
                <a:latin typeface="DM Sans"/>
                <a:ea typeface="DM Sans"/>
                <a:cs typeface="DM Sans"/>
                <a:sym typeface="DM Sans"/>
              </a:rPr>
              <a:t>2</a:t>
            </a:r>
            <a:r>
              <a:rPr lang="en" sz="900">
                <a:solidFill>
                  <a:schemeClr val="dk1"/>
                </a:solidFill>
                <a:latin typeface="DM Sans"/>
                <a:ea typeface="DM Sans"/>
                <a:cs typeface="DM Sans"/>
                <a:sym typeface="DM Sans"/>
              </a:rPr>
              <a:t>= –1, and every complex number has the form a+bi with a and b real. </a:t>
            </a:r>
            <a:endParaRPr sz="900">
              <a:solidFill>
                <a:schemeClr val="dk1"/>
              </a:solidFill>
              <a:latin typeface="DM Sans"/>
              <a:ea typeface="DM Sans"/>
              <a:cs typeface="DM Sans"/>
              <a:sym typeface="DM Sans"/>
            </a:endParaRPr>
          </a:p>
          <a:p>
            <a:pPr marL="82296" lvl="0" indent="-139446" algn="l" rtl="0">
              <a:lnSpc>
                <a:spcPct val="115000"/>
              </a:lnSpc>
              <a:spcBef>
                <a:spcPts val="1200"/>
              </a:spcBef>
              <a:spcAft>
                <a:spcPts val="1000"/>
              </a:spcAft>
              <a:buClr>
                <a:schemeClr val="dk1"/>
              </a:buClr>
              <a:buSzPts val="900"/>
              <a:buFont typeface="DM Sans"/>
              <a:buAutoNum type="arabicPeriod"/>
            </a:pPr>
            <a:r>
              <a:rPr lang="en" sz="900">
                <a:solidFill>
                  <a:schemeClr val="dk1"/>
                </a:solidFill>
                <a:latin typeface="DM Sans"/>
                <a:ea typeface="DM Sans"/>
                <a:cs typeface="DM Sans"/>
                <a:sym typeface="DM Sans"/>
              </a:rPr>
              <a:t>Use the relation i</a:t>
            </a:r>
            <a:r>
              <a:rPr lang="en" sz="900" baseline="30000">
                <a:solidFill>
                  <a:schemeClr val="dk1"/>
                </a:solidFill>
                <a:latin typeface="DM Sans"/>
                <a:ea typeface="DM Sans"/>
                <a:cs typeface="DM Sans"/>
                <a:sym typeface="DM Sans"/>
              </a:rPr>
              <a:t>2</a:t>
            </a:r>
            <a:r>
              <a:rPr lang="en" sz="900">
                <a:solidFill>
                  <a:schemeClr val="dk1"/>
                </a:solidFill>
                <a:latin typeface="DM Sans"/>
                <a:ea typeface="DM Sans"/>
                <a:cs typeface="DM Sans"/>
                <a:sym typeface="DM Sans"/>
              </a:rPr>
              <a:t>= –1 and the commutative, associative, and distributive properties to add, subtract, and multiply complex numbers.  </a:t>
            </a:r>
            <a:endParaRPr sz="900">
              <a:solidFill>
                <a:schemeClr val="dk1"/>
              </a:solidFill>
              <a:latin typeface="DM Sans"/>
              <a:ea typeface="DM Sans"/>
              <a:cs typeface="DM Sans"/>
              <a:sym typeface="DM Sans"/>
            </a:endParaRPr>
          </a:p>
        </p:txBody>
      </p:sp>
      <p:sp>
        <p:nvSpPr>
          <p:cNvPr id="227" name="Google Shape;227;p40"/>
          <p:cNvSpPr txBox="1"/>
          <p:nvPr/>
        </p:nvSpPr>
        <p:spPr>
          <a:xfrm>
            <a:off x="5174775" y="303450"/>
            <a:ext cx="3512700" cy="347100"/>
          </a:xfrm>
          <a:prstGeom prst="rect">
            <a:avLst/>
          </a:prstGeom>
          <a:noFill/>
          <a:ln>
            <a:noFill/>
          </a:ln>
        </p:spPr>
        <p:txBody>
          <a:bodyPr spcFirstLastPara="1" wrap="square" lIns="0" tIns="0" rIns="0" bIns="0" anchor="t" anchorCtr="0">
            <a:spAutoFit/>
          </a:bodyPr>
          <a:lstStyle/>
          <a:p>
            <a:pPr marL="0" lvl="0" indent="0" algn="l" rtl="0">
              <a:lnSpc>
                <a:spcPct val="105000"/>
              </a:lnSpc>
              <a:spcBef>
                <a:spcPts val="0"/>
              </a:spcBef>
              <a:spcAft>
                <a:spcPts val="0"/>
              </a:spcAft>
              <a:buNone/>
            </a:pPr>
            <a:r>
              <a:rPr lang="en" sz="1100" b="1">
                <a:solidFill>
                  <a:schemeClr val="dk1"/>
                </a:solidFill>
                <a:latin typeface="DM Sans"/>
                <a:ea typeface="DM Sans"/>
                <a:cs typeface="DM Sans"/>
                <a:sym typeface="DM Sans"/>
              </a:rPr>
              <a:t>Perform arithmetic operations with complex numbers. </a:t>
            </a:r>
            <a:endParaRPr sz="1100" b="1">
              <a:latin typeface="DM Sans"/>
              <a:ea typeface="DM Sans"/>
              <a:cs typeface="DM Sans"/>
              <a:sym typeface="DM Sans"/>
            </a:endParaRPr>
          </a:p>
        </p:txBody>
      </p:sp>
      <p:sp>
        <p:nvSpPr>
          <p:cNvPr id="228" name="Google Shape;228;p40"/>
          <p:cNvSpPr txBox="1"/>
          <p:nvPr/>
        </p:nvSpPr>
        <p:spPr>
          <a:xfrm>
            <a:off x="5174775" y="2428025"/>
            <a:ext cx="3402000" cy="297900"/>
          </a:xfrm>
          <a:prstGeom prst="rect">
            <a:avLst/>
          </a:prstGeom>
          <a:noFill/>
          <a:ln>
            <a:noFill/>
          </a:ln>
        </p:spPr>
        <p:txBody>
          <a:bodyPr spcFirstLastPara="1" wrap="square" lIns="91425" tIns="0" rIns="0" bIns="0" anchor="t" anchorCtr="0">
            <a:spAutoFit/>
          </a:bodyPr>
          <a:lstStyle/>
          <a:p>
            <a:pPr marL="82296" lvl="0" indent="-139446" algn="l" rtl="0">
              <a:lnSpc>
                <a:spcPct val="115000"/>
              </a:lnSpc>
              <a:spcBef>
                <a:spcPts val="1200"/>
              </a:spcBef>
              <a:spcAft>
                <a:spcPts val="1000"/>
              </a:spcAft>
              <a:buClr>
                <a:schemeClr val="dk1"/>
              </a:buClr>
              <a:buSzPts val="900"/>
              <a:buFont typeface="DM Sans"/>
              <a:buAutoNum type="arabicPeriod" startAt="7"/>
            </a:pPr>
            <a:r>
              <a:rPr lang="en" sz="900">
                <a:solidFill>
                  <a:schemeClr val="dk1"/>
                </a:solidFill>
                <a:latin typeface="DM Sans"/>
                <a:ea typeface="DM Sans"/>
                <a:cs typeface="DM Sans"/>
                <a:sym typeface="DM Sans"/>
              </a:rPr>
              <a:t>Solve quadratic equations with real coefficients that have complex solutions. </a:t>
            </a:r>
            <a:endParaRPr sz="900">
              <a:solidFill>
                <a:schemeClr val="dk1"/>
              </a:solidFill>
              <a:latin typeface="DM Sans"/>
              <a:ea typeface="DM Sans"/>
              <a:cs typeface="DM Sans"/>
              <a:sym typeface="DM Sans"/>
            </a:endParaRPr>
          </a:p>
        </p:txBody>
      </p:sp>
      <p:sp>
        <p:nvSpPr>
          <p:cNvPr id="229" name="Google Shape;229;p40"/>
          <p:cNvSpPr txBox="1"/>
          <p:nvPr/>
        </p:nvSpPr>
        <p:spPr>
          <a:xfrm>
            <a:off x="5174775" y="1979850"/>
            <a:ext cx="3512700" cy="347100"/>
          </a:xfrm>
          <a:prstGeom prst="rect">
            <a:avLst/>
          </a:prstGeom>
          <a:noFill/>
          <a:ln>
            <a:noFill/>
          </a:ln>
        </p:spPr>
        <p:txBody>
          <a:bodyPr spcFirstLastPara="1" wrap="square" lIns="0" tIns="0" rIns="0" bIns="0" anchor="t" anchorCtr="0">
            <a:spAutoFit/>
          </a:bodyPr>
          <a:lstStyle/>
          <a:p>
            <a:pPr marL="0" lvl="0" indent="0" algn="l" rtl="0">
              <a:lnSpc>
                <a:spcPct val="105000"/>
              </a:lnSpc>
              <a:spcBef>
                <a:spcPts val="0"/>
              </a:spcBef>
              <a:spcAft>
                <a:spcPts val="0"/>
              </a:spcAft>
              <a:buNone/>
            </a:pPr>
            <a:r>
              <a:rPr lang="en" sz="1100" b="1">
                <a:solidFill>
                  <a:schemeClr val="dk1"/>
                </a:solidFill>
                <a:latin typeface="DM Sans"/>
                <a:ea typeface="DM Sans"/>
                <a:cs typeface="DM Sans"/>
                <a:sym typeface="DM Sans"/>
              </a:rPr>
              <a:t>Use complex numbers in polynomial identities and equations. </a:t>
            </a:r>
            <a:endParaRPr sz="1100" b="1">
              <a:latin typeface="DM Sans"/>
              <a:ea typeface="DM Sans"/>
              <a:cs typeface="DM Sans"/>
              <a:sym typeface="DM Sans"/>
            </a:endParaRPr>
          </a:p>
        </p:txBody>
      </p:sp>
      <p:sp>
        <p:nvSpPr>
          <p:cNvPr id="230" name="Google Shape;230;p40"/>
          <p:cNvSpPr/>
          <p:nvPr/>
        </p:nvSpPr>
        <p:spPr>
          <a:xfrm>
            <a:off x="5365925" y="3906250"/>
            <a:ext cx="3155700" cy="5979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40"/>
          <p:cNvSpPr txBox="1"/>
          <p:nvPr/>
        </p:nvSpPr>
        <p:spPr>
          <a:xfrm>
            <a:off x="5570175" y="4021150"/>
            <a:ext cx="2721900" cy="384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300" b="1">
                <a:solidFill>
                  <a:srgbClr val="C9FC8D"/>
                </a:solidFill>
                <a:latin typeface="DM Sans"/>
                <a:ea typeface="DM Sans"/>
                <a:cs typeface="DM Sans"/>
                <a:sym typeface="DM Sans"/>
              </a:rPr>
              <a:t>Share your thinking!</a:t>
            </a:r>
            <a:endParaRPr sz="1300" b="1">
              <a:solidFill>
                <a:srgbClr val="C9FC8D"/>
              </a:solidFill>
              <a:latin typeface="DM Sans"/>
              <a:ea typeface="DM Sans"/>
              <a:cs typeface="DM Sans"/>
              <a:sym typeface="DM Sans"/>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Gameday">
  <a:themeElements>
    <a:clrScheme name="Gameday">
      <a:dk1>
        <a:srgbClr val="4285F4"/>
      </a:dk1>
      <a:lt1>
        <a:srgbClr val="FFFFFF"/>
      </a:lt1>
      <a:dk2>
        <a:srgbClr val="666666"/>
      </a:dk2>
      <a:lt2>
        <a:srgbClr val="D9D9D9"/>
      </a:lt2>
      <a:accent1>
        <a:srgbClr val="455A64"/>
      </a:accent1>
      <a:accent2>
        <a:srgbClr val="607D8B"/>
      </a:accent2>
      <a:accent3>
        <a:srgbClr val="FF5722"/>
      </a:accent3>
      <a:accent4>
        <a:srgbClr val="D84315"/>
      </a:accent4>
      <a:accent5>
        <a:srgbClr val="1C3AA9"/>
      </a:accent5>
      <a:accent6>
        <a:srgbClr val="FFAB40"/>
      </a:accent6>
      <a:hlink>
        <a:srgbClr val="1C3AA9"/>
      </a:hlink>
      <a:folHlink>
        <a:srgbClr val="1C3A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5459</Words>
  <Application>Microsoft Macintosh PowerPoint</Application>
  <PresentationFormat>On-screen Show (16:9)</PresentationFormat>
  <Paragraphs>529</Paragraphs>
  <Slides>54</Slides>
  <Notes>54</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54</vt:i4>
      </vt:variant>
    </vt:vector>
  </HeadingPairs>
  <TitlesOfParts>
    <vt:vector size="65" baseType="lpstr">
      <vt:lpstr>IBM Plex Sans</vt:lpstr>
      <vt:lpstr>NanumMyeongjo ExtraBold</vt:lpstr>
      <vt:lpstr>Roboto</vt:lpstr>
      <vt:lpstr>Nanum Myeongjo</vt:lpstr>
      <vt:lpstr>Arial</vt:lpstr>
      <vt:lpstr>DM Sans Medium</vt:lpstr>
      <vt:lpstr>Alfa Slab One</vt:lpstr>
      <vt:lpstr>DM Sans</vt:lpstr>
      <vt:lpstr>Proxima Nova</vt:lpstr>
      <vt:lpstr>Simple Light</vt:lpstr>
      <vt:lpstr>Gameday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Ruth McKenna</cp:lastModifiedBy>
  <cp:revision>1</cp:revision>
  <dcterms:modified xsi:type="dcterms:W3CDTF">2023-12-29T17:34:18Z</dcterms:modified>
</cp:coreProperties>
</file>