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IBM Plex Sans"/>
      <p:regular r:id="rId61"/>
      <p:bold r:id="rId62"/>
      <p:italic r:id="rId63"/>
      <p:boldItalic r:id="rId64"/>
    </p:embeddedFont>
    <p:embeddedFont>
      <p:font typeface="DM Sans Medium"/>
      <p:regular r:id="rId65"/>
      <p:bold r:id="rId66"/>
      <p:italic r:id="rId67"/>
      <p:boldItalic r:id="rId68"/>
    </p:embeddedFont>
    <p:embeddedFont>
      <p:font typeface="Proxima Nova"/>
      <p:regular r:id="rId69"/>
      <p:bold r:id="rId70"/>
      <p:italic r:id="rId71"/>
      <p:boldItalic r:id="rId72"/>
    </p:embeddedFont>
    <p:embeddedFont>
      <p:font typeface="Roboto"/>
      <p:regular r:id="rId73"/>
      <p:bold r:id="rId74"/>
      <p:italic r:id="rId75"/>
      <p:boldItalic r:id="rId76"/>
    </p:embeddedFont>
    <p:embeddedFont>
      <p:font typeface="NanumMyeongjo ExtraBold"/>
      <p:bold r:id="rId77"/>
    </p:embeddedFont>
    <p:embeddedFont>
      <p:font typeface="DM Sans Light"/>
      <p:regular r:id="rId78"/>
      <p:bold r:id="rId79"/>
      <p:italic r:id="rId80"/>
      <p:boldItalic r:id="rId81"/>
    </p:embeddedFont>
    <p:embeddedFont>
      <p:font typeface="DM Sans"/>
      <p:regular r:id="rId82"/>
      <p:bold r:id="rId83"/>
      <p:italic r:id="rId84"/>
      <p:boldItalic r:id="rId85"/>
    </p:embeddedFont>
    <p:embeddedFont>
      <p:font typeface="Nanum Myeongjo"/>
      <p:regular r:id="rId86"/>
      <p:bold r:id="rId87"/>
    </p:embeddedFont>
    <p:embeddedFont>
      <p:font typeface="Alfa Slab One"/>
      <p:regular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89" roundtripDataSignature="AMtx7mg6OQRi/m+3UJc82Z9QtWVg1m2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209A93-2E56-4832-B06E-EBF6D9A04682}">
  <a:tblStyle styleId="{59209A93-2E56-4832-B06E-EBF6D9A04682}"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A8C6EF3-D3B2-411F-A684-9F9439B13B19}" styleName="Table_1">
    <a:wholeTbl>
      <a:tcTxStyle b="off" i="off">
        <a:font>
          <a:latin typeface="Cambria"/>
          <a:ea typeface="Cambria"/>
          <a:cs typeface="Cambria"/>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DMSans-italic.fntdata"/><Relationship Id="rId83" Type="http://schemas.openxmlformats.org/officeDocument/2006/relationships/font" Target="fonts/DMSans-bold.fntdata"/><Relationship Id="rId42" Type="http://schemas.openxmlformats.org/officeDocument/2006/relationships/slide" Target="slides/slide35.xml"/><Relationship Id="rId86" Type="http://schemas.openxmlformats.org/officeDocument/2006/relationships/font" Target="fonts/NanumMyeongjo-regular.fntdata"/><Relationship Id="rId41" Type="http://schemas.openxmlformats.org/officeDocument/2006/relationships/slide" Target="slides/slide34.xml"/><Relationship Id="rId85" Type="http://schemas.openxmlformats.org/officeDocument/2006/relationships/font" Target="fonts/DMSans-boldItalic.fntdata"/><Relationship Id="rId44" Type="http://schemas.openxmlformats.org/officeDocument/2006/relationships/slide" Target="slides/slide37.xml"/><Relationship Id="rId88" Type="http://schemas.openxmlformats.org/officeDocument/2006/relationships/font" Target="fonts/AlfaSlabOne-regular.fntdata"/><Relationship Id="rId43" Type="http://schemas.openxmlformats.org/officeDocument/2006/relationships/slide" Target="slides/slide36.xml"/><Relationship Id="rId87" Type="http://schemas.openxmlformats.org/officeDocument/2006/relationships/font" Target="fonts/NanumMyeongjo-bold.fntdata"/><Relationship Id="rId46" Type="http://schemas.openxmlformats.org/officeDocument/2006/relationships/slide" Target="slides/slide39.xml"/><Relationship Id="rId45" Type="http://schemas.openxmlformats.org/officeDocument/2006/relationships/slide" Target="slides/slide38.xml"/><Relationship Id="rId89" Type="http://customschemas.google.com/relationships/presentationmetadata" Target="metadata"/><Relationship Id="rId80" Type="http://schemas.openxmlformats.org/officeDocument/2006/relationships/font" Target="fonts/DMSansLight-italic.fntdata"/><Relationship Id="rId82" Type="http://schemas.openxmlformats.org/officeDocument/2006/relationships/font" Target="fonts/DMSans-regular.fntdata"/><Relationship Id="rId81" Type="http://schemas.openxmlformats.org/officeDocument/2006/relationships/font" Target="fonts/DMSans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ProximaNova-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NanumMyeongjoExtraBold-bold.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79" Type="http://schemas.openxmlformats.org/officeDocument/2006/relationships/font" Target="fonts/DMSansLight-bold.fntdata"/><Relationship Id="rId34" Type="http://schemas.openxmlformats.org/officeDocument/2006/relationships/slide" Target="slides/slide27.xml"/><Relationship Id="rId78" Type="http://schemas.openxmlformats.org/officeDocument/2006/relationships/font" Target="fonts/DMSansLight-regular.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bold.fntdata"/><Relationship Id="rId61" Type="http://schemas.openxmlformats.org/officeDocument/2006/relationships/font" Target="fonts/IBMPlexSans-regular.fntdata"/><Relationship Id="rId20" Type="http://schemas.openxmlformats.org/officeDocument/2006/relationships/slide" Target="slides/slide13.xml"/><Relationship Id="rId64" Type="http://schemas.openxmlformats.org/officeDocument/2006/relationships/font" Target="fonts/IBMPlexSans-boldItalic.fntdata"/><Relationship Id="rId63" Type="http://schemas.openxmlformats.org/officeDocument/2006/relationships/font" Target="fonts/IBMPlexSans-italic.fntdata"/><Relationship Id="rId22" Type="http://schemas.openxmlformats.org/officeDocument/2006/relationships/slide" Target="slides/slide15.xml"/><Relationship Id="rId66" Type="http://schemas.openxmlformats.org/officeDocument/2006/relationships/font" Target="fonts/DMSansMedium-bold.fntdata"/><Relationship Id="rId21" Type="http://schemas.openxmlformats.org/officeDocument/2006/relationships/slide" Target="slides/slide14.xml"/><Relationship Id="rId65" Type="http://schemas.openxmlformats.org/officeDocument/2006/relationships/font" Target="fonts/DMSansMedium-regular.fntdata"/><Relationship Id="rId24" Type="http://schemas.openxmlformats.org/officeDocument/2006/relationships/slide" Target="slides/slide17.xml"/><Relationship Id="rId68" Type="http://schemas.openxmlformats.org/officeDocument/2006/relationships/font" Target="fonts/DMSansMedium-boldItalic.fntdata"/><Relationship Id="rId23" Type="http://schemas.openxmlformats.org/officeDocument/2006/relationships/slide" Target="slides/slide16.xml"/><Relationship Id="rId67" Type="http://schemas.openxmlformats.org/officeDocument/2006/relationships/font" Target="fonts/DMSansMedium-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1YlVPbptTB8nTf_D-Js6OTefEGyMTeQcNh6iiQCXjQ/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dd.org/the-desig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a:t>
            </a:r>
            <a:r>
              <a:rPr lang="en-GB" u="sng">
                <a:solidFill>
                  <a:schemeClr val="hlink"/>
                </a:solidFill>
                <a:hlinkClick r:id="rId2"/>
              </a:rPr>
              <a:t>https://docs.google.com/document/d/1R1YlVPbptTB8nTf_D-Js6OTefEGyMTeQcNh6iiQCXjQ/edit?usp=sharing</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8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Please see page 10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298450" lvl="0" marL="457200" rtl="0" algn="l">
              <a:lnSpc>
                <a:spcPct val="100000"/>
              </a:lnSpc>
              <a:spcBef>
                <a:spcPts val="0"/>
              </a:spcBef>
              <a:spcAft>
                <a:spcPts val="0"/>
              </a:spcAft>
              <a:buSzPts val="1100"/>
              <a:buChar char="●"/>
            </a:pPr>
            <a:r>
              <a:rPr lang="en-GB"/>
              <a:t>Thunder and Lightning: </a:t>
            </a:r>
            <a:endParaRPr/>
          </a:p>
          <a:p>
            <a:pPr indent="-298450" lvl="1" marL="914400" rtl="0" algn="l">
              <a:lnSpc>
                <a:spcPct val="100000"/>
              </a:lnSpc>
              <a:spcBef>
                <a:spcPts val="0"/>
              </a:spcBef>
              <a:spcAft>
                <a:spcPts val="0"/>
              </a:spcAft>
              <a:buSzPts val="1100"/>
              <a:buChar char="○"/>
            </a:pPr>
            <a:r>
              <a:rPr lang="en-GB"/>
              <a:t>100.b: Reason with units in problems, formulas, and data displays to solve problems. , </a:t>
            </a:r>
            <a:endParaRPr/>
          </a:p>
          <a:p>
            <a:pPr indent="-298450" lvl="1" marL="914400" rtl="0" algn="l">
              <a:lnSpc>
                <a:spcPct val="100000"/>
              </a:lnSpc>
              <a:spcBef>
                <a:spcPts val="0"/>
              </a:spcBef>
              <a:spcAft>
                <a:spcPts val="0"/>
              </a:spcAft>
              <a:buSzPts val="1100"/>
              <a:buChar char="○"/>
            </a:pPr>
            <a:r>
              <a:rPr lang="en-GB"/>
              <a:t>100.f: Solve real-world problems involving distances, intervals of time, liquid volume, mass, money, and other situations where operations with fractions and decimals are appropriate.</a:t>
            </a:r>
            <a:endParaRPr/>
          </a:p>
          <a:p>
            <a:pPr indent="-298450" lvl="0" marL="457200" rtl="0" algn="l">
              <a:lnSpc>
                <a:spcPct val="100000"/>
              </a:lnSpc>
              <a:spcBef>
                <a:spcPts val="0"/>
              </a:spcBef>
              <a:spcAft>
                <a:spcPts val="0"/>
              </a:spcAft>
              <a:buSzPts val="1100"/>
              <a:buChar char="●"/>
            </a:pPr>
            <a:r>
              <a:rPr lang="en-GB"/>
              <a:t>Traffic Jam:</a:t>
            </a:r>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100.b: Reason with units in problems, formulas, and data displays to solve problems. ,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100.f: Solve real-world problems involving distances, intervals of time, liquid volume, mass, money, and other situations where operations with fractions and decimals are appropriate.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100.c: Interpret simple numeric and algebraic expressions that arise in applications in terms of the context.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quotes with group as a way to give insight into the </a:t>
            </a:r>
            <a:r>
              <a:rPr i="1" lang="en-GB">
                <a:solidFill>
                  <a:schemeClr val="dk1"/>
                </a:solidFill>
              </a:rPr>
              <a:t>why</a:t>
            </a:r>
            <a:r>
              <a:rPr lang="en-GB">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consider </a:t>
            </a:r>
            <a:r>
              <a:rPr i="1" lang="en-GB">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100.g: Solve real-world problems involving area and perimeter of polygons, as well as surface area and volume of prisms and pyramids.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rPr>
              <a:t>100.b Reason with units in problems, formulas, and data displays to solve problems. </a:t>
            </a:r>
            <a:endParaRPr b="1">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60540a4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60540a4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Let participants know that since we will be looking at student work, it is important to maintain an asset orientation and avoid deficit labels.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a participant to read the quote out loud.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From: University of Washington’s Teacher Education by Design’s primer: </a:t>
            </a:r>
            <a:r>
              <a:rPr lang="en-GB" u="sng">
                <a:solidFill>
                  <a:schemeClr val="hlink"/>
                </a:solidFill>
                <a:hlinkClick r:id="rId2"/>
              </a:rPr>
              <a:t>https://tedd.org/the-design/</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3-5 minutes for folks to complete activity, and up to 10 for share out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9 - Kristen #1c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4: Jenny #3</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17 -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14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100.a: Identify quantities of interest for modeling purposes.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18 -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14: Grace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15 - Grace #2</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4"/>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4"/>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3"/>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3"/>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3"/>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3"/>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6"/>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6"/>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8"/>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8"/>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8"/>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8"/>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8"/>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5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5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0"/>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0"/>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0"/>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0"/>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3"/>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7"/>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7"/>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7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7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7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7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7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1.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docs.google.com/forms/d/e/1FAIpQLSdwfE1xhmYaIAfKkraOt9lDMlaJ4A3_Bds4JJYxhPevmn-iSg/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docs.google.com/forms/d/e/1FAIpQLSdwfE1xhmYaIAfKkraOt9lDMlaJ4A3_Bds4JJYxhPevmn-iSg/viewfor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docs.google.com/forms/d/e/1FAIpQLSdwfE1xhmYaIAfKkraOt9lDMlaJ4A3_Bds4JJYxhPevmn-iSg/viewfo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GB"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A </a:t>
            </a:r>
            <a:r>
              <a:rPr b="0" i="0" lang="en-GB"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GB" sz="1400" u="none" cap="none" strike="noStrike">
                <a:solidFill>
                  <a:srgbClr val="83FF36"/>
                </a:solidFill>
                <a:latin typeface="Nanum Myeongjo"/>
                <a:ea typeface="Nanum Myeongjo"/>
                <a:cs typeface="Nanum Myeongjo"/>
                <a:sym typeface="Nanum Myeongjo"/>
              </a:rPr>
              <a:t> </a:t>
            </a:r>
            <a:r>
              <a:rPr b="0" i="0" lang="en-GB" sz="1400" u="none" cap="none" strike="noStrike">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1" name="Shape 231"/>
        <p:cNvGrpSpPr/>
        <p:nvPr/>
      </p:nvGrpSpPr>
      <p:grpSpPr>
        <a:xfrm>
          <a:off x="0" y="0"/>
          <a:ext cx="0" cy="0"/>
          <a:chOff x="0" y="0"/>
          <a:chExt cx="0" cy="0"/>
        </a:xfrm>
      </p:grpSpPr>
      <p:sp>
        <p:nvSpPr>
          <p:cNvPr id="232" name="Google Shape;232;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M213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34" name="Google Shape;234;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35" name="Google Shape;235;p10"/>
          <p:cNvGraphicFramePr/>
          <p:nvPr/>
        </p:nvGraphicFramePr>
        <p:xfrm>
          <a:off x="618350" y="1188650"/>
          <a:ext cx="3000000" cy="3000000"/>
        </p:xfrm>
        <a:graphic>
          <a:graphicData uri="http://schemas.openxmlformats.org/drawingml/2006/table">
            <a:tbl>
              <a:tblPr>
                <a:noFill/>
                <a:tableStyleId>{59209A93-2E56-4832-B06E-EBF6D9A04682}</a:tableStyleId>
              </a:tblPr>
              <a:tblGrid>
                <a:gridCol w="1336450"/>
                <a:gridCol w="6570850"/>
              </a:tblGrid>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that probability is a long run relative frequency.</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Determine probabilities of single and multiple events using Bayesian reasoning.</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Reason about the mathematical consequences of certain prior events.</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likelihood predictions for discrete and continuous probability distributions.</a:t>
                      </a:r>
                      <a:endParaRPr sz="1100" u="none" cap="none" strike="noStrike">
                        <a:solidFill>
                          <a:srgbClr val="1F1F1F"/>
                        </a:solidFill>
                      </a:endParaRPr>
                    </a:p>
                  </a:txBody>
                  <a:tcPr marT="63500" marB="63500" marR="63500" marL="63500"/>
                </a:tc>
              </a:tr>
              <a:tr h="702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how sampling distributions, developed through simulation, are used to make likelihood predictions.</a:t>
                      </a:r>
                      <a:endParaRPr sz="1100" u="none" cap="none" strike="noStrike">
                        <a:solidFill>
                          <a:srgbClr val="1F1F1F"/>
                        </a:solidFill>
                      </a:endParaRPr>
                    </a:p>
                  </a:txBody>
                  <a:tcPr marT="63500" marB="63500" marR="63500" marL="6350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9" name="Shape 239"/>
        <p:cNvGrpSpPr/>
        <p:nvPr/>
      </p:nvGrpSpPr>
      <p:grpSpPr>
        <a:xfrm>
          <a:off x="0" y="0"/>
          <a:ext cx="0" cy="0"/>
          <a:chOff x="0" y="0"/>
          <a:chExt cx="0" cy="0"/>
        </a:xfrm>
      </p:grpSpPr>
      <p:graphicFrame>
        <p:nvGraphicFramePr>
          <p:cNvPr id="240" name="Google Shape;240;p11"/>
          <p:cNvGraphicFramePr/>
          <p:nvPr/>
        </p:nvGraphicFramePr>
        <p:xfrm>
          <a:off x="618350" y="1188650"/>
          <a:ext cx="3000000" cy="3000000"/>
        </p:xfrm>
        <a:graphic>
          <a:graphicData uri="http://schemas.openxmlformats.org/drawingml/2006/table">
            <a:tbl>
              <a:tblPr>
                <a:noFill/>
                <a:tableStyleId>{59209A93-2E56-4832-B06E-EBF6D9A04682}</a:tableStyleId>
              </a:tblPr>
              <a:tblGrid>
                <a:gridCol w="1336450"/>
                <a:gridCol w="6570850"/>
              </a:tblGrid>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that probability is a long run relative frequency.</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Determine probabilities of single and multiple events using Bayesian reasoning.</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Reason about the mathematical consequences of certain prior events.</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likelihood predictions for discrete and continuous probability distributions.</a:t>
                      </a:r>
                      <a:endParaRPr sz="1100" u="none" cap="none" strike="noStrike">
                        <a:solidFill>
                          <a:srgbClr val="1F1F1F"/>
                        </a:solidFill>
                      </a:endParaRPr>
                    </a:p>
                  </a:txBody>
                  <a:tcPr marT="63500" marB="63500" marR="63500" marL="63500"/>
                </a:tc>
              </a:tr>
              <a:tr h="702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how sampling distributions, developed through simulation, are used to make likelihood predictions.</a:t>
                      </a:r>
                      <a:endParaRPr sz="1100" u="none" cap="none" strike="noStrike">
                        <a:solidFill>
                          <a:srgbClr val="1F1F1F"/>
                        </a:solidFill>
                      </a:endParaRPr>
                    </a:p>
                  </a:txBody>
                  <a:tcPr marT="63500" marB="63500" marR="63500" marL="63500"/>
                </a:tc>
              </a:tr>
            </a:tbl>
          </a:graphicData>
        </a:graphic>
      </p:graphicFrame>
      <p:sp>
        <p:nvSpPr>
          <p:cNvPr id="241" name="Google Shape;241;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M213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3" name="Google Shape;243;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44" name="Google Shape;244;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txBox="1"/>
          <p:nvPr/>
        </p:nvSpPr>
        <p:spPr>
          <a:xfrm>
            <a:off x="6823325" y="2752350"/>
            <a:ext cx="13860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Put in the chat: Which ideas connect to what your group came up with?</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9" name="Shape 249"/>
        <p:cNvGrpSpPr/>
        <p:nvPr/>
      </p:nvGrpSpPr>
      <p:grpSpPr>
        <a:xfrm>
          <a:off x="0" y="0"/>
          <a:ext cx="0" cy="0"/>
          <a:chOff x="0" y="0"/>
          <a:chExt cx="0" cy="0"/>
        </a:xfrm>
      </p:grpSpPr>
      <p:graphicFrame>
        <p:nvGraphicFramePr>
          <p:cNvPr id="250" name="Google Shape;250;p12"/>
          <p:cNvGraphicFramePr/>
          <p:nvPr/>
        </p:nvGraphicFramePr>
        <p:xfrm>
          <a:off x="345075" y="1150950"/>
          <a:ext cx="3000000" cy="3000000"/>
        </p:xfrm>
        <a:graphic>
          <a:graphicData uri="http://schemas.openxmlformats.org/drawingml/2006/table">
            <a:tbl>
              <a:tblPr>
                <a:noFill/>
                <a:tableStyleId>{4A8C6EF3-D3B2-411F-A684-9F9439B13B19}</a:tableStyleId>
              </a:tblPr>
              <a:tblGrid>
                <a:gridCol w="2505075"/>
                <a:gridCol w="4219575"/>
              </a:tblGrid>
              <a:tr h="44195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Content and Practice Expectations</a:t>
                      </a:r>
                      <a:endParaRPr b="1" sz="1000" u="none" cap="none" strike="noStrike">
                        <a:solidFill>
                          <a:srgbClr val="FFFFFF"/>
                        </a:solidFill>
                        <a:latin typeface="IBM Plex Sans"/>
                        <a:ea typeface="IBM Plex Sans"/>
                        <a:cs typeface="IBM Plex Sans"/>
                        <a:sym typeface="IBM Plex Sans"/>
                      </a:endParaRPr>
                    </a:p>
                  </a:txBody>
                  <a:tcPr marT="63500" marB="63500" marR="63500" marL="63500">
                    <a:solidFill>
                      <a:srgbClr val="66666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Indicators  </a:t>
                      </a:r>
                      <a:endParaRPr b="1" sz="1000" u="none" cap="none" strike="noStrike">
                        <a:solidFill>
                          <a:srgbClr val="FFFFF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Choose an artifact where you…</a:t>
                      </a:r>
                      <a:endParaRPr b="1" sz="1000" u="none" cap="none" strike="noStrike">
                        <a:solidFill>
                          <a:srgbClr val="FFFFFF"/>
                        </a:solidFill>
                        <a:latin typeface="IBM Plex Sans"/>
                        <a:ea typeface="IBM Plex Sans"/>
                        <a:cs typeface="IBM Plex Sans"/>
                        <a:sym typeface="IBM Plex Sans"/>
                      </a:endParaRPr>
                    </a:p>
                  </a:txBody>
                  <a:tcPr marT="63500" marB="63500" marR="63500" marL="63500">
                    <a:solidFill>
                      <a:srgbClr val="666666"/>
                    </a:solidFill>
                  </a:tcPr>
                </a:tc>
              </a:tr>
              <a:tr h="266700">
                <a:tc rowSpan="2">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213.a: Understand that probability is a long run relative frequency.</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 describe probability contextually as a long run relative frequency and understand probabilistic implications for individual trials.</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ii. demonstrate understanding that probability is needed in the field of Data Science in order to provide guiding principles for obtaining information from data.</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rowSpan="2">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213.b: Determine probabilities of single and multiple events using Bayesian reasoning.</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 determine intersection probabilities using the conditional probability formula. </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ii. show and explain the correspondences across representations of compound probabilities (e.g., tree diagrams, two-way tables).</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bl>
          </a:graphicData>
        </a:graphic>
      </p:graphicFrame>
      <p:sp>
        <p:nvSpPr>
          <p:cNvPr id="251" name="Google Shape;251;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M213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3" name="Google Shape;253;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54" name="Google Shape;254;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59" name="Shape 259"/>
        <p:cNvGrpSpPr/>
        <p:nvPr/>
      </p:nvGrpSpPr>
      <p:grpSpPr>
        <a:xfrm>
          <a:off x="0" y="0"/>
          <a:ext cx="0" cy="0"/>
          <a:chOff x="0" y="0"/>
          <a:chExt cx="0" cy="0"/>
        </a:xfrm>
      </p:grpSpPr>
      <p:cxnSp>
        <p:nvCxnSpPr>
          <p:cNvPr id="260" name="Google Shape;260;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1" name="Google Shape;261;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2" name="Google Shape;262;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Cards and Independence</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False Positive Test Results </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3" name="Google Shape;263;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7" name="Shape 267"/>
        <p:cNvGrpSpPr/>
        <p:nvPr/>
      </p:nvGrpSpPr>
      <p:grpSpPr>
        <a:xfrm>
          <a:off x="0" y="0"/>
          <a:ext cx="0" cy="0"/>
          <a:chOff x="0" y="0"/>
          <a:chExt cx="0" cy="0"/>
        </a:xfrm>
      </p:grpSpPr>
      <p:cxnSp>
        <p:nvCxnSpPr>
          <p:cNvPr id="268" name="Google Shape;268;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9" name="Google Shape;269;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0" name="Google Shape;270;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Cards and Independence</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False Positive Test Results </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71" name="Google Shape;271;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2" name="Google Shape;272;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7" name="Shape 277"/>
        <p:cNvGrpSpPr/>
        <p:nvPr/>
      </p:nvGrpSpPr>
      <p:grpSpPr>
        <a:xfrm>
          <a:off x="0" y="0"/>
          <a:ext cx="0" cy="0"/>
          <a:chOff x="0" y="0"/>
          <a:chExt cx="0" cy="0"/>
        </a:xfrm>
      </p:grpSpPr>
      <p:cxnSp>
        <p:nvCxnSpPr>
          <p:cNvPr id="278" name="Google Shape;278;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9" name="Google Shape;279;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80" name="Google Shape;280;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81" name="Google Shape;281;p1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5"/>
          <p:cNvSpPr txBox="1"/>
          <p:nvPr/>
        </p:nvSpPr>
        <p:spPr>
          <a:xfrm>
            <a:off x="6975725" y="296842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83" name="Google Shape;283;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87" name="Shape 287"/>
        <p:cNvGrpSpPr/>
        <p:nvPr/>
      </p:nvGrpSpPr>
      <p:grpSpPr>
        <a:xfrm>
          <a:off x="0" y="0"/>
          <a:ext cx="0" cy="0"/>
          <a:chOff x="0" y="0"/>
          <a:chExt cx="0" cy="0"/>
        </a:xfrm>
      </p:grpSpPr>
      <p:pic>
        <p:nvPicPr>
          <p:cNvPr id="288" name="Google Shape;288;p16"/>
          <p:cNvPicPr preferRelativeResize="0"/>
          <p:nvPr/>
        </p:nvPicPr>
        <p:blipFill rotWithShape="1">
          <a:blip r:embed="rId3">
            <a:alphaModFix/>
          </a:blip>
          <a:srcRect b="0" l="0" r="0" t="0"/>
          <a:stretch/>
        </p:blipFill>
        <p:spPr>
          <a:xfrm rot="432179">
            <a:off x="2764280" y="359560"/>
            <a:ext cx="2773340" cy="1592282"/>
          </a:xfrm>
          <a:prstGeom prst="rect">
            <a:avLst/>
          </a:prstGeom>
          <a:noFill/>
          <a:ln>
            <a:noFill/>
          </a:ln>
        </p:spPr>
      </p:pic>
      <p:sp>
        <p:nvSpPr>
          <p:cNvPr id="289" name="Google Shape;289;p16"/>
          <p:cNvSpPr txBox="1"/>
          <p:nvPr/>
        </p:nvSpPr>
        <p:spPr>
          <a:xfrm>
            <a:off x="5687325" y="601800"/>
            <a:ext cx="28554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b="0" i="0" sz="1400" u="none" cap="none" strike="noStrike">
              <a:solidFill>
                <a:schemeClr val="dk1"/>
              </a:solidFill>
              <a:latin typeface="DM Sans"/>
              <a:ea typeface="DM Sans"/>
              <a:cs typeface="DM Sans"/>
              <a:sym typeface="DM Sans"/>
            </a:endParaRPr>
          </a:p>
        </p:txBody>
      </p:sp>
      <p:sp>
        <p:nvSpPr>
          <p:cNvPr id="290" name="Google Shape;290;p16"/>
          <p:cNvSpPr txBox="1"/>
          <p:nvPr/>
        </p:nvSpPr>
        <p:spPr>
          <a:xfrm>
            <a:off x="3115050" y="6082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60%</a:t>
            </a:r>
            <a:endParaRPr b="0" i="0" sz="9000" u="none" cap="none" strike="noStrike">
              <a:solidFill>
                <a:schemeClr val="dk1"/>
              </a:solidFill>
              <a:latin typeface="Nanum Myeongjo"/>
              <a:ea typeface="Nanum Myeongjo"/>
              <a:cs typeface="Nanum Myeongjo"/>
              <a:sym typeface="Nanum Myeongjo"/>
            </a:endParaRPr>
          </a:p>
        </p:txBody>
      </p:sp>
      <p:cxnSp>
        <p:nvCxnSpPr>
          <p:cNvPr id="291" name="Google Shape;291;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pic>
        <p:nvPicPr>
          <p:cNvPr id="292" name="Google Shape;292;p16"/>
          <p:cNvPicPr preferRelativeResize="0"/>
          <p:nvPr/>
        </p:nvPicPr>
        <p:blipFill rotWithShape="1">
          <a:blip r:embed="rId3">
            <a:alphaModFix/>
          </a:blip>
          <a:srcRect b="0" l="0" r="0" t="0"/>
          <a:stretch/>
        </p:blipFill>
        <p:spPr>
          <a:xfrm rot="432179">
            <a:off x="2764280" y="2308260"/>
            <a:ext cx="2773340" cy="1592282"/>
          </a:xfrm>
          <a:prstGeom prst="rect">
            <a:avLst/>
          </a:prstGeom>
          <a:noFill/>
          <a:ln>
            <a:noFill/>
          </a:ln>
        </p:spPr>
      </p:pic>
      <p:sp>
        <p:nvSpPr>
          <p:cNvPr id="293" name="Google Shape;293;p16"/>
          <p:cNvSpPr txBox="1"/>
          <p:nvPr/>
        </p:nvSpPr>
        <p:spPr>
          <a:xfrm>
            <a:off x="5687325" y="2499600"/>
            <a:ext cx="29511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b="0" i="0" sz="1400" u="none" cap="none" strike="noStrike">
              <a:solidFill>
                <a:schemeClr val="dk1"/>
              </a:solidFill>
              <a:latin typeface="DM Sans"/>
              <a:ea typeface="DM Sans"/>
              <a:cs typeface="DM Sans"/>
              <a:sym typeface="DM Sans"/>
            </a:endParaRPr>
          </a:p>
        </p:txBody>
      </p:sp>
      <p:sp>
        <p:nvSpPr>
          <p:cNvPr id="294" name="Google Shape;294;p16"/>
          <p:cNvSpPr txBox="1"/>
          <p:nvPr/>
        </p:nvSpPr>
        <p:spPr>
          <a:xfrm>
            <a:off x="3115050" y="25569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33%</a:t>
            </a:r>
            <a:endParaRPr b="0" i="0" sz="9000" u="none" cap="none" strike="noStrike">
              <a:solidFill>
                <a:schemeClr val="dk1"/>
              </a:solidFill>
              <a:latin typeface="Nanum Myeongjo"/>
              <a:ea typeface="Nanum Myeongjo"/>
              <a:cs typeface="Nanum Myeongjo"/>
              <a:sym typeface="Nanum Myeongjo"/>
            </a:endParaRPr>
          </a:p>
        </p:txBody>
      </p:sp>
      <p:sp>
        <p:nvSpPr>
          <p:cNvPr id="295" name="Google Shape;295;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
        <p:nvSpPr>
          <p:cNvPr id="296" name="Google Shape;296;p16"/>
          <p:cNvSpPr txBox="1"/>
          <p:nvPr/>
        </p:nvSpPr>
        <p:spPr>
          <a:xfrm>
            <a:off x="3115050" y="361950"/>
            <a:ext cx="8907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About</a:t>
            </a:r>
            <a:endParaRPr b="1" i="0" sz="2000" u="none" cap="none" strike="noStrike">
              <a:solidFill>
                <a:srgbClr val="000000"/>
              </a:solidFill>
              <a:latin typeface="DM Sans"/>
              <a:ea typeface="DM Sans"/>
              <a:cs typeface="DM Sans"/>
              <a:sym typeface="DM Sans"/>
            </a:endParaRPr>
          </a:p>
        </p:txBody>
      </p:sp>
      <p:sp>
        <p:nvSpPr>
          <p:cNvPr id="297" name="Google Shape;297;p16"/>
          <p:cNvSpPr txBox="1"/>
          <p:nvPr/>
        </p:nvSpPr>
        <p:spPr>
          <a:xfrm>
            <a:off x="3115050" y="2310650"/>
            <a:ext cx="7644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Only</a:t>
            </a:r>
            <a:endParaRPr b="1" i="0" sz="2000" u="none" cap="none" strike="noStrik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01" name="Shape 301"/>
        <p:cNvGrpSpPr/>
        <p:nvPr/>
      </p:nvGrpSpPr>
      <p:grpSpPr>
        <a:xfrm>
          <a:off x="0" y="0"/>
          <a:ext cx="0" cy="0"/>
          <a:chOff x="0" y="0"/>
          <a:chExt cx="0" cy="0"/>
        </a:xfrm>
      </p:grpSpPr>
      <p:sp>
        <p:nvSpPr>
          <p:cNvPr id="302" name="Google Shape;302;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3" name="Google Shape;303;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304" name="Google Shape;304;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305" name="Google Shape;305;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6" name="Google Shape;306;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07" name="Google Shape;307;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08" name="Google Shape;308;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09" name="Google Shape;309;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11" name="Google Shape;311;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12" name="Google Shape;312;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7" name="Shape 317"/>
        <p:cNvGrpSpPr/>
        <p:nvPr/>
      </p:nvGrpSpPr>
      <p:grpSpPr>
        <a:xfrm>
          <a:off x="0" y="0"/>
          <a:ext cx="0" cy="0"/>
          <a:chOff x="0" y="0"/>
          <a:chExt cx="0" cy="0"/>
        </a:xfrm>
      </p:grpSpPr>
      <p:cxnSp>
        <p:nvCxnSpPr>
          <p:cNvPr id="318" name="Google Shape;318;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19" name="Google Shape;319;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Expectations </a:t>
            </a:r>
            <a:br>
              <a:rPr b="0" i="0" lang="en-GB" sz="5200" u="none" cap="none" strike="noStrike">
                <a:solidFill>
                  <a:schemeClr val="dk1"/>
                </a:solidFill>
                <a:latin typeface="Nanum Myeongjo"/>
                <a:ea typeface="Nanum Myeongjo"/>
                <a:cs typeface="Nanum Myeongjo"/>
                <a:sym typeface="Nanum Myeongjo"/>
              </a:rPr>
            </a:br>
            <a:r>
              <a:rPr b="0" i="0" lang="en-GB"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20" name="Google Shape;320;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4" name="Shape 324"/>
        <p:cNvGrpSpPr/>
        <p:nvPr/>
      </p:nvGrpSpPr>
      <p:grpSpPr>
        <a:xfrm>
          <a:off x="0" y="0"/>
          <a:ext cx="0" cy="0"/>
          <a:chOff x="0" y="0"/>
          <a:chExt cx="0" cy="0"/>
        </a:xfrm>
      </p:grpSpPr>
      <p:cxnSp>
        <p:nvCxnSpPr>
          <p:cNvPr id="325" name="Google Shape;325;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26" name="Google Shape;326;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27" name="Google Shape;327;p19"/>
          <p:cNvSpPr txBox="1"/>
          <p:nvPr/>
        </p:nvSpPr>
        <p:spPr>
          <a:xfrm>
            <a:off x="615900" y="1141350"/>
            <a:ext cx="5917800" cy="317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Explain to students that they are going to create a class playlist and identify the genre categories they are in. The goal is to represent four-six different genres in the class playlist in order to make the probabilities more meaningful and to create a program that isn’t too unruly. Have students and a partner write a list of 10 of their favorite songs, including the title and artist, then identify the genre category for each song.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Once pairs have their lists of songs and genres, bring the class together. Ask them to share the genres in their list. Consider organizing this like a whip around with new ideas only: after the first pair shares their genres, have each pair share only new genres to add to the list. If there are more or less than four-six genres generated by the class, start a conversation with them about needing to consolidate or expand the list. Have pairs input their final 10 song choices into a Google Form (it can look like </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this</a:t>
            </a:r>
            <a:r>
              <a:rPr b="0" i="0" lang="en-GB" sz="1300" u="none" cap="none" strike="noStrike">
                <a:solidFill>
                  <a:schemeClr val="lt1"/>
                </a:solidFill>
                <a:latin typeface="DM Sans"/>
                <a:ea typeface="DM Sans"/>
                <a:cs typeface="DM Sans"/>
                <a:sym typeface="DM Sans"/>
              </a:rPr>
              <a:t>). Generate the spreadsheet from the form and share a copy with the students. </a:t>
            </a:r>
            <a:endParaRPr b="0" i="0" sz="1800" u="none" cap="none" strike="noStrike">
              <a:solidFill>
                <a:schemeClr val="lt1"/>
              </a:solidFill>
              <a:latin typeface="DM Sans"/>
              <a:ea typeface="DM Sans"/>
              <a:cs typeface="DM Sans"/>
              <a:sym typeface="DM Sans"/>
            </a:endParaRPr>
          </a:p>
        </p:txBody>
      </p:sp>
      <p:sp>
        <p:nvSpPr>
          <p:cNvPr id="328" name="Google Shape;328;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29" name="Google Shape;329;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GB" sz="6400" u="none" cap="none" strike="noStrike">
                <a:solidFill>
                  <a:srgbClr val="000000"/>
                </a:solidFill>
                <a:latin typeface="Nanum Myeongjo"/>
                <a:ea typeface="Nanum Myeongjo"/>
                <a:cs typeface="Nanum Myeongjo"/>
                <a:sym typeface="Nanum Myeongjo"/>
              </a:rPr>
              <a:t>M213 Overview</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DM Sans Medium"/>
                <a:ea typeface="DM Sans Medium"/>
                <a:cs typeface="DM Sans Medium"/>
                <a:sym typeface="DM Sans Medium"/>
              </a:rPr>
              <a:t>Month XX, XXXX</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615900" y="1880150"/>
            <a:ext cx="43407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4" name="Shape 334"/>
        <p:cNvGrpSpPr/>
        <p:nvPr/>
      </p:nvGrpSpPr>
      <p:grpSpPr>
        <a:xfrm>
          <a:off x="0" y="0"/>
          <a:ext cx="0" cy="0"/>
          <a:chOff x="0" y="0"/>
          <a:chExt cx="0" cy="0"/>
        </a:xfrm>
      </p:grpSpPr>
      <p:cxnSp>
        <p:nvCxnSpPr>
          <p:cNvPr id="335" name="Google Shape;335;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6" name="Google Shape;336;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7" name="Google Shape;337;p20"/>
          <p:cNvSpPr txBox="1"/>
          <p:nvPr/>
        </p:nvSpPr>
        <p:spPr>
          <a:xfrm>
            <a:off x="615900" y="368375"/>
            <a:ext cx="70974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38" name="Google Shape;338;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40" name="Google Shape;340;p20"/>
          <p:cNvSpPr txBox="1"/>
          <p:nvPr/>
        </p:nvSpPr>
        <p:spPr>
          <a:xfrm>
            <a:off x="615900" y="1141350"/>
            <a:ext cx="5917800" cy="317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Explain to students that they are going to create a class playlist and identify the genre categories they are in. The goal is to represent four-six different genres in the class playlist in order to make the probabilities more meaningful and to create a program that isn’t too unruly. Have students and a partner write a list of 10 of their favorite songs, including the title and artist, then identify the genre category for each song.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Once pairs have their lists of songs and genres, bring the class together. Ask them to share the genres in their list. Consider organizing this like a whip around with new ideas only: after the first pair shares their genres, have each pair share only new genres to add to the list. If there are more or less than four-six genres generated by the class, start a conversation with them about needing to consolidate or expand the list. Have pairs input their final 10 song choices into a Google Form (it can look like </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this</a:t>
            </a:r>
            <a:r>
              <a:rPr b="0" i="0" lang="en-GB" sz="1300" u="none" cap="none" strike="noStrike">
                <a:solidFill>
                  <a:schemeClr val="lt1"/>
                </a:solidFill>
                <a:latin typeface="DM Sans"/>
                <a:ea typeface="DM Sans"/>
                <a:cs typeface="DM Sans"/>
                <a:sym typeface="DM Sans"/>
              </a:rPr>
              <a:t>). Generate the spreadsheet from the form and share a copy with the students. </a:t>
            </a:r>
            <a:endParaRPr b="0" i="0" sz="18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4" name="Shape 344"/>
        <p:cNvGrpSpPr/>
        <p:nvPr/>
      </p:nvGrpSpPr>
      <p:grpSpPr>
        <a:xfrm>
          <a:off x="0" y="0"/>
          <a:ext cx="0" cy="0"/>
          <a:chOff x="0" y="0"/>
          <a:chExt cx="0" cy="0"/>
        </a:xfrm>
      </p:grpSpPr>
      <p:cxnSp>
        <p:nvCxnSpPr>
          <p:cNvPr id="345" name="Google Shape;345;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46" name="Google Shape;346;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7" name="Google Shape;347;p21"/>
          <p:cNvSpPr txBox="1"/>
          <p:nvPr/>
        </p:nvSpPr>
        <p:spPr>
          <a:xfrm>
            <a:off x="615900" y="368375"/>
            <a:ext cx="7037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8" name="Google Shape;348;p2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1"/>
          <p:cNvSpPr txBox="1"/>
          <p:nvPr/>
        </p:nvSpPr>
        <p:spPr>
          <a:xfrm>
            <a:off x="6735575" y="2856250"/>
            <a:ext cx="15615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rgbClr val="145758"/>
                </a:solidFill>
                <a:latin typeface="IBM Plex Sans"/>
                <a:ea typeface="IBM Plex Sans"/>
                <a:cs typeface="IBM Plex Sans"/>
                <a:sym typeface="IBM Plex Sans"/>
              </a:rPr>
              <a:t>213.e: Understand how sampling distributions, developed through simulation, are used to make likelihood predictions.</a:t>
            </a:r>
            <a:endParaRPr b="1" i="0" sz="1100" u="none" cap="none" strike="noStrike">
              <a:solidFill>
                <a:srgbClr val="145758"/>
              </a:solidFill>
              <a:latin typeface="DM Sans"/>
              <a:ea typeface="DM Sans"/>
              <a:cs typeface="DM Sans"/>
              <a:sym typeface="DM Sans"/>
            </a:endParaRPr>
          </a:p>
        </p:txBody>
      </p:sp>
      <p:sp>
        <p:nvSpPr>
          <p:cNvPr id="350" name="Google Shape;350;p21"/>
          <p:cNvSpPr txBox="1"/>
          <p:nvPr/>
        </p:nvSpPr>
        <p:spPr>
          <a:xfrm>
            <a:off x="615900" y="1141350"/>
            <a:ext cx="5917800" cy="317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Explain to students that they are going to create a class playlist and identify the genre categories they are in. The goal is to represent four-six different genres in the class playlist in order to make the probabilities more meaningful and to create a program that isn’t too unruly. Have students and a partner write a list of 10 of their favorite songs, including the title and artist, then identify the genre category for each song.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Once pairs have their lists of songs and genres, bring the class together. Ask them to share the genres in their list. Consider organizing this like a whip around with new ideas only: after the first pair shares their genres, have each pair share only new genres to add to the list. If there are more or less than four-six genres generated by the class, start a conversation with them about needing to consolidate or expand the list. Have pairs input their final 10 song choices into a Google Form (it can look like </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this</a:t>
            </a:r>
            <a:r>
              <a:rPr b="0" i="0" lang="en-GB" sz="1300" u="none" cap="none" strike="noStrike">
                <a:solidFill>
                  <a:schemeClr val="lt1"/>
                </a:solidFill>
                <a:latin typeface="DM Sans"/>
                <a:ea typeface="DM Sans"/>
                <a:cs typeface="DM Sans"/>
                <a:sym typeface="DM Sans"/>
              </a:rPr>
              <a:t>). Generate the spreadsheet from the form and share a copy with the students. </a:t>
            </a:r>
            <a:endParaRPr b="0" i="0" sz="1800" u="none" cap="none" strike="noStrike">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4" name="Shape 354"/>
        <p:cNvGrpSpPr/>
        <p:nvPr/>
      </p:nvGrpSpPr>
      <p:grpSpPr>
        <a:xfrm>
          <a:off x="0" y="0"/>
          <a:ext cx="0" cy="0"/>
          <a:chOff x="0" y="0"/>
          <a:chExt cx="0" cy="0"/>
        </a:xfrm>
      </p:grpSpPr>
      <p:sp>
        <p:nvSpPr>
          <p:cNvPr id="355" name="Google Shape;355;p2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M213 Bayesian Reasoning and Probability Theory,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56" name="Google Shape;356;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57" name="Google Shape;357;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58" name="Google Shape;358;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60" name="Google Shape;360;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61" name="Google Shape;361;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2" name="Google Shape;362;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6" name="Shape 366"/>
        <p:cNvGrpSpPr/>
        <p:nvPr/>
      </p:nvGrpSpPr>
      <p:grpSpPr>
        <a:xfrm>
          <a:off x="0" y="0"/>
          <a:ext cx="0" cy="0"/>
          <a:chOff x="0" y="0"/>
          <a:chExt cx="0" cy="0"/>
        </a:xfrm>
      </p:grpSpPr>
      <p:sp>
        <p:nvSpPr>
          <p:cNvPr id="367" name="Google Shape;367;p2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M213 Bayesian Reasoning and Probability Theory,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8" name="Google Shape;368;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9" name="Google Shape;369;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70" name="Google Shape;370;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1" name="Google Shape;371;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2" name="Google Shape;372;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73" name="Google Shape;373;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74" name="Google Shape;374;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75" name="Google Shape;375;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9" name="Shape 379"/>
        <p:cNvGrpSpPr/>
        <p:nvPr/>
      </p:nvGrpSpPr>
      <p:grpSpPr>
        <a:xfrm>
          <a:off x="0" y="0"/>
          <a:ext cx="0" cy="0"/>
          <a:chOff x="0" y="0"/>
          <a:chExt cx="0" cy="0"/>
        </a:xfrm>
      </p:grpSpPr>
      <p:sp>
        <p:nvSpPr>
          <p:cNvPr id="380" name="Google Shape;380;p2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M213 Bayesian Reasoning and Probability Theory,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81" name="Google Shape;381;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82" name="Google Shape;382;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83" name="Google Shape;383;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4" name="Google Shape;384;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85" name="Google Shape;385;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86" name="Google Shape;386;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Share what </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88" name="Google Shape;388;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9" name="Google Shape;389;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3" name="Shape 393"/>
        <p:cNvGrpSpPr/>
        <p:nvPr/>
      </p:nvGrpSpPr>
      <p:grpSpPr>
        <a:xfrm>
          <a:off x="0" y="0"/>
          <a:ext cx="0" cy="0"/>
          <a:chOff x="0" y="0"/>
          <a:chExt cx="0" cy="0"/>
        </a:xfrm>
      </p:grpSpPr>
      <p:cxnSp>
        <p:nvCxnSpPr>
          <p:cNvPr id="394" name="Google Shape;394;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95" name="Google Shape;395;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Student Work </a:t>
            </a:r>
            <a:endParaRPr b="0" i="0" sz="5200" u="none" cap="none" strike="noStrike">
              <a:solidFill>
                <a:schemeClr val="dk1"/>
              </a:solidFill>
              <a:latin typeface="Nanum Myeongjo"/>
              <a:ea typeface="Nanum Myeongjo"/>
              <a:cs typeface="Nanum Myeongjo"/>
              <a:sym typeface="Nanum Myeongjo"/>
            </a:endParaRPr>
          </a:p>
        </p:txBody>
      </p:sp>
      <p:sp>
        <p:nvSpPr>
          <p:cNvPr id="396" name="Google Shape;396;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00" name="Shape 400"/>
        <p:cNvGrpSpPr/>
        <p:nvPr/>
      </p:nvGrpSpPr>
      <p:grpSpPr>
        <a:xfrm>
          <a:off x="0" y="0"/>
          <a:ext cx="0" cy="0"/>
          <a:chOff x="0" y="0"/>
          <a:chExt cx="0" cy="0"/>
        </a:xfrm>
      </p:grpSpPr>
      <p:cxnSp>
        <p:nvCxnSpPr>
          <p:cNvPr id="401" name="Google Shape;401;g2660540a4db_0_0"/>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402" name="Google Shape;402;g2660540a4db_0_0"/>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403" name="Google Shape;403;g2660540a4db_0_0"/>
          <p:cNvSpPr txBox="1"/>
          <p:nvPr/>
        </p:nvSpPr>
        <p:spPr>
          <a:xfrm>
            <a:off x="638900" y="1381900"/>
            <a:ext cx="7924800" cy="1523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GB" sz="2000">
                <a:solidFill>
                  <a:schemeClr val="lt1"/>
                </a:solidFill>
                <a:latin typeface="DM Sans"/>
                <a:ea typeface="DM Sans"/>
                <a:cs typeface="DM Sans"/>
                <a:sym typeface="DM Sans"/>
              </a:rPr>
              <a:t>“The way that you react to students’ unfinished, emergent, or inaccurate ideas is like a neon sign to your students indicating whether your classroom is a safe place to take intellectual risks.” </a:t>
            </a:r>
            <a:endParaRPr sz="2000">
              <a:solidFill>
                <a:schemeClr val="lt1"/>
              </a:solidFill>
              <a:latin typeface="DM Sans"/>
              <a:ea typeface="DM Sans"/>
              <a:cs typeface="DM Sans"/>
              <a:sym typeface="DM Sans"/>
            </a:endParaRPr>
          </a:p>
          <a:p>
            <a:pPr indent="0" lvl="0" marL="0" rtl="0" algn="r">
              <a:lnSpc>
                <a:spcPct val="115000"/>
              </a:lnSpc>
              <a:spcBef>
                <a:spcPts val="1200"/>
              </a:spcBef>
              <a:spcAft>
                <a:spcPts val="1200"/>
              </a:spcAft>
              <a:buClr>
                <a:schemeClr val="dk1"/>
              </a:buClr>
              <a:buSzPts val="1100"/>
              <a:buFont typeface="Arial"/>
              <a:buNone/>
            </a:pPr>
            <a:r>
              <a:rPr lang="en-GB" sz="2000">
                <a:solidFill>
                  <a:schemeClr val="lt1"/>
                </a:solidFill>
                <a:latin typeface="DM Sans"/>
                <a:ea typeface="DM Sans"/>
                <a:cs typeface="DM Sans"/>
                <a:sym typeface="DM Sans"/>
              </a:rPr>
              <a:t> -Elham Kazemi &amp; Allison Hintz</a:t>
            </a:r>
            <a:endParaRPr sz="1700">
              <a:solidFill>
                <a:schemeClr val="lt1"/>
              </a:solidFill>
              <a:latin typeface="DM Sans"/>
              <a:ea typeface="DM Sans"/>
              <a:cs typeface="DM Sans"/>
              <a:sym typeface="DM Sans"/>
            </a:endParaRPr>
          </a:p>
        </p:txBody>
      </p:sp>
      <p:sp>
        <p:nvSpPr>
          <p:cNvPr id="404" name="Google Shape;404;g2660540a4db_0_0"/>
          <p:cNvSpPr txBox="1"/>
          <p:nvPr/>
        </p:nvSpPr>
        <p:spPr>
          <a:xfrm>
            <a:off x="615900" y="368375"/>
            <a:ext cx="8225100" cy="5079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GB" sz="3300">
                <a:solidFill>
                  <a:srgbClr val="83FBA3"/>
                </a:solidFill>
                <a:latin typeface="Nanum Myeongjo"/>
                <a:ea typeface="Nanum Myeongjo"/>
                <a:cs typeface="Nanum Myeongjo"/>
                <a:sym typeface="Nanum Myeongjo"/>
              </a:rPr>
              <a:t>What is our impact of our words &amp; actions?</a:t>
            </a:r>
            <a:endParaRPr sz="33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08" name="Shape 408"/>
        <p:cNvGrpSpPr/>
        <p:nvPr/>
      </p:nvGrpSpPr>
      <p:grpSpPr>
        <a:xfrm>
          <a:off x="0" y="0"/>
          <a:ext cx="0" cy="0"/>
          <a:chOff x="0" y="0"/>
          <a:chExt cx="0" cy="0"/>
        </a:xfrm>
      </p:grpSpPr>
      <p:sp>
        <p:nvSpPr>
          <p:cNvPr id="409" name="Google Shape;409;p26"/>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10" name="Google Shape;410;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11" name="Google Shape;411;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2" name="Google Shape;412;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3" name="Google Shape;413;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14" name="Google Shape;414;p26"/>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8" name="Shape 418"/>
        <p:cNvGrpSpPr/>
        <p:nvPr/>
      </p:nvGrpSpPr>
      <p:grpSpPr>
        <a:xfrm>
          <a:off x="0" y="0"/>
          <a:ext cx="0" cy="0"/>
          <a:chOff x="0" y="0"/>
          <a:chExt cx="0" cy="0"/>
        </a:xfrm>
      </p:grpSpPr>
      <p:sp>
        <p:nvSpPr>
          <p:cNvPr id="419" name="Google Shape;419;p27"/>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20" name="Google Shape;420;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21" name="Google Shape;421;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22" name="Google Shape;422;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23" name="Google Shape;423;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24" name="Google Shape;424;p27"/>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28" name="Shape 428"/>
        <p:cNvGrpSpPr/>
        <p:nvPr/>
      </p:nvGrpSpPr>
      <p:grpSpPr>
        <a:xfrm>
          <a:off x="0" y="0"/>
          <a:ext cx="0" cy="0"/>
          <a:chOff x="0" y="0"/>
          <a:chExt cx="0" cy="0"/>
        </a:xfrm>
      </p:grpSpPr>
      <p:cxnSp>
        <p:nvCxnSpPr>
          <p:cNvPr id="429" name="Google Shape;429;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0" name="Google Shape;430;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1" name="Google Shape;431;p28"/>
          <p:cNvSpPr txBox="1"/>
          <p:nvPr/>
        </p:nvSpPr>
        <p:spPr>
          <a:xfrm>
            <a:off x="664600" y="1027825"/>
            <a:ext cx="7924800" cy="3760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1900" u="none" cap="none" strike="noStrike">
                <a:solidFill>
                  <a:schemeClr val="lt1"/>
                </a:solidFill>
                <a:latin typeface="DM Sans Light"/>
                <a:ea typeface="DM Sans Light"/>
                <a:cs typeface="DM Sans Light"/>
                <a:sym typeface="DM Sans Light"/>
              </a:rPr>
              <a:t>To experience mastery, students must be able to show what they know in nontraditional ways. Pencil-and-paper tests not only trigger acute anxiety for many learners, they also lack the nuance and texture of street data. In reality, they are micro-versions of standardized tests that function like satellite data inside the classroom. </a:t>
            </a:r>
            <a:r>
              <a:rPr b="0" i="1" lang="en-GB" sz="1900" u="none" cap="none" strike="noStrike">
                <a:solidFill>
                  <a:schemeClr val="lt1"/>
                </a:solidFill>
                <a:latin typeface="DM Sans Light"/>
                <a:ea typeface="DM Sans Light"/>
                <a:cs typeface="DM Sans Light"/>
                <a:sym typeface="DM Sans Light"/>
              </a:rPr>
              <a:t>Why did the students solve the problem the way they did? How were they feeling when they took the test? What happened earlier that day or morning that may have impacted their performance? </a:t>
            </a:r>
            <a:r>
              <a:rPr b="0" i="0" lang="en-GB" sz="1900" u="none" cap="none" strike="noStrike">
                <a:solidFill>
                  <a:schemeClr val="lt1"/>
                </a:solidFill>
                <a:latin typeface="DM Sans Light"/>
                <a:ea typeface="DM Sans Light"/>
                <a:cs typeface="DM Sans Light"/>
                <a:sym typeface="DM Sans Light"/>
              </a:rPr>
              <a:t> With traditional assessments, we are left guessing (Safir and Dugan, 2021, p. 102)</a:t>
            </a:r>
            <a:endParaRPr b="0" i="0" sz="1900" u="none" cap="none" strike="noStrike">
              <a:solidFill>
                <a:schemeClr val="lt1"/>
              </a:solidFill>
              <a:latin typeface="DM Sans Light"/>
              <a:ea typeface="DM Sans Light"/>
              <a:cs typeface="DM Sans Light"/>
              <a:sym typeface="DM Sans Light"/>
            </a:endParaRPr>
          </a:p>
          <a:p>
            <a:pPr indent="0" lvl="0" marL="0" marR="0" rtl="0" algn="l">
              <a:lnSpc>
                <a:spcPct val="115000"/>
              </a:lnSpc>
              <a:spcBef>
                <a:spcPts val="0"/>
              </a:spcBef>
              <a:spcAft>
                <a:spcPts val="0"/>
              </a:spcAft>
              <a:buClr>
                <a:schemeClr val="dk1"/>
              </a:buClr>
              <a:buSzPts val="1100"/>
              <a:buFont typeface="Arial"/>
              <a:buNone/>
            </a:pPr>
            <a:r>
              <a:t/>
            </a:r>
            <a:endParaRPr b="0" i="0" sz="1900" u="none" cap="none" strike="noStrike">
              <a:solidFill>
                <a:schemeClr val="lt1"/>
              </a:solidFill>
              <a:latin typeface="DM Sans Light"/>
              <a:ea typeface="DM Sans Light"/>
              <a:cs typeface="DM Sans Light"/>
              <a:sym typeface="DM Sans Light"/>
            </a:endParaRPr>
          </a:p>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b="0" i="0" sz="2000" u="none" cap="none" strike="noStrike">
              <a:solidFill>
                <a:schemeClr val="lt1"/>
              </a:solidFill>
              <a:latin typeface="DM Sans"/>
              <a:ea typeface="DM Sans"/>
              <a:cs typeface="DM Sans"/>
              <a:sym typeface="DM Sans"/>
            </a:endParaRPr>
          </a:p>
        </p:txBody>
      </p:sp>
      <p:sp>
        <p:nvSpPr>
          <p:cNvPr id="432" name="Google Shape;432;p28"/>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0"/>
            <a:ext cx="7656600" cy="335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Community Building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00000"/>
              </a:lnSpc>
              <a:spcBef>
                <a:spcPts val="1000"/>
              </a:spcBef>
              <a:spcAft>
                <a:spcPts val="0"/>
              </a:spcAft>
              <a:buClr>
                <a:schemeClr val="dk1"/>
              </a:buClr>
              <a:buSzPts val="1100"/>
              <a:buFont typeface="Arial"/>
              <a:buNone/>
            </a:pPr>
            <a:r>
              <a:rPr b="0" i="0" lang="en-GB" sz="3500" u="none" cap="none" strike="noStrike">
                <a:solidFill>
                  <a:schemeClr val="lt1"/>
                </a:solidFill>
                <a:latin typeface="Nanum Myeongjo"/>
                <a:ea typeface="Nanum Myeongjo"/>
                <a:cs typeface="Nanum Myeongjo"/>
                <a:sym typeface="Nanum Myeongjo"/>
              </a:rPr>
              <a:t>In 140 character or less, what is your “why” behind your work?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1000"/>
              </a:spcBef>
              <a:spcAft>
                <a:spcPts val="0"/>
              </a:spcAft>
              <a:buClr>
                <a:schemeClr val="dk1"/>
              </a:buClr>
              <a:buSzPts val="11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1" lang="en-GB" sz="1600" u="none" cap="none" strike="noStrike">
                <a:solidFill>
                  <a:schemeClr val="lt1"/>
                </a:solidFill>
                <a:latin typeface="Arial"/>
                <a:ea typeface="Arial"/>
                <a:cs typeface="Arial"/>
                <a:sym typeface="Arial"/>
              </a:rPr>
              <a:t>Use Google docs or Microsoft Word to check the character count.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6" name="Shape 436"/>
        <p:cNvGrpSpPr/>
        <p:nvPr/>
      </p:nvGrpSpPr>
      <p:grpSpPr>
        <a:xfrm>
          <a:off x="0" y="0"/>
          <a:ext cx="0" cy="0"/>
          <a:chOff x="0" y="0"/>
          <a:chExt cx="0" cy="0"/>
        </a:xfrm>
      </p:grpSpPr>
      <p:cxnSp>
        <p:nvCxnSpPr>
          <p:cNvPr id="437" name="Google Shape;437;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8" name="Google Shape;438;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9" name="Google Shape;439;p29"/>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40" name="Google Shape;440;p29"/>
          <p:cNvGraphicFramePr/>
          <p:nvPr/>
        </p:nvGraphicFramePr>
        <p:xfrm>
          <a:off x="1037388" y="1308850"/>
          <a:ext cx="3000000" cy="3000000"/>
        </p:xfrm>
        <a:graphic>
          <a:graphicData uri="http://schemas.openxmlformats.org/drawingml/2006/table">
            <a:tbl>
              <a:tblPr>
                <a:noFill/>
                <a:tableStyleId>{59209A93-2E56-4832-B06E-EBF6D9A04682}</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41" name="Google Shape;441;p29"/>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9"/>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What resonates with you? What questions surface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46" name="Shape 446"/>
        <p:cNvGrpSpPr/>
        <p:nvPr/>
      </p:nvGrpSpPr>
      <p:grpSpPr>
        <a:xfrm>
          <a:off x="0" y="0"/>
          <a:ext cx="0" cy="0"/>
          <a:chOff x="0" y="0"/>
          <a:chExt cx="0" cy="0"/>
        </a:xfrm>
      </p:grpSpPr>
      <p:cxnSp>
        <p:nvCxnSpPr>
          <p:cNvPr id="447" name="Google Shape;447;p30"/>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48" name="Google Shape;448;p30"/>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49" name="Google Shape;449;p3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50" name="Google Shape;450;p30"/>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1" name="Google Shape;451;p3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52" name="Google Shape;452;p30"/>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53" name="Google Shape;453;p3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54" name="Google Shape;454;p30"/>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55" name="Google Shape;455;p30"/>
          <p:cNvSpPr txBox="1"/>
          <p:nvPr/>
        </p:nvSpPr>
        <p:spPr>
          <a:xfrm>
            <a:off x="236650" y="2811400"/>
            <a:ext cx="21699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rgbClr val="145758"/>
                </a:solidFill>
                <a:latin typeface="DM Sans"/>
                <a:ea typeface="DM Sans"/>
                <a:cs typeface="DM Sans"/>
                <a:sym typeface="DM Sans"/>
              </a:rPr>
              <a:t>213.e: Understand how sampling distributions, developed through simulation, are used to make likelihood predictions.</a:t>
            </a:r>
            <a:endParaRPr b="0" i="0" sz="1400" u="none" cap="none" strike="noStrike">
              <a:solidFill>
                <a:srgbClr val="000000"/>
              </a:solidFill>
              <a:latin typeface="DM Sans"/>
              <a:ea typeface="DM Sans"/>
              <a:cs typeface="DM Sans"/>
              <a:sym typeface="DM Sans"/>
            </a:endParaRPr>
          </a:p>
        </p:txBody>
      </p:sp>
      <p:cxnSp>
        <p:nvCxnSpPr>
          <p:cNvPr id="456" name="Google Shape;456;p30"/>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57" name="Google Shape;457;p30"/>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58" name="Google Shape;458;p30"/>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59" name="Google Shape;459;p30"/>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60" name="Google Shape;460;p30"/>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64" name="Shape 464"/>
        <p:cNvGrpSpPr/>
        <p:nvPr/>
      </p:nvGrpSpPr>
      <p:grpSpPr>
        <a:xfrm>
          <a:off x="0" y="0"/>
          <a:ext cx="0" cy="0"/>
          <a:chOff x="0" y="0"/>
          <a:chExt cx="0" cy="0"/>
        </a:xfrm>
      </p:grpSpPr>
      <p:cxnSp>
        <p:nvCxnSpPr>
          <p:cNvPr id="465" name="Google Shape;465;p31"/>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66" name="Google Shape;466;p31"/>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67" name="Google Shape;467;p31"/>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68" name="Google Shape;468;p31"/>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69" name="Google Shape;469;p31"/>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1"/>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1"/>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1"/>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6" name="Shape 476"/>
        <p:cNvGrpSpPr/>
        <p:nvPr/>
      </p:nvGrpSpPr>
      <p:grpSpPr>
        <a:xfrm>
          <a:off x="0" y="0"/>
          <a:ext cx="0" cy="0"/>
          <a:chOff x="0" y="0"/>
          <a:chExt cx="0" cy="0"/>
        </a:xfrm>
      </p:grpSpPr>
      <p:cxnSp>
        <p:nvCxnSpPr>
          <p:cNvPr id="477" name="Google Shape;477;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78" name="Google Shape;478;p32"/>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79" name="Google Shape;479;p32"/>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0" name="Google Shape;480;p32"/>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2"/>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5" name="Shape 485"/>
        <p:cNvGrpSpPr/>
        <p:nvPr/>
      </p:nvGrpSpPr>
      <p:grpSpPr>
        <a:xfrm>
          <a:off x="0" y="0"/>
          <a:ext cx="0" cy="0"/>
          <a:chOff x="0" y="0"/>
          <a:chExt cx="0" cy="0"/>
        </a:xfrm>
      </p:grpSpPr>
      <p:cxnSp>
        <p:nvCxnSpPr>
          <p:cNvPr id="486" name="Google Shape;486;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87" name="Google Shape;487;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8" name="Google Shape;488;p33"/>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489" name="Google Shape;489;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4" name="Shape 494"/>
        <p:cNvGrpSpPr/>
        <p:nvPr/>
      </p:nvGrpSpPr>
      <p:grpSpPr>
        <a:xfrm>
          <a:off x="0" y="0"/>
          <a:ext cx="0" cy="0"/>
          <a:chOff x="0" y="0"/>
          <a:chExt cx="0" cy="0"/>
        </a:xfrm>
      </p:grpSpPr>
      <p:cxnSp>
        <p:nvCxnSpPr>
          <p:cNvPr id="495" name="Google Shape;495;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96" name="Google Shape;496;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7" name="Google Shape;497;p34"/>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498" name="Google Shape;498;p34"/>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4"/>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03" name="Shape 503"/>
        <p:cNvGrpSpPr/>
        <p:nvPr/>
      </p:nvGrpSpPr>
      <p:grpSpPr>
        <a:xfrm>
          <a:off x="0" y="0"/>
          <a:ext cx="0" cy="0"/>
          <a:chOff x="0" y="0"/>
          <a:chExt cx="0" cy="0"/>
        </a:xfrm>
      </p:grpSpPr>
      <p:cxnSp>
        <p:nvCxnSpPr>
          <p:cNvPr id="504" name="Google Shape;504;p3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05" name="Google Shape;505;p3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06" name="Google Shape;506;p35"/>
          <p:cNvSpPr txBox="1"/>
          <p:nvPr/>
        </p:nvSpPr>
        <p:spPr>
          <a:xfrm>
            <a:off x="615900" y="1598550"/>
            <a:ext cx="6571800" cy="40953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Content and Practice Expectations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Learning Principles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Criteria for Success</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Which one excites you the most?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one will have the greatest impact on students?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questions surface for you?</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p:txBody>
      </p:sp>
      <p:sp>
        <p:nvSpPr>
          <p:cNvPr id="507" name="Google Shape;507;p35"/>
          <p:cNvSpPr txBox="1"/>
          <p:nvPr/>
        </p:nvSpPr>
        <p:spPr>
          <a:xfrm>
            <a:off x="615900" y="368375"/>
            <a:ext cx="6417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Three Key Components of the Math Badging System</a:t>
            </a:r>
            <a:endParaRPr b="0" i="0" sz="3500" u="none" cap="none" strike="noStrike">
              <a:solidFill>
                <a:srgbClr val="83FBA3"/>
              </a:solidFill>
              <a:latin typeface="Nanum Myeongjo"/>
              <a:ea typeface="Nanum Myeongjo"/>
              <a:cs typeface="Nanum Myeongjo"/>
              <a:sym typeface="Nanum Myeongjo"/>
            </a:endParaRPr>
          </a:p>
        </p:txBody>
      </p:sp>
      <p:sp>
        <p:nvSpPr>
          <p:cNvPr id="508" name="Google Shape;508;p35"/>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5"/>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13" name="Shape 513"/>
        <p:cNvGrpSpPr/>
        <p:nvPr/>
      </p:nvGrpSpPr>
      <p:grpSpPr>
        <a:xfrm>
          <a:off x="0" y="0"/>
          <a:ext cx="0" cy="0"/>
          <a:chOff x="0" y="0"/>
          <a:chExt cx="0" cy="0"/>
        </a:xfrm>
      </p:grpSpPr>
      <p:cxnSp>
        <p:nvCxnSpPr>
          <p:cNvPr id="514" name="Google Shape;514;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15" name="Google Shape;515;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16" name="Google Shape;516;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0" name="Shape 520"/>
        <p:cNvGrpSpPr/>
        <p:nvPr/>
      </p:nvGrpSpPr>
      <p:grpSpPr>
        <a:xfrm>
          <a:off x="0" y="0"/>
          <a:ext cx="0" cy="0"/>
          <a:chOff x="0" y="0"/>
          <a:chExt cx="0" cy="0"/>
        </a:xfrm>
      </p:grpSpPr>
      <p:cxnSp>
        <p:nvCxnSpPr>
          <p:cNvPr id="521" name="Google Shape;521;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22" name="Google Shape;522;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23" name="Google Shape;523;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sp>
        <p:nvSpPr>
          <p:cNvPr id="524" name="Google Shape;524;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sp>
        <p:nvSpPr>
          <p:cNvPr id="526" name="Google Shape;526;p37"/>
          <p:cNvSpPr txBox="1"/>
          <p:nvPr/>
        </p:nvSpPr>
        <p:spPr>
          <a:xfrm>
            <a:off x="615900" y="1412025"/>
            <a:ext cx="54696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Invite students to share their noticings, wonderings, and questions. As a class, discuss: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What do the marks on the weights tell us about gym goers’ use of weights?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If we were to make a histogram of the use of different weights, what do you think it would look like?</a:t>
            </a:r>
            <a:endParaRPr b="0" i="0" sz="1500" u="none" cap="none" strike="noStrike">
              <a:solidFill>
                <a:schemeClr val="dk1"/>
              </a:solidFill>
              <a:latin typeface="DM Sans Medium"/>
              <a:ea typeface="DM Sans Medium"/>
              <a:cs typeface="DM Sans Medium"/>
              <a:sym typeface="DM Sans Medium"/>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DM Sans Medium"/>
              <a:ea typeface="DM Sans Medium"/>
              <a:cs typeface="DM Sans Medium"/>
              <a:sym typeface="DM Sans Medium"/>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This data talk depicts how weight usage (as marked by the wear on the weights created by users missing inserting the pin, indicating higher usage) falls along a normal distribution. It is interesting to note that by looking at the wear and tear based on the number of pin misses, we are able to see a normal distribution curve. </a:t>
            </a:r>
            <a:endParaRPr b="0" i="0" sz="1800" u="none" cap="none" strike="noStrike">
              <a:solidFill>
                <a:srgbClr val="000000"/>
              </a:solidFill>
              <a:latin typeface="DM Sans Medium"/>
              <a:ea typeface="DM Sans Medium"/>
              <a:cs typeface="DM Sans Medium"/>
              <a:sym typeface="DM Sans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0" name="Shape 530"/>
        <p:cNvGrpSpPr/>
        <p:nvPr/>
      </p:nvGrpSpPr>
      <p:grpSpPr>
        <a:xfrm>
          <a:off x="0" y="0"/>
          <a:ext cx="0" cy="0"/>
          <a:chOff x="0" y="0"/>
          <a:chExt cx="0" cy="0"/>
        </a:xfrm>
      </p:grpSpPr>
      <p:cxnSp>
        <p:nvCxnSpPr>
          <p:cNvPr id="531" name="Google Shape;531;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2" name="Google Shape;532;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33" name="Google Shape;533;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34" name="Google Shape;534;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sp>
        <p:nvSpPr>
          <p:cNvPr id="536" name="Google Shape;536;p38"/>
          <p:cNvSpPr txBox="1"/>
          <p:nvPr/>
        </p:nvSpPr>
        <p:spPr>
          <a:xfrm>
            <a:off x="615900" y="1412025"/>
            <a:ext cx="54696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Invite students to share their noticings, wonderings, and questions. As a class, discuss: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What do the marks on the weights tell us about gym goers’ use of weights?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If we were to make a histogram of the use of different weights, what do you think it would look like?</a:t>
            </a:r>
            <a:endParaRPr b="0" i="0" sz="1500" u="none" cap="none" strike="noStrike">
              <a:solidFill>
                <a:schemeClr val="dk1"/>
              </a:solidFill>
              <a:latin typeface="DM Sans Medium"/>
              <a:ea typeface="DM Sans Medium"/>
              <a:cs typeface="DM Sans Medium"/>
              <a:sym typeface="DM Sans Medium"/>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DM Sans Medium"/>
              <a:ea typeface="DM Sans Medium"/>
              <a:cs typeface="DM Sans Medium"/>
              <a:sym typeface="DM Sans Medium"/>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This data talk depicts how weight usage (as marked by the wear on the weights created by users missing inserting the pin, indicating higher usage) falls along a normal distribution. It is interesting to note that by looking at the wear and tear based on the number of pin misses, we are able to see a normal distribution curve. </a:t>
            </a:r>
            <a:endParaRPr b="0" i="0" sz="1800" u="none" cap="none" strike="noStrike">
              <a:solidFill>
                <a:srgbClr val="000000"/>
              </a:solidFill>
              <a:latin typeface="DM Sans Medium"/>
              <a:ea typeface="DM Sans Medium"/>
              <a:cs typeface="DM Sans Medium"/>
              <a:sym typeface="DM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Explain the content and practice expectations for the M213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Exploring the Content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Explo</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40" name="Shape 540"/>
        <p:cNvGrpSpPr/>
        <p:nvPr/>
      </p:nvGrpSpPr>
      <p:grpSpPr>
        <a:xfrm>
          <a:off x="0" y="0"/>
          <a:ext cx="0" cy="0"/>
          <a:chOff x="0" y="0"/>
          <a:chExt cx="0" cy="0"/>
        </a:xfrm>
      </p:grpSpPr>
      <p:cxnSp>
        <p:nvCxnSpPr>
          <p:cNvPr id="541" name="Google Shape;541;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42" name="Google Shape;542;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43" name="Google Shape;543;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44" name="Google Shape;544;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9"/>
          <p:cNvSpPr txBox="1"/>
          <p:nvPr/>
        </p:nvSpPr>
        <p:spPr>
          <a:xfrm>
            <a:off x="6976350" y="2679000"/>
            <a:ext cx="15540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rgbClr val="83FF36"/>
                </a:solidFill>
                <a:latin typeface="IBM Plex Sans"/>
                <a:ea typeface="IBM Plex Sans"/>
                <a:cs typeface="IBM Plex Sans"/>
                <a:sym typeface="IBM Plex Sans"/>
              </a:rPr>
              <a:t>213.d: Make likelihood predictions for discrete and continuous probability distributions.</a:t>
            </a:r>
            <a:endParaRPr b="1" i="0" sz="1100" u="none" cap="none" strike="noStrike">
              <a:solidFill>
                <a:srgbClr val="83FF36"/>
              </a:solidFill>
              <a:latin typeface="DM Sans"/>
              <a:ea typeface="DM Sans"/>
              <a:cs typeface="DM Sans"/>
              <a:sym typeface="DM Sans"/>
            </a:endParaRPr>
          </a:p>
        </p:txBody>
      </p:sp>
      <p:sp>
        <p:nvSpPr>
          <p:cNvPr id="546" name="Google Shape;546;p39"/>
          <p:cNvSpPr txBox="1"/>
          <p:nvPr/>
        </p:nvSpPr>
        <p:spPr>
          <a:xfrm>
            <a:off x="615900" y="1412025"/>
            <a:ext cx="54696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Invite students to share their noticings, wonderings, and questions. As a class, discuss: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What do the marks on the weights tell us about gym goers’ use of weights?</a:t>
            </a:r>
            <a:endParaRPr b="0" i="0" sz="1500" u="none" cap="none" strike="noStrike">
              <a:solidFill>
                <a:schemeClr val="dk1"/>
              </a:solidFill>
              <a:latin typeface="DM Sans Medium"/>
              <a:ea typeface="DM Sans Medium"/>
              <a:cs typeface="DM Sans Medium"/>
              <a:sym typeface="DM Sans Medium"/>
            </a:endParaRPr>
          </a:p>
          <a:p>
            <a:pPr indent="-323850" lvl="0" marL="457200" marR="0" rtl="0" algn="l">
              <a:lnSpc>
                <a:spcPct val="100000"/>
              </a:lnSpc>
              <a:spcBef>
                <a:spcPts val="0"/>
              </a:spcBef>
              <a:spcAft>
                <a:spcPts val="0"/>
              </a:spcAft>
              <a:buClr>
                <a:schemeClr val="dk1"/>
              </a:buClr>
              <a:buSzPts val="1500"/>
              <a:buFont typeface="DM Sans Medium"/>
              <a:buChar char="●"/>
            </a:pPr>
            <a:r>
              <a:rPr b="0" i="0" lang="en-GB" sz="1500" u="none" cap="none" strike="noStrike">
                <a:solidFill>
                  <a:schemeClr val="dk1"/>
                </a:solidFill>
                <a:latin typeface="DM Sans Medium"/>
                <a:ea typeface="DM Sans Medium"/>
                <a:cs typeface="DM Sans Medium"/>
                <a:sym typeface="DM Sans Medium"/>
              </a:rPr>
              <a:t>If we were to make a histogram of the use of different weights, what do you think it would look like?</a:t>
            </a:r>
            <a:endParaRPr b="0" i="0" sz="1500" u="none" cap="none" strike="noStrike">
              <a:solidFill>
                <a:schemeClr val="dk1"/>
              </a:solidFill>
              <a:latin typeface="DM Sans Medium"/>
              <a:ea typeface="DM Sans Medium"/>
              <a:cs typeface="DM Sans Medium"/>
              <a:sym typeface="DM Sans Medium"/>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DM Sans Medium"/>
              <a:ea typeface="DM Sans Medium"/>
              <a:cs typeface="DM Sans Medium"/>
              <a:sym typeface="DM Sans Medium"/>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DM Sans Medium"/>
                <a:ea typeface="DM Sans Medium"/>
                <a:cs typeface="DM Sans Medium"/>
                <a:sym typeface="DM Sans Medium"/>
              </a:rPr>
              <a:t>This data talk depicts how weight usage (as marked by the wear on the weights created by users missing inserting the pin, indicating higher usage) falls along a normal distribution. It is interesting to note that by looking at the wear and tear based on the number of pin misses, we are able to see a normal distribution curve. </a:t>
            </a:r>
            <a:endParaRPr b="0" i="0" sz="1800" u="none" cap="none" strike="noStrike">
              <a:solidFill>
                <a:srgbClr val="000000"/>
              </a:solidFill>
              <a:latin typeface="DM Sans Medium"/>
              <a:ea typeface="DM Sans Medium"/>
              <a:cs typeface="DM Sans Medium"/>
              <a:sym typeface="DM Sans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50" name="Shape 550"/>
        <p:cNvGrpSpPr/>
        <p:nvPr/>
      </p:nvGrpSpPr>
      <p:grpSpPr>
        <a:xfrm>
          <a:off x="0" y="0"/>
          <a:ext cx="0" cy="0"/>
          <a:chOff x="0" y="0"/>
          <a:chExt cx="0" cy="0"/>
        </a:xfrm>
      </p:grpSpPr>
      <p:sp>
        <p:nvSpPr>
          <p:cNvPr id="551" name="Google Shape;551;p40"/>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M213 Bayesian Reasoning and Probability Theory,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52" name="Google Shape;552;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53" name="Google Shape;553;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54" name="Google Shape;554;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5" name="Google Shape;555;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56" name="Google Shape;556;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57" name="Google Shape;557;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58" name="Google Shape;558;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62" name="Shape 562"/>
        <p:cNvGrpSpPr/>
        <p:nvPr/>
      </p:nvGrpSpPr>
      <p:grpSpPr>
        <a:xfrm>
          <a:off x="0" y="0"/>
          <a:ext cx="0" cy="0"/>
          <a:chOff x="0" y="0"/>
          <a:chExt cx="0" cy="0"/>
        </a:xfrm>
      </p:grpSpPr>
      <p:sp>
        <p:nvSpPr>
          <p:cNvPr id="563" name="Google Shape;563;p41"/>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M213 Bayesian Reasoning and Probability Theory,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64" name="Google Shape;564;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65" name="Google Shape;565;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66" name="Google Shape;566;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7" name="Google Shape;567;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8" name="Google Shape;568;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9" name="Google Shape;569;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70" name="Google Shape;570;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71" name="Google Shape;571;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76" name="Shape 576"/>
        <p:cNvGrpSpPr/>
        <p:nvPr/>
      </p:nvGrpSpPr>
      <p:grpSpPr>
        <a:xfrm>
          <a:off x="0" y="0"/>
          <a:ext cx="0" cy="0"/>
          <a:chOff x="0" y="0"/>
          <a:chExt cx="0" cy="0"/>
        </a:xfrm>
      </p:grpSpPr>
      <p:cxnSp>
        <p:nvCxnSpPr>
          <p:cNvPr id="577" name="Google Shape;577;p4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78" name="Google Shape;578;p42"/>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Student Work </a:t>
            </a:r>
            <a:endParaRPr b="0" i="0" sz="5200" u="none" cap="none" strike="noStrike">
              <a:solidFill>
                <a:schemeClr val="dk1"/>
              </a:solidFill>
              <a:latin typeface="Nanum Myeongjo"/>
              <a:ea typeface="Nanum Myeongjo"/>
              <a:cs typeface="Nanum Myeongjo"/>
              <a:sym typeface="Nanum Myeongjo"/>
            </a:endParaRPr>
          </a:p>
        </p:txBody>
      </p:sp>
      <p:sp>
        <p:nvSpPr>
          <p:cNvPr id="579" name="Google Shape;579;p4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83" name="Shape 583"/>
        <p:cNvGrpSpPr/>
        <p:nvPr/>
      </p:nvGrpSpPr>
      <p:grpSpPr>
        <a:xfrm>
          <a:off x="0" y="0"/>
          <a:ext cx="0" cy="0"/>
          <a:chOff x="0" y="0"/>
          <a:chExt cx="0" cy="0"/>
        </a:xfrm>
      </p:grpSpPr>
      <p:sp>
        <p:nvSpPr>
          <p:cNvPr id="584" name="Google Shape;584;p43"/>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585" name="Google Shape;585;p43"/>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586" name="Google Shape;586;p43"/>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587" name="Google Shape;587;p43"/>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588" name="Google Shape;588;p43"/>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589" name="Google Shape;589;p43"/>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93" name="Shape 593"/>
        <p:cNvGrpSpPr/>
        <p:nvPr/>
      </p:nvGrpSpPr>
      <p:grpSpPr>
        <a:xfrm>
          <a:off x="0" y="0"/>
          <a:ext cx="0" cy="0"/>
          <a:chOff x="0" y="0"/>
          <a:chExt cx="0" cy="0"/>
        </a:xfrm>
      </p:grpSpPr>
      <p:cxnSp>
        <p:nvCxnSpPr>
          <p:cNvPr id="594" name="Google Shape;594;p4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95" name="Google Shape;595;p4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96" name="Google Shape;596;p44"/>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597" name="Google Shape;597;p44"/>
          <p:cNvGraphicFramePr/>
          <p:nvPr/>
        </p:nvGraphicFramePr>
        <p:xfrm>
          <a:off x="1037388" y="1308850"/>
          <a:ext cx="3000000" cy="3000000"/>
        </p:xfrm>
        <a:graphic>
          <a:graphicData uri="http://schemas.openxmlformats.org/drawingml/2006/table">
            <a:tbl>
              <a:tblPr>
                <a:noFill/>
                <a:tableStyleId>{59209A93-2E56-4832-B06E-EBF6D9A04682}</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598" name="Google Shape;598;p44"/>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44"/>
          <p:cNvSpPr txBox="1"/>
          <p:nvPr/>
        </p:nvSpPr>
        <p:spPr>
          <a:xfrm>
            <a:off x="7148900" y="3763150"/>
            <a:ext cx="1561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Our goal: understand student thinking so we can help to move it forward!</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03" name="Shape 603"/>
        <p:cNvGrpSpPr/>
        <p:nvPr/>
      </p:nvGrpSpPr>
      <p:grpSpPr>
        <a:xfrm>
          <a:off x="0" y="0"/>
          <a:ext cx="0" cy="0"/>
          <a:chOff x="0" y="0"/>
          <a:chExt cx="0" cy="0"/>
        </a:xfrm>
      </p:grpSpPr>
      <p:sp>
        <p:nvSpPr>
          <p:cNvPr id="604" name="Google Shape;604;p45"/>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5"/>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M213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606" name="Google Shape;606;p45"/>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607" name="Google Shape;607;p45"/>
          <p:cNvGraphicFramePr/>
          <p:nvPr/>
        </p:nvGraphicFramePr>
        <p:xfrm>
          <a:off x="618350" y="1188650"/>
          <a:ext cx="3000000" cy="3000000"/>
        </p:xfrm>
        <a:graphic>
          <a:graphicData uri="http://schemas.openxmlformats.org/drawingml/2006/table">
            <a:tbl>
              <a:tblPr>
                <a:noFill/>
                <a:tableStyleId>{59209A93-2E56-4832-B06E-EBF6D9A04682}</a:tableStyleId>
              </a:tblPr>
              <a:tblGrid>
                <a:gridCol w="1336450"/>
                <a:gridCol w="6570850"/>
              </a:tblGrid>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that probability is a long run relative frequency.</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Determine probabilities of single and multiple events using Bayesian reasoning.</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Reason about the mathematical consequences of certain prior events.</a:t>
                      </a:r>
                      <a:endParaRPr sz="1100" u="none" cap="none" strike="noStrike">
                        <a:solidFill>
                          <a:srgbClr val="1F1F1F"/>
                        </a:solidFill>
                      </a:endParaRPr>
                    </a:p>
                  </a:txBody>
                  <a:tcPr marT="63500" marB="63500" marR="63500" marL="63500"/>
                </a:tc>
              </a:tr>
              <a:tr h="446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likelihood predictions for discrete and continuous probability distributions.</a:t>
                      </a:r>
                      <a:endParaRPr sz="1100" u="none" cap="none" strike="noStrike">
                        <a:solidFill>
                          <a:srgbClr val="1F1F1F"/>
                        </a:solidFill>
                      </a:endParaRPr>
                    </a:p>
                  </a:txBody>
                  <a:tcPr marT="63500" marB="63500" marR="63500" marL="63500"/>
                </a:tc>
              </a:tr>
              <a:tr h="702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213.e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Understand how sampling distributions, developed through simulation, are used to make likelihood predictions.</a:t>
                      </a:r>
                      <a:endParaRPr sz="1100" u="none" cap="none" strike="noStrike">
                        <a:solidFill>
                          <a:srgbClr val="1F1F1F"/>
                        </a:solidFill>
                      </a:endParaRPr>
                    </a:p>
                  </a:txBody>
                  <a:tcPr marT="63500" marB="63500" marR="63500" marL="6350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11" name="Shape 611"/>
        <p:cNvGrpSpPr/>
        <p:nvPr/>
      </p:nvGrpSpPr>
      <p:grpSpPr>
        <a:xfrm>
          <a:off x="0" y="0"/>
          <a:ext cx="0" cy="0"/>
          <a:chOff x="0" y="0"/>
          <a:chExt cx="0" cy="0"/>
        </a:xfrm>
      </p:grpSpPr>
      <p:cxnSp>
        <p:nvCxnSpPr>
          <p:cNvPr id="612" name="Google Shape;612;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13" name="Google Shape;613;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14" name="Google Shape;614;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15" name="Google Shape;615;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6" name="Google Shape;616;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17" name="Google Shape;617;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18" name="Google Shape;618;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19" name="Google Shape;619;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20" name="Google Shape;620;p46"/>
          <p:cNvSpPr txBox="1"/>
          <p:nvPr/>
        </p:nvSpPr>
        <p:spPr>
          <a:xfrm>
            <a:off x="450750" y="2829000"/>
            <a:ext cx="20442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DM Sans"/>
                <a:ea typeface="DM Sans"/>
                <a:cs typeface="DM Sans"/>
                <a:sym typeface="DM Sans"/>
              </a:rPr>
              <a:t>. </a:t>
            </a:r>
            <a:endParaRPr b="1" i="0" sz="1000" u="none" cap="none" strike="noStrike">
              <a:solidFill>
                <a:schemeClr val="dk1"/>
              </a:solidFill>
              <a:latin typeface="DM Sans"/>
              <a:ea typeface="DM Sans"/>
              <a:cs typeface="DM Sans"/>
              <a:sym typeface="DM Sans"/>
            </a:endParaRPr>
          </a:p>
        </p:txBody>
      </p:sp>
      <p:cxnSp>
        <p:nvCxnSpPr>
          <p:cNvPr id="621" name="Google Shape;621;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22" name="Google Shape;622;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23" name="Google Shape;623;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24" name="Google Shape;624;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25" name="Google Shape;625;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
        <p:nvSpPr>
          <p:cNvPr id="626" name="Google Shape;626;p46"/>
          <p:cNvSpPr txBox="1"/>
          <p:nvPr/>
        </p:nvSpPr>
        <p:spPr>
          <a:xfrm>
            <a:off x="257575" y="3133000"/>
            <a:ext cx="18273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chemeClr val="dk2"/>
                </a:solidFill>
                <a:latin typeface="DM Sans"/>
                <a:ea typeface="DM Sans"/>
                <a:cs typeface="DM Sans"/>
                <a:sym typeface="DM Sans"/>
              </a:rPr>
              <a:t>213.d: Make likelihood predictions for discrete and continuous probability distributions</a:t>
            </a:r>
            <a:endParaRPr b="0" i="0" sz="1800" u="none" cap="none" strike="noStrike">
              <a:solidFill>
                <a:schemeClr val="dk2"/>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30" name="Shape 630"/>
        <p:cNvGrpSpPr/>
        <p:nvPr/>
      </p:nvGrpSpPr>
      <p:grpSpPr>
        <a:xfrm>
          <a:off x="0" y="0"/>
          <a:ext cx="0" cy="0"/>
          <a:chOff x="0" y="0"/>
          <a:chExt cx="0" cy="0"/>
        </a:xfrm>
      </p:grpSpPr>
      <p:cxnSp>
        <p:nvCxnSpPr>
          <p:cNvPr id="631" name="Google Shape;631;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32" name="Google Shape;632;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33" name="Google Shape;633;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34" name="Google Shape;634;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35" name="Google Shape;635;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2" name="Shape 642"/>
        <p:cNvGrpSpPr/>
        <p:nvPr/>
      </p:nvGrpSpPr>
      <p:grpSpPr>
        <a:xfrm>
          <a:off x="0" y="0"/>
          <a:ext cx="0" cy="0"/>
          <a:chOff x="0" y="0"/>
          <a:chExt cx="0" cy="0"/>
        </a:xfrm>
      </p:grpSpPr>
      <p:cxnSp>
        <p:nvCxnSpPr>
          <p:cNvPr id="643" name="Google Shape;643;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44" name="Google Shape;644;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45" name="Google Shape;645;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46" name="Google Shape;646;p48"/>
          <p:cNvSpPr/>
          <p:nvPr/>
        </p:nvSpPr>
        <p:spPr>
          <a:xfrm>
            <a:off x="7128200" y="27845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48"/>
          <p:cNvSpPr txBox="1"/>
          <p:nvPr/>
        </p:nvSpPr>
        <p:spPr>
          <a:xfrm>
            <a:off x="7324250" y="3511325"/>
            <a:ext cx="1554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83FBA3"/>
                </a:solidFill>
                <a:latin typeface="DM Sans"/>
                <a:ea typeface="DM Sans"/>
                <a:cs typeface="DM Sans"/>
                <a:sym typeface="DM Sans"/>
              </a:rPr>
              <a:t>Let’s Compare Notes</a:t>
            </a:r>
            <a:endParaRPr b="1" i="0" sz="1900" u="none" cap="none" strike="noStrike">
              <a:solidFill>
                <a:srgbClr val="83FBA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Which learning principle would you like to focus on today?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51" name="Shape 651"/>
        <p:cNvGrpSpPr/>
        <p:nvPr/>
      </p:nvGrpSpPr>
      <p:grpSpPr>
        <a:xfrm>
          <a:off x="0" y="0"/>
          <a:ext cx="0" cy="0"/>
          <a:chOff x="0" y="0"/>
          <a:chExt cx="0" cy="0"/>
        </a:xfrm>
      </p:grpSpPr>
      <p:cxnSp>
        <p:nvCxnSpPr>
          <p:cNvPr id="652" name="Google Shape;652;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53" name="Google Shape;653;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54" name="Google Shape;654;p49"/>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655" name="Google Shape;655;p49"/>
          <p:cNvSpPr/>
          <p:nvPr/>
        </p:nvSpPr>
        <p:spPr>
          <a:xfrm>
            <a:off x="7065750" y="2413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500" u="none" cap="none" strike="noStrike">
                <a:solidFill>
                  <a:srgbClr val="83FBA3"/>
                </a:solidFill>
                <a:latin typeface="DM Sans"/>
                <a:ea typeface="DM Sans"/>
                <a:cs typeface="DM Sans"/>
                <a:sym typeface="DM Sans"/>
              </a:rPr>
              <a:t>Let’s Compare Notes</a:t>
            </a:r>
            <a:endParaRPr b="1" i="0" sz="1900" u="none" cap="none" strike="noStrike">
              <a:solidFill>
                <a:srgbClr val="83FBA3"/>
              </a:solidFill>
              <a:latin typeface="DM Sans"/>
              <a:ea typeface="DM Sans"/>
              <a:cs typeface="DM Sans"/>
              <a:sym typeface="DM Sans"/>
            </a:endParaRPr>
          </a:p>
        </p:txBody>
      </p:sp>
      <p:sp>
        <p:nvSpPr>
          <p:cNvPr id="656" name="Google Shape;656;p49"/>
          <p:cNvSpPr txBox="1"/>
          <p:nvPr/>
        </p:nvSpPr>
        <p:spPr>
          <a:xfrm>
            <a:off x="7261800" y="3139950"/>
            <a:ext cx="15540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60" name="Shape 660"/>
        <p:cNvGrpSpPr/>
        <p:nvPr/>
      </p:nvGrpSpPr>
      <p:grpSpPr>
        <a:xfrm>
          <a:off x="0" y="0"/>
          <a:ext cx="0" cy="0"/>
          <a:chOff x="0" y="0"/>
          <a:chExt cx="0" cy="0"/>
        </a:xfrm>
      </p:grpSpPr>
      <p:cxnSp>
        <p:nvCxnSpPr>
          <p:cNvPr id="661" name="Google Shape;661;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62" name="Google Shape;662;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63" name="Google Shape;663;p50"/>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664" name="Google Shape;664;p50"/>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0"/>
          <p:cNvSpPr txBox="1"/>
          <p:nvPr/>
        </p:nvSpPr>
        <p:spPr>
          <a:xfrm>
            <a:off x="1140450" y="3000675"/>
            <a:ext cx="15540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100"/>
              <a:buFont typeface="Arial"/>
              <a:buNone/>
            </a:pPr>
            <a:r>
              <a:rPr b="1" i="0" lang="en-GB" sz="1500" u="none" cap="none" strike="noStrike">
                <a:solidFill>
                  <a:srgbClr val="83FBA3"/>
                </a:solidFill>
                <a:latin typeface="DM Sans"/>
                <a:ea typeface="DM Sans"/>
                <a:cs typeface="DM Sans"/>
                <a:sym typeface="DM Sans"/>
              </a:rPr>
              <a:t>Let’s Compare Notes</a:t>
            </a:r>
            <a:endParaRPr b="1" i="0" sz="1900" u="none" cap="none" strike="noStrike">
              <a:solidFill>
                <a:srgbClr val="83FBA3"/>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83FBA3"/>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69" name="Shape 669"/>
        <p:cNvGrpSpPr/>
        <p:nvPr/>
      </p:nvGrpSpPr>
      <p:grpSpPr>
        <a:xfrm>
          <a:off x="0" y="0"/>
          <a:ext cx="0" cy="0"/>
          <a:chOff x="0" y="0"/>
          <a:chExt cx="0" cy="0"/>
        </a:xfrm>
      </p:grpSpPr>
      <p:cxnSp>
        <p:nvCxnSpPr>
          <p:cNvPr id="670" name="Google Shape;670;p51"/>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71" name="Google Shape;671;p51"/>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672" name="Google Shape;672;p51"/>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06</a:t>
            </a:r>
            <a:endParaRPr b="0" i="0" sz="5200" u="none" cap="none" strike="noStrike">
              <a:solidFill>
                <a:schemeClr val="dk1"/>
              </a:solidFill>
              <a:latin typeface="Nanum Myeongjo"/>
              <a:ea typeface="Nanum Myeongjo"/>
              <a:cs typeface="Nanum Myeongjo"/>
              <a:sym typeface="Nanum Myeongjo"/>
            </a:endParaRPr>
          </a:p>
          <a:p>
            <a:pPr indent="0" lvl="0" marL="0" marR="0" rtl="0" algn="l">
              <a:lnSpc>
                <a:spcPct val="90000"/>
              </a:lnSpc>
              <a:spcBef>
                <a:spcPts val="0"/>
              </a:spcBef>
              <a:spcAft>
                <a:spcPts val="0"/>
              </a:spcAft>
              <a:buClr>
                <a:srgbClr val="000000"/>
              </a:buClr>
              <a:buSzPts val="5200"/>
              <a:buFont typeface="Arial"/>
              <a:buNone/>
            </a:pPr>
            <a:r>
              <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76" name="Shape 676"/>
        <p:cNvGrpSpPr/>
        <p:nvPr/>
      </p:nvGrpSpPr>
      <p:grpSpPr>
        <a:xfrm>
          <a:off x="0" y="0"/>
          <a:ext cx="0" cy="0"/>
          <a:chOff x="0" y="0"/>
          <a:chExt cx="0" cy="0"/>
        </a:xfrm>
      </p:grpSpPr>
      <p:cxnSp>
        <p:nvCxnSpPr>
          <p:cNvPr id="677" name="Google Shape;677;p52"/>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78" name="Google Shape;678;p52"/>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79" name="Google Shape;679;p52"/>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Hear Some Reflections</a:t>
            </a:r>
            <a:endParaRPr b="0" i="0" sz="3500" u="none" cap="none" strike="noStrike">
              <a:solidFill>
                <a:srgbClr val="83FBA3"/>
              </a:solidFill>
              <a:latin typeface="Nanum Myeongjo"/>
              <a:ea typeface="Nanum Myeongjo"/>
              <a:cs typeface="Nanum Myeongjo"/>
              <a:sym typeface="Nanum Myeongjo"/>
            </a:endParaRPr>
          </a:p>
        </p:txBody>
      </p:sp>
      <p:sp>
        <p:nvSpPr>
          <p:cNvPr id="680" name="Google Shape;680;p52"/>
          <p:cNvSpPr txBox="1"/>
          <p:nvPr/>
        </p:nvSpPr>
        <p:spPr>
          <a:xfrm>
            <a:off x="615900" y="1598550"/>
            <a:ext cx="5421300" cy="163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kinds of support will students need to demonstrate evidence of learning?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Has your thinking changed at all on how to implement this task? If so, how? </a:t>
            </a:r>
            <a:endParaRPr b="0" i="0" sz="2700" u="none" cap="none" strike="noStrike">
              <a:solidFill>
                <a:schemeClr val="lt1"/>
              </a:solidFill>
              <a:latin typeface="DM Sans"/>
              <a:ea typeface="DM Sans"/>
              <a:cs typeface="DM Sans"/>
              <a:sym typeface="DM Sans"/>
            </a:endParaRPr>
          </a:p>
        </p:txBody>
      </p:sp>
      <p:sp>
        <p:nvSpPr>
          <p:cNvPr id="681" name="Google Shape;681;p52"/>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2"/>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60321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M213 Bayesian Reasoning and Probability Theory</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 comes to mind? </a:t>
            </a:r>
            <a:br>
              <a:rPr b="0" i="0" lang="en-GB" sz="3500" u="none" cap="none" strike="noStrike">
                <a:solidFill>
                  <a:schemeClr val="dk1"/>
                </a:solidFill>
                <a:latin typeface="Nanum Myeongjo"/>
                <a:ea typeface="Nanum Myeongjo"/>
                <a:cs typeface="Nanum Myeongjo"/>
                <a:sym typeface="Nanum Myeongjo"/>
              </a:rPr>
            </a:br>
            <a:r>
              <a:rPr b="0" i="0" lang="en-GB"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489900" y="2645500"/>
            <a:ext cx="4201500" cy="21165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Describe events as subsets of a sample space (the set of outcomes) using characteristics (or categories) of the outcomes, or as unions, intersections, or complements of other events (“or,” “and,” “not”). 	 </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chemeClr val="dk1"/>
              </a:buClr>
              <a:buSzPts val="1100"/>
              <a:buFont typeface="Arial"/>
              <a:buNone/>
            </a:pPr>
            <a:r>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Understand that two events A and B are independent if the probability of A and B occurring together is the product of their probabilities, and use this characterization to determine if they are independent. </a:t>
            </a:r>
            <a:endParaRPr b="0" i="0" sz="11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208" name="Google Shape;208;p8"/>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Conditional Probability and Rules of Probability </a:t>
            </a:r>
            <a:endParaRPr b="1" i="0" sz="14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594600" y="2345425"/>
            <a:ext cx="40755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Understand independence and conditional probability and use them to interpret data </a:t>
            </a:r>
            <a:endParaRPr b="1" i="0" sz="1100" u="none" cap="none" strike="noStrike">
              <a:solidFill>
                <a:srgbClr val="000000"/>
              </a:solidFill>
              <a:latin typeface="DM Sans"/>
              <a:ea typeface="DM Sans"/>
              <a:cs typeface="DM Sans"/>
              <a:sym typeface="DM Sans"/>
            </a:endParaRPr>
          </a:p>
        </p:txBody>
      </p:sp>
      <p:sp>
        <p:nvSpPr>
          <p:cNvPr id="211" name="Google Shape;211;p8"/>
          <p:cNvSpPr txBox="1"/>
          <p:nvPr/>
        </p:nvSpPr>
        <p:spPr>
          <a:xfrm>
            <a:off x="5159250" y="620175"/>
            <a:ext cx="3402000" cy="15324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rgbClr val="434343"/>
              </a:buClr>
              <a:buSzPts val="1100"/>
              <a:buFont typeface="IBM Plex Sans"/>
              <a:buAutoNum type="arabicPeriod"/>
            </a:pPr>
            <a:r>
              <a:rPr b="0" i="0" lang="en-GB" sz="1100" u="none" cap="none" strike="noStrike">
                <a:solidFill>
                  <a:srgbClr val="434343"/>
                </a:solidFill>
                <a:latin typeface="IBM Plex Sans"/>
                <a:ea typeface="IBM Plex Sans"/>
                <a:cs typeface="IBM Plex Sans"/>
                <a:sym typeface="IBM Plex Sans"/>
              </a:rPr>
              <a:t>Find the conditional probability of A given B as the fraction of B’s outcomes that also belong to A, and interpret the answer in terms of the model. 	 </a:t>
            </a:r>
            <a:endParaRPr b="0" i="0" sz="1100" u="none" cap="none" strike="noStrike">
              <a:solidFill>
                <a:srgbClr val="434343"/>
              </a:solidFill>
              <a:latin typeface="IBM Plex Sans"/>
              <a:ea typeface="IBM Plex Sans"/>
              <a:cs typeface="IBM Plex Sans"/>
              <a:sym typeface="IBM Plex Sans"/>
            </a:endParaRPr>
          </a:p>
          <a:p>
            <a:pPr indent="0" lvl="0" marL="457200" marR="0" rtl="0" algn="l">
              <a:lnSpc>
                <a:spcPct val="115000"/>
              </a:lnSpc>
              <a:spcBef>
                <a:spcPts val="0"/>
              </a:spcBef>
              <a:spcAft>
                <a:spcPts val="0"/>
              </a:spcAft>
              <a:buClr>
                <a:schemeClr val="dk1"/>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298450" lvl="0" marL="457200" marR="0" rtl="0" algn="l">
              <a:lnSpc>
                <a:spcPct val="115000"/>
              </a:lnSpc>
              <a:spcBef>
                <a:spcPts val="0"/>
              </a:spcBef>
              <a:spcAft>
                <a:spcPts val="0"/>
              </a:spcAft>
              <a:buClr>
                <a:srgbClr val="434343"/>
              </a:buClr>
              <a:buSzPts val="1100"/>
              <a:buFont typeface="IBM Plex Sans"/>
              <a:buAutoNum type="arabicPeriod"/>
            </a:pPr>
            <a:r>
              <a:rPr b="0" i="0" lang="en-GB" sz="1100" u="none" cap="none" strike="noStrike">
                <a:solidFill>
                  <a:srgbClr val="434343"/>
                </a:solidFill>
                <a:latin typeface="IBM Plex Sans"/>
                <a:ea typeface="IBM Plex Sans"/>
                <a:cs typeface="IBM Plex Sans"/>
                <a:sym typeface="IBM Plex Sans"/>
              </a:rPr>
              <a:t>Apply the Addition Rule, P(A or B) = P(A) + P(B) – P(A and B), and interpret the answer in terms of the model. 	</a:t>
            </a:r>
            <a:endParaRPr b="0" i="0" sz="1100" u="none" cap="none" strike="noStrike">
              <a:solidFill>
                <a:schemeClr val="dk1"/>
              </a:solidFill>
              <a:latin typeface="Arial"/>
              <a:ea typeface="Arial"/>
              <a:cs typeface="Arial"/>
              <a:sym typeface="Arial"/>
            </a:endParaRPr>
          </a:p>
        </p:txBody>
      </p:sp>
      <p:sp>
        <p:nvSpPr>
          <p:cNvPr id="212" name="Google Shape;212;p8"/>
          <p:cNvSpPr/>
          <p:nvPr/>
        </p:nvSpPr>
        <p:spPr>
          <a:xfrm>
            <a:off x="5331125" y="3196300"/>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5404100" y="335992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How would you synthesize these?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What are the key takeaways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for students in 2-3 sentences?</a:t>
            </a:r>
            <a:endParaRPr b="0" i="0" sz="1400" u="none" cap="none" strike="noStrike">
              <a:solidFill>
                <a:srgbClr val="000000"/>
              </a:solidFill>
              <a:latin typeface="Arial"/>
              <a:ea typeface="Arial"/>
              <a:cs typeface="Arial"/>
              <a:sym typeface="Arial"/>
            </a:endParaRPr>
          </a:p>
        </p:txBody>
      </p:sp>
      <p:sp>
        <p:nvSpPr>
          <p:cNvPr id="214" name="Google Shape;214;p8"/>
          <p:cNvSpPr txBox="1"/>
          <p:nvPr/>
        </p:nvSpPr>
        <p:spPr>
          <a:xfrm>
            <a:off x="4960350" y="121500"/>
            <a:ext cx="40755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IBM Plex Sans"/>
                <a:ea typeface="IBM Plex Sans"/>
                <a:cs typeface="IBM Plex Sans"/>
                <a:sym typeface="IBM Plex Sans"/>
              </a:rPr>
              <a:t>Use the rules of probability to compute probabilities of compound events in a uniform probability model</a:t>
            </a:r>
            <a:r>
              <a:rPr b="0" i="0" lang="en-GB" sz="1100" u="none" cap="none" strike="noStrike">
                <a:solidFill>
                  <a:srgbClr val="434343"/>
                </a:solidFill>
                <a:latin typeface="IBM Plex Sans"/>
                <a:ea typeface="IBM Plex Sans"/>
                <a:cs typeface="IBM Plex Sans"/>
                <a:sym typeface="IBM Plex Sans"/>
              </a:rPr>
              <a:t> </a:t>
            </a:r>
            <a:endParaRPr b="1" i="0" sz="1100" u="none" cap="none" strike="noStrike">
              <a:solidFill>
                <a:srgbClr val="43434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18" name="Shape 218"/>
        <p:cNvGrpSpPr/>
        <p:nvPr/>
      </p:nvGrpSpPr>
      <p:grpSpPr>
        <a:xfrm>
          <a:off x="0" y="0"/>
          <a:ext cx="0" cy="0"/>
          <a:chOff x="0" y="0"/>
          <a:chExt cx="0" cy="0"/>
        </a:xfrm>
      </p:grpSpPr>
      <p:sp>
        <p:nvSpPr>
          <p:cNvPr id="219" name="Google Shape;219;p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20" name="Google Shape;220;p9"/>
          <p:cNvSpPr txBox="1"/>
          <p:nvPr/>
        </p:nvSpPr>
        <p:spPr>
          <a:xfrm>
            <a:off x="489900" y="2645500"/>
            <a:ext cx="4201500" cy="21165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Describe events as subsets of a sample space (the set of outcomes) using characteristics (or categories) of the outcomes, or as unions, intersections, or complements of other events (“or,” “and,” “not”). 	 </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Understand that two events A and B are independent if the probability of A and B occurring together is the product of their probabilities, and use this characterization to determine if they are independent. </a:t>
            </a:r>
            <a:endParaRPr b="0" i="0" sz="11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221" name="Google Shape;221;p9"/>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Conditional Probability and Rules of Probability </a:t>
            </a:r>
            <a:endParaRPr b="1" i="0" sz="1400" u="none" cap="none" strike="noStrike">
              <a:solidFill>
                <a:srgbClr val="000000"/>
              </a:solidFill>
              <a:latin typeface="DM Sans"/>
              <a:ea typeface="DM Sans"/>
              <a:cs typeface="DM Sans"/>
              <a:sym typeface="DM Sans"/>
            </a:endParaRPr>
          </a:p>
        </p:txBody>
      </p:sp>
      <p:cxnSp>
        <p:nvCxnSpPr>
          <p:cNvPr id="222" name="Google Shape;222;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3" name="Google Shape;223;p9"/>
          <p:cNvSpPr txBox="1"/>
          <p:nvPr/>
        </p:nvSpPr>
        <p:spPr>
          <a:xfrm>
            <a:off x="594600" y="2345425"/>
            <a:ext cx="40755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Understand independence and conditional probability and use them to interpret data </a:t>
            </a:r>
            <a:endParaRPr b="1" i="0" sz="1100" u="none" cap="none" strike="noStrike">
              <a:solidFill>
                <a:srgbClr val="000000"/>
              </a:solidFill>
              <a:latin typeface="DM Sans"/>
              <a:ea typeface="DM Sans"/>
              <a:cs typeface="DM Sans"/>
              <a:sym typeface="DM Sans"/>
            </a:endParaRPr>
          </a:p>
        </p:txBody>
      </p:sp>
      <p:sp>
        <p:nvSpPr>
          <p:cNvPr id="224" name="Google Shape;224;p9"/>
          <p:cNvSpPr txBox="1"/>
          <p:nvPr/>
        </p:nvSpPr>
        <p:spPr>
          <a:xfrm>
            <a:off x="5159250" y="620175"/>
            <a:ext cx="3402000" cy="15324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rgbClr val="434343"/>
              </a:buClr>
              <a:buSzPts val="1100"/>
              <a:buFont typeface="IBM Plex Sans"/>
              <a:buAutoNum type="arabicPeriod"/>
            </a:pPr>
            <a:r>
              <a:rPr b="0" i="0" lang="en-GB" sz="1100" u="none" cap="none" strike="noStrike">
                <a:solidFill>
                  <a:srgbClr val="434343"/>
                </a:solidFill>
                <a:latin typeface="IBM Plex Sans"/>
                <a:ea typeface="IBM Plex Sans"/>
                <a:cs typeface="IBM Plex Sans"/>
                <a:sym typeface="IBM Plex Sans"/>
              </a:rPr>
              <a:t>Find the conditional probability of A given B as the fraction of B’s outcomes that also belong to A, and interpret the answer in terms of the model. 	 </a:t>
            </a:r>
            <a:endParaRPr b="0" i="0" sz="1100" u="none" cap="none" strike="noStrike">
              <a:solidFill>
                <a:srgbClr val="434343"/>
              </a:solidFill>
              <a:latin typeface="IBM Plex Sans"/>
              <a:ea typeface="IBM Plex Sans"/>
              <a:cs typeface="IBM Plex Sans"/>
              <a:sym typeface="IBM Plex Sans"/>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298450" lvl="0" marL="457200" marR="0" rtl="0" algn="l">
              <a:lnSpc>
                <a:spcPct val="115000"/>
              </a:lnSpc>
              <a:spcBef>
                <a:spcPts val="0"/>
              </a:spcBef>
              <a:spcAft>
                <a:spcPts val="0"/>
              </a:spcAft>
              <a:buClr>
                <a:srgbClr val="434343"/>
              </a:buClr>
              <a:buSzPts val="1100"/>
              <a:buFont typeface="IBM Plex Sans"/>
              <a:buAutoNum type="arabicPeriod"/>
            </a:pPr>
            <a:r>
              <a:rPr b="0" i="0" lang="en-GB" sz="1100" u="none" cap="none" strike="noStrike">
                <a:solidFill>
                  <a:srgbClr val="434343"/>
                </a:solidFill>
                <a:latin typeface="IBM Plex Sans"/>
                <a:ea typeface="IBM Plex Sans"/>
                <a:cs typeface="IBM Plex Sans"/>
                <a:sym typeface="IBM Plex Sans"/>
              </a:rPr>
              <a:t>Apply the Addition Rule, P(A or B) = P(A) + P(B) – P(A and B), and interpret the answer in terms of the model. 	</a:t>
            </a:r>
            <a:endParaRPr b="0" i="0" sz="1100" u="none" cap="none" strike="noStrike">
              <a:solidFill>
                <a:schemeClr val="dk1"/>
              </a:solidFill>
              <a:latin typeface="Arial"/>
              <a:ea typeface="Arial"/>
              <a:cs typeface="Arial"/>
              <a:sym typeface="Arial"/>
            </a:endParaRPr>
          </a:p>
        </p:txBody>
      </p:sp>
      <p:sp>
        <p:nvSpPr>
          <p:cNvPr id="225" name="Google Shape;225;p9"/>
          <p:cNvSpPr txBox="1"/>
          <p:nvPr/>
        </p:nvSpPr>
        <p:spPr>
          <a:xfrm>
            <a:off x="4960350" y="121500"/>
            <a:ext cx="40755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IBM Plex Sans"/>
                <a:ea typeface="IBM Plex Sans"/>
                <a:cs typeface="IBM Plex Sans"/>
                <a:sym typeface="IBM Plex Sans"/>
              </a:rPr>
              <a:t>Use the rules of probability to compute probabilities of compound events in a uniform probability model</a:t>
            </a:r>
            <a:r>
              <a:rPr b="0" i="0" lang="en-GB" sz="1100" u="none" cap="none" strike="noStrike">
                <a:solidFill>
                  <a:srgbClr val="434343"/>
                </a:solidFill>
                <a:latin typeface="IBM Plex Sans"/>
                <a:ea typeface="IBM Plex Sans"/>
                <a:cs typeface="IBM Plex Sans"/>
                <a:sym typeface="IBM Plex Sans"/>
              </a:rPr>
              <a:t> </a:t>
            </a:r>
            <a:endParaRPr b="1" i="0" sz="1100" u="none" cap="none" strike="noStrike">
              <a:solidFill>
                <a:srgbClr val="434343"/>
              </a:solidFill>
              <a:latin typeface="Arial"/>
              <a:ea typeface="Arial"/>
              <a:cs typeface="Arial"/>
              <a:sym typeface="Arial"/>
            </a:endParaRPr>
          </a:p>
        </p:txBody>
      </p:sp>
      <p:sp>
        <p:nvSpPr>
          <p:cNvPr id="226" name="Google Shape;226;p9"/>
          <p:cNvSpPr/>
          <p:nvPr/>
        </p:nvSpPr>
        <p:spPr>
          <a:xfrm>
            <a:off x="5282400" y="324720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txBox="1"/>
          <p:nvPr/>
        </p:nvSpPr>
        <p:spPr>
          <a:xfrm>
            <a:off x="5486650" y="336210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