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3" r:id="rId9"/>
    <p:sldId id="277" r:id="rId10"/>
    <p:sldId id="279" r:id="rId11"/>
    <p:sldId id="280" r:id="rId12"/>
    <p:sldId id="281" r:id="rId13"/>
    <p:sldId id="282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67"/>
    <p:restoredTop sz="94610"/>
  </p:normalViewPr>
  <p:slideViewPr>
    <p:cSldViewPr snapToGrid="0" snapToObjects="1">
      <p:cViewPr varScale="1">
        <p:scale>
          <a:sx n="226" d="100"/>
          <a:sy n="226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1572768"/>
            <a:ext cx="73152" cy="4251960"/>
          </a:xfrm>
          <a:prstGeom prst="rect">
            <a:avLst/>
          </a:prstGeom>
          <a:solidFill>
            <a:srgbClr val="91132B"/>
          </a:solidFill>
          <a:ln w="12700">
            <a:solidFill>
              <a:srgbClr val="91132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91132B"/>
          </a:solidFill>
          <a:ln w="12700">
            <a:solidFill>
              <a:srgbClr val="91132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/Users/odinherjan/teams_bot/slides/cloud-native-norway/assets/icons/kubernetes-water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1097280"/>
            <a:ext cx="1234440" cy="1234440"/>
          </a:xfrm>
          <a:prstGeom prst="rect">
            <a:avLst/>
          </a:prstGeom>
        </p:spPr>
      </p:pic>
      <p:pic>
        <p:nvPicPr>
          <p:cNvPr id="5" name="Image 1" descr="/Users/odinherjan/teams_bot/slides/cloud-native-norway/assets/icons/helm-water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749808"/>
            <a:ext cx="713232" cy="713232"/>
          </a:xfrm>
          <a:prstGeom prst="rect">
            <a:avLst/>
          </a:prstGeom>
        </p:spPr>
      </p:pic>
      <p:pic>
        <p:nvPicPr>
          <p:cNvPr id="6" name="Image 2" descr="/Users/odinherjan/teams_bot/slides/cloud-native-norway/assets/icons/argo-water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320" y="1783080"/>
            <a:ext cx="822960" cy="822960"/>
          </a:xfrm>
          <a:prstGeom prst="rect">
            <a:avLst/>
          </a:prstGeom>
        </p:spPr>
      </p:pic>
      <p:pic>
        <p:nvPicPr>
          <p:cNvPr id="7" name="Image 3" descr="/Users/odinherjan/teams_bot/slides/cloud-native-norway/assets/icons/prometheus-waterm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520" y="2788920"/>
            <a:ext cx="822960" cy="822960"/>
          </a:xfrm>
          <a:prstGeom prst="rect">
            <a:avLst/>
          </a:prstGeom>
        </p:spPr>
      </p:pic>
      <p:pic>
        <p:nvPicPr>
          <p:cNvPr id="8" name="Image 4" descr="/Users/odinherjan/teams_bot/slides/cloud-native-norway/assets/icons/cilium-waterm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8440" y="4069080"/>
            <a:ext cx="786384" cy="786384"/>
          </a:xfrm>
          <a:prstGeom prst="rect">
            <a:avLst/>
          </a:prstGeom>
        </p:spPr>
      </p:pic>
      <p:pic>
        <p:nvPicPr>
          <p:cNvPr id="9" name="Image 5" descr="/Users/odinherjan/teams_bot/slides/cloud-native-norway/assets/icons/kubernetes-water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4709160"/>
            <a:ext cx="658368" cy="658368"/>
          </a:xfrm>
          <a:prstGeom prst="rect">
            <a:avLst/>
          </a:prstGeom>
        </p:spPr>
      </p:pic>
      <p:pic>
        <p:nvPicPr>
          <p:cNvPr id="10" name="Image 6" descr="/Users/odinherjan/teams_bot/slides/cloud-native-norway/assets/logo-on-da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566928"/>
            <a:ext cx="3063240" cy="844369"/>
          </a:xfrm>
          <a:prstGeom prst="rect">
            <a:avLst/>
          </a:prstGeom>
        </p:spPr>
      </p:pic>
      <p:sp>
        <p:nvSpPr>
          <p:cNvPr id="11" name="Text 2"/>
          <p:cNvSpPr/>
          <p:nvPr/>
        </p:nvSpPr>
        <p:spPr>
          <a:xfrm>
            <a:off x="838200" y="1874520"/>
            <a:ext cx="10515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9FAFB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Scaling LLM access using an AI gateway</a:t>
            </a:r>
            <a:endParaRPr lang="en-US" sz="3600" dirty="0"/>
          </a:p>
        </p:txBody>
      </p:sp>
      <p:sp>
        <p:nvSpPr>
          <p:cNvPr id="12" name="Text 3"/>
          <p:cNvSpPr/>
          <p:nvPr/>
        </p:nvSpPr>
        <p:spPr>
          <a:xfrm>
            <a:off x="838200" y="3730752"/>
            <a:ext cx="1051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0F2FE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Eskedar Kefialew</a:t>
            </a:r>
            <a:endParaRPr lang="en-US" sz="2100" dirty="0"/>
          </a:p>
        </p:txBody>
      </p:sp>
      <p:sp>
        <p:nvSpPr>
          <p:cNvPr id="13" name="Text 4"/>
          <p:cNvSpPr/>
          <p:nvPr/>
        </p:nvSpPr>
        <p:spPr>
          <a:xfrm>
            <a:off x="838200" y="5029200"/>
            <a:ext cx="10515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9FA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TEAM PLATFORM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9FA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DIGITALISERINGSDIREKTORATET</a:t>
            </a:r>
            <a:endParaRPr lang="en-US" sz="1200" dirty="0"/>
          </a:p>
        </p:txBody>
      </p:sp>
      <p:sp>
        <p:nvSpPr>
          <p:cNvPr id="14" name="Text 5"/>
          <p:cNvSpPr/>
          <p:nvPr/>
        </p:nvSpPr>
        <p:spPr>
          <a:xfrm>
            <a:off x="822960" y="5669280"/>
            <a:ext cx="6217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60" dirty="0">
                <a:solidFill>
                  <a:srgbClr val="F9FAFB">
                    <a:alpha val="88000"/>
                  </a:srgbClr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BERGEN  /  CLOUD NATIVE DAYS NORWAY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problem are we solving?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600199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Why AI gateway?</a:t>
            </a:r>
            <a:endParaRPr lang="en-US" sz="1600" dirty="0"/>
          </a:p>
        </p:txBody>
      </p:sp>
      <p:pic>
        <p:nvPicPr>
          <p:cNvPr id="5" name="Image 0" descr="Problem illustr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948" y="2468879"/>
            <a:ext cx="7737913" cy="39136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is Agentgateway?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6002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E6B7A"/>
                </a:solidFill>
              </a:rPr>
              <a:t>Cloud-native reverse proxy that sits between enterprise applications (or AI agents) and AI model providers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286000"/>
            <a:ext cx="1115568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Unified API:</a:t>
            </a:r>
            <a:r>
              <a:rPr lang="en-US" sz="1500" dirty="0">
                <a:solidFill>
                  <a:srgbClr val="5E6B7A"/>
                </a:solidFill>
              </a:rPr>
              <a:t> one OpenAI compatible endpoint for Azure AI Foundry and Sigma2 models.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Security: </a:t>
            </a:r>
            <a:r>
              <a:rPr lang="en-US" sz="1500" dirty="0">
                <a:solidFill>
                  <a:srgbClr val="5E6B7A"/>
                </a:solidFill>
              </a:rPr>
              <a:t>TLS at the edge and to providers, JWT (</a:t>
            </a:r>
            <a:r>
              <a:rPr lang="en-US" sz="1500" dirty="0" err="1">
                <a:solidFill>
                  <a:srgbClr val="5E6B7A"/>
                </a:solidFill>
              </a:rPr>
              <a:t>Kiporten</a:t>
            </a:r>
            <a:r>
              <a:rPr lang="en-US" sz="1500" dirty="0">
                <a:solidFill>
                  <a:srgbClr val="5E6B7A"/>
                </a:solidFill>
              </a:rPr>
              <a:t>/Entra ID) or API key required on every call.</a:t>
            </a: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Centralized credentials:</a:t>
            </a:r>
            <a:r>
              <a:rPr lang="en-US" sz="1500" dirty="0">
                <a:solidFill>
                  <a:srgbClr val="5E6B7A"/>
                </a:solidFill>
              </a:rPr>
              <a:t> provider keys come from Vault and are injected by the gateway, never by clients.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Token based rate limiting:</a:t>
            </a:r>
            <a:r>
              <a:rPr lang="en-US" sz="1500" dirty="0">
                <a:solidFill>
                  <a:srgbClr val="5E6B7A"/>
                </a:solidFill>
              </a:rPr>
              <a:t> a token budget enforced by a remote rate limit service backed by Redis.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Model routing:</a:t>
            </a:r>
            <a:r>
              <a:rPr lang="en-US" sz="1500" dirty="0">
                <a:solidFill>
                  <a:srgbClr val="5E6B7A"/>
                </a:solidFill>
              </a:rPr>
              <a:t> backend chosen by the model name in the request body.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Virtual models:</a:t>
            </a:r>
            <a:r>
              <a:rPr lang="en-US" sz="1500" dirty="0">
                <a:solidFill>
                  <a:srgbClr val="5E6B7A"/>
                </a:solidFill>
              </a:rPr>
              <a:t> weighted routing across providers behind one model name.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MCP proxy:</a:t>
            </a:r>
            <a:r>
              <a:rPr lang="en-US" sz="1500" dirty="0">
                <a:solidFill>
                  <a:srgbClr val="5E6B7A"/>
                </a:solidFill>
              </a:rPr>
              <a:t> MCP servers published behind the gateway.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No provider lock-in:</a:t>
            </a:r>
            <a:r>
              <a:rPr lang="en-US" sz="1500" dirty="0">
                <a:solidFill>
                  <a:srgbClr val="5E6B7A"/>
                </a:solidFill>
              </a:rPr>
              <a:t> switch between Azure AI Foundry, Sigma2, or self-hosted models without changing the client integration.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Admin UI:</a:t>
            </a:r>
            <a:r>
              <a:rPr lang="en-US" sz="1500" dirty="0">
                <a:solidFill>
                  <a:srgbClr val="5E6B7A"/>
                </a:solidFill>
              </a:rPr>
              <a:t> built in, with Entra ID login restricted to the Admin role.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Open source:</a:t>
            </a:r>
            <a:r>
              <a:rPr lang="en-US" sz="1500" dirty="0">
                <a:solidFill>
                  <a:srgbClr val="5E6B7A"/>
                </a:solidFill>
              </a:rPr>
              <a:t> Apache 2.0 licensed, no license fees, no vendor lock-in.</a:t>
            </a: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Kubernetes native: </a:t>
            </a:r>
            <a:r>
              <a:rPr lang="en-US" sz="1500" dirty="0">
                <a:solidFill>
                  <a:srgbClr val="5E6B7A"/>
                </a:solidFill>
              </a:rPr>
              <a:t>runs on OCP, it is </a:t>
            </a:r>
            <a:r>
              <a:rPr lang="en-US" sz="1500" dirty="0" err="1">
                <a:solidFill>
                  <a:srgbClr val="5E6B7A"/>
                </a:solidFill>
              </a:rPr>
              <a:t>GitOps</a:t>
            </a:r>
            <a:r>
              <a:rPr lang="en-US" sz="1500" dirty="0">
                <a:solidFill>
                  <a:srgbClr val="5E6B7A"/>
                </a:solidFill>
              </a:rPr>
              <a:t> friendly</a:t>
            </a: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b="1" dirty="0">
                <a:solidFill>
                  <a:srgbClr val="0B1220"/>
                </a:solidFill>
              </a:rPr>
              <a:t>AI observability: </a:t>
            </a:r>
            <a:r>
              <a:rPr lang="en-US" sz="1500" dirty="0">
                <a:solidFill>
                  <a:srgbClr val="5E6B7A"/>
                </a:solidFill>
              </a:rPr>
              <a:t>token counts, model names, provider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Agentgateway standalone architecture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00" dirty="0"/>
          </a:p>
        </p:txBody>
      </p:sp>
      <p:sp>
        <p:nvSpPr>
          <p:cNvPr id="101" name="Box 101"/>
          <p:cNvSpPr/>
          <p:nvPr/>
        </p:nvSpPr>
        <p:spPr>
          <a:xfrm>
            <a:off x="2697480" y="1600200"/>
            <a:ext cx="6720840" cy="4160520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 w="12700">
            <a:solidFill>
              <a:srgbClr val="C7D1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Box 103"/>
          <p:cNvSpPr/>
          <p:nvPr/>
        </p:nvSpPr>
        <p:spPr>
          <a:xfrm>
            <a:off x="502920" y="1965960"/>
            <a:ext cx="187452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4" name="Text 104"/>
          <p:cNvSpPr txBox="1"/>
          <p:nvPr/>
        </p:nvSpPr>
        <p:spPr>
          <a:xfrm>
            <a:off x="576072" y="1965960"/>
            <a:ext cx="172821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Clients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Apps, agents</a:t>
            </a:r>
          </a:p>
        </p:txBody>
      </p:sp>
      <p:sp>
        <p:nvSpPr>
          <p:cNvPr id="105" name="Box 105"/>
          <p:cNvSpPr/>
          <p:nvPr/>
        </p:nvSpPr>
        <p:spPr>
          <a:xfrm>
            <a:off x="502920" y="3246120"/>
            <a:ext cx="187452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Text 106"/>
          <p:cNvSpPr txBox="1"/>
          <p:nvPr/>
        </p:nvSpPr>
        <p:spPr>
          <a:xfrm>
            <a:off x="576072" y="3246120"/>
            <a:ext cx="172821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ArgoCD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4 apps from Git, main</a:t>
            </a:r>
          </a:p>
        </p:txBody>
      </p:sp>
      <p:sp>
        <p:nvSpPr>
          <p:cNvPr id="107" name="Box 107"/>
          <p:cNvSpPr/>
          <p:nvPr/>
        </p:nvSpPr>
        <p:spPr>
          <a:xfrm>
            <a:off x="502920" y="4526280"/>
            <a:ext cx="187452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108"/>
          <p:cNvSpPr txBox="1"/>
          <p:nvPr/>
        </p:nvSpPr>
        <p:spPr>
          <a:xfrm>
            <a:off x="576072" y="4526280"/>
            <a:ext cx="172821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Vault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provider keys, OIDC secret</a:t>
            </a:r>
          </a:p>
        </p:txBody>
      </p:sp>
      <p:sp>
        <p:nvSpPr>
          <p:cNvPr id="109" name="Box 109"/>
          <p:cNvSpPr/>
          <p:nvPr/>
        </p:nvSpPr>
        <p:spPr>
          <a:xfrm>
            <a:off x="2926080" y="2011680"/>
            <a:ext cx="18745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110"/>
          <p:cNvSpPr txBox="1"/>
          <p:nvPr/>
        </p:nvSpPr>
        <p:spPr>
          <a:xfrm>
            <a:off x="2999232" y="2011680"/>
            <a:ext cx="172821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OpenShift Routes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api.aivar.no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internal · admin UI</a:t>
            </a:r>
          </a:p>
        </p:txBody>
      </p:sp>
      <p:sp>
        <p:nvSpPr>
          <p:cNvPr id="111" name="Box 111"/>
          <p:cNvSpPr/>
          <p:nvPr/>
        </p:nvSpPr>
        <p:spPr>
          <a:xfrm>
            <a:off x="5166360" y="2011680"/>
            <a:ext cx="1920240" cy="13716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5875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 112"/>
          <p:cNvSpPr txBox="1"/>
          <p:nvPr/>
        </p:nvSpPr>
        <p:spPr>
          <a:xfrm>
            <a:off x="5239512" y="2011680"/>
            <a:ext cx="177393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Agentgateway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3 replicas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4000 LLM/MCP · 4001 UI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15020 metrics</a:t>
            </a:r>
          </a:p>
        </p:txBody>
      </p:sp>
      <p:sp>
        <p:nvSpPr>
          <p:cNvPr id="113" name="Box 113"/>
          <p:cNvSpPr/>
          <p:nvPr/>
        </p:nvSpPr>
        <p:spPr>
          <a:xfrm>
            <a:off x="2926080" y="4251960"/>
            <a:ext cx="1874520" cy="1234440"/>
          </a:xfrm>
          <a:prstGeom prst="roundRect">
            <a:avLst>
              <a:gd name="adj" fmla="val 8000"/>
            </a:avLst>
          </a:prstGeom>
          <a:solidFill>
            <a:srgbClr val="F1ECFB"/>
          </a:solidFill>
          <a:ln w="15875">
            <a:solidFill>
              <a:srgbClr val="7B5C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114"/>
          <p:cNvSpPr txBox="1"/>
          <p:nvPr/>
        </p:nvSpPr>
        <p:spPr>
          <a:xfrm>
            <a:off x="2999232" y="4251960"/>
            <a:ext cx="172821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PostgreSQL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CloudNativePG, 3 instances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API keys, state</a:t>
            </a:r>
          </a:p>
        </p:txBody>
      </p:sp>
      <p:sp>
        <p:nvSpPr>
          <p:cNvPr id="115" name="Box 115"/>
          <p:cNvSpPr/>
          <p:nvPr/>
        </p:nvSpPr>
        <p:spPr>
          <a:xfrm>
            <a:off x="5166360" y="4251960"/>
            <a:ext cx="1920240" cy="1234440"/>
          </a:xfrm>
          <a:prstGeom prst="roundRect">
            <a:avLst>
              <a:gd name="adj" fmla="val 8000"/>
            </a:avLst>
          </a:prstGeom>
          <a:solidFill>
            <a:srgbClr val="FFF6E6"/>
          </a:solidFill>
          <a:ln w="15875">
            <a:solidFill>
              <a:srgbClr val="C77D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6" name="Text 116"/>
          <p:cNvSpPr txBox="1"/>
          <p:nvPr/>
        </p:nvSpPr>
        <p:spPr>
          <a:xfrm>
            <a:off x="5239512" y="4251960"/>
            <a:ext cx="177393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Rate limit service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envoyproxy/ratelimit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port 8081</a:t>
            </a:r>
          </a:p>
        </p:txBody>
      </p:sp>
      <p:sp>
        <p:nvSpPr>
          <p:cNvPr id="117" name="Box 117"/>
          <p:cNvSpPr/>
          <p:nvPr/>
        </p:nvSpPr>
        <p:spPr>
          <a:xfrm>
            <a:off x="7406640" y="4251960"/>
            <a:ext cx="1828800" cy="1234440"/>
          </a:xfrm>
          <a:prstGeom prst="roundRect">
            <a:avLst>
              <a:gd name="adj" fmla="val 8000"/>
            </a:avLst>
          </a:prstGeom>
          <a:solidFill>
            <a:srgbClr val="FFF6E6"/>
          </a:solidFill>
          <a:ln w="15875">
            <a:solidFill>
              <a:srgbClr val="C77D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8" name="Text 118"/>
          <p:cNvSpPr txBox="1"/>
          <p:nvPr/>
        </p:nvSpPr>
        <p:spPr>
          <a:xfrm>
            <a:off x="7479792" y="4251960"/>
            <a:ext cx="168249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Redis HA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3 nodes, Sentinel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token counters</a:t>
            </a:r>
          </a:p>
        </p:txBody>
      </p:sp>
      <p:sp>
        <p:nvSpPr>
          <p:cNvPr id="119" name="Box 119"/>
          <p:cNvSpPr/>
          <p:nvPr/>
        </p:nvSpPr>
        <p:spPr>
          <a:xfrm>
            <a:off x="9692640" y="1965960"/>
            <a:ext cx="2011680" cy="1051560"/>
          </a:xfrm>
          <a:prstGeom prst="roundRect">
            <a:avLst>
              <a:gd name="adj" fmla="val 8000"/>
            </a:avLst>
          </a:prstGeom>
          <a:solidFill>
            <a:srgbClr val="EAFBF1"/>
          </a:solidFill>
          <a:ln w="15875">
            <a:solidFill>
              <a:srgbClr val="1E7D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Text 120"/>
          <p:cNvSpPr txBox="1"/>
          <p:nvPr/>
        </p:nvSpPr>
        <p:spPr>
          <a:xfrm>
            <a:off x="9765792" y="1965960"/>
            <a:ext cx="1865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Model providers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Azure AI Foundry, Sigma2, AIVAR</a:t>
            </a:r>
          </a:p>
        </p:txBody>
      </p:sp>
      <p:sp>
        <p:nvSpPr>
          <p:cNvPr id="121" name="Box 121"/>
          <p:cNvSpPr/>
          <p:nvPr/>
        </p:nvSpPr>
        <p:spPr>
          <a:xfrm>
            <a:off x="9692640" y="3246120"/>
            <a:ext cx="201168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2" name="Text 122"/>
          <p:cNvSpPr txBox="1"/>
          <p:nvPr/>
        </p:nvSpPr>
        <p:spPr>
          <a:xfrm>
            <a:off x="9765792" y="3246120"/>
            <a:ext cx="1865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Identity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Kiporten, Entra ID</a:t>
            </a:r>
          </a:p>
        </p:txBody>
      </p:sp>
      <p:sp>
        <p:nvSpPr>
          <p:cNvPr id="123" name="Box 123"/>
          <p:cNvSpPr/>
          <p:nvPr/>
        </p:nvSpPr>
        <p:spPr>
          <a:xfrm>
            <a:off x="9692640" y="4526280"/>
            <a:ext cx="201168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4" name="Text 124"/>
          <p:cNvSpPr txBox="1"/>
          <p:nvPr/>
        </p:nvSpPr>
        <p:spPr>
          <a:xfrm>
            <a:off x="9765792" y="4526280"/>
            <a:ext cx="1865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B1220"/>
                </a:solidFill>
              </a:rPr>
              <a:t>Prometheus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PodMonitor on 15020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5E6B7A"/>
                </a:solidFill>
              </a:rPr>
              <a:t>Grafana</a:t>
            </a:r>
          </a:p>
        </p:txBody>
      </p:sp>
      <p:sp>
        <p:nvSpPr>
          <p:cNvPr id="125" name="Line 125"/>
          <p:cNvSpPr/>
          <p:nvPr/>
        </p:nvSpPr>
        <p:spPr>
          <a:xfrm>
            <a:off x="2377440" y="2491740"/>
            <a:ext cx="548640" cy="914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6" name="Line 126"/>
          <p:cNvSpPr/>
          <p:nvPr/>
        </p:nvSpPr>
        <p:spPr>
          <a:xfrm>
            <a:off x="4800600" y="2697480"/>
            <a:ext cx="365760" cy="914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7" name="Line 127"/>
          <p:cNvSpPr/>
          <p:nvPr/>
        </p:nvSpPr>
        <p:spPr>
          <a:xfrm>
            <a:off x="7086600" y="2491740"/>
            <a:ext cx="2606040" cy="914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8" name="Label 128"/>
          <p:cNvSpPr txBox="1"/>
          <p:nvPr/>
        </p:nvSpPr>
        <p:spPr>
          <a:xfrm>
            <a:off x="7315200" y="22402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E6B7A"/>
                </a:solidFill>
              </a:rPr>
              <a:t>HTTPS, provider key injected</a:t>
            </a:r>
          </a:p>
        </p:txBody>
      </p:sp>
      <p:sp>
        <p:nvSpPr>
          <p:cNvPr id="129" name="Line 129"/>
          <p:cNvSpPr/>
          <p:nvPr/>
        </p:nvSpPr>
        <p:spPr>
          <a:xfrm>
            <a:off x="7086600" y="3154680"/>
            <a:ext cx="2606040" cy="617220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0" name="Label 130"/>
          <p:cNvSpPr txBox="1"/>
          <p:nvPr/>
        </p:nvSpPr>
        <p:spPr>
          <a:xfrm>
            <a:off x="7726680" y="2898648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E6B7A"/>
                </a:solidFill>
              </a:rPr>
              <a:t>JWKS, UI OIDC</a:t>
            </a:r>
          </a:p>
        </p:txBody>
      </p:sp>
      <p:sp>
        <p:nvSpPr>
          <p:cNvPr id="131" name="Line 131"/>
          <p:cNvSpPr/>
          <p:nvPr/>
        </p:nvSpPr>
        <p:spPr>
          <a:xfrm flipH="1">
            <a:off x="4206240" y="3383280"/>
            <a:ext cx="1463040" cy="868680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2" name="Label 132"/>
          <p:cNvSpPr txBox="1"/>
          <p:nvPr/>
        </p:nvSpPr>
        <p:spPr>
          <a:xfrm>
            <a:off x="3017520" y="365760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5E6B7A"/>
                </a:solidFill>
              </a:rPr>
              <a:t>keys, state</a:t>
            </a:r>
          </a:p>
        </p:txBody>
      </p:sp>
      <p:sp>
        <p:nvSpPr>
          <p:cNvPr id="133" name="Line 133"/>
          <p:cNvSpPr/>
          <p:nvPr/>
        </p:nvSpPr>
        <p:spPr>
          <a:xfrm>
            <a:off x="6583680" y="3383280"/>
            <a:ext cx="914" cy="868680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4" name="Label 134"/>
          <p:cNvSpPr txBox="1"/>
          <p:nvPr/>
        </p:nvSpPr>
        <p:spPr>
          <a:xfrm>
            <a:off x="6675120" y="3703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E6B7A"/>
                </a:solidFill>
              </a:rPr>
              <a:t>remoteRateLimit</a:t>
            </a:r>
          </a:p>
        </p:txBody>
      </p:sp>
      <p:sp>
        <p:nvSpPr>
          <p:cNvPr id="135" name="Line 135"/>
          <p:cNvSpPr/>
          <p:nvPr/>
        </p:nvSpPr>
        <p:spPr>
          <a:xfrm>
            <a:off x="7086600" y="4869180"/>
            <a:ext cx="320040" cy="914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6" name="Line 136"/>
          <p:cNvSpPr/>
          <p:nvPr/>
        </p:nvSpPr>
        <p:spPr>
          <a:xfrm>
            <a:off x="2377440" y="3771900"/>
            <a:ext cx="320040" cy="914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7" name="Line 137"/>
          <p:cNvSpPr/>
          <p:nvPr/>
        </p:nvSpPr>
        <p:spPr>
          <a:xfrm>
            <a:off x="2377440" y="5052060"/>
            <a:ext cx="320040" cy="914"/>
          </a:xfrm>
          <a:prstGeom prst="line">
            <a:avLst/>
          </a:prstGeom>
          <a:noFill/>
          <a:ln w="19050">
            <a:solidFill>
              <a:srgbClr val="5E6B7A"/>
            </a:solidFill>
            <a:prstDash val="dash"/>
            <a:tail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One gateway, one OpenAI compatible request format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777240" y="2880360"/>
            <a:ext cx="23774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5875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68680" y="288036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B1220"/>
                </a:solidFill>
              </a:rPr>
              <a:t>Application</a:t>
            </a:r>
            <a:endParaRPr lang="en-US" sz="15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100" dirty="0">
                <a:solidFill>
                  <a:srgbClr val="5E6B7A"/>
                </a:solidFill>
              </a:rPr>
              <a:t>Sends one OpenAI compatible HTTP request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931920" y="2194560"/>
            <a:ext cx="3291840" cy="2560320"/>
          </a:xfrm>
          <a:prstGeom prst="roundRect">
            <a:avLst>
              <a:gd name="adj" fmla="val 2857"/>
            </a:avLst>
          </a:prstGeom>
          <a:solidFill>
            <a:srgbClr val="EFF6FF"/>
          </a:solidFill>
          <a:ln w="15875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023360" y="2194560"/>
            <a:ext cx="31089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0B1220"/>
                </a:solidFill>
              </a:rPr>
              <a:t>Agentgateway</a:t>
            </a:r>
            <a:endParaRPr lang="en-US" sz="1800" dirty="0"/>
          </a:p>
          <a:p>
            <a:pPr marL="0" indent="0" algn="ctr">
              <a:spcAft>
                <a:spcPts val="200"/>
              </a:spcAft>
              <a:buNone/>
            </a:pPr>
            <a:endParaRPr lang="en-US" sz="18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200" dirty="0">
                <a:solidFill>
                  <a:srgbClr val="5E6B7A"/>
                </a:solidFill>
              </a:rPr>
              <a:t>auth</a:t>
            </a:r>
            <a:endParaRPr lang="en-US" sz="18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200" dirty="0">
                <a:solidFill>
                  <a:srgbClr val="5E6B7A"/>
                </a:solidFill>
              </a:rPr>
              <a:t>authorization</a:t>
            </a:r>
            <a:endParaRPr lang="en-US" sz="18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200" dirty="0">
                <a:solidFill>
                  <a:srgbClr val="5E6B7A"/>
                </a:solidFill>
              </a:rPr>
              <a:t>token rate limits</a:t>
            </a:r>
            <a:endParaRPr lang="en-US" sz="18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200" dirty="0">
                <a:solidFill>
                  <a:srgbClr val="5E6B7A"/>
                </a:solidFill>
              </a:rPr>
              <a:t>model routing</a:t>
            </a:r>
            <a:endParaRPr lang="en-US" sz="18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200" dirty="0">
                <a:solidFill>
                  <a:srgbClr val="5E6B7A"/>
                </a:solidFill>
              </a:rPr>
              <a:t>metrics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154680" y="3474720"/>
            <a:ext cx="777240" cy="914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092440" y="2194560"/>
            <a:ext cx="3566160" cy="731520"/>
          </a:xfrm>
          <a:prstGeom prst="roundRect">
            <a:avLst>
              <a:gd name="adj" fmla="val 6154"/>
            </a:avLst>
          </a:prstGeom>
          <a:solidFill>
            <a:srgbClr val="EFF6FF"/>
          </a:solidFill>
          <a:ln w="15875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183880" y="219456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B1220"/>
                </a:solidFill>
              </a:rPr>
              <a:t>Azure AI Foundry</a:t>
            </a:r>
            <a:endParaRPr lang="en-US" sz="15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100" dirty="0">
                <a:solidFill>
                  <a:srgbClr val="5E6B7A"/>
                </a:solidFill>
              </a:rPr>
              <a:t>DeepSeek-V4-Flash, DeepSeek-V4.1-Flash, gpt-6.1-sol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 flipV="1">
            <a:off x="7223760" y="2560320"/>
            <a:ext cx="868680" cy="914400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092440" y="4023360"/>
            <a:ext cx="3566160" cy="731520"/>
          </a:xfrm>
          <a:prstGeom prst="roundRect">
            <a:avLst>
              <a:gd name="adj" fmla="val 6154"/>
            </a:avLst>
          </a:prstGeom>
          <a:solidFill>
            <a:srgbClr val="EAFBF1"/>
          </a:solidFill>
          <a:ln w="15875">
            <a:solidFill>
              <a:srgbClr val="1E7D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8183880" y="402336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B1220"/>
                </a:solidFill>
              </a:rPr>
              <a:t>Sigma2</a:t>
            </a:r>
            <a:endParaRPr lang="en-US" sz="15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100" dirty="0">
                <a:solidFill>
                  <a:srgbClr val="5E6B7A"/>
                </a:solidFill>
              </a:rPr>
              <a:t>Qwen3.8-27B, Borealis-27B, Borealis2-preview, embeddings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223760" y="3474720"/>
            <a:ext cx="868680" cy="914400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92440" y="3108960"/>
            <a:ext cx="3566160" cy="731520"/>
          </a:xfrm>
          <a:prstGeom prst="roundRect">
            <a:avLst>
              <a:gd name="adj" fmla="val 6154"/>
            </a:avLst>
          </a:prstGeom>
          <a:solidFill>
            <a:srgbClr val="EAFBF1"/>
          </a:solidFill>
          <a:ln w="15875">
            <a:solidFill>
              <a:srgbClr val="1E7D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183880" y="310896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B1220"/>
                </a:solidFill>
              </a:rPr>
              <a:t>AIVAR</a:t>
            </a:r>
            <a:endParaRPr lang="en-US" sz="15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100" dirty="0">
                <a:solidFill>
                  <a:srgbClr val="5E6B7A"/>
                </a:solidFill>
              </a:rPr>
              <a:t>Self-hosted: borealis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7223760" y="3474720"/>
            <a:ext cx="868680" cy="914"/>
          </a:xfrm>
          <a:prstGeom prst="line">
            <a:avLst/>
          </a:prstGeom>
          <a:noFill/>
          <a:ln w="19050">
            <a:solidFill>
              <a:srgbClr val="5E6B7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Architecture overview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900" dirty="0"/>
          </a:p>
        </p:txBody>
      </p:sp>
      <p:pic>
        <p:nvPicPr>
          <p:cNvPr id="4" name="Image 0" descr="Architecture overvie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224" y="1600200"/>
            <a:ext cx="8604504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How a request moves through the gateway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900" dirty="0"/>
          </a:p>
        </p:txBody>
      </p:sp>
      <p:sp>
        <p:nvSpPr>
          <p:cNvPr id="200" name="Shape 5"/>
          <p:cNvSpPr/>
          <p:nvPr/>
        </p:nvSpPr>
        <p:spPr>
          <a:xfrm>
            <a:off x="502920" y="1600200"/>
            <a:ext cx="5500116" cy="2299716"/>
          </a:xfrm>
          <a:prstGeom prst="roundRect">
            <a:avLst>
              <a:gd name="adj" fmla="val 4762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1" name="Text 6"/>
          <p:cNvSpPr txBox="1"/>
          <p:nvPr/>
        </p:nvSpPr>
        <p:spPr>
          <a:xfrm>
            <a:off x="630936" y="1709928"/>
            <a:ext cx="5244084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client request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POST /v1/chat/completions HTTP/1.1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Host: api.aivar.no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Authorization: Bearer &lt;api-key&gt;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{"model": "azure:DeepSeek-V4-Flash-0731", "messages": [{"role": "user", "content": "hi"}]}</a:t>
            </a:r>
            <a:endParaRPr lang="en-US" sz="900" dirty="0"/>
          </a:p>
        </p:txBody>
      </p:sp>
      <p:sp>
        <p:nvSpPr>
          <p:cNvPr id="202" name="Shape 9"/>
          <p:cNvSpPr/>
          <p:nvPr/>
        </p:nvSpPr>
        <p:spPr>
          <a:xfrm>
            <a:off x="6185916" y="1600200"/>
            <a:ext cx="5500116" cy="2299716"/>
          </a:xfrm>
          <a:prstGeom prst="roundRect">
            <a:avLst>
              <a:gd name="adj" fmla="val 4762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3" name="Text 10"/>
          <p:cNvSpPr txBox="1"/>
          <p:nvPr/>
        </p:nvSpPr>
        <p:spPr>
          <a:xfrm>
            <a:off x="6313932" y="1709928"/>
            <a:ext cx="5244084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configs/helm-agentgateway.yaml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llm: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models: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- name: "azure:DeepSeek-V4-Flash-0731"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provider: azure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params: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apiKey: $AZURE_API_KEY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model: DeepSeek-V4-Flash-0731</a:t>
            </a:r>
            <a:endParaRPr lang="en-US" sz="900" dirty="0"/>
          </a:p>
        </p:txBody>
      </p:sp>
      <p:sp>
        <p:nvSpPr>
          <p:cNvPr id="204" name="Shape 5"/>
          <p:cNvSpPr/>
          <p:nvPr/>
        </p:nvSpPr>
        <p:spPr>
          <a:xfrm>
            <a:off x="502920" y="4082796"/>
            <a:ext cx="5500116" cy="2299716"/>
          </a:xfrm>
          <a:prstGeom prst="roundRect">
            <a:avLst>
              <a:gd name="adj" fmla="val 4762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5" name="Text 6"/>
          <p:cNvSpPr txBox="1"/>
          <p:nvPr/>
        </p:nvSpPr>
        <p:spPr>
          <a:xfrm>
            <a:off x="630936" y="4192524"/>
            <a:ext cx="5244084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configs/helm-agentgateway.yaml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llm: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policies: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jwtAuth: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providers: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- issuer: https://kiporten.dev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- issuer: https://login.microsoftonline.com/&lt;tenant&gt;/v2.0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apiKey: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keys: []</a:t>
            </a:r>
            <a:endParaRPr lang="en-US" sz="900" dirty="0"/>
          </a:p>
        </p:txBody>
      </p:sp>
      <p:sp>
        <p:nvSpPr>
          <p:cNvPr id="206" name="Shape 9"/>
          <p:cNvSpPr/>
          <p:nvPr/>
        </p:nvSpPr>
        <p:spPr>
          <a:xfrm>
            <a:off x="6185916" y="4082796"/>
            <a:ext cx="5500116" cy="2299716"/>
          </a:xfrm>
          <a:prstGeom prst="roundRect">
            <a:avLst>
              <a:gd name="adj" fmla="val 4762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7" name="Text 10"/>
          <p:cNvSpPr txBox="1"/>
          <p:nvPr/>
        </p:nvSpPr>
        <p:spPr>
          <a:xfrm>
            <a:off x="6313932" y="4192524"/>
            <a:ext cx="5244084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configs/helm-agentgateway.yaml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llm: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policies: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authorization: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rules: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- allow: apiKey != null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- allow: jwt.iss == "https://kiporten.dev"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models: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- name: "azure:DeepSeek-V4-Flash-0731"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authorization: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rules: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- allow: has(jwt.roles) &amp;&amp; "Admin" in jwt.roles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- allow: apiKey != null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How a request moves through the gateway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900" dirty="0"/>
          </a:p>
        </p:txBody>
      </p:sp>
      <p:sp>
        <p:nvSpPr>
          <p:cNvPr id="200" name="Shape 5"/>
          <p:cNvSpPr/>
          <p:nvPr/>
        </p:nvSpPr>
        <p:spPr>
          <a:xfrm>
            <a:off x="502920" y="1600200"/>
            <a:ext cx="5500116" cy="2299716"/>
          </a:xfrm>
          <a:prstGeom prst="roundRect">
            <a:avLst>
              <a:gd name="adj" fmla="val 4762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1" name="Text 6"/>
          <p:cNvSpPr txBox="1"/>
          <p:nvPr/>
        </p:nvSpPr>
        <p:spPr>
          <a:xfrm>
            <a:off x="630936" y="1709928"/>
            <a:ext cx="5244084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helm-agentgateway.yaml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remoteRateLimit: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- key: gateway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value: '"agentgateway-standalone"'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configmap.yaml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descriptors: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value: agentgateway-standalone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rate_limit: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unit: month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requests_per_unit: 5000000</a:t>
            </a:r>
            <a:endParaRPr lang="en-US" sz="900" dirty="0"/>
          </a:p>
        </p:txBody>
      </p:sp>
      <p:sp>
        <p:nvSpPr>
          <p:cNvPr id="202" name="Shape 9"/>
          <p:cNvSpPr/>
          <p:nvPr/>
        </p:nvSpPr>
        <p:spPr>
          <a:xfrm>
            <a:off x="6185916" y="1600200"/>
            <a:ext cx="5500116" cy="2299716"/>
          </a:xfrm>
          <a:prstGeom prst="roundRect">
            <a:avLst>
              <a:gd name="adj" fmla="val 4762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3" name="Text 10"/>
          <p:cNvSpPr txBox="1"/>
          <p:nvPr/>
        </p:nvSpPr>
        <p:spPr>
          <a:xfrm>
            <a:off x="6313932" y="1709928"/>
            <a:ext cx="5244084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configs/helm-agentgateway.yaml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extraEnv: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- name: AZURE_API_KEY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valueFrom: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secretKeyRef: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name: ai-gw-backend-apikey-azure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key: apiKey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llm: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models: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- name: "azure:DeepSeek-V4-Flash-0731"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params: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apiKey: $AZURE_API_KEY</a:t>
            </a:r>
            <a:endParaRPr lang="en-US" sz="900" dirty="0"/>
          </a:p>
        </p:txBody>
      </p:sp>
      <p:sp>
        <p:nvSpPr>
          <p:cNvPr id="204" name="Shape 5"/>
          <p:cNvSpPr/>
          <p:nvPr/>
        </p:nvSpPr>
        <p:spPr>
          <a:xfrm>
            <a:off x="502920" y="4082796"/>
            <a:ext cx="5500116" cy="2299716"/>
          </a:xfrm>
          <a:prstGeom prst="roundRect">
            <a:avLst>
              <a:gd name="adj" fmla="val 4762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5" name="Text 6"/>
          <p:cNvSpPr txBox="1"/>
          <p:nvPr/>
        </p:nvSpPr>
        <p:spPr>
          <a:xfrm>
            <a:off x="630936" y="4192524"/>
            <a:ext cx="5244084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provider dispatch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# client facing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POST https://api.aivar.no/v1/chat/completions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# forwarded by agentgateway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provider:  azure (Azure AI Foundry)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model:     DeepSeek-V4-Flash-0731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auth:      $AZURE_API_KEY</a:t>
            </a:r>
            <a:endParaRPr lang="en-US" sz="900" dirty="0"/>
          </a:p>
        </p:txBody>
      </p:sp>
      <p:sp>
        <p:nvSpPr>
          <p:cNvPr id="206" name="Shape 9"/>
          <p:cNvSpPr/>
          <p:nvPr/>
        </p:nvSpPr>
        <p:spPr>
          <a:xfrm>
            <a:off x="6185916" y="4082796"/>
            <a:ext cx="5500116" cy="2299716"/>
          </a:xfrm>
          <a:prstGeom prst="roundRect">
            <a:avLst>
              <a:gd name="adj" fmla="val 4762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7" name="Text 10"/>
          <p:cNvSpPr txBox="1"/>
          <p:nvPr/>
        </p:nvSpPr>
        <p:spPr>
          <a:xfrm>
            <a:off x="6313932" y="4192524"/>
            <a:ext cx="5244084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configs/helm-agentgateway.yaml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llm: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virtualModels: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- name: borealis2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routing: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weighted: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  targets: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  - model: "sigma2:Borealis2-preview"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    weight: 50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  - model: "aivar:borealis"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      weight: 50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Full stack observability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02920" y="1600200"/>
            <a:ext cx="3575304" cy="1005840"/>
          </a:xfrm>
          <a:prstGeom prst="roundRect">
            <a:avLst>
              <a:gd name="adj" fmla="val 9091"/>
            </a:avLst>
          </a:prstGeom>
          <a:solidFill>
            <a:srgbClr val="EFF6FF"/>
          </a:solidFill>
          <a:ln w="12700">
            <a:solidFill>
              <a:srgbClr val="EFF6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02920" y="1600200"/>
            <a:ext cx="54864" cy="100584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22376" y="1746504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220"/>
                </a:solidFill>
              </a:rPr>
              <a:t>Prometheus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22376" y="2075688"/>
            <a:ext cx="32095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6B7A"/>
                </a:solidFill>
              </a:rPr>
              <a:t>Scrapes metrics.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06824" y="1600200"/>
            <a:ext cx="3575304" cy="1005840"/>
          </a:xfrm>
          <a:prstGeom prst="roundRect">
            <a:avLst>
              <a:gd name="adj" fmla="val 9091"/>
            </a:avLst>
          </a:prstGeom>
          <a:solidFill>
            <a:srgbClr val="EAFBF1"/>
          </a:solidFill>
          <a:ln w="12700">
            <a:solidFill>
              <a:srgbClr val="EAFB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06824" y="1600200"/>
            <a:ext cx="54864" cy="1005840"/>
          </a:xfrm>
          <a:prstGeom prst="rect">
            <a:avLst/>
          </a:prstGeom>
          <a:solidFill>
            <a:srgbClr val="1E7D32"/>
          </a:solidFill>
          <a:ln w="12700">
            <a:solidFill>
              <a:srgbClr val="1E7D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526280" y="1746504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220"/>
                </a:solidFill>
              </a:rPr>
              <a:t>Loki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526280" y="2075688"/>
            <a:ext cx="32095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6B7A"/>
                </a:solidFill>
              </a:rPr>
              <a:t>Aggregates logs.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110728" y="1600200"/>
            <a:ext cx="3575304" cy="1005840"/>
          </a:xfrm>
          <a:prstGeom prst="roundRect">
            <a:avLst>
              <a:gd name="adj" fmla="val 9091"/>
            </a:avLst>
          </a:prstGeom>
          <a:solidFill>
            <a:srgbClr val="F1ECFB"/>
          </a:solidFill>
          <a:ln w="12700">
            <a:solidFill>
              <a:srgbClr val="F1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110728" y="1600200"/>
            <a:ext cx="54864" cy="1005840"/>
          </a:xfrm>
          <a:prstGeom prst="rect">
            <a:avLst/>
          </a:prstGeom>
          <a:solidFill>
            <a:srgbClr val="7B5CC4"/>
          </a:solidFill>
          <a:ln w="12700">
            <a:solidFill>
              <a:srgbClr val="7B5C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330184" y="1746504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220"/>
                </a:solidFill>
              </a:rPr>
              <a:t>Grafana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330184" y="2075688"/>
            <a:ext cx="32095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6B7A"/>
                </a:solidFill>
              </a:rPr>
              <a:t>Visualizes data.</a:t>
            </a:r>
            <a:endParaRPr lang="en-US" sz="1200" dirty="0"/>
          </a:p>
        </p:txBody>
      </p:sp>
      <p:pic>
        <p:nvPicPr>
          <p:cNvPr id="9008" name="Picture 9007" descr="grafana-logs-drilld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009770"/>
            <a:ext cx="11183112" cy="31518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Grafana: PostgreSQL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900" dirty="0"/>
          </a:p>
        </p:txBody>
      </p:sp>
      <p:pic>
        <p:nvPicPr>
          <p:cNvPr id="4" name="Image 0" descr="Grafana: PostgreSQ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93" y="1600199"/>
            <a:ext cx="10657214" cy="478231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3" name="Text 1"/>
          <p:cNvSpPr/>
          <p:nvPr/>
        </p:nvSpPr>
        <p:spPr>
          <a:xfrm>
            <a:off x="502920" y="822960"/>
            <a:ext cx="1118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Installing on OpenShift with ArgoCD</a:t>
            </a:r>
            <a:endParaRPr lang="en-US" sz="2900" dirty="0"/>
          </a:p>
        </p:txBody>
      </p:sp>
      <p:sp>
        <p:nvSpPr>
          <p:cNvPr id="9004" name="Shape 2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005" name="Image 0" descr="/Users/odinherjan/teams_bot/slides/cloud-native-norway/assets/logo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9006" name="Text 3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9007" name="Text 4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508760"/>
            <a:ext cx="5413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D4ED8"/>
                </a:solidFill>
              </a:rPr>
              <a:t>1 · ArgoCD Application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801368"/>
            <a:ext cx="5413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E6B7A"/>
                </a:solidFill>
              </a:rPr>
              <a:t>Points at the environment folder on main.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130552"/>
            <a:ext cx="5413248" cy="1737360"/>
          </a:xfrm>
          <a:prstGeom prst="roundRect">
            <a:avLst>
              <a:gd name="adj" fmla="val 10526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04088" y="2258568"/>
            <a:ext cx="504748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argocd-application.yaml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kind: Application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metadata: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namespace: openshift-gitops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spec: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source: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path: apps/aivar/&lt;env&gt;/agentgateway-standalone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targetRevision: main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281928" y="1508760"/>
            <a:ext cx="5413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D4ED8"/>
                </a:solidFill>
              </a:rPr>
              <a:t>2 · Helm chart via kustomize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281928" y="1801368"/>
            <a:ext cx="5413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E6B7A"/>
                </a:solidFill>
              </a:rPr>
              <a:t>Kustomize renders the upstream chart with our values.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81928" y="2130552"/>
            <a:ext cx="5413248" cy="1737360"/>
          </a:xfrm>
          <a:prstGeom prst="roundRect">
            <a:avLst>
              <a:gd name="adj" fmla="val 10526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83096" y="2258568"/>
            <a:ext cx="504748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kustomization.yaml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helmCharts: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- name: agentgateway-standalone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repo: oci://cr.agentgateway.dev/charts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version: v1.5.0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releaseName: agentgateway-standalone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valuesFile: configs/helm-agentgateway.yaml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3977640"/>
            <a:ext cx="5413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D4ED8"/>
                </a:solidFill>
              </a:rPr>
              <a:t>3 · Database mode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4270248"/>
            <a:ext cx="5413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E6B7A"/>
                </a:solidFill>
              </a:rPr>
              <a:t>Three gateway replicas share state in a CloudNativePG cluster.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4599432"/>
            <a:ext cx="5413248" cy="1783080"/>
          </a:xfrm>
          <a:prstGeom prst="roundRect">
            <a:avLst>
              <a:gd name="adj" fmla="val 10256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704088" y="4727448"/>
            <a:ext cx="504748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$ configs/helm-agentgateway.yaml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mode: database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replicaCount: 3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database: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postgres: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   url: postgresql://...@agentgateway-standalone-db-rw:5432/agentgateway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6281928" y="3977640"/>
            <a:ext cx="5413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D4ED8"/>
                </a:solidFill>
              </a:rPr>
              <a:t>4 · Verify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281928" y="4270248"/>
            <a:ext cx="5413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E6B7A"/>
                </a:solidFill>
              </a:rPr>
              <a:t>The four ArgoCD applications, then the pods.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81928" y="4599432"/>
            <a:ext cx="5413248" cy="1783080"/>
          </a:xfrm>
          <a:prstGeom prst="roundRect">
            <a:avLst>
              <a:gd name="adj" fmla="val 10256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483096" y="4727448"/>
            <a:ext cx="5047488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FB2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ArgoCD applications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 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agentgateway-standalone          gateway, routes, UI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agentgateway-standalone-db       CNPG cluster x3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agentgateway-standalone-ratelimit       ratelimit</a:t>
            </a:r>
            <a:endParaRPr lang="en-US" sz="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6EDF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agentgateway-standalone-ratelimit-redis Redis HA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91132B"/>
          </a:solidFill>
          <a:ln w="12700">
            <a:solidFill>
              <a:srgbClr val="91132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 txBox="1"/>
          <p:nvPr/>
        </p:nvSpPr>
        <p:spPr>
          <a:xfrm>
            <a:off x="960120" y="1828800"/>
            <a:ext cx="10698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457200" indent="-457200">
              <a:spcAft>
                <a:spcPts val="1400"/>
              </a:spcAft>
              <a:buSzPct val="100000"/>
              <a:buChar char="•"/>
            </a:pPr>
            <a:r>
              <a:rPr lang="en-US" sz="24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 shared entry point for every LLM and MCP server</a:t>
            </a:r>
          </a:p>
          <a:p>
            <a:pPr marL="457200" indent="-457200">
              <a:spcAft>
                <a:spcPts val="1400"/>
              </a:spcAft>
              <a:buSzPct val="100000"/>
              <a:buChar char="•"/>
            </a:pPr>
            <a:r>
              <a:rPr lang="en-US" sz="24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central control of credentials, authentication and rate limits</a:t>
            </a:r>
          </a:p>
          <a:p>
            <a:pPr marL="457200" indent="-457200">
              <a:spcAft>
                <a:spcPts val="1400"/>
              </a:spcAft>
              <a:buSzPct val="100000"/>
              <a:buChar char="•"/>
            </a:pPr>
            <a:r>
              <a:rPr lang="en-US" sz="24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model based routing and API translation across providers</a:t>
            </a:r>
          </a:p>
          <a:p>
            <a:pPr marL="457200" indent="-457200">
              <a:spcAft>
                <a:spcPts val="1400"/>
              </a:spcAft>
              <a:buSzPct val="100000"/>
              <a:buChar char="•"/>
            </a:pPr>
            <a:r>
              <a:rPr lang="en-US" sz="24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full observability of AI traffic</a:t>
            </a:r>
          </a:p>
          <a:p>
            <a:pPr marL="457200" indent="-457200">
              <a:spcAft>
                <a:spcPts val="1400"/>
              </a:spcAft>
              <a:buSzPct val="100000"/>
              <a:buChar char="•"/>
            </a:pPr>
            <a:r>
              <a:rPr lang="en-US" sz="24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AI access as a platform capability, not a per-team problem</a:t>
            </a:r>
          </a:p>
        </p:txBody>
      </p:sp>
      <p:sp>
        <p:nvSpPr>
          <p:cNvPr id="400" name="Text 3"/>
          <p:cNvSpPr/>
          <p:nvPr/>
        </p:nvSpPr>
        <p:spPr>
          <a:xfrm>
            <a:off x="502920" y="822960"/>
            <a:ext cx="111831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7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Key takeaways</a:t>
            </a:r>
            <a:endParaRPr lang="en-US" sz="3500" dirty="0"/>
          </a:p>
        </p:txBody>
      </p:sp>
      <p:pic>
        <p:nvPicPr>
          <p:cNvPr id="7" name="Image 0" descr="/Users/odinherjan/teams_bot/slides/cloud-native-norway/assets/logo-on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5907024"/>
            <a:ext cx="2194560" cy="604921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889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Users/odinherjan/teams_bot/slides/cloud-native-norway/assets/logo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6510528"/>
            <a:ext cx="118872" cy="1371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13232" y="6528816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40" dirty="0">
                <a:solidFill>
                  <a:srgbClr val="334155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CLOUD NATIVE DAYS  /  NORWAY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11155680" y="651052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E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91132B"/>
          </a:solidFill>
          <a:ln w="12700">
            <a:solidFill>
              <a:srgbClr val="91132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Users/odinherjan/teams_bot/slides/cloud-native-norway/assets/icons/kubernetes-water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1097280"/>
            <a:ext cx="1234440" cy="1234440"/>
          </a:xfrm>
          <a:prstGeom prst="rect">
            <a:avLst/>
          </a:prstGeom>
        </p:spPr>
      </p:pic>
      <p:pic>
        <p:nvPicPr>
          <p:cNvPr id="4" name="Image 1" descr="/Users/odinherjan/teams_bot/slides/cloud-native-norway/assets/icons/helm-water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749808"/>
            <a:ext cx="713232" cy="713232"/>
          </a:xfrm>
          <a:prstGeom prst="rect">
            <a:avLst/>
          </a:prstGeom>
        </p:spPr>
      </p:pic>
      <p:pic>
        <p:nvPicPr>
          <p:cNvPr id="5" name="Image 2" descr="/Users/odinherjan/teams_bot/slides/cloud-native-norway/assets/icons/argo-water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320" y="1783080"/>
            <a:ext cx="822960" cy="822960"/>
          </a:xfrm>
          <a:prstGeom prst="rect">
            <a:avLst/>
          </a:prstGeom>
        </p:spPr>
      </p:pic>
      <p:pic>
        <p:nvPicPr>
          <p:cNvPr id="6" name="Image 3" descr="/Users/odinherjan/teams_bot/slides/cloud-native-norway/assets/icons/prometheus-waterm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520" y="2788920"/>
            <a:ext cx="822960" cy="822960"/>
          </a:xfrm>
          <a:prstGeom prst="rect">
            <a:avLst/>
          </a:prstGeom>
        </p:spPr>
      </p:pic>
      <p:pic>
        <p:nvPicPr>
          <p:cNvPr id="7" name="Image 4" descr="/Users/odinherjan/teams_bot/slides/cloud-native-norway/assets/icons/cilium-waterm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8440" y="4069080"/>
            <a:ext cx="786384" cy="786384"/>
          </a:xfrm>
          <a:prstGeom prst="rect">
            <a:avLst/>
          </a:prstGeom>
        </p:spPr>
      </p:pic>
      <p:pic>
        <p:nvPicPr>
          <p:cNvPr id="8" name="Image 5" descr="/Users/odinherjan/teams_bot/slides/cloud-native-norway/assets/icons/kubernetes-water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4709160"/>
            <a:ext cx="658368" cy="658368"/>
          </a:xfrm>
          <a:prstGeom prst="rect">
            <a:avLst/>
          </a:prstGeom>
        </p:spPr>
      </p:pic>
      <p:pic>
        <p:nvPicPr>
          <p:cNvPr id="9" name="Image 6" descr="/Users/odinherjan/teams_bot/slides/cloud-native-norway/assets/logo-on-da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658368"/>
            <a:ext cx="3063240" cy="844369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838200" y="196596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900" b="1" dirty="0">
                <a:solidFill>
                  <a:srgbClr val="F9FAFB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THANK YOU</a:t>
            </a:r>
            <a:endParaRPr lang="en-US" sz="3900" dirty="0"/>
          </a:p>
        </p:txBody>
      </p:sp>
      <p:sp>
        <p:nvSpPr>
          <p:cNvPr id="11" name="Text 2"/>
          <p:cNvSpPr/>
          <p:nvPr/>
        </p:nvSpPr>
        <p:spPr>
          <a:xfrm>
            <a:off x="838200" y="3090672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0F2FE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QUESTIONS  /  DISCUSSION</a:t>
            </a:r>
            <a:endParaRPr lang="en-US" sz="1800" dirty="0"/>
          </a:p>
        </p:txBody>
      </p:sp>
      <p:sp>
        <p:nvSpPr>
          <p:cNvPr id="12" name="Text 3"/>
          <p:cNvSpPr/>
          <p:nvPr/>
        </p:nvSpPr>
        <p:spPr>
          <a:xfrm>
            <a:off x="838200" y="4892040"/>
            <a:ext cx="105156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9FA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plattform@digdir.no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9FA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Team platform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9FA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Digitaliseringsdirektoratet</a:t>
            </a:r>
            <a:endParaRPr lang="en-US" sz="1300" dirty="0"/>
          </a:p>
        </p:txBody>
      </p:sp>
      <p:sp>
        <p:nvSpPr>
          <p:cNvPr id="13" name="Text 4"/>
          <p:cNvSpPr/>
          <p:nvPr/>
        </p:nvSpPr>
        <p:spPr>
          <a:xfrm>
            <a:off x="838200" y="5815584"/>
            <a:ext cx="10515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60" dirty="0">
                <a:solidFill>
                  <a:srgbClr val="F9FAFB">
                    <a:alpha val="88000"/>
                  </a:srgbClr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BERGEN  /  CLOUD NATIVE DAYS NORWAY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JetBrains Mon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6ca5468-9db4-4a1f-80d8-d07d548b88e3}" enabled="1" method="Privileged" siteId="{008e560f-08af-4cec-a056-b3544750399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1265</Words>
  <Application>Microsoft Macintosh PowerPoint</Application>
  <PresentationFormat>Widescreen</PresentationFormat>
  <Paragraphs>245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Inter</vt:lpstr>
      <vt:lpstr>JetBrains Mono</vt:lpstr>
      <vt:lpstr>Space Grotesk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Native Days Norway Speaker Template</dc:title>
  <dc:subject>Editable speaker presentation layouts</dc:subject>
  <dc:creator>Cloud Native Days Norway</dc:creator>
  <cp:lastModifiedBy>Workeneh, Eskedar Kefialew</cp:lastModifiedBy>
  <cp:revision>2</cp:revision>
  <dcterms:created xsi:type="dcterms:W3CDTF">2026-10-20T11:10:36Z</dcterms:created>
  <dcterms:modified xsi:type="dcterms:W3CDTF">2026-10-23T09:04:52Z</dcterms:modified>
</cp:coreProperties>
</file>