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3" r:id="rId4"/>
  </p:sldMasterIdLst>
  <p:notesMasterIdLst>
    <p:notesMasterId r:id="rId7"/>
  </p:notesMasterIdLst>
  <p:handoutMasterIdLst>
    <p:handoutMasterId r:id="rId8"/>
  </p:handoutMasterIdLst>
  <p:sldIdLst>
    <p:sldId id="294" r:id="rId5"/>
    <p:sldId id="257" r:id="rId6"/>
  </p:sldIdLst>
  <p:sldSz cx="7559675" cy="106918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755" userDrawn="1">
          <p15:clr>
            <a:srgbClr val="A4A3A4"/>
          </p15:clr>
        </p15:guide>
        <p15:guide id="2" pos="238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FEBECFB-168C-2647-9E6B-FB76C0926DF0}" name="Laure Herbreteau (Portland)" initials="LH(" userId="S::laure.herbreteau@portland-communications.com::36e46c9c-bf3e-4aca-8c10-ac42b8b2f452"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84839"/>
    <a:srgbClr val="E7ECF6"/>
    <a:srgbClr val="F8FBFE"/>
    <a:srgbClr val="90C251"/>
    <a:srgbClr val="91C351"/>
    <a:srgbClr val="91C251"/>
    <a:srgbClr val="E6EDF6"/>
    <a:srgbClr val="E6ECF6"/>
    <a:srgbClr val="3A3C42"/>
    <a:srgbClr val="F7FAF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266" autoAdjust="0"/>
    <p:restoredTop sz="94608" autoAdjust="0"/>
  </p:normalViewPr>
  <p:slideViewPr>
    <p:cSldViewPr snapToGrid="0" showGuides="1">
      <p:cViewPr varScale="1">
        <p:scale>
          <a:sx n="69" d="100"/>
          <a:sy n="69" d="100"/>
        </p:scale>
        <p:origin x="3750" y="72"/>
      </p:cViewPr>
      <p:guideLst>
        <p:guide orient="horz" pos="2755"/>
        <p:guide pos="2381"/>
      </p:guideLst>
    </p:cSldViewPr>
  </p:slideViewPr>
  <p:notesTextViewPr>
    <p:cViewPr>
      <p:scale>
        <a:sx n="3" d="2"/>
        <a:sy n="3" d="2"/>
      </p:scale>
      <p:origin x="0" y="0"/>
    </p:cViewPr>
  </p:notesTextViewPr>
  <p:sorterViewPr>
    <p:cViewPr>
      <p:scale>
        <a:sx n="66" d="100"/>
        <a:sy n="66" d="100"/>
      </p:scale>
      <p:origin x="0" y="0"/>
    </p:cViewPr>
  </p:sorterViewPr>
  <p:notesViewPr>
    <p:cSldViewPr snapToGrid="0" showGuides="1">
      <p:cViewPr varScale="1">
        <p:scale>
          <a:sx n="84" d="100"/>
          <a:sy n="84" d="100"/>
        </p:scale>
        <p:origin x="1608"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microsoft.com/office/2018/10/relationships/authors" Target="authors.xml"/><Relationship Id="rId3" Type="http://schemas.openxmlformats.org/officeDocument/2006/relationships/customXml" Target="../customXml/item3.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BBF3782-3D0A-4191-9D44-A95DA99652F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D48D0837-6C83-47FB-BAAE-FB7D89494A7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A6C2D48-E301-4476-ABB0-69081EBAF00C}" type="datetimeFigureOut">
              <a:rPr lang="en-GB" smtClean="0"/>
              <a:t>16/05/2024</a:t>
            </a:fld>
            <a:endParaRPr lang="en-GB"/>
          </a:p>
        </p:txBody>
      </p:sp>
      <p:sp>
        <p:nvSpPr>
          <p:cNvPr id="4" name="Footer Placeholder 3">
            <a:extLst>
              <a:ext uri="{FF2B5EF4-FFF2-40B4-BE49-F238E27FC236}">
                <a16:creationId xmlns:a16="http://schemas.microsoft.com/office/drawing/2014/main" id="{91ED5C1E-DA5D-4334-A7C8-803CF62E4B5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F3EB21F6-71BC-4F6A-A1A7-9ED5DC2579E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292AB24-4A13-447B-BCF6-9C5DE699C970}" type="slidenum">
              <a:rPr lang="en-GB" smtClean="0"/>
              <a:t>‹#›</a:t>
            </a:fld>
            <a:endParaRPr lang="en-GB"/>
          </a:p>
        </p:txBody>
      </p:sp>
    </p:spTree>
    <p:extLst>
      <p:ext uri="{BB962C8B-B14F-4D97-AF65-F5344CB8AC3E}">
        <p14:creationId xmlns:p14="http://schemas.microsoft.com/office/powerpoint/2010/main" val="301260613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BB4417-E444-41B9-AA4C-1B8B5900465E}" type="datetimeFigureOut">
              <a:rPr lang="en-GB" smtClean="0"/>
              <a:t>16/05/2024</a:t>
            </a:fld>
            <a:endParaRPr lang="en-GB"/>
          </a:p>
        </p:txBody>
      </p:sp>
      <p:sp>
        <p:nvSpPr>
          <p:cNvPr id="4" name="Slide Image Placeholder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390879-0163-477A-9370-0C8330D16BC1}" type="slidenum">
              <a:rPr lang="en-GB" smtClean="0"/>
              <a:t>‹#›</a:t>
            </a:fld>
            <a:endParaRPr lang="en-GB"/>
          </a:p>
        </p:txBody>
      </p:sp>
    </p:spTree>
    <p:extLst>
      <p:ext uri="{BB962C8B-B14F-4D97-AF65-F5344CB8AC3E}">
        <p14:creationId xmlns:p14="http://schemas.microsoft.com/office/powerpoint/2010/main" val="5234018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Cover Page 1">
    <p:spTree>
      <p:nvGrpSpPr>
        <p:cNvPr id="1" name=""/>
        <p:cNvGrpSpPr/>
        <p:nvPr/>
      </p:nvGrpSpPr>
      <p:grpSpPr>
        <a:xfrm>
          <a:off x="0" y="0"/>
          <a:ext cx="0" cy="0"/>
          <a:chOff x="0" y="0"/>
          <a:chExt cx="0" cy="0"/>
        </a:xfrm>
      </p:grpSpPr>
    </p:spTree>
    <p:extLst>
      <p:ext uri="{BB962C8B-B14F-4D97-AF65-F5344CB8AC3E}">
        <p14:creationId xmlns:p14="http://schemas.microsoft.com/office/powerpoint/2010/main" val="918031942"/>
      </p:ext>
    </p:extLst>
  </p:cSld>
  <p:clrMapOvr>
    <a:masterClrMapping/>
  </p:clrMapOvr>
  <p:transition>
    <p:fade/>
  </p:transition>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7143236"/>
      </p:ext>
    </p:extLst>
  </p:cSld>
  <p:clrMap bg1="lt1" tx1="dk1" bg2="lt2" tx2="dk2" accent1="accent1" accent2="accent2" accent3="accent3" accent4="accent4" accent5="accent5" accent6="accent6" hlink="hlink" folHlink="folHlink"/>
  <p:sldLayoutIdLst>
    <p:sldLayoutId id="2147483665" r:id="rId1"/>
  </p:sldLayoutIdLst>
  <p:transition>
    <p:fade/>
  </p:transition>
  <p:hf sldNum="0" hdr="0" dt="0"/>
  <p:txStyles>
    <p:titleStyle>
      <a:lvl1pPr algn="l" defTabSz="755934" rtl="0" eaLnBrk="1" latinLnBrk="0" hangingPunct="1">
        <a:lnSpc>
          <a:spcPct val="90000"/>
        </a:lnSpc>
        <a:spcBef>
          <a:spcPct val="0"/>
        </a:spcBef>
        <a:buNone/>
        <a:defRPr sz="3637" kern="1200">
          <a:solidFill>
            <a:schemeClr val="tx1"/>
          </a:solidFill>
          <a:latin typeface="+mj-lt"/>
          <a:ea typeface="+mj-ea"/>
          <a:cs typeface="+mj-cs"/>
        </a:defRPr>
      </a:lvl1pPr>
    </p:titleStyle>
    <p:bodyStyle>
      <a:lvl1pPr marL="188984" indent="-188984" algn="l" defTabSz="755934" rtl="0" eaLnBrk="1" latinLnBrk="0" hangingPunct="1">
        <a:lnSpc>
          <a:spcPct val="90000"/>
        </a:lnSpc>
        <a:spcBef>
          <a:spcPts val="827"/>
        </a:spcBef>
        <a:buFont typeface="Arial" panose="020B0604020202020204" pitchFamily="34" charset="0"/>
        <a:buChar char="•"/>
        <a:defRPr sz="2315" kern="1200">
          <a:solidFill>
            <a:schemeClr val="tx1"/>
          </a:solidFill>
          <a:latin typeface="+mn-lt"/>
          <a:ea typeface="+mn-ea"/>
          <a:cs typeface="+mn-cs"/>
        </a:defRPr>
      </a:lvl1pPr>
      <a:lvl2pPr marL="566951" indent="-188984" algn="l" defTabSz="755934" rtl="0" eaLnBrk="1" latinLnBrk="0" hangingPunct="1">
        <a:lnSpc>
          <a:spcPct val="90000"/>
        </a:lnSpc>
        <a:spcBef>
          <a:spcPts val="413"/>
        </a:spcBef>
        <a:buFont typeface="Arial" panose="020B0604020202020204" pitchFamily="34" charset="0"/>
        <a:buChar char="•"/>
        <a:defRPr sz="1984" kern="1200">
          <a:solidFill>
            <a:schemeClr val="tx1"/>
          </a:solidFill>
          <a:latin typeface="+mn-lt"/>
          <a:ea typeface="+mn-ea"/>
          <a:cs typeface="+mn-cs"/>
        </a:defRPr>
      </a:lvl2pPr>
      <a:lvl3pPr marL="944918" indent="-188984" algn="l" defTabSz="755934" rtl="0" eaLnBrk="1" latinLnBrk="0" hangingPunct="1">
        <a:lnSpc>
          <a:spcPct val="90000"/>
        </a:lnSpc>
        <a:spcBef>
          <a:spcPts val="413"/>
        </a:spcBef>
        <a:buFont typeface="Arial" panose="020B0604020202020204" pitchFamily="34" charset="0"/>
        <a:buChar char="•"/>
        <a:defRPr sz="1653" kern="1200">
          <a:solidFill>
            <a:schemeClr val="tx1"/>
          </a:solidFill>
          <a:latin typeface="+mn-lt"/>
          <a:ea typeface="+mn-ea"/>
          <a:cs typeface="+mn-cs"/>
        </a:defRPr>
      </a:lvl3pPr>
      <a:lvl4pPr marL="1322885"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4pPr>
      <a:lvl5pPr marL="1700853"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p:bodyStyle>
    <p:otherStyle>
      <a:defPPr>
        <a:defRPr lang="en-US"/>
      </a:defPPr>
      <a:lvl1pPr marL="0" algn="l" defTabSz="755934" rtl="0" eaLnBrk="1" latinLnBrk="0" hangingPunct="1">
        <a:defRPr sz="1488" kern="1200">
          <a:solidFill>
            <a:schemeClr val="tx1"/>
          </a:solidFill>
          <a:latin typeface="+mn-lt"/>
          <a:ea typeface="+mn-ea"/>
          <a:cs typeface="+mn-cs"/>
        </a:defRPr>
      </a:lvl1pPr>
      <a:lvl2pPr marL="377967" algn="l" defTabSz="755934" rtl="0" eaLnBrk="1" latinLnBrk="0" hangingPunct="1">
        <a:defRPr sz="1488" kern="1200">
          <a:solidFill>
            <a:schemeClr val="tx1"/>
          </a:solidFill>
          <a:latin typeface="+mn-lt"/>
          <a:ea typeface="+mn-ea"/>
          <a:cs typeface="+mn-cs"/>
        </a:defRPr>
      </a:lvl2pPr>
      <a:lvl3pPr marL="755934" algn="l" defTabSz="755934" rtl="0" eaLnBrk="1" latinLnBrk="0" hangingPunct="1">
        <a:defRPr sz="1488" kern="1200">
          <a:solidFill>
            <a:schemeClr val="tx1"/>
          </a:solidFill>
          <a:latin typeface="+mn-lt"/>
          <a:ea typeface="+mn-ea"/>
          <a:cs typeface="+mn-cs"/>
        </a:defRPr>
      </a:lvl3pPr>
      <a:lvl4pPr marL="1133902" algn="l" defTabSz="755934" rtl="0" eaLnBrk="1" latinLnBrk="0" hangingPunct="1">
        <a:defRPr sz="1488" kern="1200">
          <a:solidFill>
            <a:schemeClr val="tx1"/>
          </a:solidFill>
          <a:latin typeface="+mn-lt"/>
          <a:ea typeface="+mn-ea"/>
          <a:cs typeface="+mn-cs"/>
        </a:defRPr>
      </a:lvl4pPr>
      <a:lvl5pPr marL="1511869" algn="l" defTabSz="755934" rtl="0" eaLnBrk="1" latinLnBrk="0" hangingPunct="1">
        <a:defRPr sz="1488" kern="1200">
          <a:solidFill>
            <a:schemeClr val="tx1"/>
          </a:solidFill>
          <a:latin typeface="+mn-lt"/>
          <a:ea typeface="+mn-ea"/>
          <a:cs typeface="+mn-cs"/>
        </a:defRPr>
      </a:lvl5pPr>
      <a:lvl6pPr marL="1889836" algn="l" defTabSz="755934" rtl="0" eaLnBrk="1" latinLnBrk="0" hangingPunct="1">
        <a:defRPr sz="1488" kern="1200">
          <a:solidFill>
            <a:schemeClr val="tx1"/>
          </a:solidFill>
          <a:latin typeface="+mn-lt"/>
          <a:ea typeface="+mn-ea"/>
          <a:cs typeface="+mn-cs"/>
        </a:defRPr>
      </a:lvl6pPr>
      <a:lvl7pPr marL="2267803" algn="l" defTabSz="755934" rtl="0" eaLnBrk="1" latinLnBrk="0" hangingPunct="1">
        <a:defRPr sz="1488" kern="1200">
          <a:solidFill>
            <a:schemeClr val="tx1"/>
          </a:solidFill>
          <a:latin typeface="+mn-lt"/>
          <a:ea typeface="+mn-ea"/>
          <a:cs typeface="+mn-cs"/>
        </a:defRPr>
      </a:lvl7pPr>
      <a:lvl8pPr marL="2645771" algn="l" defTabSz="755934" rtl="0" eaLnBrk="1" latinLnBrk="0" hangingPunct="1">
        <a:defRPr sz="1488" kern="1200">
          <a:solidFill>
            <a:schemeClr val="tx1"/>
          </a:solidFill>
          <a:latin typeface="+mn-lt"/>
          <a:ea typeface="+mn-ea"/>
          <a:cs typeface="+mn-cs"/>
        </a:defRPr>
      </a:lvl8pPr>
      <a:lvl9pPr marL="3023738" algn="l" defTabSz="755934" rtl="0" eaLnBrk="1" latinLnBrk="0" hangingPunct="1">
        <a:defRPr sz="1488"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381" userDrawn="1">
          <p15:clr>
            <a:srgbClr val="F26B43"/>
          </p15:clr>
        </p15:guide>
        <p15:guide id="3" pos="340" userDrawn="1">
          <p15:clr>
            <a:srgbClr val="F26B43"/>
          </p15:clr>
        </p15:guide>
        <p15:guide id="4" pos="4422" userDrawn="1">
          <p15:clr>
            <a:srgbClr val="F26B43"/>
          </p15:clr>
        </p15:guide>
        <p15:guide id="5" orient="horz" pos="6225" userDrawn="1">
          <p15:clr>
            <a:srgbClr val="F26B43"/>
          </p15:clr>
        </p15:guide>
        <p15:guide id="6" pos="2465" userDrawn="1">
          <p15:clr>
            <a:srgbClr val="F26B43"/>
          </p15:clr>
        </p15:guide>
        <p15:guide id="7" pos="2297" userDrawn="1">
          <p15:clr>
            <a:srgbClr val="F26B43"/>
          </p15:clr>
        </p15:guide>
        <p15:guide id="8" orient="horz" pos="328"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6.gif"/><Relationship Id="rId13" Type="http://schemas.openxmlformats.org/officeDocument/2006/relationships/hyperlink" Target="https://allunitedformg.eu/" TargetMode="External"/><Relationship Id="rId18" Type="http://schemas.openxmlformats.org/officeDocument/2006/relationships/image" Target="../media/image12.emf"/><Relationship Id="rId3" Type="http://schemas.openxmlformats.org/officeDocument/2006/relationships/image" Target="../media/image2.emf"/><Relationship Id="rId21" Type="http://schemas.openxmlformats.org/officeDocument/2006/relationships/hyperlink" Target="https://www.linkedin.com/company/allunitedformg" TargetMode="External"/><Relationship Id="rId7" Type="http://schemas.openxmlformats.org/officeDocument/2006/relationships/image" Target="cid:image002.png@01D92A78.71055FC0" TargetMode="External"/><Relationship Id="rId12" Type="http://schemas.openxmlformats.org/officeDocument/2006/relationships/image" Target="../media/image10.png"/><Relationship Id="rId17" Type="http://schemas.openxmlformats.org/officeDocument/2006/relationships/image" Target="../media/image11.emf"/><Relationship Id="rId2" Type="http://schemas.openxmlformats.org/officeDocument/2006/relationships/image" Target="../media/image1.emf"/><Relationship Id="rId16" Type="http://schemas.openxmlformats.org/officeDocument/2006/relationships/hyperlink" Target="https://twitter.com/AllUnitedforMG" TargetMode="External"/><Relationship Id="rId20"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9.jpeg"/><Relationship Id="rId24" Type="http://schemas.openxmlformats.org/officeDocument/2006/relationships/image" Target="../media/image17.jpg"/><Relationship Id="rId5" Type="http://schemas.openxmlformats.org/officeDocument/2006/relationships/image" Target="../media/image4.png"/><Relationship Id="rId15" Type="http://schemas.openxmlformats.org/officeDocument/2006/relationships/hyperlink" Target="https://www.instagram.com/allunitedformg" TargetMode="External"/><Relationship Id="rId23" Type="http://schemas.openxmlformats.org/officeDocument/2006/relationships/image" Target="../media/image16.png"/><Relationship Id="rId10" Type="http://schemas.openxmlformats.org/officeDocument/2006/relationships/image" Target="../media/image8.png"/><Relationship Id="rId19" Type="http://schemas.openxmlformats.org/officeDocument/2006/relationships/image" Target="../media/image13.emf"/><Relationship Id="rId4" Type="http://schemas.openxmlformats.org/officeDocument/2006/relationships/image" Target="../media/image3.jpeg"/><Relationship Id="rId9" Type="http://schemas.openxmlformats.org/officeDocument/2006/relationships/image" Target="../media/image7.png"/><Relationship Id="rId14" Type="http://schemas.openxmlformats.org/officeDocument/2006/relationships/hyperlink" Target="https://www.facebook.com/AllUnitedforMG/" TargetMode="External"/><Relationship Id="rId22"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3B58695-8198-A29F-2D41-2AAB71EEB423}"/>
              </a:ext>
            </a:extLst>
          </p:cNvPr>
          <p:cNvPicPr>
            <a:picLocks noChangeAspect="1"/>
          </p:cNvPicPr>
          <p:nvPr/>
        </p:nvPicPr>
        <p:blipFill rotWithShape="1">
          <a:blip r:embed="rId2"/>
          <a:srcRect l="33600" t="69276" r="23026" b="-6780"/>
          <a:stretch/>
        </p:blipFill>
        <p:spPr>
          <a:xfrm>
            <a:off x="-1" y="-284479"/>
            <a:ext cx="7559675" cy="3561519"/>
          </a:xfrm>
          <a:prstGeom prst="rect">
            <a:avLst/>
          </a:prstGeom>
        </p:spPr>
      </p:pic>
      <p:sp>
        <p:nvSpPr>
          <p:cNvPr id="7" name="Rectangle 6">
            <a:extLst>
              <a:ext uri="{FF2B5EF4-FFF2-40B4-BE49-F238E27FC236}">
                <a16:creationId xmlns:a16="http://schemas.microsoft.com/office/drawing/2014/main" id="{54AD5C4B-5AF6-C9E2-FBEC-1B5F0AAC76B3}"/>
              </a:ext>
            </a:extLst>
          </p:cNvPr>
          <p:cNvSpPr/>
          <p:nvPr/>
        </p:nvSpPr>
        <p:spPr>
          <a:xfrm>
            <a:off x="0" y="9882188"/>
            <a:ext cx="7559675" cy="809623"/>
          </a:xfrm>
          <a:prstGeom prst="rect">
            <a:avLst/>
          </a:prstGeom>
          <a:solidFill>
            <a:srgbClr val="E6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F78287F0-9877-977A-CE65-8DFADA6239BB}"/>
              </a:ext>
            </a:extLst>
          </p:cNvPr>
          <p:cNvPicPr>
            <a:picLocks noChangeAspect="1"/>
          </p:cNvPicPr>
          <p:nvPr/>
        </p:nvPicPr>
        <p:blipFill>
          <a:blip r:embed="rId3"/>
          <a:stretch>
            <a:fillRect/>
          </a:stretch>
        </p:blipFill>
        <p:spPr>
          <a:xfrm>
            <a:off x="4975225" y="10123418"/>
            <a:ext cx="2044700" cy="342900"/>
          </a:xfrm>
          <a:prstGeom prst="rect">
            <a:avLst/>
          </a:prstGeom>
        </p:spPr>
      </p:pic>
      <p:cxnSp>
        <p:nvCxnSpPr>
          <p:cNvPr id="8" name="Straight Connector 7">
            <a:extLst>
              <a:ext uri="{FF2B5EF4-FFF2-40B4-BE49-F238E27FC236}">
                <a16:creationId xmlns:a16="http://schemas.microsoft.com/office/drawing/2014/main" id="{F0057EDE-1288-84DF-620C-67814C92C67C}"/>
              </a:ext>
            </a:extLst>
          </p:cNvPr>
          <p:cNvCxnSpPr>
            <a:cxnSpLocks/>
          </p:cNvCxnSpPr>
          <p:nvPr/>
        </p:nvCxnSpPr>
        <p:spPr>
          <a:xfrm>
            <a:off x="3491182" y="3413206"/>
            <a:ext cx="3535892" cy="0"/>
          </a:xfrm>
          <a:prstGeom prst="line">
            <a:avLst/>
          </a:prstGeom>
          <a:ln w="3175">
            <a:solidFill>
              <a:srgbClr val="084839"/>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CCC07BA4-0028-C236-0D7E-E6280E385DB8}"/>
              </a:ext>
            </a:extLst>
          </p:cNvPr>
          <p:cNvSpPr txBox="1"/>
          <p:nvPr/>
        </p:nvSpPr>
        <p:spPr>
          <a:xfrm>
            <a:off x="539751" y="3229809"/>
            <a:ext cx="3106738" cy="382360"/>
          </a:xfrm>
          <a:prstGeom prst="rect">
            <a:avLst/>
          </a:prstGeom>
          <a:noFill/>
        </p:spPr>
        <p:txBody>
          <a:bodyPr wrap="square" lIns="0" tIns="0" rIns="0" bIns="0" rtlCol="0">
            <a:noAutofit/>
          </a:bodyPr>
          <a:lstStyle/>
          <a:p>
            <a:pPr algn="just">
              <a:lnSpc>
                <a:spcPct val="130000"/>
              </a:lnSpc>
              <a:spcAft>
                <a:spcPts val="600"/>
              </a:spcAft>
            </a:pPr>
            <a:r>
              <a:rPr lang="en-GB" sz="1400" b="1" dirty="0" err="1">
                <a:solidFill>
                  <a:srgbClr val="91C351"/>
                </a:solidFill>
                <a:latin typeface="Libre Baskerville" panose="02000000000000000000" pitchFamily="2" charset="0"/>
                <a:cs typeface="Times New Roman" panose="02020603050405020304" pitchFamily="18" charset="0"/>
              </a:rPr>
              <a:t>Améliorer</a:t>
            </a:r>
            <a:r>
              <a:rPr lang="en-GB" sz="1400" b="1" dirty="0">
                <a:solidFill>
                  <a:srgbClr val="91C351"/>
                </a:solidFill>
                <a:latin typeface="Libre Baskerville" panose="02000000000000000000" pitchFamily="2" charset="0"/>
                <a:cs typeface="Times New Roman" panose="02020603050405020304" pitchFamily="18" charset="0"/>
              </a:rPr>
              <a:t> les </a:t>
            </a:r>
            <a:r>
              <a:rPr lang="en-GB" sz="1400" b="1" dirty="0" err="1">
                <a:solidFill>
                  <a:srgbClr val="91C351"/>
                </a:solidFill>
                <a:latin typeface="Libre Baskerville" panose="02000000000000000000" pitchFamily="2" charset="0"/>
                <a:cs typeface="Times New Roman" panose="02020603050405020304" pitchFamily="18" charset="0"/>
              </a:rPr>
              <a:t>soins</a:t>
            </a:r>
            <a:r>
              <a:rPr lang="en-GB" sz="1400" b="1" dirty="0">
                <a:solidFill>
                  <a:srgbClr val="91C351"/>
                </a:solidFill>
                <a:latin typeface="Libre Baskerville" panose="02000000000000000000" pitchFamily="2" charset="0"/>
                <a:cs typeface="Times New Roman" panose="02020603050405020304" pitchFamily="18" charset="0"/>
              </a:rPr>
              <a:t> </a:t>
            </a:r>
            <a:r>
              <a:rPr lang="en-GB" sz="1400" b="1" dirty="0" err="1">
                <a:solidFill>
                  <a:srgbClr val="91C351"/>
                </a:solidFill>
                <a:latin typeface="Libre Baskerville" panose="02000000000000000000" pitchFamily="2" charset="0"/>
                <a:cs typeface="Times New Roman" panose="02020603050405020304" pitchFamily="18" charset="0"/>
              </a:rPr>
              <a:t>médicaux</a:t>
            </a:r>
            <a:endParaRPr lang="en-GB" sz="1400" b="1" dirty="0">
              <a:solidFill>
                <a:srgbClr val="91C351"/>
              </a:solidFill>
              <a:latin typeface="Libre Baskerville" panose="02000000000000000000" pitchFamily="2" charset="0"/>
              <a:cs typeface="Times New Roman" panose="02020603050405020304" pitchFamily="18" charset="0"/>
            </a:endParaRPr>
          </a:p>
        </p:txBody>
      </p:sp>
      <p:sp>
        <p:nvSpPr>
          <p:cNvPr id="15" name="TextBox 14">
            <a:extLst>
              <a:ext uri="{FF2B5EF4-FFF2-40B4-BE49-F238E27FC236}">
                <a16:creationId xmlns:a16="http://schemas.microsoft.com/office/drawing/2014/main" id="{C5A88CFE-C357-E561-6F1E-5AD0E6874A61}"/>
              </a:ext>
            </a:extLst>
          </p:cNvPr>
          <p:cNvSpPr txBox="1"/>
          <p:nvPr/>
        </p:nvSpPr>
        <p:spPr>
          <a:xfrm>
            <a:off x="539750" y="3593215"/>
            <a:ext cx="6480175" cy="1374790"/>
          </a:xfrm>
          <a:prstGeom prst="rect">
            <a:avLst/>
          </a:prstGeom>
          <a:noFill/>
        </p:spPr>
        <p:txBody>
          <a:bodyPr wrap="square" lIns="0" tIns="0" rIns="0" bIns="0" rtlCol="0">
            <a:noAutofit/>
          </a:bodyPr>
          <a:lstStyle/>
          <a:p>
            <a:pPr marL="171450" lvl="0" indent="-171450">
              <a:lnSpc>
                <a:spcPct val="90000"/>
              </a:lnSpc>
              <a:buClr>
                <a:srgbClr val="084839"/>
              </a:buClr>
              <a:buFont typeface="Arial" panose="020B0604020202020204" pitchFamily="34" charset="0"/>
              <a:buChar char="•"/>
            </a:pPr>
            <a:r>
              <a:rPr lang="fr-FR" sz="1200" dirty="0">
                <a:solidFill>
                  <a:srgbClr val="3A3C42"/>
                </a:solidFill>
                <a:latin typeface="Source Sans Pro" panose="020B0503030403020204" pitchFamily="34" charset="77"/>
                <a:cs typeface="Times New Roman" panose="02020603050405020304" pitchFamily="18" charset="0"/>
              </a:rPr>
              <a:t>Étendre les connaissances concernant les maladies rares et réduire l'errance diagnostique en veillant à ce que les professionnels de la santé, qu'il s'agisse de médecins généralistes ou de spécialistes, tels que les neurologues et les ophtalmologues chargés de traiter la MG, aient facilement accès à des informations sur la maladie.</a:t>
            </a:r>
          </a:p>
          <a:p>
            <a:pPr marL="171450" lvl="0" indent="-171450">
              <a:lnSpc>
                <a:spcPct val="90000"/>
              </a:lnSpc>
              <a:buClr>
                <a:srgbClr val="084839"/>
              </a:buClr>
              <a:buFont typeface="Arial" panose="020B0604020202020204" pitchFamily="34" charset="0"/>
              <a:buChar char="•"/>
            </a:pPr>
            <a:endParaRPr lang="es-ES" sz="1200" dirty="0">
              <a:solidFill>
                <a:srgbClr val="3A3C42"/>
              </a:solidFill>
              <a:latin typeface="Source Sans Pro" panose="020B0503030403020204" pitchFamily="34" charset="77"/>
              <a:cs typeface="Times New Roman" panose="02020603050405020304" pitchFamily="18" charset="0"/>
            </a:endParaRPr>
          </a:p>
          <a:p>
            <a:pPr marL="171450" lvl="0" indent="-171450">
              <a:lnSpc>
                <a:spcPct val="90000"/>
              </a:lnSpc>
              <a:buClr>
                <a:srgbClr val="084839"/>
              </a:buClr>
              <a:buFont typeface="Arial" panose="020B0604020202020204" pitchFamily="34" charset="0"/>
              <a:buChar char="•"/>
            </a:pPr>
            <a:r>
              <a:rPr lang="fr-FR" sz="1200" dirty="0">
                <a:solidFill>
                  <a:srgbClr val="3A3C42"/>
                </a:solidFill>
                <a:latin typeface="Source Sans Pro" panose="020B0503030403020204" pitchFamily="34" charset="77"/>
                <a:cs typeface="Times New Roman" panose="02020603050405020304" pitchFamily="18" charset="0"/>
              </a:rPr>
              <a:t>Renforcer la coopération transfrontalière pour le traitement des maladies rares comme la MG, notamment en veillant à ce que les patients puissent bénéficier du remboursement des traitements reçus dans un autre État membre de l'UE.</a:t>
            </a:r>
            <a:endParaRPr lang="en-GB" sz="1200" dirty="0">
              <a:solidFill>
                <a:srgbClr val="3A3C42"/>
              </a:solidFill>
              <a:latin typeface="Source Sans Pro" panose="020B0503030403020204" pitchFamily="34" charset="77"/>
              <a:cs typeface="Times New Roman" panose="02020603050405020304" pitchFamily="18" charset="0"/>
            </a:endParaRPr>
          </a:p>
        </p:txBody>
      </p:sp>
      <p:grpSp>
        <p:nvGrpSpPr>
          <p:cNvPr id="34" name="Group 33">
            <a:extLst>
              <a:ext uri="{FF2B5EF4-FFF2-40B4-BE49-F238E27FC236}">
                <a16:creationId xmlns:a16="http://schemas.microsoft.com/office/drawing/2014/main" id="{DA6FC9F1-BB24-0619-2BDF-0FB05583A3E6}"/>
              </a:ext>
            </a:extLst>
          </p:cNvPr>
          <p:cNvGrpSpPr/>
          <p:nvPr/>
        </p:nvGrpSpPr>
        <p:grpSpPr>
          <a:xfrm>
            <a:off x="539750" y="5065247"/>
            <a:ext cx="6480175" cy="1513992"/>
            <a:chOff x="539750" y="6400568"/>
            <a:chExt cx="6480175" cy="1513992"/>
          </a:xfrm>
        </p:grpSpPr>
        <p:grpSp>
          <p:nvGrpSpPr>
            <p:cNvPr id="32" name="Group 31">
              <a:extLst>
                <a:ext uri="{FF2B5EF4-FFF2-40B4-BE49-F238E27FC236}">
                  <a16:creationId xmlns:a16="http://schemas.microsoft.com/office/drawing/2014/main" id="{676C714B-AEE1-58E0-4C03-BE5A2AEE997A}"/>
                </a:ext>
              </a:extLst>
            </p:cNvPr>
            <p:cNvGrpSpPr/>
            <p:nvPr/>
          </p:nvGrpSpPr>
          <p:grpSpPr>
            <a:xfrm>
              <a:off x="588814" y="6400568"/>
              <a:ext cx="6431111" cy="382360"/>
              <a:chOff x="588814" y="6400568"/>
              <a:chExt cx="6431111" cy="382360"/>
            </a:xfrm>
          </p:grpSpPr>
          <p:cxnSp>
            <p:nvCxnSpPr>
              <p:cNvPr id="17" name="Straight Connector 16">
                <a:extLst>
                  <a:ext uri="{FF2B5EF4-FFF2-40B4-BE49-F238E27FC236}">
                    <a16:creationId xmlns:a16="http://schemas.microsoft.com/office/drawing/2014/main" id="{09E7EB07-E82A-6CBF-AB10-26A4653EF7B2}"/>
                  </a:ext>
                </a:extLst>
              </p:cNvPr>
              <p:cNvCxnSpPr>
                <a:cxnSpLocks/>
              </p:cNvCxnSpPr>
              <p:nvPr/>
            </p:nvCxnSpPr>
            <p:spPr>
              <a:xfrm>
                <a:off x="4262738" y="6573827"/>
                <a:ext cx="2757187" cy="0"/>
              </a:xfrm>
              <a:prstGeom prst="line">
                <a:avLst/>
              </a:prstGeom>
              <a:ln w="3175">
                <a:solidFill>
                  <a:srgbClr val="084839"/>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E0100DDE-65F8-89D3-9FFC-86FA1EA3C786}"/>
                  </a:ext>
                </a:extLst>
              </p:cNvPr>
              <p:cNvSpPr txBox="1"/>
              <p:nvPr/>
            </p:nvSpPr>
            <p:spPr>
              <a:xfrm>
                <a:off x="588814" y="6400568"/>
                <a:ext cx="3945086" cy="382360"/>
              </a:xfrm>
              <a:prstGeom prst="rect">
                <a:avLst/>
              </a:prstGeom>
              <a:noFill/>
            </p:spPr>
            <p:txBody>
              <a:bodyPr wrap="square" lIns="0" tIns="0" rIns="0" bIns="0" rtlCol="0">
                <a:noAutofit/>
              </a:bodyPr>
              <a:lstStyle/>
              <a:p>
                <a:pPr>
                  <a:lnSpc>
                    <a:spcPct val="130000"/>
                  </a:lnSpc>
                  <a:spcAft>
                    <a:spcPts val="600"/>
                  </a:spcAft>
                </a:pPr>
                <a:r>
                  <a:rPr lang="fr-FR" sz="1400" b="1" dirty="0">
                    <a:solidFill>
                      <a:srgbClr val="90C251"/>
                    </a:solidFill>
                    <a:latin typeface="Libre Baskerville" panose="02000000000000000000" pitchFamily="2" charset="0"/>
                    <a:cs typeface="Times New Roman" panose="02020603050405020304" pitchFamily="18" charset="0"/>
                  </a:rPr>
                  <a:t>Développer l’aide et l’assistance sociale</a:t>
                </a:r>
                <a:endParaRPr lang="es-ES" sz="1400" b="1" dirty="0">
                  <a:solidFill>
                    <a:srgbClr val="90C251"/>
                  </a:solidFill>
                  <a:latin typeface="Libre Baskerville" panose="02000000000000000000" pitchFamily="2" charset="0"/>
                  <a:cs typeface="Times New Roman" panose="02020603050405020304" pitchFamily="18" charset="0"/>
                </a:endParaRPr>
              </a:p>
            </p:txBody>
          </p:sp>
        </p:grpSp>
        <p:sp>
          <p:nvSpPr>
            <p:cNvPr id="19" name="TextBox 18">
              <a:extLst>
                <a:ext uri="{FF2B5EF4-FFF2-40B4-BE49-F238E27FC236}">
                  <a16:creationId xmlns:a16="http://schemas.microsoft.com/office/drawing/2014/main" id="{8FE2FA4E-CE6D-DE1A-1065-D85D2A44E96A}"/>
                </a:ext>
              </a:extLst>
            </p:cNvPr>
            <p:cNvSpPr txBox="1"/>
            <p:nvPr/>
          </p:nvSpPr>
          <p:spPr>
            <a:xfrm>
              <a:off x="539750" y="6789569"/>
              <a:ext cx="6480175" cy="1124991"/>
            </a:xfrm>
            <a:prstGeom prst="rect">
              <a:avLst/>
            </a:prstGeom>
            <a:noFill/>
          </p:spPr>
          <p:txBody>
            <a:bodyPr wrap="square" lIns="0" tIns="0" rIns="0" bIns="0" rtlCol="0">
              <a:noAutofit/>
            </a:bodyPr>
            <a:lstStyle/>
            <a:p>
              <a:pPr marL="171450" indent="-171450">
                <a:lnSpc>
                  <a:spcPct val="90000"/>
                </a:lnSpc>
                <a:buClr>
                  <a:srgbClr val="084839"/>
                </a:buClr>
                <a:buFont typeface="Arial" panose="020B0604020202020204" pitchFamily="34" charset="0"/>
                <a:buChar char="•"/>
              </a:pPr>
              <a:r>
                <a:rPr lang="fr-FR" sz="1200" dirty="0">
                  <a:solidFill>
                    <a:srgbClr val="3A3C42"/>
                  </a:solidFill>
                  <a:latin typeface="Source Sans Pro" panose="020B0503030403020204" pitchFamily="34" charset="77"/>
                  <a:cs typeface="Times New Roman" panose="02020603050405020304" pitchFamily="18" charset="0"/>
                </a:rPr>
                <a:t>Sensibiliser le grand public à la maladie en créant une journée européenne consacrée à la myasthénie grave, en coordination avec les parties concernées dans chaque État membre de l’UE.</a:t>
              </a:r>
            </a:p>
            <a:p>
              <a:pPr marL="171450" indent="-171450">
                <a:lnSpc>
                  <a:spcPct val="90000"/>
                </a:lnSpc>
                <a:buClr>
                  <a:srgbClr val="084839"/>
                </a:buClr>
                <a:buFont typeface="Arial" panose="020B0604020202020204" pitchFamily="34" charset="0"/>
                <a:buChar char="•"/>
              </a:pPr>
              <a:endParaRPr lang="es-ES" sz="1200" dirty="0">
                <a:solidFill>
                  <a:srgbClr val="3A3C42"/>
                </a:solidFill>
                <a:latin typeface="Source Sans Pro" panose="020B0503030403020204" pitchFamily="34" charset="77"/>
                <a:cs typeface="Times New Roman" panose="02020603050405020304" pitchFamily="18" charset="0"/>
              </a:endParaRPr>
            </a:p>
            <a:p>
              <a:pPr marL="171450" indent="-171450">
                <a:lnSpc>
                  <a:spcPct val="90000"/>
                </a:lnSpc>
                <a:buClr>
                  <a:srgbClr val="084839"/>
                </a:buClr>
                <a:buFont typeface="Arial" panose="020B0604020202020204" pitchFamily="34" charset="0"/>
                <a:buChar char="•"/>
              </a:pPr>
              <a:r>
                <a:rPr lang="fr-FR" sz="1200" dirty="0">
                  <a:solidFill>
                    <a:srgbClr val="3A3C42"/>
                  </a:solidFill>
                  <a:latin typeface="Source Sans Pro" panose="020B0503030403020204" pitchFamily="34" charset="77"/>
                  <a:cs typeface="Times New Roman" panose="02020603050405020304" pitchFamily="18" charset="0"/>
                </a:rPr>
                <a:t>Assurer la reconnaissance mutuelle du statut d'handicapé des patients atteints de la MG et des avantages qui y sont associés dans tous les États membres de l'UE. Cet objectif peut être atteint en introduisant la « carte européenne d'invalidité » dans toute l'UE ; cette dernière est déjà en usage dans huit pays.</a:t>
              </a:r>
              <a:endParaRPr lang="en-GB" sz="1200" dirty="0">
                <a:solidFill>
                  <a:srgbClr val="3A3C42"/>
                </a:solidFill>
                <a:latin typeface="Source Sans Pro" panose="020B0503030403020204" pitchFamily="34" charset="77"/>
                <a:cs typeface="Times New Roman" panose="02020603050405020304" pitchFamily="18" charset="0"/>
              </a:endParaRPr>
            </a:p>
          </p:txBody>
        </p:sp>
      </p:grpSp>
      <p:sp>
        <p:nvSpPr>
          <p:cNvPr id="21" name="TextBox 20">
            <a:extLst>
              <a:ext uri="{FF2B5EF4-FFF2-40B4-BE49-F238E27FC236}">
                <a16:creationId xmlns:a16="http://schemas.microsoft.com/office/drawing/2014/main" id="{E792B64A-50E4-B553-C129-FEF1228EBA2D}"/>
              </a:ext>
            </a:extLst>
          </p:cNvPr>
          <p:cNvSpPr txBox="1"/>
          <p:nvPr/>
        </p:nvSpPr>
        <p:spPr>
          <a:xfrm>
            <a:off x="588814" y="6731638"/>
            <a:ext cx="6525338" cy="520062"/>
          </a:xfrm>
          <a:prstGeom prst="rect">
            <a:avLst/>
          </a:prstGeom>
          <a:noFill/>
        </p:spPr>
        <p:txBody>
          <a:bodyPr wrap="square" lIns="0" tIns="0" rIns="0" bIns="0" rtlCol="0">
            <a:noAutofit/>
          </a:bodyPr>
          <a:lstStyle/>
          <a:p>
            <a:pPr>
              <a:lnSpc>
                <a:spcPct val="130000"/>
              </a:lnSpc>
              <a:spcAft>
                <a:spcPts val="600"/>
              </a:spcAft>
            </a:pPr>
            <a:r>
              <a:rPr lang="fr-FR" sz="1400" b="1" dirty="0">
                <a:solidFill>
                  <a:srgbClr val="90C251"/>
                </a:solidFill>
                <a:latin typeface="Libre Baskerville" panose="02000000000000000000" pitchFamily="2" charset="0"/>
                <a:cs typeface="Times New Roman" panose="02020603050405020304" pitchFamily="18" charset="0"/>
              </a:rPr>
              <a:t>Surmonter les obstacles qui entravent le respect des droits des patients ainsi que ceux des aidants</a:t>
            </a:r>
            <a:endParaRPr lang="en-GB" sz="1400" b="1" dirty="0">
              <a:solidFill>
                <a:srgbClr val="90C251"/>
              </a:solidFill>
              <a:latin typeface="Libre Baskerville" panose="02000000000000000000" pitchFamily="2" charset="0"/>
              <a:cs typeface="Times New Roman" panose="02020603050405020304" pitchFamily="18" charset="0"/>
            </a:endParaRPr>
          </a:p>
        </p:txBody>
      </p:sp>
      <p:sp>
        <p:nvSpPr>
          <p:cNvPr id="24" name="TextBox 23">
            <a:extLst>
              <a:ext uri="{FF2B5EF4-FFF2-40B4-BE49-F238E27FC236}">
                <a16:creationId xmlns:a16="http://schemas.microsoft.com/office/drawing/2014/main" id="{B378942F-C13E-A1A5-01A8-20B61883857B}"/>
              </a:ext>
            </a:extLst>
          </p:cNvPr>
          <p:cNvSpPr txBox="1"/>
          <p:nvPr/>
        </p:nvSpPr>
        <p:spPr>
          <a:xfrm>
            <a:off x="539747" y="7430033"/>
            <a:ext cx="6480175" cy="724915"/>
          </a:xfrm>
          <a:prstGeom prst="rect">
            <a:avLst/>
          </a:prstGeom>
          <a:noFill/>
        </p:spPr>
        <p:txBody>
          <a:bodyPr wrap="square" lIns="0" tIns="0" rIns="0" bIns="0" rtlCol="0">
            <a:noAutofit/>
          </a:bodyPr>
          <a:lstStyle/>
          <a:p>
            <a:pPr marL="171450" lvl="0" indent="-171450">
              <a:lnSpc>
                <a:spcPct val="90000"/>
              </a:lnSpc>
              <a:spcAft>
                <a:spcPts val="600"/>
              </a:spcAft>
              <a:buClr>
                <a:srgbClr val="084839"/>
              </a:buClr>
              <a:buFont typeface="Arial" panose="020B0604020202020204" pitchFamily="34" charset="0"/>
              <a:buChar char="•"/>
            </a:pPr>
            <a:r>
              <a:rPr lang="fr-FR" sz="1200" dirty="0">
                <a:solidFill>
                  <a:srgbClr val="3A3C42"/>
                </a:solidFill>
                <a:latin typeface="Source Sans Pro" panose="020B0503030403020204" pitchFamily="34" charset="77"/>
                <a:cs typeface="Times New Roman" panose="02020603050405020304" pitchFamily="18" charset="0"/>
              </a:rPr>
              <a:t>Permettre aux patients et aux aidants d'accéder à des informations ; celles-ci peuvent les aider à comprendre la maladie et à adapter leur vie quotidienne en anticipant son incidence. </a:t>
            </a:r>
          </a:p>
          <a:p>
            <a:pPr marL="171450" lvl="0" indent="-171450">
              <a:lnSpc>
                <a:spcPct val="90000"/>
              </a:lnSpc>
              <a:spcAft>
                <a:spcPts val="600"/>
              </a:spcAft>
              <a:buClr>
                <a:srgbClr val="084839"/>
              </a:buClr>
              <a:buFont typeface="Arial" panose="020B0604020202020204" pitchFamily="34" charset="0"/>
              <a:buChar char="•"/>
            </a:pPr>
            <a:r>
              <a:rPr lang="fr-FR" sz="1200" dirty="0">
                <a:solidFill>
                  <a:srgbClr val="3A3C42"/>
                </a:solidFill>
                <a:latin typeface="Source Sans Pro" panose="020B0503030403020204" pitchFamily="34" charset="77"/>
                <a:cs typeface="Times New Roman" panose="02020603050405020304" pitchFamily="18" charset="0"/>
              </a:rPr>
              <a:t>Promouvoir la création de centres d'expertise dans tous les États membres de l'UE, en particulier dans les États membres où il n'en existe pas encore.</a:t>
            </a:r>
            <a:endParaRPr lang="en-GB" sz="1200" dirty="0">
              <a:solidFill>
                <a:srgbClr val="3A3C42"/>
              </a:solidFill>
              <a:latin typeface="Source Sans Pro" panose="020B0503030403020204" pitchFamily="34" charset="77"/>
              <a:cs typeface="Times New Roman" panose="02020603050405020304" pitchFamily="18" charset="0"/>
            </a:endParaRPr>
          </a:p>
        </p:txBody>
      </p:sp>
      <p:sp>
        <p:nvSpPr>
          <p:cNvPr id="4" name="TextBox 3">
            <a:extLst>
              <a:ext uri="{FF2B5EF4-FFF2-40B4-BE49-F238E27FC236}">
                <a16:creationId xmlns:a16="http://schemas.microsoft.com/office/drawing/2014/main" id="{2D63E3A4-5F9D-9075-BB1C-B6CA93FA762E}"/>
              </a:ext>
            </a:extLst>
          </p:cNvPr>
          <p:cNvSpPr txBox="1"/>
          <p:nvPr/>
        </p:nvSpPr>
        <p:spPr>
          <a:xfrm>
            <a:off x="441620" y="1124811"/>
            <a:ext cx="6480175" cy="1345000"/>
          </a:xfrm>
          <a:prstGeom prst="rect">
            <a:avLst/>
          </a:prstGeom>
          <a:noFill/>
        </p:spPr>
        <p:txBody>
          <a:bodyPr wrap="square" lIns="0" tIns="0" rIns="0" bIns="0" rtlCol="0">
            <a:noAutofit/>
          </a:bodyPr>
          <a:lstStyle/>
          <a:p>
            <a:r>
              <a:rPr lang="fr-FR" sz="1200" b="1" dirty="0">
                <a:solidFill>
                  <a:srgbClr val="084839"/>
                </a:solidFill>
                <a:latin typeface="Libre Baskerville" panose="02000000000000000000" pitchFamily="2" charset="0"/>
                <a:cs typeface="Times New Roman" panose="02020603050405020304" pitchFamily="18" charset="0"/>
              </a:rPr>
              <a:t>Notre coalition a formulé six recommandations concrètes visant à promouvoir un changement réel en faveur des personnes atteintes de MG et de maladies rares</a:t>
            </a:r>
            <a:r>
              <a:rPr lang="en-GB" sz="1200" b="1" dirty="0">
                <a:solidFill>
                  <a:srgbClr val="084839"/>
                </a:solidFill>
                <a:latin typeface="Libre Baskerville" panose="02000000000000000000" pitchFamily="2" charset="0"/>
                <a:cs typeface="Times New Roman" panose="02020603050405020304" pitchFamily="18" charset="0"/>
              </a:rPr>
              <a:t>. </a:t>
            </a:r>
            <a:r>
              <a:rPr lang="fr-FR" sz="1200" b="1" dirty="0">
                <a:solidFill>
                  <a:srgbClr val="084839"/>
                </a:solidFill>
                <a:latin typeface="Libre Baskerville" panose="02000000000000000000" pitchFamily="2" charset="0"/>
                <a:cs typeface="Times New Roman" panose="02020603050405020304" pitchFamily="18" charset="0"/>
              </a:rPr>
              <a:t>Ces recommandations portent notamment sur l'amélioration des connaissances, la promotion de la coopération transfrontalière, la reconnaissance de la maladie, la sensibilisation du public, la mise à disposition de ressources et la création de centres d'expertise.</a:t>
            </a:r>
            <a:endParaRPr lang="es-ES" sz="1050" b="1" dirty="0">
              <a:solidFill>
                <a:srgbClr val="084839"/>
              </a:solidFill>
              <a:latin typeface="Libre Baskerville" panose="02000000000000000000" pitchFamily="2" charset="0"/>
              <a:cs typeface="Times New Roman" panose="02020603050405020304" pitchFamily="18" charset="0"/>
            </a:endParaRPr>
          </a:p>
        </p:txBody>
      </p:sp>
      <p:sp>
        <p:nvSpPr>
          <p:cNvPr id="5" name="TextBox 34">
            <a:extLst>
              <a:ext uri="{FF2B5EF4-FFF2-40B4-BE49-F238E27FC236}">
                <a16:creationId xmlns:a16="http://schemas.microsoft.com/office/drawing/2014/main" id="{2C8548AD-42F2-BBE9-15E7-BE23FE11767C}"/>
              </a:ext>
            </a:extLst>
          </p:cNvPr>
          <p:cNvSpPr txBox="1"/>
          <p:nvPr/>
        </p:nvSpPr>
        <p:spPr>
          <a:xfrm>
            <a:off x="561196" y="8425449"/>
            <a:ext cx="6465878" cy="1124991"/>
          </a:xfrm>
          <a:prstGeom prst="rect">
            <a:avLst/>
          </a:prstGeom>
          <a:solidFill>
            <a:srgbClr val="E6EDF6"/>
          </a:solidFill>
        </p:spPr>
        <p:txBody>
          <a:bodyPr wrap="square" lIns="180000" tIns="72000" rIns="72000" bIns="72000" rtlCol="0" anchor="ctr" anchorCtr="0">
            <a:noAutofit/>
          </a:bodyPr>
          <a:lstStyle/>
          <a:p>
            <a:r>
              <a:rPr lang="fr-FR" sz="1200" b="1" dirty="0">
                <a:solidFill>
                  <a:srgbClr val="084839"/>
                </a:solidFill>
                <a:latin typeface="Libre Baskerville" panose="02000000000000000000" pitchFamily="2" charset="0"/>
                <a:cs typeface="Times New Roman" panose="02020603050405020304" pitchFamily="18" charset="0"/>
              </a:rPr>
              <a:t>Les recommandations sont le résultat d'un processus structuré basé sur une analyse documentaire, des ateliers d'experts (patients) dans cinq États membres de l'UE et un livre blanc. Nous espérons que ces recommandations serviront de base à des discussions continues, à des améliorations et, surtout, à des actions aux niveaux européen et national.</a:t>
            </a:r>
            <a:endParaRPr lang="en-GB" sz="1200" b="1" dirty="0">
              <a:solidFill>
                <a:srgbClr val="084839"/>
              </a:solidFill>
              <a:latin typeface="Libre Baskerville" panose="02000000000000000000" pitchFamily="2" charset="0"/>
              <a:cs typeface="Times New Roman" panose="02020603050405020304" pitchFamily="18" charset="0"/>
            </a:endParaRPr>
          </a:p>
        </p:txBody>
      </p:sp>
      <p:sp>
        <p:nvSpPr>
          <p:cNvPr id="23" name="TextBox 22">
            <a:extLst>
              <a:ext uri="{FF2B5EF4-FFF2-40B4-BE49-F238E27FC236}">
                <a16:creationId xmlns:a16="http://schemas.microsoft.com/office/drawing/2014/main" id="{E76005A2-C3DB-04CC-74C5-DAF358FACEC8}"/>
              </a:ext>
            </a:extLst>
          </p:cNvPr>
          <p:cNvSpPr txBox="1"/>
          <p:nvPr/>
        </p:nvSpPr>
        <p:spPr>
          <a:xfrm>
            <a:off x="539746" y="2717370"/>
            <a:ext cx="6480175" cy="641367"/>
          </a:xfrm>
          <a:prstGeom prst="rect">
            <a:avLst/>
          </a:prstGeom>
          <a:noFill/>
        </p:spPr>
        <p:txBody>
          <a:bodyPr wrap="square" lIns="0" tIns="0" rIns="0" bIns="0" rtlCol="0">
            <a:noAutofit/>
          </a:bodyPr>
          <a:lstStyle/>
          <a:p>
            <a:pPr>
              <a:lnSpc>
                <a:spcPct val="90000"/>
              </a:lnSpc>
            </a:pPr>
            <a:r>
              <a:rPr lang="fr-FR" sz="1400" b="1" dirty="0">
                <a:solidFill>
                  <a:srgbClr val="084839"/>
                </a:solidFill>
                <a:latin typeface="Libre Baskerville" panose="02000000000000000000" pitchFamily="2" charset="0"/>
                <a:cs typeface="Times New Roman" panose="02020603050405020304" pitchFamily="18" charset="0"/>
              </a:rPr>
              <a:t>Nos recommandations en vue de renforcer le rôle de l'UE en ce qui concerne la gestion des maladies rares :</a:t>
            </a:r>
            <a:endParaRPr lang="en-GB" sz="1400" b="1" dirty="0">
              <a:solidFill>
                <a:srgbClr val="084839"/>
              </a:solidFill>
              <a:latin typeface="Libre Baskerville" panose="02000000000000000000" pitchFamily="2" charset="0"/>
              <a:cs typeface="Times New Roman" panose="02020603050405020304" pitchFamily="18" charset="0"/>
            </a:endParaRPr>
          </a:p>
        </p:txBody>
      </p:sp>
      <p:sp>
        <p:nvSpPr>
          <p:cNvPr id="2" name="TextBox 1">
            <a:extLst>
              <a:ext uri="{FF2B5EF4-FFF2-40B4-BE49-F238E27FC236}">
                <a16:creationId xmlns:a16="http://schemas.microsoft.com/office/drawing/2014/main" id="{21ECDA22-FD5B-BB05-E5A3-7A3CC386F806}"/>
              </a:ext>
            </a:extLst>
          </p:cNvPr>
          <p:cNvSpPr txBox="1"/>
          <p:nvPr/>
        </p:nvSpPr>
        <p:spPr>
          <a:xfrm>
            <a:off x="539749" y="9882188"/>
            <a:ext cx="3722989" cy="809623"/>
          </a:xfrm>
          <a:prstGeom prst="rect">
            <a:avLst/>
          </a:prstGeom>
          <a:noFill/>
        </p:spPr>
        <p:txBody>
          <a:bodyPr wrap="square" lIns="0" tIns="0" rIns="0" bIns="0" rtlCol="0" anchor="ctr" anchorCtr="0">
            <a:noAutofit/>
          </a:bodyPr>
          <a:lstStyle/>
          <a:p>
            <a:pPr indent="7938">
              <a:lnSpc>
                <a:spcPct val="90000"/>
              </a:lnSpc>
            </a:pPr>
            <a:endParaRPr lang="en-GB" sz="1000" i="1" dirty="0">
              <a:solidFill>
                <a:srgbClr val="3A3C42"/>
              </a:solidFill>
              <a:latin typeface="Source Sans Pro" panose="020B0503030403020204" pitchFamily="34" charset="77"/>
              <a:cs typeface="Times New Roman" panose="02020603050405020304" pitchFamily="18" charset="0"/>
            </a:endParaRPr>
          </a:p>
          <a:p>
            <a:pPr indent="7938">
              <a:lnSpc>
                <a:spcPct val="90000"/>
              </a:lnSpc>
            </a:pPr>
            <a:r>
              <a:rPr lang="en-GB" sz="1000" i="1" dirty="0">
                <a:solidFill>
                  <a:srgbClr val="3A3C42"/>
                </a:solidFill>
                <a:latin typeface="Source Sans Pro" panose="020B0503030403020204" pitchFamily="34" charset="77"/>
                <a:cs typeface="Times New Roman" panose="02020603050405020304" pitchFamily="18" charset="0"/>
              </a:rPr>
              <a:t>EU-CORP-24-00014</a:t>
            </a:r>
          </a:p>
        </p:txBody>
      </p:sp>
      <p:sp>
        <p:nvSpPr>
          <p:cNvPr id="6" name="TextBox 5">
            <a:extLst>
              <a:ext uri="{FF2B5EF4-FFF2-40B4-BE49-F238E27FC236}">
                <a16:creationId xmlns:a16="http://schemas.microsoft.com/office/drawing/2014/main" id="{6695D862-B56E-877B-8134-63EFDA2F1A30}"/>
              </a:ext>
            </a:extLst>
          </p:cNvPr>
          <p:cNvSpPr txBox="1"/>
          <p:nvPr/>
        </p:nvSpPr>
        <p:spPr>
          <a:xfrm>
            <a:off x="445519" y="267183"/>
            <a:ext cx="6668633" cy="752045"/>
          </a:xfrm>
          <a:prstGeom prst="rect">
            <a:avLst/>
          </a:prstGeom>
          <a:noFill/>
        </p:spPr>
        <p:txBody>
          <a:bodyPr wrap="square" lIns="0" tIns="0" rIns="0" bIns="0" rtlCol="0">
            <a:noAutofit/>
          </a:bodyPr>
          <a:lstStyle/>
          <a:p>
            <a:pPr>
              <a:lnSpc>
                <a:spcPct val="130000"/>
              </a:lnSpc>
              <a:spcAft>
                <a:spcPts val="600"/>
              </a:spcAft>
            </a:pPr>
            <a:r>
              <a:rPr lang="es-ES" sz="4000" b="1" dirty="0" err="1">
                <a:solidFill>
                  <a:srgbClr val="90C251"/>
                </a:solidFill>
                <a:latin typeface="Sparose" panose="02000505000000020003" pitchFamily="2" charset="0"/>
                <a:cs typeface="Times New Roman" panose="02020603050405020304" pitchFamily="18" charset="0"/>
              </a:rPr>
              <a:t>Signez</a:t>
            </a:r>
            <a:r>
              <a:rPr lang="es-ES" sz="4000" b="1" dirty="0">
                <a:solidFill>
                  <a:srgbClr val="90C251"/>
                </a:solidFill>
                <a:latin typeface="Sparose" panose="02000505000000020003" pitchFamily="2" charset="0"/>
                <a:cs typeface="Times New Roman" panose="02020603050405020304" pitchFamily="18" charset="0"/>
              </a:rPr>
              <a:t> </a:t>
            </a:r>
            <a:r>
              <a:rPr lang="es-ES" sz="4000" b="1" dirty="0" err="1">
                <a:solidFill>
                  <a:srgbClr val="90C251"/>
                </a:solidFill>
                <a:latin typeface="Sparose" panose="02000505000000020003" pitchFamily="2" charset="0"/>
                <a:cs typeface="Times New Roman" panose="02020603050405020304" pitchFamily="18" charset="0"/>
              </a:rPr>
              <a:t>notre</a:t>
            </a:r>
            <a:r>
              <a:rPr lang="es-ES" sz="4000" b="1" dirty="0">
                <a:solidFill>
                  <a:srgbClr val="90C251"/>
                </a:solidFill>
                <a:latin typeface="Sparose" panose="02000505000000020003" pitchFamily="2" charset="0"/>
                <a:cs typeface="Times New Roman" panose="02020603050405020304" pitchFamily="18" charset="0"/>
              </a:rPr>
              <a:t> </a:t>
            </a:r>
            <a:r>
              <a:rPr lang="es-ES" sz="4000" b="1" dirty="0" err="1">
                <a:solidFill>
                  <a:srgbClr val="90C251"/>
                </a:solidFill>
                <a:latin typeface="Sparose" panose="02000505000000020003" pitchFamily="2" charset="0"/>
                <a:cs typeface="Times New Roman" panose="02020603050405020304" pitchFamily="18" charset="0"/>
              </a:rPr>
              <a:t>pétition</a:t>
            </a:r>
            <a:endParaRPr lang="es-ES" sz="4000" b="1" dirty="0">
              <a:solidFill>
                <a:srgbClr val="90C251"/>
              </a:solidFill>
              <a:latin typeface="Sparose" panose="02000505000000020003" pitchFamily="2" charset="0"/>
              <a:cs typeface="Times New Roman" panose="02020603050405020304" pitchFamily="18" charset="0"/>
            </a:endParaRPr>
          </a:p>
        </p:txBody>
      </p:sp>
    </p:spTree>
    <p:extLst>
      <p:ext uri="{BB962C8B-B14F-4D97-AF65-F5344CB8AC3E}">
        <p14:creationId xmlns:p14="http://schemas.microsoft.com/office/powerpoint/2010/main" val="597878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446DB1CF-4ECD-1871-E4A6-BBA3A9295165}"/>
              </a:ext>
            </a:extLst>
          </p:cNvPr>
          <p:cNvPicPr>
            <a:picLocks noChangeAspect="1"/>
          </p:cNvPicPr>
          <p:nvPr/>
        </p:nvPicPr>
        <p:blipFill rotWithShape="1">
          <a:blip r:embed="rId2"/>
          <a:srcRect l="33600" t="87298" r="23026" b="-2132"/>
          <a:stretch/>
        </p:blipFill>
        <p:spPr>
          <a:xfrm>
            <a:off x="0" y="3498"/>
            <a:ext cx="7559675" cy="1786164"/>
          </a:xfrm>
          <a:prstGeom prst="rect">
            <a:avLst/>
          </a:prstGeom>
        </p:spPr>
      </p:pic>
      <p:sp>
        <p:nvSpPr>
          <p:cNvPr id="5" name="Rectangle 4">
            <a:extLst>
              <a:ext uri="{FF2B5EF4-FFF2-40B4-BE49-F238E27FC236}">
                <a16:creationId xmlns:a16="http://schemas.microsoft.com/office/drawing/2014/main" id="{458B7C46-BAF9-5543-C9F7-80D199C64216}"/>
              </a:ext>
            </a:extLst>
          </p:cNvPr>
          <p:cNvSpPr/>
          <p:nvPr/>
        </p:nvSpPr>
        <p:spPr>
          <a:xfrm>
            <a:off x="0" y="9882188"/>
            <a:ext cx="7559675" cy="809623"/>
          </a:xfrm>
          <a:prstGeom prst="rect">
            <a:avLst/>
          </a:prstGeom>
          <a:solidFill>
            <a:srgbClr val="E6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F78287F0-9877-977A-CE65-8DFADA6239BB}"/>
              </a:ext>
            </a:extLst>
          </p:cNvPr>
          <p:cNvPicPr>
            <a:picLocks noChangeAspect="1"/>
          </p:cNvPicPr>
          <p:nvPr/>
        </p:nvPicPr>
        <p:blipFill>
          <a:blip r:embed="rId3"/>
          <a:stretch>
            <a:fillRect/>
          </a:stretch>
        </p:blipFill>
        <p:spPr>
          <a:xfrm>
            <a:off x="4975225" y="10123419"/>
            <a:ext cx="2044700" cy="342900"/>
          </a:xfrm>
          <a:prstGeom prst="rect">
            <a:avLst/>
          </a:prstGeom>
        </p:spPr>
      </p:pic>
      <p:grpSp>
        <p:nvGrpSpPr>
          <p:cNvPr id="35" name="Group 34">
            <a:extLst>
              <a:ext uri="{FF2B5EF4-FFF2-40B4-BE49-F238E27FC236}">
                <a16:creationId xmlns:a16="http://schemas.microsoft.com/office/drawing/2014/main" id="{E941E796-0B83-A3A0-FFD0-8A83B2B86A53}"/>
              </a:ext>
            </a:extLst>
          </p:cNvPr>
          <p:cNvGrpSpPr/>
          <p:nvPr/>
        </p:nvGrpSpPr>
        <p:grpSpPr>
          <a:xfrm>
            <a:off x="604240" y="7964462"/>
            <a:ext cx="6567190" cy="1228424"/>
            <a:chOff x="539750" y="8217622"/>
            <a:chExt cx="6567190" cy="1228424"/>
          </a:xfrm>
        </p:grpSpPr>
        <p:pic>
          <p:nvPicPr>
            <p:cNvPr id="14" name="Picture 13">
              <a:extLst>
                <a:ext uri="{FF2B5EF4-FFF2-40B4-BE49-F238E27FC236}">
                  <a16:creationId xmlns:a16="http://schemas.microsoft.com/office/drawing/2014/main" id="{D3A6BFCD-428B-4FCA-9437-B56D5EC5E8F0}"/>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bwMode="auto">
            <a:xfrm>
              <a:off x="3180409" y="8245562"/>
              <a:ext cx="1219200" cy="628650"/>
            </a:xfrm>
            <a:prstGeom prst="rect">
              <a:avLst/>
            </a:prstGeom>
            <a:noFill/>
          </p:spPr>
        </p:pic>
        <p:pic>
          <p:nvPicPr>
            <p:cNvPr id="15" name="Picture 14" descr="Groupe Myasthénie auto immune (MG) | ABMM">
              <a:extLst>
                <a:ext uri="{FF2B5EF4-FFF2-40B4-BE49-F238E27FC236}">
                  <a16:creationId xmlns:a16="http://schemas.microsoft.com/office/drawing/2014/main" id="{9DAD414B-4DE6-4D8D-B76B-FEE6134D27F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39750" y="8280849"/>
              <a:ext cx="901068" cy="558077"/>
            </a:xfrm>
            <a:prstGeom prst="rect">
              <a:avLst/>
            </a:prstGeom>
            <a:noFill/>
          </p:spPr>
        </p:pic>
        <p:pic>
          <p:nvPicPr>
            <p:cNvPr id="17" name="Picture 16">
              <a:extLst>
                <a:ext uri="{FF2B5EF4-FFF2-40B4-BE49-F238E27FC236}">
                  <a16:creationId xmlns:a16="http://schemas.microsoft.com/office/drawing/2014/main" id="{61EE487A-53FB-4E11-AF81-7FFC0B88878D}"/>
                </a:ext>
              </a:extLst>
            </p:cNvPr>
            <p:cNvPicPr>
              <a:picLocks noChangeAspect="1"/>
            </p:cNvPicPr>
            <p:nvPr/>
          </p:nvPicPr>
          <p:blipFill>
            <a:blip r:embed="rId6" r:link="rId7" cstate="print">
              <a:extLst>
                <a:ext uri="{28A0092B-C50C-407E-A947-70E740481C1C}">
                  <a14:useLocalDpi xmlns:a14="http://schemas.microsoft.com/office/drawing/2010/main" val="0"/>
                </a:ext>
              </a:extLst>
            </a:blip>
            <a:srcRect/>
            <a:stretch>
              <a:fillRect/>
            </a:stretch>
          </p:blipFill>
          <p:spPr bwMode="auto">
            <a:xfrm>
              <a:off x="5214775" y="9004404"/>
              <a:ext cx="1022985" cy="35623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Logo&#10;&#10;Description automatically generated">
              <a:extLst>
                <a:ext uri="{FF2B5EF4-FFF2-40B4-BE49-F238E27FC236}">
                  <a16:creationId xmlns:a16="http://schemas.microsoft.com/office/drawing/2014/main" id="{38D20338-4BAA-427F-9BD6-596DF00380A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825459" y="8918996"/>
              <a:ext cx="527050" cy="527050"/>
            </a:xfrm>
            <a:prstGeom prst="rect">
              <a:avLst/>
            </a:prstGeom>
          </p:spPr>
        </p:pic>
        <p:pic>
          <p:nvPicPr>
            <p:cNvPr id="19" name="Picture 18" descr="Logo, company name&#10;&#10;Description automatically generated">
              <a:extLst>
                <a:ext uri="{FF2B5EF4-FFF2-40B4-BE49-F238E27FC236}">
                  <a16:creationId xmlns:a16="http://schemas.microsoft.com/office/drawing/2014/main" id="{B2F2D530-D9F1-4CFB-8FEE-EBA72D4C0A89}"/>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762926" y="8283345"/>
              <a:ext cx="1095375" cy="553085"/>
            </a:xfrm>
            <a:prstGeom prst="rect">
              <a:avLst/>
            </a:prstGeom>
          </p:spPr>
        </p:pic>
        <p:pic>
          <p:nvPicPr>
            <p:cNvPr id="20" name="Picture 19" descr="A picture containing text, sign, black&#10;&#10;Description automatically generated">
              <a:extLst>
                <a:ext uri="{FF2B5EF4-FFF2-40B4-BE49-F238E27FC236}">
                  <a16:creationId xmlns:a16="http://schemas.microsoft.com/office/drawing/2014/main" id="{6B7DE730-DFE2-AEBF-50F8-90D17EC0C832}"/>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651437" y="9036789"/>
              <a:ext cx="2264410" cy="291465"/>
            </a:xfrm>
            <a:prstGeom prst="rect">
              <a:avLst/>
            </a:prstGeom>
          </p:spPr>
        </p:pic>
        <p:pic>
          <p:nvPicPr>
            <p:cNvPr id="21" name="Picture 20" descr="Shape, arrow&#10;&#10;Description automatically generated">
              <a:extLst>
                <a:ext uri="{FF2B5EF4-FFF2-40B4-BE49-F238E27FC236}">
                  <a16:creationId xmlns:a16="http://schemas.microsoft.com/office/drawing/2014/main" id="{7B108656-2422-288C-3B97-FD7CD36B3AC5}"/>
                </a:ext>
              </a:extLst>
            </p:cNvPr>
            <p:cNvPicPr>
              <a:picLocks noChangeAspect="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422410" y="8217622"/>
              <a:ext cx="684530" cy="684530"/>
            </a:xfrm>
            <a:prstGeom prst="rect">
              <a:avLst/>
            </a:prstGeom>
            <a:noFill/>
            <a:ln>
              <a:noFill/>
            </a:ln>
          </p:spPr>
        </p:pic>
      </p:grpSp>
      <p:sp>
        <p:nvSpPr>
          <p:cNvPr id="33" name="TextBox 32">
            <a:extLst>
              <a:ext uri="{FF2B5EF4-FFF2-40B4-BE49-F238E27FC236}">
                <a16:creationId xmlns:a16="http://schemas.microsoft.com/office/drawing/2014/main" id="{C8756248-A132-C3FE-ED6D-49CED9E6C30F}"/>
              </a:ext>
            </a:extLst>
          </p:cNvPr>
          <p:cNvSpPr txBox="1"/>
          <p:nvPr/>
        </p:nvSpPr>
        <p:spPr>
          <a:xfrm>
            <a:off x="498721" y="2474124"/>
            <a:ext cx="4739516" cy="938707"/>
          </a:xfrm>
          <a:prstGeom prst="rect">
            <a:avLst/>
          </a:prstGeom>
          <a:noFill/>
        </p:spPr>
        <p:txBody>
          <a:bodyPr wrap="square" lIns="0" tIns="0" rIns="0" bIns="0" rtlCol="0">
            <a:noAutofit/>
          </a:bodyPr>
          <a:lstStyle/>
          <a:p>
            <a:pPr>
              <a:lnSpc>
                <a:spcPct val="90000"/>
              </a:lnSpc>
            </a:pPr>
            <a:r>
              <a:rPr lang="fr-FR" sz="1200" dirty="0">
                <a:solidFill>
                  <a:srgbClr val="3A3C42"/>
                </a:solidFill>
                <a:latin typeface="Source Sans Pro" panose="020B0503030403020204" pitchFamily="34" charset="77"/>
                <a:cs typeface="Times New Roman" panose="02020603050405020304" pitchFamily="18" charset="0"/>
              </a:rPr>
              <a:t>La myasthénie grave (MG) est une maladie neuromusculaire auto-immune sévère, rare et chronique. </a:t>
            </a:r>
            <a:r>
              <a:rPr lang="fr-FR" sz="1200" b="0" i="0" dirty="0">
                <a:solidFill>
                  <a:srgbClr val="393E41"/>
                </a:solidFill>
                <a:effectLst/>
                <a:latin typeface="greycliff-cf"/>
              </a:rPr>
              <a:t>Notre coalition rassemble des associations de patients et des représentants de différents pays européens, et est unie par la vision d'un monde où chaque personne atteinte de MG serait comprise, soutenue et équipée pour mener une vie optimale malgré le fardeau de la maladie.</a:t>
            </a:r>
            <a:endParaRPr lang="en-GB" sz="1200" i="1" dirty="0">
              <a:solidFill>
                <a:srgbClr val="3A3C42"/>
              </a:solidFill>
              <a:latin typeface="Source Sans Pro" panose="020B0503030403020204" pitchFamily="34" charset="77"/>
              <a:cs typeface="Times New Roman" panose="02020603050405020304" pitchFamily="18" charset="0"/>
            </a:endParaRPr>
          </a:p>
        </p:txBody>
      </p:sp>
      <p:pic>
        <p:nvPicPr>
          <p:cNvPr id="34" name="Picture 33">
            <a:extLst>
              <a:ext uri="{FF2B5EF4-FFF2-40B4-BE49-F238E27FC236}">
                <a16:creationId xmlns:a16="http://schemas.microsoft.com/office/drawing/2014/main" id="{F5C2CA22-C76C-166B-74FA-9143887238CD}"/>
              </a:ext>
            </a:extLst>
          </p:cNvPr>
          <p:cNvPicPr>
            <a:picLocks noChangeAspect="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330424" y="1908918"/>
            <a:ext cx="1668735" cy="1668735"/>
          </a:xfrm>
          <a:prstGeom prst="rect">
            <a:avLst/>
          </a:prstGeom>
          <a:noFill/>
          <a:ln>
            <a:noFill/>
          </a:ln>
        </p:spPr>
      </p:pic>
      <p:cxnSp>
        <p:nvCxnSpPr>
          <p:cNvPr id="36" name="Straight Connector 35">
            <a:extLst>
              <a:ext uri="{FF2B5EF4-FFF2-40B4-BE49-F238E27FC236}">
                <a16:creationId xmlns:a16="http://schemas.microsoft.com/office/drawing/2014/main" id="{849E0131-A6B2-FA8C-2987-DD1CCC2D212D}"/>
              </a:ext>
            </a:extLst>
          </p:cNvPr>
          <p:cNvCxnSpPr/>
          <p:nvPr/>
        </p:nvCxnSpPr>
        <p:spPr>
          <a:xfrm>
            <a:off x="539750" y="3749048"/>
            <a:ext cx="6480175" cy="0"/>
          </a:xfrm>
          <a:prstGeom prst="line">
            <a:avLst/>
          </a:prstGeom>
          <a:ln w="3175">
            <a:solidFill>
              <a:srgbClr val="084839"/>
            </a:solidFill>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641D4FF5-B122-64EE-52F0-49E3DF46784C}"/>
              </a:ext>
            </a:extLst>
          </p:cNvPr>
          <p:cNvSpPr txBox="1"/>
          <p:nvPr/>
        </p:nvSpPr>
        <p:spPr>
          <a:xfrm>
            <a:off x="549429" y="3918540"/>
            <a:ext cx="5975349" cy="332761"/>
          </a:xfrm>
          <a:prstGeom prst="rect">
            <a:avLst/>
          </a:prstGeom>
          <a:noFill/>
        </p:spPr>
        <p:txBody>
          <a:bodyPr wrap="square" lIns="0" tIns="0" rIns="0" bIns="0" rtlCol="0">
            <a:noAutofit/>
          </a:bodyPr>
          <a:lstStyle/>
          <a:p>
            <a:pPr>
              <a:lnSpc>
                <a:spcPct val="90000"/>
              </a:lnSpc>
            </a:pPr>
            <a:r>
              <a:rPr lang="fr-FR" sz="1600" b="1" dirty="0">
                <a:solidFill>
                  <a:srgbClr val="084839"/>
                </a:solidFill>
                <a:latin typeface="Libre Baskerville" panose="02000000000000000000" pitchFamily="2" charset="0"/>
                <a:cs typeface="Times New Roman" panose="02020603050405020304" pitchFamily="18" charset="0"/>
              </a:rPr>
              <a:t>Rejoignez la coalition sur les réseaux sociaux</a:t>
            </a:r>
            <a:endParaRPr lang="es-ES" sz="1600" b="1" dirty="0">
              <a:solidFill>
                <a:srgbClr val="084839"/>
              </a:solidFill>
              <a:latin typeface="Libre Baskerville" panose="02000000000000000000" pitchFamily="2" charset="0"/>
              <a:cs typeface="Times New Roman" panose="02020603050405020304" pitchFamily="18" charset="0"/>
            </a:endParaRPr>
          </a:p>
        </p:txBody>
      </p:sp>
      <p:cxnSp>
        <p:nvCxnSpPr>
          <p:cNvPr id="38" name="Straight Connector 37">
            <a:extLst>
              <a:ext uri="{FF2B5EF4-FFF2-40B4-BE49-F238E27FC236}">
                <a16:creationId xmlns:a16="http://schemas.microsoft.com/office/drawing/2014/main" id="{34BB8F32-E35B-0651-3320-11AF06158CC1}"/>
              </a:ext>
            </a:extLst>
          </p:cNvPr>
          <p:cNvCxnSpPr/>
          <p:nvPr/>
        </p:nvCxnSpPr>
        <p:spPr>
          <a:xfrm>
            <a:off x="657303" y="7787648"/>
            <a:ext cx="6480175" cy="0"/>
          </a:xfrm>
          <a:prstGeom prst="line">
            <a:avLst/>
          </a:prstGeom>
          <a:ln w="3175">
            <a:solidFill>
              <a:srgbClr val="084839"/>
            </a:solidFill>
          </a:ln>
        </p:spPr>
        <p:style>
          <a:lnRef idx="1">
            <a:schemeClr val="accent1"/>
          </a:lnRef>
          <a:fillRef idx="0">
            <a:schemeClr val="accent1"/>
          </a:fillRef>
          <a:effectRef idx="0">
            <a:schemeClr val="accent1"/>
          </a:effectRef>
          <a:fontRef idx="minor">
            <a:schemeClr val="tx1"/>
          </a:fontRef>
        </p:style>
      </p:cxnSp>
      <p:sp>
        <p:nvSpPr>
          <p:cNvPr id="39" name="Rectangle 38">
            <a:extLst>
              <a:ext uri="{FF2B5EF4-FFF2-40B4-BE49-F238E27FC236}">
                <a16:creationId xmlns:a16="http://schemas.microsoft.com/office/drawing/2014/main" id="{AE255BC1-7C00-692C-BEEC-AA235EB080B5}"/>
              </a:ext>
            </a:extLst>
          </p:cNvPr>
          <p:cNvSpPr/>
          <p:nvPr/>
        </p:nvSpPr>
        <p:spPr>
          <a:xfrm>
            <a:off x="906138" y="4303838"/>
            <a:ext cx="6113209" cy="450271"/>
          </a:xfrm>
          <a:prstGeom prst="rect">
            <a:avLst/>
          </a:prstGeom>
          <a:solidFill>
            <a:srgbClr val="E6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i="1" dirty="0">
                <a:solidFill>
                  <a:srgbClr val="3A3C42"/>
                </a:solidFill>
                <a:latin typeface="Source Sans Pro" panose="020B0503030403020204" pitchFamily="34" charset="77"/>
                <a:cs typeface="Times New Roman" panose="02020603050405020304" pitchFamily="18" charset="0"/>
              </a:rPr>
              <a:t>Site internet: </a:t>
            </a:r>
            <a:r>
              <a:rPr lang="en-GB" sz="1400" i="1" dirty="0">
                <a:solidFill>
                  <a:srgbClr val="3A3C42"/>
                </a:solidFill>
                <a:latin typeface="Source Sans Pro" panose="020B0503030403020204" pitchFamily="34" charset="77"/>
                <a:cs typeface="Times New Roman" panose="02020603050405020304" pitchFamily="18" charset="0"/>
                <a:hlinkClick r:id="rId13">
                  <a:extLst>
                    <a:ext uri="{A12FA001-AC4F-418D-AE19-62706E023703}">
                      <ahyp:hlinkClr xmlns:ahyp="http://schemas.microsoft.com/office/drawing/2018/hyperlinkcolor" val="tx"/>
                    </a:ext>
                  </a:extLst>
                </a:hlinkClick>
              </a:rPr>
              <a:t>https://allunitedformg.eu/</a:t>
            </a:r>
            <a:r>
              <a:rPr lang="en-GB" sz="1400" i="1" dirty="0">
                <a:solidFill>
                  <a:srgbClr val="3A3C42"/>
                </a:solidFill>
                <a:latin typeface="Source Sans Pro" panose="020B0503030403020204" pitchFamily="34" charset="77"/>
                <a:cs typeface="Times New Roman" panose="02020603050405020304" pitchFamily="18" charset="0"/>
              </a:rPr>
              <a:t> </a:t>
            </a:r>
            <a:endParaRPr lang="en-US" sz="1400" i="1" dirty="0">
              <a:solidFill>
                <a:srgbClr val="3A3C42"/>
              </a:solidFill>
              <a:latin typeface="Source Sans Pro" panose="020B0503030403020204" pitchFamily="34" charset="77"/>
              <a:cs typeface="Times New Roman" panose="02020603050405020304" pitchFamily="18" charset="0"/>
            </a:endParaRPr>
          </a:p>
        </p:txBody>
      </p:sp>
      <p:sp>
        <p:nvSpPr>
          <p:cNvPr id="47" name="Oval 46">
            <a:extLst>
              <a:ext uri="{FF2B5EF4-FFF2-40B4-BE49-F238E27FC236}">
                <a16:creationId xmlns:a16="http://schemas.microsoft.com/office/drawing/2014/main" id="{1B110663-0FFE-1699-4835-C953D1710061}"/>
              </a:ext>
            </a:extLst>
          </p:cNvPr>
          <p:cNvSpPr/>
          <p:nvPr/>
        </p:nvSpPr>
        <p:spPr>
          <a:xfrm>
            <a:off x="557447" y="4260468"/>
            <a:ext cx="537009" cy="537009"/>
          </a:xfrm>
          <a:prstGeom prst="ellipse">
            <a:avLst/>
          </a:prstGeom>
          <a:solidFill>
            <a:srgbClr val="084839"/>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EB896697-7CC3-96C2-9FCA-7FA8894F30DC}"/>
              </a:ext>
            </a:extLst>
          </p:cNvPr>
          <p:cNvSpPr/>
          <p:nvPr/>
        </p:nvSpPr>
        <p:spPr>
          <a:xfrm>
            <a:off x="906138" y="5001752"/>
            <a:ext cx="6113209" cy="450271"/>
          </a:xfrm>
          <a:prstGeom prst="rect">
            <a:avLst/>
          </a:prstGeom>
          <a:solidFill>
            <a:srgbClr val="E6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gn="ctr">
              <a:lnSpc>
                <a:spcPct val="130000"/>
              </a:lnSpc>
              <a:spcAft>
                <a:spcPts val="600"/>
              </a:spcAft>
            </a:pPr>
            <a:r>
              <a:rPr lang="en-GB" sz="1400" i="1" dirty="0">
                <a:solidFill>
                  <a:srgbClr val="3A3C42"/>
                </a:solidFill>
                <a:latin typeface="Source Sans Pro" panose="020B0503030403020204" pitchFamily="34" charset="77"/>
                <a:cs typeface="Times New Roman" panose="02020603050405020304" pitchFamily="18" charset="0"/>
              </a:rPr>
              <a:t>Facebook: </a:t>
            </a:r>
            <a:r>
              <a:rPr lang="en-GB" sz="1400" i="1" dirty="0">
                <a:solidFill>
                  <a:srgbClr val="3A3C42"/>
                </a:solidFill>
                <a:latin typeface="Source Sans Pro" panose="020B0503030403020204" pitchFamily="34" charset="77"/>
                <a:cs typeface="Times New Roman" panose="02020603050405020304" pitchFamily="18" charset="0"/>
                <a:hlinkClick r:id="rId14">
                  <a:extLst>
                    <a:ext uri="{A12FA001-AC4F-418D-AE19-62706E023703}">
                      <ahyp:hlinkClr xmlns:ahyp="http://schemas.microsoft.com/office/drawing/2018/hyperlinkcolor" val="tx"/>
                    </a:ext>
                  </a:extLst>
                </a:hlinkClick>
              </a:rPr>
              <a:t>https://www.facebook.com/AllUnitedforMG/</a:t>
            </a:r>
            <a:endParaRPr lang="en-GB" sz="1400" i="1" dirty="0">
              <a:solidFill>
                <a:srgbClr val="3A3C42"/>
              </a:solidFill>
              <a:latin typeface="Source Sans Pro" panose="020B0503030403020204" pitchFamily="34" charset="77"/>
              <a:cs typeface="Times New Roman" panose="02020603050405020304" pitchFamily="18" charset="0"/>
            </a:endParaRPr>
          </a:p>
        </p:txBody>
      </p:sp>
      <p:sp>
        <p:nvSpPr>
          <p:cNvPr id="53" name="Rectangle 52">
            <a:extLst>
              <a:ext uri="{FF2B5EF4-FFF2-40B4-BE49-F238E27FC236}">
                <a16:creationId xmlns:a16="http://schemas.microsoft.com/office/drawing/2014/main" id="{3DBD572A-EF28-F18C-7A25-297854220FA4}"/>
              </a:ext>
            </a:extLst>
          </p:cNvPr>
          <p:cNvSpPr/>
          <p:nvPr/>
        </p:nvSpPr>
        <p:spPr>
          <a:xfrm>
            <a:off x="906138" y="5699666"/>
            <a:ext cx="6113209" cy="450271"/>
          </a:xfrm>
          <a:prstGeom prst="rect">
            <a:avLst/>
          </a:prstGeom>
          <a:solidFill>
            <a:srgbClr val="E6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i="1" dirty="0">
                <a:solidFill>
                  <a:srgbClr val="3A3C42"/>
                </a:solidFill>
                <a:latin typeface="Source Sans Pro" panose="020B0503030403020204" pitchFamily="34" charset="77"/>
                <a:cs typeface="Times New Roman" panose="02020603050405020304" pitchFamily="18" charset="0"/>
              </a:rPr>
              <a:t>Instagram: </a:t>
            </a:r>
            <a:r>
              <a:rPr lang="en-GB" sz="1400" i="1" dirty="0">
                <a:solidFill>
                  <a:srgbClr val="3A3C42"/>
                </a:solidFill>
                <a:latin typeface="Source Sans Pro" panose="020B0503030403020204" pitchFamily="34" charset="77"/>
                <a:cs typeface="Times New Roman" panose="02020603050405020304" pitchFamily="18" charset="0"/>
                <a:hlinkClick r:id="rId15">
                  <a:extLst>
                    <a:ext uri="{A12FA001-AC4F-418D-AE19-62706E023703}">
                      <ahyp:hlinkClr xmlns:ahyp="http://schemas.microsoft.com/office/drawing/2018/hyperlinkcolor" val="tx"/>
                    </a:ext>
                  </a:extLst>
                </a:hlinkClick>
              </a:rPr>
              <a:t>https://www.instagram.com/allunitedformg</a:t>
            </a:r>
            <a:r>
              <a:rPr lang="en-GB" sz="1400" i="1" dirty="0">
                <a:solidFill>
                  <a:srgbClr val="3A3C42"/>
                </a:solidFill>
                <a:latin typeface="Source Sans Pro" panose="020B0503030403020204" pitchFamily="34" charset="77"/>
                <a:cs typeface="Times New Roman" panose="02020603050405020304" pitchFamily="18" charset="0"/>
              </a:rPr>
              <a:t> </a:t>
            </a:r>
            <a:endParaRPr lang="en-US" sz="1400" i="1" dirty="0">
              <a:solidFill>
                <a:srgbClr val="3A3C42"/>
              </a:solidFill>
              <a:latin typeface="Source Sans Pro" panose="020B0503030403020204" pitchFamily="34" charset="77"/>
              <a:cs typeface="Times New Roman" panose="02020603050405020304" pitchFamily="18" charset="0"/>
            </a:endParaRPr>
          </a:p>
        </p:txBody>
      </p:sp>
      <p:sp>
        <p:nvSpPr>
          <p:cNvPr id="57" name="Rectangle 56">
            <a:extLst>
              <a:ext uri="{FF2B5EF4-FFF2-40B4-BE49-F238E27FC236}">
                <a16:creationId xmlns:a16="http://schemas.microsoft.com/office/drawing/2014/main" id="{D1DF3142-D7E4-F4AF-9724-F5F6526595BC}"/>
              </a:ext>
            </a:extLst>
          </p:cNvPr>
          <p:cNvSpPr/>
          <p:nvPr/>
        </p:nvSpPr>
        <p:spPr>
          <a:xfrm>
            <a:off x="1019015" y="6397580"/>
            <a:ext cx="6000332" cy="450271"/>
          </a:xfrm>
          <a:prstGeom prst="rect">
            <a:avLst/>
          </a:prstGeom>
          <a:solidFill>
            <a:srgbClr val="E6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i="1" dirty="0">
                <a:solidFill>
                  <a:srgbClr val="3A3C42"/>
                </a:solidFill>
                <a:latin typeface="Source Sans Pro" panose="020B0503030403020204" pitchFamily="34" charset="77"/>
                <a:cs typeface="Times New Roman" panose="02020603050405020304" pitchFamily="18" charset="0"/>
              </a:rPr>
              <a:t>Twitter: </a:t>
            </a:r>
            <a:r>
              <a:rPr lang="en-GB" sz="1400" i="1" dirty="0">
                <a:solidFill>
                  <a:srgbClr val="3A3C42"/>
                </a:solidFill>
                <a:latin typeface="Source Sans Pro" panose="020B0503030403020204" pitchFamily="34" charset="77"/>
                <a:cs typeface="Times New Roman" panose="02020603050405020304" pitchFamily="18" charset="0"/>
                <a:hlinkClick r:id="rId16">
                  <a:extLst>
                    <a:ext uri="{A12FA001-AC4F-418D-AE19-62706E023703}">
                      <ahyp:hlinkClr xmlns:ahyp="http://schemas.microsoft.com/office/drawing/2018/hyperlinkcolor" val="tx"/>
                    </a:ext>
                  </a:extLst>
                </a:hlinkClick>
              </a:rPr>
              <a:t>https://twitter.com/AllUnitedforMG</a:t>
            </a:r>
            <a:r>
              <a:rPr lang="en-GB" sz="1400" i="1" dirty="0">
                <a:solidFill>
                  <a:srgbClr val="3A3C42"/>
                </a:solidFill>
                <a:latin typeface="Source Sans Pro" panose="020B0503030403020204" pitchFamily="34" charset="77"/>
                <a:cs typeface="Times New Roman" panose="02020603050405020304" pitchFamily="18" charset="0"/>
              </a:rPr>
              <a:t> </a:t>
            </a:r>
            <a:endParaRPr lang="en-US" sz="1400" i="1" dirty="0">
              <a:solidFill>
                <a:srgbClr val="3A3C42"/>
              </a:solidFill>
              <a:latin typeface="Source Sans Pro" panose="020B0503030403020204" pitchFamily="34" charset="77"/>
              <a:cs typeface="Times New Roman" panose="02020603050405020304" pitchFamily="18" charset="0"/>
            </a:endParaRPr>
          </a:p>
        </p:txBody>
      </p:sp>
      <p:grpSp>
        <p:nvGrpSpPr>
          <p:cNvPr id="85" name="Group 84">
            <a:extLst>
              <a:ext uri="{FF2B5EF4-FFF2-40B4-BE49-F238E27FC236}">
                <a16:creationId xmlns:a16="http://schemas.microsoft.com/office/drawing/2014/main" id="{FD7A287F-E235-20F6-D3B6-4D4F1062A4F2}"/>
              </a:ext>
            </a:extLst>
          </p:cNvPr>
          <p:cNvGrpSpPr/>
          <p:nvPr/>
        </p:nvGrpSpPr>
        <p:grpSpPr>
          <a:xfrm>
            <a:off x="633142" y="4361828"/>
            <a:ext cx="350211" cy="350211"/>
            <a:chOff x="-9450881" y="1692077"/>
            <a:chExt cx="5795721" cy="5795721"/>
          </a:xfrm>
          <a:solidFill>
            <a:srgbClr val="E6ECF6"/>
          </a:solidFill>
        </p:grpSpPr>
        <p:sp>
          <p:nvSpPr>
            <p:cNvPr id="67" name="Freeform 66">
              <a:extLst>
                <a:ext uri="{FF2B5EF4-FFF2-40B4-BE49-F238E27FC236}">
                  <a16:creationId xmlns:a16="http://schemas.microsoft.com/office/drawing/2014/main" id="{0AA197F4-3368-C304-17BC-AEA691A08628}"/>
                </a:ext>
              </a:extLst>
            </p:cNvPr>
            <p:cNvSpPr/>
            <p:nvPr/>
          </p:nvSpPr>
          <p:spPr>
            <a:xfrm>
              <a:off x="-9450881" y="1692077"/>
              <a:ext cx="5795721" cy="5795721"/>
            </a:xfrm>
            <a:custGeom>
              <a:avLst/>
              <a:gdLst>
                <a:gd name="connsiteX0" fmla="*/ 0 w 5795721"/>
                <a:gd name="connsiteY0" fmla="*/ 629959 h 5795721"/>
                <a:gd name="connsiteX1" fmla="*/ 0 w 5795721"/>
                <a:gd name="connsiteY1" fmla="*/ 5165764 h 5795721"/>
                <a:gd name="connsiteX2" fmla="*/ 629959 w 5795721"/>
                <a:gd name="connsiteY2" fmla="*/ 5795722 h 5795721"/>
                <a:gd name="connsiteX3" fmla="*/ 5165764 w 5795721"/>
                <a:gd name="connsiteY3" fmla="*/ 5795722 h 5795721"/>
                <a:gd name="connsiteX4" fmla="*/ 5795722 w 5795721"/>
                <a:gd name="connsiteY4" fmla="*/ 5165764 h 5795721"/>
                <a:gd name="connsiteX5" fmla="*/ 5795722 w 5795721"/>
                <a:gd name="connsiteY5" fmla="*/ 629959 h 5795721"/>
                <a:gd name="connsiteX6" fmla="*/ 5611288 w 5795721"/>
                <a:gd name="connsiteY6" fmla="*/ 184434 h 5795721"/>
                <a:gd name="connsiteX7" fmla="*/ 5165764 w 5795721"/>
                <a:gd name="connsiteY7" fmla="*/ 0 h 5795721"/>
                <a:gd name="connsiteX8" fmla="*/ 629959 w 5795721"/>
                <a:gd name="connsiteY8" fmla="*/ 0 h 5795721"/>
                <a:gd name="connsiteX9" fmla="*/ 184435 w 5795721"/>
                <a:gd name="connsiteY9" fmla="*/ 184434 h 5795721"/>
                <a:gd name="connsiteX10" fmla="*/ 0 w 5795721"/>
                <a:gd name="connsiteY10" fmla="*/ 629959 h 5795721"/>
                <a:gd name="connsiteX11" fmla="*/ 251975 w 5795721"/>
                <a:gd name="connsiteY11" fmla="*/ 1259917 h 5795721"/>
                <a:gd name="connsiteX12" fmla="*/ 5543748 w 5795721"/>
                <a:gd name="connsiteY12" fmla="*/ 1259917 h 5795721"/>
                <a:gd name="connsiteX13" fmla="*/ 5543748 w 5795721"/>
                <a:gd name="connsiteY13" fmla="*/ 5165786 h 5795721"/>
                <a:gd name="connsiteX14" fmla="*/ 5165764 w 5795721"/>
                <a:gd name="connsiteY14" fmla="*/ 5543769 h 5795721"/>
                <a:gd name="connsiteX15" fmla="*/ 629959 w 5795721"/>
                <a:gd name="connsiteY15" fmla="*/ 5543769 h 5795721"/>
                <a:gd name="connsiteX16" fmla="*/ 251975 w 5795721"/>
                <a:gd name="connsiteY16" fmla="*/ 5165786 h 5795721"/>
                <a:gd name="connsiteX17" fmla="*/ 5543748 w 5795721"/>
                <a:gd name="connsiteY17" fmla="*/ 1007942 h 5795721"/>
                <a:gd name="connsiteX18" fmla="*/ 251975 w 5795721"/>
                <a:gd name="connsiteY18" fmla="*/ 1007942 h 5795721"/>
                <a:gd name="connsiteX19" fmla="*/ 251975 w 5795721"/>
                <a:gd name="connsiteY19" fmla="*/ 629959 h 5795721"/>
                <a:gd name="connsiteX20" fmla="*/ 362713 w 5795721"/>
                <a:gd name="connsiteY20" fmla="*/ 362713 h 5795721"/>
                <a:gd name="connsiteX21" fmla="*/ 629959 w 5795721"/>
                <a:gd name="connsiteY21" fmla="*/ 251975 h 5795721"/>
                <a:gd name="connsiteX22" fmla="*/ 5165764 w 5795721"/>
                <a:gd name="connsiteY22" fmla="*/ 251975 h 5795721"/>
                <a:gd name="connsiteX23" fmla="*/ 5433009 w 5795721"/>
                <a:gd name="connsiteY23" fmla="*/ 362713 h 5795721"/>
                <a:gd name="connsiteX24" fmla="*/ 5543748 w 5795721"/>
                <a:gd name="connsiteY24" fmla="*/ 629959 h 5795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795721" h="5795721">
                  <a:moveTo>
                    <a:pt x="0" y="629959"/>
                  </a:moveTo>
                  <a:lnTo>
                    <a:pt x="0" y="5165764"/>
                  </a:lnTo>
                  <a:cubicBezTo>
                    <a:pt x="0" y="5513628"/>
                    <a:pt x="282095" y="5795722"/>
                    <a:pt x="629959" y="5795722"/>
                  </a:cubicBezTo>
                  <a:lnTo>
                    <a:pt x="5165764" y="5795722"/>
                  </a:lnTo>
                  <a:cubicBezTo>
                    <a:pt x="5513628" y="5795722"/>
                    <a:pt x="5795722" y="5513628"/>
                    <a:pt x="5795722" y="5165764"/>
                  </a:cubicBezTo>
                  <a:lnTo>
                    <a:pt x="5795722" y="629959"/>
                  </a:lnTo>
                  <a:cubicBezTo>
                    <a:pt x="5795722" y="462900"/>
                    <a:pt x="5729322" y="302635"/>
                    <a:pt x="5611288" y="184434"/>
                  </a:cubicBezTo>
                  <a:cubicBezTo>
                    <a:pt x="5493087" y="66396"/>
                    <a:pt x="5332822" y="0"/>
                    <a:pt x="5165764" y="0"/>
                  </a:cubicBezTo>
                  <a:lnTo>
                    <a:pt x="629959" y="0"/>
                  </a:lnTo>
                  <a:cubicBezTo>
                    <a:pt x="462901" y="0"/>
                    <a:pt x="302635" y="66400"/>
                    <a:pt x="184435" y="184434"/>
                  </a:cubicBezTo>
                  <a:cubicBezTo>
                    <a:pt x="66396" y="302635"/>
                    <a:pt x="0" y="462900"/>
                    <a:pt x="0" y="629959"/>
                  </a:cubicBezTo>
                  <a:close/>
                  <a:moveTo>
                    <a:pt x="251975" y="1259917"/>
                  </a:moveTo>
                  <a:lnTo>
                    <a:pt x="5543748" y="1259917"/>
                  </a:lnTo>
                  <a:lnTo>
                    <a:pt x="5543748" y="5165786"/>
                  </a:lnTo>
                  <a:cubicBezTo>
                    <a:pt x="5543748" y="5374562"/>
                    <a:pt x="5374540" y="5543769"/>
                    <a:pt x="5165764" y="5543769"/>
                  </a:cubicBezTo>
                  <a:lnTo>
                    <a:pt x="629959" y="5543769"/>
                  </a:lnTo>
                  <a:cubicBezTo>
                    <a:pt x="421182" y="5543769"/>
                    <a:pt x="251975" y="5374562"/>
                    <a:pt x="251975" y="5165786"/>
                  </a:cubicBezTo>
                  <a:close/>
                  <a:moveTo>
                    <a:pt x="5543748" y="1007942"/>
                  </a:moveTo>
                  <a:lnTo>
                    <a:pt x="251975" y="1007942"/>
                  </a:lnTo>
                  <a:lnTo>
                    <a:pt x="251975" y="629959"/>
                  </a:lnTo>
                  <a:cubicBezTo>
                    <a:pt x="251975" y="529683"/>
                    <a:pt x="291798" y="433537"/>
                    <a:pt x="362713" y="362713"/>
                  </a:cubicBezTo>
                  <a:cubicBezTo>
                    <a:pt x="433543" y="291799"/>
                    <a:pt x="529685" y="251975"/>
                    <a:pt x="629959" y="251975"/>
                  </a:cubicBezTo>
                  <a:lnTo>
                    <a:pt x="5165764" y="251975"/>
                  </a:lnTo>
                  <a:cubicBezTo>
                    <a:pt x="5266040" y="251975"/>
                    <a:pt x="5362186" y="291798"/>
                    <a:pt x="5433009" y="362713"/>
                  </a:cubicBezTo>
                  <a:cubicBezTo>
                    <a:pt x="5503923" y="433543"/>
                    <a:pt x="5543748" y="529685"/>
                    <a:pt x="5543748" y="629959"/>
                  </a:cubicBezTo>
                  <a:close/>
                </a:path>
              </a:pathLst>
            </a:custGeom>
            <a:grpFill/>
            <a:ln w="3175" cap="flat">
              <a:solidFill>
                <a:srgbClr val="E6ECF6"/>
              </a:solid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2BD8BF24-42B6-ED64-EE87-C94F7E82E00C}"/>
                </a:ext>
              </a:extLst>
            </p:cNvPr>
            <p:cNvSpPr/>
            <p:nvPr/>
          </p:nvSpPr>
          <p:spPr>
            <a:xfrm>
              <a:off x="-8946910" y="2196027"/>
              <a:ext cx="252017" cy="252017"/>
            </a:xfrm>
            <a:custGeom>
              <a:avLst/>
              <a:gdLst>
                <a:gd name="connsiteX0" fmla="*/ 252018 w 252017"/>
                <a:gd name="connsiteY0" fmla="*/ 126009 h 252017"/>
                <a:gd name="connsiteX1" fmla="*/ 126009 w 252017"/>
                <a:gd name="connsiteY1" fmla="*/ 252018 h 252017"/>
                <a:gd name="connsiteX2" fmla="*/ 0 w 252017"/>
                <a:gd name="connsiteY2" fmla="*/ 126009 h 252017"/>
                <a:gd name="connsiteX3" fmla="*/ 126009 w 252017"/>
                <a:gd name="connsiteY3" fmla="*/ 0 h 252017"/>
                <a:gd name="connsiteX4" fmla="*/ 252018 w 252017"/>
                <a:gd name="connsiteY4" fmla="*/ 126009 h 2520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017" h="252017">
                  <a:moveTo>
                    <a:pt x="252018" y="126009"/>
                  </a:moveTo>
                  <a:cubicBezTo>
                    <a:pt x="252018" y="195573"/>
                    <a:pt x="195573" y="252018"/>
                    <a:pt x="126009" y="252018"/>
                  </a:cubicBezTo>
                  <a:cubicBezTo>
                    <a:pt x="56445" y="252018"/>
                    <a:pt x="0" y="195573"/>
                    <a:pt x="0" y="126009"/>
                  </a:cubicBezTo>
                  <a:cubicBezTo>
                    <a:pt x="0" y="56445"/>
                    <a:pt x="56445" y="0"/>
                    <a:pt x="126009" y="0"/>
                  </a:cubicBezTo>
                  <a:cubicBezTo>
                    <a:pt x="195573" y="0"/>
                    <a:pt x="252018" y="56445"/>
                    <a:pt x="252018" y="126009"/>
                  </a:cubicBezTo>
                </a:path>
              </a:pathLst>
            </a:custGeom>
            <a:grpFill/>
            <a:ln w="3175" cap="flat">
              <a:solidFill>
                <a:srgbClr val="E6ECF6"/>
              </a:solidFill>
              <a:prstDash val="solid"/>
              <a:miter/>
            </a:ln>
          </p:spPr>
          <p:txBody>
            <a:bodyPr rtlCol="0" anchor="ctr"/>
            <a:lstStyle/>
            <a:p>
              <a:endParaRPr lang="en-US"/>
            </a:p>
          </p:txBody>
        </p:sp>
        <p:sp>
          <p:nvSpPr>
            <p:cNvPr id="69" name="Freeform 68">
              <a:extLst>
                <a:ext uri="{FF2B5EF4-FFF2-40B4-BE49-F238E27FC236}">
                  <a16:creationId xmlns:a16="http://schemas.microsoft.com/office/drawing/2014/main" id="{3E1FFEE6-5C43-DC1D-3ED8-4C5D9E4AD7BA}"/>
                </a:ext>
              </a:extLst>
            </p:cNvPr>
            <p:cNvSpPr/>
            <p:nvPr/>
          </p:nvSpPr>
          <p:spPr>
            <a:xfrm>
              <a:off x="-8442960" y="2196027"/>
              <a:ext cx="251974" cy="252017"/>
            </a:xfrm>
            <a:custGeom>
              <a:avLst/>
              <a:gdLst>
                <a:gd name="connsiteX0" fmla="*/ 251975 w 251974"/>
                <a:gd name="connsiteY0" fmla="*/ 126009 h 252017"/>
                <a:gd name="connsiteX1" fmla="*/ 126009 w 251974"/>
                <a:gd name="connsiteY1" fmla="*/ 252018 h 252017"/>
                <a:gd name="connsiteX2" fmla="*/ 0 w 251974"/>
                <a:gd name="connsiteY2" fmla="*/ 126009 h 252017"/>
                <a:gd name="connsiteX3" fmla="*/ 126009 w 251974"/>
                <a:gd name="connsiteY3" fmla="*/ 0 h 252017"/>
                <a:gd name="connsiteX4" fmla="*/ 251975 w 251974"/>
                <a:gd name="connsiteY4" fmla="*/ 126009 h 2520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974" h="252017">
                  <a:moveTo>
                    <a:pt x="251975" y="126009"/>
                  </a:moveTo>
                  <a:cubicBezTo>
                    <a:pt x="251975" y="195573"/>
                    <a:pt x="195572" y="252018"/>
                    <a:pt x="126009" y="252018"/>
                  </a:cubicBezTo>
                  <a:cubicBezTo>
                    <a:pt x="56403" y="252018"/>
                    <a:pt x="0" y="195573"/>
                    <a:pt x="0" y="126009"/>
                  </a:cubicBezTo>
                  <a:cubicBezTo>
                    <a:pt x="0" y="56445"/>
                    <a:pt x="56403" y="0"/>
                    <a:pt x="126009" y="0"/>
                  </a:cubicBezTo>
                  <a:cubicBezTo>
                    <a:pt x="195573" y="0"/>
                    <a:pt x="251975" y="56445"/>
                    <a:pt x="251975" y="126009"/>
                  </a:cubicBezTo>
                </a:path>
              </a:pathLst>
            </a:custGeom>
            <a:grpFill/>
            <a:ln w="3175" cap="flat">
              <a:solidFill>
                <a:srgbClr val="E6ECF6"/>
              </a:solid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40334CFA-E7A7-96B0-9629-C9E6F0947D84}"/>
                </a:ext>
              </a:extLst>
            </p:cNvPr>
            <p:cNvSpPr/>
            <p:nvPr/>
          </p:nvSpPr>
          <p:spPr>
            <a:xfrm>
              <a:off x="-7938946" y="2196027"/>
              <a:ext cx="251974" cy="252017"/>
            </a:xfrm>
            <a:custGeom>
              <a:avLst/>
              <a:gdLst>
                <a:gd name="connsiteX0" fmla="*/ 251975 w 251974"/>
                <a:gd name="connsiteY0" fmla="*/ 126009 h 252017"/>
                <a:gd name="connsiteX1" fmla="*/ 125966 w 251974"/>
                <a:gd name="connsiteY1" fmla="*/ 252018 h 252017"/>
                <a:gd name="connsiteX2" fmla="*/ 0 w 251974"/>
                <a:gd name="connsiteY2" fmla="*/ 126009 h 252017"/>
                <a:gd name="connsiteX3" fmla="*/ 125966 w 251974"/>
                <a:gd name="connsiteY3" fmla="*/ 0 h 252017"/>
                <a:gd name="connsiteX4" fmla="*/ 251975 w 251974"/>
                <a:gd name="connsiteY4" fmla="*/ 126009 h 2520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974" h="252017">
                  <a:moveTo>
                    <a:pt x="251975" y="126009"/>
                  </a:moveTo>
                  <a:cubicBezTo>
                    <a:pt x="251975" y="195573"/>
                    <a:pt x="195572" y="252018"/>
                    <a:pt x="125966" y="252018"/>
                  </a:cubicBezTo>
                  <a:cubicBezTo>
                    <a:pt x="56402" y="252018"/>
                    <a:pt x="0" y="195573"/>
                    <a:pt x="0" y="126009"/>
                  </a:cubicBezTo>
                  <a:cubicBezTo>
                    <a:pt x="0" y="56445"/>
                    <a:pt x="56403" y="0"/>
                    <a:pt x="125966" y="0"/>
                  </a:cubicBezTo>
                  <a:cubicBezTo>
                    <a:pt x="195572" y="0"/>
                    <a:pt x="251975" y="56445"/>
                    <a:pt x="251975" y="126009"/>
                  </a:cubicBezTo>
                </a:path>
              </a:pathLst>
            </a:custGeom>
            <a:grpFill/>
            <a:ln w="3175" cap="flat">
              <a:solidFill>
                <a:srgbClr val="E6ECF6"/>
              </a:solid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id="{2DEF738C-AA3B-B962-D0E6-37397B830B5E}"/>
                </a:ext>
              </a:extLst>
            </p:cNvPr>
            <p:cNvSpPr/>
            <p:nvPr/>
          </p:nvSpPr>
          <p:spPr>
            <a:xfrm>
              <a:off x="-8946845" y="3204099"/>
              <a:ext cx="1763780" cy="1763823"/>
            </a:xfrm>
            <a:custGeom>
              <a:avLst/>
              <a:gdLst>
                <a:gd name="connsiteX0" fmla="*/ 1763780 w 1763780"/>
                <a:gd name="connsiteY0" fmla="*/ 1385840 h 1763823"/>
                <a:gd name="connsiteX1" fmla="*/ 1763780 w 1763780"/>
                <a:gd name="connsiteY1" fmla="*/ 377984 h 1763823"/>
                <a:gd name="connsiteX2" fmla="*/ 1385797 w 1763780"/>
                <a:gd name="connsiteY2" fmla="*/ 0 h 1763823"/>
                <a:gd name="connsiteX3" fmla="*/ 377984 w 1763780"/>
                <a:gd name="connsiteY3" fmla="*/ 0 h 1763823"/>
                <a:gd name="connsiteX4" fmla="*/ 0 w 1763780"/>
                <a:gd name="connsiteY4" fmla="*/ 377984 h 1763823"/>
                <a:gd name="connsiteX5" fmla="*/ 0 w 1763780"/>
                <a:gd name="connsiteY5" fmla="*/ 1385840 h 1763823"/>
                <a:gd name="connsiteX6" fmla="*/ 377984 w 1763780"/>
                <a:gd name="connsiteY6" fmla="*/ 1763823 h 1763823"/>
                <a:gd name="connsiteX7" fmla="*/ 1385797 w 1763780"/>
                <a:gd name="connsiteY7" fmla="*/ 1763823 h 1763823"/>
                <a:gd name="connsiteX8" fmla="*/ 1763780 w 1763780"/>
                <a:gd name="connsiteY8" fmla="*/ 1385840 h 1763823"/>
                <a:gd name="connsiteX9" fmla="*/ 1511935 w 1763780"/>
                <a:gd name="connsiteY9" fmla="*/ 377984 h 1763823"/>
                <a:gd name="connsiteX10" fmla="*/ 1511935 w 1763780"/>
                <a:gd name="connsiteY10" fmla="*/ 1385840 h 1763823"/>
                <a:gd name="connsiteX11" fmla="*/ 1385797 w 1763780"/>
                <a:gd name="connsiteY11" fmla="*/ 1511935 h 1763823"/>
                <a:gd name="connsiteX12" fmla="*/ 377984 w 1763780"/>
                <a:gd name="connsiteY12" fmla="*/ 1511935 h 1763823"/>
                <a:gd name="connsiteX13" fmla="*/ 251845 w 1763780"/>
                <a:gd name="connsiteY13" fmla="*/ 1385840 h 1763823"/>
                <a:gd name="connsiteX14" fmla="*/ 251845 w 1763780"/>
                <a:gd name="connsiteY14" fmla="*/ 377984 h 1763823"/>
                <a:gd name="connsiteX15" fmla="*/ 377984 w 1763780"/>
                <a:gd name="connsiteY15" fmla="*/ 251888 h 1763823"/>
                <a:gd name="connsiteX16" fmla="*/ 1385797 w 1763780"/>
                <a:gd name="connsiteY16" fmla="*/ 251888 h 1763823"/>
                <a:gd name="connsiteX17" fmla="*/ 1511935 w 1763780"/>
                <a:gd name="connsiteY17" fmla="*/ 377984 h 1763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63780" h="1763823">
                  <a:moveTo>
                    <a:pt x="1763780" y="1385840"/>
                  </a:moveTo>
                  <a:lnTo>
                    <a:pt x="1763780" y="377984"/>
                  </a:lnTo>
                  <a:cubicBezTo>
                    <a:pt x="1763780" y="169164"/>
                    <a:pt x="1594616" y="0"/>
                    <a:pt x="1385797" y="0"/>
                  </a:cubicBezTo>
                  <a:lnTo>
                    <a:pt x="377984" y="0"/>
                  </a:lnTo>
                  <a:cubicBezTo>
                    <a:pt x="169164" y="0"/>
                    <a:pt x="0" y="169164"/>
                    <a:pt x="0" y="377984"/>
                  </a:cubicBezTo>
                  <a:lnTo>
                    <a:pt x="0" y="1385840"/>
                  </a:lnTo>
                  <a:cubicBezTo>
                    <a:pt x="0" y="1594616"/>
                    <a:pt x="169164" y="1763823"/>
                    <a:pt x="377984" y="1763823"/>
                  </a:cubicBezTo>
                  <a:lnTo>
                    <a:pt x="1385797" y="1763823"/>
                  </a:lnTo>
                  <a:cubicBezTo>
                    <a:pt x="1594616" y="1763823"/>
                    <a:pt x="1763780" y="1594616"/>
                    <a:pt x="1763780" y="1385840"/>
                  </a:cubicBezTo>
                  <a:close/>
                  <a:moveTo>
                    <a:pt x="1511935" y="377984"/>
                  </a:moveTo>
                  <a:lnTo>
                    <a:pt x="1511935" y="1385840"/>
                  </a:lnTo>
                  <a:cubicBezTo>
                    <a:pt x="1511935" y="1455530"/>
                    <a:pt x="1455532" y="1511935"/>
                    <a:pt x="1385797" y="1511935"/>
                  </a:cubicBezTo>
                  <a:lnTo>
                    <a:pt x="377984" y="1511935"/>
                  </a:lnTo>
                  <a:cubicBezTo>
                    <a:pt x="308251" y="1511935"/>
                    <a:pt x="251845" y="1455532"/>
                    <a:pt x="251845" y="1385840"/>
                  </a:cubicBezTo>
                  <a:lnTo>
                    <a:pt x="251845" y="377984"/>
                  </a:lnTo>
                  <a:cubicBezTo>
                    <a:pt x="251845" y="308293"/>
                    <a:pt x="308248" y="251888"/>
                    <a:pt x="377984" y="251888"/>
                  </a:cubicBezTo>
                  <a:lnTo>
                    <a:pt x="1385797" y="251888"/>
                  </a:lnTo>
                  <a:cubicBezTo>
                    <a:pt x="1455529" y="251888"/>
                    <a:pt x="1511935" y="308291"/>
                    <a:pt x="1511935" y="377984"/>
                  </a:cubicBezTo>
                  <a:close/>
                </a:path>
              </a:pathLst>
            </a:custGeom>
            <a:grpFill/>
            <a:ln w="3175" cap="flat">
              <a:solidFill>
                <a:srgbClr val="E6ECF6"/>
              </a:solid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FFF2BFF7-813A-34D8-531C-761D5335F380}"/>
                </a:ext>
              </a:extLst>
            </p:cNvPr>
            <p:cNvSpPr/>
            <p:nvPr/>
          </p:nvSpPr>
          <p:spPr>
            <a:xfrm>
              <a:off x="-8946953" y="5219919"/>
              <a:ext cx="4787865" cy="1763952"/>
            </a:xfrm>
            <a:custGeom>
              <a:avLst/>
              <a:gdLst>
                <a:gd name="connsiteX0" fmla="*/ 4787866 w 4787865"/>
                <a:gd name="connsiteY0" fmla="*/ 1385969 h 1763952"/>
                <a:gd name="connsiteX1" fmla="*/ 4787866 w 4787865"/>
                <a:gd name="connsiteY1" fmla="*/ 377984 h 1763952"/>
                <a:gd name="connsiteX2" fmla="*/ 4409882 w 4787865"/>
                <a:gd name="connsiteY2" fmla="*/ 0 h 1763952"/>
                <a:gd name="connsiteX3" fmla="*/ 377984 w 4787865"/>
                <a:gd name="connsiteY3" fmla="*/ 0 h 1763952"/>
                <a:gd name="connsiteX4" fmla="*/ 0 w 4787865"/>
                <a:gd name="connsiteY4" fmla="*/ 377984 h 1763952"/>
                <a:gd name="connsiteX5" fmla="*/ 0 w 4787865"/>
                <a:gd name="connsiteY5" fmla="*/ 1385969 h 1763952"/>
                <a:gd name="connsiteX6" fmla="*/ 377984 w 4787865"/>
                <a:gd name="connsiteY6" fmla="*/ 1763953 h 1763952"/>
                <a:gd name="connsiteX7" fmla="*/ 4409882 w 4787865"/>
                <a:gd name="connsiteY7" fmla="*/ 1763953 h 1763952"/>
                <a:gd name="connsiteX8" fmla="*/ 4787866 w 4787865"/>
                <a:gd name="connsiteY8" fmla="*/ 1385969 h 1763952"/>
                <a:gd name="connsiteX9" fmla="*/ 4535848 w 4787865"/>
                <a:gd name="connsiteY9" fmla="*/ 377984 h 1763952"/>
                <a:gd name="connsiteX10" fmla="*/ 4535848 w 4787865"/>
                <a:gd name="connsiteY10" fmla="*/ 1385969 h 1763952"/>
                <a:gd name="connsiteX11" fmla="*/ 4409882 w 4787865"/>
                <a:gd name="connsiteY11" fmla="*/ 1511935 h 1763952"/>
                <a:gd name="connsiteX12" fmla="*/ 377984 w 4787865"/>
                <a:gd name="connsiteY12" fmla="*/ 1511935 h 1763952"/>
                <a:gd name="connsiteX13" fmla="*/ 252018 w 4787865"/>
                <a:gd name="connsiteY13" fmla="*/ 1385969 h 1763952"/>
                <a:gd name="connsiteX14" fmla="*/ 252018 w 4787865"/>
                <a:gd name="connsiteY14" fmla="*/ 377984 h 1763952"/>
                <a:gd name="connsiteX15" fmla="*/ 377984 w 4787865"/>
                <a:gd name="connsiteY15" fmla="*/ 252018 h 1763952"/>
                <a:gd name="connsiteX16" fmla="*/ 4409882 w 4787865"/>
                <a:gd name="connsiteY16" fmla="*/ 252018 h 1763952"/>
                <a:gd name="connsiteX17" fmla="*/ 4535848 w 4787865"/>
                <a:gd name="connsiteY17" fmla="*/ 377984 h 1763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87865" h="1763952">
                  <a:moveTo>
                    <a:pt x="4787866" y="1385969"/>
                  </a:moveTo>
                  <a:lnTo>
                    <a:pt x="4787866" y="377984"/>
                  </a:lnTo>
                  <a:cubicBezTo>
                    <a:pt x="4787866" y="169207"/>
                    <a:pt x="4618659" y="0"/>
                    <a:pt x="4409882" y="0"/>
                  </a:cubicBezTo>
                  <a:lnTo>
                    <a:pt x="377984" y="0"/>
                  </a:lnTo>
                  <a:cubicBezTo>
                    <a:pt x="169207" y="0"/>
                    <a:pt x="0" y="169207"/>
                    <a:pt x="0" y="377984"/>
                  </a:cubicBezTo>
                  <a:lnTo>
                    <a:pt x="0" y="1385969"/>
                  </a:lnTo>
                  <a:cubicBezTo>
                    <a:pt x="0" y="1594746"/>
                    <a:pt x="169207" y="1763953"/>
                    <a:pt x="377984" y="1763953"/>
                  </a:cubicBezTo>
                  <a:lnTo>
                    <a:pt x="4409882" y="1763953"/>
                  </a:lnTo>
                  <a:cubicBezTo>
                    <a:pt x="4618659" y="1763953"/>
                    <a:pt x="4787866" y="1594746"/>
                    <a:pt x="4787866" y="1385969"/>
                  </a:cubicBezTo>
                  <a:close/>
                  <a:moveTo>
                    <a:pt x="4535848" y="377984"/>
                  </a:moveTo>
                  <a:lnTo>
                    <a:pt x="4535848" y="1385969"/>
                  </a:lnTo>
                  <a:cubicBezTo>
                    <a:pt x="4535848" y="1455491"/>
                    <a:pt x="4479404" y="1511935"/>
                    <a:pt x="4409882" y="1511935"/>
                  </a:cubicBezTo>
                  <a:lnTo>
                    <a:pt x="377984" y="1511935"/>
                  </a:lnTo>
                  <a:cubicBezTo>
                    <a:pt x="308462" y="1511935"/>
                    <a:pt x="252018" y="1455490"/>
                    <a:pt x="252018" y="1385969"/>
                  </a:cubicBezTo>
                  <a:lnTo>
                    <a:pt x="252018" y="377984"/>
                  </a:lnTo>
                  <a:cubicBezTo>
                    <a:pt x="252018" y="308462"/>
                    <a:pt x="308463" y="252018"/>
                    <a:pt x="377984" y="252018"/>
                  </a:cubicBezTo>
                  <a:lnTo>
                    <a:pt x="4409882" y="252018"/>
                  </a:lnTo>
                  <a:cubicBezTo>
                    <a:pt x="4479404" y="252018"/>
                    <a:pt x="4535848" y="308463"/>
                    <a:pt x="4535848" y="377984"/>
                  </a:cubicBezTo>
                  <a:close/>
                </a:path>
              </a:pathLst>
            </a:custGeom>
            <a:grpFill/>
            <a:ln w="3175" cap="flat">
              <a:solidFill>
                <a:srgbClr val="E6ECF6"/>
              </a:solid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id="{0D3E12A0-A22D-0367-D051-0F1E983FBE9E}"/>
                </a:ext>
              </a:extLst>
            </p:cNvPr>
            <p:cNvSpPr/>
            <p:nvPr/>
          </p:nvSpPr>
          <p:spPr>
            <a:xfrm>
              <a:off x="-6930982" y="3204012"/>
              <a:ext cx="755967" cy="251974"/>
            </a:xfrm>
            <a:custGeom>
              <a:avLst/>
              <a:gdLst>
                <a:gd name="connsiteX0" fmla="*/ 126009 w 755967"/>
                <a:gd name="connsiteY0" fmla="*/ 251975 h 251974"/>
                <a:gd name="connsiteX1" fmla="*/ 629959 w 755967"/>
                <a:gd name="connsiteY1" fmla="*/ 251975 h 251974"/>
                <a:gd name="connsiteX2" fmla="*/ 755968 w 755967"/>
                <a:gd name="connsiteY2" fmla="*/ 125966 h 251974"/>
                <a:gd name="connsiteX3" fmla="*/ 629959 w 755967"/>
                <a:gd name="connsiteY3" fmla="*/ 0 h 251974"/>
                <a:gd name="connsiteX4" fmla="*/ 126009 w 755967"/>
                <a:gd name="connsiteY4" fmla="*/ 0 h 251974"/>
                <a:gd name="connsiteX5" fmla="*/ 0 w 755967"/>
                <a:gd name="connsiteY5" fmla="*/ 125966 h 251974"/>
                <a:gd name="connsiteX6" fmla="*/ 126009 w 755967"/>
                <a:gd name="connsiteY6" fmla="*/ 251975 h 2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5967" h="251974">
                  <a:moveTo>
                    <a:pt x="126009" y="251975"/>
                  </a:moveTo>
                  <a:lnTo>
                    <a:pt x="629959" y="251975"/>
                  </a:lnTo>
                  <a:cubicBezTo>
                    <a:pt x="699522" y="251975"/>
                    <a:pt x="755968" y="195530"/>
                    <a:pt x="755968" y="125966"/>
                  </a:cubicBezTo>
                  <a:cubicBezTo>
                    <a:pt x="755968" y="56444"/>
                    <a:pt x="699522" y="0"/>
                    <a:pt x="629959" y="0"/>
                  </a:cubicBezTo>
                  <a:lnTo>
                    <a:pt x="126009" y="0"/>
                  </a:lnTo>
                  <a:cubicBezTo>
                    <a:pt x="56445" y="0"/>
                    <a:pt x="0" y="56445"/>
                    <a:pt x="0" y="125966"/>
                  </a:cubicBezTo>
                  <a:cubicBezTo>
                    <a:pt x="0" y="195530"/>
                    <a:pt x="56445" y="251975"/>
                    <a:pt x="126009" y="251975"/>
                  </a:cubicBezTo>
                  <a:close/>
                </a:path>
              </a:pathLst>
            </a:custGeom>
            <a:grpFill/>
            <a:ln w="3175" cap="flat">
              <a:solidFill>
                <a:srgbClr val="E6ECF6"/>
              </a:solid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id="{0D4992F6-FE1F-23A0-83A6-E99E1A345EF3}"/>
                </a:ext>
              </a:extLst>
            </p:cNvPr>
            <p:cNvSpPr/>
            <p:nvPr/>
          </p:nvSpPr>
          <p:spPr>
            <a:xfrm>
              <a:off x="-5923061" y="3204012"/>
              <a:ext cx="1763953" cy="251974"/>
            </a:xfrm>
            <a:custGeom>
              <a:avLst/>
              <a:gdLst>
                <a:gd name="connsiteX0" fmla="*/ 126009 w 1763953"/>
                <a:gd name="connsiteY0" fmla="*/ 251975 h 251974"/>
                <a:gd name="connsiteX1" fmla="*/ 1637944 w 1763953"/>
                <a:gd name="connsiteY1" fmla="*/ 251975 h 251974"/>
                <a:gd name="connsiteX2" fmla="*/ 1763953 w 1763953"/>
                <a:gd name="connsiteY2" fmla="*/ 125966 h 251974"/>
                <a:gd name="connsiteX3" fmla="*/ 1637944 w 1763953"/>
                <a:gd name="connsiteY3" fmla="*/ 0 h 251974"/>
                <a:gd name="connsiteX4" fmla="*/ 126009 w 1763953"/>
                <a:gd name="connsiteY4" fmla="*/ 0 h 251974"/>
                <a:gd name="connsiteX5" fmla="*/ 0 w 1763953"/>
                <a:gd name="connsiteY5" fmla="*/ 125966 h 251974"/>
                <a:gd name="connsiteX6" fmla="*/ 126009 w 1763953"/>
                <a:gd name="connsiteY6" fmla="*/ 251975 h 2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3953" h="251974">
                  <a:moveTo>
                    <a:pt x="126009" y="251975"/>
                  </a:moveTo>
                  <a:lnTo>
                    <a:pt x="1637944" y="251975"/>
                  </a:lnTo>
                  <a:cubicBezTo>
                    <a:pt x="1707508" y="251975"/>
                    <a:pt x="1763953" y="195530"/>
                    <a:pt x="1763953" y="125966"/>
                  </a:cubicBezTo>
                  <a:cubicBezTo>
                    <a:pt x="1763953" y="56444"/>
                    <a:pt x="1707508" y="0"/>
                    <a:pt x="1637944" y="0"/>
                  </a:cubicBezTo>
                  <a:lnTo>
                    <a:pt x="126009" y="0"/>
                  </a:lnTo>
                  <a:cubicBezTo>
                    <a:pt x="56445" y="0"/>
                    <a:pt x="0" y="56445"/>
                    <a:pt x="0" y="125966"/>
                  </a:cubicBezTo>
                  <a:cubicBezTo>
                    <a:pt x="0" y="195530"/>
                    <a:pt x="56445" y="251975"/>
                    <a:pt x="126009" y="251975"/>
                  </a:cubicBezTo>
                  <a:close/>
                </a:path>
              </a:pathLst>
            </a:custGeom>
            <a:grpFill/>
            <a:ln w="3175" cap="flat">
              <a:solidFill>
                <a:srgbClr val="E6ECF6"/>
              </a:solid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id="{E4CA535C-CB7B-A49D-0008-E52AE8EEDF3D}"/>
                </a:ext>
              </a:extLst>
            </p:cNvPr>
            <p:cNvSpPr/>
            <p:nvPr/>
          </p:nvSpPr>
          <p:spPr>
            <a:xfrm>
              <a:off x="-6930831" y="3707984"/>
              <a:ext cx="2771895" cy="252017"/>
            </a:xfrm>
            <a:custGeom>
              <a:avLst/>
              <a:gdLst>
                <a:gd name="connsiteX0" fmla="*/ 125966 w 2771895"/>
                <a:gd name="connsiteY0" fmla="*/ 252018 h 252017"/>
                <a:gd name="connsiteX1" fmla="*/ 2645930 w 2771895"/>
                <a:gd name="connsiteY1" fmla="*/ 252018 h 252017"/>
                <a:gd name="connsiteX2" fmla="*/ 2771896 w 2771895"/>
                <a:gd name="connsiteY2" fmla="*/ 126009 h 252017"/>
                <a:gd name="connsiteX3" fmla="*/ 2645930 w 2771895"/>
                <a:gd name="connsiteY3" fmla="*/ 0 h 252017"/>
                <a:gd name="connsiteX4" fmla="*/ 125966 w 2771895"/>
                <a:gd name="connsiteY4" fmla="*/ 0 h 252017"/>
                <a:gd name="connsiteX5" fmla="*/ 0 w 2771895"/>
                <a:gd name="connsiteY5" fmla="*/ 126009 h 252017"/>
                <a:gd name="connsiteX6" fmla="*/ 125966 w 2771895"/>
                <a:gd name="connsiteY6" fmla="*/ 252018 h 252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1895" h="252017">
                  <a:moveTo>
                    <a:pt x="125966" y="252018"/>
                  </a:moveTo>
                  <a:lnTo>
                    <a:pt x="2645930" y="252018"/>
                  </a:lnTo>
                  <a:cubicBezTo>
                    <a:pt x="2715410" y="252018"/>
                    <a:pt x="2771896" y="195573"/>
                    <a:pt x="2771896" y="126009"/>
                  </a:cubicBezTo>
                  <a:cubicBezTo>
                    <a:pt x="2771896" y="56445"/>
                    <a:pt x="2715408" y="0"/>
                    <a:pt x="2645930" y="0"/>
                  </a:cubicBezTo>
                  <a:lnTo>
                    <a:pt x="125966" y="0"/>
                  </a:lnTo>
                  <a:cubicBezTo>
                    <a:pt x="56486" y="0"/>
                    <a:pt x="0" y="56445"/>
                    <a:pt x="0" y="126009"/>
                  </a:cubicBezTo>
                  <a:cubicBezTo>
                    <a:pt x="0" y="195573"/>
                    <a:pt x="56487" y="252018"/>
                    <a:pt x="125966" y="252018"/>
                  </a:cubicBezTo>
                  <a:close/>
                </a:path>
              </a:pathLst>
            </a:custGeom>
            <a:grpFill/>
            <a:ln w="3175" cap="flat">
              <a:solidFill>
                <a:srgbClr val="E6ECF6"/>
              </a:solidFill>
              <a:prstDash val="solid"/>
              <a:miter/>
            </a:ln>
          </p:spPr>
          <p:txBody>
            <a:bodyPr rtlCol="0" anchor="ctr"/>
            <a:lstStyle/>
            <a:p>
              <a:endParaRPr lang="en-US"/>
            </a:p>
          </p:txBody>
        </p:sp>
        <p:sp>
          <p:nvSpPr>
            <p:cNvPr id="76" name="Freeform 75">
              <a:extLst>
                <a:ext uri="{FF2B5EF4-FFF2-40B4-BE49-F238E27FC236}">
                  <a16:creationId xmlns:a16="http://schemas.microsoft.com/office/drawing/2014/main" id="{7D478BB6-4A0F-AB17-5AE5-3667E7869C8E}"/>
                </a:ext>
              </a:extLst>
            </p:cNvPr>
            <p:cNvSpPr/>
            <p:nvPr/>
          </p:nvSpPr>
          <p:spPr>
            <a:xfrm>
              <a:off x="-6930831" y="4211928"/>
              <a:ext cx="2771896" cy="251979"/>
            </a:xfrm>
            <a:custGeom>
              <a:avLst/>
              <a:gdLst>
                <a:gd name="connsiteX0" fmla="*/ 125966 w 2771895"/>
                <a:gd name="connsiteY0" fmla="*/ 251975 h 251974"/>
                <a:gd name="connsiteX1" fmla="*/ 2645930 w 2771895"/>
                <a:gd name="connsiteY1" fmla="*/ 251975 h 251974"/>
                <a:gd name="connsiteX2" fmla="*/ 2771896 w 2771895"/>
                <a:gd name="connsiteY2" fmla="*/ 126009 h 251974"/>
                <a:gd name="connsiteX3" fmla="*/ 2645930 w 2771895"/>
                <a:gd name="connsiteY3" fmla="*/ 0 h 251974"/>
                <a:gd name="connsiteX4" fmla="*/ 125966 w 2771895"/>
                <a:gd name="connsiteY4" fmla="*/ 0 h 251974"/>
                <a:gd name="connsiteX5" fmla="*/ 0 w 2771895"/>
                <a:gd name="connsiteY5" fmla="*/ 126009 h 251974"/>
                <a:gd name="connsiteX6" fmla="*/ 125966 w 2771895"/>
                <a:gd name="connsiteY6" fmla="*/ 251975 h 2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1895" h="251974">
                  <a:moveTo>
                    <a:pt x="125966" y="251975"/>
                  </a:moveTo>
                  <a:lnTo>
                    <a:pt x="2645930" y="251975"/>
                  </a:lnTo>
                  <a:cubicBezTo>
                    <a:pt x="2715410" y="251975"/>
                    <a:pt x="2771896" y="195530"/>
                    <a:pt x="2771896" y="126009"/>
                  </a:cubicBezTo>
                  <a:cubicBezTo>
                    <a:pt x="2771896" y="56445"/>
                    <a:pt x="2715408" y="0"/>
                    <a:pt x="2645930" y="0"/>
                  </a:cubicBezTo>
                  <a:lnTo>
                    <a:pt x="125966" y="0"/>
                  </a:lnTo>
                  <a:cubicBezTo>
                    <a:pt x="56486" y="0"/>
                    <a:pt x="0" y="56445"/>
                    <a:pt x="0" y="126009"/>
                  </a:cubicBezTo>
                  <a:cubicBezTo>
                    <a:pt x="0" y="195531"/>
                    <a:pt x="56487" y="251975"/>
                    <a:pt x="125966" y="251975"/>
                  </a:cubicBezTo>
                  <a:close/>
                </a:path>
              </a:pathLst>
            </a:custGeom>
            <a:grpFill/>
            <a:ln w="3175" cap="flat">
              <a:solidFill>
                <a:srgbClr val="E6ECF6"/>
              </a:solidFill>
              <a:prstDash val="solid"/>
              <a:miter/>
            </a:ln>
          </p:spPr>
          <p:txBody>
            <a:bodyPr rtlCol="0" anchor="ctr"/>
            <a:lstStyle/>
            <a:p>
              <a:endParaRPr lang="en-US" dirty="0"/>
            </a:p>
          </p:txBody>
        </p:sp>
        <p:sp>
          <p:nvSpPr>
            <p:cNvPr id="77" name="Freeform 76">
              <a:extLst>
                <a:ext uri="{FF2B5EF4-FFF2-40B4-BE49-F238E27FC236}">
                  <a16:creationId xmlns:a16="http://schemas.microsoft.com/office/drawing/2014/main" id="{4F45B6B6-BC69-73E8-DA4E-42620047232E}"/>
                </a:ext>
              </a:extLst>
            </p:cNvPr>
            <p:cNvSpPr/>
            <p:nvPr/>
          </p:nvSpPr>
          <p:spPr>
            <a:xfrm>
              <a:off x="-6930831" y="4715947"/>
              <a:ext cx="2771895" cy="251974"/>
            </a:xfrm>
            <a:custGeom>
              <a:avLst/>
              <a:gdLst>
                <a:gd name="connsiteX0" fmla="*/ 125966 w 2771895"/>
                <a:gd name="connsiteY0" fmla="*/ 251975 h 251974"/>
                <a:gd name="connsiteX1" fmla="*/ 2645930 w 2771895"/>
                <a:gd name="connsiteY1" fmla="*/ 251975 h 251974"/>
                <a:gd name="connsiteX2" fmla="*/ 2771896 w 2771895"/>
                <a:gd name="connsiteY2" fmla="*/ 125966 h 251974"/>
                <a:gd name="connsiteX3" fmla="*/ 2645930 w 2771895"/>
                <a:gd name="connsiteY3" fmla="*/ 0 h 251974"/>
                <a:gd name="connsiteX4" fmla="*/ 125966 w 2771895"/>
                <a:gd name="connsiteY4" fmla="*/ 0 h 251974"/>
                <a:gd name="connsiteX5" fmla="*/ 0 w 2771895"/>
                <a:gd name="connsiteY5" fmla="*/ 125966 h 251974"/>
                <a:gd name="connsiteX6" fmla="*/ 125966 w 2771895"/>
                <a:gd name="connsiteY6" fmla="*/ 251975 h 2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1895" h="251974">
                  <a:moveTo>
                    <a:pt x="125966" y="251975"/>
                  </a:moveTo>
                  <a:lnTo>
                    <a:pt x="2645930" y="251975"/>
                  </a:lnTo>
                  <a:cubicBezTo>
                    <a:pt x="2715410" y="251975"/>
                    <a:pt x="2771896" y="195530"/>
                    <a:pt x="2771896" y="125966"/>
                  </a:cubicBezTo>
                  <a:cubicBezTo>
                    <a:pt x="2771896" y="56444"/>
                    <a:pt x="2715408" y="0"/>
                    <a:pt x="2645930" y="0"/>
                  </a:cubicBezTo>
                  <a:lnTo>
                    <a:pt x="125966" y="0"/>
                  </a:lnTo>
                  <a:cubicBezTo>
                    <a:pt x="56486" y="0"/>
                    <a:pt x="0" y="56445"/>
                    <a:pt x="0" y="125966"/>
                  </a:cubicBezTo>
                  <a:cubicBezTo>
                    <a:pt x="0" y="195530"/>
                    <a:pt x="56487" y="251975"/>
                    <a:pt x="125966" y="251975"/>
                  </a:cubicBezTo>
                  <a:close/>
                </a:path>
              </a:pathLst>
            </a:custGeom>
            <a:grpFill/>
            <a:ln w="3175" cap="flat">
              <a:solidFill>
                <a:srgbClr val="E6ECF6"/>
              </a:solidFill>
              <a:prstDash val="solid"/>
              <a:miter/>
            </a:ln>
          </p:spPr>
          <p:txBody>
            <a:bodyPr rtlCol="0" anchor="ctr"/>
            <a:lstStyle/>
            <a:p>
              <a:endParaRPr lang="en-US"/>
            </a:p>
          </p:txBody>
        </p:sp>
      </p:grpSp>
      <p:pic>
        <p:nvPicPr>
          <p:cNvPr id="136" name="Picture 135">
            <a:extLst>
              <a:ext uri="{FF2B5EF4-FFF2-40B4-BE49-F238E27FC236}">
                <a16:creationId xmlns:a16="http://schemas.microsoft.com/office/drawing/2014/main" id="{B6839133-5EFB-8555-9374-F2844FF6F4A4}"/>
              </a:ext>
            </a:extLst>
          </p:cNvPr>
          <p:cNvPicPr>
            <a:picLocks noChangeAspect="1"/>
          </p:cNvPicPr>
          <p:nvPr/>
        </p:nvPicPr>
        <p:blipFill>
          <a:blip r:embed="rId17"/>
          <a:stretch>
            <a:fillRect/>
          </a:stretch>
        </p:blipFill>
        <p:spPr>
          <a:xfrm>
            <a:off x="541038" y="4959682"/>
            <a:ext cx="535063" cy="535063"/>
          </a:xfrm>
          <a:prstGeom prst="rect">
            <a:avLst/>
          </a:prstGeom>
        </p:spPr>
      </p:pic>
      <p:pic>
        <p:nvPicPr>
          <p:cNvPr id="137" name="Picture 136">
            <a:extLst>
              <a:ext uri="{FF2B5EF4-FFF2-40B4-BE49-F238E27FC236}">
                <a16:creationId xmlns:a16="http://schemas.microsoft.com/office/drawing/2014/main" id="{182732C0-C5C4-E495-7CF5-CA91926DB361}"/>
              </a:ext>
            </a:extLst>
          </p:cNvPr>
          <p:cNvPicPr>
            <a:picLocks noChangeAspect="1"/>
          </p:cNvPicPr>
          <p:nvPr/>
        </p:nvPicPr>
        <p:blipFill>
          <a:blip r:embed="rId18"/>
          <a:stretch>
            <a:fillRect/>
          </a:stretch>
        </p:blipFill>
        <p:spPr>
          <a:xfrm>
            <a:off x="539744" y="5656297"/>
            <a:ext cx="537008" cy="537008"/>
          </a:xfrm>
          <a:prstGeom prst="rect">
            <a:avLst/>
          </a:prstGeom>
        </p:spPr>
      </p:pic>
      <p:pic>
        <p:nvPicPr>
          <p:cNvPr id="138" name="Picture 137">
            <a:extLst>
              <a:ext uri="{FF2B5EF4-FFF2-40B4-BE49-F238E27FC236}">
                <a16:creationId xmlns:a16="http://schemas.microsoft.com/office/drawing/2014/main" id="{26E7796D-D8B4-78E1-4BB9-28B618C974AD}"/>
              </a:ext>
            </a:extLst>
          </p:cNvPr>
          <p:cNvPicPr>
            <a:picLocks noChangeAspect="1"/>
          </p:cNvPicPr>
          <p:nvPr/>
        </p:nvPicPr>
        <p:blipFill>
          <a:blip r:embed="rId19"/>
          <a:stretch>
            <a:fillRect/>
          </a:stretch>
        </p:blipFill>
        <p:spPr>
          <a:xfrm>
            <a:off x="539749" y="6354210"/>
            <a:ext cx="536999" cy="536999"/>
          </a:xfrm>
          <a:prstGeom prst="rect">
            <a:avLst/>
          </a:prstGeom>
        </p:spPr>
      </p:pic>
      <p:pic>
        <p:nvPicPr>
          <p:cNvPr id="2" name="Picture 1">
            <a:extLst>
              <a:ext uri="{FF2B5EF4-FFF2-40B4-BE49-F238E27FC236}">
                <a16:creationId xmlns:a16="http://schemas.microsoft.com/office/drawing/2014/main" id="{2C8C4E03-7E96-C312-80EC-A627EE0628E2}"/>
              </a:ext>
            </a:extLst>
          </p:cNvPr>
          <p:cNvPicPr>
            <a:picLocks noChangeAspect="1"/>
          </p:cNvPicPr>
          <p:nvPr/>
        </p:nvPicPr>
        <p:blipFill>
          <a:blip r:embed="rId3"/>
          <a:stretch>
            <a:fillRect/>
          </a:stretch>
        </p:blipFill>
        <p:spPr>
          <a:xfrm>
            <a:off x="539750" y="1796534"/>
            <a:ext cx="2976204" cy="499115"/>
          </a:xfrm>
          <a:prstGeom prst="rect">
            <a:avLst/>
          </a:prstGeom>
        </p:spPr>
      </p:pic>
      <p:sp>
        <p:nvSpPr>
          <p:cNvPr id="6" name="TextBox 5">
            <a:extLst>
              <a:ext uri="{FF2B5EF4-FFF2-40B4-BE49-F238E27FC236}">
                <a16:creationId xmlns:a16="http://schemas.microsoft.com/office/drawing/2014/main" id="{4990A71F-9DE5-2FE1-4E52-C5965BC95115}"/>
              </a:ext>
            </a:extLst>
          </p:cNvPr>
          <p:cNvSpPr txBox="1"/>
          <p:nvPr/>
        </p:nvSpPr>
        <p:spPr>
          <a:xfrm>
            <a:off x="539749" y="9882188"/>
            <a:ext cx="3722989" cy="809623"/>
          </a:xfrm>
          <a:prstGeom prst="rect">
            <a:avLst/>
          </a:prstGeom>
          <a:noFill/>
        </p:spPr>
        <p:txBody>
          <a:bodyPr wrap="square" lIns="0" tIns="0" rIns="0" bIns="0" rtlCol="0" anchor="ctr" anchorCtr="0">
            <a:noAutofit/>
          </a:bodyPr>
          <a:lstStyle/>
          <a:p>
            <a:pPr indent="7938">
              <a:lnSpc>
                <a:spcPct val="90000"/>
              </a:lnSpc>
            </a:pPr>
            <a:r>
              <a:rPr lang="en-GB" sz="1000" i="1" dirty="0">
                <a:solidFill>
                  <a:srgbClr val="3A3C42"/>
                </a:solidFill>
                <a:latin typeface="Source Sans Pro" panose="020B0503030403020204" pitchFamily="34" charset="77"/>
                <a:cs typeface="Times New Roman" panose="02020603050405020304" pitchFamily="18" charset="0"/>
              </a:rPr>
              <a:t>This document was produced  with the institutional support of </a:t>
            </a:r>
            <a:r>
              <a:rPr lang="en-GB" sz="1000" i="1" dirty="0" err="1">
                <a:solidFill>
                  <a:srgbClr val="3A3C42"/>
                </a:solidFill>
                <a:latin typeface="Source Sans Pro" panose="020B0503030403020204" pitchFamily="34" charset="77"/>
                <a:cs typeface="Times New Roman" panose="02020603050405020304" pitchFamily="18" charset="0"/>
              </a:rPr>
              <a:t>argenx</a:t>
            </a:r>
            <a:r>
              <a:rPr lang="en-GB" sz="1000" i="1" dirty="0">
                <a:solidFill>
                  <a:srgbClr val="3A3C42"/>
                </a:solidFill>
                <a:latin typeface="Source Sans Pro" panose="020B0503030403020204" pitchFamily="34" charset="77"/>
                <a:cs typeface="Times New Roman" panose="02020603050405020304" pitchFamily="18" charset="0"/>
              </a:rPr>
              <a:t>.</a:t>
            </a:r>
          </a:p>
          <a:p>
            <a:pPr indent="7938">
              <a:lnSpc>
                <a:spcPct val="90000"/>
              </a:lnSpc>
            </a:pPr>
            <a:endParaRPr lang="en-GB" sz="1000" i="1" dirty="0">
              <a:solidFill>
                <a:srgbClr val="3A3C42"/>
              </a:solidFill>
              <a:latin typeface="Source Sans Pro" panose="020B0503030403020204" pitchFamily="34" charset="77"/>
              <a:cs typeface="Times New Roman" panose="02020603050405020304" pitchFamily="18" charset="0"/>
            </a:endParaRPr>
          </a:p>
          <a:p>
            <a:pPr indent="7938">
              <a:lnSpc>
                <a:spcPct val="90000"/>
              </a:lnSpc>
            </a:pPr>
            <a:r>
              <a:rPr lang="en-GB" sz="1000" i="1" dirty="0">
                <a:solidFill>
                  <a:srgbClr val="3A3C42"/>
                </a:solidFill>
                <a:latin typeface="Source Sans Pro" panose="020B0503030403020204" pitchFamily="34" charset="77"/>
                <a:cs typeface="Times New Roman" panose="02020603050405020304" pitchFamily="18" charset="0"/>
              </a:rPr>
              <a:t>EU-CORP-24-00014</a:t>
            </a:r>
          </a:p>
        </p:txBody>
      </p:sp>
      <p:pic>
        <p:nvPicPr>
          <p:cNvPr id="7" name="Picture 6">
            <a:extLst>
              <a:ext uri="{FF2B5EF4-FFF2-40B4-BE49-F238E27FC236}">
                <a16:creationId xmlns:a16="http://schemas.microsoft.com/office/drawing/2014/main" id="{8EC4E03B-3CB9-8554-02D7-6C7A6B204F1C}"/>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193960" y="8712339"/>
            <a:ext cx="429857" cy="460101"/>
          </a:xfrm>
          <a:prstGeom prst="rect">
            <a:avLst/>
          </a:prstGeom>
        </p:spPr>
      </p:pic>
      <p:sp>
        <p:nvSpPr>
          <p:cNvPr id="3" name="Rectangle 2">
            <a:extLst>
              <a:ext uri="{FF2B5EF4-FFF2-40B4-BE49-F238E27FC236}">
                <a16:creationId xmlns:a16="http://schemas.microsoft.com/office/drawing/2014/main" id="{934F15EA-E7BF-30D7-59E0-DF1D25C52C58}"/>
              </a:ext>
            </a:extLst>
          </p:cNvPr>
          <p:cNvSpPr/>
          <p:nvPr/>
        </p:nvSpPr>
        <p:spPr>
          <a:xfrm>
            <a:off x="1013725" y="7098973"/>
            <a:ext cx="6000332" cy="450271"/>
          </a:xfrm>
          <a:prstGeom prst="rect">
            <a:avLst/>
          </a:prstGeom>
          <a:solidFill>
            <a:srgbClr val="E6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i="1" dirty="0">
                <a:solidFill>
                  <a:srgbClr val="3A3C42"/>
                </a:solidFill>
                <a:latin typeface="Source Sans Pro" panose="020B0503030403020204" pitchFamily="34" charset="77"/>
                <a:cs typeface="Times New Roman" panose="02020603050405020304" pitchFamily="18" charset="0"/>
              </a:rPr>
              <a:t>LinkedIn : </a:t>
            </a:r>
            <a:r>
              <a:rPr lang="en-GB" sz="1400" i="1" dirty="0">
                <a:solidFill>
                  <a:srgbClr val="3A3C42"/>
                </a:solidFill>
                <a:latin typeface="Source Sans Pro" panose="020B0503030403020204" pitchFamily="34" charset="77"/>
                <a:cs typeface="Times New Roman" panose="02020603050405020304" pitchFamily="18" charset="0"/>
                <a:hlinkClick r:id="rId21">
                  <a:extLst>
                    <a:ext uri="{A12FA001-AC4F-418D-AE19-62706E023703}">
                      <ahyp:hlinkClr xmlns:ahyp="http://schemas.microsoft.com/office/drawing/2018/hyperlinkcolor" val="tx"/>
                    </a:ext>
                  </a:extLst>
                </a:hlinkClick>
              </a:rPr>
              <a:t>https://www.linkedin.com/company/allunitedformg</a:t>
            </a:r>
            <a:r>
              <a:rPr lang="en-GB" sz="1400" i="1" dirty="0">
                <a:solidFill>
                  <a:srgbClr val="3A3C42"/>
                </a:solidFill>
                <a:latin typeface="Source Sans Pro" panose="020B0503030403020204" pitchFamily="34" charset="77"/>
                <a:cs typeface="Times New Roman" panose="02020603050405020304" pitchFamily="18" charset="0"/>
              </a:rPr>
              <a:t> </a:t>
            </a:r>
            <a:endParaRPr lang="en-US" sz="1400" i="1" dirty="0">
              <a:solidFill>
                <a:srgbClr val="3A3C42"/>
              </a:solidFill>
              <a:latin typeface="Source Sans Pro" panose="020B0503030403020204" pitchFamily="34" charset="77"/>
              <a:cs typeface="Times New Roman" panose="02020603050405020304" pitchFamily="18" charset="0"/>
            </a:endParaRPr>
          </a:p>
        </p:txBody>
      </p:sp>
      <p:pic>
        <p:nvPicPr>
          <p:cNvPr id="22" name="Picture 21">
            <a:extLst>
              <a:ext uri="{FF2B5EF4-FFF2-40B4-BE49-F238E27FC236}">
                <a16:creationId xmlns:a16="http://schemas.microsoft.com/office/drawing/2014/main" id="{CD49CF1B-D70B-5D6D-96FA-15F643AEC921}"/>
              </a:ext>
            </a:extLst>
          </p:cNvPr>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136011" y="6723809"/>
            <a:ext cx="1390156" cy="1165365"/>
          </a:xfrm>
          <a:prstGeom prst="rect">
            <a:avLst/>
          </a:prstGeom>
        </p:spPr>
      </p:pic>
      <p:pic>
        <p:nvPicPr>
          <p:cNvPr id="26" name="Picture 25">
            <a:extLst>
              <a:ext uri="{FF2B5EF4-FFF2-40B4-BE49-F238E27FC236}">
                <a16:creationId xmlns:a16="http://schemas.microsoft.com/office/drawing/2014/main" id="{0F736AC0-1AEA-720F-02D2-2AA3B6339863}"/>
              </a:ext>
            </a:extLst>
          </p:cNvPr>
          <p:cNvPicPr>
            <a:picLocks noChangeAspect="1"/>
          </p:cNvPicPr>
          <p:nvPr/>
        </p:nvPicPr>
        <p:blipFill>
          <a:blip r:embed="rId23"/>
          <a:stretch>
            <a:fillRect/>
          </a:stretch>
        </p:blipFill>
        <p:spPr>
          <a:xfrm>
            <a:off x="5072202" y="8025193"/>
            <a:ext cx="806595" cy="558077"/>
          </a:xfrm>
          <a:prstGeom prst="rect">
            <a:avLst/>
          </a:prstGeom>
        </p:spPr>
      </p:pic>
      <p:pic>
        <p:nvPicPr>
          <p:cNvPr id="28" name="Picture 27" descr="A logo of a company&#10;&#10;Description automatically generated">
            <a:extLst>
              <a:ext uri="{FF2B5EF4-FFF2-40B4-BE49-F238E27FC236}">
                <a16:creationId xmlns:a16="http://schemas.microsoft.com/office/drawing/2014/main" id="{1BA48092-995F-5011-B4A8-B564EE804BCC}"/>
              </a:ext>
            </a:extLst>
          </p:cNvPr>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172948" y="8732575"/>
            <a:ext cx="788072" cy="342519"/>
          </a:xfrm>
          <a:prstGeom prst="rect">
            <a:avLst/>
          </a:prstGeom>
        </p:spPr>
      </p:pic>
      <p:sp>
        <p:nvSpPr>
          <p:cNvPr id="4" name="TextBox 3">
            <a:extLst>
              <a:ext uri="{FF2B5EF4-FFF2-40B4-BE49-F238E27FC236}">
                <a16:creationId xmlns:a16="http://schemas.microsoft.com/office/drawing/2014/main" id="{2E1383E6-DC8C-FAD1-2D43-9C0561D60B16}"/>
              </a:ext>
            </a:extLst>
          </p:cNvPr>
          <p:cNvSpPr txBox="1"/>
          <p:nvPr/>
        </p:nvSpPr>
        <p:spPr>
          <a:xfrm>
            <a:off x="445519" y="439463"/>
            <a:ext cx="6668633" cy="582361"/>
          </a:xfrm>
          <a:prstGeom prst="rect">
            <a:avLst/>
          </a:prstGeom>
          <a:noFill/>
        </p:spPr>
        <p:txBody>
          <a:bodyPr wrap="square" lIns="0" tIns="0" rIns="0" bIns="0" rtlCol="0">
            <a:noAutofit/>
          </a:bodyPr>
          <a:lstStyle/>
          <a:p>
            <a:pPr>
              <a:lnSpc>
                <a:spcPct val="130000"/>
              </a:lnSpc>
              <a:spcAft>
                <a:spcPts val="600"/>
              </a:spcAft>
            </a:pPr>
            <a:r>
              <a:rPr lang="fr-FR" sz="2800" dirty="0">
                <a:solidFill>
                  <a:srgbClr val="084839"/>
                </a:solidFill>
                <a:latin typeface="Sparose" panose="02000505000000020003" pitchFamily="2" charset="0"/>
                <a:cs typeface="Times New Roman" panose="02020603050405020304" pitchFamily="18" charset="0"/>
              </a:rPr>
              <a:t>Rejoignez le mouvement pour le changement</a:t>
            </a:r>
            <a:endParaRPr lang="es-ES" sz="2800" dirty="0">
              <a:solidFill>
                <a:srgbClr val="084839"/>
              </a:solidFill>
              <a:latin typeface="Sparose" panose="02000505000000020003" pitchFamily="2" charset="0"/>
              <a:cs typeface="Times New Roman" panose="02020603050405020304" pitchFamily="18" charset="0"/>
            </a:endParaRPr>
          </a:p>
        </p:txBody>
      </p:sp>
    </p:spTree>
    <p:extLst>
      <p:ext uri="{BB962C8B-B14F-4D97-AF65-F5344CB8AC3E}">
        <p14:creationId xmlns:p14="http://schemas.microsoft.com/office/powerpoint/2010/main" val="28618437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heme/theme1.xml><?xml version="1.0" encoding="utf-8"?>
<a:theme xmlns:a="http://schemas.openxmlformats.org/drawingml/2006/main" name="Office Theme">
  <a:themeElements>
    <a:clrScheme name="PORTLAND 2019 NEW">
      <a:dk1>
        <a:srgbClr val="00205B"/>
      </a:dk1>
      <a:lt1>
        <a:sysClr val="window" lastClr="FFFFFF"/>
      </a:lt1>
      <a:dk2>
        <a:srgbClr val="FDB71A"/>
      </a:dk2>
      <a:lt2>
        <a:srgbClr val="E9EFF5"/>
      </a:lt2>
      <a:accent1>
        <a:srgbClr val="C6CDD1"/>
      </a:accent1>
      <a:accent2>
        <a:srgbClr val="A6BBC8"/>
      </a:accent2>
      <a:accent3>
        <a:srgbClr val="5B6670"/>
      </a:accent3>
      <a:accent4>
        <a:srgbClr val="5CB8B2"/>
      </a:accent4>
      <a:accent5>
        <a:srgbClr val="66435A"/>
      </a:accent5>
      <a:accent6>
        <a:srgbClr val="E6766D"/>
      </a:accent6>
      <a:hlink>
        <a:srgbClr val="00205B"/>
      </a:hlink>
      <a:folHlink>
        <a:srgbClr val="00205B"/>
      </a:folHlink>
    </a:clrScheme>
    <a:fontScheme name="PORTLAND REFRESH">
      <a:majorFont>
        <a:latin typeface="Montserrat"/>
        <a:ea typeface=""/>
        <a:cs typeface=""/>
      </a:majorFont>
      <a:minorFont>
        <a:latin typeface="Montserrat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oAutofit/>
      </a:bodyPr>
      <a:lstStyle>
        <a:defPPr algn="l">
          <a:defRPr sz="1000" dirty="0" smtClean="0"/>
        </a:defPPr>
      </a:lstStyle>
    </a:txDef>
  </a:objectDefaults>
  <a:extraClrSchemeLst/>
  <a:extLst>
    <a:ext uri="{05A4C25C-085E-4340-85A3-A5531E510DB2}">
      <thm15:themeFamily xmlns:thm15="http://schemas.microsoft.com/office/thememl/2012/main" name="Presentation2" id="{4BD78DDA-41D2-5A46-A0A0-6812F592D5F8}" vid="{8B41AF61-A1C0-C142-9FE2-36F385D9945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6DDFD948BF3F64E8651BD340B2BEF81" ma:contentTypeVersion="10" ma:contentTypeDescription="Create a new document." ma:contentTypeScope="" ma:versionID="1dc31ac5ca33eebc11bf7d462f13d6f6">
  <xsd:schema xmlns:xsd="http://www.w3.org/2001/XMLSchema" xmlns:xs="http://www.w3.org/2001/XMLSchema" xmlns:p="http://schemas.microsoft.com/office/2006/metadata/properties" xmlns:ns2="0fc241dd-942d-4ac6-89cb-219d0d88df01" xmlns:ns3="e43aa400-5ff6-4411-a548-60a0ba5a9d13" targetNamespace="http://schemas.microsoft.com/office/2006/metadata/properties" ma:root="true" ma:fieldsID="2845eef80286ae49e00f4dc775ac522c" ns2:_="" ns3:_="">
    <xsd:import namespace="0fc241dd-942d-4ac6-89cb-219d0d88df01"/>
    <xsd:import namespace="e43aa400-5ff6-4411-a548-60a0ba5a9d1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fc241dd-942d-4ac6-89cb-219d0d88df0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DateTaken" ma:index="13" nillable="true" ma:displayName="MediaServiceDateTaken" ma:hidden="true" ma:indexed="true" ma:internalName="MediaServiceDateTake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SearchProperties" ma:index="1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43aa400-5ff6-4411-a548-60a0ba5a9d1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3D80ED9-0561-413C-893B-F82A397F491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fc241dd-942d-4ac6-89cb-219d0d88df01"/>
    <ds:schemaRef ds:uri="e43aa400-5ff6-4411-a548-60a0ba5a9d1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CEB1272-5618-469E-A07C-99C9F58EFC84}">
  <ds:schemaRefs>
    <ds:schemaRef ds:uri="http://purl.org/dc/terms/"/>
    <ds:schemaRef ds:uri="e3fc171e-f0a8-43ec-b267-220ffe833607"/>
    <ds:schemaRef ds:uri="http://www.w3.org/XML/1998/namespace"/>
    <ds:schemaRef ds:uri="http://schemas.microsoft.com/office/2006/metadata/properties"/>
    <ds:schemaRef ds:uri="02d12187-754c-41a9-9e93-c3e1cfacc155"/>
    <ds:schemaRef ds:uri="http://purl.org/dc/elements/1.1/"/>
    <ds:schemaRef ds:uri="http://schemas.microsoft.com/office/2006/documentManagement/types"/>
    <ds:schemaRef ds:uri="http://schemas.microsoft.com/office/infopath/2007/PartnerControls"/>
    <ds:schemaRef ds:uri="http://schemas.openxmlformats.org/package/2006/metadata/core-properties"/>
    <ds:schemaRef ds:uri="6da2b120-4516-4a5a-b5da-adbc16c7716a"/>
    <ds:schemaRef ds:uri="http://purl.org/dc/dcmitype/"/>
    <ds:schemaRef ds:uri="59eefc0b-2ce3-4df1-8c34-6c0d26d398a5"/>
  </ds:schemaRefs>
</ds:datastoreItem>
</file>

<file path=customXml/itemProps3.xml><?xml version="1.0" encoding="utf-8"?>
<ds:datastoreItem xmlns:ds="http://schemas.openxmlformats.org/officeDocument/2006/customXml" ds:itemID="{66368316-8BA4-41E3-ADDA-CE2A572402C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551</Words>
  <Application>Microsoft Office PowerPoint</Application>
  <PresentationFormat>Custom</PresentationFormat>
  <Paragraphs>28</Paragraphs>
  <Slides>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vt:i4>
      </vt:variant>
    </vt:vector>
  </HeadingPairs>
  <TitlesOfParts>
    <vt:vector size="9" baseType="lpstr">
      <vt:lpstr>Arial</vt:lpstr>
      <vt:lpstr>Calibri</vt:lpstr>
      <vt:lpstr>greycliff-cf</vt:lpstr>
      <vt:lpstr>Libre Baskerville</vt:lpstr>
      <vt:lpstr>Source Sans Pro</vt:lpstr>
      <vt:lpstr>Sparose</vt:lpstr>
      <vt:lpstr>Office Theme</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Konrad Grabowski (Portland)</dc:creator>
  <cp:lastModifiedBy>Kristina Lecloux | WMH Project</cp:lastModifiedBy>
  <cp:revision>42</cp:revision>
  <dcterms:created xsi:type="dcterms:W3CDTF">2023-05-22T14:19:09Z</dcterms:created>
  <dcterms:modified xsi:type="dcterms:W3CDTF">2024-05-16T12:28:18Z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0x010100E6DDFD948BF3F64E8651BD340B2BEF81</vt:lpwstr>
  </property>
  <property fmtid="{D5CDD505-2E9C-101B-9397-08002B2CF9AE}" pid="3" name="MediaServiceImageTags">
    <vt:lpwstr/>
  </property>
</Properties>
</file>