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Lst>
  <p:notesMasterIdLst>
    <p:notesMasterId r:id="rId7"/>
  </p:notesMasterIdLst>
  <p:handoutMasterIdLst>
    <p:handoutMasterId r:id="rId8"/>
  </p:handoutMasterIdLst>
  <p:sldIdLst>
    <p:sldId id="294" r:id="rId5"/>
    <p:sldId id="257" r:id="rId6"/>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5" userDrawn="1">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EBECFB-168C-2647-9E6B-FB76C0926DF0}" name="Laure Herbreteau (Portland)" initials="LH(" userId="S::laure.herbreteau@portland-communications.com::36e46c9c-bf3e-4aca-8c10-ac42b8b2f4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39"/>
    <a:srgbClr val="E7ECF6"/>
    <a:srgbClr val="F8FBFE"/>
    <a:srgbClr val="90C251"/>
    <a:srgbClr val="91C351"/>
    <a:srgbClr val="91C251"/>
    <a:srgbClr val="E6EDF6"/>
    <a:srgbClr val="E6ECF6"/>
    <a:srgbClr val="3A3C42"/>
    <a:srgbClr val="F7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08" autoAdjust="0"/>
  </p:normalViewPr>
  <p:slideViewPr>
    <p:cSldViewPr snapToGrid="0" showGuides="1">
      <p:cViewPr varScale="1">
        <p:scale>
          <a:sx n="69" d="100"/>
          <a:sy n="69" d="100"/>
        </p:scale>
        <p:origin x="3750" y="72"/>
      </p:cViewPr>
      <p:guideLst>
        <p:guide orient="horz" pos="2755"/>
        <p:guide pos="2381"/>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4" d="100"/>
          <a:sy n="84" d="100"/>
        </p:scale>
        <p:origin x="16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BF3782-3D0A-4191-9D44-A95DA99652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D0837-6C83-47FB-BAAE-FB7D89494A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6C2D48-E301-4476-ABB0-69081EBAF00C}" type="datetimeFigureOut">
              <a:rPr lang="en-GB" smtClean="0"/>
              <a:t>16/05/2024</a:t>
            </a:fld>
            <a:endParaRPr lang="en-GB"/>
          </a:p>
        </p:txBody>
      </p:sp>
      <p:sp>
        <p:nvSpPr>
          <p:cNvPr id="4" name="Footer Placeholder 3">
            <a:extLst>
              <a:ext uri="{FF2B5EF4-FFF2-40B4-BE49-F238E27FC236}">
                <a16:creationId xmlns:a16="http://schemas.microsoft.com/office/drawing/2014/main" id="{91ED5C1E-DA5D-4334-A7C8-803CF62E4B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EB21F6-71BC-4F6A-A1A7-9ED5DC2579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92AB24-4A13-447B-BCF6-9C5DE699C970}" type="slidenum">
              <a:rPr lang="en-GB" smtClean="0"/>
              <a:t>‹#›</a:t>
            </a:fld>
            <a:endParaRPr lang="en-GB"/>
          </a:p>
        </p:txBody>
      </p:sp>
    </p:spTree>
    <p:extLst>
      <p:ext uri="{BB962C8B-B14F-4D97-AF65-F5344CB8AC3E}">
        <p14:creationId xmlns:p14="http://schemas.microsoft.com/office/powerpoint/2010/main" val="301260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B4417-E444-41B9-AA4C-1B8B5900465E}" type="datetimeFigureOut">
              <a:rPr lang="en-GB" smtClean="0"/>
              <a:t>16/05/2024</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90879-0163-477A-9370-0C8330D16BC1}" type="slidenum">
              <a:rPr lang="en-GB" smtClean="0"/>
              <a:t>‹#›</a:t>
            </a:fld>
            <a:endParaRPr lang="en-GB"/>
          </a:p>
        </p:txBody>
      </p:sp>
    </p:spTree>
    <p:extLst>
      <p:ext uri="{BB962C8B-B14F-4D97-AF65-F5344CB8AC3E}">
        <p14:creationId xmlns:p14="http://schemas.microsoft.com/office/powerpoint/2010/main" val="523401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Pag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031942"/>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143236"/>
      </p:ext>
    </p:extLst>
  </p:cSld>
  <p:clrMap bg1="lt1" tx1="dk1" bg2="lt2" tx2="dk2" accent1="accent1" accent2="accent2" accent3="accent3" accent4="accent4" accent5="accent5" accent6="accent6" hlink="hlink" folHlink="folHlink"/>
  <p:sldLayoutIdLst>
    <p:sldLayoutId id="2147483665" r:id="rId1"/>
  </p:sldLayoutIdLst>
  <p:transition>
    <p:fade/>
  </p:transition>
  <p:hf sldNum="0" hdr="0" dt="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81" userDrawn="1">
          <p15:clr>
            <a:srgbClr val="F26B43"/>
          </p15:clr>
        </p15:guide>
        <p15:guide id="3" pos="340" userDrawn="1">
          <p15:clr>
            <a:srgbClr val="F26B43"/>
          </p15:clr>
        </p15:guide>
        <p15:guide id="4" pos="4422" userDrawn="1">
          <p15:clr>
            <a:srgbClr val="F26B43"/>
          </p15:clr>
        </p15:guide>
        <p15:guide id="5" orient="horz" pos="6225" userDrawn="1">
          <p15:clr>
            <a:srgbClr val="F26B43"/>
          </p15:clr>
        </p15:guide>
        <p15:guide id="6" pos="2465" userDrawn="1">
          <p15:clr>
            <a:srgbClr val="F26B43"/>
          </p15:clr>
        </p15:guide>
        <p15:guide id="7" pos="2297" userDrawn="1">
          <p15:clr>
            <a:srgbClr val="F26B43"/>
          </p15:clr>
        </p15:guide>
        <p15:guide id="8" orient="horz" pos="3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hyperlink" Target="https://allunitedformg.eu/" TargetMode="External"/><Relationship Id="rId18" Type="http://schemas.openxmlformats.org/officeDocument/2006/relationships/image" Target="../media/image12.emf"/><Relationship Id="rId3" Type="http://schemas.openxmlformats.org/officeDocument/2006/relationships/image" Target="../media/image2.emf"/><Relationship Id="rId21" Type="http://schemas.openxmlformats.org/officeDocument/2006/relationships/hyperlink" Target="https://www.linkedin.com/company/allunitedformg" TargetMode="External"/><Relationship Id="rId7" Type="http://schemas.openxmlformats.org/officeDocument/2006/relationships/image" Target="cid:image002.png@01D92A78.71055FC0" TargetMode="External"/><Relationship Id="rId12" Type="http://schemas.openxmlformats.org/officeDocument/2006/relationships/image" Target="../media/image10.png"/><Relationship Id="rId17" Type="http://schemas.openxmlformats.org/officeDocument/2006/relationships/image" Target="../media/image11.emf"/><Relationship Id="rId2" Type="http://schemas.openxmlformats.org/officeDocument/2006/relationships/image" Target="../media/image1.emf"/><Relationship Id="rId16" Type="http://schemas.openxmlformats.org/officeDocument/2006/relationships/hyperlink" Target="https://twitter.com/AllUnitedforMG" TargetMode="Externa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jpeg"/><Relationship Id="rId24" Type="http://schemas.openxmlformats.org/officeDocument/2006/relationships/image" Target="../media/image17.jpg"/><Relationship Id="rId5" Type="http://schemas.openxmlformats.org/officeDocument/2006/relationships/image" Target="../media/image4.png"/><Relationship Id="rId15" Type="http://schemas.openxmlformats.org/officeDocument/2006/relationships/hyperlink" Target="https://www.instagram.com/allunitedformg" TargetMode="External"/><Relationship Id="rId23" Type="http://schemas.openxmlformats.org/officeDocument/2006/relationships/image" Target="../media/image16.png"/><Relationship Id="rId10" Type="http://schemas.openxmlformats.org/officeDocument/2006/relationships/image" Target="../media/image8.png"/><Relationship Id="rId19" Type="http://schemas.openxmlformats.org/officeDocument/2006/relationships/image" Target="../media/image13.emf"/><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hyperlink" Target="https://www.facebook.com/AllUnitedforMG/" TargetMode="Externa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58695-8198-A29F-2D41-2AAB71EEB423}"/>
              </a:ext>
            </a:extLst>
          </p:cNvPr>
          <p:cNvPicPr>
            <a:picLocks noChangeAspect="1"/>
          </p:cNvPicPr>
          <p:nvPr/>
        </p:nvPicPr>
        <p:blipFill rotWithShape="1">
          <a:blip r:embed="rId2"/>
          <a:srcRect l="33600" t="69276" r="23026" b="-6780"/>
          <a:stretch/>
        </p:blipFill>
        <p:spPr>
          <a:xfrm>
            <a:off x="-1" y="-284479"/>
            <a:ext cx="7559675" cy="3561519"/>
          </a:xfrm>
          <a:prstGeom prst="rect">
            <a:avLst/>
          </a:prstGeom>
        </p:spPr>
      </p:pic>
      <p:sp>
        <p:nvSpPr>
          <p:cNvPr id="7" name="Rectangle 6">
            <a:extLst>
              <a:ext uri="{FF2B5EF4-FFF2-40B4-BE49-F238E27FC236}">
                <a16:creationId xmlns:a16="http://schemas.microsoft.com/office/drawing/2014/main" id="{54AD5C4B-5AF6-C9E2-FBEC-1B5F0AAC76B3}"/>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8"/>
            <a:ext cx="2044700" cy="342900"/>
          </a:xfrm>
          <a:prstGeom prst="rect">
            <a:avLst/>
          </a:prstGeom>
        </p:spPr>
      </p:pic>
      <p:cxnSp>
        <p:nvCxnSpPr>
          <p:cNvPr id="8" name="Straight Connector 7">
            <a:extLst>
              <a:ext uri="{FF2B5EF4-FFF2-40B4-BE49-F238E27FC236}">
                <a16:creationId xmlns:a16="http://schemas.microsoft.com/office/drawing/2014/main" id="{F0057EDE-1288-84DF-620C-67814C92C67C}"/>
              </a:ext>
            </a:extLst>
          </p:cNvPr>
          <p:cNvCxnSpPr>
            <a:cxnSpLocks/>
          </p:cNvCxnSpPr>
          <p:nvPr/>
        </p:nvCxnSpPr>
        <p:spPr>
          <a:xfrm>
            <a:off x="3718560" y="3629106"/>
            <a:ext cx="3308514"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C07BA4-0028-C236-0D7E-E6280E385DB8}"/>
              </a:ext>
            </a:extLst>
          </p:cNvPr>
          <p:cNvSpPr txBox="1"/>
          <p:nvPr/>
        </p:nvSpPr>
        <p:spPr>
          <a:xfrm>
            <a:off x="539751" y="3445709"/>
            <a:ext cx="3106738" cy="382360"/>
          </a:xfrm>
          <a:prstGeom prst="rect">
            <a:avLst/>
          </a:prstGeom>
          <a:noFill/>
        </p:spPr>
        <p:txBody>
          <a:bodyPr wrap="square" lIns="0" tIns="0" rIns="0" bIns="0" rtlCol="0">
            <a:noAutofit/>
          </a:bodyPr>
          <a:lstStyle/>
          <a:p>
            <a:pPr algn="just">
              <a:lnSpc>
                <a:spcPct val="130000"/>
              </a:lnSpc>
              <a:spcAft>
                <a:spcPts val="600"/>
              </a:spcAft>
            </a:pPr>
            <a:r>
              <a:rPr lang="nl-NL" sz="1400" b="1" dirty="0">
                <a:solidFill>
                  <a:srgbClr val="91C351"/>
                </a:solidFill>
                <a:latin typeface="Libre Baskerville" panose="02000000000000000000" pitchFamily="2" charset="0"/>
                <a:cs typeface="Times New Roman" panose="02020603050405020304" pitchFamily="18" charset="0"/>
              </a:rPr>
              <a:t>De medische zorg te verbeteren</a:t>
            </a:r>
            <a:endParaRPr lang="en-GB" sz="1400" b="1" dirty="0">
              <a:solidFill>
                <a:srgbClr val="91C351"/>
              </a:solidFill>
              <a:latin typeface="Libre Baskerville"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C5A88CFE-C357-E561-6F1E-5AD0E6874A61}"/>
              </a:ext>
            </a:extLst>
          </p:cNvPr>
          <p:cNvSpPr txBox="1"/>
          <p:nvPr/>
        </p:nvSpPr>
        <p:spPr>
          <a:xfrm>
            <a:off x="539750" y="3809115"/>
            <a:ext cx="6480175" cy="1124991"/>
          </a:xfrm>
          <a:prstGeom prst="rect">
            <a:avLst/>
          </a:prstGeom>
          <a:noFill/>
        </p:spPr>
        <p:txBody>
          <a:bodyPr wrap="square" lIns="0" tIns="0" rIns="0" bIns="0" rtlCol="0">
            <a:noAutofit/>
          </a:bodyPr>
          <a:lstStyle/>
          <a:p>
            <a:pPr marL="171450" lvl="0" indent="-171450">
              <a:lnSpc>
                <a:spcPct val="90000"/>
              </a:lnSpc>
              <a:buClr>
                <a:srgbClr val="084839"/>
              </a:buClr>
              <a:buFont typeface="Arial" panose="020B0604020202020204" pitchFamily="34" charset="0"/>
              <a:buChar char="•"/>
            </a:pPr>
            <a:r>
              <a:rPr lang="nl-NL" sz="1200" dirty="0">
                <a:solidFill>
                  <a:srgbClr val="3A3C42"/>
                </a:solidFill>
                <a:latin typeface="Source Sans Pro" panose="020B0503030403020204" pitchFamily="34" charset="77"/>
                <a:cs typeface="Times New Roman" panose="02020603050405020304" pitchFamily="18" charset="0"/>
              </a:rPr>
              <a:t>Vergroot de kennis en expertise van zeldzame ziektes en beperk diagnosefouten door ervoor te zorgen dat zorgverstrekkers, zowel huisartsen als specialisten zoals neurologen en oogartsen voor MG, gemakkelijk toegang hebben tot informatieve hulpbronnen en materialen over de ziekte.</a:t>
            </a:r>
          </a:p>
          <a:p>
            <a:pPr marL="171450" lvl="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r>
              <a:rPr lang="nl-NL" sz="1200" dirty="0">
                <a:solidFill>
                  <a:srgbClr val="3A3C42"/>
                </a:solidFill>
                <a:latin typeface="Source Sans Pro" panose="020B0503030403020204" pitchFamily="34" charset="77"/>
                <a:cs typeface="Times New Roman" panose="02020603050405020304" pitchFamily="18" charset="0"/>
              </a:rPr>
              <a:t>Werk nauwer grensoverschrijdend samen voor de behandeling van zeldzame ziektes zoals MG, met name door ervoor te zorgen dat patiënten in aanmerking komen voor de terugbetaling van behandelingen die in een andere EU-lidstaat zijn gevolgd.</a:t>
            </a:r>
            <a:endParaRPr lang="en-GB" sz="1200" dirty="0">
              <a:solidFill>
                <a:srgbClr val="3A3C42"/>
              </a:solidFill>
              <a:latin typeface="Source Sans Pro" panose="020B0503030403020204" pitchFamily="34" charset="77"/>
              <a:cs typeface="Times New Roman" panose="02020603050405020304" pitchFamily="18" charset="0"/>
            </a:endParaRPr>
          </a:p>
        </p:txBody>
      </p:sp>
      <p:grpSp>
        <p:nvGrpSpPr>
          <p:cNvPr id="34" name="Group 33">
            <a:extLst>
              <a:ext uri="{FF2B5EF4-FFF2-40B4-BE49-F238E27FC236}">
                <a16:creationId xmlns:a16="http://schemas.microsoft.com/office/drawing/2014/main" id="{DA6FC9F1-BB24-0619-2BDF-0FB05583A3E6}"/>
              </a:ext>
            </a:extLst>
          </p:cNvPr>
          <p:cNvGrpSpPr/>
          <p:nvPr/>
        </p:nvGrpSpPr>
        <p:grpSpPr>
          <a:xfrm>
            <a:off x="539750" y="5065247"/>
            <a:ext cx="6480175" cy="1513992"/>
            <a:chOff x="539750" y="6400568"/>
            <a:chExt cx="6480175" cy="1513992"/>
          </a:xfrm>
        </p:grpSpPr>
        <p:grpSp>
          <p:nvGrpSpPr>
            <p:cNvPr id="32" name="Group 31">
              <a:extLst>
                <a:ext uri="{FF2B5EF4-FFF2-40B4-BE49-F238E27FC236}">
                  <a16:creationId xmlns:a16="http://schemas.microsoft.com/office/drawing/2014/main" id="{676C714B-AEE1-58E0-4C03-BE5A2AEE997A}"/>
                </a:ext>
              </a:extLst>
            </p:cNvPr>
            <p:cNvGrpSpPr/>
            <p:nvPr/>
          </p:nvGrpSpPr>
          <p:grpSpPr>
            <a:xfrm>
              <a:off x="588814" y="6400568"/>
              <a:ext cx="6431111" cy="382360"/>
              <a:chOff x="588814" y="6400568"/>
              <a:chExt cx="6431111" cy="382360"/>
            </a:xfrm>
          </p:grpSpPr>
          <p:cxnSp>
            <p:nvCxnSpPr>
              <p:cNvPr id="17" name="Straight Connector 16">
                <a:extLst>
                  <a:ext uri="{FF2B5EF4-FFF2-40B4-BE49-F238E27FC236}">
                    <a16:creationId xmlns:a16="http://schemas.microsoft.com/office/drawing/2014/main" id="{09E7EB07-E82A-6CBF-AB10-26A4653EF7B2}"/>
                  </a:ext>
                </a:extLst>
              </p:cNvPr>
              <p:cNvCxnSpPr>
                <a:cxnSpLocks/>
              </p:cNvCxnSpPr>
              <p:nvPr/>
            </p:nvCxnSpPr>
            <p:spPr>
              <a:xfrm>
                <a:off x="5052060" y="6573827"/>
                <a:ext cx="196786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0100DDE-65F8-89D3-9FFC-86FA1EA3C786}"/>
                  </a:ext>
                </a:extLst>
              </p:cNvPr>
              <p:cNvSpPr txBox="1"/>
              <p:nvPr/>
            </p:nvSpPr>
            <p:spPr>
              <a:xfrm>
                <a:off x="588814" y="6400568"/>
                <a:ext cx="4851866" cy="382360"/>
              </a:xfrm>
              <a:prstGeom prst="rect">
                <a:avLst/>
              </a:prstGeom>
              <a:noFill/>
            </p:spPr>
            <p:txBody>
              <a:bodyPr wrap="square" lIns="0" tIns="0" rIns="0" bIns="0" rtlCol="0">
                <a:noAutofit/>
              </a:bodyPr>
              <a:lstStyle/>
              <a:p>
                <a:pPr>
                  <a:lnSpc>
                    <a:spcPct val="130000"/>
                  </a:lnSpc>
                  <a:spcAft>
                    <a:spcPts val="600"/>
                  </a:spcAft>
                </a:pPr>
                <a:r>
                  <a:rPr lang="nl-NL" sz="1400" b="1" dirty="0">
                    <a:solidFill>
                      <a:srgbClr val="90C251"/>
                    </a:solidFill>
                    <a:latin typeface="Libre Baskerville" panose="02000000000000000000" pitchFamily="2" charset="0"/>
                    <a:cs typeface="Times New Roman" panose="02020603050405020304" pitchFamily="18" charset="0"/>
                  </a:rPr>
                  <a:t>Meer maatschappelijke zorg en ondersteuning</a:t>
                </a:r>
                <a:endParaRPr lang="es-ES" sz="1400" b="1" dirty="0">
                  <a:solidFill>
                    <a:srgbClr val="90C251"/>
                  </a:solidFill>
                  <a:latin typeface="Libre Baskerville" panose="02000000000000000000" pitchFamily="2" charset="0"/>
                  <a:cs typeface="Times New Roman" panose="02020603050405020304" pitchFamily="18" charset="0"/>
                </a:endParaRPr>
              </a:p>
            </p:txBody>
          </p:sp>
        </p:grpSp>
        <p:sp>
          <p:nvSpPr>
            <p:cNvPr id="19" name="TextBox 18">
              <a:extLst>
                <a:ext uri="{FF2B5EF4-FFF2-40B4-BE49-F238E27FC236}">
                  <a16:creationId xmlns:a16="http://schemas.microsoft.com/office/drawing/2014/main" id="{8FE2FA4E-CE6D-DE1A-1065-D85D2A44E96A}"/>
                </a:ext>
              </a:extLst>
            </p:cNvPr>
            <p:cNvSpPr txBox="1"/>
            <p:nvPr/>
          </p:nvSpPr>
          <p:spPr>
            <a:xfrm>
              <a:off x="539750" y="6789569"/>
              <a:ext cx="6480175" cy="1124991"/>
            </a:xfrm>
            <a:prstGeom prst="rect">
              <a:avLst/>
            </a:prstGeom>
            <a:noFill/>
          </p:spPr>
          <p:txBody>
            <a:bodyPr wrap="square" lIns="0" tIns="0" rIns="0" bIns="0" rtlCol="0">
              <a:noAutofit/>
            </a:bodyPr>
            <a:lstStyle/>
            <a:p>
              <a:pPr marL="171450" indent="-171450">
                <a:lnSpc>
                  <a:spcPct val="90000"/>
                </a:lnSpc>
                <a:buClr>
                  <a:srgbClr val="084839"/>
                </a:buClr>
                <a:buFont typeface="Arial" panose="020B0604020202020204" pitchFamily="34" charset="0"/>
                <a:buChar char="•"/>
              </a:pPr>
              <a:r>
                <a:rPr lang="nl-NL" sz="1200" dirty="0">
                  <a:solidFill>
                    <a:srgbClr val="3A3C42"/>
                  </a:solidFill>
                  <a:latin typeface="Source Sans Pro" panose="020B0503030403020204" pitchFamily="34" charset="77"/>
                  <a:cs typeface="Times New Roman" panose="02020603050405020304" pitchFamily="18" charset="0"/>
                </a:rPr>
                <a:t>Het bewustzijn over de ziekte bij het grote publiek vergroten door een Europese Dag voor </a:t>
              </a:r>
              <a:r>
                <a:rPr lang="nl-NL" sz="1200" dirty="0" err="1">
                  <a:solidFill>
                    <a:srgbClr val="3A3C42"/>
                  </a:solidFill>
                  <a:latin typeface="Source Sans Pro" panose="020B0503030403020204" pitchFamily="34" charset="77"/>
                  <a:cs typeface="Times New Roman" panose="02020603050405020304" pitchFamily="18" charset="0"/>
                </a:rPr>
                <a:t>myasthenia</a:t>
              </a:r>
              <a:r>
                <a:rPr lang="nl-NL" sz="1200" dirty="0">
                  <a:solidFill>
                    <a:srgbClr val="3A3C42"/>
                  </a:solidFill>
                  <a:latin typeface="Source Sans Pro" panose="020B0503030403020204" pitchFamily="34" charset="77"/>
                  <a:cs typeface="Times New Roman" panose="02020603050405020304" pitchFamily="18" charset="0"/>
                </a:rPr>
                <a:t> gravis op te richten, in samenwerking met belanghebbenden in alle EU-lidstaten.</a:t>
              </a:r>
            </a:p>
            <a:p>
              <a:pPr marL="17145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r>
                <a:rPr lang="nl-NL" sz="1200" dirty="0">
                  <a:solidFill>
                    <a:srgbClr val="3A3C42"/>
                  </a:solidFill>
                  <a:latin typeface="Source Sans Pro" panose="020B0503030403020204" pitchFamily="34" charset="77"/>
                  <a:cs typeface="Times New Roman" panose="02020603050405020304" pitchFamily="18" charset="0"/>
                </a:rPr>
                <a:t>Zorgen voor wederzijdse erkenning van de invaliditeitsstatus van MG-patiënten en de bijhorende voordelen in alle EU-lidstaten. Dit kan worden verkregen door de EU-brede 'EU-handicapkaart' in te voeren die al in acht landen wordt gebruikt.</a:t>
              </a:r>
              <a:endParaRPr lang="en-GB" sz="1200" dirty="0">
                <a:solidFill>
                  <a:srgbClr val="3A3C42"/>
                </a:solidFill>
                <a:latin typeface="Source Sans Pro" panose="020B0503030403020204" pitchFamily="34" charset="77"/>
                <a:cs typeface="Times New Roman" panose="02020603050405020304" pitchFamily="18" charset="0"/>
              </a:endParaRPr>
            </a:p>
          </p:txBody>
        </p:sp>
      </p:grpSp>
      <p:sp>
        <p:nvSpPr>
          <p:cNvPr id="21" name="TextBox 20">
            <a:extLst>
              <a:ext uri="{FF2B5EF4-FFF2-40B4-BE49-F238E27FC236}">
                <a16:creationId xmlns:a16="http://schemas.microsoft.com/office/drawing/2014/main" id="{E792B64A-50E4-B553-C129-FEF1228EBA2D}"/>
              </a:ext>
            </a:extLst>
          </p:cNvPr>
          <p:cNvSpPr txBox="1"/>
          <p:nvPr/>
        </p:nvSpPr>
        <p:spPr>
          <a:xfrm>
            <a:off x="588815" y="6548758"/>
            <a:ext cx="6025346" cy="520062"/>
          </a:xfrm>
          <a:prstGeom prst="rect">
            <a:avLst/>
          </a:prstGeom>
          <a:noFill/>
        </p:spPr>
        <p:txBody>
          <a:bodyPr wrap="square" lIns="0" tIns="0" rIns="0" bIns="0" rtlCol="0">
            <a:noAutofit/>
          </a:bodyPr>
          <a:lstStyle/>
          <a:p>
            <a:pPr>
              <a:lnSpc>
                <a:spcPct val="130000"/>
              </a:lnSpc>
              <a:spcAft>
                <a:spcPts val="600"/>
              </a:spcAft>
            </a:pPr>
            <a:r>
              <a:rPr lang="nl-NL" sz="1400" b="1" dirty="0">
                <a:solidFill>
                  <a:srgbClr val="90C251"/>
                </a:solidFill>
                <a:latin typeface="Libre Baskerville" panose="02000000000000000000" pitchFamily="2" charset="0"/>
                <a:cs typeface="Times New Roman" panose="02020603050405020304" pitchFamily="18" charset="0"/>
              </a:rPr>
              <a:t>Zorgen dat patiënten en mantelzorgers probleemloos van hun rechten gebruik kunnen maken</a:t>
            </a:r>
            <a:endParaRPr lang="en-GB" sz="1400" b="1" dirty="0">
              <a:solidFill>
                <a:srgbClr val="90C251"/>
              </a:solidFill>
              <a:latin typeface="Libre Baskerville" panose="02000000000000000000" pitchFamily="2" charset="0"/>
              <a:cs typeface="Times New Roman" panose="02020603050405020304" pitchFamily="18" charset="0"/>
            </a:endParaRPr>
          </a:p>
        </p:txBody>
      </p:sp>
      <p:sp>
        <p:nvSpPr>
          <p:cNvPr id="24" name="TextBox 23">
            <a:extLst>
              <a:ext uri="{FF2B5EF4-FFF2-40B4-BE49-F238E27FC236}">
                <a16:creationId xmlns:a16="http://schemas.microsoft.com/office/drawing/2014/main" id="{B378942F-C13E-A1A5-01A8-20B61883857B}"/>
              </a:ext>
            </a:extLst>
          </p:cNvPr>
          <p:cNvSpPr txBox="1"/>
          <p:nvPr/>
        </p:nvSpPr>
        <p:spPr>
          <a:xfrm>
            <a:off x="525450" y="7176302"/>
            <a:ext cx="6480175" cy="808023"/>
          </a:xfrm>
          <a:prstGeom prst="rect">
            <a:avLst/>
          </a:prstGeom>
          <a:noFill/>
        </p:spPr>
        <p:txBody>
          <a:bodyPr wrap="square" lIns="0" tIns="0" rIns="0" bIns="0" rtlCol="0">
            <a:noAutofit/>
          </a:bodyPr>
          <a:lstStyle/>
          <a:p>
            <a:pPr marL="171450" lvl="0" indent="-171450">
              <a:lnSpc>
                <a:spcPct val="90000"/>
              </a:lnSpc>
              <a:spcAft>
                <a:spcPts val="600"/>
              </a:spcAft>
              <a:buClr>
                <a:srgbClr val="084839"/>
              </a:buClr>
              <a:buFont typeface="Arial" panose="020B0604020202020204" pitchFamily="34" charset="0"/>
              <a:buChar char="•"/>
            </a:pPr>
            <a:r>
              <a:rPr lang="nl-NL" sz="1200" dirty="0">
                <a:solidFill>
                  <a:srgbClr val="3A3C42"/>
                </a:solidFill>
                <a:latin typeface="Source Sans Pro" panose="020B0503030403020204" pitchFamily="34" charset="77"/>
                <a:cs typeface="Times New Roman" panose="02020603050405020304" pitchFamily="18" charset="0"/>
              </a:rPr>
              <a:t>Patiënten en mantelzorgers toegang verstrekken tot hulpmiddelen die hen kunnen helpen om de ziekte te begrijpen en hun dagelijkse leven aan te passen door in te spelen op de impact ervan.</a:t>
            </a:r>
          </a:p>
          <a:p>
            <a:pPr marL="171450" lvl="0" indent="-171450">
              <a:lnSpc>
                <a:spcPct val="90000"/>
              </a:lnSpc>
              <a:spcAft>
                <a:spcPts val="600"/>
              </a:spcAft>
              <a:buClr>
                <a:srgbClr val="084839"/>
              </a:buClr>
              <a:buFont typeface="Arial" panose="020B0604020202020204" pitchFamily="34" charset="0"/>
              <a:buChar char="•"/>
            </a:pPr>
            <a:r>
              <a:rPr lang="nl-NL" sz="1200" dirty="0">
                <a:solidFill>
                  <a:srgbClr val="3A3C42"/>
                </a:solidFill>
                <a:latin typeface="Source Sans Pro" panose="020B0503030403020204" pitchFamily="34" charset="77"/>
                <a:cs typeface="Times New Roman" panose="02020603050405020304" pitchFamily="18" charset="0"/>
              </a:rPr>
              <a:t>De oprichting van expertisecentra in alle EU-lidstaten bevorderen, vooral in die landen waar er nog geen zijn.</a:t>
            </a:r>
            <a:endParaRPr lang="en-GB" sz="1200" dirty="0">
              <a:solidFill>
                <a:srgbClr val="3A3C42"/>
              </a:solidFill>
              <a:latin typeface="Source Sans Pro" panose="020B0503030403020204" pitchFamily="34" charset="77"/>
              <a:cs typeface="Times New Roman" panose="02020603050405020304" pitchFamily="18" charset="0"/>
            </a:endParaRPr>
          </a:p>
        </p:txBody>
      </p:sp>
      <p:sp>
        <p:nvSpPr>
          <p:cNvPr id="4" name="TextBox 3">
            <a:extLst>
              <a:ext uri="{FF2B5EF4-FFF2-40B4-BE49-F238E27FC236}">
                <a16:creationId xmlns:a16="http://schemas.microsoft.com/office/drawing/2014/main" id="{2D63E3A4-5F9D-9075-BB1C-B6CA93FA762E}"/>
              </a:ext>
            </a:extLst>
          </p:cNvPr>
          <p:cNvSpPr txBox="1"/>
          <p:nvPr/>
        </p:nvSpPr>
        <p:spPr>
          <a:xfrm>
            <a:off x="441620" y="1124811"/>
            <a:ext cx="6480175" cy="1345000"/>
          </a:xfrm>
          <a:prstGeom prst="rect">
            <a:avLst/>
          </a:prstGeom>
          <a:noFill/>
        </p:spPr>
        <p:txBody>
          <a:bodyPr wrap="square" lIns="0" tIns="0" rIns="0" bIns="0" rtlCol="0">
            <a:noAutofit/>
          </a:bodyPr>
          <a:lstStyle/>
          <a:p>
            <a:r>
              <a:rPr lang="nl-NL" sz="1200" b="1" dirty="0">
                <a:solidFill>
                  <a:srgbClr val="084839"/>
                </a:solidFill>
                <a:latin typeface="Libre Baskerville" panose="02000000000000000000" pitchFamily="2" charset="0"/>
                <a:cs typeface="Times New Roman" panose="02020603050405020304" pitchFamily="18" charset="0"/>
              </a:rPr>
              <a:t>Onze coalitie formuleerde zes concrete aanbevelingen om een echte verandering tot stand te brengen voor mensen die met MG en zeldzame ziektes leven. Deze aanbevelingen zijn onder meer het vergroten van de kennis, het bevorderen van grensoverschrijdende samenwerking, zorgen voor de erkenning van de ziekte, het publiek erover bewustmaken, hulpmiddelen verstrekken en expertisecentra opzetten.</a:t>
            </a:r>
            <a:endParaRPr lang="es-ES" sz="1050" b="1" dirty="0">
              <a:solidFill>
                <a:srgbClr val="084839"/>
              </a:solidFill>
              <a:latin typeface="Libre Baskerville" panose="02000000000000000000" pitchFamily="2" charset="0"/>
              <a:cs typeface="Times New Roman" panose="02020603050405020304" pitchFamily="18" charset="0"/>
            </a:endParaRPr>
          </a:p>
        </p:txBody>
      </p:sp>
      <p:sp>
        <p:nvSpPr>
          <p:cNvPr id="5" name="TextBox 34">
            <a:extLst>
              <a:ext uri="{FF2B5EF4-FFF2-40B4-BE49-F238E27FC236}">
                <a16:creationId xmlns:a16="http://schemas.microsoft.com/office/drawing/2014/main" id="{2C8548AD-42F2-BBE9-15E7-BE23FE11767C}"/>
              </a:ext>
            </a:extLst>
          </p:cNvPr>
          <p:cNvSpPr txBox="1"/>
          <p:nvPr/>
        </p:nvSpPr>
        <p:spPr>
          <a:xfrm>
            <a:off x="561196" y="8158749"/>
            <a:ext cx="6465878" cy="1124991"/>
          </a:xfrm>
          <a:prstGeom prst="rect">
            <a:avLst/>
          </a:prstGeom>
          <a:solidFill>
            <a:srgbClr val="E6EDF6"/>
          </a:solidFill>
        </p:spPr>
        <p:txBody>
          <a:bodyPr wrap="square" lIns="180000" tIns="72000" rIns="72000" bIns="72000" rtlCol="0" anchor="ctr" anchorCtr="0">
            <a:noAutofit/>
          </a:bodyPr>
          <a:lstStyle/>
          <a:p>
            <a:r>
              <a:rPr lang="nl-NL" sz="1200" b="1" dirty="0">
                <a:solidFill>
                  <a:srgbClr val="084839"/>
                </a:solidFill>
                <a:latin typeface="Libre Baskerville" panose="02000000000000000000" pitchFamily="2" charset="0"/>
                <a:cs typeface="Times New Roman" panose="02020603050405020304" pitchFamily="18" charset="0"/>
              </a:rPr>
              <a:t>Aanbevelingen zijn het resultaat van een gestructureerd proces op basis van literatuuronderzoek, workshops met deskundigen (voor patiënten) in vijf EU-lidstaten en een opgesteld </a:t>
            </a:r>
            <a:r>
              <a:rPr lang="nl-NL" sz="1200" b="1" dirty="0" err="1">
                <a:solidFill>
                  <a:srgbClr val="084839"/>
                </a:solidFill>
                <a:latin typeface="Libre Baskerville" panose="02000000000000000000" pitchFamily="2" charset="0"/>
                <a:cs typeface="Times New Roman" panose="02020603050405020304" pitchFamily="18" charset="0"/>
              </a:rPr>
              <a:t>white</a:t>
            </a:r>
            <a:r>
              <a:rPr lang="nl-NL" sz="1200" b="1" dirty="0">
                <a:solidFill>
                  <a:srgbClr val="084839"/>
                </a:solidFill>
                <a:latin typeface="Libre Baskerville" panose="02000000000000000000" pitchFamily="2" charset="0"/>
                <a:cs typeface="Times New Roman" panose="02020603050405020304" pitchFamily="18" charset="0"/>
              </a:rPr>
              <a:t> paper. We willen dat die aanbevelingen de basis vormen voor een verder debat, uitwerking en vooral acties op Europees en nationaal niveau.</a:t>
            </a:r>
            <a:endParaRPr lang="en-GB" sz="1200" b="1" dirty="0">
              <a:solidFill>
                <a:srgbClr val="084839"/>
              </a:solidFill>
              <a:latin typeface="Libre Baskerville" panose="02000000000000000000" pitchFamily="2" charset="0"/>
              <a:cs typeface="Times New Roman" panose="02020603050405020304" pitchFamily="18" charset="0"/>
            </a:endParaRPr>
          </a:p>
        </p:txBody>
      </p:sp>
      <p:sp>
        <p:nvSpPr>
          <p:cNvPr id="23" name="TextBox 22">
            <a:extLst>
              <a:ext uri="{FF2B5EF4-FFF2-40B4-BE49-F238E27FC236}">
                <a16:creationId xmlns:a16="http://schemas.microsoft.com/office/drawing/2014/main" id="{E76005A2-C3DB-04CC-74C5-DAF358FACEC8}"/>
              </a:ext>
            </a:extLst>
          </p:cNvPr>
          <p:cNvSpPr txBox="1"/>
          <p:nvPr/>
        </p:nvSpPr>
        <p:spPr>
          <a:xfrm>
            <a:off x="539746" y="2844370"/>
            <a:ext cx="6480175" cy="641367"/>
          </a:xfrm>
          <a:prstGeom prst="rect">
            <a:avLst/>
          </a:prstGeom>
          <a:noFill/>
        </p:spPr>
        <p:txBody>
          <a:bodyPr wrap="square" lIns="0" tIns="0" rIns="0" bIns="0" rtlCol="0">
            <a:noAutofit/>
          </a:bodyPr>
          <a:lstStyle/>
          <a:p>
            <a:pPr>
              <a:lnSpc>
                <a:spcPct val="90000"/>
              </a:lnSpc>
            </a:pPr>
            <a:r>
              <a:rPr lang="nl-NL" sz="1400" b="1" dirty="0">
                <a:solidFill>
                  <a:srgbClr val="084839"/>
                </a:solidFill>
                <a:latin typeface="Libre Baskerville" panose="02000000000000000000" pitchFamily="2" charset="0"/>
                <a:cs typeface="Times New Roman" panose="02020603050405020304" pitchFamily="18" charset="0"/>
              </a:rPr>
              <a:t>Onze aanbevelingen om de rol van de EU in het beheer van zeldzame ziektes te verbeteren:</a:t>
            </a:r>
            <a:endParaRPr lang="en-GB" sz="1400" b="1" dirty="0">
              <a:solidFill>
                <a:srgbClr val="084839"/>
              </a:solidFill>
              <a:latin typeface="Libre Baskerville"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21ECDA22-FD5B-BB05-E5A3-7A3CC386F806}"/>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sp>
        <p:nvSpPr>
          <p:cNvPr id="6" name="TextBox 5">
            <a:extLst>
              <a:ext uri="{FF2B5EF4-FFF2-40B4-BE49-F238E27FC236}">
                <a16:creationId xmlns:a16="http://schemas.microsoft.com/office/drawing/2014/main" id="{6695D862-B56E-877B-8134-63EFDA2F1A30}"/>
              </a:ext>
            </a:extLst>
          </p:cNvPr>
          <p:cNvSpPr txBox="1"/>
          <p:nvPr/>
        </p:nvSpPr>
        <p:spPr>
          <a:xfrm>
            <a:off x="445519" y="267183"/>
            <a:ext cx="6668633" cy="752045"/>
          </a:xfrm>
          <a:prstGeom prst="rect">
            <a:avLst/>
          </a:prstGeom>
          <a:noFill/>
        </p:spPr>
        <p:txBody>
          <a:bodyPr wrap="square" lIns="0" tIns="0" rIns="0" bIns="0" rtlCol="0">
            <a:noAutofit/>
          </a:bodyPr>
          <a:lstStyle/>
          <a:p>
            <a:pPr>
              <a:lnSpc>
                <a:spcPct val="130000"/>
              </a:lnSpc>
              <a:spcAft>
                <a:spcPts val="600"/>
              </a:spcAft>
            </a:pPr>
            <a:r>
              <a:rPr lang="es-ES" sz="4000" b="1" dirty="0" err="1">
                <a:solidFill>
                  <a:srgbClr val="90C251"/>
                </a:solidFill>
                <a:latin typeface="Sparose" panose="02000505000000020003" pitchFamily="2" charset="0"/>
                <a:cs typeface="Times New Roman" panose="02020603050405020304" pitchFamily="18" charset="0"/>
              </a:rPr>
              <a:t>Teken</a:t>
            </a:r>
            <a:r>
              <a:rPr lang="es-ES" sz="4000" b="1" dirty="0">
                <a:solidFill>
                  <a:srgbClr val="90C251"/>
                </a:solidFill>
                <a:latin typeface="Sparose" panose="02000505000000020003" pitchFamily="2" charset="0"/>
                <a:cs typeface="Times New Roman" panose="02020603050405020304" pitchFamily="18" charset="0"/>
              </a:rPr>
              <a:t> once </a:t>
            </a:r>
            <a:r>
              <a:rPr lang="es-ES" sz="4000" b="1" dirty="0" err="1">
                <a:solidFill>
                  <a:srgbClr val="90C251"/>
                </a:solidFill>
                <a:latin typeface="Sparose" panose="02000505000000020003" pitchFamily="2" charset="0"/>
                <a:cs typeface="Times New Roman" panose="02020603050405020304" pitchFamily="18" charset="0"/>
              </a:rPr>
              <a:t>petitie</a:t>
            </a:r>
            <a:endParaRPr lang="es-ES" sz="4000" b="1" dirty="0">
              <a:solidFill>
                <a:srgbClr val="90C251"/>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59787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46DB1CF-4ECD-1871-E4A6-BBA3A9295165}"/>
              </a:ext>
            </a:extLst>
          </p:cNvPr>
          <p:cNvPicPr>
            <a:picLocks noChangeAspect="1"/>
          </p:cNvPicPr>
          <p:nvPr/>
        </p:nvPicPr>
        <p:blipFill rotWithShape="1">
          <a:blip r:embed="rId2"/>
          <a:srcRect l="33600" t="87298" r="23026" b="-2132"/>
          <a:stretch/>
        </p:blipFill>
        <p:spPr>
          <a:xfrm>
            <a:off x="0" y="3498"/>
            <a:ext cx="7559675" cy="1786164"/>
          </a:xfrm>
          <a:prstGeom prst="rect">
            <a:avLst/>
          </a:prstGeom>
        </p:spPr>
      </p:pic>
      <p:sp>
        <p:nvSpPr>
          <p:cNvPr id="5" name="Rectangle 4">
            <a:extLst>
              <a:ext uri="{FF2B5EF4-FFF2-40B4-BE49-F238E27FC236}">
                <a16:creationId xmlns:a16="http://schemas.microsoft.com/office/drawing/2014/main" id="{458B7C46-BAF9-5543-C9F7-80D199C64216}"/>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9"/>
            <a:ext cx="2044700" cy="342900"/>
          </a:xfrm>
          <a:prstGeom prst="rect">
            <a:avLst/>
          </a:prstGeom>
        </p:spPr>
      </p:pic>
      <p:grpSp>
        <p:nvGrpSpPr>
          <p:cNvPr id="35" name="Group 34">
            <a:extLst>
              <a:ext uri="{FF2B5EF4-FFF2-40B4-BE49-F238E27FC236}">
                <a16:creationId xmlns:a16="http://schemas.microsoft.com/office/drawing/2014/main" id="{E941E796-0B83-A3A0-FFD0-8A83B2B86A53}"/>
              </a:ext>
            </a:extLst>
          </p:cNvPr>
          <p:cNvGrpSpPr/>
          <p:nvPr/>
        </p:nvGrpSpPr>
        <p:grpSpPr>
          <a:xfrm>
            <a:off x="604240" y="7964462"/>
            <a:ext cx="6567190" cy="1228424"/>
            <a:chOff x="539750" y="8217622"/>
            <a:chExt cx="6567190" cy="1228424"/>
          </a:xfrm>
        </p:grpSpPr>
        <p:pic>
          <p:nvPicPr>
            <p:cNvPr id="14" name="Picture 13">
              <a:extLst>
                <a:ext uri="{FF2B5EF4-FFF2-40B4-BE49-F238E27FC236}">
                  <a16:creationId xmlns:a16="http://schemas.microsoft.com/office/drawing/2014/main" id="{D3A6BFCD-428B-4FCA-9437-B56D5EC5E8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3180409" y="8245562"/>
              <a:ext cx="1219200" cy="628650"/>
            </a:xfrm>
            <a:prstGeom prst="rect">
              <a:avLst/>
            </a:prstGeom>
            <a:noFill/>
          </p:spPr>
        </p:pic>
        <p:pic>
          <p:nvPicPr>
            <p:cNvPr id="15" name="Picture 14" descr="Groupe Myasthénie auto immune (MG) | ABMM">
              <a:extLst>
                <a:ext uri="{FF2B5EF4-FFF2-40B4-BE49-F238E27FC236}">
                  <a16:creationId xmlns:a16="http://schemas.microsoft.com/office/drawing/2014/main" id="{9DAD414B-4DE6-4D8D-B76B-FEE6134D27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8280849"/>
              <a:ext cx="901068" cy="558077"/>
            </a:xfrm>
            <a:prstGeom prst="rect">
              <a:avLst/>
            </a:prstGeom>
            <a:noFill/>
          </p:spPr>
        </p:pic>
        <p:pic>
          <p:nvPicPr>
            <p:cNvPr id="17" name="Picture 16">
              <a:extLst>
                <a:ext uri="{FF2B5EF4-FFF2-40B4-BE49-F238E27FC236}">
                  <a16:creationId xmlns:a16="http://schemas.microsoft.com/office/drawing/2014/main" id="{61EE487A-53FB-4E11-AF81-7FFC0B88878D}"/>
                </a:ext>
              </a:extLst>
            </p:cNvPr>
            <p:cNvPicPr>
              <a:picLocks noChangeAspect="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5214775" y="9004404"/>
              <a:ext cx="102298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38D20338-4BAA-427F-9BD6-596DF00380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5459" y="8918996"/>
              <a:ext cx="527050" cy="527050"/>
            </a:xfrm>
            <a:prstGeom prst="rect">
              <a:avLst/>
            </a:prstGeom>
          </p:spPr>
        </p:pic>
        <p:pic>
          <p:nvPicPr>
            <p:cNvPr id="19" name="Picture 18" descr="Logo, company name&#10;&#10;Description automatically generated">
              <a:extLst>
                <a:ext uri="{FF2B5EF4-FFF2-40B4-BE49-F238E27FC236}">
                  <a16:creationId xmlns:a16="http://schemas.microsoft.com/office/drawing/2014/main" id="{B2F2D530-D9F1-4CFB-8FEE-EBA72D4C0A8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2926" y="8283345"/>
              <a:ext cx="1095375" cy="553085"/>
            </a:xfrm>
            <a:prstGeom prst="rect">
              <a:avLst/>
            </a:prstGeom>
          </p:spPr>
        </p:pic>
        <p:pic>
          <p:nvPicPr>
            <p:cNvPr id="20" name="Picture 19" descr="A picture containing text, sign, black&#10;&#10;Description automatically generated">
              <a:extLst>
                <a:ext uri="{FF2B5EF4-FFF2-40B4-BE49-F238E27FC236}">
                  <a16:creationId xmlns:a16="http://schemas.microsoft.com/office/drawing/2014/main" id="{6B7DE730-DFE2-AEBF-50F8-90D17EC0C83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1437" y="9036789"/>
              <a:ext cx="2264410" cy="291465"/>
            </a:xfrm>
            <a:prstGeom prst="rect">
              <a:avLst/>
            </a:prstGeom>
          </p:spPr>
        </p:pic>
        <p:pic>
          <p:nvPicPr>
            <p:cNvPr id="21" name="Picture 20" descr="Shape, arrow&#10;&#10;Description automatically generated">
              <a:extLst>
                <a:ext uri="{FF2B5EF4-FFF2-40B4-BE49-F238E27FC236}">
                  <a16:creationId xmlns:a16="http://schemas.microsoft.com/office/drawing/2014/main" id="{7B108656-2422-288C-3B97-FD7CD36B3AC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2410" y="8217622"/>
              <a:ext cx="684530" cy="684530"/>
            </a:xfrm>
            <a:prstGeom prst="rect">
              <a:avLst/>
            </a:prstGeom>
            <a:noFill/>
            <a:ln>
              <a:noFill/>
            </a:ln>
          </p:spPr>
        </p:pic>
      </p:grpSp>
      <p:sp>
        <p:nvSpPr>
          <p:cNvPr id="33" name="TextBox 32">
            <a:extLst>
              <a:ext uri="{FF2B5EF4-FFF2-40B4-BE49-F238E27FC236}">
                <a16:creationId xmlns:a16="http://schemas.microsoft.com/office/drawing/2014/main" id="{C8756248-A132-C3FE-ED6D-49CED9E6C30F}"/>
              </a:ext>
            </a:extLst>
          </p:cNvPr>
          <p:cNvSpPr txBox="1"/>
          <p:nvPr/>
        </p:nvSpPr>
        <p:spPr>
          <a:xfrm>
            <a:off x="498721" y="2474124"/>
            <a:ext cx="4739516" cy="938707"/>
          </a:xfrm>
          <a:prstGeom prst="rect">
            <a:avLst/>
          </a:prstGeom>
          <a:noFill/>
        </p:spPr>
        <p:txBody>
          <a:bodyPr wrap="square" lIns="0" tIns="0" rIns="0" bIns="0" rtlCol="0">
            <a:noAutofit/>
          </a:bodyPr>
          <a:lstStyle/>
          <a:p>
            <a:pPr>
              <a:lnSpc>
                <a:spcPct val="90000"/>
              </a:lnSpc>
            </a:pPr>
            <a:r>
              <a:rPr lang="nl-NL" sz="1200" dirty="0" err="1">
                <a:solidFill>
                  <a:srgbClr val="3A3C42"/>
                </a:solidFill>
                <a:latin typeface="Source Sans Pro" panose="020B0503030403020204" pitchFamily="34" charset="77"/>
                <a:cs typeface="Times New Roman" panose="02020603050405020304" pitchFamily="18" charset="0"/>
              </a:rPr>
              <a:t>Myasthenia</a:t>
            </a:r>
            <a:r>
              <a:rPr lang="nl-NL" sz="1200" dirty="0">
                <a:solidFill>
                  <a:srgbClr val="3A3C42"/>
                </a:solidFill>
                <a:latin typeface="Source Sans Pro" panose="020B0503030403020204" pitchFamily="34" charset="77"/>
                <a:cs typeface="Times New Roman" panose="02020603050405020304" pitchFamily="18" charset="0"/>
              </a:rPr>
              <a:t> gravis (MG) is een zeldzame neuromusculaire auto-immuunziekte die spierzwakte en vermoeidheid veroorzaakt. </a:t>
            </a:r>
            <a:r>
              <a:rPr lang="nl-NL" sz="1200" b="0" i="0" dirty="0">
                <a:solidFill>
                  <a:srgbClr val="393E41"/>
                </a:solidFill>
                <a:effectLst/>
                <a:latin typeface="greycliff-cf"/>
              </a:rPr>
              <a:t>Onze coalitie verenigt patiëntenorganisaties en -vertegenwoordigers uit diverse Europese landen, staat resoluut en eensgezind achter de visie van een wereld waarin elke persoon met MG en hun mantelzorgers worden begrepen, ondersteund en uitgerust om ondanks deze verborgen uitdaging hun beste leven te leiden.</a:t>
            </a:r>
            <a:endParaRPr lang="en-GB" sz="1200" i="1" dirty="0">
              <a:solidFill>
                <a:srgbClr val="3A3C42"/>
              </a:solidFill>
              <a:latin typeface="Source Sans Pro" panose="020B0503030403020204" pitchFamily="34" charset="77"/>
              <a:cs typeface="Times New Roman" panose="02020603050405020304" pitchFamily="18" charset="0"/>
            </a:endParaRPr>
          </a:p>
        </p:txBody>
      </p:sp>
      <p:pic>
        <p:nvPicPr>
          <p:cNvPr id="34" name="Picture 33">
            <a:extLst>
              <a:ext uri="{FF2B5EF4-FFF2-40B4-BE49-F238E27FC236}">
                <a16:creationId xmlns:a16="http://schemas.microsoft.com/office/drawing/2014/main" id="{F5C2CA22-C76C-166B-74FA-9143887238C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0424" y="1908918"/>
            <a:ext cx="1668735" cy="1668735"/>
          </a:xfrm>
          <a:prstGeom prst="rect">
            <a:avLst/>
          </a:prstGeom>
          <a:noFill/>
          <a:ln>
            <a:noFill/>
          </a:ln>
        </p:spPr>
      </p:pic>
      <p:cxnSp>
        <p:nvCxnSpPr>
          <p:cNvPr id="36" name="Straight Connector 35">
            <a:extLst>
              <a:ext uri="{FF2B5EF4-FFF2-40B4-BE49-F238E27FC236}">
                <a16:creationId xmlns:a16="http://schemas.microsoft.com/office/drawing/2014/main" id="{849E0131-A6B2-FA8C-2987-DD1CCC2D212D}"/>
              </a:ext>
            </a:extLst>
          </p:cNvPr>
          <p:cNvCxnSpPr/>
          <p:nvPr/>
        </p:nvCxnSpPr>
        <p:spPr>
          <a:xfrm>
            <a:off x="539750" y="37490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1D4FF5-B122-64EE-52F0-49E3DF46784C}"/>
              </a:ext>
            </a:extLst>
          </p:cNvPr>
          <p:cNvSpPr txBox="1"/>
          <p:nvPr/>
        </p:nvSpPr>
        <p:spPr>
          <a:xfrm>
            <a:off x="549429" y="3918540"/>
            <a:ext cx="5975349" cy="332761"/>
          </a:xfrm>
          <a:prstGeom prst="rect">
            <a:avLst/>
          </a:prstGeom>
          <a:noFill/>
        </p:spPr>
        <p:txBody>
          <a:bodyPr wrap="square" lIns="0" tIns="0" rIns="0" bIns="0" rtlCol="0">
            <a:noAutofit/>
          </a:bodyPr>
          <a:lstStyle/>
          <a:p>
            <a:pPr>
              <a:lnSpc>
                <a:spcPct val="90000"/>
              </a:lnSpc>
            </a:pPr>
            <a:r>
              <a:rPr lang="nl-NL" sz="1600" b="1" dirty="0">
                <a:solidFill>
                  <a:srgbClr val="084839"/>
                </a:solidFill>
                <a:latin typeface="Libre Baskerville" panose="02000000000000000000" pitchFamily="2" charset="0"/>
                <a:cs typeface="Times New Roman" panose="02020603050405020304" pitchFamily="18" charset="0"/>
              </a:rPr>
              <a:t>Doe mee met de coalitie op sociale media</a:t>
            </a:r>
            <a:endParaRPr lang="es-ES" sz="1600" b="1" dirty="0">
              <a:solidFill>
                <a:srgbClr val="084839"/>
              </a:solidFill>
              <a:latin typeface="Libre Baskerville" panose="02000000000000000000" pitchFamily="2" charset="0"/>
              <a:cs typeface="Times New Roman" panose="02020603050405020304" pitchFamily="18" charset="0"/>
            </a:endParaRPr>
          </a:p>
        </p:txBody>
      </p:sp>
      <p:cxnSp>
        <p:nvCxnSpPr>
          <p:cNvPr id="38" name="Straight Connector 37">
            <a:extLst>
              <a:ext uri="{FF2B5EF4-FFF2-40B4-BE49-F238E27FC236}">
                <a16:creationId xmlns:a16="http://schemas.microsoft.com/office/drawing/2014/main" id="{34BB8F32-E35B-0651-3320-11AF06158CC1}"/>
              </a:ext>
            </a:extLst>
          </p:cNvPr>
          <p:cNvCxnSpPr/>
          <p:nvPr/>
        </p:nvCxnSpPr>
        <p:spPr>
          <a:xfrm>
            <a:off x="657303" y="77876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E255BC1-7C00-692C-BEEC-AA235EB080B5}"/>
              </a:ext>
            </a:extLst>
          </p:cNvPr>
          <p:cNvSpPr/>
          <p:nvPr/>
        </p:nvSpPr>
        <p:spPr>
          <a:xfrm>
            <a:off x="906138" y="4303838"/>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Website: </a:t>
            </a:r>
            <a:r>
              <a:rPr lang="en-GB" sz="1400" i="1" dirty="0">
                <a:solidFill>
                  <a:srgbClr val="3A3C42"/>
                </a:solidFill>
                <a:latin typeface="Source Sans Pro" panose="020B0503030403020204" pitchFamily="34" charset="77"/>
                <a:cs typeface="Times New Roman" panose="02020603050405020304" pitchFamily="18" charset="0"/>
                <a:hlinkClick r:id="rId13">
                  <a:extLst>
                    <a:ext uri="{A12FA001-AC4F-418D-AE19-62706E023703}">
                      <ahyp:hlinkClr xmlns:ahyp="http://schemas.microsoft.com/office/drawing/2018/hyperlinkcolor" val="tx"/>
                    </a:ext>
                  </a:extLst>
                </a:hlinkClick>
              </a:rPr>
              <a:t>https://allunitedformg.eu/</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47" name="Oval 46">
            <a:extLst>
              <a:ext uri="{FF2B5EF4-FFF2-40B4-BE49-F238E27FC236}">
                <a16:creationId xmlns:a16="http://schemas.microsoft.com/office/drawing/2014/main" id="{1B110663-0FFE-1699-4835-C953D1710061}"/>
              </a:ext>
            </a:extLst>
          </p:cNvPr>
          <p:cNvSpPr/>
          <p:nvPr/>
        </p:nvSpPr>
        <p:spPr>
          <a:xfrm>
            <a:off x="557447" y="4260468"/>
            <a:ext cx="537009" cy="537009"/>
          </a:xfrm>
          <a:prstGeom prst="ellipse">
            <a:avLst/>
          </a:prstGeom>
          <a:solidFill>
            <a:srgbClr val="08483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B896697-7CC3-96C2-9FCA-7FA8894F30DC}"/>
              </a:ext>
            </a:extLst>
          </p:cNvPr>
          <p:cNvSpPr/>
          <p:nvPr/>
        </p:nvSpPr>
        <p:spPr>
          <a:xfrm>
            <a:off x="906138" y="5001752"/>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Aft>
                <a:spcPts val="600"/>
              </a:spcAft>
            </a:pPr>
            <a:r>
              <a:rPr lang="en-GB" sz="1400" i="1" dirty="0">
                <a:solidFill>
                  <a:srgbClr val="3A3C42"/>
                </a:solidFill>
                <a:latin typeface="Source Sans Pro" panose="020B0503030403020204" pitchFamily="34" charset="77"/>
                <a:cs typeface="Times New Roman" panose="02020603050405020304" pitchFamily="18" charset="0"/>
              </a:rPr>
              <a:t>Facebook: </a:t>
            </a:r>
            <a:r>
              <a:rPr lang="en-GB" sz="1400" i="1" dirty="0">
                <a:solidFill>
                  <a:srgbClr val="3A3C42"/>
                </a:solidFill>
                <a:latin typeface="Source Sans Pro" panose="020B0503030403020204" pitchFamily="34" charset="77"/>
                <a:cs typeface="Times New Roman" panose="02020603050405020304" pitchFamily="18" charset="0"/>
                <a:hlinkClick r:id="rId14">
                  <a:extLst>
                    <a:ext uri="{A12FA001-AC4F-418D-AE19-62706E023703}">
                      <ahyp:hlinkClr xmlns:ahyp="http://schemas.microsoft.com/office/drawing/2018/hyperlinkcolor" val="tx"/>
                    </a:ext>
                  </a:extLst>
                </a:hlinkClick>
              </a:rPr>
              <a:t>https://www.facebook.com/AllUnitedforMG/</a:t>
            </a:r>
            <a:endParaRPr lang="en-GB" sz="1400" i="1" dirty="0">
              <a:solidFill>
                <a:srgbClr val="3A3C42"/>
              </a:solidFill>
              <a:latin typeface="Source Sans Pro" panose="020B0503030403020204" pitchFamily="34" charset="77"/>
              <a:cs typeface="Times New Roman" panose="02020603050405020304" pitchFamily="18" charset="0"/>
            </a:endParaRPr>
          </a:p>
        </p:txBody>
      </p:sp>
      <p:sp>
        <p:nvSpPr>
          <p:cNvPr id="53" name="Rectangle 52">
            <a:extLst>
              <a:ext uri="{FF2B5EF4-FFF2-40B4-BE49-F238E27FC236}">
                <a16:creationId xmlns:a16="http://schemas.microsoft.com/office/drawing/2014/main" id="{3DBD572A-EF28-F18C-7A25-297854220FA4}"/>
              </a:ext>
            </a:extLst>
          </p:cNvPr>
          <p:cNvSpPr/>
          <p:nvPr/>
        </p:nvSpPr>
        <p:spPr>
          <a:xfrm>
            <a:off x="906138" y="5699666"/>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Instagram: </a:t>
            </a:r>
            <a:r>
              <a:rPr lang="en-GB" sz="1400" i="1" dirty="0">
                <a:solidFill>
                  <a:srgbClr val="3A3C42"/>
                </a:solidFill>
                <a:latin typeface="Source Sans Pro" panose="020B0503030403020204" pitchFamily="34" charset="77"/>
                <a:cs typeface="Times New Roman" panose="02020603050405020304" pitchFamily="18" charset="0"/>
                <a:hlinkClick r:id="rId15">
                  <a:extLst>
                    <a:ext uri="{A12FA001-AC4F-418D-AE19-62706E023703}">
                      <ahyp:hlinkClr xmlns:ahyp="http://schemas.microsoft.com/office/drawing/2018/hyperlinkcolor" val="tx"/>
                    </a:ext>
                  </a:extLst>
                </a:hlinkClick>
              </a:rPr>
              <a:t>https://www.instagram.com/allunitedformg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57" name="Rectangle 56">
            <a:extLst>
              <a:ext uri="{FF2B5EF4-FFF2-40B4-BE49-F238E27FC236}">
                <a16:creationId xmlns:a16="http://schemas.microsoft.com/office/drawing/2014/main" id="{D1DF3142-D7E4-F4AF-9724-F5F6526595BC}"/>
              </a:ext>
            </a:extLst>
          </p:cNvPr>
          <p:cNvSpPr/>
          <p:nvPr/>
        </p:nvSpPr>
        <p:spPr>
          <a:xfrm>
            <a:off x="1019015" y="6397580"/>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Twitter: </a:t>
            </a:r>
            <a:r>
              <a:rPr lang="en-GB" sz="1400" i="1" dirty="0">
                <a:solidFill>
                  <a:srgbClr val="3A3C42"/>
                </a:solidFill>
                <a:latin typeface="Source Sans Pro" panose="020B0503030403020204" pitchFamily="34" charset="77"/>
                <a:cs typeface="Times New Roman" panose="02020603050405020304" pitchFamily="18" charset="0"/>
                <a:hlinkClick r:id="rId16">
                  <a:extLst>
                    <a:ext uri="{A12FA001-AC4F-418D-AE19-62706E023703}">
                      <ahyp:hlinkClr xmlns:ahyp="http://schemas.microsoft.com/office/drawing/2018/hyperlinkcolor" val="tx"/>
                    </a:ext>
                  </a:extLst>
                </a:hlinkClick>
              </a:rPr>
              <a:t>https://twitter.com/AllUnitedforMG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grpSp>
        <p:nvGrpSpPr>
          <p:cNvPr id="85" name="Group 84">
            <a:extLst>
              <a:ext uri="{FF2B5EF4-FFF2-40B4-BE49-F238E27FC236}">
                <a16:creationId xmlns:a16="http://schemas.microsoft.com/office/drawing/2014/main" id="{FD7A287F-E235-20F6-D3B6-4D4F1062A4F2}"/>
              </a:ext>
            </a:extLst>
          </p:cNvPr>
          <p:cNvGrpSpPr/>
          <p:nvPr/>
        </p:nvGrpSpPr>
        <p:grpSpPr>
          <a:xfrm>
            <a:off x="633142" y="4361828"/>
            <a:ext cx="350211" cy="350211"/>
            <a:chOff x="-9450881" y="1692077"/>
            <a:chExt cx="5795721" cy="5795721"/>
          </a:xfrm>
          <a:solidFill>
            <a:srgbClr val="E6ECF6"/>
          </a:solidFill>
        </p:grpSpPr>
        <p:sp>
          <p:nvSpPr>
            <p:cNvPr id="67" name="Freeform 66">
              <a:extLst>
                <a:ext uri="{FF2B5EF4-FFF2-40B4-BE49-F238E27FC236}">
                  <a16:creationId xmlns:a16="http://schemas.microsoft.com/office/drawing/2014/main" id="{0AA197F4-3368-C304-17BC-AEA691A08628}"/>
                </a:ext>
              </a:extLst>
            </p:cNvPr>
            <p:cNvSpPr/>
            <p:nvPr/>
          </p:nvSpPr>
          <p:spPr>
            <a:xfrm>
              <a:off x="-9450881" y="1692077"/>
              <a:ext cx="5795721" cy="5795721"/>
            </a:xfrm>
            <a:custGeom>
              <a:avLst/>
              <a:gdLst>
                <a:gd name="connsiteX0" fmla="*/ 0 w 5795721"/>
                <a:gd name="connsiteY0" fmla="*/ 629959 h 5795721"/>
                <a:gd name="connsiteX1" fmla="*/ 0 w 5795721"/>
                <a:gd name="connsiteY1" fmla="*/ 5165764 h 5795721"/>
                <a:gd name="connsiteX2" fmla="*/ 629959 w 5795721"/>
                <a:gd name="connsiteY2" fmla="*/ 5795722 h 5795721"/>
                <a:gd name="connsiteX3" fmla="*/ 5165764 w 5795721"/>
                <a:gd name="connsiteY3" fmla="*/ 5795722 h 5795721"/>
                <a:gd name="connsiteX4" fmla="*/ 5795722 w 5795721"/>
                <a:gd name="connsiteY4" fmla="*/ 5165764 h 5795721"/>
                <a:gd name="connsiteX5" fmla="*/ 5795722 w 5795721"/>
                <a:gd name="connsiteY5" fmla="*/ 629959 h 5795721"/>
                <a:gd name="connsiteX6" fmla="*/ 5611288 w 5795721"/>
                <a:gd name="connsiteY6" fmla="*/ 184434 h 5795721"/>
                <a:gd name="connsiteX7" fmla="*/ 5165764 w 5795721"/>
                <a:gd name="connsiteY7" fmla="*/ 0 h 5795721"/>
                <a:gd name="connsiteX8" fmla="*/ 629959 w 5795721"/>
                <a:gd name="connsiteY8" fmla="*/ 0 h 5795721"/>
                <a:gd name="connsiteX9" fmla="*/ 184435 w 5795721"/>
                <a:gd name="connsiteY9" fmla="*/ 184434 h 5795721"/>
                <a:gd name="connsiteX10" fmla="*/ 0 w 5795721"/>
                <a:gd name="connsiteY10" fmla="*/ 629959 h 5795721"/>
                <a:gd name="connsiteX11" fmla="*/ 251975 w 5795721"/>
                <a:gd name="connsiteY11" fmla="*/ 1259917 h 5795721"/>
                <a:gd name="connsiteX12" fmla="*/ 5543748 w 5795721"/>
                <a:gd name="connsiteY12" fmla="*/ 1259917 h 5795721"/>
                <a:gd name="connsiteX13" fmla="*/ 5543748 w 5795721"/>
                <a:gd name="connsiteY13" fmla="*/ 5165786 h 5795721"/>
                <a:gd name="connsiteX14" fmla="*/ 5165764 w 5795721"/>
                <a:gd name="connsiteY14" fmla="*/ 5543769 h 5795721"/>
                <a:gd name="connsiteX15" fmla="*/ 629959 w 5795721"/>
                <a:gd name="connsiteY15" fmla="*/ 5543769 h 5795721"/>
                <a:gd name="connsiteX16" fmla="*/ 251975 w 5795721"/>
                <a:gd name="connsiteY16" fmla="*/ 5165786 h 5795721"/>
                <a:gd name="connsiteX17" fmla="*/ 5543748 w 5795721"/>
                <a:gd name="connsiteY17" fmla="*/ 1007942 h 5795721"/>
                <a:gd name="connsiteX18" fmla="*/ 251975 w 5795721"/>
                <a:gd name="connsiteY18" fmla="*/ 1007942 h 5795721"/>
                <a:gd name="connsiteX19" fmla="*/ 251975 w 5795721"/>
                <a:gd name="connsiteY19" fmla="*/ 629959 h 5795721"/>
                <a:gd name="connsiteX20" fmla="*/ 362713 w 5795721"/>
                <a:gd name="connsiteY20" fmla="*/ 362713 h 5795721"/>
                <a:gd name="connsiteX21" fmla="*/ 629959 w 5795721"/>
                <a:gd name="connsiteY21" fmla="*/ 251975 h 5795721"/>
                <a:gd name="connsiteX22" fmla="*/ 5165764 w 5795721"/>
                <a:gd name="connsiteY22" fmla="*/ 251975 h 5795721"/>
                <a:gd name="connsiteX23" fmla="*/ 5433009 w 5795721"/>
                <a:gd name="connsiteY23" fmla="*/ 362713 h 5795721"/>
                <a:gd name="connsiteX24" fmla="*/ 5543748 w 5795721"/>
                <a:gd name="connsiteY24" fmla="*/ 629959 h 57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95721" h="5795721">
                  <a:moveTo>
                    <a:pt x="0" y="629959"/>
                  </a:moveTo>
                  <a:lnTo>
                    <a:pt x="0" y="5165764"/>
                  </a:lnTo>
                  <a:cubicBezTo>
                    <a:pt x="0" y="5513628"/>
                    <a:pt x="282095" y="5795722"/>
                    <a:pt x="629959" y="5795722"/>
                  </a:cubicBezTo>
                  <a:lnTo>
                    <a:pt x="5165764" y="5795722"/>
                  </a:lnTo>
                  <a:cubicBezTo>
                    <a:pt x="5513628" y="5795722"/>
                    <a:pt x="5795722" y="5513628"/>
                    <a:pt x="5795722" y="5165764"/>
                  </a:cubicBezTo>
                  <a:lnTo>
                    <a:pt x="5795722" y="629959"/>
                  </a:lnTo>
                  <a:cubicBezTo>
                    <a:pt x="5795722" y="462900"/>
                    <a:pt x="5729322" y="302635"/>
                    <a:pt x="5611288" y="184434"/>
                  </a:cubicBezTo>
                  <a:cubicBezTo>
                    <a:pt x="5493087" y="66396"/>
                    <a:pt x="5332822" y="0"/>
                    <a:pt x="5165764" y="0"/>
                  </a:cubicBezTo>
                  <a:lnTo>
                    <a:pt x="629959" y="0"/>
                  </a:lnTo>
                  <a:cubicBezTo>
                    <a:pt x="462901" y="0"/>
                    <a:pt x="302635" y="66400"/>
                    <a:pt x="184435" y="184434"/>
                  </a:cubicBezTo>
                  <a:cubicBezTo>
                    <a:pt x="66396" y="302635"/>
                    <a:pt x="0" y="462900"/>
                    <a:pt x="0" y="629959"/>
                  </a:cubicBezTo>
                  <a:close/>
                  <a:moveTo>
                    <a:pt x="251975" y="1259917"/>
                  </a:moveTo>
                  <a:lnTo>
                    <a:pt x="5543748" y="1259917"/>
                  </a:lnTo>
                  <a:lnTo>
                    <a:pt x="5543748" y="5165786"/>
                  </a:lnTo>
                  <a:cubicBezTo>
                    <a:pt x="5543748" y="5374562"/>
                    <a:pt x="5374540" y="5543769"/>
                    <a:pt x="5165764" y="5543769"/>
                  </a:cubicBezTo>
                  <a:lnTo>
                    <a:pt x="629959" y="5543769"/>
                  </a:lnTo>
                  <a:cubicBezTo>
                    <a:pt x="421182" y="5543769"/>
                    <a:pt x="251975" y="5374562"/>
                    <a:pt x="251975" y="5165786"/>
                  </a:cubicBezTo>
                  <a:close/>
                  <a:moveTo>
                    <a:pt x="5543748" y="1007942"/>
                  </a:moveTo>
                  <a:lnTo>
                    <a:pt x="251975" y="1007942"/>
                  </a:lnTo>
                  <a:lnTo>
                    <a:pt x="251975" y="629959"/>
                  </a:lnTo>
                  <a:cubicBezTo>
                    <a:pt x="251975" y="529683"/>
                    <a:pt x="291798" y="433537"/>
                    <a:pt x="362713" y="362713"/>
                  </a:cubicBezTo>
                  <a:cubicBezTo>
                    <a:pt x="433543" y="291799"/>
                    <a:pt x="529685" y="251975"/>
                    <a:pt x="629959" y="251975"/>
                  </a:cubicBezTo>
                  <a:lnTo>
                    <a:pt x="5165764" y="251975"/>
                  </a:lnTo>
                  <a:cubicBezTo>
                    <a:pt x="5266040" y="251975"/>
                    <a:pt x="5362186" y="291798"/>
                    <a:pt x="5433009" y="362713"/>
                  </a:cubicBezTo>
                  <a:cubicBezTo>
                    <a:pt x="5503923" y="433543"/>
                    <a:pt x="5543748" y="529685"/>
                    <a:pt x="5543748" y="629959"/>
                  </a:cubicBezTo>
                  <a:close/>
                </a:path>
              </a:pathLst>
            </a:custGeom>
            <a:grpFill/>
            <a:ln w="3175" cap="flat">
              <a:solidFill>
                <a:srgbClr val="E6ECF6"/>
              </a:solid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D8BF24-42B6-ED64-EE87-C94F7E82E00C}"/>
                </a:ext>
              </a:extLst>
            </p:cNvPr>
            <p:cNvSpPr/>
            <p:nvPr/>
          </p:nvSpPr>
          <p:spPr>
            <a:xfrm>
              <a:off x="-8946910" y="2196027"/>
              <a:ext cx="252017" cy="252017"/>
            </a:xfrm>
            <a:custGeom>
              <a:avLst/>
              <a:gdLst>
                <a:gd name="connsiteX0" fmla="*/ 252018 w 252017"/>
                <a:gd name="connsiteY0" fmla="*/ 126009 h 252017"/>
                <a:gd name="connsiteX1" fmla="*/ 126009 w 252017"/>
                <a:gd name="connsiteY1" fmla="*/ 252018 h 252017"/>
                <a:gd name="connsiteX2" fmla="*/ 0 w 252017"/>
                <a:gd name="connsiteY2" fmla="*/ 126009 h 252017"/>
                <a:gd name="connsiteX3" fmla="*/ 126009 w 252017"/>
                <a:gd name="connsiteY3" fmla="*/ 0 h 252017"/>
                <a:gd name="connsiteX4" fmla="*/ 252018 w 252017"/>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17" h="252017">
                  <a:moveTo>
                    <a:pt x="252018" y="126009"/>
                  </a:moveTo>
                  <a:cubicBezTo>
                    <a:pt x="252018" y="195573"/>
                    <a:pt x="195573" y="252018"/>
                    <a:pt x="126009" y="252018"/>
                  </a:cubicBezTo>
                  <a:cubicBezTo>
                    <a:pt x="56445" y="252018"/>
                    <a:pt x="0" y="195573"/>
                    <a:pt x="0" y="126009"/>
                  </a:cubicBezTo>
                  <a:cubicBezTo>
                    <a:pt x="0" y="56445"/>
                    <a:pt x="56445" y="0"/>
                    <a:pt x="126009" y="0"/>
                  </a:cubicBezTo>
                  <a:cubicBezTo>
                    <a:pt x="195573" y="0"/>
                    <a:pt x="252018" y="56445"/>
                    <a:pt x="252018" y="126009"/>
                  </a:cubicBezTo>
                </a:path>
              </a:pathLst>
            </a:custGeom>
            <a:grpFill/>
            <a:ln w="3175" cap="flat">
              <a:solidFill>
                <a:srgbClr val="E6ECF6"/>
              </a:solid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E1FFEE6-5C43-DC1D-3ED8-4C5D9E4AD7BA}"/>
                </a:ext>
              </a:extLst>
            </p:cNvPr>
            <p:cNvSpPr/>
            <p:nvPr/>
          </p:nvSpPr>
          <p:spPr>
            <a:xfrm>
              <a:off x="-8442960" y="2196027"/>
              <a:ext cx="251974" cy="252017"/>
            </a:xfrm>
            <a:custGeom>
              <a:avLst/>
              <a:gdLst>
                <a:gd name="connsiteX0" fmla="*/ 251975 w 251974"/>
                <a:gd name="connsiteY0" fmla="*/ 126009 h 252017"/>
                <a:gd name="connsiteX1" fmla="*/ 126009 w 251974"/>
                <a:gd name="connsiteY1" fmla="*/ 252018 h 252017"/>
                <a:gd name="connsiteX2" fmla="*/ 0 w 251974"/>
                <a:gd name="connsiteY2" fmla="*/ 126009 h 252017"/>
                <a:gd name="connsiteX3" fmla="*/ 126009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6009" y="252018"/>
                  </a:cubicBezTo>
                  <a:cubicBezTo>
                    <a:pt x="56403" y="252018"/>
                    <a:pt x="0" y="195573"/>
                    <a:pt x="0" y="126009"/>
                  </a:cubicBezTo>
                  <a:cubicBezTo>
                    <a:pt x="0" y="56445"/>
                    <a:pt x="56403" y="0"/>
                    <a:pt x="126009" y="0"/>
                  </a:cubicBezTo>
                  <a:cubicBezTo>
                    <a:pt x="195573"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40334CFA-E7A7-96B0-9629-C9E6F0947D84}"/>
                </a:ext>
              </a:extLst>
            </p:cNvPr>
            <p:cNvSpPr/>
            <p:nvPr/>
          </p:nvSpPr>
          <p:spPr>
            <a:xfrm>
              <a:off x="-7938946" y="2196027"/>
              <a:ext cx="251974" cy="252017"/>
            </a:xfrm>
            <a:custGeom>
              <a:avLst/>
              <a:gdLst>
                <a:gd name="connsiteX0" fmla="*/ 251975 w 251974"/>
                <a:gd name="connsiteY0" fmla="*/ 126009 h 252017"/>
                <a:gd name="connsiteX1" fmla="*/ 125966 w 251974"/>
                <a:gd name="connsiteY1" fmla="*/ 252018 h 252017"/>
                <a:gd name="connsiteX2" fmla="*/ 0 w 251974"/>
                <a:gd name="connsiteY2" fmla="*/ 126009 h 252017"/>
                <a:gd name="connsiteX3" fmla="*/ 125966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5966" y="252018"/>
                  </a:cubicBezTo>
                  <a:cubicBezTo>
                    <a:pt x="56402" y="252018"/>
                    <a:pt x="0" y="195573"/>
                    <a:pt x="0" y="126009"/>
                  </a:cubicBezTo>
                  <a:cubicBezTo>
                    <a:pt x="0" y="56445"/>
                    <a:pt x="56403" y="0"/>
                    <a:pt x="125966" y="0"/>
                  </a:cubicBezTo>
                  <a:cubicBezTo>
                    <a:pt x="195572"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DEF738C-AA3B-B962-D0E6-37397B830B5E}"/>
                </a:ext>
              </a:extLst>
            </p:cNvPr>
            <p:cNvSpPr/>
            <p:nvPr/>
          </p:nvSpPr>
          <p:spPr>
            <a:xfrm>
              <a:off x="-8946845" y="3204099"/>
              <a:ext cx="1763780" cy="1763823"/>
            </a:xfrm>
            <a:custGeom>
              <a:avLst/>
              <a:gdLst>
                <a:gd name="connsiteX0" fmla="*/ 1763780 w 1763780"/>
                <a:gd name="connsiteY0" fmla="*/ 1385840 h 1763823"/>
                <a:gd name="connsiteX1" fmla="*/ 1763780 w 1763780"/>
                <a:gd name="connsiteY1" fmla="*/ 377984 h 1763823"/>
                <a:gd name="connsiteX2" fmla="*/ 1385797 w 1763780"/>
                <a:gd name="connsiteY2" fmla="*/ 0 h 1763823"/>
                <a:gd name="connsiteX3" fmla="*/ 377984 w 1763780"/>
                <a:gd name="connsiteY3" fmla="*/ 0 h 1763823"/>
                <a:gd name="connsiteX4" fmla="*/ 0 w 1763780"/>
                <a:gd name="connsiteY4" fmla="*/ 377984 h 1763823"/>
                <a:gd name="connsiteX5" fmla="*/ 0 w 1763780"/>
                <a:gd name="connsiteY5" fmla="*/ 1385840 h 1763823"/>
                <a:gd name="connsiteX6" fmla="*/ 377984 w 1763780"/>
                <a:gd name="connsiteY6" fmla="*/ 1763823 h 1763823"/>
                <a:gd name="connsiteX7" fmla="*/ 1385797 w 1763780"/>
                <a:gd name="connsiteY7" fmla="*/ 1763823 h 1763823"/>
                <a:gd name="connsiteX8" fmla="*/ 1763780 w 1763780"/>
                <a:gd name="connsiteY8" fmla="*/ 1385840 h 1763823"/>
                <a:gd name="connsiteX9" fmla="*/ 1511935 w 1763780"/>
                <a:gd name="connsiteY9" fmla="*/ 377984 h 1763823"/>
                <a:gd name="connsiteX10" fmla="*/ 1511935 w 1763780"/>
                <a:gd name="connsiteY10" fmla="*/ 1385840 h 1763823"/>
                <a:gd name="connsiteX11" fmla="*/ 1385797 w 1763780"/>
                <a:gd name="connsiteY11" fmla="*/ 1511935 h 1763823"/>
                <a:gd name="connsiteX12" fmla="*/ 377984 w 1763780"/>
                <a:gd name="connsiteY12" fmla="*/ 1511935 h 1763823"/>
                <a:gd name="connsiteX13" fmla="*/ 251845 w 1763780"/>
                <a:gd name="connsiteY13" fmla="*/ 1385840 h 1763823"/>
                <a:gd name="connsiteX14" fmla="*/ 251845 w 1763780"/>
                <a:gd name="connsiteY14" fmla="*/ 377984 h 1763823"/>
                <a:gd name="connsiteX15" fmla="*/ 377984 w 1763780"/>
                <a:gd name="connsiteY15" fmla="*/ 251888 h 1763823"/>
                <a:gd name="connsiteX16" fmla="*/ 1385797 w 1763780"/>
                <a:gd name="connsiteY16" fmla="*/ 251888 h 1763823"/>
                <a:gd name="connsiteX17" fmla="*/ 1511935 w 1763780"/>
                <a:gd name="connsiteY17" fmla="*/ 377984 h 176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3780" h="1763823">
                  <a:moveTo>
                    <a:pt x="1763780" y="1385840"/>
                  </a:moveTo>
                  <a:lnTo>
                    <a:pt x="1763780" y="377984"/>
                  </a:lnTo>
                  <a:cubicBezTo>
                    <a:pt x="1763780" y="169164"/>
                    <a:pt x="1594616" y="0"/>
                    <a:pt x="1385797" y="0"/>
                  </a:cubicBezTo>
                  <a:lnTo>
                    <a:pt x="377984" y="0"/>
                  </a:lnTo>
                  <a:cubicBezTo>
                    <a:pt x="169164" y="0"/>
                    <a:pt x="0" y="169164"/>
                    <a:pt x="0" y="377984"/>
                  </a:cubicBezTo>
                  <a:lnTo>
                    <a:pt x="0" y="1385840"/>
                  </a:lnTo>
                  <a:cubicBezTo>
                    <a:pt x="0" y="1594616"/>
                    <a:pt x="169164" y="1763823"/>
                    <a:pt x="377984" y="1763823"/>
                  </a:cubicBezTo>
                  <a:lnTo>
                    <a:pt x="1385797" y="1763823"/>
                  </a:lnTo>
                  <a:cubicBezTo>
                    <a:pt x="1594616" y="1763823"/>
                    <a:pt x="1763780" y="1594616"/>
                    <a:pt x="1763780" y="1385840"/>
                  </a:cubicBezTo>
                  <a:close/>
                  <a:moveTo>
                    <a:pt x="1511935" y="377984"/>
                  </a:moveTo>
                  <a:lnTo>
                    <a:pt x="1511935" y="1385840"/>
                  </a:lnTo>
                  <a:cubicBezTo>
                    <a:pt x="1511935" y="1455530"/>
                    <a:pt x="1455532" y="1511935"/>
                    <a:pt x="1385797" y="1511935"/>
                  </a:cubicBezTo>
                  <a:lnTo>
                    <a:pt x="377984" y="1511935"/>
                  </a:lnTo>
                  <a:cubicBezTo>
                    <a:pt x="308251" y="1511935"/>
                    <a:pt x="251845" y="1455532"/>
                    <a:pt x="251845" y="1385840"/>
                  </a:cubicBezTo>
                  <a:lnTo>
                    <a:pt x="251845" y="377984"/>
                  </a:lnTo>
                  <a:cubicBezTo>
                    <a:pt x="251845" y="308293"/>
                    <a:pt x="308248" y="251888"/>
                    <a:pt x="377984" y="251888"/>
                  </a:cubicBezTo>
                  <a:lnTo>
                    <a:pt x="1385797" y="251888"/>
                  </a:lnTo>
                  <a:cubicBezTo>
                    <a:pt x="1455529" y="251888"/>
                    <a:pt x="1511935" y="308291"/>
                    <a:pt x="1511935" y="377984"/>
                  </a:cubicBezTo>
                  <a:close/>
                </a:path>
              </a:pathLst>
            </a:custGeom>
            <a:grpFill/>
            <a:ln w="3175" cap="flat">
              <a:solidFill>
                <a:srgbClr val="E6ECF6"/>
              </a:solid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FF2BFF7-813A-34D8-531C-761D5335F380}"/>
                </a:ext>
              </a:extLst>
            </p:cNvPr>
            <p:cNvSpPr/>
            <p:nvPr/>
          </p:nvSpPr>
          <p:spPr>
            <a:xfrm>
              <a:off x="-8946953" y="5219919"/>
              <a:ext cx="4787865" cy="1763952"/>
            </a:xfrm>
            <a:custGeom>
              <a:avLst/>
              <a:gdLst>
                <a:gd name="connsiteX0" fmla="*/ 4787866 w 4787865"/>
                <a:gd name="connsiteY0" fmla="*/ 1385969 h 1763952"/>
                <a:gd name="connsiteX1" fmla="*/ 4787866 w 4787865"/>
                <a:gd name="connsiteY1" fmla="*/ 377984 h 1763952"/>
                <a:gd name="connsiteX2" fmla="*/ 4409882 w 4787865"/>
                <a:gd name="connsiteY2" fmla="*/ 0 h 1763952"/>
                <a:gd name="connsiteX3" fmla="*/ 377984 w 4787865"/>
                <a:gd name="connsiteY3" fmla="*/ 0 h 1763952"/>
                <a:gd name="connsiteX4" fmla="*/ 0 w 4787865"/>
                <a:gd name="connsiteY4" fmla="*/ 377984 h 1763952"/>
                <a:gd name="connsiteX5" fmla="*/ 0 w 4787865"/>
                <a:gd name="connsiteY5" fmla="*/ 1385969 h 1763952"/>
                <a:gd name="connsiteX6" fmla="*/ 377984 w 4787865"/>
                <a:gd name="connsiteY6" fmla="*/ 1763953 h 1763952"/>
                <a:gd name="connsiteX7" fmla="*/ 4409882 w 4787865"/>
                <a:gd name="connsiteY7" fmla="*/ 1763953 h 1763952"/>
                <a:gd name="connsiteX8" fmla="*/ 4787866 w 4787865"/>
                <a:gd name="connsiteY8" fmla="*/ 1385969 h 1763952"/>
                <a:gd name="connsiteX9" fmla="*/ 4535848 w 4787865"/>
                <a:gd name="connsiteY9" fmla="*/ 377984 h 1763952"/>
                <a:gd name="connsiteX10" fmla="*/ 4535848 w 4787865"/>
                <a:gd name="connsiteY10" fmla="*/ 1385969 h 1763952"/>
                <a:gd name="connsiteX11" fmla="*/ 4409882 w 4787865"/>
                <a:gd name="connsiteY11" fmla="*/ 1511935 h 1763952"/>
                <a:gd name="connsiteX12" fmla="*/ 377984 w 4787865"/>
                <a:gd name="connsiteY12" fmla="*/ 1511935 h 1763952"/>
                <a:gd name="connsiteX13" fmla="*/ 252018 w 4787865"/>
                <a:gd name="connsiteY13" fmla="*/ 1385969 h 1763952"/>
                <a:gd name="connsiteX14" fmla="*/ 252018 w 4787865"/>
                <a:gd name="connsiteY14" fmla="*/ 377984 h 1763952"/>
                <a:gd name="connsiteX15" fmla="*/ 377984 w 4787865"/>
                <a:gd name="connsiteY15" fmla="*/ 252018 h 1763952"/>
                <a:gd name="connsiteX16" fmla="*/ 4409882 w 4787865"/>
                <a:gd name="connsiteY16" fmla="*/ 252018 h 1763952"/>
                <a:gd name="connsiteX17" fmla="*/ 4535848 w 4787865"/>
                <a:gd name="connsiteY17" fmla="*/ 377984 h 1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865" h="1763952">
                  <a:moveTo>
                    <a:pt x="4787866" y="1385969"/>
                  </a:moveTo>
                  <a:lnTo>
                    <a:pt x="4787866" y="377984"/>
                  </a:lnTo>
                  <a:cubicBezTo>
                    <a:pt x="4787866" y="169207"/>
                    <a:pt x="4618659" y="0"/>
                    <a:pt x="4409882" y="0"/>
                  </a:cubicBezTo>
                  <a:lnTo>
                    <a:pt x="377984" y="0"/>
                  </a:lnTo>
                  <a:cubicBezTo>
                    <a:pt x="169207" y="0"/>
                    <a:pt x="0" y="169207"/>
                    <a:pt x="0" y="377984"/>
                  </a:cubicBezTo>
                  <a:lnTo>
                    <a:pt x="0" y="1385969"/>
                  </a:lnTo>
                  <a:cubicBezTo>
                    <a:pt x="0" y="1594746"/>
                    <a:pt x="169207" y="1763953"/>
                    <a:pt x="377984" y="1763953"/>
                  </a:cubicBezTo>
                  <a:lnTo>
                    <a:pt x="4409882" y="1763953"/>
                  </a:lnTo>
                  <a:cubicBezTo>
                    <a:pt x="4618659" y="1763953"/>
                    <a:pt x="4787866" y="1594746"/>
                    <a:pt x="4787866" y="1385969"/>
                  </a:cubicBezTo>
                  <a:close/>
                  <a:moveTo>
                    <a:pt x="4535848" y="377984"/>
                  </a:moveTo>
                  <a:lnTo>
                    <a:pt x="4535848" y="1385969"/>
                  </a:lnTo>
                  <a:cubicBezTo>
                    <a:pt x="4535848" y="1455491"/>
                    <a:pt x="4479404" y="1511935"/>
                    <a:pt x="4409882" y="1511935"/>
                  </a:cubicBezTo>
                  <a:lnTo>
                    <a:pt x="377984" y="1511935"/>
                  </a:lnTo>
                  <a:cubicBezTo>
                    <a:pt x="308462" y="1511935"/>
                    <a:pt x="252018" y="1455490"/>
                    <a:pt x="252018" y="1385969"/>
                  </a:cubicBezTo>
                  <a:lnTo>
                    <a:pt x="252018" y="377984"/>
                  </a:lnTo>
                  <a:cubicBezTo>
                    <a:pt x="252018" y="308462"/>
                    <a:pt x="308463" y="252018"/>
                    <a:pt x="377984" y="252018"/>
                  </a:cubicBezTo>
                  <a:lnTo>
                    <a:pt x="4409882" y="252018"/>
                  </a:lnTo>
                  <a:cubicBezTo>
                    <a:pt x="4479404" y="252018"/>
                    <a:pt x="4535848" y="308463"/>
                    <a:pt x="4535848" y="377984"/>
                  </a:cubicBezTo>
                  <a:close/>
                </a:path>
              </a:pathLst>
            </a:custGeom>
            <a:grpFill/>
            <a:ln w="3175" cap="flat">
              <a:solidFill>
                <a:srgbClr val="E6ECF6"/>
              </a:solid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D3E12A0-A22D-0367-D051-0F1E983FBE9E}"/>
                </a:ext>
              </a:extLst>
            </p:cNvPr>
            <p:cNvSpPr/>
            <p:nvPr/>
          </p:nvSpPr>
          <p:spPr>
            <a:xfrm>
              <a:off x="-6930982" y="3204012"/>
              <a:ext cx="755967" cy="251974"/>
            </a:xfrm>
            <a:custGeom>
              <a:avLst/>
              <a:gdLst>
                <a:gd name="connsiteX0" fmla="*/ 126009 w 755967"/>
                <a:gd name="connsiteY0" fmla="*/ 251975 h 251974"/>
                <a:gd name="connsiteX1" fmla="*/ 629959 w 755967"/>
                <a:gd name="connsiteY1" fmla="*/ 251975 h 251974"/>
                <a:gd name="connsiteX2" fmla="*/ 755968 w 755967"/>
                <a:gd name="connsiteY2" fmla="*/ 125966 h 251974"/>
                <a:gd name="connsiteX3" fmla="*/ 629959 w 755967"/>
                <a:gd name="connsiteY3" fmla="*/ 0 h 251974"/>
                <a:gd name="connsiteX4" fmla="*/ 126009 w 755967"/>
                <a:gd name="connsiteY4" fmla="*/ 0 h 251974"/>
                <a:gd name="connsiteX5" fmla="*/ 0 w 755967"/>
                <a:gd name="connsiteY5" fmla="*/ 125966 h 251974"/>
                <a:gd name="connsiteX6" fmla="*/ 126009 w 755967"/>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 h="251974">
                  <a:moveTo>
                    <a:pt x="126009" y="251975"/>
                  </a:moveTo>
                  <a:lnTo>
                    <a:pt x="629959" y="251975"/>
                  </a:lnTo>
                  <a:cubicBezTo>
                    <a:pt x="699522" y="251975"/>
                    <a:pt x="755968" y="195530"/>
                    <a:pt x="755968" y="125966"/>
                  </a:cubicBezTo>
                  <a:cubicBezTo>
                    <a:pt x="755968" y="56444"/>
                    <a:pt x="699522" y="0"/>
                    <a:pt x="629959"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0D4992F6-FE1F-23A0-83A6-E99E1A345EF3}"/>
                </a:ext>
              </a:extLst>
            </p:cNvPr>
            <p:cNvSpPr/>
            <p:nvPr/>
          </p:nvSpPr>
          <p:spPr>
            <a:xfrm>
              <a:off x="-5923061" y="3204012"/>
              <a:ext cx="1763953" cy="251974"/>
            </a:xfrm>
            <a:custGeom>
              <a:avLst/>
              <a:gdLst>
                <a:gd name="connsiteX0" fmla="*/ 126009 w 1763953"/>
                <a:gd name="connsiteY0" fmla="*/ 251975 h 251974"/>
                <a:gd name="connsiteX1" fmla="*/ 1637944 w 1763953"/>
                <a:gd name="connsiteY1" fmla="*/ 251975 h 251974"/>
                <a:gd name="connsiteX2" fmla="*/ 1763953 w 1763953"/>
                <a:gd name="connsiteY2" fmla="*/ 125966 h 251974"/>
                <a:gd name="connsiteX3" fmla="*/ 1637944 w 1763953"/>
                <a:gd name="connsiteY3" fmla="*/ 0 h 251974"/>
                <a:gd name="connsiteX4" fmla="*/ 126009 w 1763953"/>
                <a:gd name="connsiteY4" fmla="*/ 0 h 251974"/>
                <a:gd name="connsiteX5" fmla="*/ 0 w 1763953"/>
                <a:gd name="connsiteY5" fmla="*/ 125966 h 251974"/>
                <a:gd name="connsiteX6" fmla="*/ 126009 w 1763953"/>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3953" h="251974">
                  <a:moveTo>
                    <a:pt x="126009" y="251975"/>
                  </a:moveTo>
                  <a:lnTo>
                    <a:pt x="1637944" y="251975"/>
                  </a:lnTo>
                  <a:cubicBezTo>
                    <a:pt x="1707508" y="251975"/>
                    <a:pt x="1763953" y="195530"/>
                    <a:pt x="1763953" y="125966"/>
                  </a:cubicBezTo>
                  <a:cubicBezTo>
                    <a:pt x="1763953" y="56444"/>
                    <a:pt x="1707508" y="0"/>
                    <a:pt x="1637944"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E4CA535C-CB7B-A49D-0008-E52AE8EEDF3D}"/>
                </a:ext>
              </a:extLst>
            </p:cNvPr>
            <p:cNvSpPr/>
            <p:nvPr/>
          </p:nvSpPr>
          <p:spPr>
            <a:xfrm>
              <a:off x="-6930831" y="3707984"/>
              <a:ext cx="2771895" cy="252017"/>
            </a:xfrm>
            <a:custGeom>
              <a:avLst/>
              <a:gdLst>
                <a:gd name="connsiteX0" fmla="*/ 125966 w 2771895"/>
                <a:gd name="connsiteY0" fmla="*/ 252018 h 252017"/>
                <a:gd name="connsiteX1" fmla="*/ 2645930 w 2771895"/>
                <a:gd name="connsiteY1" fmla="*/ 252018 h 252017"/>
                <a:gd name="connsiteX2" fmla="*/ 2771896 w 2771895"/>
                <a:gd name="connsiteY2" fmla="*/ 126009 h 252017"/>
                <a:gd name="connsiteX3" fmla="*/ 2645930 w 2771895"/>
                <a:gd name="connsiteY3" fmla="*/ 0 h 252017"/>
                <a:gd name="connsiteX4" fmla="*/ 125966 w 2771895"/>
                <a:gd name="connsiteY4" fmla="*/ 0 h 252017"/>
                <a:gd name="connsiteX5" fmla="*/ 0 w 2771895"/>
                <a:gd name="connsiteY5" fmla="*/ 126009 h 252017"/>
                <a:gd name="connsiteX6" fmla="*/ 125966 w 2771895"/>
                <a:gd name="connsiteY6" fmla="*/ 252018 h 2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2017">
                  <a:moveTo>
                    <a:pt x="125966" y="252018"/>
                  </a:moveTo>
                  <a:lnTo>
                    <a:pt x="2645930" y="252018"/>
                  </a:lnTo>
                  <a:cubicBezTo>
                    <a:pt x="2715410" y="252018"/>
                    <a:pt x="2771896" y="195573"/>
                    <a:pt x="2771896" y="126009"/>
                  </a:cubicBezTo>
                  <a:cubicBezTo>
                    <a:pt x="2771896" y="56445"/>
                    <a:pt x="2715408" y="0"/>
                    <a:pt x="2645930" y="0"/>
                  </a:cubicBezTo>
                  <a:lnTo>
                    <a:pt x="125966" y="0"/>
                  </a:lnTo>
                  <a:cubicBezTo>
                    <a:pt x="56486" y="0"/>
                    <a:pt x="0" y="56445"/>
                    <a:pt x="0" y="126009"/>
                  </a:cubicBezTo>
                  <a:cubicBezTo>
                    <a:pt x="0" y="195573"/>
                    <a:pt x="56487" y="252018"/>
                    <a:pt x="125966" y="252018"/>
                  </a:cubicBezTo>
                  <a:close/>
                </a:path>
              </a:pathLst>
            </a:custGeom>
            <a:grpFill/>
            <a:ln w="3175" cap="flat">
              <a:solidFill>
                <a:srgbClr val="E6ECF6"/>
              </a:solid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7D478BB6-4A0F-AB17-5AE5-3667E7869C8E}"/>
                </a:ext>
              </a:extLst>
            </p:cNvPr>
            <p:cNvSpPr/>
            <p:nvPr/>
          </p:nvSpPr>
          <p:spPr>
            <a:xfrm>
              <a:off x="-6930831" y="4211928"/>
              <a:ext cx="2771896" cy="251979"/>
            </a:xfrm>
            <a:custGeom>
              <a:avLst/>
              <a:gdLst>
                <a:gd name="connsiteX0" fmla="*/ 125966 w 2771895"/>
                <a:gd name="connsiteY0" fmla="*/ 251975 h 251974"/>
                <a:gd name="connsiteX1" fmla="*/ 2645930 w 2771895"/>
                <a:gd name="connsiteY1" fmla="*/ 251975 h 251974"/>
                <a:gd name="connsiteX2" fmla="*/ 2771896 w 2771895"/>
                <a:gd name="connsiteY2" fmla="*/ 126009 h 251974"/>
                <a:gd name="connsiteX3" fmla="*/ 2645930 w 2771895"/>
                <a:gd name="connsiteY3" fmla="*/ 0 h 251974"/>
                <a:gd name="connsiteX4" fmla="*/ 125966 w 2771895"/>
                <a:gd name="connsiteY4" fmla="*/ 0 h 251974"/>
                <a:gd name="connsiteX5" fmla="*/ 0 w 2771895"/>
                <a:gd name="connsiteY5" fmla="*/ 126009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6009"/>
                  </a:cubicBezTo>
                  <a:cubicBezTo>
                    <a:pt x="2771896" y="56445"/>
                    <a:pt x="2715408" y="0"/>
                    <a:pt x="2645930" y="0"/>
                  </a:cubicBezTo>
                  <a:lnTo>
                    <a:pt x="125966" y="0"/>
                  </a:lnTo>
                  <a:cubicBezTo>
                    <a:pt x="56486" y="0"/>
                    <a:pt x="0" y="56445"/>
                    <a:pt x="0" y="126009"/>
                  </a:cubicBezTo>
                  <a:cubicBezTo>
                    <a:pt x="0" y="195531"/>
                    <a:pt x="56487" y="251975"/>
                    <a:pt x="125966" y="251975"/>
                  </a:cubicBezTo>
                  <a:close/>
                </a:path>
              </a:pathLst>
            </a:custGeom>
            <a:grpFill/>
            <a:ln w="3175" cap="flat">
              <a:solidFill>
                <a:srgbClr val="E6ECF6"/>
              </a:solidFill>
              <a:prstDash val="solid"/>
              <a:miter/>
            </a:ln>
          </p:spPr>
          <p:txBody>
            <a:bodyPr rtlCol="0" anchor="ctr"/>
            <a:lstStyle/>
            <a:p>
              <a:endParaRPr lang="en-US" dirty="0"/>
            </a:p>
          </p:txBody>
        </p:sp>
        <p:sp>
          <p:nvSpPr>
            <p:cNvPr id="77" name="Freeform 76">
              <a:extLst>
                <a:ext uri="{FF2B5EF4-FFF2-40B4-BE49-F238E27FC236}">
                  <a16:creationId xmlns:a16="http://schemas.microsoft.com/office/drawing/2014/main" id="{4F45B6B6-BC69-73E8-DA4E-42620047232E}"/>
                </a:ext>
              </a:extLst>
            </p:cNvPr>
            <p:cNvSpPr/>
            <p:nvPr/>
          </p:nvSpPr>
          <p:spPr>
            <a:xfrm>
              <a:off x="-6930831" y="4715947"/>
              <a:ext cx="2771895" cy="251974"/>
            </a:xfrm>
            <a:custGeom>
              <a:avLst/>
              <a:gdLst>
                <a:gd name="connsiteX0" fmla="*/ 125966 w 2771895"/>
                <a:gd name="connsiteY0" fmla="*/ 251975 h 251974"/>
                <a:gd name="connsiteX1" fmla="*/ 2645930 w 2771895"/>
                <a:gd name="connsiteY1" fmla="*/ 251975 h 251974"/>
                <a:gd name="connsiteX2" fmla="*/ 2771896 w 2771895"/>
                <a:gd name="connsiteY2" fmla="*/ 125966 h 251974"/>
                <a:gd name="connsiteX3" fmla="*/ 2645930 w 2771895"/>
                <a:gd name="connsiteY3" fmla="*/ 0 h 251974"/>
                <a:gd name="connsiteX4" fmla="*/ 125966 w 2771895"/>
                <a:gd name="connsiteY4" fmla="*/ 0 h 251974"/>
                <a:gd name="connsiteX5" fmla="*/ 0 w 2771895"/>
                <a:gd name="connsiteY5" fmla="*/ 125966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5966"/>
                  </a:cubicBezTo>
                  <a:cubicBezTo>
                    <a:pt x="2771896" y="56444"/>
                    <a:pt x="2715408" y="0"/>
                    <a:pt x="2645930" y="0"/>
                  </a:cubicBezTo>
                  <a:lnTo>
                    <a:pt x="125966" y="0"/>
                  </a:lnTo>
                  <a:cubicBezTo>
                    <a:pt x="56486" y="0"/>
                    <a:pt x="0" y="56445"/>
                    <a:pt x="0" y="125966"/>
                  </a:cubicBezTo>
                  <a:cubicBezTo>
                    <a:pt x="0" y="195530"/>
                    <a:pt x="56487" y="251975"/>
                    <a:pt x="125966" y="251975"/>
                  </a:cubicBezTo>
                  <a:close/>
                </a:path>
              </a:pathLst>
            </a:custGeom>
            <a:grpFill/>
            <a:ln w="3175" cap="flat">
              <a:solidFill>
                <a:srgbClr val="E6ECF6"/>
              </a:solidFill>
              <a:prstDash val="solid"/>
              <a:miter/>
            </a:ln>
          </p:spPr>
          <p:txBody>
            <a:bodyPr rtlCol="0" anchor="ctr"/>
            <a:lstStyle/>
            <a:p>
              <a:endParaRPr lang="en-US"/>
            </a:p>
          </p:txBody>
        </p:sp>
      </p:grpSp>
      <p:pic>
        <p:nvPicPr>
          <p:cNvPr id="136" name="Picture 135">
            <a:extLst>
              <a:ext uri="{FF2B5EF4-FFF2-40B4-BE49-F238E27FC236}">
                <a16:creationId xmlns:a16="http://schemas.microsoft.com/office/drawing/2014/main" id="{B6839133-5EFB-8555-9374-F2844FF6F4A4}"/>
              </a:ext>
            </a:extLst>
          </p:cNvPr>
          <p:cNvPicPr>
            <a:picLocks noChangeAspect="1"/>
          </p:cNvPicPr>
          <p:nvPr/>
        </p:nvPicPr>
        <p:blipFill>
          <a:blip r:embed="rId17"/>
          <a:stretch>
            <a:fillRect/>
          </a:stretch>
        </p:blipFill>
        <p:spPr>
          <a:xfrm>
            <a:off x="541038" y="4959682"/>
            <a:ext cx="535063" cy="535063"/>
          </a:xfrm>
          <a:prstGeom prst="rect">
            <a:avLst/>
          </a:prstGeom>
        </p:spPr>
      </p:pic>
      <p:pic>
        <p:nvPicPr>
          <p:cNvPr id="137" name="Picture 136">
            <a:extLst>
              <a:ext uri="{FF2B5EF4-FFF2-40B4-BE49-F238E27FC236}">
                <a16:creationId xmlns:a16="http://schemas.microsoft.com/office/drawing/2014/main" id="{182732C0-C5C4-E495-7CF5-CA91926DB361}"/>
              </a:ext>
            </a:extLst>
          </p:cNvPr>
          <p:cNvPicPr>
            <a:picLocks noChangeAspect="1"/>
          </p:cNvPicPr>
          <p:nvPr/>
        </p:nvPicPr>
        <p:blipFill>
          <a:blip r:embed="rId18"/>
          <a:stretch>
            <a:fillRect/>
          </a:stretch>
        </p:blipFill>
        <p:spPr>
          <a:xfrm>
            <a:off x="539744" y="5656297"/>
            <a:ext cx="537008" cy="537008"/>
          </a:xfrm>
          <a:prstGeom prst="rect">
            <a:avLst/>
          </a:prstGeom>
        </p:spPr>
      </p:pic>
      <p:pic>
        <p:nvPicPr>
          <p:cNvPr id="138" name="Picture 137">
            <a:extLst>
              <a:ext uri="{FF2B5EF4-FFF2-40B4-BE49-F238E27FC236}">
                <a16:creationId xmlns:a16="http://schemas.microsoft.com/office/drawing/2014/main" id="{26E7796D-D8B4-78E1-4BB9-28B618C974AD}"/>
              </a:ext>
            </a:extLst>
          </p:cNvPr>
          <p:cNvPicPr>
            <a:picLocks noChangeAspect="1"/>
          </p:cNvPicPr>
          <p:nvPr/>
        </p:nvPicPr>
        <p:blipFill>
          <a:blip r:embed="rId19"/>
          <a:stretch>
            <a:fillRect/>
          </a:stretch>
        </p:blipFill>
        <p:spPr>
          <a:xfrm>
            <a:off x="539749" y="6354210"/>
            <a:ext cx="536999" cy="536999"/>
          </a:xfrm>
          <a:prstGeom prst="rect">
            <a:avLst/>
          </a:prstGeom>
        </p:spPr>
      </p:pic>
      <p:pic>
        <p:nvPicPr>
          <p:cNvPr id="2" name="Picture 1">
            <a:extLst>
              <a:ext uri="{FF2B5EF4-FFF2-40B4-BE49-F238E27FC236}">
                <a16:creationId xmlns:a16="http://schemas.microsoft.com/office/drawing/2014/main" id="{2C8C4E03-7E96-C312-80EC-A627EE0628E2}"/>
              </a:ext>
            </a:extLst>
          </p:cNvPr>
          <p:cNvPicPr>
            <a:picLocks noChangeAspect="1"/>
          </p:cNvPicPr>
          <p:nvPr/>
        </p:nvPicPr>
        <p:blipFill>
          <a:blip r:embed="rId3"/>
          <a:stretch>
            <a:fillRect/>
          </a:stretch>
        </p:blipFill>
        <p:spPr>
          <a:xfrm>
            <a:off x="539750" y="1796534"/>
            <a:ext cx="2976204" cy="499115"/>
          </a:xfrm>
          <a:prstGeom prst="rect">
            <a:avLst/>
          </a:prstGeom>
        </p:spPr>
      </p:pic>
      <p:sp>
        <p:nvSpPr>
          <p:cNvPr id="6" name="TextBox 5">
            <a:extLst>
              <a:ext uri="{FF2B5EF4-FFF2-40B4-BE49-F238E27FC236}">
                <a16:creationId xmlns:a16="http://schemas.microsoft.com/office/drawing/2014/main" id="{4990A71F-9DE5-2FE1-4E52-C5965BC95115}"/>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This document was produced  with the institutional support of </a:t>
            </a:r>
            <a:r>
              <a:rPr lang="en-GB" sz="1000" i="1" dirty="0" err="1">
                <a:solidFill>
                  <a:srgbClr val="3A3C42"/>
                </a:solidFill>
                <a:latin typeface="Source Sans Pro" panose="020B0503030403020204" pitchFamily="34" charset="77"/>
                <a:cs typeface="Times New Roman" panose="02020603050405020304" pitchFamily="18" charset="0"/>
              </a:rPr>
              <a:t>argenx</a:t>
            </a:r>
            <a:r>
              <a:rPr lang="en-GB" sz="1000" i="1" dirty="0">
                <a:solidFill>
                  <a:srgbClr val="3A3C42"/>
                </a:solidFill>
                <a:latin typeface="Source Sans Pro" panose="020B0503030403020204" pitchFamily="34" charset="77"/>
                <a:cs typeface="Times New Roman" panose="02020603050405020304" pitchFamily="18" charset="0"/>
              </a:rPr>
              <a:t>.</a:t>
            </a:r>
          </a:p>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pic>
        <p:nvPicPr>
          <p:cNvPr id="7" name="Picture 6">
            <a:extLst>
              <a:ext uri="{FF2B5EF4-FFF2-40B4-BE49-F238E27FC236}">
                <a16:creationId xmlns:a16="http://schemas.microsoft.com/office/drawing/2014/main" id="{8EC4E03B-3CB9-8554-02D7-6C7A6B204F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93960" y="8712339"/>
            <a:ext cx="429857" cy="460101"/>
          </a:xfrm>
          <a:prstGeom prst="rect">
            <a:avLst/>
          </a:prstGeom>
        </p:spPr>
      </p:pic>
      <p:sp>
        <p:nvSpPr>
          <p:cNvPr id="3" name="Rectangle 2">
            <a:extLst>
              <a:ext uri="{FF2B5EF4-FFF2-40B4-BE49-F238E27FC236}">
                <a16:creationId xmlns:a16="http://schemas.microsoft.com/office/drawing/2014/main" id="{934F15EA-E7BF-30D7-59E0-DF1D25C52C58}"/>
              </a:ext>
            </a:extLst>
          </p:cNvPr>
          <p:cNvSpPr/>
          <p:nvPr/>
        </p:nvSpPr>
        <p:spPr>
          <a:xfrm>
            <a:off x="1013725" y="7098973"/>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LinkedIn : </a:t>
            </a:r>
            <a:r>
              <a:rPr lang="en-GB" sz="1400" i="1" dirty="0">
                <a:solidFill>
                  <a:srgbClr val="3A3C42"/>
                </a:solidFill>
                <a:latin typeface="Source Sans Pro" panose="020B0503030403020204" pitchFamily="34" charset="77"/>
                <a:cs typeface="Times New Roman" panose="02020603050405020304" pitchFamily="18" charset="0"/>
                <a:hlinkClick r:id="rId21">
                  <a:extLst>
                    <a:ext uri="{A12FA001-AC4F-418D-AE19-62706E023703}">
                      <ahyp:hlinkClr xmlns:ahyp="http://schemas.microsoft.com/office/drawing/2018/hyperlinkcolor" val="tx"/>
                    </a:ext>
                  </a:extLst>
                </a:hlinkClick>
              </a:rPr>
              <a:t>https://www.linkedin.com/company/allunitedformg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pic>
        <p:nvPicPr>
          <p:cNvPr id="22" name="Picture 21">
            <a:extLst>
              <a:ext uri="{FF2B5EF4-FFF2-40B4-BE49-F238E27FC236}">
                <a16:creationId xmlns:a16="http://schemas.microsoft.com/office/drawing/2014/main" id="{CD49CF1B-D70B-5D6D-96FA-15F643AEC92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6011" y="6723809"/>
            <a:ext cx="1390156" cy="1165365"/>
          </a:xfrm>
          <a:prstGeom prst="rect">
            <a:avLst/>
          </a:prstGeom>
        </p:spPr>
      </p:pic>
      <p:pic>
        <p:nvPicPr>
          <p:cNvPr id="26" name="Picture 25">
            <a:extLst>
              <a:ext uri="{FF2B5EF4-FFF2-40B4-BE49-F238E27FC236}">
                <a16:creationId xmlns:a16="http://schemas.microsoft.com/office/drawing/2014/main" id="{0F736AC0-1AEA-720F-02D2-2AA3B6339863}"/>
              </a:ext>
            </a:extLst>
          </p:cNvPr>
          <p:cNvPicPr>
            <a:picLocks noChangeAspect="1"/>
          </p:cNvPicPr>
          <p:nvPr/>
        </p:nvPicPr>
        <p:blipFill>
          <a:blip r:embed="rId23"/>
          <a:stretch>
            <a:fillRect/>
          </a:stretch>
        </p:blipFill>
        <p:spPr>
          <a:xfrm>
            <a:off x="4984162" y="8025193"/>
            <a:ext cx="806595" cy="558077"/>
          </a:xfrm>
          <a:prstGeom prst="rect">
            <a:avLst/>
          </a:prstGeom>
        </p:spPr>
      </p:pic>
      <p:pic>
        <p:nvPicPr>
          <p:cNvPr id="28" name="Picture 27" descr="A logo of a company&#10;&#10;Description automatically generated">
            <a:extLst>
              <a:ext uri="{FF2B5EF4-FFF2-40B4-BE49-F238E27FC236}">
                <a16:creationId xmlns:a16="http://schemas.microsoft.com/office/drawing/2014/main" id="{1BA48092-995F-5011-B4A8-B564EE804BC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48" y="8732575"/>
            <a:ext cx="788072" cy="342519"/>
          </a:xfrm>
          <a:prstGeom prst="rect">
            <a:avLst/>
          </a:prstGeom>
        </p:spPr>
      </p:pic>
      <p:sp>
        <p:nvSpPr>
          <p:cNvPr id="4" name="TextBox 3">
            <a:extLst>
              <a:ext uri="{FF2B5EF4-FFF2-40B4-BE49-F238E27FC236}">
                <a16:creationId xmlns:a16="http://schemas.microsoft.com/office/drawing/2014/main" id="{2E1383E6-DC8C-FAD1-2D43-9C0561D60B16}"/>
              </a:ext>
            </a:extLst>
          </p:cNvPr>
          <p:cNvSpPr txBox="1"/>
          <p:nvPr/>
        </p:nvSpPr>
        <p:spPr>
          <a:xfrm>
            <a:off x="445519" y="439463"/>
            <a:ext cx="6668633" cy="582361"/>
          </a:xfrm>
          <a:prstGeom prst="rect">
            <a:avLst/>
          </a:prstGeom>
          <a:noFill/>
        </p:spPr>
        <p:txBody>
          <a:bodyPr wrap="square" lIns="0" tIns="0" rIns="0" bIns="0" rtlCol="0">
            <a:noAutofit/>
          </a:bodyPr>
          <a:lstStyle/>
          <a:p>
            <a:pPr>
              <a:lnSpc>
                <a:spcPct val="130000"/>
              </a:lnSpc>
              <a:spcAft>
                <a:spcPts val="600"/>
              </a:spcAft>
            </a:pPr>
            <a:r>
              <a:rPr lang="nl-NL" sz="2800" dirty="0">
                <a:solidFill>
                  <a:srgbClr val="084839"/>
                </a:solidFill>
                <a:latin typeface="Sparose" panose="02000505000000020003" pitchFamily="2" charset="0"/>
                <a:cs typeface="Times New Roman" panose="02020603050405020304" pitchFamily="18" charset="0"/>
              </a:rPr>
              <a:t>Sluit u bij de beweging aan voor verandering</a:t>
            </a:r>
            <a:endParaRPr lang="es-ES" sz="2800" dirty="0">
              <a:solidFill>
                <a:srgbClr val="084839"/>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286184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PORTLAND 2019 NEW">
      <a:dk1>
        <a:srgbClr val="00205B"/>
      </a:dk1>
      <a:lt1>
        <a:sysClr val="window" lastClr="FFFFFF"/>
      </a:lt1>
      <a:dk2>
        <a:srgbClr val="FDB71A"/>
      </a:dk2>
      <a:lt2>
        <a:srgbClr val="E9EFF5"/>
      </a:lt2>
      <a:accent1>
        <a:srgbClr val="C6CDD1"/>
      </a:accent1>
      <a:accent2>
        <a:srgbClr val="A6BBC8"/>
      </a:accent2>
      <a:accent3>
        <a:srgbClr val="5B6670"/>
      </a:accent3>
      <a:accent4>
        <a:srgbClr val="5CB8B2"/>
      </a:accent4>
      <a:accent5>
        <a:srgbClr val="66435A"/>
      </a:accent5>
      <a:accent6>
        <a:srgbClr val="E6766D"/>
      </a:accent6>
      <a:hlink>
        <a:srgbClr val="00205B"/>
      </a:hlink>
      <a:folHlink>
        <a:srgbClr val="00205B"/>
      </a:folHlink>
    </a:clrScheme>
    <a:fontScheme name="PORTLAND REFRESH">
      <a:majorFont>
        <a:latin typeface="Montserrat"/>
        <a:ea typeface=""/>
        <a:cs typeface=""/>
      </a:majorFont>
      <a:minorFont>
        <a:latin typeface="Montserra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2" id="{4BD78DDA-41D2-5A46-A0A0-6812F592D5F8}" vid="{8B41AF61-A1C0-C142-9FE2-36F385D99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DDFD948BF3F64E8651BD340B2BEF81" ma:contentTypeVersion="10" ma:contentTypeDescription="Create a new document." ma:contentTypeScope="" ma:versionID="1dc31ac5ca33eebc11bf7d462f13d6f6">
  <xsd:schema xmlns:xsd="http://www.w3.org/2001/XMLSchema" xmlns:xs="http://www.w3.org/2001/XMLSchema" xmlns:p="http://schemas.microsoft.com/office/2006/metadata/properties" xmlns:ns2="0fc241dd-942d-4ac6-89cb-219d0d88df01" xmlns:ns3="e43aa400-5ff6-4411-a548-60a0ba5a9d13" targetNamespace="http://schemas.microsoft.com/office/2006/metadata/properties" ma:root="true" ma:fieldsID="2845eef80286ae49e00f4dc775ac522c" ns2:_="" ns3:_="">
    <xsd:import namespace="0fc241dd-942d-4ac6-89cb-219d0d88df01"/>
    <xsd:import namespace="e43aa400-5ff6-4411-a548-60a0ba5a9d1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c241dd-942d-4ac6-89cb-219d0d88d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43aa400-5ff6-4411-a548-60a0ba5a9d1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D80ED9-0561-413C-893B-F82A397F4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c241dd-942d-4ac6-89cb-219d0d88df01"/>
    <ds:schemaRef ds:uri="e43aa400-5ff6-4411-a548-60a0ba5a9d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EB1272-5618-469E-A07C-99C9F58EFC84}">
  <ds:schemaRefs>
    <ds:schemaRef ds:uri="http://purl.org/dc/terms/"/>
    <ds:schemaRef ds:uri="e3fc171e-f0a8-43ec-b267-220ffe833607"/>
    <ds:schemaRef ds:uri="http://www.w3.org/XML/1998/namespace"/>
    <ds:schemaRef ds:uri="http://schemas.microsoft.com/office/2006/metadata/properties"/>
    <ds:schemaRef ds:uri="02d12187-754c-41a9-9e93-c3e1cfacc155"/>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da2b120-4516-4a5a-b5da-adbc16c7716a"/>
    <ds:schemaRef ds:uri="http://purl.org/dc/dcmitype/"/>
    <ds:schemaRef ds:uri="59eefc0b-2ce3-4df1-8c34-6c0d26d398a5"/>
  </ds:schemaRefs>
</ds:datastoreItem>
</file>

<file path=customXml/itemProps3.xml><?xml version="1.0" encoding="utf-8"?>
<ds:datastoreItem xmlns:ds="http://schemas.openxmlformats.org/officeDocument/2006/customXml" ds:itemID="{66368316-8BA4-41E3-ADDA-CE2A572402C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494</Words>
  <Application>Microsoft Office PowerPoint</Application>
  <PresentationFormat>Custom</PresentationFormat>
  <Paragraphs>28</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greycliff-cf</vt:lpstr>
      <vt:lpstr>Libre Baskerville</vt:lpstr>
      <vt:lpstr>Source Sans Pro</vt:lpstr>
      <vt:lpstr>Sparose</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Konrad Grabowski (Portland)</dc:creator>
  <cp:lastModifiedBy>Kristina Lecloux | WMH Project</cp:lastModifiedBy>
  <cp:revision>40</cp:revision>
  <dcterms:created xsi:type="dcterms:W3CDTF">2023-05-22T14:19:09Z</dcterms:created>
  <dcterms:modified xsi:type="dcterms:W3CDTF">2024-05-16T12:30:00Z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0x010100E6DDFD948BF3F64E8651BD340B2BEF81</vt:lpwstr>
  </property>
  <property fmtid="{D5CDD505-2E9C-101B-9397-08002B2CF9AE}" pid="3" name="MediaServiceImageTags">
    <vt:lpwstr/>
  </property>
</Properties>
</file>