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69" d="100"/>
          <a:sy n="69" d="100"/>
        </p:scale>
        <p:origin x="3750" y="72"/>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p:cNvCxnSpPr>
          <p:nvPr/>
        </p:nvCxnSpPr>
        <p:spPr>
          <a:xfrm>
            <a:off x="3491182" y="3629106"/>
            <a:ext cx="3535892"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445709"/>
            <a:ext cx="3106738" cy="382360"/>
          </a:xfrm>
          <a:prstGeom prst="rect">
            <a:avLst/>
          </a:prstGeom>
          <a:noFill/>
        </p:spPr>
        <p:txBody>
          <a:bodyPr wrap="square" lIns="0" tIns="0" rIns="0" bIns="0" rtlCol="0">
            <a:noAutofit/>
          </a:bodyPr>
          <a:lstStyle/>
          <a:p>
            <a:pPr algn="just">
              <a:lnSpc>
                <a:spcPct val="130000"/>
              </a:lnSpc>
              <a:spcAft>
                <a:spcPts val="600"/>
              </a:spcAft>
            </a:pPr>
            <a:r>
              <a:rPr lang="en-GB" sz="1400" b="1" dirty="0">
                <a:solidFill>
                  <a:srgbClr val="91C351"/>
                </a:solidFill>
                <a:latin typeface="Libre Baskerville" panose="02000000000000000000" pitchFamily="2" charset="0"/>
                <a:cs typeface="Times New Roman" panose="02020603050405020304" pitchFamily="18" charset="0"/>
              </a:rPr>
              <a:t>Improving medical care</a:t>
            </a: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809115"/>
            <a:ext cx="6480175" cy="1124991"/>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Expand knowledge and expertise of rare diseases and reduce diagnosis errancy by ensuring that healthcare professionals, both GPs and specialists, such as neurologists and ophthalmologists for MG, have easy access to informative resources and materials on the disease.</a:t>
            </a: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Reinforce cross-border cooperation for the treatment of rare diseases like MG, notably by ensuring that patients are eligible for reimbursement of treatments received in another EU Member State.</a:t>
            </a: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065247"/>
            <a:ext cx="6480175" cy="1513992"/>
            <a:chOff x="539750" y="6400568"/>
            <a:chExt cx="6480175" cy="1513992"/>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88814" y="6400568"/>
              <a:ext cx="6431111" cy="382360"/>
              <a:chOff x="588814" y="6400568"/>
              <a:chExt cx="6431111"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4262738" y="6573827"/>
                <a:ext cx="2757187"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88814" y="6400568"/>
                <a:ext cx="3521886" cy="382360"/>
              </a:xfrm>
              <a:prstGeom prst="rect">
                <a:avLst/>
              </a:prstGeom>
              <a:noFill/>
            </p:spPr>
            <p:txBody>
              <a:bodyPr wrap="square" lIns="0" tIns="0" rIns="0" bIns="0" rtlCol="0">
                <a:noAutofit/>
              </a:bodyPr>
              <a:lstStyle/>
              <a:p>
                <a:pPr>
                  <a:lnSpc>
                    <a:spcPct val="130000"/>
                  </a:lnSpc>
                  <a:spcAft>
                    <a:spcPts val="600"/>
                  </a:spcAft>
                </a:pPr>
                <a:r>
                  <a:rPr lang="en-GB" sz="1400" b="1" dirty="0">
                    <a:solidFill>
                      <a:srgbClr val="90C251"/>
                    </a:solidFill>
                    <a:latin typeface="Libre Baskerville" panose="02000000000000000000" pitchFamily="2" charset="0"/>
                    <a:cs typeface="Times New Roman" panose="02020603050405020304" pitchFamily="18" charset="0"/>
                  </a:rPr>
                  <a:t>Widening social care and support</a:t>
                </a:r>
                <a:endParaRPr lang="es-ES" sz="1400" b="1" dirty="0">
                  <a:solidFill>
                    <a:srgbClr val="90C251"/>
                  </a:solidFill>
                  <a:latin typeface="Libre Baskerville" panose="02000000000000000000" pitchFamily="2" charset="0"/>
                  <a:cs typeface="Times New Roman" panose="02020603050405020304" pitchFamily="18" charset="0"/>
                </a:endParaRP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789569"/>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Raise awareness about the disease amongst the wider public by creating a European day dedicated to myasthenia gravis, in coordination with stakeholders in each EU Member States.</a:t>
              </a: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Ensure mutual recognition of MG patients’ disability status and its associated benefits across all EU Member States. This can be achieved by introducing EU-wide the “EU disability card” already in voluntary use in eight countries.</a:t>
              </a: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4" y="6731638"/>
            <a:ext cx="6231085" cy="520062"/>
          </a:xfrm>
          <a:prstGeom prst="rect">
            <a:avLst/>
          </a:prstGeom>
          <a:noFill/>
        </p:spPr>
        <p:txBody>
          <a:bodyPr wrap="square" lIns="0" tIns="0" rIns="0" bIns="0" rtlCol="0">
            <a:noAutofit/>
          </a:bodyPr>
          <a:lstStyle/>
          <a:p>
            <a:pPr>
              <a:lnSpc>
                <a:spcPct val="130000"/>
              </a:lnSpc>
              <a:spcAft>
                <a:spcPts val="600"/>
              </a:spcAft>
            </a:pPr>
            <a:r>
              <a:rPr lang="en-GB" sz="1400" b="1" dirty="0">
                <a:solidFill>
                  <a:srgbClr val="90C251"/>
                </a:solidFill>
                <a:latin typeface="Libre Baskerville" panose="02000000000000000000" pitchFamily="2" charset="0"/>
                <a:cs typeface="Times New Roman" panose="02020603050405020304" pitchFamily="18" charset="0"/>
              </a:rPr>
              <a:t>Overcoming obstacles to access to patients’ and caregivers’ rights</a:t>
            </a:r>
          </a:p>
        </p:txBody>
      </p:sp>
      <p:sp>
        <p:nvSpPr>
          <p:cNvPr id="24" name="TextBox 23">
            <a:extLst>
              <a:ext uri="{FF2B5EF4-FFF2-40B4-BE49-F238E27FC236}">
                <a16:creationId xmlns:a16="http://schemas.microsoft.com/office/drawing/2014/main" id="{B378942F-C13E-A1A5-01A8-20B61883857B}"/>
              </a:ext>
            </a:extLst>
          </p:cNvPr>
          <p:cNvSpPr txBox="1"/>
          <p:nvPr/>
        </p:nvSpPr>
        <p:spPr>
          <a:xfrm>
            <a:off x="539747" y="7125233"/>
            <a:ext cx="6480175" cy="1124991"/>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Provide patients and caregivers with access to resources that can help them understand the disease and adapt their daily lives by anticipating its impact.</a:t>
            </a:r>
          </a:p>
          <a:p>
            <a:pPr marL="171450" lvl="0" indent="-171450">
              <a:lnSpc>
                <a:spcPct val="90000"/>
              </a:lnSpc>
              <a:spcAft>
                <a:spcPts val="600"/>
              </a:spcAft>
              <a:buClr>
                <a:srgbClr val="084839"/>
              </a:buClr>
              <a:buFont typeface="Arial" panose="020B0604020202020204" pitchFamily="34" charset="0"/>
              <a:buChar char="•"/>
            </a:pPr>
            <a:r>
              <a:rPr lang="en-GB" sz="1200" dirty="0">
                <a:solidFill>
                  <a:srgbClr val="3A3C42"/>
                </a:solidFill>
                <a:latin typeface="Source Sans Pro" panose="020B0503030403020204" pitchFamily="34" charset="77"/>
                <a:cs typeface="Times New Roman" panose="02020603050405020304" pitchFamily="18" charset="0"/>
              </a:rPr>
              <a:t>Promote the creation of centres of expertise across all EU Member States, particularly in Member States where none currently exist.</a:t>
            </a: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en-GB" sz="1200" b="1" dirty="0">
                <a:solidFill>
                  <a:srgbClr val="084839"/>
                </a:solidFill>
                <a:latin typeface="Libre Baskerville" panose="02000000000000000000" pitchFamily="2" charset="0"/>
                <a:cs typeface="Times New Roman" panose="02020603050405020304" pitchFamily="18" charset="0"/>
              </a:rPr>
              <a:t>Our coalition formulated 6 concrete recommendations aimed at championing real change for people living with MG and rare diseases. These recommendations include increasing knowledge, promoting cross-border cooperation, ensuring recognition of the disorder, raising public awareness, providing resources and establishing centres of expertise.</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61196" y="8158749"/>
            <a:ext cx="6465878" cy="1124991"/>
          </a:xfrm>
          <a:prstGeom prst="rect">
            <a:avLst/>
          </a:prstGeom>
          <a:solidFill>
            <a:srgbClr val="E6EDF6"/>
          </a:solidFill>
        </p:spPr>
        <p:txBody>
          <a:bodyPr wrap="square" lIns="180000" tIns="72000" rIns="72000" bIns="72000" rtlCol="0" anchor="ctr" anchorCtr="0">
            <a:noAutofit/>
          </a:bodyPr>
          <a:lstStyle/>
          <a:p>
            <a:r>
              <a:rPr lang="en-GB" sz="1200" b="1" dirty="0">
                <a:solidFill>
                  <a:srgbClr val="084839"/>
                </a:solidFill>
                <a:latin typeface="Libre Baskerville" panose="02000000000000000000" pitchFamily="2" charset="0"/>
                <a:cs typeface="Times New Roman" panose="02020603050405020304" pitchFamily="18" charset="0"/>
              </a:rPr>
              <a:t>The recommendations are the result of a structured process based on literature review, (patient) expert workshops in five EU Member States and a developed white paper. Our aspiration is that those recommendations </a:t>
            </a:r>
          </a:p>
          <a:p>
            <a:r>
              <a:rPr lang="en-GB" sz="1200" b="1" dirty="0">
                <a:solidFill>
                  <a:srgbClr val="084839"/>
                </a:solidFill>
                <a:latin typeface="Libre Baskerville" panose="02000000000000000000" pitchFamily="2" charset="0"/>
                <a:cs typeface="Times New Roman" panose="02020603050405020304" pitchFamily="18" charset="0"/>
              </a:rPr>
              <a:t>will be the basis for continued discussion, refinement and most importantly – actions at EU and national levels.</a:t>
            </a:r>
          </a:p>
        </p:txBody>
      </p:sp>
      <p:sp>
        <p:nvSpPr>
          <p:cNvPr id="23" name="TextBox 22">
            <a:extLst>
              <a:ext uri="{FF2B5EF4-FFF2-40B4-BE49-F238E27FC236}">
                <a16:creationId xmlns:a16="http://schemas.microsoft.com/office/drawing/2014/main" id="{E76005A2-C3DB-04CC-74C5-DAF358FACEC8}"/>
              </a:ext>
            </a:extLst>
          </p:cNvPr>
          <p:cNvSpPr txBox="1"/>
          <p:nvPr/>
        </p:nvSpPr>
        <p:spPr>
          <a:xfrm>
            <a:off x="539746" y="2844370"/>
            <a:ext cx="6480175" cy="641367"/>
          </a:xfrm>
          <a:prstGeom prst="rect">
            <a:avLst/>
          </a:prstGeom>
          <a:noFill/>
        </p:spPr>
        <p:txBody>
          <a:bodyPr wrap="square" lIns="0" tIns="0" rIns="0" bIns="0" rtlCol="0">
            <a:noAutofit/>
          </a:bodyPr>
          <a:lstStyle/>
          <a:p>
            <a:pPr>
              <a:lnSpc>
                <a:spcPct val="90000"/>
              </a:lnSpc>
            </a:pPr>
            <a:r>
              <a:rPr lang="en-GB" sz="1400" b="1" dirty="0">
                <a:solidFill>
                  <a:srgbClr val="084839"/>
                </a:solidFill>
                <a:latin typeface="Libre Baskerville" panose="02000000000000000000" pitchFamily="2" charset="0"/>
                <a:cs typeface="Times New Roman" panose="02020603050405020304" pitchFamily="18" charset="0"/>
              </a:rPr>
              <a:t>Our recommendations aiming at enhancing the EU’s role in rare disease management:</a:t>
            </a: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sp>
        <p:nvSpPr>
          <p:cNvPr id="6" name="TextBox 5">
            <a:extLst>
              <a:ext uri="{FF2B5EF4-FFF2-40B4-BE49-F238E27FC236}">
                <a16:creationId xmlns:a16="http://schemas.microsoft.com/office/drawing/2014/main" id="{6695D862-B56E-877B-8134-63EFDA2F1A30}"/>
              </a:ext>
            </a:extLst>
          </p:cNvPr>
          <p:cNvSpPr txBox="1"/>
          <p:nvPr/>
        </p:nvSpPr>
        <p:spPr>
          <a:xfrm>
            <a:off x="445519" y="267184"/>
            <a:ext cx="6668633" cy="345720"/>
          </a:xfrm>
          <a:prstGeom prst="rect">
            <a:avLst/>
          </a:prstGeom>
          <a:noFill/>
        </p:spPr>
        <p:txBody>
          <a:bodyPr wrap="square" lIns="0" tIns="0" rIns="0" bIns="0" rtlCol="0">
            <a:noAutofit/>
          </a:bodyPr>
          <a:lstStyle/>
          <a:p>
            <a:pPr>
              <a:lnSpc>
                <a:spcPct val="130000"/>
              </a:lnSpc>
              <a:spcAft>
                <a:spcPts val="600"/>
              </a:spcAft>
            </a:pPr>
            <a:r>
              <a:rPr lang="es-ES" sz="4000" b="1" dirty="0" err="1">
                <a:solidFill>
                  <a:srgbClr val="90C251"/>
                </a:solidFill>
                <a:latin typeface="Sparose" panose="02000505000000020003" pitchFamily="2" charset="0"/>
                <a:cs typeface="Times New Roman" panose="02020603050405020304" pitchFamily="18" charset="0"/>
              </a:rPr>
              <a:t>Sign</a:t>
            </a:r>
            <a:r>
              <a:rPr lang="es-ES" sz="4000" b="1" dirty="0">
                <a:solidFill>
                  <a:srgbClr val="90C251"/>
                </a:solidFill>
                <a:latin typeface="Sparose" panose="02000505000000020003" pitchFamily="2" charset="0"/>
                <a:cs typeface="Times New Roman" panose="02020603050405020304" pitchFamily="18" charset="0"/>
              </a:rPr>
              <a:t> </a:t>
            </a:r>
            <a:r>
              <a:rPr lang="es-ES" sz="4000" b="1" dirty="0" err="1">
                <a:solidFill>
                  <a:srgbClr val="90C251"/>
                </a:solidFill>
                <a:latin typeface="Sparose" panose="02000505000000020003" pitchFamily="2" charset="0"/>
                <a:cs typeface="Times New Roman" panose="02020603050405020304" pitchFamily="18" charset="0"/>
              </a:rPr>
              <a:t>our</a:t>
            </a:r>
            <a:r>
              <a:rPr lang="es-ES" sz="4000" b="1" dirty="0">
                <a:solidFill>
                  <a:srgbClr val="90C251"/>
                </a:solidFill>
                <a:latin typeface="Sparose" panose="02000505000000020003" pitchFamily="2" charset="0"/>
                <a:cs typeface="Times New Roman" panose="02020603050405020304" pitchFamily="18" charset="0"/>
              </a:rPr>
              <a:t> </a:t>
            </a:r>
            <a:r>
              <a:rPr lang="es-ES" sz="4000" b="1" dirty="0" err="1">
                <a:solidFill>
                  <a:srgbClr val="90C251"/>
                </a:solidFill>
                <a:latin typeface="Sparose" panose="02000505000000020003" pitchFamily="2" charset="0"/>
                <a:cs typeface="Times New Roman" panose="02020603050405020304" pitchFamily="18" charset="0"/>
              </a:rPr>
              <a:t>petition</a:t>
            </a:r>
            <a:endParaRPr lang="es-ES" sz="4000" b="1" dirty="0">
              <a:solidFill>
                <a:srgbClr val="90C251"/>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498721" y="2474124"/>
            <a:ext cx="4739516" cy="938707"/>
          </a:xfrm>
          <a:prstGeom prst="rect">
            <a:avLst/>
          </a:prstGeom>
          <a:noFill/>
        </p:spPr>
        <p:txBody>
          <a:bodyPr wrap="square" lIns="0" tIns="0" rIns="0" bIns="0" rtlCol="0">
            <a:noAutofit/>
          </a:bodyPr>
          <a:lstStyle/>
          <a:p>
            <a:pPr>
              <a:lnSpc>
                <a:spcPct val="90000"/>
              </a:lnSpc>
            </a:pPr>
            <a:r>
              <a:rPr lang="en-GB" sz="1200" dirty="0">
                <a:solidFill>
                  <a:srgbClr val="3A3C42"/>
                </a:solidFill>
                <a:latin typeface="Source Sans Pro" panose="020B0503030403020204" pitchFamily="34" charset="77"/>
                <a:cs typeface="Times New Roman" panose="02020603050405020304" pitchFamily="18" charset="0"/>
              </a:rPr>
              <a:t>Myasthenia Gravis (MG) is a severe, rare and chronic autoimmune neuromuscular disease. </a:t>
            </a:r>
            <a:r>
              <a:rPr lang="en-GB" sz="1200" b="0" i="0" dirty="0">
                <a:solidFill>
                  <a:srgbClr val="393E41"/>
                </a:solidFill>
                <a:effectLst/>
                <a:latin typeface="greycliff-cf"/>
              </a:rPr>
              <a:t>Our coalition brings together patient organizations and representatives from different European countries and stands united by the vision of a world where every individual with MG is understood, supported, and equipped to live their best lives despite the burden of the disease.</a:t>
            </a:r>
            <a:r>
              <a:rPr lang="es-ES" sz="1200" i="1" dirty="0">
                <a:solidFill>
                  <a:srgbClr val="3A3C42"/>
                </a:solidFill>
                <a:latin typeface="Source Sans Pro" panose="020B0503030403020204" pitchFamily="34" charset="77"/>
                <a:cs typeface="Times New Roman" panose="02020603050405020304" pitchFamily="18" charset="0"/>
              </a:rPr>
              <a:t> </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5975349" cy="332761"/>
          </a:xfrm>
          <a:prstGeom prst="rect">
            <a:avLst/>
          </a:prstGeom>
          <a:noFill/>
        </p:spPr>
        <p:txBody>
          <a:bodyPr wrap="square" lIns="0" tIns="0" rIns="0" bIns="0" rtlCol="0">
            <a:noAutofit/>
          </a:bodyPr>
          <a:lstStyle/>
          <a:p>
            <a:pPr>
              <a:lnSpc>
                <a:spcPct val="90000"/>
              </a:lnSpc>
            </a:pPr>
            <a:r>
              <a:rPr lang="en-GB" sz="1600" b="1" dirty="0">
                <a:solidFill>
                  <a:srgbClr val="084839"/>
                </a:solidFill>
                <a:latin typeface="Libre Baskerville" panose="02000000000000000000" pitchFamily="2" charset="0"/>
                <a:cs typeface="Times New Roman" panose="02020603050405020304" pitchFamily="18" charset="0"/>
              </a:rPr>
              <a:t>Join the coalition on social media</a:t>
            </a:r>
            <a:endParaRPr lang="es-ES" sz="1600" b="1" dirty="0">
              <a:solidFill>
                <a:srgbClr val="084839"/>
              </a:solidFill>
              <a:latin typeface="Libre Baskerville" panose="02000000000000000000" pitchFamily="2"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Website: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5144088" y="8025193"/>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3"/>
            <a:ext cx="6668633" cy="582361"/>
          </a:xfrm>
          <a:prstGeom prst="rect">
            <a:avLst/>
          </a:prstGeom>
          <a:noFill/>
        </p:spPr>
        <p:txBody>
          <a:bodyPr wrap="square" lIns="0" tIns="0" rIns="0" bIns="0" rtlCol="0">
            <a:noAutofit/>
          </a:bodyPr>
          <a:lstStyle/>
          <a:p>
            <a:pPr>
              <a:lnSpc>
                <a:spcPct val="130000"/>
              </a:lnSpc>
              <a:spcAft>
                <a:spcPts val="600"/>
              </a:spcAft>
            </a:pPr>
            <a:r>
              <a:rPr lang="en-GB" sz="2800" dirty="0">
                <a:solidFill>
                  <a:srgbClr val="084839"/>
                </a:solidFill>
                <a:latin typeface="Sparose" panose="02000505000000020003" pitchFamily="2" charset="0"/>
                <a:cs typeface="Times New Roman" panose="02020603050405020304" pitchFamily="18" charset="0"/>
              </a:rPr>
              <a:t>Join the movement for change</a:t>
            </a:r>
            <a:endParaRPr lang="es-ES" sz="2800" dirty="0">
              <a:solidFill>
                <a:srgbClr val="084839"/>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6e25a7a-1291-4d01-999b-152118df9bb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39962C78D04AA4F83748D9F6F28EA7C" ma:contentTypeVersion="14" ma:contentTypeDescription="Create a new document." ma:contentTypeScope="" ma:versionID="1ab00b71b621d662249bdfdc304e02fe">
  <xsd:schema xmlns:xsd="http://www.w3.org/2001/XMLSchema" xmlns:xs="http://www.w3.org/2001/XMLSchema" xmlns:p="http://schemas.microsoft.com/office/2006/metadata/properties" xmlns:ns2="46e25a7a-1291-4d01-999b-152118df9bbc" xmlns:ns3="0db72fe7-5bfc-4c75-94d7-fcdb179eb298" targetNamespace="http://schemas.microsoft.com/office/2006/metadata/properties" ma:root="true" ma:fieldsID="225f4e74316a224f064efd8f8119e92e" ns2:_="" ns3:_="">
    <xsd:import namespace="46e25a7a-1291-4d01-999b-152118df9bbc"/>
    <xsd:import namespace="0db72fe7-5bfc-4c75-94d7-fcdb179eb29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e25a7a-1291-4d01-999b-152118df9b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e2c3530-65fe-46ac-83e0-4e2df200022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db72fe7-5bfc-4c75-94d7-fcdb179eb29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368316-8BA4-41E3-ADDA-CE2A572402CC}">
  <ds:schemaRefs>
    <ds:schemaRef ds:uri="http://schemas.microsoft.com/sharepoint/v3/contenttype/forms"/>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 ds:uri="46e25a7a-1291-4d01-999b-152118df9bbc"/>
  </ds:schemaRefs>
</ds:datastoreItem>
</file>

<file path=customXml/itemProps3.xml><?xml version="1.0" encoding="utf-8"?>
<ds:datastoreItem xmlns:ds="http://schemas.openxmlformats.org/officeDocument/2006/customXml" ds:itemID="{A0F13238-D9DD-4992-A729-042675530C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e25a7a-1291-4d01-999b-152118df9bbc"/>
    <ds:schemaRef ds:uri="0db72fe7-5bfc-4c75-94d7-fcdb179eb2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465</Words>
  <Application>Microsoft Office PowerPoint</Application>
  <PresentationFormat>Custom</PresentationFormat>
  <Paragraphs>27</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greycliff-cf</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41</cp:revision>
  <dcterms:created xsi:type="dcterms:W3CDTF">2023-05-22T14:19:09Z</dcterms:created>
  <dcterms:modified xsi:type="dcterms:W3CDTF">2024-05-16T12:28:54Z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0x010100C39962C78D04AA4F83748D9F6F28EA7C</vt:lpwstr>
  </property>
  <property fmtid="{D5CDD505-2E9C-101B-9397-08002B2CF9AE}" pid="3" name="MediaServiceImageTags">
    <vt:lpwstr/>
  </property>
</Properties>
</file>