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4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5.xml" ContentType="application/vnd.openxmlformats-officedocument.theme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6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20" r:id="rId4"/>
    <p:sldMasterId id="2147483842" r:id="rId5"/>
    <p:sldMasterId id="2147483854" r:id="rId6"/>
    <p:sldMasterId id="2147483881" r:id="rId7"/>
    <p:sldMasterId id="2147483989" r:id="rId8"/>
    <p:sldMasterId id="2147484024" r:id="rId9"/>
    <p:sldMasterId id="2147484058" r:id="rId10"/>
  </p:sldMasterIdLst>
  <p:notesMasterIdLst>
    <p:notesMasterId r:id="rId45"/>
  </p:notesMasterIdLst>
  <p:handoutMasterIdLst>
    <p:handoutMasterId r:id="rId46"/>
  </p:handoutMasterIdLst>
  <p:sldIdLst>
    <p:sldId id="643" r:id="rId11"/>
    <p:sldId id="637" r:id="rId12"/>
    <p:sldId id="257" r:id="rId13"/>
    <p:sldId id="310" r:id="rId14"/>
    <p:sldId id="301" r:id="rId15"/>
    <p:sldId id="302" r:id="rId16"/>
    <p:sldId id="4272" r:id="rId17"/>
    <p:sldId id="4273" r:id="rId18"/>
    <p:sldId id="303" r:id="rId19"/>
    <p:sldId id="304" r:id="rId20"/>
    <p:sldId id="265" r:id="rId21"/>
    <p:sldId id="266" r:id="rId22"/>
    <p:sldId id="267" r:id="rId23"/>
    <p:sldId id="268" r:id="rId24"/>
    <p:sldId id="269" r:id="rId25"/>
    <p:sldId id="270" r:id="rId26"/>
    <p:sldId id="311" r:id="rId27"/>
    <p:sldId id="4274" r:id="rId28"/>
    <p:sldId id="273" r:id="rId29"/>
    <p:sldId id="307" r:id="rId30"/>
    <p:sldId id="306" r:id="rId31"/>
    <p:sldId id="305" r:id="rId32"/>
    <p:sldId id="277" r:id="rId33"/>
    <p:sldId id="278" r:id="rId34"/>
    <p:sldId id="279" r:id="rId35"/>
    <p:sldId id="308" r:id="rId36"/>
    <p:sldId id="309" r:id="rId37"/>
    <p:sldId id="282" r:id="rId38"/>
    <p:sldId id="284" r:id="rId39"/>
    <p:sldId id="283" r:id="rId40"/>
    <p:sldId id="313" r:id="rId41"/>
    <p:sldId id="312" r:id="rId42"/>
    <p:sldId id="287" r:id="rId43"/>
    <p:sldId id="4275" r:id="rId44"/>
  </p:sldIdLst>
  <p:sldSz cx="12192000" cy="6858000"/>
  <p:notesSz cx="7099300" cy="9385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D2F4B18-B01F-8DCB-8A32-75EEFE102465}" name="nlapolla@medsurvey.com" initials="nl" userId="S::urn:spo:guest#nlapolla@medsurvey.com::" providerId="AD"/>
  <p188:author id="{5E13DA42-D513-06A8-88BB-67A056F7FDA0}" name="Cate Evans" initials="CE" userId="S::cate.evans@globalservs.com::dc1962a8-795d-4fa6-8c2a-1666c91395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A4AE"/>
    <a:srgbClr val="177DB0"/>
    <a:srgbClr val="005F9B"/>
    <a:srgbClr val="1884A7"/>
    <a:srgbClr val="EC3322"/>
    <a:srgbClr val="399F2A"/>
    <a:srgbClr val="3399FF"/>
    <a:srgbClr val="670D70"/>
    <a:srgbClr val="B80896"/>
    <a:srgbClr val="25C6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4650" autoAdjust="0"/>
    <p:restoredTop sz="96247" autoAdjust="0"/>
  </p:normalViewPr>
  <p:slideViewPr>
    <p:cSldViewPr snapToGrid="0">
      <p:cViewPr varScale="1">
        <p:scale>
          <a:sx n="111" d="100"/>
          <a:sy n="111" d="100"/>
        </p:scale>
        <p:origin x="116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8/10/relationships/authors" Target="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4/7/2022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1294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470895"/>
          </a:xfrm>
          <a:prstGeom prst="rect">
            <a:avLst/>
          </a:prstGeom>
        </p:spPr>
        <p:txBody>
          <a:bodyPr vert="horz" lIns="94192" tIns="47096" rIns="94192" bIns="47096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4/7/2022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29275" cy="31670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92" tIns="47096" rIns="94192" bIns="47096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516676"/>
            <a:ext cx="5679440" cy="3695462"/>
          </a:xfrm>
          <a:prstGeom prst="rect">
            <a:avLst/>
          </a:prstGeom>
        </p:spPr>
        <p:txBody>
          <a:bodyPr vert="horz" lIns="94192" tIns="47096" rIns="94192" bIns="47096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8914407"/>
            <a:ext cx="3076363" cy="470894"/>
          </a:xfrm>
          <a:prstGeom prst="rect">
            <a:avLst/>
          </a:prstGeom>
        </p:spPr>
        <p:txBody>
          <a:bodyPr vert="horz" lIns="94192" tIns="47096" rIns="94192" bIns="47096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155787/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Here’s what I want you to know–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When I walk through this world with you…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Most of you are having a normal day.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Me? I’m at war..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Every. Single. Day.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 war takes me back to the darkest days of my life.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The </a:t>
            </a:r>
            <a:r>
              <a:rPr lang="en-US" b="1" i="1" dirty="0"/>
              <a:t>beep beep beep</a:t>
            </a:r>
            <a:r>
              <a:rPr lang="en-US" dirty="0"/>
              <a:t> echoing of kinked lines on the IV...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The smell of alcohol wipes and heparin…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Urgent “code blue” announcements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The deafening pounding of </a:t>
            </a:r>
            <a:r>
              <a:rPr lang="en-US" dirty="0" err="1"/>
              <a:t>mede</a:t>
            </a:r>
            <a:r>
              <a:rPr lang="en-US" dirty="0"/>
              <a:t>-vacs landing on the helipad above me.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The bright lights —the crowds —fast paced life make my world spin.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 can’t figure out how to get off the ride.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 can’t flip the switch.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It never stops.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Yes… I’m a veteran of a different war.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 didn’t fight for my country .. but I fought for my life. TWICE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And the suffering and trauma haunt me to this day.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900"/>
              </a:lnSpc>
              <a:defRPr sz="19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Depression is cancer’s invisible side effect few talk about.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And here’s the thing. I’m one of the success stories because I’m getting help.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It’s time to rewrite that story.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210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101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Shape 45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54" name="Shape 45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Studies show 3 in 4 depressed cancer patients don’t get enough help</a:t>
            </a:r>
          </a:p>
          <a:p>
            <a:r>
              <a:t>Other studies that at least 40% of those struggling can develop significant distress</a:t>
            </a:r>
          </a:p>
          <a:p>
            <a:r>
              <a:t>psycho-oncology at the right place at the right time.. </a:t>
            </a:r>
          </a:p>
          <a:p>
            <a:r>
              <a:t>Currently, 16.9 million cancer survivors 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Shape 462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63" name="Shape 46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457200">
              <a:lnSpc>
                <a:spcPts val="4800"/>
              </a:lnSpc>
              <a:defRPr sz="1800" b="1">
                <a:latin typeface="Arial"/>
                <a:ea typeface="Arial"/>
                <a:cs typeface="Arial"/>
                <a:sym typeface="Arial"/>
              </a:defRPr>
            </a:pPr>
            <a:r>
              <a:t>I paid the price for the lack of support.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Guess what? 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You’re paying it too.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Depression among those affected by cancer is linked to :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marL="457200" indent="-317500" defTabSz="457200">
              <a:lnSpc>
                <a:spcPts val="4800"/>
              </a:lnSpc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decreased satisfaction in the healthcare experience</a:t>
            </a:r>
            <a:br/>
            <a:endParaRPr/>
          </a:p>
          <a:p>
            <a:pPr marL="457200" indent="-317500" defTabSz="457200">
              <a:lnSpc>
                <a:spcPts val="4800"/>
              </a:lnSpc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reduction in quality of life </a:t>
            </a:r>
            <a:br/>
            <a:endParaRPr/>
          </a:p>
          <a:p>
            <a:pPr marL="457200" indent="-317500" defTabSz="457200">
              <a:lnSpc>
                <a:spcPts val="48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and even decreased survival rates. </a:t>
            </a:r>
          </a:p>
          <a:p>
            <a:pPr marL="457200" indent="-317500" defTabSz="457200">
              <a:lnSpc>
                <a:spcPts val="48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br/>
            <a:r>
              <a:t>By 2030 the number of cancer  survivors is expected to increase by 31.4%, to 22.2 million 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solidFill>
                  <a:srgbClr val="E6000E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((end graphic))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That means you’ve got millions more success stories coming your way.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and many more needing help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Cancer cases among latinos alone are supposed to increase by 142% 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What’s your game plan to help them with depression, PTSD? 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Because you don’t win without a plan. 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You can’t save us and then throw us in another lane to fail. </a:t>
            </a:r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endParaRPr sz="400">
              <a:latin typeface="Times Roman"/>
              <a:ea typeface="Times Roman"/>
              <a:cs typeface="Times Roman"/>
              <a:sym typeface="Times Roman"/>
            </a:endParaRPr>
          </a:p>
          <a:p>
            <a:endParaRPr sz="400">
              <a:latin typeface="Times Roman"/>
              <a:ea typeface="Times Roman"/>
              <a:cs typeface="Times Roman"/>
              <a:sym typeface="Times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340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Let me take you back to the day my world flipped upside down and how what happened next radically changed </a:t>
            </a:r>
            <a:r>
              <a:rPr lang="en-US" b="1" i="1" dirty="0"/>
              <a:t>my</a:t>
            </a:r>
            <a:r>
              <a:rPr lang="en-US" dirty="0"/>
              <a:t> life trajectory after I uncovered the biggest stories of my career — </a:t>
            </a:r>
            <a:r>
              <a:rPr lang="en-US" b="1" i="1" dirty="0"/>
              <a:t>as a patient—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And how I ended up here..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2900"/>
              </a:lnSpc>
              <a:defRPr sz="11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Like this…… broken… mentally and physically.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 was holding down my dream job as a high profile news anchor and network medical reporter - living the life and suddenly I was fighting for my life with a diagnosis of AML Leukemia.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2900"/>
              </a:lnSpc>
              <a:defRPr sz="11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I was a medical reporter who covered medical advancements in every field and yet I found myself facing a cancer treatment that had not changed (at the time) for 40 years 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2900"/>
              </a:lnSpc>
              <a:defRPr sz="11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3800"/>
              </a:lnSpc>
              <a:defRPr sz="11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After twice being misdiagnosed as just tired and overworked.. My fertility doctor confirmed it after a simple blood test and said.. “You can’t have this baby, you have cancer. “</a:t>
            </a:r>
            <a:endParaRPr lang="en-US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000"/>
              </a:lnSpc>
              <a:defRPr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and then social media and connections landed me a bed in Johns Hopkins… I got a call saying… “Get on a plane and say goodbye to your son.. You don’t have time to waste”  </a:t>
            </a:r>
            <a:endParaRPr lang="en-US" sz="16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  </a:t>
            </a:r>
            <a:endParaRPr lang="en-US" sz="16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To be possible I had to do the nearly impossible… leave my then 2 year old son for an entire year.  </a:t>
            </a:r>
            <a:endParaRPr lang="en-US" sz="1600" dirty="0">
              <a:latin typeface="Times Roman"/>
              <a:ea typeface="Times Roman"/>
              <a:cs typeface="Times Roman"/>
              <a:sym typeface="Times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713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Shape 49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91" name="Shape 49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 remember the day I said goodbye to my son Gabriel  like it was yesterday — As I boarded a plane to battle AML leukemia , cries of “Mommy! Mommy!” echoed down the jetway. I didn’t know if I would ever see him again.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Shape 50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01" name="Shape 50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I suffered A LOT. 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There were days I thought I might die of a broken heart before the cancer ever took me. (mom struggling  )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I also </a:t>
            </a:r>
            <a:r>
              <a:rPr b="1" i="1" u="sng"/>
              <a:t>witnessed—</a:t>
            </a:r>
            <a:r>
              <a:t>  A LOT 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Losses at </a:t>
            </a:r>
            <a:r>
              <a:rPr b="1" i="1" u="sng"/>
              <a:t>every</a:t>
            </a:r>
            <a:r>
              <a:t> turn.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algn="just"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But ….d</a:t>
            </a:r>
            <a:r>
              <a:rPr>
                <a:solidFill>
                  <a:srgbClr val="0E0F10"/>
                </a:solidFill>
              </a:rPr>
              <a:t>espite so much loss..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algn="just"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defRPr sz="1800">
                <a:solidFill>
                  <a:srgbClr val="0E0F1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What I </a:t>
            </a:r>
            <a:r>
              <a:rPr>
                <a:solidFill>
                  <a:srgbClr val="000000"/>
                </a:solidFill>
              </a:rPr>
              <a:t>gained was insight… —- stories I never told as a medical reporter — but if shared… could save lives and improve patient outcomes.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18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Let’s support patients like a pit-crew supports it’s drivers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30193B-564F-4854-8A52-728F3FB19C85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roxima Nova Rg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</p:spTree>
    <p:extLst>
      <p:ext uri="{BB962C8B-B14F-4D97-AF65-F5344CB8AC3E}">
        <p14:creationId xmlns:p14="http://schemas.microsoft.com/office/powerpoint/2010/main" val="3485900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858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Shape 54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45" name="Shape 54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We must leverage data and help improve patient outcomes.-- through ad campaigns.. Through community engagement…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Because the fight doesn’t end when we leave the hospital after this last drip of chemo. 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Our providers need to hear us.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Lean in and acknowledge us… lean into our broken minds and not dismiss us.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And show compassion and understanding. 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Cancer survivors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5501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Shape 56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70" name="Shape 57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I’m glad I did–</a:t>
            </a:r>
          </a:p>
          <a:p>
            <a:pPr>
              <a:defRPr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On the 5th anniversary of surviving leukemia.. We had a party </a:t>
            </a:r>
          </a:p>
          <a:p>
            <a:pPr>
              <a:defRPr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but I got the most unexpected gift.. </a:t>
            </a:r>
          </a:p>
          <a:p>
            <a:pPr>
              <a:defRPr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Breast cancer during COVID. 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Shape 58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84" name="Shape 58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457200" indent="-317500" defTabSz="457200">
              <a:lnSpc>
                <a:spcPts val="4800"/>
              </a:lnSpc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It should be considered as a key component of population health, and population-based approaches to care delivery </a:t>
            </a:r>
            <a:br/>
            <a:endParaRPr/>
          </a:p>
          <a:p>
            <a:pPr marL="457200" indent="-317500" defTabSz="457200">
              <a:lnSpc>
                <a:spcPts val="4800"/>
              </a:lnSpc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3 parameters shape it– resources, aims, and scope.</a:t>
            </a:r>
            <a:br/>
            <a:endParaRPr/>
          </a:p>
          <a:p>
            <a:pPr marL="457200" indent="-317500" defTabSz="457200">
              <a:lnSpc>
                <a:spcPts val="48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Cancer care centers should strive to give patients access to psycho-oncology help in all components of care.</a:t>
            </a:r>
            <a:br/>
            <a:endParaRPr/>
          </a:p>
          <a:p>
            <a:endParaRPr/>
          </a:p>
          <a:p>
            <a:pPr>
              <a:defRPr>
                <a:solidFill>
                  <a:srgbClr val="FFFFFF"/>
                </a:solidFill>
              </a:defRPr>
            </a:pPr>
            <a:r>
              <a:t>WE can fix this!!! </a:t>
            </a:r>
          </a:p>
          <a:p>
            <a:pPr>
              <a:defRPr>
                <a:solidFill>
                  <a:srgbClr val="FFFFFF"/>
                </a:solidFill>
              </a:defRPr>
            </a:pPr>
            <a:endParaRPr/>
          </a:p>
          <a:p>
            <a:pPr>
              <a:defRPr>
                <a:solidFill>
                  <a:srgbClr val="FFFFFF"/>
                </a:solidFill>
              </a:defRPr>
            </a:pPr>
            <a:r>
              <a:t>You tried.. </a:t>
            </a:r>
          </a:p>
          <a:p>
            <a:pPr>
              <a:defRPr>
                <a:solidFill>
                  <a:srgbClr val="FFFFFF"/>
                </a:solidFill>
              </a:defRPr>
            </a:pPr>
            <a:r>
              <a:t>2015</a:t>
            </a:r>
          </a:p>
          <a:p>
            <a:pPr>
              <a:defRPr>
                <a:solidFill>
                  <a:srgbClr val="FFFFFF"/>
                </a:solidFill>
              </a:defRPr>
            </a:pPr>
            <a:r>
              <a:t>2017</a:t>
            </a:r>
          </a:p>
          <a:p>
            <a:pPr>
              <a:defRPr>
                <a:solidFill>
                  <a:srgbClr val="FFFFFF"/>
                </a:solidFill>
              </a:defRPr>
            </a:pPr>
            <a:r>
              <a:t> off to a great start </a:t>
            </a:r>
          </a:p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Shape 60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04" name="Shape 60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457200">
              <a:lnSpc>
                <a:spcPts val="4800"/>
              </a:lnSpc>
              <a:defRPr sz="1800">
                <a:solidFill>
                  <a:srgbClr val="0E0F1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It is NOT just psychiatry.. It is an interdisciplinary field.  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spcBef>
                <a:spcPts val="1600"/>
              </a:spcBef>
              <a:defRPr sz="1800">
                <a:solidFill>
                  <a:srgbClr val="0E0F1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The unit might include psychiatrists.. Psychologists, social workers, art therapists, music therapists. 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Shape 61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18" name="Shape 61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endParaRPr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We know that providing effective psycho-social oncology services to patients not just during treatment but into survivorship has been</a:t>
            </a:r>
            <a:r>
              <a:rPr lang="en-US" u="sng" dirty="0">
                <a:solidFill>
                  <a:schemeClr val="accent1"/>
                </a:solidFill>
                <a:uFill>
                  <a:solidFill>
                    <a:schemeClr val="accent1"/>
                  </a:solidFill>
                </a:uFill>
                <a:hlinkClick r:id="rId3"/>
              </a:rPr>
              <a:t> shown to</a:t>
            </a:r>
            <a:r>
              <a:rPr lang="en-US" dirty="0"/>
              <a:t> improve these outcomes in a cost-effective manner.— 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You can’t just screen a patient once for depression when we know it can develop at so many different points. 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We need more.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More for us –is –a win for all of us. 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 win for patients, 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 win for healthcare, and 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4800"/>
              </a:lnSpc>
              <a:defRPr sz="1800">
                <a:solidFill>
                  <a:srgbClr val="18191B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 win for the bottom line.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lang="en-US" dirty="0"/>
              <a:t> </a:t>
            </a:r>
          </a:p>
          <a:p>
            <a:pPr defTabSz="457200">
              <a:lnSpc>
                <a:spcPts val="4800"/>
              </a:lnSpc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lang="en-US" dirty="0"/>
              <a:t>Asking patients how they are doing must be part of routine care at all treatment centers.. Even in rural areas that serve the underserved.</a:t>
            </a:r>
            <a:endParaRPr lang="en-US" sz="800" dirty="0">
              <a:latin typeface="Times Roman"/>
              <a:ea typeface="Times Roman"/>
              <a:cs typeface="Times Roman"/>
              <a:sym typeface="Times Roman"/>
            </a:endParaRPr>
          </a:p>
          <a:p>
            <a:pPr defTabSz="457200">
              <a:lnSpc>
                <a:spcPts val="3000"/>
              </a:lnSpc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0914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Shape 62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25" name="Shape 62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ArmorUp for Life accounts for the context of people’s lives; an illness DOES NOT define the patient</a:t>
            </a:r>
          </a:p>
          <a:p>
            <a:pPr>
              <a:lnSpc>
                <a:spcPct val="120000"/>
              </a:lnSpc>
            </a:pPr>
            <a:r>
              <a:t>Content is engaging and relevant to the entire population; targeted and personalized for impact</a:t>
            </a:r>
          </a:p>
          <a:p>
            <a:pPr>
              <a:lnSpc>
                <a:spcPct val="120000"/>
              </a:lnSpc>
            </a:pPr>
            <a:r>
              <a:t>Gateway to Population Management</a:t>
            </a:r>
          </a:p>
          <a:p>
            <a:pPr>
              <a:lnSpc>
                <a:spcPct val="120000"/>
              </a:lnSpc>
            </a:pPr>
            <a:endParaRPr/>
          </a:p>
          <a:p>
            <a:pPr>
              <a:lnSpc>
                <a:spcPct val="120000"/>
              </a:lnSpc>
            </a:pPr>
            <a:r>
              <a:t>Our mission is to amplify the patient voice and bridge the gap in health disparities, humanize cancer with psycho-oncology and help with risk reduction – where prehab is just as important as rehab</a:t>
            </a: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>
              <a:lnSpc>
                <a:spcPct val="120000"/>
              </a:lnSpc>
            </a:pPr>
            <a:endParaRPr sz="900">
              <a:latin typeface="Times Roman"/>
              <a:ea typeface="Times Roman"/>
              <a:cs typeface="Times Roman"/>
              <a:sym typeface="Times Roman"/>
            </a:endParaRPr>
          </a:p>
          <a:p>
            <a:pPr>
              <a:lnSpc>
                <a:spcPct val="120000"/>
              </a:lnSpc>
            </a:pPr>
            <a:r>
              <a:t>At ArmorUp for Life, we envision a world where PREhab is just as important as Rehab; when one becomes ill the healthcare system takes a proactive approach, provides resources to treat the whole patient, and enables equal access to the best care possible so that patients can focus on returning to health.</a:t>
            </a:r>
            <a:endParaRPr sz="800"/>
          </a:p>
        </p:txBody>
      </p:sp>
    </p:spTree>
    <p:extLst>
      <p:ext uri="{BB962C8B-B14F-4D97-AF65-F5344CB8AC3E}">
        <p14:creationId xmlns:p14="http://schemas.microsoft.com/office/powerpoint/2010/main" val="2738913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PATIENT ADVOCACY WORK IS NEVER DONE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28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4.jp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3.png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4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Relationship Id="rId4" Type="http://schemas.openxmlformats.org/officeDocument/2006/relationships/image" Target="../media/image3.png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4.jpg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Relationship Id="rId4" Type="http://schemas.openxmlformats.org/officeDocument/2006/relationships/image" Target="../media/image3.png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4.jpg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6.xml"/><Relationship Id="rId4" Type="http://schemas.openxmlformats.org/officeDocument/2006/relationships/image" Target="../media/image3.png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4.jpg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7.xml"/><Relationship Id="rId4" Type="http://schemas.openxmlformats.org/officeDocument/2006/relationships/image" Target="../media/image3.png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DATE HERE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PRESENTATION TITLE HERE</a:t>
            </a:r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1641" y="4638241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SUBTITLE HERE</a:t>
            </a:r>
            <a:endParaRPr lang="en-US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DIVIDER TITLE HERE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FC626EF-B6BE-4B7A-B12E-891EDBFFBF6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5363407"/>
            <a:ext cx="12190974" cy="14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8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07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831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 dirty="0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96924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49775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51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02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4721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26174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7216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96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640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342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89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Sec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227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4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764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_5 with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583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with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637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25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516" y="6540500"/>
            <a:ext cx="226619" cy="23053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6748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DATE HERE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PRESENTATION TITLE HERE</a:t>
            </a:r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5911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SUBTITLE HERE</a:t>
            </a:r>
            <a:endParaRPr lang="en-US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 dirty="0"/>
              <a:t>DIVIDER TITLE HERE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2705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53231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63502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 dirty="0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452122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301639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3612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93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331605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344423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56870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97180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82050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66779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290058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Divider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  <a:ln w="12700">
            <a:miter lim="400000"/>
          </a:ln>
        </p:spPr>
      </p:pic>
      <p:sp>
        <p:nvSpPr>
          <p:cNvPr id="28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976923" y="3624202"/>
            <a:ext cx="4408488" cy="240324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000"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496887" indent="-230187">
              <a:buFontTx/>
              <a:defRPr sz="1000"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765175" indent="-222250">
              <a:buFontTx/>
              <a:defRPr sz="1000"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1031875" indent="-222250">
              <a:buFontTx/>
              <a:defRPr sz="1000"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1298575" indent="-222250">
              <a:buFontTx/>
              <a:defRPr sz="1000">
                <a:latin typeface="Libre Baskerville"/>
                <a:ea typeface="Libre Baskerville"/>
                <a:cs typeface="Libre Baskerville"/>
                <a:sym typeface="Libre Baskerville"/>
              </a:defRPr>
            </a:lvl5pPr>
          </a:lstStyle>
          <a:p>
            <a:r>
              <a:t>SUBTITLE HERE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976922" y="2779834"/>
            <a:ext cx="10630879" cy="57296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3200">
                <a:solidFill>
                  <a:srgbClr val="262626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r>
              <a:t>DIVIDER TITLE HERE</a:t>
            </a:r>
          </a:p>
        </p:txBody>
      </p:sp>
      <p:pic>
        <p:nvPicPr>
          <p:cNvPr id="30" name="Picture 5" descr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1" name="Picture 6" descr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3" y="115609"/>
            <a:ext cx="1917578" cy="870538"/>
          </a:xfrm>
          <a:prstGeom prst="rect">
            <a:avLst/>
          </a:prstGeom>
          <a:ln w="12700">
            <a:miter lim="400000"/>
          </a:ln>
        </p:spPr>
      </p:pic>
      <p:sp>
        <p:nvSpPr>
          <p:cNvPr id="3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152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52044965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40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41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42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43" name="Picture Placeholder 6"/>
          <p:cNvSpPr>
            <a:spLocks noGrp="1"/>
          </p:cNvSpPr>
          <p:nvPr>
            <p:ph type="pic" idx="13"/>
          </p:nvPr>
        </p:nvSpPr>
        <p:spPr>
          <a:xfrm>
            <a:off x="0" y="1160206"/>
            <a:ext cx="6096000" cy="569779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4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45" name="Title Text"/>
          <p:cNvSpPr txBox="1">
            <a:spLocks noGrp="1"/>
          </p:cNvSpPr>
          <p:nvPr>
            <p:ph type="title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46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545766" y="1487461"/>
            <a:ext cx="5214234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indent="26670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indent="5429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indent="8096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indent="10763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5pPr>
          </a:lstStyle>
          <a:p>
            <a:r>
              <a:t>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</p:spTree>
    <p:extLst>
      <p:ext uri="{BB962C8B-B14F-4D97-AF65-F5344CB8AC3E}">
        <p14:creationId xmlns:p14="http://schemas.microsoft.com/office/powerpoint/2010/main" val="2131822678"/>
      </p:ext>
    </p:extLst>
  </p:cSld>
  <p:clrMapOvr>
    <a:masterClrMapping/>
  </p:clrMapOvr>
  <p:transition spd="med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icture Placeholder 6"/>
          <p:cNvSpPr>
            <a:spLocks noGrp="1"/>
          </p:cNvSpPr>
          <p:nvPr>
            <p:ph type="pic" idx="13"/>
          </p:nvPr>
        </p:nvSpPr>
        <p:spPr>
          <a:xfrm>
            <a:off x="0" y="1148575"/>
            <a:ext cx="12192000" cy="489538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178311" y="5715372"/>
            <a:ext cx="5664002" cy="565900"/>
          </a:xfrm>
          <a:prstGeom prst="rect">
            <a:avLst/>
          </a:prstGeom>
          <a:solidFill>
            <a:srgbClr val="177DB0"/>
          </a:solidFill>
        </p:spPr>
        <p:txBody>
          <a:bodyPr lIns="179999" tIns="179999" rIns="179999" bIns="179999" anchor="ctr"/>
          <a:lstStyle>
            <a:lvl1pPr marL="0" indent="0">
              <a:buSzTx/>
              <a:buFontTx/>
              <a:buNone/>
              <a:defRPr sz="1400">
                <a:solidFill>
                  <a:srgbClr val="FFFFFF"/>
                </a:solidFill>
              </a:defRPr>
            </a:lvl1pPr>
            <a:lvl2pPr marL="508396" indent="-241696">
              <a:buFontTx/>
              <a:defRPr sz="1400">
                <a:solidFill>
                  <a:srgbClr val="FFFFFF"/>
                </a:solidFill>
              </a:defRPr>
            </a:lvl2pPr>
            <a:lvl3pPr marL="776287" indent="-233362">
              <a:buFontTx/>
              <a:defRPr sz="1400">
                <a:solidFill>
                  <a:srgbClr val="FFFFFF"/>
                </a:solidFill>
              </a:defRPr>
            </a:lvl3pPr>
            <a:lvl4pPr marL="1042987" indent="-233362">
              <a:buFontTx/>
              <a:defRPr sz="1400">
                <a:solidFill>
                  <a:srgbClr val="FFFFFF"/>
                </a:solidFill>
              </a:defRPr>
            </a:lvl4pPr>
            <a:lvl5pPr marL="1309687" indent="-233362">
              <a:buFontTx/>
              <a:defRPr sz="1400">
                <a:solidFill>
                  <a:srgbClr val="FFFFFF"/>
                </a:solidFill>
              </a:defRPr>
            </a:lvl5pPr>
          </a:lstStyle>
          <a:p>
            <a:r>
              <a:t>Enter your caption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4041746025"/>
      </p:ext>
    </p:extLst>
  </p:cSld>
  <p:clrMapOvr>
    <a:masterClrMapping/>
  </p:clrMapOvr>
  <p:transition spd="med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icture Placeholder 40"/>
          <p:cNvSpPr>
            <a:spLocks noGrp="1"/>
          </p:cNvSpPr>
          <p:nvPr>
            <p:ph type="pic" idx="13"/>
          </p:nvPr>
        </p:nvSpPr>
        <p:spPr>
          <a:xfrm>
            <a:off x="0" y="0"/>
            <a:ext cx="9780103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7437863" y="2482413"/>
            <a:ext cx="3373119" cy="515099"/>
          </a:xfrm>
          <a:prstGeom prst="rect">
            <a:avLst/>
          </a:prstGeom>
          <a:solidFill>
            <a:srgbClr val="177DB0"/>
          </a:solidFill>
        </p:spPr>
        <p:txBody>
          <a:bodyPr lIns="72000" tIns="72000" rIns="72000" bIns="72000" anchor="ctr"/>
          <a:lstStyle>
            <a:lvl1pPr marL="0" indent="0" algn="r">
              <a:buSzTx/>
              <a:buFontTx/>
              <a:buNone/>
              <a:defRPr sz="1400">
                <a:solidFill>
                  <a:srgbClr val="FFFFFF"/>
                </a:solidFill>
              </a:defRPr>
            </a:lvl1pPr>
            <a:lvl2pPr marL="0" indent="266700" algn="r">
              <a:buSzTx/>
              <a:buFontTx/>
              <a:buNone/>
              <a:defRPr sz="1400">
                <a:solidFill>
                  <a:srgbClr val="FFFFFF"/>
                </a:solidFill>
              </a:defRPr>
            </a:lvl2pPr>
            <a:lvl3pPr marL="0" indent="542925" algn="r">
              <a:buSzTx/>
              <a:buFontTx/>
              <a:buNone/>
              <a:defRPr sz="1400">
                <a:solidFill>
                  <a:srgbClr val="FFFFFF"/>
                </a:solidFill>
              </a:defRPr>
            </a:lvl3pPr>
            <a:lvl4pPr marL="0" indent="809625" algn="r">
              <a:buSzTx/>
              <a:buFontTx/>
              <a:buNone/>
              <a:defRPr sz="1400">
                <a:solidFill>
                  <a:srgbClr val="FFFFFF"/>
                </a:solidFill>
              </a:defRPr>
            </a:lvl4pPr>
            <a:lvl5pPr marL="0" indent="1076325" algn="r">
              <a:buSzTx/>
              <a:buFontTx/>
              <a:buNone/>
              <a:defRPr sz="1400">
                <a:solidFill>
                  <a:srgbClr val="FFFFFF"/>
                </a:solidFill>
              </a:defRPr>
            </a:lvl5pPr>
          </a:lstStyle>
          <a:p>
            <a:r>
              <a:t>Full Name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5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7437863" y="3061473"/>
            <a:ext cx="3373118" cy="515099"/>
          </a:xfrm>
          <a:prstGeom prst="rect">
            <a:avLst/>
          </a:prstGeom>
          <a:solidFill>
            <a:srgbClr val="177DB0"/>
          </a:solidFill>
        </p:spPr>
        <p:txBody>
          <a:bodyPr lIns="72000" tIns="72000" rIns="72000" bIns="72000" anchor="ctr"/>
          <a:lstStyle>
            <a:lvl1pPr marL="0" indent="0" algn="r">
              <a:buSzTx/>
              <a:buFontTx/>
              <a:buNone/>
              <a:defRPr sz="1400">
                <a:solidFill>
                  <a:srgbClr val="FFFFFF"/>
                </a:solidFill>
              </a:defRPr>
            </a:lvl1pPr>
          </a:lstStyle>
          <a:p>
            <a:r>
              <a:t>Phone Number</a:t>
            </a:r>
          </a:p>
        </p:txBody>
      </p:sp>
      <p:sp>
        <p:nvSpPr>
          <p:cNvPr id="66" name="Text Placeholder 7"/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3640532"/>
            <a:ext cx="3373118" cy="515099"/>
          </a:xfrm>
          <a:prstGeom prst="rect">
            <a:avLst/>
          </a:prstGeom>
          <a:solidFill>
            <a:srgbClr val="177DB0"/>
          </a:solidFill>
        </p:spPr>
        <p:txBody>
          <a:bodyPr lIns="72000" tIns="72000" rIns="72000" bIns="72000" anchor="ctr"/>
          <a:lstStyle>
            <a:lvl1pPr marL="0" indent="0" algn="r">
              <a:buSzTx/>
              <a:buFontTx/>
              <a:buNone/>
              <a:defRPr sz="1400">
                <a:solidFill>
                  <a:srgbClr val="FFFFFF"/>
                </a:solidFill>
              </a:defRPr>
            </a:lvl1pPr>
          </a:lstStyle>
          <a:p>
            <a:r>
              <a:t>Email or Social Media Handle</a:t>
            </a:r>
          </a:p>
        </p:txBody>
      </p:sp>
      <p:sp>
        <p:nvSpPr>
          <p:cNvPr id="67" name="Text Placeholder 8"/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4219590"/>
            <a:ext cx="3373118" cy="515099"/>
          </a:xfrm>
          <a:prstGeom prst="rect">
            <a:avLst/>
          </a:prstGeom>
          <a:solidFill>
            <a:srgbClr val="177DB0"/>
          </a:solidFill>
        </p:spPr>
        <p:txBody>
          <a:bodyPr lIns="72000" tIns="72000" rIns="72000" bIns="72000" anchor="ctr"/>
          <a:lstStyle>
            <a:lvl1pPr marL="0" indent="0" algn="r">
              <a:buSzTx/>
              <a:buFontTx/>
              <a:buNone/>
              <a:defRPr sz="1400">
                <a:solidFill>
                  <a:srgbClr val="FFFFFF"/>
                </a:solidFill>
              </a:defRPr>
            </a:lvl1pPr>
          </a:lstStyle>
          <a:p>
            <a:r>
              <a:t>Company Website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69" name="Picture 15" descr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sp>
        <p:nvSpPr>
          <p:cNvPr id="70" name="Title Text"/>
          <p:cNvSpPr txBox="1">
            <a:spLocks noGrp="1"/>
          </p:cNvSpPr>
          <p:nvPr>
            <p:ph type="title"/>
          </p:nvPr>
        </p:nvSpPr>
        <p:spPr>
          <a:xfrm>
            <a:off x="3500813" y="716352"/>
            <a:ext cx="5956301" cy="1943101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Proxima Nova Rg"/>
                <a:ea typeface="Proxima Nova Rg"/>
                <a:cs typeface="Proxima Nova Rg"/>
                <a:sym typeface="Proxima Nova Rg"/>
              </a:defRPr>
            </a:lvl1pPr>
          </a:lstStyle>
          <a:p>
            <a:r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1586189467"/>
      </p:ext>
    </p:extLst>
  </p:cSld>
  <p:clrMapOvr>
    <a:masterClrMapping/>
  </p:clrMapOvr>
  <p:transition spd="med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78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512276" y="1487461"/>
            <a:ext cx="10247724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indent="26670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indent="5429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indent="8096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indent="10763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5pPr>
          </a:lstStyle>
          <a:p>
            <a:r>
              <a:t>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94028119"/>
      </p:ext>
    </p:extLst>
  </p:cSld>
  <p:clrMapOvr>
    <a:masterClrMapping/>
  </p:clrMapOvr>
  <p:transition spd="med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8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43059468"/>
      </p:ext>
    </p:extLst>
  </p:cSld>
  <p:clrMapOvr>
    <a:masterClrMapping/>
  </p:clrMapOvr>
  <p:transition spd="med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96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97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98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99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00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40000"/>
              </a:lnSpc>
              <a:defRPr sz="1400"/>
            </a:lvl1pPr>
            <a:lvl2pPr>
              <a:lnSpc>
                <a:spcPct val="140000"/>
              </a:lnSpc>
              <a:defRPr sz="1400"/>
            </a:lvl2pPr>
            <a:lvl3pPr>
              <a:lnSpc>
                <a:spcPct val="140000"/>
              </a:lnSpc>
              <a:defRPr sz="1400"/>
            </a:lvl3pPr>
            <a:lvl4pPr>
              <a:lnSpc>
                <a:spcPct val="140000"/>
              </a:lnSpc>
              <a:defRPr sz="1400"/>
            </a:lvl4pPr>
            <a:lvl5pPr>
              <a:lnSpc>
                <a:spcPct val="140000"/>
              </a:lnSpc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102" name="Graphic 5" descr="Graphic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98" y="1650999"/>
            <a:ext cx="1021834" cy="1021834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88243033"/>
      </p:ext>
    </p:extLst>
  </p:cSld>
  <p:clrMapOvr>
    <a:masterClrMapping/>
  </p:clrMapOvr>
  <p:transition spd="med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10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11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13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14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56774502"/>
      </p:ext>
    </p:extLst>
  </p:cSld>
  <p:clrMapOvr>
    <a:masterClrMapping/>
  </p:clrMapOvr>
  <p:transition spd="med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23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26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2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512275" y="1838631"/>
            <a:ext cx="4680001" cy="435261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6959136"/>
      </p:ext>
    </p:extLst>
  </p:cSld>
  <p:clrMapOvr>
    <a:masterClrMapping/>
  </p:clrMapOvr>
  <p:transition spd="med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36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38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39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40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512275" y="2286000"/>
            <a:ext cx="4680001" cy="390525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142" name="Subtitle 2"/>
          <p:cNvSpPr>
            <a:spLocks noGrp="1"/>
          </p:cNvSpPr>
          <p:nvPr>
            <p:ph type="body" sz="quarter" idx="13" hasCustomPrompt="1"/>
          </p:nvPr>
        </p:nvSpPr>
        <p:spPr>
          <a:xfrm>
            <a:off x="1512276" y="1487461"/>
            <a:ext cx="4679999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r>
              <a:t>Subtitle</a:t>
            </a:r>
          </a:p>
        </p:txBody>
      </p:sp>
      <p:sp>
        <p:nvSpPr>
          <p:cNvPr id="143" name="Subtitle 2"/>
          <p:cNvSpPr>
            <a:spLocks noGrp="1"/>
          </p:cNvSpPr>
          <p:nvPr>
            <p:ph type="body" sz="quarter" idx="14" hasCustomPrompt="1"/>
          </p:nvPr>
        </p:nvSpPr>
        <p:spPr>
          <a:xfrm>
            <a:off x="7079998" y="1487461"/>
            <a:ext cx="4680000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r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417161884"/>
      </p:ext>
    </p:extLst>
  </p:cSld>
  <p:clrMapOvr>
    <a:masterClrMapping/>
  </p:clrMapOvr>
  <p:transition spd="med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51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54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55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880001" cy="4352401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7034258"/>
      </p:ext>
    </p:extLst>
  </p:cSld>
  <p:clrMapOvr>
    <a:masterClrMapping/>
  </p:clrMapOvr>
  <p:transition spd="med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64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65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67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6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160000" cy="4352401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80980244"/>
      </p:ext>
    </p:extLst>
  </p:cSld>
  <p:clrMapOvr>
    <a:masterClrMapping/>
  </p:clrMapOvr>
  <p:transition spd="med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77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78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79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80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8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880001" cy="4352401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10681183"/>
      </p:ext>
    </p:extLst>
  </p:cSld>
  <p:clrMapOvr>
    <a:masterClrMapping/>
  </p:clrMapOvr>
  <p:transition spd="med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90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193" name="Click to edit page title"/>
          <p:cNvSpPr txBox="1">
            <a:spLocks noGrp="1"/>
          </p:cNvSpPr>
          <p:nvPr>
            <p:ph type="title" hasCustomPrompt="1"/>
          </p:nvPr>
        </p:nvSpPr>
        <p:spPr>
          <a:xfrm>
            <a:off x="1031629" y="0"/>
            <a:ext cx="10728371" cy="1156997"/>
          </a:xfrm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19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7421269"/>
      </p:ext>
    </p:extLst>
  </p:cSld>
  <p:clrMapOvr>
    <a:masterClrMapping/>
  </p:clrMapOvr>
  <p:transition spd="med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02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03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4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Picture Placeholder 6"/>
          <p:cNvSpPr>
            <a:spLocks noGrp="1"/>
          </p:cNvSpPr>
          <p:nvPr>
            <p:ph type="pic" idx="13"/>
          </p:nvPr>
        </p:nvSpPr>
        <p:spPr>
          <a:xfrm>
            <a:off x="0" y="1160206"/>
            <a:ext cx="6096000" cy="569779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07" name="Title Text"/>
          <p:cNvSpPr txBox="1">
            <a:spLocks noGrp="1"/>
          </p:cNvSpPr>
          <p:nvPr>
            <p:ph type="title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208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545766" y="1487461"/>
            <a:ext cx="5214234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indent="26670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indent="5429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indent="8096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indent="10763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5pPr>
          </a:lstStyle>
          <a:p>
            <a:r>
              <a:t>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</p:spTree>
    <p:extLst>
      <p:ext uri="{BB962C8B-B14F-4D97-AF65-F5344CB8AC3E}">
        <p14:creationId xmlns:p14="http://schemas.microsoft.com/office/powerpoint/2010/main" val="4067850025"/>
      </p:ext>
    </p:extLst>
  </p:cSld>
  <p:clrMapOvr>
    <a:masterClrMapping/>
  </p:clrMapOvr>
  <p:transition spd="med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16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8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19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20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512276" y="1487461"/>
            <a:ext cx="10247724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indent="26670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indent="5429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indent="8096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indent="1076325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5pPr>
          </a:lstStyle>
          <a:p>
            <a:r>
              <a:t>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2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578225"/>
      </p:ext>
    </p:extLst>
  </p:cSld>
  <p:clrMapOvr>
    <a:masterClrMapping/>
  </p:clrMapOvr>
  <p:transition spd="med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2_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29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30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31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32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33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72469242"/>
      </p:ext>
    </p:extLst>
  </p:cSld>
  <p:clrMapOvr>
    <a:masterClrMapping/>
  </p:clrMapOvr>
  <p:transition spd="med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42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43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44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45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46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40000"/>
              </a:lnSpc>
              <a:defRPr sz="1400"/>
            </a:lvl1pPr>
            <a:lvl2pPr>
              <a:lnSpc>
                <a:spcPct val="140000"/>
              </a:lnSpc>
              <a:defRPr sz="1400"/>
            </a:lvl2pPr>
            <a:lvl3pPr>
              <a:lnSpc>
                <a:spcPct val="140000"/>
              </a:lnSpc>
              <a:defRPr sz="1400"/>
            </a:lvl3pPr>
            <a:lvl4pPr>
              <a:lnSpc>
                <a:spcPct val="140000"/>
              </a:lnSpc>
              <a:defRPr sz="1400"/>
            </a:lvl4pPr>
            <a:lvl5pPr>
              <a:lnSpc>
                <a:spcPct val="140000"/>
              </a:lnSpc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248" name="Graphic 5" descr="Graphic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98" y="1650999"/>
            <a:ext cx="1021834" cy="1021834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257830576"/>
      </p:ext>
    </p:extLst>
  </p:cSld>
  <p:clrMapOvr>
    <a:masterClrMapping/>
  </p:clrMapOvr>
  <p:transition spd="med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_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56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57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58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59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60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54582216"/>
      </p:ext>
    </p:extLst>
  </p:cSld>
  <p:clrMapOvr>
    <a:masterClrMapping/>
  </p:clrMapOvr>
  <p:transition spd="med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69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70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71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72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7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512275" y="1838631"/>
            <a:ext cx="4680001" cy="435261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49970083"/>
      </p:ext>
    </p:extLst>
  </p:cSld>
  <p:clrMapOvr>
    <a:masterClrMapping/>
  </p:clrMapOvr>
  <p:transition spd="med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82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83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285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28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512275" y="2286000"/>
            <a:ext cx="4680001" cy="390525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88" name="Subtitle 2"/>
          <p:cNvSpPr>
            <a:spLocks noGrp="1"/>
          </p:cNvSpPr>
          <p:nvPr>
            <p:ph type="body" sz="quarter" idx="13" hasCustomPrompt="1"/>
          </p:nvPr>
        </p:nvSpPr>
        <p:spPr>
          <a:xfrm>
            <a:off x="1512276" y="1487461"/>
            <a:ext cx="4679999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r>
              <a:t>Subtitle</a:t>
            </a:r>
          </a:p>
        </p:txBody>
      </p:sp>
      <p:sp>
        <p:nvSpPr>
          <p:cNvPr id="289" name="Subtitle 2"/>
          <p:cNvSpPr>
            <a:spLocks noGrp="1"/>
          </p:cNvSpPr>
          <p:nvPr>
            <p:ph type="body" sz="quarter" idx="14" hasCustomPrompt="1"/>
          </p:nvPr>
        </p:nvSpPr>
        <p:spPr>
          <a:xfrm>
            <a:off x="7079998" y="1487461"/>
            <a:ext cx="4680000" cy="59326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r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004953728"/>
      </p:ext>
    </p:extLst>
  </p:cSld>
  <p:clrMapOvr>
    <a:masterClrMapping/>
  </p:clrMapOvr>
  <p:transition spd="med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97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300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30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880001" cy="4352401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07641271"/>
      </p:ext>
    </p:extLst>
  </p:cSld>
  <p:clrMapOvr>
    <a:masterClrMapping/>
  </p:clrMapOvr>
  <p:transition spd="med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10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11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12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313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31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160000" cy="4352401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13324463"/>
      </p:ext>
    </p:extLst>
  </p:cSld>
  <p:clrMapOvr>
    <a:masterClrMapping/>
  </p:clrMapOvr>
  <p:transition spd="med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23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25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326" name="Click to edit pag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327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12275" y="1838631"/>
            <a:ext cx="2880001" cy="4352401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25303600"/>
      </p:ext>
    </p:extLst>
  </p:cSld>
  <p:clrMapOvr>
    <a:masterClrMapping/>
  </p:clrMapOvr>
  <p:transition spd="med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Click to edit page title"/>
          <p:cNvSpPr txBox="1">
            <a:spLocks noGrp="1"/>
          </p:cNvSpPr>
          <p:nvPr>
            <p:ph type="title" hasCustomPrompt="1"/>
          </p:nvPr>
        </p:nvSpPr>
        <p:spPr>
          <a:xfrm>
            <a:off x="1031629" y="0"/>
            <a:ext cx="10728371" cy="1156997"/>
          </a:xfrm>
          <a:prstGeom prst="rect">
            <a:avLst/>
          </a:prstGeom>
        </p:spPr>
        <p:txBody>
          <a:bodyPr/>
          <a:lstStyle/>
          <a:p>
            <a:r>
              <a:t>Click to edit page title</a:t>
            </a:r>
          </a:p>
        </p:txBody>
      </p:sp>
      <p:sp>
        <p:nvSpPr>
          <p:cNvPr id="33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07928661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44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45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46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347" name="Title Text"/>
          <p:cNvSpPr txBox="1">
            <a:spLocks noGrp="1"/>
          </p:cNvSpPr>
          <p:nvPr>
            <p:ph type="title"/>
          </p:nvPr>
        </p:nvSpPr>
        <p:spPr>
          <a:xfrm>
            <a:off x="838200" y="2200954"/>
            <a:ext cx="10515600" cy="1325564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Nexa Light"/>
                <a:ea typeface="Nexa Light"/>
                <a:cs typeface="Nexa Light"/>
                <a:sym typeface="Nexa Light"/>
              </a:defRPr>
            </a:lvl1pPr>
          </a:lstStyle>
          <a:p>
            <a:r>
              <a:t>Title Text</a:t>
            </a:r>
          </a:p>
        </p:txBody>
      </p:sp>
      <p:pic>
        <p:nvPicPr>
          <p:cNvPr id="348" name="Picture 9" descr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4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46601" y="6456362"/>
            <a:ext cx="147956" cy="1651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29035250"/>
      </p:ext>
    </p:extLst>
  </p:cSld>
  <p:clrMapOvr>
    <a:masterClrMapping/>
  </p:clrMapOvr>
  <p:transition spd="med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57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360" name="Picture 4" descr="Picture 4"/>
          <p:cNvPicPr>
            <a:picLocks noChangeAspect="1"/>
          </p:cNvPicPr>
          <p:nvPr/>
        </p:nvPicPr>
        <p:blipFill>
          <a:blip r:embed="rId5"/>
          <a:srcRect t="68685"/>
          <a:stretch>
            <a:fillRect/>
          </a:stretch>
        </p:blipFill>
        <p:spPr>
          <a:xfrm>
            <a:off x="0" y="-251788"/>
            <a:ext cx="12192001" cy="211997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61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62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2512578"/>
            <a:ext cx="10515600" cy="366438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46601" y="6456362"/>
            <a:ext cx="147956" cy="1651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97930239"/>
      </p:ext>
    </p:extLst>
  </p:cSld>
  <p:clrMapOvr>
    <a:masterClrMapping/>
  </p:clrMapOvr>
  <p:transition spd="med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Picture 4">
            <a:extLst>
              <a:ext uri="{FF2B5EF4-FFF2-40B4-BE49-F238E27FC236}">
                <a16:creationId xmlns:a16="http://schemas.microsoft.com/office/drawing/2014/main" id="{228692F0-E093-B049-8D4B-6C936EBCD5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4120" r="20858"/>
          <a:stretch/>
        </p:blipFill>
        <p:spPr>
          <a:xfrm rot="16200000" flipH="1">
            <a:off x="-323749" y="1327259"/>
            <a:ext cx="5871571" cy="5224076"/>
          </a:xfrm>
          <a:prstGeom prst="rect">
            <a:avLst/>
          </a:prstGeom>
          <a:ln w="12700">
            <a:miter lim="400000"/>
          </a:ln>
        </p:spPr>
      </p:pic>
      <p:sp>
        <p:nvSpPr>
          <p:cNvPr id="356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57" name="Picture 6" descr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Picture 11" descr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Picture 7" descr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360" name="Picture 4" descr="Picture 4"/>
          <p:cNvPicPr>
            <a:picLocks noChangeAspect="1"/>
          </p:cNvPicPr>
          <p:nvPr userDrawn="1"/>
        </p:nvPicPr>
        <p:blipFill>
          <a:blip r:embed="rId6"/>
          <a:srcRect t="68685"/>
          <a:stretch>
            <a:fillRect/>
          </a:stretch>
        </p:blipFill>
        <p:spPr>
          <a:xfrm flipH="1">
            <a:off x="0" y="-439356"/>
            <a:ext cx="12192001" cy="211997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61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62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2512578"/>
            <a:ext cx="10515600" cy="366438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46601" y="6456362"/>
            <a:ext cx="147956" cy="1651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02598959"/>
      </p:ext>
    </p:extLst>
  </p:cSld>
  <p:clrMapOvr>
    <a:masterClrMapping/>
  </p:clrMapOvr>
  <p:transition spd="med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57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360" name="Picture 4" descr="Picture 4"/>
          <p:cNvPicPr>
            <a:picLocks noChangeAspect="1"/>
          </p:cNvPicPr>
          <p:nvPr userDrawn="1"/>
        </p:nvPicPr>
        <p:blipFill>
          <a:blip r:embed="rId5"/>
          <a:srcRect t="68685"/>
          <a:stretch>
            <a:fillRect/>
          </a:stretch>
        </p:blipFill>
        <p:spPr>
          <a:xfrm flipH="1">
            <a:off x="0" y="-439356"/>
            <a:ext cx="12192001" cy="211997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61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1512276" y="426653"/>
            <a:ext cx="9985573" cy="432001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62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2512578"/>
            <a:ext cx="10515600" cy="366438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46601" y="6456362"/>
            <a:ext cx="147956" cy="1651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09891697"/>
      </p:ext>
    </p:extLst>
  </p:cSld>
  <p:clrMapOvr>
    <a:masterClrMapping/>
  </p:clrMapOvr>
  <p:transition spd="med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71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372" name="Picture 11" descr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373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374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75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0">
              <a:buSzTx/>
              <a:buFontTx/>
              <a:buNone/>
              <a:defRPr sz="2400" b="1"/>
            </a:lvl2pPr>
            <a:lvl3pPr marL="0" indent="0">
              <a:buSzTx/>
              <a:buFontTx/>
              <a:buNone/>
              <a:defRPr sz="2400" b="1"/>
            </a:lvl3pPr>
            <a:lvl4pPr marL="0" indent="0">
              <a:buSzTx/>
              <a:buFontTx/>
              <a:buNone/>
              <a:defRPr sz="2400" b="1"/>
            </a:lvl4pPr>
            <a:lvl5pPr marL="0" indent="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6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endParaRPr/>
          </a:p>
        </p:txBody>
      </p:sp>
      <p:sp>
        <p:nvSpPr>
          <p:cNvPr id="3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41155971"/>
      </p:ext>
    </p:extLst>
  </p:cSld>
  <p:clrMapOvr>
    <a:masterClrMapping/>
  </p:clrMapOvr>
  <p:transition spd="med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4" name="Picture 4" descr="Picture 4"/>
          <p:cNvPicPr>
            <a:picLocks noChangeAspect="1"/>
          </p:cNvPicPr>
          <p:nvPr/>
        </p:nvPicPr>
        <p:blipFill>
          <a:blip r:embed="rId2"/>
          <a:srcRect t="68685"/>
          <a:stretch>
            <a:fillRect/>
          </a:stretch>
        </p:blipFill>
        <p:spPr>
          <a:xfrm rot="10800000">
            <a:off x="-1" y="4738000"/>
            <a:ext cx="12192001" cy="2120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85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lIns="45718" tIns="45718" rIns="45718" bIns="45718"/>
          <a:lstStyle>
            <a:lvl1pPr algn="l">
              <a:defRPr sz="4400" spc="0"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r>
              <a:t>CLICK TO EDIT MASTER TITLE STYLE</a:t>
            </a:r>
          </a:p>
        </p:txBody>
      </p:sp>
      <p:sp>
        <p:nvSpPr>
          <p:cNvPr id="386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lIns="45718" tIns="45718" rIns="45718" bIns="45718"/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87356" y="6404293"/>
            <a:ext cx="266445" cy="269239"/>
          </a:xfrm>
          <a:prstGeom prst="rect">
            <a:avLst/>
          </a:prstGeom>
        </p:spPr>
        <p:txBody>
          <a:bodyPr lIns="45718" tIns="45718" rIns="45718" bIns="45718"/>
          <a:lstStyle>
            <a:lvl1pPr algn="r">
              <a:defRPr sz="1200">
                <a:solidFill>
                  <a:srgbClr val="FFFFFF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0210592"/>
      </p:ext>
    </p:extLst>
  </p:cSld>
  <p:clrMapOvr>
    <a:masterClrMapping/>
  </p:clrMapOvr>
  <p:transition spd="med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Picture 4">
            <a:extLst>
              <a:ext uri="{FF2B5EF4-FFF2-40B4-BE49-F238E27FC236}">
                <a16:creationId xmlns:a16="http://schemas.microsoft.com/office/drawing/2014/main" id="{C50280E9-9005-BB41-87C1-B9A80289F11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6771" r="18207"/>
          <a:stretch/>
        </p:blipFill>
        <p:spPr>
          <a:xfrm rot="5400000">
            <a:off x="-326468" y="323747"/>
            <a:ext cx="5871571" cy="52240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84" name="Picture 4" descr="Picture 4"/>
          <p:cNvPicPr>
            <a:picLocks noChangeAspect="1"/>
          </p:cNvPicPr>
          <p:nvPr/>
        </p:nvPicPr>
        <p:blipFill>
          <a:blip r:embed="rId3"/>
          <a:srcRect t="68685"/>
          <a:stretch>
            <a:fillRect/>
          </a:stretch>
        </p:blipFill>
        <p:spPr>
          <a:xfrm rot="10800000">
            <a:off x="-1" y="4738000"/>
            <a:ext cx="12192001" cy="2120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85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5221356" y="365125"/>
            <a:ext cx="6132444" cy="1325563"/>
          </a:xfrm>
          <a:prstGeom prst="rect">
            <a:avLst/>
          </a:prstGeom>
        </p:spPr>
        <p:txBody>
          <a:bodyPr lIns="45718" tIns="45718" rIns="45718" bIns="45718"/>
          <a:lstStyle>
            <a:lvl1pPr algn="l">
              <a:defRPr sz="4400" spc="0"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r>
              <a:t>CLICK TO EDIT MASTER TITLE STYLE</a:t>
            </a:r>
          </a:p>
        </p:txBody>
      </p:sp>
      <p:sp>
        <p:nvSpPr>
          <p:cNvPr id="386" name="Body Level One…"/>
          <p:cNvSpPr txBox="1">
            <a:spLocks noGrp="1"/>
          </p:cNvSpPr>
          <p:nvPr>
            <p:ph type="body" idx="1"/>
          </p:nvPr>
        </p:nvSpPr>
        <p:spPr>
          <a:xfrm>
            <a:off x="5221356" y="1825625"/>
            <a:ext cx="6132443" cy="4351338"/>
          </a:xfrm>
          <a:prstGeom prst="rect">
            <a:avLst/>
          </a:prstGeom>
        </p:spPr>
        <p:txBody>
          <a:bodyPr lIns="45718" tIns="45718" rIns="45718" bIns="45718"/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048448742"/>
      </p:ext>
    </p:extLst>
  </p:cSld>
  <p:clrMapOvr>
    <a:masterClrMapping/>
  </p:clrMapOvr>
  <p:transition spd="med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7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" name="Picture 4" descr="Picture 4"/>
          <p:cNvPicPr>
            <a:picLocks noChangeAspect="1"/>
          </p:cNvPicPr>
          <p:nvPr/>
        </p:nvPicPr>
        <p:blipFill>
          <a:blip r:embed="rId2"/>
          <a:srcRect t="68685"/>
          <a:stretch>
            <a:fillRect/>
          </a:stretch>
        </p:blipFill>
        <p:spPr>
          <a:xfrm>
            <a:off x="0" y="0"/>
            <a:ext cx="12192001" cy="2120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extrusionOk="0">
                <a:moveTo>
                  <a:pt x="0" y="0"/>
                </a:moveTo>
                <a:lnTo>
                  <a:pt x="0" y="18214"/>
                </a:lnTo>
                <a:cubicBezTo>
                  <a:pt x="10800" y="21600"/>
                  <a:pt x="10800" y="15640"/>
                  <a:pt x="21600" y="15640"/>
                </a:cubicBez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95" name="CLICK TO EDIT MASTER TITLE STYLE"/>
          <p:cNvSpPr txBox="1"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lIns="45718" tIns="45718" rIns="45718" bIns="45718"/>
          <a:lstStyle>
            <a:lvl1pPr algn="l">
              <a:defRPr sz="4400" spc="0"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r>
              <a:t>CLICK TO EDIT MASTER TITLE STYLE</a:t>
            </a:r>
          </a:p>
        </p:txBody>
      </p:sp>
      <p:sp>
        <p:nvSpPr>
          <p:cNvPr id="396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2512578"/>
            <a:ext cx="10515600" cy="3664387"/>
          </a:xfrm>
          <a:prstGeom prst="rect">
            <a:avLst/>
          </a:prstGeom>
        </p:spPr>
        <p:txBody>
          <a:bodyPr lIns="45718" tIns="45718" rIns="45718" bIns="45718"/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Clr>
                <a:srgbClr val="ED6F33"/>
              </a:buClr>
              <a:buFontTx/>
              <a:buChar char="▪"/>
              <a:defRPr sz="2800">
                <a:solidFill>
                  <a:srgbClr val="000000"/>
                </a:solidFill>
                <a:latin typeface="Nexa Light"/>
                <a:ea typeface="Nexa Light"/>
                <a:cs typeface="Nexa Light"/>
                <a:sym typeface="Nex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87356" y="6404293"/>
            <a:ext cx="266445" cy="269239"/>
          </a:xfrm>
          <a:prstGeom prst="rect">
            <a:avLst/>
          </a:prstGeom>
        </p:spPr>
        <p:txBody>
          <a:bodyPr lIns="45718" tIns="45718" rIns="45718" bIns="45718"/>
          <a:lstStyle>
            <a:lvl1pPr algn="r">
              <a:defRPr sz="1200">
                <a:solidFill>
                  <a:srgbClr val="000000"/>
                </a:solidFill>
                <a:latin typeface="Nexa Bold"/>
                <a:ea typeface="Nexa Bold"/>
                <a:cs typeface="Nexa Bold"/>
                <a:sym typeface="Nexa Bol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89081959"/>
      </p:ext>
    </p:extLst>
  </p:cSld>
  <p:clrMapOvr>
    <a:masterClrMapping/>
  </p:clrMapOvr>
  <p:transition spd="med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7560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95770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483243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924677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8462785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2771334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1727285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4640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425933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56959184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088505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605378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3415571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3975641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66398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17551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914006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124826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211826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887049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3226666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21585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5066468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155900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6638987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953907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68198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6852492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64447297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pening Slide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127473-8B15-4447-921A-8F786E42E5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896FDF-EE6B-C243-BA19-82FC84B36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48566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DATE HERE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7588EA-958D-1A44-96B1-AB60A6DE473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PRESENTATION TITLE HERE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625B1A0-770B-4610-B592-4782AFFE933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91351"/>
            <a:ext cx="4482951" cy="20351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C721C5-455B-49F3-BBFC-001CC6C4EF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56531" y="3891408"/>
            <a:ext cx="1396542" cy="70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250323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1CD36-F3E5-E243-B488-F5747FA2C68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616574"/>
            <a:ext cx="12192000" cy="2241426"/>
          </a:xfrm>
          <a:prstGeom prst="rect">
            <a:avLst/>
          </a:pr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107CAD9-3DDA-9C49-B1DE-925074662F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76923" y="3624202"/>
            <a:ext cx="4408488" cy="240323"/>
          </a:xfrm>
        </p:spPr>
        <p:txBody>
          <a:bodyPr anchor="t"/>
          <a:lstStyle>
            <a:lvl1pPr marL="0" indent="0" algn="l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SUBTITLE HERE</a:t>
            </a:r>
            <a:endParaRPr lang="en-US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1DCAC49A-C2D3-D845-8B8E-269235D36E1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76923" y="2779835"/>
            <a:ext cx="10630877" cy="572965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Libre Baskerville" panose="02000000000000000000" pitchFamily="2" charset="0"/>
              </a:defRPr>
            </a:lvl1pPr>
          </a:lstStyle>
          <a:p>
            <a:pPr lvl="0"/>
            <a:r>
              <a:rPr lang="en-GB"/>
              <a:t>DIVIDER TITLE HERE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4A598-FCDD-D343-8564-389FFF5D6FE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97887" y="252566"/>
            <a:ext cx="603813" cy="596625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0B9E0A5-7848-47D8-8231-D404A07BBA2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8134" y="115610"/>
            <a:ext cx="1917577" cy="87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48732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9700518" y="6223057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950344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48575"/>
            <a:ext cx="12192000" cy="4895385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178312" y="5715373"/>
            <a:ext cx="5664000" cy="565899"/>
          </a:xfrm>
          <a:solidFill>
            <a:srgbClr val="177DB0"/>
          </a:solidFill>
        </p:spPr>
        <p:txBody>
          <a:bodyPr lIns="180000" tIns="180000" rIns="180000" bIns="180000" anchor="ctr"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5356146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58000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7863" y="2482414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37863" y="3061473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37863" y="3640532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37863" y="4219590"/>
            <a:ext cx="3373118" cy="515098"/>
          </a:xfrm>
          <a:solidFill>
            <a:srgbClr val="177DB0"/>
          </a:solidFill>
        </p:spPr>
        <p:txBody>
          <a:bodyPr lIns="72000" tIns="72000" rIns="288000" bIns="72000" anchor="ctr"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867B429-A5A2-2345-A359-5892015FECC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17" name="Title 3">
            <a:extLst>
              <a:ext uri="{FF2B5EF4-FFF2-40B4-BE49-F238E27FC236}">
                <a16:creationId xmlns:a16="http://schemas.microsoft.com/office/drawing/2014/main" id="{B6268D2D-1803-364E-A6B6-7B5EE4ABCF6F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00813" y="716353"/>
            <a:ext cx="5956300" cy="1943100"/>
          </a:xfrm>
        </p:spPr>
        <p:txBody>
          <a:bodyPr/>
          <a:lstStyle/>
          <a:p>
            <a:r>
              <a:rPr lang="en-US">
                <a:latin typeface="+mn-lt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3233686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1024772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2080727"/>
            <a:ext cx="1024772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9391747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8118315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6" y="1838632"/>
            <a:ext cx="10247724" cy="4352617"/>
          </a:xfrm>
        </p:spPr>
        <p:txBody>
          <a:bodyPr/>
          <a:lstStyle>
            <a:lvl1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40000"/>
              </a:lnSpc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6CD19E5A-B75B-CD44-976E-98DC3FCDB0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899" y="1650999"/>
            <a:ext cx="1021833" cy="10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18145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1838631"/>
            <a:ext cx="4680000" cy="435261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248729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9723667" y="6292846"/>
            <a:ext cx="432000" cy="416577"/>
          </a:xfrm>
        </p:spPr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12834874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5196137" y="1838631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8879999" y="1838630"/>
            <a:ext cx="2880000" cy="4352617"/>
          </a:xfrm>
        </p:spPr>
        <p:txBody>
          <a:bodyPr/>
          <a:lstStyle>
            <a:lvl1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088865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509600-22D1-AF48-8FD9-C49753A7A628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904091" y="1838631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599999" y="1838413"/>
            <a:ext cx="2160000" cy="4352617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01086D-5FAC-8344-86FD-6D3D3404867C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8183" y="1838630"/>
            <a:ext cx="2160000" cy="4352400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903075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/3 + 2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1838632"/>
            <a:ext cx="2880000" cy="4352400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467698-A02D-6B4F-8A30-E614B84FB1A7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4850780" y="1838630"/>
            <a:ext cx="6909219" cy="4352617"/>
          </a:xfrm>
        </p:spPr>
        <p:txBody>
          <a:bodyPr/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2374283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40336323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+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160206"/>
            <a:ext cx="6096000" cy="5697794"/>
          </a:xfrm>
          <a:pattFill prst="pct20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7B1B1217-793D-8149-A343-880CC83E5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66B0068-49DF-9941-9745-94A18C9E57E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45766" y="1487461"/>
            <a:ext cx="5214233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8A42223-EE6D-A144-8B12-9953034C5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766" y="2080727"/>
            <a:ext cx="5214234" cy="411052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872951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Column Content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2276" y="0"/>
            <a:ext cx="10247723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275" y="2286001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A3B0A48-EB92-CC4D-9C8D-0F01746E44F3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7079999" y="2286000"/>
            <a:ext cx="4680000" cy="3905248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BB7D924-DB8F-8843-BB79-EF17AEA883F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512276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53E67-2741-DB41-A892-6C21F3A3E2F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79999" y="1487461"/>
            <a:ext cx="4679999" cy="593266"/>
          </a:xfrm>
        </p:spPr>
        <p:txBody>
          <a:bodyPr/>
          <a:lstStyle>
            <a:lvl1pPr marL="0" indent="0">
              <a:buNone/>
              <a:defRPr>
                <a:latin typeface="Libre Baskerville" panose="02000000000000000000" pitchFamily="2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2981005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1630" y="0"/>
            <a:ext cx="10728370" cy="1156996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971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4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50.xml"/><Relationship Id="rId18" Type="http://schemas.openxmlformats.org/officeDocument/2006/relationships/slideLayout" Target="../slideLayouts/slideLayout55.xml"/><Relationship Id="rId26" Type="http://schemas.openxmlformats.org/officeDocument/2006/relationships/slideLayout" Target="../slideLayouts/slideLayout63.xml"/><Relationship Id="rId21" Type="http://schemas.openxmlformats.org/officeDocument/2006/relationships/slideLayout" Target="../slideLayouts/slideLayout58.xml"/><Relationship Id="rId34" Type="http://schemas.openxmlformats.org/officeDocument/2006/relationships/theme" Target="../theme/theme4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slideLayout" Target="../slideLayouts/slideLayout54.xml"/><Relationship Id="rId25" Type="http://schemas.openxmlformats.org/officeDocument/2006/relationships/slideLayout" Target="../slideLayouts/slideLayout62.xml"/><Relationship Id="rId33" Type="http://schemas.openxmlformats.org/officeDocument/2006/relationships/slideLayout" Target="../slideLayouts/slideLayout70.xml"/><Relationship Id="rId2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53.xml"/><Relationship Id="rId20" Type="http://schemas.openxmlformats.org/officeDocument/2006/relationships/slideLayout" Target="../slideLayouts/slideLayout57.xml"/><Relationship Id="rId29" Type="http://schemas.openxmlformats.org/officeDocument/2006/relationships/slideLayout" Target="../slideLayouts/slideLayout66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24" Type="http://schemas.openxmlformats.org/officeDocument/2006/relationships/slideLayout" Target="../slideLayouts/slideLayout61.xml"/><Relationship Id="rId32" Type="http://schemas.openxmlformats.org/officeDocument/2006/relationships/slideLayout" Target="../slideLayouts/slideLayout69.xml"/><Relationship Id="rId37" Type="http://schemas.openxmlformats.org/officeDocument/2006/relationships/image" Target="../media/image3.png"/><Relationship Id="rId5" Type="http://schemas.openxmlformats.org/officeDocument/2006/relationships/slideLayout" Target="../slideLayouts/slideLayout42.xml"/><Relationship Id="rId15" Type="http://schemas.openxmlformats.org/officeDocument/2006/relationships/slideLayout" Target="../slideLayouts/slideLayout52.xml"/><Relationship Id="rId23" Type="http://schemas.openxmlformats.org/officeDocument/2006/relationships/slideLayout" Target="../slideLayouts/slideLayout60.xml"/><Relationship Id="rId28" Type="http://schemas.openxmlformats.org/officeDocument/2006/relationships/slideLayout" Target="../slideLayouts/slideLayout65.xml"/><Relationship Id="rId36" Type="http://schemas.openxmlformats.org/officeDocument/2006/relationships/image" Target="../media/image2.png"/><Relationship Id="rId10" Type="http://schemas.openxmlformats.org/officeDocument/2006/relationships/slideLayout" Target="../slideLayouts/slideLayout47.xml"/><Relationship Id="rId19" Type="http://schemas.openxmlformats.org/officeDocument/2006/relationships/slideLayout" Target="../slideLayouts/slideLayout56.xml"/><Relationship Id="rId31" Type="http://schemas.openxmlformats.org/officeDocument/2006/relationships/slideLayout" Target="../slideLayouts/slideLayout68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Relationship Id="rId22" Type="http://schemas.openxmlformats.org/officeDocument/2006/relationships/slideLayout" Target="../slideLayouts/slideLayout59.xml"/><Relationship Id="rId27" Type="http://schemas.openxmlformats.org/officeDocument/2006/relationships/slideLayout" Target="../slideLayouts/slideLayout64.xml"/><Relationship Id="rId30" Type="http://schemas.openxmlformats.org/officeDocument/2006/relationships/slideLayout" Target="../slideLayouts/slideLayout67.xml"/><Relationship Id="rId35" Type="http://schemas.openxmlformats.org/officeDocument/2006/relationships/image" Target="../media/image1.png"/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8.xml"/><Relationship Id="rId13" Type="http://schemas.openxmlformats.org/officeDocument/2006/relationships/slideLayout" Target="../slideLayouts/slideLayout8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73.xml"/><Relationship Id="rId7" Type="http://schemas.openxmlformats.org/officeDocument/2006/relationships/slideLayout" Target="../slideLayouts/slideLayout77.xml"/><Relationship Id="rId12" Type="http://schemas.openxmlformats.org/officeDocument/2006/relationships/slideLayout" Target="../slideLayouts/slideLayout8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7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6.xml"/><Relationship Id="rId11" Type="http://schemas.openxmlformats.org/officeDocument/2006/relationships/slideLayout" Target="../slideLayouts/slideLayout81.xml"/><Relationship Id="rId5" Type="http://schemas.openxmlformats.org/officeDocument/2006/relationships/slideLayout" Target="../slideLayouts/slideLayout75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80.xml"/><Relationship Id="rId4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9.xml"/><Relationship Id="rId14" Type="http://schemas.openxmlformats.org/officeDocument/2006/relationships/slideLayout" Target="../slideLayouts/slideLayout8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2.xml"/><Relationship Id="rId13" Type="http://schemas.openxmlformats.org/officeDocument/2006/relationships/slideLayout" Target="../slideLayouts/slideLayout97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87.xml"/><Relationship Id="rId7" Type="http://schemas.openxmlformats.org/officeDocument/2006/relationships/slideLayout" Target="../slideLayouts/slideLayout91.xml"/><Relationship Id="rId12" Type="http://schemas.openxmlformats.org/officeDocument/2006/relationships/slideLayout" Target="../slideLayouts/slideLayout96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86.xml"/><Relationship Id="rId16" Type="http://schemas.openxmlformats.org/officeDocument/2006/relationships/theme" Target="../theme/theme6.xml"/><Relationship Id="rId1" Type="http://schemas.openxmlformats.org/officeDocument/2006/relationships/slideLayout" Target="../slideLayouts/slideLayout85.xml"/><Relationship Id="rId6" Type="http://schemas.openxmlformats.org/officeDocument/2006/relationships/slideLayout" Target="../slideLayouts/slideLayout90.xml"/><Relationship Id="rId11" Type="http://schemas.openxmlformats.org/officeDocument/2006/relationships/slideLayout" Target="../slideLayouts/slideLayout95.xml"/><Relationship Id="rId5" Type="http://schemas.openxmlformats.org/officeDocument/2006/relationships/slideLayout" Target="../slideLayouts/slideLayout89.xml"/><Relationship Id="rId15" Type="http://schemas.openxmlformats.org/officeDocument/2006/relationships/slideLayout" Target="../slideLayouts/slideLayout99.xml"/><Relationship Id="rId10" Type="http://schemas.openxmlformats.org/officeDocument/2006/relationships/slideLayout" Target="../slideLayouts/slideLayout94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88.xml"/><Relationship Id="rId9" Type="http://schemas.openxmlformats.org/officeDocument/2006/relationships/slideLayout" Target="../slideLayouts/slideLayout93.xml"/><Relationship Id="rId14" Type="http://schemas.openxmlformats.org/officeDocument/2006/relationships/slideLayout" Target="../slideLayouts/slideLayout9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slideLayout" Target="../slideLayouts/slideLayout112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2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106.xml"/><Relationship Id="rId12" Type="http://schemas.openxmlformats.org/officeDocument/2006/relationships/slideLayout" Target="../slideLayouts/slideLayout111.xml"/><Relationship Id="rId17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01.xml"/><Relationship Id="rId16" Type="http://schemas.openxmlformats.org/officeDocument/2006/relationships/slideLayout" Target="../slideLayouts/slideLayout115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5" Type="http://schemas.openxmlformats.org/officeDocument/2006/relationships/slideLayout" Target="../slideLayouts/slideLayout114.xml"/><Relationship Id="rId10" Type="http://schemas.openxmlformats.org/officeDocument/2006/relationships/slideLayout" Target="../slideLayouts/slideLayout10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Relationship Id="rId14" Type="http://schemas.openxmlformats.org/officeDocument/2006/relationships/slideLayout" Target="../slideLayouts/slideLayout1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-1" y="0"/>
            <a:ext cx="1170797" cy="1154768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18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5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666" r:id="rId15"/>
    <p:sldLayoutId id="2147483819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0626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31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635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952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270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158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1905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2222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25400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2857500" marR="0" indent="-317500" algn="l" defTabSz="412750" rtl="0" latinLnBrk="0">
        <a:lnSpc>
          <a:spcPct val="100000"/>
        </a:lnSpc>
        <a:spcBef>
          <a:spcPts val="2950"/>
        </a:spcBef>
        <a:spcAft>
          <a:spcPts val="0"/>
        </a:spcAft>
        <a:buClrTx/>
        <a:buSzPct val="125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1143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2286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3429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4572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5715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6858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8001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914400" algn="ctr" defTabSz="41275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 dirty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47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" name="Picture 6" descr="Picture 6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11297887" y="6191248"/>
            <a:ext cx="603814" cy="59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11" descr="Picture 11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-2" y="-16029"/>
            <a:ext cx="1170799" cy="1170798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Picture 7" descr="Picture 7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>
            <a:off x="9904334" y="6085494"/>
            <a:ext cx="1739267" cy="789588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Click to edit page title"/>
          <p:cNvSpPr txBox="1">
            <a:spLocks noGrp="1"/>
          </p:cNvSpPr>
          <p:nvPr>
            <p:ph type="title" hasCustomPrompt="1"/>
          </p:nvPr>
        </p:nvSpPr>
        <p:spPr>
          <a:xfrm>
            <a:off x="1512276" y="0"/>
            <a:ext cx="10247724" cy="1156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r>
              <a:rPr dirty="0"/>
              <a:t>Click to edit page title</a:t>
            </a:r>
          </a:p>
        </p:txBody>
      </p:sp>
      <p:sp>
        <p:nvSpPr>
          <p:cNvPr id="7" name="Body Level One…"/>
          <p:cNvSpPr txBox="1">
            <a:spLocks noGrp="1"/>
          </p:cNvSpPr>
          <p:nvPr>
            <p:ph type="body" idx="1"/>
          </p:nvPr>
        </p:nvSpPr>
        <p:spPr>
          <a:xfrm>
            <a:off x="1512276" y="1838631"/>
            <a:ext cx="10247725" cy="43526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/>
          <a:p>
            <a:r>
              <a:rPr dirty="0"/>
              <a:t>Body Level One</a:t>
            </a:r>
          </a:p>
          <a:p>
            <a:pPr lvl="1"/>
            <a:r>
              <a:rPr dirty="0"/>
              <a:t>Body Level Two</a:t>
            </a:r>
          </a:p>
          <a:p>
            <a:pPr lvl="2"/>
            <a:r>
              <a:rPr dirty="0"/>
              <a:t>Body Level Three</a:t>
            </a:r>
          </a:p>
          <a:p>
            <a:pPr lvl="3"/>
            <a:r>
              <a:rPr dirty="0"/>
              <a:t>Body Level Four</a:t>
            </a:r>
          </a:p>
          <a:p>
            <a:pPr lvl="4"/>
            <a:r>
              <a:rPr dirty="0"/>
              <a:t>Body Level Five</a:t>
            </a:r>
          </a:p>
        </p:txBody>
      </p:sp>
      <p:sp>
        <p:nvSpPr>
          <p:cNvPr id="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 anchor="ctr">
            <a:spAutoFit/>
          </a:bodyPr>
          <a:lstStyle>
            <a:lvl1pPr algn="ctr">
              <a:defRPr sz="1000">
                <a:solidFill>
                  <a:srgbClr val="404040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82807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  <p:sldLayoutId id="2147483898" r:id="rId17"/>
    <p:sldLayoutId id="2147483899" r:id="rId18"/>
    <p:sldLayoutId id="2147483900" r:id="rId19"/>
    <p:sldLayoutId id="2147483901" r:id="rId20"/>
    <p:sldLayoutId id="2147483902" r:id="rId21"/>
    <p:sldLayoutId id="2147483903" r:id="rId22"/>
    <p:sldLayoutId id="2147483904" r:id="rId23"/>
    <p:sldLayoutId id="2147483905" r:id="rId24"/>
    <p:sldLayoutId id="2147483906" r:id="rId25"/>
    <p:sldLayoutId id="2147483907" r:id="rId26"/>
    <p:sldLayoutId id="2147483908" r:id="rId27"/>
    <p:sldLayoutId id="2147483909" r:id="rId28"/>
    <p:sldLayoutId id="2147483910" r:id="rId29"/>
    <p:sldLayoutId id="2147483911" r:id="rId30"/>
    <p:sldLayoutId id="2147483912" r:id="rId31"/>
    <p:sldLayoutId id="2147483913" r:id="rId32"/>
    <p:sldLayoutId id="2147483914" r:id="rId33"/>
  </p:sldLayoutIdLst>
  <p:transition spd="med"/>
  <p:txStyles>
    <p:titleStyle>
      <a:lvl1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1pPr>
      <a:lvl2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2pPr>
      <a:lvl3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3pPr>
      <a:lvl4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4pPr>
      <a:lvl5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5pPr>
      <a:lvl6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6pPr>
      <a:lvl7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7pPr>
      <a:lvl8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8pPr>
      <a:lvl9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-150" baseline="0">
          <a:solidFill>
            <a:srgbClr val="FFFFFF"/>
          </a:solidFill>
          <a:uFillTx/>
          <a:latin typeface="Libre Baskerville"/>
          <a:ea typeface="Libre Baskerville"/>
          <a:cs typeface="Libre Baskerville"/>
          <a:sym typeface="Libre Baskerville"/>
        </a:defRPr>
      </a:lvl9pPr>
    </p:titleStyle>
    <p:bodyStyle>
      <a:lvl1pPr marL="266700" marR="0" indent="-2667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>
          <a:schemeClr val="accent6"/>
        </a:buClr>
        <a:buSzPct val="100000"/>
        <a:buFont typeface="Wingdings" pitchFamily="2" charset="2"/>
        <a:buChar char="§"/>
        <a:tabLst/>
        <a:defRPr sz="24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1pPr>
      <a:lvl2pPr marL="542925" marR="0" indent="-276225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20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2pPr>
      <a:lvl3pPr marL="809625" marR="0" indent="-2667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20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3pPr>
      <a:lvl4pPr marL="1076325" marR="0" indent="-2667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8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4pPr>
      <a:lvl5pPr marL="1343025" marR="0" indent="-2667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6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5pPr>
      <a:lvl6pPr marL="2489200" marR="0" indent="-2032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6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6pPr>
      <a:lvl7pPr marL="2946400" marR="0" indent="-2032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6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7pPr>
      <a:lvl8pPr marL="3403600" marR="0" indent="-2032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6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8pPr>
      <a:lvl9pPr marL="3860800" marR="0" indent="-203200" algn="l" defTabSz="914400" rtl="0" latinLnBrk="0">
        <a:lnSpc>
          <a:spcPct val="120000"/>
        </a:lnSpc>
        <a:spcBef>
          <a:spcPts val="600"/>
        </a:spcBef>
        <a:spcAft>
          <a:spcPts val="0"/>
        </a:spcAft>
        <a:buClrTx/>
        <a:buSzPct val="100000"/>
        <a:buFont typeface="Arial"/>
        <a:buChar char="•"/>
        <a:tabLst/>
        <a:defRPr sz="1600" b="0" i="0" u="none" strike="noStrike" cap="none" spc="0" baseline="0">
          <a:solidFill>
            <a:srgbClr val="404040"/>
          </a:solidFill>
          <a:uFillTx/>
          <a:latin typeface="Libre Franklin"/>
          <a:ea typeface="Libre Franklin"/>
          <a:cs typeface="Libre Franklin"/>
          <a:sym typeface="Libre Franklin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1pPr>
      <a:lvl2pPr marL="0" marR="0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2pPr>
      <a:lvl3pPr marL="0" marR="0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3pPr>
      <a:lvl4pPr marL="0" marR="0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4pPr>
      <a:lvl5pPr marL="0" marR="0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5pPr>
      <a:lvl6pPr marL="0" marR="0" indent="22860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6pPr>
      <a:lvl7pPr marL="0" marR="0" indent="2743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7pPr>
      <a:lvl8pPr marL="0" marR="0" indent="3200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8pPr>
      <a:lvl9pPr marL="0" marR="0" indent="3657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Libre Baskerville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8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  <p:sp>
        <p:nvSpPr>
          <p:cNvPr id="13" name="slidemaster_filename">
            <a:extLst>
              <a:ext uri="{FF2B5EF4-FFF2-40B4-BE49-F238E27FC236}">
                <a16:creationId xmlns:a16="http://schemas.microsoft.com/office/drawing/2014/main" id="{D284957C-25AE-4981-AAB6-1D4DAB170CBB}"/>
              </a:ext>
            </a:extLst>
          </p:cNvPr>
          <p:cNvSpPr txBox="1">
            <a:spLocks/>
          </p:cNvSpPr>
          <p:nvPr userDrawn="1"/>
        </p:nvSpPr>
        <p:spPr bwMode="auto">
          <a:xfrm>
            <a:off x="548639" y="6544205"/>
            <a:ext cx="3200400" cy="138499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CA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lang="en-US" sz="1200" kern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endParaRPr lang="en-US" sz="900">
              <a:solidFill>
                <a:srgbClr val="A3A1A8"/>
              </a:solidFill>
            </a:endParaRPr>
          </a:p>
        </p:txBody>
      </p:sp>
      <p:sp>
        <p:nvSpPr>
          <p:cNvPr id="14" name="slidemaster_draft" hidden="1">
            <a:extLst>
              <a:ext uri="{FF2B5EF4-FFF2-40B4-BE49-F238E27FC236}">
                <a16:creationId xmlns:a16="http://schemas.microsoft.com/office/drawing/2014/main" id="{910C9CFF-3A46-470A-97E8-8D095C40F6A2}"/>
              </a:ext>
            </a:extLst>
          </p:cNvPr>
          <p:cNvSpPr txBox="1"/>
          <p:nvPr userDrawn="1"/>
        </p:nvSpPr>
        <p:spPr>
          <a:xfrm>
            <a:off x="5931692" y="189999"/>
            <a:ext cx="328616" cy="169277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/>
          <a:p>
            <a:pPr algn="ctr"/>
            <a:r>
              <a:rPr lang="en-US" sz="1100" b="1">
                <a:solidFill>
                  <a:schemeClr val="tx2"/>
                </a:solidFill>
              </a:rPr>
              <a:t>Draft</a:t>
            </a:r>
          </a:p>
        </p:txBody>
      </p:sp>
    </p:spTree>
    <p:extLst>
      <p:ext uri="{BB962C8B-B14F-4D97-AF65-F5344CB8AC3E}">
        <p14:creationId xmlns:p14="http://schemas.microsoft.com/office/powerpoint/2010/main" val="2659037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9" r:id="rId9"/>
    <p:sldLayoutId id="2147484000" r:id="rId10"/>
    <p:sldLayoutId id="2147484001" r:id="rId11"/>
    <p:sldLayoutId id="2147484002" r:id="rId12"/>
    <p:sldLayoutId id="2147484003" r:id="rId13"/>
    <p:sldLayoutId id="2147484004" r:id="rId14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46">
          <p15:clr>
            <a:srgbClr val="F26B43"/>
          </p15:clr>
        </p15:guide>
        <p15:guide id="2" pos="7334">
          <p15:clr>
            <a:srgbClr val="F26B43"/>
          </p15:clr>
        </p15:guide>
        <p15:guide id="3" orient="horz" pos="346">
          <p15:clr>
            <a:srgbClr val="F26B43"/>
          </p15:clr>
        </p15:guide>
        <p15:guide id="4" orient="horz" pos="3974">
          <p15:clr>
            <a:srgbClr val="F26B43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  <p:sp>
        <p:nvSpPr>
          <p:cNvPr id="13" name="slidemaster_filename">
            <a:extLst>
              <a:ext uri="{FF2B5EF4-FFF2-40B4-BE49-F238E27FC236}">
                <a16:creationId xmlns:a16="http://schemas.microsoft.com/office/drawing/2014/main" id="{D284957C-25AE-4981-AAB6-1D4DAB170CBB}"/>
              </a:ext>
            </a:extLst>
          </p:cNvPr>
          <p:cNvSpPr txBox="1">
            <a:spLocks/>
          </p:cNvSpPr>
          <p:nvPr userDrawn="1"/>
        </p:nvSpPr>
        <p:spPr bwMode="auto">
          <a:xfrm>
            <a:off x="548639" y="6544205"/>
            <a:ext cx="3200400" cy="138499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defPPr>
              <a:defRPr lang="en-CA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lang="en-US" sz="1200" kern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endParaRPr lang="en-US" sz="900">
              <a:solidFill>
                <a:srgbClr val="A3A1A8"/>
              </a:solidFill>
            </a:endParaRPr>
          </a:p>
        </p:txBody>
      </p:sp>
      <p:sp>
        <p:nvSpPr>
          <p:cNvPr id="14" name="slidemaster_draft" hidden="1">
            <a:extLst>
              <a:ext uri="{FF2B5EF4-FFF2-40B4-BE49-F238E27FC236}">
                <a16:creationId xmlns:a16="http://schemas.microsoft.com/office/drawing/2014/main" id="{910C9CFF-3A46-470A-97E8-8D095C40F6A2}"/>
              </a:ext>
            </a:extLst>
          </p:cNvPr>
          <p:cNvSpPr txBox="1"/>
          <p:nvPr userDrawn="1"/>
        </p:nvSpPr>
        <p:spPr>
          <a:xfrm>
            <a:off x="5931692" y="189999"/>
            <a:ext cx="328616" cy="169277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/>
          <a:p>
            <a:pPr algn="ctr"/>
            <a:r>
              <a:rPr lang="en-US" sz="1100" b="1">
                <a:solidFill>
                  <a:schemeClr val="tx2"/>
                </a:solidFill>
              </a:rPr>
              <a:t>Draft</a:t>
            </a:r>
          </a:p>
        </p:txBody>
      </p:sp>
    </p:spTree>
    <p:extLst>
      <p:ext uri="{BB962C8B-B14F-4D97-AF65-F5344CB8AC3E}">
        <p14:creationId xmlns:p14="http://schemas.microsoft.com/office/powerpoint/2010/main" val="1870871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  <p:sldLayoutId id="2147484037" r:id="rId13"/>
    <p:sldLayoutId id="2147484038" r:id="rId14"/>
    <p:sldLayoutId id="2147484039" r:id="rId15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46">
          <p15:clr>
            <a:srgbClr val="F26B43"/>
          </p15:clr>
        </p15:guide>
        <p15:guide id="2" pos="7334">
          <p15:clr>
            <a:srgbClr val="F26B43"/>
          </p15:clr>
        </p15:guide>
        <p15:guide id="3" orient="horz" pos="346">
          <p15:clr>
            <a:srgbClr val="F26B43"/>
          </p15:clr>
        </p15:guide>
        <p15:guide id="4" orient="horz" pos="3974">
          <p15:clr>
            <a:srgbClr val="F26B43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408624-4F7D-D14E-904B-8168E8416101}"/>
              </a:ext>
            </a:extLst>
          </p:cNvPr>
          <p:cNvSpPr/>
          <p:nvPr userDrawn="1"/>
        </p:nvSpPr>
        <p:spPr>
          <a:xfrm>
            <a:off x="0" y="0"/>
            <a:ext cx="12192000" cy="1154769"/>
          </a:xfrm>
          <a:prstGeom prst="rect">
            <a:avLst/>
          </a:prstGeom>
          <a:solidFill>
            <a:srgbClr val="177D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2276" y="1847461"/>
            <a:ext cx="10247724" cy="434378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88334" y="6324877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cs typeface="Arial" panose="020B0604020202020204" pitchFamily="34" charset="0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11025-8C99-FF41-8D7D-BE5BD902001A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11297887" y="6191249"/>
            <a:ext cx="603813" cy="59662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7" y="426654"/>
            <a:ext cx="9985572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6A7B4-31B6-2640-93D0-3784336690E5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-1" y="-16029"/>
            <a:ext cx="1170797" cy="117079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2D7BCB7-C3E2-4198-A922-CFAE4E14ED6D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9904334" y="6085495"/>
            <a:ext cx="1739266" cy="7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45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60" r:id="rId2"/>
    <p:sldLayoutId id="2147484061" r:id="rId3"/>
    <p:sldLayoutId id="2147484062" r:id="rId4"/>
    <p:sldLayoutId id="2147484063" r:id="rId5"/>
    <p:sldLayoutId id="2147484064" r:id="rId6"/>
    <p:sldLayoutId id="2147484065" r:id="rId7"/>
    <p:sldLayoutId id="2147484066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80" r:id="rId16"/>
    <p:sldLayoutId id="2147484084" r:id="rId17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spc="-150">
          <a:solidFill>
            <a:schemeClr val="bg1"/>
          </a:solidFill>
          <a:latin typeface="Libre Baskerville" panose="02000000000000000000" pitchFamily="2" charset="0"/>
          <a:ea typeface="+mj-ea"/>
          <a:cs typeface="Arial" panose="020B0604020202020204" pitchFamily="34" charset="0"/>
        </a:defRPr>
      </a:lvl1pPr>
    </p:titleStyle>
    <p:bodyStyle>
      <a:lvl1pPr marL="266700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1pPr>
      <a:lvl2pPr marL="542925" indent="-276225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2pPr>
      <a:lvl3pPr marL="8096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3pPr>
      <a:lvl4pPr marL="10763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4pPr>
      <a:lvl5pPr marL="1343025" indent="-266700" algn="l" defTabSz="914400" rtl="0" eaLnBrk="1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Libre Franklin" pitchFamily="2" charset="77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image" Target="../media/image17.pn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7.pn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7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Relationship Id="rId9" Type="http://schemas.openxmlformats.org/officeDocument/2006/relationships/image" Target="../media/image3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7.pn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5.xml"/><Relationship Id="rId6" Type="http://schemas.openxmlformats.org/officeDocument/2006/relationships/image" Target="../media/image17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7.pn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17.png"/><Relationship Id="rId4" Type="http://schemas.openxmlformats.org/officeDocument/2006/relationships/image" Target="../media/image4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8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2.xml"/><Relationship Id="rId5" Type="http://schemas.openxmlformats.org/officeDocument/2006/relationships/image" Target="../media/image17.png"/><Relationship Id="rId4" Type="http://schemas.openxmlformats.org/officeDocument/2006/relationships/image" Target="../media/image5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7.png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17.png"/><Relationship Id="rId4" Type="http://schemas.openxmlformats.org/officeDocument/2006/relationships/image" Target="../media/image5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4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ipad-png/download/51977" TargetMode="Externa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62.xml"/><Relationship Id="rId5" Type="http://schemas.openxmlformats.org/officeDocument/2006/relationships/image" Target="../media/image17.png"/><Relationship Id="rId4" Type="http://schemas.openxmlformats.org/officeDocument/2006/relationships/image" Target="../media/image6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1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1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1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484729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Libre Baskerville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FD7F7779-3C21-4EEF-893E-279DABC3B0AA}"/>
              </a:ext>
            </a:extLst>
          </p:cNvPr>
          <p:cNvSpPr txBox="1">
            <a:spLocks/>
          </p:cNvSpPr>
          <p:nvPr/>
        </p:nvSpPr>
        <p:spPr>
          <a:xfrm>
            <a:off x="3208949" y="4613774"/>
            <a:ext cx="5877722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algn="ctr"/>
            <a:r>
              <a:rPr lang="en-US" sz="2400" b="1" dirty="0">
                <a:solidFill>
                  <a:schemeClr val="accent4"/>
                </a:solidFill>
              </a:rPr>
              <a:t>March 30, 2022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74A6E3A1-6257-4AB1-AB6A-DEB7083E7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152" y="1228436"/>
            <a:ext cx="8719165" cy="39583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6A5813-8650-42D0-BA48-1E66BCE9E91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6296" y="5985165"/>
            <a:ext cx="1646856" cy="8301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D3D5C49-FDFC-4D03-BC93-C7748B6FC4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0974" cy="12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005F9B"/>
            </a:gs>
            <a:gs pos="87000">
              <a:srgbClr val="02A4AE"/>
            </a:gs>
            <a:gs pos="72000">
              <a:srgbClr val="0681A4"/>
            </a:gs>
            <a:gs pos="35000">
              <a:srgbClr val="0C5196"/>
            </a:gs>
            <a:gs pos="7000">
              <a:srgbClr val="252A45"/>
            </a:gs>
          </a:gsLst>
          <a:lin ang="19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135B342C-602D-48F9-8631-180566B17705}"/>
              </a:ext>
            </a:extLst>
          </p:cNvPr>
          <p:cNvSpPr txBox="1">
            <a:spLocks/>
          </p:cNvSpPr>
          <p:nvPr/>
        </p:nvSpPr>
        <p:spPr>
          <a:xfrm>
            <a:off x="620060" y="2017835"/>
            <a:ext cx="5475940" cy="57296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 kumimoji="0" sz="4400" b="0" i="0" u="none" strike="noStrike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defRPr>
            </a:lvl1pPr>
            <a:lvl2pPr marL="542925" indent="-276225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2pPr>
            <a:lvl3pPr marL="8096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3pPr>
            <a:lvl4pPr marL="10763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4pPr>
            <a:lvl5pPr marL="1343025" indent="-2667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Libre Franklin" pitchFamily="2" charset="77"/>
                <a:cs typeface="Arial" panose="020B0604020202020204" pitchFamily="34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</a:rPr>
              <a:t>Psycho-Oncology: An Emerging Field in Cancer Care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BC079A1-E2F3-4FF7-AE5A-272224EC3FDD}"/>
              </a:ext>
            </a:extLst>
          </p:cNvPr>
          <p:cNvSpPr txBox="1"/>
          <p:nvPr/>
        </p:nvSpPr>
        <p:spPr>
          <a:xfrm>
            <a:off x="7024117" y="4808703"/>
            <a:ext cx="4012839" cy="129266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Loriana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 Hernandez-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Aldama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Libre Franklin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Founder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ArmorUp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7F5F4"/>
                </a:solidFill>
                <a:effectLst/>
                <a:uLnTx/>
                <a:uFillTx/>
                <a:latin typeface="Libre Franklin" pitchFamily="2" charset="0"/>
              </a:rPr>
              <a:t> for LIFE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Libre Franklin" pitchFamily="2" charset="0"/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2BC8FAD-F0FE-432A-A557-F34326629ACD}"/>
              </a:ext>
            </a:extLst>
          </p:cNvPr>
          <p:cNvSpPr/>
          <p:nvPr/>
        </p:nvSpPr>
        <p:spPr>
          <a:xfrm>
            <a:off x="7291458" y="1112391"/>
            <a:ext cx="3478159" cy="3503952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7F5F4"/>
              </a:solidFill>
              <a:effectLst/>
              <a:uLnTx/>
              <a:uFillTx/>
              <a:latin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39369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Slide Number Placeholder 3"/>
          <p:cNvSpPr txBox="1">
            <a:spLocks noGrp="1"/>
          </p:cNvSpPr>
          <p:nvPr>
            <p:ph type="sldNum" sz="quarter" idx="2"/>
          </p:nvPr>
        </p:nvSpPr>
        <p:spPr>
          <a:xfrm>
            <a:off x="442800" y="6413360"/>
            <a:ext cx="127001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4" name="Online Media 3" descr="Loriana digital reel v4.mp4">
            <a:hlinkClick r:id="" action="ppaction://media"/>
            <a:extLst>
              <a:ext uri="{FF2B5EF4-FFF2-40B4-BE49-F238E27FC236}">
                <a16:creationId xmlns:a16="http://schemas.microsoft.com/office/drawing/2014/main" id="{B052395A-5629-3142-B318-B559A3C821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" descr="Picture 1">
            <a:extLst>
              <a:ext uri="{FF2B5EF4-FFF2-40B4-BE49-F238E27FC236}">
                <a16:creationId xmlns:a16="http://schemas.microsoft.com/office/drawing/2014/main" id="{7EEFFE9D-7855-784C-A2BD-49DDFC26D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3398" y="1560777"/>
            <a:ext cx="8740021" cy="2699620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12" descr="Picture 12">
            <a:extLst>
              <a:ext uri="{FF2B5EF4-FFF2-40B4-BE49-F238E27FC236}">
                <a16:creationId xmlns:a16="http://schemas.microsoft.com/office/drawing/2014/main" id="{A93C8D54-FD2D-D047-B6AD-8350C3B90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6735" y="5437574"/>
            <a:ext cx="2540000" cy="6731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6055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22E9E-72E6-1646-BD54-860F17CBC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Here’s what I want you to know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11038-5EEB-3D45-81D3-830D2A08D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3830" y="1838631"/>
            <a:ext cx="3875555" cy="4352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I’m a veteran of a different war.</a:t>
            </a:r>
          </a:p>
          <a:p>
            <a:pPr marL="0" indent="0">
              <a:buNone/>
            </a:pPr>
            <a:r>
              <a:rPr lang="en-US" sz="2000" dirty="0"/>
              <a:t>I didn’t fight for my country... </a:t>
            </a:r>
          </a:p>
          <a:p>
            <a:pPr marL="0" indent="0">
              <a:buNone/>
            </a:pPr>
            <a:r>
              <a:rPr lang="en-US" sz="2000" dirty="0"/>
              <a:t>But I fought for my life. 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accent6"/>
                </a:solidFill>
              </a:rPr>
              <a:t>Twice.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4" name="HeartMonitor.jpeg" descr="HeartMonitor.jpeg">
            <a:extLst>
              <a:ext uri="{FF2B5EF4-FFF2-40B4-BE49-F238E27FC236}">
                <a16:creationId xmlns:a16="http://schemas.microsoft.com/office/drawing/2014/main" id="{8EBC8A5D-B415-834D-9C85-0194B795AD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7336" y="1271739"/>
            <a:ext cx="3657600" cy="2743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66559867520__52F37DBA-A24E-4B2E-82BD-D8B442417CB5.jpeg" descr="66559867520__52F37DBA-A24E-4B2E-82BD-D8B442417CB5.jpeg">
            <a:extLst>
              <a:ext uri="{FF2B5EF4-FFF2-40B4-BE49-F238E27FC236}">
                <a16:creationId xmlns:a16="http://schemas.microsoft.com/office/drawing/2014/main" id="{48681138-A63D-BA4B-870B-7C86A179B1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6297" y="1271739"/>
            <a:ext cx="2057400" cy="2743199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LeukemiaMaskWalkingshot.jpg" descr="LeukemiaMaskWalkingshot.jpg">
            <a:extLst>
              <a:ext uri="{FF2B5EF4-FFF2-40B4-BE49-F238E27FC236}">
                <a16:creationId xmlns:a16="http://schemas.microsoft.com/office/drawing/2014/main" id="{FBD2B0DA-1557-AF42-A601-8B3A0820FA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102551"/>
            <a:ext cx="2057400" cy="2743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PINKRobeJHBridge.JPG" descr="PINKRobeJHBridge.JPG">
            <a:extLst>
              <a:ext uri="{FF2B5EF4-FFF2-40B4-BE49-F238E27FC236}">
                <a16:creationId xmlns:a16="http://schemas.microsoft.com/office/drawing/2014/main" id="{6C8AAF7E-E698-9C49-AEA9-2A677B434C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1985" y="4102551"/>
            <a:ext cx="2057400" cy="2743197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PrayingJHLeukemia.JPG" descr="PrayingJHLeukemia.JPG">
            <a:extLst>
              <a:ext uri="{FF2B5EF4-FFF2-40B4-BE49-F238E27FC236}">
                <a16:creationId xmlns:a16="http://schemas.microsoft.com/office/drawing/2014/main" id="{514A6D23-2895-334F-A095-4F52511833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4708" y="4102551"/>
            <a:ext cx="3657600" cy="27432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LeukemiaBreathingMachine.jpg" descr="LeukemiaBreathingMachine.jpg">
            <a:extLst>
              <a:ext uri="{FF2B5EF4-FFF2-40B4-BE49-F238E27FC236}">
                <a16:creationId xmlns:a16="http://schemas.microsoft.com/office/drawing/2014/main" id="{396A6A62-02A4-0A49-BF86-7D5A14BFBC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01403" y="1271739"/>
            <a:ext cx="2057400" cy="2743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AshWednesdayLeukemia.JPG" descr="AshWednesdayLeukemia.JPG">
            <a:extLst>
              <a:ext uri="{FF2B5EF4-FFF2-40B4-BE49-F238E27FC236}">
                <a16:creationId xmlns:a16="http://schemas.microsoft.com/office/drawing/2014/main" id="{72008615-AD5E-6F45-8ADB-55787E1E83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3669" y="4102551"/>
            <a:ext cx="2057400" cy="27431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Picture 12" descr="Picture 12">
            <a:extLst>
              <a:ext uri="{FF2B5EF4-FFF2-40B4-BE49-F238E27FC236}">
                <a16:creationId xmlns:a16="http://schemas.microsoft.com/office/drawing/2014/main" id="{136695D5-C8CC-DC43-8CE9-75072C34D0D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78B63C72-751A-A044-9259-9D1E9A2FB5F8}"/>
              </a:ext>
            </a:extLst>
          </p:cNvPr>
          <p:cNvSpPr txBox="1">
            <a:spLocks/>
          </p:cNvSpPr>
          <p:nvPr/>
        </p:nvSpPr>
        <p:spPr>
          <a:xfrm>
            <a:off x="290299" y="6281272"/>
            <a:ext cx="249425" cy="246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tIns="45719" rIns="45719" bIns="45719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9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en-US" sz="1000" b="0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</p:spTree>
    <p:extLst>
      <p:ext uri="{BB962C8B-B14F-4D97-AF65-F5344CB8AC3E}">
        <p14:creationId xmlns:p14="http://schemas.microsoft.com/office/powerpoint/2010/main" val="393003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4DDA6-4467-904F-9A29-2DA4AEE77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Give equal value to physical </a:t>
            </a:r>
            <a:r>
              <a:rPr lang="en-US" sz="2800" u="sng" dirty="0"/>
              <a:t>and</a:t>
            </a:r>
            <a:r>
              <a:rPr lang="en-US" sz="2800" dirty="0"/>
              <a:t> mental health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60641-D3CC-974B-AE28-3D57FE88F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1100" y="1547682"/>
            <a:ext cx="10578901" cy="4352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How do we recover physically when our </a:t>
            </a:r>
            <a:r>
              <a:rPr lang="en-US" dirty="0">
                <a:solidFill>
                  <a:schemeClr val="accent6"/>
                </a:solidFill>
              </a:rPr>
              <a:t>hearts</a:t>
            </a:r>
            <a:r>
              <a:rPr lang="en-US" dirty="0"/>
              <a:t> are breaking?</a:t>
            </a:r>
          </a:p>
        </p:txBody>
      </p:sp>
      <p:pic>
        <p:nvPicPr>
          <p:cNvPr id="4" name="GabrielSleepingOnChestCancer.JPG" descr="GabrielSleepingOnChestCancer.JPG">
            <a:extLst>
              <a:ext uri="{FF2B5EF4-FFF2-40B4-BE49-F238E27FC236}">
                <a16:creationId xmlns:a16="http://schemas.microsoft.com/office/drawing/2014/main" id="{0978DE6F-129F-6443-8E5C-1DE86427D0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3378" y="2166291"/>
            <a:ext cx="3223258" cy="4297680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LeukemiaPREHAB.JPG" descr="LeukemiaPREHAB.JPG">
            <a:extLst>
              <a:ext uri="{FF2B5EF4-FFF2-40B4-BE49-F238E27FC236}">
                <a16:creationId xmlns:a16="http://schemas.microsoft.com/office/drawing/2014/main" id="{599850E5-25A9-654D-80B5-747928312A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942"/>
          <a:stretch/>
        </p:blipFill>
        <p:spPr>
          <a:xfrm>
            <a:off x="1181100" y="2166291"/>
            <a:ext cx="2810075" cy="43037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GFacetimeLeukemia.PNG" descr="GFacetimeLeukemia.PNG">
            <a:extLst>
              <a:ext uri="{FF2B5EF4-FFF2-40B4-BE49-F238E27FC236}">
                <a16:creationId xmlns:a16="http://schemas.microsoft.com/office/drawing/2014/main" id="{FE87BF08-1172-944B-A0DF-90FCCAA83E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4988" y="2166291"/>
            <a:ext cx="2421229" cy="4297680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12" descr="Picture 12">
            <a:extLst>
              <a:ext uri="{FF2B5EF4-FFF2-40B4-BE49-F238E27FC236}">
                <a16:creationId xmlns:a16="http://schemas.microsoft.com/office/drawing/2014/main" id="{60EE641A-71A4-3542-A368-7610EAE2AE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25DBD1C-AFC1-FF42-8F68-F35362BACDDC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224161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72D4A-6C86-FB48-9822-B5C95DB17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 didn’t have to get this bad</a:t>
            </a:r>
          </a:p>
        </p:txBody>
      </p:sp>
      <p:sp>
        <p:nvSpPr>
          <p:cNvPr id="446" name="Content Placeholder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marL="0" indent="0" defTabSz="877823">
              <a:spcBef>
                <a:spcPts val="500"/>
              </a:spcBef>
              <a:buSzTx/>
              <a:buNone/>
              <a:defRPr sz="3072"/>
            </a:lvl1pPr>
          </a:lstStyle>
          <a:p>
            <a:r>
              <a:rPr sz="2800" dirty="0">
                <a:solidFill>
                  <a:schemeClr val="accent6"/>
                </a:solidFill>
              </a:rPr>
              <a:t>3</a:t>
            </a:r>
            <a:r>
              <a:rPr sz="2800" dirty="0"/>
              <a:t> out of </a:t>
            </a:r>
            <a:r>
              <a:rPr sz="2800" dirty="0">
                <a:solidFill>
                  <a:schemeClr val="accent6"/>
                </a:solidFill>
              </a:rPr>
              <a:t>4</a:t>
            </a:r>
            <a:r>
              <a:rPr sz="2800" dirty="0"/>
              <a:t> depressed cancer patients don’t get enough help</a:t>
            </a:r>
          </a:p>
        </p:txBody>
      </p:sp>
      <p:sp>
        <p:nvSpPr>
          <p:cNvPr id="447" name="Slide Number Placeholder 2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452" name="Picture 12" descr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Graphic 3" descr="Man">
            <a:extLst>
              <a:ext uri="{FF2B5EF4-FFF2-40B4-BE49-F238E27FC236}">
                <a16:creationId xmlns:a16="http://schemas.microsoft.com/office/drawing/2014/main" id="{B193ED94-8550-7540-9B9F-C922401353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5978" y="3048348"/>
            <a:ext cx="2743200" cy="2743200"/>
          </a:xfrm>
          <a:prstGeom prst="rect">
            <a:avLst/>
          </a:prstGeom>
        </p:spPr>
      </p:pic>
      <p:pic>
        <p:nvPicPr>
          <p:cNvPr id="6" name="Graphic 5" descr="Woman">
            <a:extLst>
              <a:ext uri="{FF2B5EF4-FFF2-40B4-BE49-F238E27FC236}">
                <a16:creationId xmlns:a16="http://schemas.microsoft.com/office/drawing/2014/main" id="{33FB8DF6-811F-6146-887E-3A702CDB80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30385" y="3048348"/>
            <a:ext cx="2743200" cy="2743200"/>
          </a:xfrm>
          <a:prstGeom prst="rect">
            <a:avLst/>
          </a:prstGeom>
        </p:spPr>
      </p:pic>
      <p:pic>
        <p:nvPicPr>
          <p:cNvPr id="18" name="Graphic 17" descr="Man">
            <a:extLst>
              <a:ext uri="{FF2B5EF4-FFF2-40B4-BE49-F238E27FC236}">
                <a16:creationId xmlns:a16="http://schemas.microsoft.com/office/drawing/2014/main" id="{31E314B6-3E96-414C-B375-13083C2EAE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84792" y="3048348"/>
            <a:ext cx="2743200" cy="2743200"/>
          </a:xfrm>
          <a:prstGeom prst="rect">
            <a:avLst/>
          </a:prstGeom>
        </p:spPr>
      </p:pic>
      <p:pic>
        <p:nvPicPr>
          <p:cNvPr id="20" name="Graphic 19" descr="Woman">
            <a:extLst>
              <a:ext uri="{FF2B5EF4-FFF2-40B4-BE49-F238E27FC236}">
                <a16:creationId xmlns:a16="http://schemas.microsoft.com/office/drawing/2014/main" id="{AE5C0C49-E897-F94C-9933-EE32D3C020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39200" y="3048348"/>
            <a:ext cx="2743200" cy="2743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6" name="Content Placeholder 5" descr="Content Placeholder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4" y="1263322"/>
            <a:ext cx="12170736" cy="4946925"/>
          </a:xfrm>
          <a:prstGeom prst="rect">
            <a:avLst/>
          </a:prstGeom>
          <a:ln w="12700">
            <a:miter lim="400000"/>
          </a:ln>
        </p:spPr>
      </p:pic>
      <p:sp>
        <p:nvSpPr>
          <p:cNvPr id="457" name="Title 8"/>
          <p:cNvSpPr txBox="1">
            <a:spLocks noGrp="1"/>
          </p:cNvSpPr>
          <p:nvPr>
            <p:ph type="title"/>
          </p:nvPr>
        </p:nvSpPr>
        <p:spPr>
          <a:xfrm>
            <a:off x="1512275" y="-1"/>
            <a:ext cx="10247725" cy="115699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spc="-200"/>
            </a:lvl1pPr>
          </a:lstStyle>
          <a:p>
            <a:pPr algn="r"/>
            <a:r>
              <a:rPr sz="2800" dirty="0"/>
              <a:t>I </a:t>
            </a:r>
            <a:r>
              <a:rPr lang="en-US" sz="2800" dirty="0"/>
              <a:t>p</a:t>
            </a:r>
            <a:r>
              <a:rPr sz="2800" dirty="0"/>
              <a:t>aid the </a:t>
            </a:r>
            <a:r>
              <a:rPr lang="en-US" sz="2800" dirty="0"/>
              <a:t>p</a:t>
            </a:r>
            <a:r>
              <a:rPr sz="2800" dirty="0"/>
              <a:t>rice</a:t>
            </a:r>
            <a:r>
              <a:rPr lang="en-US" sz="2800" dirty="0"/>
              <a:t>;</a:t>
            </a:r>
            <a:r>
              <a:rPr sz="2800" dirty="0"/>
              <a:t> </a:t>
            </a:r>
            <a:r>
              <a:rPr lang="en-US" sz="2800" dirty="0"/>
              <a:t>y</a:t>
            </a:r>
            <a:r>
              <a:rPr sz="2800" dirty="0"/>
              <a:t>ou did too</a:t>
            </a:r>
          </a:p>
        </p:txBody>
      </p:sp>
      <p:sp>
        <p:nvSpPr>
          <p:cNvPr id="458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42800" y="6413360"/>
            <a:ext cx="127001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sp>
        <p:nvSpPr>
          <p:cNvPr id="459" name="TextBox 17"/>
          <p:cNvSpPr txBox="1"/>
          <p:nvPr/>
        </p:nvSpPr>
        <p:spPr>
          <a:xfrm>
            <a:off x="878296" y="6111749"/>
            <a:ext cx="1045667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000" b="1">
                <a:solidFill>
                  <a:schemeClr val="accent2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000" b="0" i="0" u="none" strike="noStrike" kern="0" cap="none" spc="0" normalizeH="0" baseline="0" noProof="0" dirty="0">
                <a:ln>
                  <a:noFill/>
                </a:ln>
                <a:solidFill>
                  <a:srgbClr val="535353"/>
                </a:solidFill>
                <a:effectLst/>
                <a:uLnTx/>
                <a:uFillTx/>
                <a:latin typeface="Libre Franklin" pitchFamily="2" charset="77"/>
                <a:sym typeface="Proxima Nova Rg"/>
              </a:rPr>
              <a:t>Depression among those affected by cancer is linked to</a:t>
            </a:r>
          </a:p>
        </p:txBody>
      </p:sp>
      <p:pic>
        <p:nvPicPr>
          <p:cNvPr id="461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4A2969-7547-D84D-8633-494B56ECF27F}"/>
              </a:ext>
            </a:extLst>
          </p:cNvPr>
          <p:cNvSpPr txBox="1"/>
          <p:nvPr/>
        </p:nvSpPr>
        <p:spPr>
          <a:xfrm>
            <a:off x="8035637" y="3038257"/>
            <a:ext cx="2346153" cy="186204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Bebas Neue" panose="020B0606020202050201" pitchFamily="34" charset="77"/>
                <a:sym typeface="Proxima Nova Rg"/>
              </a:rPr>
              <a:t>PTSD</a:t>
            </a:r>
          </a:p>
        </p:txBody>
      </p:sp>
      <p:sp>
        <p:nvSpPr>
          <p:cNvPr id="9" name="TextBox 17">
            <a:extLst>
              <a:ext uri="{FF2B5EF4-FFF2-40B4-BE49-F238E27FC236}">
                <a16:creationId xmlns:a16="http://schemas.microsoft.com/office/drawing/2014/main" id="{15FF51A7-7E1A-154E-A7FC-98664D8C5070}"/>
              </a:ext>
            </a:extLst>
          </p:cNvPr>
          <p:cNvSpPr txBox="1"/>
          <p:nvPr/>
        </p:nvSpPr>
        <p:spPr>
          <a:xfrm>
            <a:off x="4242999" y="2931932"/>
            <a:ext cx="3626381" cy="9694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000" b="1">
                <a:solidFill>
                  <a:schemeClr val="accent2"/>
                </a:solidFill>
              </a:defRPr>
            </a:lvl1pPr>
          </a:lstStyle>
          <a:p>
            <a:pPr marL="342900" marR="0" lvl="0" indent="-34290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Franklin" pitchFamily="2" charset="77"/>
                <a:sym typeface="Proxima Nova Rg"/>
              </a:rPr>
              <a:t>Decreased satisfaction</a:t>
            </a:r>
          </a:p>
          <a:p>
            <a:pPr marL="342900" marR="0" lvl="0" indent="-34290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Franklin" pitchFamily="2" charset="77"/>
                <a:sym typeface="Proxima Nova Rg"/>
              </a:rPr>
              <a:t>Reduction of quality of life</a:t>
            </a:r>
          </a:p>
          <a:p>
            <a:pPr marL="342900" marR="0" lvl="0" indent="-34290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19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Franklin" pitchFamily="2" charset="77"/>
                <a:sym typeface="Proxima Nova Rg"/>
              </a:rPr>
              <a:t>Decreased survival rates</a:t>
            </a:r>
            <a:endParaRPr kumimoji="0" sz="1900" b="0" i="0" u="none" strike="noStrike" kern="0" cap="none" spc="0" normalizeH="0" baseline="0" noProof="0" dirty="0">
              <a:ln>
                <a:noFill/>
              </a:ln>
              <a:solidFill>
                <a:srgbClr val="FF4A01"/>
              </a:solidFill>
              <a:effectLst/>
              <a:uLnTx/>
              <a:uFillTx/>
              <a:latin typeface="Libre Franklin" pitchFamily="2" charset="77"/>
              <a:sym typeface="Proxima Nova Rg"/>
            </a:endParaRPr>
          </a:p>
        </p:txBody>
      </p:sp>
      <p:pic>
        <p:nvPicPr>
          <p:cNvPr id="4" name="Graphic 3" descr="Cursor">
            <a:extLst>
              <a:ext uri="{FF2B5EF4-FFF2-40B4-BE49-F238E27FC236}">
                <a16:creationId xmlns:a16="http://schemas.microsoft.com/office/drawing/2014/main" id="{84BD19DA-C214-9242-A283-C873765170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650374">
            <a:off x="5652462" y="5197349"/>
            <a:ext cx="914400" cy="914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Upward trend">
            <a:extLst>
              <a:ext uri="{FF2B5EF4-FFF2-40B4-BE49-F238E27FC236}">
                <a16:creationId xmlns:a16="http://schemas.microsoft.com/office/drawing/2014/main" id="{7DE9A9C8-164F-6943-8D22-1F6573A91C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46076" y="195985"/>
            <a:ext cx="7856856" cy="65785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03DEB4-FC46-E74F-B825-A7EEECF03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We are saving more lives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05360E-C4FB-B74A-94B8-957C15FE4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0" y="1838631"/>
            <a:ext cx="5664001" cy="435261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200" dirty="0">
                <a:solidFill>
                  <a:schemeClr val="accent6"/>
                </a:solidFill>
                <a:latin typeface="Libre Baskerville" panose="02000000000000000000" pitchFamily="2" charset="0"/>
              </a:rPr>
              <a:t>2019</a:t>
            </a:r>
            <a:r>
              <a:rPr lang="en-US" sz="3200" dirty="0"/>
              <a:t> - 16.9M Survivors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2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3200" dirty="0">
                <a:solidFill>
                  <a:schemeClr val="accent6"/>
                </a:solidFill>
                <a:latin typeface="Libre Baskerville" panose="02000000000000000000" pitchFamily="2" charset="0"/>
              </a:rPr>
              <a:t>2030</a:t>
            </a:r>
            <a:r>
              <a:rPr lang="en-US" sz="3200" dirty="0"/>
              <a:t> - </a:t>
            </a:r>
            <a:r>
              <a:rPr lang="en-US" sz="4000" dirty="0"/>
              <a:t>22.2M Survivors</a:t>
            </a:r>
            <a:endParaRPr lang="en-US" sz="3200" dirty="0"/>
          </a:p>
          <a:p>
            <a:pPr marL="0" indent="0">
              <a:lnSpc>
                <a:spcPct val="100000"/>
              </a:lnSpc>
              <a:buNone/>
            </a:pPr>
            <a:endParaRPr lang="en-US" sz="32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3200" dirty="0">
                <a:solidFill>
                  <a:schemeClr val="accent6"/>
                </a:solidFill>
                <a:latin typeface="Libre Baskerville" panose="02000000000000000000" pitchFamily="2" charset="0"/>
              </a:rPr>
              <a:t>2040</a:t>
            </a:r>
            <a:r>
              <a:rPr lang="en-US" sz="3200" dirty="0"/>
              <a:t> - </a:t>
            </a:r>
            <a:r>
              <a:rPr lang="en-US" sz="4400" dirty="0"/>
              <a:t>26.1M Survivors</a:t>
            </a:r>
            <a:endParaRPr lang="en-US" sz="3200" dirty="0"/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image77.png" descr="image77.png">
            <a:extLst>
              <a:ext uri="{FF2B5EF4-FFF2-40B4-BE49-F238E27FC236}">
                <a16:creationId xmlns:a16="http://schemas.microsoft.com/office/drawing/2014/main" id="{E59D0A78-CF29-0747-8359-46A96801AD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303" b="11010"/>
          <a:stretch/>
        </p:blipFill>
        <p:spPr>
          <a:xfrm>
            <a:off x="0" y="1156849"/>
            <a:ext cx="5234387" cy="5701003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pic>
        <p:nvPicPr>
          <p:cNvPr id="7" name="Picture 12" descr="Picture 12">
            <a:extLst>
              <a:ext uri="{FF2B5EF4-FFF2-40B4-BE49-F238E27FC236}">
                <a16:creationId xmlns:a16="http://schemas.microsoft.com/office/drawing/2014/main" id="{998DF73F-4691-A344-9615-E1BDB2F3B9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4FC212B7-891B-6F4F-AB27-568D839F9FBF}"/>
              </a:ext>
            </a:extLst>
          </p:cNvPr>
          <p:cNvSpPr txBox="1">
            <a:spLocks/>
          </p:cNvSpPr>
          <p:nvPr/>
        </p:nvSpPr>
        <p:spPr>
          <a:xfrm>
            <a:off x="290299" y="6281272"/>
            <a:ext cx="249425" cy="246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tIns="45719" rIns="45719" bIns="45719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9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en-US" sz="1000" b="0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</p:spTree>
    <p:extLst>
      <p:ext uri="{BB962C8B-B14F-4D97-AF65-F5344CB8AC3E}">
        <p14:creationId xmlns:p14="http://schemas.microsoft.com/office/powerpoint/2010/main" val="81838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Picture 3">
            <a:extLst>
              <a:ext uri="{FF2B5EF4-FFF2-40B4-BE49-F238E27FC236}">
                <a16:creationId xmlns:a16="http://schemas.microsoft.com/office/drawing/2014/main" id="{2818B173-CCC1-F547-B480-98416CC4D8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312" b="26534"/>
          <a:stretch>
            <a:fillRect/>
          </a:stretch>
        </p:blipFill>
        <p:spPr>
          <a:xfrm>
            <a:off x="19" y="1148574"/>
            <a:ext cx="12191981" cy="4895387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A1F8BF7-9AE4-DF46-9F8D-5D51CC7B5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6" y="0"/>
            <a:ext cx="10247724" cy="1156997"/>
          </a:xfrm>
        </p:spPr>
        <p:txBody>
          <a:bodyPr>
            <a:normAutofit/>
          </a:bodyPr>
          <a:lstStyle/>
          <a:p>
            <a:r>
              <a:rPr lang="en-US" sz="2800" dirty="0"/>
              <a:t>In an instant my world was turned upside down</a:t>
            </a:r>
          </a:p>
        </p:txBody>
      </p:sp>
      <p:pic>
        <p:nvPicPr>
          <p:cNvPr id="7" name="ScreenshotHeadshot.PNG" descr="ScreenshotHeadshot.PNG">
            <a:extLst>
              <a:ext uri="{FF2B5EF4-FFF2-40B4-BE49-F238E27FC236}">
                <a16:creationId xmlns:a16="http://schemas.microsoft.com/office/drawing/2014/main" id="{7010773C-169A-534D-80FF-164374E57E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124" r="-167" b="7613"/>
          <a:stretch/>
        </p:blipFill>
        <p:spPr>
          <a:xfrm>
            <a:off x="2410690" y="1396179"/>
            <a:ext cx="3685310" cy="5241534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Bald.JPG" descr="Bald.JPG">
            <a:extLst>
              <a:ext uri="{FF2B5EF4-FFF2-40B4-BE49-F238E27FC236}">
                <a16:creationId xmlns:a16="http://schemas.microsoft.com/office/drawing/2014/main" id="{BFEDDE0E-9F5A-8646-A64E-FFD53C7349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515" t="16019" r="8739" b="3239"/>
          <a:stretch/>
        </p:blipFill>
        <p:spPr>
          <a:xfrm>
            <a:off x="6354881" y="1399847"/>
            <a:ext cx="3685310" cy="5237866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Picture 12" descr="Picture 12">
            <a:extLst>
              <a:ext uri="{FF2B5EF4-FFF2-40B4-BE49-F238E27FC236}">
                <a16:creationId xmlns:a16="http://schemas.microsoft.com/office/drawing/2014/main" id="{51FA12FC-DDE3-874A-B6E0-1A529BA5D9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448A576F-2D64-844C-81F1-212F708409C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649769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Rectangle 11"/>
          <p:cNvSpPr/>
          <p:nvPr/>
        </p:nvSpPr>
        <p:spPr>
          <a:xfrm>
            <a:off x="-1" y="1145307"/>
            <a:ext cx="12199071" cy="4957781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FFFFFF"/>
                </a:solidFill>
              </a:defRPr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sp>
        <p:nvSpPr>
          <p:cNvPr id="482" name="======…"/>
          <p:cNvSpPr txBox="1"/>
          <p:nvPr/>
        </p:nvSpPr>
        <p:spPr>
          <a:xfrm>
            <a:off x="2848531" y="3243581"/>
            <a:ext cx="6705842" cy="104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0" marR="0" lvl="0" indent="0" algn="l" defTabSz="457200" rtl="0" eaLnBrk="1" fontAlgn="auto" latinLnBrk="0" hangingPunct="0">
              <a:lnSpc>
                <a:spcPts val="4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E6000E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rgbClr val="E6000E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======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E6000E"/>
              </a:solidFill>
              <a:effectLst/>
              <a:uLnTx/>
              <a:uFillTx/>
              <a:latin typeface="Times Roman"/>
              <a:ea typeface="Times Roman"/>
              <a:cs typeface="Times Roman"/>
              <a:sym typeface="Times Roman"/>
            </a:endParaRPr>
          </a:p>
          <a:p>
            <a:pPr marL="0" marR="0" lvl="0" indent="0" algn="l" defTabSz="457200" rtl="0" eaLnBrk="1" fontAlgn="auto" latinLnBrk="0" hangingPunct="0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kumimoji="0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Roman"/>
                <a:sym typeface="Times Roman"/>
              </a:rPr>
              <a:t> </a:t>
            </a:r>
          </a:p>
        </p:txBody>
      </p:sp>
      <p:sp>
        <p:nvSpPr>
          <p:cNvPr id="483" name="FLASHBACKS and Memories…"/>
          <p:cNvSpPr txBox="1"/>
          <p:nvPr/>
        </p:nvSpPr>
        <p:spPr>
          <a:xfrm>
            <a:off x="4265855" y="1408430"/>
            <a:ext cx="3318713" cy="929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roxima Nova Rg"/>
                <a:sym typeface="Proxima Nova Rg"/>
              </a:rPr>
              <a:t>FLASHBACKS and Memories </a:t>
            </a:r>
          </a:p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sym typeface="Proxima Nova Rg"/>
            </a:endParaRPr>
          </a:p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roxima Nova Rg"/>
                <a:sym typeface="Proxima Nova Rg"/>
              </a:rPr>
              <a:t>lots of I remember this and that </a:t>
            </a:r>
          </a:p>
        </p:txBody>
      </p:sp>
      <p:pic>
        <p:nvPicPr>
          <p:cNvPr id="484" name="Shape 74" descr="Shape 74"/>
          <p:cNvPicPr>
            <a:picLocks noChangeAspect="1"/>
          </p:cNvPicPr>
          <p:nvPr/>
        </p:nvPicPr>
        <p:blipFill>
          <a:blip r:embed="rId3"/>
          <a:srcRect l="1383" r="21778"/>
          <a:stretch>
            <a:fillRect/>
          </a:stretch>
        </p:blipFill>
        <p:spPr>
          <a:xfrm>
            <a:off x="8191499" y="1242055"/>
            <a:ext cx="4000501" cy="39048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0" y="21567"/>
                </a:lnTo>
                <a:lnTo>
                  <a:pt x="2248" y="21600"/>
                </a:lnTo>
                <a:lnTo>
                  <a:pt x="21600" y="21075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485" name="UNADJUSTEDNONRAW_thumb_5f4b.jpg" descr="UNADJUSTEDNONRAW_thumb_5f4b.jpg"/>
          <p:cNvPicPr>
            <a:picLocks noChangeAspect="1"/>
          </p:cNvPicPr>
          <p:nvPr/>
        </p:nvPicPr>
        <p:blipFill>
          <a:blip r:embed="rId4"/>
          <a:srcRect t="21746" b="20602"/>
          <a:stretch>
            <a:fillRect/>
          </a:stretch>
        </p:blipFill>
        <p:spPr>
          <a:xfrm>
            <a:off x="4191000" y="1293789"/>
            <a:ext cx="3809923" cy="39048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0" y="21600"/>
                </a:lnTo>
                <a:lnTo>
                  <a:pt x="10100" y="20443"/>
                </a:lnTo>
                <a:lnTo>
                  <a:pt x="21600" y="21547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486" name="fullsizeoutput_632e.jpeg" descr="fullsizeoutput_632e.jpeg"/>
          <p:cNvPicPr>
            <a:picLocks noChangeAspect="1"/>
          </p:cNvPicPr>
          <p:nvPr/>
        </p:nvPicPr>
        <p:blipFill>
          <a:blip r:embed="rId5"/>
          <a:srcRect t="17926" b="6925"/>
          <a:stretch>
            <a:fillRect/>
          </a:stretch>
        </p:blipFill>
        <p:spPr>
          <a:xfrm>
            <a:off x="18" y="1241997"/>
            <a:ext cx="4000501" cy="40084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0" y="21386"/>
                </a:lnTo>
                <a:lnTo>
                  <a:pt x="49" y="21390"/>
                </a:lnTo>
                <a:lnTo>
                  <a:pt x="216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487" name="Title 9"/>
          <p:cNvSpPr txBox="1">
            <a:spLocks noGrp="1"/>
          </p:cNvSpPr>
          <p:nvPr>
            <p:ph type="title"/>
          </p:nvPr>
        </p:nvSpPr>
        <p:spPr>
          <a:xfrm>
            <a:off x="1342215" y="-1114"/>
            <a:ext cx="10247725" cy="115699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pc="-155"/>
            </a:lvl1pPr>
          </a:lstStyle>
          <a:p>
            <a:r>
              <a:rPr sz="2800" dirty="0"/>
              <a:t>To be </a:t>
            </a:r>
            <a:r>
              <a:rPr lang="en-US" sz="2800" u="sng" dirty="0"/>
              <a:t>possible</a:t>
            </a:r>
            <a:r>
              <a:rPr sz="2800" dirty="0"/>
              <a:t>…</a:t>
            </a:r>
          </a:p>
        </p:txBody>
      </p:sp>
      <p:sp>
        <p:nvSpPr>
          <p:cNvPr id="488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489" name="Picture 12" descr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Title 9">
            <a:extLst>
              <a:ext uri="{FF2B5EF4-FFF2-40B4-BE49-F238E27FC236}">
                <a16:creationId xmlns:a16="http://schemas.microsoft.com/office/drawing/2014/main" id="{9DBD05CC-18F0-334A-B16D-23141A207462}"/>
              </a:ext>
            </a:extLst>
          </p:cNvPr>
          <p:cNvSpPr txBox="1">
            <a:spLocks/>
          </p:cNvSpPr>
          <p:nvPr/>
        </p:nvSpPr>
        <p:spPr>
          <a:xfrm>
            <a:off x="429318" y="5127526"/>
            <a:ext cx="11160621" cy="1156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600" b="0" i="0" u="none" strike="noStrike" cap="none" spc="-155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-15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t>…I had to do the nearly </a:t>
            </a:r>
            <a:r>
              <a:rPr kumimoji="0" lang="en-US" sz="2800" b="0" i="0" u="sng" strike="noStrike" kern="0" cap="none" spc="-15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t>impossible</a:t>
            </a:r>
            <a:r>
              <a:rPr kumimoji="0" lang="en-US" sz="2800" b="0" i="0" u="none" strike="noStrike" kern="0" cap="none" spc="-15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Title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 spc="-177"/>
            </a:lvl1pPr>
          </a:lstStyle>
          <a:p>
            <a:pPr algn="r"/>
            <a:r>
              <a:rPr sz="2800" dirty="0"/>
              <a:t>My story was bigger than me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5B2B5C7-408A-3842-85E5-CB084163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2132" y="5768607"/>
            <a:ext cx="10247725" cy="5386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800" dirty="0">
                <a:latin typeface="Libre Baskerville" panose="02000000000000000000" pitchFamily="2" charset="0"/>
              </a:rPr>
              <a:t>I needed to be the </a:t>
            </a:r>
            <a:r>
              <a:rPr lang="en-US" sz="2800" dirty="0">
                <a:solidFill>
                  <a:schemeClr val="accent6"/>
                </a:solidFill>
                <a:latin typeface="Libre Baskerville" panose="02000000000000000000" pitchFamily="2" charset="0"/>
              </a:rPr>
              <a:t>voice</a:t>
            </a:r>
            <a:r>
              <a:rPr lang="en-US" sz="2800" dirty="0">
                <a:latin typeface="Libre Baskerville" panose="02000000000000000000" pitchFamily="2" charset="0"/>
              </a:rPr>
              <a:t> for others</a:t>
            </a:r>
          </a:p>
          <a:p>
            <a:pPr marL="0" indent="0" algn="ctr">
              <a:buNone/>
            </a:pPr>
            <a:endParaRPr lang="en-US" sz="3200" dirty="0"/>
          </a:p>
        </p:txBody>
      </p:sp>
      <p:sp>
        <p:nvSpPr>
          <p:cNvPr id="497" name="Slide Number Placeholder 3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207747" cy="246219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tIns="45719" rIns="45719" bIns="45719" anchor="t"/>
          <a:lstStyle>
            <a:lvl1pPr algn="l">
              <a:spcBef>
                <a:spcPts val="600"/>
              </a:spcBef>
              <a:defRPr>
                <a:solidFill>
                  <a:srgbClr val="000000"/>
                </a:solidFill>
                <a:latin typeface="Proxima Nova Rg"/>
                <a:ea typeface="Proxima Nova Rg"/>
                <a:cs typeface="Proxima Nova Rg"/>
                <a:sym typeface="Proxima Nova Rg"/>
              </a:defRPr>
            </a:lvl1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  <p:pic>
        <p:nvPicPr>
          <p:cNvPr id="495" name="officeArt object" descr="officeArt object"/>
          <p:cNvPicPr>
            <a:picLocks noChangeAspect="1"/>
          </p:cNvPicPr>
          <p:nvPr/>
        </p:nvPicPr>
        <p:blipFill>
          <a:blip r:embed="rId3"/>
          <a:srcRect t="162" b="6826"/>
          <a:stretch>
            <a:fillRect/>
          </a:stretch>
        </p:blipFill>
        <p:spPr>
          <a:xfrm>
            <a:off x="19" y="1146713"/>
            <a:ext cx="6095976" cy="4252523"/>
          </a:xfrm>
          <a:prstGeom prst="rect">
            <a:avLst/>
          </a:prstGeom>
          <a:ln w="12700">
            <a:miter lim="400000"/>
          </a:ln>
        </p:spPr>
      </p:pic>
      <p:pic>
        <p:nvPicPr>
          <p:cNvPr id="496" name="officeArt object" descr="officeArt object"/>
          <p:cNvPicPr>
            <a:picLocks noChangeAspect="1"/>
          </p:cNvPicPr>
          <p:nvPr/>
        </p:nvPicPr>
        <p:blipFill>
          <a:blip r:embed="rId4"/>
          <a:srcRect t="3740" b="3231"/>
          <a:stretch>
            <a:fillRect/>
          </a:stretch>
        </p:blipFill>
        <p:spPr>
          <a:xfrm>
            <a:off x="6095998" y="1146023"/>
            <a:ext cx="6096002" cy="4253215"/>
          </a:xfrm>
          <a:prstGeom prst="rect">
            <a:avLst/>
          </a:prstGeom>
          <a:ln w="12700">
            <a:miter lim="400000"/>
          </a:ln>
        </p:spPr>
      </p:pic>
      <p:pic>
        <p:nvPicPr>
          <p:cNvPr id="498" name="Picture 12" descr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499" name="I needed to be the voice for others"/>
          <p:cNvSpPr txBox="1"/>
          <p:nvPr/>
        </p:nvSpPr>
        <p:spPr>
          <a:xfrm>
            <a:off x="3789267" y="5768608"/>
            <a:ext cx="92396" cy="5386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900"/>
            </a:lvl1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Reunion with Gabriel After Leukemia.mp4">
            <a:hlinkClick r:id="" action="ppaction://media"/>
            <a:extLst>
              <a:ext uri="{FF2B5EF4-FFF2-40B4-BE49-F238E27FC236}">
                <a16:creationId xmlns:a16="http://schemas.microsoft.com/office/drawing/2014/main" id="{9FA20937-F858-8E45-9EDD-D8E47C309F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2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hristmas at Johns Hopkins.mp4">
            <a:hlinkClick r:id="" action="ppaction://media"/>
            <a:extLst>
              <a:ext uri="{FF2B5EF4-FFF2-40B4-BE49-F238E27FC236}">
                <a16:creationId xmlns:a16="http://schemas.microsoft.com/office/drawing/2014/main" id="{4276927D-C7BE-4F47-BBBD-F6930A17BA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3">
            <a:extLst>
              <a:ext uri="{FF2B5EF4-FFF2-40B4-BE49-F238E27FC236}">
                <a16:creationId xmlns:a16="http://schemas.microsoft.com/office/drawing/2014/main" id="{D8219B6E-499E-8844-92C8-03EA411858EA}"/>
              </a:ext>
            </a:extLst>
          </p:cNvPr>
          <p:cNvSpPr/>
          <p:nvPr/>
        </p:nvSpPr>
        <p:spPr>
          <a:xfrm>
            <a:off x="983784" y="568036"/>
            <a:ext cx="6132334" cy="6132334"/>
          </a:xfrm>
          <a:prstGeom prst="ellipse">
            <a:avLst/>
          </a:prstGeom>
          <a:solidFill>
            <a:schemeClr val="accent6"/>
          </a:solidFill>
          <a:ln w="12700">
            <a:miter lim="400000"/>
          </a:ln>
        </p:spPr>
        <p:txBody>
          <a:bodyPr lIns="45719" rIns="45719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FFFFFF"/>
                </a:solidFill>
              </a:defRPr>
            </a:pP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sp>
        <p:nvSpPr>
          <p:cNvPr id="507" name="Click to edit page 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dirty="0"/>
              <a:t>Good luck and </a:t>
            </a:r>
            <a:r>
              <a:rPr lang="en-US" sz="2800" i="1" dirty="0">
                <a:latin typeface="Libre Baskerville" panose="02000000000000000000" pitchFamily="2" charset="0"/>
              </a:rPr>
              <a:t>Adios Amiga</a:t>
            </a:r>
            <a:endParaRPr sz="2800" i="1" dirty="0">
              <a:latin typeface="Libre Baskerville" panose="02000000000000000000" pitchFamily="2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37450A9-F1A7-1B42-9586-01788F079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84478" y="1328891"/>
            <a:ext cx="4475522" cy="4352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When my fight was over:</a:t>
            </a:r>
          </a:p>
          <a:p>
            <a:pPr marL="460375" indent="-346075">
              <a:buFont typeface="Wingdings" pitchFamily="2" charset="2"/>
              <a:buChar char="ü"/>
            </a:pPr>
            <a:r>
              <a:rPr lang="en-US" sz="2200" dirty="0"/>
              <a:t>I was </a:t>
            </a:r>
            <a:r>
              <a:rPr lang="en-US" sz="2200" dirty="0">
                <a:solidFill>
                  <a:schemeClr val="accent6"/>
                </a:solidFill>
              </a:rPr>
              <a:t>broken</a:t>
            </a:r>
            <a:r>
              <a:rPr lang="en-US" sz="2200" dirty="0"/>
              <a:t> </a:t>
            </a:r>
          </a:p>
          <a:p>
            <a:pPr marL="460375" indent="-346075">
              <a:buFont typeface="Wingdings" pitchFamily="2" charset="2"/>
              <a:buChar char="ü"/>
            </a:pPr>
            <a:r>
              <a:rPr lang="en-US" sz="2200" dirty="0"/>
              <a:t>Nothing was the same</a:t>
            </a:r>
          </a:p>
          <a:p>
            <a:pPr marL="460375" indent="-346075">
              <a:buFont typeface="Wingdings" pitchFamily="2" charset="2"/>
              <a:buChar char="ü"/>
            </a:pPr>
            <a:r>
              <a:rPr lang="en-US" sz="2200" dirty="0"/>
              <a:t>I had many long-term health </a:t>
            </a:r>
            <a:r>
              <a:rPr lang="en-US" sz="2200" dirty="0">
                <a:solidFill>
                  <a:schemeClr val="accent6"/>
                </a:solidFill>
              </a:rPr>
              <a:t>complications</a:t>
            </a:r>
            <a:r>
              <a:rPr lang="en-US" sz="2200" dirty="0"/>
              <a:t> -- both mental and physical</a:t>
            </a:r>
          </a:p>
          <a:p>
            <a:pPr marL="460375" indent="-346075">
              <a:buFont typeface="Wingdings" pitchFamily="2" charset="2"/>
              <a:buChar char="ü"/>
            </a:pPr>
            <a:r>
              <a:rPr lang="en-US" sz="2200" dirty="0"/>
              <a:t>I was </a:t>
            </a:r>
            <a:r>
              <a:rPr lang="en-US" sz="2200" dirty="0">
                <a:solidFill>
                  <a:schemeClr val="accent6"/>
                </a:solidFill>
              </a:rPr>
              <a:t>unprepared</a:t>
            </a:r>
            <a:r>
              <a:rPr lang="en-US" sz="2200" dirty="0"/>
              <a:t> for what came next, and so was everyone else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510" name="Picture 3" descr="Picture 3"/>
          <p:cNvPicPr>
            <a:picLocks/>
          </p:cNvPicPr>
          <p:nvPr/>
        </p:nvPicPr>
        <p:blipFill rotWithShape="1">
          <a:blip r:embed="rId3"/>
          <a:srcRect l="6781" t="1185" r="3720" b="31282"/>
          <a:stretch/>
        </p:blipFill>
        <p:spPr>
          <a:xfrm>
            <a:off x="1152145" y="758281"/>
            <a:ext cx="5816692" cy="5814410"/>
          </a:xfrm>
          <a:prstGeom prst="ellipse">
            <a:avLst/>
          </a:prstGeom>
          <a:ln w="12700">
            <a:miter lim="400000"/>
          </a:ln>
        </p:spPr>
      </p:pic>
      <p:pic>
        <p:nvPicPr>
          <p:cNvPr id="8" name="Picture 12" descr="Picture 12">
            <a:extLst>
              <a:ext uri="{FF2B5EF4-FFF2-40B4-BE49-F238E27FC236}">
                <a16:creationId xmlns:a16="http://schemas.microsoft.com/office/drawing/2014/main" id="{32FD3B51-CB9C-4746-B067-9B389D69D1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Title 1"/>
          <p:cNvSpPr txBox="1">
            <a:spLocks noGrp="1"/>
          </p:cNvSpPr>
          <p:nvPr>
            <p:ph type="title"/>
          </p:nvPr>
        </p:nvSpPr>
        <p:spPr>
          <a:xfrm>
            <a:off x="1512275" y="-1"/>
            <a:ext cx="10247725" cy="115699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 spc="-200"/>
            </a:lvl1pPr>
          </a:lstStyle>
          <a:p>
            <a:r>
              <a:rPr lang="en-US" sz="2800" dirty="0"/>
              <a:t>Embracing the </a:t>
            </a:r>
            <a:r>
              <a:rPr sz="2800" dirty="0"/>
              <a:t>3 P Protocol</a:t>
            </a:r>
          </a:p>
        </p:txBody>
      </p:sp>
      <p:sp>
        <p:nvSpPr>
          <p:cNvPr id="513" name="Content Placeholder 3"/>
          <p:cNvSpPr txBox="1">
            <a:spLocks noGrp="1"/>
          </p:cNvSpPr>
          <p:nvPr>
            <p:ph type="body" sz="quarter" idx="1"/>
          </p:nvPr>
        </p:nvSpPr>
        <p:spPr>
          <a:xfrm>
            <a:off x="7878347" y="1787174"/>
            <a:ext cx="3591353" cy="4352617"/>
          </a:xfrm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100000"/>
              </a:lnSpc>
              <a:buSzTx/>
              <a:buNone/>
              <a:defRPr sz="5400"/>
            </a:pPr>
            <a:r>
              <a:rPr dirty="0"/>
              <a:t>Making </a:t>
            </a:r>
          </a:p>
          <a:p>
            <a:pPr marL="0" indent="0" algn="ctr">
              <a:lnSpc>
                <a:spcPct val="100000"/>
              </a:lnSpc>
              <a:buSzTx/>
              <a:buNone/>
              <a:defRPr sz="5400" b="1"/>
            </a:pPr>
            <a:r>
              <a:rPr sz="6600" dirty="0">
                <a:solidFill>
                  <a:schemeClr val="accent6"/>
                </a:solidFill>
              </a:rPr>
              <a:t>more</a:t>
            </a:r>
            <a:r>
              <a:rPr b="0" dirty="0"/>
              <a:t> </a:t>
            </a:r>
          </a:p>
          <a:p>
            <a:pPr marL="0" indent="0" algn="ctr">
              <a:lnSpc>
                <a:spcPct val="100000"/>
              </a:lnSpc>
              <a:buSzTx/>
              <a:buNone/>
              <a:defRPr sz="5400"/>
            </a:pPr>
            <a:r>
              <a:rPr dirty="0"/>
              <a:t>patients </a:t>
            </a:r>
          </a:p>
          <a:p>
            <a:pPr marL="0" indent="0" algn="ctr">
              <a:lnSpc>
                <a:spcPct val="100000"/>
              </a:lnSpc>
              <a:buSzTx/>
              <a:buNone/>
              <a:defRPr sz="5400"/>
            </a:pPr>
            <a:r>
              <a:rPr dirty="0"/>
              <a:t>possible</a:t>
            </a:r>
          </a:p>
        </p:txBody>
      </p:sp>
      <p:sp>
        <p:nvSpPr>
          <p:cNvPr id="514" name="Slide Number Placeholder 2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515" name="Picture 3" descr="Picture 3"/>
          <p:cNvPicPr>
            <a:picLocks noChangeAspect="1"/>
          </p:cNvPicPr>
          <p:nvPr/>
        </p:nvPicPr>
        <p:blipFill>
          <a:blip r:embed="rId2"/>
          <a:srcRect l="2254" b="2"/>
          <a:stretch>
            <a:fillRect/>
          </a:stretch>
        </p:blipFill>
        <p:spPr>
          <a:xfrm>
            <a:off x="1657960" y="384756"/>
            <a:ext cx="6170917" cy="63130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799" y="0"/>
                </a:moveTo>
                <a:cubicBezTo>
                  <a:pt x="4835" y="0"/>
                  <a:pt x="0" y="4836"/>
                  <a:pt x="0" y="10801"/>
                </a:cubicBezTo>
                <a:cubicBezTo>
                  <a:pt x="0" y="16765"/>
                  <a:pt x="4835" y="21600"/>
                  <a:pt x="10799" y="21600"/>
                </a:cubicBezTo>
                <a:cubicBezTo>
                  <a:pt x="16764" y="21600"/>
                  <a:pt x="21600" y="16765"/>
                  <a:pt x="21600" y="10801"/>
                </a:cubicBezTo>
                <a:cubicBezTo>
                  <a:pt x="21600" y="4836"/>
                  <a:pt x="16764" y="0"/>
                  <a:pt x="10799" y="0"/>
                </a:cubicBezTo>
                <a:close/>
              </a:path>
            </a:pathLst>
          </a:custGeom>
          <a:ln w="12700">
            <a:solidFill>
              <a:schemeClr val="accent6"/>
            </a:solidFill>
            <a:miter lim="400000"/>
          </a:ln>
        </p:spPr>
      </p:pic>
      <p:sp>
        <p:nvSpPr>
          <p:cNvPr id="516" name="TextBox 4"/>
          <p:cNvSpPr txBox="1"/>
          <p:nvPr/>
        </p:nvSpPr>
        <p:spPr>
          <a:xfrm>
            <a:off x="2984444" y="1677333"/>
            <a:ext cx="3517947" cy="3727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0" marR="0" lvl="0" indent="0" algn="ctr" defTabSz="9144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rgbClr val="177DB0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54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Nexa Bold"/>
                <a:sym typeface="Nexa Bold"/>
              </a:rPr>
              <a:t>PREPARE.</a:t>
            </a:r>
            <a:endParaRPr kumimoji="0" sz="3600" b="0" i="0" u="none" strike="noStrike" kern="0" cap="none" spc="0" normalizeH="0" baseline="0" noProof="0" dirty="0">
              <a:ln>
                <a:noFill/>
              </a:ln>
              <a:solidFill>
                <a:srgbClr val="FF4A01"/>
              </a:solidFill>
              <a:effectLst/>
              <a:uLnTx/>
              <a:uFillTx/>
              <a:latin typeface="Nexa Bold"/>
              <a:sym typeface="Nexa Bold"/>
            </a:endParaRPr>
          </a:p>
          <a:p>
            <a:pPr marL="0" marR="0" lvl="0" indent="0" algn="ctr" defTabSz="9144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rgbClr val="177DB0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54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Nexa Bold"/>
                <a:sym typeface="Nexa Bold"/>
              </a:rPr>
              <a:t>PRESENT.</a:t>
            </a:r>
            <a:endParaRPr kumimoji="0" sz="3600" b="0" i="0" u="none" strike="noStrike" kern="0" cap="none" spc="0" normalizeH="0" baseline="0" noProof="0" dirty="0">
              <a:ln>
                <a:noFill/>
              </a:ln>
              <a:solidFill>
                <a:srgbClr val="FF4A01"/>
              </a:solidFill>
              <a:effectLst/>
              <a:uLnTx/>
              <a:uFillTx/>
              <a:latin typeface="Nexa Bold"/>
              <a:sym typeface="Nexa Bold"/>
            </a:endParaRPr>
          </a:p>
          <a:p>
            <a:pPr marL="0" marR="0" lvl="0" indent="0" algn="ctr" defTabSz="9144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rgbClr val="177DB0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54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Nexa Bold"/>
                <a:sym typeface="Nexa Bold"/>
              </a:rPr>
              <a:t>PREVAIL.</a:t>
            </a:r>
          </a:p>
        </p:txBody>
      </p:sp>
      <p:pic>
        <p:nvPicPr>
          <p:cNvPr id="517" name="Picture 12" descr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red&#10;&#10;Description automatically generated">
            <a:extLst>
              <a:ext uri="{FF2B5EF4-FFF2-40B4-BE49-F238E27FC236}">
                <a16:creationId xmlns:a16="http://schemas.microsoft.com/office/drawing/2014/main" id="{54ACB038-8907-6D4B-BF98-0510FF2FB4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17" b="7817"/>
          <a:stretch/>
        </p:blipFill>
        <p:spPr>
          <a:xfrm>
            <a:off x="-12318" y="-50048"/>
            <a:ext cx="12192000" cy="6908048"/>
          </a:xfrm>
          <a:prstGeom prst="rect">
            <a:avLst/>
          </a:prstGeom>
        </p:spPr>
      </p:pic>
      <p:sp>
        <p:nvSpPr>
          <p:cNvPr id="228" name="Pit-crew picture"/>
          <p:cNvSpPr txBox="1"/>
          <p:nvPr/>
        </p:nvSpPr>
        <p:spPr>
          <a:xfrm>
            <a:off x="4526152" y="3008113"/>
            <a:ext cx="1742848" cy="3708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roxima Nova Rg"/>
                <a:sym typeface="Proxima Nova Rg"/>
              </a:rPr>
              <a:t>Pit-crew picture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5197E-87A1-2049-8E1A-340157825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629" y="0"/>
            <a:ext cx="10728371" cy="1156997"/>
          </a:xfrm>
        </p:spPr>
        <p:txBody>
          <a:bodyPr>
            <a:normAutofit/>
          </a:bodyPr>
          <a:lstStyle/>
          <a:p>
            <a:r>
              <a:rPr lang="en-US" sz="2800" dirty="0"/>
              <a:t>Pit crews make the difference</a:t>
            </a:r>
          </a:p>
        </p:txBody>
      </p:sp>
      <p:pic>
        <p:nvPicPr>
          <p:cNvPr id="7" name="Picture 12" descr="Picture 12">
            <a:extLst>
              <a:ext uri="{FF2B5EF4-FFF2-40B4-BE49-F238E27FC236}">
                <a16:creationId xmlns:a16="http://schemas.microsoft.com/office/drawing/2014/main" id="{DD447C65-10DD-E14B-893F-8D07583604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000" y="433947"/>
            <a:ext cx="1957485" cy="518734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06D27CF-37D1-DE45-90D5-E22289777C83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290300" y="6281272"/>
            <a:ext cx="432000" cy="416577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Libre Baskerville" panose="02000000000000000000" pitchFamily="2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B51A1E-902D-48AF-9020-955120F399B6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Libre Baskerville" panose="02000000000000000000" pitchFamily="2" charset="0"/>
                <a:cs typeface="Arial" panose="020B0604020202020204" pitchFamily="34" charset="0"/>
                <a:sym typeface="Proxima Nova Rg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cs typeface="Arial" panose="020B0604020202020204" pitchFamily="34" charset="0"/>
              <a:sym typeface="Proxima Nova Rg"/>
            </a:endParaRP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DEBE07C9-282B-4342-90AF-D5079D52BB2B}"/>
              </a:ext>
            </a:extLst>
          </p:cNvPr>
          <p:cNvSpPr txBox="1">
            <a:spLocks/>
          </p:cNvSpPr>
          <p:nvPr/>
        </p:nvSpPr>
        <p:spPr>
          <a:xfrm>
            <a:off x="290299" y="6281272"/>
            <a:ext cx="249425" cy="246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tIns="45719" rIns="45719" bIns="45719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9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en-US" sz="1000" b="0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</p:spTree>
    <p:extLst>
      <p:ext uri="{BB962C8B-B14F-4D97-AF65-F5344CB8AC3E}">
        <p14:creationId xmlns:p14="http://schemas.microsoft.com/office/powerpoint/2010/main" val="290304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02F38BF-5B7D-9243-BE42-E74BF0DD6A43}"/>
              </a:ext>
            </a:extLst>
          </p:cNvPr>
          <p:cNvGrpSpPr/>
          <p:nvPr/>
        </p:nvGrpSpPr>
        <p:grpSpPr>
          <a:xfrm>
            <a:off x="-4" y="1143141"/>
            <a:ext cx="12183791" cy="6331346"/>
            <a:chOff x="-4" y="1143141"/>
            <a:chExt cx="12183791" cy="6331346"/>
          </a:xfrm>
        </p:grpSpPr>
        <p:pic>
          <p:nvPicPr>
            <p:cNvPr id="8" name="Picture 3" descr="Picture 3">
              <a:extLst>
                <a:ext uri="{FF2B5EF4-FFF2-40B4-BE49-F238E27FC236}">
                  <a16:creationId xmlns:a16="http://schemas.microsoft.com/office/drawing/2014/main" id="{78873BA2-A6DC-3E42-9654-A281280B8D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254" b="2"/>
            <a:stretch>
              <a:fillRect/>
            </a:stretch>
          </p:blipFill>
          <p:spPr>
            <a:xfrm>
              <a:off x="-4" y="1143141"/>
              <a:ext cx="6170917" cy="6313092"/>
            </a:xfrm>
            <a:prstGeom prst="rect">
              <a:avLst/>
            </a:prstGeom>
            <a:ln w="12700">
              <a:noFill/>
              <a:miter lim="400000"/>
            </a:ln>
          </p:spPr>
        </p:pic>
        <p:pic>
          <p:nvPicPr>
            <p:cNvPr id="9" name="Picture 3" descr="Picture 3">
              <a:extLst>
                <a:ext uri="{FF2B5EF4-FFF2-40B4-BE49-F238E27FC236}">
                  <a16:creationId xmlns:a16="http://schemas.microsoft.com/office/drawing/2014/main" id="{F3587031-D3A3-8A47-B13E-5D6141E169C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254" b="2"/>
            <a:stretch>
              <a:fillRect/>
            </a:stretch>
          </p:blipFill>
          <p:spPr>
            <a:xfrm>
              <a:off x="6012870" y="1161395"/>
              <a:ext cx="6170917" cy="6313092"/>
            </a:xfrm>
            <a:prstGeom prst="rect">
              <a:avLst/>
            </a:prstGeom>
            <a:ln w="12700">
              <a:noFill/>
              <a:miter lim="400000"/>
            </a:ln>
          </p:spPr>
        </p:pic>
      </p:grpSp>
      <p:sp>
        <p:nvSpPr>
          <p:cNvPr id="525" name="Oval 3"/>
          <p:cNvSpPr/>
          <p:nvPr/>
        </p:nvSpPr>
        <p:spPr>
          <a:xfrm>
            <a:off x="1385452" y="719196"/>
            <a:ext cx="5888736" cy="5888129"/>
          </a:xfrm>
          <a:prstGeom prst="ellipse">
            <a:avLst/>
          </a:prstGeom>
          <a:solidFill>
            <a:schemeClr val="accent6"/>
          </a:solidFill>
          <a:ln w="12700">
            <a:miter lim="400000"/>
          </a:ln>
        </p:spPr>
        <p:txBody>
          <a:bodyPr lIns="45719" rIns="45719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FFFFFF"/>
                </a:solidFill>
              </a:defRPr>
            </a:pPr>
            <a:endParaRPr kumimoji="0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sp>
        <p:nvSpPr>
          <p:cNvPr id="526" name="LOST MY DNA…"/>
          <p:cNvSpPr txBox="1"/>
          <p:nvPr/>
        </p:nvSpPr>
        <p:spPr>
          <a:xfrm>
            <a:off x="7594909" y="2005731"/>
            <a:ext cx="4165092" cy="38681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/>
            </a:pPr>
            <a:r>
              <a: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t>It’s like the scene out of </a:t>
            </a:r>
            <a:r>
              <a:rPr kumimoji="0" sz="32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t>Alice in Wonderland </a:t>
            </a:r>
            <a:r>
              <a:rPr kumimoji="0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t>where Alice asks, “Who in the world am I? Ah, that's the great puzzle.” 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bre Baskerville" panose="02000000000000000000" pitchFamily="2" charset="0"/>
              <a:ea typeface="Times Roman"/>
              <a:cs typeface="Times Roman"/>
              <a:sym typeface="Times Roman"/>
            </a:endParaRPr>
          </a:p>
          <a:p>
            <a:pPr marL="0" marR="0" lvl="0" indent="0" algn="l" defTabSz="457200" rtl="0" eaLnBrk="1" fontAlgn="auto" latinLnBrk="0" hangingPunct="0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kumimoji="0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Times Roman"/>
              </a:rPr>
              <a:t> </a:t>
            </a:r>
          </a:p>
        </p:txBody>
      </p:sp>
      <p:pic>
        <p:nvPicPr>
          <p:cNvPr id="527" name="IMG_4143.jpg" descr="IMG_4143.jpg"/>
          <p:cNvPicPr>
            <a:picLocks/>
          </p:cNvPicPr>
          <p:nvPr/>
        </p:nvPicPr>
        <p:blipFill>
          <a:blip r:embed="rId4"/>
          <a:srcRect l="19163" r="8662"/>
          <a:stretch>
            <a:fillRect/>
          </a:stretch>
        </p:blipFill>
        <p:spPr>
          <a:xfrm>
            <a:off x="1509164" y="843163"/>
            <a:ext cx="5650992" cy="565499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cubicBezTo>
                  <a:pt x="4835" y="0"/>
                  <a:pt x="0" y="48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799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sp>
        <p:nvSpPr>
          <p:cNvPr id="528" name="Title 1"/>
          <p:cNvSpPr txBox="1">
            <a:spLocks noGrp="1"/>
          </p:cNvSpPr>
          <p:nvPr>
            <p:ph type="title"/>
          </p:nvPr>
        </p:nvSpPr>
        <p:spPr>
          <a:xfrm>
            <a:off x="1031629" y="-1"/>
            <a:ext cx="10728371" cy="115699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 spc="-200"/>
            </a:lvl1pPr>
          </a:lstStyle>
          <a:p>
            <a:r>
              <a:rPr sz="2800" dirty="0"/>
              <a:t>I </a:t>
            </a:r>
            <a:r>
              <a:rPr lang="en-US" sz="2800" dirty="0"/>
              <a:t>l</a:t>
            </a:r>
            <a:r>
              <a:rPr sz="2800" dirty="0"/>
              <a:t>ost </a:t>
            </a:r>
            <a:r>
              <a:rPr lang="en-US" sz="2800" dirty="0"/>
              <a:t>m</a:t>
            </a:r>
            <a:r>
              <a:rPr sz="2800" dirty="0"/>
              <a:t>y DNA</a:t>
            </a:r>
          </a:p>
        </p:txBody>
      </p:sp>
      <p:sp>
        <p:nvSpPr>
          <p:cNvPr id="529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530" name="Picture 12" descr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" name="Picture 236" descr="Picture 236"/>
          <p:cNvPicPr>
            <a:picLocks noChangeAspect="1"/>
          </p:cNvPicPr>
          <p:nvPr/>
        </p:nvPicPr>
        <p:blipFill>
          <a:blip r:embed="rId3"/>
          <a:srcRect t="8475" b="20143"/>
          <a:stretch>
            <a:fillRect/>
          </a:stretch>
        </p:blipFill>
        <p:spPr>
          <a:xfrm>
            <a:off x="19" y="1148574"/>
            <a:ext cx="12191981" cy="4895387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35" name="WAVE THE FLAG—ask for help"/>
          <p:cNvGrpSpPr/>
          <p:nvPr/>
        </p:nvGrpSpPr>
        <p:grpSpPr>
          <a:xfrm>
            <a:off x="1178311" y="5665922"/>
            <a:ext cx="5664002" cy="664801"/>
            <a:chOff x="0" y="0"/>
            <a:chExt cx="5664000" cy="664800"/>
          </a:xfrm>
        </p:grpSpPr>
        <p:sp>
          <p:nvSpPr>
            <p:cNvPr id="533" name="Rectangle"/>
            <p:cNvSpPr/>
            <p:nvPr/>
          </p:nvSpPr>
          <p:spPr>
            <a:xfrm>
              <a:off x="0" y="49450"/>
              <a:ext cx="5664001" cy="565900"/>
            </a:xfrm>
            <a:prstGeom prst="rect">
              <a:avLst/>
            </a:prstGeom>
            <a:solidFill>
              <a:srgbClr val="177DB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marL="0" marR="0" lvl="0" indent="0" algn="l" defTabSz="914400" rtl="0" eaLnBrk="1" fontAlgn="auto" latinLnBrk="0" hangingPunct="0">
                <a:lnSpc>
                  <a:spcPct val="11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roxima Nova Rg"/>
                <a:sym typeface="Proxima Nova Rg"/>
              </a:endParaRPr>
            </a:p>
          </p:txBody>
        </p:sp>
        <p:sp>
          <p:nvSpPr>
            <p:cNvPr id="534" name="We’re waving the flag…"/>
            <p:cNvSpPr txBox="1"/>
            <p:nvPr/>
          </p:nvSpPr>
          <p:spPr>
            <a:xfrm>
              <a:off x="0" y="0"/>
              <a:ext cx="5664001" cy="6648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179999" tIns="179999" rIns="179999" bIns="179999" numCol="1" anchor="ctr">
              <a:spAutoFit/>
            </a:bodyPr>
            <a:lstStyle>
              <a:lvl1pPr>
                <a:lnSpc>
                  <a:spcPct val="110000"/>
                </a:lnSpc>
                <a:spcBef>
                  <a:spcPts val="600"/>
                </a:spcBef>
                <a:defRPr sz="2000">
                  <a:solidFill>
                    <a:srgbClr val="FFFFFF"/>
                  </a:solidFill>
                  <a:latin typeface="Libre Franklin"/>
                  <a:ea typeface="Libre Franklin"/>
                  <a:cs typeface="Libre Franklin"/>
                  <a:sym typeface="Libre Franklin"/>
                </a:defRPr>
              </a:lvl1pPr>
            </a:lstStyle>
            <a:p>
              <a:pPr marL="0" marR="0" lvl="0" indent="0" algn="l" defTabSz="914400" rtl="0" eaLnBrk="1" fontAlgn="auto" latinLnBrk="0" hangingPunct="0">
                <a:lnSpc>
                  <a:spcPct val="11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Libre Franklin"/>
                  <a:sym typeface="Libre Franklin"/>
                </a:rPr>
                <a:t>We’re waving the flag…</a:t>
              </a:r>
            </a:p>
          </p:txBody>
        </p:sp>
      </p:grpSp>
      <p:sp>
        <p:nvSpPr>
          <p:cNvPr id="536" name="Slide Number Placeholder 3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spcBef>
                <a:spcPts val="600"/>
              </a:spcBef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sp>
        <p:nvSpPr>
          <p:cNvPr id="537" name="Title 1"/>
          <p:cNvSpPr txBox="1">
            <a:spLocks noGrp="1"/>
          </p:cNvSpPr>
          <p:nvPr>
            <p:ph type="title"/>
          </p:nvPr>
        </p:nvSpPr>
        <p:spPr>
          <a:xfrm>
            <a:off x="1512277" y="426653"/>
            <a:ext cx="9985572" cy="43200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859536">
              <a:defRPr sz="2820" spc="-188"/>
            </a:lvl1pPr>
          </a:lstStyle>
          <a:p>
            <a:pPr algn="r"/>
            <a:r>
              <a:rPr lang="en-US" sz="2800" dirty="0"/>
              <a:t>We need to ask for help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6373B04-AB06-344D-ACCE-0DF94E272AFC}"/>
              </a:ext>
            </a:extLst>
          </p:cNvPr>
          <p:cNvGrpSpPr/>
          <p:nvPr/>
        </p:nvGrpSpPr>
        <p:grpSpPr>
          <a:xfrm>
            <a:off x="5406928" y="856273"/>
            <a:ext cx="5311835" cy="5311835"/>
            <a:chOff x="4935875" y="1119512"/>
            <a:chExt cx="5311835" cy="5311835"/>
          </a:xfrm>
        </p:grpSpPr>
        <p:pic>
          <p:nvPicPr>
            <p:cNvPr id="3" name="Graphic 2" descr="Flag">
              <a:extLst>
                <a:ext uri="{FF2B5EF4-FFF2-40B4-BE49-F238E27FC236}">
                  <a16:creationId xmlns:a16="http://schemas.microsoft.com/office/drawing/2014/main" id="{053526B6-EF85-4842-8E30-F0897E5A3EE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935875" y="1119512"/>
              <a:ext cx="5311835" cy="5311835"/>
            </a:xfrm>
            <a:prstGeom prst="rect">
              <a:avLst/>
            </a:prstGeom>
          </p:spPr>
        </p:pic>
        <p:grpSp>
          <p:nvGrpSpPr>
            <p:cNvPr id="541" name="WAVE THE FLAG—ask for help"/>
            <p:cNvGrpSpPr/>
            <p:nvPr/>
          </p:nvGrpSpPr>
          <p:grpSpPr>
            <a:xfrm>
              <a:off x="6825147" y="1594443"/>
              <a:ext cx="2290272" cy="1834557"/>
              <a:chOff x="0" y="-149320"/>
              <a:chExt cx="2290270" cy="1834554"/>
            </a:xfrm>
            <a:noFill/>
          </p:grpSpPr>
          <p:sp>
            <p:nvSpPr>
              <p:cNvPr id="539" name="Rectangle"/>
              <p:cNvSpPr/>
              <p:nvPr/>
            </p:nvSpPr>
            <p:spPr>
              <a:xfrm>
                <a:off x="0" y="492201"/>
                <a:ext cx="2137870" cy="795458"/>
              </a:xfrm>
              <a:prstGeom prst="rect">
                <a:avLst/>
              </a:prstGeom>
              <a:grpFill/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marL="0" marR="0" lvl="0" indent="0" algn="l" defTabSz="914400" rtl="0" eaLnBrk="1" fontAlgn="auto" latinLnBrk="0" hangingPunct="0">
                  <a:lnSpc>
                    <a:spcPct val="110000"/>
                  </a:lnSpc>
                  <a:spcBef>
                    <a:spcPts val="6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Proxima Nova Rg"/>
                  <a:sym typeface="Proxima Nova Rg"/>
                </a:endParaRPr>
              </a:p>
            </p:txBody>
          </p:sp>
          <p:sp>
            <p:nvSpPr>
              <p:cNvPr id="540" name="We must change the patient experience"/>
              <p:cNvSpPr txBox="1"/>
              <p:nvPr/>
            </p:nvSpPr>
            <p:spPr>
              <a:xfrm>
                <a:off x="152400" y="-149320"/>
                <a:ext cx="2137870" cy="1834554"/>
              </a:xfrm>
              <a:prstGeom prst="rect">
                <a:avLst/>
              </a:prstGeom>
              <a:grp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  </a:ext>
              </a:extLst>
            </p:spPr>
            <p:txBody>
              <a:bodyPr wrap="square" lIns="179999" tIns="179999" rIns="179999" bIns="179999" numCol="1" anchor="ctr">
                <a:spAutoFit/>
              </a:bodyPr>
              <a:lstStyle>
                <a:lvl1pPr>
                  <a:lnSpc>
                    <a:spcPct val="110000"/>
                  </a:lnSpc>
                  <a:spcBef>
                    <a:spcPts val="600"/>
                  </a:spcBef>
                  <a:defRPr sz="2200">
                    <a:solidFill>
                      <a:srgbClr val="FFFFFF"/>
                    </a:solidFill>
                    <a:latin typeface="Libre Franklin"/>
                    <a:ea typeface="Libre Franklin"/>
                    <a:cs typeface="Libre Franklin"/>
                    <a:sym typeface="Libre Franklin"/>
                  </a:defRPr>
                </a:lvl1pPr>
              </a:lstStyle>
              <a:p>
                <a:pPr marL="0" marR="0" lvl="0" indent="0" algn="l" defTabSz="914400" rtl="0" eaLnBrk="1" fontAlgn="auto" latinLnBrk="0" hangingPunct="0">
                  <a:lnSpc>
                    <a:spcPct val="110000"/>
                  </a:lnSpc>
                  <a:spcBef>
                    <a:spcPts val="6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sz="22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Libre Franklin"/>
                    <a:sym typeface="Libre Franklin"/>
                  </a:rPr>
                  <a:t>We </a:t>
                </a:r>
                <a:r>
                  <a:rPr kumimoji="0" sz="2200" b="0" i="0" u="sng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Libre Franklin"/>
                    <a:sym typeface="Libre Franklin"/>
                  </a:rPr>
                  <a:t>must</a:t>
                </a:r>
                <a:r>
                  <a:rPr kumimoji="0" sz="22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Libre Franklin"/>
                    <a:sym typeface="Libre Franklin"/>
                  </a:rPr>
                  <a:t> change the patient experience</a:t>
                </a:r>
              </a:p>
            </p:txBody>
          </p:sp>
        </p:grpSp>
      </p:grpSp>
      <p:pic>
        <p:nvPicPr>
          <p:cNvPr id="543" name="Picture 12" descr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standing on a rock&#10;&#10;Description automatically generated">
            <a:extLst>
              <a:ext uri="{FF2B5EF4-FFF2-40B4-BE49-F238E27FC236}">
                <a16:creationId xmlns:a16="http://schemas.microsoft.com/office/drawing/2014/main" id="{79FFB4A3-16B9-914E-BDB9-83A3DC3042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620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5E5ECA-875C-7A43-9B4E-E03A392FF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We need to build bridges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EC1EE1-1133-704F-8CA9-6262DB72F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90109" y="1838631"/>
            <a:ext cx="4017818" cy="4352618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/>
              <a:t>We are </a:t>
            </a:r>
            <a:r>
              <a:rPr lang="en-US" sz="2800" dirty="0">
                <a:solidFill>
                  <a:schemeClr val="bg1"/>
                </a:solidFill>
              </a:rPr>
              <a:t>essential messengers</a:t>
            </a:r>
            <a:r>
              <a:rPr lang="en-US" sz="2800" dirty="0"/>
              <a:t>. We have an obligation to help. Rather than asking patients to beat the odds, it is time we change the odds.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12" descr="Picture 12">
            <a:extLst>
              <a:ext uri="{FF2B5EF4-FFF2-40B4-BE49-F238E27FC236}">
                <a16:creationId xmlns:a16="http://schemas.microsoft.com/office/drawing/2014/main" id="{BCFA5C54-9D77-EF43-A6A9-5686A7F76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E9D9AE0-44FE-574F-BED0-39A9688C7213}"/>
              </a:ext>
            </a:extLst>
          </p:cNvPr>
          <p:cNvSpPr txBox="1">
            <a:spLocks/>
          </p:cNvSpPr>
          <p:nvPr/>
        </p:nvSpPr>
        <p:spPr>
          <a:xfrm>
            <a:off x="290299" y="6281272"/>
            <a:ext cx="249425" cy="2462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tIns="45719" rIns="45719" bIns="45719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9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en-US" sz="1000" b="0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</p:spTree>
    <p:extLst>
      <p:ext uri="{BB962C8B-B14F-4D97-AF65-F5344CB8AC3E}">
        <p14:creationId xmlns:p14="http://schemas.microsoft.com/office/powerpoint/2010/main" val="413238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7B2126E9-A4B5-7E48-9270-5F2760CDB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31876" y="166255"/>
            <a:ext cx="6774578" cy="67745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D21615-432D-3C43-9A59-B143FA93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You have a captive audience who needs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2FF85-7B28-4044-90EA-3B9577C84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7571" y="1813968"/>
            <a:ext cx="4583724" cy="435261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16600" dirty="0">
                <a:solidFill>
                  <a:schemeClr val="accent6"/>
                </a:solidFill>
                <a:latin typeface="Libre Baskerville" panose="02000000000000000000" pitchFamily="2" charset="0"/>
              </a:rPr>
              <a:t>142%</a:t>
            </a:r>
            <a:r>
              <a:rPr lang="en-US" sz="16600" dirty="0">
                <a:latin typeface="Libre Baskerville" panose="02000000000000000000" pitchFamily="2" charset="0"/>
              </a:rPr>
              <a:t> </a:t>
            </a:r>
          </a:p>
          <a:p>
            <a:pPr marL="0" indent="0" algn="ctr">
              <a:buNone/>
            </a:pPr>
            <a:r>
              <a:rPr lang="en-US" dirty="0"/>
              <a:t>increase in Latino cancer cases over the next decade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4" name="Picture 12" descr="Picture 12">
            <a:extLst>
              <a:ext uri="{FF2B5EF4-FFF2-40B4-BE49-F238E27FC236}">
                <a16:creationId xmlns:a16="http://schemas.microsoft.com/office/drawing/2014/main" id="{09FD7BCB-8447-9244-9746-48004E931B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432EB91-5BFC-A74B-AED5-381E0896EDB4}"/>
              </a:ext>
            </a:extLst>
          </p:cNvPr>
          <p:cNvSpPr txBox="1">
            <a:spLocks/>
          </p:cNvSpPr>
          <p:nvPr/>
        </p:nvSpPr>
        <p:spPr>
          <a:xfrm>
            <a:off x="6553012" y="1813968"/>
            <a:ext cx="4583724" cy="43526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normAutofit lnSpcReduction="10000"/>
          </a:bodyPr>
          <a:lstStyle>
            <a:lvl1pPr marL="266700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Wingdings" pitchFamily="2" charset="2"/>
              <a:buChar char="§"/>
              <a:tabLst/>
              <a:defRPr sz="24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542925" marR="0" indent="-276225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0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8096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0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10763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8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13430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24892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29464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34036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38608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rgbClr val="FF4A01"/>
              </a:buClr>
              <a:buSzPct val="100000"/>
              <a:buFont typeface="Wingdings" pitchFamily="2" charset="2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Baskerville" panose="02000000000000000000" pitchFamily="2" charset="0"/>
                <a:sym typeface="Libre Franklin"/>
              </a:rPr>
              <a:t>Latinos</a:t>
            </a: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Franklin"/>
                <a:sym typeface="Libre Franklin"/>
              </a:rPr>
              <a:t> are the largest, fastest growing minority group in the country.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rgbClr val="FF4A01"/>
              </a:buClr>
              <a:buSzPct val="100000"/>
              <a:buFont typeface="Wingdings" pitchFamily="2" charset="2"/>
              <a:buNone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Franklin"/>
              <a:sym typeface="Libre Franklin"/>
            </a:endParaRPr>
          </a:p>
          <a:p>
            <a:pPr marL="266700" marR="0" lvl="0" indent="-2667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rgbClr val="FF4A01"/>
              </a:buClr>
              <a:buSzPct val="100000"/>
              <a:buFont typeface="Wingdings" pitchFamily="2" charset="2"/>
              <a:buChar char="§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Franklin"/>
              <a:sym typeface="Libre Franklin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73D09F6-3810-1949-AF1D-51105D879956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352546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FF223-7FE4-444F-9F52-C754191DB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Psycho-social factors affect QoL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EFB79-9E90-E442-92B7-A35D1824C3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dirty="0"/>
              <a:t>Fear of relapse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Body image consciousness, awareness of “being different” 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Concerns about sexuality and fertility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Stigmatization and discrimination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Employment, insurance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Meeting family’s expectations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Re-assimilating with their peer groups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12" descr="Picture 12">
            <a:extLst>
              <a:ext uri="{FF2B5EF4-FFF2-40B4-BE49-F238E27FC236}">
                <a16:creationId xmlns:a16="http://schemas.microsoft.com/office/drawing/2014/main" id="{63C85028-599A-D74D-8A0E-C83F5C9E5C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CC51C-6E28-524E-9B4F-67B2BFF43E10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426078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Rectangle 3"/>
          <p:cNvSpPr/>
          <p:nvPr/>
        </p:nvSpPr>
        <p:spPr>
          <a:xfrm>
            <a:off x="6334297" y="-1"/>
            <a:ext cx="2626823" cy="5054140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FFFFFF"/>
                </a:solidFill>
              </a:defRPr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pic>
        <p:nvPicPr>
          <p:cNvPr id="564" name="IMG_1646.jpeg" descr="IMG_1646.jpeg"/>
          <p:cNvPicPr>
            <a:picLocks noChangeAspect="1"/>
          </p:cNvPicPr>
          <p:nvPr/>
        </p:nvPicPr>
        <p:blipFill>
          <a:blip r:embed="rId3"/>
          <a:srcRect l="1402" r="4732"/>
          <a:stretch>
            <a:fillRect/>
          </a:stretch>
        </p:blipFill>
        <p:spPr>
          <a:xfrm>
            <a:off x="7364076" y="-19"/>
            <a:ext cx="482798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" y="0"/>
                </a:moveTo>
                <a:lnTo>
                  <a:pt x="478" y="662"/>
                </a:lnTo>
                <a:cubicBezTo>
                  <a:pt x="2372" y="3552"/>
                  <a:pt x="3477" y="7035"/>
                  <a:pt x="3477" y="10785"/>
                </a:cubicBezTo>
                <a:cubicBezTo>
                  <a:pt x="3477" y="14535"/>
                  <a:pt x="2372" y="18019"/>
                  <a:pt x="478" y="20909"/>
                </a:cubicBezTo>
                <a:lnTo>
                  <a:pt x="0" y="21600"/>
                </a:lnTo>
                <a:lnTo>
                  <a:pt x="21600" y="21600"/>
                </a:lnTo>
                <a:lnTo>
                  <a:pt x="21600" y="0"/>
                </a:lnTo>
                <a:lnTo>
                  <a:pt x="2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565" name="IMG_1626.jpeg" descr="IMG_1626.jpeg"/>
          <p:cNvPicPr>
            <a:picLocks noChangeAspect="1"/>
          </p:cNvPicPr>
          <p:nvPr/>
        </p:nvPicPr>
        <p:blipFill>
          <a:blip r:embed="rId4"/>
          <a:srcRect l="323" r="3125"/>
          <a:stretch>
            <a:fillRect/>
          </a:stretch>
        </p:blipFill>
        <p:spPr>
          <a:xfrm>
            <a:off x="3119359" y="17"/>
            <a:ext cx="496609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98" y="132"/>
                </a:lnTo>
                <a:cubicBezTo>
                  <a:pt x="2229" y="3154"/>
                  <a:pt x="3490" y="6903"/>
                  <a:pt x="3490" y="10965"/>
                </a:cubicBezTo>
                <a:cubicBezTo>
                  <a:pt x="3490" y="14715"/>
                  <a:pt x="2416" y="18197"/>
                  <a:pt x="575" y="21088"/>
                </a:cubicBezTo>
                <a:lnTo>
                  <a:pt x="231" y="21600"/>
                </a:lnTo>
                <a:lnTo>
                  <a:pt x="18196" y="21600"/>
                </a:lnTo>
                <a:lnTo>
                  <a:pt x="18684" y="20909"/>
                </a:lnTo>
                <a:cubicBezTo>
                  <a:pt x="20526" y="18019"/>
                  <a:pt x="21600" y="14535"/>
                  <a:pt x="21600" y="10785"/>
                </a:cubicBezTo>
                <a:cubicBezTo>
                  <a:pt x="21600" y="7035"/>
                  <a:pt x="20526" y="3552"/>
                  <a:pt x="18684" y="662"/>
                </a:cubicBezTo>
                <a:lnTo>
                  <a:pt x="18217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567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290299" y="6281272"/>
            <a:ext cx="249425" cy="246219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tIns="45719" rIns="45719" bIns="45719" anchor="t"/>
          <a:lstStyle>
            <a:lvl1pPr algn="l">
              <a:spcBef>
                <a:spcPts val="600"/>
              </a:spcBef>
              <a:defRPr>
                <a:solidFill>
                  <a:srgbClr val="FFFFFF"/>
                </a:solidFill>
                <a:latin typeface="Proxima Nova Rg"/>
                <a:ea typeface="Proxima Nova Rg"/>
                <a:cs typeface="Proxima Nova Rg"/>
                <a:sym typeface="Proxima Nova Rg"/>
              </a:defRPr>
            </a:lvl1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Proxima Nova Rg"/>
            </a:endParaRPr>
          </a:p>
        </p:txBody>
      </p:sp>
      <p:pic>
        <p:nvPicPr>
          <p:cNvPr id="568" name="Picture 7" descr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3921" y="6136899"/>
            <a:ext cx="1957486" cy="518736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A7314643-F6B3-3D4C-B003-9D12214C2904}"/>
              </a:ext>
            </a:extLst>
          </p:cNvPr>
          <p:cNvSpPr txBox="1">
            <a:spLocks noGrp="1"/>
          </p:cNvSpPr>
          <p:nvPr>
            <p:ph type="body" sz="half" idx="1"/>
          </p:nvPr>
        </p:nvSpPr>
        <p:spPr>
          <a:xfrm>
            <a:off x="413001" y="1201511"/>
            <a:ext cx="2967171" cy="4352618"/>
          </a:xfrm>
          <a:prstGeom prst="rect">
            <a:avLst/>
          </a:prstGeom>
        </p:spPr>
        <p:txBody>
          <a:bodyPr/>
          <a:lstStyle/>
          <a:p>
            <a:pPr>
              <a:defRPr sz="2800"/>
            </a:pPr>
            <a:r>
              <a:rPr lang="en-US" sz="2400" dirty="0"/>
              <a:t>On the </a:t>
            </a:r>
            <a:r>
              <a:rPr lang="en-US" sz="2400" dirty="0">
                <a:solidFill>
                  <a:schemeClr val="accent6"/>
                </a:solidFill>
              </a:rPr>
              <a:t>5th anniversary </a:t>
            </a:r>
            <a:r>
              <a:rPr lang="en-US" sz="2400" dirty="0"/>
              <a:t>of surviving AML Leukemia, my family and I received the most unexpected gift…</a:t>
            </a:r>
          </a:p>
          <a:p>
            <a:pPr>
              <a:defRPr sz="2800"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Title 3"/>
          <p:cNvSpPr txBox="1">
            <a:spLocks noGrp="1"/>
          </p:cNvSpPr>
          <p:nvPr>
            <p:ph type="title"/>
          </p:nvPr>
        </p:nvSpPr>
        <p:spPr>
          <a:xfrm>
            <a:off x="1512275" y="-1"/>
            <a:ext cx="10247725" cy="115699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spc="-200"/>
            </a:lvl1pPr>
          </a:lstStyle>
          <a:p>
            <a:r>
              <a:rPr sz="2800" dirty="0"/>
              <a:t>Breast </a:t>
            </a:r>
            <a:r>
              <a:rPr lang="en-US" sz="2800" dirty="0"/>
              <a:t>c</a:t>
            </a:r>
            <a:r>
              <a:rPr sz="2800" dirty="0"/>
              <a:t>ancer </a:t>
            </a:r>
            <a:r>
              <a:rPr lang="en-US" sz="2800" dirty="0"/>
              <a:t>d</a:t>
            </a:r>
            <a:r>
              <a:rPr sz="2800" dirty="0"/>
              <a:t>uring COVID</a:t>
            </a:r>
          </a:p>
        </p:txBody>
      </p:sp>
      <p:sp>
        <p:nvSpPr>
          <p:cNvPr id="573" name="Content Placeholder 4"/>
          <p:cNvSpPr txBox="1">
            <a:spLocks noGrp="1"/>
          </p:cNvSpPr>
          <p:nvPr>
            <p:ph type="body" sz="half" idx="1"/>
          </p:nvPr>
        </p:nvSpPr>
        <p:spPr>
          <a:xfrm>
            <a:off x="7081284" y="1838631"/>
            <a:ext cx="4678717" cy="4352618"/>
          </a:xfrm>
          <a:prstGeom prst="rect">
            <a:avLst/>
          </a:prstGeom>
        </p:spPr>
        <p:txBody>
          <a:bodyPr/>
          <a:lstStyle/>
          <a:p>
            <a:pPr>
              <a:defRPr sz="2800"/>
            </a:pPr>
            <a:r>
              <a:rPr dirty="0"/>
              <a:t>1 double mastectomy</a:t>
            </a:r>
            <a:endParaRPr sz="2400" dirty="0"/>
          </a:p>
          <a:p>
            <a:pPr>
              <a:defRPr sz="2800"/>
            </a:pPr>
            <a:r>
              <a:rPr dirty="0"/>
              <a:t>2 re-admissions</a:t>
            </a:r>
            <a:endParaRPr sz="2400" dirty="0"/>
          </a:p>
          <a:p>
            <a:pPr>
              <a:defRPr sz="2800"/>
            </a:pPr>
            <a:r>
              <a:rPr dirty="0"/>
              <a:t>3 infections</a:t>
            </a:r>
            <a:endParaRPr sz="2400" dirty="0"/>
          </a:p>
          <a:p>
            <a:pPr>
              <a:defRPr sz="2800"/>
            </a:pPr>
            <a:r>
              <a:rPr dirty="0"/>
              <a:t>5 months of home healthcare</a:t>
            </a:r>
          </a:p>
        </p:txBody>
      </p:sp>
      <p:pic>
        <p:nvPicPr>
          <p:cNvPr id="574" name="image.jpeg" descr="image.jpeg"/>
          <p:cNvPicPr>
            <a:picLocks noChangeAspect="1"/>
          </p:cNvPicPr>
          <p:nvPr/>
        </p:nvPicPr>
        <p:blipFill rotWithShape="1">
          <a:blip r:embed="rId2"/>
          <a:srcRect b="14613"/>
          <a:stretch/>
        </p:blipFill>
        <p:spPr>
          <a:xfrm>
            <a:off x="0" y="-1"/>
            <a:ext cx="6024018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575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290299" y="6367640"/>
            <a:ext cx="245404" cy="2438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tIns="45719" rIns="45719" bIns="45719">
            <a:normAutofit/>
          </a:bodyPr>
          <a:lstStyle>
            <a:lvl1pPr algn="l">
              <a:spcBef>
                <a:spcPts val="600"/>
              </a:spcBef>
              <a:defRPr>
                <a:solidFill>
                  <a:srgbClr val="FFFFFF"/>
                </a:solidFill>
                <a:latin typeface="Proxima Nova Rg"/>
                <a:ea typeface="Proxima Nova Rg"/>
                <a:cs typeface="Proxima Nova Rg"/>
                <a:sym typeface="Proxima Nova Rg"/>
              </a:defRPr>
            </a:lvl1pPr>
          </a:lstStyle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roxima Nova Rg"/>
                <a:sym typeface="Proxima Nova Rg"/>
              </a:rPr>
              <a:pPr marL="0" marR="0" lvl="0" indent="0" algn="l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pic>
        <p:nvPicPr>
          <p:cNvPr id="6" name="Picture 12" descr="Picture 12">
            <a:extLst>
              <a:ext uri="{FF2B5EF4-FFF2-40B4-BE49-F238E27FC236}">
                <a16:creationId xmlns:a16="http://schemas.microsoft.com/office/drawing/2014/main" id="{F78709E0-CF64-3143-A2ED-3F99CE112D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8" name="Picture Placeholder 4" descr="Picture Placeholder 4"/>
          <p:cNvPicPr>
            <a:picLocks noGrp="1" noChangeAspect="1"/>
          </p:cNvPicPr>
          <p:nvPr>
            <p:ph type="pic" idx="13"/>
          </p:nvPr>
        </p:nvPicPr>
        <p:blipFill>
          <a:blip r:embed="rId3"/>
          <a:srcRect t="18711" b="22457"/>
          <a:stretch>
            <a:fillRect/>
          </a:stretch>
        </p:blipFill>
        <p:spPr>
          <a:xfrm>
            <a:off x="19" y="1148575"/>
            <a:ext cx="12191981" cy="4895385"/>
          </a:xfrm>
          <a:prstGeom prst="rect">
            <a:avLst/>
          </a:prstGeom>
        </p:spPr>
      </p:pic>
      <p:sp>
        <p:nvSpPr>
          <p:cNvPr id="579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34414" y="5734886"/>
            <a:ext cx="5664001" cy="618147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defTabSz="365760">
              <a:spcBef>
                <a:spcPts val="200"/>
              </a:spcBef>
              <a:defRPr sz="1960"/>
            </a:lvl1pPr>
          </a:lstStyle>
          <a:p>
            <a:r>
              <a:rPr lang="en-US" dirty="0"/>
              <a:t>MANDATES IN </a:t>
            </a:r>
            <a:r>
              <a:rPr dirty="0"/>
              <a:t>2015 &amp; 2017</a:t>
            </a:r>
            <a:r>
              <a:rPr lang="en-US" dirty="0"/>
              <a:t> WERE JUST THE BEGINNING</a:t>
            </a:r>
            <a:endParaRPr dirty="0"/>
          </a:p>
        </p:txBody>
      </p:sp>
      <p:sp>
        <p:nvSpPr>
          <p:cNvPr id="580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/>
          </a:bodyPr>
          <a:lstStyle>
            <a:lvl1pPr>
              <a:spcBef>
                <a:spcPts val="600"/>
              </a:spcBef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sp>
        <p:nvSpPr>
          <p:cNvPr id="581" name="Title 1"/>
          <p:cNvSpPr txBox="1">
            <a:spLocks noGrp="1"/>
          </p:cNvSpPr>
          <p:nvPr>
            <p:ph type="title"/>
          </p:nvPr>
        </p:nvSpPr>
        <p:spPr>
          <a:xfrm>
            <a:off x="1237564" y="427608"/>
            <a:ext cx="9985573" cy="432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859536">
              <a:defRPr sz="2820" spc="-188"/>
            </a:lvl1pPr>
          </a:lstStyle>
          <a:p>
            <a:pPr algn="r"/>
            <a:r>
              <a:rPr sz="2800" dirty="0"/>
              <a:t>We </a:t>
            </a:r>
            <a:r>
              <a:rPr lang="en-US" sz="2800" dirty="0"/>
              <a:t>c</a:t>
            </a:r>
            <a:r>
              <a:rPr sz="2800" dirty="0"/>
              <a:t>an </a:t>
            </a:r>
            <a:r>
              <a:rPr lang="en-US" sz="2800" dirty="0"/>
              <a:t>f</a:t>
            </a:r>
            <a:r>
              <a:rPr sz="2800" dirty="0"/>
              <a:t>ix </a:t>
            </a:r>
            <a:r>
              <a:rPr lang="en-US" sz="2800" dirty="0"/>
              <a:t>t</a:t>
            </a:r>
            <a:r>
              <a:rPr sz="2800" dirty="0"/>
              <a:t>his</a:t>
            </a:r>
          </a:p>
        </p:txBody>
      </p:sp>
      <p:pic>
        <p:nvPicPr>
          <p:cNvPr id="582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C4ED-AB43-224F-95CC-3511F167A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We need to provide the 3 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33FA66-41DC-C643-B139-0BCB3A8F0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5795" y="2892717"/>
            <a:ext cx="5541147" cy="415463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20% of NCI-designated, academic, comprehensive and community cancer centers have </a:t>
            </a:r>
            <a:r>
              <a:rPr lang="en-US" dirty="0">
                <a:solidFill>
                  <a:schemeClr val="accent6"/>
                </a:solidFill>
              </a:rPr>
              <a:t>processes to follow up </a:t>
            </a:r>
            <a:r>
              <a:rPr lang="en-US" dirty="0"/>
              <a:t>and adjust treatment for patients identified as clinically distressed.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i="1" dirty="0">
                <a:latin typeface="Libre Baskerville" panose="02000000000000000000" pitchFamily="2" charset="0"/>
              </a:rPr>
              <a:t>Sylvester Cancer Center, University of Miami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2DBB3F0-42C2-F542-B8C8-A6B34842F7D0}"/>
              </a:ext>
            </a:extLst>
          </p:cNvPr>
          <p:cNvSpPr txBox="1">
            <a:spLocks/>
          </p:cNvSpPr>
          <p:nvPr/>
        </p:nvSpPr>
        <p:spPr>
          <a:xfrm>
            <a:off x="4599710" y="1464559"/>
            <a:ext cx="6109588" cy="43526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marL="266700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Wingdings" pitchFamily="2" charset="2"/>
              <a:buChar char="§"/>
              <a:tabLst/>
              <a:defRPr sz="24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542925" marR="0" indent="-276225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0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8096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0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10763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8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1343025" marR="0" indent="-2667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24892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29464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34036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3860800" marR="0" indent="-203200" algn="l" defTabSz="914400" rtl="0" latinLnBrk="0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1600" b="0" i="0" u="none" strike="noStrike" cap="none" spc="0" baseline="0">
                <a:solidFill>
                  <a:srgbClr val="404040"/>
                </a:solidFill>
                <a:uFillTx/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4A01"/>
              </a:buClr>
              <a:buSzPct val="100000"/>
              <a:buFont typeface="Wingdings" pitchFamily="2" charset="2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Franklin"/>
                <a:sym typeface="Libre Franklin"/>
              </a:rPr>
              <a:t>Collaboration, Consistency and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FF4A01"/>
              </a:buClr>
              <a:buSzPct val="100000"/>
              <a:buFont typeface="Wingdings" pitchFamily="2" charset="2"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Libre Franklin"/>
                <a:sym typeface="Libre Franklin"/>
              </a:rPr>
              <a:t>Care Coordination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69A24D-1B9D-8748-BCA5-1CA0008F721C}"/>
              </a:ext>
            </a:extLst>
          </p:cNvPr>
          <p:cNvSpPr txBox="1"/>
          <p:nvPr/>
        </p:nvSpPr>
        <p:spPr>
          <a:xfrm>
            <a:off x="1786747" y="866048"/>
            <a:ext cx="1722585" cy="286232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Broadway" panose="020F0502020204030204" pitchFamily="34" charset="0"/>
                <a:cs typeface="Broadway" panose="020F0502020204030204" pitchFamily="34" charset="0"/>
                <a:sym typeface="Proxima Nova Rg"/>
              </a:rPr>
              <a:t>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E21E8D-9A92-3642-8777-26CAC6EA7C0F}"/>
              </a:ext>
            </a:extLst>
          </p:cNvPr>
          <p:cNvSpPr txBox="1"/>
          <p:nvPr/>
        </p:nvSpPr>
        <p:spPr>
          <a:xfrm>
            <a:off x="1770273" y="3138051"/>
            <a:ext cx="1722585" cy="286232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0" b="0" i="0" u="none" strike="noStrike" kern="0" cap="none" spc="0" normalizeH="0" baseline="0" noProof="0" dirty="0">
                <a:ln>
                  <a:noFill/>
                </a:ln>
                <a:solidFill>
                  <a:srgbClr val="25C6E3"/>
                </a:solidFill>
                <a:effectLst/>
                <a:uLnTx/>
                <a:uFillTx/>
                <a:latin typeface="Broadway" panose="020F0502020204030204" pitchFamily="34" charset="0"/>
                <a:cs typeface="Broadway" panose="020F0502020204030204" pitchFamily="34" charset="0"/>
                <a:sym typeface="Proxima Nova Rg"/>
              </a:rPr>
              <a:t>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505DCD-6768-E343-88A4-C847410BC620}"/>
              </a:ext>
            </a:extLst>
          </p:cNvPr>
          <p:cNvSpPr txBox="1"/>
          <p:nvPr/>
        </p:nvSpPr>
        <p:spPr>
          <a:xfrm>
            <a:off x="1803221" y="1967342"/>
            <a:ext cx="1722585" cy="286232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0" b="0" i="0" u="none" strike="noStrike" kern="0" cap="none" spc="0" normalizeH="0" baseline="0" noProof="0" dirty="0">
                <a:ln>
                  <a:noFill/>
                </a:ln>
                <a:solidFill>
                  <a:srgbClr val="A9E26F"/>
                </a:solidFill>
                <a:effectLst/>
                <a:uLnTx/>
                <a:uFillTx/>
                <a:latin typeface="Broadway" panose="020F0502020204030204" pitchFamily="34" charset="0"/>
                <a:cs typeface="Broadway" panose="020F0502020204030204" pitchFamily="34" charset="0"/>
                <a:sym typeface="Proxima Nova Rg"/>
              </a:rPr>
              <a:t>C</a:t>
            </a:r>
          </a:p>
        </p:txBody>
      </p:sp>
      <p:pic>
        <p:nvPicPr>
          <p:cNvPr id="9" name="Picture 12" descr="Picture 12">
            <a:extLst>
              <a:ext uri="{FF2B5EF4-FFF2-40B4-BE49-F238E27FC236}">
                <a16:creationId xmlns:a16="http://schemas.microsoft.com/office/drawing/2014/main" id="{7AD7C700-8559-1843-B5A6-56E75163B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71D20BD1-9358-AF4F-B822-94BEF0EDA1EB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/>
          </a:bodyPr>
          <a:lstStyle>
            <a:lvl1pPr>
              <a:spcBef>
                <a:spcPts val="600"/>
              </a:spcBef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57635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E21EE-77B2-314C-AAFB-04B044885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Cardio-Oncology; another essential emerging field</a:t>
            </a:r>
          </a:p>
        </p:txBody>
      </p:sp>
      <p:pic>
        <p:nvPicPr>
          <p:cNvPr id="4" name="Picture 3" descr="A picture containing text, computer, electronics&#10;&#10;Description automatically generated">
            <a:extLst>
              <a:ext uri="{FF2B5EF4-FFF2-40B4-BE49-F238E27FC236}">
                <a16:creationId xmlns:a16="http://schemas.microsoft.com/office/drawing/2014/main" id="{2CA7E0FC-A84D-4943-99A0-49D5789BD1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9896" y="1233197"/>
            <a:ext cx="5564909" cy="5564909"/>
          </a:xfrm>
          <a:prstGeom prst="rect">
            <a:avLst/>
          </a:prstGeom>
        </p:spPr>
      </p:pic>
      <p:pic>
        <p:nvPicPr>
          <p:cNvPr id="6" name="CardioOncologyWelcome.jpeg" descr="CardioOncologyWelcome.jpeg">
            <a:extLst>
              <a:ext uri="{FF2B5EF4-FFF2-40B4-BE49-F238E27FC236}">
                <a16:creationId xmlns:a16="http://schemas.microsoft.com/office/drawing/2014/main" id="{CE43591E-1FFB-5949-A7B0-073F1FA918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585" b="20898"/>
          <a:stretch>
            <a:fillRect/>
          </a:stretch>
        </p:blipFill>
        <p:spPr>
          <a:xfrm>
            <a:off x="2282550" y="1898073"/>
            <a:ext cx="3179600" cy="4228346"/>
          </a:xfrm>
          <a:prstGeom prst="rect">
            <a:avLst/>
          </a:prstGeom>
          <a:ln w="12700">
            <a:miter lim="400000"/>
          </a:ln>
        </p:spPr>
      </p:pic>
      <p:sp>
        <p:nvSpPr>
          <p:cNvPr id="14" name="“I work to protect your heart as you undergo cancer treatments”">
            <a:extLst>
              <a:ext uri="{FF2B5EF4-FFF2-40B4-BE49-F238E27FC236}">
                <a16:creationId xmlns:a16="http://schemas.microsoft.com/office/drawing/2014/main" id="{8CA670C5-2F86-5048-AF6A-1BE1F1574D23}"/>
              </a:ext>
            </a:extLst>
          </p:cNvPr>
          <p:cNvSpPr/>
          <p:nvPr/>
        </p:nvSpPr>
        <p:spPr>
          <a:xfrm rot="20940000">
            <a:off x="6019374" y="2553171"/>
            <a:ext cx="4967739" cy="17516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727" y="0"/>
                </a:moveTo>
                <a:cubicBezTo>
                  <a:pt x="2426" y="0"/>
                  <a:pt x="2182" y="484"/>
                  <a:pt x="2182" y="1080"/>
                </a:cubicBezTo>
                <a:lnTo>
                  <a:pt x="2182" y="8640"/>
                </a:lnTo>
                <a:lnTo>
                  <a:pt x="0" y="10800"/>
                </a:lnTo>
                <a:lnTo>
                  <a:pt x="2182" y="12960"/>
                </a:lnTo>
                <a:lnTo>
                  <a:pt x="2182" y="20520"/>
                </a:lnTo>
                <a:cubicBezTo>
                  <a:pt x="2182" y="21116"/>
                  <a:pt x="2426" y="21600"/>
                  <a:pt x="2727" y="21600"/>
                </a:cubicBezTo>
                <a:lnTo>
                  <a:pt x="21055" y="21600"/>
                </a:lnTo>
                <a:cubicBezTo>
                  <a:pt x="21356" y="21600"/>
                  <a:pt x="21600" y="21116"/>
                  <a:pt x="21600" y="20520"/>
                </a:cubicBezTo>
                <a:lnTo>
                  <a:pt x="21600" y="1080"/>
                </a:lnTo>
                <a:cubicBezTo>
                  <a:pt x="21600" y="484"/>
                  <a:pt x="21356" y="0"/>
                  <a:pt x="21055" y="0"/>
                </a:cubicBezTo>
                <a:lnTo>
                  <a:pt x="2727" y="0"/>
                </a:lnTo>
                <a:close/>
              </a:path>
            </a:pathLst>
          </a:custGeom>
          <a:solidFill>
            <a:schemeClr val="accent6"/>
          </a:solidFill>
          <a:ln w="12700">
            <a:solidFill>
              <a:schemeClr val="accent6"/>
            </a:solidFill>
            <a:miter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182880" rIns="0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“I work to protect your </a:t>
            </a:r>
            <a:br>
              <a:rPr kumimoji="0" lang="en-US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</a:br>
            <a:r>
              <a:rPr kumimoji="0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heart as you undergo </a:t>
            </a:r>
            <a:br>
              <a:rPr kumimoji="0" lang="en-US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</a:br>
            <a:r>
              <a:rPr kumimoji="0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cancer treatments</a:t>
            </a:r>
            <a:r>
              <a:rPr kumimoji="0" lang="en-US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.</a:t>
            </a:r>
            <a:r>
              <a:rPr kumimoji="0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”</a:t>
            </a:r>
            <a:r>
              <a:rPr kumimoji="0" lang="en-US" sz="24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ea typeface="Baskerville" panose="02020502070401020303" pitchFamily="18" charset="0"/>
                <a:sym typeface="Proxima Nova Rg"/>
              </a:rPr>
              <a:t> </a:t>
            </a:r>
            <a:endParaRPr kumimoji="0" sz="2400" b="0" i="1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ea typeface="Baskerville" panose="02020502070401020303" pitchFamily="18" charset="0"/>
              <a:sym typeface="Proxima Nova Rg"/>
            </a:endParaRPr>
          </a:p>
        </p:txBody>
      </p:sp>
      <p:pic>
        <p:nvPicPr>
          <p:cNvPr id="15" name="Picture 12" descr="Picture 12">
            <a:extLst>
              <a:ext uri="{FF2B5EF4-FFF2-40B4-BE49-F238E27FC236}">
                <a16:creationId xmlns:a16="http://schemas.microsoft.com/office/drawing/2014/main" id="{43F450D9-5A95-F844-8BEE-FCF670BCFF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32B04-434B-0D4F-8FA7-BB969A251D0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/>
          </a:bodyPr>
          <a:lstStyle>
            <a:lvl1pPr>
              <a:spcBef>
                <a:spcPts val="600"/>
              </a:spcBef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</p:spTree>
    <p:extLst>
      <p:ext uri="{BB962C8B-B14F-4D97-AF65-F5344CB8AC3E}">
        <p14:creationId xmlns:p14="http://schemas.microsoft.com/office/powerpoint/2010/main" val="257615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8" name="Picture 5" descr="Picture 5"/>
          <p:cNvPicPr>
            <a:picLocks noChangeAspect="1"/>
          </p:cNvPicPr>
          <p:nvPr/>
        </p:nvPicPr>
        <p:blipFill>
          <a:blip r:embed="rId3"/>
          <a:srcRect t="7037" b="11133"/>
          <a:stretch>
            <a:fillRect/>
          </a:stretch>
        </p:blipFill>
        <p:spPr>
          <a:xfrm>
            <a:off x="0" y="1144118"/>
            <a:ext cx="12192000" cy="5712907"/>
          </a:xfrm>
          <a:prstGeom prst="rect">
            <a:avLst/>
          </a:prstGeom>
          <a:ln w="12700">
            <a:miter lim="400000"/>
          </a:ln>
        </p:spPr>
      </p:pic>
      <p:sp>
        <p:nvSpPr>
          <p:cNvPr id="599" name="Title 2"/>
          <p:cNvSpPr txBox="1">
            <a:spLocks noGrp="1"/>
          </p:cNvSpPr>
          <p:nvPr>
            <p:ph type="title"/>
          </p:nvPr>
        </p:nvSpPr>
        <p:spPr>
          <a:xfrm>
            <a:off x="1512275" y="-1"/>
            <a:ext cx="10247725" cy="115699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 spc="-200"/>
            </a:lvl1pPr>
          </a:lstStyle>
          <a:p>
            <a:r>
              <a:rPr sz="2800" dirty="0"/>
              <a:t>Psycho</a:t>
            </a:r>
            <a:r>
              <a:rPr lang="en-US" sz="2800" dirty="0"/>
              <a:t>-</a:t>
            </a:r>
            <a:r>
              <a:rPr sz="2800" dirty="0"/>
              <a:t>Oncology; a truly interdisciplinary field  </a:t>
            </a:r>
          </a:p>
        </p:txBody>
      </p:sp>
      <p:sp>
        <p:nvSpPr>
          <p:cNvPr id="600" name="Content Placeholder 3"/>
          <p:cNvSpPr txBox="1">
            <a:spLocks noGrp="1"/>
          </p:cNvSpPr>
          <p:nvPr>
            <p:ph type="body" sz="half" idx="1"/>
          </p:nvPr>
        </p:nvSpPr>
        <p:spPr>
          <a:xfrm>
            <a:off x="1512276" y="1775131"/>
            <a:ext cx="4583725" cy="4352618"/>
          </a:xfrm>
          <a:prstGeom prst="rect">
            <a:avLst/>
          </a:prstGeom>
        </p:spPr>
        <p:txBody>
          <a:bodyPr/>
          <a:lstStyle/>
          <a:p>
            <a:pPr>
              <a:buClr>
                <a:schemeClr val="bg1"/>
              </a:buClr>
              <a:buSzTx/>
              <a:buFont typeface="Arial" panose="020B0604020202020204" pitchFamily="34" charset="0"/>
              <a:buChar char="•"/>
              <a:defRPr sz="3200">
                <a:solidFill>
                  <a:srgbClr val="FFFFFF"/>
                </a:solidFill>
                <a:effectLst>
                  <a:outerShdw blurRad="50800" dist="38100" dir="2700000" rotWithShape="0">
                    <a:srgbClr val="000000">
                      <a:alpha val="40000"/>
                    </a:srgbClr>
                  </a:outerShdw>
                </a:effectLst>
              </a:defRPr>
            </a:pPr>
            <a:r>
              <a:rPr dirty="0"/>
              <a:t>Psychiatrists </a:t>
            </a:r>
          </a:p>
          <a:p>
            <a:pPr>
              <a:buClr>
                <a:schemeClr val="bg1"/>
              </a:buClr>
              <a:buSzTx/>
              <a:buFont typeface="Arial" panose="020B0604020202020204" pitchFamily="34" charset="0"/>
              <a:buChar char="•"/>
              <a:defRPr sz="3200">
                <a:solidFill>
                  <a:srgbClr val="FFFFFF"/>
                </a:solidFill>
                <a:effectLst>
                  <a:outerShdw blurRad="50800" dist="38100" dir="2700000" rotWithShape="0">
                    <a:srgbClr val="000000">
                      <a:alpha val="40000"/>
                    </a:srgbClr>
                  </a:outerShdw>
                </a:effectLst>
              </a:defRPr>
            </a:pPr>
            <a:r>
              <a:rPr dirty="0"/>
              <a:t>Psychologists</a:t>
            </a:r>
          </a:p>
          <a:p>
            <a:pPr>
              <a:buClr>
                <a:schemeClr val="bg1"/>
              </a:buClr>
              <a:buSzTx/>
              <a:buFont typeface="Arial" panose="020B0604020202020204" pitchFamily="34" charset="0"/>
              <a:buChar char="•"/>
              <a:defRPr sz="3200">
                <a:solidFill>
                  <a:srgbClr val="FFFFFF"/>
                </a:solidFill>
                <a:effectLst>
                  <a:outerShdw blurRad="50800" dist="38100" dir="2700000" rotWithShape="0">
                    <a:srgbClr val="000000">
                      <a:alpha val="40000"/>
                    </a:srgbClr>
                  </a:outerShdw>
                </a:effectLst>
              </a:defRPr>
            </a:pPr>
            <a:r>
              <a:rPr dirty="0"/>
              <a:t>Social workers</a:t>
            </a:r>
          </a:p>
          <a:p>
            <a:pPr>
              <a:buClr>
                <a:schemeClr val="bg1"/>
              </a:buClr>
              <a:buSzTx/>
              <a:buFont typeface="Arial" panose="020B0604020202020204" pitchFamily="34" charset="0"/>
              <a:buChar char="•"/>
              <a:defRPr sz="3200">
                <a:solidFill>
                  <a:srgbClr val="FFFFFF"/>
                </a:solidFill>
                <a:effectLst>
                  <a:outerShdw blurRad="50800" dist="38100" dir="2700000" rotWithShape="0">
                    <a:srgbClr val="000000">
                      <a:alpha val="40000"/>
                    </a:srgbClr>
                  </a:outerShdw>
                </a:effectLst>
              </a:defRPr>
            </a:pPr>
            <a:r>
              <a:rPr dirty="0"/>
              <a:t>Art therapists</a:t>
            </a:r>
          </a:p>
          <a:p>
            <a:pPr>
              <a:buClr>
                <a:schemeClr val="bg1"/>
              </a:buClr>
              <a:buSzTx/>
              <a:buFont typeface="Arial" panose="020B0604020202020204" pitchFamily="34" charset="0"/>
              <a:buChar char="•"/>
              <a:defRPr sz="3200">
                <a:solidFill>
                  <a:srgbClr val="FFFFFF"/>
                </a:solidFill>
                <a:effectLst>
                  <a:outerShdw blurRad="50800" dist="38100" dir="2700000" rotWithShape="0">
                    <a:srgbClr val="000000">
                      <a:alpha val="40000"/>
                    </a:srgbClr>
                  </a:outerShdw>
                </a:effectLst>
              </a:defRPr>
            </a:pPr>
            <a:r>
              <a:rPr dirty="0"/>
              <a:t>Music therapists</a:t>
            </a:r>
          </a:p>
        </p:txBody>
      </p:sp>
      <p:sp>
        <p:nvSpPr>
          <p:cNvPr id="601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602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3" name="Picture 6" descr="Picture 6"/>
          <p:cNvPicPr>
            <a:picLocks noChangeAspect="1"/>
          </p:cNvPicPr>
          <p:nvPr/>
        </p:nvPicPr>
        <p:blipFill>
          <a:blip r:embed="rId3"/>
          <a:srcRect b="15594"/>
          <a:stretch>
            <a:fillRect/>
          </a:stretch>
        </p:blipFill>
        <p:spPr>
          <a:xfrm>
            <a:off x="0" y="-10634"/>
            <a:ext cx="12229804" cy="6879268"/>
          </a:xfrm>
          <a:prstGeom prst="rect">
            <a:avLst/>
          </a:prstGeom>
          <a:ln w="12700">
            <a:miter lim="400000"/>
          </a:ln>
        </p:spPr>
      </p:pic>
      <p:sp>
        <p:nvSpPr>
          <p:cNvPr id="614" name="Title 1"/>
          <p:cNvSpPr txBox="1">
            <a:spLocks noGrp="1"/>
          </p:cNvSpPr>
          <p:nvPr>
            <p:ph type="title"/>
          </p:nvPr>
        </p:nvSpPr>
        <p:spPr>
          <a:xfrm>
            <a:off x="576610" y="5620453"/>
            <a:ext cx="10247725" cy="115699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 spc="-200"/>
            </a:lvl1pPr>
          </a:lstStyle>
          <a:p>
            <a:r>
              <a:rPr sz="2800" dirty="0"/>
              <a:t>Depression can develop at many different points</a:t>
            </a:r>
          </a:p>
        </p:txBody>
      </p:sp>
      <p:sp>
        <p:nvSpPr>
          <p:cNvPr id="615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06301" y="1328522"/>
            <a:ext cx="2583264" cy="370318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SzTx/>
              <a:buNone/>
              <a:defRPr sz="2400"/>
            </a:lvl1pPr>
          </a:lstStyle>
          <a:p>
            <a:r>
              <a:rPr sz="2000" dirty="0"/>
              <a:t>Studies have found that those battling breast cancer, for example, </a:t>
            </a:r>
            <a:r>
              <a:rPr lang="en-US" sz="2000" dirty="0"/>
              <a:t>experience</a:t>
            </a:r>
            <a:r>
              <a:rPr sz="2000" dirty="0"/>
              <a:t> more depression 5-6 years after diagnosis than 40 weeks after diagnosis. </a:t>
            </a:r>
          </a:p>
        </p:txBody>
      </p:sp>
      <p:sp>
        <p:nvSpPr>
          <p:cNvPr id="616" name="Slide Number Placeholder 6"/>
          <p:cNvSpPr txBox="1">
            <a:spLocks noGrp="1"/>
          </p:cNvSpPr>
          <p:nvPr>
            <p:ph type="sldNum" sz="quarter" idx="2"/>
          </p:nvPr>
        </p:nvSpPr>
        <p:spPr>
          <a:xfrm>
            <a:off x="429318" y="641336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6" name="Picture 12" descr="Picture 12">
            <a:extLst>
              <a:ext uri="{FF2B5EF4-FFF2-40B4-BE49-F238E27FC236}">
                <a16:creationId xmlns:a16="http://schemas.microsoft.com/office/drawing/2014/main" id="{32C28715-193D-DA49-B11E-925AAF1A7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Picture 4" descr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200" y="1258594"/>
            <a:ext cx="7291832" cy="5429286"/>
          </a:xfrm>
          <a:prstGeom prst="rect">
            <a:avLst/>
          </a:prstGeom>
          <a:ln w="12700">
            <a:miter lim="400000"/>
          </a:ln>
        </p:spPr>
      </p:pic>
      <p:sp>
        <p:nvSpPr>
          <p:cNvPr id="607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 spc="-200"/>
            </a:lvl1pPr>
          </a:lstStyle>
          <a:p>
            <a:pPr algn="r"/>
            <a:r>
              <a:rPr lang="en-US" sz="2800" dirty="0"/>
              <a:t>Say hello to a </a:t>
            </a:r>
            <a:r>
              <a:rPr sz="2800" dirty="0"/>
              <a:t>new comorbidity </a:t>
            </a:r>
          </a:p>
        </p:txBody>
      </p:sp>
      <p:sp>
        <p:nvSpPr>
          <p:cNvPr id="608" name="Content Placeholder 5"/>
          <p:cNvSpPr txBox="1">
            <a:spLocks noGrp="1"/>
          </p:cNvSpPr>
          <p:nvPr>
            <p:ph type="body" idx="1"/>
          </p:nvPr>
        </p:nvSpPr>
        <p:spPr>
          <a:xfrm>
            <a:off x="8118764" y="1838631"/>
            <a:ext cx="3641237" cy="435261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SzTx/>
              <a:buNone/>
              <a:defRPr sz="3200">
                <a:solidFill>
                  <a:srgbClr val="000000"/>
                </a:solidFill>
              </a:defRPr>
            </a:lvl1pPr>
          </a:lstStyle>
          <a:p>
            <a:pPr algn="ctr"/>
            <a:r>
              <a:rPr dirty="0"/>
              <a:t>We must start looking at </a:t>
            </a:r>
            <a:r>
              <a:rPr dirty="0">
                <a:solidFill>
                  <a:schemeClr val="accent6"/>
                </a:solidFill>
              </a:rPr>
              <a:t>depression and PTSD</a:t>
            </a:r>
            <a:r>
              <a:rPr lang="en-US" dirty="0"/>
              <a:t>, </a:t>
            </a:r>
            <a:r>
              <a:rPr dirty="0"/>
              <a:t>existing or new</a:t>
            </a:r>
            <a:r>
              <a:rPr lang="en-US" dirty="0"/>
              <a:t>, </a:t>
            </a:r>
            <a:r>
              <a:rPr dirty="0"/>
              <a:t>as a comorbidity</a:t>
            </a:r>
            <a:r>
              <a:rPr lang="en-US" dirty="0"/>
              <a:t> to cancer.</a:t>
            </a:r>
            <a:endParaRPr dirty="0"/>
          </a:p>
        </p:txBody>
      </p:sp>
      <p:sp>
        <p:nvSpPr>
          <p:cNvPr id="610" name="Slide Number Placeholder 6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611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621CD2-75E8-3645-9504-2B136DAE5893}"/>
              </a:ext>
            </a:extLst>
          </p:cNvPr>
          <p:cNvSpPr txBox="1"/>
          <p:nvPr/>
        </p:nvSpPr>
        <p:spPr>
          <a:xfrm>
            <a:off x="4473234" y="4695527"/>
            <a:ext cx="1307407" cy="104643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lvl="0" indent="0" algn="l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200" b="0" i="0" u="none" strike="noStrike" kern="0" cap="none" spc="0" normalizeH="0" baseline="0" noProof="0" dirty="0">
                <a:ln>
                  <a:noFill/>
                </a:ln>
                <a:solidFill>
                  <a:srgbClr val="FF4A01"/>
                </a:solidFill>
                <a:effectLst/>
                <a:uLnTx/>
                <a:uFillTx/>
                <a:latin typeface="Bebas Neue" panose="020B0606020202050201" pitchFamily="34" charset="77"/>
                <a:sym typeface="Proxima Nova Rg"/>
              </a:rPr>
              <a:t>PTSD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arrow&#10;&#10;Description automatically generated">
            <a:extLst>
              <a:ext uri="{FF2B5EF4-FFF2-40B4-BE49-F238E27FC236}">
                <a16:creationId xmlns:a16="http://schemas.microsoft.com/office/drawing/2014/main" id="{03194088-1380-5643-901A-73B7F43CBD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4" t="11473" r="19828" b="28738"/>
          <a:stretch/>
        </p:blipFill>
        <p:spPr>
          <a:xfrm>
            <a:off x="5540084" y="4691718"/>
            <a:ext cx="2469087" cy="1993390"/>
          </a:xfrm>
          <a:prstGeom prst="rect">
            <a:avLst/>
          </a:prstGeom>
        </p:spPr>
      </p:pic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A7995D10-F2C0-174C-868E-DC1E56B5DEE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08700" y="2024025"/>
            <a:ext cx="5257800" cy="3664388"/>
          </a:xfrm>
          <a:prstGeom prst="rect">
            <a:avLst/>
          </a:prstGeom>
        </p:spPr>
        <p:txBody>
          <a:bodyPr lIns="182880" tIns="45719" rIns="45719" bIns="0">
            <a:noAutofit/>
          </a:bodyPr>
          <a:lstStyle/>
          <a:p>
            <a:pPr marL="0" indent="11113">
              <a:lnSpc>
                <a:spcPct val="120000"/>
              </a:lnSpc>
              <a:spcBef>
                <a:spcPts val="600"/>
              </a:spcBef>
              <a:buSzTx/>
              <a:buNone/>
              <a:defRPr sz="1700">
                <a:solidFill>
                  <a:srgbClr val="000000"/>
                </a:solidFill>
              </a:defRPr>
            </a:pPr>
            <a:r>
              <a:rPr lang="en-US" sz="2000" dirty="0">
                <a:latin typeface="Libre Franklin" pitchFamily="2" charset="77"/>
              </a:rPr>
              <a:t>W</a:t>
            </a:r>
            <a:r>
              <a:rPr sz="2000" dirty="0">
                <a:latin typeface="Libre Franklin" pitchFamily="2" charset="77"/>
              </a:rPr>
              <a:t>e envision a world where </a:t>
            </a:r>
            <a:r>
              <a:rPr sz="2000" dirty="0" err="1">
                <a:solidFill>
                  <a:schemeClr val="accent6"/>
                </a:solidFill>
                <a:latin typeface="Libre Franklin" pitchFamily="2" charset="77"/>
              </a:rPr>
              <a:t>PREhab</a:t>
            </a:r>
            <a:r>
              <a:rPr sz="2000" dirty="0">
                <a:latin typeface="Libre Franklin" pitchFamily="2" charset="77"/>
              </a:rPr>
              <a:t> is just as important as </a:t>
            </a:r>
            <a:r>
              <a:rPr lang="en-US" sz="2000" dirty="0">
                <a:latin typeface="Libre Franklin" pitchFamily="2" charset="77"/>
              </a:rPr>
              <a:t>r</a:t>
            </a:r>
            <a:r>
              <a:rPr sz="2000" dirty="0">
                <a:latin typeface="Libre Franklin" pitchFamily="2" charset="77"/>
              </a:rPr>
              <a:t>ehab</a:t>
            </a:r>
            <a:r>
              <a:rPr lang="en-US" sz="2000" dirty="0">
                <a:latin typeface="Libre Franklin" pitchFamily="2" charset="77"/>
              </a:rPr>
              <a:t>; w</a:t>
            </a:r>
            <a:r>
              <a:rPr sz="2000" dirty="0">
                <a:latin typeface="Libre Franklin" pitchFamily="2" charset="77"/>
              </a:rPr>
              <a:t>hen one becomes ill the healthcare system takes a </a:t>
            </a:r>
            <a:r>
              <a:rPr sz="2000" dirty="0">
                <a:solidFill>
                  <a:schemeClr val="accent6"/>
                </a:solidFill>
                <a:latin typeface="Libre Franklin" pitchFamily="2" charset="77"/>
              </a:rPr>
              <a:t>proactive</a:t>
            </a:r>
            <a:r>
              <a:rPr sz="2000" dirty="0">
                <a:latin typeface="Libre Franklin" pitchFamily="2" charset="77"/>
              </a:rPr>
              <a:t> approach, provides resources to treat the </a:t>
            </a:r>
            <a:r>
              <a:rPr sz="2000" dirty="0">
                <a:solidFill>
                  <a:schemeClr val="accent6"/>
                </a:solidFill>
                <a:latin typeface="Libre Franklin" pitchFamily="2" charset="77"/>
              </a:rPr>
              <a:t>whole patient</a:t>
            </a:r>
            <a:r>
              <a:rPr sz="2000" dirty="0">
                <a:latin typeface="Libre Franklin" pitchFamily="2" charset="77"/>
              </a:rPr>
              <a:t>, and enables </a:t>
            </a:r>
            <a:r>
              <a:rPr sz="2000" dirty="0">
                <a:solidFill>
                  <a:schemeClr val="accent6"/>
                </a:solidFill>
                <a:latin typeface="Libre Franklin" pitchFamily="2" charset="77"/>
              </a:rPr>
              <a:t>equal access </a:t>
            </a:r>
            <a:r>
              <a:rPr sz="2000" dirty="0">
                <a:latin typeface="Libre Franklin" pitchFamily="2" charset="77"/>
              </a:rPr>
              <a:t>to the best care possible</a:t>
            </a:r>
            <a:r>
              <a:rPr lang="en-US" sz="2000" dirty="0">
                <a:latin typeface="Libre Franklin" pitchFamily="2" charset="77"/>
              </a:rPr>
              <a:t>,</a:t>
            </a:r>
            <a:r>
              <a:rPr sz="2000" dirty="0">
                <a:latin typeface="Libre Franklin" pitchFamily="2" charset="77"/>
              </a:rPr>
              <a:t> so that patients can focus on returning to health.</a:t>
            </a:r>
            <a:endParaRPr lang="en-US" sz="2000" dirty="0">
              <a:latin typeface="Libre Franklin" pitchFamily="2" charset="77"/>
            </a:endParaRPr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7AD0509D-CA68-9049-AFAF-8D6AC154E4CD}"/>
              </a:ext>
            </a:extLst>
          </p:cNvPr>
          <p:cNvSpPr txBox="1">
            <a:spLocks/>
          </p:cNvSpPr>
          <p:nvPr/>
        </p:nvSpPr>
        <p:spPr>
          <a:xfrm>
            <a:off x="2993044" y="12299"/>
            <a:ext cx="8360756" cy="1157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 marL="0" marR="0" indent="0" algn="ct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200" b="0" i="0" u="none" strike="noStrike" cap="none" spc="-20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L="0" marR="0" indent="0" algn="r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0" i="0" u="none" strike="noStrike" cap="none" spc="-150" baseline="0">
                <a:solidFill>
                  <a:srgbClr val="FFFFFF"/>
                </a:solidFill>
                <a:uFillTx/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-2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/>
                <a:sym typeface="Libre Baskerville"/>
              </a:rPr>
              <a:t>I’m on a mission to ArmorUp for Life</a:t>
            </a:r>
          </a:p>
        </p:txBody>
      </p:sp>
      <p:pic>
        <p:nvPicPr>
          <p:cNvPr id="16" name="Picture 12" descr="Picture 12">
            <a:extLst>
              <a:ext uri="{FF2B5EF4-FFF2-40B4-BE49-F238E27FC236}">
                <a16:creationId xmlns:a16="http://schemas.microsoft.com/office/drawing/2014/main" id="{55805418-002C-4A42-B89E-09D623A96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A9510AD8-E646-0D4D-9C6D-0F6182A5883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421341" y="6412617"/>
            <a:ext cx="169919" cy="153888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bre Baskerville" panose="02000000000000000000" pitchFamily="2" charset="0"/>
                <a:sym typeface="Nexa Bold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sz="1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ibre Baskerville" panose="02000000000000000000" pitchFamily="2" charset="0"/>
              <a:sym typeface="Nexa Bold"/>
            </a:endParaRPr>
          </a:p>
        </p:txBody>
      </p:sp>
    </p:spTree>
    <p:extLst>
      <p:ext uri="{BB962C8B-B14F-4D97-AF65-F5344CB8AC3E}">
        <p14:creationId xmlns:p14="http://schemas.microsoft.com/office/powerpoint/2010/main" val="264741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8" name="Image" descr="Image"/>
          <p:cNvPicPr>
            <a:picLocks noChangeAspect="1"/>
          </p:cNvPicPr>
          <p:nvPr/>
        </p:nvPicPr>
        <p:blipFill rotWithShape="1">
          <a:blip r:embed="rId3"/>
          <a:srcRect r="69546" b="19292"/>
          <a:stretch/>
        </p:blipFill>
        <p:spPr>
          <a:xfrm>
            <a:off x="1181100" y="1651647"/>
            <a:ext cx="3779393" cy="4982923"/>
          </a:xfrm>
          <a:prstGeom prst="rect">
            <a:avLst/>
          </a:prstGeom>
          <a:noFill/>
          <a:ln w="12700">
            <a:miter lim="400000"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AA2E9E-5FC8-7C4E-AEC1-7028E598E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2800" dirty="0"/>
              <a:t>We’re doing nationally recognized work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52CBCE3-B0E6-F246-8C67-415456FC3D2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397500" y="1905000"/>
            <a:ext cx="5977944" cy="4070303"/>
          </a:xfrm>
          <a:prstGeom prst="rect">
            <a:avLst/>
          </a:prstGeom>
          <a:noFill/>
        </p:spPr>
        <p:txBody>
          <a:bodyPr lIns="45719" tIns="45719" rIns="45719" bIns="45719">
            <a:normAutofit/>
          </a:bodyPr>
          <a:lstStyle/>
          <a:p>
            <a:pPr marL="285750" indent="-285750">
              <a:buSzTx/>
              <a:buFont typeface="Wingdings" pitchFamily="2" charset="2"/>
              <a:buChar char="ü"/>
              <a:defRPr sz="1700">
                <a:solidFill>
                  <a:srgbClr val="000000"/>
                </a:solidFill>
              </a:defRPr>
            </a:pPr>
            <a:r>
              <a:rPr lang="en-US" sz="1600" dirty="0">
                <a:solidFill>
                  <a:schemeClr val="accent6"/>
                </a:solidFill>
              </a:rPr>
              <a:t>ArmorUp for Life </a:t>
            </a:r>
            <a:r>
              <a:rPr lang="en-US" sz="1600" dirty="0"/>
              <a:t>is a 501c3 advocacy and support organization for cancer patients on a mission to change the patient experience, boost compliance and improve patient outcomes</a:t>
            </a:r>
          </a:p>
          <a:p>
            <a:pPr marL="285750" indent="-285750">
              <a:buSzTx/>
              <a:buFont typeface="Wingdings" pitchFamily="2" charset="2"/>
              <a:buChar char="ü"/>
              <a:defRPr sz="1700">
                <a:solidFill>
                  <a:srgbClr val="000000"/>
                </a:solidFill>
              </a:defRPr>
            </a:pPr>
            <a:r>
              <a:rPr lang="en-US" sz="1600" dirty="0"/>
              <a:t>We empower patients to </a:t>
            </a:r>
            <a:r>
              <a:rPr lang="en-US" sz="1600" dirty="0">
                <a:solidFill>
                  <a:schemeClr val="accent6"/>
                </a:solidFill>
              </a:rPr>
              <a:t>Prepare, Present, and Prevail </a:t>
            </a:r>
            <a:r>
              <a:rPr lang="en-US" sz="1600" baseline="30000" dirty="0">
                <a:solidFill>
                  <a:schemeClr val="accent6"/>
                </a:solidFill>
              </a:rPr>
              <a:t>TM</a:t>
            </a:r>
            <a:r>
              <a:rPr lang="en-US" sz="1600" dirty="0">
                <a:solidFill>
                  <a:schemeClr val="accent6"/>
                </a:solidFill>
              </a:rPr>
              <a:t> </a:t>
            </a:r>
            <a:r>
              <a:rPr lang="en-US" sz="1600" dirty="0"/>
              <a:t>and become their own hero</a:t>
            </a:r>
          </a:p>
          <a:p>
            <a:pPr marL="285750" indent="-285750">
              <a:buSzTx/>
              <a:buFont typeface="Wingdings" pitchFamily="2" charset="2"/>
              <a:buChar char="ü"/>
              <a:defRPr sz="1700">
                <a:solidFill>
                  <a:srgbClr val="000000"/>
                </a:solidFill>
              </a:defRPr>
            </a:pPr>
            <a:r>
              <a:rPr lang="en-US" sz="1600" dirty="0"/>
              <a:t>We advise pharmaceutical companies on how to be more patient centric, identify voids in the patient experience, increase diversity in clinical trials and support the whole patient during and after treatment.</a:t>
            </a:r>
          </a:p>
          <a:p>
            <a:pPr marL="285750" indent="-285750">
              <a:buSzTx/>
              <a:buFont typeface="Wingdings" pitchFamily="2" charset="2"/>
              <a:buChar char="ü"/>
              <a:defRPr sz="1700">
                <a:solidFill>
                  <a:srgbClr val="000000"/>
                </a:solidFill>
              </a:defRPr>
            </a:pPr>
            <a:r>
              <a:rPr lang="en-US" sz="1600" dirty="0"/>
              <a:t>We have addressed the FDA to fast-track new cancer therapies</a:t>
            </a:r>
          </a:p>
          <a:p>
            <a:pPr marL="0" indent="11113">
              <a:buSzTx/>
              <a:buNone/>
              <a:defRPr sz="1700">
                <a:solidFill>
                  <a:srgbClr val="000000"/>
                </a:solidFill>
              </a:defRPr>
            </a:pPr>
            <a:endParaRPr lang="en-US" sz="900" dirty="0"/>
          </a:p>
          <a:p>
            <a:pPr marL="0" indent="11113">
              <a:buSzTx/>
              <a:buNone/>
              <a:defRPr sz="1700">
                <a:solidFill>
                  <a:srgbClr val="000000"/>
                </a:solidFill>
              </a:defRPr>
            </a:pPr>
            <a:endParaRPr sz="900" dirty="0"/>
          </a:p>
        </p:txBody>
      </p:sp>
      <p:sp>
        <p:nvSpPr>
          <p:cNvPr id="627" name="Slide Number Placeholder 3" hidden="1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xa Bold"/>
                <a:sym typeface="Nexa Bold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xa Bold"/>
              <a:sym typeface="Nexa Bold"/>
            </a:endParaRPr>
          </a:p>
        </p:txBody>
      </p:sp>
      <p:sp>
        <p:nvSpPr>
          <p:cNvPr id="629" name="Nationally Recognized Work"/>
          <p:cNvSpPr txBox="1"/>
          <p:nvPr/>
        </p:nvSpPr>
        <p:spPr>
          <a:xfrm>
            <a:off x="5880542" y="334814"/>
            <a:ext cx="92395" cy="49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600">
                <a:solidFill>
                  <a:srgbClr val="FFFFFF"/>
                </a:solidFill>
              </a:defRPr>
            </a:lvl1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pic>
        <p:nvPicPr>
          <p:cNvPr id="8" name="Picture 12" descr="Picture 12">
            <a:extLst>
              <a:ext uri="{FF2B5EF4-FFF2-40B4-BE49-F238E27FC236}">
                <a16:creationId xmlns:a16="http://schemas.microsoft.com/office/drawing/2014/main" id="{2B892C4D-77F7-2A47-BCB8-F88E57156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A15C1C86-A575-B44F-9FDA-5041E480064E}"/>
              </a:ext>
            </a:extLst>
          </p:cNvPr>
          <p:cNvSpPr txBox="1">
            <a:spLocks/>
          </p:cNvSpPr>
          <p:nvPr/>
        </p:nvSpPr>
        <p:spPr>
          <a:xfrm>
            <a:off x="438172" y="6412617"/>
            <a:ext cx="136255" cy="1538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Nexa Bold"/>
                <a:ea typeface="Nexa Bold"/>
                <a:cs typeface="Nexa Bold"/>
                <a:sym typeface="Nexa Bold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roxima Nova Rg"/>
                <a:ea typeface="Proxima Nova Rg"/>
                <a:cs typeface="Proxima Nova Rg"/>
                <a:sym typeface="Proxima Nova Rg"/>
              </a:defRPr>
            </a:lvl9pPr>
          </a:lstStyle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lang="en-US" sz="10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Baskerville" panose="02000000000000000000" pitchFamily="2" charset="0"/>
                <a:sym typeface="Nexa Bold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bre Baskerville" panose="02000000000000000000" pitchFamily="2" charset="0"/>
              <a:sym typeface="Nexa Bold"/>
            </a:endParaRPr>
          </a:p>
        </p:txBody>
      </p:sp>
    </p:spTree>
    <p:extLst>
      <p:ext uri="{BB962C8B-B14F-4D97-AF65-F5344CB8AC3E}">
        <p14:creationId xmlns:p14="http://schemas.microsoft.com/office/powerpoint/2010/main" val="261006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Rectangle 6"/>
          <p:cNvSpPr/>
          <p:nvPr/>
        </p:nvSpPr>
        <p:spPr>
          <a:xfrm>
            <a:off x="0" y="956929"/>
            <a:ext cx="12192000" cy="3657601"/>
          </a:xfrm>
          <a:prstGeom prst="rect">
            <a:avLst/>
          </a:prstGeom>
          <a:solidFill>
            <a:srgbClr val="177DB0"/>
          </a:solidFill>
          <a:ln w="12700">
            <a:miter lim="400000"/>
          </a:ln>
        </p:spPr>
        <p:txBody>
          <a:bodyPr lIns="45719" rIns="45719" anchor="ctr"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FFFFFF"/>
                </a:solidFill>
              </a:defRPr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roxima Nova Rg"/>
              <a:sym typeface="Proxima Nova Rg"/>
            </a:endParaRPr>
          </a:p>
        </p:txBody>
      </p:sp>
      <p:sp>
        <p:nvSpPr>
          <p:cNvPr id="632" name="Text Placeholder 5"/>
          <p:cNvSpPr txBox="1">
            <a:spLocks noGrp="1"/>
          </p:cNvSpPr>
          <p:nvPr>
            <p:ph type="body" sz="quarter" idx="1"/>
          </p:nvPr>
        </p:nvSpPr>
        <p:spPr>
          <a:xfrm>
            <a:off x="1052945" y="1939636"/>
            <a:ext cx="10086109" cy="2036324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 defTabSz="365760">
              <a:spcBef>
                <a:spcPts val="200"/>
              </a:spcBef>
              <a:defRPr sz="2640">
                <a:solidFill>
                  <a:srgbClr val="FFFFFF"/>
                </a:solidFill>
              </a:defRPr>
            </a:pPr>
            <a:r>
              <a:rPr sz="8000" dirty="0"/>
              <a:t>What does success look like</a:t>
            </a:r>
            <a:r>
              <a:rPr lang="en-US" sz="8000" dirty="0"/>
              <a:t> to you?</a:t>
            </a:r>
            <a:endParaRPr sz="8000" dirty="0"/>
          </a:p>
        </p:txBody>
      </p:sp>
      <p:sp>
        <p:nvSpPr>
          <p:cNvPr id="633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138918" y="6413500"/>
            <a:ext cx="153964" cy="15240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ct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1000" b="0" i="0" u="none" strike="noStrike" kern="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Libre Baskerville"/>
                <a:sym typeface="Libre Baskerville"/>
              </a:rPr>
              <a:pPr marL="0" marR="0" lvl="0" indent="0" algn="ct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Libre Baskerville"/>
              <a:sym typeface="Libre Baskerville"/>
            </a:endParaRPr>
          </a:p>
        </p:txBody>
      </p:sp>
      <p:pic>
        <p:nvPicPr>
          <p:cNvPr id="634" name="Picture 7" descr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3921" y="6136899"/>
            <a:ext cx="1957486" cy="5187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6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852" y="1186704"/>
            <a:ext cx="5166093" cy="1595704"/>
          </a:xfrm>
          <a:prstGeom prst="rect">
            <a:avLst/>
          </a:prstGeom>
          <a:ln w="12700">
            <a:miter lim="400000"/>
          </a:ln>
        </p:spPr>
      </p:pic>
      <p:sp>
        <p:nvSpPr>
          <p:cNvPr id="417" name="TextBox 4"/>
          <p:cNvSpPr txBox="1"/>
          <p:nvPr/>
        </p:nvSpPr>
        <p:spPr>
          <a:xfrm>
            <a:off x="2147996" y="2726988"/>
            <a:ext cx="3837711" cy="39138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solidFill>
                  <a:srgbClr val="ED6F33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ED6F33"/>
                </a:solidFill>
                <a:effectLst/>
                <a:uLnTx/>
                <a:uFillTx/>
                <a:latin typeface="Libre Franklin" pitchFamily="2" charset="77"/>
                <a:sym typeface="Nexa Bold"/>
              </a:rPr>
              <a:t>AUTHOR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ED6F33"/>
              </a:solidFill>
              <a:effectLst/>
              <a:uLnTx/>
              <a:uFillTx/>
              <a:latin typeface="Libre Franklin" pitchFamily="2" charset="77"/>
              <a:ea typeface="Arial"/>
              <a:cs typeface="Arial"/>
              <a:sym typeface="Arial"/>
            </a:endParaRP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solidFill>
                  <a:srgbClr val="ED6F33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ED6F33"/>
                </a:solidFill>
                <a:effectLst/>
                <a:uLnTx/>
                <a:uFillTx/>
                <a:latin typeface="Libre Franklin" pitchFamily="2" charset="77"/>
                <a:sym typeface="Nexa Bold"/>
              </a:rPr>
              <a:t>2X SURVIVOR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ED6F33"/>
              </a:solidFill>
              <a:effectLst/>
              <a:uLnTx/>
              <a:uFillTx/>
              <a:latin typeface="Libre Franklin" pitchFamily="2" charset="77"/>
              <a:ea typeface="Arial"/>
              <a:cs typeface="Arial"/>
              <a:sym typeface="Arial"/>
            </a:endParaRP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solidFill>
                  <a:srgbClr val="ED6F33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ED6F33"/>
                </a:solidFill>
                <a:effectLst/>
                <a:uLnTx/>
                <a:uFillTx/>
                <a:latin typeface="Libre Franklin" pitchFamily="2" charset="77"/>
                <a:sym typeface="Nexa Bold"/>
              </a:rPr>
              <a:t>EDUCATOR</a:t>
            </a: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solidFill>
                  <a:srgbClr val="ED6F33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ED6F33"/>
                </a:solidFill>
                <a:effectLst/>
                <a:uLnTx/>
                <a:uFillTx/>
                <a:latin typeface="Libre Franklin" pitchFamily="2" charset="77"/>
                <a:sym typeface="Nexa Bold"/>
              </a:rPr>
              <a:t>JOURNALIST</a:t>
            </a: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ED6F33"/>
              </a:solidFill>
              <a:effectLst/>
              <a:uLnTx/>
              <a:uFillTx/>
              <a:latin typeface="Libre Franklin" pitchFamily="2" charset="77"/>
              <a:ea typeface="Arial"/>
              <a:cs typeface="Arial"/>
              <a:sym typeface="Arial"/>
            </a:endParaRP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solidFill>
                  <a:srgbClr val="ED6F33"/>
                </a:solidFill>
                <a:latin typeface="Nexa Bold"/>
                <a:ea typeface="Nexa Bold"/>
                <a:cs typeface="Nexa Bold"/>
                <a:sym typeface="Nexa Bold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ED6F33"/>
                </a:solidFill>
                <a:effectLst/>
                <a:uLnTx/>
                <a:uFillTx/>
                <a:latin typeface="Libre Franklin" pitchFamily="2" charset="77"/>
                <a:sym typeface="Nexa Bold"/>
              </a:rPr>
              <a:t>PATIENT ADVOCATE</a:t>
            </a: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Founder, ArmorUp For Life</a:t>
            </a: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bre Franklin" pitchFamily="2" charset="77"/>
              <a:sym typeface="Nexa Light"/>
            </a:endParaRP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Author, “Becoming the Story: </a:t>
            </a: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The Power of PREHAB”</a:t>
            </a: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endParaRPr kumimoji="0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bre Franklin" pitchFamily="2" charset="77"/>
              <a:sym typeface="Nexa Light"/>
            </a:endParaRPr>
          </a:p>
          <a:p>
            <a:pPr marL="0" marR="0" lvl="0" indent="0" algn="r" defTabSz="609600" rtl="0" eaLnBrk="1" fontAlgn="auto" latinLnBrk="0" hangingPunct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>
                <a:latin typeface="Nexa Light"/>
                <a:ea typeface="Nexa Light"/>
                <a:cs typeface="Nexa Light"/>
                <a:sym typeface="Nexa Light"/>
              </a:defRPr>
            </a:pP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Co-Author, Published Abstract</a:t>
            </a:r>
            <a:b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</a:br>
            <a:r>
              <a:rPr kumimoji="0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“Shared Decision Making” - Pfizer</a:t>
            </a:r>
          </a:p>
          <a:p>
            <a:pPr marL="0" marR="0" lvl="0" indent="0" algn="r" defTabSz="420623" rtl="0" eaLnBrk="1" fontAlgn="auto" latinLnBrk="0" hangingPunct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>
                <a:solidFill>
                  <a:srgbClr val="FF6300"/>
                </a:solidFill>
                <a:latin typeface="Nexa Light"/>
                <a:ea typeface="Nexa Light"/>
                <a:cs typeface="Nexa Light"/>
                <a:sym typeface="Nexa Light"/>
              </a:defRPr>
            </a:pP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63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#</a:t>
            </a:r>
            <a:r>
              <a:rPr kumimoji="0" sz="1400" b="0" i="0" u="none" strike="noStrike" kern="0" cap="none" spc="0" normalizeH="0" baseline="0" noProof="0" dirty="0" err="1">
                <a:ln>
                  <a:noFill/>
                </a:ln>
                <a:solidFill>
                  <a:srgbClr val="FF63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armorupforlife</a:t>
            </a:r>
            <a:r>
              <a:rPr kumimoji="0" sz="1400" b="0" i="0" u="none" strike="noStrike" kern="0" cap="none" spc="0" normalizeH="0" baseline="0" noProof="0" dirty="0">
                <a:ln>
                  <a:noFill/>
                </a:ln>
                <a:solidFill>
                  <a:srgbClr val="FF63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      #</a:t>
            </a:r>
            <a:r>
              <a:rPr kumimoji="0" sz="1400" b="0" i="0" u="none" strike="noStrike" kern="0" cap="none" spc="0" normalizeH="0" baseline="0" noProof="0" dirty="0" err="1">
                <a:ln>
                  <a:noFill/>
                </a:ln>
                <a:solidFill>
                  <a:srgbClr val="FF63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preparepresentprevail</a:t>
            </a:r>
            <a:r>
              <a:rPr kumimoji="0" sz="2800" b="0" i="0" u="none" strike="noStrike" kern="0" cap="none" spc="0" normalizeH="0" baseline="0" noProof="0" dirty="0">
                <a:ln>
                  <a:noFill/>
                </a:ln>
                <a:solidFill>
                  <a:srgbClr val="FF6300"/>
                </a:solidFill>
                <a:effectLst/>
                <a:uLnTx/>
                <a:uFillTx/>
                <a:latin typeface="Libre Franklin" pitchFamily="2" charset="77"/>
                <a:sym typeface="Nexa Light"/>
              </a:rPr>
              <a:t> </a:t>
            </a:r>
          </a:p>
        </p:txBody>
      </p:sp>
      <p:pic>
        <p:nvPicPr>
          <p:cNvPr id="418" name="Picture 9" descr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0676" y="1153454"/>
            <a:ext cx="5739123" cy="5739123"/>
          </a:xfrm>
          <a:prstGeom prst="rect">
            <a:avLst/>
          </a:prstGeom>
          <a:ln w="12700">
            <a:miter lim="400000"/>
          </a:ln>
        </p:spPr>
      </p:pic>
      <p:sp>
        <p:nvSpPr>
          <p:cNvPr id="419" name="Title 1"/>
          <p:cNvSpPr txBox="1">
            <a:spLocks noGrp="1"/>
          </p:cNvSpPr>
          <p:nvPr>
            <p:ph type="title"/>
          </p:nvPr>
        </p:nvSpPr>
        <p:spPr>
          <a:xfrm>
            <a:off x="1512275" y="-1"/>
            <a:ext cx="10247725" cy="115699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spc="-200"/>
            </a:lvl1pPr>
          </a:lstStyle>
          <a:p>
            <a:r>
              <a:rPr sz="2800" dirty="0"/>
              <a:t>Thank you!</a:t>
            </a:r>
          </a:p>
        </p:txBody>
      </p:sp>
      <p:pic>
        <p:nvPicPr>
          <p:cNvPr id="420" name="Picture 12" descr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99" y="334535"/>
            <a:ext cx="2332626" cy="6181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2.xml><?xml version="1.0" encoding="utf-8"?>
<a:theme xmlns:a="http://schemas.openxmlformats.org/drawingml/2006/main" name="White">
  <a:themeElements>
    <a:clrScheme name="Custom 11">
      <a:dk1>
        <a:srgbClr val="1B1E20"/>
      </a:dk1>
      <a:lt1>
        <a:srgbClr val="F7F5F4"/>
      </a:lt1>
      <a:dk2>
        <a:srgbClr val="8C9098"/>
      </a:dk2>
      <a:lt2>
        <a:srgbClr val="E3E1E4"/>
      </a:lt2>
      <a:accent1>
        <a:srgbClr val="06FBBA"/>
      </a:accent1>
      <a:accent2>
        <a:srgbClr val="1BC99A"/>
      </a:accent2>
      <a:accent3>
        <a:srgbClr val="01B0EF"/>
      </a:accent3>
      <a:accent4>
        <a:srgbClr val="0C5195"/>
      </a:accent4>
      <a:accent5>
        <a:srgbClr val="F5F4F7"/>
      </a:accent5>
      <a:accent6>
        <a:srgbClr val="E3E0E4"/>
      </a:accent6>
      <a:hlink>
        <a:srgbClr val="8C8F97"/>
      </a:hlink>
      <a:folHlink>
        <a:srgbClr val="3A3FA4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3.xml><?xml version="1.0" encoding="utf-8"?>
<a:theme xmlns:a="http://schemas.openxmlformats.org/drawingml/2006/main" name="1_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4.xml><?xml version="1.0" encoding="utf-8"?>
<a:theme xmlns:a="http://schemas.openxmlformats.org/drawingml/2006/main" name="2_POCMA Blue Theme">
  <a:themeElements>
    <a:clrScheme name="POCMA Blu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0000FF"/>
      </a:hlink>
      <a:folHlink>
        <a:srgbClr val="FF00FF"/>
      </a:folHlink>
    </a:clrScheme>
    <a:fontScheme name="POCMA Blu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POCMA Blu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roxima Nova Rg"/>
            <a:ea typeface="Proxima Nova Rg"/>
            <a:cs typeface="Proxima Nova Rg"/>
            <a:sym typeface="Proxima Nova Rg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roxima Nova Rg"/>
            <a:ea typeface="Proxima Nova Rg"/>
            <a:cs typeface="Proxima Nova Rg"/>
            <a:sym typeface="Proxima Nova Rg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5.xml><?xml version="1.0" encoding="utf-8"?>
<a:theme xmlns:a="http://schemas.openxmlformats.org/drawingml/2006/main" name="3_POCMA Blu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6.xml><?xml version="1.0" encoding="utf-8"?>
<a:theme xmlns:a="http://schemas.openxmlformats.org/drawingml/2006/main" name="4_POCMA Blu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7.xml><?xml version="1.0" encoding="utf-8"?>
<a:theme xmlns:a="http://schemas.openxmlformats.org/drawingml/2006/main" name="5_POCMA Blu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2">
      <a:majorFont>
        <a:latin typeface="Corbel"/>
        <a:ea typeface=""/>
        <a:cs typeface=""/>
      </a:majorFont>
      <a:minorFont>
        <a:latin typeface="Proxima Nova R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CMA Master Template February 2022.pptx" id="{D4556F69-217B-5542-B641-0A5D56CAC7BE}" vid="{04AA73EB-D515-B54D-9784-0A07BF47840D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90D0D0-7C1D-47FF-A2F0-9937AA567A3D}">
  <ds:schemaRefs>
    <ds:schemaRef ds:uri="http://schemas.openxmlformats.org/package/2006/metadata/core-properties"/>
    <ds:schemaRef ds:uri="http://purl.org/dc/terms/"/>
    <ds:schemaRef ds:uri="16c05727-aa75-4e4a-9b5f-8a80a1165891"/>
    <ds:schemaRef ds:uri="71af3243-3dd4-4a8d-8c0d-dd76da1f02a5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POCMA Master Template February 2022</Template>
  <TotalTime>8903</TotalTime>
  <Words>2022</Words>
  <Application>Microsoft Office PowerPoint</Application>
  <PresentationFormat>Widescreen</PresentationFormat>
  <Paragraphs>281</Paragraphs>
  <Slides>34</Slides>
  <Notes>20</Notes>
  <HiddenSlides>0</HiddenSlides>
  <MMClips>3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34</vt:i4>
      </vt:variant>
    </vt:vector>
  </HeadingPairs>
  <TitlesOfParts>
    <vt:vector size="56" baseType="lpstr">
      <vt:lpstr>Arial</vt:lpstr>
      <vt:lpstr>Bebas Neue</vt:lpstr>
      <vt:lpstr>Broadway</vt:lpstr>
      <vt:lpstr>Calibri</vt:lpstr>
      <vt:lpstr>Calibri Light</vt:lpstr>
      <vt:lpstr>Helvetica Neue</vt:lpstr>
      <vt:lpstr>Helvetica Neue Medium</vt:lpstr>
      <vt:lpstr>Libre Baskerville</vt:lpstr>
      <vt:lpstr>Libre Franklin</vt:lpstr>
      <vt:lpstr>Nexa Bold</vt:lpstr>
      <vt:lpstr>Nexa Light</vt:lpstr>
      <vt:lpstr>Proxima Nova Rg</vt:lpstr>
      <vt:lpstr>Times New Roman</vt:lpstr>
      <vt:lpstr>Times Roman</vt:lpstr>
      <vt:lpstr>Wingdings</vt:lpstr>
      <vt:lpstr>POCMA Blue Theme</vt:lpstr>
      <vt:lpstr>White</vt:lpstr>
      <vt:lpstr>1_POCMA Blue Theme</vt:lpstr>
      <vt:lpstr>2_POCMA Blue Theme</vt:lpstr>
      <vt:lpstr>3_POCMA Blue Theme</vt:lpstr>
      <vt:lpstr>4_POCMA Blue Theme</vt:lpstr>
      <vt:lpstr>5_POCMA Blue Theme</vt:lpstr>
      <vt:lpstr>PowerPoint Presentation</vt:lpstr>
      <vt:lpstr>PowerPoint Presentation</vt:lpstr>
      <vt:lpstr>PowerPoint Presentation</vt:lpstr>
      <vt:lpstr>PowerPoint Presentation</vt:lpstr>
      <vt:lpstr>Here’s what I want you to know</vt:lpstr>
      <vt:lpstr>Give equal value to physical and mental health</vt:lpstr>
      <vt:lpstr>I didn’t have to get this bad</vt:lpstr>
      <vt:lpstr>I paid the price; you did too</vt:lpstr>
      <vt:lpstr>We are saving more lives</vt:lpstr>
      <vt:lpstr>In an instant my world was turned upside down</vt:lpstr>
      <vt:lpstr>To be possible…</vt:lpstr>
      <vt:lpstr>My story was bigger than me </vt:lpstr>
      <vt:lpstr>PowerPoint Presentation</vt:lpstr>
      <vt:lpstr>PowerPoint Presentation</vt:lpstr>
      <vt:lpstr>Good luck and Adios Amiga</vt:lpstr>
      <vt:lpstr>Embracing the 3 P Protocol</vt:lpstr>
      <vt:lpstr>Pit crews make the difference</vt:lpstr>
      <vt:lpstr>I lost my DNA</vt:lpstr>
      <vt:lpstr>We need to ask for help</vt:lpstr>
      <vt:lpstr>We need to build bridges</vt:lpstr>
      <vt:lpstr>You have a captive audience who needs you</vt:lpstr>
      <vt:lpstr>Psycho-social factors affect QoL</vt:lpstr>
      <vt:lpstr>PowerPoint Presentation</vt:lpstr>
      <vt:lpstr>Breast cancer during COVID</vt:lpstr>
      <vt:lpstr>We can fix this</vt:lpstr>
      <vt:lpstr>We need to provide the 3 Cs</vt:lpstr>
      <vt:lpstr>Cardio-Oncology; another essential emerging field</vt:lpstr>
      <vt:lpstr>Psycho-Oncology; a truly interdisciplinary field  </vt:lpstr>
      <vt:lpstr>Depression can develop at many different points</vt:lpstr>
      <vt:lpstr>Say hello to a new comorbidity </vt:lpstr>
      <vt:lpstr>PowerPoint Presentation</vt:lpstr>
      <vt:lpstr>We’re doing nationally recognized work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 Divinagracia</dc:creator>
  <cp:lastModifiedBy>nicole Divinagracia</cp:lastModifiedBy>
  <cp:revision>106</cp:revision>
  <cp:lastPrinted>2022-02-04T02:22:15Z</cp:lastPrinted>
  <dcterms:created xsi:type="dcterms:W3CDTF">2022-02-28T14:18:29Z</dcterms:created>
  <dcterms:modified xsi:type="dcterms:W3CDTF">2022-04-08T02:49:16Z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