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5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20" r:id="rId4"/>
    <p:sldMasterId id="2147483842" r:id="rId5"/>
    <p:sldMasterId id="2147483854" r:id="rId6"/>
    <p:sldMasterId id="2147483989" r:id="rId7"/>
    <p:sldMasterId id="2147484024" r:id="rId8"/>
    <p:sldMasterId id="2147484058" r:id="rId9"/>
  </p:sldMasterIdLst>
  <p:notesMasterIdLst>
    <p:notesMasterId r:id="rId59"/>
  </p:notesMasterIdLst>
  <p:handoutMasterIdLst>
    <p:handoutMasterId r:id="rId60"/>
  </p:handoutMasterIdLst>
  <p:sldIdLst>
    <p:sldId id="643" r:id="rId10"/>
    <p:sldId id="2146846265" r:id="rId11"/>
    <p:sldId id="2146846266" r:id="rId12"/>
    <p:sldId id="2146846267" r:id="rId13"/>
    <p:sldId id="2146846268" r:id="rId14"/>
    <p:sldId id="2146846269" r:id="rId15"/>
    <p:sldId id="3450" r:id="rId16"/>
    <p:sldId id="4287" r:id="rId17"/>
    <p:sldId id="4288" r:id="rId18"/>
    <p:sldId id="4289" r:id="rId19"/>
    <p:sldId id="4290" r:id="rId20"/>
    <p:sldId id="4291" r:id="rId21"/>
    <p:sldId id="4292" r:id="rId22"/>
    <p:sldId id="4293" r:id="rId23"/>
    <p:sldId id="3451" r:id="rId24"/>
    <p:sldId id="2113691039" r:id="rId25"/>
    <p:sldId id="2113691040" r:id="rId26"/>
    <p:sldId id="2113691041" r:id="rId27"/>
    <p:sldId id="2113691042" r:id="rId28"/>
    <p:sldId id="2113691044" r:id="rId29"/>
    <p:sldId id="666" r:id="rId30"/>
    <p:sldId id="261" r:id="rId31"/>
    <p:sldId id="264" r:id="rId32"/>
    <p:sldId id="259" r:id="rId33"/>
    <p:sldId id="263" r:id="rId34"/>
    <p:sldId id="665" r:id="rId35"/>
    <p:sldId id="262" r:id="rId36"/>
    <p:sldId id="3454" r:id="rId37"/>
    <p:sldId id="2113691035" r:id="rId38"/>
    <p:sldId id="624" r:id="rId39"/>
    <p:sldId id="2113691036" r:id="rId40"/>
    <p:sldId id="2113691037" r:id="rId41"/>
    <p:sldId id="2113691038" r:id="rId42"/>
    <p:sldId id="653" r:id="rId43"/>
    <p:sldId id="3455" r:id="rId44"/>
    <p:sldId id="4268" r:id="rId45"/>
    <p:sldId id="2113691055" r:id="rId46"/>
    <p:sldId id="260" r:id="rId47"/>
    <p:sldId id="4242" r:id="rId48"/>
    <p:sldId id="4269" r:id="rId49"/>
    <p:sldId id="257" r:id="rId50"/>
    <p:sldId id="258" r:id="rId51"/>
    <p:sldId id="2146846270" r:id="rId52"/>
    <p:sldId id="2146846271" r:id="rId53"/>
    <p:sldId id="2146846272" r:id="rId54"/>
    <p:sldId id="2146846273" r:id="rId55"/>
    <p:sldId id="265" r:id="rId56"/>
    <p:sldId id="2146846274" r:id="rId57"/>
    <p:sldId id="273" r:id="rId58"/>
  </p:sldIdLst>
  <p:sldSz cx="12192000" cy="6858000"/>
  <p:notesSz cx="7099300" cy="9385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D2F4B18-B01F-8DCB-8A32-75EEFE102465}" name="nlapolla@medsurvey.com" initials="nl" userId="S::urn:spo:guest#nlapolla@medsurvey.com::" providerId="AD"/>
  <p188:author id="{5E13DA42-D513-06A8-88BB-67A056F7FDA0}" name="Cate Evans" initials="CE" userId="S::cate.evans@globalservs.com::dc1962a8-795d-4fa6-8c2a-1666c91395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A4AE"/>
    <a:srgbClr val="177DB0"/>
    <a:srgbClr val="005F9B"/>
    <a:srgbClr val="1884A7"/>
    <a:srgbClr val="EC3322"/>
    <a:srgbClr val="399F2A"/>
    <a:srgbClr val="3399FF"/>
    <a:srgbClr val="670D70"/>
    <a:srgbClr val="B80896"/>
    <a:srgbClr val="25C6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4650" autoAdjust="0"/>
    <p:restoredTop sz="96247" autoAdjust="0"/>
  </p:normalViewPr>
  <p:slideViewPr>
    <p:cSldViewPr snapToGrid="0">
      <p:cViewPr varScale="1">
        <p:scale>
          <a:sx n="111" d="100"/>
          <a:sy n="111" d="100"/>
        </p:scale>
        <p:origin x="116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915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slide" Target="slides/slide47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2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slide" Target="slides/slide45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slide" Target="slides/slide48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handoutMaster" Target="handoutMasters/handoutMaster1.xml"/><Relationship Id="rId65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56C70F-EB35-4200-9D38-49AE2D17983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61CE95-DB3B-4DAC-97AD-17C62028E4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Libre Franklin" pitchFamily="2" charset="0"/>
            </a:rPr>
            <a:t>L</a:t>
          </a:r>
          <a:r>
            <a:rPr lang="en-US" b="1" i="0">
              <a:latin typeface="Libre Franklin" pitchFamily="2" charset="0"/>
            </a:rPr>
            <a:t>everage EXISTING digital assets </a:t>
          </a:r>
          <a:endParaRPr lang="en-US" b="1">
            <a:latin typeface="Libre Franklin" pitchFamily="2" charset="0"/>
          </a:endParaRPr>
        </a:p>
      </dgm:t>
    </dgm:pt>
    <dgm:pt modelId="{4FB4FB84-B171-4644-BFE0-032742177048}" type="parTrans" cxnId="{D671A55E-6E1B-418A-A5F4-D90AADF89F81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259D4C11-FD12-43B0-ADF8-377BDC4A9724}" type="sibTrans" cxnId="{D671A55E-6E1B-418A-A5F4-D90AADF89F81}">
      <dgm:prSet/>
      <dgm:spPr/>
      <dgm:t>
        <a:bodyPr/>
        <a:lstStyle/>
        <a:p>
          <a:pPr>
            <a:lnSpc>
              <a:spcPct val="100000"/>
            </a:lnSpc>
          </a:pPr>
          <a:endParaRPr lang="en-US" b="1">
            <a:latin typeface="Libre Franklin" pitchFamily="2" charset="0"/>
          </a:endParaRPr>
        </a:p>
      </dgm:t>
    </dgm:pt>
    <dgm:pt modelId="{DA5311F6-37C8-4124-9DAB-A68F6B932C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Libre Franklin" pitchFamily="2" charset="0"/>
            </a:rPr>
            <a:t>Converts media audience into Rx</a:t>
          </a:r>
        </a:p>
      </dgm:t>
    </dgm:pt>
    <dgm:pt modelId="{6CE0604D-F6BB-47B2-BF65-96E5D5F54933}" type="parTrans" cxnId="{CE7CD04F-342A-47E1-AE3A-4D3D3678F3FF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C4836640-2468-4123-B064-041B4B6416DC}" type="sibTrans" cxnId="{CE7CD04F-342A-47E1-AE3A-4D3D3678F3FF}">
      <dgm:prSet/>
      <dgm:spPr/>
      <dgm:t>
        <a:bodyPr/>
        <a:lstStyle/>
        <a:p>
          <a:pPr>
            <a:lnSpc>
              <a:spcPct val="100000"/>
            </a:lnSpc>
          </a:pPr>
          <a:endParaRPr lang="en-US" b="1">
            <a:latin typeface="Libre Franklin" pitchFamily="2" charset="0"/>
          </a:endParaRPr>
        </a:p>
      </dgm:t>
    </dgm:pt>
    <dgm:pt modelId="{B96625EB-EFEB-424E-A60C-BDF9CE9FCA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Libre Franklin" pitchFamily="2" charset="0"/>
            </a:rPr>
            <a:t>SEAMLESS</a:t>
          </a:r>
          <a:r>
            <a:rPr lang="en-US" b="1" i="0">
              <a:latin typeface="Libre Franklin" pitchFamily="2" charset="0"/>
            </a:rPr>
            <a:t>​</a:t>
          </a:r>
          <a:endParaRPr lang="en-US" b="1">
            <a:latin typeface="Libre Franklin" pitchFamily="2" charset="0"/>
          </a:endParaRPr>
        </a:p>
      </dgm:t>
    </dgm:pt>
    <dgm:pt modelId="{9C04790B-4DA3-4A74-9356-B71DC26257B3}" type="parTrans" cxnId="{3BC50917-92B1-44DB-A0F8-0B6D6AD2D28B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7159163D-4F9A-44F6-91B7-40C6F9747E7C}" type="sibTrans" cxnId="{3BC50917-92B1-44DB-A0F8-0B6D6AD2D28B}">
      <dgm:prSet/>
      <dgm:spPr/>
      <dgm:t>
        <a:bodyPr/>
        <a:lstStyle/>
        <a:p>
          <a:pPr>
            <a:lnSpc>
              <a:spcPct val="100000"/>
            </a:lnSpc>
          </a:pPr>
          <a:endParaRPr lang="en-US" b="1">
            <a:latin typeface="Libre Franklin" pitchFamily="2" charset="0"/>
          </a:endParaRPr>
        </a:p>
      </dgm:t>
    </dgm:pt>
    <dgm:pt modelId="{54D08036-6619-438B-8837-2867FC4818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dirty="0">
              <a:latin typeface="Libre Franklin" pitchFamily="2" charset="0"/>
            </a:rPr>
            <a:t>Fully compliant </a:t>
          </a:r>
          <a:r>
            <a:rPr lang="en-US" b="1" dirty="0">
              <a:latin typeface="Libre Franklin" pitchFamily="2" charset="0"/>
            </a:rPr>
            <a:t>&amp; </a:t>
          </a:r>
          <a:r>
            <a:rPr lang="en-US" b="1" i="0" dirty="0">
              <a:latin typeface="Libre Franklin" pitchFamily="2" charset="0"/>
            </a:rPr>
            <a:t>managed process​</a:t>
          </a:r>
          <a:endParaRPr lang="en-US" b="1" dirty="0">
            <a:latin typeface="Libre Franklin" pitchFamily="2" charset="0"/>
          </a:endParaRPr>
        </a:p>
      </dgm:t>
    </dgm:pt>
    <dgm:pt modelId="{3830FF2A-5706-41EC-817D-FD864433A5AD}" type="parTrans" cxnId="{1915821E-C6D4-4E64-A68E-947824BEBEA4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1B8426F2-46AC-43E5-B540-8446961101BD}" type="sibTrans" cxnId="{1915821E-C6D4-4E64-A68E-947824BEBEA4}">
      <dgm:prSet/>
      <dgm:spPr/>
      <dgm:t>
        <a:bodyPr/>
        <a:lstStyle/>
        <a:p>
          <a:pPr>
            <a:lnSpc>
              <a:spcPct val="100000"/>
            </a:lnSpc>
          </a:pPr>
          <a:endParaRPr lang="en-US" b="1">
            <a:latin typeface="Libre Franklin" pitchFamily="2" charset="0"/>
          </a:endParaRPr>
        </a:p>
      </dgm:t>
    </dgm:pt>
    <dgm:pt modelId="{D5AA1F9D-45DD-4958-AEAE-235CD51411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dirty="0">
              <a:latin typeface="Libre Franklin" pitchFamily="2" charset="0"/>
            </a:rPr>
            <a:t>Real-time data </a:t>
          </a:r>
          <a:r>
            <a:rPr lang="en-US" b="1" dirty="0">
              <a:latin typeface="Libre Franklin" pitchFamily="2" charset="0"/>
            </a:rPr>
            <a:t>capture</a:t>
          </a:r>
        </a:p>
      </dgm:t>
    </dgm:pt>
    <dgm:pt modelId="{17E3EE1E-15DE-4DCF-B44D-FBBDBA3BD76A}" type="parTrans" cxnId="{A98E9F6E-360A-4E37-BAC6-DF839416BC38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7394BA74-207D-4B12-8A1A-76FF5046A885}" type="sibTrans" cxnId="{A98E9F6E-360A-4E37-BAC6-DF839416BC38}">
      <dgm:prSet/>
      <dgm:spPr/>
      <dgm:t>
        <a:bodyPr/>
        <a:lstStyle/>
        <a:p>
          <a:pPr>
            <a:lnSpc>
              <a:spcPct val="100000"/>
            </a:lnSpc>
          </a:pPr>
          <a:endParaRPr lang="en-US" b="1">
            <a:latin typeface="Libre Franklin" pitchFamily="2" charset="0"/>
          </a:endParaRPr>
        </a:p>
      </dgm:t>
    </dgm:pt>
    <dgm:pt modelId="{52582DA6-F196-4FCC-908B-76E34C612C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Libre Franklin" pitchFamily="2" charset="0"/>
            </a:rPr>
            <a:t>93% become patients</a:t>
          </a:r>
        </a:p>
      </dgm:t>
    </dgm:pt>
    <dgm:pt modelId="{4AC44B02-9B68-4B31-85E9-DC05281FB8E1}" type="parTrans" cxnId="{849FC05D-DE7E-46C7-AC8E-8580E4923219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8C8F853E-1A0F-4087-8C4E-A3819D76BFAE}" type="sibTrans" cxnId="{849FC05D-DE7E-46C7-AC8E-8580E4923219}">
      <dgm:prSet/>
      <dgm:spPr/>
      <dgm:t>
        <a:bodyPr/>
        <a:lstStyle/>
        <a:p>
          <a:endParaRPr lang="en-US" b="1">
            <a:latin typeface="Libre Franklin" pitchFamily="2" charset="0"/>
          </a:endParaRPr>
        </a:p>
      </dgm:t>
    </dgm:pt>
    <dgm:pt modelId="{8E4D3BC0-882A-4BE8-BD31-2EBD96341774}" type="pres">
      <dgm:prSet presAssocID="{3256C70F-EB35-4200-9D38-49AE2D179836}" presName="root" presStyleCnt="0">
        <dgm:presLayoutVars>
          <dgm:dir/>
          <dgm:resizeHandles val="exact"/>
        </dgm:presLayoutVars>
      </dgm:prSet>
      <dgm:spPr/>
    </dgm:pt>
    <dgm:pt modelId="{3264F02D-7C5A-44BF-87B2-81605A05C224}" type="pres">
      <dgm:prSet presAssocID="{3256C70F-EB35-4200-9D38-49AE2D179836}" presName="container" presStyleCnt="0">
        <dgm:presLayoutVars>
          <dgm:dir/>
          <dgm:resizeHandles val="exact"/>
        </dgm:presLayoutVars>
      </dgm:prSet>
      <dgm:spPr/>
    </dgm:pt>
    <dgm:pt modelId="{A85B11F6-7943-4713-A848-DBFACD584E97}" type="pres">
      <dgm:prSet presAssocID="{AC61CE95-DB3B-4DAC-97AD-17C62028E4B4}" presName="compNode" presStyleCnt="0"/>
      <dgm:spPr/>
    </dgm:pt>
    <dgm:pt modelId="{BDC79C6B-154F-4591-85C7-F934FA2C43D7}" type="pres">
      <dgm:prSet presAssocID="{AC61CE95-DB3B-4DAC-97AD-17C62028E4B4}" presName="iconBgRect" presStyleLbl="bgShp" presStyleIdx="0" presStyleCnt="6"/>
      <dgm:spPr/>
    </dgm:pt>
    <dgm:pt modelId="{E950B4EF-C5FE-48F4-B1FC-025A5EEBE996}" type="pres">
      <dgm:prSet presAssocID="{AC61CE95-DB3B-4DAC-97AD-17C62028E4B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404F78B-75E4-4671-8C01-A1157114511B}" type="pres">
      <dgm:prSet presAssocID="{AC61CE95-DB3B-4DAC-97AD-17C62028E4B4}" presName="spaceRect" presStyleCnt="0"/>
      <dgm:spPr/>
    </dgm:pt>
    <dgm:pt modelId="{6451A6B4-FB29-47A5-AC90-4BD063ADE056}" type="pres">
      <dgm:prSet presAssocID="{AC61CE95-DB3B-4DAC-97AD-17C62028E4B4}" presName="textRect" presStyleLbl="revTx" presStyleIdx="0" presStyleCnt="6">
        <dgm:presLayoutVars>
          <dgm:chMax val="1"/>
          <dgm:chPref val="1"/>
        </dgm:presLayoutVars>
      </dgm:prSet>
      <dgm:spPr/>
    </dgm:pt>
    <dgm:pt modelId="{9CE4097F-F7A1-4079-8238-8796F6616991}" type="pres">
      <dgm:prSet presAssocID="{259D4C11-FD12-43B0-ADF8-377BDC4A9724}" presName="sibTrans" presStyleLbl="sibTrans2D1" presStyleIdx="0" presStyleCnt="0"/>
      <dgm:spPr/>
    </dgm:pt>
    <dgm:pt modelId="{58792102-9DD1-476F-A9E4-FFFAA40C5D00}" type="pres">
      <dgm:prSet presAssocID="{DA5311F6-37C8-4124-9DAB-A68F6B932C73}" presName="compNode" presStyleCnt="0"/>
      <dgm:spPr/>
    </dgm:pt>
    <dgm:pt modelId="{05474B75-C968-46B3-B056-ACBD29A39BD6}" type="pres">
      <dgm:prSet presAssocID="{DA5311F6-37C8-4124-9DAB-A68F6B932C73}" presName="iconBgRect" presStyleLbl="bgShp" presStyleIdx="1" presStyleCnt="6"/>
      <dgm:spPr/>
    </dgm:pt>
    <dgm:pt modelId="{A3BDDD89-9A10-4D9F-AE43-23D6BFB84C7A}" type="pres">
      <dgm:prSet presAssocID="{DA5311F6-37C8-4124-9DAB-A68F6B932C7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DB736C2-BC7D-4A72-A6EC-4450F255931E}" type="pres">
      <dgm:prSet presAssocID="{DA5311F6-37C8-4124-9DAB-A68F6B932C73}" presName="spaceRect" presStyleCnt="0"/>
      <dgm:spPr/>
    </dgm:pt>
    <dgm:pt modelId="{450E95B4-E3A3-4842-80C6-7A7A6CEEB744}" type="pres">
      <dgm:prSet presAssocID="{DA5311F6-37C8-4124-9DAB-A68F6B932C73}" presName="textRect" presStyleLbl="revTx" presStyleIdx="1" presStyleCnt="6">
        <dgm:presLayoutVars>
          <dgm:chMax val="1"/>
          <dgm:chPref val="1"/>
        </dgm:presLayoutVars>
      </dgm:prSet>
      <dgm:spPr/>
    </dgm:pt>
    <dgm:pt modelId="{DDEC2D9D-5462-4113-B8D2-7EA5DFD0189F}" type="pres">
      <dgm:prSet presAssocID="{C4836640-2468-4123-B064-041B4B6416DC}" presName="sibTrans" presStyleLbl="sibTrans2D1" presStyleIdx="0" presStyleCnt="0"/>
      <dgm:spPr/>
    </dgm:pt>
    <dgm:pt modelId="{997BCAF3-5BBE-465E-8101-8A238384EF5C}" type="pres">
      <dgm:prSet presAssocID="{B96625EB-EFEB-424E-A60C-BDF9CE9FCA0A}" presName="compNode" presStyleCnt="0"/>
      <dgm:spPr/>
    </dgm:pt>
    <dgm:pt modelId="{DA028A06-BDB2-4D7C-A868-5D92B7C3A4BC}" type="pres">
      <dgm:prSet presAssocID="{B96625EB-EFEB-424E-A60C-BDF9CE9FCA0A}" presName="iconBgRect" presStyleLbl="bgShp" presStyleIdx="2" presStyleCnt="6"/>
      <dgm:spPr/>
    </dgm:pt>
    <dgm:pt modelId="{D0DF174A-F5A2-48A8-BF48-4F85CAFABEA4}" type="pres">
      <dgm:prSet presAssocID="{B96625EB-EFEB-424E-A60C-BDF9CE9FCA0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13AF89-3BD1-4083-AC77-57705D6E8C61}" type="pres">
      <dgm:prSet presAssocID="{B96625EB-EFEB-424E-A60C-BDF9CE9FCA0A}" presName="spaceRect" presStyleCnt="0"/>
      <dgm:spPr/>
    </dgm:pt>
    <dgm:pt modelId="{3270377C-18B3-4992-96DA-27CF1DF37129}" type="pres">
      <dgm:prSet presAssocID="{B96625EB-EFEB-424E-A60C-BDF9CE9FCA0A}" presName="textRect" presStyleLbl="revTx" presStyleIdx="2" presStyleCnt="6">
        <dgm:presLayoutVars>
          <dgm:chMax val="1"/>
          <dgm:chPref val="1"/>
        </dgm:presLayoutVars>
      </dgm:prSet>
      <dgm:spPr/>
    </dgm:pt>
    <dgm:pt modelId="{6D5ACF86-CDD3-4365-B086-B1F4380AD739}" type="pres">
      <dgm:prSet presAssocID="{7159163D-4F9A-44F6-91B7-40C6F9747E7C}" presName="sibTrans" presStyleLbl="sibTrans2D1" presStyleIdx="0" presStyleCnt="0"/>
      <dgm:spPr/>
    </dgm:pt>
    <dgm:pt modelId="{8DD4EC78-C926-4C07-8B67-063DD8039D64}" type="pres">
      <dgm:prSet presAssocID="{54D08036-6619-438B-8837-2867FC481892}" presName="compNode" presStyleCnt="0"/>
      <dgm:spPr/>
    </dgm:pt>
    <dgm:pt modelId="{949B3100-BCE2-49FF-853F-904795D4D6C5}" type="pres">
      <dgm:prSet presAssocID="{54D08036-6619-438B-8837-2867FC481892}" presName="iconBgRect" presStyleLbl="bgShp" presStyleIdx="3" presStyleCnt="6"/>
      <dgm:spPr/>
    </dgm:pt>
    <dgm:pt modelId="{0AF2EFE7-8047-4045-A592-CC650263B288}" type="pres">
      <dgm:prSet presAssocID="{54D08036-6619-438B-8837-2867FC48189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E1CE087-3650-48C2-977C-264D185B9DB9}" type="pres">
      <dgm:prSet presAssocID="{54D08036-6619-438B-8837-2867FC481892}" presName="spaceRect" presStyleCnt="0"/>
      <dgm:spPr/>
    </dgm:pt>
    <dgm:pt modelId="{024873A4-0626-4269-9DF9-5861BF69635D}" type="pres">
      <dgm:prSet presAssocID="{54D08036-6619-438B-8837-2867FC481892}" presName="textRect" presStyleLbl="revTx" presStyleIdx="3" presStyleCnt="6">
        <dgm:presLayoutVars>
          <dgm:chMax val="1"/>
          <dgm:chPref val="1"/>
        </dgm:presLayoutVars>
      </dgm:prSet>
      <dgm:spPr/>
    </dgm:pt>
    <dgm:pt modelId="{8E696056-55C5-4629-88E2-E51CF53DD344}" type="pres">
      <dgm:prSet presAssocID="{1B8426F2-46AC-43E5-B540-8446961101BD}" presName="sibTrans" presStyleLbl="sibTrans2D1" presStyleIdx="0" presStyleCnt="0"/>
      <dgm:spPr/>
    </dgm:pt>
    <dgm:pt modelId="{32DC7EBE-D646-4903-B128-9829FFEB7C9E}" type="pres">
      <dgm:prSet presAssocID="{D5AA1F9D-45DD-4958-AEAE-235CD5141180}" presName="compNode" presStyleCnt="0"/>
      <dgm:spPr/>
    </dgm:pt>
    <dgm:pt modelId="{81A016EA-357F-45D4-BE8A-1C29AEB76920}" type="pres">
      <dgm:prSet presAssocID="{D5AA1F9D-45DD-4958-AEAE-235CD5141180}" presName="iconBgRect" presStyleLbl="bgShp" presStyleIdx="4" presStyleCnt="6"/>
      <dgm:spPr/>
    </dgm:pt>
    <dgm:pt modelId="{78DFD881-A701-4CEF-970C-F825BD338299}" type="pres">
      <dgm:prSet presAssocID="{D5AA1F9D-45DD-4958-AEAE-235CD514118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52BA49BA-FBCB-4DE4-B7C1-1D8AE2D3F138}" type="pres">
      <dgm:prSet presAssocID="{D5AA1F9D-45DD-4958-AEAE-235CD5141180}" presName="spaceRect" presStyleCnt="0"/>
      <dgm:spPr/>
    </dgm:pt>
    <dgm:pt modelId="{B759DBEB-ECA5-45A7-BF62-EF89FDBF9996}" type="pres">
      <dgm:prSet presAssocID="{D5AA1F9D-45DD-4958-AEAE-235CD5141180}" presName="textRect" presStyleLbl="revTx" presStyleIdx="4" presStyleCnt="6">
        <dgm:presLayoutVars>
          <dgm:chMax val="1"/>
          <dgm:chPref val="1"/>
        </dgm:presLayoutVars>
      </dgm:prSet>
      <dgm:spPr/>
    </dgm:pt>
    <dgm:pt modelId="{09050D95-97B0-454F-A1AE-AD657FCEE4ED}" type="pres">
      <dgm:prSet presAssocID="{7394BA74-207D-4B12-8A1A-76FF5046A885}" presName="sibTrans" presStyleLbl="sibTrans2D1" presStyleIdx="0" presStyleCnt="0"/>
      <dgm:spPr/>
    </dgm:pt>
    <dgm:pt modelId="{6BE818F2-6753-4CB7-90F3-BDAB7771159B}" type="pres">
      <dgm:prSet presAssocID="{52582DA6-F196-4FCC-908B-76E34C612C0B}" presName="compNode" presStyleCnt="0"/>
      <dgm:spPr/>
    </dgm:pt>
    <dgm:pt modelId="{533AF52B-F30E-4309-BAFF-58D4608C8149}" type="pres">
      <dgm:prSet presAssocID="{52582DA6-F196-4FCC-908B-76E34C612C0B}" presName="iconBgRect" presStyleLbl="bgShp" presStyleIdx="5" presStyleCnt="6"/>
      <dgm:spPr/>
    </dgm:pt>
    <dgm:pt modelId="{4B239F1D-8216-46F7-8948-F4A983A100AD}" type="pres">
      <dgm:prSet presAssocID="{52582DA6-F196-4FCC-908B-76E34C612C0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7F84C1A-26DC-4F93-B965-24A86A27E010}" type="pres">
      <dgm:prSet presAssocID="{52582DA6-F196-4FCC-908B-76E34C612C0B}" presName="spaceRect" presStyleCnt="0"/>
      <dgm:spPr/>
    </dgm:pt>
    <dgm:pt modelId="{677CED95-4ED3-47B6-B6A4-9B112F3B9E55}" type="pres">
      <dgm:prSet presAssocID="{52582DA6-F196-4FCC-908B-76E34C612C0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6A70C08-B2D0-4E36-B303-1901AE610A02}" type="presOf" srcId="{259D4C11-FD12-43B0-ADF8-377BDC4A9724}" destId="{9CE4097F-F7A1-4079-8238-8796F6616991}" srcOrd="0" destOrd="0" presId="urn:microsoft.com/office/officeart/2018/2/layout/IconCircleList"/>
    <dgm:cxn modelId="{BE9E260F-074C-47F2-98E9-4C31C6DC963E}" type="presOf" srcId="{54D08036-6619-438B-8837-2867FC481892}" destId="{024873A4-0626-4269-9DF9-5861BF69635D}" srcOrd="0" destOrd="0" presId="urn:microsoft.com/office/officeart/2018/2/layout/IconCircleList"/>
    <dgm:cxn modelId="{3BC50917-92B1-44DB-A0F8-0B6D6AD2D28B}" srcId="{3256C70F-EB35-4200-9D38-49AE2D179836}" destId="{B96625EB-EFEB-424E-A60C-BDF9CE9FCA0A}" srcOrd="2" destOrd="0" parTransId="{9C04790B-4DA3-4A74-9356-B71DC26257B3}" sibTransId="{7159163D-4F9A-44F6-91B7-40C6F9747E7C}"/>
    <dgm:cxn modelId="{1915821E-C6D4-4E64-A68E-947824BEBEA4}" srcId="{3256C70F-EB35-4200-9D38-49AE2D179836}" destId="{54D08036-6619-438B-8837-2867FC481892}" srcOrd="3" destOrd="0" parTransId="{3830FF2A-5706-41EC-817D-FD864433A5AD}" sibTransId="{1B8426F2-46AC-43E5-B540-8446961101BD}"/>
    <dgm:cxn modelId="{CAE1F430-122C-43BB-A8F6-892B9BCC8F99}" type="presOf" srcId="{3256C70F-EB35-4200-9D38-49AE2D179836}" destId="{8E4D3BC0-882A-4BE8-BD31-2EBD96341774}" srcOrd="0" destOrd="0" presId="urn:microsoft.com/office/officeart/2018/2/layout/IconCircleList"/>
    <dgm:cxn modelId="{849FC05D-DE7E-46C7-AC8E-8580E4923219}" srcId="{3256C70F-EB35-4200-9D38-49AE2D179836}" destId="{52582DA6-F196-4FCC-908B-76E34C612C0B}" srcOrd="5" destOrd="0" parTransId="{4AC44B02-9B68-4B31-85E9-DC05281FB8E1}" sibTransId="{8C8F853E-1A0F-4087-8C4E-A3819D76BFAE}"/>
    <dgm:cxn modelId="{D671A55E-6E1B-418A-A5F4-D90AADF89F81}" srcId="{3256C70F-EB35-4200-9D38-49AE2D179836}" destId="{AC61CE95-DB3B-4DAC-97AD-17C62028E4B4}" srcOrd="0" destOrd="0" parTransId="{4FB4FB84-B171-4644-BFE0-032742177048}" sibTransId="{259D4C11-FD12-43B0-ADF8-377BDC4A9724}"/>
    <dgm:cxn modelId="{93D64766-3C26-4C47-85A4-57142A96D1E2}" type="presOf" srcId="{D5AA1F9D-45DD-4958-AEAE-235CD5141180}" destId="{B759DBEB-ECA5-45A7-BF62-EF89FDBF9996}" srcOrd="0" destOrd="0" presId="urn:microsoft.com/office/officeart/2018/2/layout/IconCircleList"/>
    <dgm:cxn modelId="{A98E9F6E-360A-4E37-BAC6-DF839416BC38}" srcId="{3256C70F-EB35-4200-9D38-49AE2D179836}" destId="{D5AA1F9D-45DD-4958-AEAE-235CD5141180}" srcOrd="4" destOrd="0" parTransId="{17E3EE1E-15DE-4DCF-B44D-FBBDBA3BD76A}" sibTransId="{7394BA74-207D-4B12-8A1A-76FF5046A885}"/>
    <dgm:cxn modelId="{CE7CD04F-342A-47E1-AE3A-4D3D3678F3FF}" srcId="{3256C70F-EB35-4200-9D38-49AE2D179836}" destId="{DA5311F6-37C8-4124-9DAB-A68F6B932C73}" srcOrd="1" destOrd="0" parTransId="{6CE0604D-F6BB-47B2-BF65-96E5D5F54933}" sibTransId="{C4836640-2468-4123-B064-041B4B6416DC}"/>
    <dgm:cxn modelId="{DDB11271-A134-48A1-A937-7CAC2F60575D}" type="presOf" srcId="{52582DA6-F196-4FCC-908B-76E34C612C0B}" destId="{677CED95-4ED3-47B6-B6A4-9B112F3B9E55}" srcOrd="0" destOrd="0" presId="urn:microsoft.com/office/officeart/2018/2/layout/IconCircleList"/>
    <dgm:cxn modelId="{E5024156-8BB9-4EE6-9BCA-8FA4128615A5}" type="presOf" srcId="{B96625EB-EFEB-424E-A60C-BDF9CE9FCA0A}" destId="{3270377C-18B3-4992-96DA-27CF1DF37129}" srcOrd="0" destOrd="0" presId="urn:microsoft.com/office/officeart/2018/2/layout/IconCircleList"/>
    <dgm:cxn modelId="{FB4A7A59-CDA7-4E1F-A75F-3C623A8C6C8B}" type="presOf" srcId="{7394BA74-207D-4B12-8A1A-76FF5046A885}" destId="{09050D95-97B0-454F-A1AE-AD657FCEE4ED}" srcOrd="0" destOrd="0" presId="urn:microsoft.com/office/officeart/2018/2/layout/IconCircleList"/>
    <dgm:cxn modelId="{4013AB96-F63D-42FA-8FE4-C9CBA6CCEE64}" type="presOf" srcId="{7159163D-4F9A-44F6-91B7-40C6F9747E7C}" destId="{6D5ACF86-CDD3-4365-B086-B1F4380AD739}" srcOrd="0" destOrd="0" presId="urn:microsoft.com/office/officeart/2018/2/layout/IconCircleList"/>
    <dgm:cxn modelId="{127D20CD-695B-4F21-8968-F6B368407DE6}" type="presOf" srcId="{DA5311F6-37C8-4124-9DAB-A68F6B932C73}" destId="{450E95B4-E3A3-4842-80C6-7A7A6CEEB744}" srcOrd="0" destOrd="0" presId="urn:microsoft.com/office/officeart/2018/2/layout/IconCircleList"/>
    <dgm:cxn modelId="{118CABDB-7BD7-4A1A-B82A-F9CF5BA0FCD1}" type="presOf" srcId="{C4836640-2468-4123-B064-041B4B6416DC}" destId="{DDEC2D9D-5462-4113-B8D2-7EA5DFD0189F}" srcOrd="0" destOrd="0" presId="urn:microsoft.com/office/officeart/2018/2/layout/IconCircleList"/>
    <dgm:cxn modelId="{23B101DF-A6B0-4963-A9BC-6284F0701212}" type="presOf" srcId="{AC61CE95-DB3B-4DAC-97AD-17C62028E4B4}" destId="{6451A6B4-FB29-47A5-AC90-4BD063ADE056}" srcOrd="0" destOrd="0" presId="urn:microsoft.com/office/officeart/2018/2/layout/IconCircleList"/>
    <dgm:cxn modelId="{EE7162FD-F400-47AC-B3B7-F85FAB655825}" type="presOf" srcId="{1B8426F2-46AC-43E5-B540-8446961101BD}" destId="{8E696056-55C5-4629-88E2-E51CF53DD344}" srcOrd="0" destOrd="0" presId="urn:microsoft.com/office/officeart/2018/2/layout/IconCircleList"/>
    <dgm:cxn modelId="{6FDE7264-04F2-4185-8272-3B7CDF6F8717}" type="presParOf" srcId="{8E4D3BC0-882A-4BE8-BD31-2EBD96341774}" destId="{3264F02D-7C5A-44BF-87B2-81605A05C224}" srcOrd="0" destOrd="0" presId="urn:microsoft.com/office/officeart/2018/2/layout/IconCircleList"/>
    <dgm:cxn modelId="{630D7B56-4450-43B5-ABC1-F15FA92B79CA}" type="presParOf" srcId="{3264F02D-7C5A-44BF-87B2-81605A05C224}" destId="{A85B11F6-7943-4713-A848-DBFACD584E97}" srcOrd="0" destOrd="0" presId="urn:microsoft.com/office/officeart/2018/2/layout/IconCircleList"/>
    <dgm:cxn modelId="{A303C85B-0AE2-4128-890B-D3709E6951FC}" type="presParOf" srcId="{A85B11F6-7943-4713-A848-DBFACD584E97}" destId="{BDC79C6B-154F-4591-85C7-F934FA2C43D7}" srcOrd="0" destOrd="0" presId="urn:microsoft.com/office/officeart/2018/2/layout/IconCircleList"/>
    <dgm:cxn modelId="{74AD95AD-7640-4CA6-A641-0710EEC1F594}" type="presParOf" srcId="{A85B11F6-7943-4713-A848-DBFACD584E97}" destId="{E950B4EF-C5FE-48F4-B1FC-025A5EEBE996}" srcOrd="1" destOrd="0" presId="urn:microsoft.com/office/officeart/2018/2/layout/IconCircleList"/>
    <dgm:cxn modelId="{8272AAB4-5B4B-4146-8F72-0C4EC96774AA}" type="presParOf" srcId="{A85B11F6-7943-4713-A848-DBFACD584E97}" destId="{7404F78B-75E4-4671-8C01-A1157114511B}" srcOrd="2" destOrd="0" presId="urn:microsoft.com/office/officeart/2018/2/layout/IconCircleList"/>
    <dgm:cxn modelId="{5AE2AD1D-1DD0-485E-8524-F5FD1301AC6E}" type="presParOf" srcId="{A85B11F6-7943-4713-A848-DBFACD584E97}" destId="{6451A6B4-FB29-47A5-AC90-4BD063ADE056}" srcOrd="3" destOrd="0" presId="urn:microsoft.com/office/officeart/2018/2/layout/IconCircleList"/>
    <dgm:cxn modelId="{FE1A4303-B9E9-4662-AC9B-1EB5DC0E7E69}" type="presParOf" srcId="{3264F02D-7C5A-44BF-87B2-81605A05C224}" destId="{9CE4097F-F7A1-4079-8238-8796F6616991}" srcOrd="1" destOrd="0" presId="urn:microsoft.com/office/officeart/2018/2/layout/IconCircleList"/>
    <dgm:cxn modelId="{8C22BDFD-0A4C-4618-8F1A-2C7E3D9989F2}" type="presParOf" srcId="{3264F02D-7C5A-44BF-87B2-81605A05C224}" destId="{58792102-9DD1-476F-A9E4-FFFAA40C5D00}" srcOrd="2" destOrd="0" presId="urn:microsoft.com/office/officeart/2018/2/layout/IconCircleList"/>
    <dgm:cxn modelId="{13D38D75-B054-4F80-861D-BF9F329C12AF}" type="presParOf" srcId="{58792102-9DD1-476F-A9E4-FFFAA40C5D00}" destId="{05474B75-C968-46B3-B056-ACBD29A39BD6}" srcOrd="0" destOrd="0" presId="urn:microsoft.com/office/officeart/2018/2/layout/IconCircleList"/>
    <dgm:cxn modelId="{845F26EC-7887-4A95-9D73-F192F6E5E4B3}" type="presParOf" srcId="{58792102-9DD1-476F-A9E4-FFFAA40C5D00}" destId="{A3BDDD89-9A10-4D9F-AE43-23D6BFB84C7A}" srcOrd="1" destOrd="0" presId="urn:microsoft.com/office/officeart/2018/2/layout/IconCircleList"/>
    <dgm:cxn modelId="{A624780E-F2EC-40A0-9682-0FF0F2583509}" type="presParOf" srcId="{58792102-9DD1-476F-A9E4-FFFAA40C5D00}" destId="{BDB736C2-BC7D-4A72-A6EC-4450F255931E}" srcOrd="2" destOrd="0" presId="urn:microsoft.com/office/officeart/2018/2/layout/IconCircleList"/>
    <dgm:cxn modelId="{54885878-A80A-4BD0-848B-C6A31FAD6AE0}" type="presParOf" srcId="{58792102-9DD1-476F-A9E4-FFFAA40C5D00}" destId="{450E95B4-E3A3-4842-80C6-7A7A6CEEB744}" srcOrd="3" destOrd="0" presId="urn:microsoft.com/office/officeart/2018/2/layout/IconCircleList"/>
    <dgm:cxn modelId="{248A179C-2ACC-47A3-82BE-880E07761537}" type="presParOf" srcId="{3264F02D-7C5A-44BF-87B2-81605A05C224}" destId="{DDEC2D9D-5462-4113-B8D2-7EA5DFD0189F}" srcOrd="3" destOrd="0" presId="urn:microsoft.com/office/officeart/2018/2/layout/IconCircleList"/>
    <dgm:cxn modelId="{3FDE1C0B-8586-46C8-BE26-416EA73559AC}" type="presParOf" srcId="{3264F02D-7C5A-44BF-87B2-81605A05C224}" destId="{997BCAF3-5BBE-465E-8101-8A238384EF5C}" srcOrd="4" destOrd="0" presId="urn:microsoft.com/office/officeart/2018/2/layout/IconCircleList"/>
    <dgm:cxn modelId="{7B6A6AEE-F8B7-4708-B395-A54E6D4F3F9B}" type="presParOf" srcId="{997BCAF3-5BBE-465E-8101-8A238384EF5C}" destId="{DA028A06-BDB2-4D7C-A868-5D92B7C3A4BC}" srcOrd="0" destOrd="0" presId="urn:microsoft.com/office/officeart/2018/2/layout/IconCircleList"/>
    <dgm:cxn modelId="{9DA596CD-2916-4EC3-873E-7063808489F1}" type="presParOf" srcId="{997BCAF3-5BBE-465E-8101-8A238384EF5C}" destId="{D0DF174A-F5A2-48A8-BF48-4F85CAFABEA4}" srcOrd="1" destOrd="0" presId="urn:microsoft.com/office/officeart/2018/2/layout/IconCircleList"/>
    <dgm:cxn modelId="{D8249150-5051-414A-B1DE-5F04489D14B9}" type="presParOf" srcId="{997BCAF3-5BBE-465E-8101-8A238384EF5C}" destId="{F113AF89-3BD1-4083-AC77-57705D6E8C61}" srcOrd="2" destOrd="0" presId="urn:microsoft.com/office/officeart/2018/2/layout/IconCircleList"/>
    <dgm:cxn modelId="{973118D5-11E8-4E5B-A8C7-6EE4BC0776FB}" type="presParOf" srcId="{997BCAF3-5BBE-465E-8101-8A238384EF5C}" destId="{3270377C-18B3-4992-96DA-27CF1DF37129}" srcOrd="3" destOrd="0" presId="urn:microsoft.com/office/officeart/2018/2/layout/IconCircleList"/>
    <dgm:cxn modelId="{80389C3E-EF79-4751-ACEE-8CF6560A773A}" type="presParOf" srcId="{3264F02D-7C5A-44BF-87B2-81605A05C224}" destId="{6D5ACF86-CDD3-4365-B086-B1F4380AD739}" srcOrd="5" destOrd="0" presId="urn:microsoft.com/office/officeart/2018/2/layout/IconCircleList"/>
    <dgm:cxn modelId="{5129204E-66A6-4E9A-9852-C5C95EA51D56}" type="presParOf" srcId="{3264F02D-7C5A-44BF-87B2-81605A05C224}" destId="{8DD4EC78-C926-4C07-8B67-063DD8039D64}" srcOrd="6" destOrd="0" presId="urn:microsoft.com/office/officeart/2018/2/layout/IconCircleList"/>
    <dgm:cxn modelId="{28D46D10-7BCD-43E4-BCDD-0AF48844AF71}" type="presParOf" srcId="{8DD4EC78-C926-4C07-8B67-063DD8039D64}" destId="{949B3100-BCE2-49FF-853F-904795D4D6C5}" srcOrd="0" destOrd="0" presId="urn:microsoft.com/office/officeart/2018/2/layout/IconCircleList"/>
    <dgm:cxn modelId="{A7B1E876-70BA-4C2F-A41E-092A90A3A9DF}" type="presParOf" srcId="{8DD4EC78-C926-4C07-8B67-063DD8039D64}" destId="{0AF2EFE7-8047-4045-A592-CC650263B288}" srcOrd="1" destOrd="0" presId="urn:microsoft.com/office/officeart/2018/2/layout/IconCircleList"/>
    <dgm:cxn modelId="{4EE2EA7C-F9AF-4B36-A715-E07270BB82E5}" type="presParOf" srcId="{8DD4EC78-C926-4C07-8B67-063DD8039D64}" destId="{FE1CE087-3650-48C2-977C-264D185B9DB9}" srcOrd="2" destOrd="0" presId="urn:microsoft.com/office/officeart/2018/2/layout/IconCircleList"/>
    <dgm:cxn modelId="{0520C407-F02E-45A7-A82E-BD25D73D1913}" type="presParOf" srcId="{8DD4EC78-C926-4C07-8B67-063DD8039D64}" destId="{024873A4-0626-4269-9DF9-5861BF69635D}" srcOrd="3" destOrd="0" presId="urn:microsoft.com/office/officeart/2018/2/layout/IconCircleList"/>
    <dgm:cxn modelId="{B0A7E46A-0AC2-45F7-8E55-4A1D3B8EFD92}" type="presParOf" srcId="{3264F02D-7C5A-44BF-87B2-81605A05C224}" destId="{8E696056-55C5-4629-88E2-E51CF53DD344}" srcOrd="7" destOrd="0" presId="urn:microsoft.com/office/officeart/2018/2/layout/IconCircleList"/>
    <dgm:cxn modelId="{4BA5881D-4147-4B57-BDF9-38F7FE20667A}" type="presParOf" srcId="{3264F02D-7C5A-44BF-87B2-81605A05C224}" destId="{32DC7EBE-D646-4903-B128-9829FFEB7C9E}" srcOrd="8" destOrd="0" presId="urn:microsoft.com/office/officeart/2018/2/layout/IconCircleList"/>
    <dgm:cxn modelId="{2A893A97-BEBA-4172-9FE9-8FAFFBB1978C}" type="presParOf" srcId="{32DC7EBE-D646-4903-B128-9829FFEB7C9E}" destId="{81A016EA-357F-45D4-BE8A-1C29AEB76920}" srcOrd="0" destOrd="0" presId="urn:microsoft.com/office/officeart/2018/2/layout/IconCircleList"/>
    <dgm:cxn modelId="{46066FD3-67BC-495F-8FFB-65CCEDAAD5DB}" type="presParOf" srcId="{32DC7EBE-D646-4903-B128-9829FFEB7C9E}" destId="{78DFD881-A701-4CEF-970C-F825BD338299}" srcOrd="1" destOrd="0" presId="urn:microsoft.com/office/officeart/2018/2/layout/IconCircleList"/>
    <dgm:cxn modelId="{C284432B-DB61-43F1-982F-DB7A9495C532}" type="presParOf" srcId="{32DC7EBE-D646-4903-B128-9829FFEB7C9E}" destId="{52BA49BA-FBCB-4DE4-B7C1-1D8AE2D3F138}" srcOrd="2" destOrd="0" presId="urn:microsoft.com/office/officeart/2018/2/layout/IconCircleList"/>
    <dgm:cxn modelId="{E4572734-3220-4046-8C54-046B4985D6CF}" type="presParOf" srcId="{32DC7EBE-D646-4903-B128-9829FFEB7C9E}" destId="{B759DBEB-ECA5-45A7-BF62-EF89FDBF9996}" srcOrd="3" destOrd="0" presId="urn:microsoft.com/office/officeart/2018/2/layout/IconCircleList"/>
    <dgm:cxn modelId="{63261834-99CA-45C1-ADD6-56AF4BCF4FA9}" type="presParOf" srcId="{3264F02D-7C5A-44BF-87B2-81605A05C224}" destId="{09050D95-97B0-454F-A1AE-AD657FCEE4ED}" srcOrd="9" destOrd="0" presId="urn:microsoft.com/office/officeart/2018/2/layout/IconCircleList"/>
    <dgm:cxn modelId="{848079FD-1AD4-4948-B514-600775775B73}" type="presParOf" srcId="{3264F02D-7C5A-44BF-87B2-81605A05C224}" destId="{6BE818F2-6753-4CB7-90F3-BDAB7771159B}" srcOrd="10" destOrd="0" presId="urn:microsoft.com/office/officeart/2018/2/layout/IconCircleList"/>
    <dgm:cxn modelId="{317812A8-AD8F-42E5-A803-5657B5408A93}" type="presParOf" srcId="{6BE818F2-6753-4CB7-90F3-BDAB7771159B}" destId="{533AF52B-F30E-4309-BAFF-58D4608C8149}" srcOrd="0" destOrd="0" presId="urn:microsoft.com/office/officeart/2018/2/layout/IconCircleList"/>
    <dgm:cxn modelId="{941993FC-501A-48E1-B699-335906F19A13}" type="presParOf" srcId="{6BE818F2-6753-4CB7-90F3-BDAB7771159B}" destId="{4B239F1D-8216-46F7-8948-F4A983A100AD}" srcOrd="1" destOrd="0" presId="urn:microsoft.com/office/officeart/2018/2/layout/IconCircleList"/>
    <dgm:cxn modelId="{B17F8AAF-4AC6-44C2-B5EF-6E8E442B2763}" type="presParOf" srcId="{6BE818F2-6753-4CB7-90F3-BDAB7771159B}" destId="{E7F84C1A-26DC-4F93-B965-24A86A27E010}" srcOrd="2" destOrd="0" presId="urn:microsoft.com/office/officeart/2018/2/layout/IconCircleList"/>
    <dgm:cxn modelId="{8B182D8D-BBDF-4A4B-BE85-8A6CF63626DB}" type="presParOf" srcId="{6BE818F2-6753-4CB7-90F3-BDAB7771159B}" destId="{677CED95-4ED3-47B6-B6A4-9B112F3B9E5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35EC23-A539-4DAE-8B2E-9D4F3C62EDFD}" type="doc">
      <dgm:prSet loTypeId="urn:microsoft.com/office/officeart/2005/8/layout/pyramid3" loCatId="pyramid" qsTypeId="urn:microsoft.com/office/officeart/2005/8/quickstyle/simple1" qsCatId="simple" csTypeId="urn:microsoft.com/office/officeart/2005/8/colors/accent2_5" csCatId="accent2" phldr="1"/>
      <dgm:spPr/>
    </dgm:pt>
    <dgm:pt modelId="{3EB24F1B-186F-4989-938E-FEDB14093CF0}">
      <dgm:prSet phldrT="[Text]" custT="1"/>
      <dgm:spPr>
        <a:solidFill>
          <a:srgbClr val="177DB0">
            <a:alpha val="90000"/>
          </a:srgbClr>
        </a:solidFill>
      </dgm:spPr>
      <dgm:t>
        <a:bodyPr/>
        <a:lstStyle/>
        <a:p>
          <a:r>
            <a:rPr lang="en-US" sz="4000">
              <a:latin typeface="Century Gothic" panose="020B0502020202020204" pitchFamily="34" charset="0"/>
            </a:rPr>
            <a:t>5%</a:t>
          </a:r>
        </a:p>
      </dgm:t>
    </dgm:pt>
    <dgm:pt modelId="{76F86B9A-28D5-43BD-83E2-6F8188792EAF}" type="parTrans" cxnId="{128A7C86-53B5-426C-A2C2-E7861D6FF271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FF34B65C-4BC4-44C4-AFA3-FB525BF403E6}" type="sibTrans" cxnId="{128A7C86-53B5-426C-A2C2-E7861D6FF271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0B395E09-D7BF-4E71-805B-219A9B476FC5}">
      <dgm:prSet phldrT="[Text]" custT="1"/>
      <dgm:spPr>
        <a:solidFill>
          <a:srgbClr val="3399FF">
            <a:alpha val="70000"/>
          </a:srgbClr>
        </a:solidFill>
      </dgm:spPr>
      <dgm:t>
        <a:bodyPr/>
        <a:lstStyle/>
        <a:p>
          <a:r>
            <a:rPr lang="en-US" sz="4000">
              <a:latin typeface="Century Gothic" panose="020B0502020202020204" pitchFamily="34" charset="0"/>
            </a:rPr>
            <a:t>50%</a:t>
          </a:r>
        </a:p>
      </dgm:t>
    </dgm:pt>
    <dgm:pt modelId="{64BF6FAA-9E4D-453F-9850-F377EE605A6A}" type="parTrans" cxnId="{6223BA05-A61D-4C0D-872A-201609BB47EA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305299A9-FB7D-4B47-94D1-444FF0BEF3A2}" type="sibTrans" cxnId="{6223BA05-A61D-4C0D-872A-201609BB47EA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57294045-9942-4569-85E6-41B2F9940F2E}">
      <dgm:prSet phldrT="[Text]" custT="1"/>
      <dgm:spPr>
        <a:solidFill>
          <a:srgbClr val="00B0F0">
            <a:alpha val="50000"/>
          </a:srgbClr>
        </a:solidFill>
      </dgm:spPr>
      <dgm:t>
        <a:bodyPr/>
        <a:lstStyle/>
        <a:p>
          <a:r>
            <a:rPr lang="en-US" sz="2400">
              <a:latin typeface="Century Gothic" panose="020B0502020202020204" pitchFamily="34" charset="0"/>
            </a:rPr>
            <a:t>20%</a:t>
          </a:r>
        </a:p>
      </dgm:t>
    </dgm:pt>
    <dgm:pt modelId="{304D5B06-C79C-440C-B0BA-7A6B6F4CB174}" type="parTrans" cxnId="{938E71D9-D834-4743-B6B6-E224031674CA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8DE57963-D48A-4ABF-B1F3-349C2D29B92B}" type="sibTrans" cxnId="{938E71D9-D834-4743-B6B6-E224031674CA}">
      <dgm:prSet/>
      <dgm:spPr/>
      <dgm:t>
        <a:bodyPr/>
        <a:lstStyle/>
        <a:p>
          <a:endParaRPr lang="en-US" sz="1600">
            <a:latin typeface="Century Gothic" panose="020B0502020202020204" pitchFamily="34" charset="0"/>
          </a:endParaRPr>
        </a:p>
      </dgm:t>
    </dgm:pt>
    <dgm:pt modelId="{27102034-1C70-4D8F-933B-578D8D689034}" type="pres">
      <dgm:prSet presAssocID="{2535EC23-A539-4DAE-8B2E-9D4F3C62EDFD}" presName="Name0" presStyleCnt="0">
        <dgm:presLayoutVars>
          <dgm:dir/>
          <dgm:animLvl val="lvl"/>
          <dgm:resizeHandles val="exact"/>
        </dgm:presLayoutVars>
      </dgm:prSet>
      <dgm:spPr/>
    </dgm:pt>
    <dgm:pt modelId="{DC9ED5AC-03EF-4BB8-B6DB-A9409FF6E74D}" type="pres">
      <dgm:prSet presAssocID="{3EB24F1B-186F-4989-938E-FEDB14093CF0}" presName="Name8" presStyleCnt="0"/>
      <dgm:spPr/>
    </dgm:pt>
    <dgm:pt modelId="{F7872861-2C4A-4B18-8023-473F3DD8A5F4}" type="pres">
      <dgm:prSet presAssocID="{3EB24F1B-186F-4989-938E-FEDB14093CF0}" presName="level" presStyleLbl="node1" presStyleIdx="0" presStyleCnt="3">
        <dgm:presLayoutVars>
          <dgm:chMax val="1"/>
          <dgm:bulletEnabled val="1"/>
        </dgm:presLayoutVars>
      </dgm:prSet>
      <dgm:spPr/>
    </dgm:pt>
    <dgm:pt modelId="{6B87BE4F-5EB2-4E9D-83E9-823E9460FB0B}" type="pres">
      <dgm:prSet presAssocID="{3EB24F1B-186F-4989-938E-FEDB14093CF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2CE2C2D-6996-4CD6-9FC2-D80378331E9B}" type="pres">
      <dgm:prSet presAssocID="{0B395E09-D7BF-4E71-805B-219A9B476FC5}" presName="Name8" presStyleCnt="0"/>
      <dgm:spPr/>
    </dgm:pt>
    <dgm:pt modelId="{C350B146-799E-41C3-80F1-F42840440F46}" type="pres">
      <dgm:prSet presAssocID="{0B395E09-D7BF-4E71-805B-219A9B476FC5}" presName="level" presStyleLbl="node1" presStyleIdx="1" presStyleCnt="3">
        <dgm:presLayoutVars>
          <dgm:chMax val="1"/>
          <dgm:bulletEnabled val="1"/>
        </dgm:presLayoutVars>
      </dgm:prSet>
      <dgm:spPr/>
    </dgm:pt>
    <dgm:pt modelId="{A374D54A-F733-4D94-BE42-D0B904601D78}" type="pres">
      <dgm:prSet presAssocID="{0B395E09-D7BF-4E71-805B-219A9B476FC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3248EE4-9782-4101-B463-A1591262558C}" type="pres">
      <dgm:prSet presAssocID="{57294045-9942-4569-85E6-41B2F9940F2E}" presName="Name8" presStyleCnt="0"/>
      <dgm:spPr/>
    </dgm:pt>
    <dgm:pt modelId="{AD7EC110-1FAC-4E26-84AC-4D1E3994D562}" type="pres">
      <dgm:prSet presAssocID="{57294045-9942-4569-85E6-41B2F9940F2E}" presName="level" presStyleLbl="node1" presStyleIdx="2" presStyleCnt="3">
        <dgm:presLayoutVars>
          <dgm:chMax val="1"/>
          <dgm:bulletEnabled val="1"/>
        </dgm:presLayoutVars>
      </dgm:prSet>
      <dgm:spPr/>
    </dgm:pt>
    <dgm:pt modelId="{6A0F7A69-A06E-4BA7-B27C-97517625DB89}" type="pres">
      <dgm:prSet presAssocID="{57294045-9942-4569-85E6-41B2F9940F2E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6223BA05-A61D-4C0D-872A-201609BB47EA}" srcId="{2535EC23-A539-4DAE-8B2E-9D4F3C62EDFD}" destId="{0B395E09-D7BF-4E71-805B-219A9B476FC5}" srcOrd="1" destOrd="0" parTransId="{64BF6FAA-9E4D-453F-9850-F377EE605A6A}" sibTransId="{305299A9-FB7D-4B47-94D1-444FF0BEF3A2}"/>
    <dgm:cxn modelId="{7B44BF1D-7044-4A58-91AD-1390306CF278}" type="presOf" srcId="{57294045-9942-4569-85E6-41B2F9940F2E}" destId="{AD7EC110-1FAC-4E26-84AC-4D1E3994D562}" srcOrd="0" destOrd="0" presId="urn:microsoft.com/office/officeart/2005/8/layout/pyramid3"/>
    <dgm:cxn modelId="{DAF77823-1A6C-4737-851E-92CD144EE961}" type="presOf" srcId="{3EB24F1B-186F-4989-938E-FEDB14093CF0}" destId="{F7872861-2C4A-4B18-8023-473F3DD8A5F4}" srcOrd="0" destOrd="0" presId="urn:microsoft.com/office/officeart/2005/8/layout/pyramid3"/>
    <dgm:cxn modelId="{3E363866-FC84-43AA-B03A-D8DD409EEB6F}" type="presOf" srcId="{0B395E09-D7BF-4E71-805B-219A9B476FC5}" destId="{A374D54A-F733-4D94-BE42-D0B904601D78}" srcOrd="1" destOrd="0" presId="urn:microsoft.com/office/officeart/2005/8/layout/pyramid3"/>
    <dgm:cxn modelId="{128A7C86-53B5-426C-A2C2-E7861D6FF271}" srcId="{2535EC23-A539-4DAE-8B2E-9D4F3C62EDFD}" destId="{3EB24F1B-186F-4989-938E-FEDB14093CF0}" srcOrd="0" destOrd="0" parTransId="{76F86B9A-28D5-43BD-83E2-6F8188792EAF}" sibTransId="{FF34B65C-4BC4-44C4-AFA3-FB525BF403E6}"/>
    <dgm:cxn modelId="{3712B99D-27ED-452D-9EE4-B581D9FC9047}" type="presOf" srcId="{3EB24F1B-186F-4989-938E-FEDB14093CF0}" destId="{6B87BE4F-5EB2-4E9D-83E9-823E9460FB0B}" srcOrd="1" destOrd="0" presId="urn:microsoft.com/office/officeart/2005/8/layout/pyramid3"/>
    <dgm:cxn modelId="{830186BF-67BF-44DC-9B55-5AFF2F5058DC}" type="presOf" srcId="{57294045-9942-4569-85E6-41B2F9940F2E}" destId="{6A0F7A69-A06E-4BA7-B27C-97517625DB89}" srcOrd="1" destOrd="0" presId="urn:microsoft.com/office/officeart/2005/8/layout/pyramid3"/>
    <dgm:cxn modelId="{938E71D9-D834-4743-B6B6-E224031674CA}" srcId="{2535EC23-A539-4DAE-8B2E-9D4F3C62EDFD}" destId="{57294045-9942-4569-85E6-41B2F9940F2E}" srcOrd="2" destOrd="0" parTransId="{304D5B06-C79C-440C-B0BA-7A6B6F4CB174}" sibTransId="{8DE57963-D48A-4ABF-B1F3-349C2D29B92B}"/>
    <dgm:cxn modelId="{9E4785DA-8676-42A8-B6E2-56C90FDFAD31}" type="presOf" srcId="{0B395E09-D7BF-4E71-805B-219A9B476FC5}" destId="{C350B146-799E-41C3-80F1-F42840440F46}" srcOrd="0" destOrd="0" presId="urn:microsoft.com/office/officeart/2005/8/layout/pyramid3"/>
    <dgm:cxn modelId="{F894ECE0-D4D5-4B15-9048-56ADB75DA13F}" type="presOf" srcId="{2535EC23-A539-4DAE-8B2E-9D4F3C62EDFD}" destId="{27102034-1C70-4D8F-933B-578D8D689034}" srcOrd="0" destOrd="0" presId="urn:microsoft.com/office/officeart/2005/8/layout/pyramid3"/>
    <dgm:cxn modelId="{F1924D8D-8C9F-4D34-A97F-993355618D8C}" type="presParOf" srcId="{27102034-1C70-4D8F-933B-578D8D689034}" destId="{DC9ED5AC-03EF-4BB8-B6DB-A9409FF6E74D}" srcOrd="0" destOrd="0" presId="urn:microsoft.com/office/officeart/2005/8/layout/pyramid3"/>
    <dgm:cxn modelId="{8BFFD2A8-22FB-4450-B627-35DCF45CBDDF}" type="presParOf" srcId="{DC9ED5AC-03EF-4BB8-B6DB-A9409FF6E74D}" destId="{F7872861-2C4A-4B18-8023-473F3DD8A5F4}" srcOrd="0" destOrd="0" presId="urn:microsoft.com/office/officeart/2005/8/layout/pyramid3"/>
    <dgm:cxn modelId="{E83CAA31-E705-4823-8798-64A4C6123683}" type="presParOf" srcId="{DC9ED5AC-03EF-4BB8-B6DB-A9409FF6E74D}" destId="{6B87BE4F-5EB2-4E9D-83E9-823E9460FB0B}" srcOrd="1" destOrd="0" presId="urn:microsoft.com/office/officeart/2005/8/layout/pyramid3"/>
    <dgm:cxn modelId="{70BF9445-BB7B-4C8E-9AD0-C7D114440E72}" type="presParOf" srcId="{27102034-1C70-4D8F-933B-578D8D689034}" destId="{72CE2C2D-6996-4CD6-9FC2-D80378331E9B}" srcOrd="1" destOrd="0" presId="urn:microsoft.com/office/officeart/2005/8/layout/pyramid3"/>
    <dgm:cxn modelId="{4BB63B5A-9F8D-47A8-BD40-1CCAFB9B5821}" type="presParOf" srcId="{72CE2C2D-6996-4CD6-9FC2-D80378331E9B}" destId="{C350B146-799E-41C3-80F1-F42840440F46}" srcOrd="0" destOrd="0" presId="urn:microsoft.com/office/officeart/2005/8/layout/pyramid3"/>
    <dgm:cxn modelId="{50CB551C-8366-4FF5-B0CC-31F2A4C4AF43}" type="presParOf" srcId="{72CE2C2D-6996-4CD6-9FC2-D80378331E9B}" destId="{A374D54A-F733-4D94-BE42-D0B904601D78}" srcOrd="1" destOrd="0" presId="urn:microsoft.com/office/officeart/2005/8/layout/pyramid3"/>
    <dgm:cxn modelId="{DF6FCEB3-A6F7-4D9C-9D83-443EFEDF10AC}" type="presParOf" srcId="{27102034-1C70-4D8F-933B-578D8D689034}" destId="{33248EE4-9782-4101-B463-A1591262558C}" srcOrd="2" destOrd="0" presId="urn:microsoft.com/office/officeart/2005/8/layout/pyramid3"/>
    <dgm:cxn modelId="{D3F88728-8A39-481B-A4DE-D39ECEB0796B}" type="presParOf" srcId="{33248EE4-9782-4101-B463-A1591262558C}" destId="{AD7EC110-1FAC-4E26-84AC-4D1E3994D562}" srcOrd="0" destOrd="0" presId="urn:microsoft.com/office/officeart/2005/8/layout/pyramid3"/>
    <dgm:cxn modelId="{AB2A00B5-1EE9-4A2B-9D84-CD369181C374}" type="presParOf" srcId="{33248EE4-9782-4101-B463-A1591262558C}" destId="{6A0F7A69-A06E-4BA7-B27C-97517625DB89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79C6B-154F-4591-85C7-F934FA2C43D7}">
      <dsp:nvSpPr>
        <dsp:cNvPr id="0" name=""/>
        <dsp:cNvSpPr/>
      </dsp:nvSpPr>
      <dsp:spPr>
        <a:xfrm>
          <a:off x="903142" y="9592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0B4EF-C5FE-48F4-B1FC-025A5EEBE996}">
      <dsp:nvSpPr>
        <dsp:cNvPr id="0" name=""/>
        <dsp:cNvSpPr/>
      </dsp:nvSpPr>
      <dsp:spPr>
        <a:xfrm>
          <a:off x="1072261" y="178711"/>
          <a:ext cx="467090" cy="467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1A6B4-FB29-47A5-AC90-4BD063ADE056}">
      <dsp:nvSpPr>
        <dsp:cNvPr id="0" name=""/>
        <dsp:cNvSpPr/>
      </dsp:nvSpPr>
      <dsp:spPr>
        <a:xfrm>
          <a:off x="1881041" y="9592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Libre Franklin" pitchFamily="2" charset="0"/>
            </a:rPr>
            <a:t>L</a:t>
          </a:r>
          <a:r>
            <a:rPr lang="en-US" sz="1700" b="1" i="0" kern="1200">
              <a:latin typeface="Libre Franklin" pitchFamily="2" charset="0"/>
            </a:rPr>
            <a:t>everage EXISTING digital assets </a:t>
          </a:r>
          <a:endParaRPr lang="en-US" sz="1700" b="1" kern="1200">
            <a:latin typeface="Libre Franklin" pitchFamily="2" charset="0"/>
          </a:endParaRPr>
        </a:p>
      </dsp:txBody>
      <dsp:txXfrm>
        <a:off x="1881041" y="9592"/>
        <a:ext cx="1898274" cy="805328"/>
      </dsp:txXfrm>
    </dsp:sp>
    <dsp:sp modelId="{05474B75-C968-46B3-B056-ACBD29A39BD6}">
      <dsp:nvSpPr>
        <dsp:cNvPr id="0" name=""/>
        <dsp:cNvSpPr/>
      </dsp:nvSpPr>
      <dsp:spPr>
        <a:xfrm>
          <a:off x="4110076" y="9592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BDDD89-9A10-4D9F-AE43-23D6BFB84C7A}">
      <dsp:nvSpPr>
        <dsp:cNvPr id="0" name=""/>
        <dsp:cNvSpPr/>
      </dsp:nvSpPr>
      <dsp:spPr>
        <a:xfrm>
          <a:off x="4279195" y="178711"/>
          <a:ext cx="467090" cy="467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E95B4-E3A3-4842-80C6-7A7A6CEEB744}">
      <dsp:nvSpPr>
        <dsp:cNvPr id="0" name=""/>
        <dsp:cNvSpPr/>
      </dsp:nvSpPr>
      <dsp:spPr>
        <a:xfrm>
          <a:off x="5087975" y="9592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Libre Franklin" pitchFamily="2" charset="0"/>
            </a:rPr>
            <a:t>Converts media audience into Rx</a:t>
          </a:r>
        </a:p>
      </dsp:txBody>
      <dsp:txXfrm>
        <a:off x="5087975" y="9592"/>
        <a:ext cx="1898274" cy="805328"/>
      </dsp:txXfrm>
    </dsp:sp>
    <dsp:sp modelId="{DA028A06-BDB2-4D7C-A868-5D92B7C3A4BC}">
      <dsp:nvSpPr>
        <dsp:cNvPr id="0" name=""/>
        <dsp:cNvSpPr/>
      </dsp:nvSpPr>
      <dsp:spPr>
        <a:xfrm>
          <a:off x="903142" y="1442162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F174A-F5A2-48A8-BF48-4F85CAFABEA4}">
      <dsp:nvSpPr>
        <dsp:cNvPr id="0" name=""/>
        <dsp:cNvSpPr/>
      </dsp:nvSpPr>
      <dsp:spPr>
        <a:xfrm>
          <a:off x="1072261" y="1611281"/>
          <a:ext cx="467090" cy="467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0377C-18B3-4992-96DA-27CF1DF37129}">
      <dsp:nvSpPr>
        <dsp:cNvPr id="0" name=""/>
        <dsp:cNvSpPr/>
      </dsp:nvSpPr>
      <dsp:spPr>
        <a:xfrm>
          <a:off x="1881041" y="1442162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Libre Franklin" pitchFamily="2" charset="0"/>
            </a:rPr>
            <a:t>SEAMLESS</a:t>
          </a:r>
          <a:r>
            <a:rPr lang="en-US" sz="1700" b="1" i="0" kern="1200">
              <a:latin typeface="Libre Franklin" pitchFamily="2" charset="0"/>
            </a:rPr>
            <a:t>​</a:t>
          </a:r>
          <a:endParaRPr lang="en-US" sz="1700" b="1" kern="1200">
            <a:latin typeface="Libre Franklin" pitchFamily="2" charset="0"/>
          </a:endParaRPr>
        </a:p>
      </dsp:txBody>
      <dsp:txXfrm>
        <a:off x="1881041" y="1442162"/>
        <a:ext cx="1898274" cy="805328"/>
      </dsp:txXfrm>
    </dsp:sp>
    <dsp:sp modelId="{949B3100-BCE2-49FF-853F-904795D4D6C5}">
      <dsp:nvSpPr>
        <dsp:cNvPr id="0" name=""/>
        <dsp:cNvSpPr/>
      </dsp:nvSpPr>
      <dsp:spPr>
        <a:xfrm>
          <a:off x="4110076" y="1442162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2EFE7-8047-4045-A592-CC650263B288}">
      <dsp:nvSpPr>
        <dsp:cNvPr id="0" name=""/>
        <dsp:cNvSpPr/>
      </dsp:nvSpPr>
      <dsp:spPr>
        <a:xfrm>
          <a:off x="4279195" y="1611281"/>
          <a:ext cx="467090" cy="467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873A4-0626-4269-9DF9-5861BF69635D}">
      <dsp:nvSpPr>
        <dsp:cNvPr id="0" name=""/>
        <dsp:cNvSpPr/>
      </dsp:nvSpPr>
      <dsp:spPr>
        <a:xfrm>
          <a:off x="5087975" y="1442162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dirty="0">
              <a:latin typeface="Libre Franklin" pitchFamily="2" charset="0"/>
            </a:rPr>
            <a:t>Fully compliant </a:t>
          </a:r>
          <a:r>
            <a:rPr lang="en-US" sz="1700" b="1" kern="1200" dirty="0">
              <a:latin typeface="Libre Franklin" pitchFamily="2" charset="0"/>
            </a:rPr>
            <a:t>&amp; </a:t>
          </a:r>
          <a:r>
            <a:rPr lang="en-US" sz="1700" b="1" i="0" kern="1200" dirty="0">
              <a:latin typeface="Libre Franklin" pitchFamily="2" charset="0"/>
            </a:rPr>
            <a:t>managed process​</a:t>
          </a:r>
          <a:endParaRPr lang="en-US" sz="1700" b="1" kern="1200" dirty="0">
            <a:latin typeface="Libre Franklin" pitchFamily="2" charset="0"/>
          </a:endParaRPr>
        </a:p>
      </dsp:txBody>
      <dsp:txXfrm>
        <a:off x="5087975" y="1442162"/>
        <a:ext cx="1898274" cy="805328"/>
      </dsp:txXfrm>
    </dsp:sp>
    <dsp:sp modelId="{81A016EA-357F-45D4-BE8A-1C29AEB76920}">
      <dsp:nvSpPr>
        <dsp:cNvPr id="0" name=""/>
        <dsp:cNvSpPr/>
      </dsp:nvSpPr>
      <dsp:spPr>
        <a:xfrm>
          <a:off x="903142" y="2874731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FD881-A701-4CEF-970C-F825BD338299}">
      <dsp:nvSpPr>
        <dsp:cNvPr id="0" name=""/>
        <dsp:cNvSpPr/>
      </dsp:nvSpPr>
      <dsp:spPr>
        <a:xfrm>
          <a:off x="1072261" y="3043850"/>
          <a:ext cx="467090" cy="4670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9DBEB-ECA5-45A7-BF62-EF89FDBF9996}">
      <dsp:nvSpPr>
        <dsp:cNvPr id="0" name=""/>
        <dsp:cNvSpPr/>
      </dsp:nvSpPr>
      <dsp:spPr>
        <a:xfrm>
          <a:off x="1881041" y="2874731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dirty="0">
              <a:latin typeface="Libre Franklin" pitchFamily="2" charset="0"/>
            </a:rPr>
            <a:t>Real-time data </a:t>
          </a:r>
          <a:r>
            <a:rPr lang="en-US" sz="1700" b="1" kern="1200" dirty="0">
              <a:latin typeface="Libre Franklin" pitchFamily="2" charset="0"/>
            </a:rPr>
            <a:t>capture</a:t>
          </a:r>
        </a:p>
      </dsp:txBody>
      <dsp:txXfrm>
        <a:off x="1881041" y="2874731"/>
        <a:ext cx="1898274" cy="805328"/>
      </dsp:txXfrm>
    </dsp:sp>
    <dsp:sp modelId="{533AF52B-F30E-4309-BAFF-58D4608C8149}">
      <dsp:nvSpPr>
        <dsp:cNvPr id="0" name=""/>
        <dsp:cNvSpPr/>
      </dsp:nvSpPr>
      <dsp:spPr>
        <a:xfrm>
          <a:off x="4110076" y="2874731"/>
          <a:ext cx="805328" cy="805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239F1D-8216-46F7-8948-F4A983A100AD}">
      <dsp:nvSpPr>
        <dsp:cNvPr id="0" name=""/>
        <dsp:cNvSpPr/>
      </dsp:nvSpPr>
      <dsp:spPr>
        <a:xfrm>
          <a:off x="4279195" y="3043850"/>
          <a:ext cx="467090" cy="4670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CED95-4ED3-47B6-B6A4-9B112F3B9E55}">
      <dsp:nvSpPr>
        <dsp:cNvPr id="0" name=""/>
        <dsp:cNvSpPr/>
      </dsp:nvSpPr>
      <dsp:spPr>
        <a:xfrm>
          <a:off x="5087975" y="2874731"/>
          <a:ext cx="1898274" cy="805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Libre Franklin" pitchFamily="2" charset="0"/>
            </a:rPr>
            <a:t>93% become patients</a:t>
          </a:r>
        </a:p>
      </dsp:txBody>
      <dsp:txXfrm>
        <a:off x="5087975" y="2874731"/>
        <a:ext cx="1898274" cy="8053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72861-2C4A-4B18-8023-473F3DD8A5F4}">
      <dsp:nvSpPr>
        <dsp:cNvPr id="0" name=""/>
        <dsp:cNvSpPr/>
      </dsp:nvSpPr>
      <dsp:spPr>
        <a:xfrm rot="10800000">
          <a:off x="0" y="0"/>
          <a:ext cx="5304591" cy="1147901"/>
        </a:xfrm>
        <a:prstGeom prst="trapezoid">
          <a:avLst>
            <a:gd name="adj" fmla="val 77019"/>
          </a:avLst>
        </a:prstGeom>
        <a:solidFill>
          <a:srgbClr val="177DB0">
            <a:alpha val="9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>
              <a:latin typeface="Century Gothic" panose="020B0502020202020204" pitchFamily="34" charset="0"/>
            </a:rPr>
            <a:t>5%</a:t>
          </a:r>
        </a:p>
      </dsp:txBody>
      <dsp:txXfrm rot="-10800000">
        <a:off x="928303" y="0"/>
        <a:ext cx="3447984" cy="1147901"/>
      </dsp:txXfrm>
    </dsp:sp>
    <dsp:sp modelId="{C350B146-799E-41C3-80F1-F42840440F46}">
      <dsp:nvSpPr>
        <dsp:cNvPr id="0" name=""/>
        <dsp:cNvSpPr/>
      </dsp:nvSpPr>
      <dsp:spPr>
        <a:xfrm rot="10800000">
          <a:off x="884098" y="1147901"/>
          <a:ext cx="3536394" cy="1147901"/>
        </a:xfrm>
        <a:prstGeom prst="trapezoid">
          <a:avLst>
            <a:gd name="adj" fmla="val 77019"/>
          </a:avLst>
        </a:prstGeom>
        <a:solidFill>
          <a:srgbClr val="3399FF">
            <a:alpha val="7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>
              <a:latin typeface="Century Gothic" panose="020B0502020202020204" pitchFamily="34" charset="0"/>
            </a:rPr>
            <a:t>50%</a:t>
          </a:r>
        </a:p>
      </dsp:txBody>
      <dsp:txXfrm rot="-10800000">
        <a:off x="1502967" y="1147901"/>
        <a:ext cx="2298656" cy="1147901"/>
      </dsp:txXfrm>
    </dsp:sp>
    <dsp:sp modelId="{AD7EC110-1FAC-4E26-84AC-4D1E3994D562}">
      <dsp:nvSpPr>
        <dsp:cNvPr id="0" name=""/>
        <dsp:cNvSpPr/>
      </dsp:nvSpPr>
      <dsp:spPr>
        <a:xfrm rot="10800000">
          <a:off x="1768197" y="2295803"/>
          <a:ext cx="1768197" cy="1147901"/>
        </a:xfrm>
        <a:prstGeom prst="trapezoid">
          <a:avLst>
            <a:gd name="adj" fmla="val 77019"/>
          </a:avLst>
        </a:prstGeom>
        <a:solidFill>
          <a:srgbClr val="00B0F0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Century Gothic" panose="020B0502020202020204" pitchFamily="34" charset="0"/>
            </a:rPr>
            <a:t>20%</a:t>
          </a:r>
        </a:p>
      </dsp:txBody>
      <dsp:txXfrm rot="-10800000">
        <a:off x="1768197" y="2295803"/>
        <a:ext cx="1768197" cy="11479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5.wmf"/><Relationship Id="rId1" Type="http://schemas.openxmlformats.org/officeDocument/2006/relationships/image" Target="../media/image4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4/8/2022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1294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4/8/2022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29275" cy="31670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92" tIns="47096" rIns="94192" bIns="47096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516676"/>
            <a:ext cx="5679440" cy="3695462"/>
          </a:xfrm>
          <a:prstGeom prst="rect">
            <a:avLst/>
          </a:prstGeom>
        </p:spPr>
        <p:txBody>
          <a:bodyPr vert="horz" lIns="94192" tIns="47096" rIns="94192" bIns="47096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030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07055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4358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931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0759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jp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.png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4.jp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4.jp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3.png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4.jpg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3.png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DATE HERE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PRESENTATION TITLE HERE</a:t>
            </a:r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641" y="4638241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SUBTITLE HERE</a:t>
            </a:r>
            <a:endParaRPr lang="en-US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DIVIDER TITLE HERE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FC626EF-B6BE-4B7A-B12E-891EDBFFBF6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5363407"/>
            <a:ext cx="12190974" cy="14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8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07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831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 dirty="0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96924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49775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51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02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4721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26174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7216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96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640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342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89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ec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227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4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764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5 with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583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with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637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25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516" y="6540500"/>
            <a:ext cx="226619" cy="23053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6748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DATE HERE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PRESENTATION TITLE HERE</a:t>
            </a:r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5911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SUBTITLE HERE</a:t>
            </a:r>
            <a:endParaRPr lang="en-US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DIVIDER TITLE HERE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2705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53231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63502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 dirty="0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452122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301639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3612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93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331605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344423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56870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97180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82050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66779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290058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7560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95770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48324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92467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846278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277133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172728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46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425933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5695918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08850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605378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341557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3975641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6639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1755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914006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124826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211826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887049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3226666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21585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5066468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155900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66389877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95390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68198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685249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64447297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25032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48732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9700518" y="6223057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950344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53561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3233686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9391747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8118315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18145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2487297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9723667" y="6292846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12834874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088865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90307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237428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4033632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872951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2981005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971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4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39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53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slideLayout" Target="../slideLayouts/slideLayout79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69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3.xml"/><Relationship Id="rId12" Type="http://schemas.openxmlformats.org/officeDocument/2006/relationships/slideLayout" Target="../slideLayouts/slideLayout78.xml"/><Relationship Id="rId17" Type="http://schemas.openxmlformats.org/officeDocument/2006/relationships/slideLayout" Target="../slideLayouts/slideLayout83.xml"/><Relationship Id="rId2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82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76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slideLayout" Target="../slideLayouts/slideLayout8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-1" y="0"/>
            <a:ext cx="1170797" cy="1154768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18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5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666" r:id="rId15"/>
    <p:sldLayoutId id="2147483819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0626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31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635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952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270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158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1905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2222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2540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285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1143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2286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3429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4572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5715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6858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8001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9144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47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  <p:sp>
        <p:nvSpPr>
          <p:cNvPr id="13" name="slidemaster_filename">
            <a:extLst>
              <a:ext uri="{FF2B5EF4-FFF2-40B4-BE49-F238E27FC236}">
                <a16:creationId xmlns:a16="http://schemas.microsoft.com/office/drawing/2014/main" id="{D284957C-25AE-4981-AAB6-1D4DAB170CBB}"/>
              </a:ext>
            </a:extLst>
          </p:cNvPr>
          <p:cNvSpPr txBox="1">
            <a:spLocks/>
          </p:cNvSpPr>
          <p:nvPr userDrawn="1"/>
        </p:nvSpPr>
        <p:spPr bwMode="auto">
          <a:xfrm>
            <a:off x="548639" y="6544205"/>
            <a:ext cx="3200400" cy="138499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CA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lang="en-US" sz="1200" kern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endParaRPr lang="en-US" sz="900">
              <a:solidFill>
                <a:srgbClr val="A3A1A8"/>
              </a:solidFill>
            </a:endParaRPr>
          </a:p>
        </p:txBody>
      </p:sp>
      <p:sp>
        <p:nvSpPr>
          <p:cNvPr id="14" name="slidemaster_draft" hidden="1">
            <a:extLst>
              <a:ext uri="{FF2B5EF4-FFF2-40B4-BE49-F238E27FC236}">
                <a16:creationId xmlns:a16="http://schemas.microsoft.com/office/drawing/2014/main" id="{910C9CFF-3A46-470A-97E8-8D095C40F6A2}"/>
              </a:ext>
            </a:extLst>
          </p:cNvPr>
          <p:cNvSpPr txBox="1"/>
          <p:nvPr userDrawn="1"/>
        </p:nvSpPr>
        <p:spPr>
          <a:xfrm>
            <a:off x="5931692" y="189999"/>
            <a:ext cx="328616" cy="169277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/>
          <a:p>
            <a:pPr algn="ctr"/>
            <a:r>
              <a:rPr lang="en-US" sz="1100" b="1">
                <a:solidFill>
                  <a:schemeClr val="tx2"/>
                </a:solidFill>
              </a:rPr>
              <a:t>Draft</a:t>
            </a:r>
          </a:p>
        </p:txBody>
      </p:sp>
    </p:spTree>
    <p:extLst>
      <p:ext uri="{BB962C8B-B14F-4D97-AF65-F5344CB8AC3E}">
        <p14:creationId xmlns:p14="http://schemas.microsoft.com/office/powerpoint/2010/main" val="2659037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9" r:id="rId9"/>
    <p:sldLayoutId id="2147484000" r:id="rId10"/>
    <p:sldLayoutId id="2147484001" r:id="rId11"/>
    <p:sldLayoutId id="2147484002" r:id="rId12"/>
    <p:sldLayoutId id="2147484003" r:id="rId13"/>
    <p:sldLayoutId id="2147484004" r:id="rId14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46">
          <p15:clr>
            <a:srgbClr val="F26B43"/>
          </p15:clr>
        </p15:guide>
        <p15:guide id="2" pos="7334">
          <p15:clr>
            <a:srgbClr val="F26B43"/>
          </p15:clr>
        </p15:guide>
        <p15:guide id="3" orient="horz" pos="346">
          <p15:clr>
            <a:srgbClr val="F26B43"/>
          </p15:clr>
        </p15:guide>
        <p15:guide id="4" orient="horz" pos="3974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  <p:sp>
        <p:nvSpPr>
          <p:cNvPr id="13" name="slidemaster_filename">
            <a:extLst>
              <a:ext uri="{FF2B5EF4-FFF2-40B4-BE49-F238E27FC236}">
                <a16:creationId xmlns:a16="http://schemas.microsoft.com/office/drawing/2014/main" id="{D284957C-25AE-4981-AAB6-1D4DAB170CBB}"/>
              </a:ext>
            </a:extLst>
          </p:cNvPr>
          <p:cNvSpPr txBox="1">
            <a:spLocks/>
          </p:cNvSpPr>
          <p:nvPr userDrawn="1"/>
        </p:nvSpPr>
        <p:spPr bwMode="auto">
          <a:xfrm>
            <a:off x="548639" y="6544205"/>
            <a:ext cx="3200400" cy="138499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CA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lang="en-US" sz="1200" kern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endParaRPr lang="en-US" sz="900">
              <a:solidFill>
                <a:srgbClr val="A3A1A8"/>
              </a:solidFill>
            </a:endParaRPr>
          </a:p>
        </p:txBody>
      </p:sp>
      <p:sp>
        <p:nvSpPr>
          <p:cNvPr id="14" name="slidemaster_draft" hidden="1">
            <a:extLst>
              <a:ext uri="{FF2B5EF4-FFF2-40B4-BE49-F238E27FC236}">
                <a16:creationId xmlns:a16="http://schemas.microsoft.com/office/drawing/2014/main" id="{910C9CFF-3A46-470A-97E8-8D095C40F6A2}"/>
              </a:ext>
            </a:extLst>
          </p:cNvPr>
          <p:cNvSpPr txBox="1"/>
          <p:nvPr userDrawn="1"/>
        </p:nvSpPr>
        <p:spPr>
          <a:xfrm>
            <a:off x="5931692" y="189999"/>
            <a:ext cx="328616" cy="169277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/>
          <a:p>
            <a:pPr algn="ctr"/>
            <a:r>
              <a:rPr lang="en-US" sz="1100" b="1">
                <a:solidFill>
                  <a:schemeClr val="tx2"/>
                </a:solidFill>
              </a:rPr>
              <a:t>Draft</a:t>
            </a:r>
          </a:p>
        </p:txBody>
      </p:sp>
    </p:spTree>
    <p:extLst>
      <p:ext uri="{BB962C8B-B14F-4D97-AF65-F5344CB8AC3E}">
        <p14:creationId xmlns:p14="http://schemas.microsoft.com/office/powerpoint/2010/main" val="1870871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  <p:sldLayoutId id="2147484037" r:id="rId13"/>
    <p:sldLayoutId id="2147484038" r:id="rId14"/>
    <p:sldLayoutId id="2147484039" r:id="rId15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46">
          <p15:clr>
            <a:srgbClr val="F26B43"/>
          </p15:clr>
        </p15:guide>
        <p15:guide id="2" pos="7334">
          <p15:clr>
            <a:srgbClr val="F26B43"/>
          </p15:clr>
        </p15:guide>
        <p15:guide id="3" orient="horz" pos="346">
          <p15:clr>
            <a:srgbClr val="F26B43"/>
          </p15:clr>
        </p15:guide>
        <p15:guide id="4" orient="horz" pos="3974">
          <p15:clr>
            <a:srgbClr val="F26B43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88334" y="6324877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45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60" r:id="rId2"/>
    <p:sldLayoutId id="2147484061" r:id="rId3"/>
    <p:sldLayoutId id="2147484062" r:id="rId4"/>
    <p:sldLayoutId id="2147484063" r:id="rId5"/>
    <p:sldLayoutId id="2147484064" r:id="rId6"/>
    <p:sldLayoutId id="2147484065" r:id="rId7"/>
    <p:sldLayoutId id="2147484066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80" r:id="rId16"/>
    <p:sldLayoutId id="2147484084" r:id="rId17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19.jpeg"/><Relationship Id="rId4" Type="http://schemas.openxmlformats.org/officeDocument/2006/relationships/image" Target="../media/image22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46.png"/><Relationship Id="rId7" Type="http://schemas.openxmlformats.org/officeDocument/2006/relationships/image" Target="../media/image45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4.wmf"/><Relationship Id="rId4" Type="http://schemas.openxmlformats.org/officeDocument/2006/relationships/oleObject" Target="../embeddings/oleObject1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9.w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jpeg"/><Relationship Id="rId4" Type="http://schemas.openxmlformats.org/officeDocument/2006/relationships/image" Target="../media/image52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1.jpeg"/><Relationship Id="rId7" Type="http://schemas.openxmlformats.org/officeDocument/2006/relationships/image" Target="../media/image85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Relationship Id="rId9" Type="http://schemas.openxmlformats.org/officeDocument/2006/relationships/image" Target="../media/image8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9.xml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92.jpeg"/><Relationship Id="rId7" Type="http://schemas.openxmlformats.org/officeDocument/2006/relationships/image" Target="../media/image95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9.xml"/><Relationship Id="rId6" Type="http://schemas.microsoft.com/office/2007/relationships/hdphoto" Target="../media/hdphoto1.wdp"/><Relationship Id="rId5" Type="http://schemas.openxmlformats.org/officeDocument/2006/relationships/image" Target="../media/image94.png"/><Relationship Id="rId4" Type="http://schemas.openxmlformats.org/officeDocument/2006/relationships/image" Target="../media/image93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emf"/><Relationship Id="rId7" Type="http://schemas.openxmlformats.org/officeDocument/2006/relationships/image" Target="../media/image101.png"/><Relationship Id="rId2" Type="http://schemas.openxmlformats.org/officeDocument/2006/relationships/image" Target="../media/image96.em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00.png"/><Relationship Id="rId5" Type="http://schemas.openxmlformats.org/officeDocument/2006/relationships/image" Target="../media/image99.emf"/><Relationship Id="rId4" Type="http://schemas.openxmlformats.org/officeDocument/2006/relationships/image" Target="../media/image98.emf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pa.gov/no2-pollution/basic-information-about-no2" TargetMode="External"/><Relationship Id="rId1" Type="http://schemas.openxmlformats.org/officeDocument/2006/relationships/slideLayout" Target="../slideLayouts/slideLayout2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9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06.sv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484729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Libre Baskerville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FD7F7779-3C21-4EEF-893E-279DABC3B0AA}"/>
              </a:ext>
            </a:extLst>
          </p:cNvPr>
          <p:cNvSpPr txBox="1">
            <a:spLocks/>
          </p:cNvSpPr>
          <p:nvPr/>
        </p:nvSpPr>
        <p:spPr>
          <a:xfrm>
            <a:off x="3208949" y="4613774"/>
            <a:ext cx="5877722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algn="ctr"/>
            <a:r>
              <a:rPr lang="en-US" sz="2400" b="1" dirty="0">
                <a:solidFill>
                  <a:schemeClr val="accent4"/>
                </a:solidFill>
              </a:rPr>
              <a:t>March 30, 2022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74A6E3A1-6257-4AB1-AB6A-DEB7083E7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152" y="1228436"/>
            <a:ext cx="8719165" cy="39583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6A5813-8650-42D0-BA48-1E66BCE9E91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6296" y="5985165"/>
            <a:ext cx="1646856" cy="8301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D3D5C49-FDFC-4D03-BC93-C7748B6FC4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0974" cy="12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91778" y="1515812"/>
            <a:ext cx="547594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rPr>
              <a:t>Impacting Health Equity in the Exam Room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312723" y="106986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744C10AA-125A-4089-8075-C99EE9BCC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3052" y="2335767"/>
            <a:ext cx="2857500" cy="972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89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Equity Innovation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2C2A33-F8BD-4D45-99EB-1D979AF95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0273" y="1156996"/>
            <a:ext cx="8491453" cy="5184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43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A60405-8697-4F86-8D20-19DC60CA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507" y="1209060"/>
            <a:ext cx="8260975" cy="5072212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Equity is more than the latest buzz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99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Wallboards for Virtual Translation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82598A-0B49-4C7B-9FE1-2C0F21F5A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1176" y="1156996"/>
            <a:ext cx="8130989" cy="5019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9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Guest “Patient”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7405DE-43EB-4F7C-8C8A-617DB1358CC2}"/>
              </a:ext>
            </a:extLst>
          </p:cNvPr>
          <p:cNvSpPr txBox="1"/>
          <p:nvPr/>
        </p:nvSpPr>
        <p:spPr>
          <a:xfrm>
            <a:off x="5691043" y="2400337"/>
            <a:ext cx="5685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Yesenia Bautista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Director, Point of Care Media at Publicis Health Media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She has kindly agreed to act as our patient today</a:t>
            </a:r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2206EF21-96E5-4D77-8578-D3B68EB8D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35" y="5658861"/>
            <a:ext cx="2857500" cy="972139"/>
          </a:xfrm>
          <a:prstGeom prst="rect">
            <a:avLst/>
          </a:prstGeom>
        </p:spPr>
      </p:pic>
      <p:pic>
        <p:nvPicPr>
          <p:cNvPr id="8" name="Picture 2" descr="Yesenia Bautista">
            <a:extLst>
              <a:ext uri="{FF2B5EF4-FFF2-40B4-BE49-F238E27FC236}">
                <a16:creationId xmlns:a16="http://schemas.microsoft.com/office/drawing/2014/main" id="{C61DBFBC-2390-4D1B-8753-917783F3AF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344" y="2104143"/>
            <a:ext cx="2069716" cy="206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35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6410468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sz="3600" dirty="0"/>
              <a:t>HD STETH NETWORK: </a:t>
            </a:r>
          </a:p>
          <a:p>
            <a:r>
              <a:rPr lang="en-US" sz="3600" dirty="0"/>
              <a:t>Innovating Healthcare Advertising 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CE4C79E3-53E1-47B9-8C8E-3F49CEF9A95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16302" y="2304317"/>
            <a:ext cx="2690737" cy="112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03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Enhancing Patient/Physician Dialogue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Content Placeholder 9" descr="A picture containing text, device, gauge&#10;&#10;Description automatically generated">
            <a:extLst>
              <a:ext uri="{FF2B5EF4-FFF2-40B4-BE49-F238E27FC236}">
                <a16:creationId xmlns:a16="http://schemas.microsoft.com/office/drawing/2014/main" id="{6F491D34-0DE0-42CC-ABE6-D165138C61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6478" y="1233105"/>
            <a:ext cx="8685522" cy="488201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879242-4717-4D1D-82EC-CB8F29F27457}"/>
              </a:ext>
            </a:extLst>
          </p:cNvPr>
          <p:cNvSpPr txBox="1"/>
          <p:nvPr/>
        </p:nvSpPr>
        <p:spPr>
          <a:xfrm>
            <a:off x="647215" y="1810436"/>
            <a:ext cx="4302373" cy="40934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HD Steth is an FDA cleared Digital Stethoscope, which allows for "HD" quality sound, that connects to a smart device/tablet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Advertising in Network will: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Educate Patients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Create Brand Awareness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 Deliver Strong ROI 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66C42-2387-4675-86E1-3A173D519172}"/>
              </a:ext>
            </a:extLst>
          </p:cNvPr>
          <p:cNvSpPr txBox="1"/>
          <p:nvPr/>
        </p:nvSpPr>
        <p:spPr>
          <a:xfrm>
            <a:off x="5934075" y="1333880"/>
            <a:ext cx="6782439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3F3F3F">
                    <a:lumMod val="60000"/>
                    <a:lumOff val="40000"/>
                  </a:srgbClr>
                </a:solidFill>
                <a:effectLst/>
                <a:uLnTx/>
                <a:uFillTx/>
                <a:latin typeface="Libre Franklin" pitchFamily="2" charset="0"/>
              </a:rPr>
              <a:t>CONSTANT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32A2DB"/>
                </a:solidFill>
                <a:effectLst/>
                <a:uLnTx/>
                <a:uFillTx/>
                <a:latin typeface="Libre Franklin" pitchFamily="2" charset="0"/>
              </a:rPr>
              <a:t>MEDIA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 Introduces:</a:t>
            </a:r>
          </a:p>
        </p:txBody>
      </p:sp>
      <p:pic>
        <p:nvPicPr>
          <p:cNvPr id="11" name="Picture 10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DB8DE057-8FD5-4106-B307-F59DAD7137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039"/>
          <a:stretch/>
        </p:blipFill>
        <p:spPr>
          <a:xfrm>
            <a:off x="10348658" y="5678586"/>
            <a:ext cx="2115880" cy="412185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14D75649-6EFE-41F3-B9A0-6803872C15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4547" y="4939345"/>
            <a:ext cx="1246953" cy="701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45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581B3-210A-48D9-BC79-71C41F3DA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Intelligent Stethoscope with Integrated EKG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78A612-1BF8-4DD7-965E-F4EBC31E2A2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5" name="object 6">
            <a:extLst>
              <a:ext uri="{FF2B5EF4-FFF2-40B4-BE49-F238E27FC236}">
                <a16:creationId xmlns:a16="http://schemas.microsoft.com/office/drawing/2014/main" id="{E1FEF9DA-CB72-4639-A947-5D2BEE6CEB36}"/>
              </a:ext>
            </a:extLst>
          </p:cNvPr>
          <p:cNvGrpSpPr/>
          <p:nvPr/>
        </p:nvGrpSpPr>
        <p:grpSpPr>
          <a:xfrm>
            <a:off x="5443504" y="1156996"/>
            <a:ext cx="4303809" cy="5048831"/>
            <a:chOff x="333299" y="836936"/>
            <a:chExt cx="7439101" cy="9221463"/>
          </a:xfrm>
        </p:grpSpPr>
        <p:pic>
          <p:nvPicPr>
            <p:cNvPr id="6" name="object 7">
              <a:extLst>
                <a:ext uri="{FF2B5EF4-FFF2-40B4-BE49-F238E27FC236}">
                  <a16:creationId xmlns:a16="http://schemas.microsoft.com/office/drawing/2014/main" id="{2CB0ED43-81D1-4425-B07A-3D21E51C427A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3299" y="836936"/>
              <a:ext cx="7383794" cy="5170210"/>
            </a:xfrm>
            <a:prstGeom prst="rect">
              <a:avLst/>
            </a:prstGeom>
          </p:spPr>
        </p:pic>
        <p:pic>
          <p:nvPicPr>
            <p:cNvPr id="7" name="object 8">
              <a:extLst>
                <a:ext uri="{FF2B5EF4-FFF2-40B4-BE49-F238E27FC236}">
                  <a16:creationId xmlns:a16="http://schemas.microsoft.com/office/drawing/2014/main" id="{8D3577E7-570A-4171-96D1-19B95F68E121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003799" y="3606256"/>
              <a:ext cx="2768600" cy="6452143"/>
            </a:xfrm>
            <a:prstGeom prst="rect">
              <a:avLst/>
            </a:prstGeom>
          </p:spPr>
        </p:pic>
        <p:pic>
          <p:nvPicPr>
            <p:cNvPr id="8" name="object 9">
              <a:extLst>
                <a:ext uri="{FF2B5EF4-FFF2-40B4-BE49-F238E27FC236}">
                  <a16:creationId xmlns:a16="http://schemas.microsoft.com/office/drawing/2014/main" id="{70956A8E-7C82-42D9-8E56-26E3ABCAD9DF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9575" y="1514474"/>
              <a:ext cx="7362825" cy="6096012"/>
            </a:xfrm>
            <a:prstGeom prst="rect">
              <a:avLst/>
            </a:prstGeom>
          </p:spPr>
        </p:pic>
      </p:grpSp>
      <p:grpSp>
        <p:nvGrpSpPr>
          <p:cNvPr id="10" name="object 6">
            <a:extLst>
              <a:ext uri="{FF2B5EF4-FFF2-40B4-BE49-F238E27FC236}">
                <a16:creationId xmlns:a16="http://schemas.microsoft.com/office/drawing/2014/main" id="{598BAD43-7A38-4FCF-99E1-A84C595F702F}"/>
              </a:ext>
            </a:extLst>
          </p:cNvPr>
          <p:cNvGrpSpPr/>
          <p:nvPr/>
        </p:nvGrpSpPr>
        <p:grpSpPr>
          <a:xfrm>
            <a:off x="9746616" y="2668721"/>
            <a:ext cx="4573647" cy="3538056"/>
            <a:chOff x="0" y="3606256"/>
            <a:chExt cx="7772400" cy="6452235"/>
          </a:xfrm>
        </p:grpSpPr>
        <p:pic>
          <p:nvPicPr>
            <p:cNvPr id="11" name="object 7">
              <a:extLst>
                <a:ext uri="{FF2B5EF4-FFF2-40B4-BE49-F238E27FC236}">
                  <a16:creationId xmlns:a16="http://schemas.microsoft.com/office/drawing/2014/main" id="{ED2FEBE1-EA66-4F0B-AA39-1D83DBE52591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257550" y="4655121"/>
              <a:ext cx="4514849" cy="888428"/>
            </a:xfrm>
            <a:prstGeom prst="rect">
              <a:avLst/>
            </a:prstGeom>
          </p:spPr>
        </p:pic>
        <p:pic>
          <p:nvPicPr>
            <p:cNvPr id="12" name="object 8">
              <a:extLst>
                <a:ext uri="{FF2B5EF4-FFF2-40B4-BE49-F238E27FC236}">
                  <a16:creationId xmlns:a16="http://schemas.microsoft.com/office/drawing/2014/main" id="{A9CE12EC-5D2B-4BFC-BC60-ED907C6ABD8D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3606256"/>
              <a:ext cx="7098871" cy="6452143"/>
            </a:xfrm>
            <a:prstGeom prst="rect">
              <a:avLst/>
            </a:prstGeom>
          </p:spPr>
        </p:pic>
      </p:grpSp>
      <p:pic>
        <p:nvPicPr>
          <p:cNvPr id="13" name="object 14">
            <a:extLst>
              <a:ext uri="{FF2B5EF4-FFF2-40B4-BE49-F238E27FC236}">
                <a16:creationId xmlns:a16="http://schemas.microsoft.com/office/drawing/2014/main" id="{C36C883C-BD7F-48BC-96CD-6AE69E88680E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745574" y="1530196"/>
            <a:ext cx="996569" cy="333762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99B772-1F21-4CFC-A354-0A7DC297B25C}"/>
              </a:ext>
            </a:extLst>
          </p:cNvPr>
          <p:cNvSpPr/>
          <p:nvPr/>
        </p:nvSpPr>
        <p:spPr>
          <a:xfrm>
            <a:off x="11775597" y="2668721"/>
            <a:ext cx="2757948" cy="115699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A32B98-D4FB-4A50-AC92-1F8123C02078}"/>
              </a:ext>
            </a:extLst>
          </p:cNvPr>
          <p:cNvSpPr txBox="1"/>
          <p:nvPr/>
        </p:nvSpPr>
        <p:spPr>
          <a:xfrm>
            <a:off x="664262" y="1734524"/>
            <a:ext cx="4482245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75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Visualize heart sounds and EKG waveforms on a smart device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ea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75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Help detect multiple cardiac abnormalities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ea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75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Capture, record and replay patient heart sounds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ea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Leverages patented noise cancellation and smart amplification technology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Print and securely email patient reports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ea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ea typeface="Calibri" panose="020F0502020204030204" pitchFamily="34" charset="0"/>
              </a:rPr>
              <a:t> </a:t>
            </a:r>
          </a:p>
        </p:txBody>
      </p:sp>
      <p:pic>
        <p:nvPicPr>
          <p:cNvPr id="18" name="Picture 17" descr="Text, letter&#10;&#10;Description automatically generated">
            <a:extLst>
              <a:ext uri="{FF2B5EF4-FFF2-40B4-BE49-F238E27FC236}">
                <a16:creationId xmlns:a16="http://schemas.microsoft.com/office/drawing/2014/main" id="{DD6A3959-4346-4F25-9AF1-3EAD2BB791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51569" y="2879934"/>
            <a:ext cx="2392741" cy="1518710"/>
          </a:xfrm>
          <a:prstGeom prst="rect">
            <a:avLst/>
          </a:prstGeom>
        </p:spPr>
      </p:pic>
      <p:pic>
        <p:nvPicPr>
          <p:cNvPr id="20" name="Picture 19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77D1899E-B69A-48CD-9085-FE5D99101C6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61039"/>
          <a:stretch/>
        </p:blipFill>
        <p:spPr>
          <a:xfrm>
            <a:off x="5930021" y="5924610"/>
            <a:ext cx="2258762" cy="440019"/>
          </a:xfrm>
          <a:prstGeom prst="rect">
            <a:avLst/>
          </a:prstGeom>
        </p:spPr>
      </p:pic>
      <p:pic>
        <p:nvPicPr>
          <p:cNvPr id="21" name="Picture 20" descr="Logo&#10;&#10;Description automatically generated">
            <a:extLst>
              <a:ext uri="{FF2B5EF4-FFF2-40B4-BE49-F238E27FC236}">
                <a16:creationId xmlns:a16="http://schemas.microsoft.com/office/drawing/2014/main" id="{673BA508-AE1C-4BA2-BA57-DE25277EE8A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81383" y="5151035"/>
            <a:ext cx="1331158" cy="74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3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Life Saving Tool For Physicians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Content Placeholder 9" descr="A picture containing text, person, person&#10;&#10;Description automatically generated">
            <a:extLst>
              <a:ext uri="{FF2B5EF4-FFF2-40B4-BE49-F238E27FC236}">
                <a16:creationId xmlns:a16="http://schemas.microsoft.com/office/drawing/2014/main" id="{F4100DAA-0C36-45FF-A10A-6EF0CF3748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43672"/>
          <a:stretch/>
        </p:blipFill>
        <p:spPr>
          <a:xfrm>
            <a:off x="6171206" y="1359216"/>
            <a:ext cx="5588793" cy="470157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A935ED6-949E-451E-9535-7656B4C3836A}"/>
              </a:ext>
            </a:extLst>
          </p:cNvPr>
          <p:cNvSpPr txBox="1"/>
          <p:nvPr/>
        </p:nvSpPr>
        <p:spPr>
          <a:xfrm>
            <a:off x="557283" y="1465647"/>
            <a:ext cx="5083792" cy="58477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HD STETH allows physicians to treat and Prevent Chronic Conditions through the monitoring of patients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Recent article in Group Practice Journal states: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Chronic conditions cost $3.8 trillion in annual healthcare costs*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3.5 times more cost to treat chronic conditions compared to other concerns*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Chronic conditions represent 80% of all hospital admissions*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A8C122-A3C5-484C-A057-3BC09CF260E1}"/>
              </a:ext>
            </a:extLst>
          </p:cNvPr>
          <p:cNvSpPr txBox="1"/>
          <p:nvPr/>
        </p:nvSpPr>
        <p:spPr>
          <a:xfrm>
            <a:off x="1091822" y="6358755"/>
            <a:ext cx="76018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* Group Practice Journal January/February 2022 VOL. 71- NO.1</a:t>
            </a:r>
          </a:p>
        </p:txBody>
      </p:sp>
    </p:spTree>
    <p:extLst>
      <p:ext uri="{BB962C8B-B14F-4D97-AF65-F5344CB8AC3E}">
        <p14:creationId xmlns:p14="http://schemas.microsoft.com/office/powerpoint/2010/main" val="381963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Testimonials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2" name="Content Placeholder 1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8F43B38-9A68-4AD3-BF9D-3A0F011A63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291" b="25236"/>
          <a:stretch/>
        </p:blipFill>
        <p:spPr>
          <a:xfrm>
            <a:off x="402258" y="1524583"/>
            <a:ext cx="5648249" cy="3838987"/>
          </a:xfrm>
        </p:spPr>
      </p:pic>
      <p:pic>
        <p:nvPicPr>
          <p:cNvPr id="14" name="Picture 1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271B045-559E-4FFC-9350-AFCF3168EC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81"/>
          <a:stretch/>
        </p:blipFill>
        <p:spPr>
          <a:xfrm>
            <a:off x="6369256" y="1447246"/>
            <a:ext cx="5358338" cy="4166533"/>
          </a:xfrm>
          <a:prstGeom prst="rect">
            <a:avLst/>
          </a:prstGeom>
        </p:spPr>
      </p:pic>
      <p:pic>
        <p:nvPicPr>
          <p:cNvPr id="6" name="Content Placeholder 1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A0143E9-0766-4FAE-8317-455A81CF8A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1" t="90908" r="-1050" b="-1210"/>
          <a:stretch/>
        </p:blipFill>
        <p:spPr>
          <a:xfrm>
            <a:off x="519947" y="5067249"/>
            <a:ext cx="5648249" cy="52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16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Taking Point Of Care Advertising To The Moment Of Care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Content Placeholder 9" descr="A picture containing person, person, indoor, preparing&#10;&#10;Description automatically generated">
            <a:extLst>
              <a:ext uri="{FF2B5EF4-FFF2-40B4-BE49-F238E27FC236}">
                <a16:creationId xmlns:a16="http://schemas.microsoft.com/office/drawing/2014/main" id="{2E6FC823-46FB-4011-8621-A4B3D51101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411"/>
          <a:stretch/>
        </p:blipFill>
        <p:spPr>
          <a:xfrm>
            <a:off x="5164700" y="1538243"/>
            <a:ext cx="6803552" cy="448654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A93B24-764E-480E-A19E-3D37AB916DB0}"/>
              </a:ext>
            </a:extLst>
          </p:cNvPr>
          <p:cNvSpPr txBox="1"/>
          <p:nvPr/>
        </p:nvSpPr>
        <p:spPr>
          <a:xfrm>
            <a:off x="662479" y="1538243"/>
            <a:ext cx="4246932" cy="489364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Relevant for many conditions including: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Asthma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COPD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Cardiac/Heart Health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Hypertension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Diabetes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General/Family Practice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OBGYN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Pediatrics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Preventative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Many other specialties</a:t>
            </a:r>
          </a:p>
        </p:txBody>
      </p:sp>
    </p:spTree>
    <p:extLst>
      <p:ext uri="{BB962C8B-B14F-4D97-AF65-F5344CB8AC3E}">
        <p14:creationId xmlns:p14="http://schemas.microsoft.com/office/powerpoint/2010/main" val="1377029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Branded Category Exclusive Ad Placement</a:t>
            </a:r>
          </a:p>
        </p:txBody>
      </p:sp>
      <p:pic>
        <p:nvPicPr>
          <p:cNvPr id="6" name="Content Placeholder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957160AE-3A69-4FB1-B8BF-367B93037A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60712" y="1532775"/>
            <a:ext cx="7027613" cy="4352925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A924ED-CEF5-4E5F-BDBC-45ECF2A10DAD}"/>
              </a:ext>
            </a:extLst>
          </p:cNvPr>
          <p:cNvSpPr txBox="1"/>
          <p:nvPr/>
        </p:nvSpPr>
        <p:spPr>
          <a:xfrm>
            <a:off x="600075" y="1842029"/>
            <a:ext cx="4800600" cy="40436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Branded Banner Ad</a:t>
            </a:r>
          </a:p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Mobile extensions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Category Exclusive</a:t>
            </a:r>
          </a:p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3</a:t>
            </a:r>
            <a:r>
              <a:rPr kumimoji="0" lang="en-US" sz="22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RD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 Quarter 2022 Rollout</a:t>
            </a:r>
          </a:p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Right of First Refusal for 2023</a:t>
            </a:r>
          </a:p>
          <a:p>
            <a:pPr marL="285750" marR="0" lvl="0" indent="-28575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More to come</a:t>
            </a:r>
          </a:p>
        </p:txBody>
      </p:sp>
    </p:spTree>
    <p:extLst>
      <p:ext uri="{BB962C8B-B14F-4D97-AF65-F5344CB8AC3E}">
        <p14:creationId xmlns:p14="http://schemas.microsoft.com/office/powerpoint/2010/main" val="133832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DAB42522-ADDA-4E47-AD1C-8476BBCC5DB8}"/>
              </a:ext>
            </a:extLst>
          </p:cNvPr>
          <p:cNvSpPr txBox="1">
            <a:spLocks/>
          </p:cNvSpPr>
          <p:nvPr/>
        </p:nvSpPr>
        <p:spPr>
          <a:xfrm>
            <a:off x="4915790" y="4543409"/>
            <a:ext cx="3613720" cy="1341073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155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Willowbrook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 Blvd., Wayne, NJ 07470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973-706-6938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wrobbins@constant-media.com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Libre Franklin" pitchFamily="2" charset="0"/>
                <a:ea typeface="Roboto" panose="02000000000000000000" pitchFamily="2" charset="0"/>
              </a:rPr>
              <a:t>www.constant-media.com</a:t>
            </a:r>
          </a:p>
        </p:txBody>
      </p:sp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39FD078D-6847-4296-99CF-CA13FA434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182" y="1712182"/>
            <a:ext cx="5151118" cy="19014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C7ABF49-8D94-4668-8AB6-4259F53322C4}"/>
              </a:ext>
            </a:extLst>
          </p:cNvPr>
          <p:cNvSpPr txBox="1"/>
          <p:nvPr/>
        </p:nvSpPr>
        <p:spPr>
          <a:xfrm>
            <a:off x="3867778" y="3613666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Enhancing The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6581C1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Patient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/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Physician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Dialogue</a:t>
            </a:r>
          </a:p>
        </p:txBody>
      </p:sp>
    </p:spTree>
    <p:extLst>
      <p:ext uri="{BB962C8B-B14F-4D97-AF65-F5344CB8AC3E}">
        <p14:creationId xmlns:p14="http://schemas.microsoft.com/office/powerpoint/2010/main" val="381496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547594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dirty="0"/>
              <a:t>Wait No More!  ~ In Flight Research Innovation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3AE16A7-71A9-43E6-9AB3-A32052326AF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4251" y="2200665"/>
            <a:ext cx="3072571" cy="132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89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477" y="71120"/>
            <a:ext cx="10247723" cy="1156996"/>
          </a:xfrm>
        </p:spPr>
        <p:txBody>
          <a:bodyPr/>
          <a:lstStyle/>
          <a:p>
            <a:r>
              <a:rPr lang="en-US" sz="3200" dirty="0"/>
              <a:t>The Team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16</a:t>
            </a:fld>
            <a:endParaRPr lang="en-US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1357D6-13F1-564C-B455-2D1767B7A4F0}"/>
              </a:ext>
            </a:extLst>
          </p:cNvPr>
          <p:cNvSpPr txBox="1"/>
          <p:nvPr/>
        </p:nvSpPr>
        <p:spPr>
          <a:xfrm>
            <a:off x="6023114" y="4452729"/>
            <a:ext cx="34687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US" sz="1600" b="1" dirty="0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Steven </a:t>
            </a:r>
            <a:r>
              <a:rPr lang="en-US" sz="1600" b="1" dirty="0" err="1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Blahut</a:t>
            </a:r>
            <a:r>
              <a:rPr lang="en-US" sz="1600" b="1" dirty="0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, PhD</a:t>
            </a:r>
          </a:p>
          <a:p>
            <a:pPr algn="ctr" fontAlgn="base"/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Vice President,  </a:t>
            </a:r>
            <a:b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Research &amp; Analytics</a:t>
            </a:r>
          </a:p>
          <a:p>
            <a:pPr algn="ctr"/>
            <a:endParaRPr lang="en-US" dirty="0">
              <a:latin typeface="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6940BF-6764-4A43-B5F0-30D1D3DBD68B}"/>
              </a:ext>
            </a:extLst>
          </p:cNvPr>
          <p:cNvSpPr txBox="1"/>
          <p:nvPr/>
        </p:nvSpPr>
        <p:spPr>
          <a:xfrm>
            <a:off x="3190460" y="4452729"/>
            <a:ext cx="249472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US" sz="1600" b="1" dirty="0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Donna Barker</a:t>
            </a:r>
          </a:p>
          <a:p>
            <a:pPr algn="ctr" fontAlgn="base"/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Vice President,</a:t>
            </a:r>
            <a:b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Head of Marketing &amp; Communications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09D54F9-CE68-774A-931B-12D7560868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286171" y="2116306"/>
            <a:ext cx="2220108" cy="2220108"/>
          </a:xfrm>
          <a:prstGeom prst="ellipse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700137-A66E-2047-8896-B5A09CB720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75415" y="2116306"/>
            <a:ext cx="2220108" cy="222010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991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96A233C-C895-1E42-8078-8F6F901D3A0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148575"/>
            <a:ext cx="4047744" cy="4895385"/>
          </a:xfrm>
        </p:spPr>
      </p:pic>
      <p:pic>
        <p:nvPicPr>
          <p:cNvPr id="10" name="Picture Placeholder 7">
            <a:extLst>
              <a:ext uri="{FF2B5EF4-FFF2-40B4-BE49-F238E27FC236}">
                <a16:creationId xmlns:a16="http://schemas.microsoft.com/office/drawing/2014/main" id="{FD05C264-5359-864F-B7C5-E05B40054D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3776" y="1148575"/>
            <a:ext cx="4078224" cy="4895385"/>
          </a:xfrm>
          <a:prstGeom prst="rect">
            <a:avLst/>
          </a:prstGeo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</p:pic>
      <p:pic>
        <p:nvPicPr>
          <p:cNvPr id="13" name="Picture Placeholder 7">
            <a:extLst>
              <a:ext uri="{FF2B5EF4-FFF2-40B4-BE49-F238E27FC236}">
                <a16:creationId xmlns:a16="http://schemas.microsoft.com/office/drawing/2014/main" id="{2DD78D67-B2DC-454E-99B8-C74A393729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35552" y="1148575"/>
            <a:ext cx="4078224" cy="4895385"/>
          </a:xfrm>
          <a:prstGeom prst="rect">
            <a:avLst/>
          </a:prstGeo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D9C434-2D43-4BE4-83A5-839D75A86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8312" y="5715373"/>
            <a:ext cx="5181391" cy="565899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17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Intelligence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6BD614-32A6-9341-9C9F-24673D0F2106}"/>
              </a:ext>
            </a:extLst>
          </p:cNvPr>
          <p:cNvSpPr txBox="1"/>
          <p:nvPr/>
        </p:nvSpPr>
        <p:spPr>
          <a:xfrm>
            <a:off x="1349237" y="5818569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Libre Franklin" pitchFamily="2" charset="77"/>
                <a:cs typeface="Arial" panose="020B0604020202020204" pitchFamily="34" charset="0"/>
              </a:rPr>
              <a:t>Knowledge empowers your marketing plans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24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DC66635A-671D-1049-8FB6-D5E10C5E76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48031" y="2772410"/>
            <a:ext cx="10438127" cy="22309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477" y="71120"/>
            <a:ext cx="10247723" cy="1156996"/>
          </a:xfrm>
        </p:spPr>
        <p:txBody>
          <a:bodyPr/>
          <a:lstStyle/>
          <a:p>
            <a:r>
              <a:rPr lang="en-US" sz="3200" dirty="0"/>
              <a:t>In-Flight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60635-2A7E-4BA2-9497-B91D0DEB5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4436" y="5323513"/>
            <a:ext cx="5112044" cy="82328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177DB0"/>
                </a:solidFill>
              </a:rPr>
              <a:t>Rather than finding out at month 11 that your </a:t>
            </a:r>
            <a:br>
              <a:rPr lang="en-US" dirty="0">
                <a:solidFill>
                  <a:srgbClr val="177DB0"/>
                </a:solidFill>
              </a:rPr>
            </a:br>
            <a:r>
              <a:rPr lang="en-US" dirty="0">
                <a:solidFill>
                  <a:srgbClr val="177DB0"/>
                </a:solidFill>
              </a:rPr>
              <a:t>9-month program is effective we can find out while </a:t>
            </a:r>
            <a:br>
              <a:rPr lang="en-US" dirty="0">
                <a:solidFill>
                  <a:srgbClr val="177DB0"/>
                </a:solidFill>
              </a:rPr>
            </a:br>
            <a:r>
              <a:rPr lang="en-US" dirty="0">
                <a:solidFill>
                  <a:srgbClr val="177DB0"/>
                </a:solidFill>
              </a:rPr>
              <a:t>it is still being executed ( e.g., month 4 or 5)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18</a:t>
            </a:fld>
            <a:endParaRPr lang="en-US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D6D7C1-5FEB-004A-9413-21896658FC3A}"/>
              </a:ext>
            </a:extLst>
          </p:cNvPr>
          <p:cNvSpPr txBox="1"/>
          <p:nvPr/>
        </p:nvSpPr>
        <p:spPr>
          <a:xfrm>
            <a:off x="863600" y="1889760"/>
            <a:ext cx="49784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Programs go on for 6+ months and we don’t measure the efficacy until after they are done</a:t>
            </a:r>
          </a:p>
          <a:p>
            <a:endParaRPr lang="en-US" dirty="0">
              <a:solidFill>
                <a:srgbClr val="177DB0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E8C0B9-EAB9-1A40-8435-71ACBBABCE9C}"/>
              </a:ext>
            </a:extLst>
          </p:cNvPr>
          <p:cNvCxnSpPr>
            <a:cxnSpLocks/>
          </p:cNvCxnSpPr>
          <p:nvPr/>
        </p:nvCxnSpPr>
        <p:spPr>
          <a:xfrm flipV="1">
            <a:off x="990600" y="2509961"/>
            <a:ext cx="0" cy="416119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3B0E6AC0-C95A-014A-92BD-3A178F230D8A}"/>
              </a:ext>
            </a:extLst>
          </p:cNvPr>
          <p:cNvSpPr txBox="1"/>
          <p:nvPr/>
        </p:nvSpPr>
        <p:spPr>
          <a:xfrm>
            <a:off x="6543040" y="1666240"/>
            <a:ext cx="4267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177DB0"/>
                </a:solidFill>
                <a:latin typeface="Libre Franklin" pitchFamily="2" charset="77"/>
                <a:cs typeface="Arial" panose="020B0604020202020204" pitchFamily="34" charset="0"/>
              </a:rPr>
              <a:t>We invented a new way to leverage medical claims data to gauge performance while the program is being executed</a:t>
            </a:r>
          </a:p>
          <a:p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338BD8-F64F-6145-A8FC-DFF9975229C4}"/>
              </a:ext>
            </a:extLst>
          </p:cNvPr>
          <p:cNvCxnSpPr>
            <a:cxnSpLocks/>
          </p:cNvCxnSpPr>
          <p:nvPr/>
        </p:nvCxnSpPr>
        <p:spPr>
          <a:xfrm flipV="1">
            <a:off x="4871720" y="4084761"/>
            <a:ext cx="0" cy="1106999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F4F6BB-4978-FD4B-B105-09EAB3B68955}"/>
              </a:ext>
            </a:extLst>
          </p:cNvPr>
          <p:cNvCxnSpPr>
            <a:cxnSpLocks/>
          </p:cNvCxnSpPr>
          <p:nvPr/>
        </p:nvCxnSpPr>
        <p:spPr>
          <a:xfrm flipV="1">
            <a:off x="6720840" y="2529840"/>
            <a:ext cx="0" cy="995680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627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477" y="71120"/>
            <a:ext cx="10247723" cy="1156996"/>
          </a:xfrm>
        </p:spPr>
        <p:txBody>
          <a:bodyPr/>
          <a:lstStyle/>
          <a:p>
            <a:r>
              <a:rPr lang="en-US" sz="3200" dirty="0"/>
              <a:t>The New Approach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19</a:t>
            </a:fld>
            <a:endParaRPr lang="en-US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55A854-C6A5-4B2B-99FF-9ECA34426761}"/>
              </a:ext>
            </a:extLst>
          </p:cNvPr>
          <p:cNvSpPr txBox="1"/>
          <p:nvPr/>
        </p:nvSpPr>
        <p:spPr>
          <a:xfrm>
            <a:off x="1849142" y="1421220"/>
            <a:ext cx="8734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187DB1"/>
                </a:solidFill>
              </a:rPr>
              <a:t>Your brand’s results–familiar approach… Just faster!</a:t>
            </a:r>
          </a:p>
        </p:txBody>
      </p:sp>
      <p:pic>
        <p:nvPicPr>
          <p:cNvPr id="5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B1BBD1D7-EFCB-AA42-B31C-A6E92F0D1B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8492" y="3122212"/>
            <a:ext cx="11569149" cy="181055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94064E-F458-EC42-9FB7-9FAC381C1B95}"/>
              </a:ext>
            </a:extLst>
          </p:cNvPr>
          <p:cNvCxnSpPr>
            <a:cxnSpLocks/>
          </p:cNvCxnSpPr>
          <p:nvPr/>
        </p:nvCxnSpPr>
        <p:spPr>
          <a:xfrm flipV="1">
            <a:off x="2992120" y="2814761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5784C9-220B-D742-A634-CB5754536C34}"/>
              </a:ext>
            </a:extLst>
          </p:cNvPr>
          <p:cNvCxnSpPr>
            <a:cxnSpLocks/>
          </p:cNvCxnSpPr>
          <p:nvPr/>
        </p:nvCxnSpPr>
        <p:spPr>
          <a:xfrm flipV="1">
            <a:off x="4217946" y="4149257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953A78-D9D5-E146-939A-87B9B41D55F8}"/>
              </a:ext>
            </a:extLst>
          </p:cNvPr>
          <p:cNvCxnSpPr>
            <a:cxnSpLocks/>
          </p:cNvCxnSpPr>
          <p:nvPr/>
        </p:nvCxnSpPr>
        <p:spPr>
          <a:xfrm flipV="1">
            <a:off x="5480215" y="2814761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7FF0398-980D-D441-8A0C-461F521B392C}"/>
              </a:ext>
            </a:extLst>
          </p:cNvPr>
          <p:cNvCxnSpPr>
            <a:cxnSpLocks/>
          </p:cNvCxnSpPr>
          <p:nvPr/>
        </p:nvCxnSpPr>
        <p:spPr>
          <a:xfrm flipV="1">
            <a:off x="6732547" y="4149257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53F0CE1-6DC6-8B40-A281-4CFB473DED55}"/>
              </a:ext>
            </a:extLst>
          </p:cNvPr>
          <p:cNvSpPr txBox="1"/>
          <p:nvPr/>
        </p:nvSpPr>
        <p:spPr>
          <a:xfrm>
            <a:off x="2316262" y="2380090"/>
            <a:ext cx="1321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77DB0"/>
                </a:solidFill>
              </a:rPr>
              <a:t>Look-in #1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BB2377-8EE7-1A41-9FFD-0AC3DE0DEE59}"/>
              </a:ext>
            </a:extLst>
          </p:cNvPr>
          <p:cNvSpPr txBox="1"/>
          <p:nvPr/>
        </p:nvSpPr>
        <p:spPr>
          <a:xfrm>
            <a:off x="4834175" y="2380090"/>
            <a:ext cx="1321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77DB0"/>
                </a:solidFill>
              </a:rPr>
              <a:t>Look-in #2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7CFE23-92B2-394A-8544-068AF1577D7E}"/>
              </a:ext>
            </a:extLst>
          </p:cNvPr>
          <p:cNvSpPr txBox="1"/>
          <p:nvPr/>
        </p:nvSpPr>
        <p:spPr>
          <a:xfrm>
            <a:off x="3393000" y="5530796"/>
            <a:ext cx="1636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77DB0"/>
                </a:solidFill>
              </a:rPr>
              <a:t>Read-out #1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7EA1DB6-75CD-3A49-91F8-77EE7BBDD0C0}"/>
              </a:ext>
            </a:extLst>
          </p:cNvPr>
          <p:cNvSpPr txBox="1"/>
          <p:nvPr/>
        </p:nvSpPr>
        <p:spPr>
          <a:xfrm>
            <a:off x="5851279" y="5530796"/>
            <a:ext cx="1636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77DB0"/>
                </a:solidFill>
              </a:rPr>
              <a:t>Read-out #2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401F562-2515-C044-999F-26B2CE8E540B}"/>
              </a:ext>
            </a:extLst>
          </p:cNvPr>
          <p:cNvCxnSpPr>
            <a:cxnSpLocks/>
          </p:cNvCxnSpPr>
          <p:nvPr/>
        </p:nvCxnSpPr>
        <p:spPr>
          <a:xfrm flipV="1">
            <a:off x="8008067" y="2814761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9F00715-5246-F74E-865C-2509673D53F3}"/>
              </a:ext>
            </a:extLst>
          </p:cNvPr>
          <p:cNvCxnSpPr>
            <a:cxnSpLocks/>
          </p:cNvCxnSpPr>
          <p:nvPr/>
        </p:nvCxnSpPr>
        <p:spPr>
          <a:xfrm flipV="1">
            <a:off x="9260399" y="4212204"/>
            <a:ext cx="0" cy="1341783"/>
          </a:xfrm>
          <a:prstGeom prst="line">
            <a:avLst/>
          </a:prstGeom>
          <a:ln w="9525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0A90C7C-C133-B548-888B-89DA98700CF3}"/>
              </a:ext>
            </a:extLst>
          </p:cNvPr>
          <p:cNvSpPr txBox="1"/>
          <p:nvPr/>
        </p:nvSpPr>
        <p:spPr>
          <a:xfrm>
            <a:off x="7024096" y="2214437"/>
            <a:ext cx="1732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SECOND OPTION</a:t>
            </a:r>
            <a:br>
              <a:rPr lang="en-US" dirty="0">
                <a:solidFill>
                  <a:srgbClr val="177DB0"/>
                </a:solidFill>
              </a:rPr>
            </a:br>
            <a:r>
              <a:rPr lang="en-US" dirty="0">
                <a:solidFill>
                  <a:srgbClr val="177DB0"/>
                </a:solidFill>
              </a:rPr>
              <a:t>Look-in #2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7AE6B47-3482-DB40-AF2C-B37BFB8ABE5E}"/>
              </a:ext>
            </a:extLst>
          </p:cNvPr>
          <p:cNvSpPr txBox="1"/>
          <p:nvPr/>
        </p:nvSpPr>
        <p:spPr>
          <a:xfrm>
            <a:off x="8438765" y="5593743"/>
            <a:ext cx="16366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SECOND OPTION</a:t>
            </a:r>
            <a:br>
              <a:rPr lang="en-US" dirty="0">
                <a:solidFill>
                  <a:srgbClr val="177DB0"/>
                </a:solidFill>
              </a:rPr>
            </a:br>
            <a:r>
              <a:rPr lang="en-US" dirty="0">
                <a:solidFill>
                  <a:srgbClr val="177DB0"/>
                </a:solidFill>
              </a:rPr>
              <a:t>Read-out #2</a:t>
            </a:r>
          </a:p>
        </p:txBody>
      </p:sp>
    </p:spTree>
    <p:extLst>
      <p:ext uri="{BB962C8B-B14F-4D97-AF65-F5344CB8AC3E}">
        <p14:creationId xmlns:p14="http://schemas.microsoft.com/office/powerpoint/2010/main" val="107399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40A88E31-938B-F54C-8361-722608FCE2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137867"/>
            <a:ext cx="9839739" cy="5720133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D9C434-2D43-4BE4-83A5-839D75A86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72697" y="4935598"/>
            <a:ext cx="4702629" cy="924875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     #HealthMonitorDifference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20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Pioneer</a:t>
            </a:r>
          </a:p>
        </p:txBody>
      </p:sp>
    </p:spTree>
    <p:extLst>
      <p:ext uri="{BB962C8B-B14F-4D97-AF65-F5344CB8AC3E}">
        <p14:creationId xmlns:p14="http://schemas.microsoft.com/office/powerpoint/2010/main" val="281344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547594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dirty="0"/>
              <a:t>Navigator Ads: Guiding Patients to Point of Care 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11BF6-DD11-4610-86AE-37C9A53F3D1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29783" y="2616447"/>
            <a:ext cx="3201508" cy="49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26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Patients Care About Provider Directories?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D9C434-2D43-4BE4-83A5-839D75A86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403406"/>
            <a:ext cx="10674222" cy="88590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dirty="0"/>
              <a:t>Brands that Streamline Access Win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A national survey of 1,000+ healthcare consumers, published in Feb 2022 by Press Ganey, revealed heightened consumer expectations and information needs from pharma brands.</a:t>
            </a:r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22</a:t>
            </a:fld>
            <a:endParaRPr lang="en-US" noProof="0" dirty="0"/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59E45C3E-C24D-43BC-AA08-1AC50403A3A3}"/>
              </a:ext>
            </a:extLst>
          </p:cNvPr>
          <p:cNvSpPr txBox="1">
            <a:spLocks/>
          </p:cNvSpPr>
          <p:nvPr/>
        </p:nvSpPr>
        <p:spPr>
          <a:xfrm>
            <a:off x="522514" y="3014923"/>
            <a:ext cx="10420469" cy="254675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60492E91-DA1F-498C-9307-E602710724BE}"/>
              </a:ext>
            </a:extLst>
          </p:cNvPr>
          <p:cNvSpPr txBox="1">
            <a:spLocks/>
          </p:cNvSpPr>
          <p:nvPr/>
        </p:nvSpPr>
        <p:spPr>
          <a:xfrm>
            <a:off x="1027339" y="3283365"/>
            <a:ext cx="8373836" cy="88590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/>
              <a:t>Nearly 90% of respondents indicated they want life sciences websites to include provider directories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83% said they’d be more likely to use or recommend a brand website that has a provider directory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109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 Built a Provider Directory on Brand.com… Now What?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23</a:t>
            </a:fld>
            <a:endParaRPr lang="en-US" noProof="0" dirty="0"/>
          </a:p>
        </p:txBody>
      </p:sp>
      <p:pic>
        <p:nvPicPr>
          <p:cNvPr id="7" name="Picture 2" descr="Feld der Träume (1989) | MUBI">
            <a:extLst>
              <a:ext uri="{FF2B5EF4-FFF2-40B4-BE49-F238E27FC236}">
                <a16:creationId xmlns:a16="http://schemas.microsoft.com/office/drawing/2014/main" id="{4C080216-ED5F-4AC3-995A-BB09F2E5C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66" y="1350140"/>
            <a:ext cx="8562392" cy="481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930B16-6866-4920-BEA3-D37622587B66}"/>
              </a:ext>
            </a:extLst>
          </p:cNvPr>
          <p:cNvSpPr txBox="1"/>
          <p:nvPr/>
        </p:nvSpPr>
        <p:spPr>
          <a:xfrm>
            <a:off x="1590666" y="1466850"/>
            <a:ext cx="856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spc="180" dirty="0">
                <a:solidFill>
                  <a:schemeClr val="bg1"/>
                </a:solidFill>
                <a:effectLst>
                  <a:glow rad="76200">
                    <a:schemeClr val="tx1"/>
                  </a:glow>
                </a:effectLst>
                <a:latin typeface="Libre Franklin" pitchFamily="2" charset="77"/>
                <a:cs typeface="Arial" panose="020B0604020202020204" pitchFamily="34" charset="0"/>
              </a:rPr>
              <a:t>IF YOU BUILD 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1D2F1E-52F2-4F48-863C-B508D97028F9}"/>
              </a:ext>
            </a:extLst>
          </p:cNvPr>
          <p:cNvSpPr txBox="1"/>
          <p:nvPr/>
        </p:nvSpPr>
        <p:spPr>
          <a:xfrm>
            <a:off x="1590666" y="4800600"/>
            <a:ext cx="8562391" cy="12557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spc="180" dirty="0">
                <a:solidFill>
                  <a:schemeClr val="bg1"/>
                </a:solidFill>
                <a:effectLst>
                  <a:glow rad="76200">
                    <a:schemeClr val="tx1"/>
                  </a:glow>
                </a:effectLst>
                <a:latin typeface="Libre Franklin" pitchFamily="2" charset="77"/>
                <a:cs typeface="Arial" panose="020B0604020202020204" pitchFamily="34" charset="0"/>
              </a:rPr>
              <a:t>YOU WILL NEED TO ENGAGE IN ONE        OR MORE PROMOTIONAL STRATEGIES   IN ORDER TO EARN TRAFFIC</a:t>
            </a:r>
          </a:p>
        </p:txBody>
      </p:sp>
    </p:spTree>
    <p:extLst>
      <p:ext uri="{BB962C8B-B14F-4D97-AF65-F5344CB8AC3E}">
        <p14:creationId xmlns:p14="http://schemas.microsoft.com/office/powerpoint/2010/main" val="335307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Navigating the Path to Point of Care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24</a:t>
            </a:fld>
            <a:endParaRPr lang="en-US" noProof="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60A7D42-1E3C-4062-9F47-EA7D8AC41B7B}"/>
              </a:ext>
            </a:extLst>
          </p:cNvPr>
          <p:cNvGrpSpPr>
            <a:grpSpLocks noChangeAspect="1"/>
          </p:cNvGrpSpPr>
          <p:nvPr/>
        </p:nvGrpSpPr>
        <p:grpSpPr>
          <a:xfrm>
            <a:off x="154437" y="3533775"/>
            <a:ext cx="4806959" cy="2766547"/>
            <a:chOff x="297308" y="3415202"/>
            <a:chExt cx="5083356" cy="2925621"/>
          </a:xfrm>
        </p:grpSpPr>
        <p:pic>
          <p:nvPicPr>
            <p:cNvPr id="12" name="Picture 11" descr="A screenshot of a computer screen&#10;&#10;Description automatically generated">
              <a:extLst>
                <a:ext uri="{FF2B5EF4-FFF2-40B4-BE49-F238E27FC236}">
                  <a16:creationId xmlns:a16="http://schemas.microsoft.com/office/drawing/2014/main" id="{BDA173D7-692A-448D-BFF7-0ECD830DE9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308" y="3415202"/>
              <a:ext cx="5083356" cy="2925621"/>
            </a:xfrm>
            <a:prstGeom prst="rect">
              <a:avLst/>
            </a:prstGeom>
          </p:spPr>
        </p:pic>
        <p:graphicFrame>
          <p:nvGraphicFramePr>
            <p:cNvPr id="15" name="Object 14">
              <a:extLst>
                <a:ext uri="{FF2B5EF4-FFF2-40B4-BE49-F238E27FC236}">
                  <a16:creationId xmlns:a16="http://schemas.microsoft.com/office/drawing/2014/main" id="{512B4DB2-A43C-429B-A607-6FA6D81CFFEE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160269" y="3597746"/>
            <a:ext cx="3449055" cy="23186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54" name="Bitmap Image" r:id="rId4" imgW="14409360" imgH="9700200" progId="Paint.Picture.1">
                    <p:embed/>
                  </p:oleObj>
                </mc:Choice>
                <mc:Fallback>
                  <p:oleObj name="Bitmap Image" r:id="rId4" imgW="14409360" imgH="9700200" progId="Paint.Picture.1">
                    <p:embed/>
                    <p:pic>
                      <p:nvPicPr>
                        <p:cNvPr id="15" name="Object 14">
                          <a:extLst>
                            <a:ext uri="{FF2B5EF4-FFF2-40B4-BE49-F238E27FC236}">
                              <a16:creationId xmlns:a16="http://schemas.microsoft.com/office/drawing/2014/main" id="{512B4DB2-A43C-429B-A607-6FA6D81CFFEE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160269" y="3597746"/>
                          <a:ext cx="3449055" cy="2318618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13">
              <a:extLst>
                <a:ext uri="{FF2B5EF4-FFF2-40B4-BE49-F238E27FC236}">
                  <a16:creationId xmlns:a16="http://schemas.microsoft.com/office/drawing/2014/main" id="{46E86699-4F4C-4357-B3C4-D4A4426F4803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203421" y="3856658"/>
            <a:ext cx="3069540" cy="789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55" name="Bitmap Image" r:id="rId6" imgW="11102400" imgH="2857680" progId="Paint.Picture.1">
                    <p:embed/>
                  </p:oleObj>
                </mc:Choice>
                <mc:Fallback>
                  <p:oleObj name="Bitmap Image" r:id="rId6" imgW="11102400" imgH="2857680" progId="Paint.Picture.1">
                    <p:embed/>
                    <p:pic>
                      <p:nvPicPr>
                        <p:cNvPr id="14" name="Object 13">
                          <a:extLst>
                            <a:ext uri="{FF2B5EF4-FFF2-40B4-BE49-F238E27FC236}">
                              <a16:creationId xmlns:a16="http://schemas.microsoft.com/office/drawing/2014/main" id="{46E86699-4F4C-4357-B3C4-D4A4426F4803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203421" y="3856658"/>
                          <a:ext cx="3069540" cy="789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7C29AF73-8FDC-4E3D-8955-4E7D4AE90274}"/>
              </a:ext>
            </a:extLst>
          </p:cNvPr>
          <p:cNvSpPr/>
          <p:nvPr/>
        </p:nvSpPr>
        <p:spPr>
          <a:xfrm rot="16593154">
            <a:off x="3653221" y="3042043"/>
            <a:ext cx="1337664" cy="1569583"/>
          </a:xfrm>
          <a:prstGeom prst="triangle">
            <a:avLst>
              <a:gd name="adj" fmla="val 16887"/>
            </a:avLst>
          </a:prstGeom>
          <a:solidFill>
            <a:schemeClr val="bg2">
              <a:lumMod val="7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Object 15">
            <a:extLst>
              <a:ext uri="{FF2B5EF4-FFF2-40B4-BE49-F238E27FC236}">
                <a16:creationId xmlns:a16="http://schemas.microsoft.com/office/drawing/2014/main" id="{5A673BE3-EA5A-4230-A9A1-7ECBBA1292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99116" y="3150750"/>
          <a:ext cx="7045488" cy="1813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6" name="Bitmap Image" r:id="rId8" imgW="11102400" imgH="2857680" progId="Paint.Picture.1">
                  <p:embed/>
                </p:oleObj>
              </mc:Choice>
              <mc:Fallback>
                <p:oleObj name="Bitmap Image" r:id="rId8" imgW="11102400" imgH="2857680" progId="Paint.Picture.1">
                  <p:embed/>
                  <p:pic>
                    <p:nvPicPr>
                      <p:cNvPr id="16" name="Object 15">
                        <a:extLst>
                          <a:ext uri="{FF2B5EF4-FFF2-40B4-BE49-F238E27FC236}">
                            <a16:creationId xmlns:a16="http://schemas.microsoft.com/office/drawing/2014/main" id="{5A673BE3-EA5A-4230-A9A1-7ECBBA1292B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99116" y="3150750"/>
                        <a:ext cx="7045488" cy="1813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635947E1-61B8-48CC-BA4D-6AC119A40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403406"/>
            <a:ext cx="11095964" cy="88590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dirty="0"/>
              <a:t>Navigator Ads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Combine the targeted reach of programmatic media with the utility of your provider directory!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561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Provider Listings with Actionable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25</a:t>
            </a:fld>
            <a:endParaRPr lang="en-US" noProof="0" dirty="0"/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647D96AD-BE69-4F35-8398-3DD4BBEA28AC}"/>
              </a:ext>
            </a:extLst>
          </p:cNvPr>
          <p:cNvSpPr txBox="1">
            <a:spLocks/>
          </p:cNvSpPr>
          <p:nvPr/>
        </p:nvSpPr>
        <p:spPr>
          <a:xfrm>
            <a:off x="8354972" y="2488350"/>
            <a:ext cx="3404925" cy="3365798"/>
          </a:xfrm>
          <a:prstGeom prst="rect">
            <a:avLst/>
          </a:prstGeom>
        </p:spPr>
        <p:txBody>
          <a:bodyPr/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" indent="0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None/>
            </a:pPr>
            <a:r>
              <a:rPr lang="en-US" sz="2000" dirty="0"/>
              <a:t>Custom Features:</a:t>
            </a:r>
          </a:p>
          <a:p>
            <a:pPr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000" dirty="0"/>
              <a:t>Click to call</a:t>
            </a:r>
          </a:p>
          <a:p>
            <a:pPr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000" dirty="0"/>
              <a:t>Interactive Maps</a:t>
            </a:r>
          </a:p>
          <a:p>
            <a:pPr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000" dirty="0"/>
              <a:t>In-Ad Directory Search</a:t>
            </a:r>
          </a:p>
          <a:p>
            <a:pPr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000" dirty="0"/>
              <a:t>Click to Schedule Appt</a:t>
            </a:r>
          </a:p>
          <a:p>
            <a:pPr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7FDBBE-FB7E-46B3-A021-F82CAB508947}"/>
              </a:ext>
            </a:extLst>
          </p:cNvPr>
          <p:cNvSpPr txBox="1"/>
          <p:nvPr/>
        </p:nvSpPr>
        <p:spPr>
          <a:xfrm>
            <a:off x="1088226" y="2231908"/>
            <a:ext cx="2041273" cy="276999"/>
          </a:xfrm>
          <a:prstGeom prst="rect">
            <a:avLst/>
          </a:prstGeom>
          <a:solidFill>
            <a:srgbClr val="177DB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Libre Franklin" pitchFamily="2" charset="77"/>
                <a:cs typeface="Arial" panose="020B0604020202020204" pitchFamily="34" charset="0"/>
              </a:rPr>
              <a:t>Listings Mode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BC39A7-D965-4838-900E-BA287705814E}"/>
              </a:ext>
            </a:extLst>
          </p:cNvPr>
          <p:cNvSpPr txBox="1"/>
          <p:nvPr/>
        </p:nvSpPr>
        <p:spPr>
          <a:xfrm>
            <a:off x="5914741" y="2231908"/>
            <a:ext cx="2041273" cy="276999"/>
          </a:xfrm>
          <a:prstGeom prst="rect">
            <a:avLst/>
          </a:prstGeom>
          <a:solidFill>
            <a:srgbClr val="177DB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Libre Franklin" pitchFamily="2" charset="77"/>
                <a:cs typeface="Arial" panose="020B0604020202020204" pitchFamily="34" charset="0"/>
              </a:rPr>
              <a:t>Map Mode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C2A137C-25FF-4D03-BDA6-95A1B67596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226" y="2539928"/>
            <a:ext cx="2031424" cy="410972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D26370F-FFC5-4C24-8893-DDC541AD6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4742" y="2539928"/>
            <a:ext cx="2031424" cy="410972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CB685B7-B07A-4316-9DB8-3753D9301464}"/>
              </a:ext>
            </a:extLst>
          </p:cNvPr>
          <p:cNvSpPr txBox="1"/>
          <p:nvPr/>
        </p:nvSpPr>
        <p:spPr>
          <a:xfrm>
            <a:off x="3587360" y="2923153"/>
            <a:ext cx="1839310" cy="692497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00" dirty="0"/>
              <a:t>Branded or White</a:t>
            </a:r>
          </a:p>
          <a:p>
            <a:pPr algn="ctr"/>
            <a:r>
              <a:rPr lang="en-US" sz="1300" dirty="0"/>
              <a:t>Label directory </a:t>
            </a:r>
          </a:p>
          <a:p>
            <a:pPr algn="ctr"/>
            <a:endParaRPr lang="en-US" sz="13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32F1B5-476E-4980-8C39-01A4D27AE40E}"/>
              </a:ext>
            </a:extLst>
          </p:cNvPr>
          <p:cNvSpPr txBox="1"/>
          <p:nvPr/>
        </p:nvSpPr>
        <p:spPr>
          <a:xfrm>
            <a:off x="3539220" y="3725314"/>
            <a:ext cx="1933088" cy="492443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00" dirty="0"/>
              <a:t>Curated Physician Listings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892F09B-9F09-4DE9-83F3-D9231CC3D275}"/>
              </a:ext>
            </a:extLst>
          </p:cNvPr>
          <p:cNvSpPr txBox="1"/>
          <p:nvPr/>
        </p:nvSpPr>
        <p:spPr>
          <a:xfrm>
            <a:off x="3587360" y="4850904"/>
            <a:ext cx="1839310" cy="29238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00" dirty="0"/>
              <a:t>Click-to-Call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C047D26-F6EE-4ED3-899F-4152E146F6E0}"/>
              </a:ext>
            </a:extLst>
          </p:cNvPr>
          <p:cNvSpPr txBox="1"/>
          <p:nvPr/>
        </p:nvSpPr>
        <p:spPr>
          <a:xfrm>
            <a:off x="3587360" y="5342078"/>
            <a:ext cx="1918576" cy="29238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00" dirty="0"/>
              <a:t>Nearby Physicians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D97248-1542-460E-924E-1436B0AD27BC}"/>
              </a:ext>
            </a:extLst>
          </p:cNvPr>
          <p:cNvSpPr txBox="1"/>
          <p:nvPr/>
        </p:nvSpPr>
        <p:spPr>
          <a:xfrm>
            <a:off x="3587360" y="6144775"/>
            <a:ext cx="1918576" cy="492443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00" dirty="0"/>
              <a:t>Standard Brand</a:t>
            </a:r>
          </a:p>
          <a:p>
            <a:pPr algn="ctr"/>
            <a:r>
              <a:rPr lang="en-US" sz="1300" dirty="0"/>
              <a:t>300x50 Creative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50CDE7C-8D42-4395-9A5D-BB3B1F0C04FA}"/>
              </a:ext>
            </a:extLst>
          </p:cNvPr>
          <p:cNvCxnSpPr>
            <a:cxnSpLocks/>
          </p:cNvCxnSpPr>
          <p:nvPr/>
        </p:nvCxnSpPr>
        <p:spPr>
          <a:xfrm>
            <a:off x="2788578" y="3117944"/>
            <a:ext cx="96169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0EDE1DF-19FC-4399-B650-B3072267C06E}"/>
              </a:ext>
            </a:extLst>
          </p:cNvPr>
          <p:cNvGrpSpPr/>
          <p:nvPr/>
        </p:nvGrpSpPr>
        <p:grpSpPr>
          <a:xfrm>
            <a:off x="2757045" y="3527713"/>
            <a:ext cx="993229" cy="905752"/>
            <a:chOff x="6332483" y="3079532"/>
            <a:chExt cx="993229" cy="905752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AC32E17-B60B-44AC-B7F1-37B61E44A24E}"/>
                </a:ext>
              </a:extLst>
            </p:cNvPr>
            <p:cNvCxnSpPr>
              <a:cxnSpLocks/>
            </p:cNvCxnSpPr>
            <p:nvPr/>
          </p:nvCxnSpPr>
          <p:spPr>
            <a:xfrm>
              <a:off x="6332483" y="3079532"/>
              <a:ext cx="993229" cy="303381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9F3E265-40EC-4701-A99C-89CBEF0CB8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06056" y="3499461"/>
              <a:ext cx="919656" cy="485823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9081777-8A30-495E-82B1-B673748B094F}"/>
              </a:ext>
            </a:extLst>
          </p:cNvPr>
          <p:cNvCxnSpPr>
            <a:cxnSpLocks/>
          </p:cNvCxnSpPr>
          <p:nvPr/>
        </p:nvCxnSpPr>
        <p:spPr>
          <a:xfrm>
            <a:off x="2830618" y="5020181"/>
            <a:ext cx="1119351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497B10A-E117-4D57-B774-A93456769B15}"/>
              </a:ext>
            </a:extLst>
          </p:cNvPr>
          <p:cNvCxnSpPr>
            <a:cxnSpLocks/>
          </p:cNvCxnSpPr>
          <p:nvPr/>
        </p:nvCxnSpPr>
        <p:spPr>
          <a:xfrm>
            <a:off x="5247999" y="3117944"/>
            <a:ext cx="96169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7922BFB-96BB-4493-8278-00E3313FD8A1}"/>
              </a:ext>
            </a:extLst>
          </p:cNvPr>
          <p:cNvCxnSpPr>
            <a:cxnSpLocks/>
          </p:cNvCxnSpPr>
          <p:nvPr/>
        </p:nvCxnSpPr>
        <p:spPr>
          <a:xfrm>
            <a:off x="2788578" y="6428703"/>
            <a:ext cx="96169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B37E7A1-884E-40B9-88A5-9DF4C57CA118}"/>
              </a:ext>
            </a:extLst>
          </p:cNvPr>
          <p:cNvCxnSpPr>
            <a:cxnSpLocks/>
          </p:cNvCxnSpPr>
          <p:nvPr/>
        </p:nvCxnSpPr>
        <p:spPr>
          <a:xfrm>
            <a:off x="5247999" y="6428703"/>
            <a:ext cx="96169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Group 35">
            <a:extLst>
              <a:ext uri="{FF2B5EF4-FFF2-40B4-BE49-F238E27FC236}">
                <a16:creationId xmlns:a16="http://schemas.microsoft.com/office/drawing/2014/main" id="{B81733B5-B1A0-4F6F-8D47-3369FBF49E1B}"/>
              </a:ext>
            </a:extLst>
          </p:cNvPr>
          <p:cNvGrpSpPr/>
          <p:nvPr/>
        </p:nvGrpSpPr>
        <p:grpSpPr>
          <a:xfrm>
            <a:off x="5352356" y="4727741"/>
            <a:ext cx="1639818" cy="812829"/>
            <a:chOff x="8927794" y="4279560"/>
            <a:chExt cx="1639818" cy="812829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336A347-9D11-4038-9A81-B770B60913B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55426" y="4654606"/>
              <a:ext cx="1102974" cy="382117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C35B6F8-2870-4953-876B-E926EE7CCCA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927794" y="4279560"/>
              <a:ext cx="1084047" cy="701611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2CB6CAB-B608-420A-81DD-CC80CE9ED627}"/>
                </a:ext>
              </a:extLst>
            </p:cNvPr>
            <p:cNvCxnSpPr>
              <a:cxnSpLocks/>
            </p:cNvCxnSpPr>
            <p:nvPr/>
          </p:nvCxnSpPr>
          <p:spPr>
            <a:xfrm>
              <a:off x="8966577" y="5092389"/>
              <a:ext cx="1601035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4">
            <a:extLst>
              <a:ext uri="{FF2B5EF4-FFF2-40B4-BE49-F238E27FC236}">
                <a16:creationId xmlns:a16="http://schemas.microsoft.com/office/drawing/2014/main" id="{8D16A7D9-0B20-48E3-BC86-B4FC56E1E3C8}"/>
              </a:ext>
            </a:extLst>
          </p:cNvPr>
          <p:cNvSpPr txBox="1">
            <a:spLocks/>
          </p:cNvSpPr>
          <p:nvPr/>
        </p:nvSpPr>
        <p:spPr>
          <a:xfrm>
            <a:off x="548640" y="1436653"/>
            <a:ext cx="11211359" cy="53360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/>
              <a:t>Navigator Ads render a relevant list of providers based on </a:t>
            </a:r>
            <a:r>
              <a:rPr lang="en-US" sz="2000" u="sng" dirty="0"/>
              <a:t>proximity to the user.</a:t>
            </a:r>
          </a:p>
        </p:txBody>
      </p:sp>
    </p:spTree>
    <p:extLst>
      <p:ext uri="{BB962C8B-B14F-4D97-AF65-F5344CB8AC3E}">
        <p14:creationId xmlns:p14="http://schemas.microsoft.com/office/powerpoint/2010/main" val="106796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628300C-98F2-431F-99F8-F81580F8DC87}"/>
              </a:ext>
            </a:extLst>
          </p:cNvPr>
          <p:cNvSpPr txBox="1">
            <a:spLocks/>
          </p:cNvSpPr>
          <p:nvPr/>
        </p:nvSpPr>
        <p:spPr>
          <a:xfrm>
            <a:off x="1209317" y="2873607"/>
            <a:ext cx="6155579" cy="528813"/>
          </a:xfrm>
          <a:prstGeom prst="rect">
            <a:avLst/>
          </a:prstGeom>
          <a:solidFill>
            <a:srgbClr val="177DB0"/>
          </a:solidFill>
        </p:spPr>
        <p:txBody>
          <a:bodyPr vert="horz" lIns="0" tIns="0" rIns="0" bIns="91440" rtlCol="0" anchor="ctr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0" i="0" kern="1200" spc="-150">
                <a:solidFill>
                  <a:schemeClr val="bg1"/>
                </a:solidFill>
                <a:latin typeface="Libre Baskerville" panose="02000000000000000000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2000" b="1" spc="0" dirty="0">
                <a:solidFill>
                  <a:srgbClr val="F2F2F2"/>
                </a:solidFill>
                <a:latin typeface="Libre Franklin" pitchFamily="2" charset="77"/>
                <a:ea typeface="+mn-ea"/>
              </a:rPr>
              <a:t>    4 – 5x greater CTR than display benchmarks!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Pilot Performance and Use Cases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26</a:t>
            </a:fld>
            <a:endParaRPr lang="en-US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822946-151B-4141-900B-5DAB5CD7778E}"/>
              </a:ext>
            </a:extLst>
          </p:cNvPr>
          <p:cNvSpPr txBox="1"/>
          <p:nvPr/>
        </p:nvSpPr>
        <p:spPr>
          <a:xfrm>
            <a:off x="1329357" y="3661218"/>
            <a:ext cx="2417693" cy="2816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Impressions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111,105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endParaRPr lang="en-US" sz="900" b="1" dirty="0">
              <a:solidFill>
                <a:schemeClr val="tx1">
                  <a:lumMod val="75000"/>
                  <a:lumOff val="25000"/>
                </a:schemeClr>
              </a:solidFill>
              <a:latin typeface="Libre Franklin" pitchFamily="2" charset="77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Viewability 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77%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  <a:latin typeface="Libre Franklin" pitchFamily="2" charset="77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Banner CTR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0.16%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488D8-1016-4184-AA4B-C2B4D0631AA4}"/>
              </a:ext>
            </a:extLst>
          </p:cNvPr>
          <p:cNvSpPr txBox="1"/>
          <p:nvPr/>
        </p:nvSpPr>
        <p:spPr>
          <a:xfrm>
            <a:off x="4797637" y="3661218"/>
            <a:ext cx="2646770" cy="2816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>
              <a:spcAft>
                <a:spcPts val="600"/>
              </a:spcAft>
              <a:buNone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Call + Map CTR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0.12%</a:t>
            </a:r>
          </a:p>
          <a:p>
            <a:pPr>
              <a:spcAft>
                <a:spcPts val="600"/>
              </a:spcAft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  <a:latin typeface="Libre Franklin" pitchFamily="2" charset="77"/>
              <a:cs typeface="Arial" panose="020B0604020202020204" pitchFamily="34" charset="0"/>
            </a:endParaRPr>
          </a:p>
          <a:p>
            <a:pPr indent="0">
              <a:spcAft>
                <a:spcPts val="600"/>
              </a:spcAft>
              <a:buNone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Overall CTR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0.28%</a:t>
            </a:r>
          </a:p>
          <a:p>
            <a:pPr>
              <a:spcAft>
                <a:spcPts val="600"/>
              </a:spcAft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  <a:latin typeface="Libre Franklin" pitchFamily="2" charset="77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Interaction Rate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rPr>
              <a:t>1.73%</a:t>
            </a:r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2A6A162E-B009-4840-A22C-E71A6FFEBDEA}"/>
              </a:ext>
            </a:extLst>
          </p:cNvPr>
          <p:cNvSpPr txBox="1">
            <a:spLocks/>
          </p:cNvSpPr>
          <p:nvPr/>
        </p:nvSpPr>
        <p:spPr>
          <a:xfrm>
            <a:off x="548640" y="1403406"/>
            <a:ext cx="11095964" cy="88590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800" b="1" dirty="0"/>
              <a:t>Pilot Program Data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/>
              <a:t>Activating a campaign with Navigator Ads drives action and engagement!</a:t>
            </a:r>
          </a:p>
        </p:txBody>
      </p:sp>
    </p:spTree>
    <p:extLst>
      <p:ext uri="{BB962C8B-B14F-4D97-AF65-F5344CB8AC3E}">
        <p14:creationId xmlns:p14="http://schemas.microsoft.com/office/powerpoint/2010/main" val="139630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Unique Opportunities Across Point of Care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27</a:t>
            </a:fld>
            <a:endParaRPr lang="en-US" noProof="0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6B74547C-9512-4785-B84D-825D6ABE52B8}"/>
              </a:ext>
            </a:extLst>
          </p:cNvPr>
          <p:cNvSpPr txBox="1">
            <a:spLocks/>
          </p:cNvSpPr>
          <p:nvPr/>
        </p:nvSpPr>
        <p:spPr>
          <a:xfrm>
            <a:off x="506300" y="2323265"/>
            <a:ext cx="2488828" cy="793162"/>
          </a:xfrm>
          <a:prstGeom prst="rect">
            <a:avLst/>
          </a:prstGeom>
          <a:solidFill>
            <a:srgbClr val="1CA4AE"/>
          </a:solidFill>
        </p:spPr>
        <p:txBody>
          <a:bodyPr vert="horz" lIns="0" tIns="0" rIns="0" bIns="0" rtlCol="0" anchor="ctr">
            <a:noAutofit/>
          </a:bodyPr>
          <a:lstStyle>
            <a:defPPr>
              <a:defRPr lang="en-US"/>
            </a:defPPr>
            <a:lvl1pPr algn="r">
              <a:lnSpc>
                <a:spcPct val="90000"/>
              </a:lnSpc>
              <a:spcBef>
                <a:spcPct val="0"/>
              </a:spcBef>
              <a:buNone/>
              <a:defRPr sz="2800" b="0" i="0" spc="-150">
                <a:solidFill>
                  <a:schemeClr val="bg1"/>
                </a:solidFill>
                <a:latin typeface="Libre Baskerville" panose="02000000000000000000" pitchFamily="2" charset="0"/>
                <a:ea typeface="+mj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Healthcare Destinations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7AC8094E-CCF6-48BF-A3BB-45F08A625FBD}"/>
              </a:ext>
            </a:extLst>
          </p:cNvPr>
          <p:cNvSpPr txBox="1">
            <a:spLocks/>
          </p:cNvSpPr>
          <p:nvPr/>
        </p:nvSpPr>
        <p:spPr>
          <a:xfrm>
            <a:off x="506300" y="3116427"/>
            <a:ext cx="2488828" cy="2967134"/>
          </a:xfrm>
          <a:prstGeom prst="rect">
            <a:avLst/>
          </a:prstGeom>
          <a:solidFill>
            <a:srgbClr val="1CA4AE">
              <a:alpha val="30000"/>
            </a:srgbClr>
          </a:solidFill>
        </p:spPr>
        <p:txBody>
          <a:bodyPr vert="horz" lIns="0" tIns="0" rIns="0" bIns="0" numCol="1" rtlCol="0" anchor="ctr">
            <a:noAutofit/>
          </a:bodyPr>
          <a:lstStyle>
            <a:defPPr>
              <a:defRPr lang="en-US"/>
            </a:defPPr>
            <a:lvl1pPr algn="r">
              <a:lnSpc>
                <a:spcPct val="90000"/>
              </a:lnSpc>
              <a:spcBef>
                <a:spcPct val="0"/>
              </a:spcBef>
              <a:buNone/>
              <a:defRPr sz="2800" b="0" i="0" spc="-150">
                <a:solidFill>
                  <a:schemeClr val="bg1"/>
                </a:solidFill>
                <a:latin typeface="Libre Baskerville" panose="02000000000000000000" pitchFamily="2" charset="0"/>
                <a:ea typeface="+mj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Physician Offices</a:t>
            </a:r>
          </a:p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Pharmacies</a:t>
            </a:r>
          </a:p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Clinical Trials</a:t>
            </a:r>
          </a:p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Infusion Centers</a:t>
            </a:r>
          </a:p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Urgent Cares</a:t>
            </a:r>
          </a:p>
          <a:p>
            <a:pPr algn="l">
              <a:lnSpc>
                <a:spcPct val="150000"/>
              </a:lnSpc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    Diagnostic Sites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91D6A96-7AA9-4A69-8921-0BF5ABCA7851}"/>
              </a:ext>
            </a:extLst>
          </p:cNvPr>
          <p:cNvSpPr txBox="1">
            <a:spLocks/>
          </p:cNvSpPr>
          <p:nvPr/>
        </p:nvSpPr>
        <p:spPr>
          <a:xfrm>
            <a:off x="548640" y="1436653"/>
            <a:ext cx="11338560" cy="53360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/>
              <a:t>Navigator Ads serve a variety of brand objectives, helping patients find nearby locations like…</a:t>
            </a:r>
            <a:endParaRPr lang="en-US" sz="2000" u="sng" dirty="0"/>
          </a:p>
        </p:txBody>
      </p:sp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A8A6BE97-CA85-4066-A50B-70524AC12D1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388164" y="3116427"/>
          <a:ext cx="8297536" cy="21445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6" name="Bitmap Image" r:id="rId3" imgW="13898880" imgH="3596760" progId="Paint.Picture.1">
                  <p:embed/>
                </p:oleObj>
              </mc:Choice>
              <mc:Fallback>
                <p:oleObj name="Bitmap Image" r:id="rId3" imgW="13898880" imgH="3596760" progId="Paint.Picture.1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A8A6BE97-CA85-4066-A50B-70524AC12D1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88164" y="3116427"/>
                        <a:ext cx="8297536" cy="21445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120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547594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dirty="0"/>
              <a:t>Augmented Reality Patient Exam Room Posters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209AA7-FD48-4143-838A-DE9B423C5F9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91458" y="2651717"/>
            <a:ext cx="3497803" cy="42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00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text, person, screenshot&#10;&#10;Description automatically generated">
            <a:extLst>
              <a:ext uri="{FF2B5EF4-FFF2-40B4-BE49-F238E27FC236}">
                <a16:creationId xmlns:a16="http://schemas.microsoft.com/office/drawing/2014/main" id="{B52D5A8D-0A25-8245-A45B-2EAA4CC404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34" r="27381" b="1804"/>
          <a:stretch/>
        </p:blipFill>
        <p:spPr>
          <a:xfrm>
            <a:off x="-1" y="1156240"/>
            <a:ext cx="3972911" cy="4596860"/>
          </a:xfrm>
          <a:prstGeom prst="rect">
            <a:avLst/>
          </a:prstGeom>
        </p:spPr>
      </p:pic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40370" y="6297038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2CCD8A-2BCF-F640-8520-BFD970295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8790" y="391291"/>
            <a:ext cx="6134420" cy="617702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F37BF8C1-1278-2F4C-83E3-FFFAEE7144F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75" t="383" b="-643"/>
          <a:stretch/>
        </p:blipFill>
        <p:spPr>
          <a:xfrm>
            <a:off x="8551448" y="1174956"/>
            <a:ext cx="3640552" cy="460563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FBD34A7-F8F6-374B-8B7E-12CE2E4C3E94}"/>
              </a:ext>
            </a:extLst>
          </p:cNvPr>
          <p:cNvSpPr/>
          <p:nvPr/>
        </p:nvSpPr>
        <p:spPr>
          <a:xfrm>
            <a:off x="4161299" y="1326724"/>
            <a:ext cx="4201760" cy="48167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The first to educate HCPs in the back office - nearly 40 years later we are still connecting brands to HCPs at the POC...</a:t>
            </a:r>
          </a:p>
          <a:p>
            <a:pPr marL="0" marR="0" lvl="0" indent="0" algn="ctr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ea"/>
              <a:cs typeface="Arial"/>
            </a:endParaRPr>
          </a:p>
          <a:p>
            <a:pPr marL="0" marR="0" lvl="0" indent="0" algn="ctr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Now bringing trusted educational content to their patients in the exam room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.</a:t>
            </a: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 </a:t>
            </a: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ea"/>
              <a:cs typeface="Arial"/>
            </a:endParaRP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Physician's Weekly offers a comprehensive platform of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:</a:t>
            </a: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177DB0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  <a:p>
            <a:pPr marL="285750" marR="0" lvl="0" indent="-28575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HCP Wallboards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  <a:p>
            <a:pPr marL="285750" marR="0" lvl="0" indent="-28575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Digital Programs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  <a:p>
            <a:pPr marL="285750" marR="0" lvl="0" indent="-28575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Podcasts 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  <a:p>
            <a:pPr marL="285750" marR="0" lvl="0" indent="-28575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/>
              </a:rPr>
              <a:t>Patient Exam Room Posters…</a:t>
            </a:r>
          </a:p>
          <a:p>
            <a:pPr marL="285750" marR="0" lvl="0" indent="-28575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lt"/>
                <a:cs typeface="Arial"/>
              </a:rPr>
              <a:t>Introducing the option of Augmented Reality Patient Exam Room Posters</a:t>
            </a: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77"/>
              <a:ea typeface="+mn-lt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1383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Patients are “Confused and Unsure” 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6F594A-8A12-4A45-B590-0A5EE0204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083" y="1652090"/>
            <a:ext cx="6341916" cy="4489217"/>
          </a:xfrm>
        </p:spPr>
        <p:txBody>
          <a:bodyPr/>
          <a:lstStyle/>
          <a:p>
            <a:pPr marL="0" indent="0">
              <a:spcAft>
                <a:spcPts val="1200"/>
              </a:spcAft>
              <a:buNone/>
            </a:pPr>
            <a:r>
              <a:rPr lang="en-US" dirty="0"/>
              <a:t>“A </a:t>
            </a:r>
            <a:r>
              <a:rPr lang="en-US" b="1" dirty="0"/>
              <a:t>majority of American Adults </a:t>
            </a:r>
            <a:r>
              <a:rPr lang="en-US" dirty="0"/>
              <a:t>report they aren’t fully grasping the information discussed with their health care provider, leaving many </a:t>
            </a:r>
            <a:r>
              <a:rPr lang="en-US" b="1" dirty="0"/>
              <a:t>confused and unsure of how to proceed</a:t>
            </a:r>
            <a:r>
              <a:rPr lang="en-US" dirty="0"/>
              <a:t>.” 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b="1" dirty="0">
                <a:solidFill>
                  <a:srgbClr val="02A4AE"/>
                </a:solidFill>
              </a:rPr>
              <a:t>22% </a:t>
            </a:r>
            <a:r>
              <a:rPr lang="en-US" b="1" dirty="0"/>
              <a:t>–</a:t>
            </a:r>
            <a:r>
              <a:rPr lang="en-US" b="1" dirty="0">
                <a:solidFill>
                  <a:srgbClr val="02A4AE"/>
                </a:solidFill>
              </a:rPr>
              <a:t> </a:t>
            </a:r>
            <a:r>
              <a:rPr lang="en-US" b="1" dirty="0"/>
              <a:t>Americans do not feel comfortable asking their doctor</a:t>
            </a:r>
            <a:r>
              <a:rPr lang="en-US" dirty="0"/>
              <a:t> certain health questions.</a:t>
            </a:r>
          </a:p>
          <a:p>
            <a:pPr>
              <a:spcAft>
                <a:spcPts val="1200"/>
              </a:spcAft>
            </a:pPr>
            <a:r>
              <a:rPr lang="en-US" b="1" dirty="0">
                <a:solidFill>
                  <a:srgbClr val="02A4AE"/>
                </a:solidFill>
              </a:rPr>
              <a:t>62% </a:t>
            </a:r>
            <a:r>
              <a:rPr lang="en-US" b="1" dirty="0"/>
              <a:t>–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/>
              <a:t>Americans are not extremely confident </a:t>
            </a:r>
            <a:r>
              <a:rPr lang="en-US" dirty="0"/>
              <a:t>in their understanding of the health information they discuss with their doctor.</a:t>
            </a:r>
          </a:p>
          <a:p>
            <a:pPr>
              <a:spcAft>
                <a:spcPts val="1200"/>
              </a:spcAft>
            </a:pPr>
            <a:r>
              <a:rPr lang="en-US" b="1" dirty="0">
                <a:solidFill>
                  <a:srgbClr val="02A4AE"/>
                </a:solidFill>
              </a:rPr>
              <a:t>Over 75% or 187 million </a:t>
            </a:r>
            <a:r>
              <a:rPr lang="en-US" b="1" dirty="0"/>
              <a:t>– American Adults report that they DO NOT leave their doctor’s office on a positive note</a:t>
            </a:r>
            <a:r>
              <a:rPr lang="en-US" dirty="0"/>
              <a:t>, including disappointment in the level of Q&amp;A…confusion about their health, and their need to do more research.</a:t>
            </a:r>
          </a:p>
        </p:txBody>
      </p:sp>
      <p:pic>
        <p:nvPicPr>
          <p:cNvPr id="8" name="Picture 7" descr="A doctor and a patient&#10;&#10;Description automatically generated with low confidence">
            <a:extLst>
              <a:ext uri="{FF2B5EF4-FFF2-40B4-BE49-F238E27FC236}">
                <a16:creationId xmlns:a16="http://schemas.microsoft.com/office/drawing/2014/main" id="{FF780FA0-7DB0-DA43-84A9-3A9A18D945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5" r="18869"/>
          <a:stretch/>
        </p:blipFill>
        <p:spPr>
          <a:xfrm>
            <a:off x="290300" y="1793177"/>
            <a:ext cx="4816457" cy="410312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467D85D-6E7B-3047-8DE1-A6E402BF53CE}"/>
              </a:ext>
            </a:extLst>
          </p:cNvPr>
          <p:cNvSpPr/>
          <p:nvPr/>
        </p:nvSpPr>
        <p:spPr>
          <a:xfrm>
            <a:off x="2126751" y="6271952"/>
            <a:ext cx="77154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Source:  American Health Information Management Association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Understanding, Access, and Use of Health Information in America. AHIMA Foundation Consumer Survey, (October 2021)</a:t>
            </a:r>
          </a:p>
        </p:txBody>
      </p:sp>
    </p:spTree>
    <p:extLst>
      <p:ext uri="{BB962C8B-B14F-4D97-AF65-F5344CB8AC3E}">
        <p14:creationId xmlns:p14="http://schemas.microsoft.com/office/powerpoint/2010/main" val="254249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Augmented Reality Patient Exam Room Posters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6F594A-8A12-4A45-B590-0A5EE0204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0944" y="2679408"/>
            <a:ext cx="3749040" cy="3383280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177DB0"/>
                </a:solidFill>
              </a:rPr>
              <a:t>Print</a:t>
            </a:r>
          </a:p>
          <a:p>
            <a:pPr marL="0" indent="0">
              <a:lnSpc>
                <a:spcPct val="80000"/>
              </a:lnSpc>
              <a:buClr>
                <a:schemeClr val="tx1"/>
              </a:buClr>
              <a:buNone/>
            </a:pPr>
            <a:r>
              <a:rPr lang="en-US" sz="1400" b="1" i="1" dirty="0">
                <a:solidFill>
                  <a:schemeClr val="tx1"/>
                </a:solidFill>
              </a:rPr>
              <a:t>COMPREHENSION &amp; COMFORT</a:t>
            </a:r>
          </a:p>
          <a:p>
            <a:pPr marL="0" indent="0">
              <a:lnSpc>
                <a:spcPct val="80000"/>
              </a:lnSpc>
              <a:buClr>
                <a:schemeClr val="tx1"/>
              </a:buClr>
              <a:buNone/>
            </a:pPr>
            <a:endParaRPr lang="en-US" sz="800" i="1" dirty="0"/>
          </a:p>
          <a:p>
            <a:pPr fontAlgn="t">
              <a:lnSpc>
                <a:spcPct val="100000"/>
              </a:lnSpc>
              <a:spcAft>
                <a:spcPts val="1200"/>
              </a:spcAft>
              <a:buClr>
                <a:schemeClr val="tx1"/>
              </a:buClr>
              <a:defRPr/>
            </a:pPr>
            <a:r>
              <a:rPr lang="en-US" dirty="0">
                <a:solidFill>
                  <a:schemeClr val="tx1"/>
                </a:solidFill>
              </a:rPr>
              <a:t>Complicated information is easier to understand, per Prof. Naomi Brown*</a:t>
            </a:r>
            <a:endParaRPr lang="en-US" i="1" dirty="0">
              <a:solidFill>
                <a:schemeClr val="tx1"/>
              </a:solidFill>
              <a:latin typeface="Libre Baskerville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t">
              <a:lnSpc>
                <a:spcPct val="100000"/>
              </a:lnSpc>
              <a:spcAft>
                <a:spcPts val="1200"/>
              </a:spcAft>
              <a:buClr>
                <a:schemeClr val="tx1"/>
              </a:buClr>
              <a:defRPr/>
            </a:pPr>
            <a:r>
              <a:rPr lang="en-US" dirty="0">
                <a:solidFill>
                  <a:schemeClr val="tx1"/>
                </a:solidFill>
              </a:rPr>
              <a:t>Consistent access to the information, e.g., ‘Questions to Ask’ makes it easier to facilitate discussion and shared decision making  </a:t>
            </a:r>
          </a:p>
          <a:p>
            <a:pPr marL="0" lvl="0" indent="0" fontAlgn="t"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sz="900" i="1" dirty="0">
              <a:solidFill>
                <a:schemeClr val="tx1"/>
              </a:solidFill>
              <a:latin typeface="Libre Baskerville" panose="020000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D5315F1-38D1-AA49-9FF7-9406EC15FA63}"/>
              </a:ext>
            </a:extLst>
          </p:cNvPr>
          <p:cNvGrpSpPr/>
          <p:nvPr/>
        </p:nvGrpSpPr>
        <p:grpSpPr>
          <a:xfrm>
            <a:off x="245839" y="1578697"/>
            <a:ext cx="3088238" cy="4447063"/>
            <a:chOff x="432001" y="1578699"/>
            <a:chExt cx="3088238" cy="444706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21B8B34-6138-134A-8B4A-F0A65A790E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2001" y="1578699"/>
              <a:ext cx="3088238" cy="4447063"/>
            </a:xfrm>
            <a:prstGeom prst="rect">
              <a:avLst/>
            </a:prstGeom>
          </p:spPr>
        </p:pic>
        <p:pic>
          <p:nvPicPr>
            <p:cNvPr id="10" name="Picture 9" descr="A person and person holding hands&#10;&#10;Description automatically generated with low confidence">
              <a:extLst>
                <a:ext uri="{FF2B5EF4-FFF2-40B4-BE49-F238E27FC236}">
                  <a16:creationId xmlns:a16="http://schemas.microsoft.com/office/drawing/2014/main" id="{0867A333-EF36-9A4E-B17A-D21F85E2A7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279" t="6398"/>
            <a:stretch/>
          </p:blipFill>
          <p:spPr>
            <a:xfrm>
              <a:off x="535742" y="4622406"/>
              <a:ext cx="2884516" cy="1311937"/>
            </a:xfrm>
            <a:prstGeom prst="rect">
              <a:avLst/>
            </a:prstGeom>
          </p:spPr>
        </p:pic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A1BC2015-480B-1A4A-8DC5-D5358DB5DC8E}"/>
              </a:ext>
            </a:extLst>
          </p:cNvPr>
          <p:cNvSpPr/>
          <p:nvPr/>
        </p:nvSpPr>
        <p:spPr>
          <a:xfrm>
            <a:off x="3601713" y="1487315"/>
            <a:ext cx="7516542" cy="861774"/>
          </a:xfrm>
          <a:prstGeom prst="rect">
            <a:avLst/>
          </a:prstGeom>
        </p:spPr>
        <p:txBody>
          <a:bodyPr wrap="square" lIns="0" rIns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2A4AE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BLENDING THE BEST OF BOTH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2A4AE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Patients choose how they engage with content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368D387-A83C-F047-A453-263B59BCF228}"/>
              </a:ext>
            </a:extLst>
          </p:cNvPr>
          <p:cNvSpPr txBox="1">
            <a:spLocks/>
          </p:cNvSpPr>
          <p:nvPr/>
        </p:nvSpPr>
        <p:spPr>
          <a:xfrm>
            <a:off x="7616542" y="2679408"/>
            <a:ext cx="4225878" cy="315786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Augmented Reality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CURIOSITY, FLEXIBILITY &amp; ENGAGEMENT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8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77"/>
              <a:ea typeface="+mn-ea"/>
              <a:cs typeface="Arial" panose="020B0604020202020204" pitchFamily="34" charset="0"/>
            </a:endParaRPr>
          </a:p>
          <a:p>
            <a:pPr marL="266700" marR="0" lvl="0" indent="-26670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Arial" panose="020B0604020202020204" pitchFamily="34" charset="0"/>
              </a:rPr>
              <a:t>Adults are increasingly comfortable using interactive formats from their phone**</a:t>
            </a:r>
          </a:p>
          <a:p>
            <a:pPr marL="266700" marR="0" lvl="0" indent="-266700" algn="l" defTabSz="914400" rtl="0" eaLnBrk="1" fontAlgn="t" latinLnBrk="0" hangingPunct="1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Clr>
                <a:prstClr val="black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Times New Roman" panose="02020603050405020304" pitchFamily="18" charset="0"/>
              </a:rPr>
              <a:t>By engaging with content vs. reading alone,  recall tends to increase from 10% - 90%*** e.g.,  spinning 3D models or  instantly accessing  patient resources on their phone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6ECCCB-ABC8-4146-BFCE-E4661FAF41F4}"/>
              </a:ext>
            </a:extLst>
          </p:cNvPr>
          <p:cNvSpPr/>
          <p:nvPr/>
        </p:nvSpPr>
        <p:spPr>
          <a:xfrm>
            <a:off x="967563" y="6266962"/>
            <a:ext cx="90695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Sources:  </a:t>
            </a:r>
            <a:r>
              <a:rPr kumimoji="0" lang="en-US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*(Naomi Baron, Professor Emeritus/Author “How We Read Now”)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+mn-cs"/>
              </a:rPr>
              <a:t>**QR code use increase nearly 60% in 2 years </a:t>
            </a:r>
            <a:r>
              <a:rPr kumimoji="0" lang="en-US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Times New Roman" panose="02020603050405020304" pitchFamily="18" charset="0"/>
              </a:rPr>
              <a:t>(eMarketer, 2022)</a:t>
            </a:r>
            <a:r>
              <a:rPr kumimoji="0" lang="en-US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+mn-cs"/>
              </a:rPr>
              <a:t>, </a:t>
            </a: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roxima Nova Rg"/>
                <a:ea typeface="+mn-ea"/>
                <a:cs typeface="Times New Roman" panose="02020603050405020304" pitchFamily="18" charset="0"/>
              </a:rPr>
              <a:t>***Edgar Dale’s Cone of Learning </a:t>
            </a:r>
          </a:p>
        </p:txBody>
      </p:sp>
    </p:spTree>
    <p:extLst>
      <p:ext uri="{BB962C8B-B14F-4D97-AF65-F5344CB8AC3E}">
        <p14:creationId xmlns:p14="http://schemas.microsoft.com/office/powerpoint/2010/main" val="3508902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, indoor, holding&#10;&#10;Description automatically generated">
            <a:extLst>
              <a:ext uri="{FF2B5EF4-FFF2-40B4-BE49-F238E27FC236}">
                <a16:creationId xmlns:a16="http://schemas.microsoft.com/office/drawing/2014/main" id="{02A3D681-5465-B948-A398-F2B9E11025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120" b="24031"/>
          <a:stretch/>
        </p:blipFill>
        <p:spPr>
          <a:xfrm>
            <a:off x="0" y="1156996"/>
            <a:ext cx="12191356" cy="4858793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Power of the Phone...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8DC0C2-8B3D-994D-B70A-B5065515B037}"/>
              </a:ext>
            </a:extLst>
          </p:cNvPr>
          <p:cNvSpPr txBox="1"/>
          <p:nvPr/>
        </p:nvSpPr>
        <p:spPr>
          <a:xfrm>
            <a:off x="290300" y="3170894"/>
            <a:ext cx="5436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77"/>
                <a:ea typeface="+mn-ea"/>
                <a:cs typeface="+mn-cs"/>
              </a:rPr>
              <a:t>AR delivers actionable patient information directly to their phone</a:t>
            </a:r>
            <a:endParaRPr kumimoji="0" lang="en-US" sz="23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Libre Franklin" pitchFamily="2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73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ebsite&#10;&#10;Description automatically generated">
            <a:extLst>
              <a:ext uri="{FF2B5EF4-FFF2-40B4-BE49-F238E27FC236}">
                <a16:creationId xmlns:a16="http://schemas.microsoft.com/office/drawing/2014/main" id="{A44601DE-F0A5-654D-BA49-586717ED7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1371" y="1151861"/>
            <a:ext cx="8755787" cy="493026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856247C-BC31-6F42-8009-B0928271EF73}"/>
              </a:ext>
            </a:extLst>
          </p:cNvPr>
          <p:cNvGrpSpPr/>
          <p:nvPr/>
        </p:nvGrpSpPr>
        <p:grpSpPr>
          <a:xfrm>
            <a:off x="5771407" y="3479238"/>
            <a:ext cx="419595" cy="419595"/>
            <a:chOff x="4795652" y="3471497"/>
            <a:chExt cx="1300348" cy="1300348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666B701-0F42-734D-B25B-C34EABEDB373}"/>
                </a:ext>
              </a:extLst>
            </p:cNvPr>
            <p:cNvSpPr/>
            <p:nvPr/>
          </p:nvSpPr>
          <p:spPr>
            <a:xfrm>
              <a:off x="4795652" y="3471497"/>
              <a:ext cx="1300348" cy="130034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roxima Nova Rg"/>
                <a:ea typeface="+mn-ea"/>
                <a:cs typeface="+mn-cs"/>
              </a:endParaRPr>
            </a:p>
          </p:txBody>
        </p:sp>
        <p:sp>
          <p:nvSpPr>
            <p:cNvPr id="8" name="Triangle 7">
              <a:extLst>
                <a:ext uri="{FF2B5EF4-FFF2-40B4-BE49-F238E27FC236}">
                  <a16:creationId xmlns:a16="http://schemas.microsoft.com/office/drawing/2014/main" id="{1DD755CE-D0B7-7A43-8523-6D3664E87CF2}"/>
                </a:ext>
              </a:extLst>
            </p:cNvPr>
            <p:cNvSpPr/>
            <p:nvPr/>
          </p:nvSpPr>
          <p:spPr>
            <a:xfrm rot="5400000">
              <a:off x="5238206" y="3847605"/>
              <a:ext cx="619892" cy="534390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roxima Nova Rg"/>
                <a:ea typeface="+mn-ea"/>
                <a:cs typeface="+mn-cs"/>
              </a:endParaRPr>
            </a:p>
          </p:txBody>
        </p:sp>
      </p:grpSp>
      <p:pic>
        <p:nvPicPr>
          <p:cNvPr id="2" name="PW AR Patient Exam Demo  POCMA FINAL 3-25-22">
            <a:hlinkClick r:id="" action="ppaction://media"/>
            <a:extLst>
              <a:ext uri="{FF2B5EF4-FFF2-40B4-BE49-F238E27FC236}">
                <a16:creationId xmlns:a16="http://schemas.microsoft.com/office/drawing/2014/main" id="{51C4EF69-6359-41B5-AC1B-F96E32E560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1371" y="1151861"/>
            <a:ext cx="8764918" cy="493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38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665" y="154073"/>
            <a:ext cx="10824333" cy="1156996"/>
          </a:xfrm>
        </p:spPr>
        <p:txBody>
          <a:bodyPr/>
          <a:lstStyle/>
          <a:p>
            <a:r>
              <a:rPr lang="en-US" dirty="0"/>
              <a:t>AR Empowers Patients to Engage More Effectively with Doctors 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CA4F82-1B59-5644-B71D-8B83C1230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136" y="1740683"/>
            <a:ext cx="5334001" cy="537104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2741E8C-3BDE-B341-803A-B9A53BC16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136" y="2707402"/>
            <a:ext cx="10247724" cy="332125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Consistent branding throughout the POC for HCPs and Patients  </a:t>
            </a:r>
          </a:p>
          <a:p>
            <a:r>
              <a:rPr lang="en-US" dirty="0">
                <a:solidFill>
                  <a:schemeClr val="tx1"/>
                </a:solidFill>
              </a:rPr>
              <a:t>Helping to address patient “Confusion and Uncertainty” with consistent access to conversation starter questions in the Exam Room</a:t>
            </a:r>
          </a:p>
          <a:p>
            <a:r>
              <a:rPr lang="en-US" dirty="0">
                <a:solidFill>
                  <a:schemeClr val="tx1"/>
                </a:solidFill>
              </a:rPr>
              <a:t>Option for patient-directed engagement with AR assets </a:t>
            </a:r>
          </a:p>
          <a:p>
            <a:r>
              <a:rPr lang="en-US" dirty="0">
                <a:solidFill>
                  <a:schemeClr val="tx1"/>
                </a:solidFill>
              </a:rPr>
              <a:t>Flexibility of adding additional languages to help address health disparities </a:t>
            </a:r>
          </a:p>
          <a:p>
            <a:r>
              <a:rPr lang="en-US" dirty="0">
                <a:solidFill>
                  <a:schemeClr val="tx1"/>
                </a:solidFill>
              </a:rPr>
              <a:t>Delivering patient resources directly to their phones strengthens the doctor-patient interaction</a:t>
            </a:r>
          </a:p>
          <a:p>
            <a:pPr marL="0" indent="0" algn="ctr">
              <a:buNone/>
            </a:pPr>
            <a:endParaRPr lang="en-US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chemeClr val="tx1"/>
                </a:solidFill>
              </a:rPr>
              <a:t>Physician’s Weekly meets Patients where they are on their Health Journey</a:t>
            </a:r>
          </a:p>
          <a:p>
            <a:pPr marL="0" indent="0" algn="ctr">
              <a:buNone/>
            </a:pPr>
            <a:endParaRPr lang="en-US" sz="20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88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4547163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dirty="0"/>
              <a:t>Custom Connect Live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026637-33AD-47BB-8E2A-30893192F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723" y="2377642"/>
            <a:ext cx="3305628" cy="105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40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u="none" strike="noStrike" dirty="0">
                <a:effectLst/>
              </a:rPr>
              <a:t>Custom Connect Shortens the Patient Journey &amp; Drives Guaranteed Patient</a:t>
            </a:r>
            <a:r>
              <a:rPr lang="en-US" b="0" i="0" dirty="0">
                <a:effectLst/>
              </a:rPr>
              <a:t>​ </a:t>
            </a:r>
            <a:r>
              <a:rPr lang="en-US" b="0" i="0" u="none" strike="noStrike" dirty="0">
                <a:effectLst/>
              </a:rPr>
              <a:t>Acquisition and Prescriptions</a:t>
            </a:r>
            <a:endParaRPr lang="en-US" dirty="0"/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17413034-D933-F83B-5024-F81EDCEE3F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581041"/>
              </p:ext>
            </p:extLst>
          </p:nvPr>
        </p:nvGraphicFramePr>
        <p:xfrm>
          <a:off x="4302607" y="1879407"/>
          <a:ext cx="7889393" cy="36896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CF9090-C542-4DD1-A5E3-422325D91680}"/>
              </a:ext>
            </a:extLst>
          </p:cNvPr>
          <p:cNvSpPr txBox="1"/>
          <p:nvPr/>
        </p:nvSpPr>
        <p:spPr>
          <a:xfrm>
            <a:off x="686935" y="2139183"/>
            <a:ext cx="36156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Connect ANY patient from ANYWHERE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to a clinician visit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77978A-6C7A-4B25-8E01-15154B08F9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4544" y="6083182"/>
            <a:ext cx="3702911" cy="416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94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text, sky, outdoor, light&#10;&#10;Description automatically generated">
            <a:extLst>
              <a:ext uri="{FF2B5EF4-FFF2-40B4-BE49-F238E27FC236}">
                <a16:creationId xmlns:a16="http://schemas.microsoft.com/office/drawing/2014/main" id="{887BF647-3A7B-4E42-87D1-5FB8EF36E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239" y="1916727"/>
            <a:ext cx="2505341" cy="14100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Turn Existing Media Audience Into Patients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text, electronics, display, screenshot&#10;&#10;Description automatically generated">
            <a:extLst>
              <a:ext uri="{FF2B5EF4-FFF2-40B4-BE49-F238E27FC236}">
                <a16:creationId xmlns:a16="http://schemas.microsoft.com/office/drawing/2014/main" id="{20408C6D-46D2-4F39-A94E-53979E94E0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35449" y="1890498"/>
            <a:ext cx="2677011" cy="2575993"/>
          </a:xfrm>
          <a:prstGeom prst="rect">
            <a:avLst/>
          </a:prstGeom>
        </p:spPr>
      </p:pic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98BA2DAF-F58B-4B32-93FF-B36ABA3017DF}"/>
              </a:ext>
            </a:extLst>
          </p:cNvPr>
          <p:cNvSpPr txBox="1">
            <a:spLocks/>
          </p:cNvSpPr>
          <p:nvPr/>
        </p:nvSpPr>
        <p:spPr>
          <a:xfrm>
            <a:off x="816420" y="1178516"/>
            <a:ext cx="10702227" cy="434958"/>
          </a:xfrm>
          <a:prstGeom prst="rect">
            <a:avLst/>
          </a:prstGeom>
        </p:spPr>
        <p:txBody>
          <a:bodyPr/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Franklin" pitchFamily="2" charset="0"/>
              </a:rPr>
              <a:t>Send people directly into an HCP consult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8DB58FB-AB00-4B35-8A9B-84541F51019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84565" y="3857042"/>
            <a:ext cx="3347804" cy="1649343"/>
          </a:xfrm>
          <a:prstGeom prst="rect">
            <a:avLst/>
          </a:prstGeom>
          <a:ln w="9525">
            <a:solidFill>
              <a:srgbClr val="177DB0"/>
            </a:solidFill>
          </a:ln>
        </p:spPr>
      </p:pic>
      <p:pic>
        <p:nvPicPr>
          <p:cNvPr id="8" name="Picture 7" descr="A picture containing qr code&#10;&#10;Description automatically generated">
            <a:extLst>
              <a:ext uri="{FF2B5EF4-FFF2-40B4-BE49-F238E27FC236}">
                <a16:creationId xmlns:a16="http://schemas.microsoft.com/office/drawing/2014/main" id="{2C678966-FD94-4999-A788-47C88C49E7F6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9059" y="3770452"/>
            <a:ext cx="3557667" cy="2372936"/>
          </a:xfrm>
          <a:prstGeom prst="rect">
            <a:avLst/>
          </a:prstGeom>
          <a:ln w="9525">
            <a:solidFill>
              <a:srgbClr val="177DB0"/>
            </a:solidFill>
          </a:ln>
        </p:spPr>
      </p:pic>
      <p:pic>
        <p:nvPicPr>
          <p:cNvPr id="9" name="Picture 8" descr="A screenshot of a newspaper&#10;&#10;Description automatically generated">
            <a:extLst>
              <a:ext uri="{FF2B5EF4-FFF2-40B4-BE49-F238E27FC236}">
                <a16:creationId xmlns:a16="http://schemas.microsoft.com/office/drawing/2014/main" id="{67D3E683-145B-41C2-BAB0-48E33BEE95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085" y="3099217"/>
            <a:ext cx="2950363" cy="2654340"/>
          </a:xfrm>
          <a:prstGeom prst="rect">
            <a:avLst/>
          </a:prstGeom>
          <a:ln w="9525">
            <a:solidFill>
              <a:srgbClr val="177DB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8A0CFC-7A82-4A0C-8751-FBA77FFBB743}"/>
              </a:ext>
            </a:extLst>
          </p:cNvPr>
          <p:cNvSpPr txBox="1"/>
          <p:nvPr/>
        </p:nvSpPr>
        <p:spPr>
          <a:xfrm>
            <a:off x="937085" y="5803772"/>
            <a:ext cx="2299115" cy="225767"/>
          </a:xfrm>
          <a:prstGeom prst="rect">
            <a:avLst/>
          </a:prstGeom>
          <a:noFill/>
        </p:spPr>
        <p:txBody>
          <a:bodyPr wrap="square" lIns="0" t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Libre Franklin" pitchFamily="2" charset="0"/>
              </a:rPr>
              <a:t>Digital Ad or Social Media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F31321-C9CC-4A05-A000-986E2DEDC2C2}"/>
              </a:ext>
            </a:extLst>
          </p:cNvPr>
          <p:cNvSpPr txBox="1"/>
          <p:nvPr/>
        </p:nvSpPr>
        <p:spPr>
          <a:xfrm>
            <a:off x="9672475" y="3224985"/>
            <a:ext cx="1588653" cy="22576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Libre Franklin" pitchFamily="2" charset="0"/>
              </a:rPr>
              <a:t>TV QR 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9A9771-46EC-45CA-A63F-0DF5C06CA954}"/>
              </a:ext>
            </a:extLst>
          </p:cNvPr>
          <p:cNvSpPr txBox="1"/>
          <p:nvPr/>
        </p:nvSpPr>
        <p:spPr>
          <a:xfrm>
            <a:off x="3659059" y="6197183"/>
            <a:ext cx="2337008" cy="22576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Libre Franklin" pitchFamily="2" charset="0"/>
              </a:rPr>
              <a:t>Out of Home QR Code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235CF6-69EF-40F9-8B68-ABEE9267B604}"/>
              </a:ext>
            </a:extLst>
          </p:cNvPr>
          <p:cNvSpPr txBox="1"/>
          <p:nvPr/>
        </p:nvSpPr>
        <p:spPr>
          <a:xfrm>
            <a:off x="8259746" y="5562194"/>
            <a:ext cx="1750988" cy="225767"/>
          </a:xfrm>
          <a:prstGeom prst="rect">
            <a:avLst/>
          </a:prstGeom>
          <a:noFill/>
        </p:spPr>
        <p:txBody>
          <a:bodyPr wrap="square" lIns="0" t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Libre Franklin" pitchFamily="2" charset="0"/>
              </a:rPr>
              <a:t>Print QR Code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6102D9-93E3-4033-B6F0-F27D90052BC7}"/>
              </a:ext>
            </a:extLst>
          </p:cNvPr>
          <p:cNvSpPr txBox="1"/>
          <p:nvPr/>
        </p:nvSpPr>
        <p:spPr>
          <a:xfrm>
            <a:off x="5044937" y="3352120"/>
            <a:ext cx="1122597" cy="225767"/>
          </a:xfrm>
          <a:prstGeom prst="rect">
            <a:avLst/>
          </a:prstGeom>
          <a:noFill/>
        </p:spPr>
        <p:txBody>
          <a:bodyPr wrap="square" lIns="0" t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Libre Franklin" pitchFamily="2" charset="0"/>
              </a:rPr>
              <a:t>In the Skies</a:t>
            </a:r>
          </a:p>
        </p:txBody>
      </p:sp>
    </p:spTree>
    <p:extLst>
      <p:ext uri="{BB962C8B-B14F-4D97-AF65-F5344CB8AC3E}">
        <p14:creationId xmlns:p14="http://schemas.microsoft.com/office/powerpoint/2010/main" val="148056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Arc 28">
            <a:extLst>
              <a:ext uri="{FF2B5EF4-FFF2-40B4-BE49-F238E27FC236}">
                <a16:creationId xmlns:a16="http://schemas.microsoft.com/office/drawing/2014/main" id="{54E0B334-827A-459F-ACBE-9ED5D8CE3DEE}"/>
              </a:ext>
            </a:extLst>
          </p:cNvPr>
          <p:cNvSpPr/>
          <p:nvPr/>
        </p:nvSpPr>
        <p:spPr>
          <a:xfrm rot="7141105" flipV="1">
            <a:off x="5858558" y="3024190"/>
            <a:ext cx="871452" cy="2024541"/>
          </a:xfrm>
          <a:custGeom>
            <a:avLst/>
            <a:gdLst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2" fmla="*/ 480060 w 960120"/>
              <a:gd name="connsiteY2" fmla="*/ 933994 h 1867988"/>
              <a:gd name="connsiteX3" fmla="*/ 480060 w 960120"/>
              <a:gd name="connsiteY3" fmla="*/ 0 h 1867988"/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372450 h 1306444"/>
              <a:gd name="connsiteX1" fmla="*/ 480060 w 480060"/>
              <a:gd name="connsiteY1" fmla="*/ 1306444 h 1306444"/>
              <a:gd name="connsiteX2" fmla="*/ 0 w 480060"/>
              <a:gd name="connsiteY2" fmla="*/ 1306444 h 1306444"/>
              <a:gd name="connsiteX3" fmla="*/ 0 w 480060"/>
              <a:gd name="connsiteY3" fmla="*/ 372450 h 1306444"/>
              <a:gd name="connsiteX0" fmla="*/ 124646 w 480060"/>
              <a:gd name="connsiteY0" fmla="*/ 0 h 1306444"/>
              <a:gd name="connsiteX1" fmla="*/ 158874 w 480060"/>
              <a:gd name="connsiteY1" fmla="*/ 1280504 h 1306444"/>
              <a:gd name="connsiteX0" fmla="*/ 0 w 523608"/>
              <a:gd name="connsiteY0" fmla="*/ 372450 h 1306444"/>
              <a:gd name="connsiteX1" fmla="*/ 480060 w 523608"/>
              <a:gd name="connsiteY1" fmla="*/ 1306444 h 1306444"/>
              <a:gd name="connsiteX2" fmla="*/ 0 w 523608"/>
              <a:gd name="connsiteY2" fmla="*/ 1306444 h 1306444"/>
              <a:gd name="connsiteX3" fmla="*/ 0 w 523608"/>
              <a:gd name="connsiteY3" fmla="*/ 372450 h 1306444"/>
              <a:gd name="connsiteX0" fmla="*/ 124646 w 523608"/>
              <a:gd name="connsiteY0" fmla="*/ 0 h 1306444"/>
              <a:gd name="connsiteX1" fmla="*/ 158874 w 523608"/>
              <a:gd name="connsiteY1" fmla="*/ 1280504 h 1306444"/>
              <a:gd name="connsiteX0" fmla="*/ 0 w 528174"/>
              <a:gd name="connsiteY0" fmla="*/ 372450 h 1306444"/>
              <a:gd name="connsiteX1" fmla="*/ 480060 w 528174"/>
              <a:gd name="connsiteY1" fmla="*/ 1306444 h 1306444"/>
              <a:gd name="connsiteX2" fmla="*/ 0 w 528174"/>
              <a:gd name="connsiteY2" fmla="*/ 1306444 h 1306444"/>
              <a:gd name="connsiteX3" fmla="*/ 0 w 528174"/>
              <a:gd name="connsiteY3" fmla="*/ 372450 h 1306444"/>
              <a:gd name="connsiteX0" fmla="*/ 124646 w 528174"/>
              <a:gd name="connsiteY0" fmla="*/ 0 h 1306444"/>
              <a:gd name="connsiteX1" fmla="*/ 170959 w 528174"/>
              <a:gd name="connsiteY1" fmla="*/ 1285465 h 1306444"/>
              <a:gd name="connsiteX0" fmla="*/ 0 w 575188"/>
              <a:gd name="connsiteY0" fmla="*/ 372450 h 1306444"/>
              <a:gd name="connsiteX1" fmla="*/ 480060 w 575188"/>
              <a:gd name="connsiteY1" fmla="*/ 1306444 h 1306444"/>
              <a:gd name="connsiteX2" fmla="*/ 0 w 575188"/>
              <a:gd name="connsiteY2" fmla="*/ 1306444 h 1306444"/>
              <a:gd name="connsiteX3" fmla="*/ 0 w 575188"/>
              <a:gd name="connsiteY3" fmla="*/ 372450 h 1306444"/>
              <a:gd name="connsiteX0" fmla="*/ 124646 w 575188"/>
              <a:gd name="connsiteY0" fmla="*/ 0 h 1306444"/>
              <a:gd name="connsiteX1" fmla="*/ 170959 w 575188"/>
              <a:gd name="connsiteY1" fmla="*/ 1285465 h 1306444"/>
              <a:gd name="connsiteX0" fmla="*/ 0 w 597272"/>
              <a:gd name="connsiteY0" fmla="*/ 723846 h 1657840"/>
              <a:gd name="connsiteX1" fmla="*/ 480060 w 597272"/>
              <a:gd name="connsiteY1" fmla="*/ 1657840 h 1657840"/>
              <a:gd name="connsiteX2" fmla="*/ 0 w 597272"/>
              <a:gd name="connsiteY2" fmla="*/ 1657840 h 1657840"/>
              <a:gd name="connsiteX3" fmla="*/ 0 w 597272"/>
              <a:gd name="connsiteY3" fmla="*/ 723846 h 1657840"/>
              <a:gd name="connsiteX0" fmla="*/ 162988 w 597272"/>
              <a:gd name="connsiteY0" fmla="*/ 0 h 1657840"/>
              <a:gd name="connsiteX1" fmla="*/ 170959 w 597272"/>
              <a:gd name="connsiteY1" fmla="*/ 1636861 h 1657840"/>
              <a:gd name="connsiteX0" fmla="*/ 0 w 533465"/>
              <a:gd name="connsiteY0" fmla="*/ 723846 h 1657840"/>
              <a:gd name="connsiteX1" fmla="*/ 480060 w 533465"/>
              <a:gd name="connsiteY1" fmla="*/ 1657840 h 1657840"/>
              <a:gd name="connsiteX2" fmla="*/ 0 w 533465"/>
              <a:gd name="connsiteY2" fmla="*/ 1657840 h 1657840"/>
              <a:gd name="connsiteX3" fmla="*/ 0 w 533465"/>
              <a:gd name="connsiteY3" fmla="*/ 723846 h 1657840"/>
              <a:gd name="connsiteX0" fmla="*/ 162988 w 533465"/>
              <a:gd name="connsiteY0" fmla="*/ 0 h 1657840"/>
              <a:gd name="connsiteX1" fmla="*/ 170959 w 533465"/>
              <a:gd name="connsiteY1" fmla="*/ 1636861 h 1657840"/>
              <a:gd name="connsiteX0" fmla="*/ 0 w 570026"/>
              <a:gd name="connsiteY0" fmla="*/ 723846 h 1657840"/>
              <a:gd name="connsiteX1" fmla="*/ 480060 w 570026"/>
              <a:gd name="connsiteY1" fmla="*/ 1657840 h 1657840"/>
              <a:gd name="connsiteX2" fmla="*/ 0 w 570026"/>
              <a:gd name="connsiteY2" fmla="*/ 1657840 h 1657840"/>
              <a:gd name="connsiteX3" fmla="*/ 0 w 570026"/>
              <a:gd name="connsiteY3" fmla="*/ 723846 h 1657840"/>
              <a:gd name="connsiteX0" fmla="*/ 162988 w 570026"/>
              <a:gd name="connsiteY0" fmla="*/ 0 h 1657840"/>
              <a:gd name="connsiteX1" fmla="*/ 170959 w 570026"/>
              <a:gd name="connsiteY1" fmla="*/ 1636861 h 1657840"/>
              <a:gd name="connsiteX0" fmla="*/ 0 w 572795"/>
              <a:gd name="connsiteY0" fmla="*/ 723846 h 1657840"/>
              <a:gd name="connsiteX1" fmla="*/ 480060 w 572795"/>
              <a:gd name="connsiteY1" fmla="*/ 1657840 h 1657840"/>
              <a:gd name="connsiteX2" fmla="*/ 0 w 572795"/>
              <a:gd name="connsiteY2" fmla="*/ 1657840 h 1657840"/>
              <a:gd name="connsiteX3" fmla="*/ 0 w 572795"/>
              <a:gd name="connsiteY3" fmla="*/ 723846 h 1657840"/>
              <a:gd name="connsiteX0" fmla="*/ 162988 w 572795"/>
              <a:gd name="connsiteY0" fmla="*/ 0 h 1657840"/>
              <a:gd name="connsiteX1" fmla="*/ 170959 w 572795"/>
              <a:gd name="connsiteY1" fmla="*/ 1636861 h 1657840"/>
              <a:gd name="connsiteX0" fmla="*/ 0 w 566775"/>
              <a:gd name="connsiteY0" fmla="*/ 1038395 h 1972389"/>
              <a:gd name="connsiteX1" fmla="*/ 480060 w 566775"/>
              <a:gd name="connsiteY1" fmla="*/ 1972389 h 1972389"/>
              <a:gd name="connsiteX2" fmla="*/ 0 w 566775"/>
              <a:gd name="connsiteY2" fmla="*/ 1972389 h 1972389"/>
              <a:gd name="connsiteX3" fmla="*/ 0 w 566775"/>
              <a:gd name="connsiteY3" fmla="*/ 1038395 h 1972389"/>
              <a:gd name="connsiteX0" fmla="*/ 151064 w 566775"/>
              <a:gd name="connsiteY0" fmla="*/ 0 h 1972389"/>
              <a:gd name="connsiteX1" fmla="*/ 170959 w 566775"/>
              <a:gd name="connsiteY1" fmla="*/ 1951410 h 1972389"/>
              <a:gd name="connsiteX0" fmla="*/ 65954 w 546014"/>
              <a:gd name="connsiteY0" fmla="*/ 1038395 h 1972389"/>
              <a:gd name="connsiteX1" fmla="*/ 546014 w 546014"/>
              <a:gd name="connsiteY1" fmla="*/ 1972389 h 1972389"/>
              <a:gd name="connsiteX2" fmla="*/ 65954 w 546014"/>
              <a:gd name="connsiteY2" fmla="*/ 1972389 h 1972389"/>
              <a:gd name="connsiteX3" fmla="*/ 65954 w 546014"/>
              <a:gd name="connsiteY3" fmla="*/ 1038395 h 1972389"/>
              <a:gd name="connsiteX0" fmla="*/ 217018 w 546014"/>
              <a:gd name="connsiteY0" fmla="*/ 0 h 1972389"/>
              <a:gd name="connsiteX1" fmla="*/ 236913 w 546014"/>
              <a:gd name="connsiteY1" fmla="*/ 1951410 h 1972389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170959 w 487085"/>
              <a:gd name="connsiteY1" fmla="*/ 2340805 h 2361784"/>
              <a:gd name="connsiteX0" fmla="*/ 25364 w 512449"/>
              <a:gd name="connsiteY0" fmla="*/ 1427790 h 2361784"/>
              <a:gd name="connsiteX1" fmla="*/ 505424 w 512449"/>
              <a:gd name="connsiteY1" fmla="*/ 2361784 h 2361784"/>
              <a:gd name="connsiteX2" fmla="*/ 25364 w 512449"/>
              <a:gd name="connsiteY2" fmla="*/ 2361784 h 2361784"/>
              <a:gd name="connsiteX3" fmla="*/ 25364 w 512449"/>
              <a:gd name="connsiteY3" fmla="*/ 1427790 h 2361784"/>
              <a:gd name="connsiteX0" fmla="*/ 512449 w 512449"/>
              <a:gd name="connsiteY0" fmla="*/ 0 h 2361784"/>
              <a:gd name="connsiteX1" fmla="*/ 196323 w 512449"/>
              <a:gd name="connsiteY1" fmla="*/ 2340805 h 2361784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300675 w 487085"/>
              <a:gd name="connsiteY1" fmla="*/ 2248352 h 2361784"/>
              <a:gd name="connsiteX0" fmla="*/ 0 w 595979"/>
              <a:gd name="connsiteY0" fmla="*/ 1427790 h 2361784"/>
              <a:gd name="connsiteX1" fmla="*/ 480060 w 595979"/>
              <a:gd name="connsiteY1" fmla="*/ 2361784 h 2361784"/>
              <a:gd name="connsiteX2" fmla="*/ 0 w 595979"/>
              <a:gd name="connsiteY2" fmla="*/ 2361784 h 2361784"/>
              <a:gd name="connsiteX3" fmla="*/ 0 w 595979"/>
              <a:gd name="connsiteY3" fmla="*/ 1427790 h 2361784"/>
              <a:gd name="connsiteX0" fmla="*/ 487085 w 595979"/>
              <a:gd name="connsiteY0" fmla="*/ 0 h 2361784"/>
              <a:gd name="connsiteX1" fmla="*/ 300675 w 595979"/>
              <a:gd name="connsiteY1" fmla="*/ 2248352 h 2361784"/>
              <a:gd name="connsiteX0" fmla="*/ 0 w 637173"/>
              <a:gd name="connsiteY0" fmla="*/ 1427790 h 2361784"/>
              <a:gd name="connsiteX1" fmla="*/ 480060 w 637173"/>
              <a:gd name="connsiteY1" fmla="*/ 2361784 h 2361784"/>
              <a:gd name="connsiteX2" fmla="*/ 0 w 637173"/>
              <a:gd name="connsiteY2" fmla="*/ 2361784 h 2361784"/>
              <a:gd name="connsiteX3" fmla="*/ 0 w 637173"/>
              <a:gd name="connsiteY3" fmla="*/ 1427790 h 2361784"/>
              <a:gd name="connsiteX0" fmla="*/ 487085 w 637173"/>
              <a:gd name="connsiteY0" fmla="*/ 0 h 2361784"/>
              <a:gd name="connsiteX1" fmla="*/ 300675 w 637173"/>
              <a:gd name="connsiteY1" fmla="*/ 2248352 h 2361784"/>
              <a:gd name="connsiteX0" fmla="*/ 0 w 672838"/>
              <a:gd name="connsiteY0" fmla="*/ 1427790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0 w 672838"/>
              <a:gd name="connsiteY3" fmla="*/ 1427790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672838"/>
              <a:gd name="connsiteY0" fmla="*/ 1315649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202449 w 672838"/>
              <a:gd name="connsiteY3" fmla="*/ 1315649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763788"/>
              <a:gd name="connsiteY0" fmla="*/ 1315649 h 2361784"/>
              <a:gd name="connsiteX1" fmla="*/ 480060 w 763788"/>
              <a:gd name="connsiteY1" fmla="*/ 2361784 h 2361784"/>
              <a:gd name="connsiteX2" fmla="*/ 0 w 763788"/>
              <a:gd name="connsiteY2" fmla="*/ 2361784 h 2361784"/>
              <a:gd name="connsiteX3" fmla="*/ 202449 w 763788"/>
              <a:gd name="connsiteY3" fmla="*/ 1315649 h 2361784"/>
              <a:gd name="connsiteX0" fmla="*/ 487085 w 763788"/>
              <a:gd name="connsiteY0" fmla="*/ 0 h 2361784"/>
              <a:gd name="connsiteX1" fmla="*/ 410693 w 763788"/>
              <a:gd name="connsiteY1" fmla="*/ 2057610 h 2361784"/>
              <a:gd name="connsiteX0" fmla="*/ 202449 w 749583"/>
              <a:gd name="connsiteY0" fmla="*/ 1315649 h 2361784"/>
              <a:gd name="connsiteX1" fmla="*/ 480060 w 749583"/>
              <a:gd name="connsiteY1" fmla="*/ 2361784 h 2361784"/>
              <a:gd name="connsiteX2" fmla="*/ 0 w 749583"/>
              <a:gd name="connsiteY2" fmla="*/ 2361784 h 2361784"/>
              <a:gd name="connsiteX3" fmla="*/ 202449 w 749583"/>
              <a:gd name="connsiteY3" fmla="*/ 1315649 h 2361784"/>
              <a:gd name="connsiteX0" fmla="*/ 487085 w 749583"/>
              <a:gd name="connsiteY0" fmla="*/ 0 h 2361784"/>
              <a:gd name="connsiteX1" fmla="*/ 410693 w 749583"/>
              <a:gd name="connsiteY1" fmla="*/ 2057610 h 2361784"/>
              <a:gd name="connsiteX0" fmla="*/ 202449 w 580978"/>
              <a:gd name="connsiteY0" fmla="*/ 1315649 h 2361784"/>
              <a:gd name="connsiteX1" fmla="*/ 480060 w 580978"/>
              <a:gd name="connsiteY1" fmla="*/ 2361784 h 2361784"/>
              <a:gd name="connsiteX2" fmla="*/ 0 w 580978"/>
              <a:gd name="connsiteY2" fmla="*/ 2361784 h 2361784"/>
              <a:gd name="connsiteX3" fmla="*/ 202449 w 580978"/>
              <a:gd name="connsiteY3" fmla="*/ 1315649 h 2361784"/>
              <a:gd name="connsiteX0" fmla="*/ 487085 w 580978"/>
              <a:gd name="connsiteY0" fmla="*/ 0 h 2361784"/>
              <a:gd name="connsiteX1" fmla="*/ 410693 w 580978"/>
              <a:gd name="connsiteY1" fmla="*/ 2057610 h 2361784"/>
              <a:gd name="connsiteX0" fmla="*/ 202449 w 907537"/>
              <a:gd name="connsiteY0" fmla="*/ 1315649 h 2391082"/>
              <a:gd name="connsiteX1" fmla="*/ 480060 w 907537"/>
              <a:gd name="connsiteY1" fmla="*/ 2361784 h 2391082"/>
              <a:gd name="connsiteX2" fmla="*/ 0 w 907537"/>
              <a:gd name="connsiteY2" fmla="*/ 2361784 h 2391082"/>
              <a:gd name="connsiteX3" fmla="*/ 202449 w 907537"/>
              <a:gd name="connsiteY3" fmla="*/ 1315649 h 2391082"/>
              <a:gd name="connsiteX0" fmla="*/ 487085 w 907537"/>
              <a:gd name="connsiteY0" fmla="*/ 0 h 2391082"/>
              <a:gd name="connsiteX1" fmla="*/ 768675 w 907537"/>
              <a:gd name="connsiteY1" fmla="*/ 2391082 h 2391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7537" h="2391082" stroke="0" extrusionOk="0">
                <a:moveTo>
                  <a:pt x="202449" y="1315649"/>
                </a:moveTo>
                <a:cubicBezTo>
                  <a:pt x="467579" y="1315649"/>
                  <a:pt x="480060" y="1845953"/>
                  <a:pt x="480060" y="2361784"/>
                </a:cubicBezTo>
                <a:lnTo>
                  <a:pt x="0" y="2361784"/>
                </a:lnTo>
                <a:lnTo>
                  <a:pt x="202449" y="1315649"/>
                </a:lnTo>
                <a:close/>
              </a:path>
              <a:path w="907537" h="2391082" fill="none">
                <a:moveTo>
                  <a:pt x="487085" y="0"/>
                </a:moveTo>
                <a:cubicBezTo>
                  <a:pt x="-258184" y="913061"/>
                  <a:pt x="1377554" y="1442933"/>
                  <a:pt x="768675" y="2391082"/>
                </a:cubicBezTo>
              </a:path>
            </a:pathLst>
          </a:custGeom>
          <a:ln w="38100" cap="rnd">
            <a:solidFill>
              <a:srgbClr val="EC332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Shorten the Patient Journey</a:t>
            </a:r>
          </a:p>
        </p:txBody>
      </p:sp>
      <p:sp>
        <p:nvSpPr>
          <p:cNvPr id="28" name="Arc 28">
            <a:extLst>
              <a:ext uri="{FF2B5EF4-FFF2-40B4-BE49-F238E27FC236}">
                <a16:creationId xmlns:a16="http://schemas.microsoft.com/office/drawing/2014/main" id="{1A3E6EA9-B114-4E04-9EE0-C1539CE3F17D}"/>
              </a:ext>
            </a:extLst>
          </p:cNvPr>
          <p:cNvSpPr/>
          <p:nvPr/>
        </p:nvSpPr>
        <p:spPr>
          <a:xfrm rot="5400000">
            <a:off x="6604789" y="677053"/>
            <a:ext cx="1212348" cy="4562440"/>
          </a:xfrm>
          <a:custGeom>
            <a:avLst/>
            <a:gdLst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2" fmla="*/ 480060 w 960120"/>
              <a:gd name="connsiteY2" fmla="*/ 933994 h 1867988"/>
              <a:gd name="connsiteX3" fmla="*/ 480060 w 960120"/>
              <a:gd name="connsiteY3" fmla="*/ 0 h 1867988"/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372450 h 1306444"/>
              <a:gd name="connsiteX1" fmla="*/ 480060 w 480060"/>
              <a:gd name="connsiteY1" fmla="*/ 1306444 h 1306444"/>
              <a:gd name="connsiteX2" fmla="*/ 0 w 480060"/>
              <a:gd name="connsiteY2" fmla="*/ 1306444 h 1306444"/>
              <a:gd name="connsiteX3" fmla="*/ 0 w 480060"/>
              <a:gd name="connsiteY3" fmla="*/ 372450 h 1306444"/>
              <a:gd name="connsiteX0" fmla="*/ 124646 w 480060"/>
              <a:gd name="connsiteY0" fmla="*/ 0 h 1306444"/>
              <a:gd name="connsiteX1" fmla="*/ 158874 w 480060"/>
              <a:gd name="connsiteY1" fmla="*/ 1280504 h 1306444"/>
              <a:gd name="connsiteX0" fmla="*/ 0 w 523608"/>
              <a:gd name="connsiteY0" fmla="*/ 372450 h 1306444"/>
              <a:gd name="connsiteX1" fmla="*/ 480060 w 523608"/>
              <a:gd name="connsiteY1" fmla="*/ 1306444 h 1306444"/>
              <a:gd name="connsiteX2" fmla="*/ 0 w 523608"/>
              <a:gd name="connsiteY2" fmla="*/ 1306444 h 1306444"/>
              <a:gd name="connsiteX3" fmla="*/ 0 w 523608"/>
              <a:gd name="connsiteY3" fmla="*/ 372450 h 1306444"/>
              <a:gd name="connsiteX0" fmla="*/ 124646 w 523608"/>
              <a:gd name="connsiteY0" fmla="*/ 0 h 1306444"/>
              <a:gd name="connsiteX1" fmla="*/ 158874 w 523608"/>
              <a:gd name="connsiteY1" fmla="*/ 1280504 h 1306444"/>
              <a:gd name="connsiteX0" fmla="*/ 0 w 528174"/>
              <a:gd name="connsiteY0" fmla="*/ 372450 h 1306444"/>
              <a:gd name="connsiteX1" fmla="*/ 480060 w 528174"/>
              <a:gd name="connsiteY1" fmla="*/ 1306444 h 1306444"/>
              <a:gd name="connsiteX2" fmla="*/ 0 w 528174"/>
              <a:gd name="connsiteY2" fmla="*/ 1306444 h 1306444"/>
              <a:gd name="connsiteX3" fmla="*/ 0 w 528174"/>
              <a:gd name="connsiteY3" fmla="*/ 372450 h 1306444"/>
              <a:gd name="connsiteX0" fmla="*/ 124646 w 528174"/>
              <a:gd name="connsiteY0" fmla="*/ 0 h 1306444"/>
              <a:gd name="connsiteX1" fmla="*/ 170959 w 528174"/>
              <a:gd name="connsiteY1" fmla="*/ 1285465 h 1306444"/>
              <a:gd name="connsiteX0" fmla="*/ 0 w 575188"/>
              <a:gd name="connsiteY0" fmla="*/ 372450 h 1306444"/>
              <a:gd name="connsiteX1" fmla="*/ 480060 w 575188"/>
              <a:gd name="connsiteY1" fmla="*/ 1306444 h 1306444"/>
              <a:gd name="connsiteX2" fmla="*/ 0 w 575188"/>
              <a:gd name="connsiteY2" fmla="*/ 1306444 h 1306444"/>
              <a:gd name="connsiteX3" fmla="*/ 0 w 575188"/>
              <a:gd name="connsiteY3" fmla="*/ 372450 h 1306444"/>
              <a:gd name="connsiteX0" fmla="*/ 124646 w 575188"/>
              <a:gd name="connsiteY0" fmla="*/ 0 h 1306444"/>
              <a:gd name="connsiteX1" fmla="*/ 170959 w 575188"/>
              <a:gd name="connsiteY1" fmla="*/ 1285465 h 1306444"/>
              <a:gd name="connsiteX0" fmla="*/ 0 w 597272"/>
              <a:gd name="connsiteY0" fmla="*/ 723846 h 1657840"/>
              <a:gd name="connsiteX1" fmla="*/ 480060 w 597272"/>
              <a:gd name="connsiteY1" fmla="*/ 1657840 h 1657840"/>
              <a:gd name="connsiteX2" fmla="*/ 0 w 597272"/>
              <a:gd name="connsiteY2" fmla="*/ 1657840 h 1657840"/>
              <a:gd name="connsiteX3" fmla="*/ 0 w 597272"/>
              <a:gd name="connsiteY3" fmla="*/ 723846 h 1657840"/>
              <a:gd name="connsiteX0" fmla="*/ 162988 w 597272"/>
              <a:gd name="connsiteY0" fmla="*/ 0 h 1657840"/>
              <a:gd name="connsiteX1" fmla="*/ 170959 w 597272"/>
              <a:gd name="connsiteY1" fmla="*/ 1636861 h 1657840"/>
              <a:gd name="connsiteX0" fmla="*/ 0 w 533465"/>
              <a:gd name="connsiteY0" fmla="*/ 723846 h 1657840"/>
              <a:gd name="connsiteX1" fmla="*/ 480060 w 533465"/>
              <a:gd name="connsiteY1" fmla="*/ 1657840 h 1657840"/>
              <a:gd name="connsiteX2" fmla="*/ 0 w 533465"/>
              <a:gd name="connsiteY2" fmla="*/ 1657840 h 1657840"/>
              <a:gd name="connsiteX3" fmla="*/ 0 w 533465"/>
              <a:gd name="connsiteY3" fmla="*/ 723846 h 1657840"/>
              <a:gd name="connsiteX0" fmla="*/ 162988 w 533465"/>
              <a:gd name="connsiteY0" fmla="*/ 0 h 1657840"/>
              <a:gd name="connsiteX1" fmla="*/ 170959 w 533465"/>
              <a:gd name="connsiteY1" fmla="*/ 1636861 h 1657840"/>
              <a:gd name="connsiteX0" fmla="*/ 0 w 570026"/>
              <a:gd name="connsiteY0" fmla="*/ 723846 h 1657840"/>
              <a:gd name="connsiteX1" fmla="*/ 480060 w 570026"/>
              <a:gd name="connsiteY1" fmla="*/ 1657840 h 1657840"/>
              <a:gd name="connsiteX2" fmla="*/ 0 w 570026"/>
              <a:gd name="connsiteY2" fmla="*/ 1657840 h 1657840"/>
              <a:gd name="connsiteX3" fmla="*/ 0 w 570026"/>
              <a:gd name="connsiteY3" fmla="*/ 723846 h 1657840"/>
              <a:gd name="connsiteX0" fmla="*/ 162988 w 570026"/>
              <a:gd name="connsiteY0" fmla="*/ 0 h 1657840"/>
              <a:gd name="connsiteX1" fmla="*/ 170959 w 570026"/>
              <a:gd name="connsiteY1" fmla="*/ 1636861 h 1657840"/>
              <a:gd name="connsiteX0" fmla="*/ 0 w 572795"/>
              <a:gd name="connsiteY0" fmla="*/ 723846 h 1657840"/>
              <a:gd name="connsiteX1" fmla="*/ 480060 w 572795"/>
              <a:gd name="connsiteY1" fmla="*/ 1657840 h 1657840"/>
              <a:gd name="connsiteX2" fmla="*/ 0 w 572795"/>
              <a:gd name="connsiteY2" fmla="*/ 1657840 h 1657840"/>
              <a:gd name="connsiteX3" fmla="*/ 0 w 572795"/>
              <a:gd name="connsiteY3" fmla="*/ 723846 h 1657840"/>
              <a:gd name="connsiteX0" fmla="*/ 162988 w 572795"/>
              <a:gd name="connsiteY0" fmla="*/ 0 h 1657840"/>
              <a:gd name="connsiteX1" fmla="*/ 170959 w 572795"/>
              <a:gd name="connsiteY1" fmla="*/ 1636861 h 1657840"/>
              <a:gd name="connsiteX0" fmla="*/ 0 w 566775"/>
              <a:gd name="connsiteY0" fmla="*/ 1038395 h 1972389"/>
              <a:gd name="connsiteX1" fmla="*/ 480060 w 566775"/>
              <a:gd name="connsiteY1" fmla="*/ 1972389 h 1972389"/>
              <a:gd name="connsiteX2" fmla="*/ 0 w 566775"/>
              <a:gd name="connsiteY2" fmla="*/ 1972389 h 1972389"/>
              <a:gd name="connsiteX3" fmla="*/ 0 w 566775"/>
              <a:gd name="connsiteY3" fmla="*/ 1038395 h 1972389"/>
              <a:gd name="connsiteX0" fmla="*/ 151064 w 566775"/>
              <a:gd name="connsiteY0" fmla="*/ 0 h 1972389"/>
              <a:gd name="connsiteX1" fmla="*/ 170959 w 566775"/>
              <a:gd name="connsiteY1" fmla="*/ 1951410 h 1972389"/>
              <a:gd name="connsiteX0" fmla="*/ 65954 w 546014"/>
              <a:gd name="connsiteY0" fmla="*/ 1038395 h 1972389"/>
              <a:gd name="connsiteX1" fmla="*/ 546014 w 546014"/>
              <a:gd name="connsiteY1" fmla="*/ 1972389 h 1972389"/>
              <a:gd name="connsiteX2" fmla="*/ 65954 w 546014"/>
              <a:gd name="connsiteY2" fmla="*/ 1972389 h 1972389"/>
              <a:gd name="connsiteX3" fmla="*/ 65954 w 546014"/>
              <a:gd name="connsiteY3" fmla="*/ 1038395 h 1972389"/>
              <a:gd name="connsiteX0" fmla="*/ 217018 w 546014"/>
              <a:gd name="connsiteY0" fmla="*/ 0 h 1972389"/>
              <a:gd name="connsiteX1" fmla="*/ 236913 w 546014"/>
              <a:gd name="connsiteY1" fmla="*/ 1951410 h 1972389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170959 w 487085"/>
              <a:gd name="connsiteY1" fmla="*/ 2340805 h 2361784"/>
              <a:gd name="connsiteX0" fmla="*/ 25364 w 512449"/>
              <a:gd name="connsiteY0" fmla="*/ 1427790 h 2361784"/>
              <a:gd name="connsiteX1" fmla="*/ 505424 w 512449"/>
              <a:gd name="connsiteY1" fmla="*/ 2361784 h 2361784"/>
              <a:gd name="connsiteX2" fmla="*/ 25364 w 512449"/>
              <a:gd name="connsiteY2" fmla="*/ 2361784 h 2361784"/>
              <a:gd name="connsiteX3" fmla="*/ 25364 w 512449"/>
              <a:gd name="connsiteY3" fmla="*/ 1427790 h 2361784"/>
              <a:gd name="connsiteX0" fmla="*/ 512449 w 512449"/>
              <a:gd name="connsiteY0" fmla="*/ 0 h 2361784"/>
              <a:gd name="connsiteX1" fmla="*/ 196323 w 512449"/>
              <a:gd name="connsiteY1" fmla="*/ 2340805 h 2361784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300675 w 487085"/>
              <a:gd name="connsiteY1" fmla="*/ 2248352 h 2361784"/>
              <a:gd name="connsiteX0" fmla="*/ 0 w 595979"/>
              <a:gd name="connsiteY0" fmla="*/ 1427790 h 2361784"/>
              <a:gd name="connsiteX1" fmla="*/ 480060 w 595979"/>
              <a:gd name="connsiteY1" fmla="*/ 2361784 h 2361784"/>
              <a:gd name="connsiteX2" fmla="*/ 0 w 595979"/>
              <a:gd name="connsiteY2" fmla="*/ 2361784 h 2361784"/>
              <a:gd name="connsiteX3" fmla="*/ 0 w 595979"/>
              <a:gd name="connsiteY3" fmla="*/ 1427790 h 2361784"/>
              <a:gd name="connsiteX0" fmla="*/ 487085 w 595979"/>
              <a:gd name="connsiteY0" fmla="*/ 0 h 2361784"/>
              <a:gd name="connsiteX1" fmla="*/ 300675 w 595979"/>
              <a:gd name="connsiteY1" fmla="*/ 2248352 h 2361784"/>
              <a:gd name="connsiteX0" fmla="*/ 0 w 637173"/>
              <a:gd name="connsiteY0" fmla="*/ 1427790 h 2361784"/>
              <a:gd name="connsiteX1" fmla="*/ 480060 w 637173"/>
              <a:gd name="connsiteY1" fmla="*/ 2361784 h 2361784"/>
              <a:gd name="connsiteX2" fmla="*/ 0 w 637173"/>
              <a:gd name="connsiteY2" fmla="*/ 2361784 h 2361784"/>
              <a:gd name="connsiteX3" fmla="*/ 0 w 637173"/>
              <a:gd name="connsiteY3" fmla="*/ 1427790 h 2361784"/>
              <a:gd name="connsiteX0" fmla="*/ 487085 w 637173"/>
              <a:gd name="connsiteY0" fmla="*/ 0 h 2361784"/>
              <a:gd name="connsiteX1" fmla="*/ 300675 w 637173"/>
              <a:gd name="connsiteY1" fmla="*/ 2248352 h 2361784"/>
              <a:gd name="connsiteX0" fmla="*/ 0 w 672838"/>
              <a:gd name="connsiteY0" fmla="*/ 1427790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0 w 672838"/>
              <a:gd name="connsiteY3" fmla="*/ 1427790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72838" h="2361784" stroke="0" extrusionOk="0">
                <a:moveTo>
                  <a:pt x="0" y="1427790"/>
                </a:moveTo>
                <a:cubicBezTo>
                  <a:pt x="265130" y="1427790"/>
                  <a:pt x="480060" y="1845953"/>
                  <a:pt x="480060" y="2361784"/>
                </a:cubicBezTo>
                <a:lnTo>
                  <a:pt x="0" y="2361784"/>
                </a:lnTo>
                <a:lnTo>
                  <a:pt x="0" y="1427790"/>
                </a:lnTo>
                <a:close/>
              </a:path>
              <a:path w="672838" h="2361784" fill="none">
                <a:moveTo>
                  <a:pt x="487085" y="0"/>
                </a:moveTo>
                <a:cubicBezTo>
                  <a:pt x="-157975" y="775403"/>
                  <a:pt x="1323911" y="1306958"/>
                  <a:pt x="300675" y="2248352"/>
                </a:cubicBezTo>
              </a:path>
            </a:pathLst>
          </a:custGeom>
          <a:ln w="38100" cap="rnd">
            <a:solidFill>
              <a:srgbClr val="177DB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9F7041E7-EDDA-4716-8510-EA2C90BD09D6}"/>
              </a:ext>
            </a:extLst>
          </p:cNvPr>
          <p:cNvSpPr/>
          <p:nvPr/>
        </p:nvSpPr>
        <p:spPr>
          <a:xfrm rot="5181659">
            <a:off x="2567532" y="1713774"/>
            <a:ext cx="999444" cy="3149045"/>
          </a:xfrm>
          <a:custGeom>
            <a:avLst/>
            <a:gdLst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2" fmla="*/ 480060 w 960120"/>
              <a:gd name="connsiteY2" fmla="*/ 933994 h 1867988"/>
              <a:gd name="connsiteX3" fmla="*/ 480060 w 960120"/>
              <a:gd name="connsiteY3" fmla="*/ 0 h 1867988"/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372450 h 1306444"/>
              <a:gd name="connsiteX1" fmla="*/ 480060 w 480060"/>
              <a:gd name="connsiteY1" fmla="*/ 1306444 h 1306444"/>
              <a:gd name="connsiteX2" fmla="*/ 0 w 480060"/>
              <a:gd name="connsiteY2" fmla="*/ 1306444 h 1306444"/>
              <a:gd name="connsiteX3" fmla="*/ 0 w 480060"/>
              <a:gd name="connsiteY3" fmla="*/ 372450 h 1306444"/>
              <a:gd name="connsiteX0" fmla="*/ 124646 w 480060"/>
              <a:gd name="connsiteY0" fmla="*/ 0 h 1306444"/>
              <a:gd name="connsiteX1" fmla="*/ 158874 w 480060"/>
              <a:gd name="connsiteY1" fmla="*/ 1280504 h 1306444"/>
              <a:gd name="connsiteX0" fmla="*/ 0 w 523608"/>
              <a:gd name="connsiteY0" fmla="*/ 372450 h 1306444"/>
              <a:gd name="connsiteX1" fmla="*/ 480060 w 523608"/>
              <a:gd name="connsiteY1" fmla="*/ 1306444 h 1306444"/>
              <a:gd name="connsiteX2" fmla="*/ 0 w 523608"/>
              <a:gd name="connsiteY2" fmla="*/ 1306444 h 1306444"/>
              <a:gd name="connsiteX3" fmla="*/ 0 w 523608"/>
              <a:gd name="connsiteY3" fmla="*/ 372450 h 1306444"/>
              <a:gd name="connsiteX0" fmla="*/ 124646 w 523608"/>
              <a:gd name="connsiteY0" fmla="*/ 0 h 1306444"/>
              <a:gd name="connsiteX1" fmla="*/ 158874 w 523608"/>
              <a:gd name="connsiteY1" fmla="*/ 1280504 h 1306444"/>
              <a:gd name="connsiteX0" fmla="*/ 0 w 528174"/>
              <a:gd name="connsiteY0" fmla="*/ 372450 h 1306444"/>
              <a:gd name="connsiteX1" fmla="*/ 480060 w 528174"/>
              <a:gd name="connsiteY1" fmla="*/ 1306444 h 1306444"/>
              <a:gd name="connsiteX2" fmla="*/ 0 w 528174"/>
              <a:gd name="connsiteY2" fmla="*/ 1306444 h 1306444"/>
              <a:gd name="connsiteX3" fmla="*/ 0 w 528174"/>
              <a:gd name="connsiteY3" fmla="*/ 372450 h 1306444"/>
              <a:gd name="connsiteX0" fmla="*/ 124646 w 528174"/>
              <a:gd name="connsiteY0" fmla="*/ 0 h 1306444"/>
              <a:gd name="connsiteX1" fmla="*/ 170959 w 528174"/>
              <a:gd name="connsiteY1" fmla="*/ 1285465 h 1306444"/>
              <a:gd name="connsiteX0" fmla="*/ 0 w 575188"/>
              <a:gd name="connsiteY0" fmla="*/ 372450 h 1306444"/>
              <a:gd name="connsiteX1" fmla="*/ 480060 w 575188"/>
              <a:gd name="connsiteY1" fmla="*/ 1306444 h 1306444"/>
              <a:gd name="connsiteX2" fmla="*/ 0 w 575188"/>
              <a:gd name="connsiteY2" fmla="*/ 1306444 h 1306444"/>
              <a:gd name="connsiteX3" fmla="*/ 0 w 575188"/>
              <a:gd name="connsiteY3" fmla="*/ 372450 h 1306444"/>
              <a:gd name="connsiteX0" fmla="*/ 124646 w 575188"/>
              <a:gd name="connsiteY0" fmla="*/ 0 h 1306444"/>
              <a:gd name="connsiteX1" fmla="*/ 170959 w 575188"/>
              <a:gd name="connsiteY1" fmla="*/ 1285465 h 1306444"/>
              <a:gd name="connsiteX0" fmla="*/ 0 w 597272"/>
              <a:gd name="connsiteY0" fmla="*/ 723846 h 1657840"/>
              <a:gd name="connsiteX1" fmla="*/ 480060 w 597272"/>
              <a:gd name="connsiteY1" fmla="*/ 1657840 h 1657840"/>
              <a:gd name="connsiteX2" fmla="*/ 0 w 597272"/>
              <a:gd name="connsiteY2" fmla="*/ 1657840 h 1657840"/>
              <a:gd name="connsiteX3" fmla="*/ 0 w 597272"/>
              <a:gd name="connsiteY3" fmla="*/ 723846 h 1657840"/>
              <a:gd name="connsiteX0" fmla="*/ 162988 w 597272"/>
              <a:gd name="connsiteY0" fmla="*/ 0 h 1657840"/>
              <a:gd name="connsiteX1" fmla="*/ 170959 w 597272"/>
              <a:gd name="connsiteY1" fmla="*/ 1636861 h 1657840"/>
              <a:gd name="connsiteX0" fmla="*/ 0 w 533465"/>
              <a:gd name="connsiteY0" fmla="*/ 723846 h 1657840"/>
              <a:gd name="connsiteX1" fmla="*/ 480060 w 533465"/>
              <a:gd name="connsiteY1" fmla="*/ 1657840 h 1657840"/>
              <a:gd name="connsiteX2" fmla="*/ 0 w 533465"/>
              <a:gd name="connsiteY2" fmla="*/ 1657840 h 1657840"/>
              <a:gd name="connsiteX3" fmla="*/ 0 w 533465"/>
              <a:gd name="connsiteY3" fmla="*/ 723846 h 1657840"/>
              <a:gd name="connsiteX0" fmla="*/ 162988 w 533465"/>
              <a:gd name="connsiteY0" fmla="*/ 0 h 1657840"/>
              <a:gd name="connsiteX1" fmla="*/ 170959 w 533465"/>
              <a:gd name="connsiteY1" fmla="*/ 1636861 h 1657840"/>
              <a:gd name="connsiteX0" fmla="*/ 0 w 570026"/>
              <a:gd name="connsiteY0" fmla="*/ 723846 h 1657840"/>
              <a:gd name="connsiteX1" fmla="*/ 480060 w 570026"/>
              <a:gd name="connsiteY1" fmla="*/ 1657840 h 1657840"/>
              <a:gd name="connsiteX2" fmla="*/ 0 w 570026"/>
              <a:gd name="connsiteY2" fmla="*/ 1657840 h 1657840"/>
              <a:gd name="connsiteX3" fmla="*/ 0 w 570026"/>
              <a:gd name="connsiteY3" fmla="*/ 723846 h 1657840"/>
              <a:gd name="connsiteX0" fmla="*/ 162988 w 570026"/>
              <a:gd name="connsiteY0" fmla="*/ 0 h 1657840"/>
              <a:gd name="connsiteX1" fmla="*/ 170959 w 570026"/>
              <a:gd name="connsiteY1" fmla="*/ 1636861 h 1657840"/>
              <a:gd name="connsiteX0" fmla="*/ 0 w 572795"/>
              <a:gd name="connsiteY0" fmla="*/ 723846 h 1657840"/>
              <a:gd name="connsiteX1" fmla="*/ 480060 w 572795"/>
              <a:gd name="connsiteY1" fmla="*/ 1657840 h 1657840"/>
              <a:gd name="connsiteX2" fmla="*/ 0 w 572795"/>
              <a:gd name="connsiteY2" fmla="*/ 1657840 h 1657840"/>
              <a:gd name="connsiteX3" fmla="*/ 0 w 572795"/>
              <a:gd name="connsiteY3" fmla="*/ 723846 h 1657840"/>
              <a:gd name="connsiteX0" fmla="*/ 162988 w 572795"/>
              <a:gd name="connsiteY0" fmla="*/ 0 h 1657840"/>
              <a:gd name="connsiteX1" fmla="*/ 170959 w 572795"/>
              <a:gd name="connsiteY1" fmla="*/ 1636861 h 1657840"/>
              <a:gd name="connsiteX0" fmla="*/ 0 w 566775"/>
              <a:gd name="connsiteY0" fmla="*/ 1038395 h 1972389"/>
              <a:gd name="connsiteX1" fmla="*/ 480060 w 566775"/>
              <a:gd name="connsiteY1" fmla="*/ 1972389 h 1972389"/>
              <a:gd name="connsiteX2" fmla="*/ 0 w 566775"/>
              <a:gd name="connsiteY2" fmla="*/ 1972389 h 1972389"/>
              <a:gd name="connsiteX3" fmla="*/ 0 w 566775"/>
              <a:gd name="connsiteY3" fmla="*/ 1038395 h 1972389"/>
              <a:gd name="connsiteX0" fmla="*/ 151064 w 566775"/>
              <a:gd name="connsiteY0" fmla="*/ 0 h 1972389"/>
              <a:gd name="connsiteX1" fmla="*/ 170959 w 566775"/>
              <a:gd name="connsiteY1" fmla="*/ 1951410 h 1972389"/>
              <a:gd name="connsiteX0" fmla="*/ 65954 w 546014"/>
              <a:gd name="connsiteY0" fmla="*/ 1038395 h 1972389"/>
              <a:gd name="connsiteX1" fmla="*/ 546014 w 546014"/>
              <a:gd name="connsiteY1" fmla="*/ 1972389 h 1972389"/>
              <a:gd name="connsiteX2" fmla="*/ 65954 w 546014"/>
              <a:gd name="connsiteY2" fmla="*/ 1972389 h 1972389"/>
              <a:gd name="connsiteX3" fmla="*/ 65954 w 546014"/>
              <a:gd name="connsiteY3" fmla="*/ 1038395 h 1972389"/>
              <a:gd name="connsiteX0" fmla="*/ 217018 w 546014"/>
              <a:gd name="connsiteY0" fmla="*/ 0 h 1972389"/>
              <a:gd name="connsiteX1" fmla="*/ 236913 w 546014"/>
              <a:gd name="connsiteY1" fmla="*/ 1951410 h 1972389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170959 w 487085"/>
              <a:gd name="connsiteY1" fmla="*/ 2340805 h 2361784"/>
              <a:gd name="connsiteX0" fmla="*/ 25364 w 512449"/>
              <a:gd name="connsiteY0" fmla="*/ 1427790 h 2361784"/>
              <a:gd name="connsiteX1" fmla="*/ 505424 w 512449"/>
              <a:gd name="connsiteY1" fmla="*/ 2361784 h 2361784"/>
              <a:gd name="connsiteX2" fmla="*/ 25364 w 512449"/>
              <a:gd name="connsiteY2" fmla="*/ 2361784 h 2361784"/>
              <a:gd name="connsiteX3" fmla="*/ 25364 w 512449"/>
              <a:gd name="connsiteY3" fmla="*/ 1427790 h 2361784"/>
              <a:gd name="connsiteX0" fmla="*/ 512449 w 512449"/>
              <a:gd name="connsiteY0" fmla="*/ 0 h 2361784"/>
              <a:gd name="connsiteX1" fmla="*/ 196323 w 512449"/>
              <a:gd name="connsiteY1" fmla="*/ 2340805 h 2361784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300675 w 487085"/>
              <a:gd name="connsiteY1" fmla="*/ 2248352 h 2361784"/>
              <a:gd name="connsiteX0" fmla="*/ 0 w 595979"/>
              <a:gd name="connsiteY0" fmla="*/ 1427790 h 2361784"/>
              <a:gd name="connsiteX1" fmla="*/ 480060 w 595979"/>
              <a:gd name="connsiteY1" fmla="*/ 2361784 h 2361784"/>
              <a:gd name="connsiteX2" fmla="*/ 0 w 595979"/>
              <a:gd name="connsiteY2" fmla="*/ 2361784 h 2361784"/>
              <a:gd name="connsiteX3" fmla="*/ 0 w 595979"/>
              <a:gd name="connsiteY3" fmla="*/ 1427790 h 2361784"/>
              <a:gd name="connsiteX0" fmla="*/ 487085 w 595979"/>
              <a:gd name="connsiteY0" fmla="*/ 0 h 2361784"/>
              <a:gd name="connsiteX1" fmla="*/ 300675 w 595979"/>
              <a:gd name="connsiteY1" fmla="*/ 2248352 h 2361784"/>
              <a:gd name="connsiteX0" fmla="*/ 0 w 637173"/>
              <a:gd name="connsiteY0" fmla="*/ 1427790 h 2361784"/>
              <a:gd name="connsiteX1" fmla="*/ 480060 w 637173"/>
              <a:gd name="connsiteY1" fmla="*/ 2361784 h 2361784"/>
              <a:gd name="connsiteX2" fmla="*/ 0 w 637173"/>
              <a:gd name="connsiteY2" fmla="*/ 2361784 h 2361784"/>
              <a:gd name="connsiteX3" fmla="*/ 0 w 637173"/>
              <a:gd name="connsiteY3" fmla="*/ 1427790 h 2361784"/>
              <a:gd name="connsiteX0" fmla="*/ 487085 w 637173"/>
              <a:gd name="connsiteY0" fmla="*/ 0 h 2361784"/>
              <a:gd name="connsiteX1" fmla="*/ 300675 w 637173"/>
              <a:gd name="connsiteY1" fmla="*/ 2248352 h 2361784"/>
              <a:gd name="connsiteX0" fmla="*/ 0 w 672838"/>
              <a:gd name="connsiteY0" fmla="*/ 1427790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0 w 672838"/>
              <a:gd name="connsiteY3" fmla="*/ 1427790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672838"/>
              <a:gd name="connsiteY0" fmla="*/ 1315649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202449 w 672838"/>
              <a:gd name="connsiteY3" fmla="*/ 1315649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763788"/>
              <a:gd name="connsiteY0" fmla="*/ 1315649 h 2361784"/>
              <a:gd name="connsiteX1" fmla="*/ 480060 w 763788"/>
              <a:gd name="connsiteY1" fmla="*/ 2361784 h 2361784"/>
              <a:gd name="connsiteX2" fmla="*/ 0 w 763788"/>
              <a:gd name="connsiteY2" fmla="*/ 2361784 h 2361784"/>
              <a:gd name="connsiteX3" fmla="*/ 202449 w 763788"/>
              <a:gd name="connsiteY3" fmla="*/ 1315649 h 2361784"/>
              <a:gd name="connsiteX0" fmla="*/ 487085 w 763788"/>
              <a:gd name="connsiteY0" fmla="*/ 0 h 2361784"/>
              <a:gd name="connsiteX1" fmla="*/ 410693 w 763788"/>
              <a:gd name="connsiteY1" fmla="*/ 2057610 h 2361784"/>
              <a:gd name="connsiteX0" fmla="*/ 202449 w 749583"/>
              <a:gd name="connsiteY0" fmla="*/ 1315649 h 2361784"/>
              <a:gd name="connsiteX1" fmla="*/ 480060 w 749583"/>
              <a:gd name="connsiteY1" fmla="*/ 2361784 h 2361784"/>
              <a:gd name="connsiteX2" fmla="*/ 0 w 749583"/>
              <a:gd name="connsiteY2" fmla="*/ 2361784 h 2361784"/>
              <a:gd name="connsiteX3" fmla="*/ 202449 w 749583"/>
              <a:gd name="connsiteY3" fmla="*/ 1315649 h 2361784"/>
              <a:gd name="connsiteX0" fmla="*/ 487085 w 749583"/>
              <a:gd name="connsiteY0" fmla="*/ 0 h 2361784"/>
              <a:gd name="connsiteX1" fmla="*/ 410693 w 749583"/>
              <a:gd name="connsiteY1" fmla="*/ 2057610 h 2361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9583" h="2361784" stroke="0" extrusionOk="0">
                <a:moveTo>
                  <a:pt x="202449" y="1315649"/>
                </a:moveTo>
                <a:cubicBezTo>
                  <a:pt x="467579" y="1315649"/>
                  <a:pt x="480060" y="1845953"/>
                  <a:pt x="480060" y="2361784"/>
                </a:cubicBezTo>
                <a:lnTo>
                  <a:pt x="0" y="2361784"/>
                </a:lnTo>
                <a:lnTo>
                  <a:pt x="202449" y="1315649"/>
                </a:lnTo>
                <a:close/>
              </a:path>
              <a:path w="749583" h="2361784" fill="none">
                <a:moveTo>
                  <a:pt x="487085" y="0"/>
                </a:moveTo>
                <a:cubicBezTo>
                  <a:pt x="-258184" y="913061"/>
                  <a:pt x="1433929" y="1116216"/>
                  <a:pt x="410693" y="2057610"/>
                </a:cubicBezTo>
              </a:path>
            </a:pathLst>
          </a:custGeom>
          <a:ln w="38100" cap="rnd">
            <a:solidFill>
              <a:srgbClr val="177DB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30" name="Text Placeholder 16">
            <a:extLst>
              <a:ext uri="{FF2B5EF4-FFF2-40B4-BE49-F238E27FC236}">
                <a16:creationId xmlns:a16="http://schemas.microsoft.com/office/drawing/2014/main" id="{ECD91DDE-7F4A-4B80-B004-F7B118B8F311}"/>
              </a:ext>
            </a:extLst>
          </p:cNvPr>
          <p:cNvSpPr txBox="1">
            <a:spLocks/>
          </p:cNvSpPr>
          <p:nvPr/>
        </p:nvSpPr>
        <p:spPr>
          <a:xfrm>
            <a:off x="10629533" y="2884631"/>
            <a:ext cx="1464873" cy="679816"/>
          </a:xfrm>
          <a:prstGeom prst="rect">
            <a:avLst/>
          </a:prstGeom>
        </p:spPr>
        <p:txBody>
          <a:bodyPr/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0"/>
              </a:rPr>
              <a:t>Virtual Care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180DDED-13BB-4CC0-990D-F79205598D86}"/>
              </a:ext>
            </a:extLst>
          </p:cNvPr>
          <p:cNvSpPr txBox="1"/>
          <p:nvPr/>
        </p:nvSpPr>
        <p:spPr>
          <a:xfrm>
            <a:off x="706430" y="1547978"/>
            <a:ext cx="25332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A Call-to-Action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4FD7767-C5C5-4713-A328-A59EC4F9893A}"/>
              </a:ext>
            </a:extLst>
          </p:cNvPr>
          <p:cNvSpPr/>
          <p:nvPr/>
        </p:nvSpPr>
        <p:spPr>
          <a:xfrm>
            <a:off x="396524" y="1571830"/>
            <a:ext cx="322729" cy="322729"/>
          </a:xfrm>
          <a:prstGeom prst="ellipse">
            <a:avLst/>
          </a:prstGeom>
          <a:solidFill>
            <a:srgbClr val="177DB0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637EB30-2B6C-450F-BDE9-D5E7459961ED}"/>
              </a:ext>
            </a:extLst>
          </p:cNvPr>
          <p:cNvSpPr/>
          <p:nvPr/>
        </p:nvSpPr>
        <p:spPr>
          <a:xfrm>
            <a:off x="344471" y="1545244"/>
            <a:ext cx="428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8DE46C6-B3FB-4E3B-9281-C16729085D97}"/>
              </a:ext>
            </a:extLst>
          </p:cNvPr>
          <p:cNvSpPr txBox="1"/>
          <p:nvPr/>
        </p:nvSpPr>
        <p:spPr>
          <a:xfrm>
            <a:off x="3962961" y="1595196"/>
            <a:ext cx="21189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The Engagement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43E31FD4-DB3E-4B34-B3F4-A4B49B6FD4F5}"/>
              </a:ext>
            </a:extLst>
          </p:cNvPr>
          <p:cNvSpPr/>
          <p:nvPr/>
        </p:nvSpPr>
        <p:spPr>
          <a:xfrm>
            <a:off x="3633672" y="1580641"/>
            <a:ext cx="329289" cy="322729"/>
          </a:xfrm>
          <a:prstGeom prst="ellipse">
            <a:avLst/>
          </a:prstGeom>
          <a:solidFill>
            <a:srgbClr val="177DB0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E9D6E7-C772-4CC0-98AC-883CE232238B}"/>
              </a:ext>
            </a:extLst>
          </p:cNvPr>
          <p:cNvSpPr/>
          <p:nvPr/>
        </p:nvSpPr>
        <p:spPr>
          <a:xfrm>
            <a:off x="3581619" y="1554055"/>
            <a:ext cx="44389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2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00F957E-43F0-41E3-9578-9D94093BA852}"/>
              </a:ext>
            </a:extLst>
          </p:cNvPr>
          <p:cNvSpPr txBox="1"/>
          <p:nvPr/>
        </p:nvSpPr>
        <p:spPr>
          <a:xfrm>
            <a:off x="9313190" y="1514977"/>
            <a:ext cx="25275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Prescription is Filled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B2212AF6-B44F-41D5-99C2-70C077B515CD}"/>
              </a:ext>
            </a:extLst>
          </p:cNvPr>
          <p:cNvSpPr/>
          <p:nvPr/>
        </p:nvSpPr>
        <p:spPr>
          <a:xfrm>
            <a:off x="8990461" y="1561254"/>
            <a:ext cx="322729" cy="322729"/>
          </a:xfrm>
          <a:prstGeom prst="ellipse">
            <a:avLst/>
          </a:prstGeom>
          <a:solidFill>
            <a:srgbClr val="177DB0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657FA10-E998-4AE2-9E8B-A60817711686}"/>
              </a:ext>
            </a:extLst>
          </p:cNvPr>
          <p:cNvSpPr/>
          <p:nvPr/>
        </p:nvSpPr>
        <p:spPr>
          <a:xfrm>
            <a:off x="8938408" y="1534668"/>
            <a:ext cx="428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4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1209713-9978-4277-8C68-2DB08F05321D}"/>
              </a:ext>
            </a:extLst>
          </p:cNvPr>
          <p:cNvSpPr txBox="1"/>
          <p:nvPr/>
        </p:nvSpPr>
        <p:spPr>
          <a:xfrm>
            <a:off x="6562887" y="1550709"/>
            <a:ext cx="24440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77DB0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The Telehealth Visit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75F85182-0B00-43B6-B245-F8E48C7968EA}"/>
              </a:ext>
            </a:extLst>
          </p:cNvPr>
          <p:cNvSpPr/>
          <p:nvPr/>
        </p:nvSpPr>
        <p:spPr>
          <a:xfrm>
            <a:off x="6325229" y="1589765"/>
            <a:ext cx="322729" cy="322729"/>
          </a:xfrm>
          <a:prstGeom prst="ellipse">
            <a:avLst/>
          </a:prstGeom>
          <a:solidFill>
            <a:srgbClr val="177DB0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D9D055A-E70C-417B-AF43-6534DD2C3BAA}"/>
              </a:ext>
            </a:extLst>
          </p:cNvPr>
          <p:cNvSpPr/>
          <p:nvPr/>
        </p:nvSpPr>
        <p:spPr>
          <a:xfrm>
            <a:off x="6273176" y="1563179"/>
            <a:ext cx="428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3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CA41106-92EB-4AEA-AE8E-C27B5944FD71}"/>
              </a:ext>
            </a:extLst>
          </p:cNvPr>
          <p:cNvSpPr>
            <a:spLocks noChangeAspect="1"/>
          </p:cNvSpPr>
          <p:nvPr/>
        </p:nvSpPr>
        <p:spPr>
          <a:xfrm>
            <a:off x="4380623" y="2530469"/>
            <a:ext cx="1364541" cy="1364541"/>
          </a:xfrm>
          <a:prstGeom prst="ellipse">
            <a:avLst/>
          </a:prstGeo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52"/>
            </a:stretch>
          </a:blipFill>
          <a:ln w="12700" cap="rnd" cmpd="sng">
            <a:solidFill>
              <a:srgbClr val="177DB0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5728A684-0E50-49B2-8DA4-18D22AFC0DA7}"/>
              </a:ext>
            </a:extLst>
          </p:cNvPr>
          <p:cNvSpPr>
            <a:spLocks noChangeAspect="1"/>
          </p:cNvSpPr>
          <p:nvPr/>
        </p:nvSpPr>
        <p:spPr>
          <a:xfrm>
            <a:off x="9146962" y="2473300"/>
            <a:ext cx="1361296" cy="1361296"/>
          </a:xfrm>
          <a:prstGeom prst="ellipse">
            <a:avLst/>
          </a:prstGeo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7044"/>
            </a:stretch>
          </a:blipFill>
          <a:ln w="12700" cap="rnd" cmpd="sng">
            <a:solidFill>
              <a:srgbClr val="177DB0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2A0B85D8-4EC6-4F6E-A2D4-915092D50D8C}"/>
              </a:ext>
            </a:extLst>
          </p:cNvPr>
          <p:cNvSpPr>
            <a:spLocks noChangeAspect="1"/>
          </p:cNvSpPr>
          <p:nvPr/>
        </p:nvSpPr>
        <p:spPr>
          <a:xfrm flipH="1">
            <a:off x="6761151" y="2534422"/>
            <a:ext cx="1353582" cy="1353582"/>
          </a:xfrm>
          <a:prstGeom prst="ellipse">
            <a:avLst/>
          </a:prstGeom>
          <a:blipFill>
            <a:blip r:embed="rId4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rnd" cmpd="sng">
            <a:solidFill>
              <a:srgbClr val="177DB0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47" name="Arc 28">
            <a:extLst>
              <a:ext uri="{FF2B5EF4-FFF2-40B4-BE49-F238E27FC236}">
                <a16:creationId xmlns:a16="http://schemas.microsoft.com/office/drawing/2014/main" id="{F0F0A563-1190-403D-8C04-B59B0FC4DA6D}"/>
              </a:ext>
            </a:extLst>
          </p:cNvPr>
          <p:cNvSpPr/>
          <p:nvPr/>
        </p:nvSpPr>
        <p:spPr>
          <a:xfrm rot="17512204">
            <a:off x="8320052" y="3766946"/>
            <a:ext cx="774637" cy="2385451"/>
          </a:xfrm>
          <a:custGeom>
            <a:avLst/>
            <a:gdLst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2" fmla="*/ 480060 w 960120"/>
              <a:gd name="connsiteY2" fmla="*/ 933994 h 1867988"/>
              <a:gd name="connsiteX3" fmla="*/ 480060 w 960120"/>
              <a:gd name="connsiteY3" fmla="*/ 0 h 1867988"/>
              <a:gd name="connsiteX0" fmla="*/ 480060 w 960120"/>
              <a:gd name="connsiteY0" fmla="*/ 0 h 1867988"/>
              <a:gd name="connsiteX1" fmla="*/ 960120 w 960120"/>
              <a:gd name="connsiteY1" fmla="*/ 933994 h 1867988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0 h 933994"/>
              <a:gd name="connsiteX1" fmla="*/ 480060 w 480060"/>
              <a:gd name="connsiteY1" fmla="*/ 933994 h 933994"/>
              <a:gd name="connsiteX2" fmla="*/ 0 w 480060"/>
              <a:gd name="connsiteY2" fmla="*/ 933994 h 933994"/>
              <a:gd name="connsiteX3" fmla="*/ 0 w 480060"/>
              <a:gd name="connsiteY3" fmla="*/ 0 h 933994"/>
              <a:gd name="connsiteX0" fmla="*/ 0 w 480060"/>
              <a:gd name="connsiteY0" fmla="*/ 0 h 933994"/>
              <a:gd name="connsiteX1" fmla="*/ 158874 w 480060"/>
              <a:gd name="connsiteY1" fmla="*/ 908054 h 933994"/>
              <a:gd name="connsiteX0" fmla="*/ 0 w 480060"/>
              <a:gd name="connsiteY0" fmla="*/ 372450 h 1306444"/>
              <a:gd name="connsiteX1" fmla="*/ 480060 w 480060"/>
              <a:gd name="connsiteY1" fmla="*/ 1306444 h 1306444"/>
              <a:gd name="connsiteX2" fmla="*/ 0 w 480060"/>
              <a:gd name="connsiteY2" fmla="*/ 1306444 h 1306444"/>
              <a:gd name="connsiteX3" fmla="*/ 0 w 480060"/>
              <a:gd name="connsiteY3" fmla="*/ 372450 h 1306444"/>
              <a:gd name="connsiteX0" fmla="*/ 124646 w 480060"/>
              <a:gd name="connsiteY0" fmla="*/ 0 h 1306444"/>
              <a:gd name="connsiteX1" fmla="*/ 158874 w 480060"/>
              <a:gd name="connsiteY1" fmla="*/ 1280504 h 1306444"/>
              <a:gd name="connsiteX0" fmla="*/ 0 w 523608"/>
              <a:gd name="connsiteY0" fmla="*/ 372450 h 1306444"/>
              <a:gd name="connsiteX1" fmla="*/ 480060 w 523608"/>
              <a:gd name="connsiteY1" fmla="*/ 1306444 h 1306444"/>
              <a:gd name="connsiteX2" fmla="*/ 0 w 523608"/>
              <a:gd name="connsiteY2" fmla="*/ 1306444 h 1306444"/>
              <a:gd name="connsiteX3" fmla="*/ 0 w 523608"/>
              <a:gd name="connsiteY3" fmla="*/ 372450 h 1306444"/>
              <a:gd name="connsiteX0" fmla="*/ 124646 w 523608"/>
              <a:gd name="connsiteY0" fmla="*/ 0 h 1306444"/>
              <a:gd name="connsiteX1" fmla="*/ 158874 w 523608"/>
              <a:gd name="connsiteY1" fmla="*/ 1280504 h 1306444"/>
              <a:gd name="connsiteX0" fmla="*/ 0 w 528174"/>
              <a:gd name="connsiteY0" fmla="*/ 372450 h 1306444"/>
              <a:gd name="connsiteX1" fmla="*/ 480060 w 528174"/>
              <a:gd name="connsiteY1" fmla="*/ 1306444 h 1306444"/>
              <a:gd name="connsiteX2" fmla="*/ 0 w 528174"/>
              <a:gd name="connsiteY2" fmla="*/ 1306444 h 1306444"/>
              <a:gd name="connsiteX3" fmla="*/ 0 w 528174"/>
              <a:gd name="connsiteY3" fmla="*/ 372450 h 1306444"/>
              <a:gd name="connsiteX0" fmla="*/ 124646 w 528174"/>
              <a:gd name="connsiteY0" fmla="*/ 0 h 1306444"/>
              <a:gd name="connsiteX1" fmla="*/ 170959 w 528174"/>
              <a:gd name="connsiteY1" fmla="*/ 1285465 h 1306444"/>
              <a:gd name="connsiteX0" fmla="*/ 0 w 575188"/>
              <a:gd name="connsiteY0" fmla="*/ 372450 h 1306444"/>
              <a:gd name="connsiteX1" fmla="*/ 480060 w 575188"/>
              <a:gd name="connsiteY1" fmla="*/ 1306444 h 1306444"/>
              <a:gd name="connsiteX2" fmla="*/ 0 w 575188"/>
              <a:gd name="connsiteY2" fmla="*/ 1306444 h 1306444"/>
              <a:gd name="connsiteX3" fmla="*/ 0 w 575188"/>
              <a:gd name="connsiteY3" fmla="*/ 372450 h 1306444"/>
              <a:gd name="connsiteX0" fmla="*/ 124646 w 575188"/>
              <a:gd name="connsiteY0" fmla="*/ 0 h 1306444"/>
              <a:gd name="connsiteX1" fmla="*/ 170959 w 575188"/>
              <a:gd name="connsiteY1" fmla="*/ 1285465 h 1306444"/>
              <a:gd name="connsiteX0" fmla="*/ 0 w 597272"/>
              <a:gd name="connsiteY0" fmla="*/ 723846 h 1657840"/>
              <a:gd name="connsiteX1" fmla="*/ 480060 w 597272"/>
              <a:gd name="connsiteY1" fmla="*/ 1657840 h 1657840"/>
              <a:gd name="connsiteX2" fmla="*/ 0 w 597272"/>
              <a:gd name="connsiteY2" fmla="*/ 1657840 h 1657840"/>
              <a:gd name="connsiteX3" fmla="*/ 0 w 597272"/>
              <a:gd name="connsiteY3" fmla="*/ 723846 h 1657840"/>
              <a:gd name="connsiteX0" fmla="*/ 162988 w 597272"/>
              <a:gd name="connsiteY0" fmla="*/ 0 h 1657840"/>
              <a:gd name="connsiteX1" fmla="*/ 170959 w 597272"/>
              <a:gd name="connsiteY1" fmla="*/ 1636861 h 1657840"/>
              <a:gd name="connsiteX0" fmla="*/ 0 w 533465"/>
              <a:gd name="connsiteY0" fmla="*/ 723846 h 1657840"/>
              <a:gd name="connsiteX1" fmla="*/ 480060 w 533465"/>
              <a:gd name="connsiteY1" fmla="*/ 1657840 h 1657840"/>
              <a:gd name="connsiteX2" fmla="*/ 0 w 533465"/>
              <a:gd name="connsiteY2" fmla="*/ 1657840 h 1657840"/>
              <a:gd name="connsiteX3" fmla="*/ 0 w 533465"/>
              <a:gd name="connsiteY3" fmla="*/ 723846 h 1657840"/>
              <a:gd name="connsiteX0" fmla="*/ 162988 w 533465"/>
              <a:gd name="connsiteY0" fmla="*/ 0 h 1657840"/>
              <a:gd name="connsiteX1" fmla="*/ 170959 w 533465"/>
              <a:gd name="connsiteY1" fmla="*/ 1636861 h 1657840"/>
              <a:gd name="connsiteX0" fmla="*/ 0 w 570026"/>
              <a:gd name="connsiteY0" fmla="*/ 723846 h 1657840"/>
              <a:gd name="connsiteX1" fmla="*/ 480060 w 570026"/>
              <a:gd name="connsiteY1" fmla="*/ 1657840 h 1657840"/>
              <a:gd name="connsiteX2" fmla="*/ 0 w 570026"/>
              <a:gd name="connsiteY2" fmla="*/ 1657840 h 1657840"/>
              <a:gd name="connsiteX3" fmla="*/ 0 w 570026"/>
              <a:gd name="connsiteY3" fmla="*/ 723846 h 1657840"/>
              <a:gd name="connsiteX0" fmla="*/ 162988 w 570026"/>
              <a:gd name="connsiteY0" fmla="*/ 0 h 1657840"/>
              <a:gd name="connsiteX1" fmla="*/ 170959 w 570026"/>
              <a:gd name="connsiteY1" fmla="*/ 1636861 h 1657840"/>
              <a:gd name="connsiteX0" fmla="*/ 0 w 572795"/>
              <a:gd name="connsiteY0" fmla="*/ 723846 h 1657840"/>
              <a:gd name="connsiteX1" fmla="*/ 480060 w 572795"/>
              <a:gd name="connsiteY1" fmla="*/ 1657840 h 1657840"/>
              <a:gd name="connsiteX2" fmla="*/ 0 w 572795"/>
              <a:gd name="connsiteY2" fmla="*/ 1657840 h 1657840"/>
              <a:gd name="connsiteX3" fmla="*/ 0 w 572795"/>
              <a:gd name="connsiteY3" fmla="*/ 723846 h 1657840"/>
              <a:gd name="connsiteX0" fmla="*/ 162988 w 572795"/>
              <a:gd name="connsiteY0" fmla="*/ 0 h 1657840"/>
              <a:gd name="connsiteX1" fmla="*/ 170959 w 572795"/>
              <a:gd name="connsiteY1" fmla="*/ 1636861 h 1657840"/>
              <a:gd name="connsiteX0" fmla="*/ 0 w 566775"/>
              <a:gd name="connsiteY0" fmla="*/ 1038395 h 1972389"/>
              <a:gd name="connsiteX1" fmla="*/ 480060 w 566775"/>
              <a:gd name="connsiteY1" fmla="*/ 1972389 h 1972389"/>
              <a:gd name="connsiteX2" fmla="*/ 0 w 566775"/>
              <a:gd name="connsiteY2" fmla="*/ 1972389 h 1972389"/>
              <a:gd name="connsiteX3" fmla="*/ 0 w 566775"/>
              <a:gd name="connsiteY3" fmla="*/ 1038395 h 1972389"/>
              <a:gd name="connsiteX0" fmla="*/ 151064 w 566775"/>
              <a:gd name="connsiteY0" fmla="*/ 0 h 1972389"/>
              <a:gd name="connsiteX1" fmla="*/ 170959 w 566775"/>
              <a:gd name="connsiteY1" fmla="*/ 1951410 h 1972389"/>
              <a:gd name="connsiteX0" fmla="*/ 65954 w 546014"/>
              <a:gd name="connsiteY0" fmla="*/ 1038395 h 1972389"/>
              <a:gd name="connsiteX1" fmla="*/ 546014 w 546014"/>
              <a:gd name="connsiteY1" fmla="*/ 1972389 h 1972389"/>
              <a:gd name="connsiteX2" fmla="*/ 65954 w 546014"/>
              <a:gd name="connsiteY2" fmla="*/ 1972389 h 1972389"/>
              <a:gd name="connsiteX3" fmla="*/ 65954 w 546014"/>
              <a:gd name="connsiteY3" fmla="*/ 1038395 h 1972389"/>
              <a:gd name="connsiteX0" fmla="*/ 217018 w 546014"/>
              <a:gd name="connsiteY0" fmla="*/ 0 h 1972389"/>
              <a:gd name="connsiteX1" fmla="*/ 236913 w 546014"/>
              <a:gd name="connsiteY1" fmla="*/ 1951410 h 1972389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170959 w 487085"/>
              <a:gd name="connsiteY1" fmla="*/ 2340805 h 2361784"/>
              <a:gd name="connsiteX0" fmla="*/ 25364 w 512449"/>
              <a:gd name="connsiteY0" fmla="*/ 1427790 h 2361784"/>
              <a:gd name="connsiteX1" fmla="*/ 505424 w 512449"/>
              <a:gd name="connsiteY1" fmla="*/ 2361784 h 2361784"/>
              <a:gd name="connsiteX2" fmla="*/ 25364 w 512449"/>
              <a:gd name="connsiteY2" fmla="*/ 2361784 h 2361784"/>
              <a:gd name="connsiteX3" fmla="*/ 25364 w 512449"/>
              <a:gd name="connsiteY3" fmla="*/ 1427790 h 2361784"/>
              <a:gd name="connsiteX0" fmla="*/ 512449 w 512449"/>
              <a:gd name="connsiteY0" fmla="*/ 0 h 2361784"/>
              <a:gd name="connsiteX1" fmla="*/ 196323 w 512449"/>
              <a:gd name="connsiteY1" fmla="*/ 2340805 h 2361784"/>
              <a:gd name="connsiteX0" fmla="*/ 0 w 487085"/>
              <a:gd name="connsiteY0" fmla="*/ 1427790 h 2361784"/>
              <a:gd name="connsiteX1" fmla="*/ 480060 w 487085"/>
              <a:gd name="connsiteY1" fmla="*/ 2361784 h 2361784"/>
              <a:gd name="connsiteX2" fmla="*/ 0 w 487085"/>
              <a:gd name="connsiteY2" fmla="*/ 2361784 h 2361784"/>
              <a:gd name="connsiteX3" fmla="*/ 0 w 487085"/>
              <a:gd name="connsiteY3" fmla="*/ 1427790 h 2361784"/>
              <a:gd name="connsiteX0" fmla="*/ 487085 w 487085"/>
              <a:gd name="connsiteY0" fmla="*/ 0 h 2361784"/>
              <a:gd name="connsiteX1" fmla="*/ 300675 w 487085"/>
              <a:gd name="connsiteY1" fmla="*/ 2248352 h 2361784"/>
              <a:gd name="connsiteX0" fmla="*/ 0 w 595979"/>
              <a:gd name="connsiteY0" fmla="*/ 1427790 h 2361784"/>
              <a:gd name="connsiteX1" fmla="*/ 480060 w 595979"/>
              <a:gd name="connsiteY1" fmla="*/ 2361784 h 2361784"/>
              <a:gd name="connsiteX2" fmla="*/ 0 w 595979"/>
              <a:gd name="connsiteY2" fmla="*/ 2361784 h 2361784"/>
              <a:gd name="connsiteX3" fmla="*/ 0 w 595979"/>
              <a:gd name="connsiteY3" fmla="*/ 1427790 h 2361784"/>
              <a:gd name="connsiteX0" fmla="*/ 487085 w 595979"/>
              <a:gd name="connsiteY0" fmla="*/ 0 h 2361784"/>
              <a:gd name="connsiteX1" fmla="*/ 300675 w 595979"/>
              <a:gd name="connsiteY1" fmla="*/ 2248352 h 2361784"/>
              <a:gd name="connsiteX0" fmla="*/ 0 w 637173"/>
              <a:gd name="connsiteY0" fmla="*/ 1427790 h 2361784"/>
              <a:gd name="connsiteX1" fmla="*/ 480060 w 637173"/>
              <a:gd name="connsiteY1" fmla="*/ 2361784 h 2361784"/>
              <a:gd name="connsiteX2" fmla="*/ 0 w 637173"/>
              <a:gd name="connsiteY2" fmla="*/ 2361784 h 2361784"/>
              <a:gd name="connsiteX3" fmla="*/ 0 w 637173"/>
              <a:gd name="connsiteY3" fmla="*/ 1427790 h 2361784"/>
              <a:gd name="connsiteX0" fmla="*/ 487085 w 637173"/>
              <a:gd name="connsiteY0" fmla="*/ 0 h 2361784"/>
              <a:gd name="connsiteX1" fmla="*/ 300675 w 637173"/>
              <a:gd name="connsiteY1" fmla="*/ 2248352 h 2361784"/>
              <a:gd name="connsiteX0" fmla="*/ 0 w 672838"/>
              <a:gd name="connsiteY0" fmla="*/ 1427790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0 w 672838"/>
              <a:gd name="connsiteY3" fmla="*/ 1427790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672838"/>
              <a:gd name="connsiteY0" fmla="*/ 1315649 h 2361784"/>
              <a:gd name="connsiteX1" fmla="*/ 480060 w 672838"/>
              <a:gd name="connsiteY1" fmla="*/ 2361784 h 2361784"/>
              <a:gd name="connsiteX2" fmla="*/ 0 w 672838"/>
              <a:gd name="connsiteY2" fmla="*/ 2361784 h 2361784"/>
              <a:gd name="connsiteX3" fmla="*/ 202449 w 672838"/>
              <a:gd name="connsiteY3" fmla="*/ 1315649 h 2361784"/>
              <a:gd name="connsiteX0" fmla="*/ 487085 w 672838"/>
              <a:gd name="connsiteY0" fmla="*/ 0 h 2361784"/>
              <a:gd name="connsiteX1" fmla="*/ 300675 w 672838"/>
              <a:gd name="connsiteY1" fmla="*/ 2248352 h 2361784"/>
              <a:gd name="connsiteX0" fmla="*/ 202449 w 763788"/>
              <a:gd name="connsiteY0" fmla="*/ 1315649 h 2361784"/>
              <a:gd name="connsiteX1" fmla="*/ 480060 w 763788"/>
              <a:gd name="connsiteY1" fmla="*/ 2361784 h 2361784"/>
              <a:gd name="connsiteX2" fmla="*/ 0 w 763788"/>
              <a:gd name="connsiteY2" fmla="*/ 2361784 h 2361784"/>
              <a:gd name="connsiteX3" fmla="*/ 202449 w 763788"/>
              <a:gd name="connsiteY3" fmla="*/ 1315649 h 2361784"/>
              <a:gd name="connsiteX0" fmla="*/ 487085 w 763788"/>
              <a:gd name="connsiteY0" fmla="*/ 0 h 2361784"/>
              <a:gd name="connsiteX1" fmla="*/ 410693 w 763788"/>
              <a:gd name="connsiteY1" fmla="*/ 2057610 h 2361784"/>
              <a:gd name="connsiteX0" fmla="*/ 202449 w 749583"/>
              <a:gd name="connsiteY0" fmla="*/ 1315649 h 2361784"/>
              <a:gd name="connsiteX1" fmla="*/ 480060 w 749583"/>
              <a:gd name="connsiteY1" fmla="*/ 2361784 h 2361784"/>
              <a:gd name="connsiteX2" fmla="*/ 0 w 749583"/>
              <a:gd name="connsiteY2" fmla="*/ 2361784 h 2361784"/>
              <a:gd name="connsiteX3" fmla="*/ 202449 w 749583"/>
              <a:gd name="connsiteY3" fmla="*/ 1315649 h 2361784"/>
              <a:gd name="connsiteX0" fmla="*/ 487085 w 749583"/>
              <a:gd name="connsiteY0" fmla="*/ 0 h 2361784"/>
              <a:gd name="connsiteX1" fmla="*/ 410693 w 749583"/>
              <a:gd name="connsiteY1" fmla="*/ 2057610 h 2361784"/>
              <a:gd name="connsiteX0" fmla="*/ 202449 w 580978"/>
              <a:gd name="connsiteY0" fmla="*/ 1315649 h 2361784"/>
              <a:gd name="connsiteX1" fmla="*/ 480060 w 580978"/>
              <a:gd name="connsiteY1" fmla="*/ 2361784 h 2361784"/>
              <a:gd name="connsiteX2" fmla="*/ 0 w 580978"/>
              <a:gd name="connsiteY2" fmla="*/ 2361784 h 2361784"/>
              <a:gd name="connsiteX3" fmla="*/ 202449 w 580978"/>
              <a:gd name="connsiteY3" fmla="*/ 1315649 h 2361784"/>
              <a:gd name="connsiteX0" fmla="*/ 487085 w 580978"/>
              <a:gd name="connsiteY0" fmla="*/ 0 h 2361784"/>
              <a:gd name="connsiteX1" fmla="*/ 410693 w 580978"/>
              <a:gd name="connsiteY1" fmla="*/ 2057610 h 2361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80978" h="2361784" stroke="0" extrusionOk="0">
                <a:moveTo>
                  <a:pt x="202449" y="1315649"/>
                </a:moveTo>
                <a:cubicBezTo>
                  <a:pt x="467579" y="1315649"/>
                  <a:pt x="480060" y="1845953"/>
                  <a:pt x="480060" y="2361784"/>
                </a:cubicBezTo>
                <a:lnTo>
                  <a:pt x="0" y="2361784"/>
                </a:lnTo>
                <a:lnTo>
                  <a:pt x="202449" y="1315649"/>
                </a:lnTo>
                <a:close/>
              </a:path>
              <a:path w="580978" h="2361784" fill="none">
                <a:moveTo>
                  <a:pt x="487085" y="0"/>
                </a:moveTo>
                <a:cubicBezTo>
                  <a:pt x="-258184" y="913061"/>
                  <a:pt x="1019572" y="1109461"/>
                  <a:pt x="410693" y="2057610"/>
                </a:cubicBezTo>
              </a:path>
            </a:pathLst>
          </a:custGeom>
          <a:ln w="38100" cap="rnd">
            <a:solidFill>
              <a:srgbClr val="EC332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6761812-77A5-4AB9-91B5-F167A37E1AB6}"/>
              </a:ext>
            </a:extLst>
          </p:cNvPr>
          <p:cNvSpPr>
            <a:spLocks noChangeAspect="1"/>
          </p:cNvSpPr>
          <p:nvPr/>
        </p:nvSpPr>
        <p:spPr>
          <a:xfrm>
            <a:off x="9132839" y="4082968"/>
            <a:ext cx="1321084" cy="1321084"/>
          </a:xfrm>
          <a:prstGeom prst="ellipse">
            <a:avLst/>
          </a:prstGeom>
          <a:blipFill>
            <a:blip r:embed="rId5"/>
            <a:srcRect/>
            <a:stretch>
              <a:fillRect l="-27720" t="-1919" r="-24180" b="-4439"/>
            </a:stretch>
          </a:blipFill>
          <a:ln w="12700" cap="rnd" cmpd="sng">
            <a:solidFill>
              <a:srgbClr val="EC3322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025C82E-BC01-4281-A655-67438BA31C6D}"/>
              </a:ext>
            </a:extLst>
          </p:cNvPr>
          <p:cNvSpPr txBox="1"/>
          <p:nvPr/>
        </p:nvSpPr>
        <p:spPr>
          <a:xfrm>
            <a:off x="9514142" y="5480670"/>
            <a:ext cx="24259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EC3322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Scheduling/Reminders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DDA9FEA2-0F72-4D49-A6FA-1C1F4C76F545}"/>
              </a:ext>
            </a:extLst>
          </p:cNvPr>
          <p:cNvSpPr/>
          <p:nvPr/>
        </p:nvSpPr>
        <p:spPr>
          <a:xfrm>
            <a:off x="9232096" y="5498303"/>
            <a:ext cx="322729" cy="322729"/>
          </a:xfrm>
          <a:prstGeom prst="ellipse">
            <a:avLst/>
          </a:prstGeom>
          <a:solidFill>
            <a:srgbClr val="EC3322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1A9008F-6D31-41F1-ADEC-180EE2E0B373}"/>
              </a:ext>
            </a:extLst>
          </p:cNvPr>
          <p:cNvSpPr/>
          <p:nvPr/>
        </p:nvSpPr>
        <p:spPr>
          <a:xfrm>
            <a:off x="9180043" y="5471717"/>
            <a:ext cx="428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4</a:t>
            </a: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36D12883-04DB-43BC-BA4F-F78E9E8BC200}"/>
              </a:ext>
            </a:extLst>
          </p:cNvPr>
          <p:cNvSpPr>
            <a:spLocks noChangeAspect="1"/>
          </p:cNvSpPr>
          <p:nvPr/>
        </p:nvSpPr>
        <p:spPr>
          <a:xfrm flipH="1">
            <a:off x="6761151" y="4082968"/>
            <a:ext cx="1321084" cy="1321084"/>
          </a:xfrm>
          <a:prstGeom prst="ellipse">
            <a:avLst/>
          </a:prstGeom>
          <a:blipFill>
            <a:blip r:embed="rId6"/>
            <a:srcRect/>
            <a:stretch>
              <a:fillRect l="-34868" t="-6526" r="-11724" b="-1484"/>
            </a:stretch>
          </a:blipFill>
          <a:ln w="12700" cap="rnd" cmpd="sng">
            <a:solidFill>
              <a:srgbClr val="EC3322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80130F7-E033-4A80-B5D0-F34267EF68DC}"/>
              </a:ext>
            </a:extLst>
          </p:cNvPr>
          <p:cNvSpPr txBox="1"/>
          <p:nvPr/>
        </p:nvSpPr>
        <p:spPr>
          <a:xfrm>
            <a:off x="6745689" y="5500018"/>
            <a:ext cx="20625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EC3322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Pick a Local Doc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57368B8-2003-4B2E-ACC6-7DCACDBE1837}"/>
              </a:ext>
            </a:extLst>
          </p:cNvPr>
          <p:cNvSpPr/>
          <p:nvPr/>
        </p:nvSpPr>
        <p:spPr>
          <a:xfrm>
            <a:off x="6451298" y="5507256"/>
            <a:ext cx="322729" cy="322729"/>
          </a:xfrm>
          <a:prstGeom prst="ellipse">
            <a:avLst/>
          </a:prstGeom>
          <a:solidFill>
            <a:srgbClr val="EC3322"/>
          </a:solidFill>
          <a:ln w="44450" cap="rnd" cmpd="sng">
            <a:noFill/>
            <a:prstDash val="soli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951356"/>
                      <a:gd name="connsiteY0" fmla="*/ 862361 h 1182030"/>
                      <a:gd name="connsiteX1" fmla="*/ 185854 w 2951356"/>
                      <a:gd name="connsiteY1" fmla="*/ 847493 h 1182030"/>
                      <a:gd name="connsiteX2" fmla="*/ 349405 w 2951356"/>
                      <a:gd name="connsiteY2" fmla="*/ 862361 h 1182030"/>
                      <a:gd name="connsiteX3" fmla="*/ 431181 w 2951356"/>
                      <a:gd name="connsiteY3" fmla="*/ 884664 h 1182030"/>
                      <a:gd name="connsiteX4" fmla="*/ 505522 w 2951356"/>
                      <a:gd name="connsiteY4" fmla="*/ 906966 h 1182030"/>
                      <a:gd name="connsiteX5" fmla="*/ 572430 w 2951356"/>
                      <a:gd name="connsiteY5" fmla="*/ 914400 h 1182030"/>
                      <a:gd name="connsiteX6" fmla="*/ 661639 w 2951356"/>
                      <a:gd name="connsiteY6" fmla="*/ 929269 h 1182030"/>
                      <a:gd name="connsiteX7" fmla="*/ 869795 w 2951356"/>
                      <a:gd name="connsiteY7" fmla="*/ 921835 h 1182030"/>
                      <a:gd name="connsiteX8" fmla="*/ 899532 w 2951356"/>
                      <a:gd name="connsiteY8" fmla="*/ 906966 h 1182030"/>
                      <a:gd name="connsiteX9" fmla="*/ 929269 w 2951356"/>
                      <a:gd name="connsiteY9" fmla="*/ 899532 h 1182030"/>
                      <a:gd name="connsiteX10" fmla="*/ 951571 w 2951356"/>
                      <a:gd name="connsiteY10" fmla="*/ 877230 h 1182030"/>
                      <a:gd name="connsiteX11" fmla="*/ 959005 w 2951356"/>
                      <a:gd name="connsiteY11" fmla="*/ 854927 h 1182030"/>
                      <a:gd name="connsiteX12" fmla="*/ 944137 w 2951356"/>
                      <a:gd name="connsiteY12" fmla="*/ 750849 h 1182030"/>
                      <a:gd name="connsiteX13" fmla="*/ 929269 w 2951356"/>
                      <a:gd name="connsiteY13" fmla="*/ 676508 h 1182030"/>
                      <a:gd name="connsiteX14" fmla="*/ 921834 w 2951356"/>
                      <a:gd name="connsiteY14" fmla="*/ 646771 h 1182030"/>
                      <a:gd name="connsiteX15" fmla="*/ 921834 w 2951356"/>
                      <a:gd name="connsiteY15" fmla="*/ 379142 h 1182030"/>
                      <a:gd name="connsiteX16" fmla="*/ 936703 w 2951356"/>
                      <a:gd name="connsiteY16" fmla="*/ 267630 h 1182030"/>
                      <a:gd name="connsiteX17" fmla="*/ 1003610 w 2951356"/>
                      <a:gd name="connsiteY17" fmla="*/ 193288 h 1182030"/>
                      <a:gd name="connsiteX18" fmla="*/ 1025912 w 2951356"/>
                      <a:gd name="connsiteY18" fmla="*/ 178420 h 1182030"/>
                      <a:gd name="connsiteX19" fmla="*/ 1040781 w 2951356"/>
                      <a:gd name="connsiteY19" fmla="*/ 163552 h 1182030"/>
                      <a:gd name="connsiteX20" fmla="*/ 1063083 w 2951356"/>
                      <a:gd name="connsiteY20" fmla="*/ 156117 h 1182030"/>
                      <a:gd name="connsiteX21" fmla="*/ 1122556 w 2951356"/>
                      <a:gd name="connsiteY21" fmla="*/ 126381 h 1182030"/>
                      <a:gd name="connsiteX22" fmla="*/ 1300976 w 2951356"/>
                      <a:gd name="connsiteY22" fmla="*/ 133815 h 1182030"/>
                      <a:gd name="connsiteX23" fmla="*/ 1345581 w 2951356"/>
                      <a:gd name="connsiteY23" fmla="*/ 141249 h 1182030"/>
                      <a:gd name="connsiteX24" fmla="*/ 1412488 w 2951356"/>
                      <a:gd name="connsiteY24" fmla="*/ 156117 h 1182030"/>
                      <a:gd name="connsiteX25" fmla="*/ 1457093 w 2951356"/>
                      <a:gd name="connsiteY25" fmla="*/ 170986 h 1182030"/>
                      <a:gd name="connsiteX26" fmla="*/ 1486830 w 2951356"/>
                      <a:gd name="connsiteY26" fmla="*/ 185854 h 1182030"/>
                      <a:gd name="connsiteX27" fmla="*/ 1509132 w 2951356"/>
                      <a:gd name="connsiteY27" fmla="*/ 208156 h 1182030"/>
                      <a:gd name="connsiteX28" fmla="*/ 1531434 w 2951356"/>
                      <a:gd name="connsiteY28" fmla="*/ 282498 h 1182030"/>
                      <a:gd name="connsiteX29" fmla="*/ 1524000 w 2951356"/>
                      <a:gd name="connsiteY29" fmla="*/ 304800 h 1182030"/>
                      <a:gd name="connsiteX30" fmla="*/ 1516566 w 2951356"/>
                      <a:gd name="connsiteY30" fmla="*/ 334537 h 1182030"/>
                      <a:gd name="connsiteX31" fmla="*/ 1457093 w 2951356"/>
                      <a:gd name="connsiteY31" fmla="*/ 401444 h 1182030"/>
                      <a:gd name="connsiteX32" fmla="*/ 1434790 w 2951356"/>
                      <a:gd name="connsiteY32" fmla="*/ 423747 h 1182030"/>
                      <a:gd name="connsiteX33" fmla="*/ 1055649 w 2951356"/>
                      <a:gd name="connsiteY33" fmla="*/ 460917 h 1182030"/>
                      <a:gd name="connsiteX34" fmla="*/ 1011044 w 2951356"/>
                      <a:gd name="connsiteY34" fmla="*/ 475786 h 1182030"/>
                      <a:gd name="connsiteX35" fmla="*/ 966439 w 2951356"/>
                      <a:gd name="connsiteY35" fmla="*/ 505522 h 1182030"/>
                      <a:gd name="connsiteX36" fmla="*/ 944137 w 2951356"/>
                      <a:gd name="connsiteY36" fmla="*/ 520391 h 1182030"/>
                      <a:gd name="connsiteX37" fmla="*/ 906966 w 2951356"/>
                      <a:gd name="connsiteY37" fmla="*/ 550127 h 1182030"/>
                      <a:gd name="connsiteX38" fmla="*/ 847493 w 2951356"/>
                      <a:gd name="connsiteY38" fmla="*/ 602166 h 1182030"/>
                      <a:gd name="connsiteX39" fmla="*/ 832625 w 2951356"/>
                      <a:gd name="connsiteY39" fmla="*/ 617035 h 1182030"/>
                      <a:gd name="connsiteX40" fmla="*/ 825190 w 2951356"/>
                      <a:gd name="connsiteY40" fmla="*/ 639337 h 1182030"/>
                      <a:gd name="connsiteX41" fmla="*/ 802888 w 2951356"/>
                      <a:gd name="connsiteY41" fmla="*/ 691376 h 1182030"/>
                      <a:gd name="connsiteX42" fmla="*/ 788020 w 2951356"/>
                      <a:gd name="connsiteY42" fmla="*/ 758283 h 1182030"/>
                      <a:gd name="connsiteX43" fmla="*/ 780586 w 2951356"/>
                      <a:gd name="connsiteY43" fmla="*/ 780586 h 1182030"/>
                      <a:gd name="connsiteX44" fmla="*/ 773151 w 2951356"/>
                      <a:gd name="connsiteY44" fmla="*/ 810322 h 1182030"/>
                      <a:gd name="connsiteX45" fmla="*/ 780586 w 2951356"/>
                      <a:gd name="connsiteY45" fmla="*/ 936703 h 1182030"/>
                      <a:gd name="connsiteX46" fmla="*/ 795454 w 2951356"/>
                      <a:gd name="connsiteY46" fmla="*/ 973874 h 1182030"/>
                      <a:gd name="connsiteX47" fmla="*/ 817756 w 2951356"/>
                      <a:gd name="connsiteY47" fmla="*/ 1025913 h 1182030"/>
                      <a:gd name="connsiteX48" fmla="*/ 840059 w 2951356"/>
                      <a:gd name="connsiteY48" fmla="*/ 1055649 h 1182030"/>
                      <a:gd name="connsiteX49" fmla="*/ 847493 w 2951356"/>
                      <a:gd name="connsiteY49" fmla="*/ 1077952 h 1182030"/>
                      <a:gd name="connsiteX50" fmla="*/ 869795 w 2951356"/>
                      <a:gd name="connsiteY50" fmla="*/ 1092820 h 1182030"/>
                      <a:gd name="connsiteX51" fmla="*/ 906966 w 2951356"/>
                      <a:gd name="connsiteY51" fmla="*/ 1115122 h 1182030"/>
                      <a:gd name="connsiteX52" fmla="*/ 1018478 w 2951356"/>
                      <a:gd name="connsiteY52" fmla="*/ 1152293 h 1182030"/>
                      <a:gd name="connsiteX53" fmla="*/ 1077951 w 2951356"/>
                      <a:gd name="connsiteY53" fmla="*/ 1159727 h 1182030"/>
                      <a:gd name="connsiteX54" fmla="*/ 1315844 w 2951356"/>
                      <a:gd name="connsiteY54" fmla="*/ 1152293 h 1182030"/>
                      <a:gd name="connsiteX55" fmla="*/ 1367883 w 2951356"/>
                      <a:gd name="connsiteY55" fmla="*/ 1137425 h 1182030"/>
                      <a:gd name="connsiteX56" fmla="*/ 1464527 w 2951356"/>
                      <a:gd name="connsiteY56" fmla="*/ 1092820 h 1182030"/>
                      <a:gd name="connsiteX57" fmla="*/ 1479395 w 2951356"/>
                      <a:gd name="connsiteY57" fmla="*/ 1070517 h 1182030"/>
                      <a:gd name="connsiteX58" fmla="*/ 1524000 w 2951356"/>
                      <a:gd name="connsiteY58" fmla="*/ 1011044 h 1182030"/>
                      <a:gd name="connsiteX59" fmla="*/ 1553737 w 2951356"/>
                      <a:gd name="connsiteY59" fmla="*/ 914400 h 1182030"/>
                      <a:gd name="connsiteX60" fmla="*/ 1546303 w 2951356"/>
                      <a:gd name="connsiteY60" fmla="*/ 676508 h 1182030"/>
                      <a:gd name="connsiteX61" fmla="*/ 1553737 w 2951356"/>
                      <a:gd name="connsiteY61" fmla="*/ 505522 h 1182030"/>
                      <a:gd name="connsiteX62" fmla="*/ 1576039 w 2951356"/>
                      <a:gd name="connsiteY62" fmla="*/ 475786 h 1182030"/>
                      <a:gd name="connsiteX63" fmla="*/ 1590908 w 2951356"/>
                      <a:gd name="connsiteY63" fmla="*/ 453483 h 1182030"/>
                      <a:gd name="connsiteX64" fmla="*/ 1657815 w 2951356"/>
                      <a:gd name="connsiteY64" fmla="*/ 416313 h 1182030"/>
                      <a:gd name="connsiteX65" fmla="*/ 1724722 w 2951356"/>
                      <a:gd name="connsiteY65" fmla="*/ 408878 h 1182030"/>
                      <a:gd name="connsiteX66" fmla="*/ 1880839 w 2951356"/>
                      <a:gd name="connsiteY66" fmla="*/ 416313 h 1182030"/>
                      <a:gd name="connsiteX67" fmla="*/ 1918010 w 2951356"/>
                      <a:gd name="connsiteY67" fmla="*/ 431181 h 1182030"/>
                      <a:gd name="connsiteX68" fmla="*/ 1977483 w 2951356"/>
                      <a:gd name="connsiteY68" fmla="*/ 475786 h 1182030"/>
                      <a:gd name="connsiteX69" fmla="*/ 1992351 w 2951356"/>
                      <a:gd name="connsiteY69" fmla="*/ 520391 h 1182030"/>
                      <a:gd name="connsiteX70" fmla="*/ 1999786 w 2951356"/>
                      <a:gd name="connsiteY70" fmla="*/ 542693 h 1182030"/>
                      <a:gd name="connsiteX71" fmla="*/ 1977483 w 2951356"/>
                      <a:gd name="connsiteY71" fmla="*/ 631903 h 1182030"/>
                      <a:gd name="connsiteX72" fmla="*/ 1962615 w 2951356"/>
                      <a:gd name="connsiteY72" fmla="*/ 661639 h 1182030"/>
                      <a:gd name="connsiteX73" fmla="*/ 1932878 w 2951356"/>
                      <a:gd name="connsiteY73" fmla="*/ 691376 h 1182030"/>
                      <a:gd name="connsiteX74" fmla="*/ 1828800 w 2951356"/>
                      <a:gd name="connsiteY74" fmla="*/ 683942 h 1182030"/>
                      <a:gd name="connsiteX75" fmla="*/ 1702420 w 2951356"/>
                      <a:gd name="connsiteY75" fmla="*/ 646771 h 1182030"/>
                      <a:gd name="connsiteX76" fmla="*/ 1628078 w 2951356"/>
                      <a:gd name="connsiteY76" fmla="*/ 624469 h 1182030"/>
                      <a:gd name="connsiteX77" fmla="*/ 1509132 w 2951356"/>
                      <a:gd name="connsiteY77" fmla="*/ 609600 h 1182030"/>
                      <a:gd name="connsiteX78" fmla="*/ 1353015 w 2951356"/>
                      <a:gd name="connsiteY78" fmla="*/ 631903 h 1182030"/>
                      <a:gd name="connsiteX79" fmla="*/ 1256371 w 2951356"/>
                      <a:gd name="connsiteY79" fmla="*/ 713678 h 1182030"/>
                      <a:gd name="connsiteX80" fmla="*/ 1226634 w 2951356"/>
                      <a:gd name="connsiteY80" fmla="*/ 773152 h 1182030"/>
                      <a:gd name="connsiteX81" fmla="*/ 1226634 w 2951356"/>
                      <a:gd name="connsiteY81" fmla="*/ 899532 h 1182030"/>
                      <a:gd name="connsiteX82" fmla="*/ 1234069 w 2951356"/>
                      <a:gd name="connsiteY82" fmla="*/ 929269 h 1182030"/>
                      <a:gd name="connsiteX83" fmla="*/ 1256371 w 2951356"/>
                      <a:gd name="connsiteY83" fmla="*/ 959005 h 1182030"/>
                      <a:gd name="connsiteX84" fmla="*/ 1315844 w 2951356"/>
                      <a:gd name="connsiteY84" fmla="*/ 1025913 h 1182030"/>
                      <a:gd name="connsiteX85" fmla="*/ 1412488 w 2951356"/>
                      <a:gd name="connsiteY85" fmla="*/ 1063083 h 1182030"/>
                      <a:gd name="connsiteX86" fmla="*/ 1546303 w 2951356"/>
                      <a:gd name="connsiteY86" fmla="*/ 1048215 h 1182030"/>
                      <a:gd name="connsiteX87" fmla="*/ 1717288 w 2951356"/>
                      <a:gd name="connsiteY87" fmla="*/ 966439 h 1182030"/>
                      <a:gd name="connsiteX88" fmla="*/ 1799064 w 2951356"/>
                      <a:gd name="connsiteY88" fmla="*/ 884664 h 1182030"/>
                      <a:gd name="connsiteX89" fmla="*/ 1821366 w 2951356"/>
                      <a:gd name="connsiteY89" fmla="*/ 832625 h 1182030"/>
                      <a:gd name="connsiteX90" fmla="*/ 1821366 w 2951356"/>
                      <a:gd name="connsiteY90" fmla="*/ 617035 h 1182030"/>
                      <a:gd name="connsiteX91" fmla="*/ 1776761 w 2951356"/>
                      <a:gd name="connsiteY91" fmla="*/ 446049 h 1182030"/>
                      <a:gd name="connsiteX92" fmla="*/ 1747025 w 2951356"/>
                      <a:gd name="connsiteY92" fmla="*/ 379142 h 1182030"/>
                      <a:gd name="connsiteX93" fmla="*/ 1732156 w 2951356"/>
                      <a:gd name="connsiteY93" fmla="*/ 341971 h 1182030"/>
                      <a:gd name="connsiteX94" fmla="*/ 1709854 w 2951356"/>
                      <a:gd name="connsiteY94" fmla="*/ 260196 h 1182030"/>
                      <a:gd name="connsiteX95" fmla="*/ 1694986 w 2951356"/>
                      <a:gd name="connsiteY95" fmla="*/ 185854 h 1182030"/>
                      <a:gd name="connsiteX96" fmla="*/ 1702420 w 2951356"/>
                      <a:gd name="connsiteY96" fmla="*/ 81776 h 1182030"/>
                      <a:gd name="connsiteX97" fmla="*/ 1709854 w 2951356"/>
                      <a:gd name="connsiteY97" fmla="*/ 44605 h 1182030"/>
                      <a:gd name="connsiteX98" fmla="*/ 1754459 w 2951356"/>
                      <a:gd name="connsiteY98" fmla="*/ 0 h 1182030"/>
                      <a:gd name="connsiteX99" fmla="*/ 1873405 w 2951356"/>
                      <a:gd name="connsiteY99" fmla="*/ 14869 h 1182030"/>
                      <a:gd name="connsiteX100" fmla="*/ 1940312 w 2951356"/>
                      <a:gd name="connsiteY100" fmla="*/ 52039 h 1182030"/>
                      <a:gd name="connsiteX101" fmla="*/ 2252547 w 2951356"/>
                      <a:gd name="connsiteY101" fmla="*/ 297366 h 1182030"/>
                      <a:gd name="connsiteX102" fmla="*/ 2304586 w 2951356"/>
                      <a:gd name="connsiteY102" fmla="*/ 349405 h 1182030"/>
                      <a:gd name="connsiteX103" fmla="*/ 2349190 w 2951356"/>
                      <a:gd name="connsiteY103" fmla="*/ 386576 h 1182030"/>
                      <a:gd name="connsiteX104" fmla="*/ 2386361 w 2951356"/>
                      <a:gd name="connsiteY104" fmla="*/ 438615 h 1182030"/>
                      <a:gd name="connsiteX105" fmla="*/ 2371493 w 2951356"/>
                      <a:gd name="connsiteY105" fmla="*/ 505522 h 1182030"/>
                      <a:gd name="connsiteX106" fmla="*/ 2341756 w 2951356"/>
                      <a:gd name="connsiteY106" fmla="*/ 564996 h 1182030"/>
                      <a:gd name="connsiteX107" fmla="*/ 2274849 w 2951356"/>
                      <a:gd name="connsiteY107" fmla="*/ 669074 h 1182030"/>
                      <a:gd name="connsiteX108" fmla="*/ 2230244 w 2951356"/>
                      <a:gd name="connsiteY108" fmla="*/ 721113 h 1182030"/>
                      <a:gd name="connsiteX109" fmla="*/ 2200508 w 2951356"/>
                      <a:gd name="connsiteY109" fmla="*/ 750849 h 1182030"/>
                      <a:gd name="connsiteX110" fmla="*/ 2163337 w 2951356"/>
                      <a:gd name="connsiteY110" fmla="*/ 802888 h 1182030"/>
                      <a:gd name="connsiteX111" fmla="*/ 2088995 w 2951356"/>
                      <a:gd name="connsiteY111" fmla="*/ 892098 h 1182030"/>
                      <a:gd name="connsiteX112" fmla="*/ 2066693 w 2951356"/>
                      <a:gd name="connsiteY112" fmla="*/ 921835 h 1182030"/>
                      <a:gd name="connsiteX113" fmla="*/ 2051825 w 2951356"/>
                      <a:gd name="connsiteY113" fmla="*/ 959005 h 1182030"/>
                      <a:gd name="connsiteX114" fmla="*/ 2029522 w 2951356"/>
                      <a:gd name="connsiteY114" fmla="*/ 1011044 h 1182030"/>
                      <a:gd name="connsiteX115" fmla="*/ 2044390 w 2951356"/>
                      <a:gd name="connsiteY115" fmla="*/ 1070517 h 1182030"/>
                      <a:gd name="connsiteX116" fmla="*/ 2088995 w 2951356"/>
                      <a:gd name="connsiteY116" fmla="*/ 1122556 h 1182030"/>
                      <a:gd name="connsiteX117" fmla="*/ 2155903 w 2951356"/>
                      <a:gd name="connsiteY117" fmla="*/ 1159727 h 1182030"/>
                      <a:gd name="connsiteX118" fmla="*/ 2200508 w 2951356"/>
                      <a:gd name="connsiteY118" fmla="*/ 1174596 h 1182030"/>
                      <a:gd name="connsiteX119" fmla="*/ 2259981 w 2951356"/>
                      <a:gd name="connsiteY119" fmla="*/ 1182030 h 1182030"/>
                      <a:gd name="connsiteX120" fmla="*/ 2483005 w 2951356"/>
                      <a:gd name="connsiteY120" fmla="*/ 1167161 h 1182030"/>
                      <a:gd name="connsiteX121" fmla="*/ 2683727 w 2951356"/>
                      <a:gd name="connsiteY121" fmla="*/ 1107688 h 1182030"/>
                      <a:gd name="connsiteX122" fmla="*/ 2750634 w 2951356"/>
                      <a:gd name="connsiteY122" fmla="*/ 1077952 h 1182030"/>
                      <a:gd name="connsiteX123" fmla="*/ 2832410 w 2951356"/>
                      <a:gd name="connsiteY123" fmla="*/ 1055649 h 1182030"/>
                      <a:gd name="connsiteX124" fmla="*/ 2877015 w 2951356"/>
                      <a:gd name="connsiteY124" fmla="*/ 1048215 h 1182030"/>
                      <a:gd name="connsiteX125" fmla="*/ 2951356 w 2951356"/>
                      <a:gd name="connsiteY125" fmla="*/ 1033347 h 11820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</a:cxnLst>
                    <a:rect l="l" t="t" r="r" b="b"/>
                    <a:pathLst>
                      <a:path w="2951356" h="1182030" extrusionOk="0">
                        <a:moveTo>
                          <a:pt x="0" y="862361"/>
                        </a:moveTo>
                        <a:cubicBezTo>
                          <a:pt x="52724" y="851714"/>
                          <a:pt x="106668" y="849189"/>
                          <a:pt x="185854" y="847493"/>
                        </a:cubicBezTo>
                        <a:cubicBezTo>
                          <a:pt x="315136" y="858809"/>
                          <a:pt x="248915" y="851406"/>
                          <a:pt x="349405" y="862361"/>
                        </a:cubicBezTo>
                        <a:cubicBezTo>
                          <a:pt x="412014" y="910760"/>
                          <a:pt x="337383" y="883984"/>
                          <a:pt x="431181" y="884664"/>
                        </a:cubicBezTo>
                        <a:cubicBezTo>
                          <a:pt x="454096" y="889744"/>
                          <a:pt x="485173" y="904009"/>
                          <a:pt x="505522" y="906966"/>
                        </a:cubicBezTo>
                        <a:cubicBezTo>
                          <a:pt x="530749" y="911977"/>
                          <a:pt x="552201" y="907142"/>
                          <a:pt x="572430" y="914400"/>
                        </a:cubicBezTo>
                        <a:cubicBezTo>
                          <a:pt x="599052" y="918170"/>
                          <a:pt x="627185" y="928755"/>
                          <a:pt x="661639" y="929269"/>
                        </a:cubicBezTo>
                        <a:cubicBezTo>
                          <a:pt x="729765" y="914788"/>
                          <a:pt x="789557" y="943759"/>
                          <a:pt x="869795" y="921835"/>
                        </a:cubicBezTo>
                        <a:cubicBezTo>
                          <a:pt x="883425" y="922254"/>
                          <a:pt x="891700" y="911469"/>
                          <a:pt x="899532" y="906966"/>
                        </a:cubicBezTo>
                        <a:cubicBezTo>
                          <a:pt x="907850" y="903176"/>
                          <a:pt x="921005" y="903358"/>
                          <a:pt x="929269" y="899532"/>
                        </a:cubicBezTo>
                        <a:cubicBezTo>
                          <a:pt x="938462" y="894716"/>
                          <a:pt x="945773" y="886330"/>
                          <a:pt x="951571" y="877230"/>
                        </a:cubicBezTo>
                        <a:cubicBezTo>
                          <a:pt x="956491" y="871593"/>
                          <a:pt x="960477" y="864565"/>
                          <a:pt x="959005" y="854927"/>
                        </a:cubicBezTo>
                        <a:cubicBezTo>
                          <a:pt x="963941" y="721391"/>
                          <a:pt x="960859" y="796526"/>
                          <a:pt x="944137" y="750849"/>
                        </a:cubicBezTo>
                        <a:cubicBezTo>
                          <a:pt x="932523" y="727199"/>
                          <a:pt x="930719" y="697795"/>
                          <a:pt x="929269" y="676508"/>
                        </a:cubicBezTo>
                        <a:cubicBezTo>
                          <a:pt x="923075" y="664191"/>
                          <a:pt x="925206" y="653275"/>
                          <a:pt x="921834" y="646771"/>
                        </a:cubicBezTo>
                        <a:cubicBezTo>
                          <a:pt x="902941" y="505834"/>
                          <a:pt x="920464" y="579152"/>
                          <a:pt x="921834" y="379142"/>
                        </a:cubicBezTo>
                        <a:cubicBezTo>
                          <a:pt x="927916" y="369077"/>
                          <a:pt x="924643" y="293724"/>
                          <a:pt x="936703" y="267630"/>
                        </a:cubicBezTo>
                        <a:cubicBezTo>
                          <a:pt x="947719" y="242473"/>
                          <a:pt x="995246" y="198747"/>
                          <a:pt x="1003610" y="193288"/>
                        </a:cubicBezTo>
                        <a:cubicBezTo>
                          <a:pt x="1012136" y="188101"/>
                          <a:pt x="1019057" y="185159"/>
                          <a:pt x="1025912" y="178420"/>
                        </a:cubicBezTo>
                        <a:cubicBezTo>
                          <a:pt x="1033013" y="173494"/>
                          <a:pt x="1034745" y="166449"/>
                          <a:pt x="1040781" y="163552"/>
                        </a:cubicBezTo>
                        <a:cubicBezTo>
                          <a:pt x="1048262" y="159679"/>
                          <a:pt x="1055506" y="160330"/>
                          <a:pt x="1063083" y="156117"/>
                        </a:cubicBezTo>
                        <a:cubicBezTo>
                          <a:pt x="1134302" y="117927"/>
                          <a:pt x="1073233" y="144185"/>
                          <a:pt x="1122556" y="126381"/>
                        </a:cubicBezTo>
                        <a:cubicBezTo>
                          <a:pt x="1182541" y="130477"/>
                          <a:pt x="1254861" y="134503"/>
                          <a:pt x="1300976" y="133815"/>
                        </a:cubicBezTo>
                        <a:cubicBezTo>
                          <a:pt x="1316580" y="136719"/>
                          <a:pt x="1335028" y="137296"/>
                          <a:pt x="1345581" y="141249"/>
                        </a:cubicBezTo>
                        <a:cubicBezTo>
                          <a:pt x="1366334" y="143899"/>
                          <a:pt x="1396240" y="152345"/>
                          <a:pt x="1412488" y="156117"/>
                        </a:cubicBezTo>
                        <a:cubicBezTo>
                          <a:pt x="1426989" y="160446"/>
                          <a:pt x="1441915" y="165151"/>
                          <a:pt x="1457093" y="170986"/>
                        </a:cubicBezTo>
                        <a:cubicBezTo>
                          <a:pt x="1472264" y="177182"/>
                          <a:pt x="1474418" y="184092"/>
                          <a:pt x="1486830" y="185854"/>
                        </a:cubicBezTo>
                        <a:cubicBezTo>
                          <a:pt x="1494483" y="193073"/>
                          <a:pt x="1501642" y="200303"/>
                          <a:pt x="1509132" y="208156"/>
                        </a:cubicBezTo>
                        <a:cubicBezTo>
                          <a:pt x="1518365" y="225692"/>
                          <a:pt x="1531449" y="262346"/>
                          <a:pt x="1531434" y="282498"/>
                        </a:cubicBezTo>
                        <a:cubicBezTo>
                          <a:pt x="1528440" y="291862"/>
                          <a:pt x="1526673" y="297414"/>
                          <a:pt x="1524000" y="304800"/>
                        </a:cubicBezTo>
                        <a:cubicBezTo>
                          <a:pt x="1521064" y="314204"/>
                          <a:pt x="1523689" y="325479"/>
                          <a:pt x="1516566" y="334537"/>
                        </a:cubicBezTo>
                        <a:cubicBezTo>
                          <a:pt x="1493253" y="390983"/>
                          <a:pt x="1496017" y="371471"/>
                          <a:pt x="1457093" y="401444"/>
                        </a:cubicBezTo>
                        <a:cubicBezTo>
                          <a:pt x="1449723" y="409784"/>
                          <a:pt x="1444776" y="419206"/>
                          <a:pt x="1434790" y="423747"/>
                        </a:cubicBezTo>
                        <a:cubicBezTo>
                          <a:pt x="1307743" y="491424"/>
                          <a:pt x="1215156" y="473434"/>
                          <a:pt x="1055649" y="460917"/>
                        </a:cubicBezTo>
                        <a:cubicBezTo>
                          <a:pt x="1044170" y="466634"/>
                          <a:pt x="1025464" y="465620"/>
                          <a:pt x="1011044" y="475786"/>
                        </a:cubicBezTo>
                        <a:cubicBezTo>
                          <a:pt x="998377" y="488685"/>
                          <a:pt x="973738" y="496093"/>
                          <a:pt x="966439" y="505522"/>
                        </a:cubicBezTo>
                        <a:cubicBezTo>
                          <a:pt x="960049" y="510917"/>
                          <a:pt x="948918" y="515216"/>
                          <a:pt x="944137" y="520391"/>
                        </a:cubicBezTo>
                        <a:cubicBezTo>
                          <a:pt x="930495" y="534888"/>
                          <a:pt x="920271" y="539577"/>
                          <a:pt x="906966" y="550127"/>
                        </a:cubicBezTo>
                        <a:cubicBezTo>
                          <a:pt x="849403" y="598731"/>
                          <a:pt x="915537" y="555557"/>
                          <a:pt x="847493" y="602166"/>
                        </a:cubicBezTo>
                        <a:cubicBezTo>
                          <a:pt x="843397" y="606871"/>
                          <a:pt x="836179" y="611392"/>
                          <a:pt x="832625" y="617035"/>
                        </a:cubicBezTo>
                        <a:cubicBezTo>
                          <a:pt x="829208" y="624542"/>
                          <a:pt x="828809" y="631306"/>
                          <a:pt x="825190" y="639337"/>
                        </a:cubicBezTo>
                        <a:cubicBezTo>
                          <a:pt x="812516" y="675582"/>
                          <a:pt x="814960" y="656350"/>
                          <a:pt x="802888" y="691376"/>
                        </a:cubicBezTo>
                        <a:cubicBezTo>
                          <a:pt x="791266" y="730704"/>
                          <a:pt x="803900" y="694893"/>
                          <a:pt x="788020" y="758283"/>
                        </a:cubicBezTo>
                        <a:cubicBezTo>
                          <a:pt x="785987" y="766541"/>
                          <a:pt x="782048" y="772311"/>
                          <a:pt x="780586" y="780586"/>
                        </a:cubicBezTo>
                        <a:cubicBezTo>
                          <a:pt x="778531" y="791015"/>
                          <a:pt x="773579" y="800983"/>
                          <a:pt x="773151" y="810322"/>
                        </a:cubicBezTo>
                        <a:cubicBezTo>
                          <a:pt x="772416" y="853576"/>
                          <a:pt x="774633" y="882353"/>
                          <a:pt x="780586" y="936703"/>
                        </a:cubicBezTo>
                        <a:cubicBezTo>
                          <a:pt x="779625" y="950950"/>
                          <a:pt x="790658" y="963043"/>
                          <a:pt x="795454" y="973874"/>
                        </a:cubicBezTo>
                        <a:cubicBezTo>
                          <a:pt x="804370" y="998667"/>
                          <a:pt x="802109" y="999870"/>
                          <a:pt x="817756" y="1025913"/>
                        </a:cubicBezTo>
                        <a:cubicBezTo>
                          <a:pt x="821863" y="1036185"/>
                          <a:pt x="829442" y="1047131"/>
                          <a:pt x="840059" y="1055649"/>
                        </a:cubicBezTo>
                        <a:cubicBezTo>
                          <a:pt x="841739" y="1062154"/>
                          <a:pt x="842776" y="1069577"/>
                          <a:pt x="847493" y="1077952"/>
                        </a:cubicBezTo>
                        <a:cubicBezTo>
                          <a:pt x="851705" y="1086917"/>
                          <a:pt x="861510" y="1089852"/>
                          <a:pt x="869795" y="1092820"/>
                        </a:cubicBezTo>
                        <a:cubicBezTo>
                          <a:pt x="880173" y="1100928"/>
                          <a:pt x="894756" y="1111436"/>
                          <a:pt x="906966" y="1115122"/>
                        </a:cubicBezTo>
                        <a:cubicBezTo>
                          <a:pt x="951746" y="1136960"/>
                          <a:pt x="973146" y="1144816"/>
                          <a:pt x="1018478" y="1152293"/>
                        </a:cubicBezTo>
                        <a:cubicBezTo>
                          <a:pt x="1040006" y="1151919"/>
                          <a:pt x="1060720" y="1154552"/>
                          <a:pt x="1077951" y="1159727"/>
                        </a:cubicBezTo>
                        <a:cubicBezTo>
                          <a:pt x="1158839" y="1156154"/>
                          <a:pt x="1254527" y="1143333"/>
                          <a:pt x="1315844" y="1152293"/>
                        </a:cubicBezTo>
                        <a:cubicBezTo>
                          <a:pt x="1334158" y="1152752"/>
                          <a:pt x="1351268" y="1143143"/>
                          <a:pt x="1367883" y="1137425"/>
                        </a:cubicBezTo>
                        <a:cubicBezTo>
                          <a:pt x="1411064" y="1125992"/>
                          <a:pt x="1431939" y="1099346"/>
                          <a:pt x="1464527" y="1092820"/>
                        </a:cubicBezTo>
                        <a:cubicBezTo>
                          <a:pt x="1467745" y="1085577"/>
                          <a:pt x="1474012" y="1077792"/>
                          <a:pt x="1479395" y="1070517"/>
                        </a:cubicBezTo>
                        <a:cubicBezTo>
                          <a:pt x="1503925" y="1043395"/>
                          <a:pt x="1508227" y="1054840"/>
                          <a:pt x="1524000" y="1011044"/>
                        </a:cubicBezTo>
                        <a:cubicBezTo>
                          <a:pt x="1542061" y="968721"/>
                          <a:pt x="1547006" y="950059"/>
                          <a:pt x="1553737" y="914400"/>
                        </a:cubicBezTo>
                        <a:cubicBezTo>
                          <a:pt x="1554943" y="829320"/>
                          <a:pt x="1556645" y="752395"/>
                          <a:pt x="1546303" y="676508"/>
                        </a:cubicBezTo>
                        <a:cubicBezTo>
                          <a:pt x="1551107" y="620318"/>
                          <a:pt x="1546110" y="571311"/>
                          <a:pt x="1553737" y="505522"/>
                        </a:cubicBezTo>
                        <a:cubicBezTo>
                          <a:pt x="1552313" y="492049"/>
                          <a:pt x="1571548" y="485689"/>
                          <a:pt x="1576039" y="475786"/>
                        </a:cubicBezTo>
                        <a:cubicBezTo>
                          <a:pt x="1581200" y="467129"/>
                          <a:pt x="1585145" y="458670"/>
                          <a:pt x="1590908" y="453483"/>
                        </a:cubicBezTo>
                        <a:cubicBezTo>
                          <a:pt x="1607765" y="444004"/>
                          <a:pt x="1640437" y="420085"/>
                          <a:pt x="1657815" y="416313"/>
                        </a:cubicBezTo>
                        <a:cubicBezTo>
                          <a:pt x="1680883" y="411666"/>
                          <a:pt x="1704680" y="406066"/>
                          <a:pt x="1724722" y="408878"/>
                        </a:cubicBezTo>
                        <a:cubicBezTo>
                          <a:pt x="1781954" y="413705"/>
                          <a:pt x="1831512" y="408238"/>
                          <a:pt x="1880839" y="416313"/>
                        </a:cubicBezTo>
                        <a:cubicBezTo>
                          <a:pt x="1897798" y="419146"/>
                          <a:pt x="1906509" y="423522"/>
                          <a:pt x="1918010" y="431181"/>
                        </a:cubicBezTo>
                        <a:cubicBezTo>
                          <a:pt x="1954948" y="451242"/>
                          <a:pt x="1955283" y="453774"/>
                          <a:pt x="1977483" y="475786"/>
                        </a:cubicBezTo>
                        <a:cubicBezTo>
                          <a:pt x="1988669" y="495790"/>
                          <a:pt x="1985817" y="511021"/>
                          <a:pt x="1992351" y="520391"/>
                        </a:cubicBezTo>
                        <a:cubicBezTo>
                          <a:pt x="1996113" y="526237"/>
                          <a:pt x="1997837" y="537955"/>
                          <a:pt x="1999786" y="542693"/>
                        </a:cubicBezTo>
                        <a:cubicBezTo>
                          <a:pt x="1994519" y="597229"/>
                          <a:pt x="2000822" y="587679"/>
                          <a:pt x="1977483" y="631903"/>
                        </a:cubicBezTo>
                        <a:cubicBezTo>
                          <a:pt x="1975163" y="643438"/>
                          <a:pt x="1968384" y="655430"/>
                          <a:pt x="1962615" y="661639"/>
                        </a:cubicBezTo>
                        <a:cubicBezTo>
                          <a:pt x="1954204" y="672854"/>
                          <a:pt x="1932877" y="691376"/>
                          <a:pt x="1932878" y="691376"/>
                        </a:cubicBezTo>
                        <a:cubicBezTo>
                          <a:pt x="1896220" y="685780"/>
                          <a:pt x="1862335" y="695065"/>
                          <a:pt x="1828800" y="683942"/>
                        </a:cubicBezTo>
                        <a:cubicBezTo>
                          <a:pt x="1795758" y="683971"/>
                          <a:pt x="1745403" y="655407"/>
                          <a:pt x="1702420" y="646771"/>
                        </a:cubicBezTo>
                        <a:cubicBezTo>
                          <a:pt x="1679721" y="635626"/>
                          <a:pt x="1658459" y="629840"/>
                          <a:pt x="1628078" y="624469"/>
                        </a:cubicBezTo>
                        <a:cubicBezTo>
                          <a:pt x="1553437" y="616259"/>
                          <a:pt x="1594054" y="626357"/>
                          <a:pt x="1509132" y="609600"/>
                        </a:cubicBezTo>
                        <a:cubicBezTo>
                          <a:pt x="1482932" y="612233"/>
                          <a:pt x="1400040" y="606245"/>
                          <a:pt x="1353015" y="631903"/>
                        </a:cubicBezTo>
                        <a:cubicBezTo>
                          <a:pt x="1332729" y="632967"/>
                          <a:pt x="1273738" y="692722"/>
                          <a:pt x="1256371" y="713678"/>
                        </a:cubicBezTo>
                        <a:cubicBezTo>
                          <a:pt x="1236520" y="740805"/>
                          <a:pt x="1234971" y="746729"/>
                          <a:pt x="1226634" y="773152"/>
                        </a:cubicBezTo>
                        <a:cubicBezTo>
                          <a:pt x="1218005" y="844352"/>
                          <a:pt x="1210637" y="826895"/>
                          <a:pt x="1226634" y="899532"/>
                        </a:cubicBezTo>
                        <a:cubicBezTo>
                          <a:pt x="1227764" y="911383"/>
                          <a:pt x="1226598" y="919440"/>
                          <a:pt x="1234069" y="929269"/>
                        </a:cubicBezTo>
                        <a:cubicBezTo>
                          <a:pt x="1238094" y="941208"/>
                          <a:pt x="1249495" y="948082"/>
                          <a:pt x="1256371" y="959005"/>
                        </a:cubicBezTo>
                        <a:cubicBezTo>
                          <a:pt x="1283872" y="998935"/>
                          <a:pt x="1278044" y="1004915"/>
                          <a:pt x="1315844" y="1025913"/>
                        </a:cubicBezTo>
                        <a:cubicBezTo>
                          <a:pt x="1357477" y="1051367"/>
                          <a:pt x="1366065" y="1049335"/>
                          <a:pt x="1412488" y="1063083"/>
                        </a:cubicBezTo>
                        <a:cubicBezTo>
                          <a:pt x="1456997" y="1059190"/>
                          <a:pt x="1504895" y="1060700"/>
                          <a:pt x="1546303" y="1048215"/>
                        </a:cubicBezTo>
                        <a:cubicBezTo>
                          <a:pt x="1624618" y="1026392"/>
                          <a:pt x="1653211" y="1011091"/>
                          <a:pt x="1717288" y="966439"/>
                        </a:cubicBezTo>
                        <a:cubicBezTo>
                          <a:pt x="1750274" y="951394"/>
                          <a:pt x="1789564" y="920245"/>
                          <a:pt x="1799064" y="884664"/>
                        </a:cubicBezTo>
                        <a:cubicBezTo>
                          <a:pt x="1811998" y="864850"/>
                          <a:pt x="1814337" y="850917"/>
                          <a:pt x="1821366" y="832625"/>
                        </a:cubicBezTo>
                        <a:cubicBezTo>
                          <a:pt x="1834795" y="744533"/>
                          <a:pt x="1839990" y="735644"/>
                          <a:pt x="1821366" y="617035"/>
                        </a:cubicBezTo>
                        <a:cubicBezTo>
                          <a:pt x="1828046" y="603683"/>
                          <a:pt x="1792125" y="480337"/>
                          <a:pt x="1776761" y="446049"/>
                        </a:cubicBezTo>
                        <a:cubicBezTo>
                          <a:pt x="1762358" y="401281"/>
                          <a:pt x="1766647" y="416697"/>
                          <a:pt x="1747025" y="379142"/>
                        </a:cubicBezTo>
                        <a:cubicBezTo>
                          <a:pt x="1741823" y="370064"/>
                          <a:pt x="1739828" y="354121"/>
                          <a:pt x="1732156" y="341971"/>
                        </a:cubicBezTo>
                        <a:cubicBezTo>
                          <a:pt x="1712933" y="286180"/>
                          <a:pt x="1720352" y="308214"/>
                          <a:pt x="1709854" y="260196"/>
                        </a:cubicBezTo>
                        <a:cubicBezTo>
                          <a:pt x="1686020" y="179707"/>
                          <a:pt x="1732076" y="273476"/>
                          <a:pt x="1694986" y="185854"/>
                        </a:cubicBezTo>
                        <a:cubicBezTo>
                          <a:pt x="1699981" y="148424"/>
                          <a:pt x="1697986" y="116563"/>
                          <a:pt x="1702420" y="81776"/>
                        </a:cubicBezTo>
                        <a:cubicBezTo>
                          <a:pt x="1701758" y="68480"/>
                          <a:pt x="1703870" y="53211"/>
                          <a:pt x="1709854" y="44605"/>
                        </a:cubicBezTo>
                        <a:cubicBezTo>
                          <a:pt x="1723325" y="21621"/>
                          <a:pt x="1731163" y="16219"/>
                          <a:pt x="1754459" y="0"/>
                        </a:cubicBezTo>
                        <a:cubicBezTo>
                          <a:pt x="1793436" y="13178"/>
                          <a:pt x="1828945" y="3185"/>
                          <a:pt x="1873405" y="14869"/>
                        </a:cubicBezTo>
                        <a:cubicBezTo>
                          <a:pt x="1898127" y="18122"/>
                          <a:pt x="1916470" y="40609"/>
                          <a:pt x="1940312" y="52039"/>
                        </a:cubicBezTo>
                        <a:cubicBezTo>
                          <a:pt x="2064236" y="136481"/>
                          <a:pt x="2119855" y="169121"/>
                          <a:pt x="2252547" y="297366"/>
                        </a:cubicBezTo>
                        <a:cubicBezTo>
                          <a:pt x="2274952" y="312826"/>
                          <a:pt x="2290025" y="329031"/>
                          <a:pt x="2304586" y="349405"/>
                        </a:cubicBezTo>
                        <a:cubicBezTo>
                          <a:pt x="2319883" y="362384"/>
                          <a:pt x="2334789" y="376378"/>
                          <a:pt x="2349190" y="386576"/>
                        </a:cubicBezTo>
                        <a:cubicBezTo>
                          <a:pt x="2360286" y="396186"/>
                          <a:pt x="2373387" y="426106"/>
                          <a:pt x="2386361" y="438615"/>
                        </a:cubicBezTo>
                        <a:cubicBezTo>
                          <a:pt x="2383668" y="445024"/>
                          <a:pt x="2377663" y="494982"/>
                          <a:pt x="2371493" y="505522"/>
                        </a:cubicBezTo>
                        <a:cubicBezTo>
                          <a:pt x="2362866" y="521364"/>
                          <a:pt x="2354639" y="546382"/>
                          <a:pt x="2341756" y="564996"/>
                        </a:cubicBezTo>
                        <a:cubicBezTo>
                          <a:pt x="2314571" y="614063"/>
                          <a:pt x="2310135" y="625773"/>
                          <a:pt x="2274849" y="669074"/>
                        </a:cubicBezTo>
                        <a:cubicBezTo>
                          <a:pt x="2256029" y="689499"/>
                          <a:pt x="2244391" y="701258"/>
                          <a:pt x="2230244" y="721113"/>
                        </a:cubicBezTo>
                        <a:cubicBezTo>
                          <a:pt x="2223125" y="729137"/>
                          <a:pt x="2206114" y="737416"/>
                          <a:pt x="2200508" y="750849"/>
                        </a:cubicBezTo>
                        <a:cubicBezTo>
                          <a:pt x="2192801" y="766384"/>
                          <a:pt x="2177518" y="784954"/>
                          <a:pt x="2163337" y="802888"/>
                        </a:cubicBezTo>
                        <a:cubicBezTo>
                          <a:pt x="2139854" y="831597"/>
                          <a:pt x="2116029" y="856833"/>
                          <a:pt x="2088995" y="892098"/>
                        </a:cubicBezTo>
                        <a:cubicBezTo>
                          <a:pt x="2081070" y="901838"/>
                          <a:pt x="2070815" y="909329"/>
                          <a:pt x="2066693" y="921835"/>
                        </a:cubicBezTo>
                        <a:cubicBezTo>
                          <a:pt x="2063068" y="932547"/>
                          <a:pt x="2060103" y="947587"/>
                          <a:pt x="2051825" y="959005"/>
                        </a:cubicBezTo>
                        <a:cubicBezTo>
                          <a:pt x="2028441" y="1024419"/>
                          <a:pt x="2045260" y="970143"/>
                          <a:pt x="2029522" y="1011044"/>
                        </a:cubicBezTo>
                        <a:cubicBezTo>
                          <a:pt x="2036221" y="1029085"/>
                          <a:pt x="2036183" y="1052170"/>
                          <a:pt x="2044390" y="1070517"/>
                        </a:cubicBezTo>
                        <a:cubicBezTo>
                          <a:pt x="2048706" y="1086900"/>
                          <a:pt x="2080778" y="1115735"/>
                          <a:pt x="2088995" y="1122556"/>
                        </a:cubicBezTo>
                        <a:cubicBezTo>
                          <a:pt x="2117825" y="1146331"/>
                          <a:pt x="2121314" y="1146799"/>
                          <a:pt x="2155903" y="1159727"/>
                        </a:cubicBezTo>
                        <a:cubicBezTo>
                          <a:pt x="2170064" y="1165716"/>
                          <a:pt x="2188828" y="1171323"/>
                          <a:pt x="2200508" y="1174596"/>
                        </a:cubicBezTo>
                        <a:cubicBezTo>
                          <a:pt x="2222588" y="1182842"/>
                          <a:pt x="2238060" y="1181304"/>
                          <a:pt x="2259981" y="1182030"/>
                        </a:cubicBezTo>
                        <a:cubicBezTo>
                          <a:pt x="2268948" y="1179212"/>
                          <a:pt x="2433900" y="1174902"/>
                          <a:pt x="2483005" y="1167161"/>
                        </a:cubicBezTo>
                        <a:cubicBezTo>
                          <a:pt x="2509427" y="1151172"/>
                          <a:pt x="2635790" y="1113829"/>
                          <a:pt x="2683727" y="1107688"/>
                        </a:cubicBezTo>
                        <a:cubicBezTo>
                          <a:pt x="2708216" y="1099702"/>
                          <a:pt x="2726044" y="1089875"/>
                          <a:pt x="2750634" y="1077952"/>
                        </a:cubicBezTo>
                        <a:cubicBezTo>
                          <a:pt x="2757899" y="1077499"/>
                          <a:pt x="2815479" y="1062645"/>
                          <a:pt x="2832410" y="1055649"/>
                        </a:cubicBezTo>
                        <a:cubicBezTo>
                          <a:pt x="2847498" y="1052193"/>
                          <a:pt x="2861671" y="1049960"/>
                          <a:pt x="2877015" y="1048215"/>
                        </a:cubicBezTo>
                        <a:cubicBezTo>
                          <a:pt x="2901853" y="1043558"/>
                          <a:pt x="2951356" y="1033347"/>
                          <a:pt x="2951356" y="1033347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468AB20-FF41-42D7-B4BE-40FA1525D1EF}"/>
              </a:ext>
            </a:extLst>
          </p:cNvPr>
          <p:cNvSpPr/>
          <p:nvPr/>
        </p:nvSpPr>
        <p:spPr>
          <a:xfrm>
            <a:off x="6399245" y="5480670"/>
            <a:ext cx="428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Franklin" pitchFamily="2" charset="0"/>
                <a:ea typeface="Century Gothic" charset="0"/>
                <a:cs typeface="Century Gothic" charset="0"/>
              </a:rPr>
              <a:t>3</a:t>
            </a:r>
          </a:p>
        </p:txBody>
      </p:sp>
      <p:sp>
        <p:nvSpPr>
          <p:cNvPr id="62" name="Text Placeholder 16">
            <a:extLst>
              <a:ext uri="{FF2B5EF4-FFF2-40B4-BE49-F238E27FC236}">
                <a16:creationId xmlns:a16="http://schemas.microsoft.com/office/drawing/2014/main" id="{CE44E6ED-0A8D-4BB2-BB9D-8DF477C6AA1A}"/>
              </a:ext>
            </a:extLst>
          </p:cNvPr>
          <p:cNvSpPr txBox="1">
            <a:spLocks/>
          </p:cNvSpPr>
          <p:nvPr/>
        </p:nvSpPr>
        <p:spPr>
          <a:xfrm>
            <a:off x="10727127" y="4456470"/>
            <a:ext cx="1464873" cy="679816"/>
          </a:xfrm>
          <a:prstGeom prst="rect">
            <a:avLst/>
          </a:prstGeom>
        </p:spPr>
        <p:txBody>
          <a:bodyPr/>
          <a:lstStyle>
            <a:lvl1pPr marL="266700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1pPr>
            <a:lvl2pPr marL="542925" indent="-276225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2pPr>
            <a:lvl3pPr marL="8096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3pPr>
            <a:lvl4pPr marL="10763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4pPr>
            <a:lvl5pPr marL="1343025" indent="-2667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EC3322"/>
                </a:solidFill>
                <a:effectLst/>
                <a:uLnTx/>
                <a:uFillTx/>
                <a:latin typeface="Libre Franklin" pitchFamily="2" charset="0"/>
              </a:rPr>
              <a:t>CC Live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F7E5C8B-12B0-4E35-BA7F-F303C4E17DC9}"/>
              </a:ext>
            </a:extLst>
          </p:cNvPr>
          <p:cNvSpPr txBox="1"/>
          <p:nvPr/>
        </p:nvSpPr>
        <p:spPr>
          <a:xfrm>
            <a:off x="4262119" y="6233062"/>
            <a:ext cx="319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6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FRICTIONLESS</a:t>
            </a:r>
          </a:p>
        </p:txBody>
      </p:sp>
      <p:sp>
        <p:nvSpPr>
          <p:cNvPr id="64" name="Arrow: Right 63">
            <a:extLst>
              <a:ext uri="{FF2B5EF4-FFF2-40B4-BE49-F238E27FC236}">
                <a16:creationId xmlns:a16="http://schemas.microsoft.com/office/drawing/2014/main" id="{0335B46E-AD31-424C-AC36-A2F709D066BB}"/>
              </a:ext>
            </a:extLst>
          </p:cNvPr>
          <p:cNvSpPr/>
          <p:nvPr/>
        </p:nvSpPr>
        <p:spPr>
          <a:xfrm>
            <a:off x="7656576" y="6358331"/>
            <a:ext cx="1999488" cy="118141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65" name="Arrow: Right 64">
            <a:extLst>
              <a:ext uri="{FF2B5EF4-FFF2-40B4-BE49-F238E27FC236}">
                <a16:creationId xmlns:a16="http://schemas.microsoft.com/office/drawing/2014/main" id="{1C585A90-3C1D-42EE-B69A-333DE1022B13}"/>
              </a:ext>
            </a:extLst>
          </p:cNvPr>
          <p:cNvSpPr/>
          <p:nvPr/>
        </p:nvSpPr>
        <p:spPr>
          <a:xfrm>
            <a:off x="2262631" y="6360851"/>
            <a:ext cx="1999488" cy="118141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pic>
        <p:nvPicPr>
          <p:cNvPr id="4" name="Picture 3" descr="A person holding a tablet&#10;&#10;Description automatically generated with low confidence">
            <a:extLst>
              <a:ext uri="{FF2B5EF4-FFF2-40B4-BE49-F238E27FC236}">
                <a16:creationId xmlns:a16="http://schemas.microsoft.com/office/drawing/2014/main" id="{E9CD32D2-F562-483B-ADC5-DDC9FD3422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959" y="2530469"/>
            <a:ext cx="2319925" cy="23199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39997540-4196-4C31-85FC-A9452348CB66}"/>
              </a:ext>
            </a:extLst>
          </p:cNvPr>
          <p:cNvSpPr/>
          <p:nvPr/>
        </p:nvSpPr>
        <p:spPr>
          <a:xfrm>
            <a:off x="423969" y="2522305"/>
            <a:ext cx="2327301" cy="2327301"/>
          </a:xfrm>
          <a:prstGeom prst="ellipse">
            <a:avLst/>
          </a:prstGeom>
          <a:noFill/>
          <a:ln>
            <a:solidFill>
              <a:srgbClr val="177D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CFE6A13B-A883-4ECA-8050-1B60109DE4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8712" y="4092744"/>
            <a:ext cx="1303144" cy="1303144"/>
          </a:xfrm>
          <a:prstGeom prst="rect">
            <a:avLst/>
          </a:prstGeom>
        </p:spPr>
      </p:pic>
      <p:pic>
        <p:nvPicPr>
          <p:cNvPr id="9" name="Picture 8" descr="Two people looking at a tablet&#10;&#10;Description automatically generated with low confidence">
            <a:extLst>
              <a:ext uri="{FF2B5EF4-FFF2-40B4-BE49-F238E27FC236}">
                <a16:creationId xmlns:a16="http://schemas.microsoft.com/office/drawing/2014/main" id="{11AF6666-0041-481C-B379-158DFCC06E8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2167" y="4092297"/>
            <a:ext cx="1303591" cy="1303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27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5501" y="0"/>
            <a:ext cx="7504498" cy="1156996"/>
          </a:xfrm>
        </p:spPr>
        <p:txBody>
          <a:bodyPr/>
          <a:lstStyle/>
          <a:p>
            <a:r>
              <a:rPr lang="en-US" dirty="0"/>
              <a:t>Minimum Conversion Rates Exceed Other Patient Acquisition Tactics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BC9D7F5-F490-4724-B46D-7B1A4D39F8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6305284"/>
              </p:ext>
            </p:extLst>
          </p:nvPr>
        </p:nvGraphicFramePr>
        <p:xfrm>
          <a:off x="3439222" y="1822165"/>
          <a:ext cx="5304591" cy="3443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object 2">
            <a:extLst>
              <a:ext uri="{FF2B5EF4-FFF2-40B4-BE49-F238E27FC236}">
                <a16:creationId xmlns:a16="http://schemas.microsoft.com/office/drawing/2014/main" id="{55155DC6-8DEC-4BAB-A1B2-94F08CE07AB7}"/>
              </a:ext>
            </a:extLst>
          </p:cNvPr>
          <p:cNvGrpSpPr/>
          <p:nvPr/>
        </p:nvGrpSpPr>
        <p:grpSpPr>
          <a:xfrm>
            <a:off x="5019452" y="5347311"/>
            <a:ext cx="2144129" cy="939875"/>
            <a:chOff x="4482274" y="5360098"/>
            <a:chExt cx="3228975" cy="1415415"/>
          </a:xfrm>
        </p:grpSpPr>
        <p:sp>
          <p:nvSpPr>
            <p:cNvPr id="8" name="object 3">
              <a:extLst>
                <a:ext uri="{FF2B5EF4-FFF2-40B4-BE49-F238E27FC236}">
                  <a16:creationId xmlns:a16="http://schemas.microsoft.com/office/drawing/2014/main" id="{27D98163-A850-4369-8E08-F1EA3EF6CD4B}"/>
                </a:ext>
              </a:extLst>
            </p:cNvPr>
            <p:cNvSpPr/>
            <p:nvPr/>
          </p:nvSpPr>
          <p:spPr>
            <a:xfrm>
              <a:off x="4496561" y="5374385"/>
              <a:ext cx="3200400" cy="1386840"/>
            </a:xfrm>
            <a:custGeom>
              <a:avLst/>
              <a:gdLst/>
              <a:ahLst/>
              <a:cxnLst/>
              <a:rect l="l" t="t" r="r" b="b"/>
              <a:pathLst>
                <a:path w="3200400" h="1386840">
                  <a:moveTo>
                    <a:pt x="1600200" y="0"/>
                  </a:moveTo>
                  <a:lnTo>
                    <a:pt x="1534237" y="578"/>
                  </a:lnTo>
                  <a:lnTo>
                    <a:pt x="1468955" y="2298"/>
                  </a:lnTo>
                  <a:lnTo>
                    <a:pt x="1404402" y="5138"/>
                  </a:lnTo>
                  <a:lnTo>
                    <a:pt x="1340632" y="9075"/>
                  </a:lnTo>
                  <a:lnTo>
                    <a:pt x="1277696" y="14087"/>
                  </a:lnTo>
                  <a:lnTo>
                    <a:pt x="1215644" y="20152"/>
                  </a:lnTo>
                  <a:lnTo>
                    <a:pt x="1154529" y="27247"/>
                  </a:lnTo>
                  <a:lnTo>
                    <a:pt x="1094402" y="35350"/>
                  </a:lnTo>
                  <a:lnTo>
                    <a:pt x="1035315" y="44439"/>
                  </a:lnTo>
                  <a:lnTo>
                    <a:pt x="977318" y="54491"/>
                  </a:lnTo>
                  <a:lnTo>
                    <a:pt x="920464" y="65485"/>
                  </a:lnTo>
                  <a:lnTo>
                    <a:pt x="864804" y="77397"/>
                  </a:lnTo>
                  <a:lnTo>
                    <a:pt x="810389" y="90206"/>
                  </a:lnTo>
                  <a:lnTo>
                    <a:pt x="757270" y="103889"/>
                  </a:lnTo>
                  <a:lnTo>
                    <a:pt x="705501" y="118424"/>
                  </a:lnTo>
                  <a:lnTo>
                    <a:pt x="655131" y="133788"/>
                  </a:lnTo>
                  <a:lnTo>
                    <a:pt x="606212" y="149960"/>
                  </a:lnTo>
                  <a:lnTo>
                    <a:pt x="558795" y="166917"/>
                  </a:lnTo>
                  <a:lnTo>
                    <a:pt x="512933" y="184636"/>
                  </a:lnTo>
                  <a:lnTo>
                    <a:pt x="468677" y="203096"/>
                  </a:lnTo>
                  <a:lnTo>
                    <a:pt x="426078" y="222274"/>
                  </a:lnTo>
                  <a:lnTo>
                    <a:pt x="385187" y="242148"/>
                  </a:lnTo>
                  <a:lnTo>
                    <a:pt x="346057" y="262695"/>
                  </a:lnTo>
                  <a:lnTo>
                    <a:pt x="308738" y="283893"/>
                  </a:lnTo>
                  <a:lnTo>
                    <a:pt x="273281" y="305720"/>
                  </a:lnTo>
                  <a:lnTo>
                    <a:pt x="239740" y="328154"/>
                  </a:lnTo>
                  <a:lnTo>
                    <a:pt x="208164" y="351172"/>
                  </a:lnTo>
                  <a:lnTo>
                    <a:pt x="151116" y="398871"/>
                  </a:lnTo>
                  <a:lnTo>
                    <a:pt x="102550" y="448640"/>
                  </a:lnTo>
                  <a:lnTo>
                    <a:pt x="62877" y="500299"/>
                  </a:lnTo>
                  <a:lnTo>
                    <a:pt x="32509" y="553670"/>
                  </a:lnTo>
                  <a:lnTo>
                    <a:pt x="11857" y="608576"/>
                  </a:lnTo>
                  <a:lnTo>
                    <a:pt x="1334" y="664837"/>
                  </a:lnTo>
                  <a:lnTo>
                    <a:pt x="0" y="693419"/>
                  </a:lnTo>
                  <a:lnTo>
                    <a:pt x="1334" y="722002"/>
                  </a:lnTo>
                  <a:lnTo>
                    <a:pt x="11857" y="778263"/>
                  </a:lnTo>
                  <a:lnTo>
                    <a:pt x="32509" y="833169"/>
                  </a:lnTo>
                  <a:lnTo>
                    <a:pt x="62877" y="886540"/>
                  </a:lnTo>
                  <a:lnTo>
                    <a:pt x="102550" y="938199"/>
                  </a:lnTo>
                  <a:lnTo>
                    <a:pt x="151116" y="987968"/>
                  </a:lnTo>
                  <a:lnTo>
                    <a:pt x="208164" y="1035667"/>
                  </a:lnTo>
                  <a:lnTo>
                    <a:pt x="239740" y="1058685"/>
                  </a:lnTo>
                  <a:lnTo>
                    <a:pt x="273281" y="1081118"/>
                  </a:lnTo>
                  <a:lnTo>
                    <a:pt x="308738" y="1102945"/>
                  </a:lnTo>
                  <a:lnTo>
                    <a:pt x="346057" y="1124144"/>
                  </a:lnTo>
                  <a:lnTo>
                    <a:pt x="385187" y="1144691"/>
                  </a:lnTo>
                  <a:lnTo>
                    <a:pt x="426078" y="1164564"/>
                  </a:lnTo>
                  <a:lnTo>
                    <a:pt x="468677" y="1183742"/>
                  </a:lnTo>
                  <a:lnTo>
                    <a:pt x="512933" y="1202202"/>
                  </a:lnTo>
                  <a:lnTo>
                    <a:pt x="558795" y="1219921"/>
                  </a:lnTo>
                  <a:lnTo>
                    <a:pt x="606212" y="1236878"/>
                  </a:lnTo>
                  <a:lnTo>
                    <a:pt x="655131" y="1253050"/>
                  </a:lnTo>
                  <a:lnTo>
                    <a:pt x="705501" y="1268414"/>
                  </a:lnTo>
                  <a:lnTo>
                    <a:pt x="757270" y="1282949"/>
                  </a:lnTo>
                  <a:lnTo>
                    <a:pt x="810389" y="1296632"/>
                  </a:lnTo>
                  <a:lnTo>
                    <a:pt x="864804" y="1309441"/>
                  </a:lnTo>
                  <a:lnTo>
                    <a:pt x="920464" y="1321353"/>
                  </a:lnTo>
                  <a:lnTo>
                    <a:pt x="977318" y="1332346"/>
                  </a:lnTo>
                  <a:lnTo>
                    <a:pt x="1035315" y="1342399"/>
                  </a:lnTo>
                  <a:lnTo>
                    <a:pt x="1094402" y="1351488"/>
                  </a:lnTo>
                  <a:lnTo>
                    <a:pt x="1154529" y="1359591"/>
                  </a:lnTo>
                  <a:lnTo>
                    <a:pt x="1215644" y="1366686"/>
                  </a:lnTo>
                  <a:lnTo>
                    <a:pt x="1277696" y="1372751"/>
                  </a:lnTo>
                  <a:lnTo>
                    <a:pt x="1340632" y="1377763"/>
                  </a:lnTo>
                  <a:lnTo>
                    <a:pt x="1404402" y="1381700"/>
                  </a:lnTo>
                  <a:lnTo>
                    <a:pt x="1468955" y="1384540"/>
                  </a:lnTo>
                  <a:lnTo>
                    <a:pt x="1534237" y="1386260"/>
                  </a:lnTo>
                  <a:lnTo>
                    <a:pt x="1600200" y="1386838"/>
                  </a:lnTo>
                  <a:lnTo>
                    <a:pt x="1666162" y="1386260"/>
                  </a:lnTo>
                  <a:lnTo>
                    <a:pt x="1731444" y="1384540"/>
                  </a:lnTo>
                  <a:lnTo>
                    <a:pt x="1795997" y="1381700"/>
                  </a:lnTo>
                  <a:lnTo>
                    <a:pt x="1859767" y="1377763"/>
                  </a:lnTo>
                  <a:lnTo>
                    <a:pt x="1922703" y="1372751"/>
                  </a:lnTo>
                  <a:lnTo>
                    <a:pt x="1984755" y="1366686"/>
                  </a:lnTo>
                  <a:lnTo>
                    <a:pt x="2045870" y="1359591"/>
                  </a:lnTo>
                  <a:lnTo>
                    <a:pt x="2105997" y="1351488"/>
                  </a:lnTo>
                  <a:lnTo>
                    <a:pt x="2165084" y="1342399"/>
                  </a:lnTo>
                  <a:lnTo>
                    <a:pt x="2223081" y="1332346"/>
                  </a:lnTo>
                  <a:lnTo>
                    <a:pt x="2279935" y="1321353"/>
                  </a:lnTo>
                  <a:lnTo>
                    <a:pt x="2335595" y="1309441"/>
                  </a:lnTo>
                  <a:lnTo>
                    <a:pt x="2390010" y="1296632"/>
                  </a:lnTo>
                  <a:lnTo>
                    <a:pt x="2443129" y="1282949"/>
                  </a:lnTo>
                  <a:lnTo>
                    <a:pt x="2494898" y="1268414"/>
                  </a:lnTo>
                  <a:lnTo>
                    <a:pt x="2545268" y="1253050"/>
                  </a:lnTo>
                  <a:lnTo>
                    <a:pt x="2594187" y="1236878"/>
                  </a:lnTo>
                  <a:lnTo>
                    <a:pt x="2641604" y="1219921"/>
                  </a:lnTo>
                  <a:lnTo>
                    <a:pt x="2687466" y="1202202"/>
                  </a:lnTo>
                  <a:lnTo>
                    <a:pt x="2731722" y="1183742"/>
                  </a:lnTo>
                  <a:lnTo>
                    <a:pt x="2774321" y="1164564"/>
                  </a:lnTo>
                  <a:lnTo>
                    <a:pt x="2815212" y="1144691"/>
                  </a:lnTo>
                  <a:lnTo>
                    <a:pt x="2854342" y="1124144"/>
                  </a:lnTo>
                  <a:lnTo>
                    <a:pt x="2891661" y="1102945"/>
                  </a:lnTo>
                  <a:lnTo>
                    <a:pt x="2927118" y="1081118"/>
                  </a:lnTo>
                  <a:lnTo>
                    <a:pt x="2960659" y="1058685"/>
                  </a:lnTo>
                  <a:lnTo>
                    <a:pt x="2992235" y="1035667"/>
                  </a:lnTo>
                  <a:lnTo>
                    <a:pt x="3049283" y="987968"/>
                  </a:lnTo>
                  <a:lnTo>
                    <a:pt x="3097849" y="938199"/>
                  </a:lnTo>
                  <a:lnTo>
                    <a:pt x="3137522" y="886540"/>
                  </a:lnTo>
                  <a:lnTo>
                    <a:pt x="3167890" y="833169"/>
                  </a:lnTo>
                  <a:lnTo>
                    <a:pt x="3188542" y="778263"/>
                  </a:lnTo>
                  <a:lnTo>
                    <a:pt x="3199065" y="722002"/>
                  </a:lnTo>
                  <a:lnTo>
                    <a:pt x="3200399" y="693419"/>
                  </a:lnTo>
                  <a:lnTo>
                    <a:pt x="3199065" y="664837"/>
                  </a:lnTo>
                  <a:lnTo>
                    <a:pt x="3188542" y="608576"/>
                  </a:lnTo>
                  <a:lnTo>
                    <a:pt x="3167890" y="553670"/>
                  </a:lnTo>
                  <a:lnTo>
                    <a:pt x="3137522" y="500299"/>
                  </a:lnTo>
                  <a:lnTo>
                    <a:pt x="3097849" y="448640"/>
                  </a:lnTo>
                  <a:lnTo>
                    <a:pt x="3049283" y="398871"/>
                  </a:lnTo>
                  <a:lnTo>
                    <a:pt x="2992235" y="351172"/>
                  </a:lnTo>
                  <a:lnTo>
                    <a:pt x="2960659" y="328154"/>
                  </a:lnTo>
                  <a:lnTo>
                    <a:pt x="2927118" y="305720"/>
                  </a:lnTo>
                  <a:lnTo>
                    <a:pt x="2891661" y="283893"/>
                  </a:lnTo>
                  <a:lnTo>
                    <a:pt x="2854342" y="262695"/>
                  </a:lnTo>
                  <a:lnTo>
                    <a:pt x="2815212" y="242148"/>
                  </a:lnTo>
                  <a:lnTo>
                    <a:pt x="2774321" y="222274"/>
                  </a:lnTo>
                  <a:lnTo>
                    <a:pt x="2731722" y="203096"/>
                  </a:lnTo>
                  <a:lnTo>
                    <a:pt x="2687466" y="184636"/>
                  </a:lnTo>
                  <a:lnTo>
                    <a:pt x="2641604" y="166917"/>
                  </a:lnTo>
                  <a:lnTo>
                    <a:pt x="2594187" y="149960"/>
                  </a:lnTo>
                  <a:lnTo>
                    <a:pt x="2545268" y="133788"/>
                  </a:lnTo>
                  <a:lnTo>
                    <a:pt x="2494898" y="118424"/>
                  </a:lnTo>
                  <a:lnTo>
                    <a:pt x="2443129" y="103889"/>
                  </a:lnTo>
                  <a:lnTo>
                    <a:pt x="2390010" y="90206"/>
                  </a:lnTo>
                  <a:lnTo>
                    <a:pt x="2335595" y="77397"/>
                  </a:lnTo>
                  <a:lnTo>
                    <a:pt x="2279935" y="65485"/>
                  </a:lnTo>
                  <a:lnTo>
                    <a:pt x="2223081" y="54491"/>
                  </a:lnTo>
                  <a:lnTo>
                    <a:pt x="2165084" y="44439"/>
                  </a:lnTo>
                  <a:lnTo>
                    <a:pt x="2105997" y="35350"/>
                  </a:lnTo>
                  <a:lnTo>
                    <a:pt x="2045870" y="27247"/>
                  </a:lnTo>
                  <a:lnTo>
                    <a:pt x="1984755" y="20152"/>
                  </a:lnTo>
                  <a:lnTo>
                    <a:pt x="1922703" y="14087"/>
                  </a:lnTo>
                  <a:lnTo>
                    <a:pt x="1859767" y="9075"/>
                  </a:lnTo>
                  <a:lnTo>
                    <a:pt x="1795997" y="5138"/>
                  </a:lnTo>
                  <a:lnTo>
                    <a:pt x="1731444" y="2298"/>
                  </a:lnTo>
                  <a:lnTo>
                    <a:pt x="1666162" y="578"/>
                  </a:lnTo>
                  <a:lnTo>
                    <a:pt x="1600200" y="0"/>
                  </a:lnTo>
                  <a:close/>
                </a:path>
              </a:pathLst>
            </a:custGeom>
            <a:solidFill>
              <a:srgbClr val="FFE699"/>
            </a:solidFill>
            <a:ln>
              <a:noFill/>
            </a:ln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endParaRPr>
            </a:p>
          </p:txBody>
        </p:sp>
        <p:sp>
          <p:nvSpPr>
            <p:cNvPr id="9" name="object 4">
              <a:extLst>
                <a:ext uri="{FF2B5EF4-FFF2-40B4-BE49-F238E27FC236}">
                  <a16:creationId xmlns:a16="http://schemas.microsoft.com/office/drawing/2014/main" id="{06626CD9-0CB5-4151-8AB8-8B2636ED5B30}"/>
                </a:ext>
              </a:extLst>
            </p:cNvPr>
            <p:cNvSpPr/>
            <p:nvPr/>
          </p:nvSpPr>
          <p:spPr>
            <a:xfrm>
              <a:off x="4496561" y="5374385"/>
              <a:ext cx="3200400" cy="1386840"/>
            </a:xfrm>
            <a:custGeom>
              <a:avLst/>
              <a:gdLst/>
              <a:ahLst/>
              <a:cxnLst/>
              <a:rect l="l" t="t" r="r" b="b"/>
              <a:pathLst>
                <a:path w="3200400" h="1386840">
                  <a:moveTo>
                    <a:pt x="0" y="693419"/>
                  </a:moveTo>
                  <a:lnTo>
                    <a:pt x="5304" y="636548"/>
                  </a:lnTo>
                  <a:lnTo>
                    <a:pt x="20943" y="580942"/>
                  </a:lnTo>
                  <a:lnTo>
                    <a:pt x="46504" y="526782"/>
                  </a:lnTo>
                  <a:lnTo>
                    <a:pt x="81576" y="474244"/>
                  </a:lnTo>
                  <a:lnTo>
                    <a:pt x="125747" y="423508"/>
                  </a:lnTo>
                  <a:lnTo>
                    <a:pt x="178606" y="374752"/>
                  </a:lnTo>
                  <a:lnTo>
                    <a:pt x="239740" y="328154"/>
                  </a:lnTo>
                  <a:lnTo>
                    <a:pt x="273281" y="305720"/>
                  </a:lnTo>
                  <a:lnTo>
                    <a:pt x="308738" y="283893"/>
                  </a:lnTo>
                  <a:lnTo>
                    <a:pt x="346057" y="262695"/>
                  </a:lnTo>
                  <a:lnTo>
                    <a:pt x="385187" y="242148"/>
                  </a:lnTo>
                  <a:lnTo>
                    <a:pt x="426078" y="222274"/>
                  </a:lnTo>
                  <a:lnTo>
                    <a:pt x="468677" y="203096"/>
                  </a:lnTo>
                  <a:lnTo>
                    <a:pt x="512933" y="184636"/>
                  </a:lnTo>
                  <a:lnTo>
                    <a:pt x="558795" y="166917"/>
                  </a:lnTo>
                  <a:lnTo>
                    <a:pt x="606212" y="149960"/>
                  </a:lnTo>
                  <a:lnTo>
                    <a:pt x="655131" y="133788"/>
                  </a:lnTo>
                  <a:lnTo>
                    <a:pt x="705501" y="118424"/>
                  </a:lnTo>
                  <a:lnTo>
                    <a:pt x="757270" y="103889"/>
                  </a:lnTo>
                  <a:lnTo>
                    <a:pt x="810389" y="90206"/>
                  </a:lnTo>
                  <a:lnTo>
                    <a:pt x="864804" y="77397"/>
                  </a:lnTo>
                  <a:lnTo>
                    <a:pt x="920464" y="65485"/>
                  </a:lnTo>
                  <a:lnTo>
                    <a:pt x="977318" y="54491"/>
                  </a:lnTo>
                  <a:lnTo>
                    <a:pt x="1035315" y="44439"/>
                  </a:lnTo>
                  <a:lnTo>
                    <a:pt x="1094402" y="35350"/>
                  </a:lnTo>
                  <a:lnTo>
                    <a:pt x="1154529" y="27247"/>
                  </a:lnTo>
                  <a:lnTo>
                    <a:pt x="1215644" y="20152"/>
                  </a:lnTo>
                  <a:lnTo>
                    <a:pt x="1277696" y="14087"/>
                  </a:lnTo>
                  <a:lnTo>
                    <a:pt x="1340632" y="9075"/>
                  </a:lnTo>
                  <a:lnTo>
                    <a:pt x="1404402" y="5138"/>
                  </a:lnTo>
                  <a:lnTo>
                    <a:pt x="1468955" y="2298"/>
                  </a:lnTo>
                  <a:lnTo>
                    <a:pt x="1534237" y="578"/>
                  </a:lnTo>
                  <a:lnTo>
                    <a:pt x="1600200" y="0"/>
                  </a:lnTo>
                  <a:lnTo>
                    <a:pt x="1666162" y="578"/>
                  </a:lnTo>
                  <a:lnTo>
                    <a:pt x="1731444" y="2298"/>
                  </a:lnTo>
                  <a:lnTo>
                    <a:pt x="1795997" y="5138"/>
                  </a:lnTo>
                  <a:lnTo>
                    <a:pt x="1859767" y="9075"/>
                  </a:lnTo>
                  <a:lnTo>
                    <a:pt x="1922703" y="14087"/>
                  </a:lnTo>
                  <a:lnTo>
                    <a:pt x="1984755" y="20152"/>
                  </a:lnTo>
                  <a:lnTo>
                    <a:pt x="2045870" y="27247"/>
                  </a:lnTo>
                  <a:lnTo>
                    <a:pt x="2105997" y="35350"/>
                  </a:lnTo>
                  <a:lnTo>
                    <a:pt x="2165084" y="44439"/>
                  </a:lnTo>
                  <a:lnTo>
                    <a:pt x="2223081" y="54491"/>
                  </a:lnTo>
                  <a:lnTo>
                    <a:pt x="2279935" y="65485"/>
                  </a:lnTo>
                  <a:lnTo>
                    <a:pt x="2335595" y="77397"/>
                  </a:lnTo>
                  <a:lnTo>
                    <a:pt x="2390010" y="90206"/>
                  </a:lnTo>
                  <a:lnTo>
                    <a:pt x="2443129" y="103889"/>
                  </a:lnTo>
                  <a:lnTo>
                    <a:pt x="2494898" y="118424"/>
                  </a:lnTo>
                  <a:lnTo>
                    <a:pt x="2545268" y="133788"/>
                  </a:lnTo>
                  <a:lnTo>
                    <a:pt x="2594187" y="149960"/>
                  </a:lnTo>
                  <a:lnTo>
                    <a:pt x="2641604" y="166917"/>
                  </a:lnTo>
                  <a:lnTo>
                    <a:pt x="2687466" y="184636"/>
                  </a:lnTo>
                  <a:lnTo>
                    <a:pt x="2731722" y="203096"/>
                  </a:lnTo>
                  <a:lnTo>
                    <a:pt x="2774321" y="222274"/>
                  </a:lnTo>
                  <a:lnTo>
                    <a:pt x="2815212" y="242148"/>
                  </a:lnTo>
                  <a:lnTo>
                    <a:pt x="2854342" y="262695"/>
                  </a:lnTo>
                  <a:lnTo>
                    <a:pt x="2891661" y="283893"/>
                  </a:lnTo>
                  <a:lnTo>
                    <a:pt x="2927118" y="305720"/>
                  </a:lnTo>
                  <a:lnTo>
                    <a:pt x="2960659" y="328154"/>
                  </a:lnTo>
                  <a:lnTo>
                    <a:pt x="2992235" y="351172"/>
                  </a:lnTo>
                  <a:lnTo>
                    <a:pt x="3049283" y="398871"/>
                  </a:lnTo>
                  <a:lnTo>
                    <a:pt x="3097849" y="448640"/>
                  </a:lnTo>
                  <a:lnTo>
                    <a:pt x="3137522" y="500299"/>
                  </a:lnTo>
                  <a:lnTo>
                    <a:pt x="3167890" y="553670"/>
                  </a:lnTo>
                  <a:lnTo>
                    <a:pt x="3188542" y="608576"/>
                  </a:lnTo>
                  <a:lnTo>
                    <a:pt x="3199065" y="664837"/>
                  </a:lnTo>
                  <a:lnTo>
                    <a:pt x="3200399" y="693419"/>
                  </a:lnTo>
                  <a:lnTo>
                    <a:pt x="3199065" y="722002"/>
                  </a:lnTo>
                  <a:lnTo>
                    <a:pt x="3188542" y="778263"/>
                  </a:lnTo>
                  <a:lnTo>
                    <a:pt x="3167890" y="833169"/>
                  </a:lnTo>
                  <a:lnTo>
                    <a:pt x="3137522" y="886540"/>
                  </a:lnTo>
                  <a:lnTo>
                    <a:pt x="3097849" y="938199"/>
                  </a:lnTo>
                  <a:lnTo>
                    <a:pt x="3049283" y="987968"/>
                  </a:lnTo>
                  <a:lnTo>
                    <a:pt x="2992235" y="1035667"/>
                  </a:lnTo>
                  <a:lnTo>
                    <a:pt x="2960659" y="1058685"/>
                  </a:lnTo>
                  <a:lnTo>
                    <a:pt x="2927118" y="1081118"/>
                  </a:lnTo>
                  <a:lnTo>
                    <a:pt x="2891661" y="1102945"/>
                  </a:lnTo>
                  <a:lnTo>
                    <a:pt x="2854342" y="1124144"/>
                  </a:lnTo>
                  <a:lnTo>
                    <a:pt x="2815212" y="1144691"/>
                  </a:lnTo>
                  <a:lnTo>
                    <a:pt x="2774321" y="1164564"/>
                  </a:lnTo>
                  <a:lnTo>
                    <a:pt x="2731722" y="1183742"/>
                  </a:lnTo>
                  <a:lnTo>
                    <a:pt x="2687466" y="1202202"/>
                  </a:lnTo>
                  <a:lnTo>
                    <a:pt x="2641604" y="1219921"/>
                  </a:lnTo>
                  <a:lnTo>
                    <a:pt x="2594187" y="1236878"/>
                  </a:lnTo>
                  <a:lnTo>
                    <a:pt x="2545268" y="1253050"/>
                  </a:lnTo>
                  <a:lnTo>
                    <a:pt x="2494898" y="1268414"/>
                  </a:lnTo>
                  <a:lnTo>
                    <a:pt x="2443129" y="1282949"/>
                  </a:lnTo>
                  <a:lnTo>
                    <a:pt x="2390010" y="1296632"/>
                  </a:lnTo>
                  <a:lnTo>
                    <a:pt x="2335595" y="1309441"/>
                  </a:lnTo>
                  <a:lnTo>
                    <a:pt x="2279935" y="1321353"/>
                  </a:lnTo>
                  <a:lnTo>
                    <a:pt x="2223081" y="1332346"/>
                  </a:lnTo>
                  <a:lnTo>
                    <a:pt x="2165084" y="1342399"/>
                  </a:lnTo>
                  <a:lnTo>
                    <a:pt x="2105997" y="1351488"/>
                  </a:lnTo>
                  <a:lnTo>
                    <a:pt x="2045870" y="1359591"/>
                  </a:lnTo>
                  <a:lnTo>
                    <a:pt x="1984755" y="1366686"/>
                  </a:lnTo>
                  <a:lnTo>
                    <a:pt x="1922703" y="1372751"/>
                  </a:lnTo>
                  <a:lnTo>
                    <a:pt x="1859767" y="1377763"/>
                  </a:lnTo>
                  <a:lnTo>
                    <a:pt x="1795997" y="1381700"/>
                  </a:lnTo>
                  <a:lnTo>
                    <a:pt x="1731444" y="1384540"/>
                  </a:lnTo>
                  <a:lnTo>
                    <a:pt x="1666162" y="1386260"/>
                  </a:lnTo>
                  <a:lnTo>
                    <a:pt x="1600200" y="1386838"/>
                  </a:lnTo>
                  <a:lnTo>
                    <a:pt x="1534237" y="1386260"/>
                  </a:lnTo>
                  <a:lnTo>
                    <a:pt x="1468955" y="1384540"/>
                  </a:lnTo>
                  <a:lnTo>
                    <a:pt x="1404402" y="1381700"/>
                  </a:lnTo>
                  <a:lnTo>
                    <a:pt x="1340632" y="1377763"/>
                  </a:lnTo>
                  <a:lnTo>
                    <a:pt x="1277696" y="1372751"/>
                  </a:lnTo>
                  <a:lnTo>
                    <a:pt x="1215644" y="1366686"/>
                  </a:lnTo>
                  <a:lnTo>
                    <a:pt x="1154529" y="1359591"/>
                  </a:lnTo>
                  <a:lnTo>
                    <a:pt x="1094402" y="1351488"/>
                  </a:lnTo>
                  <a:lnTo>
                    <a:pt x="1035315" y="1342399"/>
                  </a:lnTo>
                  <a:lnTo>
                    <a:pt x="977318" y="1332346"/>
                  </a:lnTo>
                  <a:lnTo>
                    <a:pt x="920464" y="1321353"/>
                  </a:lnTo>
                  <a:lnTo>
                    <a:pt x="864804" y="1309441"/>
                  </a:lnTo>
                  <a:lnTo>
                    <a:pt x="810389" y="1296632"/>
                  </a:lnTo>
                  <a:lnTo>
                    <a:pt x="757270" y="1282949"/>
                  </a:lnTo>
                  <a:lnTo>
                    <a:pt x="705501" y="1268414"/>
                  </a:lnTo>
                  <a:lnTo>
                    <a:pt x="655131" y="1253050"/>
                  </a:lnTo>
                  <a:lnTo>
                    <a:pt x="606212" y="1236878"/>
                  </a:lnTo>
                  <a:lnTo>
                    <a:pt x="558795" y="1219921"/>
                  </a:lnTo>
                  <a:lnTo>
                    <a:pt x="512933" y="1202202"/>
                  </a:lnTo>
                  <a:lnTo>
                    <a:pt x="468677" y="1183742"/>
                  </a:lnTo>
                  <a:lnTo>
                    <a:pt x="426078" y="1164564"/>
                  </a:lnTo>
                  <a:lnTo>
                    <a:pt x="385187" y="1144691"/>
                  </a:lnTo>
                  <a:lnTo>
                    <a:pt x="346057" y="1124144"/>
                  </a:lnTo>
                  <a:lnTo>
                    <a:pt x="308738" y="1102945"/>
                  </a:lnTo>
                  <a:lnTo>
                    <a:pt x="273281" y="1081118"/>
                  </a:lnTo>
                  <a:lnTo>
                    <a:pt x="239740" y="1058685"/>
                  </a:lnTo>
                  <a:lnTo>
                    <a:pt x="208164" y="1035667"/>
                  </a:lnTo>
                  <a:lnTo>
                    <a:pt x="151116" y="987968"/>
                  </a:lnTo>
                  <a:lnTo>
                    <a:pt x="102550" y="938199"/>
                  </a:lnTo>
                  <a:lnTo>
                    <a:pt x="62877" y="886540"/>
                  </a:lnTo>
                  <a:lnTo>
                    <a:pt x="32509" y="833169"/>
                  </a:lnTo>
                  <a:lnTo>
                    <a:pt x="11857" y="778263"/>
                  </a:lnTo>
                  <a:lnTo>
                    <a:pt x="1334" y="722002"/>
                  </a:lnTo>
                  <a:lnTo>
                    <a:pt x="0" y="693419"/>
                  </a:lnTo>
                  <a:close/>
                </a:path>
              </a:pathLst>
            </a:custGeom>
            <a:ln w="28575">
              <a:noFill/>
            </a:ln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endParaRPr>
            </a:p>
          </p:txBody>
        </p:sp>
      </p:grpSp>
      <p:sp>
        <p:nvSpPr>
          <p:cNvPr id="10" name="object 5">
            <a:extLst>
              <a:ext uri="{FF2B5EF4-FFF2-40B4-BE49-F238E27FC236}">
                <a16:creationId xmlns:a16="http://schemas.microsoft.com/office/drawing/2014/main" id="{BFBD6107-2551-43AD-9AE5-5D094EE5BFB6}"/>
              </a:ext>
            </a:extLst>
          </p:cNvPr>
          <p:cNvSpPr txBox="1"/>
          <p:nvPr/>
        </p:nvSpPr>
        <p:spPr>
          <a:xfrm>
            <a:off x="5376545" y="5458273"/>
            <a:ext cx="1892300" cy="669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267" b="0" i="0" u="none" strike="noStrike" kern="1200" cap="none" spc="-5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~93%</a:t>
            </a:r>
            <a:endParaRPr kumimoji="0" sz="42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  <p:sp>
        <p:nvSpPr>
          <p:cNvPr id="11" name="object 11">
            <a:extLst>
              <a:ext uri="{FF2B5EF4-FFF2-40B4-BE49-F238E27FC236}">
                <a16:creationId xmlns:a16="http://schemas.microsoft.com/office/drawing/2014/main" id="{0AC8BB08-03F9-4C1E-9DF2-C2E94CD3FB89}"/>
              </a:ext>
            </a:extLst>
          </p:cNvPr>
          <p:cNvSpPr txBox="1"/>
          <p:nvPr/>
        </p:nvSpPr>
        <p:spPr>
          <a:xfrm>
            <a:off x="7487781" y="5439366"/>
            <a:ext cx="410679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lvl="0" indent="0" algn="l" defTabSz="91440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O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f 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interested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consumers that conduct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a </a:t>
            </a: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consult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receive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the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brand</a:t>
            </a:r>
            <a:r>
              <a:rPr kumimoji="0" sz="1600" b="0" i="0" u="none" strike="noStrike" kern="1200" cap="none" spc="-5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Rx and</a:t>
            </a:r>
            <a:r>
              <a:rPr kumimoji="0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become</a:t>
            </a:r>
            <a:r>
              <a:rPr kumimoji="0" sz="1600" b="0" i="0" u="none" strike="noStrike" kern="1200" cap="none" spc="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patients.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09703254-D19C-4A22-9F36-8061CEF08688}"/>
              </a:ext>
            </a:extLst>
          </p:cNvPr>
          <p:cNvSpPr txBox="1"/>
          <p:nvPr/>
        </p:nvSpPr>
        <p:spPr>
          <a:xfrm>
            <a:off x="8044841" y="3169523"/>
            <a:ext cx="3660987" cy="509541"/>
          </a:xfrm>
          <a:prstGeom prst="rect">
            <a:avLst/>
          </a:prstGeom>
        </p:spPr>
        <p:txBody>
          <a:bodyPr vert="horz" wrap="square" lIns="0" tIns="16933" rIns="0" bIns="0" rtlCol="0" anchor="t">
            <a:spAutoFit/>
          </a:bodyPr>
          <a:lstStyle/>
          <a:p>
            <a:pPr marL="16933" marR="6773" lvl="0" indent="0" algn="l" defTabSz="91440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O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f your 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interested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consumers </a:t>
            </a: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conclude 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the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pre-</a:t>
            </a:r>
            <a:r>
              <a:rPr kumimoji="0" sz="1600" b="0" i="0" u="none" strike="noStrike" kern="1200" cap="none" spc="-34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qualification</a:t>
            </a:r>
            <a:r>
              <a:rPr kumimoji="0" sz="1600" b="0" i="0" u="none" strike="noStrike" kern="1200" cap="none" spc="-4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process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  <p:sp>
        <p:nvSpPr>
          <p:cNvPr id="13" name="object 13">
            <a:extLst>
              <a:ext uri="{FF2B5EF4-FFF2-40B4-BE49-F238E27FC236}">
                <a16:creationId xmlns:a16="http://schemas.microsoft.com/office/drawing/2014/main" id="{A065EB70-5476-4DF5-A8F9-A548B0F34539}"/>
              </a:ext>
            </a:extLst>
          </p:cNvPr>
          <p:cNvSpPr txBox="1"/>
          <p:nvPr/>
        </p:nvSpPr>
        <p:spPr>
          <a:xfrm>
            <a:off x="8850616" y="1965617"/>
            <a:ext cx="2448755" cy="50954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lvl="0" indent="0" algn="l" defTabSz="91440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O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f site visitors click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thru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on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the </a:t>
            </a:r>
            <a:r>
              <a:rPr kumimoji="0" sz="1600" b="0" i="0" u="none" strike="noStrike" kern="1200" cap="none" spc="-3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CTA. </a:t>
            </a:r>
            <a:r>
              <a:rPr kumimoji="0" sz="1600" b="0" i="0" u="none" strike="noStrike" kern="1200" cap="none" spc="-34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E58A517D-DD0F-4BD1-A325-CE681DC468E5}"/>
              </a:ext>
            </a:extLst>
          </p:cNvPr>
          <p:cNvSpPr txBox="1"/>
          <p:nvPr/>
        </p:nvSpPr>
        <p:spPr>
          <a:xfrm>
            <a:off x="7102721" y="4453095"/>
            <a:ext cx="4774171" cy="509541"/>
          </a:xfrm>
          <a:prstGeom prst="rect">
            <a:avLst/>
          </a:prstGeom>
        </p:spPr>
        <p:txBody>
          <a:bodyPr vert="horz" wrap="square" lIns="0" tIns="16933" rIns="0" bIns="0" rtlCol="0" anchor="t">
            <a:spAutoFit/>
          </a:bodyPr>
          <a:lstStyle/>
          <a:p>
            <a:pPr marL="16933" marR="6773" lvl="0" indent="0" algn="l" defTabSz="91440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O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f your </a:t>
            </a:r>
            <a:r>
              <a:rPr kumimoji="0" lang="en-US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prequalified consumers, 20% complete and book a telehealth consult. </a:t>
            </a:r>
            <a:endParaRPr kumimoji="0" lang="en-US" sz="1600" b="0" i="0" u="none" strike="noStrike" kern="1200" cap="none" spc="-27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  <p:sp>
        <p:nvSpPr>
          <p:cNvPr id="15" name="object 20">
            <a:extLst>
              <a:ext uri="{FF2B5EF4-FFF2-40B4-BE49-F238E27FC236}">
                <a16:creationId xmlns:a16="http://schemas.microsoft.com/office/drawing/2014/main" id="{2CDA0044-4B1F-4E2C-9C25-A2ABB972B532}"/>
              </a:ext>
            </a:extLst>
          </p:cNvPr>
          <p:cNvSpPr/>
          <p:nvPr/>
        </p:nvSpPr>
        <p:spPr>
          <a:xfrm>
            <a:off x="3184264" y="2990684"/>
            <a:ext cx="1071237" cy="3329405"/>
          </a:xfrm>
          <a:custGeom>
            <a:avLst/>
            <a:gdLst/>
            <a:ahLst/>
            <a:cxnLst/>
            <a:rect l="l" t="t" r="r" b="b"/>
            <a:pathLst>
              <a:path w="1548764" h="3348354">
                <a:moveTo>
                  <a:pt x="1548383" y="3348228"/>
                </a:moveTo>
                <a:lnTo>
                  <a:pt x="1473818" y="3347637"/>
                </a:lnTo>
                <a:lnTo>
                  <a:pt x="1401259" y="3345901"/>
                </a:lnTo>
                <a:lnTo>
                  <a:pt x="1331032" y="3343073"/>
                </a:lnTo>
                <a:lnTo>
                  <a:pt x="1263459" y="3339209"/>
                </a:lnTo>
                <a:lnTo>
                  <a:pt x="1198865" y="3334361"/>
                </a:lnTo>
                <a:lnTo>
                  <a:pt x="1137576" y="3328585"/>
                </a:lnTo>
                <a:lnTo>
                  <a:pt x="1079914" y="3321933"/>
                </a:lnTo>
                <a:lnTo>
                  <a:pt x="1026205" y="3314461"/>
                </a:lnTo>
                <a:lnTo>
                  <a:pt x="976773" y="3306222"/>
                </a:lnTo>
                <a:lnTo>
                  <a:pt x="931941" y="3297270"/>
                </a:lnTo>
                <a:lnTo>
                  <a:pt x="892035" y="3287660"/>
                </a:lnTo>
                <a:lnTo>
                  <a:pt x="828296" y="3266679"/>
                </a:lnTo>
                <a:lnTo>
                  <a:pt x="788150" y="3243714"/>
                </a:lnTo>
                <a:lnTo>
                  <a:pt x="774191" y="3219196"/>
                </a:lnTo>
                <a:lnTo>
                  <a:pt x="774191" y="1813814"/>
                </a:lnTo>
                <a:lnTo>
                  <a:pt x="770648" y="1801369"/>
                </a:lnTo>
                <a:lnTo>
                  <a:pt x="720087" y="1766282"/>
                </a:lnTo>
                <a:lnTo>
                  <a:pt x="656348" y="1745299"/>
                </a:lnTo>
                <a:lnTo>
                  <a:pt x="616442" y="1735690"/>
                </a:lnTo>
                <a:lnTo>
                  <a:pt x="571610" y="1726742"/>
                </a:lnTo>
                <a:lnTo>
                  <a:pt x="522178" y="1718508"/>
                </a:lnTo>
                <a:lnTo>
                  <a:pt x="468469" y="1711041"/>
                </a:lnTo>
                <a:lnTo>
                  <a:pt x="410807" y="1704397"/>
                </a:lnTo>
                <a:lnTo>
                  <a:pt x="349518" y="1698627"/>
                </a:lnTo>
                <a:lnTo>
                  <a:pt x="284924" y="1693785"/>
                </a:lnTo>
                <a:lnTo>
                  <a:pt x="217351" y="1689927"/>
                </a:lnTo>
                <a:lnTo>
                  <a:pt x="147124" y="1687104"/>
                </a:lnTo>
                <a:lnTo>
                  <a:pt x="74565" y="1685371"/>
                </a:lnTo>
                <a:lnTo>
                  <a:pt x="0" y="1684782"/>
                </a:lnTo>
                <a:lnTo>
                  <a:pt x="74565" y="1684191"/>
                </a:lnTo>
                <a:lnTo>
                  <a:pt x="147124" y="1682454"/>
                </a:lnTo>
                <a:lnTo>
                  <a:pt x="217351" y="1679626"/>
                </a:lnTo>
                <a:lnTo>
                  <a:pt x="284924" y="1675761"/>
                </a:lnTo>
                <a:lnTo>
                  <a:pt x="349518" y="1670913"/>
                </a:lnTo>
                <a:lnTo>
                  <a:pt x="410807" y="1665136"/>
                </a:lnTo>
                <a:lnTo>
                  <a:pt x="468469" y="1658484"/>
                </a:lnTo>
                <a:lnTo>
                  <a:pt x="522178" y="1651011"/>
                </a:lnTo>
                <a:lnTo>
                  <a:pt x="571610" y="1642771"/>
                </a:lnTo>
                <a:lnTo>
                  <a:pt x="616442" y="1633819"/>
                </a:lnTo>
                <a:lnTo>
                  <a:pt x="656348" y="1624208"/>
                </a:lnTo>
                <a:lnTo>
                  <a:pt x="720087" y="1603228"/>
                </a:lnTo>
                <a:lnTo>
                  <a:pt x="760233" y="1580264"/>
                </a:lnTo>
                <a:lnTo>
                  <a:pt x="774191" y="1555750"/>
                </a:lnTo>
                <a:lnTo>
                  <a:pt x="774191" y="129031"/>
                </a:lnTo>
                <a:lnTo>
                  <a:pt x="777735" y="116607"/>
                </a:lnTo>
                <a:lnTo>
                  <a:pt x="828296" y="81553"/>
                </a:lnTo>
                <a:lnTo>
                  <a:pt x="892035" y="60573"/>
                </a:lnTo>
                <a:lnTo>
                  <a:pt x="931941" y="50962"/>
                </a:lnTo>
                <a:lnTo>
                  <a:pt x="976773" y="42010"/>
                </a:lnTo>
                <a:lnTo>
                  <a:pt x="1026205" y="33770"/>
                </a:lnTo>
                <a:lnTo>
                  <a:pt x="1079914" y="26297"/>
                </a:lnTo>
                <a:lnTo>
                  <a:pt x="1137576" y="19645"/>
                </a:lnTo>
                <a:lnTo>
                  <a:pt x="1198865" y="13868"/>
                </a:lnTo>
                <a:lnTo>
                  <a:pt x="1263459" y="9020"/>
                </a:lnTo>
                <a:lnTo>
                  <a:pt x="1331032" y="5155"/>
                </a:lnTo>
                <a:lnTo>
                  <a:pt x="1401259" y="2327"/>
                </a:lnTo>
                <a:lnTo>
                  <a:pt x="1473818" y="590"/>
                </a:lnTo>
                <a:lnTo>
                  <a:pt x="1548383" y="0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16" name="object 21">
            <a:extLst>
              <a:ext uri="{FF2B5EF4-FFF2-40B4-BE49-F238E27FC236}">
                <a16:creationId xmlns:a16="http://schemas.microsoft.com/office/drawing/2014/main" id="{3290FFA2-E274-4435-AC9C-E8C901DDF793}"/>
              </a:ext>
            </a:extLst>
          </p:cNvPr>
          <p:cNvSpPr txBox="1"/>
          <p:nvPr/>
        </p:nvSpPr>
        <p:spPr>
          <a:xfrm>
            <a:off x="553731" y="4263887"/>
            <a:ext cx="24138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lvl="0" indent="0" algn="ctr" defTabSz="91440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Approximate</a:t>
            </a:r>
            <a:r>
              <a:rPr kumimoji="0" sz="1600" b="0" i="0" u="none" strike="noStrike" kern="1200" cap="none" spc="-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1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in</a:t>
            </a:r>
            <a:r>
              <a:rPr kumimoji="0" sz="16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every</a:t>
            </a:r>
            <a:r>
              <a:rPr kumimoji="0" sz="1600" b="0" i="0" u="none" strike="noStrike" kern="1200" cap="none" spc="-2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10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interested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consumers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converts</a:t>
            </a:r>
            <a:r>
              <a:rPr kumimoji="0" sz="1600" b="0" i="0" u="none" strike="noStrike" kern="1200" cap="none" spc="-2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to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an</a:t>
            </a:r>
            <a:r>
              <a:rPr kumimoji="0" sz="1600" b="0" i="0" u="none" strike="noStrike" kern="1200" cap="none" spc="-1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</a:t>
            </a: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Rx</a:t>
            </a:r>
            <a:r>
              <a:rPr kumimoji="0" sz="1600" b="0" i="0" u="none" strike="noStrike" kern="1200" cap="none" spc="-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  <a:cs typeface="Calibri"/>
              </a:rPr>
              <a:t> patient.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32308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680" y="0"/>
            <a:ext cx="7449319" cy="1156996"/>
          </a:xfrm>
        </p:spPr>
        <p:txBody>
          <a:bodyPr/>
          <a:lstStyle/>
          <a:p>
            <a:r>
              <a:rPr lang="en-US" b="0" i="0" u="none" strike="noStrike" dirty="0">
                <a:effectLst/>
              </a:rPr>
              <a:t>Unlike Other Virtual Care / Telehealth or Patient Intake Solutions</a:t>
            </a:r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ibre Baskerville" panose="02000000000000000000" pitchFamily="2" charset="0"/>
                <a:ea typeface="+mn-ea"/>
                <a:cs typeface="Arial" panose="020B060402020202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ibre Baskerville" panose="02000000000000000000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8C150B-EDAC-4363-87A2-B1C03D57E492}"/>
              </a:ext>
            </a:extLst>
          </p:cNvPr>
          <p:cNvSpPr txBox="1"/>
          <p:nvPr/>
        </p:nvSpPr>
        <p:spPr>
          <a:xfrm>
            <a:off x="398473" y="1595913"/>
            <a:ext cx="74493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Acquisition &amp; activation strategy</a:t>
            </a: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Curated, customized patient journey</a:t>
            </a: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Not just a link to a telehealth company or doctor’s office </a:t>
            </a: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Fully compliant &amp; managed</a:t>
            </a: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ibre Franklin" pitchFamily="2" charset="0"/>
            </a:endParaRPr>
          </a:p>
          <a:p>
            <a:pPr marL="380990" marR="0" lvl="0" indent="-38099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ibre Franklin" pitchFamily="2" charset="0"/>
              </a:rPr>
              <a:t>Guaranteed ROI ensures minimal abandonment</a:t>
            </a:r>
          </a:p>
        </p:txBody>
      </p:sp>
      <p:pic>
        <p:nvPicPr>
          <p:cNvPr id="8" name="Picture 7" descr="A picture containing indoor, apple, fruit, counter&#10;&#10;Description automatically generated">
            <a:extLst>
              <a:ext uri="{FF2B5EF4-FFF2-40B4-BE49-F238E27FC236}">
                <a16:creationId xmlns:a16="http://schemas.microsoft.com/office/drawing/2014/main" id="{06B2D14B-597C-49D7-A05E-15121710F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7792" y="2738589"/>
            <a:ext cx="3622233" cy="181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05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4349E0-C1FE-45A1-9579-EC586A239F2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03/30/2022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1081151-E619-4919-B5D8-F9CC9FD742B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Rapport Beyond: Air Purifying Technology</a:t>
            </a:r>
          </a:p>
        </p:txBody>
      </p:sp>
    </p:spTree>
    <p:extLst>
      <p:ext uri="{BB962C8B-B14F-4D97-AF65-F5344CB8AC3E}">
        <p14:creationId xmlns:p14="http://schemas.microsoft.com/office/powerpoint/2010/main" val="9106609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EB6AA-D5AF-4F81-93E8-8070BDF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Rapport Beyond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3145834-1BFC-4C5C-A148-63E5E8C2F86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42</a:t>
            </a:fld>
            <a:endParaRPr lang="en-US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CA92BB-926B-7345-A5DA-085005BEF244}"/>
              </a:ext>
            </a:extLst>
          </p:cNvPr>
          <p:cNvSpPr txBox="1"/>
          <p:nvPr/>
        </p:nvSpPr>
        <p:spPr>
          <a:xfrm>
            <a:off x="515875" y="3111173"/>
            <a:ext cx="11160251" cy="3170099"/>
          </a:xfrm>
          <a:prstGeom prst="rect">
            <a:avLst/>
          </a:prstGeom>
          <a:noFill/>
        </p:spPr>
        <p:txBody>
          <a:bodyPr wrap="square" lIns="182880" rIns="18288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u="none" strike="noStrike" kern="1200" cap="none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As an agency, we will recognize and address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u="none" strike="noStrike" kern="1200" cap="none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our </a:t>
            </a:r>
            <a:r>
              <a:rPr kumimoji="0" lang="en-GB" sz="4000" b="1" u="none" strike="noStrike" kern="1200" cap="none" normalizeH="0" noProof="0" dirty="0">
                <a:ln>
                  <a:noFill/>
                </a:ln>
                <a:solidFill>
                  <a:srgbClr val="47C11B"/>
                </a:solidFill>
                <a:effectLst/>
                <a:uLnTx/>
                <a:uFillTx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ENVIRONMENTAL RESPONSIBILITY</a:t>
            </a:r>
            <a:r>
              <a:rPr lang="en-GB" sz="4000" b="1" dirty="0">
                <a:solidFill>
                  <a:srgbClr val="47C11B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 </a:t>
            </a:r>
            <a:r>
              <a:rPr kumimoji="0" lang="en-GB" sz="4000" u="none" strike="noStrike" kern="1200" cap="none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while actively working with the wider industry to encourage positive changes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u="none" strike="noStrike" kern="1200" cap="none" normalizeH="0" noProof="0" dirty="0">
                <a:ln>
                  <a:noFill/>
                </a:ln>
                <a:solidFill>
                  <a:srgbClr val="47C11B"/>
                </a:solidFill>
                <a:effectLst/>
                <a:uLnTx/>
                <a:uFillTx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IN OOH + BEYOND.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4586371-D515-F944-BAB6-5E1A4C5247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9242" y="1299544"/>
            <a:ext cx="3233515" cy="166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7129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CE34-EE7E-4D82-89BC-05C31997E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Air Purifying Technology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C352-23B2-4115-9FC8-1B85D221D2E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43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F3CC8FC-6C66-064E-AF54-22A782833408}"/>
              </a:ext>
            </a:extLst>
          </p:cNvPr>
          <p:cNvSpPr/>
          <p:nvPr/>
        </p:nvSpPr>
        <p:spPr>
          <a:xfrm>
            <a:off x="5912163" y="1404186"/>
            <a:ext cx="5900653" cy="48064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FE8220-3711-AB45-9E66-E6DC877470BF}"/>
              </a:ext>
            </a:extLst>
          </p:cNvPr>
          <p:cNvSpPr/>
          <p:nvPr/>
        </p:nvSpPr>
        <p:spPr>
          <a:xfrm>
            <a:off x="5927864" y="1580697"/>
            <a:ext cx="5884951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Open Sans Condensed Condensed SemiBold" pitchFamily="2" charset="0"/>
                <a:cs typeface="Arial" panose="020B0604020202020204" pitchFamily="34" charset="0"/>
              </a:rPr>
              <a:t>RESULTS YOU CAN SEE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AA8B6E-2E8C-B045-93C4-DF1D676B4161}"/>
              </a:ext>
            </a:extLst>
          </p:cNvPr>
          <p:cNvSpPr/>
          <p:nvPr/>
        </p:nvSpPr>
        <p:spPr>
          <a:xfrm>
            <a:off x="379184" y="6188848"/>
            <a:ext cx="6135277" cy="21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600" kern="0" spc="150" dirty="0">
                <a:solidFill>
                  <a:schemeClr val="accent6">
                    <a:lumMod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DATA PROVIDED BY VINCENT + PURETi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819267-FE97-3144-914A-61D1CE64BBEE}"/>
              </a:ext>
            </a:extLst>
          </p:cNvPr>
          <p:cNvSpPr/>
          <p:nvPr/>
        </p:nvSpPr>
        <p:spPr>
          <a:xfrm>
            <a:off x="439597" y="1404186"/>
            <a:ext cx="5307216" cy="48064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D1FDCB3-3F18-9342-BC0D-E0789AEFF91B}"/>
              </a:ext>
            </a:extLst>
          </p:cNvPr>
          <p:cNvSpPr/>
          <p:nvPr/>
        </p:nvSpPr>
        <p:spPr>
          <a:xfrm>
            <a:off x="439598" y="2579128"/>
            <a:ext cx="5307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EnhanceAir</a:t>
            </a:r>
            <a: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coating acts as </a:t>
            </a:r>
            <a:b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millions of microscopic scrubbers that destroy </a:t>
            </a:r>
            <a:b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airborne and surface pollution.</a:t>
            </a:r>
            <a:endParaRPr lang="en-GB" dirty="0">
              <a:latin typeface="Arial" panose="020B0604020202020204" pitchFamily="34" charset="0"/>
              <a:ea typeface="Open Sans Light" pitchFamily="2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F84021-40FB-0644-BA2C-79660E458110}"/>
              </a:ext>
            </a:extLst>
          </p:cNvPr>
          <p:cNvCxnSpPr>
            <a:cxnSpLocks/>
          </p:cNvCxnSpPr>
          <p:nvPr/>
        </p:nvCxnSpPr>
        <p:spPr>
          <a:xfrm>
            <a:off x="1870377" y="4487229"/>
            <a:ext cx="2641023" cy="0"/>
          </a:xfrm>
          <a:prstGeom prst="line">
            <a:avLst/>
          </a:prstGeom>
          <a:ln w="28575">
            <a:solidFill>
              <a:schemeClr val="bg1">
                <a:lumMod val="8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904A04C-80E5-B048-9A2B-C9DBD83B5F66}"/>
              </a:ext>
            </a:extLst>
          </p:cNvPr>
          <p:cNvGrpSpPr/>
          <p:nvPr/>
        </p:nvGrpSpPr>
        <p:grpSpPr>
          <a:xfrm>
            <a:off x="4181621" y="3785450"/>
            <a:ext cx="1278175" cy="1215633"/>
            <a:chOff x="5827353" y="4080051"/>
            <a:chExt cx="1107091" cy="1052922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9DA59FC1-40A8-4844-ABD0-6B3CB5E908C9}"/>
                </a:ext>
              </a:extLst>
            </p:cNvPr>
            <p:cNvGrpSpPr/>
            <p:nvPr/>
          </p:nvGrpSpPr>
          <p:grpSpPr>
            <a:xfrm>
              <a:off x="5887178" y="4085707"/>
              <a:ext cx="1047266" cy="1047266"/>
              <a:chOff x="10744228" y="1747670"/>
              <a:chExt cx="2158154" cy="2158156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87C4BAE5-4E79-2348-91B1-9F7946006595}"/>
                  </a:ext>
                </a:extLst>
              </p:cNvPr>
              <p:cNvSpPr/>
              <p:nvPr/>
            </p:nvSpPr>
            <p:spPr>
              <a:xfrm>
                <a:off x="10744228" y="1747670"/>
                <a:ext cx="2158154" cy="2158156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bg1">
                    <a:lumMod val="85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D74EFCFC-19C1-8544-AEDE-D01C24EF5490}"/>
                  </a:ext>
                </a:extLst>
              </p:cNvPr>
              <p:cNvPicPr>
                <a:picLocks/>
              </p:cNvPicPr>
              <p:nvPr/>
            </p:nvPicPr>
            <p:blipFill rotWithShape="1">
              <a:blip r:embed="rId2"/>
              <a:srcRect l="10571" t="6660" r="31592" b="3641"/>
              <a:stretch/>
            </p:blipFill>
            <p:spPr>
              <a:xfrm>
                <a:off x="10852103" y="1855545"/>
                <a:ext cx="1964307" cy="1964310"/>
              </a:xfrm>
              <a:prstGeom prst="ellipse">
                <a:avLst/>
              </a:prstGeom>
              <a:ln w="12700">
                <a:solidFill>
                  <a:schemeClr val="accent6">
                    <a:lumMod val="75000"/>
                  </a:schemeClr>
                </a:solidFill>
              </a:ln>
            </p:spPr>
          </p:pic>
        </p:grp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D3E6594-122A-C342-B476-9050FCAF3AC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827353" y="4080051"/>
              <a:ext cx="313551" cy="313553"/>
            </a:xfrm>
            <a:prstGeom prst="ellipse">
              <a:avLst/>
            </a:prstGeom>
            <a:solidFill>
              <a:srgbClr val="8DC73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658298B2-178A-B241-9E56-0573920DBD73}"/>
              </a:ext>
            </a:extLst>
          </p:cNvPr>
          <p:cNvSpPr txBox="1">
            <a:spLocks/>
          </p:cNvSpPr>
          <p:nvPr/>
        </p:nvSpPr>
        <p:spPr>
          <a:xfrm>
            <a:off x="999839" y="5193810"/>
            <a:ext cx="8888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900" spc="200">
                <a:solidFill>
                  <a:schemeClr val="bg1"/>
                </a:solidFill>
                <a:latin typeface="Proxima Nova Medium" panose="02000506030000020004" pitchFamily="2" charset="0"/>
              </a:defRPr>
            </a:lvl1pPr>
            <a:lvl2pPr marL="457200">
              <a:defRPr sz="1050">
                <a:latin typeface="+mn-lt"/>
                <a:ea typeface="+mn-ea"/>
                <a:cs typeface="+mn-cs"/>
              </a:defRPr>
            </a:lvl2pPr>
            <a:lvl3pPr marL="914400">
              <a:defRPr sz="1000">
                <a:latin typeface="+mn-lt"/>
                <a:ea typeface="+mn-ea"/>
                <a:cs typeface="+mn-cs"/>
              </a:defRPr>
            </a:lvl3pPr>
            <a:lvl4pPr marL="1371600">
              <a:defRPr sz="900">
                <a:latin typeface="+mn-lt"/>
                <a:ea typeface="+mn-ea"/>
                <a:cs typeface="+mn-cs"/>
              </a:defRPr>
            </a:lvl4pPr>
            <a:lvl5pPr marL="1828800">
              <a:defRPr sz="800"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ATTRACT</a:t>
            </a:r>
            <a:endParaRPr lang="en-US" sz="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669B668-1A40-F242-BE04-011A10CE704B}"/>
              </a:ext>
            </a:extLst>
          </p:cNvPr>
          <p:cNvGrpSpPr/>
          <p:nvPr/>
        </p:nvGrpSpPr>
        <p:grpSpPr>
          <a:xfrm>
            <a:off x="2584033" y="3760064"/>
            <a:ext cx="1211794" cy="1643191"/>
            <a:chOff x="9504981" y="1180487"/>
            <a:chExt cx="881643" cy="1195508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828F2175-5612-B042-A4A7-569CB706B9E2}"/>
                </a:ext>
              </a:extLst>
            </p:cNvPr>
            <p:cNvGrpSpPr/>
            <p:nvPr/>
          </p:nvGrpSpPr>
          <p:grpSpPr>
            <a:xfrm>
              <a:off x="9504981" y="1180487"/>
              <a:ext cx="881643" cy="923486"/>
              <a:chOff x="3424799" y="3967239"/>
              <a:chExt cx="1087285" cy="1138889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6A42A092-1419-E645-A83D-C24E7ED9976A}"/>
                  </a:ext>
                </a:extLst>
              </p:cNvPr>
              <p:cNvGrpSpPr/>
              <p:nvPr/>
            </p:nvGrpSpPr>
            <p:grpSpPr>
              <a:xfrm>
                <a:off x="3427212" y="4021255"/>
                <a:ext cx="1084872" cy="1084873"/>
                <a:chOff x="3427212" y="4021255"/>
                <a:chExt cx="1084872" cy="1084873"/>
              </a:xfrm>
            </p:grpSpPr>
            <p:sp>
              <p:nvSpPr>
                <p:cNvPr id="22" name="Oval 21">
                  <a:extLst>
                    <a:ext uri="{FF2B5EF4-FFF2-40B4-BE49-F238E27FC236}">
                      <a16:creationId xmlns:a16="http://schemas.microsoft.com/office/drawing/2014/main" id="{53E21D91-AF3C-4E49-A242-BB1E32D918AA}"/>
                    </a:ext>
                  </a:extLst>
                </p:cNvPr>
                <p:cNvSpPr/>
                <p:nvPr/>
              </p:nvSpPr>
              <p:spPr>
                <a:xfrm>
                  <a:off x="3427212" y="4021255"/>
                  <a:ext cx="1084872" cy="1084873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bg1">
                      <a:lumMod val="85000"/>
                    </a:schemeClr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pic>
              <p:nvPicPr>
                <p:cNvPr id="23" name="Picture 22">
                  <a:extLst>
                    <a:ext uri="{FF2B5EF4-FFF2-40B4-BE49-F238E27FC236}">
                      <a16:creationId xmlns:a16="http://schemas.microsoft.com/office/drawing/2014/main" id="{42725302-8CBF-C24F-8541-A9F7DF93CB0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739" t="1868" r="24729"/>
                <a:stretch/>
              </p:blipFill>
              <p:spPr>
                <a:xfrm>
                  <a:off x="3478097" y="4067346"/>
                  <a:ext cx="987429" cy="987429"/>
                </a:xfrm>
                <a:prstGeom prst="ellipse">
                  <a:avLst/>
                </a:prstGeom>
                <a:ln w="12700">
                  <a:solidFill>
                    <a:schemeClr val="accent6">
                      <a:lumMod val="75000"/>
                    </a:schemeClr>
                  </a:solidFill>
                </a:ln>
              </p:spPr>
            </p:pic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CD42F9E-F9B4-1A45-8EC7-AC627462A7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424799" y="3967239"/>
                <a:ext cx="324812" cy="324812"/>
              </a:xfrm>
              <a:prstGeom prst="ellipse">
                <a:avLst/>
              </a:prstGeom>
              <a:solidFill>
                <a:srgbClr val="8DC73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</a:t>
                </a:r>
              </a:p>
            </p:txBody>
          </p:sp>
        </p:grpSp>
        <p:sp>
          <p:nvSpPr>
            <p:cNvPr id="19" name="Text Placeholder 2">
              <a:extLst>
                <a:ext uri="{FF2B5EF4-FFF2-40B4-BE49-F238E27FC236}">
                  <a16:creationId xmlns:a16="http://schemas.microsoft.com/office/drawing/2014/main" id="{F4DDC9FD-E579-9540-83F2-521287FB6AA0}"/>
                </a:ext>
              </a:extLst>
            </p:cNvPr>
            <p:cNvSpPr txBox="1">
              <a:spLocks/>
            </p:cNvSpPr>
            <p:nvPr/>
          </p:nvSpPr>
          <p:spPr>
            <a:xfrm>
              <a:off x="9561591" y="2208053"/>
              <a:ext cx="764171" cy="167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1000" spc="200">
                  <a:solidFill>
                    <a:schemeClr val="bg1"/>
                  </a:solidFill>
                  <a:latin typeface="Proxima Nova Medium" panose="02000506030000020004" pitchFamily="2" charset="0"/>
                </a:defRPr>
              </a:lvl1pPr>
              <a:lvl2pPr>
                <a:defRPr sz="1050"/>
              </a:lvl2pPr>
              <a:lvl3pPr>
                <a:defRPr sz="1000"/>
              </a:lvl3pPr>
              <a:lvl4pPr>
                <a:defRPr sz="900"/>
              </a:lvl4pPr>
              <a:lvl5pPr>
                <a:defRPr sz="800"/>
              </a:lvl5pPr>
              <a:lvl6pPr marL="2286000">
                <a:defRPr>
                  <a:latin typeface="+mn-lt"/>
                  <a:ea typeface="+mn-ea"/>
                  <a:cs typeface="+mn-cs"/>
                </a:defRPr>
              </a:lvl6pPr>
              <a:lvl7pPr marL="2743200">
                <a:defRPr>
                  <a:latin typeface="+mn-lt"/>
                  <a:ea typeface="+mn-ea"/>
                  <a:cs typeface="+mn-cs"/>
                </a:defRPr>
              </a:lvl7pPr>
              <a:lvl8pPr marL="3200400">
                <a:defRPr>
                  <a:latin typeface="+mn-lt"/>
                  <a:ea typeface="+mn-ea"/>
                  <a:cs typeface="+mn-cs"/>
                </a:defRPr>
              </a:lvl8pPr>
              <a:lvl9pPr marL="3657600">
                <a:defRPr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9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anose="020B0604020202020204" pitchFamily="34" charset="0"/>
                  <a:ea typeface="Open Sans" panose="020B0606030504020204" pitchFamily="34" charset="0"/>
                  <a:cs typeface="Arial" panose="020B0604020202020204" pitchFamily="34" charset="0"/>
                </a:rPr>
                <a:t>PURIFY</a:t>
              </a:r>
              <a:endParaRPr lang="en-US" sz="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091058E8-4167-6749-8A80-F21059C6FCB8}"/>
              </a:ext>
            </a:extLst>
          </p:cNvPr>
          <p:cNvSpPr txBox="1">
            <a:spLocks/>
          </p:cNvSpPr>
          <p:nvPr/>
        </p:nvSpPr>
        <p:spPr>
          <a:xfrm>
            <a:off x="4378447" y="5129950"/>
            <a:ext cx="964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1000" spc="200">
                <a:solidFill>
                  <a:schemeClr val="bg1"/>
                </a:solidFill>
                <a:latin typeface="Proxima Nova Medium" panose="02000506030000020004" pitchFamily="2" charset="0"/>
              </a:defRPr>
            </a:lvl1pPr>
            <a:lvl2pPr>
              <a:defRPr sz="1050"/>
            </a:lvl2pPr>
            <a:lvl3pPr>
              <a:defRPr sz="1000"/>
            </a:lvl3pPr>
            <a:lvl4pPr>
              <a:defRPr sz="900"/>
            </a:lvl4pPr>
            <a:lvl5pPr>
              <a:defRPr sz="800"/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RINSE + </a:t>
            </a:r>
          </a:p>
          <a:p>
            <a:r>
              <a:rPr lang="en-US" sz="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REPEAT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541C474-A2A3-6D42-BE05-AAC173575381}"/>
              </a:ext>
            </a:extLst>
          </p:cNvPr>
          <p:cNvGrpSpPr/>
          <p:nvPr/>
        </p:nvGrpSpPr>
        <p:grpSpPr>
          <a:xfrm>
            <a:off x="814892" y="3760064"/>
            <a:ext cx="1234669" cy="1268888"/>
            <a:chOff x="564574" y="4015358"/>
            <a:chExt cx="1101445" cy="113197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8C8BDBD-D7DC-9A4A-B5ED-DF16F99FB685}"/>
                </a:ext>
              </a:extLst>
            </p:cNvPr>
            <p:cNvSpPr/>
            <p:nvPr/>
          </p:nvSpPr>
          <p:spPr>
            <a:xfrm>
              <a:off x="586073" y="4067385"/>
              <a:ext cx="1079946" cy="107994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bg1">
                  <a:lumMod val="85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C81C8739-637E-EE4A-AC6B-69EF33E5412C}"/>
                </a:ext>
              </a:extLst>
            </p:cNvPr>
            <p:cNvPicPr>
              <a:picLocks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6430" r="13854" b="1631"/>
            <a:stretch/>
          </p:blipFill>
          <p:spPr>
            <a:xfrm>
              <a:off x="638507" y="4118065"/>
              <a:ext cx="981755" cy="981755"/>
            </a:xfrm>
            <a:prstGeom prst="ellipse">
              <a:avLst/>
            </a:prstGeom>
            <a:ln w="12700">
              <a:solidFill>
                <a:schemeClr val="accent6">
                  <a:lumMod val="75000"/>
                </a:schemeClr>
              </a:solidFill>
            </a:ln>
          </p:spPr>
        </p:pic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C8D3F9F-8AE6-1740-96A8-04B2CB37CDA5}"/>
                </a:ext>
              </a:extLst>
            </p:cNvPr>
            <p:cNvSpPr/>
            <p:nvPr/>
          </p:nvSpPr>
          <p:spPr>
            <a:xfrm>
              <a:off x="564574" y="4015358"/>
              <a:ext cx="322946" cy="322946"/>
            </a:xfrm>
            <a:prstGeom prst="ellipse">
              <a:avLst/>
            </a:prstGeom>
            <a:solidFill>
              <a:srgbClr val="8DC73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059A953-3F22-7C40-98FE-2CD9F9688630}"/>
              </a:ext>
            </a:extLst>
          </p:cNvPr>
          <p:cNvSpPr/>
          <p:nvPr/>
        </p:nvSpPr>
        <p:spPr>
          <a:xfrm>
            <a:off x="463731" y="1580697"/>
            <a:ext cx="5258948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Open Sans Condensed Condensed SemiBold" pitchFamily="2" charset="0"/>
                <a:cs typeface="Arial" panose="020B0604020202020204" pitchFamily="34" charset="0"/>
              </a:rPr>
              <a:t>HOW IT WORKS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5A81BB56-9E02-CA42-97B8-7B4972DA77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0000"/>
                    </a14:imgEffect>
                  </a14:imgLayer>
                </a14:imgProps>
              </a:ext>
            </a:extLst>
          </a:blip>
          <a:srcRect l="1759" t="14355" r="56140" b="18924"/>
          <a:stretch/>
        </p:blipFill>
        <p:spPr>
          <a:xfrm>
            <a:off x="6514461" y="2391428"/>
            <a:ext cx="2740716" cy="174239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E025281-ECBF-4C48-862F-E498987E6245}"/>
              </a:ext>
            </a:extLst>
          </p:cNvPr>
          <p:cNvSpPr txBox="1"/>
          <p:nvPr/>
        </p:nvSpPr>
        <p:spPr>
          <a:xfrm>
            <a:off x="9556948" y="3053280"/>
            <a:ext cx="17844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spc="300" dirty="0">
                <a:solidFill>
                  <a:srgbClr val="0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ONE MONTH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19C7FF9-1EE2-0943-8882-55B384CA89D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l="51795" t="14978" r="3813" b="14657"/>
          <a:stretch/>
        </p:blipFill>
        <p:spPr>
          <a:xfrm>
            <a:off x="6515539" y="4312113"/>
            <a:ext cx="2740716" cy="174271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A7BC87E6-C22A-9149-964D-D29D1360F086}"/>
              </a:ext>
            </a:extLst>
          </p:cNvPr>
          <p:cNvSpPr txBox="1"/>
          <p:nvPr/>
        </p:nvSpPr>
        <p:spPr>
          <a:xfrm>
            <a:off x="9545707" y="4882256"/>
            <a:ext cx="1845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spc="300" dirty="0">
                <a:solidFill>
                  <a:srgbClr val="0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SIX MONTHS</a:t>
            </a:r>
          </a:p>
        </p:txBody>
      </p:sp>
      <p:sp>
        <p:nvSpPr>
          <p:cNvPr id="34" name="Rectangle: Rounded Corners 6">
            <a:extLst>
              <a:ext uri="{FF2B5EF4-FFF2-40B4-BE49-F238E27FC236}">
                <a16:creationId xmlns:a16="http://schemas.microsoft.com/office/drawing/2014/main" id="{380A3B19-FC1B-C04B-A772-7772E3D8AC8E}"/>
              </a:ext>
            </a:extLst>
          </p:cNvPr>
          <p:cNvSpPr/>
          <p:nvPr/>
        </p:nvSpPr>
        <p:spPr>
          <a:xfrm>
            <a:off x="7913878" y="4849867"/>
            <a:ext cx="1270174" cy="43797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cleaned with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EnhanceAir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solution</a:t>
            </a:r>
          </a:p>
        </p:txBody>
      </p:sp>
      <p:sp>
        <p:nvSpPr>
          <p:cNvPr id="35" name="Rectangle: Rounded Corners 9">
            <a:extLst>
              <a:ext uri="{FF2B5EF4-FFF2-40B4-BE49-F238E27FC236}">
                <a16:creationId xmlns:a16="http://schemas.microsoft.com/office/drawing/2014/main" id="{602EA7A3-0466-9D4A-A0FD-3F6F6308AB1B}"/>
              </a:ext>
            </a:extLst>
          </p:cNvPr>
          <p:cNvSpPr/>
          <p:nvPr/>
        </p:nvSpPr>
        <p:spPr>
          <a:xfrm>
            <a:off x="6575143" y="4768903"/>
            <a:ext cx="1270174" cy="63435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cleaned with household / industrial cleaner only</a:t>
            </a:r>
          </a:p>
        </p:txBody>
      </p:sp>
    </p:spTree>
    <p:extLst>
      <p:ext uri="{BB962C8B-B14F-4D97-AF65-F5344CB8AC3E}">
        <p14:creationId xmlns:p14="http://schemas.microsoft.com/office/powerpoint/2010/main" val="29105129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FBF6-3B66-4990-8C90-B03E404A3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It’s Used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D2036-4309-4F08-B56F-2EAD7A3A130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44</a:t>
            </a:fld>
            <a:endParaRPr lang="en-US" noProof="0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FD9135E-7CAB-3443-A231-1241C6CE0D90}"/>
              </a:ext>
            </a:extLst>
          </p:cNvPr>
          <p:cNvGrpSpPr/>
          <p:nvPr/>
        </p:nvGrpSpPr>
        <p:grpSpPr>
          <a:xfrm>
            <a:off x="518168" y="1606418"/>
            <a:ext cx="4862896" cy="4757745"/>
            <a:chOff x="475605" y="1606418"/>
            <a:chExt cx="5199200" cy="5086777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AE177238-5C3E-9B4E-9ED1-E2F1B648171A}"/>
                </a:ext>
              </a:extLst>
            </p:cNvPr>
            <p:cNvGrpSpPr/>
            <p:nvPr/>
          </p:nvGrpSpPr>
          <p:grpSpPr>
            <a:xfrm>
              <a:off x="475605" y="1606418"/>
              <a:ext cx="2330098" cy="2347435"/>
              <a:chOff x="564481" y="1606418"/>
              <a:chExt cx="2330098" cy="2347435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7EE4561-531F-5249-B633-DE3A825C069F}"/>
                  </a:ext>
                </a:extLst>
              </p:cNvPr>
              <p:cNvSpPr txBox="1"/>
              <p:nvPr/>
            </p:nvSpPr>
            <p:spPr>
              <a:xfrm>
                <a:off x="564481" y="3394448"/>
                <a:ext cx="2330098" cy="559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EXTERIOR FACADES </a:t>
                </a:r>
              </a:p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+ WINDOWS</a:t>
                </a:r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134B8E3-AC3C-4F48-8334-32149018B8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06570" y="1606418"/>
                <a:ext cx="1645920" cy="1645920"/>
              </a:xfrm>
              <a:prstGeom prst="rect">
                <a:avLst/>
              </a:prstGeom>
            </p:spPr>
          </p:pic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64A7809-9D20-4345-9CD7-8639F046EC53}"/>
                </a:ext>
              </a:extLst>
            </p:cNvPr>
            <p:cNvGrpSpPr/>
            <p:nvPr/>
          </p:nvGrpSpPr>
          <p:grpSpPr>
            <a:xfrm>
              <a:off x="3344707" y="1609917"/>
              <a:ext cx="2330098" cy="2340436"/>
              <a:chOff x="3433583" y="1609917"/>
              <a:chExt cx="2330098" cy="2340436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AC9F9C5F-79A6-F24C-9482-7E0A6328157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775672" y="1609917"/>
                <a:ext cx="1645920" cy="1645920"/>
              </a:xfrm>
              <a:prstGeom prst="rect">
                <a:avLst/>
              </a:prstGeom>
            </p:spPr>
          </p:pic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29CED00-8E82-8C4B-921D-0A211BD5D27C}"/>
                  </a:ext>
                </a:extLst>
              </p:cNvPr>
              <p:cNvSpPr txBox="1"/>
              <p:nvPr/>
            </p:nvSpPr>
            <p:spPr>
              <a:xfrm>
                <a:off x="3433583" y="3390949"/>
                <a:ext cx="2330098" cy="5594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INTERIOR SIGNAGE &amp; SURFACES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9284A8AF-A93D-EB46-9ADC-5FB896FD8E9F}"/>
                </a:ext>
              </a:extLst>
            </p:cNvPr>
            <p:cNvGrpSpPr/>
            <p:nvPr/>
          </p:nvGrpSpPr>
          <p:grpSpPr>
            <a:xfrm>
              <a:off x="475605" y="4195119"/>
              <a:ext cx="2330098" cy="2498076"/>
              <a:chOff x="564481" y="4195119"/>
              <a:chExt cx="2330098" cy="2498076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30476877-C0F4-504C-A489-D2668A7A98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06570" y="4195119"/>
                <a:ext cx="1645920" cy="1645920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76E20C21-34CB-2D4B-9395-BF41CBC97999}"/>
                  </a:ext>
                </a:extLst>
              </p:cNvPr>
              <p:cNvSpPr txBox="1"/>
              <p:nvPr/>
            </p:nvSpPr>
            <p:spPr>
              <a:xfrm>
                <a:off x="564481" y="6133791"/>
                <a:ext cx="2330098" cy="5594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DELIVERY VEHICLES</a:t>
                </a: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060F821-C7DF-D64E-8B16-AE6BD076CA9C}"/>
                </a:ext>
              </a:extLst>
            </p:cNvPr>
            <p:cNvGrpSpPr/>
            <p:nvPr/>
          </p:nvGrpSpPr>
          <p:grpSpPr>
            <a:xfrm>
              <a:off x="3307087" y="4173795"/>
              <a:ext cx="2330098" cy="2466961"/>
              <a:chOff x="3395963" y="4173795"/>
              <a:chExt cx="2330098" cy="2466961"/>
            </a:xfrm>
          </p:grpSpPr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CCDA35CC-16EB-2241-B8F2-E4A3771EBD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37239" y="4173795"/>
                <a:ext cx="1645920" cy="1645920"/>
              </a:xfrm>
              <a:prstGeom prst="rect">
                <a:avLst/>
              </a:prstGeom>
            </p:spPr>
          </p:pic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9DCCDEE-C50B-0947-8F9A-5A31CD66F274}"/>
                  </a:ext>
                </a:extLst>
              </p:cNvPr>
              <p:cNvSpPr txBox="1"/>
              <p:nvPr/>
            </p:nvSpPr>
            <p:spPr>
              <a:xfrm>
                <a:off x="3395963" y="6081352"/>
                <a:ext cx="2330098" cy="5594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TRADITIONAL </a:t>
                </a:r>
              </a:p>
              <a:p>
                <a:pPr algn="ctr"/>
                <a:r>
                  <a:rPr lang="en-US" sz="1400" spc="100" dirty="0"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&amp; DIGITAL OOH</a:t>
                </a:r>
              </a:p>
            </p:txBody>
          </p:sp>
        </p:grp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4249BEDF-9D41-C642-8E6D-ECB9348DD6DD}"/>
              </a:ext>
            </a:extLst>
          </p:cNvPr>
          <p:cNvSpPr/>
          <p:nvPr/>
        </p:nvSpPr>
        <p:spPr>
          <a:xfrm>
            <a:off x="6096000" y="1417834"/>
            <a:ext cx="5989495" cy="47159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60CDA1EA-26A7-6D44-A26F-059ED0859E41}"/>
              </a:ext>
            </a:extLst>
          </p:cNvPr>
          <p:cNvGrpSpPr/>
          <p:nvPr/>
        </p:nvGrpSpPr>
        <p:grpSpPr>
          <a:xfrm>
            <a:off x="8846435" y="4699328"/>
            <a:ext cx="488623" cy="488624"/>
            <a:chOff x="18587945" y="4443359"/>
            <a:chExt cx="842767" cy="842768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9684B24-F495-784D-AD2B-7D89A744AE9B}"/>
                </a:ext>
              </a:extLst>
            </p:cNvPr>
            <p:cNvSpPr/>
            <p:nvPr/>
          </p:nvSpPr>
          <p:spPr>
            <a:xfrm>
              <a:off x="18587945" y="4443359"/>
              <a:ext cx="842767" cy="842768"/>
            </a:xfrm>
            <a:prstGeom prst="ellipse">
              <a:avLst/>
            </a:prstGeom>
            <a:solidFill>
              <a:srgbClr val="47C11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4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0BC82AA-8563-A74A-AF06-E7DB25B53A1A}"/>
                </a:ext>
              </a:extLst>
            </p:cNvPr>
            <p:cNvPicPr>
              <a:picLocks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8733841" y="4587997"/>
              <a:ext cx="553490" cy="553490"/>
            </a:xfrm>
            <a:prstGeom prst="rect">
              <a:avLst/>
            </a:prstGeom>
          </p:spPr>
        </p:pic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80DEC8D-6934-B048-B2F9-AC6F2E2BA53A}"/>
              </a:ext>
            </a:extLst>
          </p:cNvPr>
          <p:cNvSpPr/>
          <p:nvPr/>
        </p:nvSpPr>
        <p:spPr>
          <a:xfrm>
            <a:off x="7044793" y="5286569"/>
            <a:ext cx="4091909" cy="307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which is equivalent</a:t>
            </a:r>
          </a:p>
          <a:p>
            <a:pPr algn="ctr"/>
            <a:r>
              <a:rPr lang="en-US" b="1" dirty="0">
                <a:solidFill>
                  <a:srgbClr val="47C11B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116,750 trees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5042EB1-206C-1048-91C6-C2F796550917}"/>
              </a:ext>
            </a:extLst>
          </p:cNvPr>
          <p:cNvGrpSpPr/>
          <p:nvPr/>
        </p:nvGrpSpPr>
        <p:grpSpPr>
          <a:xfrm>
            <a:off x="8846435" y="3498043"/>
            <a:ext cx="488623" cy="488622"/>
            <a:chOff x="18583003" y="3055441"/>
            <a:chExt cx="842767" cy="842767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A3BDFAAD-920D-EB47-86B8-8D8B8B54CAC0}"/>
                </a:ext>
              </a:extLst>
            </p:cNvPr>
            <p:cNvSpPr/>
            <p:nvPr/>
          </p:nvSpPr>
          <p:spPr>
            <a:xfrm>
              <a:off x="18583003" y="3055441"/>
              <a:ext cx="842767" cy="842767"/>
            </a:xfrm>
            <a:prstGeom prst="ellipse">
              <a:avLst/>
            </a:prstGeom>
            <a:solidFill>
              <a:srgbClr val="47C11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4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2ECB7EDB-9B01-6343-B42E-16F95E1EB98E}"/>
                </a:ext>
              </a:extLst>
            </p:cNvPr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18758115" y="3243039"/>
              <a:ext cx="507813" cy="507812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FF869CF6-A547-E341-828F-3D9E35295084}"/>
              </a:ext>
            </a:extLst>
          </p:cNvPr>
          <p:cNvSpPr/>
          <p:nvPr/>
        </p:nvSpPr>
        <p:spPr>
          <a:xfrm>
            <a:off x="6873083" y="4120633"/>
            <a:ext cx="4435329" cy="307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lvl="0" algn="ctr"/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offset </a:t>
            </a:r>
            <a:r>
              <a:rPr lang="en-US" b="1" dirty="0">
                <a:solidFill>
                  <a:srgbClr val="47C11B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12,000,000 miles</a:t>
            </a:r>
            <a:r>
              <a:rPr lang="en-US" b="1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 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of driving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240C96-DEDC-BC4B-8180-8CB899E1326F}"/>
              </a:ext>
            </a:extLst>
          </p:cNvPr>
          <p:cNvSpPr txBox="1"/>
          <p:nvPr/>
        </p:nvSpPr>
        <p:spPr>
          <a:xfrm>
            <a:off x="6198675" y="2388421"/>
            <a:ext cx="5784145" cy="923330"/>
          </a:xfrm>
          <a:prstGeom prst="rect">
            <a:avLst/>
          </a:prstGeom>
          <a:noFill/>
        </p:spPr>
        <p:txBody>
          <a:bodyPr wrap="square" lIns="182880" tIns="45720" rIns="91440" bIns="45720" rtlCol="0" anchor="t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Through traditional OOH</a:t>
            </a:r>
            <a: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, in 2021, 95%</a:t>
            </a:r>
            <a:r>
              <a:rPr lang="en-US" dirty="0">
                <a:solidFill>
                  <a:srgbClr val="47C11B"/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 </a:t>
            </a:r>
            <a:r>
              <a:rPr lang="en-US" dirty="0"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of Rapport’s clients opted in to utilizing this Air Purifying Technology with the potential to…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A03C7A9-8EEE-D84E-BE18-54E3A8C687A9}"/>
              </a:ext>
            </a:extLst>
          </p:cNvPr>
          <p:cNvSpPr/>
          <p:nvPr/>
        </p:nvSpPr>
        <p:spPr>
          <a:xfrm>
            <a:off x="6239343" y="1537730"/>
            <a:ext cx="5702808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Open Sans Condensed Condensed SemiBold" pitchFamily="2" charset="0"/>
                <a:cs typeface="Arial" panose="020B0604020202020204" pitchFamily="34" charset="0"/>
              </a:rPr>
              <a:t>THE IMPACT TO DATE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C60EA19-30F9-C741-BD33-F09A198062F7}"/>
              </a:ext>
            </a:extLst>
          </p:cNvPr>
          <p:cNvSpPr txBox="1"/>
          <p:nvPr/>
        </p:nvSpPr>
        <p:spPr>
          <a:xfrm>
            <a:off x="6060377" y="5896023"/>
            <a:ext cx="6097656" cy="254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800" kern="0" spc="150" dirty="0">
                <a:solidFill>
                  <a:schemeClr val="accent6">
                    <a:lumMod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DATA PROVIDED BY VINCENT + </a:t>
            </a:r>
            <a:r>
              <a:rPr lang="en-US" sz="800" kern="0" spc="150" dirty="0" err="1">
                <a:solidFill>
                  <a:schemeClr val="accent6">
                    <a:lumMod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PURETi</a:t>
            </a:r>
            <a:r>
              <a:rPr lang="en-US" sz="800" kern="0" spc="150" dirty="0">
                <a:solidFill>
                  <a:schemeClr val="accent6">
                    <a:lumMod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14843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527C5-95C6-9041-9611-7D2F37102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It’s Important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85463-5F8E-8B42-AA7C-B58F7041B10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45</a:t>
            </a:fld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2C68E8-7AA1-FB4F-8767-D55CF85652AE}"/>
              </a:ext>
            </a:extLst>
          </p:cNvPr>
          <p:cNvSpPr txBox="1"/>
          <p:nvPr/>
        </p:nvSpPr>
        <p:spPr>
          <a:xfrm>
            <a:off x="514644" y="1304943"/>
            <a:ext cx="11125835" cy="15029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200"/>
              </a:spcAft>
            </a:pPr>
            <a:r>
              <a:rPr lang="en-US" sz="2400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The ongoing release of gasses and chemicals into the air is an especially destructive feedback loop, </a:t>
            </a:r>
            <a:r>
              <a:rPr lang="en-US" sz="2400" b="1" dirty="0">
                <a:solidFill>
                  <a:srgbClr val="47C11B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air pollution </a:t>
            </a:r>
            <a:r>
              <a:rPr lang="en-US" sz="2400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not only contributes to </a:t>
            </a:r>
            <a:r>
              <a:rPr lang="en-US" sz="2400" b="1" dirty="0">
                <a:solidFill>
                  <a:srgbClr val="47C11B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climate change  </a:t>
            </a:r>
            <a:r>
              <a:rPr lang="en-US" sz="2400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but is also exacerbated by it.</a:t>
            </a:r>
            <a:r>
              <a:rPr lang="en-US" sz="2400" baseline="30000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2</a:t>
            </a:r>
            <a:r>
              <a:rPr lang="en-US" sz="2400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54C1E5-B36A-E843-A5EB-151AAC1EBA5C}"/>
              </a:ext>
            </a:extLst>
          </p:cNvPr>
          <p:cNvSpPr/>
          <p:nvPr/>
        </p:nvSpPr>
        <p:spPr>
          <a:xfrm>
            <a:off x="4378656" y="2661013"/>
            <a:ext cx="3434692" cy="30664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rIns="182880" rtlCol="0" anchor="ctr"/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The World Health Organization (WHO) estimates that air pollution inside and outside the home is responsible for about </a:t>
            </a:r>
            <a:b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7 million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premature deaths </a:t>
            </a:r>
          </a:p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worldwide. </a:t>
            </a:r>
            <a:r>
              <a:rPr lang="en-US" baseline="30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21D34C-EAB4-EA42-B280-DD876C0FC260}"/>
              </a:ext>
            </a:extLst>
          </p:cNvPr>
          <p:cNvSpPr/>
          <p:nvPr/>
        </p:nvSpPr>
        <p:spPr>
          <a:xfrm>
            <a:off x="8205789" y="2661013"/>
            <a:ext cx="3434692" cy="30664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rIns="182880" rtlCol="0" anchor="ctr"/>
          <a:lstStyle/>
          <a:p>
            <a:r>
              <a:rPr lang="en-US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NOx combines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with other pollutants in the air to create smog, PM2.5, and ground level ozone (a Greenhouse Gas). Studies have shown that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NOx is 30-35 times more harmful to the climate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than an equivalent amount of carbon dioxide.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2109B9A-EEC1-9748-B66D-741025E15CCD}"/>
              </a:ext>
            </a:extLst>
          </p:cNvPr>
          <p:cNvSpPr/>
          <p:nvPr/>
        </p:nvSpPr>
        <p:spPr>
          <a:xfrm>
            <a:off x="551521" y="2661013"/>
            <a:ext cx="3434692" cy="30664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rIns="182880" rtlCol="0" anchor="ctr"/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Long exposures to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NOx</a:t>
            </a:r>
            <a:r>
              <a:rPr lang="en-US" b="1" baseline="-25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gasses (smog) and interior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VOCs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 puts people at higher risk of respiratory disease. These pollutants also form acid rain that harms this planet’s sensitive ecosystems. </a:t>
            </a:r>
            <a:r>
              <a:rPr lang="en-US" baseline="30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1</a:t>
            </a:r>
            <a:endParaRPr lang="en-US" baseline="300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1C60B-EA47-4644-83D3-97FD8C628028}"/>
              </a:ext>
            </a:extLst>
          </p:cNvPr>
          <p:cNvSpPr/>
          <p:nvPr/>
        </p:nvSpPr>
        <p:spPr>
          <a:xfrm>
            <a:off x="514644" y="5924469"/>
            <a:ext cx="7298704" cy="565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rgbClr val="1B1B1B"/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hlinkClick r:id="rId2"/>
              </a:rPr>
              <a:t>1 “Nitrogen Dioxide (NO2) Pollution” https://www.epa.gov/</a:t>
            </a:r>
            <a:endParaRPr lang="en-US" sz="1000" kern="0" dirty="0">
              <a:solidFill>
                <a:schemeClr val="bg1">
                  <a:lumMod val="50000"/>
                </a:schemeClr>
              </a:solidFill>
              <a:latin typeface="Open Sans Light" pitchFamily="2" charset="0"/>
              <a:ea typeface="Open Sans Light" pitchFamily="2" charset="0"/>
              <a:cs typeface="Open Sans Light" pitchFamily="2" charset="0"/>
              <a:hlinkClick r:id=""/>
            </a:endParaRPr>
          </a:p>
          <a:p>
            <a:r>
              <a:rPr lang="en-US" sz="1000" kern="0" dirty="0">
                <a:solidFill>
                  <a:schemeClr val="bg1">
                    <a:lumMod val="50000"/>
                  </a:schemeClr>
                </a:solidFill>
                <a:latin typeface="Open Sans Light" pitchFamily="2" charset="0"/>
                <a:ea typeface="Open Sans Light" pitchFamily="2" charset="0"/>
                <a:cs typeface="Open Sans Light" pitchFamily="2" charset="0"/>
                <a:hlinkClick r:id=""/>
              </a:rPr>
              <a:t>2 “Air Pollution: Everything You Need to Know” https://www.nrdc.org/</a:t>
            </a:r>
            <a:endParaRPr lang="en-US" sz="1000" dirty="0">
              <a:solidFill>
                <a:schemeClr val="bg1">
                  <a:lumMod val="50000"/>
                </a:schemeClr>
              </a:solidFill>
              <a:latin typeface="Open Sans Light" pitchFamily="2" charset="0"/>
              <a:ea typeface="Open Sans Light" pitchFamily="2" charset="0"/>
              <a:cs typeface="Open Sans Light" pitchFamily="2" charset="0"/>
            </a:endParaRPr>
          </a:p>
          <a:p>
            <a:pPr>
              <a:lnSpc>
                <a:spcPct val="150000"/>
              </a:lnSpc>
            </a:pPr>
            <a:endParaRPr lang="en-US" sz="800" kern="0" dirty="0">
              <a:solidFill>
                <a:schemeClr val="bg1">
                  <a:lumMod val="50000"/>
                </a:schemeClr>
              </a:solidFill>
              <a:latin typeface="Open Sans Light" pitchFamily="2" charset="0"/>
              <a:ea typeface="Open Sans Light" pitchFamily="2" charset="0"/>
              <a:cs typeface="Open Sans 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5967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EC98-B090-BC47-B201-4DCA987A4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Manufacturer Case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1DC1CB-7474-2548-A93F-D46820EC9094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46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1DCEB9-A878-3F42-AC90-7A11C2D3251E}"/>
              </a:ext>
            </a:extLst>
          </p:cNvPr>
          <p:cNvSpPr/>
          <p:nvPr/>
        </p:nvSpPr>
        <p:spPr>
          <a:xfrm>
            <a:off x="457200" y="1877431"/>
            <a:ext cx="633880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spc="200" dirty="0">
                <a:solidFill>
                  <a:srgbClr val="8DC73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A GREEN BUILDER IN SILICON VALLEY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A3E00F-2D95-B247-A958-9067AA724CA6}"/>
              </a:ext>
            </a:extLst>
          </p:cNvPr>
          <p:cNvSpPr/>
          <p:nvPr/>
        </p:nvSpPr>
        <p:spPr>
          <a:xfrm>
            <a:off x="457200" y="1441587"/>
            <a:ext cx="651454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Condensed Condensed Medium" pitchFamily="2" charset="0"/>
                <a:cs typeface="Arial" panose="020B0604020202020204" pitchFamily="34" charset="0"/>
              </a:rPr>
              <a:t>IMPROVING INDOOR AIR QUALITY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8A6A3A-7EA8-F341-8C45-5C710846BEF3}"/>
              </a:ext>
            </a:extLst>
          </p:cNvPr>
          <p:cNvSpPr/>
          <p:nvPr/>
        </p:nvSpPr>
        <p:spPr>
          <a:xfrm>
            <a:off x="457200" y="2298827"/>
            <a:ext cx="691055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Hillhouse construction engaged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EnhanceAir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to evaluate indoor air quality (IAQ) and test its claims of IAQ improvement in their corporate headquarters. </a:t>
            </a:r>
          </a:p>
          <a:p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 Light" pitchFamily="2" charset="0"/>
              <a:cs typeface="Arial" panose="020B0604020202020204" pitchFamily="34" charset="0"/>
            </a:endParaRPr>
          </a:p>
          <a:p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SCOPE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–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EnhanceAir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applied to windows, skylights, and fluorescent light fixtures in a commercial office building and warehouse with LEED Gold certificate pending </a:t>
            </a:r>
          </a:p>
          <a:p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 Light" pitchFamily="2" charset="0"/>
              <a:cs typeface="Arial" panose="020B0604020202020204" pitchFamily="34" charset="0"/>
            </a:endParaRPr>
          </a:p>
          <a:p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CHALLENGE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– Improve IAQ by 50% or more and demonstrate an effective and sustainable IAQ improvement alternative to traditional mechanical solutions</a:t>
            </a:r>
          </a:p>
          <a:p>
            <a:endParaRPr lang="en-US" sz="16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SOLUTION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–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EnhaceAir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was professionally applied to the interior windows, skylights and florescent light fixtures throughout the space. Post-application, pollutant (TVOC) monitoring was performed 10 days later and compared with initial TVOC readings. </a:t>
            </a:r>
          </a:p>
        </p:txBody>
      </p:sp>
      <p:pic>
        <p:nvPicPr>
          <p:cNvPr id="8" name="Picture 7" descr="A picture containing indoor, floor, ceiling, room&#10;&#10;Description automatically generated">
            <a:extLst>
              <a:ext uri="{FF2B5EF4-FFF2-40B4-BE49-F238E27FC236}">
                <a16:creationId xmlns:a16="http://schemas.microsoft.com/office/drawing/2014/main" id="{256D87DA-F6C0-8541-A83A-DB9604BB252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42" t="16957" b="26711"/>
          <a:stretch/>
        </p:blipFill>
        <p:spPr>
          <a:xfrm>
            <a:off x="7534653" y="1344266"/>
            <a:ext cx="4248827" cy="2084734"/>
          </a:xfrm>
          <a:prstGeom prst="rect">
            <a:avLst/>
          </a:prstGeom>
        </p:spPr>
      </p:pic>
      <p:pic>
        <p:nvPicPr>
          <p:cNvPr id="9" name="Picture 8" descr="A picture containing floor, indoor, ceiling, wall&#10;&#10;Description automatically generated">
            <a:extLst>
              <a:ext uri="{FF2B5EF4-FFF2-40B4-BE49-F238E27FC236}">
                <a16:creationId xmlns:a16="http://schemas.microsoft.com/office/drawing/2014/main" id="{7BCB5C92-F9D5-ED4F-B059-F38E73466D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46" b="22299"/>
          <a:stretch/>
        </p:blipFill>
        <p:spPr>
          <a:xfrm>
            <a:off x="7534652" y="3616270"/>
            <a:ext cx="4248828" cy="251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9863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64C15-C744-0345-8791-0D8BE1DF2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Manufacturer Case Study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95DAD2-7746-814A-8B5F-1A3455DA54CC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47</a:t>
            </a:fld>
            <a:endParaRPr lang="en-US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5933B1-A81E-FF40-A8DF-D0368AAB0C0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45464" y="1662939"/>
            <a:ext cx="4248828" cy="322930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1C72DD9-02E9-304D-82E7-6F22DDA194C8}"/>
              </a:ext>
            </a:extLst>
          </p:cNvPr>
          <p:cNvSpPr/>
          <p:nvPr/>
        </p:nvSpPr>
        <p:spPr>
          <a:xfrm>
            <a:off x="457200" y="2741842"/>
            <a:ext cx="69105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Within 3 weeks, TVOC levels had dropped over 60% on average throughout the facility, with a maximum improvement over 70%.</a:t>
            </a:r>
          </a:p>
          <a:p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 Light" pitchFamily="2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The successful outcome of the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EnhanceAir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 application demonstrated the effectiveness of this simple, cost-effective interior spray application and a sustainable way to improve indoor air quality and create healthier work environments.  </a:t>
            </a:r>
          </a:p>
          <a:p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Open Sans Light" pitchFamily="2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Light" pitchFamily="2" charset="0"/>
                <a:cs typeface="Arial" panose="020B0604020202020204" pitchFamily="34" charset="0"/>
              </a:rPr>
              <a:t>Hillhouse’s green construction service portfolio now includes these surface treatments as part of the indoor air quality testing and management solution.</a:t>
            </a:r>
          </a:p>
          <a:p>
            <a:endParaRPr lang="en-US" sz="1600" spc="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6546788-5EDB-164F-8F3E-7883C2CC1466}"/>
              </a:ext>
            </a:extLst>
          </p:cNvPr>
          <p:cNvGrpSpPr/>
          <p:nvPr/>
        </p:nvGrpSpPr>
        <p:grpSpPr>
          <a:xfrm>
            <a:off x="8031892" y="5212641"/>
            <a:ext cx="3606061" cy="868117"/>
            <a:chOff x="8128739" y="3678344"/>
            <a:chExt cx="3606061" cy="868117"/>
          </a:xfrm>
        </p:grpSpPr>
        <p:sp>
          <p:nvSpPr>
            <p:cNvPr id="10" name="Title 1">
              <a:extLst>
                <a:ext uri="{FF2B5EF4-FFF2-40B4-BE49-F238E27FC236}">
                  <a16:creationId xmlns:a16="http://schemas.microsoft.com/office/drawing/2014/main" id="{E1074A1C-6616-9946-BF65-A372E1F54861}"/>
                </a:ext>
              </a:extLst>
            </p:cNvPr>
            <p:cNvSpPr txBox="1">
              <a:spLocks/>
            </p:cNvSpPr>
            <p:nvPr/>
          </p:nvSpPr>
          <p:spPr>
            <a:xfrm>
              <a:off x="9148218" y="3786023"/>
              <a:ext cx="2586582" cy="652758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b="1" kern="1200">
                  <a:solidFill>
                    <a:srgbClr val="4A1E56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R="0" lvl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tabLst/>
                <a:defRPr/>
              </a:pPr>
              <a:r>
                <a:rPr lang="en-US" sz="1200" spc="200" dirty="0">
                  <a:solidFill>
                    <a:schemeClr val="accent6">
                      <a:lumMod val="25000"/>
                    </a:schemeClr>
                  </a:solidFill>
                  <a:latin typeface="Open Sans Semibold" panose="020B0606030504020204" pitchFamily="34" charset="0"/>
                  <a:ea typeface="Open Sans Semibold" panose="020B0606030504020204" pitchFamily="34" charset="0"/>
                  <a:cs typeface="Open Sans Semibold" panose="020B0606030504020204" pitchFamily="34" charset="0"/>
                </a:rPr>
                <a:t>OVER </a:t>
              </a:r>
              <a:r>
                <a:rPr lang="en-US" sz="1200" spc="200" dirty="0">
                  <a:solidFill>
                    <a:srgbClr val="8DC73F"/>
                  </a:solidFill>
                  <a:latin typeface="Open Sans Semibold" panose="020B0606030504020204" pitchFamily="34" charset="0"/>
                  <a:ea typeface="Open Sans Semibold" panose="020B0606030504020204" pitchFamily="34" charset="0"/>
                  <a:cs typeface="Open Sans Semibold" panose="020B0606030504020204" pitchFamily="34" charset="0"/>
                </a:rPr>
                <a:t>60% IMPROVEMENT </a:t>
              </a:r>
              <a:r>
                <a:rPr lang="en-US" sz="1200" spc="200" dirty="0">
                  <a:solidFill>
                    <a:schemeClr val="accent6">
                      <a:lumMod val="25000"/>
                    </a:schemeClr>
                  </a:solidFill>
                  <a:latin typeface="Open Sans Semibold" panose="020B0606030504020204" pitchFamily="34" charset="0"/>
                  <a:ea typeface="Open Sans Semibold" panose="020B0606030504020204" pitchFamily="34" charset="0"/>
                  <a:cs typeface="Open Sans Semibold" panose="020B0606030504020204" pitchFamily="34" charset="0"/>
                </a:rPr>
                <a:t>IN INDOOR VOC LEVELS AFTER TREATMENT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4747AB8-96C4-5A46-B422-1B4E26752649}"/>
                </a:ext>
              </a:extLst>
            </p:cNvPr>
            <p:cNvSpPr/>
            <p:nvPr/>
          </p:nvSpPr>
          <p:spPr>
            <a:xfrm>
              <a:off x="8128739" y="3678344"/>
              <a:ext cx="868116" cy="868117"/>
            </a:xfrm>
            <a:prstGeom prst="ellipse">
              <a:avLst/>
            </a:prstGeom>
            <a:solidFill>
              <a:srgbClr val="8DC7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E1681D69-DEB4-7C43-B1A1-055BA12156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b="19967"/>
            <a:stretch/>
          </p:blipFill>
          <p:spPr>
            <a:xfrm>
              <a:off x="8301848" y="3809203"/>
              <a:ext cx="611033" cy="606397"/>
            </a:xfrm>
            <a:prstGeom prst="rect">
              <a:avLst/>
            </a:prstGeom>
          </p:spPr>
        </p:pic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E07A3-68F4-5E48-B87E-9ECADD4A61F6}"/>
              </a:ext>
            </a:extLst>
          </p:cNvPr>
          <p:cNvSpPr/>
          <p:nvPr/>
        </p:nvSpPr>
        <p:spPr>
          <a:xfrm>
            <a:off x="457200" y="2248135"/>
            <a:ext cx="633880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spc="200" dirty="0">
                <a:solidFill>
                  <a:srgbClr val="8DC73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THE RESULTS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A801D5-6A82-D64A-9776-ED966163F150}"/>
              </a:ext>
            </a:extLst>
          </p:cNvPr>
          <p:cNvSpPr/>
          <p:nvPr/>
        </p:nvSpPr>
        <p:spPr>
          <a:xfrm>
            <a:off x="457200" y="1776755"/>
            <a:ext cx="5783956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Open Sans Condensed Condensed Medium" pitchFamily="2" charset="0"/>
                <a:cs typeface="Arial" panose="020B0604020202020204" pitchFamily="34" charset="0"/>
              </a:rPr>
              <a:t>MEASURABLE IMPROVEMENT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3A96B3-2D77-47D2-9A2C-66043A5B6F18}"/>
              </a:ext>
            </a:extLst>
          </p:cNvPr>
          <p:cNvSpPr/>
          <p:nvPr/>
        </p:nvSpPr>
        <p:spPr>
          <a:xfrm>
            <a:off x="379184" y="6188848"/>
            <a:ext cx="6135277" cy="21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600" kern="0" spc="150" dirty="0">
                <a:solidFill>
                  <a:schemeClr val="accent6">
                    <a:lumMod val="25000"/>
                  </a:schemeClr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DATA PROVIDED BY VINCENT + PURETi  </a:t>
            </a:r>
          </a:p>
        </p:txBody>
      </p:sp>
    </p:spTree>
    <p:extLst>
      <p:ext uri="{BB962C8B-B14F-4D97-AF65-F5344CB8AC3E}">
        <p14:creationId xmlns:p14="http://schemas.microsoft.com/office/powerpoint/2010/main" val="24563466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08549B16-8CAA-480D-A838-128198BBB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4423" y="4708021"/>
            <a:ext cx="2888220" cy="205374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3F481C-AC49-4BF9-BF03-2F40F4C071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78" r="10778"/>
          <a:stretch/>
        </p:blipFill>
        <p:spPr>
          <a:xfrm>
            <a:off x="7854830" y="1317993"/>
            <a:ext cx="4191831" cy="3020206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5ED7A55-FA75-480B-BFED-06ECA957CFF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27"/>
          <a:stretch/>
        </p:blipFill>
        <p:spPr>
          <a:xfrm>
            <a:off x="7854830" y="4000684"/>
            <a:ext cx="4206005" cy="269716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247884-9D17-9C47-A606-38C6F703F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Air Purifying Tech X  POC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26C14-5183-7244-BACA-9B28ACEEF51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48</a:t>
            </a:fld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A193C3-F703-7F47-8582-C8052FD83356}"/>
              </a:ext>
            </a:extLst>
          </p:cNvPr>
          <p:cNvSpPr txBox="1"/>
          <p:nvPr/>
        </p:nvSpPr>
        <p:spPr>
          <a:xfrm>
            <a:off x="499000" y="1851498"/>
            <a:ext cx="4812820" cy="41727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Now more than ever, it’s important that we get this Air Purifying Technology out into the world to help purify the air we breathe. </a:t>
            </a:r>
          </a:p>
          <a:p>
            <a:pPr>
              <a:lnSpc>
                <a:spcPts val="2000"/>
              </a:lnSpc>
            </a:pPr>
            <a:r>
              <a:rPr lang="en-US" dirty="0">
                <a:latin typeface="Arial" panose="020B0604020202020204" pitchFamily="34" charset="0"/>
                <a:ea typeface="Open Sans"/>
                <a:cs typeface="Arial" panose="020B0604020202020204" pitchFamily="34" charset="0"/>
              </a:rPr>
              <a:t> </a:t>
            </a:r>
          </a:p>
          <a:p>
            <a:pPr>
              <a:lnSpc>
                <a:spcPts val="2000"/>
              </a:lnSpc>
            </a:pPr>
            <a:endParaRPr lang="en-US" dirty="0">
              <a:latin typeface="Arial" panose="020B0604020202020204" pitchFamily="34" charset="0"/>
              <a:ea typeface="Open Sans"/>
              <a:cs typeface="Arial" panose="020B0604020202020204" pitchFamily="34" charset="0"/>
            </a:endParaRPr>
          </a:p>
          <a:p>
            <a:pPr algn="ctr">
              <a:lnSpc>
                <a:spcPts val="2000"/>
              </a:lnSpc>
            </a:pPr>
            <a:r>
              <a:rPr lang="en-US" sz="2000" b="1" dirty="0">
                <a:solidFill>
                  <a:srgbClr val="47C11B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Just 1 square foot of coated surface purifies 100 cubic feet of air*</a:t>
            </a:r>
          </a:p>
          <a:p>
            <a:pPr>
              <a:lnSpc>
                <a:spcPts val="2000"/>
              </a:lnSpc>
            </a:pPr>
            <a:endParaRPr lang="en-US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>
              <a:lnSpc>
                <a:spcPts val="2000"/>
              </a:lnSpc>
            </a:pPr>
            <a:endParaRPr lang="en-US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>
              <a:lnSpc>
                <a:spcPts val="2000"/>
              </a:lnSpc>
            </a:pPr>
            <a:r>
              <a:rPr lang="en-US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We’ve begun to make an impact within the OOH space and see the POC environment as the next big opportunity. Not only can we come together as a channel to combat global warming, but it’s another way to advance patient healthcare outcomes. </a:t>
            </a:r>
          </a:p>
          <a:p>
            <a:pPr>
              <a:lnSpc>
                <a:spcPts val="2000"/>
              </a:lnSpc>
            </a:pPr>
            <a:endParaRPr lang="en-US" sz="1400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BBA6F1-BACF-2848-B0E0-C1366EA75F84}"/>
              </a:ext>
            </a:extLst>
          </p:cNvPr>
          <p:cNvSpPr/>
          <p:nvPr/>
        </p:nvSpPr>
        <p:spPr>
          <a:xfrm>
            <a:off x="577824" y="6086299"/>
            <a:ext cx="6653100" cy="216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600" kern="0" spc="150" dirty="0">
                <a:solidFill>
                  <a:schemeClr val="bg1">
                    <a:lumMod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DATA PROVIDED BY VINCENT + PURETi 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A787E80-2038-4922-B538-3B45025F36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73" t="2026" r="1856" b="1429"/>
          <a:stretch/>
        </p:blipFill>
        <p:spPr>
          <a:xfrm>
            <a:off x="5742031" y="1512220"/>
            <a:ext cx="1393004" cy="182679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E2DC934-A323-4C88-BC4E-F7ADA9E980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4237" y="2004788"/>
            <a:ext cx="1448466" cy="193308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CD44B15F-8EF4-3240-952E-A9BD38A344CB}"/>
              </a:ext>
            </a:extLst>
          </p:cNvPr>
          <p:cNvGrpSpPr/>
          <p:nvPr/>
        </p:nvGrpSpPr>
        <p:grpSpPr>
          <a:xfrm>
            <a:off x="7230924" y="3366795"/>
            <a:ext cx="1925804" cy="1942807"/>
            <a:chOff x="3858056" y="4773735"/>
            <a:chExt cx="1925804" cy="194280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B9F1EBC-0A3A-4845-9DFC-7D67DEEFFB9D}"/>
                </a:ext>
              </a:extLst>
            </p:cNvPr>
            <p:cNvSpPr/>
            <p:nvPr/>
          </p:nvSpPr>
          <p:spPr>
            <a:xfrm>
              <a:off x="3858056" y="4773735"/>
              <a:ext cx="1925804" cy="1942807"/>
            </a:xfrm>
            <a:prstGeom prst="ellipse">
              <a:avLst/>
            </a:prstGeom>
            <a:solidFill>
              <a:schemeClr val="bg1"/>
            </a:solidFill>
            <a:ln w="41275">
              <a:solidFill>
                <a:srgbClr val="47C11B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 z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156EF98-1E5E-834B-87FF-EDD98CEF85FB}"/>
                </a:ext>
              </a:extLst>
            </p:cNvPr>
            <p:cNvSpPr/>
            <p:nvPr/>
          </p:nvSpPr>
          <p:spPr>
            <a:xfrm>
              <a:off x="3908908" y="5512662"/>
              <a:ext cx="1851978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ea typeface="Open Sans" panose="020B0606030504020204" pitchFamily="34" charset="0"/>
                  <a:cs typeface="Arial" panose="020B0604020202020204" pitchFamily="34" charset="0"/>
                </a:rPr>
                <a:t>The improvement you will see in air quality in an interior setting in a 24-hour period*</a:t>
              </a:r>
              <a:endParaRPr lang="en-US" sz="1200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38D0F8A-EF10-6645-B14C-4345E2A4ED64}"/>
                </a:ext>
              </a:extLst>
            </p:cNvPr>
            <p:cNvSpPr/>
            <p:nvPr/>
          </p:nvSpPr>
          <p:spPr>
            <a:xfrm>
              <a:off x="4097456" y="5102824"/>
              <a:ext cx="1448467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b="1" dirty="0">
                  <a:solidFill>
                    <a:srgbClr val="47C11B"/>
                  </a:solidFill>
                  <a:latin typeface="Arial" panose="020B0604020202020204" pitchFamily="34" charset="0"/>
                  <a:ea typeface="Open Sans ExtraBold" panose="020B0606030504020204" pitchFamily="34" charset="0"/>
                  <a:cs typeface="Arial" panose="020B0604020202020204" pitchFamily="34" charset="0"/>
                </a:rPr>
                <a:t>15</a:t>
              </a:r>
              <a:r>
                <a:rPr lang="en-US" b="1" dirty="0">
                  <a:solidFill>
                    <a:srgbClr val="47C11B"/>
                  </a:solidFill>
                  <a:latin typeface="Arial" panose="020B0604020202020204" pitchFamily="34" charset="0"/>
                  <a:ea typeface="Open Sans ExtraBold" panose="020B0606030504020204" pitchFamily="34" charset="0"/>
                  <a:cs typeface="Arial" panose="020B0604020202020204" pitchFamily="34" charset="0"/>
                </a:rPr>
                <a:t> – </a:t>
              </a:r>
              <a:r>
                <a:rPr lang="en-US" sz="2000" b="1" dirty="0">
                  <a:solidFill>
                    <a:srgbClr val="47C11B"/>
                  </a:solidFill>
                  <a:latin typeface="Arial" panose="020B0604020202020204" pitchFamily="34" charset="0"/>
                  <a:ea typeface="Open Sans ExtraBold" panose="020B0606030504020204" pitchFamily="34" charset="0"/>
                  <a:cs typeface="Arial" panose="020B0604020202020204" pitchFamily="34" charset="0"/>
                </a:rPr>
                <a:t>60%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997289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D53092-D79C-0844-A07D-14686CB83CA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49</a:t>
            </a:fld>
            <a:endParaRPr lang="en-US" noProof="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3F4CCE3-878F-384C-8025-092BC918886D}"/>
              </a:ext>
            </a:extLst>
          </p:cNvPr>
          <p:cNvSpPr txBox="1">
            <a:spLocks/>
          </p:cNvSpPr>
          <p:nvPr/>
        </p:nvSpPr>
        <p:spPr>
          <a:xfrm>
            <a:off x="952501" y="1194508"/>
            <a:ext cx="10286999" cy="4246563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>
                <a:latin typeface="Arial" panose="020B0604020202020204" pitchFamily="34" charset="0"/>
                <a:ea typeface="Open Sans Condensed Condensed"/>
                <a:cs typeface="Arial" panose="020B0604020202020204" pitchFamily="34" charset="0"/>
              </a:rPr>
              <a:t>THANK YOU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C52DED0B-A26E-B143-AA22-568BEC282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22864" y="4044282"/>
            <a:ext cx="1946272" cy="100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707106"/>
      </p:ext>
    </p:extLst>
  </p:cSld>
  <p:clrMapOvr>
    <a:masterClrMapping/>
  </p:clrMapOvr>
</p:sld>
</file>

<file path=ppt/theme/theme1.xml><?xml version="1.0" encoding="utf-8"?>
<a:theme xmlns:a="http://schemas.openxmlformats.org/drawingml/2006/main" name="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2.xml><?xml version="1.0" encoding="utf-8"?>
<a:theme xmlns:a="http://schemas.openxmlformats.org/drawingml/2006/main" name="White">
  <a:themeElements>
    <a:clrScheme name="Custom 11">
      <a:dk1>
        <a:srgbClr val="1B1E20"/>
      </a:dk1>
      <a:lt1>
        <a:srgbClr val="F7F5F4"/>
      </a:lt1>
      <a:dk2>
        <a:srgbClr val="8C9098"/>
      </a:dk2>
      <a:lt2>
        <a:srgbClr val="E3E1E4"/>
      </a:lt2>
      <a:accent1>
        <a:srgbClr val="06FBBA"/>
      </a:accent1>
      <a:accent2>
        <a:srgbClr val="1BC99A"/>
      </a:accent2>
      <a:accent3>
        <a:srgbClr val="01B0EF"/>
      </a:accent3>
      <a:accent4>
        <a:srgbClr val="0C5195"/>
      </a:accent4>
      <a:accent5>
        <a:srgbClr val="F5F4F7"/>
      </a:accent5>
      <a:accent6>
        <a:srgbClr val="E3E0E4"/>
      </a:accent6>
      <a:hlink>
        <a:srgbClr val="8C8F97"/>
      </a:hlink>
      <a:folHlink>
        <a:srgbClr val="3A3FA4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3.xml><?xml version="1.0" encoding="utf-8"?>
<a:theme xmlns:a="http://schemas.openxmlformats.org/drawingml/2006/main" name="1_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4.xml><?xml version="1.0" encoding="utf-8"?>
<a:theme xmlns:a="http://schemas.openxmlformats.org/drawingml/2006/main" name="3_POCMA Blu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5.xml><?xml version="1.0" encoding="utf-8"?>
<a:theme xmlns:a="http://schemas.openxmlformats.org/drawingml/2006/main" name="4_POCMA Blu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6.xml><?xml version="1.0" encoding="utf-8"?>
<a:theme xmlns:a="http://schemas.openxmlformats.org/drawingml/2006/main" name="5_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90D0D0-7C1D-47FF-A2F0-9937AA567A3D}">
  <ds:schemaRefs>
    <ds:schemaRef ds:uri="http://schemas.openxmlformats.org/package/2006/metadata/core-properties"/>
    <ds:schemaRef ds:uri="http://purl.org/dc/terms/"/>
    <ds:schemaRef ds:uri="16c05727-aa75-4e4a-9b5f-8a80a1165891"/>
    <ds:schemaRef ds:uri="71af3243-3dd4-4a8d-8c0d-dd76da1f02a5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POCMA Master Template February 2022</Template>
  <TotalTime>8904</TotalTime>
  <Words>2182</Words>
  <Application>Microsoft Office PowerPoint</Application>
  <PresentationFormat>Widescreen</PresentationFormat>
  <Paragraphs>371</Paragraphs>
  <Slides>49</Slides>
  <Notes>5</Notes>
  <HiddenSlides>0</HiddenSlides>
  <MMClips>1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69" baseType="lpstr">
      <vt:lpstr>Arial</vt:lpstr>
      <vt:lpstr>Calibri</vt:lpstr>
      <vt:lpstr>Century Gothic</vt:lpstr>
      <vt:lpstr>Helvetica Neue</vt:lpstr>
      <vt:lpstr>Helvetica Neue Medium</vt:lpstr>
      <vt:lpstr>Libre Baskerville</vt:lpstr>
      <vt:lpstr>Libre Franklin</vt:lpstr>
      <vt:lpstr>Open Sans</vt:lpstr>
      <vt:lpstr>Open Sans Light</vt:lpstr>
      <vt:lpstr>Open Sans Semibold</vt:lpstr>
      <vt:lpstr>Proxima Nova Rg</vt:lpstr>
      <vt:lpstr>Symbol</vt:lpstr>
      <vt:lpstr>Times New Roman</vt:lpstr>
      <vt:lpstr>POCMA Blue Theme</vt:lpstr>
      <vt:lpstr>White</vt:lpstr>
      <vt:lpstr>1_POCMA Blue Theme</vt:lpstr>
      <vt:lpstr>3_POCMA Blue Theme</vt:lpstr>
      <vt:lpstr>4_POCMA Blue Theme</vt:lpstr>
      <vt:lpstr>5_POCMA Blue Theme</vt:lpstr>
      <vt:lpstr>Bitmap Image</vt:lpstr>
      <vt:lpstr>PowerPoint Presentation</vt:lpstr>
      <vt:lpstr>PowerPoint Presentation</vt:lpstr>
      <vt:lpstr>Health Equity Innovation</vt:lpstr>
      <vt:lpstr>Health Equity is more than the latest buzz</vt:lpstr>
      <vt:lpstr>Digital Wallboards for Virtual Translation</vt:lpstr>
      <vt:lpstr>Guest “Patient”</vt:lpstr>
      <vt:lpstr>PowerPoint Presentation</vt:lpstr>
      <vt:lpstr>Enhancing Patient/Physician Dialogue</vt:lpstr>
      <vt:lpstr>Intelligent Stethoscope with Integrated EKG</vt:lpstr>
      <vt:lpstr>Life Saving Tool For Physicians</vt:lpstr>
      <vt:lpstr>Testimonials</vt:lpstr>
      <vt:lpstr>Taking Point Of Care Advertising To The Moment Of Care</vt:lpstr>
      <vt:lpstr>Branded Category Exclusive Ad Placement</vt:lpstr>
      <vt:lpstr>PowerPoint Presentation</vt:lpstr>
      <vt:lpstr>PowerPoint Presentation</vt:lpstr>
      <vt:lpstr>The Team</vt:lpstr>
      <vt:lpstr>Business Intelligence</vt:lpstr>
      <vt:lpstr>In-Flight Innovation</vt:lpstr>
      <vt:lpstr>The New Approach</vt:lpstr>
      <vt:lpstr>Category Pioneer</vt:lpstr>
      <vt:lpstr>PowerPoint Presentation</vt:lpstr>
      <vt:lpstr>Do Patients Care About Provider Directories?</vt:lpstr>
      <vt:lpstr>You Built a Provider Directory on Brand.com… Now What?</vt:lpstr>
      <vt:lpstr>Navigating the Path to Point of Care</vt:lpstr>
      <vt:lpstr>Local Provider Listings with Actionable Results</vt:lpstr>
      <vt:lpstr>Pilot Performance and Use Cases</vt:lpstr>
      <vt:lpstr>Unique Opportunities Across Point of Care</vt:lpstr>
      <vt:lpstr>PowerPoint Presentation</vt:lpstr>
      <vt:lpstr>PowerPoint Presentation</vt:lpstr>
      <vt:lpstr>Patients are “Confused and Unsure” </vt:lpstr>
      <vt:lpstr>Augmented Reality Patient Exam Room Posters</vt:lpstr>
      <vt:lpstr>The Power of the Phone...</vt:lpstr>
      <vt:lpstr>EXAMPLE </vt:lpstr>
      <vt:lpstr>AR Empowers Patients to Engage More Effectively with Doctors </vt:lpstr>
      <vt:lpstr>PowerPoint Presentation</vt:lpstr>
      <vt:lpstr>Custom Connect Shortens the Patient Journey &amp; Drives Guaranteed Patient​ Acquisition and Prescriptions</vt:lpstr>
      <vt:lpstr>Turn Existing Media Audience Into Patients</vt:lpstr>
      <vt:lpstr>Shorten the Patient Journey</vt:lpstr>
      <vt:lpstr>Minimum Conversion Rates Exceed Other Patient Acquisition Tactics</vt:lpstr>
      <vt:lpstr>Unlike Other Virtual Care / Telehealth or Patient Intake Solutions</vt:lpstr>
      <vt:lpstr>PowerPoint Presentation</vt:lpstr>
      <vt:lpstr>Rapport Beyond</vt:lpstr>
      <vt:lpstr>Air Purifying Technology</vt:lpstr>
      <vt:lpstr>How It’s Used</vt:lpstr>
      <vt:lpstr>Why It’s Important</vt:lpstr>
      <vt:lpstr>Manufacturer Case Study</vt:lpstr>
      <vt:lpstr>Manufacturer Case Study Results</vt:lpstr>
      <vt:lpstr>Air Purifying Tech X  POC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 Divinagracia</dc:creator>
  <cp:lastModifiedBy>nicole Divinagracia</cp:lastModifiedBy>
  <cp:revision>108</cp:revision>
  <cp:lastPrinted>2022-02-04T02:22:15Z</cp:lastPrinted>
  <dcterms:created xsi:type="dcterms:W3CDTF">2022-02-28T14:18:29Z</dcterms:created>
  <dcterms:modified xsi:type="dcterms:W3CDTF">2022-04-08T20:47:03Z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