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sldIdLst>
    <p:sldId id="257" r:id="rId2"/>
    <p:sldId id="260" r:id="rId3"/>
    <p:sldId id="265" r:id="rId4"/>
    <p:sldId id="262" r:id="rId5"/>
    <p:sldId id="263" r:id="rId6"/>
    <p:sldId id="264" r:id="rId7"/>
    <p:sldId id="266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611C6D-AEEA-4E49-AF7D-E7D8863A878B}" type="datetimeFigureOut">
              <a:rPr lang="en-US" smtClean="0"/>
              <a:t>5/2/2017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E11F5A-4010-47FA-85AB-45784440E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139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373DA-EBE9-4268-A419-C1D96B0BFF2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502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69CB8-F204-4D06-B913-C5A26A89888A}" type="datetimeFigureOut">
              <a:rPr lang="en-US" dirty="0"/>
              <a:t>5/2/2017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BB376-B19C-488D-ABEB-03C7E6E9E3E0}" type="datetimeFigureOut">
              <a:rPr lang="en-US" dirty="0"/>
              <a:t>5/2/2017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637A9-119A-49DA-BD12-AAC58B377D80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F077B-A50F-4D64-8574-E2D6A98A5553}" type="datetimeFigureOut">
              <a:rPr lang="en-US" dirty="0"/>
              <a:t>5/2/2017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9E2A62-1983-43A1-A163-D8AA46534C80}" type="datetimeFigureOut">
              <a:rPr lang="en-US" dirty="0"/>
              <a:t>5/2/2017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F3E3B-34E3-4345-B2A1-994B83598A9C}" type="datetimeFigureOut">
              <a:rPr lang="en-US" dirty="0"/>
              <a:t>5/2/2017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16C96-82A1-4D77-8ADA-627AC6FE3D65}" type="datetimeFigureOut">
              <a:rPr lang="en-US" dirty="0"/>
              <a:t>5/2/2017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02C1E-28F2-47E9-802D-339E64E2F920}" type="datetimeFigureOut">
              <a:rPr lang="en-US" dirty="0"/>
              <a:t>5/2/2017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24271A48-F18A-45B3-BC05-1E27DA3F88AF}" type="datetimeFigureOut">
              <a:rPr lang="en-US" dirty="0"/>
              <a:t>5/2/2017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747F8-9654-4282-85D2-65F41AAE7A75}" type="datetimeFigureOut">
              <a:rPr lang="en-US" dirty="0"/>
              <a:t>5/2/2017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6E300-0A13-4A81-945A-7333C271A069}" type="datetimeFigureOut">
              <a:rPr lang="en-US" dirty="0"/>
              <a:t>5/2/2017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71962-1EA4-46E7-BCB0-F36CE46D1A59}" type="datetimeFigureOut">
              <a:rPr lang="en-US" dirty="0"/>
              <a:t>5/2/2017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C5B261-8843-42D1-AAFC-05E20E2D9B97}" type="datetimeFigureOut">
              <a:rPr lang="en-US" dirty="0"/>
              <a:t>5/2/2017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MEXICO/ FROM CLOSED TO OPEN</a:t>
            </a:r>
          </a:p>
        </p:txBody>
      </p:sp>
      <p:pic>
        <p:nvPicPr>
          <p:cNvPr id="4" name="Content Placeholder 3" descr="Creo que en la política ya sé diferenciar entre los pecados de los ...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9134" y="2143932"/>
            <a:ext cx="4832579" cy="3311768"/>
          </a:xfrm>
        </p:spPr>
      </p:pic>
      <p:pic>
        <p:nvPicPr>
          <p:cNvPr id="5" name="Picture 4" descr="KIKKA: &lt;strong&gt;MEXICO&lt;/strong&gt; EN MIL PEDAZOS: LA CONSTITUCIÓN MEXICANA DE 5 FEBRERO ..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455" y="1849464"/>
            <a:ext cx="4709225" cy="376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616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702302"/>
          </a:xfrm>
        </p:spPr>
        <p:txBody>
          <a:bodyPr>
            <a:normAutofit fontScale="90000"/>
          </a:bodyPr>
          <a:lstStyle/>
          <a:p>
            <a:r>
              <a:rPr lang="en-US" dirty="0"/>
              <a:t>TRADE BEFORE NAFTA</a:t>
            </a:r>
          </a:p>
        </p:txBody>
      </p:sp>
      <p:pic>
        <p:nvPicPr>
          <p:cNvPr id="5" name="Picture 4" descr="Jaque al Neoliberalismo: La rigidez &lt;strong&gt;no&lt;/strong&gt; es enemiga del emple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8072" y="3059839"/>
            <a:ext cx="3782717" cy="1988186"/>
          </a:xfrm>
          <a:prstGeom prst="rect">
            <a:avLst/>
          </a:prstGeom>
        </p:spPr>
      </p:pic>
      <p:pic>
        <p:nvPicPr>
          <p:cNvPr id="7" name="Picture 6" descr="&lt;strong&gt;Tax&lt;/strong&gt;, &lt;strong&gt;Forms&lt;/strong&gt;, Income, Business, &lt;strong&gt;Paperwork&lt;/strong&gt;, Financ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560" y="1477805"/>
            <a:ext cx="3647268" cy="2431512"/>
          </a:xfrm>
          <a:prstGeom prst="rect">
            <a:avLst/>
          </a:prstGeom>
        </p:spPr>
      </p:pic>
      <p:pic>
        <p:nvPicPr>
          <p:cNvPr id="8" name="Picture 7" descr="&lt;strong&gt;Border_crossing&lt;/strong&gt;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740" y="2895176"/>
            <a:ext cx="3501908" cy="2396619"/>
          </a:xfrm>
          <a:prstGeom prst="rect">
            <a:avLst/>
          </a:prstGeom>
        </p:spPr>
      </p:pic>
      <p:pic>
        <p:nvPicPr>
          <p:cNvPr id="9" name="Picture 8" descr="&lt;strong&gt;people&lt;/strong&gt; relied on &lt;strong&gt;trading&lt;/strong&gt; for money and it is also their job to &lt;strong&gt;trade&lt;/strong&gt; ...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716" y="1392074"/>
            <a:ext cx="3657600" cy="1651000"/>
          </a:xfrm>
          <a:prstGeom prst="rect">
            <a:avLst/>
          </a:prstGeom>
        </p:spPr>
      </p:pic>
      <p:pic>
        <p:nvPicPr>
          <p:cNvPr id="10" name="Picture 9" descr="&lt;strong&gt;Cross-over&lt;/strong&gt; Cable Labelled by witcombem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581643">
            <a:off x="3382952" y="4688073"/>
            <a:ext cx="4548621" cy="1366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629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510" y="-154831"/>
            <a:ext cx="10058400" cy="1450757"/>
          </a:xfrm>
        </p:spPr>
        <p:txBody>
          <a:bodyPr/>
          <a:lstStyle/>
          <a:p>
            <a:r>
              <a:rPr lang="en-US" dirty="0"/>
              <a:t>TRADE AFTER NAFTA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9773" y="3524333"/>
            <a:ext cx="4041998" cy="2694666"/>
          </a:xfrm>
          <a:prstGeom prst="rect">
            <a:avLst/>
          </a:prstGeom>
        </p:spPr>
      </p:pic>
      <p:pic>
        <p:nvPicPr>
          <p:cNvPr id="5" name="Picture 4" descr="Como ejemplo de aplicabilidad, la Fundación ICIL hace referencia a ...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046" y="1374461"/>
            <a:ext cx="4063750" cy="2771478"/>
          </a:xfrm>
          <a:prstGeom prst="rect">
            <a:avLst/>
          </a:prstGeom>
        </p:spPr>
      </p:pic>
      <p:pic>
        <p:nvPicPr>
          <p:cNvPr id="6" name="Picture 5" descr="라인주식회사, 인텔리전스 홀딩스㈜와 신규 합작사 ...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2459" y="432420"/>
            <a:ext cx="4122551" cy="3091913"/>
          </a:xfrm>
          <a:prstGeom prst="rect">
            <a:avLst/>
          </a:prstGeom>
        </p:spPr>
      </p:pic>
      <p:pic>
        <p:nvPicPr>
          <p:cNvPr id="7" name="Picture 6" descr="실리콘 밸리 진출을 위한 스타트업 비자(1) – 적절한 ...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1519" y="3960095"/>
            <a:ext cx="3475237" cy="2258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71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16081"/>
          </a:xfrm>
        </p:spPr>
        <p:txBody>
          <a:bodyPr/>
          <a:lstStyle/>
          <a:p>
            <a:r>
              <a:rPr lang="en-US" dirty="0"/>
              <a:t>NAFTA FOR MEXICO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4000" dirty="0"/>
              <a:t>13</a:t>
            </a:r>
            <a:r>
              <a:rPr lang="en-US" sz="4000" baseline="30000" dirty="0"/>
              <a:t>th</a:t>
            </a:r>
            <a:r>
              <a:rPr lang="en-US" sz="4000" dirty="0"/>
              <a:t> EXPORTER AND 15</a:t>
            </a:r>
            <a:r>
              <a:rPr lang="en-US" sz="4000" baseline="30000" dirty="0"/>
              <a:t>TH</a:t>
            </a:r>
            <a:r>
              <a:rPr lang="en-US" sz="4000" dirty="0"/>
              <a:t> ECONOMY IN THE WORLD.</a:t>
            </a:r>
          </a:p>
          <a:p>
            <a:pPr marL="0" indent="0">
              <a:buNone/>
            </a:pPr>
            <a:endParaRPr lang="en-US" sz="40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4000" dirty="0"/>
              <a:t>TURN ITS EXPORT MIX FROM 60% OF EXPORTS BEING OIL RELATED BEFORE NAFTA TO 83% MANUFACTURED GOODS BY 2015.</a:t>
            </a:r>
          </a:p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240574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61125"/>
          </a:xfrm>
        </p:spPr>
        <p:txBody>
          <a:bodyPr/>
          <a:lstStyle/>
          <a:p>
            <a:r>
              <a:rPr lang="en-US" dirty="0"/>
              <a:t>NAFTA FOR THE USA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8907" y="1800690"/>
            <a:ext cx="10058400" cy="402336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5 MILLION JOBS DEPEND ON THE TRADE WITH MEXICO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 200,000 JOBS PER YEAR CREATED BY NAFTA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 40% OF MEXICAN EXPORTS HAVE US CONTENT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 US EXPORTS TO MEXICO DOUBLE OF THOSE FROM CHINA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 MEXICO IMPORTS MORE FROM THE US, THAN GERMANY, SPAIN, ITALY, FRANCE, JAPAN AND UK COMBINED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 MEXICO THE #1 MARKET FOR EXPORTS FROM CALIFORNIA, AZ, NM AND TX; AND #2 FOR 23 OTHER US STATES.</a:t>
            </a:r>
          </a:p>
        </p:txBody>
      </p:sp>
    </p:spTree>
    <p:extLst>
      <p:ext uri="{BB962C8B-B14F-4D97-AF65-F5344CB8AC3E}">
        <p14:creationId xmlns:p14="http://schemas.microsoft.com/office/powerpoint/2010/main" val="1417325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916081"/>
          </a:xfrm>
        </p:spPr>
        <p:txBody>
          <a:bodyPr/>
          <a:lstStyle/>
          <a:p>
            <a:r>
              <a:rPr lang="en-US" dirty="0"/>
              <a:t>NAFTA FOR BOTH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0616" y="1706096"/>
            <a:ext cx="10058400" cy="402336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* 40% OF MEXICO’S EXPORTS HAVE US CONTENT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* EXAMPLE OF TRADE: AUTOPARTS 8 TIMES CROSSES THE               BORDER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* 500 BILLION TRADE A YEAR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* 1.5 BILLION TRADE PER DAY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* 62 MILLION PER HOUR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200" dirty="0"/>
              <a:t>* WHAT IS GOOD FOR MEXICO IS GOOD FOR THE US; US NEEDS A STRONGER NEIGHBOUR AND PARTNER</a:t>
            </a:r>
          </a:p>
        </p:txBody>
      </p:sp>
    </p:spTree>
    <p:extLst>
      <p:ext uri="{BB962C8B-B14F-4D97-AF65-F5344CB8AC3E}">
        <p14:creationId xmlns:p14="http://schemas.microsoft.com/office/powerpoint/2010/main" val="534058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086" y="75419"/>
            <a:ext cx="9431110" cy="588264"/>
          </a:xfrm>
        </p:spPr>
        <p:txBody>
          <a:bodyPr>
            <a:normAutofit fontScale="90000"/>
          </a:bodyPr>
          <a:lstStyle/>
          <a:p>
            <a:r>
              <a:rPr lang="en-US" dirty="0"/>
              <a:t>Mexican investment supports jobs in CA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" y="713232"/>
            <a:ext cx="8920162" cy="611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33391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323</TotalTime>
  <Words>200</Words>
  <Application>Microsoft Office PowerPoint</Application>
  <PresentationFormat>Widescreen</PresentationFormat>
  <Paragraphs>24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Calibri Light</vt:lpstr>
      <vt:lpstr>Wingdings</vt:lpstr>
      <vt:lpstr>Retrospect</vt:lpstr>
      <vt:lpstr>MEXICO/ FROM CLOSED TO OPEN</vt:lpstr>
      <vt:lpstr>TRADE BEFORE NAFTA</vt:lpstr>
      <vt:lpstr>TRADE AFTER NAFTA</vt:lpstr>
      <vt:lpstr>NAFTA FOR MEXICO</vt:lpstr>
      <vt:lpstr>NAFTA FOR THE USA</vt:lpstr>
      <vt:lpstr>NAFTA FOR BOTH</vt:lpstr>
      <vt:lpstr>Mexican investment supports jobs in 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Marcelo Sada</dc:creator>
  <cp:lastModifiedBy>Ellis, Nicole</cp:lastModifiedBy>
  <cp:revision>9</cp:revision>
  <dcterms:created xsi:type="dcterms:W3CDTF">2017-05-02T00:12:42Z</dcterms:created>
  <dcterms:modified xsi:type="dcterms:W3CDTF">2017-05-02T14:25:32Z</dcterms:modified>
</cp:coreProperties>
</file>