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0" r:id="rId3"/>
    <p:sldId id="277" r:id="rId4"/>
    <p:sldId id="286" r:id="rId5"/>
    <p:sldId id="278" r:id="rId6"/>
    <p:sldId id="271" r:id="rId7"/>
    <p:sldId id="287" r:id="rId8"/>
    <p:sldId id="288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D83"/>
    <a:srgbClr val="9DC3E6"/>
    <a:srgbClr val="DD2428"/>
    <a:srgbClr val="130811"/>
    <a:srgbClr val="55207F"/>
    <a:srgbClr val="FFBF0A"/>
    <a:srgbClr val="FFBC04"/>
    <a:srgbClr val="ED602A"/>
    <a:srgbClr val="552080"/>
    <a:srgbClr val="4C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D6B1-A1E2-2754-C160-C3A512D2E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3F961-7B3E-D830-5D4E-0D4E4891E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0A2E-DE17-68EB-9730-BB65D94D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301B5-2468-0A8E-1C88-8E328728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A1FF6-F328-2DEF-477F-6A306864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8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287C-17A0-94D6-EC8D-B91339D6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3A3D8-8A63-62C7-5FF7-5F10AEF84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1EF24-0F1E-76CB-D087-B6443439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AA5FE-5523-7AF5-67D9-1AA93DBE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8AFB9-351B-A333-EFEF-97DD4913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3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A1E42D-104E-1E39-BBE2-26B4C28C0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6DC6-3E64-B3E8-2843-4C12D5D8F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38F1B-EA6E-82F1-467F-5A04C033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D70EE-5DEF-6F0C-A59E-ECF7FE73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D4455-3834-B9D6-C920-AF8BBA2F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1644650"/>
            <a:ext cx="10922000" cy="1939727"/>
          </a:xfrm>
          <a:prstGeom prst="rect">
            <a:avLst/>
          </a:prstGeom>
        </p:spPr>
        <p:txBody>
          <a:bodyPr/>
          <a:lstStyle>
            <a:lvl1pPr algn="l" defTabSz="1219169">
              <a:lnSpc>
                <a:spcPct val="90000"/>
              </a:lnSpc>
              <a:defRPr sz="1600" spc="-48">
                <a:solidFill>
                  <a:srgbClr val="A03F21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6080215"/>
            <a:ext cx="10922000" cy="347028"/>
          </a:xfrm>
          <a:prstGeom prst="rect">
            <a:avLst/>
          </a:prstGeom>
        </p:spPr>
        <p:txBody>
          <a:bodyPr/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1750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5000" y="3492500"/>
            <a:ext cx="10922000" cy="1256176"/>
          </a:xfrm>
          <a:prstGeom prst="rect">
            <a:avLst/>
          </a:prstGeom>
        </p:spPr>
        <p:txBody>
          <a:bodyPr/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143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4940-BC7E-64B7-5F9F-A3B175B3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0B589-58C2-3217-214C-83415A3B7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1A1BB-C770-D5AD-19FC-86E35269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E50EB-3418-BC55-03B4-F4D308AF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01180-4230-0A3C-2748-4E2EC22C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8A38-ADC4-4CEA-A9B2-E350B52C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8A292-66C3-1187-CB70-C3E586AF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45CFE-7AFB-B346-DD02-48EB68EE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4E05A-FAD9-7387-4409-6F8005916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14594-637A-13F8-1B23-14A4D0E8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7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9EB1-B0D6-BEF3-E323-D970D177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00E41-11C2-5BAF-AF1A-4A4D49BC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57F3B-E5F1-D2A8-CF67-3C1887BFE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685D2-94C8-6350-1D56-71A0DE44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C8487-CDE7-8404-86B8-6839A5B1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CF649-1ACF-CF34-8073-94AF4BAC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1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D60F-5EBE-2BF0-5990-D1EB0C5A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F3BCE-C47A-74F4-2DFE-4D73731E5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55495-3D38-C751-E810-53C741264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68FEC-CCFC-0D49-4BB8-2A54E3DEE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1B0D05-DA7D-5C53-6A1E-4D9ED80D7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5C421-3F02-6113-7867-CB98F146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43498-6A5A-8475-8D0A-9F9FE2A3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F2156-85C4-9585-7956-D7535DFF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3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ACC6-5ADB-DF41-DC43-89202D13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97ABE-A7F4-1F3B-A94E-4E5602CD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859AE-D18E-33E1-53C8-37749E67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23B7E-8BFA-086D-B063-0DEF9C1B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178DC-7180-21CF-35FA-78396294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16E0F-2109-2E0E-42B7-1C1B98DD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1F130-127E-3DDE-3881-18AE4282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4E59-9DAC-7CB1-34A0-1DB8CBFC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3FAA-9036-5E5E-1CD3-AC64EFAB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CF038-2FD3-C1DA-EDC8-36D631AF9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5CE18-6637-0273-0996-0C24CCAC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82BA7-18BD-7A2B-6A5C-0E3E533B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DFA4D-3E93-20AC-3350-1742D4A9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4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FDC9-C08E-C4B2-D841-C7BDE26B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E1391D-0CBA-857F-7024-AFC495A25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C4422-DF96-72CC-CA67-D44E61C94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C2575-5C37-8E98-14DA-5DEEAD55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C6852-3D24-6771-EF64-F2E4AA66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C7719-F7E6-878C-7908-5A554E84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E598D-0394-7F53-8860-B2BA72F5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890BF-C141-6B76-A56A-04570DCE5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BDA9-34C8-2E85-F2EE-B30708B22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6006-CBE9-4807-9366-97C30CF6426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A8DAF-CC15-ECAE-BB9B-3BF4D94D3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31061-62D8-1154-78B9-3368D47E5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056D-CDD9-4A28-82B6-14A851722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8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kutv.com/news/local/souper-bowl-of-caring-02-06-202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tacklehunger.org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448" y="-218638"/>
            <a:ext cx="7701096" cy="72952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666293-8DFB-2A89-48D5-AED32D4C0F8B}"/>
              </a:ext>
            </a:extLst>
          </p:cNvPr>
          <p:cNvSpPr txBox="1"/>
          <p:nvPr/>
        </p:nvSpPr>
        <p:spPr>
          <a:xfrm>
            <a:off x="7985759" y="1251805"/>
            <a:ext cx="37022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C2D83"/>
                </a:solidFill>
                <a:latin typeface="Graphik Bold" panose="020B0803030202060203" pitchFamily="34" charset="0"/>
              </a:rPr>
              <a:t>Supporting Programs that Feed Our Food Charities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1691933-43C9-9625-B9E0-D73BAABD8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98" y="4867275"/>
            <a:ext cx="1452625" cy="17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49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"/>
          <p:cNvSpPr/>
          <p:nvPr/>
        </p:nvSpPr>
        <p:spPr>
          <a:xfrm>
            <a:off x="6138570" y="0"/>
            <a:ext cx="6053430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28600">
              <a:defRPr sz="3200">
                <a:solidFill>
                  <a:srgbClr val="FFFFFF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pPr>
            <a:endParaRPr lang="en-US" sz="1600" dirty="0"/>
          </a:p>
        </p:txBody>
      </p:sp>
      <p:pic>
        <p:nvPicPr>
          <p:cNvPr id="231" name="Screen Shot 2022-06-23 at 10.03.05 PM.png" descr="Screen Shot 2022-06-23 at 10.03.05 PM.png"/>
          <p:cNvPicPr>
            <a:picLocks noChangeAspect="1"/>
          </p:cNvPicPr>
          <p:nvPr/>
        </p:nvPicPr>
        <p:blipFill>
          <a:blip r:embed="rId2"/>
          <a:srcRect l="35595" t="92287"/>
          <a:stretch>
            <a:fillRect/>
          </a:stretch>
        </p:blipFill>
        <p:spPr>
          <a:xfrm>
            <a:off x="6982227" y="5395188"/>
            <a:ext cx="4463219" cy="31002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- 38M food insecure people in the US…"/>
          <p:cNvSpPr txBox="1">
            <a:spLocks noGrp="1"/>
          </p:cNvSpPr>
          <p:nvPr>
            <p:ph type="ctrTitle"/>
          </p:nvPr>
        </p:nvSpPr>
        <p:spPr>
          <a:xfrm>
            <a:off x="1761902" y="1753697"/>
            <a:ext cx="4219389" cy="42739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defRPr sz="4800" b="1" spc="-144">
                <a:latin typeface="Graphik"/>
                <a:ea typeface="Graphik"/>
                <a:cs typeface="Graphik"/>
                <a:sym typeface="Graphik"/>
              </a:defRPr>
            </a:pPr>
            <a:endParaRPr sz="3200" dirty="0">
              <a:solidFill>
                <a:srgbClr val="0C2D83"/>
              </a:solidFill>
            </a:endParaRPr>
          </a:p>
          <a:p>
            <a:pPr>
              <a:defRPr sz="4800" b="1" spc="-144">
                <a:latin typeface="Graphik"/>
                <a:ea typeface="Graphik"/>
                <a:cs typeface="Graphik"/>
                <a:sym typeface="Graphik"/>
              </a:defRPr>
            </a:pPr>
            <a:r>
              <a:rPr lang="en-US" sz="3200" dirty="0">
                <a:solidFill>
                  <a:srgbClr val="0C2D83"/>
                </a:solidFill>
              </a:rPr>
              <a:t>At least 80K</a:t>
            </a:r>
            <a:r>
              <a:rPr sz="3200" dirty="0">
                <a:solidFill>
                  <a:srgbClr val="0C2D83"/>
                </a:solidFill>
              </a:rPr>
              <a:t> food </a:t>
            </a:r>
            <a:r>
              <a:rPr lang="en-US" sz="3200" dirty="0">
                <a:solidFill>
                  <a:srgbClr val="0C2D83"/>
                </a:solidFill>
              </a:rPr>
              <a:t>charities large and small </a:t>
            </a:r>
            <a:br>
              <a:rPr lang="en-US" sz="3200" dirty="0">
                <a:solidFill>
                  <a:srgbClr val="0C2D83"/>
                </a:solidFill>
              </a:rPr>
            </a:br>
            <a:r>
              <a:rPr lang="en-US" sz="1800" dirty="0">
                <a:solidFill>
                  <a:srgbClr val="0C2D83"/>
                </a:solidFill>
              </a:rPr>
              <a:t>*independent and part of Feeding America Network</a:t>
            </a:r>
            <a:br>
              <a:rPr lang="en-US" sz="3200" dirty="0">
                <a:solidFill>
                  <a:srgbClr val="0C2D83"/>
                </a:solidFill>
              </a:rPr>
            </a:br>
            <a:br>
              <a:rPr lang="en-US" sz="3200" dirty="0">
                <a:solidFill>
                  <a:srgbClr val="0C2D83"/>
                </a:solidFill>
              </a:rPr>
            </a:br>
            <a:r>
              <a:rPr lang="en-US" sz="3200" dirty="0">
                <a:solidFill>
                  <a:srgbClr val="0C2D83"/>
                </a:solidFill>
              </a:rPr>
              <a:t>More than 800 college and university campuses have food pantries operating</a:t>
            </a:r>
            <a:br>
              <a:rPr lang="en-US" sz="3200" dirty="0">
                <a:solidFill>
                  <a:srgbClr val="0C2D83"/>
                </a:solidFill>
              </a:rPr>
            </a:br>
            <a:br>
              <a:rPr lang="en-US" sz="3200" dirty="0">
                <a:solidFill>
                  <a:srgbClr val="0C2D83"/>
                </a:solidFill>
              </a:rPr>
            </a:br>
            <a:r>
              <a:rPr lang="en-US" sz="3200" dirty="0">
                <a:solidFill>
                  <a:srgbClr val="0C2D83"/>
                </a:solidFill>
              </a:rPr>
              <a:t>Thousands of school food pantries feed families everyday</a:t>
            </a:r>
            <a:br>
              <a:rPr lang="en-US" sz="3200" dirty="0">
                <a:solidFill>
                  <a:srgbClr val="0C2D83"/>
                </a:solidFill>
              </a:rPr>
            </a:br>
            <a:endParaRPr sz="3200" dirty="0">
              <a:solidFill>
                <a:srgbClr val="0C2D83"/>
              </a:solidFill>
            </a:endParaRPr>
          </a:p>
        </p:txBody>
      </p:sp>
      <p:pic>
        <p:nvPicPr>
          <p:cNvPr id="233" name="Screen Shot 2022-06-23 at 10.03.05 PM.png" descr="Screen Shot 2022-06-23 at 10.03.05 PM.png"/>
          <p:cNvPicPr>
            <a:picLocks noChangeAspect="1"/>
          </p:cNvPicPr>
          <p:nvPr/>
        </p:nvPicPr>
        <p:blipFill>
          <a:blip r:embed="rId2"/>
          <a:srcRect r="12775" b="6860"/>
          <a:stretch>
            <a:fillRect/>
          </a:stretch>
        </p:blipFill>
        <p:spPr>
          <a:xfrm>
            <a:off x="6354569" y="1523797"/>
            <a:ext cx="5794861" cy="3589446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Hunger &amp; Food in the US"/>
          <p:cNvSpPr txBox="1"/>
          <p:nvPr/>
        </p:nvSpPr>
        <p:spPr>
          <a:xfrm>
            <a:off x="1121217" y="775201"/>
            <a:ext cx="4398913" cy="35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>
            <a:lvl1pPr algn="l" defTabSz="2438338">
              <a:lnSpc>
                <a:spcPct val="90000"/>
              </a:lnSpc>
              <a:defRPr sz="3200" spc="-96">
                <a:solidFill>
                  <a:srgbClr val="A03F21"/>
                </a:soli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r>
              <a:rPr sz="2800" dirty="0">
                <a:solidFill>
                  <a:srgbClr val="0C2D83"/>
                </a:solidFill>
                <a:latin typeface="Graphik Semibold" panose="020B0703030202060203" pitchFamily="34" charset="0"/>
              </a:rPr>
              <a:t>Hunger &amp; Food in the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4E2F8-4736-3F58-3274-4104D138C110}"/>
              </a:ext>
            </a:extLst>
          </p:cNvPr>
          <p:cNvSpPr txBox="1"/>
          <p:nvPr/>
        </p:nvSpPr>
        <p:spPr>
          <a:xfrm>
            <a:off x="7355504" y="5069550"/>
            <a:ext cx="446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40M food insecure people in the US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0DD99114-17B6-2F3C-D75A-8B563C477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158" y="5082669"/>
            <a:ext cx="914400" cy="914400"/>
          </a:xfrm>
          <a:prstGeom prst="rect">
            <a:avLst/>
          </a:prstGeom>
        </p:spPr>
      </p:pic>
      <p:pic>
        <p:nvPicPr>
          <p:cNvPr id="6" name="Graphic 5" descr="Graduation cap with solid fill">
            <a:extLst>
              <a:ext uri="{FF2B5EF4-FFF2-40B4-BE49-F238E27FC236}">
                <a16:creationId xmlns:a16="http://schemas.microsoft.com/office/drawing/2014/main" id="{D039ED05-5DFE-ED08-79A2-36744E907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971" y="3328911"/>
            <a:ext cx="914400" cy="914400"/>
          </a:xfrm>
          <a:prstGeom prst="rect">
            <a:avLst/>
          </a:prstGeom>
        </p:spPr>
      </p:pic>
      <p:pic>
        <p:nvPicPr>
          <p:cNvPr id="8" name="Graphic 7" descr="Bento Box with solid fill">
            <a:extLst>
              <a:ext uri="{FF2B5EF4-FFF2-40B4-BE49-F238E27FC236}">
                <a16:creationId xmlns:a16="http://schemas.microsoft.com/office/drawing/2014/main" id="{79CB2BA1-C10B-88CD-A41B-236FE66D8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115" y="1753697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3C3E4B3-0D58-1990-444C-FBD72288F5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5" y="5202793"/>
            <a:ext cx="1021510" cy="149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49"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he Opportunity"/>
          <p:cNvSpPr txBox="1"/>
          <p:nvPr/>
        </p:nvSpPr>
        <p:spPr>
          <a:xfrm>
            <a:off x="884904" y="153513"/>
            <a:ext cx="10676438" cy="815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l" defTabSz="2438338">
              <a:lnSpc>
                <a:spcPct val="90000"/>
              </a:lnSpc>
              <a:defRPr sz="3200" spc="-96">
                <a:solidFill>
                  <a:srgbClr val="A03F21"/>
                </a:soli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r>
              <a:rPr lang="en-US" dirty="0">
                <a:solidFill>
                  <a:srgbClr val="0C2D83"/>
                </a:solidFill>
                <a:latin typeface="Graphik Semibold" panose="020B0703030202060203" pitchFamily="34" charset="0"/>
              </a:rPr>
              <a:t>During our Annual Souper Bowl of Caring Event, We Ask:</a:t>
            </a:r>
            <a:endParaRPr dirty="0">
              <a:solidFill>
                <a:srgbClr val="0C2D83"/>
              </a:solidFill>
              <a:latin typeface="Graphik Semibold" panose="020B0703030202060203" pitchFamily="34" charset="0"/>
            </a:endParaRPr>
          </a:p>
        </p:txBody>
      </p:sp>
      <p:sp>
        <p:nvSpPr>
          <p:cNvPr id="254" name="110M Super Bowl viewers gave $1 (aka 3 wings / 25 nachos / 1 slice of pizza)…"/>
          <p:cNvSpPr txBox="1">
            <a:spLocks noGrp="1"/>
          </p:cNvSpPr>
          <p:nvPr>
            <p:ph type="ctrTitle"/>
          </p:nvPr>
        </p:nvSpPr>
        <p:spPr>
          <a:xfrm>
            <a:off x="679020" y="854211"/>
            <a:ext cx="10957280" cy="42739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defRPr sz="4800" b="1" spc="-144">
                <a:latin typeface="Graphik"/>
                <a:ea typeface="Graphik"/>
                <a:cs typeface="Graphik"/>
                <a:sym typeface="Graphik"/>
              </a:defRPr>
            </a:pPr>
            <a:r>
              <a:rPr lang="en-US" sz="3200" dirty="0">
                <a:solidFill>
                  <a:srgbClr val="0C2D83"/>
                </a:solidFill>
              </a:rPr>
              <a:t>What if?</a:t>
            </a:r>
            <a:br>
              <a:rPr lang="en-US" sz="3200" dirty="0">
                <a:solidFill>
                  <a:srgbClr val="0C2D83"/>
                </a:solidFill>
              </a:rPr>
            </a:br>
            <a:r>
              <a:rPr sz="3200" dirty="0">
                <a:solidFill>
                  <a:srgbClr val="0C2D83"/>
                </a:solidFill>
              </a:rPr>
              <a:t>110M Super Bowl viewers gave </a:t>
            </a:r>
            <a:r>
              <a:rPr lang="en-US" sz="3200" dirty="0">
                <a:solidFill>
                  <a:srgbClr val="0C2D83"/>
                </a:solidFill>
              </a:rPr>
              <a:t>just </a:t>
            </a:r>
            <a:r>
              <a:rPr sz="3200" dirty="0">
                <a:solidFill>
                  <a:srgbClr val="0C2D83"/>
                </a:solidFill>
              </a:rPr>
              <a:t>$1</a:t>
            </a:r>
            <a:r>
              <a:rPr lang="en-US" sz="3200" dirty="0">
                <a:solidFill>
                  <a:srgbClr val="0C2D83"/>
                </a:solidFill>
              </a:rPr>
              <a:t>.</a:t>
            </a:r>
            <a:br>
              <a:rPr sz="3200" dirty="0">
                <a:solidFill>
                  <a:srgbClr val="0C2D83"/>
                </a:solidFill>
              </a:rPr>
            </a:br>
            <a:r>
              <a:rPr sz="3200" dirty="0">
                <a:solidFill>
                  <a:srgbClr val="0C2D83"/>
                </a:solidFill>
              </a:rPr>
              <a:t>(aka </a:t>
            </a:r>
            <a:r>
              <a:rPr lang="en-US" sz="3200" dirty="0">
                <a:solidFill>
                  <a:srgbClr val="0C2D83"/>
                </a:solidFill>
              </a:rPr>
              <a:t>about </a:t>
            </a:r>
            <a:r>
              <a:rPr sz="3200" dirty="0">
                <a:solidFill>
                  <a:srgbClr val="0C2D83"/>
                </a:solidFill>
              </a:rPr>
              <a:t>3 wings</a:t>
            </a:r>
            <a:r>
              <a:rPr lang="en-US" sz="3200" dirty="0">
                <a:solidFill>
                  <a:srgbClr val="0C2D83"/>
                </a:solidFill>
              </a:rPr>
              <a:t> or </a:t>
            </a:r>
            <a:r>
              <a:rPr sz="3200" dirty="0">
                <a:solidFill>
                  <a:srgbClr val="0C2D83"/>
                </a:solidFill>
              </a:rPr>
              <a:t>1 slice of pizza)</a:t>
            </a:r>
            <a:br>
              <a:rPr sz="3200" dirty="0">
                <a:solidFill>
                  <a:srgbClr val="0C2D83"/>
                </a:solidFill>
              </a:rPr>
            </a:br>
            <a:endParaRPr sz="3200" dirty="0">
              <a:solidFill>
                <a:srgbClr val="0C2D83"/>
              </a:solidFill>
            </a:endParaRPr>
          </a:p>
          <a:p>
            <a:pPr>
              <a:defRPr sz="4800" b="1" spc="-144">
                <a:latin typeface="Graphik"/>
                <a:ea typeface="Graphik"/>
                <a:cs typeface="Graphik"/>
                <a:sym typeface="Graphik"/>
              </a:defRPr>
            </a:pPr>
            <a:br>
              <a:rPr lang="en-US" sz="3200" dirty="0">
                <a:solidFill>
                  <a:srgbClr val="0C2D83"/>
                </a:solidFill>
              </a:rPr>
            </a:br>
            <a:r>
              <a:rPr lang="en-US" sz="3200" dirty="0">
                <a:solidFill>
                  <a:srgbClr val="0C2D83"/>
                </a:solidFill>
              </a:rPr>
              <a:t>That is?</a:t>
            </a:r>
            <a:br>
              <a:rPr lang="en-US" sz="3200" dirty="0">
                <a:solidFill>
                  <a:srgbClr val="0C2D83"/>
                </a:solidFill>
              </a:rPr>
            </a:br>
            <a:r>
              <a:rPr lang="en-US" sz="3200" dirty="0">
                <a:solidFill>
                  <a:srgbClr val="0C2D83"/>
                </a:solidFill>
              </a:rPr>
              <a:t>330M</a:t>
            </a:r>
            <a:r>
              <a:rPr sz="3200" dirty="0">
                <a:solidFill>
                  <a:srgbClr val="0C2D83"/>
                </a:solidFill>
              </a:rPr>
              <a:t> meals for those in need</a:t>
            </a:r>
            <a:r>
              <a:rPr lang="en-US" sz="3200" dirty="0">
                <a:solidFill>
                  <a:srgbClr val="0C2D83"/>
                </a:solidFill>
              </a:rPr>
              <a:t>. </a:t>
            </a:r>
            <a:br>
              <a:rPr lang="en-US" sz="3200" dirty="0">
                <a:solidFill>
                  <a:srgbClr val="0C2D83"/>
                </a:solidFill>
              </a:rPr>
            </a:br>
            <a:r>
              <a:rPr lang="en-US" sz="3200" dirty="0">
                <a:solidFill>
                  <a:srgbClr val="0C2D83"/>
                </a:solidFill>
              </a:rPr>
              <a:t>Close to eight meals for each food insecure American.</a:t>
            </a:r>
            <a:br>
              <a:rPr lang="en-US" sz="3200" dirty="0">
                <a:solidFill>
                  <a:srgbClr val="0C2D83"/>
                </a:solidFill>
              </a:rPr>
            </a:br>
            <a:r>
              <a:rPr lang="en-US" sz="3200" dirty="0">
                <a:solidFill>
                  <a:srgbClr val="0C2D83"/>
                </a:solidFill>
              </a:rPr>
              <a:t>                                                                                                                 </a:t>
            </a:r>
            <a:endParaRPr sz="3200" dirty="0">
              <a:solidFill>
                <a:srgbClr val="0C2D83"/>
              </a:solidFill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8FF3F77-56C0-D153-8EC7-9D581ACFA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45" y="1359417"/>
            <a:ext cx="4451673" cy="1896485"/>
          </a:xfrm>
          <a:prstGeom prst="rect">
            <a:avLst/>
          </a:prstGeom>
        </p:spPr>
      </p:pic>
      <p:pic>
        <p:nvPicPr>
          <p:cNvPr id="7" name="Picture 6" descr="A picture containing tableware, dishware, bowl&#10;&#10;Description automatically generated">
            <a:extLst>
              <a:ext uri="{FF2B5EF4-FFF2-40B4-BE49-F238E27FC236}">
                <a16:creationId xmlns:a16="http://schemas.microsoft.com/office/drawing/2014/main" id="{BD4282AD-855B-95FA-BA4B-393A815B9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5" y="4391498"/>
            <a:ext cx="1073304" cy="717844"/>
          </a:xfrm>
          <a:prstGeom prst="rect">
            <a:avLst/>
          </a:prstGeom>
        </p:spPr>
      </p:pic>
      <p:pic>
        <p:nvPicPr>
          <p:cNvPr id="13" name="Picture 12" descr="A picture containing tableware, dishware, bowl&#10;&#10;Description automatically generated">
            <a:extLst>
              <a:ext uri="{FF2B5EF4-FFF2-40B4-BE49-F238E27FC236}">
                <a16:creationId xmlns:a16="http://schemas.microsoft.com/office/drawing/2014/main" id="{E1079074-AA37-890B-58C3-76A95CBFE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37" y="4389999"/>
            <a:ext cx="1073304" cy="717844"/>
          </a:xfrm>
          <a:prstGeom prst="rect">
            <a:avLst/>
          </a:prstGeom>
        </p:spPr>
      </p:pic>
      <p:pic>
        <p:nvPicPr>
          <p:cNvPr id="14" name="Picture 13" descr="A picture containing tableware, dishware, bowl&#10;&#10;Description automatically generated">
            <a:extLst>
              <a:ext uri="{FF2B5EF4-FFF2-40B4-BE49-F238E27FC236}">
                <a16:creationId xmlns:a16="http://schemas.microsoft.com/office/drawing/2014/main" id="{5031F2EE-5AD4-97B8-E30C-954DCDF62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51" y="4391498"/>
            <a:ext cx="1073304" cy="717844"/>
          </a:xfrm>
          <a:prstGeom prst="rect">
            <a:avLst/>
          </a:prstGeom>
        </p:spPr>
      </p:pic>
      <p:pic>
        <p:nvPicPr>
          <p:cNvPr id="15" name="Picture 14" descr="A picture containing tableware, dishware, bowl&#10;&#10;Description automatically generated">
            <a:extLst>
              <a:ext uri="{FF2B5EF4-FFF2-40B4-BE49-F238E27FC236}">
                <a16:creationId xmlns:a16="http://schemas.microsoft.com/office/drawing/2014/main" id="{C3D3C1BF-4F47-6493-75B0-2F17FB34C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23" y="4389999"/>
            <a:ext cx="1073304" cy="717844"/>
          </a:xfrm>
          <a:prstGeom prst="rect">
            <a:avLst/>
          </a:prstGeom>
        </p:spPr>
      </p:pic>
      <p:pic>
        <p:nvPicPr>
          <p:cNvPr id="16" name="Picture 15" descr="A picture containing tableware, dishware, bowl&#10;&#10;Description automatically generated">
            <a:extLst>
              <a:ext uri="{FF2B5EF4-FFF2-40B4-BE49-F238E27FC236}">
                <a16:creationId xmlns:a16="http://schemas.microsoft.com/office/drawing/2014/main" id="{CCF384D7-D914-1B85-47D8-248489B71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38" y="4387740"/>
            <a:ext cx="1073304" cy="717844"/>
          </a:xfrm>
          <a:prstGeom prst="rect">
            <a:avLst/>
          </a:prstGeom>
        </p:spPr>
      </p:pic>
      <p:pic>
        <p:nvPicPr>
          <p:cNvPr id="17" name="Picture 16" descr="A picture containing tableware, dishware, bowl&#10;&#10;Description automatically generated">
            <a:extLst>
              <a:ext uri="{FF2B5EF4-FFF2-40B4-BE49-F238E27FC236}">
                <a16:creationId xmlns:a16="http://schemas.microsoft.com/office/drawing/2014/main" id="{206341C7-52FD-BEEE-2492-6D6CF2D91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24" y="4387740"/>
            <a:ext cx="1073304" cy="717844"/>
          </a:xfrm>
          <a:prstGeom prst="rect">
            <a:avLst/>
          </a:prstGeom>
        </p:spPr>
      </p:pic>
      <p:pic>
        <p:nvPicPr>
          <p:cNvPr id="18" name="Picture 17" descr="A picture containing tableware, dishware, bowl&#10;&#10;Description automatically generated">
            <a:extLst>
              <a:ext uri="{FF2B5EF4-FFF2-40B4-BE49-F238E27FC236}">
                <a16:creationId xmlns:a16="http://schemas.microsoft.com/office/drawing/2014/main" id="{6BB2DA64-E148-A2D8-38CD-8591FB729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83" y="4387740"/>
            <a:ext cx="1073304" cy="717844"/>
          </a:xfrm>
          <a:prstGeom prst="rect">
            <a:avLst/>
          </a:prstGeom>
        </p:spPr>
      </p:pic>
      <p:pic>
        <p:nvPicPr>
          <p:cNvPr id="19" name="Picture 18" descr="A picture containing tableware, dishware, bowl&#10;&#10;Description automatically generated">
            <a:extLst>
              <a:ext uri="{FF2B5EF4-FFF2-40B4-BE49-F238E27FC236}">
                <a16:creationId xmlns:a16="http://schemas.microsoft.com/office/drawing/2014/main" id="{32BB569F-C8F8-EE25-A49B-742E9C1B5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25" y="4380826"/>
            <a:ext cx="1073304" cy="717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EB8CEC-A4AB-79FD-50EA-0909E940DCB6}"/>
              </a:ext>
            </a:extLst>
          </p:cNvPr>
          <p:cNvSpPr txBox="1"/>
          <p:nvPr/>
        </p:nvSpPr>
        <p:spPr>
          <a:xfrm>
            <a:off x="1063690" y="5648786"/>
            <a:ext cx="9307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C2D83"/>
                </a:solidFill>
                <a:latin typeface="Graphik"/>
              </a:rPr>
              <a:t>Just this one event has created over $175 million for food charities in all fifty states using the energy of the Big Game.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27CC4F7-D96C-748F-A6FB-9AACD787A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29" y="4380826"/>
            <a:ext cx="1184351" cy="1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49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holding signs&#10;&#10;Description automatically generated with low confidence">
            <a:extLst>
              <a:ext uri="{FF2B5EF4-FFF2-40B4-BE49-F238E27FC236}">
                <a16:creationId xmlns:a16="http://schemas.microsoft.com/office/drawing/2014/main" id="{C6A407B3-3613-301D-32E8-3BCD37969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61" y="2017667"/>
            <a:ext cx="4209791" cy="2822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151CD-7AF6-6A91-1043-7D5F1432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21234"/>
            <a:ext cx="10922000" cy="193972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C2D83"/>
                </a:solidFill>
                <a:latin typeface="Graphik Bold" panose="020B0803030202060203" pitchFamily="34" charset="0"/>
              </a:rPr>
              <a:t>Thousands of groups every year participate in programs of Tackle Hunger, especially our signature event, the Souper Bowl of Caring.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4016022-187D-7F73-23BD-3F47938EC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29" y="4380826"/>
            <a:ext cx="1184351" cy="1729843"/>
          </a:xfrm>
          <a:prstGeom prst="rect">
            <a:avLst/>
          </a:prstGeom>
        </p:spPr>
      </p:pic>
      <p:pic>
        <p:nvPicPr>
          <p:cNvPr id="9" name="Picture 8" descr="A picture containing text, sky, person, outdoor&#10;&#10;Description automatically generated">
            <a:extLst>
              <a:ext uri="{FF2B5EF4-FFF2-40B4-BE49-F238E27FC236}">
                <a16:creationId xmlns:a16="http://schemas.microsoft.com/office/drawing/2014/main" id="{7238691F-C16A-5329-777A-EF3A0E4EF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52" y="1897594"/>
            <a:ext cx="2965830" cy="3954440"/>
          </a:xfrm>
          <a:prstGeom prst="rect">
            <a:avLst/>
          </a:prstGeom>
        </p:spPr>
      </p:pic>
      <p:pic>
        <p:nvPicPr>
          <p:cNvPr id="13" name="Picture 12" descr="A picture containing person, standing, posing&#10;&#10;Description automatically generated">
            <a:extLst>
              <a:ext uri="{FF2B5EF4-FFF2-40B4-BE49-F238E27FC236}">
                <a16:creationId xmlns:a16="http://schemas.microsoft.com/office/drawing/2014/main" id="{35412B76-966A-70ED-4E48-86ED775BA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6" y="3658026"/>
            <a:ext cx="4029075" cy="3021806"/>
          </a:xfrm>
          <a:prstGeom prst="rect">
            <a:avLst/>
          </a:prstGeom>
        </p:spPr>
      </p:pic>
      <p:pic>
        <p:nvPicPr>
          <p:cNvPr id="15" name="Picture 14" descr="A picture containing drink, plastic&#10;&#10;Description automatically generated">
            <a:extLst>
              <a:ext uri="{FF2B5EF4-FFF2-40B4-BE49-F238E27FC236}">
                <a16:creationId xmlns:a16="http://schemas.microsoft.com/office/drawing/2014/main" id="{A773D58F-0656-99A0-1C7A-F97BAD4C3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1" y="3375534"/>
            <a:ext cx="2304625" cy="307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59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8C29-6658-1337-81CA-CB79FC19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41" y="261258"/>
            <a:ext cx="10922000" cy="75720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C2D83"/>
                </a:solidFill>
                <a:latin typeface="Graphik Bold" panose="020B0803030202060203" pitchFamily="34" charset="0"/>
              </a:rPr>
              <a:t>The Tackle Hunger Challenge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21A76-B0D9-AD67-72DF-EFB51489AD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31829" y="2011821"/>
            <a:ext cx="6680200" cy="37358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2D83"/>
                </a:solidFill>
                <a:latin typeface="Graphik"/>
              </a:rPr>
              <a:t>Harness the energy of K-12 and college athletic events to support school food programs. What if everyone gave just $1 to help tackle hunger?</a:t>
            </a:r>
          </a:p>
          <a:p>
            <a:endParaRPr lang="en-US" dirty="0">
              <a:solidFill>
                <a:srgbClr val="0C2D83"/>
              </a:solidFill>
              <a:latin typeface="Graphik"/>
            </a:endParaRPr>
          </a:p>
          <a:p>
            <a:endParaRPr lang="en-US" dirty="0">
              <a:solidFill>
                <a:srgbClr val="0C2D83"/>
              </a:solidFill>
              <a:latin typeface="Graphik"/>
            </a:endParaRPr>
          </a:p>
          <a:p>
            <a:r>
              <a:rPr lang="en-US" dirty="0">
                <a:solidFill>
                  <a:srgbClr val="0C2D83"/>
                </a:solidFill>
                <a:latin typeface="Graphik"/>
              </a:rPr>
              <a:t>Through Tackle Hunger, </a:t>
            </a:r>
            <a:r>
              <a:rPr lang="en-US" dirty="0">
                <a:solidFill>
                  <a:srgbClr val="0C2D83"/>
                </a:solidFill>
                <a:latin typeface="Graphik"/>
                <a:hlinkClick r:id="rId2"/>
              </a:rPr>
              <a:t>school pantries fill their shelves and get students fed</a:t>
            </a:r>
            <a:r>
              <a:rPr lang="en-US" dirty="0">
                <a:solidFill>
                  <a:srgbClr val="0C2D83"/>
                </a:solidFill>
                <a:latin typeface="Graphik"/>
              </a:rPr>
              <a:t>. </a:t>
            </a:r>
          </a:p>
          <a:p>
            <a:endParaRPr lang="en-US" dirty="0">
              <a:solidFill>
                <a:srgbClr val="0C2D83"/>
              </a:solidFill>
              <a:latin typeface="Graphik"/>
            </a:endParaRPr>
          </a:p>
        </p:txBody>
      </p:sp>
      <p:pic>
        <p:nvPicPr>
          <p:cNvPr id="5" name="Picture 4" descr="A group of football players&#10;&#10;Description automatically generated with medium confidence">
            <a:extLst>
              <a:ext uri="{FF2B5EF4-FFF2-40B4-BE49-F238E27FC236}">
                <a16:creationId xmlns:a16="http://schemas.microsoft.com/office/drawing/2014/main" id="{A019AC62-0BFE-B4AD-DB1F-DC86E2553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24" y="1119019"/>
            <a:ext cx="3803453" cy="318842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1E28F21-38CA-A35E-A049-59F0B3143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20" y="4642083"/>
            <a:ext cx="1184351" cy="1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547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6">
            <a:extLst>
              <a:ext uri="{FF2B5EF4-FFF2-40B4-BE49-F238E27FC236}">
                <a16:creationId xmlns:a16="http://schemas.microsoft.com/office/drawing/2014/main" id="{82B42460-FFC9-D66D-7A59-24E265B114EC}"/>
              </a:ext>
            </a:extLst>
          </p:cNvPr>
          <p:cNvGrpSpPr/>
          <p:nvPr/>
        </p:nvGrpSpPr>
        <p:grpSpPr>
          <a:xfrm>
            <a:off x="5896947" y="1894114"/>
            <a:ext cx="5619919" cy="4728443"/>
            <a:chOff x="9393935" y="1310639"/>
            <a:chExt cx="7046595" cy="5657215"/>
          </a:xfrm>
        </p:grpSpPr>
        <p:sp>
          <p:nvSpPr>
            <p:cNvPr id="3" name="object 7">
              <a:extLst>
                <a:ext uri="{FF2B5EF4-FFF2-40B4-BE49-F238E27FC236}">
                  <a16:creationId xmlns:a16="http://schemas.microsoft.com/office/drawing/2014/main" id="{04EAD5C5-4C64-C1AA-2ED6-CA929A579A01}"/>
                </a:ext>
              </a:extLst>
            </p:cNvPr>
            <p:cNvSpPr/>
            <p:nvPr/>
          </p:nvSpPr>
          <p:spPr>
            <a:xfrm>
              <a:off x="9393936" y="1310639"/>
              <a:ext cx="7046595" cy="4257675"/>
            </a:xfrm>
            <a:custGeom>
              <a:avLst/>
              <a:gdLst/>
              <a:ahLst/>
              <a:cxnLst/>
              <a:rect l="l" t="t" r="r" b="b"/>
              <a:pathLst>
                <a:path w="7046594" h="4257675">
                  <a:moveTo>
                    <a:pt x="7046531" y="333133"/>
                  </a:moveTo>
                  <a:lnTo>
                    <a:pt x="6739763" y="333133"/>
                  </a:lnTo>
                  <a:lnTo>
                    <a:pt x="6739763" y="3950843"/>
                  </a:lnTo>
                  <a:lnTo>
                    <a:pt x="297180" y="3950843"/>
                  </a:lnTo>
                  <a:lnTo>
                    <a:pt x="297180" y="332994"/>
                  </a:lnTo>
                  <a:lnTo>
                    <a:pt x="7046468" y="332994"/>
                  </a:lnTo>
                  <a:lnTo>
                    <a:pt x="7046468" y="321056"/>
                  </a:lnTo>
                  <a:lnTo>
                    <a:pt x="7043039" y="273558"/>
                  </a:lnTo>
                  <a:lnTo>
                    <a:pt x="7032879" y="228346"/>
                  </a:lnTo>
                  <a:lnTo>
                    <a:pt x="7016623" y="185674"/>
                  </a:lnTo>
                  <a:lnTo>
                    <a:pt x="6994779" y="146177"/>
                  </a:lnTo>
                  <a:lnTo>
                    <a:pt x="6967728" y="110363"/>
                  </a:lnTo>
                  <a:lnTo>
                    <a:pt x="6935978" y="78740"/>
                  </a:lnTo>
                  <a:lnTo>
                    <a:pt x="6900164" y="51689"/>
                  </a:lnTo>
                  <a:lnTo>
                    <a:pt x="6860667" y="29845"/>
                  </a:lnTo>
                  <a:lnTo>
                    <a:pt x="6818122" y="13589"/>
                  </a:lnTo>
                  <a:lnTo>
                    <a:pt x="6772783" y="3429"/>
                  </a:lnTo>
                  <a:lnTo>
                    <a:pt x="6725285" y="0"/>
                  </a:lnTo>
                  <a:lnTo>
                    <a:pt x="321183" y="0"/>
                  </a:lnTo>
                  <a:lnTo>
                    <a:pt x="273685" y="3429"/>
                  </a:lnTo>
                  <a:lnTo>
                    <a:pt x="228473" y="13589"/>
                  </a:lnTo>
                  <a:lnTo>
                    <a:pt x="185801" y="29845"/>
                  </a:lnTo>
                  <a:lnTo>
                    <a:pt x="146304" y="51689"/>
                  </a:lnTo>
                  <a:lnTo>
                    <a:pt x="110490" y="78740"/>
                  </a:lnTo>
                  <a:lnTo>
                    <a:pt x="78740" y="110363"/>
                  </a:lnTo>
                  <a:lnTo>
                    <a:pt x="51689" y="146177"/>
                  </a:lnTo>
                  <a:lnTo>
                    <a:pt x="29845" y="185674"/>
                  </a:lnTo>
                  <a:lnTo>
                    <a:pt x="13589" y="228346"/>
                  </a:lnTo>
                  <a:lnTo>
                    <a:pt x="3429" y="273558"/>
                  </a:lnTo>
                  <a:lnTo>
                    <a:pt x="0" y="321056"/>
                  </a:lnTo>
                  <a:lnTo>
                    <a:pt x="0" y="4257421"/>
                  </a:lnTo>
                  <a:lnTo>
                    <a:pt x="7046468" y="4257421"/>
                  </a:lnTo>
                  <a:lnTo>
                    <a:pt x="7046468" y="3950843"/>
                  </a:lnTo>
                  <a:lnTo>
                    <a:pt x="7046531" y="3331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8">
              <a:extLst>
                <a:ext uri="{FF2B5EF4-FFF2-40B4-BE49-F238E27FC236}">
                  <a16:creationId xmlns:a16="http://schemas.microsoft.com/office/drawing/2014/main" id="{509BBBE7-3D0C-C7B1-114C-7727F5A08368}"/>
                </a:ext>
              </a:extLst>
            </p:cNvPr>
            <p:cNvSpPr/>
            <p:nvPr/>
          </p:nvSpPr>
          <p:spPr>
            <a:xfrm>
              <a:off x="9393935" y="5570219"/>
              <a:ext cx="7046595" cy="656590"/>
            </a:xfrm>
            <a:custGeom>
              <a:avLst/>
              <a:gdLst/>
              <a:ahLst/>
              <a:cxnLst/>
              <a:rect l="l" t="t" r="r" b="b"/>
              <a:pathLst>
                <a:path w="7046594" h="656589">
                  <a:moveTo>
                    <a:pt x="7046468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3429" y="382777"/>
                  </a:lnTo>
                  <a:lnTo>
                    <a:pt x="13589" y="427989"/>
                  </a:lnTo>
                  <a:lnTo>
                    <a:pt x="29845" y="470534"/>
                  </a:lnTo>
                  <a:lnTo>
                    <a:pt x="51689" y="510031"/>
                  </a:lnTo>
                  <a:lnTo>
                    <a:pt x="78740" y="545845"/>
                  </a:lnTo>
                  <a:lnTo>
                    <a:pt x="110490" y="577468"/>
                  </a:lnTo>
                  <a:lnTo>
                    <a:pt x="146304" y="604519"/>
                  </a:lnTo>
                  <a:lnTo>
                    <a:pt x="185800" y="626363"/>
                  </a:lnTo>
                  <a:lnTo>
                    <a:pt x="228473" y="642619"/>
                  </a:lnTo>
                  <a:lnTo>
                    <a:pt x="273685" y="652779"/>
                  </a:lnTo>
                  <a:lnTo>
                    <a:pt x="321183" y="656208"/>
                  </a:lnTo>
                  <a:lnTo>
                    <a:pt x="6725285" y="656208"/>
                  </a:lnTo>
                  <a:lnTo>
                    <a:pt x="6772783" y="652779"/>
                  </a:lnTo>
                  <a:lnTo>
                    <a:pt x="6818122" y="642619"/>
                  </a:lnTo>
                  <a:lnTo>
                    <a:pt x="6860667" y="626363"/>
                  </a:lnTo>
                  <a:lnTo>
                    <a:pt x="6900164" y="604519"/>
                  </a:lnTo>
                  <a:lnTo>
                    <a:pt x="6935978" y="577468"/>
                  </a:lnTo>
                  <a:lnTo>
                    <a:pt x="6967728" y="545845"/>
                  </a:lnTo>
                  <a:lnTo>
                    <a:pt x="6994779" y="510031"/>
                  </a:lnTo>
                  <a:lnTo>
                    <a:pt x="7016623" y="470534"/>
                  </a:lnTo>
                  <a:lnTo>
                    <a:pt x="7032879" y="427989"/>
                  </a:lnTo>
                  <a:lnTo>
                    <a:pt x="7043039" y="382777"/>
                  </a:lnTo>
                  <a:lnTo>
                    <a:pt x="7046468" y="335279"/>
                  </a:lnTo>
                  <a:lnTo>
                    <a:pt x="70464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C87E417A-007D-EF31-40AE-CEDE3FBCB04C}"/>
                </a:ext>
              </a:extLst>
            </p:cNvPr>
            <p:cNvSpPr/>
            <p:nvPr/>
          </p:nvSpPr>
          <p:spPr>
            <a:xfrm>
              <a:off x="11692127" y="6227063"/>
              <a:ext cx="2448560" cy="741045"/>
            </a:xfrm>
            <a:custGeom>
              <a:avLst/>
              <a:gdLst/>
              <a:ahLst/>
              <a:cxnLst/>
              <a:rect l="l" t="t" r="r" b="b"/>
              <a:pathLst>
                <a:path w="2448559" h="741045">
                  <a:moveTo>
                    <a:pt x="2025777" y="0"/>
                  </a:moveTo>
                  <a:lnTo>
                    <a:pt x="422782" y="0"/>
                  </a:lnTo>
                  <a:lnTo>
                    <a:pt x="418846" y="56896"/>
                  </a:lnTo>
                  <a:lnTo>
                    <a:pt x="408304" y="192912"/>
                  </a:lnTo>
                  <a:lnTo>
                    <a:pt x="393446" y="356362"/>
                  </a:lnTo>
                  <a:lnTo>
                    <a:pt x="376047" y="495426"/>
                  </a:lnTo>
                  <a:lnTo>
                    <a:pt x="361315" y="551307"/>
                  </a:lnTo>
                  <a:lnTo>
                    <a:pt x="338963" y="594995"/>
                  </a:lnTo>
                  <a:lnTo>
                    <a:pt x="310515" y="628269"/>
                  </a:lnTo>
                  <a:lnTo>
                    <a:pt x="277368" y="652526"/>
                  </a:lnTo>
                  <a:lnTo>
                    <a:pt x="240665" y="669416"/>
                  </a:lnTo>
                  <a:lnTo>
                    <a:pt x="201929" y="680720"/>
                  </a:lnTo>
                  <a:lnTo>
                    <a:pt x="162687" y="687832"/>
                  </a:lnTo>
                  <a:lnTo>
                    <a:pt x="124078" y="692403"/>
                  </a:lnTo>
                  <a:lnTo>
                    <a:pt x="87629" y="696087"/>
                  </a:lnTo>
                  <a:lnTo>
                    <a:pt x="54610" y="700532"/>
                  </a:lnTo>
                  <a:lnTo>
                    <a:pt x="26416" y="707263"/>
                  </a:lnTo>
                  <a:lnTo>
                    <a:pt x="4572" y="717931"/>
                  </a:lnTo>
                  <a:lnTo>
                    <a:pt x="0" y="724535"/>
                  </a:lnTo>
                  <a:lnTo>
                    <a:pt x="126" y="732027"/>
                  </a:lnTo>
                  <a:lnTo>
                    <a:pt x="4318" y="738124"/>
                  </a:lnTo>
                  <a:lnTo>
                    <a:pt x="11811" y="740663"/>
                  </a:lnTo>
                  <a:lnTo>
                    <a:pt x="2436622" y="740663"/>
                  </a:lnTo>
                  <a:lnTo>
                    <a:pt x="2444241" y="738124"/>
                  </a:lnTo>
                  <a:lnTo>
                    <a:pt x="2448306" y="732027"/>
                  </a:lnTo>
                  <a:lnTo>
                    <a:pt x="2448433" y="724535"/>
                  </a:lnTo>
                  <a:lnTo>
                    <a:pt x="2443860" y="717931"/>
                  </a:lnTo>
                  <a:lnTo>
                    <a:pt x="2422016" y="707263"/>
                  </a:lnTo>
                  <a:lnTo>
                    <a:pt x="2393823" y="700532"/>
                  </a:lnTo>
                  <a:lnTo>
                    <a:pt x="2360929" y="696087"/>
                  </a:lnTo>
                  <a:lnTo>
                    <a:pt x="2324354" y="692403"/>
                  </a:lnTo>
                  <a:lnTo>
                    <a:pt x="2285745" y="687832"/>
                  </a:lnTo>
                  <a:lnTo>
                    <a:pt x="2246503" y="680720"/>
                  </a:lnTo>
                  <a:lnTo>
                    <a:pt x="2207768" y="669416"/>
                  </a:lnTo>
                  <a:lnTo>
                    <a:pt x="2171191" y="652526"/>
                  </a:lnTo>
                  <a:lnTo>
                    <a:pt x="2137918" y="628269"/>
                  </a:lnTo>
                  <a:lnTo>
                    <a:pt x="2109470" y="594995"/>
                  </a:lnTo>
                  <a:lnTo>
                    <a:pt x="2087118" y="551307"/>
                  </a:lnTo>
                  <a:lnTo>
                    <a:pt x="2072385" y="495426"/>
                  </a:lnTo>
                  <a:lnTo>
                    <a:pt x="2054987" y="356362"/>
                  </a:lnTo>
                  <a:lnTo>
                    <a:pt x="2040127" y="192912"/>
                  </a:lnTo>
                  <a:lnTo>
                    <a:pt x="2029714" y="56896"/>
                  </a:lnTo>
                  <a:lnTo>
                    <a:pt x="2025777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0">
              <a:extLst>
                <a:ext uri="{FF2B5EF4-FFF2-40B4-BE49-F238E27FC236}">
                  <a16:creationId xmlns:a16="http://schemas.microsoft.com/office/drawing/2014/main" id="{F236C44D-718F-53DA-46A1-D3422692F86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1115" y="1642871"/>
              <a:ext cx="6443472" cy="36195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A6B686C-89C9-8931-E6B0-4229CEFA1708}"/>
              </a:ext>
            </a:extLst>
          </p:cNvPr>
          <p:cNvSpPr txBox="1"/>
          <p:nvPr/>
        </p:nvSpPr>
        <p:spPr>
          <a:xfrm>
            <a:off x="1985372" y="447869"/>
            <a:ext cx="671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C2D83"/>
                </a:solidFill>
                <a:latin typeface="Graphik Bold" panose="020B0803030202060203" pitchFamily="34" charset="0"/>
              </a:rPr>
              <a:t>The Tackle Hunger Map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23A9F-F241-E904-9FA8-5221EBED2306}"/>
              </a:ext>
            </a:extLst>
          </p:cNvPr>
          <p:cNvSpPr txBox="1"/>
          <p:nvPr/>
        </p:nvSpPr>
        <p:spPr>
          <a:xfrm>
            <a:off x="891426" y="1478857"/>
            <a:ext cx="4445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Creates and improves efficiencies among food charities, people in need and those looking for ways to make a difference and tackle hunger in their own community.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 Interactive map that pinpoints food charities and their needs in real time to funnel community resources to where they are needed most.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Successfully used in programs built for the Department of Defense to get FEMA resources to where they are needed most in emergency events.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8C9638B-D449-DB8C-BF8B-60A8B5264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54" y="225739"/>
            <a:ext cx="861422" cy="125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1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F7C98354-CB08-696A-17F2-415B600E3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53" y="225738"/>
            <a:ext cx="998393" cy="1458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C2ADCE-FA87-8CC6-5E63-80B6F9D59BFD}"/>
              </a:ext>
            </a:extLst>
          </p:cNvPr>
          <p:cNvSpPr txBox="1"/>
          <p:nvPr/>
        </p:nvSpPr>
        <p:spPr>
          <a:xfrm>
            <a:off x="3024186" y="225739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C2D83"/>
                </a:solidFill>
                <a:latin typeface="Graphik Bold" panose="020B0803030202060203" pitchFamily="34" charset="0"/>
              </a:rPr>
              <a:t>The Tackle Hunger Map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2EBDB501-AD42-F013-F4C6-78A61C0929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0250" y="1248615"/>
            <a:ext cx="5084426" cy="5123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899C2C-4E80-E0F0-FB02-CDED2A9B9D7D}"/>
              </a:ext>
            </a:extLst>
          </p:cNvPr>
          <p:cNvSpPr txBox="1"/>
          <p:nvPr/>
        </p:nvSpPr>
        <p:spPr>
          <a:xfrm>
            <a:off x="755973" y="848401"/>
            <a:ext cx="420052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  <a:latin typeface="Graphik Semibold" panose="020B0703030202060203" pitchFamily="34" charset="0"/>
              </a:rPr>
              <a:t>It is currently helping: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Graphik Semibold" panose="020B0703030202060203" pitchFamily="34" charset="0"/>
              </a:rPr>
              <a:t>Clients in need to find where charities can help them.</a:t>
            </a:r>
          </a:p>
          <a:p>
            <a:pPr marL="457200" indent="-457200">
              <a:buAutoNum type="arabicPeriod"/>
            </a:pPr>
            <a:r>
              <a:rPr lang="en-US" sz="2400" b="0" i="0" dirty="0">
                <a:effectLst/>
                <a:latin typeface="Graphik Semibold" panose="020B0703030202060203" pitchFamily="34" charset="0"/>
              </a:rPr>
              <a:t>Volunteers who might be </a:t>
            </a:r>
            <a:r>
              <a:rPr lang="en-US" sz="2400" dirty="0">
                <a:latin typeface="Graphik Semibold" panose="020B0703030202060203" pitchFamily="34" charset="0"/>
              </a:rPr>
              <a:t>able to help in their own neighborhood.</a:t>
            </a:r>
          </a:p>
          <a:p>
            <a:pPr marL="457200" indent="-457200">
              <a:buAutoNum type="arabicPeriod"/>
            </a:pPr>
            <a:r>
              <a:rPr lang="en-US" sz="2400" b="0" i="0" dirty="0">
                <a:effectLst/>
                <a:latin typeface="Graphik Semibold" panose="020B0703030202060203" pitchFamily="34" charset="0"/>
              </a:rPr>
              <a:t>Donor</a:t>
            </a:r>
            <a:r>
              <a:rPr lang="en-US" sz="2400" dirty="0">
                <a:latin typeface="Graphik Semibold" panose="020B0703030202060203" pitchFamily="34" charset="0"/>
              </a:rPr>
              <a:t>s to directly help their neighbors in need.</a:t>
            </a:r>
          </a:p>
          <a:p>
            <a:endParaRPr lang="en-US" sz="2400" b="0" i="0" dirty="0">
              <a:effectLst/>
              <a:latin typeface="Graphik Semibold" panose="020B0703030202060203" pitchFamily="34" charset="0"/>
            </a:endParaRPr>
          </a:p>
          <a:p>
            <a:r>
              <a:rPr lang="en-US" sz="2400" b="0" i="0" dirty="0">
                <a:effectLst/>
                <a:latin typeface="Graphik Semibold" panose="020B0703030202060203" pitchFamily="34" charset="0"/>
              </a:rPr>
              <a:t>Mapping is being used to help us understand areas of vulnerability where we need to find new ways to support those in need.</a:t>
            </a:r>
          </a:p>
          <a:p>
            <a:endParaRPr lang="en-US" sz="2400" b="0" i="0" dirty="0">
              <a:effectLst/>
              <a:latin typeface="Graphik Semibold" panose="020B070303020206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2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500AEB64-4BB9-4BD8-8935-68FE7B22D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64" y="1370269"/>
            <a:ext cx="5851072" cy="4388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AEF6B1-5D6C-9378-2F6F-C371845E507C}"/>
              </a:ext>
            </a:extLst>
          </p:cNvPr>
          <p:cNvSpPr txBox="1"/>
          <p:nvPr/>
        </p:nvSpPr>
        <p:spPr>
          <a:xfrm>
            <a:off x="127519" y="582067"/>
            <a:ext cx="6096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C2D83"/>
                </a:solidFill>
                <a:latin typeface="Graphik Bold" panose="020B0803030202060203" pitchFamily="34" charset="0"/>
              </a:rPr>
              <a:t>Our Work: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C2D83"/>
                </a:solidFill>
                <a:latin typeface="Graphik Bold" panose="020B0803030202060203" pitchFamily="34" charset="0"/>
              </a:rPr>
              <a:t>Building our map to increase collaboration  AND donations to SPECIFIC food charities in need.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C2D83"/>
                </a:solidFill>
                <a:latin typeface="Graphik Bold" panose="020B0803030202060203" pitchFamily="34" charset="0"/>
              </a:rPr>
              <a:t>Offering fundraising programs that can freely be used to support feeding people in need.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C2D83"/>
                </a:solidFill>
                <a:latin typeface="Graphik Bold" panose="020B0803030202060203" pitchFamily="34" charset="0"/>
              </a:rPr>
              <a:t>A network of charities, grassroots organizations and schools to support local food charities.</a:t>
            </a:r>
          </a:p>
        </p:txBody>
      </p:sp>
    </p:spTree>
    <p:extLst>
      <p:ext uri="{BB962C8B-B14F-4D97-AF65-F5344CB8AC3E}">
        <p14:creationId xmlns:p14="http://schemas.microsoft.com/office/powerpoint/2010/main" val="37022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BF32-B384-D390-60C3-6B43C6D5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00616"/>
            <a:ext cx="10922000" cy="19397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>
                <a:solidFill>
                  <a:srgbClr val="0C2D83"/>
                </a:solidFill>
                <a:latin typeface="Graphik Semibold" panose="020B0703030202060203" pitchFamily="34" charset="0"/>
              </a:rPr>
              <a:t>Just </a:t>
            </a:r>
            <a:r>
              <a:rPr lang="en-US" sz="3600" dirty="0">
                <a:solidFill>
                  <a:srgbClr val="0C2D83"/>
                </a:solidFill>
                <a:latin typeface="Graphik Semibold" panose="020B0703030202060203" pitchFamily="34" charset="0"/>
              </a:rPr>
              <a:t>o</a:t>
            </a:r>
            <a:r>
              <a:rPr lang="en-US" sz="3600">
                <a:solidFill>
                  <a:srgbClr val="0C2D83"/>
                </a:solidFill>
                <a:latin typeface="Graphik Semibold" panose="020B0703030202060203" pitchFamily="34" charset="0"/>
              </a:rPr>
              <a:t>ver </a:t>
            </a:r>
            <a:r>
              <a:rPr lang="en-US" sz="3600" dirty="0">
                <a:solidFill>
                  <a:srgbClr val="0C2D83"/>
                </a:solidFill>
                <a:latin typeface="Graphik Semibold" panose="020B0703030202060203" pitchFamily="34" charset="0"/>
              </a:rPr>
              <a:t>the past 5 years, Souper Bowl of Caring and the Tackle Hunger Movement has created over $37M for thousands of local food charities. Join us!</a:t>
            </a:r>
            <a:br>
              <a:rPr lang="en-US" sz="3600" dirty="0">
                <a:solidFill>
                  <a:srgbClr val="0C2D83"/>
                </a:solidFill>
                <a:latin typeface="Graphik Semibold" panose="020B0703030202060203" pitchFamily="34" charset="0"/>
              </a:rPr>
            </a:br>
            <a:r>
              <a:rPr lang="en-US" sz="3600" dirty="0">
                <a:solidFill>
                  <a:srgbClr val="0C2D83"/>
                </a:solidFill>
                <a:latin typeface="Graphik Semibold" panose="020B0703030202060203" pitchFamily="34" charset="0"/>
              </a:rPr>
              <a:t> </a:t>
            </a:r>
            <a:br>
              <a:rPr lang="en-US" sz="3600" dirty="0">
                <a:solidFill>
                  <a:srgbClr val="0C2D83"/>
                </a:solidFill>
                <a:latin typeface="Graphik Semibold" panose="020B0703030202060203" pitchFamily="34" charset="0"/>
              </a:rPr>
            </a:br>
            <a:br>
              <a:rPr lang="en-US" sz="3600" dirty="0">
                <a:solidFill>
                  <a:srgbClr val="0C2D83"/>
                </a:solidFill>
                <a:latin typeface="Graphik Semibold" panose="020B0703030202060203" pitchFamily="34" charset="0"/>
              </a:rPr>
            </a:br>
            <a:r>
              <a:rPr lang="en-US" sz="3600" dirty="0">
                <a:solidFill>
                  <a:srgbClr val="0C2D83"/>
                </a:solidFill>
                <a:latin typeface="Graphik Semibold" panose="020B0703030202060203" pitchFamily="34" charset="0"/>
              </a:rPr>
              <a:t>Let’s                                     together!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39B18-638A-C6BC-1C6F-2BCAF9EB6D0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494314" y="4103231"/>
            <a:ext cx="8170522" cy="21786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C2D83"/>
                </a:solidFill>
              </a:rPr>
              <a:t>Go to </a:t>
            </a:r>
            <a:r>
              <a:rPr lang="en-US" dirty="0">
                <a:solidFill>
                  <a:srgbClr val="0C2D83"/>
                </a:solidFill>
                <a:hlinkClick r:id="rId2"/>
              </a:rPr>
              <a:t>www.tacklehunger.org</a:t>
            </a:r>
            <a:r>
              <a:rPr lang="en-US" dirty="0">
                <a:solidFill>
                  <a:srgbClr val="0C2D83"/>
                </a:solidFill>
              </a:rPr>
              <a:t> to learn more about our campaigns that YOU can use to fundraise for your charity, to learn about the Tackle Hunger Map, or to donate to our work.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E1157-FB94-D9EC-D441-A239CF261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9715" y="2232416"/>
            <a:ext cx="2716652" cy="94976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3D567D2-FC65-1CA1-DD04-D85AFB726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45" y="1570480"/>
            <a:ext cx="1184351" cy="1729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8A3B06-9B83-01B7-EE41-0CE45A2D9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74642" y="2857873"/>
            <a:ext cx="3805305" cy="28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071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486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Graphik</vt:lpstr>
      <vt:lpstr>Graphik Bold</vt:lpstr>
      <vt:lpstr>Graphik Semibold</vt:lpstr>
      <vt:lpstr>Graphik-Medium</vt:lpstr>
      <vt:lpstr>Wingdings</vt:lpstr>
      <vt:lpstr>Office Theme</vt:lpstr>
      <vt:lpstr>PowerPoint Presentation</vt:lpstr>
      <vt:lpstr> At least 80K food charities large and small  *independent and part of Feeding America Network  More than 800 college and university campuses have food pantries operating  Thousands of school food pantries feed families everyday </vt:lpstr>
      <vt:lpstr>What if? 110M Super Bowl viewers gave just $1. (aka about 3 wings or 1 slice of pizza)   That is? 330M meals for those in need.  Close to eight meals for each food insecure American.                                                                                                                  </vt:lpstr>
      <vt:lpstr>Thousands of groups every year participate in programs of Tackle Hunger, especially our signature event, the Souper Bowl of Caring. </vt:lpstr>
      <vt:lpstr>The Tackle Hunger Challenge</vt:lpstr>
      <vt:lpstr>PowerPoint Presentation</vt:lpstr>
      <vt:lpstr>PowerPoint Presentation</vt:lpstr>
      <vt:lpstr>PowerPoint Presentation</vt:lpstr>
      <vt:lpstr>Just over the past 5 years, Souper Bowl of Caring and the Tackle Hunger Movement has created over $37M for thousands of local food charities. Join us!    Let’s                                     together!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GOAL: CREATE AWARENESS AND ACTION SO ALL FOOD CHARITIES HAVE CRITICAL RESOURCES  TO FEED THOSE IN NEED AT ALL TIMES.</dc:title>
  <dc:creator>Alison Reese</dc:creator>
  <cp:lastModifiedBy>Alison Reese</cp:lastModifiedBy>
  <cp:revision>16</cp:revision>
  <dcterms:created xsi:type="dcterms:W3CDTF">2022-06-22T17:22:19Z</dcterms:created>
  <dcterms:modified xsi:type="dcterms:W3CDTF">2022-11-09T18:09:01Z</dcterms:modified>
</cp:coreProperties>
</file>