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52"/>
  </p:notesMasterIdLst>
  <p:handoutMasterIdLst>
    <p:handoutMasterId r:id="rId53"/>
  </p:handoutMasterIdLst>
  <p:sldIdLst>
    <p:sldId id="280" r:id="rId5"/>
    <p:sldId id="274" r:id="rId6"/>
    <p:sldId id="328" r:id="rId7"/>
    <p:sldId id="612" r:id="rId8"/>
    <p:sldId id="277" r:id="rId9"/>
    <p:sldId id="614" r:id="rId10"/>
    <p:sldId id="662" r:id="rId11"/>
    <p:sldId id="616" r:id="rId12"/>
    <p:sldId id="618" r:id="rId13"/>
    <p:sldId id="619" r:id="rId14"/>
    <p:sldId id="570" r:id="rId15"/>
    <p:sldId id="620" r:id="rId16"/>
    <p:sldId id="621" r:id="rId17"/>
    <p:sldId id="622" r:id="rId18"/>
    <p:sldId id="563" r:id="rId19"/>
    <p:sldId id="663" r:id="rId20"/>
    <p:sldId id="664" r:id="rId21"/>
    <p:sldId id="627" r:id="rId22"/>
    <p:sldId id="258" r:id="rId23"/>
    <p:sldId id="658" r:id="rId24"/>
    <p:sldId id="659" r:id="rId25"/>
    <p:sldId id="660" r:id="rId26"/>
    <p:sldId id="661" r:id="rId27"/>
    <p:sldId id="593" r:id="rId28"/>
    <p:sldId id="629" r:id="rId29"/>
    <p:sldId id="630" r:id="rId30"/>
    <p:sldId id="631" r:id="rId31"/>
    <p:sldId id="656" r:id="rId32"/>
    <p:sldId id="636" r:id="rId33"/>
    <p:sldId id="637" r:id="rId34"/>
    <p:sldId id="657" r:id="rId35"/>
    <p:sldId id="640" r:id="rId36"/>
    <p:sldId id="641" r:id="rId37"/>
    <p:sldId id="642" r:id="rId38"/>
    <p:sldId id="643" r:id="rId39"/>
    <p:sldId id="644" r:id="rId40"/>
    <p:sldId id="645" r:id="rId41"/>
    <p:sldId id="596" r:id="rId42"/>
    <p:sldId id="646" r:id="rId43"/>
    <p:sldId id="652" r:id="rId44"/>
    <p:sldId id="648" r:id="rId45"/>
    <p:sldId id="651" r:id="rId46"/>
    <p:sldId id="653" r:id="rId47"/>
    <p:sldId id="654" r:id="rId48"/>
    <p:sldId id="590" r:id="rId49"/>
    <p:sldId id="434" r:id="rId50"/>
    <p:sldId id="591" r:id="rId51"/>
  </p:sldIdLst>
  <p:sldSz cx="12192000" cy="6858000"/>
  <p:notesSz cx="6797675" cy="9926638"/>
  <p:embeddedFontLst>
    <p:embeddedFont>
      <p:font typeface="Source Sans Pro" panose="020B0503030403020204" pitchFamily="34" charset="0"/>
      <p:regular r:id="rId54"/>
      <p:bold r:id="rId55"/>
      <p:italic r:id="rId56"/>
      <p:boldItalic r:id="rId57"/>
    </p:embeddedFont>
    <p:embeddedFont>
      <p:font typeface="Source Sans Pro Black" panose="020B0803030403020204" pitchFamily="34" charset="0"/>
      <p:bold r:id="rId58"/>
      <p:boldItalic r:id="rId59"/>
    </p:embeddedFont>
    <p:embeddedFont>
      <p:font typeface="Source Sans Pro Semibold" panose="020B0603030403020204" pitchFamily="34" charset="0"/>
      <p:bold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TT 2023-24" id="{76E16C41-0D50-4061-87DE-5690E67AC3FC}">
          <p14:sldIdLst>
            <p14:sldId id="280"/>
            <p14:sldId id="274"/>
            <p14:sldId id="328"/>
            <p14:sldId id="612"/>
            <p14:sldId id="277"/>
            <p14:sldId id="614"/>
            <p14:sldId id="662"/>
            <p14:sldId id="616"/>
            <p14:sldId id="618"/>
            <p14:sldId id="619"/>
            <p14:sldId id="570"/>
            <p14:sldId id="620"/>
            <p14:sldId id="621"/>
            <p14:sldId id="622"/>
            <p14:sldId id="563"/>
            <p14:sldId id="663"/>
            <p14:sldId id="664"/>
            <p14:sldId id="627"/>
            <p14:sldId id="258"/>
            <p14:sldId id="658"/>
            <p14:sldId id="659"/>
            <p14:sldId id="660"/>
            <p14:sldId id="661"/>
            <p14:sldId id="593"/>
            <p14:sldId id="629"/>
            <p14:sldId id="630"/>
            <p14:sldId id="631"/>
            <p14:sldId id="656"/>
            <p14:sldId id="636"/>
            <p14:sldId id="637"/>
            <p14:sldId id="657"/>
            <p14:sldId id="640"/>
            <p14:sldId id="641"/>
            <p14:sldId id="642"/>
            <p14:sldId id="643"/>
            <p14:sldId id="644"/>
            <p14:sldId id="645"/>
            <p14:sldId id="596"/>
            <p14:sldId id="646"/>
            <p14:sldId id="652"/>
            <p14:sldId id="648"/>
            <p14:sldId id="651"/>
            <p14:sldId id="653"/>
            <p14:sldId id="654"/>
            <p14:sldId id="590"/>
            <p14:sldId id="434"/>
            <p14:sldId id="5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524B7A-E885-888B-D4F3-1E86C7AD24F0}" name="Melanie Marshall" initials="MM" userId="S::MMarshall@aqa.org.uk::708b70d9-1710-48fd-8493-c2c531a5c82d" providerId="AD"/>
  <p188:author id="{70D7109E-0666-3224-0FCF-A8EB742E8F2F}" name="Grace Card" initials="GC" userId="S::GCard@aqa.org.uk::9a1d5003-ef6b-47ed-9778-b9eb1595794d" providerId="AD"/>
  <p188:author id="{57F76FAF-D376-608F-DBBB-B356611CE7CB}" name="Lisa Mooney" initials="LM" userId="S::LMooney@aqa.org.uk::6e56b556-4e61-4c80-84af-271bf444266a" providerId="AD"/>
  <p188:author id="{910845EF-5577-6F9E-F4F9-5114D689DD05}" name="Molly Jamieson" initials="MJ" userId="S::MJamieson@aqa.org.uk::e174b044-555d-4aa3-b0bb-8a12d5afd7bb" providerId="AD"/>
  <p188:author id="{C81918F6-EB10-FB5E-6364-1A9CB55F5402}" name="Damian Gent" initials="DG" userId="S::DGent@aqa.org.uk::71763ca6-2c4e-43da-a602-4905f9db79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ler, Jennifer" initials="OJ" lastIdx="3" clrIdx="0">
    <p:extLst>
      <p:ext uri="{19B8F6BF-5375-455C-9EA6-DF929625EA0E}">
        <p15:presenceInfo xmlns:p15="http://schemas.microsoft.com/office/powerpoint/2012/main" userId="S-1-5-21-1757981266-1078081533-725345543-1094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7BF"/>
    <a:srgbClr val="19D3C5"/>
    <a:srgbClr val="F5D0C5"/>
    <a:srgbClr val="C8194B"/>
    <a:srgbClr val="3713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930" autoAdjust="0"/>
  </p:normalViewPr>
  <p:slideViewPr>
    <p:cSldViewPr snapToGrid="0">
      <p:cViewPr varScale="1">
        <p:scale>
          <a:sx n="49" d="100"/>
          <a:sy n="49" d="100"/>
        </p:scale>
        <p:origin x="124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91C70-74B5-4430-9EF3-9783EDFF3E94}"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n-US"/>
        </a:p>
      </dgm:t>
    </dgm:pt>
    <dgm:pt modelId="{D077EF65-211D-4FF2-B8E9-11F45AD2B891}">
      <dgm:prSet/>
      <dgm:spPr>
        <a:solidFill>
          <a:srgbClr val="371376"/>
        </a:solidFill>
        <a:ln>
          <a:solidFill>
            <a:srgbClr val="371376"/>
          </a:solidFill>
        </a:ln>
        <a:effectLst/>
      </dgm:spPr>
      <dgm:t>
        <a:bodyPr/>
        <a:lstStyle/>
        <a:p>
          <a:r>
            <a:rPr lang="en-GB"/>
            <a:t>3.1</a:t>
          </a:r>
          <a:endParaRPr lang="en-US"/>
        </a:p>
      </dgm:t>
    </dgm:pt>
    <dgm:pt modelId="{155749D0-C3FD-4333-80B3-DE3AE2EEFA99}" type="parTrans" cxnId="{1EC1A74C-C03B-4246-AC38-F6460FF14673}">
      <dgm:prSet/>
      <dgm:spPr/>
      <dgm:t>
        <a:bodyPr/>
        <a:lstStyle/>
        <a:p>
          <a:endParaRPr lang="en-US"/>
        </a:p>
      </dgm:t>
    </dgm:pt>
    <dgm:pt modelId="{25B75091-2D90-449E-822E-7B1C9794360C}" type="sibTrans" cxnId="{1EC1A74C-C03B-4246-AC38-F6460FF14673}">
      <dgm:prSet/>
      <dgm:spPr/>
      <dgm:t>
        <a:bodyPr/>
        <a:lstStyle/>
        <a:p>
          <a:endParaRPr lang="en-US"/>
        </a:p>
      </dgm:t>
    </dgm:pt>
    <dgm:pt modelId="{1F8694B1-56BC-4ED0-9411-A2A734066712}">
      <dgm:prSet/>
      <dgm:spPr>
        <a:solidFill>
          <a:srgbClr val="371376"/>
        </a:solidFill>
        <a:ln>
          <a:solidFill>
            <a:srgbClr val="371376"/>
          </a:solidFill>
        </a:ln>
        <a:effectLst/>
      </dgm:spPr>
      <dgm:t>
        <a:bodyPr/>
        <a:lstStyle/>
        <a:p>
          <a:r>
            <a:rPr lang="en-GB"/>
            <a:t>3.2</a:t>
          </a:r>
          <a:endParaRPr lang="en-US"/>
        </a:p>
      </dgm:t>
    </dgm:pt>
    <dgm:pt modelId="{82744DE1-7A2F-4E1C-BEEB-AC351499DA21}" type="parTrans" cxnId="{26C17DBC-6C47-4386-987D-18EC5FADDC0F}">
      <dgm:prSet/>
      <dgm:spPr/>
      <dgm:t>
        <a:bodyPr/>
        <a:lstStyle/>
        <a:p>
          <a:endParaRPr lang="en-US"/>
        </a:p>
      </dgm:t>
    </dgm:pt>
    <dgm:pt modelId="{959CAC9A-B135-4493-80CA-164B1A4BF9E1}" type="sibTrans" cxnId="{26C17DBC-6C47-4386-987D-18EC5FADDC0F}">
      <dgm:prSet/>
      <dgm:spPr/>
      <dgm:t>
        <a:bodyPr/>
        <a:lstStyle/>
        <a:p>
          <a:endParaRPr lang="en-US"/>
        </a:p>
      </dgm:t>
    </dgm:pt>
    <dgm:pt modelId="{F7DFCCF7-AC9B-4CA9-9183-729FE5AE8E26}">
      <dgm:prSet/>
      <dgm:spPr>
        <a:solidFill>
          <a:srgbClr val="371376"/>
        </a:solidFill>
        <a:ln>
          <a:solidFill>
            <a:srgbClr val="371376"/>
          </a:solidFill>
        </a:ln>
        <a:effectLst/>
      </dgm:spPr>
      <dgm:t>
        <a:bodyPr/>
        <a:lstStyle/>
        <a:p>
          <a:r>
            <a:rPr lang="en-GB"/>
            <a:t>3.3</a:t>
          </a:r>
          <a:endParaRPr lang="en-US"/>
        </a:p>
      </dgm:t>
    </dgm:pt>
    <dgm:pt modelId="{3A31BC6B-3876-496F-B4D5-C370480994AA}" type="parTrans" cxnId="{22E97807-C628-499A-80F5-0DD400347E00}">
      <dgm:prSet/>
      <dgm:spPr/>
      <dgm:t>
        <a:bodyPr/>
        <a:lstStyle/>
        <a:p>
          <a:endParaRPr lang="en-US"/>
        </a:p>
      </dgm:t>
    </dgm:pt>
    <dgm:pt modelId="{1884D1AF-AA85-4387-9B49-8A9BDA937051}" type="sibTrans" cxnId="{22E97807-C628-499A-80F5-0DD400347E00}">
      <dgm:prSet/>
      <dgm:spPr/>
      <dgm:t>
        <a:bodyPr/>
        <a:lstStyle/>
        <a:p>
          <a:endParaRPr lang="en-US"/>
        </a:p>
      </dgm:t>
    </dgm:pt>
    <dgm:pt modelId="{C8DC472F-D9BC-43E6-A0E3-59D97D5466D9}">
      <dgm:prSet/>
      <dgm:spPr>
        <a:solidFill>
          <a:srgbClr val="371376"/>
        </a:solidFill>
        <a:ln>
          <a:solidFill>
            <a:srgbClr val="371376"/>
          </a:solidFill>
        </a:ln>
        <a:effectLst/>
      </dgm:spPr>
      <dgm:t>
        <a:bodyPr/>
        <a:lstStyle/>
        <a:p>
          <a:r>
            <a:rPr lang="en-GB"/>
            <a:t>3.4</a:t>
          </a:r>
          <a:endParaRPr lang="en-US"/>
        </a:p>
      </dgm:t>
    </dgm:pt>
    <dgm:pt modelId="{0DA93B2A-1DF2-40D3-A386-1E332AB1C6CD}" type="parTrans" cxnId="{B409D0D9-20B8-4CBD-9E39-796909B4DB67}">
      <dgm:prSet/>
      <dgm:spPr/>
      <dgm:t>
        <a:bodyPr/>
        <a:lstStyle/>
        <a:p>
          <a:endParaRPr lang="en-US"/>
        </a:p>
      </dgm:t>
    </dgm:pt>
    <dgm:pt modelId="{04ED8FC9-2ED5-4C05-8E0D-F953B7E1162F}" type="sibTrans" cxnId="{B409D0D9-20B8-4CBD-9E39-796909B4DB67}">
      <dgm:prSet/>
      <dgm:spPr/>
      <dgm:t>
        <a:bodyPr/>
        <a:lstStyle/>
        <a:p>
          <a:endParaRPr lang="en-US"/>
        </a:p>
      </dgm:t>
    </dgm:pt>
    <dgm:pt modelId="{674C4B62-E1E2-45E8-B915-F0A40AA2FCD8}">
      <dgm:prSet/>
      <dgm:spPr>
        <a:solidFill>
          <a:srgbClr val="371376"/>
        </a:solidFill>
        <a:ln>
          <a:solidFill>
            <a:srgbClr val="371376"/>
          </a:solidFill>
        </a:ln>
        <a:effectLst/>
      </dgm:spPr>
      <dgm:t>
        <a:bodyPr/>
        <a:lstStyle/>
        <a:p>
          <a:r>
            <a:rPr lang="en-GB"/>
            <a:t>3.5</a:t>
          </a:r>
          <a:endParaRPr lang="en-US"/>
        </a:p>
      </dgm:t>
    </dgm:pt>
    <dgm:pt modelId="{13985773-52EB-46AD-9DB6-B8D6ED541070}" type="parTrans" cxnId="{B2036674-B2EC-465B-9776-F0046C614782}">
      <dgm:prSet/>
      <dgm:spPr/>
      <dgm:t>
        <a:bodyPr/>
        <a:lstStyle/>
        <a:p>
          <a:endParaRPr lang="en-US"/>
        </a:p>
      </dgm:t>
    </dgm:pt>
    <dgm:pt modelId="{C656C942-F0F9-4CD1-B6D5-A52DAF9BA749}" type="sibTrans" cxnId="{B2036674-B2EC-465B-9776-F0046C614782}">
      <dgm:prSet/>
      <dgm:spPr/>
      <dgm:t>
        <a:bodyPr/>
        <a:lstStyle/>
        <a:p>
          <a:endParaRPr lang="en-US"/>
        </a:p>
      </dgm:t>
    </dgm:pt>
    <dgm:pt modelId="{D5E5ADB6-EE2F-463F-968F-3BA39F11FBDA}" type="pres">
      <dgm:prSet presAssocID="{EBE91C70-74B5-4430-9EF3-9783EDFF3E94}" presName="linear" presStyleCnt="0">
        <dgm:presLayoutVars>
          <dgm:dir/>
          <dgm:animLvl val="lvl"/>
          <dgm:resizeHandles val="exact"/>
        </dgm:presLayoutVars>
      </dgm:prSet>
      <dgm:spPr/>
    </dgm:pt>
    <dgm:pt modelId="{E0447B87-94E8-458F-A4D7-0AE4C8E4098D}" type="pres">
      <dgm:prSet presAssocID="{D077EF65-211D-4FF2-B8E9-11F45AD2B891}" presName="parentLin" presStyleCnt="0"/>
      <dgm:spPr/>
    </dgm:pt>
    <dgm:pt modelId="{A76711AE-46F6-4864-A027-A16CDA159C4B}" type="pres">
      <dgm:prSet presAssocID="{D077EF65-211D-4FF2-B8E9-11F45AD2B891}" presName="parentLeftMargin" presStyleLbl="node1" presStyleIdx="0" presStyleCnt="5"/>
      <dgm:spPr/>
    </dgm:pt>
    <dgm:pt modelId="{BD1DD79C-D4CB-4B54-98FD-8D5FEA01104D}" type="pres">
      <dgm:prSet presAssocID="{D077EF65-211D-4FF2-B8E9-11F45AD2B891}" presName="parentText" presStyleLbl="node1" presStyleIdx="0" presStyleCnt="5">
        <dgm:presLayoutVars>
          <dgm:chMax val="0"/>
          <dgm:bulletEnabled val="1"/>
        </dgm:presLayoutVars>
      </dgm:prSet>
      <dgm:spPr/>
    </dgm:pt>
    <dgm:pt modelId="{3AC8BA86-C710-4013-9F90-9A4F6F8D0A20}" type="pres">
      <dgm:prSet presAssocID="{D077EF65-211D-4FF2-B8E9-11F45AD2B891}" presName="negativeSpace" presStyleCnt="0"/>
      <dgm:spPr/>
    </dgm:pt>
    <dgm:pt modelId="{1FAB415D-A397-4ABE-8F01-A7FF1183CDD0}" type="pres">
      <dgm:prSet presAssocID="{D077EF65-211D-4FF2-B8E9-11F45AD2B891}" presName="childText" presStyleLbl="conFgAcc1" presStyleIdx="0" presStyleCnt="5" custLinFactNeighborY="-18803">
        <dgm:presLayoutVars>
          <dgm:bulletEnabled val="1"/>
        </dgm:presLayoutVars>
      </dgm:prSet>
      <dgm:spPr>
        <a:ln>
          <a:solidFill>
            <a:schemeClr val="tx2"/>
          </a:solidFill>
        </a:ln>
      </dgm:spPr>
    </dgm:pt>
    <dgm:pt modelId="{B7879020-A541-4F5F-9C7F-2CC0895E6D5A}" type="pres">
      <dgm:prSet presAssocID="{25B75091-2D90-449E-822E-7B1C9794360C}" presName="spaceBetweenRectangles" presStyleCnt="0"/>
      <dgm:spPr/>
    </dgm:pt>
    <dgm:pt modelId="{2BA0F5DF-2CD9-4EA9-91F8-944BBAC766B7}" type="pres">
      <dgm:prSet presAssocID="{1F8694B1-56BC-4ED0-9411-A2A734066712}" presName="parentLin" presStyleCnt="0"/>
      <dgm:spPr/>
    </dgm:pt>
    <dgm:pt modelId="{C2158564-96E3-43BB-A924-C616DE9CD0D4}" type="pres">
      <dgm:prSet presAssocID="{1F8694B1-56BC-4ED0-9411-A2A734066712}" presName="parentLeftMargin" presStyleLbl="node1" presStyleIdx="0" presStyleCnt="5"/>
      <dgm:spPr/>
    </dgm:pt>
    <dgm:pt modelId="{1DA3A401-6EC4-419B-99FB-546C332B9EDB}" type="pres">
      <dgm:prSet presAssocID="{1F8694B1-56BC-4ED0-9411-A2A734066712}" presName="parentText" presStyleLbl="node1" presStyleIdx="1" presStyleCnt="5">
        <dgm:presLayoutVars>
          <dgm:chMax val="0"/>
          <dgm:bulletEnabled val="1"/>
        </dgm:presLayoutVars>
      </dgm:prSet>
      <dgm:spPr/>
    </dgm:pt>
    <dgm:pt modelId="{8CFA375D-AD94-4261-9D6F-920C572782DE}" type="pres">
      <dgm:prSet presAssocID="{1F8694B1-56BC-4ED0-9411-A2A734066712}" presName="negativeSpace" presStyleCnt="0"/>
      <dgm:spPr/>
    </dgm:pt>
    <dgm:pt modelId="{97479933-970D-450E-9ECE-A2CD04D6E666}" type="pres">
      <dgm:prSet presAssocID="{1F8694B1-56BC-4ED0-9411-A2A734066712}" presName="childText" presStyleLbl="conFgAcc1" presStyleIdx="1" presStyleCnt="5" custLinFactNeighborY="-18803">
        <dgm:presLayoutVars>
          <dgm:bulletEnabled val="1"/>
        </dgm:presLayoutVars>
      </dgm:prSet>
      <dgm:spPr>
        <a:ln>
          <a:solidFill>
            <a:schemeClr val="tx2"/>
          </a:solidFill>
        </a:ln>
      </dgm:spPr>
    </dgm:pt>
    <dgm:pt modelId="{9369491E-7FF8-47A3-AD70-219CBA01892F}" type="pres">
      <dgm:prSet presAssocID="{959CAC9A-B135-4493-80CA-164B1A4BF9E1}" presName="spaceBetweenRectangles" presStyleCnt="0"/>
      <dgm:spPr/>
    </dgm:pt>
    <dgm:pt modelId="{BEDB8907-279B-4EA4-A3F5-777F29DA60CC}" type="pres">
      <dgm:prSet presAssocID="{F7DFCCF7-AC9B-4CA9-9183-729FE5AE8E26}" presName="parentLin" presStyleCnt="0"/>
      <dgm:spPr/>
    </dgm:pt>
    <dgm:pt modelId="{BAFC48C1-C456-46A7-A088-8C2EDC96E085}" type="pres">
      <dgm:prSet presAssocID="{F7DFCCF7-AC9B-4CA9-9183-729FE5AE8E26}" presName="parentLeftMargin" presStyleLbl="node1" presStyleIdx="1" presStyleCnt="5"/>
      <dgm:spPr/>
    </dgm:pt>
    <dgm:pt modelId="{3BDA615E-69BD-4B59-B3FB-BB90FA945567}" type="pres">
      <dgm:prSet presAssocID="{F7DFCCF7-AC9B-4CA9-9183-729FE5AE8E26}" presName="parentText" presStyleLbl="node1" presStyleIdx="2" presStyleCnt="5">
        <dgm:presLayoutVars>
          <dgm:chMax val="0"/>
          <dgm:bulletEnabled val="1"/>
        </dgm:presLayoutVars>
      </dgm:prSet>
      <dgm:spPr/>
    </dgm:pt>
    <dgm:pt modelId="{C8995D1C-5E59-4313-9442-E9B6BEAA7E79}" type="pres">
      <dgm:prSet presAssocID="{F7DFCCF7-AC9B-4CA9-9183-729FE5AE8E26}" presName="negativeSpace" presStyleCnt="0"/>
      <dgm:spPr/>
    </dgm:pt>
    <dgm:pt modelId="{42327CEB-73DF-4AC2-8C5D-EFFAA89D233E}" type="pres">
      <dgm:prSet presAssocID="{F7DFCCF7-AC9B-4CA9-9183-729FE5AE8E26}" presName="childText" presStyleLbl="conFgAcc1" presStyleIdx="2" presStyleCnt="5" custLinFactNeighborY="-18803">
        <dgm:presLayoutVars>
          <dgm:bulletEnabled val="1"/>
        </dgm:presLayoutVars>
      </dgm:prSet>
      <dgm:spPr>
        <a:ln>
          <a:solidFill>
            <a:schemeClr val="tx2"/>
          </a:solidFill>
        </a:ln>
      </dgm:spPr>
    </dgm:pt>
    <dgm:pt modelId="{DF220A7E-F4B9-47C0-8B48-483446B7BBFA}" type="pres">
      <dgm:prSet presAssocID="{1884D1AF-AA85-4387-9B49-8A9BDA937051}" presName="spaceBetweenRectangles" presStyleCnt="0"/>
      <dgm:spPr/>
    </dgm:pt>
    <dgm:pt modelId="{3004D71D-15D8-4F7F-A9A6-D30C018C7D99}" type="pres">
      <dgm:prSet presAssocID="{C8DC472F-D9BC-43E6-A0E3-59D97D5466D9}" presName="parentLin" presStyleCnt="0"/>
      <dgm:spPr/>
    </dgm:pt>
    <dgm:pt modelId="{B8412B98-D8C9-4F61-95CC-FC0132D8623F}" type="pres">
      <dgm:prSet presAssocID="{C8DC472F-D9BC-43E6-A0E3-59D97D5466D9}" presName="parentLeftMargin" presStyleLbl="node1" presStyleIdx="2" presStyleCnt="5"/>
      <dgm:spPr/>
    </dgm:pt>
    <dgm:pt modelId="{B7C3DCB3-B88C-4D79-B47C-8253AD500F79}" type="pres">
      <dgm:prSet presAssocID="{C8DC472F-D9BC-43E6-A0E3-59D97D5466D9}" presName="parentText" presStyleLbl="node1" presStyleIdx="3" presStyleCnt="5">
        <dgm:presLayoutVars>
          <dgm:chMax val="0"/>
          <dgm:bulletEnabled val="1"/>
        </dgm:presLayoutVars>
      </dgm:prSet>
      <dgm:spPr/>
    </dgm:pt>
    <dgm:pt modelId="{287FB043-1C07-46FD-8344-9C1E32FB3951}" type="pres">
      <dgm:prSet presAssocID="{C8DC472F-D9BC-43E6-A0E3-59D97D5466D9}" presName="negativeSpace" presStyleCnt="0"/>
      <dgm:spPr/>
    </dgm:pt>
    <dgm:pt modelId="{AB6A8D97-C685-48F4-A687-87ED3514189F}" type="pres">
      <dgm:prSet presAssocID="{C8DC472F-D9BC-43E6-A0E3-59D97D5466D9}" presName="childText" presStyleLbl="conFgAcc1" presStyleIdx="3" presStyleCnt="5" custLinFactNeighborY="-18803">
        <dgm:presLayoutVars>
          <dgm:bulletEnabled val="1"/>
        </dgm:presLayoutVars>
      </dgm:prSet>
      <dgm:spPr>
        <a:ln>
          <a:solidFill>
            <a:schemeClr val="tx2"/>
          </a:solidFill>
        </a:ln>
      </dgm:spPr>
    </dgm:pt>
    <dgm:pt modelId="{BCDD4879-7104-43E1-BCB7-6A33FB82C43F}" type="pres">
      <dgm:prSet presAssocID="{04ED8FC9-2ED5-4C05-8E0D-F953B7E1162F}" presName="spaceBetweenRectangles" presStyleCnt="0"/>
      <dgm:spPr/>
    </dgm:pt>
    <dgm:pt modelId="{66E99AEA-302B-4A20-905F-A17B61463D0F}" type="pres">
      <dgm:prSet presAssocID="{674C4B62-E1E2-45E8-B915-F0A40AA2FCD8}" presName="parentLin" presStyleCnt="0"/>
      <dgm:spPr/>
    </dgm:pt>
    <dgm:pt modelId="{49071036-D555-4986-B7C4-827517188E04}" type="pres">
      <dgm:prSet presAssocID="{674C4B62-E1E2-45E8-B915-F0A40AA2FCD8}" presName="parentLeftMargin" presStyleLbl="node1" presStyleIdx="3" presStyleCnt="5"/>
      <dgm:spPr/>
    </dgm:pt>
    <dgm:pt modelId="{4ECF9052-0F0A-4404-8BDC-FBDE29133DDC}" type="pres">
      <dgm:prSet presAssocID="{674C4B62-E1E2-45E8-B915-F0A40AA2FCD8}" presName="parentText" presStyleLbl="node1" presStyleIdx="4" presStyleCnt="5">
        <dgm:presLayoutVars>
          <dgm:chMax val="0"/>
          <dgm:bulletEnabled val="1"/>
        </dgm:presLayoutVars>
      </dgm:prSet>
      <dgm:spPr/>
    </dgm:pt>
    <dgm:pt modelId="{B5A9F13A-FDB5-4C51-B210-A0F0A35CB9AD}" type="pres">
      <dgm:prSet presAssocID="{674C4B62-E1E2-45E8-B915-F0A40AA2FCD8}" presName="negativeSpace" presStyleCnt="0"/>
      <dgm:spPr/>
    </dgm:pt>
    <dgm:pt modelId="{E7C77EFF-D48E-4170-86D3-57ABD666BF8E}" type="pres">
      <dgm:prSet presAssocID="{674C4B62-E1E2-45E8-B915-F0A40AA2FCD8}" presName="childText" presStyleLbl="conFgAcc1" presStyleIdx="4" presStyleCnt="5">
        <dgm:presLayoutVars>
          <dgm:bulletEnabled val="1"/>
        </dgm:presLayoutVars>
      </dgm:prSet>
      <dgm:spPr>
        <a:ln>
          <a:solidFill>
            <a:schemeClr val="tx2"/>
          </a:solidFill>
        </a:ln>
      </dgm:spPr>
    </dgm:pt>
  </dgm:ptLst>
  <dgm:cxnLst>
    <dgm:cxn modelId="{22E97807-C628-499A-80F5-0DD400347E00}" srcId="{EBE91C70-74B5-4430-9EF3-9783EDFF3E94}" destId="{F7DFCCF7-AC9B-4CA9-9183-729FE5AE8E26}" srcOrd="2" destOrd="0" parTransId="{3A31BC6B-3876-496F-B4D5-C370480994AA}" sibTransId="{1884D1AF-AA85-4387-9B49-8A9BDA937051}"/>
    <dgm:cxn modelId="{CEEE910A-D0A3-4700-AF54-E7D89C0D06D0}" type="presOf" srcId="{D077EF65-211D-4FF2-B8E9-11F45AD2B891}" destId="{A76711AE-46F6-4864-A027-A16CDA159C4B}" srcOrd="0" destOrd="0" presId="urn:microsoft.com/office/officeart/2005/8/layout/list1"/>
    <dgm:cxn modelId="{237E613C-3053-4794-9729-998221918E75}" type="presOf" srcId="{F7DFCCF7-AC9B-4CA9-9183-729FE5AE8E26}" destId="{3BDA615E-69BD-4B59-B3FB-BB90FA945567}" srcOrd="1" destOrd="0" presId="urn:microsoft.com/office/officeart/2005/8/layout/list1"/>
    <dgm:cxn modelId="{F5E1B33F-1648-4126-BEDC-090DCA50B0BF}" type="presOf" srcId="{674C4B62-E1E2-45E8-B915-F0A40AA2FCD8}" destId="{49071036-D555-4986-B7C4-827517188E04}" srcOrd="0" destOrd="0" presId="urn:microsoft.com/office/officeart/2005/8/layout/list1"/>
    <dgm:cxn modelId="{C2B76B44-1EE2-4E75-A246-E2A2E7E61238}" type="presOf" srcId="{C8DC472F-D9BC-43E6-A0E3-59D97D5466D9}" destId="{B8412B98-D8C9-4F61-95CC-FC0132D8623F}" srcOrd="0" destOrd="0" presId="urn:microsoft.com/office/officeart/2005/8/layout/list1"/>
    <dgm:cxn modelId="{34DF5045-ED46-4053-B500-9D9717BEA4CE}" type="presOf" srcId="{D077EF65-211D-4FF2-B8E9-11F45AD2B891}" destId="{BD1DD79C-D4CB-4B54-98FD-8D5FEA01104D}" srcOrd="1" destOrd="0" presId="urn:microsoft.com/office/officeart/2005/8/layout/list1"/>
    <dgm:cxn modelId="{37095066-053D-4794-BF11-D377DDC2F56A}" type="presOf" srcId="{674C4B62-E1E2-45E8-B915-F0A40AA2FCD8}" destId="{4ECF9052-0F0A-4404-8BDC-FBDE29133DDC}" srcOrd="1" destOrd="0" presId="urn:microsoft.com/office/officeart/2005/8/layout/list1"/>
    <dgm:cxn modelId="{1EC1A74C-C03B-4246-AC38-F6460FF14673}" srcId="{EBE91C70-74B5-4430-9EF3-9783EDFF3E94}" destId="{D077EF65-211D-4FF2-B8E9-11F45AD2B891}" srcOrd="0" destOrd="0" parTransId="{155749D0-C3FD-4333-80B3-DE3AE2EEFA99}" sibTransId="{25B75091-2D90-449E-822E-7B1C9794360C}"/>
    <dgm:cxn modelId="{AD7D4A70-A4FD-4094-8F2C-63E284AFF8A2}" type="presOf" srcId="{EBE91C70-74B5-4430-9EF3-9783EDFF3E94}" destId="{D5E5ADB6-EE2F-463F-968F-3BA39F11FBDA}" srcOrd="0" destOrd="0" presId="urn:microsoft.com/office/officeart/2005/8/layout/list1"/>
    <dgm:cxn modelId="{B2036674-B2EC-465B-9776-F0046C614782}" srcId="{EBE91C70-74B5-4430-9EF3-9783EDFF3E94}" destId="{674C4B62-E1E2-45E8-B915-F0A40AA2FCD8}" srcOrd="4" destOrd="0" parTransId="{13985773-52EB-46AD-9DB6-B8D6ED541070}" sibTransId="{C656C942-F0F9-4CD1-B6D5-A52DAF9BA749}"/>
    <dgm:cxn modelId="{94FAEAA9-0887-40F2-992E-B2FF9BFCBB26}" type="presOf" srcId="{C8DC472F-D9BC-43E6-A0E3-59D97D5466D9}" destId="{B7C3DCB3-B88C-4D79-B47C-8253AD500F79}" srcOrd="1" destOrd="0" presId="urn:microsoft.com/office/officeart/2005/8/layout/list1"/>
    <dgm:cxn modelId="{DA292CB9-A251-4392-AEC5-7669D8499CF6}" type="presOf" srcId="{1F8694B1-56BC-4ED0-9411-A2A734066712}" destId="{1DA3A401-6EC4-419B-99FB-546C332B9EDB}" srcOrd="1" destOrd="0" presId="urn:microsoft.com/office/officeart/2005/8/layout/list1"/>
    <dgm:cxn modelId="{26C17DBC-6C47-4386-987D-18EC5FADDC0F}" srcId="{EBE91C70-74B5-4430-9EF3-9783EDFF3E94}" destId="{1F8694B1-56BC-4ED0-9411-A2A734066712}" srcOrd="1" destOrd="0" parTransId="{82744DE1-7A2F-4E1C-BEEB-AC351499DA21}" sibTransId="{959CAC9A-B135-4493-80CA-164B1A4BF9E1}"/>
    <dgm:cxn modelId="{E97EC4BE-C5E7-4460-94CD-74D5C3D8DF34}" type="presOf" srcId="{1F8694B1-56BC-4ED0-9411-A2A734066712}" destId="{C2158564-96E3-43BB-A924-C616DE9CD0D4}" srcOrd="0" destOrd="0" presId="urn:microsoft.com/office/officeart/2005/8/layout/list1"/>
    <dgm:cxn modelId="{B409D0D9-20B8-4CBD-9E39-796909B4DB67}" srcId="{EBE91C70-74B5-4430-9EF3-9783EDFF3E94}" destId="{C8DC472F-D9BC-43E6-A0E3-59D97D5466D9}" srcOrd="3" destOrd="0" parTransId="{0DA93B2A-1DF2-40D3-A386-1E332AB1C6CD}" sibTransId="{04ED8FC9-2ED5-4C05-8E0D-F953B7E1162F}"/>
    <dgm:cxn modelId="{0F05F8FE-526A-44FC-BE5F-DB28D90E339D}" type="presOf" srcId="{F7DFCCF7-AC9B-4CA9-9183-729FE5AE8E26}" destId="{BAFC48C1-C456-46A7-A088-8C2EDC96E085}" srcOrd="0" destOrd="0" presId="urn:microsoft.com/office/officeart/2005/8/layout/list1"/>
    <dgm:cxn modelId="{A87B50F5-9CF8-40B0-8323-1D6470CC3929}" type="presParOf" srcId="{D5E5ADB6-EE2F-463F-968F-3BA39F11FBDA}" destId="{E0447B87-94E8-458F-A4D7-0AE4C8E4098D}" srcOrd="0" destOrd="0" presId="urn:microsoft.com/office/officeart/2005/8/layout/list1"/>
    <dgm:cxn modelId="{DF592F6D-DC23-435A-AA4E-EA2112533AA8}" type="presParOf" srcId="{E0447B87-94E8-458F-A4D7-0AE4C8E4098D}" destId="{A76711AE-46F6-4864-A027-A16CDA159C4B}" srcOrd="0" destOrd="0" presId="urn:microsoft.com/office/officeart/2005/8/layout/list1"/>
    <dgm:cxn modelId="{BFD531C7-3423-492C-B765-89F89540B3D1}" type="presParOf" srcId="{E0447B87-94E8-458F-A4D7-0AE4C8E4098D}" destId="{BD1DD79C-D4CB-4B54-98FD-8D5FEA01104D}" srcOrd="1" destOrd="0" presId="urn:microsoft.com/office/officeart/2005/8/layout/list1"/>
    <dgm:cxn modelId="{05DFF605-279C-4DC2-8DBA-24AD21DA4DCF}" type="presParOf" srcId="{D5E5ADB6-EE2F-463F-968F-3BA39F11FBDA}" destId="{3AC8BA86-C710-4013-9F90-9A4F6F8D0A20}" srcOrd="1" destOrd="0" presId="urn:microsoft.com/office/officeart/2005/8/layout/list1"/>
    <dgm:cxn modelId="{EED61E91-A882-414A-800E-250D839E7178}" type="presParOf" srcId="{D5E5ADB6-EE2F-463F-968F-3BA39F11FBDA}" destId="{1FAB415D-A397-4ABE-8F01-A7FF1183CDD0}" srcOrd="2" destOrd="0" presId="urn:microsoft.com/office/officeart/2005/8/layout/list1"/>
    <dgm:cxn modelId="{D2A2BDC5-4632-4949-8800-0F5D3E0201E8}" type="presParOf" srcId="{D5E5ADB6-EE2F-463F-968F-3BA39F11FBDA}" destId="{B7879020-A541-4F5F-9C7F-2CC0895E6D5A}" srcOrd="3" destOrd="0" presId="urn:microsoft.com/office/officeart/2005/8/layout/list1"/>
    <dgm:cxn modelId="{92D38BFB-348A-43EF-84E6-736D7AA1F32F}" type="presParOf" srcId="{D5E5ADB6-EE2F-463F-968F-3BA39F11FBDA}" destId="{2BA0F5DF-2CD9-4EA9-91F8-944BBAC766B7}" srcOrd="4" destOrd="0" presId="urn:microsoft.com/office/officeart/2005/8/layout/list1"/>
    <dgm:cxn modelId="{0B02436E-EA56-434C-A36C-52E9C1695558}" type="presParOf" srcId="{2BA0F5DF-2CD9-4EA9-91F8-944BBAC766B7}" destId="{C2158564-96E3-43BB-A924-C616DE9CD0D4}" srcOrd="0" destOrd="0" presId="urn:microsoft.com/office/officeart/2005/8/layout/list1"/>
    <dgm:cxn modelId="{BA7049BE-3948-4D23-803D-EF4B76FDEC6E}" type="presParOf" srcId="{2BA0F5DF-2CD9-4EA9-91F8-944BBAC766B7}" destId="{1DA3A401-6EC4-419B-99FB-546C332B9EDB}" srcOrd="1" destOrd="0" presId="urn:microsoft.com/office/officeart/2005/8/layout/list1"/>
    <dgm:cxn modelId="{5751B647-6906-4286-B933-8DB49ED0BF54}" type="presParOf" srcId="{D5E5ADB6-EE2F-463F-968F-3BA39F11FBDA}" destId="{8CFA375D-AD94-4261-9D6F-920C572782DE}" srcOrd="5" destOrd="0" presId="urn:microsoft.com/office/officeart/2005/8/layout/list1"/>
    <dgm:cxn modelId="{617102F8-0C59-4A29-9104-F0261F8A0420}" type="presParOf" srcId="{D5E5ADB6-EE2F-463F-968F-3BA39F11FBDA}" destId="{97479933-970D-450E-9ECE-A2CD04D6E666}" srcOrd="6" destOrd="0" presId="urn:microsoft.com/office/officeart/2005/8/layout/list1"/>
    <dgm:cxn modelId="{A17898A7-0939-4789-80E6-9C08E8C571CE}" type="presParOf" srcId="{D5E5ADB6-EE2F-463F-968F-3BA39F11FBDA}" destId="{9369491E-7FF8-47A3-AD70-219CBA01892F}" srcOrd="7" destOrd="0" presId="urn:microsoft.com/office/officeart/2005/8/layout/list1"/>
    <dgm:cxn modelId="{BC26AC79-31A5-4BC7-A742-0E88011DB41B}" type="presParOf" srcId="{D5E5ADB6-EE2F-463F-968F-3BA39F11FBDA}" destId="{BEDB8907-279B-4EA4-A3F5-777F29DA60CC}" srcOrd="8" destOrd="0" presId="urn:microsoft.com/office/officeart/2005/8/layout/list1"/>
    <dgm:cxn modelId="{EE5F9AC3-AEB6-4B4F-82C3-CCAFDB3A7949}" type="presParOf" srcId="{BEDB8907-279B-4EA4-A3F5-777F29DA60CC}" destId="{BAFC48C1-C456-46A7-A088-8C2EDC96E085}" srcOrd="0" destOrd="0" presId="urn:microsoft.com/office/officeart/2005/8/layout/list1"/>
    <dgm:cxn modelId="{C4154901-01AC-4768-926E-7AF617BDD8CE}" type="presParOf" srcId="{BEDB8907-279B-4EA4-A3F5-777F29DA60CC}" destId="{3BDA615E-69BD-4B59-B3FB-BB90FA945567}" srcOrd="1" destOrd="0" presId="urn:microsoft.com/office/officeart/2005/8/layout/list1"/>
    <dgm:cxn modelId="{3BB9C80C-D54C-46BE-9D69-D00A00C010ED}" type="presParOf" srcId="{D5E5ADB6-EE2F-463F-968F-3BA39F11FBDA}" destId="{C8995D1C-5E59-4313-9442-E9B6BEAA7E79}" srcOrd="9" destOrd="0" presId="urn:microsoft.com/office/officeart/2005/8/layout/list1"/>
    <dgm:cxn modelId="{C24B048E-BA8F-41FC-9E36-742264BCE7B6}" type="presParOf" srcId="{D5E5ADB6-EE2F-463F-968F-3BA39F11FBDA}" destId="{42327CEB-73DF-4AC2-8C5D-EFFAA89D233E}" srcOrd="10" destOrd="0" presId="urn:microsoft.com/office/officeart/2005/8/layout/list1"/>
    <dgm:cxn modelId="{A31CF4CE-608A-4F80-90BB-0567700CC2A9}" type="presParOf" srcId="{D5E5ADB6-EE2F-463F-968F-3BA39F11FBDA}" destId="{DF220A7E-F4B9-47C0-8B48-483446B7BBFA}" srcOrd="11" destOrd="0" presId="urn:microsoft.com/office/officeart/2005/8/layout/list1"/>
    <dgm:cxn modelId="{D712217E-40E7-445D-808A-BA2F2DEA2E28}" type="presParOf" srcId="{D5E5ADB6-EE2F-463F-968F-3BA39F11FBDA}" destId="{3004D71D-15D8-4F7F-A9A6-D30C018C7D99}" srcOrd="12" destOrd="0" presId="urn:microsoft.com/office/officeart/2005/8/layout/list1"/>
    <dgm:cxn modelId="{5300A78C-3275-4D8D-A9B3-0724B784ABA1}" type="presParOf" srcId="{3004D71D-15D8-4F7F-A9A6-D30C018C7D99}" destId="{B8412B98-D8C9-4F61-95CC-FC0132D8623F}" srcOrd="0" destOrd="0" presId="urn:microsoft.com/office/officeart/2005/8/layout/list1"/>
    <dgm:cxn modelId="{0C8B2AE8-1B07-410B-87A5-350BAC90F880}" type="presParOf" srcId="{3004D71D-15D8-4F7F-A9A6-D30C018C7D99}" destId="{B7C3DCB3-B88C-4D79-B47C-8253AD500F79}" srcOrd="1" destOrd="0" presId="urn:microsoft.com/office/officeart/2005/8/layout/list1"/>
    <dgm:cxn modelId="{2042C7B0-7025-4910-9A66-ACECBC5DEF98}" type="presParOf" srcId="{D5E5ADB6-EE2F-463F-968F-3BA39F11FBDA}" destId="{287FB043-1C07-46FD-8344-9C1E32FB3951}" srcOrd="13" destOrd="0" presId="urn:microsoft.com/office/officeart/2005/8/layout/list1"/>
    <dgm:cxn modelId="{D6A4B29A-6539-4457-8FC4-689D8B627D6A}" type="presParOf" srcId="{D5E5ADB6-EE2F-463F-968F-3BA39F11FBDA}" destId="{AB6A8D97-C685-48F4-A687-87ED3514189F}" srcOrd="14" destOrd="0" presId="urn:microsoft.com/office/officeart/2005/8/layout/list1"/>
    <dgm:cxn modelId="{BF08716E-0B2D-48AC-B313-0B8F60D33667}" type="presParOf" srcId="{D5E5ADB6-EE2F-463F-968F-3BA39F11FBDA}" destId="{BCDD4879-7104-43E1-BCB7-6A33FB82C43F}" srcOrd="15" destOrd="0" presId="urn:microsoft.com/office/officeart/2005/8/layout/list1"/>
    <dgm:cxn modelId="{32B08BC6-D9CF-4DEA-BD49-988019F64A96}" type="presParOf" srcId="{D5E5ADB6-EE2F-463F-968F-3BA39F11FBDA}" destId="{66E99AEA-302B-4A20-905F-A17B61463D0F}" srcOrd="16" destOrd="0" presId="urn:microsoft.com/office/officeart/2005/8/layout/list1"/>
    <dgm:cxn modelId="{011DB1C6-995E-4C7E-AC7B-F10EE3BA163C}" type="presParOf" srcId="{66E99AEA-302B-4A20-905F-A17B61463D0F}" destId="{49071036-D555-4986-B7C4-827517188E04}" srcOrd="0" destOrd="0" presId="urn:microsoft.com/office/officeart/2005/8/layout/list1"/>
    <dgm:cxn modelId="{4709A908-BEF4-41D5-A11E-7DB1D42C053B}" type="presParOf" srcId="{66E99AEA-302B-4A20-905F-A17B61463D0F}" destId="{4ECF9052-0F0A-4404-8BDC-FBDE29133DDC}" srcOrd="1" destOrd="0" presId="urn:microsoft.com/office/officeart/2005/8/layout/list1"/>
    <dgm:cxn modelId="{D3101090-20C1-4CD5-9E2C-3DC991EDD4B7}" type="presParOf" srcId="{D5E5ADB6-EE2F-463F-968F-3BA39F11FBDA}" destId="{B5A9F13A-FDB5-4C51-B210-A0F0A35CB9AD}" srcOrd="17" destOrd="0" presId="urn:microsoft.com/office/officeart/2005/8/layout/list1"/>
    <dgm:cxn modelId="{7F6BE58D-0764-48C6-978A-25DF0AD7D6B9}" type="presParOf" srcId="{D5E5ADB6-EE2F-463F-968F-3BA39F11FBDA}" destId="{E7C77EFF-D48E-4170-86D3-57ABD666BF8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B415D-A397-4ABE-8F01-A7FF1183CDD0}">
      <dsp:nvSpPr>
        <dsp:cNvPr id="0" name=""/>
        <dsp:cNvSpPr/>
      </dsp:nvSpPr>
      <dsp:spPr>
        <a:xfrm>
          <a:off x="0" y="361250"/>
          <a:ext cx="8045200" cy="478800"/>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2">
          <a:scrgbClr r="0" g="0" b="0"/>
        </a:effectRef>
        <a:fontRef idx="minor"/>
      </dsp:style>
    </dsp:sp>
    <dsp:sp modelId="{BD1DD79C-D4CB-4B54-98FD-8D5FEA01104D}">
      <dsp:nvSpPr>
        <dsp:cNvPr id="0" name=""/>
        <dsp:cNvSpPr/>
      </dsp:nvSpPr>
      <dsp:spPr>
        <a:xfrm>
          <a:off x="402260" y="100102"/>
          <a:ext cx="5631640" cy="560880"/>
        </a:xfrm>
        <a:prstGeom prst="roundRect">
          <a:avLst/>
        </a:prstGeom>
        <a:solidFill>
          <a:srgbClr val="371376"/>
        </a:solidFill>
        <a:ln>
          <a:solidFill>
            <a:srgbClr val="371376"/>
          </a:solidFill>
        </a:ln>
        <a:effectLst/>
      </dsp:spPr>
      <dsp:style>
        <a:lnRef idx="0">
          <a:scrgbClr r="0" g="0" b="0"/>
        </a:lnRef>
        <a:fillRef idx="3">
          <a:scrgbClr r="0" g="0" b="0"/>
        </a:fillRef>
        <a:effectRef idx="3">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a:t>3.1</a:t>
          </a:r>
          <a:endParaRPr lang="en-US" sz="1900" kern="1200"/>
        </a:p>
      </dsp:txBody>
      <dsp:txXfrm>
        <a:off x="429640" y="127482"/>
        <a:ext cx="5576880" cy="506120"/>
      </dsp:txXfrm>
    </dsp:sp>
    <dsp:sp modelId="{97479933-970D-450E-9ECE-A2CD04D6E666}">
      <dsp:nvSpPr>
        <dsp:cNvPr id="0" name=""/>
        <dsp:cNvSpPr/>
      </dsp:nvSpPr>
      <dsp:spPr>
        <a:xfrm>
          <a:off x="0" y="1223090"/>
          <a:ext cx="8045200" cy="478800"/>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2">
          <a:scrgbClr r="0" g="0" b="0"/>
        </a:effectRef>
        <a:fontRef idx="minor"/>
      </dsp:style>
    </dsp:sp>
    <dsp:sp modelId="{1DA3A401-6EC4-419B-99FB-546C332B9EDB}">
      <dsp:nvSpPr>
        <dsp:cNvPr id="0" name=""/>
        <dsp:cNvSpPr/>
      </dsp:nvSpPr>
      <dsp:spPr>
        <a:xfrm>
          <a:off x="402260" y="961942"/>
          <a:ext cx="5631640" cy="560880"/>
        </a:xfrm>
        <a:prstGeom prst="roundRect">
          <a:avLst/>
        </a:prstGeom>
        <a:solidFill>
          <a:srgbClr val="371376"/>
        </a:solidFill>
        <a:ln>
          <a:solidFill>
            <a:srgbClr val="371376"/>
          </a:solidFill>
        </a:ln>
        <a:effectLst/>
      </dsp:spPr>
      <dsp:style>
        <a:lnRef idx="0">
          <a:scrgbClr r="0" g="0" b="0"/>
        </a:lnRef>
        <a:fillRef idx="3">
          <a:scrgbClr r="0" g="0" b="0"/>
        </a:fillRef>
        <a:effectRef idx="3">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a:t>3.2</a:t>
          </a:r>
          <a:endParaRPr lang="en-US" sz="1900" kern="1200"/>
        </a:p>
      </dsp:txBody>
      <dsp:txXfrm>
        <a:off x="429640" y="989322"/>
        <a:ext cx="5576880" cy="506120"/>
      </dsp:txXfrm>
    </dsp:sp>
    <dsp:sp modelId="{42327CEB-73DF-4AC2-8C5D-EFFAA89D233E}">
      <dsp:nvSpPr>
        <dsp:cNvPr id="0" name=""/>
        <dsp:cNvSpPr/>
      </dsp:nvSpPr>
      <dsp:spPr>
        <a:xfrm>
          <a:off x="0" y="2084930"/>
          <a:ext cx="8045200" cy="478800"/>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2">
          <a:scrgbClr r="0" g="0" b="0"/>
        </a:effectRef>
        <a:fontRef idx="minor"/>
      </dsp:style>
    </dsp:sp>
    <dsp:sp modelId="{3BDA615E-69BD-4B59-B3FB-BB90FA945567}">
      <dsp:nvSpPr>
        <dsp:cNvPr id="0" name=""/>
        <dsp:cNvSpPr/>
      </dsp:nvSpPr>
      <dsp:spPr>
        <a:xfrm>
          <a:off x="402260" y="1823782"/>
          <a:ext cx="5631640" cy="560880"/>
        </a:xfrm>
        <a:prstGeom prst="roundRect">
          <a:avLst/>
        </a:prstGeom>
        <a:solidFill>
          <a:srgbClr val="371376"/>
        </a:solidFill>
        <a:ln>
          <a:solidFill>
            <a:srgbClr val="371376"/>
          </a:solidFill>
        </a:ln>
        <a:effectLst/>
      </dsp:spPr>
      <dsp:style>
        <a:lnRef idx="0">
          <a:scrgbClr r="0" g="0" b="0"/>
        </a:lnRef>
        <a:fillRef idx="3">
          <a:scrgbClr r="0" g="0" b="0"/>
        </a:fillRef>
        <a:effectRef idx="3">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a:t>3.3</a:t>
          </a:r>
          <a:endParaRPr lang="en-US" sz="1900" kern="1200"/>
        </a:p>
      </dsp:txBody>
      <dsp:txXfrm>
        <a:off x="429640" y="1851162"/>
        <a:ext cx="5576880" cy="506120"/>
      </dsp:txXfrm>
    </dsp:sp>
    <dsp:sp modelId="{AB6A8D97-C685-48F4-A687-87ED3514189F}">
      <dsp:nvSpPr>
        <dsp:cNvPr id="0" name=""/>
        <dsp:cNvSpPr/>
      </dsp:nvSpPr>
      <dsp:spPr>
        <a:xfrm>
          <a:off x="0" y="2946770"/>
          <a:ext cx="8045200" cy="478800"/>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2">
          <a:scrgbClr r="0" g="0" b="0"/>
        </a:effectRef>
        <a:fontRef idx="minor"/>
      </dsp:style>
    </dsp:sp>
    <dsp:sp modelId="{B7C3DCB3-B88C-4D79-B47C-8253AD500F79}">
      <dsp:nvSpPr>
        <dsp:cNvPr id="0" name=""/>
        <dsp:cNvSpPr/>
      </dsp:nvSpPr>
      <dsp:spPr>
        <a:xfrm>
          <a:off x="402260" y="2685622"/>
          <a:ext cx="5631640" cy="560880"/>
        </a:xfrm>
        <a:prstGeom prst="roundRect">
          <a:avLst/>
        </a:prstGeom>
        <a:solidFill>
          <a:srgbClr val="371376"/>
        </a:solidFill>
        <a:ln>
          <a:solidFill>
            <a:srgbClr val="371376"/>
          </a:solidFill>
        </a:ln>
        <a:effectLst/>
      </dsp:spPr>
      <dsp:style>
        <a:lnRef idx="0">
          <a:scrgbClr r="0" g="0" b="0"/>
        </a:lnRef>
        <a:fillRef idx="3">
          <a:scrgbClr r="0" g="0" b="0"/>
        </a:fillRef>
        <a:effectRef idx="3">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a:t>3.4</a:t>
          </a:r>
          <a:endParaRPr lang="en-US" sz="1900" kern="1200"/>
        </a:p>
      </dsp:txBody>
      <dsp:txXfrm>
        <a:off x="429640" y="2713002"/>
        <a:ext cx="5576880" cy="506120"/>
      </dsp:txXfrm>
    </dsp:sp>
    <dsp:sp modelId="{E7C77EFF-D48E-4170-86D3-57ABD666BF8E}">
      <dsp:nvSpPr>
        <dsp:cNvPr id="0" name=""/>
        <dsp:cNvSpPr/>
      </dsp:nvSpPr>
      <dsp:spPr>
        <a:xfrm>
          <a:off x="0" y="3827902"/>
          <a:ext cx="8045200" cy="478800"/>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2">
          <a:scrgbClr r="0" g="0" b="0"/>
        </a:effectRef>
        <a:fontRef idx="minor"/>
      </dsp:style>
    </dsp:sp>
    <dsp:sp modelId="{4ECF9052-0F0A-4404-8BDC-FBDE29133DDC}">
      <dsp:nvSpPr>
        <dsp:cNvPr id="0" name=""/>
        <dsp:cNvSpPr/>
      </dsp:nvSpPr>
      <dsp:spPr>
        <a:xfrm>
          <a:off x="402260" y="3547462"/>
          <a:ext cx="5631640" cy="560880"/>
        </a:xfrm>
        <a:prstGeom prst="roundRect">
          <a:avLst/>
        </a:prstGeom>
        <a:solidFill>
          <a:srgbClr val="371376"/>
        </a:solidFill>
        <a:ln>
          <a:solidFill>
            <a:srgbClr val="371376"/>
          </a:solidFill>
        </a:ln>
        <a:effectLst/>
      </dsp:spPr>
      <dsp:style>
        <a:lnRef idx="0">
          <a:scrgbClr r="0" g="0" b="0"/>
        </a:lnRef>
        <a:fillRef idx="3">
          <a:scrgbClr r="0" g="0" b="0"/>
        </a:fillRef>
        <a:effectRef idx="3">
          <a:scrgbClr r="0" g="0" b="0"/>
        </a:effectRef>
        <a:fontRef idx="minor">
          <a:schemeClr val="lt1"/>
        </a:fontRef>
      </dsp:style>
      <dsp:txBody>
        <a:bodyPr spcFirstLastPara="0" vert="horz" wrap="square" lIns="212863" tIns="0" rIns="212863" bIns="0" numCol="1" spcCol="1270" anchor="ctr" anchorCtr="0">
          <a:noAutofit/>
        </a:bodyPr>
        <a:lstStyle/>
        <a:p>
          <a:pPr marL="0" lvl="0" indent="0" algn="l" defTabSz="844550">
            <a:lnSpc>
              <a:spcPct val="90000"/>
            </a:lnSpc>
            <a:spcBef>
              <a:spcPct val="0"/>
            </a:spcBef>
            <a:spcAft>
              <a:spcPct val="35000"/>
            </a:spcAft>
            <a:buNone/>
          </a:pPr>
          <a:r>
            <a:rPr lang="en-GB" sz="1900" kern="1200"/>
            <a:t>3.5</a:t>
          </a:r>
          <a:endParaRPr lang="en-US" sz="1900" kern="1200"/>
        </a:p>
      </dsp:txBody>
      <dsp:txXfrm>
        <a:off x="429640" y="3574842"/>
        <a:ext cx="557688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29657-014D-3317-3E83-ED6C30B2022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954D0C-3B2B-3F35-5457-CF5F87570C8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endParaRPr lang="en-GB"/>
          </a:p>
        </p:txBody>
      </p:sp>
      <p:sp>
        <p:nvSpPr>
          <p:cNvPr id="4" name="Footer Placeholder 3">
            <a:extLst>
              <a:ext uri="{FF2B5EF4-FFF2-40B4-BE49-F238E27FC236}">
                <a16:creationId xmlns:a16="http://schemas.microsoft.com/office/drawing/2014/main" id="{C610BE09-20FE-19B1-DE6C-8737CBFE44A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F200E1-C5F9-CBCC-C714-29A02743D55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3B22F2C-890D-45D1-BA5B-8CE9ABBBD045}" type="slidenum">
              <a:rPr lang="en-GB" smtClean="0"/>
              <a:t>‹#›</a:t>
            </a:fld>
            <a:endParaRPr lang="en-GB"/>
          </a:p>
        </p:txBody>
      </p:sp>
    </p:spTree>
    <p:extLst>
      <p:ext uri="{BB962C8B-B14F-4D97-AF65-F5344CB8AC3E}">
        <p14:creationId xmlns:p14="http://schemas.microsoft.com/office/powerpoint/2010/main" val="10488598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C40DE1A-D26C-4BF3-92F9-DBA57D06CF9D}" type="slidenum">
              <a:rPr lang="en-GB" smtClean="0"/>
              <a:t>‹#›</a:t>
            </a:fld>
            <a:endParaRPr lang="en-GB"/>
          </a:p>
        </p:txBody>
      </p:sp>
    </p:spTree>
    <p:extLst>
      <p:ext uri="{BB962C8B-B14F-4D97-AF65-F5344CB8AC3E}">
        <p14:creationId xmlns:p14="http://schemas.microsoft.com/office/powerpoint/2010/main" val="370937167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a:t>
            </a:fld>
            <a:endParaRPr lang="en-GB"/>
          </a:p>
        </p:txBody>
      </p:sp>
      <p:sp>
        <p:nvSpPr>
          <p:cNvPr id="5" name="Date Placeholder 4">
            <a:extLst>
              <a:ext uri="{FF2B5EF4-FFF2-40B4-BE49-F238E27FC236}">
                <a16:creationId xmlns:a16="http://schemas.microsoft.com/office/drawing/2014/main" id="{CC6D99CB-1C60-ACA8-780F-04D29AC7EE6E}"/>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007472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turn to any page in the specification for examples of WS, AT, MS and RPs. The content is presented in two columns, the first is Subject Knowledge and the 2</a:t>
            </a:r>
            <a:r>
              <a:rPr lang="en-GB" baseline="30000" dirty="0"/>
              <a:t>nd</a:t>
            </a:r>
            <a:r>
              <a:rPr lang="en-GB" dirty="0"/>
              <a:t> is key opportunities for skills development. </a:t>
            </a:r>
          </a:p>
          <a:p>
            <a:r>
              <a:rPr lang="en-GB" dirty="0"/>
              <a:t>The content is organised into a series of sub-headings with specification point numbering. </a:t>
            </a:r>
          </a:p>
        </p:txBody>
      </p:sp>
      <p:sp>
        <p:nvSpPr>
          <p:cNvPr id="4" name="Slide Number Placeholder 3"/>
          <p:cNvSpPr>
            <a:spLocks noGrp="1"/>
          </p:cNvSpPr>
          <p:nvPr>
            <p:ph type="sldNum" sz="quarter" idx="5"/>
          </p:nvPr>
        </p:nvSpPr>
        <p:spPr/>
        <p:txBody>
          <a:bodyPr/>
          <a:lstStyle/>
          <a:p>
            <a:fld id="{3C40DE1A-D26C-4BF3-92F9-DBA57D06CF9D}" type="slidenum">
              <a:rPr lang="en-GB" smtClean="0"/>
              <a:t>10</a:t>
            </a:fld>
            <a:endParaRPr lang="en-GB"/>
          </a:p>
        </p:txBody>
      </p:sp>
      <p:sp>
        <p:nvSpPr>
          <p:cNvPr id="5" name="Date Placeholder 4">
            <a:extLst>
              <a:ext uri="{FF2B5EF4-FFF2-40B4-BE49-F238E27FC236}">
                <a16:creationId xmlns:a16="http://schemas.microsoft.com/office/drawing/2014/main" id="{0EFC33BA-95A1-6814-A93D-CD97DE3E3A9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28097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6 papers for Trilogy. Papers are available at two tiers – Foundation tier covers grades 1 to 5, and Higher tier covers grades 4 to 9. Students must sit all the papers for a qualification at the same tier.</a:t>
            </a:r>
          </a:p>
          <a:p>
            <a:endParaRPr lang="en-GB"/>
          </a:p>
          <a:p>
            <a:r>
              <a:rPr lang="en-GB"/>
              <a:t>Content can be taught in any order as exams are terminal. Some schools teach all of P1 in year 10 to be able to use the previous years papers as mocks but, if a department have a preferred sequence, that is also fine. </a:t>
            </a:r>
          </a:p>
          <a:p>
            <a:r>
              <a:rPr lang="en-GB"/>
              <a:t>Mocks can be adapted or made with </a:t>
            </a:r>
            <a:r>
              <a:rPr lang="en-GB" err="1"/>
              <a:t>ExamPro</a:t>
            </a:r>
            <a:r>
              <a:rPr lang="en-GB"/>
              <a:t> to suit your teaching order. </a:t>
            </a:r>
          </a:p>
          <a:p>
            <a:r>
              <a:rPr lang="en-GB"/>
              <a:t>Scheduling mock exams is usually done at a whole school level.</a:t>
            </a:r>
          </a:p>
          <a:p>
            <a:r>
              <a:rPr lang="en-GB"/>
              <a:t>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256521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12</a:t>
            </a:fld>
            <a:endParaRPr lang="en-GB"/>
          </a:p>
        </p:txBody>
      </p:sp>
      <p:sp>
        <p:nvSpPr>
          <p:cNvPr id="5" name="Date Placeholder 4">
            <a:extLst>
              <a:ext uri="{FF2B5EF4-FFF2-40B4-BE49-F238E27FC236}">
                <a16:creationId xmlns:a16="http://schemas.microsoft.com/office/drawing/2014/main" id="{9E35F0DB-0D4C-9ECE-8D78-77265BE8E2A1}"/>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851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Discussion Point</a:t>
            </a:r>
          </a:p>
          <a:p>
            <a:endParaRPr lang="en-GB"/>
          </a:p>
          <a:p>
            <a:r>
              <a:rPr lang="en-GB"/>
              <a:t>Questions On slide</a:t>
            </a:r>
          </a:p>
          <a:p>
            <a:endParaRPr lang="en-GB" b="1"/>
          </a:p>
          <a:p>
            <a:r>
              <a:rPr lang="en-GB" b="1"/>
              <a:t>Feedback</a:t>
            </a:r>
            <a:r>
              <a:rPr lang="en-GB"/>
              <a:t> on next couple slides</a:t>
            </a:r>
          </a:p>
        </p:txBody>
      </p:sp>
      <p:sp>
        <p:nvSpPr>
          <p:cNvPr id="4" name="Slide Number Placeholder 3"/>
          <p:cNvSpPr>
            <a:spLocks noGrp="1"/>
          </p:cNvSpPr>
          <p:nvPr>
            <p:ph type="sldNum" sz="quarter" idx="5"/>
          </p:nvPr>
        </p:nvSpPr>
        <p:spPr/>
        <p:txBody>
          <a:bodyPr/>
          <a:lstStyle/>
          <a:p>
            <a:fld id="{3C40DE1A-D26C-4BF3-92F9-DBA57D06CF9D}" type="slidenum">
              <a:rPr lang="en-GB" smtClean="0"/>
              <a:t>13</a:t>
            </a:fld>
            <a:endParaRPr lang="en-GB"/>
          </a:p>
        </p:txBody>
      </p:sp>
      <p:sp>
        <p:nvSpPr>
          <p:cNvPr id="5" name="Date Placeholder 4">
            <a:extLst>
              <a:ext uri="{FF2B5EF4-FFF2-40B4-BE49-F238E27FC236}">
                <a16:creationId xmlns:a16="http://schemas.microsoft.com/office/drawing/2014/main" id="{C6E02C8C-929E-BDF8-369B-82FC31FA10AF}"/>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297356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Feedback</a:t>
            </a:r>
          </a:p>
          <a:p>
            <a:endParaRPr lang="en-GB"/>
          </a:p>
          <a:p>
            <a:r>
              <a:rPr lang="en-GB"/>
              <a:t>How many: For GCSE Science we have </a:t>
            </a:r>
            <a:r>
              <a:rPr lang="en-GB" i="0"/>
              <a:t>three</a:t>
            </a:r>
            <a:r>
              <a:rPr lang="en-GB"/>
              <a:t> AOs – listed here. </a:t>
            </a:r>
          </a:p>
          <a:p>
            <a:endParaRPr lang="en-GB"/>
          </a:p>
          <a:p>
            <a:r>
              <a:rPr lang="en-GB"/>
              <a:t>What they cover: These are the skills students have to demonstrate and which we assess in our exam papers </a:t>
            </a:r>
          </a:p>
          <a:p>
            <a:endParaRPr lang="en-GB"/>
          </a:p>
          <a:p>
            <a:r>
              <a:rPr lang="en-GB"/>
              <a:t>What percentage: the percentage of marks for each AO for the qualification is given in the right hand column</a:t>
            </a:r>
          </a:p>
          <a:p>
            <a:endParaRPr lang="en-GB"/>
          </a:p>
          <a:p>
            <a:r>
              <a:rPr lang="en-GB"/>
              <a:t>Why important: You’ll see, if you look at the GCSE mark schemes, that every marking point is associated with a particular AO. </a:t>
            </a:r>
          </a:p>
          <a:p>
            <a:endParaRPr lang="en-GB"/>
          </a:p>
          <a:p>
            <a:r>
              <a:rPr lang="en-GB"/>
              <a:t>They are important to teachers as they indicate what a student needs to do in order to access the marks for a question</a:t>
            </a:r>
          </a:p>
        </p:txBody>
      </p:sp>
      <p:sp>
        <p:nvSpPr>
          <p:cNvPr id="4" name="Slide Number Placeholder 3"/>
          <p:cNvSpPr>
            <a:spLocks noGrp="1"/>
          </p:cNvSpPr>
          <p:nvPr>
            <p:ph type="sldNum" sz="quarter" idx="5"/>
          </p:nvPr>
        </p:nvSpPr>
        <p:spPr/>
        <p:txBody>
          <a:bodyPr/>
          <a:lstStyle/>
          <a:p>
            <a:fld id="{3C40DE1A-D26C-4BF3-92F9-DBA57D06CF9D}" type="slidenum">
              <a:rPr lang="en-GB" smtClean="0"/>
              <a:t>14</a:t>
            </a:fld>
            <a:endParaRPr lang="en-GB"/>
          </a:p>
        </p:txBody>
      </p:sp>
      <p:sp>
        <p:nvSpPr>
          <p:cNvPr id="5" name="Date Placeholder 4">
            <a:extLst>
              <a:ext uri="{FF2B5EF4-FFF2-40B4-BE49-F238E27FC236}">
                <a16:creationId xmlns:a16="http://schemas.microsoft.com/office/drawing/2014/main" id="{C656EF6E-2E86-4C2D-2A74-3DB7FAF6862C}"/>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175960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Discussion Point </a:t>
            </a:r>
          </a:p>
          <a:p>
            <a:endParaRPr lang="en-GB" dirty="0"/>
          </a:p>
          <a:p>
            <a:r>
              <a:rPr lang="en-GB" b="1" dirty="0"/>
              <a:t>Page 12-13 of booklet</a:t>
            </a:r>
          </a:p>
          <a:p>
            <a:r>
              <a:rPr lang="en-GB" dirty="0"/>
              <a:t>Have a couple of minutes here for delegates to have a go.</a:t>
            </a:r>
          </a:p>
          <a:p>
            <a:endParaRPr lang="en-GB" dirty="0"/>
          </a:p>
          <a:p>
            <a:r>
              <a:rPr lang="en-GB" b="1" dirty="0"/>
              <a:t>Feedback</a:t>
            </a:r>
          </a:p>
          <a:p>
            <a:endParaRPr lang="en-GB" dirty="0"/>
          </a:p>
          <a:p>
            <a:r>
              <a:rPr lang="en-GB" dirty="0"/>
              <a:t>Go briefly through each item and discuss which AO is being covered, and why.</a:t>
            </a:r>
          </a:p>
          <a:p>
            <a:endParaRPr lang="en-GB" dirty="0"/>
          </a:p>
          <a:p>
            <a:r>
              <a:rPr lang="en-GB" dirty="0"/>
              <a:t>3.1 – AO2 – students need to apply their knowledge and understanding of maths to calculate (most maths is AO2)</a:t>
            </a:r>
          </a:p>
          <a:p>
            <a:r>
              <a:rPr lang="en-GB" dirty="0"/>
              <a:t>3.2 – AO3 – Students are looking at the experimental procedure and evaluating it, making a judgement</a:t>
            </a:r>
          </a:p>
          <a:p>
            <a:r>
              <a:rPr lang="en-GB" dirty="0"/>
              <a:t>3.3 – AO1 – stating information straight from the specification content 5.10.1.2</a:t>
            </a:r>
          </a:p>
          <a:p>
            <a:r>
              <a:rPr lang="en-GB" dirty="0"/>
              <a:t>3.4 – AO1 – also information from the specification – knowledge 5.10.1.2</a:t>
            </a:r>
          </a:p>
          <a:p>
            <a:r>
              <a:rPr lang="en-GB" dirty="0"/>
              <a:t>3.5 – AO2 – calculation, applying maths skills to this particular situation</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4076731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Listed </a:t>
            </a:r>
            <a:r>
              <a:rPr lang="en-GB" i="1"/>
              <a:t>on p14/15</a:t>
            </a:r>
            <a:endParaRPr lang="en-GB" i="1" dirty="0"/>
          </a:p>
        </p:txBody>
      </p:sp>
      <p:sp>
        <p:nvSpPr>
          <p:cNvPr id="4" name="Slide Number Placeholder 3"/>
          <p:cNvSpPr>
            <a:spLocks noGrp="1"/>
          </p:cNvSpPr>
          <p:nvPr>
            <p:ph type="sldNum" sz="quarter" idx="5"/>
          </p:nvPr>
        </p:nvSpPr>
        <p:spPr/>
        <p:txBody>
          <a:bodyPr/>
          <a:lstStyle/>
          <a:p>
            <a:fld id="{3C40DE1A-D26C-4BF3-92F9-DBA57D06CF9D}" type="slidenum">
              <a:rPr lang="en-GB" smtClean="0"/>
              <a:t>16</a:t>
            </a:fld>
            <a:endParaRPr lang="en-GB"/>
          </a:p>
        </p:txBody>
      </p:sp>
      <p:sp>
        <p:nvSpPr>
          <p:cNvPr id="5" name="Date Placeholder 4">
            <a:extLst>
              <a:ext uri="{FF2B5EF4-FFF2-40B4-BE49-F238E27FC236}">
                <a16:creationId xmlns:a16="http://schemas.microsoft.com/office/drawing/2014/main" id="{7EEA04D1-4F96-6396-7BCC-808745050672}"/>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576413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cs typeface="Calibri"/>
              </a:rPr>
              <a:t>Command words tell students what to do in an assessment question. It’s a good idea to use them regularly in your teaching &amp; to check students understanding throughout</a:t>
            </a:r>
          </a:p>
          <a:p>
            <a:endParaRPr lang="en-US" b="1" dirty="0">
              <a:cs typeface="Calibri"/>
            </a:endParaRPr>
          </a:p>
          <a:p>
            <a:r>
              <a:rPr lang="en-US" b="1" dirty="0">
                <a:cs typeface="Calibri"/>
              </a:rPr>
              <a:t>Discussion Point</a:t>
            </a:r>
          </a:p>
          <a:p>
            <a:endParaRPr lang="en-US" b="1" dirty="0">
              <a:cs typeface="Calibri"/>
            </a:endParaRPr>
          </a:p>
          <a:p>
            <a:r>
              <a:rPr lang="en-US" b="1" dirty="0">
                <a:cs typeface="Calibri"/>
              </a:rPr>
              <a:t>Booklet pages 14 and 15 </a:t>
            </a:r>
            <a:r>
              <a:rPr lang="en-US" dirty="0">
                <a:cs typeface="Calibri"/>
              </a:rPr>
              <a:t>– What are the command words in these items?</a:t>
            </a:r>
          </a:p>
          <a:p>
            <a:r>
              <a:rPr lang="en-US" dirty="0">
                <a:cs typeface="Calibri"/>
              </a:rPr>
              <a:t> show 3 examples </a:t>
            </a:r>
          </a:p>
          <a:p>
            <a:endParaRPr lang="en-US" b="1" dirty="0">
              <a:cs typeface="Calibri"/>
            </a:endParaRPr>
          </a:p>
          <a:p>
            <a:r>
              <a:rPr lang="en-US" b="1" dirty="0">
                <a:cs typeface="Calibri"/>
              </a:rPr>
              <a:t>Feedback</a:t>
            </a:r>
          </a:p>
          <a:p>
            <a:endParaRPr lang="en-US" dirty="0">
              <a:cs typeface="Calibri"/>
            </a:endParaRPr>
          </a:p>
          <a:p>
            <a:r>
              <a:rPr lang="en-US" b="1" dirty="0">
                <a:cs typeface="Calibri"/>
              </a:rPr>
              <a:t>Highlight on Click</a:t>
            </a:r>
          </a:p>
          <a:p>
            <a:endParaRPr lang="en-US" b="1" dirty="0">
              <a:cs typeface="Calibri"/>
            </a:endParaRPr>
          </a:p>
          <a:p>
            <a:r>
              <a:rPr lang="en-US" b="0" i="1" dirty="0">
                <a:cs typeface="Calibri"/>
              </a:rPr>
              <a:t>Command words are on page 14/15</a:t>
            </a:r>
            <a:endParaRPr lang="en-US" b="0" i="1"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17</a:t>
            </a:fld>
            <a:endParaRPr lang="en-US"/>
          </a:p>
        </p:txBody>
      </p:sp>
    </p:spTree>
    <p:extLst>
      <p:ext uri="{BB962C8B-B14F-4D97-AF65-F5344CB8AC3E}">
        <p14:creationId xmlns:p14="http://schemas.microsoft.com/office/powerpoint/2010/main" val="3228912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18</a:t>
            </a:fld>
            <a:endParaRPr lang="en-GB"/>
          </a:p>
        </p:txBody>
      </p:sp>
      <p:sp>
        <p:nvSpPr>
          <p:cNvPr id="5" name="Date Placeholder 4">
            <a:extLst>
              <a:ext uri="{FF2B5EF4-FFF2-40B4-BE49-F238E27FC236}">
                <a16:creationId xmlns:a16="http://schemas.microsoft.com/office/drawing/2014/main" id="{70B8C8C4-BF65-2322-3811-039AC32C4D61}"/>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818799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the question on pages 16-18 (example 3) of the booklet.  </a:t>
            </a:r>
          </a:p>
          <a:p>
            <a:endParaRPr lang="en-GB" dirty="0"/>
          </a:p>
          <a:p>
            <a:r>
              <a:rPr lang="en-GB" i="1" dirty="0"/>
              <a:t>This is a typical type of question you’d see on any of our GCSE science papers. </a:t>
            </a:r>
          </a:p>
          <a:p>
            <a:endParaRPr lang="en-GB" dirty="0"/>
          </a:p>
          <a:p>
            <a:r>
              <a:rPr lang="en-GB" dirty="0"/>
              <a:t>(I’m going to concentrate on Trilogy for ease of reference), </a:t>
            </a:r>
          </a:p>
          <a:p>
            <a:pPr marL="171450" indent="-171450">
              <a:buFont typeface="Arial" panose="020B0604020202020204" pitchFamily="34" charset="0"/>
              <a:buChar char="•"/>
            </a:pPr>
            <a:r>
              <a:rPr lang="en-GB" dirty="0"/>
              <a:t>7 questions per paper– this varies slightly each exam series, but not by much.  </a:t>
            </a:r>
          </a:p>
          <a:p>
            <a:pPr marL="171450" indent="-171450">
              <a:buFont typeface="Arial" panose="020B0604020202020204" pitchFamily="34" charset="0"/>
              <a:buChar char="•"/>
            </a:pPr>
            <a:r>
              <a:rPr lang="en-GB" dirty="0"/>
              <a:t>70 marks per paper</a:t>
            </a:r>
          </a:p>
          <a:p>
            <a:pPr marL="171450" indent="-171450">
              <a:buFont typeface="Arial" panose="020B0604020202020204" pitchFamily="34" charset="0"/>
              <a:buChar char="•"/>
            </a:pPr>
            <a:r>
              <a:rPr lang="en-GB" dirty="0"/>
              <a:t>A ‘question’ is broken down into a number of smaller questions, called ‘items’.  In this example, you can see that question 7 is worth a total of 12 marks, and is made up of 6 items worth between 1 and 4 marks each.</a:t>
            </a:r>
          </a:p>
          <a:p>
            <a:endParaRPr lang="en-GB" dirty="0"/>
          </a:p>
          <a:p>
            <a:pPr marL="171450" indent="-171450">
              <a:buFont typeface="Arial" panose="020B0604020202020204" pitchFamily="34" charset="0"/>
              <a:buChar char="•"/>
            </a:pPr>
            <a:r>
              <a:rPr lang="en-GB" dirty="0"/>
              <a:t>Each question covers part of the specification, a particular area of science.  The example here is based on the knowledge and understanding students will have gained by doing one of the required practicals, in the section on forces and motion.</a:t>
            </a:r>
          </a:p>
          <a:p>
            <a:endParaRPr lang="en-GB" dirty="0"/>
          </a:p>
          <a:p>
            <a:pPr marL="171450" indent="-171450">
              <a:buFont typeface="Arial" panose="020B0604020202020204" pitchFamily="34" charset="0"/>
              <a:buChar char="•"/>
            </a:pPr>
            <a:r>
              <a:rPr lang="en-GB" dirty="0"/>
              <a:t>The stem of this question (the part that comes before 7.1) introduces the context and gives important information, but there might be little stems for individual items too, to help students understand what they’re being asked.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GCSE Science papers are tiered.  Foundation tier papers cover grades 1 to 5 and Higher tier papers grades 4 to 9.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Demand ramps up through a question and also across the paper. So, for instance, on the Foundation tier paper, the first few questions will be set at quite low demand, and later questions will be more difficult (Standard demand).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Ramping is intended to help students get into a question and have a go to get some marks even if they can’t answer all of it.  In the Higher tier papers, early questions are set at Standard demand, and then ramp up to High demand to stretch the really able students.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question in the example is a common question – it appears on both the foundation (towards the end) and higher papers (near the start) – and is set at standard demand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30% of the marks on the Foundation tier paper and the Higher tier paper are for what we call Common questions</a:t>
            </a:r>
          </a:p>
          <a:p>
            <a:endParaRPr lang="en-GB" dirty="0"/>
          </a:p>
          <a:p>
            <a:r>
              <a:rPr lang="en-GB" i="1" dirty="0"/>
              <a:t>The table shows the percentages of the marks for each paper that are set to target each level of demand.</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19</a:t>
            </a:fld>
            <a:endParaRPr lang="en-GB"/>
          </a:p>
        </p:txBody>
      </p:sp>
      <p:sp>
        <p:nvSpPr>
          <p:cNvPr id="5" name="Date Placeholder 4">
            <a:extLst>
              <a:ext uri="{FF2B5EF4-FFF2-40B4-BE49-F238E27FC236}">
                <a16:creationId xmlns:a16="http://schemas.microsoft.com/office/drawing/2014/main" id="{51B74D92-562D-9F8B-2CAB-1C640DF30717}"/>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60968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Overview of what ‘m going to talk to you about</a:t>
            </a: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a:t>
            </a:fld>
            <a:endParaRPr lang="en-GB"/>
          </a:p>
        </p:txBody>
      </p:sp>
      <p:sp>
        <p:nvSpPr>
          <p:cNvPr id="5" name="Date Placeholder 4">
            <a:extLst>
              <a:ext uri="{FF2B5EF4-FFF2-40B4-BE49-F238E27FC236}">
                <a16:creationId xmlns:a16="http://schemas.microsoft.com/office/drawing/2014/main" id="{AAC9D606-E23F-746F-CA4E-A392D04C7305}"/>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45942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These can be found within the examples throughout the booklet</a:t>
            </a:r>
          </a:p>
          <a:p>
            <a:endParaRPr lang="en-GB" dirty="0"/>
          </a:p>
          <a:p>
            <a:pPr marL="0" indent="0">
              <a:buFont typeface="Arial" panose="020B0604020202020204" pitchFamily="34" charset="0"/>
              <a:buNone/>
            </a:pPr>
            <a:r>
              <a:rPr lang="en-GB" i="1" dirty="0"/>
              <a:t>Shown on next 4 slides</a:t>
            </a:r>
          </a:p>
          <a:p>
            <a:pPr marL="171450" indent="-171450">
              <a:buFont typeface="Arial" panose="020B0604020202020204" pitchFamily="34" charset="0"/>
              <a:buChar char="•"/>
            </a:pPr>
            <a:r>
              <a:rPr lang="en-GB" dirty="0"/>
              <a:t>MCQ example 4</a:t>
            </a:r>
          </a:p>
          <a:p>
            <a:pPr marL="171450" indent="-171450">
              <a:buFont typeface="Arial" panose="020B0604020202020204" pitchFamily="34" charset="0"/>
              <a:buChar char="•"/>
            </a:pPr>
            <a:r>
              <a:rPr lang="en-GB" dirty="0"/>
              <a:t>Short answer </a:t>
            </a:r>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20</a:t>
            </a:fld>
            <a:endParaRPr lang="en-GB"/>
          </a:p>
        </p:txBody>
      </p:sp>
      <p:sp>
        <p:nvSpPr>
          <p:cNvPr id="5" name="Date Placeholder 4">
            <a:extLst>
              <a:ext uri="{FF2B5EF4-FFF2-40B4-BE49-F238E27FC236}">
                <a16:creationId xmlns:a16="http://schemas.microsoft.com/office/drawing/2014/main" id="{4B8D152D-6785-0C00-4B9D-3D8B4B58E0E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43901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Longer answer &amp; Extended response </a:t>
            </a:r>
          </a:p>
          <a:p>
            <a:endParaRPr lang="en-GB"/>
          </a:p>
          <a:p>
            <a:endParaRPr lang="en-GB"/>
          </a:p>
          <a:p>
            <a:r>
              <a:rPr lang="en-GB"/>
              <a:t>Students </a:t>
            </a:r>
            <a:r>
              <a:rPr lang="en-US" b="0">
                <a:solidFill>
                  <a:schemeClr val="tx1"/>
                </a:solidFill>
                <a:cs typeface="Arial"/>
              </a:rPr>
              <a:t>Don't need to fill all the space. </a:t>
            </a:r>
          </a:p>
          <a:p>
            <a:r>
              <a:rPr lang="en-US" b="0" i="1">
                <a:solidFill>
                  <a:schemeClr val="tx1"/>
                </a:solidFill>
                <a:cs typeface="Arial"/>
              </a:rPr>
              <a:t>More guidance given in commentary later</a:t>
            </a:r>
            <a:r>
              <a:rPr lang="en-US" b="0">
                <a:solidFill>
                  <a:schemeClr val="tx1"/>
                </a:solidFill>
                <a:cs typeface="Arial"/>
              </a:rPr>
              <a:t>	</a:t>
            </a:r>
            <a:endParaRPr lang="en-GB"/>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21</a:t>
            </a:fld>
            <a:endParaRPr lang="en-GB"/>
          </a:p>
        </p:txBody>
      </p:sp>
      <p:sp>
        <p:nvSpPr>
          <p:cNvPr id="5" name="Date Placeholder 4">
            <a:extLst>
              <a:ext uri="{FF2B5EF4-FFF2-40B4-BE49-F238E27FC236}">
                <a16:creationId xmlns:a16="http://schemas.microsoft.com/office/drawing/2014/main" id="{91201FDE-83C4-4B0B-1DBC-74C1E7D8DE4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616665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Calculations &amp; Multistep calculations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22</a:t>
            </a:fld>
            <a:endParaRPr lang="en-GB"/>
          </a:p>
        </p:txBody>
      </p:sp>
      <p:sp>
        <p:nvSpPr>
          <p:cNvPr id="5" name="Date Placeholder 4">
            <a:extLst>
              <a:ext uri="{FF2B5EF4-FFF2-40B4-BE49-F238E27FC236}">
                <a16:creationId xmlns:a16="http://schemas.microsoft.com/office/drawing/2014/main" id="{FB6D1D50-4BCC-19A2-CB9B-DA1BA0D50660}"/>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119755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Graph plotting example 3 page 18 (7.5) &amp; example 21 page 38</a:t>
            </a:r>
          </a:p>
          <a:p>
            <a:endParaRPr lang="en-GB" dirty="0"/>
          </a:p>
          <a:p>
            <a:pPr marL="0" indent="0">
              <a:buFont typeface="Arial" panose="020B0604020202020204" pitchFamily="34" charset="0"/>
              <a:buNone/>
            </a:pPr>
            <a:r>
              <a:rPr lang="en-US" b="0" dirty="0">
                <a:solidFill>
                  <a:schemeClr val="tx1"/>
                </a:solidFill>
                <a:cs typeface="Arial"/>
              </a:rPr>
              <a:t>Graphs are marked for accuracy (divisions of scales depend on demand).</a:t>
            </a:r>
          </a:p>
          <a:p>
            <a:pPr marL="0" indent="0">
              <a:buFont typeface="Arial" panose="020B0604020202020204" pitchFamily="34" charset="0"/>
              <a:buNone/>
            </a:pPr>
            <a:endParaRPr lang="en-US" b="0" dirty="0">
              <a:solidFill>
                <a:schemeClr val="tx1"/>
              </a:solidFill>
              <a:cs typeface="Arial"/>
            </a:endParaRPr>
          </a:p>
          <a:p>
            <a:r>
              <a:rPr lang="en-US" b="0" dirty="0">
                <a:solidFill>
                  <a:schemeClr val="tx1"/>
                </a:solidFill>
                <a:cs typeface="Arial"/>
              </a:rPr>
              <a:t>Ideally they should use a sharp pencil</a:t>
            </a:r>
          </a:p>
          <a:p>
            <a:endParaRPr lang="en-US" b="0" dirty="0">
              <a:solidFill>
                <a:schemeClr val="tx1"/>
              </a:solidFill>
              <a:cs typeface="Arial"/>
            </a:endParaRPr>
          </a:p>
          <a:p>
            <a:r>
              <a:rPr lang="en-US" b="0" dirty="0">
                <a:solidFill>
                  <a:schemeClr val="tx1"/>
                </a:solidFill>
                <a:ea typeface="+mn-lt"/>
                <a:cs typeface="+mn-lt"/>
              </a:rPr>
              <a:t>Crosses (x) or dots can be used for plotting, but crosses (x) are easier to see.</a:t>
            </a:r>
            <a:endParaRPr lang="en-US" b="0" dirty="0">
              <a:solidFill>
                <a:schemeClr val="tx1"/>
              </a:solidFill>
              <a:cs typeface="Arial"/>
            </a:endParaRP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23</a:t>
            </a:fld>
            <a:endParaRPr lang="en-GB"/>
          </a:p>
        </p:txBody>
      </p:sp>
      <p:sp>
        <p:nvSpPr>
          <p:cNvPr id="5" name="Date Placeholder 4">
            <a:extLst>
              <a:ext uri="{FF2B5EF4-FFF2-40B4-BE49-F238E27FC236}">
                <a16:creationId xmlns:a16="http://schemas.microsoft.com/office/drawing/2014/main" id="{5C6FB88D-5B01-872B-2A3A-A6FC28752E24}"/>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748083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24</a:t>
            </a:fld>
            <a:endParaRPr lang="en-GB"/>
          </a:p>
        </p:txBody>
      </p:sp>
      <p:sp>
        <p:nvSpPr>
          <p:cNvPr id="5" name="Date Placeholder 4">
            <a:extLst>
              <a:ext uri="{FF2B5EF4-FFF2-40B4-BE49-F238E27FC236}">
                <a16:creationId xmlns:a16="http://schemas.microsoft.com/office/drawing/2014/main" id="{2D35FC16-2F55-1F02-FF7D-0F46F5D2D151}"/>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399883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Discussion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needs to feature in a mark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Sample mark scheme appears on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Questions are points marked or levels marked.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Most questions are what we call ‘points marked’ – that is there is one mark for each specific correct response.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Click highlight </a:t>
            </a: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Question/ item</a:t>
            </a:r>
            <a:r>
              <a:rPr lang="en-GB" sz="1200" kern="1200" dirty="0">
                <a:solidFill>
                  <a:schemeClr val="tx1"/>
                </a:solidFill>
                <a:effectLst/>
                <a:latin typeface="+mn-lt"/>
                <a:ea typeface="+mn-ea"/>
                <a:cs typeface="+mn-cs"/>
              </a:rPr>
              <a:t> in column 1.</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Click to highlight </a:t>
            </a: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Answers</a:t>
            </a:r>
            <a:r>
              <a:rPr lang="en-GB" sz="1200" kern="1200" dirty="0">
                <a:solidFill>
                  <a:schemeClr val="tx1"/>
                </a:solidFill>
                <a:effectLst/>
                <a:latin typeface="+mn-lt"/>
                <a:ea typeface="+mn-ea"/>
                <a:cs typeface="+mn-cs"/>
              </a:rPr>
              <a:t> column shows what we </a:t>
            </a:r>
            <a:r>
              <a:rPr lang="en-GB" sz="1200" b="1" kern="1200" dirty="0">
                <a:solidFill>
                  <a:schemeClr val="tx1"/>
                </a:solidFill>
                <a:effectLst/>
                <a:latin typeface="+mn-lt"/>
                <a:ea typeface="+mn-ea"/>
                <a:cs typeface="+mn-cs"/>
              </a:rPr>
              <a:t>want</a:t>
            </a:r>
            <a:r>
              <a:rPr lang="en-GB" sz="1200" kern="1200" dirty="0">
                <a:solidFill>
                  <a:schemeClr val="tx1"/>
                </a:solidFill>
                <a:effectLst/>
                <a:latin typeface="+mn-lt"/>
                <a:ea typeface="+mn-ea"/>
                <a:cs typeface="+mn-cs"/>
              </a:rPr>
              <a:t> to see as the answer. But as we all know, students rarely use this exact wording, so examiners need to use professional judgement as to whether what the student has written sufficiently covers the marking point to gain the mark.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Note in some answers there are responses in brackets: at the beginning of the mark scheme is a section called ‘Information for examiners’ , which has explanations of some of these features such as what bracketed answers mean.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Sometimes a word will be underlined – this word </a:t>
            </a:r>
            <a:r>
              <a:rPr lang="en-GB" sz="1200" u="sng" kern="1200" dirty="0">
                <a:solidFill>
                  <a:schemeClr val="tx1"/>
                </a:solidFill>
                <a:effectLst/>
                <a:latin typeface="+mn-lt"/>
                <a:ea typeface="+mn-ea"/>
                <a:cs typeface="+mn-cs"/>
              </a:rPr>
              <a:t>must</a:t>
            </a:r>
            <a:r>
              <a:rPr lang="en-GB" sz="1200" kern="1200" dirty="0">
                <a:solidFill>
                  <a:schemeClr val="tx1"/>
                </a:solidFill>
                <a:effectLst/>
                <a:latin typeface="+mn-lt"/>
                <a:ea typeface="+mn-ea"/>
                <a:cs typeface="+mn-cs"/>
              </a:rPr>
              <a:t> be included to gain the mark</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Click to highlight </a:t>
            </a: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Extra information </a:t>
            </a:r>
            <a:r>
              <a:rPr lang="en-GB" sz="1200" kern="1200" dirty="0">
                <a:solidFill>
                  <a:schemeClr val="tx1"/>
                </a:solidFill>
                <a:effectLst/>
                <a:latin typeface="+mn-lt"/>
                <a:ea typeface="+mn-ea"/>
                <a:cs typeface="+mn-cs"/>
              </a:rPr>
              <a:t>column gives further guidance (if needed) on what we would allow as an alternative response, answers that would not be allowed (and which might negate a previous response), and answers that are neutral and should be ignored.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Information to examiners section gives clear guidance on how to apply information in this column.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Click to highlight </a:t>
            </a:r>
            <a:r>
              <a:rPr lang="en-GB" sz="1200" kern="1200" dirty="0">
                <a:solidFill>
                  <a:schemeClr val="tx1"/>
                </a:solidFill>
                <a:effectLst/>
                <a:latin typeface="+mn-lt"/>
                <a:ea typeface="+mn-ea"/>
                <a:cs typeface="+mn-cs"/>
              </a:rPr>
              <a:t>Every marking point is aligned with a </a:t>
            </a:r>
            <a:r>
              <a:rPr lang="en-GB" sz="1200" b="1" kern="1200" dirty="0">
                <a:solidFill>
                  <a:schemeClr val="tx1"/>
                </a:solidFill>
                <a:effectLst/>
                <a:latin typeface="+mn-lt"/>
                <a:ea typeface="+mn-ea"/>
                <a:cs typeface="+mn-cs"/>
              </a:rPr>
              <a:t>mark</a:t>
            </a:r>
            <a:r>
              <a:rPr lang="en-GB" sz="1200" kern="1200" dirty="0">
                <a:solidFill>
                  <a:schemeClr val="tx1"/>
                </a:solidFill>
                <a:effectLst/>
                <a:latin typeface="+mn-lt"/>
                <a:ea typeface="+mn-ea"/>
                <a:cs typeface="+mn-cs"/>
              </a:rPr>
              <a:t> in the fourth column, so you can see exactly where the marks are awarded.</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Click to highlight </a:t>
            </a:r>
            <a:r>
              <a:rPr lang="en-GB" sz="1200" kern="1200" dirty="0">
                <a:solidFill>
                  <a:schemeClr val="tx1"/>
                </a:solidFill>
                <a:effectLst/>
                <a:latin typeface="+mn-lt"/>
                <a:ea typeface="+mn-ea"/>
                <a:cs typeface="+mn-cs"/>
              </a:rPr>
              <a:t>The last column shows the assessment objectives, the area(s) of the specification the question covers.  Not all marking points in a question necessarily cover the same assessment objective </a:t>
            </a: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25</a:t>
            </a:fld>
            <a:endParaRPr lang="en-GB"/>
          </a:p>
        </p:txBody>
      </p:sp>
      <p:sp>
        <p:nvSpPr>
          <p:cNvPr id="5" name="Date Placeholder 4">
            <a:extLst>
              <a:ext uri="{FF2B5EF4-FFF2-40B4-BE49-F238E27FC236}">
                <a16:creationId xmlns:a16="http://schemas.microsoft.com/office/drawing/2014/main" id="{6CD47614-360B-450A-D710-F0DC09285969}"/>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629979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Discussion Point:</a:t>
            </a:r>
          </a:p>
          <a:p>
            <a:endParaRPr lang="en-GB" b="1" dirty="0"/>
          </a:p>
          <a:p>
            <a:r>
              <a:rPr lang="en-GB" dirty="0"/>
              <a:t>How does this differ from a points marked mark scheme?</a:t>
            </a:r>
          </a:p>
          <a:p>
            <a:endParaRPr lang="en-GB" dirty="0"/>
          </a:p>
          <a:p>
            <a:r>
              <a:rPr lang="en-GB" b="1" dirty="0"/>
              <a:t>Feedback</a:t>
            </a:r>
          </a:p>
          <a:p>
            <a:endParaRPr lang="en-GB" dirty="0"/>
          </a:p>
          <a:p>
            <a:r>
              <a:rPr lang="en-GB" dirty="0"/>
              <a:t>This kind of mark scheme is for open response questions (the ‘extended response’ questions). For </a:t>
            </a:r>
            <a:r>
              <a:rPr lang="en-GB" sz="1200" b="0" i="0" u="none" strike="noStrike" kern="1200" dirty="0">
                <a:solidFill>
                  <a:schemeClr val="tx1"/>
                </a:solidFill>
                <a:effectLst/>
                <a:latin typeface="+mn-lt"/>
                <a:ea typeface="+mn-ea"/>
                <a:cs typeface="+mn-cs"/>
              </a:rPr>
              <a:t>these open questions there are almost as many possible ways of writing the answer as there are students, so a points-based mark scheme is not the fairest way of marking it as it can be very restrictive. Instead we use a levels of response mark scheme, in which student work is marked holistically.</a:t>
            </a:r>
          </a:p>
          <a:p>
            <a:endParaRPr lang="en-GB" sz="1200" b="0" i="0" u="none" strike="noStrike"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rPr>
              <a:t>On click </a:t>
            </a:r>
            <a:r>
              <a:rPr lang="en-GB" sz="1200" b="0" i="0" u="none" strike="noStrike" kern="1200" dirty="0">
                <a:solidFill>
                  <a:schemeClr val="tx1"/>
                </a:solidFill>
                <a:effectLst/>
                <a:latin typeface="+mn-lt"/>
                <a:ea typeface="+mn-ea"/>
                <a:cs typeface="+mn-cs"/>
              </a:rPr>
              <a:t>The </a:t>
            </a:r>
            <a:r>
              <a:rPr lang="en-GB" sz="1200" b="0" i="0" u="none" strike="noStrike" kern="1200" dirty="0" err="1">
                <a:solidFill>
                  <a:schemeClr val="tx1"/>
                </a:solidFill>
                <a:effectLst/>
                <a:latin typeface="+mn-lt"/>
                <a:ea typeface="+mn-ea"/>
                <a:cs typeface="+mn-cs"/>
              </a:rPr>
              <a:t>LoR</a:t>
            </a:r>
            <a:r>
              <a:rPr lang="en-GB" sz="1200" b="0" i="0" u="none" strike="noStrike" kern="1200" dirty="0">
                <a:solidFill>
                  <a:schemeClr val="tx1"/>
                </a:solidFill>
                <a:effectLst/>
                <a:latin typeface="+mn-lt"/>
                <a:ea typeface="+mn-ea"/>
                <a:cs typeface="+mn-cs"/>
              </a:rPr>
              <a:t> mark scheme marks performance on a continuum</a:t>
            </a:r>
            <a:r>
              <a:rPr lang="en-US" sz="1200" b="0" i="0" kern="1200" dirty="0">
                <a:solidFill>
                  <a:schemeClr val="tx1"/>
                </a:solidFill>
                <a:effectLst/>
                <a:latin typeface="+mn-lt"/>
                <a:ea typeface="+mn-ea"/>
                <a:cs typeface="+mn-cs"/>
              </a:rPr>
              <a:t>​ by </a:t>
            </a:r>
            <a:r>
              <a:rPr lang="en-GB" sz="1200" b="0" i="0" u="none" strike="noStrike" kern="1200" dirty="0">
                <a:solidFill>
                  <a:schemeClr val="tx1"/>
                </a:solidFill>
                <a:effectLst/>
                <a:latin typeface="+mn-lt"/>
                <a:ea typeface="+mn-ea"/>
                <a:cs typeface="+mn-cs"/>
              </a:rPr>
              <a:t>dividing performance into 3 sets of marks (levels) on the continuum</a:t>
            </a:r>
            <a:r>
              <a:rPr lang="en-US" sz="1200" b="0" i="0" kern="1200" dirty="0">
                <a:solidFill>
                  <a:schemeClr val="tx1"/>
                </a:solidFill>
                <a:effectLst/>
                <a:latin typeface="+mn-lt"/>
                <a:ea typeface="+mn-ea"/>
                <a:cs typeface="+mn-cs"/>
              </a:rPr>
              <a:t>​. Level descriptors </a:t>
            </a:r>
            <a:r>
              <a:rPr lang="en-GB" sz="1200" b="0" i="0" u="none" strike="noStrike" kern="1200" dirty="0">
                <a:solidFill>
                  <a:schemeClr val="tx1"/>
                </a:solidFill>
                <a:effectLst/>
                <a:latin typeface="+mn-lt"/>
                <a:ea typeface="+mn-ea"/>
                <a:cs typeface="+mn-cs"/>
              </a:rPr>
              <a:t>describe the performance at each level</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As well as the levels descriptors, which are generic for the command word used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every Explain </a:t>
            </a:r>
            <a:r>
              <a:rPr lang="en-US" sz="1200" b="0" i="0" kern="1200" dirty="0" err="1">
                <a:solidFill>
                  <a:schemeClr val="tx1"/>
                </a:solidFill>
                <a:effectLst/>
                <a:latin typeface="+mn-lt"/>
                <a:ea typeface="+mn-ea"/>
                <a:cs typeface="+mn-cs"/>
              </a:rPr>
              <a:t>LoR</a:t>
            </a:r>
            <a:r>
              <a:rPr lang="en-US" sz="1200" b="0" i="0" kern="1200" dirty="0">
                <a:solidFill>
                  <a:schemeClr val="tx1"/>
                </a:solidFill>
                <a:effectLst/>
                <a:latin typeface="+mn-lt"/>
                <a:ea typeface="+mn-ea"/>
                <a:cs typeface="+mn-cs"/>
              </a:rPr>
              <a:t> mark scheme has the same levels descriptors), there is some indicative content </a:t>
            </a:r>
            <a:r>
              <a:rPr lang="en-US" sz="1200" b="1" i="0" kern="1200" dirty="0">
                <a:solidFill>
                  <a:schemeClr val="tx1"/>
                </a:solidFill>
                <a:effectLst/>
                <a:latin typeface="+mn-lt"/>
                <a:ea typeface="+mn-ea"/>
                <a:cs typeface="+mn-cs"/>
              </a:rPr>
              <a:t>on click </a:t>
            </a:r>
            <a:r>
              <a:rPr lang="en-US" sz="1200" b="0" i="0" kern="1200" dirty="0">
                <a:solidFill>
                  <a:schemeClr val="tx1"/>
                </a:solidFill>
                <a:effectLst/>
                <a:latin typeface="+mn-lt"/>
                <a:ea typeface="+mn-ea"/>
                <a:cs typeface="+mn-cs"/>
              </a:rPr>
              <a:t>for that specific question, which lists major relevant points that need to be made in the answer.</a:t>
            </a:r>
          </a:p>
        </p:txBody>
      </p:sp>
      <p:sp>
        <p:nvSpPr>
          <p:cNvPr id="4" name="Slide Number Placeholder 3"/>
          <p:cNvSpPr>
            <a:spLocks noGrp="1"/>
          </p:cNvSpPr>
          <p:nvPr>
            <p:ph type="sldNum" sz="quarter" idx="5"/>
          </p:nvPr>
        </p:nvSpPr>
        <p:spPr/>
        <p:txBody>
          <a:bodyPr/>
          <a:lstStyle/>
          <a:p>
            <a:fld id="{3C40DE1A-D26C-4BF3-92F9-DBA57D06CF9D}" type="slidenum">
              <a:rPr lang="en-GB" smtClean="0"/>
              <a:t>26</a:t>
            </a:fld>
            <a:endParaRPr lang="en-GB"/>
          </a:p>
        </p:txBody>
      </p:sp>
      <p:sp>
        <p:nvSpPr>
          <p:cNvPr id="5" name="Date Placeholder 4">
            <a:extLst>
              <a:ext uri="{FF2B5EF4-FFF2-40B4-BE49-F238E27FC236}">
                <a16:creationId xmlns:a16="http://schemas.microsoft.com/office/drawing/2014/main" id="{25B927CF-783D-DB43-22C6-DF564C413459}"/>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514618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dirty="0"/>
              <a:t>: Look at a few examples – don’t need to do all</a:t>
            </a:r>
          </a:p>
          <a:p>
            <a:endParaRPr lang="en-GB" dirty="0"/>
          </a:p>
          <a:p>
            <a:r>
              <a:rPr lang="en-GB" i="1" dirty="0"/>
              <a:t>Could split the delegates into groups </a:t>
            </a:r>
            <a:r>
              <a:rPr lang="en-GB" i="1" dirty="0" err="1"/>
              <a:t>eg</a:t>
            </a:r>
            <a:r>
              <a:rPr lang="en-GB" i="1" dirty="0"/>
              <a:t> 5 groups looking at 2 examples each/ or taking feedback from 2 per group if looking at all</a:t>
            </a:r>
          </a:p>
          <a:p>
            <a:endParaRPr lang="en-GB" i="1" dirty="0"/>
          </a:p>
          <a:p>
            <a:r>
              <a:rPr lang="en-GB" b="1" i="0" dirty="0"/>
              <a:t>Feedback (</a:t>
            </a:r>
            <a:r>
              <a:rPr lang="en-GB" b="1" i="1" dirty="0"/>
              <a:t>commentary booklet too</a:t>
            </a:r>
            <a:r>
              <a:rPr lang="en-GB" b="1" i="0" dirty="0"/>
              <a:t>)</a:t>
            </a:r>
          </a:p>
          <a:p>
            <a:endParaRPr lang="en-GB" i="0" dirty="0"/>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0 – 2 boxes ticked, not clearly crossed out</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0 – not clear which metal is more malleable or has higher melting point</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0 – answer needs to show that student understands the need to extend range</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1 – washing hands is too vague</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2 - LOR mark scheme. Apply holistic judgment after reading whole answer. Turn magnet on is credited. No linking of answers, student has simply repeated information from question</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2 - 2 correct statements but no explanations</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0 – 2 lines drawn from each method which negates correct answer</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2 – correct answer &amp; working out but not to 3 sig figs</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1 – anomaly not removed, but correct working of a mean so 1 mark awarded</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3 – all 3 marks awarded as answer is correct</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0 – student did not use supplied equation, incorrect substitution/ rearrangement (multiplied rather than divided)</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0/2 – 7. 3 wrong symbol for charge, 7.4 – correct substitution and rearrangement, but final answer not given</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0/2 – 0 marks for equation. 2 marks for correct calculation, but have not given answer correct to 2 sf (should be 38000</a:t>
            </a:r>
          </a:p>
          <a:p>
            <a:pPr marL="342900" lvl="0" indent="-342900">
              <a:lnSpc>
                <a:spcPct val="107000"/>
              </a:lnSpc>
              <a:spcAft>
                <a:spcPts val="800"/>
              </a:spcAft>
              <a:buFont typeface="+mj-lt"/>
              <a:buAutoNum type="arabicPeriod" startAt="4"/>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6 – full marks, correct answer, all working shown</a:t>
            </a:r>
          </a:p>
          <a:p>
            <a:pPr marL="0" indent="0">
              <a:buFont typeface="+mj-lt"/>
              <a:buNone/>
            </a:pPr>
            <a:endParaRPr lang="en-GB" i="0" dirty="0"/>
          </a:p>
          <a:p>
            <a:pPr marL="228600" indent="-228600">
              <a:buFont typeface="+mj-lt"/>
              <a:buAutoNum type="arabicPeriod" startAt="10"/>
            </a:pPr>
            <a:endParaRPr lang="en-GB" i="0" dirty="0"/>
          </a:p>
          <a:p>
            <a:pPr marL="228600" indent="-228600">
              <a:buFont typeface="+mj-lt"/>
              <a:buAutoNum type="arabicPeriod" startAt="10"/>
            </a:pPr>
            <a:endParaRPr lang="en-GB" i="0" dirty="0"/>
          </a:p>
          <a:p>
            <a:pPr marL="228600" indent="-228600">
              <a:buFont typeface="+mj-lt"/>
              <a:buAutoNum type="arabicPeriod" startAt="10"/>
            </a:pPr>
            <a:endParaRPr lang="en-GB" i="0" dirty="0"/>
          </a:p>
          <a:p>
            <a:pPr marL="228600" indent="-228600">
              <a:buFont typeface="+mj-lt"/>
              <a:buAutoNum type="arabicPeriod" startAt="10"/>
            </a:pPr>
            <a:endParaRPr lang="en-GB" i="0" dirty="0"/>
          </a:p>
          <a:p>
            <a:pPr marL="228600" indent="-228600">
              <a:buFont typeface="+mj-lt"/>
              <a:buAutoNum type="arabicPeriod" startAt="10"/>
            </a:pPr>
            <a:endParaRPr lang="en-GB" i="0" dirty="0"/>
          </a:p>
          <a:p>
            <a:pPr marL="228600" indent="-228600">
              <a:buFont typeface="+mj-lt"/>
              <a:buAutoNum type="arabicPeriod" startAt="10"/>
            </a:pPr>
            <a:endParaRPr lang="en-GB" i="0" dirty="0"/>
          </a:p>
          <a:p>
            <a:pPr marL="228600" indent="-228600">
              <a:buFont typeface="+mj-lt"/>
              <a:buAutoNum type="arabicPeriod" startAt="10"/>
            </a:pPr>
            <a:endParaRPr lang="en-GB" i="0" dirty="0"/>
          </a:p>
          <a:p>
            <a:endParaRPr lang="en-GB" i="1" dirty="0"/>
          </a:p>
        </p:txBody>
      </p:sp>
      <p:sp>
        <p:nvSpPr>
          <p:cNvPr id="4" name="Slide Number Placeholder 3"/>
          <p:cNvSpPr>
            <a:spLocks noGrp="1"/>
          </p:cNvSpPr>
          <p:nvPr>
            <p:ph type="sldNum" sz="quarter" idx="5"/>
          </p:nvPr>
        </p:nvSpPr>
        <p:spPr/>
        <p:txBody>
          <a:bodyPr/>
          <a:lstStyle/>
          <a:p>
            <a:fld id="{3C40DE1A-D26C-4BF3-92F9-DBA57D06CF9D}" type="slidenum">
              <a:rPr lang="en-GB" smtClean="0"/>
              <a:t>27</a:t>
            </a:fld>
            <a:endParaRPr lang="en-GB"/>
          </a:p>
        </p:txBody>
      </p:sp>
      <p:sp>
        <p:nvSpPr>
          <p:cNvPr id="5" name="Date Placeholder 4">
            <a:extLst>
              <a:ext uri="{FF2B5EF4-FFF2-40B4-BE49-F238E27FC236}">
                <a16:creationId xmlns:a16="http://schemas.microsoft.com/office/drawing/2014/main" id="{148740FF-CF8A-95FD-720E-E0F2396761FD}"/>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491854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Discussion point</a:t>
            </a:r>
          </a:p>
          <a:p>
            <a:endParaRPr lang="en-GB" u="none" dirty="0"/>
          </a:p>
          <a:p>
            <a:r>
              <a:rPr lang="en-GB" u="none" dirty="0"/>
              <a:t>Examples 18-21 p 35-39 – </a:t>
            </a:r>
            <a:r>
              <a:rPr lang="en-GB" i="1" u="none" dirty="0"/>
              <a:t>could do this by going through the examples with delegates or as an activity for them. Refer to the commentaries for these examples</a:t>
            </a:r>
          </a:p>
          <a:p>
            <a:endParaRPr lang="en-GB" u="sng" dirty="0"/>
          </a:p>
          <a:p>
            <a:r>
              <a:rPr lang="en-GB" b="1" u="none" dirty="0"/>
              <a:t>Feedback</a:t>
            </a:r>
          </a:p>
          <a:p>
            <a:endParaRPr lang="en-GB" u="sng" dirty="0"/>
          </a:p>
          <a:p>
            <a:r>
              <a:rPr lang="en-GB" u="sng" dirty="0"/>
              <a:t>Example 18</a:t>
            </a:r>
            <a:r>
              <a:rPr lang="en-GB" dirty="0"/>
              <a:t>: 1 mark The student has labelled the x axis instead of adding the scale to the y axis so cannot get this marking point. They have correctly drawn 2 of the bars. </a:t>
            </a:r>
          </a:p>
          <a:p>
            <a:endParaRPr lang="en-GB" dirty="0"/>
          </a:p>
          <a:p>
            <a:r>
              <a:rPr lang="en-US" u="sng" dirty="0"/>
              <a:t>Example 19</a:t>
            </a:r>
            <a:r>
              <a:rPr lang="en-US" dirty="0"/>
              <a:t>: 2 marks The student has correctly plotted all the points from the table of data, although the crosses could have been clearer.</a:t>
            </a:r>
            <a:r>
              <a:rPr lang="en-GB" dirty="0"/>
              <a:t> </a:t>
            </a:r>
            <a:r>
              <a:rPr lang="en-US" dirty="0"/>
              <a:t>They have attempted to draw a curved line of best fit, but it has not been drawn through all the points and is quite rough. As such, the mark for </a:t>
            </a:r>
            <a:r>
              <a:rPr lang="en-US" dirty="0" err="1"/>
              <a:t>lobf</a:t>
            </a:r>
            <a:r>
              <a:rPr lang="en-US" dirty="0"/>
              <a:t> cannot be awarded. 				</a:t>
            </a:r>
          </a:p>
          <a:p>
            <a:endParaRPr lang="en-US" dirty="0"/>
          </a:p>
          <a:p>
            <a:r>
              <a:rPr lang="en-US" u="sng" dirty="0"/>
              <a:t>Example 20</a:t>
            </a:r>
            <a:r>
              <a:rPr lang="en-US" dirty="0"/>
              <a:t>: 1 mark The student has plotted five of the six points correctly, within the tolerance allowed, so gains 1 mark for the plotting. The line of best fit is incorrect, so the marks for this cannot be awarded. 		</a:t>
            </a:r>
          </a:p>
          <a:p>
            <a:endParaRPr lang="en-GB" dirty="0"/>
          </a:p>
          <a:p>
            <a:r>
              <a:rPr lang="en-GB" u="sng" dirty="0"/>
              <a:t>Example 21</a:t>
            </a:r>
            <a:r>
              <a:rPr lang="en-GB" dirty="0"/>
              <a:t>: 2 marks Points plotted correctly, but 3 points lie below </a:t>
            </a:r>
            <a:r>
              <a:rPr lang="en-GB" dirty="0" err="1"/>
              <a:t>lobf</a:t>
            </a:r>
            <a:r>
              <a:rPr lang="en-GB" dirty="0"/>
              <a:t> so 3</a:t>
            </a:r>
            <a:r>
              <a:rPr lang="en-GB" baseline="30000" dirty="0"/>
              <a:t>rd</a:t>
            </a:r>
            <a:r>
              <a:rPr lang="en-GB" dirty="0"/>
              <a:t> mark not awarded</a:t>
            </a:r>
          </a:p>
        </p:txBody>
      </p:sp>
      <p:sp>
        <p:nvSpPr>
          <p:cNvPr id="4" name="Slide Number Placeholder 3"/>
          <p:cNvSpPr>
            <a:spLocks noGrp="1"/>
          </p:cNvSpPr>
          <p:nvPr>
            <p:ph type="sldNum" sz="quarter" idx="5"/>
          </p:nvPr>
        </p:nvSpPr>
        <p:spPr/>
        <p:txBody>
          <a:bodyPr/>
          <a:lstStyle/>
          <a:p>
            <a:fld id="{3C40DE1A-D26C-4BF3-92F9-DBA57D06CF9D}" type="slidenum">
              <a:rPr lang="en-GB" smtClean="0"/>
              <a:t>28</a:t>
            </a:fld>
            <a:endParaRPr lang="en-GB"/>
          </a:p>
        </p:txBody>
      </p:sp>
      <p:sp>
        <p:nvSpPr>
          <p:cNvPr id="5" name="Date Placeholder 4">
            <a:extLst>
              <a:ext uri="{FF2B5EF4-FFF2-40B4-BE49-F238E27FC236}">
                <a16:creationId xmlns:a16="http://schemas.microsoft.com/office/drawing/2014/main" id="{A6DA0F05-8AA4-A932-1E1E-3CF573B618B6}"/>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4135556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a number of examples of extended response questions with commentaries in the booklet</a:t>
            </a:r>
          </a:p>
          <a:p>
            <a:endParaRPr lang="en-GB" dirty="0"/>
          </a:p>
          <a:p>
            <a:r>
              <a:rPr lang="en-GB" dirty="0"/>
              <a:t>Go through one or two examples 22–25 p41 - 44</a:t>
            </a:r>
          </a:p>
        </p:txBody>
      </p:sp>
      <p:sp>
        <p:nvSpPr>
          <p:cNvPr id="4" name="Slide Number Placeholder 3"/>
          <p:cNvSpPr>
            <a:spLocks noGrp="1"/>
          </p:cNvSpPr>
          <p:nvPr>
            <p:ph type="sldNum" sz="quarter" idx="5"/>
          </p:nvPr>
        </p:nvSpPr>
        <p:spPr/>
        <p:txBody>
          <a:bodyPr/>
          <a:lstStyle/>
          <a:p>
            <a:fld id="{3C40DE1A-D26C-4BF3-92F9-DBA57D06CF9D}" type="slidenum">
              <a:rPr lang="en-GB" smtClean="0"/>
              <a:t>29</a:t>
            </a:fld>
            <a:endParaRPr lang="en-GB"/>
          </a:p>
        </p:txBody>
      </p:sp>
      <p:sp>
        <p:nvSpPr>
          <p:cNvPr id="5" name="Date Placeholder 4">
            <a:extLst>
              <a:ext uri="{FF2B5EF4-FFF2-40B4-BE49-F238E27FC236}">
                <a16:creationId xmlns:a16="http://schemas.microsoft.com/office/drawing/2014/main" id="{5B985A1A-B9EC-D228-FE62-EF2EC541068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11974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a:t>
            </a:fld>
            <a:endParaRPr lang="en-GB"/>
          </a:p>
        </p:txBody>
      </p:sp>
      <p:sp>
        <p:nvSpPr>
          <p:cNvPr id="5" name="Date Placeholder 4">
            <a:extLst>
              <a:ext uri="{FF2B5EF4-FFF2-40B4-BE49-F238E27FC236}">
                <a16:creationId xmlns:a16="http://schemas.microsoft.com/office/drawing/2014/main" id="{50EFD306-9988-063A-61C6-6B1B4526A395}"/>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501337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30</a:t>
            </a:fld>
            <a:endParaRPr lang="en-GB"/>
          </a:p>
        </p:txBody>
      </p:sp>
      <p:sp>
        <p:nvSpPr>
          <p:cNvPr id="5" name="Date Placeholder 4">
            <a:extLst>
              <a:ext uri="{FF2B5EF4-FFF2-40B4-BE49-F238E27FC236}">
                <a16:creationId xmlns:a16="http://schemas.microsoft.com/office/drawing/2014/main" id="{19502535-1973-5DB8-7258-22DEDA7E5164}"/>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388056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31</a:t>
            </a:fld>
            <a:endParaRPr lang="en-GB"/>
          </a:p>
        </p:txBody>
      </p:sp>
      <p:sp>
        <p:nvSpPr>
          <p:cNvPr id="5" name="Date Placeholder 4">
            <a:extLst>
              <a:ext uri="{FF2B5EF4-FFF2-40B4-BE49-F238E27FC236}">
                <a16:creationId xmlns:a16="http://schemas.microsoft.com/office/drawing/2014/main" id="{98B5265B-57AE-245D-C24E-B95921E5D15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926128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physics example, which examines understanding of kinetic theory in the context of a scuba diver – which will be very unfamiliar to most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Reference diving brick example from 2024</a:t>
            </a:r>
          </a:p>
          <a:p>
            <a:endParaRPr lang="en-GB" b="1" dirty="0"/>
          </a:p>
        </p:txBody>
      </p:sp>
      <p:sp>
        <p:nvSpPr>
          <p:cNvPr id="4" name="Slide Number Placeholder 3"/>
          <p:cNvSpPr>
            <a:spLocks noGrp="1"/>
          </p:cNvSpPr>
          <p:nvPr>
            <p:ph type="sldNum" sz="quarter" idx="5"/>
          </p:nvPr>
        </p:nvSpPr>
        <p:spPr/>
        <p:txBody>
          <a:bodyPr/>
          <a:lstStyle/>
          <a:p>
            <a:fld id="{3C40DE1A-D26C-4BF3-92F9-DBA57D06CF9D}" type="slidenum">
              <a:rPr lang="en-GB" smtClean="0"/>
              <a:t>32</a:t>
            </a:fld>
            <a:endParaRPr lang="en-GB"/>
          </a:p>
        </p:txBody>
      </p:sp>
      <p:sp>
        <p:nvSpPr>
          <p:cNvPr id="5" name="Date Placeholder 4">
            <a:extLst>
              <a:ext uri="{FF2B5EF4-FFF2-40B4-BE49-F238E27FC236}">
                <a16:creationId xmlns:a16="http://schemas.microsoft.com/office/drawing/2014/main" id="{860A1FF0-E1A6-244D-D2F9-5877807AAF82}"/>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068962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BP2: </a:t>
            </a:r>
            <a:r>
              <a:rPr lang="en-GB" b="0" dirty="0"/>
              <a:t>For example, if you are teaching about autosomal recessive inheritance crosses you could start with a question such as how can you explain the inheritance of maple syrup urine disease? (this was a context that came up in the 2022 biology paper)  (</a:t>
            </a:r>
            <a:r>
              <a:rPr lang="en-GB" b="0" i="1" dirty="0"/>
              <a:t>could use own example!) </a:t>
            </a:r>
            <a:r>
              <a:rPr lang="en-GB" b="0" dirty="0"/>
              <a:t>and go on to show that by the end of the class they can not only explain this specific inheritance but any autosomal recessive disease we put to them.</a:t>
            </a:r>
          </a:p>
          <a:p>
            <a:endParaRPr lang="en-GB" b="0" dirty="0"/>
          </a:p>
          <a:p>
            <a:r>
              <a:rPr lang="en-GB" b="0" dirty="0"/>
              <a:t>Could for example if looking at calculating relative formula mass start with compounds that are in the specification such as sodium chloride, ammonia, methane then go on to more complex and less familiar ones such as that shown in the example or other compounds like carbonic acid (H2CO3). Organic compounds are often good ones to practice with. You could even get students to design their own questions to make the concept more challenging</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Modelling is reminding learners to apply what they know by looking through the questions and understanding that they do know the science behind it. Could look back at Example 3 and see what ideas could have to support modelling this question.</a:t>
            </a:r>
          </a:p>
          <a:p>
            <a:endParaRPr lang="en-GB" b="0" dirty="0"/>
          </a:p>
        </p:txBody>
      </p:sp>
      <p:sp>
        <p:nvSpPr>
          <p:cNvPr id="4" name="Slide Number Placeholder 3"/>
          <p:cNvSpPr>
            <a:spLocks noGrp="1"/>
          </p:cNvSpPr>
          <p:nvPr>
            <p:ph type="sldNum" sz="quarter" idx="5"/>
          </p:nvPr>
        </p:nvSpPr>
        <p:spPr/>
        <p:txBody>
          <a:bodyPr/>
          <a:lstStyle/>
          <a:p>
            <a:fld id="{3C40DE1A-D26C-4BF3-92F9-DBA57D06CF9D}" type="slidenum">
              <a:rPr lang="en-GB" smtClean="0"/>
              <a:t>33</a:t>
            </a:fld>
            <a:endParaRPr lang="en-GB"/>
          </a:p>
        </p:txBody>
      </p:sp>
      <p:sp>
        <p:nvSpPr>
          <p:cNvPr id="5" name="Date Placeholder 4">
            <a:extLst>
              <a:ext uri="{FF2B5EF4-FFF2-40B4-BE49-F238E27FC236}">
                <a16:creationId xmlns:a16="http://schemas.microsoft.com/office/drawing/2014/main" id="{9500E6B6-0255-49C8-9473-04B03D304FBB}"/>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73995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Students particularly struggle with areas of working scientifically in the context of the RPs </a:t>
            </a:r>
          </a:p>
          <a:p>
            <a:pPr marL="171450" indent="-171450">
              <a:buFont typeface="Arial" panose="020B0604020202020204" pitchFamily="34" charset="0"/>
              <a:buChar char="•"/>
            </a:pPr>
            <a:r>
              <a:rPr lang="en-GB" sz="1200" dirty="0"/>
              <a:t> repeatable or its significance </a:t>
            </a:r>
          </a:p>
          <a:p>
            <a:pPr marL="171450" indent="-171450">
              <a:buFont typeface="Arial" panose="020B0604020202020204" pitchFamily="34" charset="0"/>
              <a:buChar char="•"/>
            </a:pPr>
            <a:r>
              <a:rPr lang="en-GB" sz="1200" dirty="0"/>
              <a:t> identify control variables and other variables </a:t>
            </a:r>
            <a:br>
              <a:rPr lang="en-GB" sz="1200" dirty="0"/>
            </a:br>
            <a:r>
              <a:rPr lang="en-GB" sz="1200" dirty="0"/>
              <a:t> term ‘fair test’ is always inadequate unless suitably qualified types of errors</a:t>
            </a:r>
            <a:br>
              <a:rPr lang="en-GB" sz="1200" dirty="0"/>
            </a:br>
            <a:r>
              <a:rPr lang="en-GB" sz="1200" dirty="0"/>
              <a:t> how to improve accuracy - </a:t>
            </a:r>
            <a:r>
              <a:rPr lang="en-GB" sz="1200" i="1" dirty="0"/>
              <a:t>improves inaccuracy</a:t>
            </a:r>
            <a:r>
              <a:rPr lang="en-GB" sz="1200" dirty="0"/>
              <a:t> is insufficient for type of experimental error, </a:t>
            </a:r>
            <a:r>
              <a:rPr lang="en-GB" sz="1200" i="1" dirty="0"/>
              <a:t>human error</a:t>
            </a:r>
            <a:r>
              <a:rPr lang="en-GB" sz="1200" dirty="0"/>
              <a:t> is insufficient </a:t>
            </a:r>
          </a:p>
          <a:p>
            <a:endParaRPr lang="en-GB"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34</a:t>
            </a:fld>
            <a:endParaRPr lang="en-US"/>
          </a:p>
        </p:txBody>
      </p:sp>
    </p:spTree>
    <p:extLst>
      <p:ext uri="{BB962C8B-B14F-4D97-AF65-F5344CB8AC3E}">
        <p14:creationId xmlns:p14="http://schemas.microsoft.com/office/powerpoint/2010/main" val="3114561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p:txBody>
      </p:sp>
      <p:sp>
        <p:nvSpPr>
          <p:cNvPr id="4" name="Slide Number Placeholder 3"/>
          <p:cNvSpPr>
            <a:spLocks noGrp="1"/>
          </p:cNvSpPr>
          <p:nvPr>
            <p:ph type="sldNum" sz="quarter" idx="5"/>
          </p:nvPr>
        </p:nvSpPr>
        <p:spPr/>
        <p:txBody>
          <a:bodyPr/>
          <a:lstStyle/>
          <a:p>
            <a:fld id="{3C40DE1A-D26C-4BF3-92F9-DBA57D06CF9D}" type="slidenum">
              <a:rPr lang="en-GB" smtClean="0"/>
              <a:t>35</a:t>
            </a:fld>
            <a:endParaRPr lang="en-GB"/>
          </a:p>
        </p:txBody>
      </p:sp>
      <p:sp>
        <p:nvSpPr>
          <p:cNvPr id="5" name="Date Placeholder 4">
            <a:extLst>
              <a:ext uri="{FF2B5EF4-FFF2-40B4-BE49-F238E27FC236}">
                <a16:creationId xmlns:a16="http://schemas.microsoft.com/office/drawing/2014/main" id="{44335729-D72A-C516-B0CB-186C58D65270}"/>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405216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not showing working presents an issue.  It is important in calculations to show working because although just the correct answer on its own will get the marks if they make an error with no working they can’t get any marks at all – whereas they could get marks for intermediate steps in the calculation if they are shown. For example, Examples 11 and 12, the follow on calculations</a:t>
            </a:r>
          </a:p>
        </p:txBody>
      </p:sp>
      <p:sp>
        <p:nvSpPr>
          <p:cNvPr id="4" name="Slide Number Placeholder 3"/>
          <p:cNvSpPr>
            <a:spLocks noGrp="1"/>
          </p:cNvSpPr>
          <p:nvPr>
            <p:ph type="sldNum" sz="quarter" idx="5"/>
          </p:nvPr>
        </p:nvSpPr>
        <p:spPr/>
        <p:txBody>
          <a:bodyPr/>
          <a:lstStyle/>
          <a:p>
            <a:fld id="{3C40DE1A-D26C-4BF3-92F9-DBA57D06CF9D}" type="slidenum">
              <a:rPr lang="en-GB" smtClean="0"/>
              <a:t>36</a:t>
            </a:fld>
            <a:endParaRPr lang="en-GB"/>
          </a:p>
        </p:txBody>
      </p:sp>
      <p:sp>
        <p:nvSpPr>
          <p:cNvPr id="5" name="Date Placeholder 4">
            <a:extLst>
              <a:ext uri="{FF2B5EF4-FFF2-40B4-BE49-F238E27FC236}">
                <a16:creationId xmlns:a16="http://schemas.microsoft.com/office/drawing/2014/main" id="{FE81723A-5B22-CFC2-99D8-2F62E1E7CF8C}"/>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846984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 maths checklist for them to rag rate themselves.</a:t>
            </a:r>
          </a:p>
        </p:txBody>
      </p:sp>
      <p:sp>
        <p:nvSpPr>
          <p:cNvPr id="4" name="Slide Number Placeholder 3"/>
          <p:cNvSpPr>
            <a:spLocks noGrp="1"/>
          </p:cNvSpPr>
          <p:nvPr>
            <p:ph type="sldNum" sz="quarter" idx="5"/>
          </p:nvPr>
        </p:nvSpPr>
        <p:spPr/>
        <p:txBody>
          <a:bodyPr/>
          <a:lstStyle/>
          <a:p>
            <a:fld id="{3C40DE1A-D26C-4BF3-92F9-DBA57D06CF9D}" type="slidenum">
              <a:rPr lang="en-GB" smtClean="0"/>
              <a:t>37</a:t>
            </a:fld>
            <a:endParaRPr lang="en-GB"/>
          </a:p>
        </p:txBody>
      </p:sp>
      <p:sp>
        <p:nvSpPr>
          <p:cNvPr id="5" name="Date Placeholder 4">
            <a:extLst>
              <a:ext uri="{FF2B5EF4-FFF2-40B4-BE49-F238E27FC236}">
                <a16:creationId xmlns:a16="http://schemas.microsoft.com/office/drawing/2014/main" id="{CF412279-7378-B5B1-2038-21B9F78AA0AA}"/>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534537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38</a:t>
            </a:fld>
            <a:endParaRPr lang="en-GB"/>
          </a:p>
        </p:txBody>
      </p:sp>
      <p:sp>
        <p:nvSpPr>
          <p:cNvPr id="5" name="Date Placeholder 4">
            <a:extLst>
              <a:ext uri="{FF2B5EF4-FFF2-40B4-BE49-F238E27FC236}">
                <a16:creationId xmlns:a16="http://schemas.microsoft.com/office/drawing/2014/main" id="{83D35A36-48D9-0D60-F396-1B0BAD9491F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776873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39</a:t>
            </a:fld>
            <a:endParaRPr lang="en-GB"/>
          </a:p>
        </p:txBody>
      </p:sp>
      <p:sp>
        <p:nvSpPr>
          <p:cNvPr id="5" name="Date Placeholder 4">
            <a:extLst>
              <a:ext uri="{FF2B5EF4-FFF2-40B4-BE49-F238E27FC236}">
                <a16:creationId xmlns:a16="http://schemas.microsoft.com/office/drawing/2014/main" id="{532A9B9D-40F6-B7E2-619C-D0C7C7A1A712}"/>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414883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Each of our qualifications has its own landing page and for GCSE you will see two combined and three separate sciences (separate science currently accessed by subject name </a:t>
            </a:r>
            <a:r>
              <a:rPr lang="en-GB" err="1"/>
              <a:t>eg</a:t>
            </a:r>
            <a:r>
              <a:rPr lang="en-GB"/>
              <a:t> biology)</a:t>
            </a:r>
          </a:p>
          <a:p>
            <a:endParaRPr lang="en-GB"/>
          </a:p>
          <a:p>
            <a:r>
              <a:rPr lang="en-GB"/>
              <a:t>This session focus is the combined Trilogy spec 8464 which is the most common GCSE taken, but the layout and principles are the same for all of our GCSE qualifications.</a:t>
            </a:r>
          </a:p>
          <a:p>
            <a:endParaRPr lang="en-GB"/>
          </a:p>
          <a:p>
            <a:endParaRPr lang="en-GB"/>
          </a:p>
          <a:p>
            <a:r>
              <a:rPr lang="en-GB"/>
              <a:t>Starting with the landing page, this is a really useful place to come if you are looking for support documents. It is divided into a number of Tabs: the specification, planning, teaching and assessment. Towards the end of this section, we’ll look at resources in a bit more detail. </a:t>
            </a:r>
          </a:p>
          <a:p>
            <a:r>
              <a:rPr lang="en-GB"/>
              <a:t>For now, we are focusing on the specification itself and how you should be using it in your teaching</a:t>
            </a: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4</a:t>
            </a:fld>
            <a:endParaRPr lang="en-GB"/>
          </a:p>
        </p:txBody>
      </p:sp>
      <p:sp>
        <p:nvSpPr>
          <p:cNvPr id="5" name="Date Placeholder 4">
            <a:extLst>
              <a:ext uri="{FF2B5EF4-FFF2-40B4-BE49-F238E27FC236}">
                <a16:creationId xmlns:a16="http://schemas.microsoft.com/office/drawing/2014/main" id="{B96C58ED-417A-D741-8EAD-1E07F0DE931C}"/>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277763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40</a:t>
            </a:fld>
            <a:endParaRPr lang="en-GB"/>
          </a:p>
        </p:txBody>
      </p:sp>
      <p:sp>
        <p:nvSpPr>
          <p:cNvPr id="5" name="Date Placeholder 4">
            <a:extLst>
              <a:ext uri="{FF2B5EF4-FFF2-40B4-BE49-F238E27FC236}">
                <a16:creationId xmlns:a16="http://schemas.microsoft.com/office/drawing/2014/main" id="{08CFB45F-88D5-A2B4-76E7-0EE08795EDB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452446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shows the faceted search to help you find resources on the website.  Here I have highlighted the Teaching guides which give information and advice on certain areas</a:t>
            </a:r>
          </a:p>
          <a:p>
            <a:endParaRPr lang="en-GB"/>
          </a:p>
          <a:p>
            <a:r>
              <a:rPr lang="en-GB"/>
              <a:t>The practical handbook is invaluable for any practical related queries</a:t>
            </a:r>
          </a:p>
          <a:p>
            <a:r>
              <a:rPr lang="en-GB"/>
              <a:t>You might also look at the mandatory CPAC training for lead teachers if you are teaching A-level or want to know more about progression of practical skills from GCSE to A-level</a:t>
            </a:r>
          </a:p>
        </p:txBody>
      </p:sp>
      <p:sp>
        <p:nvSpPr>
          <p:cNvPr id="4" name="Slide Number Placeholder 3"/>
          <p:cNvSpPr>
            <a:spLocks noGrp="1"/>
          </p:cNvSpPr>
          <p:nvPr>
            <p:ph type="sldNum" sz="quarter" idx="5"/>
          </p:nvPr>
        </p:nvSpPr>
        <p:spPr/>
        <p:txBody>
          <a:bodyPr/>
          <a:lstStyle/>
          <a:p>
            <a:fld id="{3C40DE1A-D26C-4BF3-92F9-DBA57D06CF9D}" type="slidenum">
              <a:rPr lang="en-GB" smtClean="0"/>
              <a:t>41</a:t>
            </a:fld>
            <a:endParaRPr lang="en-GB"/>
          </a:p>
        </p:txBody>
      </p:sp>
      <p:sp>
        <p:nvSpPr>
          <p:cNvPr id="5" name="Date Placeholder 4">
            <a:extLst>
              <a:ext uri="{FF2B5EF4-FFF2-40B4-BE49-F238E27FC236}">
                <a16:creationId xmlns:a16="http://schemas.microsoft.com/office/drawing/2014/main" id="{C5CAEE81-0E18-1A86-BFBB-B89FD19F6FDA}"/>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814217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well as past question papers and mark schemes on this page there are other support documents</a:t>
            </a: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42</a:t>
            </a:fld>
            <a:endParaRPr lang="en-GB"/>
          </a:p>
        </p:txBody>
      </p:sp>
      <p:sp>
        <p:nvSpPr>
          <p:cNvPr id="5" name="Date Placeholder 4">
            <a:extLst>
              <a:ext uri="{FF2B5EF4-FFF2-40B4-BE49-F238E27FC236}">
                <a16:creationId xmlns:a16="http://schemas.microsoft.com/office/drawing/2014/main" id="{1A426079-A952-2F7B-DE68-733FC90F809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9439664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Centre services is the secure area of our website, which teachers can only access by password.  It holds all of </a:t>
            </a:r>
            <a:r>
              <a:rPr lang="en-GB" err="1"/>
              <a:t>of</a:t>
            </a:r>
            <a:r>
              <a:rPr lang="en-GB"/>
              <a:t> our most up to date papers and resources that use the most recent papers – they’re kept on here until the next set of papers are available – this means that teachers can use them as unseen resources with their students without running the risk if your using them as mocks.</a:t>
            </a:r>
          </a:p>
          <a:p>
            <a:endParaRPr lang="en-GB"/>
          </a:p>
          <a:p>
            <a:r>
              <a:rPr lang="en-GB"/>
              <a:t>More resources here. Worth a look for training and support resources</a:t>
            </a: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43</a:t>
            </a:fld>
            <a:endParaRPr lang="en-GB"/>
          </a:p>
        </p:txBody>
      </p:sp>
      <p:sp>
        <p:nvSpPr>
          <p:cNvPr id="5" name="Date Placeholder 4">
            <a:extLst>
              <a:ext uri="{FF2B5EF4-FFF2-40B4-BE49-F238E27FC236}">
                <a16:creationId xmlns:a16="http://schemas.microsoft.com/office/drawing/2014/main" id="{C0AF797B-7D14-2FE9-B834-FD56FCE95FE9}"/>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150685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on the planning resources page for all the GCSE sciences, as the issues they cover are common to all the GCSEs.  Information can be shared with students – and especially useful are the checklist of Working scientifically language in the Disciplinary Language pack and the Student maths checklist in the Maths in science pack</a:t>
            </a:r>
          </a:p>
        </p:txBody>
      </p:sp>
      <p:sp>
        <p:nvSpPr>
          <p:cNvPr id="4" name="Slide Number Placeholder 3"/>
          <p:cNvSpPr>
            <a:spLocks noGrp="1"/>
          </p:cNvSpPr>
          <p:nvPr>
            <p:ph type="sldNum" sz="quarter" idx="5"/>
          </p:nvPr>
        </p:nvSpPr>
        <p:spPr/>
        <p:txBody>
          <a:bodyPr/>
          <a:lstStyle/>
          <a:p>
            <a:fld id="{3C40DE1A-D26C-4BF3-92F9-DBA57D06CF9D}" type="slidenum">
              <a:rPr lang="en-GB" smtClean="0"/>
              <a:t>44</a:t>
            </a:fld>
            <a:endParaRPr lang="en-GB"/>
          </a:p>
        </p:txBody>
      </p:sp>
      <p:sp>
        <p:nvSpPr>
          <p:cNvPr id="5" name="Date Placeholder 4">
            <a:extLst>
              <a:ext uri="{FF2B5EF4-FFF2-40B4-BE49-F238E27FC236}">
                <a16:creationId xmlns:a16="http://schemas.microsoft.com/office/drawing/2014/main" id="{5E5E600E-5F85-743C-F1E6-51CE9F2B7585}"/>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75159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45</a:t>
            </a:fld>
            <a:endParaRPr lang="en-GB"/>
          </a:p>
        </p:txBody>
      </p:sp>
      <p:sp>
        <p:nvSpPr>
          <p:cNvPr id="5" name="Date Placeholder 4">
            <a:extLst>
              <a:ext uri="{FF2B5EF4-FFF2-40B4-BE49-F238E27FC236}">
                <a16:creationId xmlns:a16="http://schemas.microsoft.com/office/drawing/2014/main" id="{C2380812-61B2-D487-6C8A-6903DB286D69}"/>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842863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46</a:t>
            </a:fld>
            <a:endParaRPr lang="en-GB"/>
          </a:p>
        </p:txBody>
      </p:sp>
      <p:sp>
        <p:nvSpPr>
          <p:cNvPr id="5" name="Date Placeholder 4">
            <a:extLst>
              <a:ext uri="{FF2B5EF4-FFF2-40B4-BE49-F238E27FC236}">
                <a16:creationId xmlns:a16="http://schemas.microsoft.com/office/drawing/2014/main" id="{F9547714-AB89-BDF5-EC67-F47691763C59}"/>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2762005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47</a:t>
            </a:fld>
            <a:endParaRPr lang="en-GB"/>
          </a:p>
        </p:txBody>
      </p:sp>
      <p:sp>
        <p:nvSpPr>
          <p:cNvPr id="5" name="Date Placeholder 4">
            <a:extLst>
              <a:ext uri="{FF2B5EF4-FFF2-40B4-BE49-F238E27FC236}">
                <a16:creationId xmlns:a16="http://schemas.microsoft.com/office/drawing/2014/main" id="{24DFFC6A-2928-868D-ACF4-9C93F02598A2}"/>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13696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Discussion Point</a:t>
            </a:r>
          </a:p>
          <a:p>
            <a:endParaRPr lang="en-GB" dirty="0"/>
          </a:p>
          <a:p>
            <a:r>
              <a:rPr lang="en-GB" dirty="0"/>
              <a:t>What are specifications used for?</a:t>
            </a:r>
          </a:p>
          <a:p>
            <a:endParaRPr lang="en-GB" dirty="0"/>
          </a:p>
          <a:p>
            <a:r>
              <a:rPr lang="en-GB" b="1" dirty="0"/>
              <a:t>Feedback</a:t>
            </a:r>
          </a:p>
          <a:p>
            <a:endParaRPr lang="en-GB" dirty="0"/>
          </a:p>
          <a:p>
            <a:r>
              <a:rPr lang="en-GB" dirty="0"/>
              <a:t>The specification lists the content that can be assessed, the skills that students need in assessment and, importantly, HOW the content and skills are assessed. </a:t>
            </a:r>
          </a:p>
          <a:p>
            <a:endParaRPr lang="en-GB" dirty="0"/>
          </a:p>
          <a:p>
            <a:r>
              <a:rPr lang="en-GB" dirty="0"/>
              <a:t>Depending on the school or trust that you work for you may be given a scheme of work to follow, possibly sets of PowerPoints to teach from and worksheets for the students to do. </a:t>
            </a:r>
          </a:p>
          <a:p>
            <a:endParaRPr lang="en-GB" dirty="0"/>
          </a:p>
          <a:p>
            <a:r>
              <a:rPr lang="en-GB" dirty="0"/>
              <a:t>All of these resources would have been developed using the specification so if ever you want to drill down to the core content, you can align the scheme of work with the spec to see where it is listed. </a:t>
            </a:r>
          </a:p>
          <a:p>
            <a:r>
              <a:rPr lang="en-GB" dirty="0"/>
              <a:t>Many SOWs list the spec point adjacent to the learning objective for easy cross referencing.</a:t>
            </a:r>
          </a:p>
          <a:p>
            <a:endParaRPr lang="en-GB" dirty="0"/>
          </a:p>
          <a:p>
            <a:r>
              <a:rPr lang="en-GB" dirty="0"/>
              <a:t>The point of showing the contents page here is to highlight what is contained</a:t>
            </a:r>
          </a:p>
          <a:p>
            <a:endParaRPr lang="en-GB" b="1" dirty="0"/>
          </a:p>
          <a:p>
            <a:r>
              <a:rPr lang="en-GB" b="1" dirty="0"/>
              <a:t>Highlight on click </a:t>
            </a:r>
            <a:r>
              <a:rPr lang="en-GB" dirty="0"/>
              <a:t>the subject content makes up the bulk of the document, and this is, of course, the main focus “what do they need to know?”</a:t>
            </a:r>
          </a:p>
          <a:p>
            <a:endParaRPr lang="en-GB" dirty="0"/>
          </a:p>
          <a:p>
            <a:r>
              <a:rPr lang="en-GB" dirty="0"/>
              <a:t>The following </a:t>
            </a:r>
            <a:r>
              <a:rPr lang="en-GB" b="1" dirty="0"/>
              <a:t>Highlight on click </a:t>
            </a:r>
            <a:r>
              <a:rPr lang="en-GB" dirty="0"/>
              <a:t>are also referenced within the content &amp; looked at on the next couple slides</a:t>
            </a:r>
          </a:p>
          <a:p>
            <a:pPr marL="171450" indent="-171450">
              <a:buFont typeface="Arial" panose="020B0604020202020204" pitchFamily="34" charset="0"/>
              <a:buChar char="•"/>
            </a:pPr>
            <a:r>
              <a:rPr lang="en-GB" dirty="0"/>
              <a:t>working scientifically</a:t>
            </a:r>
          </a:p>
          <a:p>
            <a:pPr marL="171450" indent="-171450">
              <a:buFont typeface="Arial" panose="020B0604020202020204" pitchFamily="34" charset="0"/>
              <a:buChar char="•"/>
            </a:pPr>
            <a:r>
              <a:rPr lang="en-GB" dirty="0"/>
              <a:t>maths skills on next slide is where relevant</a:t>
            </a:r>
          </a:p>
          <a:p>
            <a:pPr marL="171450" indent="-171450">
              <a:buFont typeface="Arial" panose="020B0604020202020204" pitchFamily="34" charset="0"/>
              <a:buChar char="•"/>
            </a:pPr>
            <a:r>
              <a:rPr lang="en-GB" dirty="0"/>
              <a:t>Practical assessments are identified</a:t>
            </a:r>
          </a:p>
          <a:p>
            <a:pPr marL="171450" indent="-171450">
              <a:buFont typeface="Arial" panose="020B0604020202020204" pitchFamily="34" charset="0"/>
              <a:buChar char="•"/>
            </a:pPr>
            <a:r>
              <a:rPr lang="en-GB" dirty="0"/>
              <a:t>Scheme of assessment</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5</a:t>
            </a:fld>
            <a:endParaRPr lang="en-GB"/>
          </a:p>
        </p:txBody>
      </p:sp>
      <p:sp>
        <p:nvSpPr>
          <p:cNvPr id="5" name="Date Placeholder 4">
            <a:extLst>
              <a:ext uri="{FF2B5EF4-FFF2-40B4-BE49-F238E27FC236}">
                <a16:creationId xmlns:a16="http://schemas.microsoft.com/office/drawing/2014/main" id="{9CC1F189-404A-52AF-7CE1-071E9AA2C67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481406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WS criteria were set out by the DfE along with the subject content. </a:t>
            </a:r>
          </a:p>
          <a:p>
            <a:endParaRPr lang="en-GB" dirty="0"/>
          </a:p>
          <a:p>
            <a:r>
              <a:rPr lang="en-GB" dirty="0"/>
              <a:t>The WS criteria are the same for all the GCSE sciences. </a:t>
            </a:r>
          </a:p>
          <a:p>
            <a:endParaRPr lang="en-GB" dirty="0"/>
          </a:p>
          <a:p>
            <a:r>
              <a:rPr lang="en-GB" dirty="0"/>
              <a:t>There are main WS skill areas that naturally come out of teaching science, and in this section of the spec we set them out and give examples of what students may be asked to do in an exam. </a:t>
            </a:r>
          </a:p>
          <a:p>
            <a:endParaRPr lang="en-GB" dirty="0"/>
          </a:p>
          <a:p>
            <a:r>
              <a:rPr lang="en-GB" b="1" dirty="0"/>
              <a:t>WS1</a:t>
            </a:r>
            <a:r>
              <a:rPr lang="en-GB" dirty="0"/>
              <a:t> is all about development of scientific thinking and covers understanding of how theories and methods develop over time, using models, ethical considerations etc</a:t>
            </a:r>
          </a:p>
          <a:p>
            <a:r>
              <a:rPr lang="en-GB" b="1" dirty="0"/>
              <a:t>WS2</a:t>
            </a:r>
            <a:r>
              <a:rPr lang="en-GB" dirty="0"/>
              <a:t> covers a lot of practical, hands-on skills – hypotheses, planning and carrying out experiments, recording data, sampling, using apparatus correctly</a:t>
            </a:r>
          </a:p>
          <a:p>
            <a:r>
              <a:rPr lang="en-GB" b="1" dirty="0"/>
              <a:t>WS3 </a:t>
            </a:r>
            <a:r>
              <a:rPr lang="en-GB" dirty="0"/>
              <a:t>is all about analysing and evaluating data – which includes presenting data appropriately (</a:t>
            </a:r>
            <a:r>
              <a:rPr lang="en-GB" dirty="0" err="1"/>
              <a:t>eg</a:t>
            </a:r>
            <a:r>
              <a:rPr lang="en-GB" dirty="0"/>
              <a:t> selecting the right type of graph to use), mathematical analysis such as rearranging equations and using graphical data, and using data to draw conclusions</a:t>
            </a:r>
          </a:p>
          <a:p>
            <a:r>
              <a:rPr lang="en-GB" b="1" dirty="0"/>
              <a:t>WS4</a:t>
            </a:r>
            <a:r>
              <a:rPr lang="en-GB" dirty="0"/>
              <a:t> covers the language scientists need to know and use correctly, and includes understanding of SI units, prefixes and scientific quantities.</a:t>
            </a:r>
          </a:p>
          <a:p>
            <a:endParaRPr lang="en-GB" dirty="0"/>
          </a:p>
          <a:p>
            <a:r>
              <a:rPr lang="en-GB" dirty="0"/>
              <a:t>We feel WS is so important that we have woven it throughout our specification, and its examination is not a ‘bolt-on’: aspects of WS are embedded in pretty much every question.</a:t>
            </a:r>
          </a:p>
          <a:p>
            <a:endParaRPr lang="en-GB" dirty="0"/>
          </a:p>
          <a:p>
            <a:r>
              <a:rPr lang="en-GB" dirty="0"/>
              <a:t>If you have a SOW, it may be worthwhile looking at the activities in it and mapping them onto it so that you can see where in the course students are getting opportunities to develop these skills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6</a:t>
            </a:fld>
            <a:endParaRPr lang="en-GB"/>
          </a:p>
        </p:txBody>
      </p:sp>
      <p:sp>
        <p:nvSpPr>
          <p:cNvPr id="5" name="Date Placeholder 4">
            <a:extLst>
              <a:ext uri="{FF2B5EF4-FFF2-40B4-BE49-F238E27FC236}">
                <a16:creationId xmlns:a16="http://schemas.microsoft.com/office/drawing/2014/main" id="{01059FAD-B42D-3289-7EED-4F87FCA72E46}"/>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0805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1 Page 9</a:t>
            </a:r>
          </a:p>
          <a:p>
            <a:r>
              <a:rPr lang="en-GB" b="1" dirty="0"/>
              <a:t>Discussion Point:</a:t>
            </a:r>
          </a:p>
          <a:p>
            <a:endParaRPr lang="en-GB" dirty="0"/>
          </a:p>
          <a:p>
            <a:r>
              <a:rPr lang="en-GB" dirty="0"/>
              <a:t>Can you identify the WS areas?</a:t>
            </a:r>
          </a:p>
          <a:p>
            <a:endParaRPr lang="en-GB" dirty="0"/>
          </a:p>
          <a:p>
            <a:r>
              <a:rPr lang="en-GB" b="1" dirty="0"/>
              <a:t>Feedback</a:t>
            </a:r>
          </a:p>
          <a:p>
            <a:endParaRPr lang="en-GB" dirty="0"/>
          </a:p>
          <a:p>
            <a:r>
              <a:rPr lang="en-GB" dirty="0"/>
              <a:t>This question features aspects of WS 2 &amp; 3</a:t>
            </a:r>
          </a:p>
        </p:txBody>
      </p:sp>
      <p:sp>
        <p:nvSpPr>
          <p:cNvPr id="4" name="Slide Number Placeholder 3"/>
          <p:cNvSpPr>
            <a:spLocks noGrp="1"/>
          </p:cNvSpPr>
          <p:nvPr>
            <p:ph type="sldNum" sz="quarter" idx="5"/>
          </p:nvPr>
        </p:nvSpPr>
        <p:spPr/>
        <p:txBody>
          <a:bodyPr/>
          <a:lstStyle/>
          <a:p>
            <a:fld id="{3C40DE1A-D26C-4BF3-92F9-DBA57D06CF9D}" type="slidenum">
              <a:rPr lang="en-GB" smtClean="0"/>
              <a:t>7</a:t>
            </a:fld>
            <a:endParaRPr lang="en-GB"/>
          </a:p>
        </p:txBody>
      </p:sp>
      <p:sp>
        <p:nvSpPr>
          <p:cNvPr id="5" name="Date Placeholder 4">
            <a:extLst>
              <a:ext uri="{FF2B5EF4-FFF2-40B4-BE49-F238E27FC236}">
                <a16:creationId xmlns:a16="http://schemas.microsoft.com/office/drawing/2014/main" id="{FD72C906-4CCA-25A1-61D9-BBB8066A0FF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53710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Maths skills are of course key in science with physics having the highest maths requirement, then chemistry followed by biology. (30:20:10)</a:t>
            </a:r>
          </a:p>
          <a:p>
            <a:endParaRPr lang="en-GB"/>
          </a:p>
          <a:p>
            <a:r>
              <a:rPr lang="en-GB"/>
              <a:t>On a Foundation tier paper, maths skills will not be lower than KS3 expectations and, on a higher tier paper, will not be lower than Foundation tier maths. Note common questions will be higher than KS3 on a F paper because to count as maths on the H paper they must be @ F tier maths – which explains why some questions at the end of a paper may be quite hard for F tier students.</a:t>
            </a:r>
          </a:p>
          <a:p>
            <a:endParaRPr lang="en-GB"/>
          </a:p>
          <a:p>
            <a:r>
              <a:rPr lang="en-GB"/>
              <a:t>If you look at our papers, you will see certain skills that are assessed every year (e.g. graphing questions for 4 marks are not uncommon) so it is just as important to prepare your students in maths skills as subject knowledge</a:t>
            </a:r>
          </a:p>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8</a:t>
            </a:fld>
            <a:endParaRPr lang="en-GB"/>
          </a:p>
        </p:txBody>
      </p:sp>
      <p:sp>
        <p:nvSpPr>
          <p:cNvPr id="5" name="Date Placeholder 4">
            <a:extLst>
              <a:ext uri="{FF2B5EF4-FFF2-40B4-BE49-F238E27FC236}">
                <a16:creationId xmlns:a16="http://schemas.microsoft.com/office/drawing/2014/main" id="{7ADD9FF0-B2F3-6C88-82BE-CFA91B84791F}"/>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4023894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on Practical skills count for 15% of the papers.</a:t>
            </a:r>
          </a:p>
          <a:p>
            <a:endParaRPr lang="en-GB" dirty="0"/>
          </a:p>
          <a:p>
            <a:r>
              <a:rPr lang="en-GB" dirty="0"/>
              <a:t>Students are required to carry out the 21 RPs (7 each subject BCP) over the course and, although the practicals are not assessed directly in the classroom, they are indirectly assessed in the exams. Your headteacher will sign a centre declaration form at the end of the course stating that all students were offered the opportunity to carry out the practicals. </a:t>
            </a:r>
          </a:p>
          <a:p>
            <a:endParaRPr lang="en-GB" dirty="0"/>
          </a:p>
          <a:p>
            <a:r>
              <a:rPr lang="en-GB" dirty="0"/>
              <a:t>If you look at our papers you will see that we don’t always ask directly about a RP – what we are assessing is the student’s knowledge of the described apparatus and techniques. Sometimes the RP is set in a slightly different context to that carried out in the classroom so it is important to remember that you are teaching the skill NOT the specifics of the RP. For example, if a student is taught chemistry AT5 “measurement of rates of reaction by a variety of methods” they can apply the skill to a question on any practical involving rates, RP or not.</a:t>
            </a:r>
          </a:p>
          <a:p>
            <a:endParaRPr lang="en-GB" dirty="0"/>
          </a:p>
          <a:p>
            <a:r>
              <a:rPr lang="en-GB" dirty="0"/>
              <a:t>We also ask practical questions that are not based on the RP but on unfamiliar investigations so students should be equipped to recognise the Ats in exam questions and apply their knowledge of the skill to the new context.</a:t>
            </a:r>
          </a:p>
        </p:txBody>
      </p:sp>
      <p:sp>
        <p:nvSpPr>
          <p:cNvPr id="4" name="Slide Number Placeholder 3"/>
          <p:cNvSpPr>
            <a:spLocks noGrp="1"/>
          </p:cNvSpPr>
          <p:nvPr>
            <p:ph type="sldNum" sz="quarter" idx="5"/>
          </p:nvPr>
        </p:nvSpPr>
        <p:spPr/>
        <p:txBody>
          <a:bodyPr/>
          <a:lstStyle/>
          <a:p>
            <a:fld id="{3C40DE1A-D26C-4BF3-92F9-DBA57D06CF9D}" type="slidenum">
              <a:rPr lang="en-GB" smtClean="0"/>
              <a:t>9</a:t>
            </a:fld>
            <a:endParaRPr lang="en-GB"/>
          </a:p>
        </p:txBody>
      </p:sp>
      <p:sp>
        <p:nvSpPr>
          <p:cNvPr id="5" name="Date Placeholder 4">
            <a:extLst>
              <a:ext uri="{FF2B5EF4-FFF2-40B4-BE49-F238E27FC236}">
                <a16:creationId xmlns:a16="http://schemas.microsoft.com/office/drawing/2014/main" id="{C979720B-CE86-42B4-B8EE-6D0B943C6DF3}"/>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4097887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a:t>Title</a:t>
            </a:r>
            <a:endParaRPr lang="en-GB"/>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2025 AQA and its licensors. All rights reserved.</a:t>
            </a:r>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a:p>
        </p:txBody>
      </p:sp>
    </p:spTree>
    <p:extLst>
      <p:ext uri="{BB962C8B-B14F-4D97-AF65-F5344CB8AC3E}">
        <p14:creationId xmlns:p14="http://schemas.microsoft.com/office/powerpoint/2010/main" val="88750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12478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691739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20350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86077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67674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2446296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5834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504098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10937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41990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a:t>Title</a:t>
            </a:r>
            <a:endParaRPr lang="en-GB"/>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a:t>Copyright © 2025 AQA and its licensors. All rights reserved.</a:t>
            </a:r>
          </a:p>
        </p:txBody>
      </p:sp>
    </p:spTree>
    <p:extLst>
      <p:ext uri="{BB962C8B-B14F-4D97-AF65-F5344CB8AC3E}">
        <p14:creationId xmlns:p14="http://schemas.microsoft.com/office/powerpoint/2010/main" val="405805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324256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802108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a:t>Divider</a:t>
            </a:r>
            <a:endParaRPr lang="en-GB"/>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2025 AQA and its licensors. All rights reserved.</a:t>
            </a:r>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802411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a:t>Divider</a:t>
            </a:r>
            <a:endParaRPr lang="en-GB"/>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466425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2025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2790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2025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100113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2025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940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2025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904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2025 AQA and its licensors. All rights reserved.</a:t>
            </a:r>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131474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2025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42471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US"/>
              <a:t>Click icon to add picture</a:t>
            </a:r>
            <a:endParaRPr lang="en-GB"/>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a:t>Title</a:t>
            </a:r>
            <a:endParaRPr lang="en-GB"/>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endParaRPr lang="en-GB"/>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2025 AQA and its licensors. All rights reserved.</a:t>
            </a:r>
          </a:p>
        </p:txBody>
      </p:sp>
    </p:spTree>
    <p:extLst>
      <p:ext uri="{BB962C8B-B14F-4D97-AF65-F5344CB8AC3E}">
        <p14:creationId xmlns:p14="http://schemas.microsoft.com/office/powerpoint/2010/main" val="1604437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2025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034060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2025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6635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2025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7475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Tree>
    <p:extLst>
      <p:ext uri="{BB962C8B-B14F-4D97-AF65-F5344CB8AC3E}">
        <p14:creationId xmlns:p14="http://schemas.microsoft.com/office/powerpoint/2010/main" val="237562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2025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98611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2025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869230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p>
            <a:r>
              <a:rPr lang="en-GB"/>
              <a:t>Copyright © 2025 AQA and its licensors. All rights reserved.</a:t>
            </a:r>
            <a:endParaRPr lang="en-GB">
              <a:solidFill>
                <a:schemeClr val="bg1"/>
              </a:solidFill>
            </a:endParaRPr>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0519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a:t>Quote</a:t>
            </a:r>
          </a:p>
          <a:p>
            <a:pPr lvl="1"/>
            <a:r>
              <a:rPr lang="en-US"/>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endParaRPr lang="en-GB"/>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endParaRPr lang="en-GB"/>
          </a:p>
        </p:txBody>
      </p:sp>
    </p:spTree>
    <p:extLst>
      <p:ext uri="{BB962C8B-B14F-4D97-AF65-F5344CB8AC3E}">
        <p14:creationId xmlns:p14="http://schemas.microsoft.com/office/powerpoint/2010/main" val="3355387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US"/>
              <a:t>Click icon to add picture</a:t>
            </a:r>
            <a:endParaRPr lang="en-GB"/>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bg1"/>
                </a:solidFill>
              </a:defRPr>
            </a:lvl1pPr>
          </a:lstStyle>
          <a:p>
            <a:r>
              <a:rPr lang="en-GB"/>
              <a:t>Copyright © 2025 AQA and its licensors. All rights reserved.</a:t>
            </a:r>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036851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8159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532300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1536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89213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US"/>
              <a:t>Click icon to add picture</a:t>
            </a:r>
            <a:endParaRPr lang="en-GB"/>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510242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187105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710952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2354049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22370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841475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a:t>Quote</a:t>
            </a:r>
          </a:p>
          <a:p>
            <a:pPr lvl="1"/>
            <a:r>
              <a:rPr lang="en-US"/>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961853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US"/>
              <a:t>Click icon to add picture</a:t>
            </a:r>
            <a:endParaRPr lang="en-GB"/>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3145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774608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US"/>
              <a:t>Click icon to add media</a:t>
            </a:r>
            <a:endParaRPr lang="en-GB"/>
          </a:p>
        </p:txBody>
      </p:sp>
    </p:spTree>
    <p:extLst>
      <p:ext uri="{BB962C8B-B14F-4D97-AF65-F5344CB8AC3E}">
        <p14:creationId xmlns:p14="http://schemas.microsoft.com/office/powerpoint/2010/main" val="124805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1952698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508032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70732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756360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2025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67297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170740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ection title Dark Pi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2635251" y="6611005"/>
            <a:ext cx="3571200" cy="241200"/>
          </a:xfrm>
          <a:prstGeom prst="rect">
            <a:avLst/>
          </a:prstGeom>
        </p:spPr>
        <p:txBody>
          <a:bodyPr/>
          <a:lstStyle>
            <a:lvl1pPr>
              <a:lnSpc>
                <a:spcPts val="1000"/>
              </a:lnSpc>
              <a:defRPr>
                <a:solidFill>
                  <a:schemeClr val="tx1"/>
                </a:solidFill>
              </a:defRPr>
            </a:lvl1pPr>
          </a:lstStyle>
          <a:p>
            <a:r>
              <a:rPr lang="en-GB"/>
              <a:t>Copyright © 2025 AQA and its licensors. All rights reserved.</a:t>
            </a:r>
            <a:endParaRPr lang="en-US"/>
          </a:p>
        </p:txBody>
      </p:sp>
      <p:sp>
        <p:nvSpPr>
          <p:cNvPr id="14"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720000" y="1731713"/>
            <a:ext cx="10726933"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8750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Section title</a:t>
            </a:r>
          </a:p>
        </p:txBody>
      </p:sp>
      <p:sp>
        <p:nvSpPr>
          <p:cNvPr id="9"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2" name="Content Placeholder 11"/>
          <p:cNvSpPr>
            <a:spLocks noGrp="1"/>
          </p:cNvSpPr>
          <p:nvPr>
            <p:ph sz="quarter" idx="11"/>
          </p:nvPr>
        </p:nvSpPr>
        <p:spPr>
          <a:xfrm>
            <a:off x="719999" y="1731712"/>
            <a:ext cx="10726935" cy="44068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71977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ection title Dark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2635251" y="6611005"/>
            <a:ext cx="3571200" cy="241200"/>
          </a:xfrm>
          <a:prstGeom prst="rect">
            <a:avLst/>
          </a:prstGeom>
        </p:spPr>
        <p:txBody>
          <a:bodyPr/>
          <a:lstStyle>
            <a:lvl1pPr>
              <a:lnSpc>
                <a:spcPts val="1000"/>
              </a:lnSpc>
              <a:defRPr>
                <a:solidFill>
                  <a:schemeClr val="tx1"/>
                </a:solidFill>
              </a:defRPr>
            </a:lvl1pPr>
          </a:lstStyle>
          <a:p>
            <a:r>
              <a:rPr lang="en-GB"/>
              <a:t>Copyright © 2025 AQA and its licensors. All rights reserved.</a:t>
            </a: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5480" y="6478180"/>
            <a:ext cx="959136" cy="246896"/>
          </a:xfrm>
          <a:prstGeom prst="rect">
            <a:avLst/>
          </a:prstGeom>
        </p:spPr>
      </p:pic>
      <p:sp>
        <p:nvSpPr>
          <p:cNvPr id="14"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7" name="Content Placeholder 2"/>
          <p:cNvSpPr>
            <a:spLocks noGrp="1"/>
          </p:cNvSpPr>
          <p:nvPr>
            <p:ph idx="1"/>
          </p:nvPr>
        </p:nvSpPr>
        <p:spPr>
          <a:xfrm>
            <a:off x="720000" y="1731713"/>
            <a:ext cx="10726933"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1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3937993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Contents</a:t>
            </a:r>
          </a:p>
        </p:txBody>
      </p:sp>
      <p:sp>
        <p:nvSpPr>
          <p:cNvPr id="5" name="Content Placeholder 2"/>
          <p:cNvSpPr>
            <a:spLocks noGrp="1"/>
          </p:cNvSpPr>
          <p:nvPr>
            <p:ph idx="1"/>
          </p:nvPr>
        </p:nvSpPr>
        <p:spPr>
          <a:xfrm>
            <a:off x="720000" y="1731713"/>
            <a:ext cx="1072693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9" name="Footer Placeholder 4"/>
          <p:cNvSpPr>
            <a:spLocks noGrp="1"/>
          </p:cNvSpPr>
          <p:nvPr>
            <p:ph type="ftr" sz="quarter" idx="3"/>
          </p:nvPr>
        </p:nvSpPr>
        <p:spPr>
          <a:xfrm>
            <a:off x="2635251" y="6611005"/>
            <a:ext cx="35712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GB"/>
              <a:t>Copyright © 2025 AQA and its licensors. All rights reserved.</a:t>
            </a:r>
            <a:endParaRPr lang="en-US"/>
          </a:p>
        </p:txBody>
      </p:sp>
    </p:spTree>
    <p:extLst>
      <p:ext uri="{BB962C8B-B14F-4D97-AF65-F5344CB8AC3E}">
        <p14:creationId xmlns:p14="http://schemas.microsoft.com/office/powerpoint/2010/main" val="1256713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Section title</a:t>
            </a:r>
          </a:p>
        </p:txBody>
      </p:sp>
      <p:sp>
        <p:nvSpPr>
          <p:cNvPr id="3" name="Footer Placeholder 2"/>
          <p:cNvSpPr>
            <a:spLocks noGrp="1"/>
          </p:cNvSpPr>
          <p:nvPr>
            <p:ph type="ftr" sz="quarter" idx="10"/>
          </p:nvPr>
        </p:nvSpPr>
        <p:spPr>
          <a:xfrm>
            <a:off x="2635251" y="6611005"/>
            <a:ext cx="3571200" cy="241200"/>
          </a:xfrm>
          <a:prstGeom prst="rect">
            <a:avLst/>
          </a:prstGeom>
        </p:spPr>
        <p:txBody>
          <a:bodyPr/>
          <a:lstStyle>
            <a:lvl1pPr>
              <a:defRPr>
                <a:solidFill>
                  <a:srgbClr val="4B4B4B"/>
                </a:solidFill>
              </a:defRPr>
            </a:lvl1pPr>
          </a:lstStyle>
          <a:p>
            <a:r>
              <a:rPr lang="en-GB"/>
              <a:t>Copyright © 2025 AQA and its licensors. All rights reserved.</a:t>
            </a:r>
            <a:endParaRPr lang="en-US"/>
          </a:p>
        </p:txBody>
      </p:sp>
      <p:sp>
        <p:nvSpPr>
          <p:cNvPr id="9"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7" name="Content Placeholder 2"/>
          <p:cNvSpPr>
            <a:spLocks noGrp="1"/>
          </p:cNvSpPr>
          <p:nvPr>
            <p:ph idx="1"/>
          </p:nvPr>
        </p:nvSpPr>
        <p:spPr>
          <a:xfrm>
            <a:off x="720000" y="1731713"/>
            <a:ext cx="1072693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6839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ection title Dark Turquoi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2635251" y="6611005"/>
            <a:ext cx="3571200" cy="241200"/>
          </a:xfrm>
          <a:prstGeom prst="rect">
            <a:avLst/>
          </a:prstGeom>
        </p:spPr>
        <p:txBody>
          <a:bodyPr/>
          <a:lstStyle>
            <a:lvl1pPr>
              <a:lnSpc>
                <a:spcPts val="1000"/>
              </a:lnSpc>
              <a:defRPr>
                <a:solidFill>
                  <a:schemeClr val="tx1"/>
                </a:solidFill>
              </a:defRPr>
            </a:lvl1pPr>
          </a:lstStyle>
          <a:p>
            <a:r>
              <a:rPr lang="en-GB"/>
              <a:t>Copyright © 2025 AQA and its licensors. All rights reserved.</a:t>
            </a:r>
            <a:endParaRPr lang="en-US"/>
          </a:p>
        </p:txBody>
      </p:sp>
      <p:sp>
        <p:nvSpPr>
          <p:cNvPr id="14"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720000" y="1731713"/>
            <a:ext cx="10726933"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73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54584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7610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4186551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a:t>Click to edit </a:t>
            </a:r>
            <a:br>
              <a:rPr lang="en-US"/>
            </a:br>
            <a:r>
              <a:rPr lang="en-US"/>
              <a:t>Master title style</a:t>
            </a:r>
            <a:endParaRPr lang="en-GB"/>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2025 AQA and its licensors. All rights reserved.</a:t>
            </a:r>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149502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49" r:id="rId3"/>
    <p:sldLayoutId id="2147483651" r:id="rId4"/>
    <p:sldLayoutId id="2147483703" r:id="rId5"/>
    <p:sldLayoutId id="2147483668" r:id="rId6"/>
    <p:sldLayoutId id="2147483704" r:id="rId7"/>
    <p:sldLayoutId id="2147483669" r:id="rId8"/>
    <p:sldLayoutId id="2147483705" r:id="rId9"/>
    <p:sldLayoutId id="2147483670" r:id="rId10"/>
    <p:sldLayoutId id="2147483706" r:id="rId11"/>
    <p:sldLayoutId id="2147483671" r:id="rId12"/>
    <p:sldLayoutId id="2147483707" r:id="rId13"/>
    <p:sldLayoutId id="2147483672" r:id="rId14"/>
    <p:sldLayoutId id="2147483708" r:id="rId15"/>
    <p:sldLayoutId id="2147483673" r:id="rId16"/>
    <p:sldLayoutId id="2147483709" r:id="rId17"/>
    <p:sldLayoutId id="2147483674" r:id="rId18"/>
    <p:sldLayoutId id="2147483710" r:id="rId19"/>
    <p:sldLayoutId id="2147483675" r:id="rId20"/>
    <p:sldLayoutId id="2147483711" r:id="rId21"/>
    <p:sldLayoutId id="2147483657" r:id="rId22"/>
    <p:sldLayoutId id="2147483656" r:id="rId23"/>
    <p:sldLayoutId id="2147483650" r:id="rId24"/>
    <p:sldLayoutId id="2147483658" r:id="rId25"/>
    <p:sldLayoutId id="2147483652" r:id="rId26"/>
    <p:sldLayoutId id="2147483664" r:id="rId27"/>
    <p:sldLayoutId id="2147483683" r:id="rId28"/>
    <p:sldLayoutId id="2147483660" r:id="rId29"/>
    <p:sldLayoutId id="2147483661" r:id="rId30"/>
    <p:sldLayoutId id="2147483662" r:id="rId31"/>
    <p:sldLayoutId id="2147483666" r:id="rId32"/>
    <p:sldLayoutId id="2147483684" r:id="rId33"/>
    <p:sldLayoutId id="2147483665" r:id="rId34"/>
    <p:sldLayoutId id="2147483659" r:id="rId35"/>
    <p:sldLayoutId id="2147483697" r:id="rId36"/>
    <p:sldLayoutId id="2147483682" r:id="rId37"/>
    <p:sldLayoutId id="2147483654" r:id="rId38"/>
    <p:sldLayoutId id="2147483676" r:id="rId39"/>
    <p:sldLayoutId id="2147483691" r:id="rId40"/>
    <p:sldLayoutId id="2147483712" r:id="rId41"/>
    <p:sldLayoutId id="2147483693" r:id="rId42"/>
    <p:sldLayoutId id="2147483690" r:id="rId43"/>
    <p:sldLayoutId id="2147483700" r:id="rId44"/>
    <p:sldLayoutId id="2147483692" r:id="rId45"/>
    <p:sldLayoutId id="2147483695" r:id="rId46"/>
    <p:sldLayoutId id="2147483696" r:id="rId47"/>
    <p:sldLayoutId id="2147483701" r:id="rId48"/>
    <p:sldLayoutId id="2147483702" r:id="rId49"/>
    <p:sldLayoutId id="2147483663" r:id="rId50"/>
    <p:sldLayoutId id="2147483698" r:id="rId51"/>
    <p:sldLayoutId id="2147483680" r:id="rId52"/>
    <p:sldLayoutId id="2147483713" r:id="rId53"/>
    <p:sldLayoutId id="2147483655" r:id="rId54"/>
    <p:sldLayoutId id="2147483714" r:id="rId55"/>
    <p:sldLayoutId id="2147483694" r:id="rId56"/>
    <p:sldLayoutId id="2147483718" r:id="rId57"/>
    <p:sldLayoutId id="2147483720" r:id="rId58"/>
    <p:sldLayoutId id="2147483721" r:id="rId59"/>
    <p:sldLayoutId id="2147483722" r:id="rId60"/>
    <p:sldLayoutId id="2147483723" r:id="rId61"/>
    <p:sldLayoutId id="2147483724" r:id="rId62"/>
  </p:sldLayoutIdLst>
  <p:hf hdr="0" dt="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pos="7333" userDrawn="1">
          <p15:clr>
            <a:srgbClr val="F26B43"/>
          </p15:clr>
        </p15:guide>
        <p15:guide id="4" orient="horz" pos="4096" userDrawn="1">
          <p15:clr>
            <a:srgbClr val="F26B43"/>
          </p15:clr>
        </p15:guide>
        <p15:guide id="5" orient="horz" pos="3636" userDrawn="1">
          <p15:clr>
            <a:srgbClr val="F26B43"/>
          </p15:clr>
        </p15:guide>
        <p15:guide id="6"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1.png"/><Relationship Id="rId5" Type="http://schemas.openxmlformats.org/officeDocument/2006/relationships/hyperlink" Target="http://www.aqa.org.uk/" TargetMode="External"/><Relationship Id="rId4" Type="http://schemas.openxmlformats.org/officeDocument/2006/relationships/hyperlink" Target="https://www.aqa.org.uk/subjects/science/gcse/science-8464/specificatio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hyperlink" Target="https://www.aqa.org.uk/subjects/science/gcse/combined-science-trilogy-8464/planning-resources"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A7269-168F-5F13-539B-7FCCA6DBCA06}"/>
              </a:ext>
            </a:extLst>
          </p:cNvPr>
          <p:cNvSpPr>
            <a:spLocks noGrp="1"/>
          </p:cNvSpPr>
          <p:nvPr>
            <p:ph type="ctrTitle"/>
          </p:nvPr>
        </p:nvSpPr>
        <p:spPr/>
        <p:txBody>
          <a:bodyPr>
            <a:normAutofit fontScale="90000"/>
          </a:bodyPr>
          <a:lstStyle/>
          <a:p>
            <a:r>
              <a:rPr lang="en-GB" dirty="0"/>
              <a:t>Supporting ITT: Understanding GCSE Science assessment</a:t>
            </a:r>
          </a:p>
        </p:txBody>
      </p:sp>
      <p:sp>
        <p:nvSpPr>
          <p:cNvPr id="4" name="Text Placeholder 3">
            <a:extLst>
              <a:ext uri="{FF2B5EF4-FFF2-40B4-BE49-F238E27FC236}">
                <a16:creationId xmlns:a16="http://schemas.microsoft.com/office/drawing/2014/main" id="{F5BFEFE1-FE19-C196-6C84-09B5E4C68DB2}"/>
              </a:ext>
            </a:extLst>
          </p:cNvPr>
          <p:cNvSpPr>
            <a:spLocks noGrp="1"/>
          </p:cNvSpPr>
          <p:nvPr>
            <p:ph type="body" idx="1"/>
          </p:nvPr>
        </p:nvSpPr>
        <p:spPr>
          <a:xfrm>
            <a:off x="550863" y="4991149"/>
            <a:ext cx="8021246" cy="538718"/>
          </a:xfrm>
        </p:spPr>
        <p:txBody>
          <a:bodyPr vert="horz" lIns="0" tIns="0" rIns="0" bIns="0" rtlCol="0" anchor="t">
            <a:normAutofit/>
          </a:bodyPr>
          <a:lstStyle/>
          <a:p>
            <a:r>
              <a:rPr lang="en-GB" dirty="0">
                <a:latin typeface="Source Sans Pro Semibold"/>
                <a:ea typeface="Source Sans Pro Semibold"/>
              </a:rPr>
              <a:t>Damian Gent</a:t>
            </a:r>
            <a:endParaRPr lang="en-GB" dirty="0"/>
          </a:p>
        </p:txBody>
      </p:sp>
    </p:spTree>
    <p:extLst>
      <p:ext uri="{BB962C8B-B14F-4D97-AF65-F5344CB8AC3E}">
        <p14:creationId xmlns:p14="http://schemas.microsoft.com/office/powerpoint/2010/main" val="201759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4" y="549274"/>
            <a:ext cx="2763076" cy="5222875"/>
          </a:xfrm>
        </p:spPr>
        <p:txBody>
          <a:bodyPr/>
          <a:lstStyle/>
          <a:p>
            <a:r>
              <a:rPr lang="en-GB" dirty="0"/>
              <a:t>Specification – at a glance</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10</a:t>
            </a:fld>
            <a:endParaRPr lang="en-GB"/>
          </a:p>
        </p:txBody>
      </p:sp>
      <p:sp>
        <p:nvSpPr>
          <p:cNvPr id="4" name="Footer Placeholder 3">
            <a:extLst>
              <a:ext uri="{FF2B5EF4-FFF2-40B4-BE49-F238E27FC236}">
                <a16:creationId xmlns:a16="http://schemas.microsoft.com/office/drawing/2014/main" id="{66C08E68-666F-27FC-1F50-F60DE1CB6A5A}"/>
              </a:ext>
            </a:extLst>
          </p:cNvPr>
          <p:cNvSpPr>
            <a:spLocks noGrp="1"/>
          </p:cNvSpPr>
          <p:nvPr>
            <p:ph type="ftr" sz="quarter" idx="11"/>
          </p:nvPr>
        </p:nvSpPr>
        <p:spPr/>
        <p:txBody>
          <a:bodyPr/>
          <a:lstStyle/>
          <a:p>
            <a:r>
              <a:rPr lang="en-GB"/>
              <a:t>Copyright © 2025 AQA and its licensors. All rights reserved.</a:t>
            </a:r>
          </a:p>
        </p:txBody>
      </p:sp>
      <p:pic>
        <p:nvPicPr>
          <p:cNvPr id="3" name="Picture 2">
            <a:extLst>
              <a:ext uri="{FF2B5EF4-FFF2-40B4-BE49-F238E27FC236}">
                <a16:creationId xmlns:a16="http://schemas.microsoft.com/office/drawing/2014/main" id="{0222D948-1170-96C8-FED8-2044AE92B40A}"/>
              </a:ext>
            </a:extLst>
          </p:cNvPr>
          <p:cNvPicPr>
            <a:picLocks noChangeAspect="1"/>
          </p:cNvPicPr>
          <p:nvPr/>
        </p:nvPicPr>
        <p:blipFill>
          <a:blip r:embed="rId3"/>
          <a:srcRect l="4084" t="6260" r="2920" b="8671"/>
          <a:stretch/>
        </p:blipFill>
        <p:spPr>
          <a:xfrm>
            <a:off x="3415540" y="947259"/>
            <a:ext cx="8444333" cy="5222875"/>
          </a:xfrm>
          <a:prstGeom prst="rect">
            <a:avLst/>
          </a:prstGeom>
        </p:spPr>
      </p:pic>
    </p:spTree>
    <p:extLst>
      <p:ext uri="{BB962C8B-B14F-4D97-AF65-F5344CB8AC3E}">
        <p14:creationId xmlns:p14="http://schemas.microsoft.com/office/powerpoint/2010/main" val="27683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A8EA-66BE-4BFE-BE75-60EB8051C3E8}"/>
              </a:ext>
            </a:extLst>
          </p:cNvPr>
          <p:cNvSpPr>
            <a:spLocks noGrp="1"/>
          </p:cNvSpPr>
          <p:nvPr>
            <p:ph type="title"/>
          </p:nvPr>
        </p:nvSpPr>
        <p:spPr/>
        <p:txBody>
          <a:bodyPr/>
          <a:lstStyle/>
          <a:p>
            <a:r>
              <a:rPr lang="en-GB" dirty="0"/>
              <a:t>Exam papers</a:t>
            </a:r>
          </a:p>
        </p:txBody>
      </p:sp>
      <p:sp>
        <p:nvSpPr>
          <p:cNvPr id="4" name="Footer Placeholder 3">
            <a:extLst>
              <a:ext uri="{FF2B5EF4-FFF2-40B4-BE49-F238E27FC236}">
                <a16:creationId xmlns:a16="http://schemas.microsoft.com/office/drawing/2014/main" id="{04C6098E-BBC4-46ED-AB83-80CC1B4D78A0}"/>
              </a:ext>
            </a:extLst>
          </p:cNvPr>
          <p:cNvSpPr>
            <a:spLocks noGrp="1"/>
          </p:cNvSpPr>
          <p:nvPr>
            <p:ph type="ftr" sz="quarter" idx="11"/>
          </p:nvPr>
        </p:nvSpPr>
        <p:spPr/>
        <p:txBody>
          <a:bodyPr/>
          <a:lstStyle/>
          <a:p>
            <a:r>
              <a:rPr lang="en-GB"/>
              <a:t>Copyright © 2025 AQA and its licensors. All rights reserved.</a:t>
            </a:r>
            <a:endParaRPr lang="en-US" dirty="0"/>
          </a:p>
        </p:txBody>
      </p:sp>
      <p:pic>
        <p:nvPicPr>
          <p:cNvPr id="5" name="Picture 4">
            <a:extLst>
              <a:ext uri="{FF2B5EF4-FFF2-40B4-BE49-F238E27FC236}">
                <a16:creationId xmlns:a16="http://schemas.microsoft.com/office/drawing/2014/main" id="{E549182B-D0D2-49D1-8DC7-F1BAD80CEA6C}"/>
              </a:ext>
            </a:extLst>
          </p:cNvPr>
          <p:cNvPicPr>
            <a:picLocks noChangeAspect="1"/>
          </p:cNvPicPr>
          <p:nvPr/>
        </p:nvPicPr>
        <p:blipFill>
          <a:blip r:embed="rId3"/>
          <a:stretch>
            <a:fillRect/>
          </a:stretch>
        </p:blipFill>
        <p:spPr>
          <a:xfrm>
            <a:off x="550800" y="1083600"/>
            <a:ext cx="5344271" cy="5534797"/>
          </a:xfrm>
          <a:prstGeom prst="rect">
            <a:avLst/>
          </a:prstGeom>
        </p:spPr>
      </p:pic>
      <p:pic>
        <p:nvPicPr>
          <p:cNvPr id="6" name="Content Placeholder 5">
            <a:extLst>
              <a:ext uri="{FF2B5EF4-FFF2-40B4-BE49-F238E27FC236}">
                <a16:creationId xmlns:a16="http://schemas.microsoft.com/office/drawing/2014/main" id="{9F16B951-DA0A-4805-8367-A98D2186300D}"/>
              </a:ext>
            </a:extLst>
          </p:cNvPr>
          <p:cNvPicPr>
            <a:picLocks noGrp="1" noChangeAspect="1"/>
          </p:cNvPicPr>
          <p:nvPr>
            <p:ph idx="1"/>
          </p:nvPr>
        </p:nvPicPr>
        <p:blipFill>
          <a:blip r:embed="rId4"/>
          <a:stretch>
            <a:fillRect/>
          </a:stretch>
        </p:blipFill>
        <p:spPr>
          <a:xfrm>
            <a:off x="3276541" y="1084307"/>
            <a:ext cx="4895492" cy="5534797"/>
          </a:xfrm>
          <a:prstGeom prst="rect">
            <a:avLst/>
          </a:prstGeom>
        </p:spPr>
      </p:pic>
      <p:pic>
        <p:nvPicPr>
          <p:cNvPr id="7" name="Picture 6">
            <a:extLst>
              <a:ext uri="{FF2B5EF4-FFF2-40B4-BE49-F238E27FC236}">
                <a16:creationId xmlns:a16="http://schemas.microsoft.com/office/drawing/2014/main" id="{A312A937-BB1C-4BC7-8FAA-530D9CA30FD6}"/>
              </a:ext>
            </a:extLst>
          </p:cNvPr>
          <p:cNvPicPr>
            <a:picLocks noChangeAspect="1"/>
          </p:cNvPicPr>
          <p:nvPr/>
        </p:nvPicPr>
        <p:blipFill>
          <a:blip r:embed="rId5"/>
          <a:stretch>
            <a:fillRect/>
          </a:stretch>
        </p:blipFill>
        <p:spPr>
          <a:xfrm>
            <a:off x="6224103" y="1064638"/>
            <a:ext cx="5417034" cy="5222875"/>
          </a:xfrm>
          <a:prstGeom prst="rect">
            <a:avLst/>
          </a:prstGeom>
        </p:spPr>
      </p:pic>
      <p:sp>
        <p:nvSpPr>
          <p:cNvPr id="3" name="Slide Number Placeholder 2">
            <a:extLst>
              <a:ext uri="{FF2B5EF4-FFF2-40B4-BE49-F238E27FC236}">
                <a16:creationId xmlns:a16="http://schemas.microsoft.com/office/drawing/2014/main" id="{64EBB1F1-77E2-09BA-5776-BDFCE26710B2}"/>
              </a:ext>
            </a:extLst>
          </p:cNvPr>
          <p:cNvSpPr>
            <a:spLocks noGrp="1"/>
          </p:cNvSpPr>
          <p:nvPr>
            <p:ph type="sldNum" sz="quarter" idx="12"/>
          </p:nvPr>
        </p:nvSpPr>
        <p:spPr/>
        <p:txBody>
          <a:bodyPr/>
          <a:lstStyle/>
          <a:p>
            <a:fld id="{39C6B835-EB63-4AE7-9628-740A286606E4}" type="slidenum">
              <a:rPr lang="en-GB" smtClean="0"/>
              <a:t>11</a:t>
            </a:fld>
            <a:endParaRPr lang="en-GB"/>
          </a:p>
        </p:txBody>
      </p:sp>
    </p:spTree>
    <p:extLst>
      <p:ext uri="{BB962C8B-B14F-4D97-AF65-F5344CB8AC3E}">
        <p14:creationId xmlns:p14="http://schemas.microsoft.com/office/powerpoint/2010/main" val="68090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59D3-D596-48F3-8D06-ADEE017C4E66}"/>
              </a:ext>
            </a:extLst>
          </p:cNvPr>
          <p:cNvSpPr>
            <a:spLocks noGrp="1"/>
          </p:cNvSpPr>
          <p:nvPr>
            <p:ph type="title"/>
          </p:nvPr>
        </p:nvSpPr>
        <p:spPr/>
        <p:txBody>
          <a:bodyPr>
            <a:normAutofit/>
          </a:bodyPr>
          <a:lstStyle/>
          <a:p>
            <a:r>
              <a:rPr lang="en-GB" dirty="0"/>
              <a:t>The assessment objectives</a:t>
            </a:r>
          </a:p>
        </p:txBody>
      </p:sp>
      <p:sp>
        <p:nvSpPr>
          <p:cNvPr id="3" name="Slide Number Placeholder 2">
            <a:extLst>
              <a:ext uri="{FF2B5EF4-FFF2-40B4-BE49-F238E27FC236}">
                <a16:creationId xmlns:a16="http://schemas.microsoft.com/office/drawing/2014/main" id="{951FFE7B-CE8C-4149-9B07-B1088D4EC1B6}"/>
              </a:ext>
            </a:extLst>
          </p:cNvPr>
          <p:cNvSpPr>
            <a:spLocks noGrp="1"/>
          </p:cNvSpPr>
          <p:nvPr>
            <p:ph type="sldNum" sz="quarter" idx="11"/>
          </p:nvPr>
        </p:nvSpPr>
        <p:spPr/>
        <p:txBody>
          <a:bodyPr/>
          <a:lstStyle/>
          <a:p>
            <a:fld id="{39C6B835-EB63-4AE7-9628-740A286606E4}" type="slidenum">
              <a:rPr lang="en-GB" smtClean="0"/>
              <a:pPr/>
              <a:t>12</a:t>
            </a:fld>
            <a:endParaRPr lang="en-GB"/>
          </a:p>
        </p:txBody>
      </p:sp>
    </p:spTree>
    <p:extLst>
      <p:ext uri="{BB962C8B-B14F-4D97-AF65-F5344CB8AC3E}">
        <p14:creationId xmlns:p14="http://schemas.microsoft.com/office/powerpoint/2010/main" val="1615328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50800" y="1962867"/>
            <a:ext cx="11090275" cy="3809283"/>
          </a:xfrm>
        </p:spPr>
        <p:txBody>
          <a:bodyPr>
            <a:noAutofit/>
          </a:bodyPr>
          <a:lstStyle/>
          <a:p>
            <a:pPr>
              <a:spcAft>
                <a:spcPts val="1800"/>
              </a:spcAft>
            </a:pPr>
            <a:r>
              <a:rPr lang="en-GB" sz="2400" dirty="0">
                <a:solidFill>
                  <a:schemeClr val="tx1"/>
                </a:solidFill>
              </a:rPr>
              <a:t>Discussion point:</a:t>
            </a:r>
          </a:p>
          <a:p>
            <a:pPr lvl="3">
              <a:spcAft>
                <a:spcPts val="1800"/>
              </a:spcAft>
            </a:pPr>
            <a:r>
              <a:rPr lang="en-GB" sz="2400" dirty="0"/>
              <a:t>How many assessment objectives (AOs) are there are for GCSE Science?</a:t>
            </a:r>
            <a:endParaRPr lang="en-GB" sz="2400" dirty="0">
              <a:solidFill>
                <a:schemeClr val="tx2"/>
              </a:solidFill>
            </a:endParaRPr>
          </a:p>
          <a:p>
            <a:pPr lvl="3">
              <a:spcAft>
                <a:spcPts val="1800"/>
              </a:spcAft>
            </a:pPr>
            <a:r>
              <a:rPr lang="en-GB" sz="2400" dirty="0"/>
              <a:t>What does each AO cover?</a:t>
            </a:r>
          </a:p>
          <a:p>
            <a:pPr lvl="3">
              <a:spcAft>
                <a:spcPts val="1800"/>
              </a:spcAft>
            </a:pPr>
            <a:r>
              <a:rPr lang="en-GB" sz="2400" dirty="0"/>
              <a:t>What percentage of the award is assigned to each AO?</a:t>
            </a:r>
          </a:p>
          <a:p>
            <a:pPr lvl="3">
              <a:spcAft>
                <a:spcPts val="1800"/>
              </a:spcAft>
            </a:pPr>
            <a:r>
              <a:rPr lang="en-GB" sz="2400" dirty="0"/>
              <a:t>Why are AOs important to teachers?</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13</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Assessment objectives in GCSE Science</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2025 AQA and its licensors. All rights reserved.</a:t>
            </a:r>
          </a:p>
        </p:txBody>
      </p:sp>
    </p:spTree>
    <p:extLst>
      <p:ext uri="{BB962C8B-B14F-4D97-AF65-F5344CB8AC3E}">
        <p14:creationId xmlns:p14="http://schemas.microsoft.com/office/powerpoint/2010/main" val="11668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3" y="549275"/>
            <a:ext cx="11090275" cy="1128696"/>
          </a:xfrm>
        </p:spPr>
        <p:txBody>
          <a:bodyPr anchor="t">
            <a:normAutofit/>
          </a:bodyPr>
          <a:lstStyle/>
          <a:p>
            <a:r>
              <a:rPr lang="en-GB" dirty="0"/>
              <a:t>The GCSE Science assessment objectives</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a:xfrm>
            <a:off x="1776799" y="6170134"/>
            <a:ext cx="7243376" cy="365125"/>
          </a:xfrm>
        </p:spPr>
        <p:txBody>
          <a:bodyPr anchor="b">
            <a:normAutofit/>
          </a:bodyPr>
          <a:lstStyle/>
          <a:p>
            <a:pPr>
              <a:spcAft>
                <a:spcPts val="600"/>
              </a:spcAft>
            </a:pPr>
            <a:r>
              <a:rPr lang="en-GB"/>
              <a:t>Copyright © 2025 AQA and its licensors. All rights reserved.</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a:xfrm>
            <a:off x="10784264" y="6170134"/>
            <a:ext cx="856874" cy="365125"/>
          </a:xfrm>
        </p:spPr>
        <p:txBody>
          <a:bodyPr anchor="b">
            <a:normAutofit/>
          </a:bodyPr>
          <a:lstStyle/>
          <a:p>
            <a:pPr>
              <a:spcAft>
                <a:spcPts val="600"/>
              </a:spcAft>
            </a:pPr>
            <a:fld id="{39C6B835-EB63-4AE7-9628-740A286606E4}" type="slidenum">
              <a:rPr lang="en-GB" smtClean="0"/>
              <a:pPr>
                <a:spcAft>
                  <a:spcPts val="600"/>
                </a:spcAft>
              </a:pPr>
              <a:t>14</a:t>
            </a:fld>
            <a:endParaRPr lang="en-GB"/>
          </a:p>
        </p:txBody>
      </p:sp>
      <p:pic>
        <p:nvPicPr>
          <p:cNvPr id="11" name="Content Placeholder 4">
            <a:extLst>
              <a:ext uri="{FF2B5EF4-FFF2-40B4-BE49-F238E27FC236}">
                <a16:creationId xmlns:a16="http://schemas.microsoft.com/office/drawing/2014/main" id="{4930F21F-ADF8-8473-F47A-627E65CC2CC5}"/>
              </a:ext>
            </a:extLst>
          </p:cNvPr>
          <p:cNvPicPr>
            <a:picLocks noGrp="1" noChangeAspect="1"/>
          </p:cNvPicPr>
          <p:nvPr>
            <p:ph idx="1"/>
          </p:nvPr>
        </p:nvPicPr>
        <p:blipFill>
          <a:blip r:embed="rId3"/>
          <a:stretch>
            <a:fillRect/>
          </a:stretch>
        </p:blipFill>
        <p:spPr>
          <a:xfrm>
            <a:off x="2059066" y="1258479"/>
            <a:ext cx="8215453" cy="4835419"/>
          </a:xfrm>
          <a:prstGeom prst="rect">
            <a:avLst/>
          </a:prstGeom>
          <a:noFill/>
        </p:spPr>
      </p:pic>
    </p:spTree>
    <p:extLst>
      <p:ext uri="{BB962C8B-B14F-4D97-AF65-F5344CB8AC3E}">
        <p14:creationId xmlns:p14="http://schemas.microsoft.com/office/powerpoint/2010/main" val="335861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74FD80E5-97D3-F25D-7675-3365122F201B}"/>
              </a:ext>
            </a:extLst>
          </p:cNvPr>
          <p:cNvSpPr>
            <a:spLocks noGrp="1"/>
          </p:cNvSpPr>
          <p:nvPr>
            <p:ph type="ftr" sz="quarter" idx="11"/>
          </p:nvPr>
        </p:nvSpPr>
        <p:spPr/>
        <p:txBody>
          <a:bodyPr/>
          <a:lstStyle/>
          <a:p>
            <a:r>
              <a:rPr lang="en-GB"/>
              <a:t>Copyright © 2025 AQA and its licensors. All rights reserved.</a:t>
            </a:r>
            <a:endParaRPr lang="en-US"/>
          </a:p>
        </p:txBody>
      </p:sp>
      <p:sp>
        <p:nvSpPr>
          <p:cNvPr id="12" name="Slide Number Placeholder 11">
            <a:extLst>
              <a:ext uri="{FF2B5EF4-FFF2-40B4-BE49-F238E27FC236}">
                <a16:creationId xmlns:a16="http://schemas.microsoft.com/office/drawing/2014/main" id="{E9C32661-6527-9181-7196-3716B62DF828}"/>
              </a:ext>
            </a:extLst>
          </p:cNvPr>
          <p:cNvSpPr>
            <a:spLocks noGrp="1"/>
          </p:cNvSpPr>
          <p:nvPr>
            <p:ph type="sldNum" sz="quarter" idx="12"/>
          </p:nvPr>
        </p:nvSpPr>
        <p:spPr/>
        <p:txBody>
          <a:bodyPr/>
          <a:lstStyle/>
          <a:p>
            <a:fld id="{9D4704D4-DAEA-4D4A-A9DC-4373E3AC7101}" type="slidenum">
              <a:rPr lang="en-GB" smtClean="0"/>
              <a:pPr/>
              <a:t>15</a:t>
            </a:fld>
            <a:endParaRPr lang="en-GB"/>
          </a:p>
        </p:txBody>
      </p:sp>
      <p:sp>
        <p:nvSpPr>
          <p:cNvPr id="2" name="Title 1">
            <a:extLst>
              <a:ext uri="{FF2B5EF4-FFF2-40B4-BE49-F238E27FC236}">
                <a16:creationId xmlns:a16="http://schemas.microsoft.com/office/drawing/2014/main" id="{60596077-7AE3-4A96-9E2D-C1C862A9273F}"/>
              </a:ext>
            </a:extLst>
          </p:cNvPr>
          <p:cNvSpPr>
            <a:spLocks noGrp="1"/>
          </p:cNvSpPr>
          <p:nvPr>
            <p:ph type="title"/>
          </p:nvPr>
        </p:nvSpPr>
        <p:spPr/>
        <p:txBody>
          <a:bodyPr anchor="t">
            <a:noAutofit/>
          </a:bodyPr>
          <a:lstStyle/>
          <a:p>
            <a:r>
              <a:rPr lang="en-GB" dirty="0"/>
              <a:t>Discussion point: Can you identify the AO?</a:t>
            </a:r>
          </a:p>
        </p:txBody>
      </p:sp>
      <p:sp>
        <p:nvSpPr>
          <p:cNvPr id="45" name="TextBox 44">
            <a:extLst>
              <a:ext uri="{FF2B5EF4-FFF2-40B4-BE49-F238E27FC236}">
                <a16:creationId xmlns:a16="http://schemas.microsoft.com/office/drawing/2014/main" id="{ADB84F9C-BB11-4754-8197-24238E26EEC1}"/>
              </a:ext>
            </a:extLst>
          </p:cNvPr>
          <p:cNvSpPr txBox="1"/>
          <p:nvPr/>
        </p:nvSpPr>
        <p:spPr>
          <a:xfrm>
            <a:off x="550800" y="1196784"/>
            <a:ext cx="10861130"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2000" dirty="0"/>
              <a:t>Look at the items (parts of questions) in Example 2 on pages 12 and 13 of the booklet. Can you identify the AO each item covers?</a:t>
            </a:r>
          </a:p>
        </p:txBody>
      </p:sp>
      <p:graphicFrame>
        <p:nvGraphicFramePr>
          <p:cNvPr id="17" name="Content Placeholder 3">
            <a:extLst>
              <a:ext uri="{FF2B5EF4-FFF2-40B4-BE49-F238E27FC236}">
                <a16:creationId xmlns:a16="http://schemas.microsoft.com/office/drawing/2014/main" id="{18EE3B8D-80BF-BE21-B906-3B342E0A5E9D}"/>
              </a:ext>
            </a:extLst>
          </p:cNvPr>
          <p:cNvGraphicFramePr>
            <a:graphicFrameLocks noGrp="1"/>
          </p:cNvGraphicFramePr>
          <p:nvPr>
            <p:ph idx="1"/>
            <p:extLst>
              <p:ext uri="{D42A27DB-BD31-4B8C-83A1-F6EECF244321}">
                <p14:modId xmlns:p14="http://schemas.microsoft.com/office/powerpoint/2010/main" val="4065149879"/>
              </p:ext>
            </p:extLst>
          </p:nvPr>
        </p:nvGraphicFramePr>
        <p:xfrm>
          <a:off x="2073400" y="1812337"/>
          <a:ext cx="8045200" cy="4406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a:extLst>
              <a:ext uri="{FF2B5EF4-FFF2-40B4-BE49-F238E27FC236}">
                <a16:creationId xmlns:a16="http://schemas.microsoft.com/office/drawing/2014/main" id="{8EE90553-2431-0AA9-B888-5E18CF624A37}"/>
              </a:ext>
            </a:extLst>
          </p:cNvPr>
          <p:cNvSpPr/>
          <p:nvPr/>
        </p:nvSpPr>
        <p:spPr>
          <a:xfrm>
            <a:off x="8414599" y="2235067"/>
            <a:ext cx="579005" cy="369332"/>
          </a:xfrm>
          <a:prstGeom prst="rect">
            <a:avLst/>
          </a:prstGeom>
        </p:spPr>
        <p:txBody>
          <a:bodyPr wrap="none">
            <a:spAutoFit/>
          </a:bodyPr>
          <a:lstStyle/>
          <a:p>
            <a:pPr lvl="0"/>
            <a:r>
              <a:rPr lang="en-GB">
                <a:solidFill>
                  <a:schemeClr val="tx2"/>
                </a:solidFill>
              </a:rPr>
              <a:t>AO2</a:t>
            </a:r>
          </a:p>
        </p:txBody>
      </p:sp>
      <p:sp>
        <p:nvSpPr>
          <p:cNvPr id="19" name="Rectangle 18">
            <a:extLst>
              <a:ext uri="{FF2B5EF4-FFF2-40B4-BE49-F238E27FC236}">
                <a16:creationId xmlns:a16="http://schemas.microsoft.com/office/drawing/2014/main" id="{9786CF0D-5AED-192A-A310-67C9DEE0DAC4}"/>
              </a:ext>
            </a:extLst>
          </p:cNvPr>
          <p:cNvSpPr/>
          <p:nvPr/>
        </p:nvSpPr>
        <p:spPr>
          <a:xfrm>
            <a:off x="8414599" y="3094467"/>
            <a:ext cx="579005" cy="369332"/>
          </a:xfrm>
          <a:prstGeom prst="rect">
            <a:avLst/>
          </a:prstGeom>
        </p:spPr>
        <p:txBody>
          <a:bodyPr wrap="none">
            <a:spAutoFit/>
          </a:bodyPr>
          <a:lstStyle/>
          <a:p>
            <a:pPr lvl="0"/>
            <a:r>
              <a:rPr lang="en-GB">
                <a:solidFill>
                  <a:schemeClr val="tx2"/>
                </a:solidFill>
              </a:rPr>
              <a:t>AO3</a:t>
            </a:r>
          </a:p>
        </p:txBody>
      </p:sp>
      <p:sp>
        <p:nvSpPr>
          <p:cNvPr id="20" name="Rectangle 19">
            <a:extLst>
              <a:ext uri="{FF2B5EF4-FFF2-40B4-BE49-F238E27FC236}">
                <a16:creationId xmlns:a16="http://schemas.microsoft.com/office/drawing/2014/main" id="{9D9EBBBC-FDC9-C7FD-DEF5-4831D7368C06}"/>
              </a:ext>
            </a:extLst>
          </p:cNvPr>
          <p:cNvSpPr/>
          <p:nvPr/>
        </p:nvSpPr>
        <p:spPr>
          <a:xfrm>
            <a:off x="8414597" y="3953867"/>
            <a:ext cx="579005" cy="369332"/>
          </a:xfrm>
          <a:prstGeom prst="rect">
            <a:avLst/>
          </a:prstGeom>
        </p:spPr>
        <p:txBody>
          <a:bodyPr wrap="none">
            <a:spAutoFit/>
          </a:bodyPr>
          <a:lstStyle/>
          <a:p>
            <a:pPr lvl="0"/>
            <a:r>
              <a:rPr lang="en-GB" dirty="0">
                <a:solidFill>
                  <a:schemeClr val="tx2"/>
                </a:solidFill>
              </a:rPr>
              <a:t>AO1</a:t>
            </a:r>
          </a:p>
        </p:txBody>
      </p:sp>
      <p:sp>
        <p:nvSpPr>
          <p:cNvPr id="21" name="Rectangle 20">
            <a:extLst>
              <a:ext uri="{FF2B5EF4-FFF2-40B4-BE49-F238E27FC236}">
                <a16:creationId xmlns:a16="http://schemas.microsoft.com/office/drawing/2014/main" id="{821064C0-B924-AA5A-5140-635B5650B5BD}"/>
              </a:ext>
            </a:extLst>
          </p:cNvPr>
          <p:cNvSpPr/>
          <p:nvPr/>
        </p:nvSpPr>
        <p:spPr>
          <a:xfrm>
            <a:off x="8414597" y="4822746"/>
            <a:ext cx="579005" cy="369332"/>
          </a:xfrm>
          <a:prstGeom prst="rect">
            <a:avLst/>
          </a:prstGeom>
        </p:spPr>
        <p:txBody>
          <a:bodyPr wrap="none">
            <a:spAutoFit/>
          </a:bodyPr>
          <a:lstStyle/>
          <a:p>
            <a:pPr lvl="0"/>
            <a:r>
              <a:rPr lang="en-GB" dirty="0">
                <a:solidFill>
                  <a:schemeClr val="tx2"/>
                </a:solidFill>
              </a:rPr>
              <a:t>AO1</a:t>
            </a:r>
          </a:p>
        </p:txBody>
      </p:sp>
      <p:sp>
        <p:nvSpPr>
          <p:cNvPr id="22" name="Rectangle 21">
            <a:extLst>
              <a:ext uri="{FF2B5EF4-FFF2-40B4-BE49-F238E27FC236}">
                <a16:creationId xmlns:a16="http://schemas.microsoft.com/office/drawing/2014/main" id="{DD9A205F-B141-3EF1-412E-7B1DA4CE1BE8}"/>
              </a:ext>
            </a:extLst>
          </p:cNvPr>
          <p:cNvSpPr/>
          <p:nvPr/>
        </p:nvSpPr>
        <p:spPr>
          <a:xfrm>
            <a:off x="8414597" y="5684520"/>
            <a:ext cx="579005" cy="369332"/>
          </a:xfrm>
          <a:prstGeom prst="rect">
            <a:avLst/>
          </a:prstGeom>
        </p:spPr>
        <p:txBody>
          <a:bodyPr wrap="none">
            <a:spAutoFit/>
          </a:bodyPr>
          <a:lstStyle/>
          <a:p>
            <a:pPr lvl="0"/>
            <a:r>
              <a:rPr lang="en-GB">
                <a:solidFill>
                  <a:schemeClr val="tx2"/>
                </a:solidFill>
              </a:rPr>
              <a:t>AO2</a:t>
            </a:r>
          </a:p>
        </p:txBody>
      </p:sp>
    </p:spTree>
    <p:extLst>
      <p:ext uri="{BB962C8B-B14F-4D97-AF65-F5344CB8AC3E}">
        <p14:creationId xmlns:p14="http://schemas.microsoft.com/office/powerpoint/2010/main" val="107206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59D3-D596-48F3-8D06-ADEE017C4E66}"/>
              </a:ext>
            </a:extLst>
          </p:cNvPr>
          <p:cNvSpPr>
            <a:spLocks noGrp="1"/>
          </p:cNvSpPr>
          <p:nvPr>
            <p:ph type="title"/>
          </p:nvPr>
        </p:nvSpPr>
        <p:spPr/>
        <p:txBody>
          <a:bodyPr>
            <a:normAutofit/>
          </a:bodyPr>
          <a:lstStyle/>
          <a:p>
            <a:r>
              <a:rPr lang="en-GB"/>
              <a:t>Command words</a:t>
            </a:r>
          </a:p>
        </p:txBody>
      </p:sp>
      <p:sp>
        <p:nvSpPr>
          <p:cNvPr id="3" name="Slide Number Placeholder 2">
            <a:extLst>
              <a:ext uri="{FF2B5EF4-FFF2-40B4-BE49-F238E27FC236}">
                <a16:creationId xmlns:a16="http://schemas.microsoft.com/office/drawing/2014/main" id="{951FFE7B-CE8C-4149-9B07-B1088D4EC1B6}"/>
              </a:ext>
            </a:extLst>
          </p:cNvPr>
          <p:cNvSpPr>
            <a:spLocks noGrp="1"/>
          </p:cNvSpPr>
          <p:nvPr>
            <p:ph type="sldNum" sz="quarter" idx="11"/>
          </p:nvPr>
        </p:nvSpPr>
        <p:spPr/>
        <p:txBody>
          <a:bodyPr/>
          <a:lstStyle/>
          <a:p>
            <a:fld id="{39C6B835-EB63-4AE7-9628-740A286606E4}" type="slidenum">
              <a:rPr lang="en-GB" smtClean="0"/>
              <a:pPr/>
              <a:t>16</a:t>
            </a:fld>
            <a:endParaRPr lang="en-GB"/>
          </a:p>
        </p:txBody>
      </p:sp>
    </p:spTree>
    <p:extLst>
      <p:ext uri="{BB962C8B-B14F-4D97-AF65-F5344CB8AC3E}">
        <p14:creationId xmlns:p14="http://schemas.microsoft.com/office/powerpoint/2010/main" val="326316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477D-B1DD-E51E-207A-359D476CA1BE}"/>
              </a:ext>
            </a:extLst>
          </p:cNvPr>
          <p:cNvSpPr>
            <a:spLocks noGrp="1"/>
          </p:cNvSpPr>
          <p:nvPr>
            <p:ph type="title"/>
          </p:nvPr>
        </p:nvSpPr>
        <p:spPr/>
        <p:txBody>
          <a:bodyPr/>
          <a:lstStyle/>
          <a:p>
            <a:r>
              <a:rPr lang="en-US" dirty="0"/>
              <a:t>Command words</a:t>
            </a:r>
            <a:br>
              <a:rPr lang="en-US" dirty="0"/>
            </a:br>
            <a:endParaRPr lang="en-US" dirty="0"/>
          </a:p>
        </p:txBody>
      </p:sp>
      <p:sp>
        <p:nvSpPr>
          <p:cNvPr id="6" name="TextBox 5">
            <a:extLst>
              <a:ext uri="{FF2B5EF4-FFF2-40B4-BE49-F238E27FC236}">
                <a16:creationId xmlns:a16="http://schemas.microsoft.com/office/drawing/2014/main" id="{1E0742A4-24EE-DD6E-D2D8-0DC30EE86947}"/>
              </a:ext>
            </a:extLst>
          </p:cNvPr>
          <p:cNvSpPr txBox="1"/>
          <p:nvPr/>
        </p:nvSpPr>
        <p:spPr>
          <a:xfrm>
            <a:off x="550862" y="1962000"/>
            <a:ext cx="3344189" cy="138499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2400" b="1" dirty="0"/>
              <a:t>Discussion point</a:t>
            </a:r>
          </a:p>
          <a:p>
            <a:endParaRPr lang="en-GB" b="1" dirty="0"/>
          </a:p>
          <a:p>
            <a:r>
              <a:rPr lang="en-GB" sz="2400" dirty="0"/>
              <a:t>What are the command words in these examples?</a:t>
            </a:r>
          </a:p>
        </p:txBody>
      </p:sp>
      <p:pic>
        <p:nvPicPr>
          <p:cNvPr id="12" name="Picture 11">
            <a:extLst>
              <a:ext uri="{FF2B5EF4-FFF2-40B4-BE49-F238E27FC236}">
                <a16:creationId xmlns:a16="http://schemas.microsoft.com/office/drawing/2014/main" id="{F15A69BB-07CB-2943-C457-E59E780E7EC2}"/>
              </a:ext>
            </a:extLst>
          </p:cNvPr>
          <p:cNvPicPr>
            <a:picLocks noChangeAspect="1"/>
          </p:cNvPicPr>
          <p:nvPr/>
        </p:nvPicPr>
        <p:blipFill>
          <a:blip r:embed="rId3"/>
          <a:stretch>
            <a:fillRect/>
          </a:stretch>
        </p:blipFill>
        <p:spPr>
          <a:xfrm>
            <a:off x="4155819" y="1277802"/>
            <a:ext cx="7654044" cy="1537213"/>
          </a:xfrm>
          <a:prstGeom prst="rect">
            <a:avLst/>
          </a:prstGeom>
          <a:ln>
            <a:solidFill>
              <a:schemeClr val="tx1"/>
            </a:solidFill>
          </a:ln>
        </p:spPr>
      </p:pic>
      <p:pic>
        <p:nvPicPr>
          <p:cNvPr id="14" name="Picture 13">
            <a:extLst>
              <a:ext uri="{FF2B5EF4-FFF2-40B4-BE49-F238E27FC236}">
                <a16:creationId xmlns:a16="http://schemas.microsoft.com/office/drawing/2014/main" id="{EB65C59F-B16D-5A48-7BDB-655F46004A5D}"/>
              </a:ext>
            </a:extLst>
          </p:cNvPr>
          <p:cNvPicPr>
            <a:picLocks noChangeAspect="1"/>
          </p:cNvPicPr>
          <p:nvPr/>
        </p:nvPicPr>
        <p:blipFill>
          <a:blip r:embed="rId4"/>
          <a:stretch>
            <a:fillRect/>
          </a:stretch>
        </p:blipFill>
        <p:spPr>
          <a:xfrm>
            <a:off x="4150031" y="3109107"/>
            <a:ext cx="7659832" cy="1252828"/>
          </a:xfrm>
          <a:prstGeom prst="rect">
            <a:avLst/>
          </a:prstGeom>
          <a:ln>
            <a:solidFill>
              <a:schemeClr val="tx1"/>
            </a:solidFill>
          </a:ln>
        </p:spPr>
      </p:pic>
      <p:pic>
        <p:nvPicPr>
          <p:cNvPr id="16" name="Picture 15">
            <a:extLst>
              <a:ext uri="{FF2B5EF4-FFF2-40B4-BE49-F238E27FC236}">
                <a16:creationId xmlns:a16="http://schemas.microsoft.com/office/drawing/2014/main" id="{091B5D2B-00FA-E988-AAAF-1BAF1D5B0501}"/>
              </a:ext>
            </a:extLst>
          </p:cNvPr>
          <p:cNvPicPr>
            <a:picLocks noChangeAspect="1"/>
          </p:cNvPicPr>
          <p:nvPr/>
        </p:nvPicPr>
        <p:blipFill>
          <a:blip r:embed="rId5"/>
          <a:stretch>
            <a:fillRect/>
          </a:stretch>
        </p:blipFill>
        <p:spPr>
          <a:xfrm>
            <a:off x="4156989" y="4623730"/>
            <a:ext cx="7652874" cy="964437"/>
          </a:xfrm>
          <a:prstGeom prst="rect">
            <a:avLst/>
          </a:prstGeom>
          <a:ln>
            <a:solidFill>
              <a:schemeClr val="tx1"/>
            </a:solidFill>
          </a:ln>
        </p:spPr>
      </p:pic>
      <p:sp>
        <p:nvSpPr>
          <p:cNvPr id="17" name="Rectangle 16">
            <a:extLst>
              <a:ext uri="{FF2B5EF4-FFF2-40B4-BE49-F238E27FC236}">
                <a16:creationId xmlns:a16="http://schemas.microsoft.com/office/drawing/2014/main" id="{33A8B1DB-6CBB-10C1-5B3C-AE586E05DA47}"/>
              </a:ext>
            </a:extLst>
          </p:cNvPr>
          <p:cNvSpPr/>
          <p:nvPr/>
        </p:nvSpPr>
        <p:spPr>
          <a:xfrm>
            <a:off x="5218670" y="2002120"/>
            <a:ext cx="589006" cy="259329"/>
          </a:xfrm>
          <a:prstGeom prst="rect">
            <a:avLst/>
          </a:prstGeom>
          <a:solidFill>
            <a:srgbClr val="19D3C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6B92E67-0BF4-399C-34E6-00900F80B8AE}"/>
              </a:ext>
            </a:extLst>
          </p:cNvPr>
          <p:cNvSpPr/>
          <p:nvPr/>
        </p:nvSpPr>
        <p:spPr>
          <a:xfrm>
            <a:off x="5214551" y="3843017"/>
            <a:ext cx="370073" cy="296497"/>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175DA4E-25A8-CD43-CCC6-6A3C466BDCF0}"/>
              </a:ext>
            </a:extLst>
          </p:cNvPr>
          <p:cNvSpPr/>
          <p:nvPr/>
        </p:nvSpPr>
        <p:spPr>
          <a:xfrm>
            <a:off x="5244459" y="5101964"/>
            <a:ext cx="612644" cy="236156"/>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E722791-19F4-9C08-0CA4-CB5C7CEC9582}"/>
              </a:ext>
            </a:extLst>
          </p:cNvPr>
          <p:cNvSpPr>
            <a:spLocks noGrp="1"/>
          </p:cNvSpPr>
          <p:nvPr>
            <p:ph type="ftr" sz="quarter" idx="11"/>
          </p:nvPr>
        </p:nvSpPr>
        <p:spPr/>
        <p:txBody>
          <a:bodyPr/>
          <a:lstStyle/>
          <a:p>
            <a:r>
              <a:rPr lang="en-GB"/>
              <a:t>Copyright © 2025 AQA and its licensors. All rights reserved.</a:t>
            </a:r>
            <a:endParaRPr lang="en-GB" dirty="0"/>
          </a:p>
        </p:txBody>
      </p:sp>
      <p:sp>
        <p:nvSpPr>
          <p:cNvPr id="7" name="Slide Number Placeholder 6">
            <a:extLst>
              <a:ext uri="{FF2B5EF4-FFF2-40B4-BE49-F238E27FC236}">
                <a16:creationId xmlns:a16="http://schemas.microsoft.com/office/drawing/2014/main" id="{6F45F93D-4130-747A-B89E-78FAE134E886}"/>
              </a:ext>
            </a:extLst>
          </p:cNvPr>
          <p:cNvSpPr>
            <a:spLocks noGrp="1"/>
          </p:cNvSpPr>
          <p:nvPr>
            <p:ph type="sldNum" sz="quarter" idx="12"/>
          </p:nvPr>
        </p:nvSpPr>
        <p:spPr/>
        <p:txBody>
          <a:bodyPr/>
          <a:lstStyle/>
          <a:p>
            <a:fld id="{39C6B835-EB63-4AE7-9628-740A286606E4}" type="slidenum">
              <a:rPr lang="en-GB" smtClean="0"/>
              <a:t>17</a:t>
            </a:fld>
            <a:endParaRPr lang="en-GB"/>
          </a:p>
        </p:txBody>
      </p:sp>
    </p:spTree>
    <p:extLst>
      <p:ext uri="{BB962C8B-B14F-4D97-AF65-F5344CB8AC3E}">
        <p14:creationId xmlns:p14="http://schemas.microsoft.com/office/powerpoint/2010/main" val="221608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normAutofit/>
          </a:bodyPr>
          <a:lstStyle/>
          <a:p>
            <a:r>
              <a:rPr lang="en-GB"/>
              <a:t>The structure of an exam paper</a:t>
            </a:r>
          </a:p>
        </p:txBody>
      </p:sp>
      <p:sp>
        <p:nvSpPr>
          <p:cNvPr id="4" name="Slide Number Placeholder 3">
            <a:extLst>
              <a:ext uri="{FF2B5EF4-FFF2-40B4-BE49-F238E27FC236}">
                <a16:creationId xmlns:a16="http://schemas.microsoft.com/office/drawing/2014/main" id="{91029E0B-A303-B3B4-73BD-73FBB1B55239}"/>
              </a:ext>
            </a:extLst>
          </p:cNvPr>
          <p:cNvSpPr>
            <a:spLocks noGrp="1"/>
          </p:cNvSpPr>
          <p:nvPr>
            <p:ph type="sldNum" sz="quarter" idx="11"/>
          </p:nvPr>
        </p:nvSpPr>
        <p:spPr/>
        <p:txBody>
          <a:bodyPr/>
          <a:lstStyle/>
          <a:p>
            <a:fld id="{39C6B835-EB63-4AE7-9628-740A286606E4}" type="slidenum">
              <a:rPr lang="en-GB" smtClean="0"/>
              <a:pPr/>
              <a:t>18</a:t>
            </a:fld>
            <a:endParaRPr lang="en-GB"/>
          </a:p>
        </p:txBody>
      </p:sp>
    </p:spTree>
    <p:extLst>
      <p:ext uri="{BB962C8B-B14F-4D97-AF65-F5344CB8AC3E}">
        <p14:creationId xmlns:p14="http://schemas.microsoft.com/office/powerpoint/2010/main" val="161408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Structure of the papers</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19</a:t>
            </a:fld>
            <a:endParaRPr lang="en-GB"/>
          </a:p>
        </p:txBody>
      </p:sp>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Autofit/>
          </a:bodyPr>
          <a:lstStyle/>
          <a:p>
            <a:pPr lvl="3">
              <a:spcAft>
                <a:spcPts val="1200"/>
              </a:spcAft>
            </a:pPr>
            <a:r>
              <a:rPr lang="en-GB" sz="2000" dirty="0"/>
              <a:t>There are approximately seven questions on a GCSE Combined Science Trilogy paper, and ten for each separate science paper.</a:t>
            </a:r>
          </a:p>
          <a:p>
            <a:pPr lvl="3">
              <a:spcAft>
                <a:spcPts val="1200"/>
              </a:spcAft>
            </a:pPr>
            <a:r>
              <a:rPr lang="en-GB" sz="2000" dirty="0"/>
              <a:t>Questions are made up of several ‘items’.</a:t>
            </a:r>
          </a:p>
          <a:p>
            <a:pPr lvl="3">
              <a:spcAft>
                <a:spcPts val="1200"/>
              </a:spcAft>
            </a:pPr>
            <a:r>
              <a:rPr lang="en-GB" sz="2000" dirty="0"/>
              <a:t>Each question covers an area of science, which is introduced in the stem of the question.</a:t>
            </a:r>
          </a:p>
          <a:p>
            <a:pPr lvl="3">
              <a:spcAft>
                <a:spcPts val="1200"/>
              </a:spcAft>
            </a:pPr>
            <a:r>
              <a:rPr lang="en-GB" sz="2000" dirty="0"/>
              <a:t>Papers are tiered and the demand ramped through the paper.</a:t>
            </a:r>
          </a:p>
          <a:p>
            <a:pPr lvl="3">
              <a:spcAft>
                <a:spcPts val="1200"/>
              </a:spcAft>
            </a:pPr>
            <a:r>
              <a:rPr lang="en-GB" sz="2000" dirty="0"/>
              <a:t>Common questions make up 30% of the marks.</a:t>
            </a:r>
          </a:p>
        </p:txBody>
      </p:sp>
      <p:graphicFrame>
        <p:nvGraphicFramePr>
          <p:cNvPr id="6" name="Content Placeholder 5">
            <a:extLst>
              <a:ext uri="{FF2B5EF4-FFF2-40B4-BE49-F238E27FC236}">
                <a16:creationId xmlns:a16="http://schemas.microsoft.com/office/drawing/2014/main" id="{B8C8C221-2A4F-EF36-F4FC-DECE7027AC17}"/>
              </a:ext>
            </a:extLst>
          </p:cNvPr>
          <p:cNvGraphicFramePr>
            <a:graphicFrameLocks noGrp="1"/>
          </p:cNvGraphicFramePr>
          <p:nvPr>
            <p:ph idx="13"/>
            <p:extLst>
              <p:ext uri="{D42A27DB-BD31-4B8C-83A1-F6EECF244321}">
                <p14:modId xmlns:p14="http://schemas.microsoft.com/office/powerpoint/2010/main" val="2710065933"/>
              </p:ext>
            </p:extLst>
          </p:nvPr>
        </p:nvGraphicFramePr>
        <p:xfrm>
          <a:off x="6238875" y="1962150"/>
          <a:ext cx="5402260" cy="2286000"/>
        </p:xfrm>
        <a:graphic>
          <a:graphicData uri="http://schemas.openxmlformats.org/drawingml/2006/table">
            <a:tbl>
              <a:tblPr firstRow="1" bandRow="1">
                <a:tableStyleId>{5C22544A-7EE6-4342-B048-85BDC9FD1C3A}</a:tableStyleId>
              </a:tblPr>
              <a:tblGrid>
                <a:gridCol w="1350565">
                  <a:extLst>
                    <a:ext uri="{9D8B030D-6E8A-4147-A177-3AD203B41FA5}">
                      <a16:colId xmlns:a16="http://schemas.microsoft.com/office/drawing/2014/main" val="474305217"/>
                    </a:ext>
                  </a:extLst>
                </a:gridCol>
                <a:gridCol w="1350565">
                  <a:extLst>
                    <a:ext uri="{9D8B030D-6E8A-4147-A177-3AD203B41FA5}">
                      <a16:colId xmlns:a16="http://schemas.microsoft.com/office/drawing/2014/main" val="1368695063"/>
                    </a:ext>
                  </a:extLst>
                </a:gridCol>
                <a:gridCol w="1192536">
                  <a:extLst>
                    <a:ext uri="{9D8B030D-6E8A-4147-A177-3AD203B41FA5}">
                      <a16:colId xmlns:a16="http://schemas.microsoft.com/office/drawing/2014/main" val="2749681409"/>
                    </a:ext>
                  </a:extLst>
                </a:gridCol>
                <a:gridCol w="1508594">
                  <a:extLst>
                    <a:ext uri="{9D8B030D-6E8A-4147-A177-3AD203B41FA5}">
                      <a16:colId xmlns:a16="http://schemas.microsoft.com/office/drawing/2014/main" val="4159811813"/>
                    </a:ext>
                  </a:extLst>
                </a:gridCol>
              </a:tblGrid>
              <a:tr h="370840">
                <a:tc>
                  <a:txBody>
                    <a:bodyPr/>
                    <a:lstStyle/>
                    <a:p>
                      <a:r>
                        <a:rPr lang="en-GB" sz="2000" dirty="0"/>
                        <a:t>Demand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2000"/>
                        <a:t>Target grades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2000"/>
                        <a:t>%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2000"/>
                        <a:t>Tier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80463293"/>
                  </a:ext>
                </a:extLst>
              </a:tr>
              <a:tr h="370840">
                <a:tc>
                  <a:txBody>
                    <a:bodyPr/>
                    <a:lstStyle/>
                    <a:p>
                      <a:r>
                        <a:rPr lang="en-GB" sz="2000" dirty="0"/>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t>1–3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a:t>Foundation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562926"/>
                  </a:ext>
                </a:extLst>
              </a:tr>
              <a:tr h="370840">
                <a:tc>
                  <a:txBody>
                    <a:bodyPr/>
                    <a:lstStyle/>
                    <a:p>
                      <a:r>
                        <a:rPr lang="en-GB" sz="2000"/>
                        <a:t>Standard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t>4–5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a:t>Foundation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4454393"/>
                  </a:ext>
                </a:extLst>
              </a:tr>
              <a:tr h="370840">
                <a:tc>
                  <a:txBody>
                    <a:bodyPr/>
                    <a:lstStyle/>
                    <a:p>
                      <a:r>
                        <a:rPr lang="en-GB" sz="2000" b="1"/>
                        <a:t>Standard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a:t>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0180920"/>
                  </a:ext>
                </a:extLst>
              </a:tr>
              <a:tr h="370840">
                <a:tc>
                  <a:txBody>
                    <a:bodyPr/>
                    <a:lstStyle/>
                    <a:p>
                      <a:r>
                        <a:rPr lang="en-GB" sz="2000" b="1"/>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dirty="0"/>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dirty="0"/>
                        <a:t>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6637915"/>
                  </a:ext>
                </a:extLst>
              </a:tr>
            </a:tbl>
          </a:graphicData>
        </a:graphic>
      </p:graphicFrame>
      <p:sp>
        <p:nvSpPr>
          <p:cNvPr id="5" name="Footer Placeholder 4">
            <a:extLst>
              <a:ext uri="{FF2B5EF4-FFF2-40B4-BE49-F238E27FC236}">
                <a16:creationId xmlns:a16="http://schemas.microsoft.com/office/drawing/2014/main" id="{A135309F-A564-B329-AB26-569C34BE2DFB}"/>
              </a:ext>
            </a:extLst>
          </p:cNvPr>
          <p:cNvSpPr>
            <a:spLocks noGrp="1"/>
          </p:cNvSpPr>
          <p:nvPr>
            <p:ph type="ftr" sz="quarter" idx="11"/>
          </p:nvPr>
        </p:nvSpPr>
        <p:spPr/>
        <p:txBody>
          <a:bodyPr/>
          <a:lstStyle/>
          <a:p>
            <a:r>
              <a:rPr lang="en-GB"/>
              <a:t>Copyright © 2025 AQA and its licensors. All rights reserved.</a:t>
            </a:r>
          </a:p>
        </p:txBody>
      </p:sp>
    </p:spTree>
    <p:extLst>
      <p:ext uri="{BB962C8B-B14F-4D97-AF65-F5344CB8AC3E}">
        <p14:creationId xmlns:p14="http://schemas.microsoft.com/office/powerpoint/2010/main" val="27774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Session overview</a:t>
            </a:r>
          </a:p>
        </p:txBody>
      </p:sp>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rmAutofit/>
          </a:bodyPr>
          <a:lstStyle/>
          <a:p>
            <a:pPr lvl="3">
              <a:lnSpc>
                <a:spcPct val="100000"/>
              </a:lnSpc>
            </a:pPr>
            <a:r>
              <a:rPr lang="en-GB" sz="2800" dirty="0"/>
              <a:t>The specification</a:t>
            </a:r>
          </a:p>
          <a:p>
            <a:pPr lvl="3">
              <a:lnSpc>
                <a:spcPct val="100000"/>
              </a:lnSpc>
            </a:pPr>
            <a:endParaRPr lang="en-GB" sz="2800" dirty="0"/>
          </a:p>
          <a:p>
            <a:pPr lvl="3">
              <a:lnSpc>
                <a:spcPct val="100000"/>
              </a:lnSpc>
            </a:pPr>
            <a:r>
              <a:rPr lang="en-GB" sz="2800" dirty="0"/>
              <a:t>The assessment objectives</a:t>
            </a:r>
          </a:p>
          <a:p>
            <a:pPr lvl="3">
              <a:lnSpc>
                <a:spcPct val="100000"/>
              </a:lnSpc>
            </a:pPr>
            <a:endParaRPr lang="en-GB" sz="2800" dirty="0"/>
          </a:p>
          <a:p>
            <a:pPr lvl="3">
              <a:lnSpc>
                <a:spcPct val="100000"/>
              </a:lnSpc>
            </a:pPr>
            <a:r>
              <a:rPr lang="en-GB" sz="2800" dirty="0"/>
              <a:t>The structure of an exam paper</a:t>
            </a:r>
          </a:p>
          <a:p>
            <a:pPr lvl="3">
              <a:lnSpc>
                <a:spcPct val="100000"/>
              </a:lnSpc>
            </a:pPr>
            <a:endParaRPr lang="en-GB" sz="2800" dirty="0"/>
          </a:p>
          <a:p>
            <a:pPr lvl="3">
              <a:lnSpc>
                <a:spcPct val="100000"/>
              </a:lnSpc>
            </a:pPr>
            <a:r>
              <a:rPr lang="en-GB" sz="2800" dirty="0"/>
              <a:t>Applying a mark scheme</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2</a:t>
            </a:fld>
            <a:endParaRPr lang="en-GB"/>
          </a:p>
        </p:txBody>
      </p:sp>
      <p:sp>
        <p:nvSpPr>
          <p:cNvPr id="4" name="Footer Placeholder 3">
            <a:extLst>
              <a:ext uri="{FF2B5EF4-FFF2-40B4-BE49-F238E27FC236}">
                <a16:creationId xmlns:a16="http://schemas.microsoft.com/office/drawing/2014/main" id="{BA6F0141-5AD8-BB98-12FF-26C29085C54A}"/>
              </a:ext>
            </a:extLst>
          </p:cNvPr>
          <p:cNvSpPr>
            <a:spLocks noGrp="1"/>
          </p:cNvSpPr>
          <p:nvPr>
            <p:ph type="ftr" sz="quarter" idx="11"/>
          </p:nvPr>
        </p:nvSpPr>
        <p:spPr/>
        <p:txBody>
          <a:bodyPr/>
          <a:lstStyle/>
          <a:p>
            <a:r>
              <a:rPr lang="en-GB"/>
              <a:t>Copyright © 2025 AQA and its licensors. All rights reserved.</a:t>
            </a:r>
          </a:p>
        </p:txBody>
      </p:sp>
    </p:spTree>
    <p:extLst>
      <p:ext uri="{BB962C8B-B14F-4D97-AF65-F5344CB8AC3E}">
        <p14:creationId xmlns:p14="http://schemas.microsoft.com/office/powerpoint/2010/main" val="1548760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50864" y="1962867"/>
            <a:ext cx="4589548" cy="3809283"/>
          </a:xfrm>
        </p:spPr>
        <p:txBody>
          <a:bodyPr>
            <a:normAutofit/>
          </a:bodyPr>
          <a:lstStyle/>
          <a:p>
            <a:pPr>
              <a:spcAft>
                <a:spcPts val="1800"/>
              </a:spcAft>
            </a:pPr>
            <a:r>
              <a:rPr lang="en-GB" sz="2400" dirty="0">
                <a:solidFill>
                  <a:schemeClr val="tx1"/>
                </a:solidFill>
              </a:rPr>
              <a:t>Different question types</a:t>
            </a:r>
            <a:endParaRPr lang="en-GB" dirty="0">
              <a:solidFill>
                <a:schemeClr val="tx1"/>
              </a:solidFill>
            </a:endParaRPr>
          </a:p>
          <a:p>
            <a:pPr lvl="3">
              <a:spcAft>
                <a:spcPts val="1200"/>
              </a:spcAft>
            </a:pPr>
            <a:r>
              <a:rPr lang="en-GB" sz="2400" dirty="0"/>
              <a:t>Multiple-choice, link boxes, sentence completion: 1 or 2 marks</a:t>
            </a:r>
          </a:p>
          <a:p>
            <a:pPr lvl="3"/>
            <a:r>
              <a:rPr lang="en-GB" sz="2400" dirty="0"/>
              <a:t>Short-answer: 1–3 marks</a:t>
            </a:r>
          </a:p>
          <a:p>
            <a:pPr marL="0" lvl="3" indent="0">
              <a:buNone/>
            </a:pPr>
            <a:endParaRPr lang="en-GB" sz="1800" dirty="0"/>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20</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Types of questions</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2025 AQA and its licensors. All rights reserved.</a:t>
            </a:r>
          </a:p>
        </p:txBody>
      </p:sp>
      <p:pic>
        <p:nvPicPr>
          <p:cNvPr id="5" name="Picture 4">
            <a:extLst>
              <a:ext uri="{FF2B5EF4-FFF2-40B4-BE49-F238E27FC236}">
                <a16:creationId xmlns:a16="http://schemas.microsoft.com/office/drawing/2014/main" id="{47F4CC76-0174-93F2-8080-487D4749FFB1}"/>
              </a:ext>
            </a:extLst>
          </p:cNvPr>
          <p:cNvPicPr>
            <a:picLocks noChangeAspect="1"/>
          </p:cNvPicPr>
          <p:nvPr/>
        </p:nvPicPr>
        <p:blipFill rotWithShape="1">
          <a:blip r:embed="rId3"/>
          <a:srcRect l="2867" t="6515" r="2182" b="13251"/>
          <a:stretch/>
        </p:blipFill>
        <p:spPr bwMode="auto">
          <a:xfrm>
            <a:off x="6095999" y="1962866"/>
            <a:ext cx="5545137" cy="2373315"/>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58EEF7E5-2161-3828-4331-B86DFA640959}"/>
              </a:ext>
            </a:extLst>
          </p:cNvPr>
          <p:cNvPicPr>
            <a:picLocks noChangeAspect="1"/>
          </p:cNvPicPr>
          <p:nvPr/>
        </p:nvPicPr>
        <p:blipFill>
          <a:blip r:embed="rId4"/>
          <a:stretch>
            <a:fillRect/>
          </a:stretch>
        </p:blipFill>
        <p:spPr>
          <a:xfrm>
            <a:off x="6095999" y="4336181"/>
            <a:ext cx="5821089" cy="1501553"/>
          </a:xfrm>
          <a:prstGeom prst="rect">
            <a:avLst/>
          </a:prstGeom>
        </p:spPr>
      </p:pic>
    </p:spTree>
    <p:extLst>
      <p:ext uri="{BB962C8B-B14F-4D97-AF65-F5344CB8AC3E}">
        <p14:creationId xmlns:p14="http://schemas.microsoft.com/office/powerpoint/2010/main" val="19107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50863" y="1962867"/>
            <a:ext cx="5071461" cy="4005447"/>
          </a:xfrm>
        </p:spPr>
        <p:txBody>
          <a:bodyPr>
            <a:noAutofit/>
          </a:bodyPr>
          <a:lstStyle/>
          <a:p>
            <a:r>
              <a:rPr lang="en-GB" sz="2400" dirty="0">
                <a:solidFill>
                  <a:schemeClr val="tx1"/>
                </a:solidFill>
              </a:rPr>
              <a:t>Different question types</a:t>
            </a:r>
          </a:p>
          <a:p>
            <a:pPr lvl="3">
              <a:spcBef>
                <a:spcPts val="0"/>
              </a:spcBef>
              <a:spcAft>
                <a:spcPts val="0"/>
              </a:spcAft>
            </a:pPr>
            <a:r>
              <a:rPr lang="en-GB" sz="2000" dirty="0"/>
              <a:t>Longer answer questions: 4–6 marks</a:t>
            </a:r>
          </a:p>
          <a:p>
            <a:pPr lvl="3">
              <a:spcBef>
                <a:spcPts val="0"/>
              </a:spcBef>
              <a:spcAft>
                <a:spcPts val="600"/>
              </a:spcAft>
            </a:pPr>
            <a:r>
              <a:rPr lang="en-GB" sz="2000" dirty="0"/>
              <a:t>Extended response: 4 or 6 marks </a:t>
            </a:r>
            <a:endParaRPr lang="en-US" sz="2000" b="0" dirty="0">
              <a:solidFill>
                <a:schemeClr val="tx1"/>
              </a:solidFill>
              <a:ea typeface="+mn-lt"/>
              <a:cs typeface="+mn-lt"/>
            </a:endParaRPr>
          </a:p>
          <a:p>
            <a:pPr>
              <a:spcBef>
                <a:spcPts val="0"/>
              </a:spcBef>
            </a:pPr>
            <a:r>
              <a:rPr lang="en-US" sz="2000" b="0" dirty="0">
                <a:solidFill>
                  <a:schemeClr val="tx1"/>
                </a:solidFill>
                <a:ea typeface="+mn-lt"/>
                <a:cs typeface="+mn-lt"/>
              </a:rPr>
              <a:t>Marked using ‘levels of response’ mark schemes.</a:t>
            </a:r>
          </a:p>
          <a:p>
            <a:pPr>
              <a:spcBef>
                <a:spcPts val="0"/>
              </a:spcBef>
              <a:spcAft>
                <a:spcPts val="200"/>
              </a:spcAft>
            </a:pPr>
            <a:r>
              <a:rPr lang="en-US" sz="2000" b="0" dirty="0">
                <a:solidFill>
                  <a:schemeClr val="tx1"/>
                </a:solidFill>
                <a:ea typeface="+mn-lt"/>
                <a:cs typeface="+mn-lt"/>
              </a:rPr>
              <a:t>When a student writes their answer, they can:</a:t>
            </a:r>
          </a:p>
          <a:p>
            <a:pPr marL="342900" indent="-342900">
              <a:spcBef>
                <a:spcPts val="0"/>
              </a:spcBef>
              <a:spcAft>
                <a:spcPts val="200"/>
              </a:spcAft>
              <a:buFont typeface="Arial" panose="020B0604020202020204" pitchFamily="34" charset="0"/>
              <a:buChar char="•"/>
            </a:pPr>
            <a:r>
              <a:rPr lang="en-US" sz="2000" b="0" dirty="0">
                <a:solidFill>
                  <a:schemeClr val="tx1"/>
                </a:solidFill>
                <a:latin typeface="+mn-lt"/>
                <a:ea typeface="+mn-lt"/>
                <a:cs typeface="+mn-lt"/>
              </a:rPr>
              <a:t>write in paragraphs</a:t>
            </a:r>
          </a:p>
          <a:p>
            <a:pPr marL="342900" indent="-342900">
              <a:spcBef>
                <a:spcPts val="0"/>
              </a:spcBef>
              <a:spcAft>
                <a:spcPts val="200"/>
              </a:spcAft>
              <a:buFont typeface="Arial" panose="020B0604020202020204" pitchFamily="34" charset="0"/>
              <a:buChar char="•"/>
            </a:pPr>
            <a:r>
              <a:rPr lang="en-US" sz="2000" b="0" dirty="0">
                <a:solidFill>
                  <a:schemeClr val="tx1"/>
                </a:solidFill>
                <a:latin typeface="+mn-lt"/>
                <a:ea typeface="+mn-lt"/>
                <a:cs typeface="+mn-lt"/>
              </a:rPr>
              <a:t>use short sentences in bullet points</a:t>
            </a:r>
            <a:endParaRPr lang="en-US" sz="2000" b="0" dirty="0">
              <a:solidFill>
                <a:schemeClr val="tx1"/>
              </a:solidFill>
              <a:cs typeface="Arial"/>
            </a:endParaRPr>
          </a:p>
          <a:p>
            <a:pPr marL="342900" indent="-342900">
              <a:spcBef>
                <a:spcPts val="0"/>
              </a:spcBef>
              <a:spcAft>
                <a:spcPts val="200"/>
              </a:spcAft>
              <a:buFont typeface="Arial" panose="020B0604020202020204" pitchFamily="34" charset="0"/>
              <a:buChar char="•"/>
            </a:pPr>
            <a:r>
              <a:rPr lang="en-US" sz="2000" b="0" dirty="0">
                <a:solidFill>
                  <a:schemeClr val="tx1"/>
                </a:solidFill>
                <a:latin typeface="+mn-lt"/>
                <a:ea typeface="+mn-lt"/>
                <a:cs typeface="+mn-lt"/>
              </a:rPr>
              <a:t>use labelled diagrams</a:t>
            </a:r>
          </a:p>
          <a:p>
            <a:pPr marL="342900" indent="-342900">
              <a:spcBef>
                <a:spcPts val="0"/>
              </a:spcBef>
              <a:spcAft>
                <a:spcPts val="200"/>
              </a:spcAft>
              <a:buFont typeface="Arial" panose="020B0604020202020204" pitchFamily="34" charset="0"/>
              <a:buChar char="•"/>
            </a:pPr>
            <a:r>
              <a:rPr lang="en-US" sz="2000" b="0" dirty="0">
                <a:solidFill>
                  <a:schemeClr val="tx1"/>
                </a:solidFill>
                <a:latin typeface="+mn-lt"/>
                <a:ea typeface="+mn-lt"/>
                <a:cs typeface="+mn-lt"/>
              </a:rPr>
              <a:t>use tables with headings for compare and evaluate questions.</a:t>
            </a:r>
          </a:p>
          <a:p>
            <a:pPr lvl="3"/>
            <a:endParaRPr lang="en-GB" sz="1800" dirty="0"/>
          </a:p>
          <a:p>
            <a:pPr marL="0" lvl="3" indent="0">
              <a:buNone/>
            </a:pPr>
            <a:endParaRPr lang="en-GB" sz="1800" dirty="0"/>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21</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Types of questions</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2025 AQA and its licensors. All rights reserved.</a:t>
            </a:r>
          </a:p>
        </p:txBody>
      </p:sp>
      <p:pic>
        <p:nvPicPr>
          <p:cNvPr id="11" name="Picture 10">
            <a:extLst>
              <a:ext uri="{FF2B5EF4-FFF2-40B4-BE49-F238E27FC236}">
                <a16:creationId xmlns:a16="http://schemas.microsoft.com/office/drawing/2014/main" id="{45693AEE-CF9C-AB61-1713-E3AAF17C2448}"/>
              </a:ext>
            </a:extLst>
          </p:cNvPr>
          <p:cNvPicPr>
            <a:picLocks noChangeAspect="1"/>
          </p:cNvPicPr>
          <p:nvPr/>
        </p:nvPicPr>
        <p:blipFill>
          <a:blip r:embed="rId3"/>
          <a:srcRect l="3361" r="9522"/>
          <a:stretch/>
        </p:blipFill>
        <p:spPr>
          <a:xfrm>
            <a:off x="5130383" y="1879791"/>
            <a:ext cx="6731512" cy="1558809"/>
          </a:xfrm>
          <a:prstGeom prst="rect">
            <a:avLst/>
          </a:prstGeom>
        </p:spPr>
      </p:pic>
    </p:spTree>
    <p:extLst>
      <p:ext uri="{BB962C8B-B14F-4D97-AF65-F5344CB8AC3E}">
        <p14:creationId xmlns:p14="http://schemas.microsoft.com/office/powerpoint/2010/main" val="48311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50864" y="1962867"/>
            <a:ext cx="4107634" cy="3809283"/>
          </a:xfrm>
        </p:spPr>
        <p:txBody>
          <a:bodyPr>
            <a:normAutofit/>
          </a:bodyPr>
          <a:lstStyle/>
          <a:p>
            <a:pPr>
              <a:spcAft>
                <a:spcPts val="1800"/>
              </a:spcAft>
            </a:pPr>
            <a:r>
              <a:rPr lang="en-GB" sz="2400" dirty="0">
                <a:solidFill>
                  <a:schemeClr val="tx1"/>
                </a:solidFill>
              </a:rPr>
              <a:t>Different question types</a:t>
            </a:r>
          </a:p>
          <a:p>
            <a:pPr lvl="3">
              <a:spcAft>
                <a:spcPts val="1200"/>
              </a:spcAft>
            </a:pPr>
            <a:r>
              <a:rPr lang="en-GB" sz="2400" dirty="0"/>
              <a:t>Calculations: 1–4 marks</a:t>
            </a:r>
          </a:p>
          <a:p>
            <a:pPr lvl="3"/>
            <a:r>
              <a:rPr lang="en-GB" sz="2400" dirty="0"/>
              <a:t>Multistep calculations: 4–6 marks</a:t>
            </a:r>
          </a:p>
          <a:p>
            <a:pPr marL="0" lvl="3" indent="0">
              <a:buNone/>
            </a:pPr>
            <a:endParaRPr lang="en-GB" sz="1800" dirty="0"/>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22</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Types of questions</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2025 AQA and its licensors. All rights reserved.</a:t>
            </a:r>
          </a:p>
        </p:txBody>
      </p:sp>
      <p:pic>
        <p:nvPicPr>
          <p:cNvPr id="13" name="Picture 12">
            <a:extLst>
              <a:ext uri="{FF2B5EF4-FFF2-40B4-BE49-F238E27FC236}">
                <a16:creationId xmlns:a16="http://schemas.microsoft.com/office/drawing/2014/main" id="{70D9E3AD-2247-00CD-C383-CB4B6825AC8E}"/>
              </a:ext>
            </a:extLst>
          </p:cNvPr>
          <p:cNvPicPr>
            <a:picLocks noChangeAspect="1"/>
          </p:cNvPicPr>
          <p:nvPr/>
        </p:nvPicPr>
        <p:blipFill>
          <a:blip r:embed="rId3"/>
          <a:srcRect l="1953" t="20416" r="3457"/>
          <a:stretch/>
        </p:blipFill>
        <p:spPr>
          <a:xfrm>
            <a:off x="4658499" y="1962867"/>
            <a:ext cx="6982638" cy="827903"/>
          </a:xfrm>
          <a:prstGeom prst="rect">
            <a:avLst/>
          </a:prstGeom>
        </p:spPr>
      </p:pic>
    </p:spTree>
    <p:extLst>
      <p:ext uri="{BB962C8B-B14F-4D97-AF65-F5344CB8AC3E}">
        <p14:creationId xmlns:p14="http://schemas.microsoft.com/office/powerpoint/2010/main" val="3387790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4DFB81C-1030-02AC-C9CB-35B329A7EB45}"/>
              </a:ext>
            </a:extLst>
          </p:cNvPr>
          <p:cNvPicPr>
            <a:picLocks noChangeAspect="1"/>
          </p:cNvPicPr>
          <p:nvPr/>
        </p:nvPicPr>
        <p:blipFill>
          <a:blip r:embed="rId3"/>
          <a:srcRect t="2790"/>
          <a:stretch/>
        </p:blipFill>
        <p:spPr>
          <a:xfrm>
            <a:off x="6096000" y="1961998"/>
            <a:ext cx="5982801" cy="4256567"/>
          </a:xfrm>
          <a:prstGeom prst="rect">
            <a:avLst/>
          </a:prstGeom>
        </p:spPr>
      </p:pic>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50800" y="1962000"/>
            <a:ext cx="5982801" cy="4256566"/>
          </a:xfrm>
        </p:spPr>
        <p:txBody>
          <a:bodyPr>
            <a:noAutofit/>
          </a:bodyPr>
          <a:lstStyle/>
          <a:p>
            <a:pPr>
              <a:spcAft>
                <a:spcPts val="1200"/>
              </a:spcAft>
            </a:pPr>
            <a:r>
              <a:rPr lang="en-GB" sz="2400" dirty="0">
                <a:solidFill>
                  <a:schemeClr val="tx1"/>
                </a:solidFill>
              </a:rPr>
              <a:t>Different question types</a:t>
            </a:r>
            <a:endParaRPr lang="en-GB" dirty="0">
              <a:solidFill>
                <a:schemeClr val="tx1"/>
              </a:solidFill>
            </a:endParaRPr>
          </a:p>
          <a:p>
            <a:pPr lvl="3">
              <a:spcAft>
                <a:spcPts val="1200"/>
              </a:spcAft>
            </a:pPr>
            <a:r>
              <a:rPr lang="en-GB" sz="2000" dirty="0"/>
              <a:t>Graphs: 3 or 4 marks (plots, axis, scales, line of best fit)</a:t>
            </a:r>
          </a:p>
          <a:p>
            <a:r>
              <a:rPr lang="en-US" sz="2000" b="0" dirty="0">
                <a:solidFill>
                  <a:schemeClr val="tx1"/>
                </a:solidFill>
                <a:ea typeface="+mn-lt"/>
                <a:cs typeface="+mn-lt"/>
              </a:rPr>
              <a:t>Students may be asked to:</a:t>
            </a:r>
          </a:p>
          <a:p>
            <a:pPr marL="359410" indent="-359410">
              <a:buFont typeface="Arial" panose="020B0604020202020204" pitchFamily="34" charset="0"/>
              <a:buChar char="•"/>
            </a:pPr>
            <a:r>
              <a:rPr lang="en-US" sz="2000" b="0" dirty="0">
                <a:solidFill>
                  <a:schemeClr val="tx1"/>
                </a:solidFill>
                <a:ea typeface="+mn-lt"/>
                <a:cs typeface="+mn-lt"/>
              </a:rPr>
              <a:t>plot the data from a table</a:t>
            </a:r>
          </a:p>
          <a:p>
            <a:pPr marL="359410" indent="-359410">
              <a:buFont typeface="Arial" panose="020B0604020202020204" pitchFamily="34" charset="0"/>
              <a:buChar char="•"/>
            </a:pPr>
            <a:r>
              <a:rPr lang="en-US" sz="2000" b="0" dirty="0">
                <a:solidFill>
                  <a:schemeClr val="tx1"/>
                </a:solidFill>
                <a:ea typeface="+mn-lt"/>
                <a:cs typeface="+mn-lt"/>
              </a:rPr>
              <a:t>label the axis – use the headings in the data table </a:t>
            </a:r>
          </a:p>
          <a:p>
            <a:pPr marL="359410" indent="-359410">
              <a:buFont typeface="Arial" panose="020B0604020202020204" pitchFamily="34" charset="0"/>
              <a:buChar char="•"/>
            </a:pPr>
            <a:r>
              <a:rPr lang="en-US" sz="2000" b="0" dirty="0">
                <a:solidFill>
                  <a:schemeClr val="tx1"/>
                </a:solidFill>
                <a:ea typeface="+mn-lt"/>
                <a:cs typeface="+mn-lt"/>
              </a:rPr>
              <a:t>draw the scale – use most of the graph paper given</a:t>
            </a:r>
          </a:p>
          <a:p>
            <a:pPr marL="359410" indent="-359410">
              <a:buFont typeface="Arial" panose="020B0604020202020204" pitchFamily="34" charset="0"/>
              <a:buChar char="•"/>
            </a:pPr>
            <a:r>
              <a:rPr lang="en-US" sz="2000" b="0" dirty="0">
                <a:solidFill>
                  <a:schemeClr val="tx1"/>
                </a:solidFill>
                <a:ea typeface="+mn-lt"/>
                <a:cs typeface="+mn-lt"/>
              </a:rPr>
              <a:t>draw a line of best fit. Lines of best fit can be straight or curved – look at the pattern in the data first to decide.</a:t>
            </a:r>
            <a:endParaRPr lang="en-GB" sz="2000" dirty="0"/>
          </a:p>
          <a:p>
            <a:pPr marL="0" lvl="3" indent="0">
              <a:buNone/>
            </a:pPr>
            <a:endParaRPr lang="en-GB" sz="1800" dirty="0"/>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23</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Types of questions</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2025 AQA and its licensors. All rights reserved.</a:t>
            </a:r>
            <a:endParaRPr lang="en-GB" dirty="0"/>
          </a:p>
        </p:txBody>
      </p:sp>
    </p:spTree>
    <p:extLst>
      <p:ext uri="{BB962C8B-B14F-4D97-AF65-F5344CB8AC3E}">
        <p14:creationId xmlns:p14="http://schemas.microsoft.com/office/powerpoint/2010/main" val="167273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59D3-D596-48F3-8D06-ADEE017C4E66}"/>
              </a:ext>
            </a:extLst>
          </p:cNvPr>
          <p:cNvSpPr>
            <a:spLocks noGrp="1"/>
          </p:cNvSpPr>
          <p:nvPr>
            <p:ph type="title"/>
          </p:nvPr>
        </p:nvSpPr>
        <p:spPr/>
        <p:txBody>
          <a:bodyPr/>
          <a:lstStyle/>
          <a:p>
            <a:r>
              <a:rPr lang="en-GB"/>
              <a:t>Applying a mark scheme</a:t>
            </a:r>
          </a:p>
        </p:txBody>
      </p:sp>
      <p:sp>
        <p:nvSpPr>
          <p:cNvPr id="3" name="Slide Number Placeholder 2">
            <a:extLst>
              <a:ext uri="{FF2B5EF4-FFF2-40B4-BE49-F238E27FC236}">
                <a16:creationId xmlns:a16="http://schemas.microsoft.com/office/drawing/2014/main" id="{951FFE7B-CE8C-4149-9B07-B1088D4EC1B6}"/>
              </a:ext>
            </a:extLst>
          </p:cNvPr>
          <p:cNvSpPr>
            <a:spLocks noGrp="1"/>
          </p:cNvSpPr>
          <p:nvPr>
            <p:ph type="sldNum" sz="quarter" idx="11"/>
          </p:nvPr>
        </p:nvSpPr>
        <p:spPr/>
        <p:txBody>
          <a:bodyPr/>
          <a:lstStyle/>
          <a:p>
            <a:fld id="{39C6B835-EB63-4AE7-9628-740A286606E4}" type="slidenum">
              <a:rPr lang="en-GB" smtClean="0"/>
              <a:pPr/>
              <a:t>24</a:t>
            </a:fld>
            <a:endParaRPr lang="en-GB"/>
          </a:p>
        </p:txBody>
      </p:sp>
    </p:spTree>
    <p:extLst>
      <p:ext uri="{BB962C8B-B14F-4D97-AF65-F5344CB8AC3E}">
        <p14:creationId xmlns:p14="http://schemas.microsoft.com/office/powerpoint/2010/main" val="2725357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4" y="549274"/>
            <a:ext cx="2763076" cy="1200329"/>
          </a:xfrm>
        </p:spPr>
        <p:txBody>
          <a:bodyPr/>
          <a:lstStyle/>
          <a:p>
            <a:r>
              <a:rPr lang="en-GB" dirty="0"/>
              <a:t>Features of a mark scheme</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25</a:t>
            </a:fld>
            <a:endParaRPr lang="en-GB"/>
          </a:p>
        </p:txBody>
      </p:sp>
      <p:sp>
        <p:nvSpPr>
          <p:cNvPr id="4" name="Footer Placeholder 3">
            <a:extLst>
              <a:ext uri="{FF2B5EF4-FFF2-40B4-BE49-F238E27FC236}">
                <a16:creationId xmlns:a16="http://schemas.microsoft.com/office/drawing/2014/main" id="{66C08E68-666F-27FC-1F50-F60DE1CB6A5A}"/>
              </a:ext>
            </a:extLst>
          </p:cNvPr>
          <p:cNvSpPr>
            <a:spLocks noGrp="1"/>
          </p:cNvSpPr>
          <p:nvPr>
            <p:ph type="ftr" sz="quarter" idx="11"/>
          </p:nvPr>
        </p:nvSpPr>
        <p:spPr/>
        <p:txBody>
          <a:bodyPr/>
          <a:lstStyle/>
          <a:p>
            <a:r>
              <a:rPr lang="en-GB"/>
              <a:t>Copyright © 2025 AQA and its licensors. All rights reserved.</a:t>
            </a:r>
          </a:p>
        </p:txBody>
      </p:sp>
      <p:pic>
        <p:nvPicPr>
          <p:cNvPr id="5" name="Content Placeholder 4">
            <a:extLst>
              <a:ext uri="{FF2B5EF4-FFF2-40B4-BE49-F238E27FC236}">
                <a16:creationId xmlns:a16="http://schemas.microsoft.com/office/drawing/2014/main" id="{2C213849-F516-E7E1-DC70-6594F4320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942" y="631548"/>
            <a:ext cx="6145006" cy="5658274"/>
          </a:xfrm>
          <a:prstGeom prst="rect">
            <a:avLst/>
          </a:prstGeom>
        </p:spPr>
      </p:pic>
      <p:sp>
        <p:nvSpPr>
          <p:cNvPr id="3" name="TextBox 2">
            <a:extLst>
              <a:ext uri="{FF2B5EF4-FFF2-40B4-BE49-F238E27FC236}">
                <a16:creationId xmlns:a16="http://schemas.microsoft.com/office/drawing/2014/main" id="{CE3A6953-197E-B60C-A89B-A98B09788083}"/>
              </a:ext>
            </a:extLst>
          </p:cNvPr>
          <p:cNvSpPr txBox="1"/>
          <p:nvPr/>
        </p:nvSpPr>
        <p:spPr>
          <a:xfrm>
            <a:off x="550800" y="1962000"/>
            <a:ext cx="3428076" cy="210337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GB" sz="2400" b="1" dirty="0"/>
              <a:t>Discussion point</a:t>
            </a:r>
          </a:p>
          <a:p>
            <a:endParaRPr lang="en-GB" b="1" dirty="0">
              <a:solidFill>
                <a:schemeClr val="tx2"/>
              </a:solidFill>
            </a:endParaRPr>
          </a:p>
          <a:p>
            <a:r>
              <a:rPr lang="en-GB" sz="2400" dirty="0"/>
              <a:t>What do you think needs to be included in a mark scheme?</a:t>
            </a:r>
          </a:p>
        </p:txBody>
      </p:sp>
      <p:sp>
        <p:nvSpPr>
          <p:cNvPr id="6" name="Rectangle 5">
            <a:extLst>
              <a:ext uri="{FF2B5EF4-FFF2-40B4-BE49-F238E27FC236}">
                <a16:creationId xmlns:a16="http://schemas.microsoft.com/office/drawing/2014/main" id="{237B4E96-35D0-9C46-BFDD-BCBFA2F4DBB8}"/>
              </a:ext>
            </a:extLst>
          </p:cNvPr>
          <p:cNvSpPr/>
          <p:nvPr/>
        </p:nvSpPr>
        <p:spPr>
          <a:xfrm>
            <a:off x="5149850" y="685044"/>
            <a:ext cx="682527" cy="5530391"/>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F6433D3-2422-C2FE-BACF-716AB961725D}"/>
              </a:ext>
            </a:extLst>
          </p:cNvPr>
          <p:cNvSpPr/>
          <p:nvPr/>
        </p:nvSpPr>
        <p:spPr>
          <a:xfrm>
            <a:off x="5832377" y="685044"/>
            <a:ext cx="1902780" cy="5530391"/>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354F927-E3DA-1D20-A077-080859616273}"/>
              </a:ext>
            </a:extLst>
          </p:cNvPr>
          <p:cNvSpPr/>
          <p:nvPr/>
        </p:nvSpPr>
        <p:spPr>
          <a:xfrm>
            <a:off x="7735157" y="679218"/>
            <a:ext cx="1933823" cy="554723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68197ED-BF05-3409-C983-A357E4FA9405}"/>
              </a:ext>
            </a:extLst>
          </p:cNvPr>
          <p:cNvSpPr/>
          <p:nvPr/>
        </p:nvSpPr>
        <p:spPr>
          <a:xfrm>
            <a:off x="9668981" y="679218"/>
            <a:ext cx="464260" cy="553621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AC90631-80AC-FFF9-1107-98A0D88B88E4}"/>
              </a:ext>
            </a:extLst>
          </p:cNvPr>
          <p:cNvSpPr/>
          <p:nvPr/>
        </p:nvSpPr>
        <p:spPr>
          <a:xfrm>
            <a:off x="10133240" y="679218"/>
            <a:ext cx="997039" cy="5275534"/>
          </a:xfrm>
          <a:prstGeom prst="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281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3" y="549275"/>
            <a:ext cx="4654063" cy="2027238"/>
          </a:xfrm>
        </p:spPr>
        <p:txBody>
          <a:bodyPr/>
          <a:lstStyle/>
          <a:p>
            <a:r>
              <a:rPr lang="en-GB" dirty="0"/>
              <a:t>The levels of response mark scheme</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26</a:t>
            </a:fld>
            <a:endParaRPr lang="en-GB"/>
          </a:p>
        </p:txBody>
      </p:sp>
      <p:sp>
        <p:nvSpPr>
          <p:cNvPr id="4" name="Footer Placeholder 3">
            <a:extLst>
              <a:ext uri="{FF2B5EF4-FFF2-40B4-BE49-F238E27FC236}">
                <a16:creationId xmlns:a16="http://schemas.microsoft.com/office/drawing/2014/main" id="{66C08E68-666F-27FC-1F50-F60DE1CB6A5A}"/>
              </a:ext>
            </a:extLst>
          </p:cNvPr>
          <p:cNvSpPr>
            <a:spLocks noGrp="1"/>
          </p:cNvSpPr>
          <p:nvPr>
            <p:ph type="ftr" sz="quarter" idx="11"/>
          </p:nvPr>
        </p:nvSpPr>
        <p:spPr/>
        <p:txBody>
          <a:bodyPr/>
          <a:lstStyle/>
          <a:p>
            <a:r>
              <a:rPr lang="en-GB"/>
              <a:t>Copyright © 2025 AQA and its licensors. All rights reserved.</a:t>
            </a:r>
          </a:p>
        </p:txBody>
      </p:sp>
      <p:pic>
        <p:nvPicPr>
          <p:cNvPr id="3" name="Content Placeholder 8">
            <a:extLst>
              <a:ext uri="{FF2B5EF4-FFF2-40B4-BE49-F238E27FC236}">
                <a16:creationId xmlns:a16="http://schemas.microsoft.com/office/drawing/2014/main" id="{02C3ED7E-434C-B9EF-817E-ABCA3BDCCB77}"/>
              </a:ext>
            </a:extLst>
          </p:cNvPr>
          <p:cNvPicPr>
            <a:picLocks noChangeAspect="1"/>
          </p:cNvPicPr>
          <p:nvPr/>
        </p:nvPicPr>
        <p:blipFill>
          <a:blip r:embed="rId3"/>
          <a:stretch>
            <a:fillRect/>
          </a:stretch>
        </p:blipFill>
        <p:spPr>
          <a:xfrm>
            <a:off x="5479520" y="738132"/>
            <a:ext cx="5903797" cy="5797127"/>
          </a:xfrm>
          <a:prstGeom prst="rect">
            <a:avLst/>
          </a:prstGeom>
        </p:spPr>
      </p:pic>
      <p:sp>
        <p:nvSpPr>
          <p:cNvPr id="5" name="TextBox 4">
            <a:extLst>
              <a:ext uri="{FF2B5EF4-FFF2-40B4-BE49-F238E27FC236}">
                <a16:creationId xmlns:a16="http://schemas.microsoft.com/office/drawing/2014/main" id="{B3D0F4F0-5B07-EB59-F296-781483DE1B70}"/>
              </a:ext>
            </a:extLst>
          </p:cNvPr>
          <p:cNvSpPr txBox="1"/>
          <p:nvPr/>
        </p:nvSpPr>
        <p:spPr>
          <a:xfrm>
            <a:off x="550800" y="1962000"/>
            <a:ext cx="3909378" cy="22159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2400" b="1" dirty="0"/>
              <a:t>Discussion point</a:t>
            </a:r>
          </a:p>
          <a:p>
            <a:endParaRPr lang="en-GB" sz="2400" b="1" dirty="0"/>
          </a:p>
          <a:p>
            <a:r>
              <a:rPr lang="en-GB" sz="2400" dirty="0"/>
              <a:t>How does this levels of response mark scheme differ from the previous mark scheme?</a:t>
            </a:r>
          </a:p>
        </p:txBody>
      </p:sp>
      <p:sp>
        <p:nvSpPr>
          <p:cNvPr id="6" name="Rectangle 5">
            <a:extLst>
              <a:ext uri="{FF2B5EF4-FFF2-40B4-BE49-F238E27FC236}">
                <a16:creationId xmlns:a16="http://schemas.microsoft.com/office/drawing/2014/main" id="{4EA3DB90-E916-B542-92AD-6658C93F739B}"/>
              </a:ext>
            </a:extLst>
          </p:cNvPr>
          <p:cNvSpPr/>
          <p:nvPr/>
        </p:nvSpPr>
        <p:spPr>
          <a:xfrm>
            <a:off x="6224268" y="787400"/>
            <a:ext cx="4350025" cy="850900"/>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5B6FDB6-7A5B-BAF8-44B5-BB5584425010}"/>
              </a:ext>
            </a:extLst>
          </p:cNvPr>
          <p:cNvSpPr/>
          <p:nvPr/>
        </p:nvSpPr>
        <p:spPr>
          <a:xfrm>
            <a:off x="6224267" y="1638300"/>
            <a:ext cx="3867425" cy="4845050"/>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628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rmAutofit/>
          </a:bodyPr>
          <a:lstStyle/>
          <a:p>
            <a:pPr>
              <a:spcAft>
                <a:spcPts val="1800"/>
              </a:spcAft>
            </a:pPr>
            <a:r>
              <a:rPr lang="en-GB" sz="2400" dirty="0">
                <a:solidFill>
                  <a:schemeClr val="tx1"/>
                </a:solidFill>
              </a:rPr>
              <a:t>Activity: Look at some of the examples in the booklet.</a:t>
            </a:r>
          </a:p>
          <a:p>
            <a:pPr lvl="3">
              <a:spcAft>
                <a:spcPts val="1800"/>
              </a:spcAft>
            </a:pPr>
            <a:r>
              <a:rPr lang="en-GB" sz="2400" dirty="0"/>
              <a:t>Examples 4–17 (pages 19–33)</a:t>
            </a:r>
          </a:p>
          <a:p>
            <a:pPr lvl="3">
              <a:spcAft>
                <a:spcPts val="1200"/>
              </a:spcAft>
            </a:pPr>
            <a:r>
              <a:rPr lang="en-GB" sz="2400" b="1" dirty="0"/>
              <a:t>How many marks would you give to each response?</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27</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Applying a mark scheme</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r>
              <a:rPr lang="en-GB"/>
              <a:t>Copyright © 2025 AQA and its licensors. All rights reserved.</a:t>
            </a:r>
          </a:p>
        </p:txBody>
      </p:sp>
    </p:spTree>
    <p:extLst>
      <p:ext uri="{BB962C8B-B14F-4D97-AF65-F5344CB8AC3E}">
        <p14:creationId xmlns:p14="http://schemas.microsoft.com/office/powerpoint/2010/main" val="2996917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solidFill>
                  <a:schemeClr val="tx2"/>
                </a:solidFill>
              </a:rPr>
              <a:t>Applying a mark scheme: Graphs</a:t>
            </a:r>
            <a:endParaRPr lang="en-GB" dirty="0"/>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28</a:t>
            </a:fld>
            <a:endParaRPr lang="en-GB"/>
          </a:p>
        </p:txBody>
      </p:sp>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50864" y="1962867"/>
            <a:ext cx="11090274" cy="3809283"/>
          </a:xfrm>
        </p:spPr>
        <p:txBody>
          <a:bodyPr>
            <a:normAutofit/>
          </a:bodyPr>
          <a:lstStyle/>
          <a:p>
            <a:pPr>
              <a:spcAft>
                <a:spcPts val="1800"/>
              </a:spcAft>
            </a:pPr>
            <a:r>
              <a:rPr lang="en-GB" sz="2400" dirty="0">
                <a:solidFill>
                  <a:schemeClr val="tx1"/>
                </a:solidFill>
              </a:rPr>
              <a:t>Activity: What marks would you award the example graph questions?</a:t>
            </a:r>
            <a:endParaRPr lang="en-GB" sz="2400" b="0" dirty="0">
              <a:solidFill>
                <a:schemeClr val="tx1"/>
              </a:solidFill>
            </a:endParaRPr>
          </a:p>
          <a:p>
            <a:r>
              <a:rPr lang="en-GB" sz="2400" b="0" dirty="0">
                <a:solidFill>
                  <a:schemeClr val="tx1"/>
                </a:solidFill>
              </a:rPr>
              <a:t>Examples 18–21 (pages 35–39)</a:t>
            </a:r>
          </a:p>
          <a:p>
            <a:pPr marL="359410" indent="-359410"/>
            <a:endParaRPr lang="en-GB" sz="2400" dirty="0">
              <a:solidFill>
                <a:schemeClr val="tx1"/>
              </a:solidFill>
            </a:endParaRPr>
          </a:p>
        </p:txBody>
      </p:sp>
      <p:sp>
        <p:nvSpPr>
          <p:cNvPr id="5" name="Footer Placeholder 4">
            <a:extLst>
              <a:ext uri="{FF2B5EF4-FFF2-40B4-BE49-F238E27FC236}">
                <a16:creationId xmlns:a16="http://schemas.microsoft.com/office/drawing/2014/main" id="{A135309F-A564-B329-AB26-569C34BE2DFB}"/>
              </a:ext>
            </a:extLst>
          </p:cNvPr>
          <p:cNvSpPr>
            <a:spLocks noGrp="1"/>
          </p:cNvSpPr>
          <p:nvPr>
            <p:ph type="ftr" sz="quarter" idx="11"/>
          </p:nvPr>
        </p:nvSpPr>
        <p:spPr/>
        <p:txBody>
          <a:bodyPr/>
          <a:lstStyle/>
          <a:p>
            <a:r>
              <a:rPr lang="en-GB"/>
              <a:t>Copyright © 2025 AQA and its licensors. All rights reserved.</a:t>
            </a:r>
          </a:p>
        </p:txBody>
      </p:sp>
    </p:spTree>
    <p:extLst>
      <p:ext uri="{BB962C8B-B14F-4D97-AF65-F5344CB8AC3E}">
        <p14:creationId xmlns:p14="http://schemas.microsoft.com/office/powerpoint/2010/main" val="2102944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0D8C6-359C-4361-B02B-C84CF7A61819}"/>
              </a:ext>
            </a:extLst>
          </p:cNvPr>
          <p:cNvSpPr>
            <a:spLocks noGrp="1"/>
          </p:cNvSpPr>
          <p:nvPr>
            <p:ph idx="1"/>
          </p:nvPr>
        </p:nvSpPr>
        <p:spPr>
          <a:xfrm>
            <a:off x="550862" y="1962000"/>
            <a:ext cx="11090275" cy="4127505"/>
          </a:xfrm>
        </p:spPr>
        <p:txBody>
          <a:bodyPr vert="horz" lIns="0" tIns="0" rIns="91440" bIns="0" rtlCol="0" anchor="t">
            <a:noAutofit/>
          </a:bodyPr>
          <a:lstStyle/>
          <a:p>
            <a:pPr marL="360000" indent="-360000">
              <a:buClr>
                <a:schemeClr val="tx1"/>
              </a:buClr>
            </a:pPr>
            <a:r>
              <a:rPr lang="en-GB" sz="2200" dirty="0">
                <a:solidFill>
                  <a:schemeClr val="tx1"/>
                </a:solidFill>
              </a:rPr>
              <a:t>Extended response questions are marked on level of response mark schemes </a:t>
            </a:r>
          </a:p>
          <a:p>
            <a:pPr marL="285750" indent="-285750">
              <a:spcBef>
                <a:spcPts val="0"/>
              </a:spcBef>
              <a:spcAft>
                <a:spcPts val="500"/>
              </a:spcAft>
              <a:buFont typeface="Arial" panose="020B0604020202020204" pitchFamily="34" charset="0"/>
              <a:buChar char="•"/>
            </a:pPr>
            <a:r>
              <a:rPr lang="en-GB" sz="2000" b="0" dirty="0">
                <a:solidFill>
                  <a:schemeClr val="tx1"/>
                </a:solidFill>
              </a:rPr>
              <a:t>Level of response mark schemes are broken down into levels, each of which has a descriptor. </a:t>
            </a:r>
          </a:p>
          <a:p>
            <a:pPr marL="285750" indent="-285750">
              <a:spcBef>
                <a:spcPts val="0"/>
              </a:spcBef>
              <a:spcAft>
                <a:spcPts val="500"/>
              </a:spcAft>
              <a:buFont typeface="Arial" panose="020B0604020202020204" pitchFamily="34" charset="0"/>
              <a:buChar char="•"/>
            </a:pPr>
            <a:r>
              <a:rPr lang="en-GB" sz="2000" b="0" dirty="0">
                <a:solidFill>
                  <a:schemeClr val="tx1"/>
                </a:solidFill>
              </a:rPr>
              <a:t>The descriptor for the level shows the average performance for the level. </a:t>
            </a:r>
          </a:p>
          <a:p>
            <a:pPr marL="285750" indent="-285750">
              <a:spcBef>
                <a:spcPts val="0"/>
              </a:spcBef>
              <a:spcAft>
                <a:spcPts val="500"/>
              </a:spcAft>
              <a:buFont typeface="Arial" panose="020B0604020202020204" pitchFamily="34" charset="0"/>
              <a:buChar char="•"/>
            </a:pPr>
            <a:r>
              <a:rPr lang="en-GB" sz="2000" b="0" dirty="0">
                <a:solidFill>
                  <a:schemeClr val="tx1"/>
                </a:solidFill>
              </a:rPr>
              <a:t>There are 2 marks in each level. </a:t>
            </a:r>
          </a:p>
          <a:p>
            <a:pPr marL="285750" indent="-285750">
              <a:spcBef>
                <a:spcPts val="0"/>
              </a:spcBef>
              <a:spcAft>
                <a:spcPts val="0"/>
              </a:spcAft>
              <a:buFont typeface="Arial" panose="020B0604020202020204" pitchFamily="34" charset="0"/>
              <a:buChar char="•"/>
            </a:pPr>
            <a:r>
              <a:rPr lang="en-GB" sz="2000" b="0" dirty="0">
                <a:solidFill>
                  <a:schemeClr val="tx1"/>
                </a:solidFill>
              </a:rPr>
              <a:t>Before you apply the mark scheme to a student’s answer, read through the answer and, if necessary, annotate it (as instructed) to show the qualities that are being looked for. You can then apply the mark scheme.</a:t>
            </a:r>
          </a:p>
          <a:p>
            <a:pPr marL="641350" indent="-285750">
              <a:spcBef>
                <a:spcPts val="0"/>
              </a:spcBef>
              <a:spcAft>
                <a:spcPts val="0"/>
              </a:spcAft>
              <a:buFont typeface="Arial" panose="020B0604020202020204" pitchFamily="34" charset="0"/>
              <a:buChar char="•"/>
            </a:pPr>
            <a:r>
              <a:rPr lang="en-GB" sz="2000" b="0" dirty="0">
                <a:solidFill>
                  <a:schemeClr val="tx1"/>
                </a:solidFill>
              </a:rPr>
              <a:t>Step 1: Determine a level</a:t>
            </a:r>
          </a:p>
          <a:p>
            <a:pPr marL="641350" indent="-285750">
              <a:spcBef>
                <a:spcPts val="0"/>
              </a:spcBef>
              <a:spcAft>
                <a:spcPts val="500"/>
              </a:spcAft>
              <a:buFont typeface="Arial" panose="020B0604020202020204" pitchFamily="34" charset="0"/>
              <a:buChar char="•"/>
            </a:pPr>
            <a:r>
              <a:rPr lang="en-GB" sz="2000" b="0" dirty="0">
                <a:solidFill>
                  <a:schemeClr val="tx1"/>
                </a:solidFill>
              </a:rPr>
              <a:t>Step 2: Determine a mark</a:t>
            </a:r>
          </a:p>
          <a:p>
            <a:pPr indent="-359410">
              <a:spcBef>
                <a:spcPts val="0"/>
              </a:spcBef>
            </a:pPr>
            <a:r>
              <a:rPr lang="en-GB" sz="2000" b="0" dirty="0">
                <a:solidFill>
                  <a:schemeClr val="tx1"/>
                </a:solidFill>
                <a:cs typeface="Arial"/>
              </a:rPr>
              <a:t>For a detailed description of these steps, see the </a:t>
            </a:r>
            <a:r>
              <a:rPr lang="en-GB" sz="2000" dirty="0">
                <a:solidFill>
                  <a:schemeClr val="tx1"/>
                </a:solidFill>
                <a:cs typeface="Arial"/>
              </a:rPr>
              <a:t>Information for examiners </a:t>
            </a:r>
            <a:r>
              <a:rPr lang="en-GB" sz="2000" b="0" dirty="0">
                <a:solidFill>
                  <a:schemeClr val="tx1"/>
                </a:solidFill>
                <a:cs typeface="Arial"/>
              </a:rPr>
              <a:t>at the beginning of any mark scheme.</a:t>
            </a:r>
            <a:endParaRPr lang="en-US" sz="2000" b="0" dirty="0">
              <a:solidFill>
                <a:schemeClr val="tx1"/>
              </a:solidFill>
              <a:cs typeface="Arial"/>
            </a:endParaRPr>
          </a:p>
        </p:txBody>
      </p:sp>
      <p:sp>
        <p:nvSpPr>
          <p:cNvPr id="4" name="Footer Placeholder 3">
            <a:extLst>
              <a:ext uri="{FF2B5EF4-FFF2-40B4-BE49-F238E27FC236}">
                <a16:creationId xmlns:a16="http://schemas.microsoft.com/office/drawing/2014/main" id="{2AD0E6BA-FF34-4F5C-9A21-069402D2CC99}"/>
              </a:ext>
            </a:extLst>
          </p:cNvPr>
          <p:cNvSpPr>
            <a:spLocks noGrp="1"/>
          </p:cNvSpPr>
          <p:nvPr>
            <p:ph type="ftr" sz="quarter" idx="11"/>
          </p:nvPr>
        </p:nvSpPr>
        <p:spPr/>
        <p:txBody>
          <a:bodyPr/>
          <a:lstStyle/>
          <a:p>
            <a:r>
              <a:rPr lang="en-GB"/>
              <a:t>Copyright © 2025 AQA and its licensors. All rights reserved.</a:t>
            </a:r>
            <a:endParaRPr lang="en-US" dirty="0"/>
          </a:p>
        </p:txBody>
      </p:sp>
      <p:sp>
        <p:nvSpPr>
          <p:cNvPr id="2" name="Title 1">
            <a:extLst>
              <a:ext uri="{FF2B5EF4-FFF2-40B4-BE49-F238E27FC236}">
                <a16:creationId xmlns:a16="http://schemas.microsoft.com/office/drawing/2014/main" id="{077DFA5C-0275-4728-B50A-EFE32FD9C363}"/>
              </a:ext>
            </a:extLst>
          </p:cNvPr>
          <p:cNvSpPr>
            <a:spLocks noGrp="1"/>
          </p:cNvSpPr>
          <p:nvPr>
            <p:ph type="title"/>
          </p:nvPr>
        </p:nvSpPr>
        <p:spPr/>
        <p:txBody>
          <a:bodyPr/>
          <a:lstStyle/>
          <a:p>
            <a:r>
              <a:rPr lang="en-US" dirty="0"/>
              <a:t>Marking extended response questions</a:t>
            </a:r>
          </a:p>
        </p:txBody>
      </p:sp>
      <p:sp>
        <p:nvSpPr>
          <p:cNvPr id="6" name="Slide Number Placeholder 5">
            <a:extLst>
              <a:ext uri="{FF2B5EF4-FFF2-40B4-BE49-F238E27FC236}">
                <a16:creationId xmlns:a16="http://schemas.microsoft.com/office/drawing/2014/main" id="{D74CD35C-D30A-174A-89A7-F96183B0D17B}"/>
              </a:ext>
            </a:extLst>
          </p:cNvPr>
          <p:cNvSpPr>
            <a:spLocks noGrp="1"/>
          </p:cNvSpPr>
          <p:nvPr>
            <p:ph type="sldNum" sz="quarter" idx="12"/>
          </p:nvPr>
        </p:nvSpPr>
        <p:spPr/>
        <p:txBody>
          <a:bodyPr/>
          <a:lstStyle/>
          <a:p>
            <a:fld id="{39C6B835-EB63-4AE7-9628-740A286606E4}" type="slidenum">
              <a:rPr lang="en-GB" smtClean="0"/>
              <a:t>29</a:t>
            </a:fld>
            <a:endParaRPr lang="en-GB"/>
          </a:p>
        </p:txBody>
      </p:sp>
    </p:spTree>
    <p:extLst>
      <p:ext uri="{BB962C8B-B14F-4D97-AF65-F5344CB8AC3E}">
        <p14:creationId xmlns:p14="http://schemas.microsoft.com/office/powerpoint/2010/main" val="255436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normAutofit/>
          </a:bodyPr>
          <a:lstStyle/>
          <a:p>
            <a:r>
              <a:rPr lang="en-GB" dirty="0"/>
              <a:t>The specification</a:t>
            </a:r>
          </a:p>
        </p:txBody>
      </p:sp>
      <p:sp>
        <p:nvSpPr>
          <p:cNvPr id="4" name="Slide Number Placeholder 3">
            <a:extLst>
              <a:ext uri="{FF2B5EF4-FFF2-40B4-BE49-F238E27FC236}">
                <a16:creationId xmlns:a16="http://schemas.microsoft.com/office/drawing/2014/main" id="{91029E0B-A303-B3B4-73BD-73FBB1B55239}"/>
              </a:ext>
            </a:extLst>
          </p:cNvPr>
          <p:cNvSpPr>
            <a:spLocks noGrp="1"/>
          </p:cNvSpPr>
          <p:nvPr>
            <p:ph type="sldNum" sz="quarter" idx="11"/>
          </p:nvPr>
        </p:nvSpPr>
        <p:spPr/>
        <p:txBody>
          <a:bodyPr/>
          <a:lstStyle/>
          <a:p>
            <a:fld id="{39C6B835-EB63-4AE7-9628-740A286606E4}" type="slidenum">
              <a:rPr lang="en-GB" smtClean="0"/>
              <a:pPr/>
              <a:t>3</a:t>
            </a:fld>
            <a:endParaRPr lang="en-GB"/>
          </a:p>
        </p:txBody>
      </p:sp>
    </p:spTree>
    <p:extLst>
      <p:ext uri="{BB962C8B-B14F-4D97-AF65-F5344CB8AC3E}">
        <p14:creationId xmlns:p14="http://schemas.microsoft.com/office/powerpoint/2010/main" val="4175670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B246-8CA7-4F6F-BFDC-B6476B292A2A}"/>
              </a:ext>
            </a:extLst>
          </p:cNvPr>
          <p:cNvSpPr>
            <a:spLocks noGrp="1"/>
          </p:cNvSpPr>
          <p:nvPr>
            <p:ph type="title"/>
          </p:nvPr>
        </p:nvSpPr>
        <p:spPr/>
        <p:txBody>
          <a:bodyPr/>
          <a:lstStyle/>
          <a:p>
            <a:r>
              <a:rPr lang="en-GB"/>
              <a:t>Implications for teaching</a:t>
            </a:r>
          </a:p>
        </p:txBody>
      </p:sp>
      <p:sp>
        <p:nvSpPr>
          <p:cNvPr id="4" name="Slide Number Placeholder 3">
            <a:extLst>
              <a:ext uri="{FF2B5EF4-FFF2-40B4-BE49-F238E27FC236}">
                <a16:creationId xmlns:a16="http://schemas.microsoft.com/office/drawing/2014/main" id="{F96486DB-02A4-78F5-1878-0B9303BB9CF8}"/>
              </a:ext>
            </a:extLst>
          </p:cNvPr>
          <p:cNvSpPr>
            <a:spLocks noGrp="1"/>
          </p:cNvSpPr>
          <p:nvPr>
            <p:ph type="sldNum" sz="quarter" idx="11"/>
          </p:nvPr>
        </p:nvSpPr>
        <p:spPr/>
        <p:txBody>
          <a:bodyPr/>
          <a:lstStyle/>
          <a:p>
            <a:fld id="{39C6B835-EB63-4AE7-9628-740A286606E4}" type="slidenum">
              <a:rPr lang="en-GB" smtClean="0"/>
              <a:pPr/>
              <a:t>30</a:t>
            </a:fld>
            <a:endParaRPr lang="en-GB"/>
          </a:p>
        </p:txBody>
      </p:sp>
    </p:spTree>
    <p:extLst>
      <p:ext uri="{BB962C8B-B14F-4D97-AF65-F5344CB8AC3E}">
        <p14:creationId xmlns:p14="http://schemas.microsoft.com/office/powerpoint/2010/main" val="3796251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Areas of challenge</a:t>
            </a:r>
          </a:p>
        </p:txBody>
      </p:sp>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rmAutofit/>
          </a:bodyPr>
          <a:lstStyle/>
          <a:p>
            <a:pPr marL="342900" indent="-342900">
              <a:buFont typeface="Arial" panose="020B0604020202020204" pitchFamily="34" charset="0"/>
              <a:buChar char="•"/>
            </a:pPr>
            <a:r>
              <a:rPr lang="en-GB" sz="2400" b="0" dirty="0"/>
              <a:t>Applying knowledge and understanding (AO2) in unfamiliar contexts</a:t>
            </a:r>
          </a:p>
          <a:p>
            <a:pPr marL="342900" indent="-342900">
              <a:buFont typeface="Arial" panose="020B0604020202020204" pitchFamily="34" charset="0"/>
              <a:buChar char="•"/>
            </a:pPr>
            <a:endParaRPr lang="en-GB" sz="2400" b="0" dirty="0"/>
          </a:p>
          <a:p>
            <a:pPr marL="342900" indent="-342900">
              <a:buFont typeface="Arial" panose="020B0604020202020204" pitchFamily="34" charset="0"/>
              <a:buChar char="•"/>
            </a:pPr>
            <a:r>
              <a:rPr lang="en-GB" sz="2400" b="0" dirty="0"/>
              <a:t>Required </a:t>
            </a:r>
            <a:r>
              <a:rPr lang="en-GB" sz="2400" b="0" dirty="0" err="1"/>
              <a:t>practicals</a:t>
            </a:r>
            <a:r>
              <a:rPr lang="en-GB" sz="2400" b="0" dirty="0"/>
              <a:t> and practical skills</a:t>
            </a:r>
          </a:p>
          <a:p>
            <a:pPr marL="342900" indent="-342900">
              <a:buFont typeface="Arial" panose="020B0604020202020204" pitchFamily="34" charset="0"/>
              <a:buChar char="•"/>
            </a:pPr>
            <a:endParaRPr lang="en-GB" sz="2400" b="0" dirty="0"/>
          </a:p>
          <a:p>
            <a:pPr marL="342900" indent="-342900">
              <a:buFont typeface="Arial" panose="020B0604020202020204" pitchFamily="34" charset="0"/>
              <a:buChar char="•"/>
            </a:pPr>
            <a:r>
              <a:rPr lang="en-GB" sz="2400" b="0" dirty="0"/>
              <a:t>Maths skills</a:t>
            </a:r>
          </a:p>
          <a:p>
            <a:endParaRPr lang="en-GB" sz="2400" b="0" dirty="0"/>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31</a:t>
            </a:fld>
            <a:endParaRPr lang="en-GB"/>
          </a:p>
        </p:txBody>
      </p:sp>
      <p:sp>
        <p:nvSpPr>
          <p:cNvPr id="4" name="Footer Placeholder 3">
            <a:extLst>
              <a:ext uri="{FF2B5EF4-FFF2-40B4-BE49-F238E27FC236}">
                <a16:creationId xmlns:a16="http://schemas.microsoft.com/office/drawing/2014/main" id="{BA6F0141-5AD8-BB98-12FF-26C29085C54A}"/>
              </a:ext>
            </a:extLst>
          </p:cNvPr>
          <p:cNvSpPr>
            <a:spLocks noGrp="1"/>
          </p:cNvSpPr>
          <p:nvPr>
            <p:ph type="ftr" sz="quarter" idx="11"/>
          </p:nvPr>
        </p:nvSpPr>
        <p:spPr/>
        <p:txBody>
          <a:bodyPr/>
          <a:lstStyle/>
          <a:p>
            <a:r>
              <a:rPr lang="en-GB"/>
              <a:t>Copyright © 2025 AQA and its licensors. All rights reserved.</a:t>
            </a:r>
          </a:p>
        </p:txBody>
      </p:sp>
    </p:spTree>
    <p:extLst>
      <p:ext uri="{BB962C8B-B14F-4D97-AF65-F5344CB8AC3E}">
        <p14:creationId xmlns:p14="http://schemas.microsoft.com/office/powerpoint/2010/main" val="3442836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B6F649-B099-4A45-A27E-CAB471DCC29B}"/>
              </a:ext>
            </a:extLst>
          </p:cNvPr>
          <p:cNvPicPr>
            <a:picLocks noGrp="1"/>
          </p:cNvPicPr>
          <p:nvPr>
            <p:ph idx="1"/>
          </p:nvPr>
        </p:nvPicPr>
        <p:blipFill>
          <a:blip r:embed="rId3"/>
          <a:stretch/>
        </p:blipFill>
        <p:spPr>
          <a:xfrm>
            <a:off x="550799" y="1191641"/>
            <a:ext cx="6523002" cy="3810000"/>
          </a:xfrm>
          <a:prstGeom prst="rect">
            <a:avLst/>
          </a:prstGeom>
        </p:spPr>
      </p:pic>
      <p:sp>
        <p:nvSpPr>
          <p:cNvPr id="8" name="Slide Number Placeholder 7">
            <a:extLst>
              <a:ext uri="{FF2B5EF4-FFF2-40B4-BE49-F238E27FC236}">
                <a16:creationId xmlns:a16="http://schemas.microsoft.com/office/drawing/2014/main" id="{57BDF0CB-62B8-8F8F-2804-5808DA5E6E31}"/>
              </a:ext>
            </a:extLst>
          </p:cNvPr>
          <p:cNvSpPr>
            <a:spLocks noGrp="1"/>
          </p:cNvSpPr>
          <p:nvPr>
            <p:ph type="sldNum" sz="quarter" idx="12"/>
          </p:nvPr>
        </p:nvSpPr>
        <p:spPr/>
        <p:txBody>
          <a:bodyPr/>
          <a:lstStyle/>
          <a:p>
            <a:fld id="{9D4704D4-DAEA-4D4A-A9DC-4373E3AC7101}" type="slidenum">
              <a:rPr lang="en-GB" smtClean="0"/>
              <a:pPr/>
              <a:t>32</a:t>
            </a:fld>
            <a:endParaRPr lang="en-GB" dirty="0"/>
          </a:p>
        </p:txBody>
      </p:sp>
      <p:sp>
        <p:nvSpPr>
          <p:cNvPr id="2" name="Title 1">
            <a:extLst>
              <a:ext uri="{FF2B5EF4-FFF2-40B4-BE49-F238E27FC236}">
                <a16:creationId xmlns:a16="http://schemas.microsoft.com/office/drawing/2014/main" id="{8715847E-F03F-4CA0-B2E5-C2D3CE594AC3}"/>
              </a:ext>
            </a:extLst>
          </p:cNvPr>
          <p:cNvSpPr>
            <a:spLocks noGrp="1"/>
          </p:cNvSpPr>
          <p:nvPr>
            <p:ph type="title"/>
          </p:nvPr>
        </p:nvSpPr>
        <p:spPr/>
        <p:txBody>
          <a:bodyPr/>
          <a:lstStyle/>
          <a:p>
            <a:r>
              <a:rPr lang="en-GB" dirty="0"/>
              <a:t>Area of challenge: AO2 in unfamiliar contexts </a:t>
            </a:r>
          </a:p>
          <a:p>
            <a:endParaRPr lang="en-GB" dirty="0"/>
          </a:p>
        </p:txBody>
      </p:sp>
      <p:pic>
        <p:nvPicPr>
          <p:cNvPr id="7" name="Picture 6">
            <a:extLst>
              <a:ext uri="{FF2B5EF4-FFF2-40B4-BE49-F238E27FC236}">
                <a16:creationId xmlns:a16="http://schemas.microsoft.com/office/drawing/2014/main" id="{CDD2EEAA-A306-463A-9460-358A72293AB8}"/>
              </a:ext>
            </a:extLst>
          </p:cNvPr>
          <p:cNvPicPr/>
          <p:nvPr/>
        </p:nvPicPr>
        <p:blipFill>
          <a:blip r:embed="rId4"/>
          <a:srcRect b="8918"/>
          <a:stretch/>
        </p:blipFill>
        <p:spPr>
          <a:xfrm>
            <a:off x="550799" y="5092252"/>
            <a:ext cx="8226536" cy="987271"/>
          </a:xfrm>
          <a:prstGeom prst="rect">
            <a:avLst/>
          </a:prstGeom>
        </p:spPr>
      </p:pic>
      <p:sp>
        <p:nvSpPr>
          <p:cNvPr id="6" name="Footer Placeholder 3">
            <a:extLst>
              <a:ext uri="{FF2B5EF4-FFF2-40B4-BE49-F238E27FC236}">
                <a16:creationId xmlns:a16="http://schemas.microsoft.com/office/drawing/2014/main" id="{963D606B-FE07-4650-8DD8-6B2181A36AB8}"/>
              </a:ext>
            </a:extLst>
          </p:cNvPr>
          <p:cNvSpPr txBox="1">
            <a:spLocks/>
          </p:cNvSpPr>
          <p:nvPr/>
        </p:nvSpPr>
        <p:spPr>
          <a:xfrm>
            <a:off x="1776799" y="6170134"/>
            <a:ext cx="7243376" cy="365125"/>
          </a:xfrm>
          <a:prstGeom prst="rect">
            <a:avLst/>
          </a:prstGeom>
        </p:spPr>
        <p:txBody>
          <a:bodyPr vert="horz" lIns="0" tIns="0" rIns="0" bIns="0" rtlCol="0" anchor="b"/>
          <a:lstStyle>
            <a:defPPr>
              <a:defRPr lang="en-US"/>
            </a:defPPr>
            <a:lvl1pPr marL="0" algn="l" defTabSz="914400" rtl="0" eaLnBrk="1" latinLnBrk="0" hangingPunct="1">
              <a:lnSpc>
                <a:spcPts val="1000"/>
              </a:lnSpc>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Copyright © 2024 AQA and its licensors. All rights reserved.</a:t>
            </a:r>
          </a:p>
        </p:txBody>
      </p:sp>
      <p:sp>
        <p:nvSpPr>
          <p:cNvPr id="3" name="Footer Placeholder 2">
            <a:extLst>
              <a:ext uri="{FF2B5EF4-FFF2-40B4-BE49-F238E27FC236}">
                <a16:creationId xmlns:a16="http://schemas.microsoft.com/office/drawing/2014/main" id="{C9A1778B-302F-9C8D-DB15-BA235DD59416}"/>
              </a:ext>
            </a:extLst>
          </p:cNvPr>
          <p:cNvSpPr>
            <a:spLocks noGrp="1"/>
          </p:cNvSpPr>
          <p:nvPr>
            <p:ph type="ftr" sz="quarter" idx="11"/>
          </p:nvPr>
        </p:nvSpPr>
        <p:spPr/>
        <p:txBody>
          <a:bodyPr/>
          <a:lstStyle/>
          <a:p>
            <a:r>
              <a:rPr lang="en-GB"/>
              <a:t>Copyright © 2025 AQA and its licensors. All rights reserved.</a:t>
            </a:r>
          </a:p>
        </p:txBody>
      </p:sp>
    </p:spTree>
    <p:extLst>
      <p:ext uri="{BB962C8B-B14F-4D97-AF65-F5344CB8AC3E}">
        <p14:creationId xmlns:p14="http://schemas.microsoft.com/office/powerpoint/2010/main" val="1029637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BFC440-4FDE-45EC-830B-11D400926D60}"/>
              </a:ext>
            </a:extLst>
          </p:cNvPr>
          <p:cNvSpPr>
            <a:spLocks noGrp="1"/>
          </p:cNvSpPr>
          <p:nvPr>
            <p:ph idx="1"/>
          </p:nvPr>
        </p:nvSpPr>
        <p:spPr/>
        <p:txBody>
          <a:bodyPr>
            <a:noAutofit/>
          </a:bodyPr>
          <a:lstStyle/>
          <a:p>
            <a:pPr marL="285750" indent="-285750">
              <a:spcBef>
                <a:spcPts val="0"/>
              </a:spcBef>
              <a:spcAft>
                <a:spcPts val="1500"/>
              </a:spcAft>
              <a:buFont typeface="Arial" panose="020B0604020202020204" pitchFamily="34" charset="0"/>
              <a:buChar char="•"/>
            </a:pPr>
            <a:r>
              <a:rPr lang="en-GB" sz="2200" b="0" dirty="0">
                <a:solidFill>
                  <a:schemeClr val="tx1"/>
                </a:solidFill>
              </a:rPr>
              <a:t>Explain to students that they need to expect these types of questions.</a:t>
            </a:r>
          </a:p>
          <a:p>
            <a:pPr marL="285750" indent="-285750">
              <a:spcBef>
                <a:spcPts val="0"/>
              </a:spcBef>
              <a:spcAft>
                <a:spcPts val="1500"/>
              </a:spcAft>
              <a:buFont typeface="Arial" panose="020B0604020202020204" pitchFamily="34" charset="0"/>
              <a:buChar char="•"/>
            </a:pPr>
            <a:r>
              <a:rPr lang="en-GB" sz="2200" b="0" dirty="0">
                <a:solidFill>
                  <a:schemeClr val="tx1"/>
                </a:solidFill>
              </a:rPr>
              <a:t>You could introduce context-based questions or scenarios to solve by the end of the lesson.</a:t>
            </a:r>
          </a:p>
          <a:p>
            <a:pPr marL="285750" indent="-285750">
              <a:spcBef>
                <a:spcPts val="0"/>
              </a:spcBef>
              <a:buFont typeface="Arial" panose="020B0604020202020204" pitchFamily="34" charset="0"/>
              <a:buChar char="•"/>
            </a:pPr>
            <a:r>
              <a:rPr lang="en-GB" sz="2200" b="0" dirty="0">
                <a:solidFill>
                  <a:schemeClr val="tx1"/>
                </a:solidFill>
              </a:rPr>
              <a:t>Use examples in your lessons:</a:t>
            </a:r>
          </a:p>
          <a:p>
            <a:pPr marL="723900" lvl="1" indent="-457200">
              <a:spcBef>
                <a:spcPts val="0"/>
              </a:spcBef>
              <a:spcAft>
                <a:spcPts val="600"/>
              </a:spcAft>
              <a:buFont typeface="Arial" panose="020B0604020202020204" pitchFamily="34" charset="0"/>
              <a:buChar char="•"/>
            </a:pPr>
            <a:r>
              <a:rPr lang="en-GB" sz="2200" dirty="0">
                <a:latin typeface="+mn-lt"/>
              </a:rPr>
              <a:t>Start with familiar contexts and then follow up with unfamiliar context questions.</a:t>
            </a:r>
          </a:p>
          <a:p>
            <a:pPr marL="723900" lvl="1" indent="-457200">
              <a:spcBef>
                <a:spcPts val="0"/>
              </a:spcBef>
              <a:spcAft>
                <a:spcPts val="600"/>
              </a:spcAft>
              <a:buFont typeface="Arial" panose="020B0604020202020204" pitchFamily="34" charset="0"/>
              <a:buChar char="•"/>
            </a:pPr>
            <a:r>
              <a:rPr lang="en-GB" sz="2200" dirty="0">
                <a:latin typeface="+mn-lt"/>
              </a:rPr>
              <a:t>Ideas for integrating AO2 into </a:t>
            </a:r>
            <a:r>
              <a:rPr lang="en-GB" sz="2200" dirty="0" err="1">
                <a:latin typeface="+mn-lt"/>
              </a:rPr>
              <a:t>practicals</a:t>
            </a:r>
            <a:r>
              <a:rPr lang="en-GB" sz="2200" dirty="0">
                <a:latin typeface="+mn-lt"/>
              </a:rPr>
              <a:t> in Activity 4 of AO2 focus on success.</a:t>
            </a:r>
          </a:p>
          <a:p>
            <a:pPr marL="723900" lvl="1" indent="-457200">
              <a:spcBef>
                <a:spcPts val="0"/>
              </a:spcBef>
              <a:spcAft>
                <a:spcPts val="600"/>
              </a:spcAft>
              <a:buFont typeface="Arial" panose="020B0604020202020204" pitchFamily="34" charset="0"/>
              <a:buChar char="•"/>
            </a:pPr>
            <a:r>
              <a:rPr lang="en-GB" sz="2200" dirty="0">
                <a:latin typeface="+mn-lt"/>
              </a:rPr>
              <a:t>Change names of chemicals used in </a:t>
            </a:r>
            <a:r>
              <a:rPr lang="en-GB" sz="2200" dirty="0" err="1">
                <a:latin typeface="+mn-lt"/>
              </a:rPr>
              <a:t>practicals</a:t>
            </a:r>
            <a:r>
              <a:rPr lang="en-GB" sz="2200" dirty="0">
                <a:latin typeface="+mn-lt"/>
              </a:rPr>
              <a:t> in homework questions.</a:t>
            </a:r>
          </a:p>
          <a:p>
            <a:pPr marL="723900" lvl="1" indent="-457200">
              <a:spcBef>
                <a:spcPts val="0"/>
              </a:spcBef>
              <a:spcAft>
                <a:spcPts val="1500"/>
              </a:spcAft>
              <a:buFont typeface="Arial" panose="020B0604020202020204" pitchFamily="34" charset="0"/>
              <a:buChar char="•"/>
            </a:pPr>
            <a:r>
              <a:rPr lang="en-GB" sz="2200" dirty="0">
                <a:latin typeface="+mn-lt"/>
              </a:rPr>
              <a:t>Look at examples already used in assessment questions.</a:t>
            </a:r>
          </a:p>
          <a:p>
            <a:pPr marL="285750" indent="-285750">
              <a:spcBef>
                <a:spcPts val="0"/>
              </a:spcBef>
              <a:buFont typeface="Arial" panose="020B0604020202020204" pitchFamily="34" charset="0"/>
              <a:buChar char="•"/>
            </a:pPr>
            <a:r>
              <a:rPr lang="en-GB" sz="2200" b="0" dirty="0">
                <a:solidFill>
                  <a:schemeClr val="tx1"/>
                </a:solidFill>
              </a:rPr>
              <a:t>Model identifying the science behind the questions.</a:t>
            </a:r>
          </a:p>
        </p:txBody>
      </p:sp>
      <p:sp>
        <p:nvSpPr>
          <p:cNvPr id="2" name="Title 1">
            <a:extLst>
              <a:ext uri="{FF2B5EF4-FFF2-40B4-BE49-F238E27FC236}">
                <a16:creationId xmlns:a16="http://schemas.microsoft.com/office/drawing/2014/main" id="{B7A5242B-0DD3-466A-8B2A-1F4DC48B25EC}"/>
              </a:ext>
            </a:extLst>
          </p:cNvPr>
          <p:cNvSpPr>
            <a:spLocks noGrp="1"/>
          </p:cNvSpPr>
          <p:nvPr>
            <p:ph type="title"/>
          </p:nvPr>
        </p:nvSpPr>
        <p:spPr/>
        <p:txBody>
          <a:bodyPr anchor="t">
            <a:normAutofit/>
          </a:bodyPr>
          <a:lstStyle/>
          <a:p>
            <a:r>
              <a:rPr lang="en-GB"/>
              <a:t>Supporting assessment in class</a:t>
            </a:r>
            <a:endParaRPr lang="en-GB" dirty="0"/>
          </a:p>
        </p:txBody>
      </p:sp>
      <p:sp>
        <p:nvSpPr>
          <p:cNvPr id="9" name="Footer Placeholder 8">
            <a:extLst>
              <a:ext uri="{FF2B5EF4-FFF2-40B4-BE49-F238E27FC236}">
                <a16:creationId xmlns:a16="http://schemas.microsoft.com/office/drawing/2014/main" id="{87EECAA1-D958-9D04-0A19-8E9E96CF1157}"/>
              </a:ext>
            </a:extLst>
          </p:cNvPr>
          <p:cNvSpPr>
            <a:spLocks noGrp="1"/>
          </p:cNvSpPr>
          <p:nvPr>
            <p:ph type="ftr" sz="quarter" idx="11"/>
          </p:nvPr>
        </p:nvSpPr>
        <p:spPr/>
        <p:txBody>
          <a:bodyPr/>
          <a:lstStyle/>
          <a:p>
            <a:r>
              <a:rPr lang="en-GB"/>
              <a:t>Copyright © 2025 AQA and its licensors. All rights reserved.</a:t>
            </a:r>
          </a:p>
        </p:txBody>
      </p:sp>
      <p:sp>
        <p:nvSpPr>
          <p:cNvPr id="10" name="Slide Number Placeholder 9">
            <a:extLst>
              <a:ext uri="{FF2B5EF4-FFF2-40B4-BE49-F238E27FC236}">
                <a16:creationId xmlns:a16="http://schemas.microsoft.com/office/drawing/2014/main" id="{358B7753-2129-9C66-E2FE-F8128FD34D7F}"/>
              </a:ext>
            </a:extLst>
          </p:cNvPr>
          <p:cNvSpPr>
            <a:spLocks noGrp="1"/>
          </p:cNvSpPr>
          <p:nvPr>
            <p:ph type="sldNum" sz="quarter" idx="12"/>
          </p:nvPr>
        </p:nvSpPr>
        <p:spPr/>
        <p:txBody>
          <a:bodyPr/>
          <a:lstStyle/>
          <a:p>
            <a:fld id="{39C6B835-EB63-4AE7-9628-740A286606E4}" type="slidenum">
              <a:rPr lang="en-GB" smtClean="0"/>
              <a:t>33</a:t>
            </a:fld>
            <a:endParaRPr lang="en-GB"/>
          </a:p>
        </p:txBody>
      </p:sp>
    </p:spTree>
    <p:extLst>
      <p:ext uri="{BB962C8B-B14F-4D97-AF65-F5344CB8AC3E}">
        <p14:creationId xmlns:p14="http://schemas.microsoft.com/office/powerpoint/2010/main" val="318427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vert="horz" lIns="0" tIns="0" rIns="91440" bIns="0" rtlCol="0" anchor="t">
            <a:normAutofit/>
          </a:bodyPr>
          <a:lstStyle/>
          <a:p>
            <a:pPr marL="342900" indent="-342900">
              <a:buFont typeface="Arial" panose="020B0604020202020204" pitchFamily="34" charset="0"/>
              <a:buChar char="•"/>
            </a:pPr>
            <a:r>
              <a:rPr lang="en-GB" sz="2200" b="0" dirty="0">
                <a:solidFill>
                  <a:schemeClr val="tx1"/>
                </a:solidFill>
              </a:rPr>
              <a:t>Students don’t fully understand why they carried out each step in the practical.</a:t>
            </a:r>
          </a:p>
          <a:p>
            <a:pPr marL="342900" indent="-342900">
              <a:buFont typeface="Arial" panose="020B0604020202020204" pitchFamily="34" charset="0"/>
              <a:buChar char="•"/>
            </a:pPr>
            <a:r>
              <a:rPr lang="en-GB" sz="2200" b="0" dirty="0">
                <a:solidFill>
                  <a:schemeClr val="tx1"/>
                </a:solidFill>
              </a:rPr>
              <a:t>Lack of understanding about the science underlying the practical.</a:t>
            </a:r>
          </a:p>
          <a:p>
            <a:pPr marL="342900" indent="-342900">
              <a:buFont typeface="Arial" panose="020B0604020202020204" pitchFamily="34" charset="0"/>
              <a:buChar char="•"/>
            </a:pPr>
            <a:r>
              <a:rPr lang="en-GB" sz="2200" b="0" dirty="0">
                <a:solidFill>
                  <a:schemeClr val="tx1"/>
                </a:solidFill>
              </a:rPr>
              <a:t>Identifying control variables and independent and dependent variables.</a:t>
            </a:r>
          </a:p>
          <a:p>
            <a:pPr marL="342900" indent="-342900">
              <a:buFont typeface="Arial" panose="020B0604020202020204" pitchFamily="34" charset="0"/>
              <a:buChar char="•"/>
            </a:pPr>
            <a:r>
              <a:rPr lang="en-GB" sz="2200" b="0" dirty="0">
                <a:solidFill>
                  <a:schemeClr val="tx1"/>
                </a:solidFill>
              </a:rPr>
              <a:t>Difference between a control and a control variable.</a:t>
            </a:r>
            <a:endParaRPr lang="en-GB" sz="2200" b="0" dirty="0">
              <a:solidFill>
                <a:schemeClr val="tx1"/>
              </a:solidFill>
              <a:cs typeface="Arial"/>
            </a:endParaRPr>
          </a:p>
          <a:p>
            <a:pPr marL="342900" indent="-342900">
              <a:buFont typeface="Arial" panose="020B0604020202020204" pitchFamily="34" charset="0"/>
              <a:buChar char="•"/>
            </a:pPr>
            <a:r>
              <a:rPr lang="en-GB" sz="2200" b="0" dirty="0">
                <a:solidFill>
                  <a:schemeClr val="tx1"/>
                </a:solidFill>
              </a:rPr>
              <a:t>Use of vague terms such as ‘same amount’, ‘fair test’, ‘it’ and ‘they’.</a:t>
            </a:r>
          </a:p>
          <a:p>
            <a:pPr marL="342900" indent="-342900">
              <a:buFont typeface="Arial" panose="020B0604020202020204" pitchFamily="34" charset="0"/>
              <a:buChar char="•"/>
            </a:pPr>
            <a:r>
              <a:rPr lang="en-GB" sz="2200" b="0" dirty="0">
                <a:solidFill>
                  <a:schemeClr val="tx1"/>
                </a:solidFill>
              </a:rPr>
              <a:t>Types of errors.</a:t>
            </a:r>
          </a:p>
          <a:p>
            <a:pPr marL="342900" indent="-342900">
              <a:buFont typeface="Arial" panose="020B0604020202020204" pitchFamily="34" charset="0"/>
              <a:buChar char="•"/>
            </a:pPr>
            <a:r>
              <a:rPr lang="en-GB" sz="2200" b="0" dirty="0">
                <a:solidFill>
                  <a:schemeClr val="tx1"/>
                </a:solidFill>
              </a:rPr>
              <a:t>Subject-specific vocabulary.</a:t>
            </a:r>
            <a:endParaRPr lang="en-GB" sz="2000" dirty="0"/>
          </a:p>
          <a:p>
            <a:pPr marL="359410" indent="-359410">
              <a:lnSpc>
                <a:spcPct val="90000"/>
              </a:lnSpc>
              <a:buFont typeface="Arial" panose="020B0604020202020204" pitchFamily="34" charset="0"/>
              <a:buChar char="•"/>
            </a:pPr>
            <a:endParaRPr lang="en-GB" sz="2000" dirty="0"/>
          </a:p>
        </p:txBody>
      </p:sp>
      <p:sp>
        <p:nvSpPr>
          <p:cNvPr id="2" name="Title 1"/>
          <p:cNvSpPr>
            <a:spLocks noGrp="1"/>
          </p:cNvSpPr>
          <p:nvPr>
            <p:ph type="title"/>
          </p:nvPr>
        </p:nvSpPr>
        <p:spPr/>
        <p:txBody>
          <a:bodyPr anchor="t">
            <a:normAutofit/>
          </a:bodyPr>
          <a:lstStyle/>
          <a:p>
            <a:r>
              <a:rPr lang="en-GB" dirty="0"/>
              <a:t>Area of challenge: Required practicals </a:t>
            </a:r>
          </a:p>
        </p:txBody>
      </p:sp>
      <p:sp>
        <p:nvSpPr>
          <p:cNvPr id="6" name="Footer Placeholder 5">
            <a:extLst>
              <a:ext uri="{FF2B5EF4-FFF2-40B4-BE49-F238E27FC236}">
                <a16:creationId xmlns:a16="http://schemas.microsoft.com/office/drawing/2014/main" id="{55198470-CF62-4768-D47C-C4DB16CE06C1}"/>
              </a:ext>
            </a:extLst>
          </p:cNvPr>
          <p:cNvSpPr>
            <a:spLocks noGrp="1"/>
          </p:cNvSpPr>
          <p:nvPr>
            <p:ph type="ftr" sz="quarter" idx="11"/>
          </p:nvPr>
        </p:nvSpPr>
        <p:spPr/>
        <p:txBody>
          <a:bodyPr/>
          <a:lstStyle/>
          <a:p>
            <a:r>
              <a:rPr lang="en-GB"/>
              <a:t>Copyright © 2025 AQA and its licensors. All rights reserved.</a:t>
            </a:r>
          </a:p>
        </p:txBody>
      </p:sp>
      <p:sp>
        <p:nvSpPr>
          <p:cNvPr id="7" name="Slide Number Placeholder 6">
            <a:extLst>
              <a:ext uri="{FF2B5EF4-FFF2-40B4-BE49-F238E27FC236}">
                <a16:creationId xmlns:a16="http://schemas.microsoft.com/office/drawing/2014/main" id="{18E71CCB-F8A9-D469-7895-0E72463D4739}"/>
              </a:ext>
            </a:extLst>
          </p:cNvPr>
          <p:cNvSpPr>
            <a:spLocks noGrp="1"/>
          </p:cNvSpPr>
          <p:nvPr>
            <p:ph type="sldNum" sz="quarter" idx="12"/>
          </p:nvPr>
        </p:nvSpPr>
        <p:spPr/>
        <p:txBody>
          <a:bodyPr/>
          <a:lstStyle/>
          <a:p>
            <a:fld id="{39C6B835-EB63-4AE7-9628-740A286606E4}" type="slidenum">
              <a:rPr lang="en-GB" smtClean="0"/>
              <a:t>34</a:t>
            </a:fld>
            <a:endParaRPr lang="en-GB"/>
          </a:p>
        </p:txBody>
      </p:sp>
    </p:spTree>
    <p:extLst>
      <p:ext uri="{BB962C8B-B14F-4D97-AF65-F5344CB8AC3E}">
        <p14:creationId xmlns:p14="http://schemas.microsoft.com/office/powerpoint/2010/main" val="77775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0863" y="1962000"/>
            <a:ext cx="11090275" cy="4730900"/>
          </a:xfrm>
        </p:spPr>
        <p:txBody>
          <a:bodyPr>
            <a:noAutofit/>
          </a:bodyPr>
          <a:lstStyle/>
          <a:p>
            <a:pPr marL="285750" indent="-285750">
              <a:spcBef>
                <a:spcPts val="0"/>
              </a:spcBef>
              <a:spcAft>
                <a:spcPts val="1200"/>
              </a:spcAft>
              <a:buFont typeface="Arial" panose="020B0604020202020204" pitchFamily="34" charset="0"/>
              <a:buChar char="•"/>
            </a:pPr>
            <a:r>
              <a:rPr lang="en-GB" sz="2200" b="0" dirty="0">
                <a:solidFill>
                  <a:schemeClr val="tx1"/>
                </a:solidFill>
              </a:rPr>
              <a:t>Take more than one lesson to cover the practical.</a:t>
            </a:r>
          </a:p>
          <a:p>
            <a:pPr marL="285750" indent="-285750">
              <a:spcBef>
                <a:spcPts val="0"/>
              </a:spcBef>
              <a:spcAft>
                <a:spcPts val="500"/>
              </a:spcAft>
              <a:buFont typeface="Arial" panose="020B0604020202020204" pitchFamily="34" charset="0"/>
              <a:buChar char="•"/>
            </a:pPr>
            <a:r>
              <a:rPr lang="en-GB" sz="2200" b="0" dirty="0">
                <a:solidFill>
                  <a:schemeClr val="tx1"/>
                </a:solidFill>
              </a:rPr>
              <a:t>Use a holistic approach covering the following:</a:t>
            </a:r>
          </a:p>
          <a:p>
            <a:pPr marL="622300" lvl="1" indent="-355600">
              <a:spcBef>
                <a:spcPts val="0"/>
              </a:spcBef>
              <a:spcAft>
                <a:spcPts val="500"/>
              </a:spcAft>
              <a:buFont typeface="Arial" panose="020B0604020202020204" pitchFamily="34" charset="0"/>
              <a:buChar char="•"/>
            </a:pPr>
            <a:r>
              <a:rPr lang="en-GB" sz="2200" dirty="0">
                <a:latin typeface="+mn-lt"/>
              </a:rPr>
              <a:t>Why they’re doing each step</a:t>
            </a:r>
          </a:p>
          <a:p>
            <a:pPr marL="622300" lvl="1" indent="-355600">
              <a:spcBef>
                <a:spcPts val="0"/>
              </a:spcBef>
              <a:spcAft>
                <a:spcPts val="500"/>
              </a:spcAft>
              <a:buFont typeface="Arial" panose="020B0604020202020204" pitchFamily="34" charset="0"/>
              <a:buChar char="•"/>
            </a:pPr>
            <a:r>
              <a:rPr lang="en-GB" sz="2200" dirty="0">
                <a:latin typeface="+mn-lt"/>
              </a:rPr>
              <a:t>Explaining science behind the practical</a:t>
            </a:r>
          </a:p>
          <a:p>
            <a:pPr marL="622300" lvl="1" indent="-355600">
              <a:spcBef>
                <a:spcPts val="0"/>
              </a:spcBef>
              <a:spcAft>
                <a:spcPts val="500"/>
              </a:spcAft>
              <a:buFont typeface="Arial" panose="020B0604020202020204" pitchFamily="34" charset="0"/>
              <a:buChar char="•"/>
            </a:pPr>
            <a:r>
              <a:rPr lang="en-GB" sz="2200" dirty="0">
                <a:latin typeface="+mn-lt"/>
              </a:rPr>
              <a:t>Include working scientifically skills, e.g. variables, errors, improvements</a:t>
            </a:r>
          </a:p>
          <a:p>
            <a:pPr marL="622300" lvl="1" indent="-355600">
              <a:spcBef>
                <a:spcPts val="0"/>
              </a:spcBef>
              <a:spcAft>
                <a:spcPts val="500"/>
              </a:spcAft>
              <a:buFont typeface="Arial" panose="020B0604020202020204" pitchFamily="34" charset="0"/>
              <a:buChar char="•"/>
            </a:pPr>
            <a:r>
              <a:rPr lang="en-GB" sz="2200" dirty="0">
                <a:latin typeface="+mn-lt"/>
              </a:rPr>
              <a:t>Constructing graphs and interpreting them</a:t>
            </a:r>
          </a:p>
          <a:p>
            <a:pPr marL="622300" lvl="1" indent="-355600">
              <a:spcBef>
                <a:spcPts val="0"/>
              </a:spcBef>
              <a:spcAft>
                <a:spcPts val="500"/>
              </a:spcAft>
              <a:buFont typeface="Arial" panose="020B0604020202020204" pitchFamily="34" charset="0"/>
              <a:buChar char="•"/>
            </a:pPr>
            <a:r>
              <a:rPr lang="en-GB" sz="2200" dirty="0">
                <a:latin typeface="+mn-lt"/>
              </a:rPr>
              <a:t>Setting the practical in a different context </a:t>
            </a:r>
          </a:p>
          <a:p>
            <a:pPr marL="622300" lvl="1" indent="-355600">
              <a:spcBef>
                <a:spcPts val="0"/>
              </a:spcBef>
              <a:spcAft>
                <a:spcPts val="1200"/>
              </a:spcAft>
              <a:buFont typeface="Arial" panose="020B0604020202020204" pitchFamily="34" charset="0"/>
              <a:buChar char="•"/>
            </a:pPr>
            <a:r>
              <a:rPr lang="en-GB" sz="2200" dirty="0">
                <a:latin typeface="+mn-lt"/>
              </a:rPr>
              <a:t>Discussion of errors and improvement using correct scientific language</a:t>
            </a:r>
          </a:p>
          <a:p>
            <a:pPr marL="285750" lvl="1" indent="-285750">
              <a:spcBef>
                <a:spcPts val="0"/>
              </a:spcBef>
              <a:spcAft>
                <a:spcPts val="600"/>
              </a:spcAft>
              <a:buFont typeface="Arial" panose="020B0604020202020204" pitchFamily="34" charset="0"/>
              <a:buChar char="•"/>
            </a:pPr>
            <a:r>
              <a:rPr lang="en-GB" sz="2200" dirty="0">
                <a:latin typeface="+mn-lt"/>
              </a:rPr>
              <a:t>Use a framework of generic questions to draw from any given method.</a:t>
            </a:r>
          </a:p>
        </p:txBody>
      </p:sp>
      <p:sp>
        <p:nvSpPr>
          <p:cNvPr id="2" name="Title 1"/>
          <p:cNvSpPr>
            <a:spLocks noGrp="1"/>
          </p:cNvSpPr>
          <p:nvPr>
            <p:ph type="title"/>
          </p:nvPr>
        </p:nvSpPr>
        <p:spPr/>
        <p:txBody>
          <a:bodyPr anchor="t">
            <a:normAutofit/>
          </a:bodyPr>
          <a:lstStyle/>
          <a:p>
            <a:r>
              <a:rPr lang="en-GB" dirty="0"/>
              <a:t>Supporting assessment in class</a:t>
            </a:r>
          </a:p>
        </p:txBody>
      </p:sp>
      <p:sp>
        <p:nvSpPr>
          <p:cNvPr id="6" name="Footer Placeholder 5">
            <a:extLst>
              <a:ext uri="{FF2B5EF4-FFF2-40B4-BE49-F238E27FC236}">
                <a16:creationId xmlns:a16="http://schemas.microsoft.com/office/drawing/2014/main" id="{6E78BB19-23A3-B2DE-4909-8DCD2115A840}"/>
              </a:ext>
            </a:extLst>
          </p:cNvPr>
          <p:cNvSpPr>
            <a:spLocks noGrp="1"/>
          </p:cNvSpPr>
          <p:nvPr>
            <p:ph type="ftr" sz="quarter" idx="11"/>
          </p:nvPr>
        </p:nvSpPr>
        <p:spPr/>
        <p:txBody>
          <a:bodyPr/>
          <a:lstStyle/>
          <a:p>
            <a:r>
              <a:rPr lang="en-GB"/>
              <a:t>Copyright © 2025 AQA and its licensors. All rights reserved.</a:t>
            </a:r>
          </a:p>
        </p:txBody>
      </p:sp>
      <p:sp>
        <p:nvSpPr>
          <p:cNvPr id="7" name="Slide Number Placeholder 6">
            <a:extLst>
              <a:ext uri="{FF2B5EF4-FFF2-40B4-BE49-F238E27FC236}">
                <a16:creationId xmlns:a16="http://schemas.microsoft.com/office/drawing/2014/main" id="{36F4ED83-E7CB-0CD2-B5FF-AD00BCD4D0CE}"/>
              </a:ext>
            </a:extLst>
          </p:cNvPr>
          <p:cNvSpPr>
            <a:spLocks noGrp="1"/>
          </p:cNvSpPr>
          <p:nvPr>
            <p:ph type="sldNum" sz="quarter" idx="12"/>
          </p:nvPr>
        </p:nvSpPr>
        <p:spPr/>
        <p:txBody>
          <a:bodyPr/>
          <a:lstStyle/>
          <a:p>
            <a:fld id="{39C6B835-EB63-4AE7-9628-740A286606E4}" type="slidenum">
              <a:rPr lang="en-GB" smtClean="0"/>
              <a:t>35</a:t>
            </a:fld>
            <a:endParaRPr lang="en-GB"/>
          </a:p>
        </p:txBody>
      </p:sp>
    </p:spTree>
    <p:extLst>
      <p:ext uri="{BB962C8B-B14F-4D97-AF65-F5344CB8AC3E}">
        <p14:creationId xmlns:p14="http://schemas.microsoft.com/office/powerpoint/2010/main" val="401765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0863" y="1962000"/>
            <a:ext cx="11090275" cy="3809283"/>
          </a:xfrm>
        </p:spPr>
        <p:txBody>
          <a:bodyPr vert="horz" lIns="0" tIns="0" rIns="91440" bIns="0" rtlCol="0" anchor="t">
            <a:normAutofit/>
          </a:bodyPr>
          <a:lstStyle/>
          <a:p>
            <a:pPr marL="285750" indent="-285750">
              <a:spcAft>
                <a:spcPts val="900"/>
              </a:spcAft>
              <a:buFont typeface="Arial" panose="020B0604020202020204" pitchFamily="34" charset="0"/>
              <a:buChar char="•"/>
            </a:pPr>
            <a:r>
              <a:rPr lang="en-GB" sz="2200" b="0" dirty="0">
                <a:solidFill>
                  <a:schemeClr val="tx1"/>
                </a:solidFill>
              </a:rPr>
              <a:t>Unit conversions: g to kg, dm</a:t>
            </a:r>
            <a:r>
              <a:rPr lang="en-GB" sz="2200" b="0" baseline="30000" dirty="0">
                <a:solidFill>
                  <a:schemeClr val="tx1"/>
                </a:solidFill>
              </a:rPr>
              <a:t>3</a:t>
            </a:r>
            <a:r>
              <a:rPr lang="en-GB" sz="2200" b="0" dirty="0">
                <a:solidFill>
                  <a:schemeClr val="tx1"/>
                </a:solidFill>
              </a:rPr>
              <a:t> to cm</a:t>
            </a:r>
            <a:r>
              <a:rPr lang="en-GB" sz="2200" b="0" baseline="30000" dirty="0">
                <a:solidFill>
                  <a:schemeClr val="tx1"/>
                </a:solidFill>
              </a:rPr>
              <a:t>3</a:t>
            </a:r>
            <a:endParaRPr lang="en-US" sz="2200" b="0" dirty="0">
              <a:solidFill>
                <a:schemeClr val="tx1"/>
              </a:solidFill>
            </a:endParaRPr>
          </a:p>
          <a:p>
            <a:pPr marL="285750" indent="-285750">
              <a:spcAft>
                <a:spcPts val="900"/>
              </a:spcAft>
              <a:buFont typeface="Arial" panose="020B0604020202020204" pitchFamily="34" charset="0"/>
              <a:buChar char="•"/>
            </a:pPr>
            <a:r>
              <a:rPr lang="en-GB" sz="2200" b="0" dirty="0">
                <a:solidFill>
                  <a:schemeClr val="tx1"/>
                </a:solidFill>
              </a:rPr>
              <a:t>Use of prefixes and powers of 10 for order of magnitude</a:t>
            </a:r>
            <a:endParaRPr lang="en-GB" sz="2200" b="0" dirty="0">
              <a:solidFill>
                <a:schemeClr val="tx1"/>
              </a:solidFill>
              <a:cs typeface="Arial"/>
            </a:endParaRPr>
          </a:p>
          <a:p>
            <a:pPr marL="285750" indent="-285750">
              <a:spcAft>
                <a:spcPts val="900"/>
              </a:spcAft>
              <a:buFont typeface="Arial" panose="020B0604020202020204" pitchFamily="34" charset="0"/>
              <a:buChar char="•"/>
            </a:pPr>
            <a:r>
              <a:rPr lang="en-GB" sz="2200" b="0" dirty="0">
                <a:solidFill>
                  <a:schemeClr val="tx1"/>
                </a:solidFill>
              </a:rPr>
              <a:t>Significant figures</a:t>
            </a:r>
          </a:p>
          <a:p>
            <a:pPr marL="285750" indent="-285750">
              <a:spcAft>
                <a:spcPts val="900"/>
              </a:spcAft>
              <a:buFont typeface="Arial" panose="020B0604020202020204" pitchFamily="34" charset="0"/>
              <a:buChar char="•"/>
            </a:pPr>
            <a:r>
              <a:rPr lang="en-GB" sz="2200" b="0" dirty="0">
                <a:solidFill>
                  <a:schemeClr val="tx1"/>
                </a:solidFill>
              </a:rPr>
              <a:t>Selecting numbers in the diagrams that are needed in the calculations</a:t>
            </a:r>
          </a:p>
          <a:p>
            <a:pPr marL="285750" indent="-285750">
              <a:spcAft>
                <a:spcPts val="900"/>
              </a:spcAft>
              <a:buFont typeface="Arial" panose="020B0604020202020204" pitchFamily="34" charset="0"/>
              <a:buChar char="•"/>
            </a:pPr>
            <a:r>
              <a:rPr lang="en-GB" sz="2200" b="0" dirty="0">
                <a:solidFill>
                  <a:schemeClr val="tx1"/>
                </a:solidFill>
              </a:rPr>
              <a:t>Percentages, e.g. percentage change is challenging</a:t>
            </a:r>
            <a:endParaRPr lang="en-GB" sz="2200" b="0" dirty="0">
              <a:solidFill>
                <a:schemeClr val="tx1"/>
              </a:solidFill>
              <a:cs typeface="Arial"/>
            </a:endParaRPr>
          </a:p>
          <a:p>
            <a:pPr marL="285750" indent="-285750">
              <a:spcAft>
                <a:spcPts val="900"/>
              </a:spcAft>
              <a:buFont typeface="Arial" panose="020B0604020202020204" pitchFamily="34" charset="0"/>
              <a:buChar char="•"/>
            </a:pPr>
            <a:r>
              <a:rPr lang="en-GB" sz="2200" b="0" dirty="0" err="1">
                <a:solidFill>
                  <a:schemeClr val="tx1"/>
                </a:solidFill>
              </a:rPr>
              <a:t>SA:Volume</a:t>
            </a:r>
            <a:r>
              <a:rPr lang="en-GB" sz="2200" b="0" dirty="0">
                <a:solidFill>
                  <a:schemeClr val="tx1"/>
                </a:solidFill>
              </a:rPr>
              <a:t> ratio</a:t>
            </a:r>
            <a:endParaRPr lang="en-GB" sz="2200" b="0" dirty="0">
              <a:solidFill>
                <a:schemeClr val="tx1"/>
              </a:solidFill>
              <a:cs typeface="Arial"/>
            </a:endParaRPr>
          </a:p>
          <a:p>
            <a:pPr marL="285750" indent="-285750">
              <a:spcAft>
                <a:spcPts val="900"/>
              </a:spcAft>
              <a:buFont typeface="Arial" panose="020B0604020202020204" pitchFamily="34" charset="0"/>
              <a:buChar char="•"/>
            </a:pPr>
            <a:r>
              <a:rPr lang="en-GB" sz="2200" b="0" dirty="0">
                <a:solidFill>
                  <a:schemeClr val="tx1"/>
                </a:solidFill>
              </a:rPr>
              <a:t>Not using a calculator</a:t>
            </a:r>
            <a:endParaRPr lang="en-GB" sz="2200" b="0" dirty="0">
              <a:solidFill>
                <a:schemeClr val="tx1"/>
              </a:solidFill>
              <a:cs typeface="Arial"/>
            </a:endParaRPr>
          </a:p>
        </p:txBody>
      </p:sp>
      <p:sp>
        <p:nvSpPr>
          <p:cNvPr id="2" name="Title 1"/>
          <p:cNvSpPr>
            <a:spLocks noGrp="1"/>
          </p:cNvSpPr>
          <p:nvPr>
            <p:ph type="title"/>
          </p:nvPr>
        </p:nvSpPr>
        <p:spPr/>
        <p:txBody>
          <a:bodyPr anchor="t">
            <a:normAutofit/>
          </a:bodyPr>
          <a:lstStyle/>
          <a:p>
            <a:r>
              <a:rPr lang="en-GB" dirty="0"/>
              <a:t>Area of challenge: Maths in science </a:t>
            </a:r>
          </a:p>
        </p:txBody>
      </p:sp>
      <p:sp>
        <p:nvSpPr>
          <p:cNvPr id="8" name="Footer Placeholder 7">
            <a:extLst>
              <a:ext uri="{FF2B5EF4-FFF2-40B4-BE49-F238E27FC236}">
                <a16:creationId xmlns:a16="http://schemas.microsoft.com/office/drawing/2014/main" id="{F95F5292-BF66-5E01-A0DF-D4EA792AC2C0}"/>
              </a:ext>
            </a:extLst>
          </p:cNvPr>
          <p:cNvSpPr>
            <a:spLocks noGrp="1"/>
          </p:cNvSpPr>
          <p:nvPr>
            <p:ph type="ftr" sz="quarter" idx="11"/>
          </p:nvPr>
        </p:nvSpPr>
        <p:spPr/>
        <p:txBody>
          <a:bodyPr/>
          <a:lstStyle/>
          <a:p>
            <a:r>
              <a:rPr lang="en-GB"/>
              <a:t>Copyright © 2025 AQA and its licensors. All rights reserved.</a:t>
            </a:r>
          </a:p>
        </p:txBody>
      </p:sp>
      <p:sp>
        <p:nvSpPr>
          <p:cNvPr id="9" name="Slide Number Placeholder 8">
            <a:extLst>
              <a:ext uri="{FF2B5EF4-FFF2-40B4-BE49-F238E27FC236}">
                <a16:creationId xmlns:a16="http://schemas.microsoft.com/office/drawing/2014/main" id="{0340CF95-1C1C-0EE1-552F-CE0C43D8B7C6}"/>
              </a:ext>
            </a:extLst>
          </p:cNvPr>
          <p:cNvSpPr>
            <a:spLocks noGrp="1"/>
          </p:cNvSpPr>
          <p:nvPr>
            <p:ph type="sldNum" sz="quarter" idx="12"/>
          </p:nvPr>
        </p:nvSpPr>
        <p:spPr/>
        <p:txBody>
          <a:bodyPr/>
          <a:lstStyle/>
          <a:p>
            <a:fld id="{39C6B835-EB63-4AE7-9628-740A286606E4}" type="slidenum">
              <a:rPr lang="en-GB" smtClean="0"/>
              <a:t>36</a:t>
            </a:fld>
            <a:endParaRPr lang="en-GB"/>
          </a:p>
        </p:txBody>
      </p:sp>
    </p:spTree>
    <p:extLst>
      <p:ext uri="{BB962C8B-B14F-4D97-AF65-F5344CB8AC3E}">
        <p14:creationId xmlns:p14="http://schemas.microsoft.com/office/powerpoint/2010/main" val="103318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285750" indent="-285750">
              <a:spcAft>
                <a:spcPts val="1200"/>
              </a:spcAft>
              <a:buFont typeface="Arial" panose="020B0604020202020204" pitchFamily="34" charset="0"/>
              <a:buChar char="•"/>
            </a:pPr>
            <a:r>
              <a:rPr lang="en-GB" sz="2200" b="0" dirty="0">
                <a:solidFill>
                  <a:schemeClr val="tx1"/>
                </a:solidFill>
              </a:rPr>
              <a:t>Are you familiar with the maths skills assessed in science? </a:t>
            </a:r>
          </a:p>
          <a:p>
            <a:pPr marL="285750" indent="-285750">
              <a:spcAft>
                <a:spcPts val="1200"/>
              </a:spcAft>
              <a:buFont typeface="Arial" panose="020B0604020202020204" pitchFamily="34" charset="0"/>
              <a:buChar char="•"/>
            </a:pPr>
            <a:r>
              <a:rPr lang="en-GB" sz="2200" b="0" dirty="0">
                <a:solidFill>
                  <a:schemeClr val="tx1"/>
                </a:solidFill>
              </a:rPr>
              <a:t>Which ones would you be confident in teaching students if they don’t know how to use them in a calculation? </a:t>
            </a:r>
          </a:p>
          <a:p>
            <a:pPr marL="285750" indent="-285750">
              <a:spcAft>
                <a:spcPts val="1200"/>
              </a:spcAft>
              <a:buFont typeface="Arial" panose="020B0604020202020204" pitchFamily="34" charset="0"/>
              <a:buChar char="•"/>
            </a:pPr>
            <a:r>
              <a:rPr lang="en-GB" sz="2200" b="0" dirty="0">
                <a:solidFill>
                  <a:schemeClr val="tx1"/>
                </a:solidFill>
              </a:rPr>
              <a:t>Where would you go for support?</a:t>
            </a:r>
          </a:p>
          <a:p>
            <a:pPr marL="285750" indent="-285750">
              <a:spcAft>
                <a:spcPts val="1200"/>
              </a:spcAft>
              <a:buFont typeface="Arial" panose="020B0604020202020204" pitchFamily="34" charset="0"/>
              <a:buChar char="•"/>
            </a:pPr>
            <a:r>
              <a:rPr lang="en-GB" sz="2200" b="0" dirty="0">
                <a:solidFill>
                  <a:schemeClr val="tx1"/>
                </a:solidFill>
              </a:rPr>
              <a:t>Do you understand how calculations are marked?</a:t>
            </a:r>
          </a:p>
          <a:p>
            <a:pPr marL="285750" indent="-285750">
              <a:spcAft>
                <a:spcPts val="1200"/>
              </a:spcAft>
              <a:buFont typeface="Arial" panose="020B0604020202020204" pitchFamily="34" charset="0"/>
              <a:buChar char="•"/>
            </a:pPr>
            <a:r>
              <a:rPr lang="en-GB" sz="2200" b="0" dirty="0">
                <a:solidFill>
                  <a:schemeClr val="tx1"/>
                </a:solidFill>
              </a:rPr>
              <a:t>What piece of advice would you give all of your students concerning calculation questions?</a:t>
            </a:r>
          </a:p>
          <a:p>
            <a:pPr marL="285750" indent="-285750">
              <a:spcAft>
                <a:spcPts val="1200"/>
              </a:spcAft>
              <a:buFont typeface="Arial" panose="020B0604020202020204" pitchFamily="34" charset="0"/>
              <a:buChar char="•"/>
            </a:pPr>
            <a:r>
              <a:rPr lang="en-GB" sz="2200" b="0" dirty="0">
                <a:solidFill>
                  <a:schemeClr val="tx1"/>
                </a:solidFill>
              </a:rPr>
              <a:t>Focus on success – maths in science.</a:t>
            </a:r>
          </a:p>
        </p:txBody>
      </p:sp>
      <p:sp>
        <p:nvSpPr>
          <p:cNvPr id="2" name="Title 1"/>
          <p:cNvSpPr>
            <a:spLocks noGrp="1"/>
          </p:cNvSpPr>
          <p:nvPr>
            <p:ph type="title"/>
          </p:nvPr>
        </p:nvSpPr>
        <p:spPr/>
        <p:txBody>
          <a:bodyPr anchor="t">
            <a:normAutofit/>
          </a:bodyPr>
          <a:lstStyle/>
          <a:p>
            <a:r>
              <a:rPr lang="en-GB" dirty="0"/>
              <a:t>Supporting assessment in class</a:t>
            </a:r>
          </a:p>
        </p:txBody>
      </p:sp>
      <p:sp>
        <p:nvSpPr>
          <p:cNvPr id="6" name="Footer Placeholder 5">
            <a:extLst>
              <a:ext uri="{FF2B5EF4-FFF2-40B4-BE49-F238E27FC236}">
                <a16:creationId xmlns:a16="http://schemas.microsoft.com/office/drawing/2014/main" id="{85E2A2ED-0122-7622-CB5C-FDA51D544162}"/>
              </a:ext>
            </a:extLst>
          </p:cNvPr>
          <p:cNvSpPr>
            <a:spLocks noGrp="1"/>
          </p:cNvSpPr>
          <p:nvPr>
            <p:ph type="ftr" sz="quarter" idx="11"/>
          </p:nvPr>
        </p:nvSpPr>
        <p:spPr/>
        <p:txBody>
          <a:bodyPr/>
          <a:lstStyle/>
          <a:p>
            <a:r>
              <a:rPr lang="en-GB"/>
              <a:t>Copyright © 2025 AQA and its licensors. All rights reserved.</a:t>
            </a:r>
          </a:p>
        </p:txBody>
      </p:sp>
      <p:sp>
        <p:nvSpPr>
          <p:cNvPr id="7" name="Slide Number Placeholder 6">
            <a:extLst>
              <a:ext uri="{FF2B5EF4-FFF2-40B4-BE49-F238E27FC236}">
                <a16:creationId xmlns:a16="http://schemas.microsoft.com/office/drawing/2014/main" id="{C2326768-DE96-31FE-891D-26F71444F28A}"/>
              </a:ext>
            </a:extLst>
          </p:cNvPr>
          <p:cNvSpPr>
            <a:spLocks noGrp="1"/>
          </p:cNvSpPr>
          <p:nvPr>
            <p:ph type="sldNum" sz="quarter" idx="12"/>
          </p:nvPr>
        </p:nvSpPr>
        <p:spPr/>
        <p:txBody>
          <a:bodyPr/>
          <a:lstStyle/>
          <a:p>
            <a:fld id="{39C6B835-EB63-4AE7-9628-740A286606E4}" type="slidenum">
              <a:rPr lang="en-GB" smtClean="0"/>
              <a:t>37</a:t>
            </a:fld>
            <a:endParaRPr lang="en-GB"/>
          </a:p>
        </p:txBody>
      </p:sp>
    </p:spTree>
    <p:extLst>
      <p:ext uri="{BB962C8B-B14F-4D97-AF65-F5344CB8AC3E}">
        <p14:creationId xmlns:p14="http://schemas.microsoft.com/office/powerpoint/2010/main" val="2974222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59D3-D596-48F3-8D06-ADEE017C4E66}"/>
              </a:ext>
            </a:extLst>
          </p:cNvPr>
          <p:cNvSpPr>
            <a:spLocks noGrp="1"/>
          </p:cNvSpPr>
          <p:nvPr>
            <p:ph type="title"/>
          </p:nvPr>
        </p:nvSpPr>
        <p:spPr/>
        <p:txBody>
          <a:bodyPr/>
          <a:lstStyle/>
          <a:p>
            <a:r>
              <a:rPr lang="en-GB"/>
              <a:t>Resources</a:t>
            </a:r>
          </a:p>
        </p:txBody>
      </p:sp>
      <p:sp>
        <p:nvSpPr>
          <p:cNvPr id="3" name="Slide Number Placeholder 2">
            <a:extLst>
              <a:ext uri="{FF2B5EF4-FFF2-40B4-BE49-F238E27FC236}">
                <a16:creationId xmlns:a16="http://schemas.microsoft.com/office/drawing/2014/main" id="{951FFE7B-CE8C-4149-9B07-B1088D4EC1B6}"/>
              </a:ext>
            </a:extLst>
          </p:cNvPr>
          <p:cNvSpPr>
            <a:spLocks noGrp="1"/>
          </p:cNvSpPr>
          <p:nvPr>
            <p:ph type="sldNum" sz="quarter" idx="11"/>
          </p:nvPr>
        </p:nvSpPr>
        <p:spPr/>
        <p:txBody>
          <a:bodyPr/>
          <a:lstStyle/>
          <a:p>
            <a:fld id="{39C6B835-EB63-4AE7-9628-740A286606E4}" type="slidenum">
              <a:rPr lang="en-GB" smtClean="0"/>
              <a:pPr/>
              <a:t>38</a:t>
            </a:fld>
            <a:endParaRPr lang="en-GB"/>
          </a:p>
        </p:txBody>
      </p:sp>
    </p:spTree>
    <p:extLst>
      <p:ext uri="{BB962C8B-B14F-4D97-AF65-F5344CB8AC3E}">
        <p14:creationId xmlns:p14="http://schemas.microsoft.com/office/powerpoint/2010/main" val="673076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dirty="0"/>
              <a:t>Website – where to find resources</a:t>
            </a:r>
          </a:p>
        </p:txBody>
      </p:sp>
      <p:pic>
        <p:nvPicPr>
          <p:cNvPr id="4" name="Picture 3">
            <a:extLst>
              <a:ext uri="{FF2B5EF4-FFF2-40B4-BE49-F238E27FC236}">
                <a16:creationId xmlns:a16="http://schemas.microsoft.com/office/drawing/2014/main" id="{EE8210D6-E6B9-AAA2-6923-968D6256C0EC}"/>
              </a:ext>
            </a:extLst>
          </p:cNvPr>
          <p:cNvPicPr>
            <a:picLocks noChangeAspect="1"/>
          </p:cNvPicPr>
          <p:nvPr/>
        </p:nvPicPr>
        <p:blipFill>
          <a:blip r:embed="rId3"/>
          <a:stretch>
            <a:fillRect/>
          </a:stretch>
        </p:blipFill>
        <p:spPr>
          <a:xfrm>
            <a:off x="550862" y="1264245"/>
            <a:ext cx="11090275" cy="4618804"/>
          </a:xfrm>
          <a:prstGeom prst="rect">
            <a:avLst/>
          </a:prstGeom>
        </p:spPr>
      </p:pic>
      <p:sp>
        <p:nvSpPr>
          <p:cNvPr id="6" name="Footer Placeholder 5">
            <a:extLst>
              <a:ext uri="{FF2B5EF4-FFF2-40B4-BE49-F238E27FC236}">
                <a16:creationId xmlns:a16="http://schemas.microsoft.com/office/drawing/2014/main" id="{C4CC7799-EF4B-F115-9CF7-57A42A7B164D}"/>
              </a:ext>
            </a:extLst>
          </p:cNvPr>
          <p:cNvSpPr>
            <a:spLocks noGrp="1"/>
          </p:cNvSpPr>
          <p:nvPr>
            <p:ph type="ftr" sz="quarter" idx="11"/>
          </p:nvPr>
        </p:nvSpPr>
        <p:spPr/>
        <p:txBody>
          <a:bodyPr/>
          <a:lstStyle/>
          <a:p>
            <a:r>
              <a:rPr lang="en-GB"/>
              <a:t>Copyright © 2025 AQA and its licensors. All rights reserved.</a:t>
            </a:r>
          </a:p>
        </p:txBody>
      </p:sp>
      <p:sp>
        <p:nvSpPr>
          <p:cNvPr id="8" name="Slide Number Placeholder 7">
            <a:extLst>
              <a:ext uri="{FF2B5EF4-FFF2-40B4-BE49-F238E27FC236}">
                <a16:creationId xmlns:a16="http://schemas.microsoft.com/office/drawing/2014/main" id="{5BFF5B2D-44C0-DB89-277B-2A55BE21EFC3}"/>
              </a:ext>
            </a:extLst>
          </p:cNvPr>
          <p:cNvSpPr>
            <a:spLocks noGrp="1"/>
          </p:cNvSpPr>
          <p:nvPr>
            <p:ph type="sldNum" sz="quarter" idx="12"/>
          </p:nvPr>
        </p:nvSpPr>
        <p:spPr/>
        <p:txBody>
          <a:bodyPr/>
          <a:lstStyle/>
          <a:p>
            <a:fld id="{39C6B835-EB63-4AE7-9628-740A286606E4}" type="slidenum">
              <a:rPr lang="en-GB" smtClean="0"/>
              <a:t>39</a:t>
            </a:fld>
            <a:endParaRPr lang="en-GB"/>
          </a:p>
        </p:txBody>
      </p:sp>
    </p:spTree>
    <p:extLst>
      <p:ext uri="{BB962C8B-B14F-4D97-AF65-F5344CB8AC3E}">
        <p14:creationId xmlns:p14="http://schemas.microsoft.com/office/powerpoint/2010/main" val="134926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3" y="549275"/>
            <a:ext cx="11090275" cy="1128696"/>
          </a:xfrm>
        </p:spPr>
        <p:txBody>
          <a:bodyPr anchor="t">
            <a:normAutofit/>
          </a:bodyPr>
          <a:lstStyle/>
          <a:p>
            <a:r>
              <a:rPr lang="en-GB" dirty="0"/>
              <a:t>Combined Science: Trilogy (8464)</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a:xfrm>
            <a:off x="1776799" y="6170134"/>
            <a:ext cx="7243376" cy="365125"/>
          </a:xfrm>
        </p:spPr>
        <p:txBody>
          <a:bodyPr anchor="b">
            <a:normAutofit/>
          </a:bodyPr>
          <a:lstStyle/>
          <a:p>
            <a:pPr>
              <a:spcAft>
                <a:spcPts val="600"/>
              </a:spcAft>
            </a:pPr>
            <a:r>
              <a:rPr lang="en-GB"/>
              <a:t>Copyright © 2025 AQA and its licensors. All rights reserved.</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a:xfrm>
            <a:off x="10784264" y="6170134"/>
            <a:ext cx="856874" cy="365125"/>
          </a:xfrm>
        </p:spPr>
        <p:txBody>
          <a:bodyPr anchor="b">
            <a:normAutofit/>
          </a:bodyPr>
          <a:lstStyle/>
          <a:p>
            <a:pPr>
              <a:spcAft>
                <a:spcPts val="600"/>
              </a:spcAft>
            </a:pPr>
            <a:fld id="{39C6B835-EB63-4AE7-9628-740A286606E4}" type="slidenum">
              <a:rPr lang="en-GB" smtClean="0"/>
              <a:pPr>
                <a:spcAft>
                  <a:spcPts val="600"/>
                </a:spcAft>
              </a:pPr>
              <a:t>4</a:t>
            </a:fld>
            <a:endParaRPr lang="en-GB"/>
          </a:p>
        </p:txBody>
      </p:sp>
      <p:pic>
        <p:nvPicPr>
          <p:cNvPr id="5" name="Picture 5" descr="Diagram&#10;&#10;Description automatically generated">
            <a:extLst>
              <a:ext uri="{FF2B5EF4-FFF2-40B4-BE49-F238E27FC236}">
                <a16:creationId xmlns:a16="http://schemas.microsoft.com/office/drawing/2014/main" id="{F1919E42-95C3-CBC5-7F99-DC71C55823C9}"/>
              </a:ext>
            </a:extLst>
          </p:cNvPr>
          <p:cNvPicPr>
            <a:picLocks noChangeAspect="1"/>
          </p:cNvPicPr>
          <p:nvPr/>
        </p:nvPicPr>
        <p:blipFill rotWithShape="1">
          <a:blip r:embed="rId3"/>
          <a:stretch/>
        </p:blipFill>
        <p:spPr>
          <a:xfrm>
            <a:off x="8909182" y="2432838"/>
            <a:ext cx="2750858" cy="3737296"/>
          </a:xfrm>
          <a:prstGeom prst="rect">
            <a:avLst/>
          </a:prstGeom>
        </p:spPr>
      </p:pic>
      <p:sp>
        <p:nvSpPr>
          <p:cNvPr id="3" name="Content Placeholder 2">
            <a:extLst>
              <a:ext uri="{FF2B5EF4-FFF2-40B4-BE49-F238E27FC236}">
                <a16:creationId xmlns:a16="http://schemas.microsoft.com/office/drawing/2014/main" id="{31298CF6-63AC-8EB7-3B17-7219DBDD0BCC}"/>
              </a:ext>
            </a:extLst>
          </p:cNvPr>
          <p:cNvSpPr>
            <a:spLocks noGrp="1"/>
          </p:cNvSpPr>
          <p:nvPr>
            <p:ph idx="14"/>
          </p:nvPr>
        </p:nvSpPr>
        <p:spPr>
          <a:xfrm>
            <a:off x="550862" y="1962000"/>
            <a:ext cx="8851704" cy="3809283"/>
          </a:xfrm>
        </p:spPr>
        <p:txBody>
          <a:bodyPr>
            <a:normAutofit/>
          </a:bodyPr>
          <a:lstStyle/>
          <a:p>
            <a:r>
              <a:rPr lang="en-GB" sz="2000" b="0" dirty="0">
                <a:solidFill>
                  <a:schemeClr val="tx1"/>
                </a:solidFill>
              </a:rPr>
              <a:t>You can </a:t>
            </a:r>
            <a:r>
              <a:rPr lang="en-GB" sz="2000" b="0" dirty="0">
                <a:solidFill>
                  <a:srgbClr val="1847BF"/>
                </a:solidFill>
                <a:hlinkClick r:id="rId4">
                  <a:extLst>
                    <a:ext uri="{A12FA001-AC4F-418D-AE19-62706E023703}">
                      <ahyp:hlinkClr xmlns:ahyp="http://schemas.microsoft.com/office/drawing/2018/hyperlinkcolor" val="tx"/>
                    </a:ext>
                  </a:extLst>
                </a:hlinkClick>
              </a:rPr>
              <a:t>download</a:t>
            </a:r>
            <a:r>
              <a:rPr lang="en-GB" sz="2000" b="0" dirty="0">
                <a:solidFill>
                  <a:schemeClr val="tx1"/>
                </a:solidFill>
              </a:rPr>
              <a:t> all of our specifications from our website: </a:t>
            </a:r>
            <a:r>
              <a:rPr lang="en-GB" sz="2000" b="0" dirty="0">
                <a:solidFill>
                  <a:srgbClr val="1847BF"/>
                </a:solidFill>
                <a:hlinkClick r:id="rId5">
                  <a:extLst>
                    <a:ext uri="{A12FA001-AC4F-418D-AE19-62706E023703}">
                      <ahyp:hlinkClr xmlns:ahyp="http://schemas.microsoft.com/office/drawing/2018/hyperlinkcolor" val="tx"/>
                    </a:ext>
                  </a:extLst>
                </a:hlinkClick>
              </a:rPr>
              <a:t>www.aqa.org.uk</a:t>
            </a:r>
            <a:r>
              <a:rPr lang="en-GB" sz="2000" b="0" dirty="0">
                <a:solidFill>
                  <a:srgbClr val="1847BF"/>
                </a:solidFill>
              </a:rPr>
              <a:t> </a:t>
            </a:r>
          </a:p>
          <a:p>
            <a:pPr lvl="4"/>
            <a:endParaRPr lang="en-GB" sz="2000" dirty="0"/>
          </a:p>
        </p:txBody>
      </p:sp>
      <p:pic>
        <p:nvPicPr>
          <p:cNvPr id="9" name="Picture 8">
            <a:extLst>
              <a:ext uri="{FF2B5EF4-FFF2-40B4-BE49-F238E27FC236}">
                <a16:creationId xmlns:a16="http://schemas.microsoft.com/office/drawing/2014/main" id="{5096AE93-8A2B-3144-5305-107BCE0C3776}"/>
              </a:ext>
            </a:extLst>
          </p:cNvPr>
          <p:cNvPicPr>
            <a:picLocks noChangeAspect="1"/>
          </p:cNvPicPr>
          <p:nvPr/>
        </p:nvPicPr>
        <p:blipFill>
          <a:blip r:embed="rId6"/>
          <a:stretch>
            <a:fillRect/>
          </a:stretch>
        </p:blipFill>
        <p:spPr>
          <a:xfrm>
            <a:off x="550862" y="2499317"/>
            <a:ext cx="8184455" cy="3408607"/>
          </a:xfrm>
          <a:prstGeom prst="rect">
            <a:avLst/>
          </a:prstGeom>
        </p:spPr>
      </p:pic>
    </p:spTree>
    <p:extLst>
      <p:ext uri="{BB962C8B-B14F-4D97-AF65-F5344CB8AC3E}">
        <p14:creationId xmlns:p14="http://schemas.microsoft.com/office/powerpoint/2010/main" val="2169192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dirty="0"/>
              <a:t>Planning resources</a:t>
            </a:r>
          </a:p>
        </p:txBody>
      </p:sp>
      <p:pic>
        <p:nvPicPr>
          <p:cNvPr id="5" name="Picture 4">
            <a:extLst>
              <a:ext uri="{FF2B5EF4-FFF2-40B4-BE49-F238E27FC236}">
                <a16:creationId xmlns:a16="http://schemas.microsoft.com/office/drawing/2014/main" id="{25B224F3-835E-BAD9-1EAB-7C37CCBEC433}"/>
              </a:ext>
            </a:extLst>
          </p:cNvPr>
          <p:cNvPicPr>
            <a:picLocks noChangeAspect="1"/>
          </p:cNvPicPr>
          <p:nvPr/>
        </p:nvPicPr>
        <p:blipFill>
          <a:blip r:embed="rId3"/>
          <a:stretch>
            <a:fillRect/>
          </a:stretch>
        </p:blipFill>
        <p:spPr>
          <a:xfrm>
            <a:off x="1992872" y="1221588"/>
            <a:ext cx="8206255" cy="4610657"/>
          </a:xfrm>
          <a:prstGeom prst="rect">
            <a:avLst/>
          </a:prstGeom>
        </p:spPr>
      </p:pic>
      <p:sp>
        <p:nvSpPr>
          <p:cNvPr id="6" name="Footer Placeholder 5">
            <a:extLst>
              <a:ext uri="{FF2B5EF4-FFF2-40B4-BE49-F238E27FC236}">
                <a16:creationId xmlns:a16="http://schemas.microsoft.com/office/drawing/2014/main" id="{3322C3C5-561C-FBFD-78A0-4AD1448651E9}"/>
              </a:ext>
            </a:extLst>
          </p:cNvPr>
          <p:cNvSpPr>
            <a:spLocks noGrp="1"/>
          </p:cNvSpPr>
          <p:nvPr>
            <p:ph type="ftr" sz="quarter" idx="11"/>
          </p:nvPr>
        </p:nvSpPr>
        <p:spPr/>
        <p:txBody>
          <a:bodyPr/>
          <a:lstStyle/>
          <a:p>
            <a:r>
              <a:rPr lang="en-GB"/>
              <a:t>Copyright © 2025 AQA and its licensors. All rights reserved.</a:t>
            </a:r>
          </a:p>
        </p:txBody>
      </p:sp>
      <p:sp>
        <p:nvSpPr>
          <p:cNvPr id="8" name="Slide Number Placeholder 7">
            <a:extLst>
              <a:ext uri="{FF2B5EF4-FFF2-40B4-BE49-F238E27FC236}">
                <a16:creationId xmlns:a16="http://schemas.microsoft.com/office/drawing/2014/main" id="{4F718973-39D0-3AB6-8887-A8756D1A9680}"/>
              </a:ext>
            </a:extLst>
          </p:cNvPr>
          <p:cNvSpPr>
            <a:spLocks noGrp="1"/>
          </p:cNvSpPr>
          <p:nvPr>
            <p:ph type="sldNum" sz="quarter" idx="12"/>
          </p:nvPr>
        </p:nvSpPr>
        <p:spPr/>
        <p:txBody>
          <a:bodyPr/>
          <a:lstStyle/>
          <a:p>
            <a:fld id="{39C6B835-EB63-4AE7-9628-740A286606E4}" type="slidenum">
              <a:rPr lang="en-GB" smtClean="0"/>
              <a:t>40</a:t>
            </a:fld>
            <a:endParaRPr lang="en-GB"/>
          </a:p>
        </p:txBody>
      </p:sp>
    </p:spTree>
    <p:extLst>
      <p:ext uri="{BB962C8B-B14F-4D97-AF65-F5344CB8AC3E}">
        <p14:creationId xmlns:p14="http://schemas.microsoft.com/office/powerpoint/2010/main" val="510973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3" y="549274"/>
            <a:ext cx="4484123" cy="690563"/>
          </a:xfrm>
        </p:spPr>
        <p:txBody>
          <a:bodyPr/>
          <a:lstStyle/>
          <a:p>
            <a:r>
              <a:rPr lang="en-GB" dirty="0"/>
              <a:t>Teaching resources</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41</a:t>
            </a:fld>
            <a:endParaRPr lang="en-GB"/>
          </a:p>
        </p:txBody>
      </p:sp>
      <p:sp>
        <p:nvSpPr>
          <p:cNvPr id="4" name="Footer Placeholder 3">
            <a:extLst>
              <a:ext uri="{FF2B5EF4-FFF2-40B4-BE49-F238E27FC236}">
                <a16:creationId xmlns:a16="http://schemas.microsoft.com/office/drawing/2014/main" id="{66C08E68-666F-27FC-1F50-F60DE1CB6A5A}"/>
              </a:ext>
            </a:extLst>
          </p:cNvPr>
          <p:cNvSpPr>
            <a:spLocks noGrp="1"/>
          </p:cNvSpPr>
          <p:nvPr>
            <p:ph type="ftr" sz="quarter" idx="11"/>
          </p:nvPr>
        </p:nvSpPr>
        <p:spPr/>
        <p:txBody>
          <a:bodyPr/>
          <a:lstStyle/>
          <a:p>
            <a:r>
              <a:rPr lang="en-GB"/>
              <a:t>Copyright © 2025 AQA and its licensors. All rights reserved.</a:t>
            </a:r>
          </a:p>
        </p:txBody>
      </p:sp>
      <p:pic>
        <p:nvPicPr>
          <p:cNvPr id="5" name="Picture 4">
            <a:extLst>
              <a:ext uri="{FF2B5EF4-FFF2-40B4-BE49-F238E27FC236}">
                <a16:creationId xmlns:a16="http://schemas.microsoft.com/office/drawing/2014/main" id="{B1FB9AB8-3232-FF38-888F-F005E56DB574}"/>
              </a:ext>
            </a:extLst>
          </p:cNvPr>
          <p:cNvPicPr>
            <a:picLocks noChangeAspect="1"/>
          </p:cNvPicPr>
          <p:nvPr/>
        </p:nvPicPr>
        <p:blipFill>
          <a:blip r:embed="rId3"/>
          <a:stretch>
            <a:fillRect/>
          </a:stretch>
        </p:blipFill>
        <p:spPr>
          <a:xfrm>
            <a:off x="2534424" y="1239837"/>
            <a:ext cx="7123152" cy="4930297"/>
          </a:xfrm>
          <a:prstGeom prst="rect">
            <a:avLst/>
          </a:prstGeom>
        </p:spPr>
      </p:pic>
    </p:spTree>
    <p:extLst>
      <p:ext uri="{BB962C8B-B14F-4D97-AF65-F5344CB8AC3E}">
        <p14:creationId xmlns:p14="http://schemas.microsoft.com/office/powerpoint/2010/main" val="22538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dirty="0"/>
              <a:t>Assessment resources</a:t>
            </a:r>
          </a:p>
        </p:txBody>
      </p:sp>
      <p:pic>
        <p:nvPicPr>
          <p:cNvPr id="4" name="Content Placeholder 3">
            <a:extLst>
              <a:ext uri="{FF2B5EF4-FFF2-40B4-BE49-F238E27FC236}">
                <a16:creationId xmlns:a16="http://schemas.microsoft.com/office/drawing/2014/main" id="{94A8C46E-6AC0-B6DB-08EB-137AC70283E1}"/>
              </a:ext>
            </a:extLst>
          </p:cNvPr>
          <p:cNvPicPr>
            <a:picLocks noGrp="1" noChangeAspect="1"/>
          </p:cNvPicPr>
          <p:nvPr>
            <p:ph idx="1"/>
          </p:nvPr>
        </p:nvPicPr>
        <p:blipFill>
          <a:blip r:embed="rId3"/>
          <a:srcRect t="1821" b="898"/>
          <a:stretch/>
        </p:blipFill>
        <p:spPr>
          <a:xfrm>
            <a:off x="1755981" y="1203767"/>
            <a:ext cx="8680037" cy="4815616"/>
          </a:xfrm>
          <a:prstGeom prst="rect">
            <a:avLst/>
          </a:prstGeom>
        </p:spPr>
      </p:pic>
      <p:sp>
        <p:nvSpPr>
          <p:cNvPr id="6" name="Footer Placeholder 5">
            <a:extLst>
              <a:ext uri="{FF2B5EF4-FFF2-40B4-BE49-F238E27FC236}">
                <a16:creationId xmlns:a16="http://schemas.microsoft.com/office/drawing/2014/main" id="{9F49B11A-BCFD-4C7A-BF10-8CF94E8FA245}"/>
              </a:ext>
            </a:extLst>
          </p:cNvPr>
          <p:cNvSpPr>
            <a:spLocks noGrp="1"/>
          </p:cNvSpPr>
          <p:nvPr>
            <p:ph type="ftr" sz="quarter" idx="11"/>
          </p:nvPr>
        </p:nvSpPr>
        <p:spPr/>
        <p:txBody>
          <a:bodyPr/>
          <a:lstStyle/>
          <a:p>
            <a:r>
              <a:rPr lang="en-GB"/>
              <a:t>Copyright © 2025 AQA and its licensors. All rights reserved.</a:t>
            </a:r>
          </a:p>
        </p:txBody>
      </p:sp>
      <p:sp>
        <p:nvSpPr>
          <p:cNvPr id="7" name="Slide Number Placeholder 6">
            <a:extLst>
              <a:ext uri="{FF2B5EF4-FFF2-40B4-BE49-F238E27FC236}">
                <a16:creationId xmlns:a16="http://schemas.microsoft.com/office/drawing/2014/main" id="{4BFD1059-E146-8ECB-02E8-744E07E2C7B6}"/>
              </a:ext>
            </a:extLst>
          </p:cNvPr>
          <p:cNvSpPr>
            <a:spLocks noGrp="1"/>
          </p:cNvSpPr>
          <p:nvPr>
            <p:ph type="sldNum" sz="quarter" idx="12"/>
          </p:nvPr>
        </p:nvSpPr>
        <p:spPr/>
        <p:txBody>
          <a:bodyPr/>
          <a:lstStyle/>
          <a:p>
            <a:fld id="{39C6B835-EB63-4AE7-9628-740A286606E4}" type="slidenum">
              <a:rPr lang="en-GB" smtClean="0"/>
              <a:t>42</a:t>
            </a:fld>
            <a:endParaRPr lang="en-GB"/>
          </a:p>
        </p:txBody>
      </p:sp>
    </p:spTree>
    <p:extLst>
      <p:ext uri="{BB962C8B-B14F-4D97-AF65-F5344CB8AC3E}">
        <p14:creationId xmlns:p14="http://schemas.microsoft.com/office/powerpoint/2010/main" val="3981992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dirty="0"/>
              <a:t>Centre Services – secure resources </a:t>
            </a:r>
          </a:p>
        </p:txBody>
      </p:sp>
      <p:pic>
        <p:nvPicPr>
          <p:cNvPr id="7" name="Content Placeholder 6">
            <a:extLst>
              <a:ext uri="{FF2B5EF4-FFF2-40B4-BE49-F238E27FC236}">
                <a16:creationId xmlns:a16="http://schemas.microsoft.com/office/drawing/2014/main" id="{05BF801F-C9B7-1C52-1F9E-E565C6235D0C}"/>
              </a:ext>
            </a:extLst>
          </p:cNvPr>
          <p:cNvPicPr>
            <a:picLocks noGrp="1" noChangeAspect="1"/>
          </p:cNvPicPr>
          <p:nvPr>
            <p:ph idx="1"/>
          </p:nvPr>
        </p:nvPicPr>
        <p:blipFill>
          <a:blip r:embed="rId3"/>
          <a:stretch>
            <a:fillRect/>
          </a:stretch>
        </p:blipFill>
        <p:spPr>
          <a:xfrm>
            <a:off x="2028212" y="1255917"/>
            <a:ext cx="8135576" cy="4914217"/>
          </a:xfrm>
          <a:prstGeom prst="rect">
            <a:avLst/>
          </a:prstGeom>
        </p:spPr>
      </p:pic>
      <p:sp>
        <p:nvSpPr>
          <p:cNvPr id="5" name="Footer Placeholder 4">
            <a:extLst>
              <a:ext uri="{FF2B5EF4-FFF2-40B4-BE49-F238E27FC236}">
                <a16:creationId xmlns:a16="http://schemas.microsoft.com/office/drawing/2014/main" id="{D4172DB0-E82F-F52B-4FA9-8E48C479CAC1}"/>
              </a:ext>
            </a:extLst>
          </p:cNvPr>
          <p:cNvSpPr>
            <a:spLocks noGrp="1"/>
          </p:cNvSpPr>
          <p:nvPr>
            <p:ph type="ftr" sz="quarter" idx="11"/>
          </p:nvPr>
        </p:nvSpPr>
        <p:spPr/>
        <p:txBody>
          <a:bodyPr/>
          <a:lstStyle/>
          <a:p>
            <a:r>
              <a:rPr lang="en-GB"/>
              <a:t>Copyright © 2025 AQA and its licensors. All rights reserved.</a:t>
            </a:r>
          </a:p>
        </p:txBody>
      </p:sp>
      <p:sp>
        <p:nvSpPr>
          <p:cNvPr id="6" name="Slide Number Placeholder 5">
            <a:extLst>
              <a:ext uri="{FF2B5EF4-FFF2-40B4-BE49-F238E27FC236}">
                <a16:creationId xmlns:a16="http://schemas.microsoft.com/office/drawing/2014/main" id="{D11492B0-7B4A-AF7C-6D67-F28DAB6F7462}"/>
              </a:ext>
            </a:extLst>
          </p:cNvPr>
          <p:cNvSpPr>
            <a:spLocks noGrp="1"/>
          </p:cNvSpPr>
          <p:nvPr>
            <p:ph type="sldNum" sz="quarter" idx="12"/>
          </p:nvPr>
        </p:nvSpPr>
        <p:spPr/>
        <p:txBody>
          <a:bodyPr/>
          <a:lstStyle/>
          <a:p>
            <a:fld id="{39C6B835-EB63-4AE7-9628-740A286606E4}" type="slidenum">
              <a:rPr lang="en-GB" smtClean="0"/>
              <a:t>43</a:t>
            </a:fld>
            <a:endParaRPr lang="en-GB"/>
          </a:p>
        </p:txBody>
      </p:sp>
    </p:spTree>
    <p:extLst>
      <p:ext uri="{BB962C8B-B14F-4D97-AF65-F5344CB8AC3E}">
        <p14:creationId xmlns:p14="http://schemas.microsoft.com/office/powerpoint/2010/main" val="2309086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17254" y="2088140"/>
            <a:ext cx="270292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a:t>Copyright © 2025 AQA and its licensors. All rights reserved.</a:t>
            </a:r>
            <a:endParaRPr lang="en-US"/>
          </a:p>
        </p:txBody>
      </p:sp>
      <p:sp>
        <p:nvSpPr>
          <p:cNvPr id="2" name="Title 1"/>
          <p:cNvSpPr>
            <a:spLocks noGrp="1"/>
          </p:cNvSpPr>
          <p:nvPr>
            <p:ph type="title"/>
          </p:nvPr>
        </p:nvSpPr>
        <p:spPr/>
        <p:txBody>
          <a:bodyPr/>
          <a:lstStyle/>
          <a:p>
            <a:r>
              <a:rPr lang="en-GB" dirty="0"/>
              <a:t>GCSE science resources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74124">
            <a:off x="7405968" y="1219165"/>
            <a:ext cx="2104325" cy="29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47188">
            <a:off x="9070237" y="1320713"/>
            <a:ext cx="2221349" cy="314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0800" y="1461244"/>
            <a:ext cx="5176697" cy="4847481"/>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en-GB" dirty="0"/>
              <a:t>Six self-guided modular training packs – </a:t>
            </a:r>
            <a:endParaRPr lang="en-GB" sz="2000" dirty="0">
              <a:ea typeface="+mn-lt"/>
              <a:cs typeface="+mn-lt"/>
            </a:endParaRPr>
          </a:p>
          <a:p>
            <a:pPr marL="266700"/>
            <a:r>
              <a:rPr lang="en-GB" dirty="0">
                <a:solidFill>
                  <a:srgbClr val="3273AF"/>
                </a:solidFill>
                <a:ea typeface="+mn-lt"/>
                <a:cs typeface="+mn-lt"/>
                <a:hlinkClick r:id="rId6">
                  <a:extLst>
                    <a:ext uri="{A12FA001-AC4F-418D-AE19-62706E023703}">
                      <ahyp:hlinkClr xmlns:ahyp="http://schemas.microsoft.com/office/drawing/2018/hyperlinkcolor" val="tx"/>
                    </a:ext>
                  </a:extLst>
                </a:hlinkClick>
              </a:rPr>
              <a:t>AQA | GCSE | Combined Science: Trilogy | Planning resources</a:t>
            </a:r>
            <a:endParaRPr lang="en-GB" sz="2000" dirty="0">
              <a:cs typeface="Arial"/>
            </a:endParaRPr>
          </a:p>
          <a:p>
            <a:pPr marL="285750" indent="-285750">
              <a:buFont typeface="Arial" panose="020B0604020202020204" pitchFamily="34" charset="0"/>
              <a:buChar char="•"/>
            </a:pPr>
            <a:endParaRPr lang="en-GB" dirty="0">
              <a:cs typeface="Arial"/>
            </a:endParaRPr>
          </a:p>
          <a:p>
            <a:pPr marL="285750" indent="-285750">
              <a:buFont typeface="Arial" panose="020B0604020202020204" pitchFamily="34" charset="0"/>
              <a:buChar char="•"/>
            </a:pPr>
            <a:r>
              <a:rPr lang="en-GB" dirty="0"/>
              <a:t>Helping teachers to better understand the assessment requirements.</a:t>
            </a:r>
            <a:endParaRPr lang="en-US" sz="2000" dirty="0">
              <a:cs typeface="Arial"/>
            </a:endParaRPr>
          </a:p>
          <a:p>
            <a:pPr marL="285750" lvl="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ea typeface="+mn-lt"/>
                <a:cs typeface="+mn-lt"/>
              </a:rPr>
              <a:t>Each pack includes notes, ideas for group discussion, an activities booklet and handouts. They cover:</a:t>
            </a:r>
            <a:endParaRPr lang="en-GB" dirty="0">
              <a:cs typeface="Arial"/>
            </a:endParaRPr>
          </a:p>
          <a:p>
            <a:pPr marL="742950" lvl="1" indent="-285750">
              <a:buFont typeface="Arial" panose="020B0604020202020204" pitchFamily="34" charset="0"/>
              <a:buChar char="•"/>
            </a:pPr>
            <a:r>
              <a:rPr lang="en-GB" dirty="0">
                <a:ea typeface="+mn-lt"/>
                <a:cs typeface="+mn-lt"/>
              </a:rPr>
              <a:t>disciplinary language</a:t>
            </a:r>
            <a:endParaRPr lang="en-GB" sz="2000" dirty="0"/>
          </a:p>
          <a:p>
            <a:pPr marL="742950" lvl="1" indent="-285750">
              <a:buFont typeface="Arial" panose="020B0604020202020204" pitchFamily="34" charset="0"/>
              <a:buChar char="•"/>
            </a:pPr>
            <a:r>
              <a:rPr lang="en-GB" dirty="0">
                <a:ea typeface="+mn-lt"/>
                <a:cs typeface="+mn-lt"/>
              </a:rPr>
              <a:t>extended response questions</a:t>
            </a:r>
            <a:endParaRPr lang="en-GB" sz="2000" dirty="0"/>
          </a:p>
          <a:p>
            <a:pPr marL="742950" lvl="1" indent="-285750">
              <a:buFont typeface="Arial" panose="020B0604020202020204" pitchFamily="34" charset="0"/>
              <a:buChar char="•"/>
            </a:pPr>
            <a:r>
              <a:rPr lang="en-GB" dirty="0">
                <a:ea typeface="+mn-lt"/>
                <a:cs typeface="+mn-lt"/>
              </a:rPr>
              <a:t>AO2</a:t>
            </a:r>
            <a:endParaRPr lang="en-GB" sz="2000" dirty="0"/>
          </a:p>
          <a:p>
            <a:pPr marL="742950" lvl="1" indent="-285750">
              <a:buFont typeface="Arial" panose="020B0604020202020204" pitchFamily="34" charset="0"/>
              <a:buChar char="•"/>
            </a:pPr>
            <a:r>
              <a:rPr lang="en-GB" dirty="0">
                <a:ea typeface="+mn-lt"/>
                <a:cs typeface="+mn-lt"/>
              </a:rPr>
              <a:t>practical questions</a:t>
            </a:r>
            <a:endParaRPr lang="en-GB" sz="2000" dirty="0"/>
          </a:p>
          <a:p>
            <a:pPr marL="742950" lvl="1" indent="-285750">
              <a:buFont typeface="Arial" panose="020B0604020202020204" pitchFamily="34" charset="0"/>
              <a:buChar char="•"/>
            </a:pPr>
            <a:r>
              <a:rPr lang="en-GB" dirty="0">
                <a:ea typeface="+mn-lt"/>
                <a:cs typeface="+mn-lt"/>
              </a:rPr>
              <a:t>AO3</a:t>
            </a:r>
            <a:endParaRPr lang="en-GB" sz="2000" dirty="0"/>
          </a:p>
          <a:p>
            <a:pPr marL="742950" lvl="1" indent="-285750">
              <a:buFont typeface="Arial" panose="020B0604020202020204" pitchFamily="34" charset="0"/>
              <a:buChar char="•"/>
            </a:pPr>
            <a:r>
              <a:rPr lang="en-GB" dirty="0">
                <a:ea typeface="+mn-lt"/>
                <a:cs typeface="+mn-lt"/>
              </a:rPr>
              <a:t>maths in science.</a:t>
            </a:r>
            <a:endParaRPr lang="en-GB" sz="2000" dirty="0"/>
          </a:p>
          <a:p>
            <a:pPr marL="285750" indent="-285750">
              <a:buFont typeface="Arial" panose="020B0604020202020204" pitchFamily="34" charset="0"/>
              <a:buChar char="•"/>
            </a:pPr>
            <a:endParaRPr lang="en-GB" dirty="0">
              <a:cs typeface="Arial"/>
            </a:endParaRPr>
          </a:p>
          <a:p>
            <a:endParaRPr lang="en-GB" sz="900" dirty="0">
              <a:cs typeface="Arial"/>
            </a:endParaRPr>
          </a:p>
        </p:txBody>
      </p:sp>
      <p:sp>
        <p:nvSpPr>
          <p:cNvPr id="4" name="Slide Number Placeholder 3">
            <a:extLst>
              <a:ext uri="{FF2B5EF4-FFF2-40B4-BE49-F238E27FC236}">
                <a16:creationId xmlns:a16="http://schemas.microsoft.com/office/drawing/2014/main" id="{B89A759A-8A99-B8B7-0294-5F0A8D034ECE}"/>
              </a:ext>
            </a:extLst>
          </p:cNvPr>
          <p:cNvSpPr>
            <a:spLocks noGrp="1"/>
          </p:cNvSpPr>
          <p:nvPr>
            <p:ph type="sldNum" sz="quarter" idx="12"/>
          </p:nvPr>
        </p:nvSpPr>
        <p:spPr/>
        <p:txBody>
          <a:bodyPr/>
          <a:lstStyle/>
          <a:p>
            <a:fld id="{39C6B835-EB63-4AE7-9628-740A286606E4}" type="slidenum">
              <a:rPr lang="en-GB" smtClean="0"/>
              <a:t>44</a:t>
            </a:fld>
            <a:endParaRPr lang="en-GB"/>
          </a:p>
        </p:txBody>
      </p:sp>
    </p:spTree>
    <p:extLst>
      <p:ext uri="{BB962C8B-B14F-4D97-AF65-F5344CB8AC3E}">
        <p14:creationId xmlns:p14="http://schemas.microsoft.com/office/powerpoint/2010/main" val="1938226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606BC-B10D-EE02-0B8D-7AE4004785E9}"/>
              </a:ext>
            </a:extLst>
          </p:cNvPr>
          <p:cNvSpPr>
            <a:spLocks noGrp="1"/>
          </p:cNvSpPr>
          <p:nvPr>
            <p:ph type="title"/>
          </p:nvPr>
        </p:nvSpPr>
        <p:spPr/>
        <p:txBody>
          <a:bodyPr>
            <a:normAutofit/>
          </a:bodyPr>
          <a:lstStyle/>
          <a:p>
            <a:r>
              <a:rPr lang="en-GB" sz="6000"/>
              <a:t>Get in touch</a:t>
            </a:r>
          </a:p>
        </p:txBody>
      </p:sp>
      <p:sp>
        <p:nvSpPr>
          <p:cNvPr id="3" name="Slide Number Placeholder 2">
            <a:extLst>
              <a:ext uri="{FF2B5EF4-FFF2-40B4-BE49-F238E27FC236}">
                <a16:creationId xmlns:a16="http://schemas.microsoft.com/office/drawing/2014/main" id="{7E68ADF7-3BA6-372E-ECBC-96176DCC0A6E}"/>
              </a:ext>
            </a:extLst>
          </p:cNvPr>
          <p:cNvSpPr>
            <a:spLocks noGrp="1"/>
          </p:cNvSpPr>
          <p:nvPr>
            <p:ph type="sldNum" sz="quarter" idx="11"/>
          </p:nvPr>
        </p:nvSpPr>
        <p:spPr/>
        <p:txBody>
          <a:bodyPr/>
          <a:lstStyle/>
          <a:p>
            <a:fld id="{39C6B835-EB63-4AE7-9628-740A286606E4}" type="slidenum">
              <a:rPr lang="en-GB" smtClean="0"/>
              <a:t>45</a:t>
            </a:fld>
            <a:endParaRPr lang="en-GB"/>
          </a:p>
        </p:txBody>
      </p:sp>
      <p:sp>
        <p:nvSpPr>
          <p:cNvPr id="5" name="Footer Placeholder 4">
            <a:extLst>
              <a:ext uri="{FF2B5EF4-FFF2-40B4-BE49-F238E27FC236}">
                <a16:creationId xmlns:a16="http://schemas.microsoft.com/office/drawing/2014/main" id="{A7237718-A995-E71E-A6E3-6E33091F4ED4}"/>
              </a:ext>
            </a:extLst>
          </p:cNvPr>
          <p:cNvSpPr>
            <a:spLocks noGrp="1"/>
          </p:cNvSpPr>
          <p:nvPr>
            <p:ph type="ftr" sz="quarter" idx="10"/>
          </p:nvPr>
        </p:nvSpPr>
        <p:spPr/>
        <p:txBody>
          <a:bodyPr/>
          <a:lstStyle/>
          <a:p>
            <a:r>
              <a:rPr lang="en-GB"/>
              <a:t>Copyright © 2025 AQA and its licensors. All rights reserved.</a:t>
            </a:r>
            <a:endParaRPr lang="en-GB" dirty="0"/>
          </a:p>
        </p:txBody>
      </p:sp>
      <p:sp>
        <p:nvSpPr>
          <p:cNvPr id="10" name="Text Placeholder 5">
            <a:extLst>
              <a:ext uri="{FF2B5EF4-FFF2-40B4-BE49-F238E27FC236}">
                <a16:creationId xmlns:a16="http://schemas.microsoft.com/office/drawing/2014/main" id="{077D2D20-F2EF-40EB-AB1E-81FB9ADE7801}"/>
              </a:ext>
            </a:extLst>
          </p:cNvPr>
          <p:cNvSpPr>
            <a:spLocks noGrp="1"/>
          </p:cNvSpPr>
          <p:nvPr>
            <p:ph type="body" sz="quarter" idx="14"/>
          </p:nvPr>
        </p:nvSpPr>
        <p:spPr>
          <a:xfrm>
            <a:off x="550863" y="1968500"/>
            <a:ext cx="6706464" cy="3803650"/>
          </a:xfrm>
        </p:spPr>
        <p:txBody>
          <a:bodyPr>
            <a:noAutofit/>
          </a:bodyPr>
          <a:lstStyle/>
          <a:p>
            <a:r>
              <a:rPr lang="en-GB" sz="2400" dirty="0"/>
              <a:t>Our friendly team will be happy to support you between 8am and 5pm, Monday to Friday.</a:t>
            </a:r>
            <a:endParaRPr lang="fr-fr" sz="2400" dirty="0"/>
          </a:p>
          <a:p>
            <a:r>
              <a:rPr lang="fr-fr" sz="2400" dirty="0"/>
              <a:t>Tel: </a:t>
            </a:r>
            <a:r>
              <a:rPr lang="en-GB" sz="2400" b="0" dirty="0"/>
              <a:t>01483 477 756</a:t>
            </a:r>
          </a:p>
          <a:p>
            <a:r>
              <a:rPr lang="fr-fr" sz="2400" dirty="0"/>
              <a:t>Email: </a:t>
            </a:r>
            <a:r>
              <a:rPr lang="fr-FR" sz="2400" b="0" dirty="0"/>
              <a:t>gcsescience@aqa.org.uk</a:t>
            </a:r>
          </a:p>
          <a:p>
            <a:r>
              <a:rPr lang="fr-FR" sz="2400" dirty="0"/>
              <a:t>Email: </a:t>
            </a:r>
            <a:r>
              <a:rPr lang="fr-FR" sz="2400" b="0" dirty="0"/>
              <a:t>alevelscience@aqa.org.uk</a:t>
            </a:r>
            <a:endParaRPr lang="fr-fr" sz="2400" b="0" dirty="0"/>
          </a:p>
          <a:p>
            <a:pPr>
              <a:defRPr lang="en-us"/>
            </a:pPr>
            <a:r>
              <a:rPr lang="en-gb" sz="2400" dirty="0"/>
              <a:t>X: </a:t>
            </a:r>
            <a:r>
              <a:rPr lang="en-GB" sz="2400" b="0" dirty="0"/>
              <a:t>@Science_AQA </a:t>
            </a:r>
            <a:endParaRPr lang="en-gb" sz="2400" b="0" dirty="0"/>
          </a:p>
          <a:p>
            <a:pPr>
              <a:defRPr lang="en-us"/>
            </a:pPr>
            <a:r>
              <a:rPr lang="en-gb" sz="2400" b="0" dirty="0"/>
              <a:t>aqa.org.u</a:t>
            </a:r>
            <a:r>
              <a:rPr lang="en-GB" sz="2400" b="0" dirty="0"/>
              <a:t>k</a:t>
            </a:r>
            <a:endParaRPr lang="en-gb" sz="2400" b="0" dirty="0"/>
          </a:p>
        </p:txBody>
      </p:sp>
    </p:spTree>
    <p:extLst>
      <p:ext uri="{BB962C8B-B14F-4D97-AF65-F5344CB8AC3E}">
        <p14:creationId xmlns:p14="http://schemas.microsoft.com/office/powerpoint/2010/main" val="3357697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D400-E8F4-2267-B5C6-84F37F79710A}"/>
              </a:ext>
            </a:extLst>
          </p:cNvPr>
          <p:cNvSpPr>
            <a:spLocks noGrp="1"/>
          </p:cNvSpPr>
          <p:nvPr>
            <p:ph type="title"/>
          </p:nvPr>
        </p:nvSpPr>
        <p:spPr/>
        <p:txBody>
          <a:bodyPr>
            <a:normAutofit/>
          </a:bodyPr>
          <a:lstStyle/>
          <a:p>
            <a:r>
              <a:rPr lang="en-GB" sz="6000"/>
              <a:t>Evaluation</a:t>
            </a:r>
          </a:p>
        </p:txBody>
      </p:sp>
      <p:sp>
        <p:nvSpPr>
          <p:cNvPr id="4" name="Slide Number Placeholder 3">
            <a:extLst>
              <a:ext uri="{FF2B5EF4-FFF2-40B4-BE49-F238E27FC236}">
                <a16:creationId xmlns:a16="http://schemas.microsoft.com/office/drawing/2014/main" id="{CAB732FB-E5C5-F916-8B67-E1631063C820}"/>
              </a:ext>
            </a:extLst>
          </p:cNvPr>
          <p:cNvSpPr>
            <a:spLocks noGrp="1"/>
          </p:cNvSpPr>
          <p:nvPr>
            <p:ph type="sldNum" sz="quarter" idx="12"/>
          </p:nvPr>
        </p:nvSpPr>
        <p:spPr/>
        <p:txBody>
          <a:bodyPr/>
          <a:lstStyle/>
          <a:p>
            <a:fld id="{39C6B835-EB63-4AE7-9628-740A286606E4}" type="slidenum">
              <a:rPr lang="en-GB" dirty="0" smtClean="0"/>
              <a:t>46</a:t>
            </a:fld>
            <a:endParaRPr lang="en-GB"/>
          </a:p>
        </p:txBody>
      </p:sp>
      <p:sp>
        <p:nvSpPr>
          <p:cNvPr id="7" name="Content Placeholder 6">
            <a:extLst>
              <a:ext uri="{FF2B5EF4-FFF2-40B4-BE49-F238E27FC236}">
                <a16:creationId xmlns:a16="http://schemas.microsoft.com/office/drawing/2014/main" id="{F4742D83-95C6-6A11-ACE5-FF10A14374E5}"/>
              </a:ext>
            </a:extLst>
          </p:cNvPr>
          <p:cNvSpPr>
            <a:spLocks noGrp="1"/>
          </p:cNvSpPr>
          <p:nvPr>
            <p:ph idx="1"/>
          </p:nvPr>
        </p:nvSpPr>
        <p:spPr>
          <a:xfrm>
            <a:off x="550864" y="1962867"/>
            <a:ext cx="4728502" cy="3809283"/>
          </a:xfrm>
        </p:spPr>
        <p:txBody>
          <a:bodyPr vert="horz" lIns="0" tIns="0" rIns="0" bIns="0" rtlCol="0" anchor="t">
            <a:normAutofit/>
          </a:bodyPr>
          <a:lstStyle/>
          <a:p>
            <a:r>
              <a:rPr lang="en-GB" sz="3600" dirty="0">
                <a:solidFill>
                  <a:srgbClr val="FFFFFF"/>
                </a:solidFill>
                <a:latin typeface="Source Sans Pro" panose="020B0503030403020204" pitchFamily="34" charset="0"/>
              </a:rPr>
              <a:t>W</a:t>
            </a:r>
            <a:r>
              <a:rPr lang="en-GB" sz="3600" b="1" i="0" u="none" strike="noStrike" dirty="0">
                <a:solidFill>
                  <a:srgbClr val="FFFFFF"/>
                </a:solidFill>
                <a:effectLst/>
                <a:latin typeface="Source Sans Pro" panose="020B0503030403020204" pitchFamily="34" charset="0"/>
              </a:rPr>
              <a:t>e kindly ask you to </a:t>
            </a:r>
            <a:r>
              <a:rPr lang="en-GB" sz="3600" i="0" dirty="0">
                <a:solidFill>
                  <a:srgbClr val="000000"/>
                </a:solidFill>
                <a:effectLst/>
                <a:latin typeface="Source Sans Pro" panose="020B0503030403020204" pitchFamily="34" charset="0"/>
              </a:rPr>
              <a:t>​</a:t>
            </a:r>
            <a:r>
              <a:rPr lang="en-GB" sz="3600" dirty="0">
                <a:latin typeface="Source Sans Pro" panose="020B0503030403020204" pitchFamily="34" charset="0"/>
              </a:rPr>
              <a:t>s</a:t>
            </a:r>
            <a:r>
              <a:rPr lang="en-GB" sz="3600" dirty="0"/>
              <a:t>can the QR code and complete the questions</a:t>
            </a:r>
          </a:p>
          <a:p>
            <a:endParaRPr lang="en-GB" sz="3600" dirty="0"/>
          </a:p>
          <a:p>
            <a:endParaRPr lang="en-GB" sz="3600" dirty="0">
              <a:ea typeface="Source Sans Pro"/>
            </a:endParaRPr>
          </a:p>
        </p:txBody>
      </p:sp>
      <p:sp>
        <p:nvSpPr>
          <p:cNvPr id="5" name="Footer Placeholder 4">
            <a:extLst>
              <a:ext uri="{FF2B5EF4-FFF2-40B4-BE49-F238E27FC236}">
                <a16:creationId xmlns:a16="http://schemas.microsoft.com/office/drawing/2014/main" id="{2338FF3A-F3F3-2341-C888-B04D46555334}"/>
              </a:ext>
            </a:extLst>
          </p:cNvPr>
          <p:cNvSpPr>
            <a:spLocks noGrp="1"/>
          </p:cNvSpPr>
          <p:nvPr>
            <p:ph type="ftr" sz="quarter" idx="11"/>
          </p:nvPr>
        </p:nvSpPr>
        <p:spPr/>
        <p:txBody>
          <a:bodyPr/>
          <a:lstStyle/>
          <a:p>
            <a:r>
              <a:rPr lang="en-GB"/>
              <a:t>Copyright © 2025 AQA and its licensors. All rights reserved.</a:t>
            </a:r>
            <a:endParaRPr lang="en-GB" dirty="0"/>
          </a:p>
        </p:txBody>
      </p:sp>
      <p:pic>
        <p:nvPicPr>
          <p:cNvPr id="8" name="Picture 7" descr="A qr code on a purple and blue background&#10;&#10;Description automatically generated">
            <a:extLst>
              <a:ext uri="{FF2B5EF4-FFF2-40B4-BE49-F238E27FC236}">
                <a16:creationId xmlns:a16="http://schemas.microsoft.com/office/drawing/2014/main" id="{F255D192-756D-CEDB-6A76-13745932891B}"/>
              </a:ext>
            </a:extLst>
          </p:cNvPr>
          <p:cNvPicPr>
            <a:picLocks noChangeAspect="1"/>
          </p:cNvPicPr>
          <p:nvPr/>
        </p:nvPicPr>
        <p:blipFill>
          <a:blip r:embed="rId3"/>
          <a:stretch>
            <a:fillRect/>
          </a:stretch>
        </p:blipFill>
        <p:spPr>
          <a:xfrm>
            <a:off x="6374576" y="607534"/>
            <a:ext cx="5562600" cy="5562600"/>
          </a:xfrm>
          <a:prstGeom prst="rect">
            <a:avLst/>
          </a:prstGeom>
        </p:spPr>
      </p:pic>
    </p:spTree>
    <p:extLst>
      <p:ext uri="{BB962C8B-B14F-4D97-AF65-F5344CB8AC3E}">
        <p14:creationId xmlns:p14="http://schemas.microsoft.com/office/powerpoint/2010/main" val="1631729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D8578C-2620-B910-15DB-2A51677D24DA}"/>
              </a:ext>
            </a:extLst>
          </p:cNvPr>
          <p:cNvSpPr>
            <a:spLocks noGrp="1"/>
          </p:cNvSpPr>
          <p:nvPr>
            <p:ph type="sldNum" sz="quarter" idx="11"/>
          </p:nvPr>
        </p:nvSpPr>
        <p:spPr/>
        <p:txBody>
          <a:bodyPr/>
          <a:lstStyle/>
          <a:p>
            <a:fld id="{39C6B835-EB63-4AE7-9628-740A286606E4}" type="slidenum">
              <a:rPr lang="en-GB" smtClean="0"/>
              <a:pPr/>
              <a:t>47</a:t>
            </a:fld>
            <a:endParaRPr lang="en-GB"/>
          </a:p>
        </p:txBody>
      </p:sp>
    </p:spTree>
    <p:extLst>
      <p:ext uri="{BB962C8B-B14F-4D97-AF65-F5344CB8AC3E}">
        <p14:creationId xmlns:p14="http://schemas.microsoft.com/office/powerpoint/2010/main" val="15851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4" y="549274"/>
            <a:ext cx="10909616" cy="5222875"/>
          </a:xfrm>
        </p:spPr>
        <p:txBody>
          <a:bodyPr/>
          <a:lstStyle/>
          <a:p>
            <a:r>
              <a:rPr lang="en-GB" dirty="0"/>
              <a:t>Discussion point: What is a specification used for?</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5</a:t>
            </a:fld>
            <a:endParaRPr lang="en-GB"/>
          </a:p>
        </p:txBody>
      </p:sp>
      <p:sp>
        <p:nvSpPr>
          <p:cNvPr id="4" name="Footer Placeholder 3">
            <a:extLst>
              <a:ext uri="{FF2B5EF4-FFF2-40B4-BE49-F238E27FC236}">
                <a16:creationId xmlns:a16="http://schemas.microsoft.com/office/drawing/2014/main" id="{66C08E68-666F-27FC-1F50-F60DE1CB6A5A}"/>
              </a:ext>
            </a:extLst>
          </p:cNvPr>
          <p:cNvSpPr>
            <a:spLocks noGrp="1"/>
          </p:cNvSpPr>
          <p:nvPr>
            <p:ph type="ftr" sz="quarter" idx="11"/>
          </p:nvPr>
        </p:nvSpPr>
        <p:spPr/>
        <p:txBody>
          <a:bodyPr/>
          <a:lstStyle/>
          <a:p>
            <a:r>
              <a:rPr lang="en-GB"/>
              <a:t>Copyright © 2025 AQA and its licensors. All rights reserved.</a:t>
            </a:r>
          </a:p>
        </p:txBody>
      </p:sp>
      <p:pic>
        <p:nvPicPr>
          <p:cNvPr id="5" name="Picture 4">
            <a:extLst>
              <a:ext uri="{FF2B5EF4-FFF2-40B4-BE49-F238E27FC236}">
                <a16:creationId xmlns:a16="http://schemas.microsoft.com/office/drawing/2014/main" id="{8E082F5C-9F8E-845D-9CBF-69A137D3DB85}"/>
              </a:ext>
            </a:extLst>
          </p:cNvPr>
          <p:cNvPicPr>
            <a:picLocks noChangeAspect="1"/>
          </p:cNvPicPr>
          <p:nvPr/>
        </p:nvPicPr>
        <p:blipFill>
          <a:blip r:embed="rId3"/>
          <a:srcRect t="939" b="982"/>
          <a:stretch/>
        </p:blipFill>
        <p:spPr>
          <a:xfrm>
            <a:off x="2594862" y="1226299"/>
            <a:ext cx="6999990" cy="4818901"/>
          </a:xfrm>
          <a:prstGeom prst="rect">
            <a:avLst/>
          </a:prstGeom>
        </p:spPr>
      </p:pic>
      <p:sp>
        <p:nvSpPr>
          <p:cNvPr id="9" name="Rectangle 8">
            <a:extLst>
              <a:ext uri="{FF2B5EF4-FFF2-40B4-BE49-F238E27FC236}">
                <a16:creationId xmlns:a16="http://schemas.microsoft.com/office/drawing/2014/main" id="{B8E86956-575A-7A7E-799C-6D44A5C0B635}"/>
              </a:ext>
            </a:extLst>
          </p:cNvPr>
          <p:cNvSpPr/>
          <p:nvPr/>
        </p:nvSpPr>
        <p:spPr>
          <a:xfrm>
            <a:off x="2330448" y="2841397"/>
            <a:ext cx="2897471" cy="213358"/>
          </a:xfrm>
          <a:prstGeom prst="rect">
            <a:avLst/>
          </a:prstGeom>
          <a:solidFill>
            <a:srgbClr val="00B050">
              <a:alpha val="2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7F4B1BC-6C97-ABCD-934D-907294CCA722}"/>
              </a:ext>
            </a:extLst>
          </p:cNvPr>
          <p:cNvSpPr/>
          <p:nvPr/>
        </p:nvSpPr>
        <p:spPr>
          <a:xfrm>
            <a:off x="2330448" y="3093111"/>
            <a:ext cx="2897471" cy="3215615"/>
          </a:xfrm>
          <a:prstGeom prst="rect">
            <a:avLst/>
          </a:prstGeom>
          <a:solidFill>
            <a:srgbClr val="00B0F0">
              <a:alpha val="2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ontent Placeholder 10">
            <a:extLst>
              <a:ext uri="{FF2B5EF4-FFF2-40B4-BE49-F238E27FC236}">
                <a16:creationId xmlns:a16="http://schemas.microsoft.com/office/drawing/2014/main" id="{AD71287B-965A-04C7-CC01-8360268D3B04}"/>
              </a:ext>
            </a:extLst>
          </p:cNvPr>
          <p:cNvSpPr>
            <a:spLocks noGrp="1"/>
          </p:cNvSpPr>
          <p:nvPr>
            <p:ph idx="1"/>
          </p:nvPr>
        </p:nvSpPr>
        <p:spPr>
          <a:xfrm>
            <a:off x="6258831" y="1241259"/>
            <a:ext cx="2777153" cy="402447"/>
          </a:xfrm>
          <a:prstGeom prst="rect">
            <a:avLst/>
          </a:prstGeom>
          <a:solidFill>
            <a:srgbClr val="00B0F0">
              <a:alpha val="2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dirty="0"/>
          </a:p>
        </p:txBody>
      </p:sp>
      <p:sp>
        <p:nvSpPr>
          <p:cNvPr id="12" name="Rectangle 11">
            <a:extLst>
              <a:ext uri="{FF2B5EF4-FFF2-40B4-BE49-F238E27FC236}">
                <a16:creationId xmlns:a16="http://schemas.microsoft.com/office/drawing/2014/main" id="{6B6B6ABC-EDB1-837F-98DD-1CE261F28D87}"/>
              </a:ext>
            </a:extLst>
          </p:cNvPr>
          <p:cNvSpPr/>
          <p:nvPr/>
        </p:nvSpPr>
        <p:spPr>
          <a:xfrm>
            <a:off x="6258832" y="3161126"/>
            <a:ext cx="2802618" cy="194695"/>
          </a:xfrm>
          <a:prstGeom prst="rect">
            <a:avLst/>
          </a:prstGeom>
          <a:solidFill>
            <a:schemeClr val="accent4">
              <a:alpha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DA8AF04-C989-AA3B-213E-92A554D0571D}"/>
              </a:ext>
            </a:extLst>
          </p:cNvPr>
          <p:cNvSpPr/>
          <p:nvPr/>
        </p:nvSpPr>
        <p:spPr>
          <a:xfrm>
            <a:off x="6258832" y="3421181"/>
            <a:ext cx="2802618" cy="376647"/>
          </a:xfrm>
          <a:prstGeom prst="rect">
            <a:avLst/>
          </a:prstGeom>
          <a:solidFill>
            <a:schemeClr val="accent5">
              <a:alpha val="2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9CDCF79-7CB0-DC4E-ECA1-50CF1ED21A6F}"/>
              </a:ext>
            </a:extLst>
          </p:cNvPr>
          <p:cNvSpPr/>
          <p:nvPr/>
        </p:nvSpPr>
        <p:spPr>
          <a:xfrm>
            <a:off x="6258831" y="1641475"/>
            <a:ext cx="2777153" cy="506595"/>
          </a:xfrm>
          <a:prstGeom prst="rect">
            <a:avLst/>
          </a:prstGeom>
          <a:solidFill>
            <a:srgbClr val="F5D0C5">
              <a:alpha val="4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675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build="p"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3" y="549275"/>
            <a:ext cx="11090275" cy="1128696"/>
          </a:xfrm>
        </p:spPr>
        <p:txBody>
          <a:bodyPr anchor="t">
            <a:normAutofit/>
          </a:bodyPr>
          <a:lstStyle/>
          <a:p>
            <a:r>
              <a:rPr lang="en-GB" dirty="0"/>
              <a:t>Working scientifically</a:t>
            </a: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a:xfrm>
            <a:off x="1776799" y="6170134"/>
            <a:ext cx="7243376" cy="365125"/>
          </a:xfrm>
        </p:spPr>
        <p:txBody>
          <a:bodyPr anchor="b">
            <a:normAutofit/>
          </a:bodyPr>
          <a:lstStyle/>
          <a:p>
            <a:pPr>
              <a:spcAft>
                <a:spcPts val="600"/>
              </a:spcAft>
            </a:pPr>
            <a:r>
              <a:rPr lang="en-GB"/>
              <a:t>Copyright © 2025 AQA and its licensors. All rights reserved.</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a:xfrm>
            <a:off x="10784264" y="6170134"/>
            <a:ext cx="856874" cy="365125"/>
          </a:xfrm>
        </p:spPr>
        <p:txBody>
          <a:bodyPr anchor="b">
            <a:normAutofit/>
          </a:bodyPr>
          <a:lstStyle/>
          <a:p>
            <a:pPr>
              <a:spcAft>
                <a:spcPts val="600"/>
              </a:spcAft>
            </a:pPr>
            <a:fld id="{39C6B835-EB63-4AE7-9628-740A286606E4}" type="slidenum">
              <a:rPr lang="en-GB" smtClean="0"/>
              <a:pPr>
                <a:spcAft>
                  <a:spcPts val="600"/>
                </a:spcAft>
              </a:pPr>
              <a:t>6</a:t>
            </a:fld>
            <a:endParaRPr lang="en-GB"/>
          </a:p>
        </p:txBody>
      </p:sp>
      <p:sp>
        <p:nvSpPr>
          <p:cNvPr id="3" name="Content Placeholder 2">
            <a:extLst>
              <a:ext uri="{FF2B5EF4-FFF2-40B4-BE49-F238E27FC236}">
                <a16:creationId xmlns:a16="http://schemas.microsoft.com/office/drawing/2014/main" id="{31298CF6-63AC-8EB7-3B17-7219DBDD0BCC}"/>
              </a:ext>
            </a:extLst>
          </p:cNvPr>
          <p:cNvSpPr>
            <a:spLocks noGrp="1"/>
          </p:cNvSpPr>
          <p:nvPr>
            <p:ph idx="14"/>
          </p:nvPr>
        </p:nvSpPr>
        <p:spPr>
          <a:xfrm>
            <a:off x="550862" y="1523516"/>
            <a:ext cx="8851704" cy="1048116"/>
          </a:xfrm>
        </p:spPr>
        <p:txBody>
          <a:bodyPr>
            <a:normAutofit/>
          </a:bodyPr>
          <a:lstStyle/>
          <a:p>
            <a:r>
              <a:rPr lang="en-GB" sz="2400" dirty="0">
                <a:solidFill>
                  <a:schemeClr val="tx1"/>
                </a:solidFill>
              </a:rPr>
              <a:t>Four sections:</a:t>
            </a:r>
          </a:p>
        </p:txBody>
      </p:sp>
      <p:pic>
        <p:nvPicPr>
          <p:cNvPr id="6" name="Picture 5">
            <a:extLst>
              <a:ext uri="{FF2B5EF4-FFF2-40B4-BE49-F238E27FC236}">
                <a16:creationId xmlns:a16="http://schemas.microsoft.com/office/drawing/2014/main" id="{B642DEBD-980E-5F09-F1B4-F8EF7D19CEA7}"/>
              </a:ext>
            </a:extLst>
          </p:cNvPr>
          <p:cNvPicPr>
            <a:picLocks noChangeAspect="1"/>
          </p:cNvPicPr>
          <p:nvPr/>
        </p:nvPicPr>
        <p:blipFill>
          <a:blip r:embed="rId3"/>
          <a:stretch>
            <a:fillRect/>
          </a:stretch>
        </p:blipFill>
        <p:spPr>
          <a:xfrm>
            <a:off x="502779" y="2064483"/>
            <a:ext cx="5563376" cy="2124371"/>
          </a:xfrm>
          <a:prstGeom prst="rect">
            <a:avLst/>
          </a:prstGeom>
        </p:spPr>
      </p:pic>
      <p:pic>
        <p:nvPicPr>
          <p:cNvPr id="9" name="Picture 8">
            <a:extLst>
              <a:ext uri="{FF2B5EF4-FFF2-40B4-BE49-F238E27FC236}">
                <a16:creationId xmlns:a16="http://schemas.microsoft.com/office/drawing/2014/main" id="{DDD39252-86C0-622B-7B9B-8EBA058715D4}"/>
              </a:ext>
            </a:extLst>
          </p:cNvPr>
          <p:cNvPicPr>
            <a:picLocks noChangeAspect="1"/>
          </p:cNvPicPr>
          <p:nvPr/>
        </p:nvPicPr>
        <p:blipFill>
          <a:blip r:embed="rId4"/>
          <a:stretch>
            <a:fillRect/>
          </a:stretch>
        </p:blipFill>
        <p:spPr>
          <a:xfrm>
            <a:off x="502779" y="4321730"/>
            <a:ext cx="5563376" cy="1152686"/>
          </a:xfrm>
          <a:prstGeom prst="rect">
            <a:avLst/>
          </a:prstGeom>
        </p:spPr>
      </p:pic>
      <p:pic>
        <p:nvPicPr>
          <p:cNvPr id="10" name="Content Placeholder 8">
            <a:extLst>
              <a:ext uri="{FF2B5EF4-FFF2-40B4-BE49-F238E27FC236}">
                <a16:creationId xmlns:a16="http://schemas.microsoft.com/office/drawing/2014/main" id="{3D9B3D74-31BA-DA9B-06CB-1593B8D4757F}"/>
              </a:ext>
            </a:extLst>
          </p:cNvPr>
          <p:cNvPicPr>
            <a:picLocks noGrp="1" noChangeAspect="1"/>
          </p:cNvPicPr>
          <p:nvPr>
            <p:ph idx="1"/>
          </p:nvPr>
        </p:nvPicPr>
        <p:blipFill>
          <a:blip r:embed="rId5"/>
          <a:stretch>
            <a:fillRect/>
          </a:stretch>
        </p:blipFill>
        <p:spPr>
          <a:xfrm>
            <a:off x="6262302" y="4183994"/>
            <a:ext cx="5515745" cy="1886213"/>
          </a:xfrm>
          <a:prstGeom prst="rect">
            <a:avLst/>
          </a:prstGeom>
        </p:spPr>
      </p:pic>
      <p:pic>
        <p:nvPicPr>
          <p:cNvPr id="12" name="Picture 11">
            <a:extLst>
              <a:ext uri="{FF2B5EF4-FFF2-40B4-BE49-F238E27FC236}">
                <a16:creationId xmlns:a16="http://schemas.microsoft.com/office/drawing/2014/main" id="{ED9F928D-8FC3-040F-C6BE-D2E600EFB270}"/>
              </a:ext>
            </a:extLst>
          </p:cNvPr>
          <p:cNvPicPr>
            <a:picLocks noChangeAspect="1"/>
          </p:cNvPicPr>
          <p:nvPr/>
        </p:nvPicPr>
        <p:blipFill>
          <a:blip r:embed="rId6"/>
          <a:stretch>
            <a:fillRect/>
          </a:stretch>
        </p:blipFill>
        <p:spPr>
          <a:xfrm>
            <a:off x="6262302" y="2787038"/>
            <a:ext cx="5426919" cy="1279856"/>
          </a:xfrm>
          <a:prstGeom prst="rect">
            <a:avLst/>
          </a:prstGeom>
        </p:spPr>
      </p:pic>
      <p:pic>
        <p:nvPicPr>
          <p:cNvPr id="13" name="Picture 12">
            <a:extLst>
              <a:ext uri="{FF2B5EF4-FFF2-40B4-BE49-F238E27FC236}">
                <a16:creationId xmlns:a16="http://schemas.microsoft.com/office/drawing/2014/main" id="{AD0A3F0A-82BC-C70F-468C-D3D463422BC7}"/>
              </a:ext>
            </a:extLst>
          </p:cNvPr>
          <p:cNvPicPr>
            <a:picLocks noChangeAspect="1"/>
          </p:cNvPicPr>
          <p:nvPr/>
        </p:nvPicPr>
        <p:blipFill>
          <a:blip r:embed="rId7"/>
          <a:stretch>
            <a:fillRect/>
          </a:stretch>
        </p:blipFill>
        <p:spPr>
          <a:xfrm>
            <a:off x="6262302" y="2060253"/>
            <a:ext cx="3953427" cy="609685"/>
          </a:xfrm>
          <a:prstGeom prst="rect">
            <a:avLst/>
          </a:prstGeom>
        </p:spPr>
      </p:pic>
    </p:spTree>
    <p:extLst>
      <p:ext uri="{BB962C8B-B14F-4D97-AF65-F5344CB8AC3E}">
        <p14:creationId xmlns:p14="http://schemas.microsoft.com/office/powerpoint/2010/main" val="33793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a:normAutofit/>
          </a:bodyPr>
          <a:lstStyle/>
          <a:p>
            <a:r>
              <a:rPr lang="en-GB" sz="2400" dirty="0">
                <a:solidFill>
                  <a:schemeClr val="tx1"/>
                </a:solidFill>
              </a:rPr>
              <a:t>Discussion point:</a:t>
            </a:r>
            <a:endParaRPr lang="en-GB" b="0" dirty="0">
              <a:solidFill>
                <a:schemeClr val="tx1"/>
              </a:solidFill>
            </a:endParaRPr>
          </a:p>
          <a:p>
            <a:pPr marL="342900" indent="-342900">
              <a:buFont typeface="Arial" panose="020B0604020202020204" pitchFamily="34" charset="0"/>
              <a:buChar char="•"/>
            </a:pPr>
            <a:r>
              <a:rPr lang="en-GB" sz="2400" b="0" dirty="0">
                <a:solidFill>
                  <a:schemeClr val="tx1"/>
                </a:solidFill>
              </a:rPr>
              <a:t>Example 1 (page 9)</a:t>
            </a:r>
            <a:endParaRPr lang="en-GB" sz="2400" dirty="0">
              <a:solidFill>
                <a:schemeClr val="tx1"/>
              </a:solidFill>
            </a:endParaRPr>
          </a:p>
          <a:p>
            <a:pPr marL="342900" indent="-342900">
              <a:buFont typeface="Arial" panose="020B0604020202020204" pitchFamily="34" charset="0"/>
              <a:buChar char="•"/>
            </a:pPr>
            <a:r>
              <a:rPr lang="en-GB" sz="2400" b="0" dirty="0">
                <a:solidFill>
                  <a:schemeClr val="tx1"/>
                </a:solidFill>
              </a:rPr>
              <a:t>Can you identify the working scientifically (WS) areas in the question items?</a:t>
            </a:r>
            <a:endParaRPr lang="en-GB" sz="2400" dirty="0">
              <a:solidFill>
                <a:schemeClr val="tx1"/>
              </a:solidFill>
            </a:endParaRPr>
          </a:p>
          <a:p>
            <a:endParaRPr lang="en-GB" b="0" dirty="0">
              <a:solidFill>
                <a:schemeClr val="tx1"/>
              </a:solidFill>
            </a:endParaRPr>
          </a:p>
          <a:p>
            <a:endParaRPr lang="en-GB" sz="1800" dirty="0">
              <a:solidFill>
                <a:schemeClr val="tx1"/>
              </a:solidFill>
            </a:endParaRP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nchor="b">
            <a:normAutofit/>
          </a:bodyPr>
          <a:lstStyle/>
          <a:p>
            <a:pPr>
              <a:spcAft>
                <a:spcPts val="600"/>
              </a:spcAft>
            </a:pPr>
            <a:r>
              <a:rPr lang="en-GB"/>
              <a:t>Copyright © 2025 AQA and its licensors. All rights reserved.</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nchor="b">
            <a:normAutofit/>
          </a:bodyPr>
          <a:lstStyle/>
          <a:p>
            <a:pPr>
              <a:spcAft>
                <a:spcPts val="600"/>
              </a:spcAft>
            </a:pPr>
            <a:fld id="{39C6B835-EB63-4AE7-9628-740A286606E4}" type="slidenum">
              <a:rPr lang="en-GB" smtClean="0"/>
              <a:pPr>
                <a:spcAft>
                  <a:spcPts val="600"/>
                </a:spcAft>
              </a:pPr>
              <a:t>7</a:t>
            </a:fld>
            <a:endParaRPr lang="en-GB"/>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nchor="t">
            <a:normAutofit/>
          </a:bodyPr>
          <a:lstStyle/>
          <a:p>
            <a:r>
              <a:rPr lang="en-GB" dirty="0"/>
              <a:t>Working scientifically</a:t>
            </a:r>
          </a:p>
        </p:txBody>
      </p:sp>
    </p:spTree>
    <p:extLst>
      <p:ext uri="{BB962C8B-B14F-4D97-AF65-F5344CB8AC3E}">
        <p14:creationId xmlns:p14="http://schemas.microsoft.com/office/powerpoint/2010/main" val="59397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4" y="549274"/>
            <a:ext cx="2609779" cy="5222875"/>
          </a:xfrm>
        </p:spPr>
        <p:txBody>
          <a:bodyPr/>
          <a:lstStyle/>
          <a:p>
            <a:r>
              <a:rPr lang="en-GB" dirty="0"/>
              <a:t>Assessment of maths skills</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8</a:t>
            </a:fld>
            <a:endParaRPr lang="en-GB"/>
          </a:p>
        </p:txBody>
      </p:sp>
      <p:sp>
        <p:nvSpPr>
          <p:cNvPr id="4" name="Footer Placeholder 3">
            <a:extLst>
              <a:ext uri="{FF2B5EF4-FFF2-40B4-BE49-F238E27FC236}">
                <a16:creationId xmlns:a16="http://schemas.microsoft.com/office/drawing/2014/main" id="{66C08E68-666F-27FC-1F50-F60DE1CB6A5A}"/>
              </a:ext>
            </a:extLst>
          </p:cNvPr>
          <p:cNvSpPr>
            <a:spLocks noGrp="1"/>
          </p:cNvSpPr>
          <p:nvPr>
            <p:ph type="ftr" sz="quarter" idx="11"/>
          </p:nvPr>
        </p:nvSpPr>
        <p:spPr/>
        <p:txBody>
          <a:bodyPr/>
          <a:lstStyle/>
          <a:p>
            <a:r>
              <a:rPr lang="en-GB"/>
              <a:t>Copyright © 2025 AQA and its licensors. All rights reserved.</a:t>
            </a:r>
          </a:p>
        </p:txBody>
      </p:sp>
      <p:pic>
        <p:nvPicPr>
          <p:cNvPr id="3" name="Picture 2">
            <a:extLst>
              <a:ext uri="{FF2B5EF4-FFF2-40B4-BE49-F238E27FC236}">
                <a16:creationId xmlns:a16="http://schemas.microsoft.com/office/drawing/2014/main" id="{A9318032-31C4-532D-A561-ADDFDC49961A}"/>
              </a:ext>
            </a:extLst>
          </p:cNvPr>
          <p:cNvPicPr>
            <a:picLocks noChangeAspect="1"/>
          </p:cNvPicPr>
          <p:nvPr/>
        </p:nvPicPr>
        <p:blipFill>
          <a:blip r:embed="rId3"/>
          <a:srcRect t="1760"/>
          <a:stretch/>
        </p:blipFill>
        <p:spPr>
          <a:xfrm>
            <a:off x="3160643" y="549274"/>
            <a:ext cx="8562353" cy="5483044"/>
          </a:xfrm>
          <a:prstGeom prst="rect">
            <a:avLst/>
          </a:prstGeom>
        </p:spPr>
      </p:pic>
    </p:spTree>
    <p:extLst>
      <p:ext uri="{BB962C8B-B14F-4D97-AF65-F5344CB8AC3E}">
        <p14:creationId xmlns:p14="http://schemas.microsoft.com/office/powerpoint/2010/main" val="3593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4" y="549274"/>
            <a:ext cx="2609779" cy="5222875"/>
          </a:xfrm>
        </p:spPr>
        <p:txBody>
          <a:bodyPr/>
          <a:lstStyle/>
          <a:p>
            <a:r>
              <a:rPr lang="en-GB" dirty="0"/>
              <a:t>Assessment of practical skills</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9</a:t>
            </a:fld>
            <a:endParaRPr lang="en-GB"/>
          </a:p>
        </p:txBody>
      </p:sp>
      <p:sp>
        <p:nvSpPr>
          <p:cNvPr id="4" name="Footer Placeholder 3">
            <a:extLst>
              <a:ext uri="{FF2B5EF4-FFF2-40B4-BE49-F238E27FC236}">
                <a16:creationId xmlns:a16="http://schemas.microsoft.com/office/drawing/2014/main" id="{66C08E68-666F-27FC-1F50-F60DE1CB6A5A}"/>
              </a:ext>
            </a:extLst>
          </p:cNvPr>
          <p:cNvSpPr>
            <a:spLocks noGrp="1"/>
          </p:cNvSpPr>
          <p:nvPr>
            <p:ph type="ftr" sz="quarter" idx="11"/>
          </p:nvPr>
        </p:nvSpPr>
        <p:spPr/>
        <p:txBody>
          <a:bodyPr/>
          <a:lstStyle/>
          <a:p>
            <a:r>
              <a:rPr lang="en-GB"/>
              <a:t>Copyright © 2025 AQA and its licensors. All rights reserved.</a:t>
            </a:r>
          </a:p>
        </p:txBody>
      </p:sp>
      <p:pic>
        <p:nvPicPr>
          <p:cNvPr id="5" name="Content Placeholder 10">
            <a:extLst>
              <a:ext uri="{FF2B5EF4-FFF2-40B4-BE49-F238E27FC236}">
                <a16:creationId xmlns:a16="http://schemas.microsoft.com/office/drawing/2014/main" id="{975CDF0F-24CF-646F-E12B-24DDF68F1B75}"/>
              </a:ext>
            </a:extLst>
          </p:cNvPr>
          <p:cNvPicPr>
            <a:picLocks noChangeAspect="1"/>
          </p:cNvPicPr>
          <p:nvPr/>
        </p:nvPicPr>
        <p:blipFill>
          <a:blip r:embed="rId3"/>
          <a:srcRect t="1525"/>
          <a:stretch/>
        </p:blipFill>
        <p:spPr>
          <a:xfrm>
            <a:off x="3160643" y="549274"/>
            <a:ext cx="8588884" cy="5535134"/>
          </a:xfrm>
          <a:prstGeom prst="rect">
            <a:avLst/>
          </a:prstGeom>
        </p:spPr>
      </p:pic>
    </p:spTree>
    <p:extLst>
      <p:ext uri="{BB962C8B-B14F-4D97-AF65-F5344CB8AC3E}">
        <p14:creationId xmlns:p14="http://schemas.microsoft.com/office/powerpoint/2010/main" val="3229159030"/>
      </p:ext>
    </p:extLst>
  </p:cSld>
  <p:clrMapOvr>
    <a:masterClrMapping/>
  </p:clrMapOvr>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Bef>
            <a:spcPts val="200"/>
          </a:spcBef>
          <a:spcAft>
            <a:spcPts val="200"/>
          </a:spcAft>
          <a:defRPr sz="1400" dirty="0" err="1" smtClean="0"/>
        </a:defPPr>
      </a:lstStyle>
    </a:txDef>
  </a:objectDefaults>
  <a:extraClrSchemeLst/>
  <a:extLst>
    <a:ext uri="{05A4C25C-085E-4340-85A3-A5531E510DB2}">
      <thm15:themeFamily xmlns:thm15="http://schemas.microsoft.com/office/thememl/2012/main" name="AQA_Corporate PPT Template_v02.pptx" id="{FA8B8D9F-4DE5-4B18-89E5-606CCF07E733}" vid="{6C41AA77-A636-4EB8-86C0-A4E237544A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EC13454D6E4C4AB77D0FBB9DF6775A" ma:contentTypeVersion="13" ma:contentTypeDescription="Create a new document." ma:contentTypeScope="" ma:versionID="d62dc3134dd08ab8a3534646f1d430a5">
  <xsd:schema xmlns:xsd="http://www.w3.org/2001/XMLSchema" xmlns:xs="http://www.w3.org/2001/XMLSchema" xmlns:p="http://schemas.microsoft.com/office/2006/metadata/properties" xmlns:ns2="263084ed-64b7-4ec8-aa62-3b60672b18a1" xmlns:ns3="6027616c-926f-4bb4-8d6f-b8a931a78d44" targetNamespace="http://schemas.microsoft.com/office/2006/metadata/properties" ma:root="true" ma:fieldsID="0f6035e12102af8dd19cc03cc6f56128" ns2:_="" ns3:_="">
    <xsd:import namespace="263084ed-64b7-4ec8-aa62-3b60672b18a1"/>
    <xsd:import namespace="6027616c-926f-4bb4-8d6f-b8a931a78d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Briefupdateonfoldercontent"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Suitableforautumn2024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084ed-64b7-4ec8-aa62-3b60672b18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Briefupdateonfoldercontent" ma:index="12" nillable="true" ma:displayName="Brief update on folder content" ma:description="Suitable for autumn 2024 offer" ma:format="Dropdown" ma:internalName="Briefupdateonfoldercontent">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37d0e10-b593-4b08-babc-cd47853d0cc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Suitableforautumn2024_x003f_" ma:index="20" ma:displayName="Suitable for autumn 2024?" ma:default="0" ma:format="Dropdown" ma:internalName="Suitableforautumn2024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027616c-926f-4bb4-8d6f-b8a931a78d4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128bea3-1bb3-41e1-81ea-d4f4961dc150}" ma:internalName="TaxCatchAll" ma:showField="CatchAllData" ma:web="6027616c-926f-4bb4-8d6f-b8a931a78d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027616c-926f-4bb4-8d6f-b8a931a78d44" xsi:nil="true"/>
    <lcf76f155ced4ddcb4097134ff3c332f xmlns="263084ed-64b7-4ec8-aa62-3b60672b18a1">
      <Terms xmlns="http://schemas.microsoft.com/office/infopath/2007/PartnerControls"/>
    </lcf76f155ced4ddcb4097134ff3c332f>
    <Suitableforautumn2024_x003f_ xmlns="263084ed-64b7-4ec8-aa62-3b60672b18a1">false</Suitableforautumn2024_x003f_>
    <Briefupdateonfoldercontent xmlns="263084ed-64b7-4ec8-aa62-3b60672b18a1" xsi:nil="true"/>
  </documentManagement>
</p:properties>
</file>

<file path=customXml/itemProps1.xml><?xml version="1.0" encoding="utf-8"?>
<ds:datastoreItem xmlns:ds="http://schemas.openxmlformats.org/officeDocument/2006/customXml" ds:itemID="{3635CB72-D498-4B7A-8737-0C84F74E06C6}">
  <ds:schemaRefs>
    <ds:schemaRef ds:uri="http://schemas.microsoft.com/sharepoint/v3/contenttype/forms"/>
  </ds:schemaRefs>
</ds:datastoreItem>
</file>

<file path=customXml/itemProps2.xml><?xml version="1.0" encoding="utf-8"?>
<ds:datastoreItem xmlns:ds="http://schemas.openxmlformats.org/officeDocument/2006/customXml" ds:itemID="{E28CC878-A65A-4E7E-A965-2540AA91C13B}">
  <ds:schemaRefs>
    <ds:schemaRef ds:uri="263084ed-64b7-4ec8-aa62-3b60672b18a1"/>
    <ds:schemaRef ds:uri="6027616c-926f-4bb4-8d6f-b8a931a78d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45CC86-0B7D-427E-A7C7-AB0A39590543}">
  <ds:schemaRefs>
    <ds:schemaRef ds:uri="http://schemas.microsoft.com/office/infopath/2007/PartnerControls"/>
    <ds:schemaRef ds:uri="http://schemas.microsoft.com/office/2006/metadata/properties"/>
    <ds:schemaRef ds:uri="6027616c-926f-4bb4-8d6f-b8a931a78d44"/>
    <ds:schemaRef ds:uri="http://www.w3.org/XML/1998/namespace"/>
    <ds:schemaRef ds:uri="http://purl.org/dc/terms/"/>
    <ds:schemaRef ds:uri="http://purl.org/dc/dcmitype/"/>
    <ds:schemaRef ds:uri="http://schemas.microsoft.com/office/2006/documentManagement/types"/>
    <ds:schemaRef ds:uri="http://purl.org/dc/elements/1.1/"/>
    <ds:schemaRef ds:uri="263084ed-64b7-4ec8-aa62-3b60672b18a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AQA_Corporate PPT Template_v02 (1)</Template>
  <TotalTime>11</TotalTime>
  <Words>5466</Words>
  <Application>Microsoft Office PowerPoint</Application>
  <PresentationFormat>Widescreen</PresentationFormat>
  <Paragraphs>595</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Source Sans Pro Semibold</vt:lpstr>
      <vt:lpstr>Arial</vt:lpstr>
      <vt:lpstr>Source Sans Pro Black</vt:lpstr>
      <vt:lpstr>Calibri</vt:lpstr>
      <vt:lpstr>Source Sans Pro</vt:lpstr>
      <vt:lpstr>Aptos</vt:lpstr>
      <vt:lpstr>AQA Corporate</vt:lpstr>
      <vt:lpstr>Supporting ITT: Understanding GCSE Science assessment</vt:lpstr>
      <vt:lpstr>Session overview</vt:lpstr>
      <vt:lpstr>The specification</vt:lpstr>
      <vt:lpstr>Combined Science: Trilogy (8464)</vt:lpstr>
      <vt:lpstr>Discussion point: What is a specification used for?</vt:lpstr>
      <vt:lpstr>Working scientifically</vt:lpstr>
      <vt:lpstr>Working scientifically</vt:lpstr>
      <vt:lpstr>Assessment of maths skills</vt:lpstr>
      <vt:lpstr>Assessment of practical skills</vt:lpstr>
      <vt:lpstr>Specification – at a glance</vt:lpstr>
      <vt:lpstr>Exam papers</vt:lpstr>
      <vt:lpstr>The assessment objectives</vt:lpstr>
      <vt:lpstr>Assessment objectives in GCSE Science</vt:lpstr>
      <vt:lpstr>The GCSE Science assessment objectives</vt:lpstr>
      <vt:lpstr>Discussion point: Can you identify the AO?</vt:lpstr>
      <vt:lpstr>Command words</vt:lpstr>
      <vt:lpstr>Command words </vt:lpstr>
      <vt:lpstr>The structure of an exam paper</vt:lpstr>
      <vt:lpstr>Structure of the papers</vt:lpstr>
      <vt:lpstr>Types of questions</vt:lpstr>
      <vt:lpstr>Types of questions</vt:lpstr>
      <vt:lpstr>Types of questions</vt:lpstr>
      <vt:lpstr>Types of questions</vt:lpstr>
      <vt:lpstr>Applying a mark scheme</vt:lpstr>
      <vt:lpstr>Features of a mark scheme</vt:lpstr>
      <vt:lpstr>The levels of response mark scheme</vt:lpstr>
      <vt:lpstr>Applying a mark scheme</vt:lpstr>
      <vt:lpstr>Applying a mark scheme: Graphs</vt:lpstr>
      <vt:lpstr>Marking extended response questions</vt:lpstr>
      <vt:lpstr>Implications for teaching</vt:lpstr>
      <vt:lpstr>Areas of challenge</vt:lpstr>
      <vt:lpstr>Area of challenge: AO2 in unfamiliar contexts  </vt:lpstr>
      <vt:lpstr>Supporting assessment in class</vt:lpstr>
      <vt:lpstr>Area of challenge: Required practicals </vt:lpstr>
      <vt:lpstr>Supporting assessment in class</vt:lpstr>
      <vt:lpstr>Area of challenge: Maths in science </vt:lpstr>
      <vt:lpstr>Supporting assessment in class</vt:lpstr>
      <vt:lpstr>Resources</vt:lpstr>
      <vt:lpstr>Website – where to find resources</vt:lpstr>
      <vt:lpstr>Planning resources</vt:lpstr>
      <vt:lpstr>Teaching resources</vt:lpstr>
      <vt:lpstr>Assessment resources</vt:lpstr>
      <vt:lpstr>Centre Services – secure resources </vt:lpstr>
      <vt:lpstr>GCSE science resources</vt:lpstr>
      <vt:lpstr>Get in touch</vt:lpstr>
      <vt:lpstr>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ITT science assessment presentation</dc:title>
  <cp:lastPrinted>2024-12-10T12:03:46Z</cp:lastPrinted>
  <dcterms:created xsi:type="dcterms:W3CDTF">2023-06-07T09:10:03Z</dcterms:created>
  <dcterms:modified xsi:type="dcterms:W3CDTF">2024-12-10T12:07:14Z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0x0101004CEC13454D6E4C4AB77D0FBB9DF6775A</vt:lpwstr>
  </property>
  <property fmtid="{D5CDD505-2E9C-101B-9397-08002B2CF9AE}" pid="3" name="MediaServiceImageTags">
    <vt:lpwstr/>
  </property>
  <property fmtid="{D5CDD505-2E9C-101B-9397-08002B2CF9AE}" pid="4" name="MSIP_Label_91acd197-20b5-43df-a901-28d53622fc7e_Enabled">
    <vt:lpwstr>true</vt:lpwstr>
  </property>
  <property fmtid="{D5CDD505-2E9C-101B-9397-08002B2CF9AE}" pid="5" name="MSIP_Label_91acd197-20b5-43df-a901-28d53622fc7e_SetDate">
    <vt:lpwstr>2024-01-08T16:40:57Z</vt:lpwstr>
  </property>
  <property fmtid="{D5CDD505-2E9C-101B-9397-08002B2CF9AE}" pid="6" name="MSIP_Label_91acd197-20b5-43df-a901-28d53622fc7e_Method">
    <vt:lpwstr>Standard</vt:lpwstr>
  </property>
  <property fmtid="{D5CDD505-2E9C-101B-9397-08002B2CF9AE}" pid="7" name="MSIP_Label_91acd197-20b5-43df-a901-28d53622fc7e_Name">
    <vt:lpwstr>Internal Confidential</vt:lpwstr>
  </property>
  <property fmtid="{D5CDD505-2E9C-101B-9397-08002B2CF9AE}" pid="8" name="MSIP_Label_91acd197-20b5-43df-a901-28d53622fc7e_SiteId">
    <vt:lpwstr>276d0956-0f29-4e02-83bb-f16796b3bf6a</vt:lpwstr>
  </property>
  <property fmtid="{D5CDD505-2E9C-101B-9397-08002B2CF9AE}" pid="9" name="MSIP_Label_91acd197-20b5-43df-a901-28d53622fc7e_ActionId">
    <vt:lpwstr>d11e57df-3747-4b1f-9e3e-9d0e562d1cac</vt:lpwstr>
  </property>
  <property fmtid="{D5CDD505-2E9C-101B-9397-08002B2CF9AE}" pid="10" name="MSIP_Label_91acd197-20b5-43df-a901-28d53622fc7e_ContentBits">
    <vt:lpwstr>0</vt:lpwstr>
  </property>
</Properties>
</file>