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09CD5-5418-5940-ABC1-E31BEEA57785}" v="1" dt="2026-04-05T13:56:25.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p:restoredTop sz="94638"/>
  </p:normalViewPr>
  <p:slideViewPr>
    <p:cSldViewPr snapToGrid="0">
      <p:cViewPr varScale="1">
        <p:scale>
          <a:sx n="113" d="100"/>
          <a:sy n="113" d="100"/>
        </p:scale>
        <p:origin x="4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4183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4201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52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a:xfrm>
            <a:off x="521208" y="691562"/>
            <a:ext cx="11155680" cy="988151"/>
          </a:xfrm>
        </p:spPr>
        <p:txBody>
          <a:bodyPr anchor="ctr">
            <a:normAutofit/>
          </a:bodyPr>
          <a:lstStyle>
            <a:lvl1pPr>
              <a:defRPr sz="3600">
                <a:latin typeface="Book Antiqua" panose="0204060205030503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a:xfrm>
            <a:off x="521208" y="1749287"/>
            <a:ext cx="11155680" cy="5034926"/>
          </a:xfrm>
        </p:spPr>
        <p:txBody>
          <a:bodyPr/>
          <a:lstStyle>
            <a:lvl1pPr>
              <a:lnSpc>
                <a:spcPct val="100000"/>
              </a:lnSpc>
              <a:spcBef>
                <a:spcPts val="400"/>
              </a:spcBef>
              <a:buClr>
                <a:srgbClr val="FF0000"/>
              </a:buClr>
              <a:defRPr sz="2400" i="1">
                <a:latin typeface="Book Antiqua" panose="02040602050305030304" pitchFamily="18" charset="0"/>
              </a:defRPr>
            </a:lvl1pPr>
            <a:lvl2pPr>
              <a:lnSpc>
                <a:spcPct val="100000"/>
              </a:lnSpc>
              <a:spcBef>
                <a:spcPts val="400"/>
              </a:spcBef>
              <a:buClr>
                <a:srgbClr val="FF0000"/>
              </a:buClr>
              <a:defRPr sz="2000" i="1">
                <a:latin typeface="Book Antiqua" panose="02040602050305030304" pitchFamily="18" charset="0"/>
              </a:defRPr>
            </a:lvl2pPr>
            <a:lvl3pPr>
              <a:lnSpc>
                <a:spcPct val="100000"/>
              </a:lnSpc>
              <a:spcBef>
                <a:spcPts val="400"/>
              </a:spcBef>
              <a:buClr>
                <a:srgbClr val="FF0000"/>
              </a:buClr>
              <a:defRPr sz="1800" i="1">
                <a:latin typeface="Book Antiqua" panose="02040602050305030304" pitchFamily="18" charset="0"/>
              </a:defRPr>
            </a:lvl3pPr>
            <a:lvl4pPr>
              <a:lnSpc>
                <a:spcPct val="100000"/>
              </a:lnSpc>
              <a:spcBef>
                <a:spcPts val="400"/>
              </a:spcBef>
              <a:buClr>
                <a:srgbClr val="FF0000"/>
              </a:buClr>
              <a:defRPr sz="1600" i="1">
                <a:latin typeface="Book Antiqua" panose="02040602050305030304" pitchFamily="18" charset="0"/>
              </a:defRPr>
            </a:lvl4pPr>
            <a:lvl5pPr>
              <a:lnSpc>
                <a:spcPct val="100000"/>
              </a:lnSpc>
              <a:spcBef>
                <a:spcPts val="400"/>
              </a:spcBef>
              <a:buClr>
                <a:srgbClr val="FF0000"/>
              </a:buClr>
              <a:defRPr sz="1600" i="1">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9" name="Rounded Rectangle 8">
            <a:extLst>
              <a:ext uri="{FF2B5EF4-FFF2-40B4-BE49-F238E27FC236}">
                <a16:creationId xmlns:a16="http://schemas.microsoft.com/office/drawing/2014/main" id="{0AB811A2-C360-ECF0-7BE0-C458A05DC628}"/>
              </a:ext>
            </a:extLst>
          </p:cNvPr>
          <p:cNvSpPr/>
          <p:nvPr userDrawn="1"/>
        </p:nvSpPr>
        <p:spPr>
          <a:xfrm>
            <a:off x="427383" y="477078"/>
            <a:ext cx="11350089" cy="214484"/>
          </a:xfrm>
          <a:prstGeom prst="roundRect">
            <a:avLst/>
          </a:prstGeom>
          <a:solidFill>
            <a:schemeClr val="accent3"/>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5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17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4504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088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7944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5669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5137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4/4/26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1224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4/4/26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263397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91" r:id="rId6"/>
    <p:sldLayoutId id="2147483786" r:id="rId7"/>
    <p:sldLayoutId id="2147483787" r:id="rId8"/>
    <p:sldLayoutId id="2147483788" r:id="rId9"/>
    <p:sldLayoutId id="2147483790" r:id="rId10"/>
    <p:sldLayoutId id="2147483789"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a:extLst>
              <a:ext uri="{FF2B5EF4-FFF2-40B4-BE49-F238E27FC236}">
                <a16:creationId xmlns:a16="http://schemas.microsoft.com/office/drawing/2014/main" id="{16EC435F-EB66-285C-030B-1950AD00E875}"/>
              </a:ext>
            </a:extLst>
          </p:cNvPr>
          <p:cNvPicPr>
            <a:picLocks noChangeAspect="1"/>
          </p:cNvPicPr>
          <p:nvPr/>
        </p:nvPicPr>
        <p:blipFill>
          <a:blip r:embed="rId2"/>
          <a:srcRect t="18952" b="24798"/>
          <a:stretch>
            <a:fillRect/>
          </a:stretch>
        </p:blipFill>
        <p:spPr>
          <a:xfrm>
            <a:off x="21" y="276456"/>
            <a:ext cx="12191979" cy="6857990"/>
          </a:xfrm>
          <a:prstGeom prst="rect">
            <a:avLst/>
          </a:prstGeom>
        </p:spPr>
      </p:pic>
      <p:sp>
        <p:nvSpPr>
          <p:cNvPr id="11" name="Rectangle 10">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255EF3B-3FC4-B301-E5F0-91A8FC2174CB}"/>
              </a:ext>
            </a:extLst>
          </p:cNvPr>
          <p:cNvSpPr>
            <a:spLocks noGrp="1"/>
          </p:cNvSpPr>
          <p:nvPr>
            <p:ph type="ctrTitle"/>
          </p:nvPr>
        </p:nvSpPr>
        <p:spPr>
          <a:xfrm>
            <a:off x="438910" y="1743740"/>
            <a:ext cx="4795819" cy="1010093"/>
          </a:xfrm>
        </p:spPr>
        <p:txBody>
          <a:bodyPr anchor="t">
            <a:normAutofit/>
          </a:bodyPr>
          <a:lstStyle/>
          <a:p>
            <a:r>
              <a:rPr lang="en-US" sz="4800" dirty="0">
                <a:latin typeface="Book Antiqua" panose="02040602050305030304" pitchFamily="18" charset="0"/>
              </a:rPr>
              <a:t>John 19:38-20:18</a:t>
            </a:r>
          </a:p>
        </p:txBody>
      </p:sp>
      <p:sp>
        <p:nvSpPr>
          <p:cNvPr id="3" name="Subtitle 2">
            <a:extLst>
              <a:ext uri="{FF2B5EF4-FFF2-40B4-BE49-F238E27FC236}">
                <a16:creationId xmlns:a16="http://schemas.microsoft.com/office/drawing/2014/main" id="{F99846A1-61D8-E133-CE93-EB22D3D6F39D}"/>
              </a:ext>
            </a:extLst>
          </p:cNvPr>
          <p:cNvSpPr>
            <a:spLocks noGrp="1"/>
          </p:cNvSpPr>
          <p:nvPr>
            <p:ph type="subTitle" idx="1"/>
          </p:nvPr>
        </p:nvSpPr>
        <p:spPr>
          <a:xfrm>
            <a:off x="517868" y="3800334"/>
            <a:ext cx="4458990" cy="1690568"/>
          </a:xfrm>
        </p:spPr>
        <p:txBody>
          <a:bodyPr anchor="b">
            <a:normAutofit fontScale="92500"/>
          </a:bodyPr>
          <a:lstStyle/>
          <a:p>
            <a:pPr algn="ctr"/>
            <a:r>
              <a:rPr lang="en-US" sz="3600" dirty="0">
                <a:latin typeface="Book Antiqua" panose="02040602050305030304" pitchFamily="18" charset="0"/>
              </a:rPr>
              <a:t>The Transforming Power of the Resurrection</a:t>
            </a:r>
            <a:r>
              <a:rPr lang="en-US" sz="4000" dirty="0">
                <a:latin typeface="Book Antiqua" panose="02040602050305030304" pitchFamily="18" charset="0"/>
              </a:rPr>
              <a:t> </a:t>
            </a:r>
          </a:p>
        </p:txBody>
      </p:sp>
      <p:sp>
        <p:nvSpPr>
          <p:cNvPr id="13" name="Rectangle 12">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Picture 4">
            <a:extLst>
              <a:ext uri="{FF2B5EF4-FFF2-40B4-BE49-F238E27FC236}">
                <a16:creationId xmlns:a16="http://schemas.microsoft.com/office/drawing/2014/main" id="{AF3F1C1C-BC87-3503-D179-26AB22C4BA4E}"/>
              </a:ext>
            </a:extLst>
          </p:cNvPr>
          <p:cNvPicPr>
            <a:picLocks noChangeAspect="1"/>
          </p:cNvPicPr>
          <p:nvPr/>
        </p:nvPicPr>
        <p:blipFill>
          <a:blip r:embed="rId3"/>
          <a:stretch>
            <a:fillRect/>
          </a:stretch>
        </p:blipFill>
        <p:spPr>
          <a:xfrm>
            <a:off x="5313111" y="1159161"/>
            <a:ext cx="6439979" cy="3667210"/>
          </a:xfrm>
          <a:prstGeom prst="rect">
            <a:avLst/>
          </a:prstGeom>
          <a:ln>
            <a:noFill/>
          </a:ln>
          <a:effectLst>
            <a:softEdge rad="112500"/>
          </a:effectLst>
        </p:spPr>
      </p:pic>
    </p:spTree>
    <p:extLst>
      <p:ext uri="{BB962C8B-B14F-4D97-AF65-F5344CB8AC3E}">
        <p14:creationId xmlns:p14="http://schemas.microsoft.com/office/powerpoint/2010/main" val="2868987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A0551-4A1D-CDFE-94B3-0E22D4F50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A75BB-1139-16D2-AA77-2C432C9C5DB0}"/>
              </a:ext>
            </a:extLst>
          </p:cNvPr>
          <p:cNvSpPr>
            <a:spLocks noGrp="1"/>
          </p:cNvSpPr>
          <p:nvPr>
            <p:ph type="title"/>
          </p:nvPr>
        </p:nvSpPr>
        <p:spPr/>
        <p:txBody>
          <a:bodyPr>
            <a:normAutofit fontScale="90000"/>
          </a:bodyPr>
          <a:lstStyle/>
          <a:p>
            <a:r>
              <a:rPr lang="en-US" dirty="0"/>
              <a:t>Broken-hearted people experience hope in the resurrection of Jesus (20:11-18) </a:t>
            </a:r>
          </a:p>
        </p:txBody>
      </p:sp>
      <p:sp>
        <p:nvSpPr>
          <p:cNvPr id="3" name="Content Placeholder 2">
            <a:extLst>
              <a:ext uri="{FF2B5EF4-FFF2-40B4-BE49-F238E27FC236}">
                <a16:creationId xmlns:a16="http://schemas.microsoft.com/office/drawing/2014/main" id="{F2842D26-CA9D-C616-7C59-CD634CF95C5E}"/>
              </a:ext>
            </a:extLst>
          </p:cNvPr>
          <p:cNvSpPr>
            <a:spLocks noGrp="1"/>
          </p:cNvSpPr>
          <p:nvPr>
            <p:ph idx="1"/>
          </p:nvPr>
        </p:nvSpPr>
        <p:spPr/>
        <p:txBody>
          <a:bodyPr>
            <a:noAutofit/>
          </a:bodyPr>
          <a:lstStyle/>
          <a:p>
            <a:pPr marL="0" indent="0">
              <a:buNone/>
            </a:pPr>
            <a:r>
              <a:rPr lang="en-US" sz="2100" baseline="30000" dirty="0"/>
              <a:t>16</a:t>
            </a:r>
            <a:r>
              <a:rPr lang="en-US" sz="2100" dirty="0"/>
              <a:t> Jesus said to her, “Mary.” She turned and said to him in Aramaic, “Rabboni!” (which means Teacher).</a:t>
            </a:r>
          </a:p>
          <a:p>
            <a:pPr lvl="0"/>
            <a:r>
              <a:rPr lang="en-US" sz="2100" dirty="0"/>
              <a:t>One word identifies the Lord – her name</a:t>
            </a:r>
          </a:p>
          <a:p>
            <a:pPr lvl="1"/>
            <a:r>
              <a:rPr lang="en-US" sz="2100" dirty="0"/>
              <a:t>John 10:3 </a:t>
            </a:r>
          </a:p>
          <a:p>
            <a:pPr lvl="1"/>
            <a:r>
              <a:rPr lang="en-US" sz="2100" dirty="0"/>
              <a:t>John 10:27–28 </a:t>
            </a:r>
          </a:p>
          <a:p>
            <a:r>
              <a:rPr lang="en-US" sz="2100" dirty="0"/>
              <a:t>Jesus knows all His sheep personally and thoroughly </a:t>
            </a:r>
          </a:p>
          <a:p>
            <a:r>
              <a:rPr lang="en-US" sz="2100" dirty="0"/>
              <a:t>Mary immediately responds to Jesus in a familiar, personal, and loyal way </a:t>
            </a:r>
          </a:p>
          <a:p>
            <a:pPr marL="0" indent="0">
              <a:buNone/>
            </a:pPr>
            <a:r>
              <a:rPr lang="en-US" sz="2100" baseline="30000" dirty="0"/>
              <a:t>17</a:t>
            </a:r>
            <a:r>
              <a:rPr lang="en-US" sz="2100" dirty="0"/>
              <a:t> Jesus said to her, “Do not cling to me, for I have not yet ascended to the Father; but go to my brothers and say to them, ‘I am ascending to my Father and your Father, to my God and your God.’” </a:t>
            </a:r>
          </a:p>
          <a:p>
            <a:pPr lvl="0"/>
            <a:r>
              <a:rPr lang="en-US" sz="2100" dirty="0"/>
              <a:t>Mary desires to welcome Jesus back to a relationship she feared she had lost</a:t>
            </a:r>
          </a:p>
          <a:p>
            <a:pPr lvl="0"/>
            <a:r>
              <a:rPr lang="en-US" sz="2100" dirty="0"/>
              <a:t>“Do not cling to me, for I have not yet ascended to the Father” - Things are radically different now</a:t>
            </a:r>
          </a:p>
          <a:p>
            <a:pPr lvl="0"/>
            <a:r>
              <a:rPr lang="en-US" sz="2100" dirty="0"/>
              <a:t>He will not be with her as He was before</a:t>
            </a:r>
          </a:p>
          <a:p>
            <a:pPr lvl="0"/>
            <a:r>
              <a:rPr lang="en-US" sz="2100" dirty="0"/>
              <a:t>Jesus wants Mary to know that their relationship has changed – and for the better, </a:t>
            </a:r>
            <a:r>
              <a:rPr lang="en-US" sz="2100" b="1" dirty="0"/>
              <a:t>much better!</a:t>
            </a:r>
            <a:endParaRPr lang="en-US" sz="2100" dirty="0"/>
          </a:p>
        </p:txBody>
      </p:sp>
    </p:spTree>
    <p:extLst>
      <p:ext uri="{BB962C8B-B14F-4D97-AF65-F5344CB8AC3E}">
        <p14:creationId xmlns:p14="http://schemas.microsoft.com/office/powerpoint/2010/main" val="177194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74A7-E5FA-9EF4-224A-66073C06B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37814-39A5-2E71-A1CC-D9C327399A2E}"/>
              </a:ext>
            </a:extLst>
          </p:cNvPr>
          <p:cNvSpPr>
            <a:spLocks noGrp="1"/>
          </p:cNvSpPr>
          <p:nvPr>
            <p:ph type="title"/>
          </p:nvPr>
        </p:nvSpPr>
        <p:spPr/>
        <p:txBody>
          <a:bodyPr>
            <a:normAutofit fontScale="90000"/>
          </a:bodyPr>
          <a:lstStyle/>
          <a:p>
            <a:r>
              <a:rPr lang="en-US" dirty="0"/>
              <a:t>Broken-hearted people experience hope in the resurrection of Jesus (20:11-18) </a:t>
            </a:r>
          </a:p>
        </p:txBody>
      </p:sp>
      <p:sp>
        <p:nvSpPr>
          <p:cNvPr id="3" name="Content Placeholder 2">
            <a:extLst>
              <a:ext uri="{FF2B5EF4-FFF2-40B4-BE49-F238E27FC236}">
                <a16:creationId xmlns:a16="http://schemas.microsoft.com/office/drawing/2014/main" id="{B64E2EC2-747D-F896-F1F7-9AFE78584685}"/>
              </a:ext>
            </a:extLst>
          </p:cNvPr>
          <p:cNvSpPr>
            <a:spLocks noGrp="1"/>
          </p:cNvSpPr>
          <p:nvPr>
            <p:ph idx="1"/>
          </p:nvPr>
        </p:nvSpPr>
        <p:spPr/>
        <p:txBody>
          <a:bodyPr>
            <a:noAutofit/>
          </a:bodyPr>
          <a:lstStyle/>
          <a:p>
            <a:pPr lvl="0"/>
            <a:r>
              <a:rPr lang="en-US" sz="2200" dirty="0"/>
              <a:t>“go to my brothers and say to them” – Jesus has a mission for Mary</a:t>
            </a:r>
          </a:p>
          <a:p>
            <a:pPr lvl="0"/>
            <a:r>
              <a:rPr lang="en-US" sz="2200" dirty="0"/>
              <a:t>‘I am ascending to my Father and your Father, to my God and your God.’ – Mary is to communicate His victorious mission to the disciples</a:t>
            </a:r>
          </a:p>
          <a:p>
            <a:pPr lvl="0"/>
            <a:r>
              <a:rPr lang="en-US" sz="2200" dirty="0"/>
              <a:t>The Son of God is the means of an amazing connection with God </a:t>
            </a:r>
          </a:p>
          <a:p>
            <a:pPr lvl="0"/>
            <a:r>
              <a:rPr lang="en-US" sz="2200" dirty="0"/>
              <a:t>His Father is now their Father, and His God is now their God</a:t>
            </a:r>
          </a:p>
          <a:p>
            <a:pPr lvl="1"/>
            <a:r>
              <a:rPr lang="en-US" sz="1800" dirty="0"/>
              <a:t>Hebrews 7:25</a:t>
            </a:r>
          </a:p>
          <a:p>
            <a:pPr lvl="1"/>
            <a:r>
              <a:rPr lang="en-US" sz="1800" dirty="0"/>
              <a:t>Hebrews 2:10–12 </a:t>
            </a:r>
          </a:p>
          <a:p>
            <a:pPr lvl="0"/>
            <a:r>
              <a:rPr lang="en-US" sz="2200" b="1" dirty="0"/>
              <a:t>The Lord is our source of eternal victory, to the praise of God’s glorious grace</a:t>
            </a:r>
            <a:endParaRPr lang="en-US" sz="2200" dirty="0"/>
          </a:p>
          <a:p>
            <a:pPr marL="0" indent="0">
              <a:buNone/>
            </a:pPr>
            <a:r>
              <a:rPr lang="en-US" sz="2200" baseline="30000" dirty="0"/>
              <a:t>18</a:t>
            </a:r>
            <a:r>
              <a:rPr lang="en-US" sz="2200" dirty="0"/>
              <a:t> Mary Magdalene went and announced to the disciples, “I have seen the Lord”—and that he had said these things to her. </a:t>
            </a:r>
          </a:p>
          <a:p>
            <a:pPr lvl="0"/>
            <a:r>
              <a:rPr lang="en-US" sz="2200" dirty="0"/>
              <a:t>She shares with the disciples what Jesus told her</a:t>
            </a:r>
          </a:p>
          <a:p>
            <a:pPr lvl="0"/>
            <a:r>
              <a:rPr lang="en-US" sz="2200" dirty="0"/>
              <a:t>John records no response, but Luke tells us their response to these words isn’t any different than their response to the news that the body of Jesus was not in the tomb</a:t>
            </a:r>
          </a:p>
          <a:p>
            <a:pPr lvl="1"/>
            <a:r>
              <a:rPr lang="en-US" sz="1800" dirty="0"/>
              <a:t>Luke 24:9–11</a:t>
            </a:r>
          </a:p>
        </p:txBody>
      </p:sp>
    </p:spTree>
    <p:extLst>
      <p:ext uri="{BB962C8B-B14F-4D97-AF65-F5344CB8AC3E}">
        <p14:creationId xmlns:p14="http://schemas.microsoft.com/office/powerpoint/2010/main" val="229838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2BC63-ED8F-9055-05A0-36983547D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B6FD7-D27E-59F7-C32D-C6B4D22C3494}"/>
              </a:ext>
            </a:extLst>
          </p:cNvPr>
          <p:cNvSpPr>
            <a:spLocks noGrp="1"/>
          </p:cNvSpPr>
          <p:nvPr>
            <p:ph type="title"/>
          </p:nvPr>
        </p:nvSpPr>
        <p:spPr/>
        <p:txBody>
          <a:bodyPr>
            <a:normAutofit/>
          </a:bodyPr>
          <a:lstStyle/>
          <a:p>
            <a:r>
              <a:rPr lang="en-US" sz="4400" dirty="0"/>
              <a:t>Questions to Consider</a:t>
            </a:r>
          </a:p>
        </p:txBody>
      </p:sp>
      <p:sp>
        <p:nvSpPr>
          <p:cNvPr id="3" name="Content Placeholder 2">
            <a:extLst>
              <a:ext uri="{FF2B5EF4-FFF2-40B4-BE49-F238E27FC236}">
                <a16:creationId xmlns:a16="http://schemas.microsoft.com/office/drawing/2014/main" id="{275D6F7E-414C-FD21-7ED2-047A4BA539E2}"/>
              </a:ext>
            </a:extLst>
          </p:cNvPr>
          <p:cNvSpPr>
            <a:spLocks noGrp="1"/>
          </p:cNvSpPr>
          <p:nvPr>
            <p:ph idx="1"/>
          </p:nvPr>
        </p:nvSpPr>
        <p:spPr>
          <a:xfrm>
            <a:off x="521208" y="1930399"/>
            <a:ext cx="11155680" cy="4853813"/>
          </a:xfrm>
        </p:spPr>
        <p:txBody>
          <a:bodyPr>
            <a:noAutofit/>
          </a:bodyPr>
          <a:lstStyle/>
          <a:p>
            <a:pPr lvl="0"/>
            <a:r>
              <a:rPr lang="en-US" sz="3200" dirty="0"/>
              <a:t>What does abandoning your fear because of resurrection hope in Jesus look like?</a:t>
            </a:r>
          </a:p>
          <a:p>
            <a:pPr lvl="0"/>
            <a:r>
              <a:rPr lang="en-US" sz="3200" dirty="0"/>
              <a:t>How have you experienced the transformation of fear and confusion to belief and hope by resurrection power?</a:t>
            </a:r>
          </a:p>
          <a:p>
            <a:pPr lvl="0"/>
            <a:r>
              <a:rPr lang="en-US" sz="3200" dirty="0"/>
              <a:t>In what ways have you seen the broken and hurting given hope by the resurrection power of Jesus?</a:t>
            </a:r>
          </a:p>
          <a:p>
            <a:pPr lvl="0"/>
            <a:r>
              <a:rPr lang="en-US" sz="3200" dirty="0"/>
              <a:t>What are some of the needs you see for Jesus to supply resurrection power and hope?</a:t>
            </a:r>
          </a:p>
        </p:txBody>
      </p:sp>
    </p:spTree>
    <p:extLst>
      <p:ext uri="{BB962C8B-B14F-4D97-AF65-F5344CB8AC3E}">
        <p14:creationId xmlns:p14="http://schemas.microsoft.com/office/powerpoint/2010/main" val="17181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a:extLst>
              <a:ext uri="{FF2B5EF4-FFF2-40B4-BE49-F238E27FC236}">
                <a16:creationId xmlns:a16="http://schemas.microsoft.com/office/drawing/2014/main" id="{16EC435F-EB66-285C-030B-1950AD00E875}"/>
              </a:ext>
            </a:extLst>
          </p:cNvPr>
          <p:cNvPicPr>
            <a:picLocks noChangeAspect="1"/>
          </p:cNvPicPr>
          <p:nvPr/>
        </p:nvPicPr>
        <p:blipFill>
          <a:blip r:embed="rId2"/>
          <a:srcRect t="18952" b="24798"/>
          <a:stretch>
            <a:fillRect/>
          </a:stretch>
        </p:blipFill>
        <p:spPr>
          <a:xfrm>
            <a:off x="21" y="276456"/>
            <a:ext cx="12191979" cy="6857990"/>
          </a:xfrm>
          <a:prstGeom prst="rect">
            <a:avLst/>
          </a:prstGeom>
        </p:spPr>
      </p:pic>
      <p:sp>
        <p:nvSpPr>
          <p:cNvPr id="11" name="Rectangle 10">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255EF3B-3FC4-B301-E5F0-91A8FC2174CB}"/>
              </a:ext>
            </a:extLst>
          </p:cNvPr>
          <p:cNvSpPr>
            <a:spLocks noGrp="1"/>
          </p:cNvSpPr>
          <p:nvPr>
            <p:ph type="ctrTitle"/>
          </p:nvPr>
        </p:nvSpPr>
        <p:spPr>
          <a:xfrm>
            <a:off x="438910" y="1743740"/>
            <a:ext cx="4795819" cy="1010093"/>
          </a:xfrm>
        </p:spPr>
        <p:txBody>
          <a:bodyPr anchor="t">
            <a:normAutofit/>
          </a:bodyPr>
          <a:lstStyle/>
          <a:p>
            <a:r>
              <a:rPr lang="en-US" sz="4800" dirty="0">
                <a:latin typeface="Book Antiqua" panose="02040602050305030304" pitchFamily="18" charset="0"/>
              </a:rPr>
              <a:t>John 19:38-20:18</a:t>
            </a:r>
          </a:p>
        </p:txBody>
      </p:sp>
      <p:sp>
        <p:nvSpPr>
          <p:cNvPr id="3" name="Subtitle 2">
            <a:extLst>
              <a:ext uri="{FF2B5EF4-FFF2-40B4-BE49-F238E27FC236}">
                <a16:creationId xmlns:a16="http://schemas.microsoft.com/office/drawing/2014/main" id="{F99846A1-61D8-E133-CE93-EB22D3D6F39D}"/>
              </a:ext>
            </a:extLst>
          </p:cNvPr>
          <p:cNvSpPr>
            <a:spLocks noGrp="1"/>
          </p:cNvSpPr>
          <p:nvPr>
            <p:ph type="subTitle" idx="1"/>
          </p:nvPr>
        </p:nvSpPr>
        <p:spPr>
          <a:xfrm>
            <a:off x="517868" y="3800334"/>
            <a:ext cx="4458990" cy="1690568"/>
          </a:xfrm>
        </p:spPr>
        <p:txBody>
          <a:bodyPr anchor="b">
            <a:normAutofit fontScale="92500"/>
          </a:bodyPr>
          <a:lstStyle/>
          <a:p>
            <a:pPr algn="ctr"/>
            <a:r>
              <a:rPr lang="en-US" sz="3600" dirty="0">
                <a:latin typeface="Book Antiqua" panose="02040602050305030304" pitchFamily="18" charset="0"/>
              </a:rPr>
              <a:t>The Transforming Power of the Resurrection</a:t>
            </a:r>
            <a:r>
              <a:rPr lang="en-US" sz="4000" dirty="0">
                <a:latin typeface="Book Antiqua" panose="02040602050305030304" pitchFamily="18" charset="0"/>
              </a:rPr>
              <a:t> </a:t>
            </a:r>
          </a:p>
        </p:txBody>
      </p:sp>
      <p:sp>
        <p:nvSpPr>
          <p:cNvPr id="13" name="Rectangle 12">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Picture 4">
            <a:extLst>
              <a:ext uri="{FF2B5EF4-FFF2-40B4-BE49-F238E27FC236}">
                <a16:creationId xmlns:a16="http://schemas.microsoft.com/office/drawing/2014/main" id="{AF3F1C1C-BC87-3503-D179-26AB22C4BA4E}"/>
              </a:ext>
            </a:extLst>
          </p:cNvPr>
          <p:cNvPicPr>
            <a:picLocks noChangeAspect="1"/>
          </p:cNvPicPr>
          <p:nvPr/>
        </p:nvPicPr>
        <p:blipFill>
          <a:blip r:embed="rId3"/>
          <a:stretch>
            <a:fillRect/>
          </a:stretch>
        </p:blipFill>
        <p:spPr>
          <a:xfrm>
            <a:off x="5313111" y="1159161"/>
            <a:ext cx="6439979" cy="3667210"/>
          </a:xfrm>
          <a:prstGeom prst="rect">
            <a:avLst/>
          </a:prstGeom>
          <a:ln>
            <a:noFill/>
          </a:ln>
          <a:effectLst>
            <a:softEdge rad="112500"/>
          </a:effectLst>
        </p:spPr>
      </p:pic>
    </p:spTree>
    <p:extLst>
      <p:ext uri="{BB962C8B-B14F-4D97-AF65-F5344CB8AC3E}">
        <p14:creationId xmlns:p14="http://schemas.microsoft.com/office/powerpoint/2010/main" val="415445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3085-7094-59AC-C9C3-A7338752AA7C}"/>
              </a:ext>
            </a:extLst>
          </p:cNvPr>
          <p:cNvSpPr>
            <a:spLocks noGrp="1"/>
          </p:cNvSpPr>
          <p:nvPr>
            <p:ph type="title"/>
          </p:nvPr>
        </p:nvSpPr>
        <p:spPr/>
        <p:txBody>
          <a:bodyPr/>
          <a:lstStyle/>
          <a:p>
            <a:r>
              <a:rPr lang="en-US" dirty="0"/>
              <a:t>Secret believers abandon their fear (19:38-42) </a:t>
            </a:r>
          </a:p>
        </p:txBody>
      </p:sp>
      <p:sp>
        <p:nvSpPr>
          <p:cNvPr id="3" name="Content Placeholder 2">
            <a:extLst>
              <a:ext uri="{FF2B5EF4-FFF2-40B4-BE49-F238E27FC236}">
                <a16:creationId xmlns:a16="http://schemas.microsoft.com/office/drawing/2014/main" id="{D23DFB6A-FF9A-D862-3E6D-022B9FB2FA61}"/>
              </a:ext>
            </a:extLst>
          </p:cNvPr>
          <p:cNvSpPr>
            <a:spLocks noGrp="1"/>
          </p:cNvSpPr>
          <p:nvPr>
            <p:ph idx="1"/>
          </p:nvPr>
        </p:nvSpPr>
        <p:spPr/>
        <p:txBody>
          <a:bodyPr>
            <a:normAutofit lnSpcReduction="10000"/>
          </a:bodyPr>
          <a:lstStyle/>
          <a:p>
            <a:pPr marL="0" indent="0">
              <a:buNone/>
            </a:pPr>
            <a:r>
              <a:rPr lang="en-US" baseline="30000" dirty="0"/>
              <a:t>38</a:t>
            </a:r>
            <a:r>
              <a:rPr lang="en-US" dirty="0"/>
              <a:t> After these things Joseph of Arimathea, who was a disciple of Jesus, but secretly for fear of the Jews, asked Pilate that he might take away the body of Jesus, and Pilate gave him permission. So he came and took away his body. </a:t>
            </a:r>
          </a:p>
          <a:p>
            <a:pPr lvl="0"/>
            <a:r>
              <a:rPr lang="en-US" dirty="0"/>
              <a:t>From other gospel accounts, we know that Joseph of Arimathea was a </a:t>
            </a:r>
            <a:r>
              <a:rPr lang="en-US" u="sng" dirty="0"/>
              <a:t>member of the Sanhedrin</a:t>
            </a:r>
            <a:r>
              <a:rPr lang="en-US" dirty="0"/>
              <a:t> (Mark 15:43), a </a:t>
            </a:r>
            <a:r>
              <a:rPr lang="en-US" u="sng" dirty="0"/>
              <a:t>rich man</a:t>
            </a:r>
            <a:r>
              <a:rPr lang="en-US" dirty="0"/>
              <a:t> (Matthew 27:57), and a </a:t>
            </a:r>
            <a:r>
              <a:rPr lang="en-US" u="sng" dirty="0"/>
              <a:t>man of integrity who didn’t support the Sanhedrin’s condemnation of Jesus</a:t>
            </a:r>
            <a:r>
              <a:rPr lang="en-US" dirty="0"/>
              <a:t> (Luke 23:50-51)</a:t>
            </a:r>
          </a:p>
          <a:p>
            <a:pPr lvl="1"/>
            <a:r>
              <a:rPr lang="en-US" sz="2400" dirty="0"/>
              <a:t>Being a secret disciple indicates that his faith was spurious until the Lord stirred his heart through the death of Jesus</a:t>
            </a:r>
          </a:p>
          <a:p>
            <a:pPr lvl="2"/>
            <a:r>
              <a:rPr lang="en-US" sz="2000" dirty="0"/>
              <a:t>John 12:42–43 </a:t>
            </a:r>
          </a:p>
          <a:p>
            <a:pPr lvl="1"/>
            <a:r>
              <a:rPr lang="en-US" sz="2400" dirty="0"/>
              <a:t>What happened then still happens today</a:t>
            </a:r>
          </a:p>
          <a:p>
            <a:pPr lvl="1"/>
            <a:r>
              <a:rPr lang="en-US" sz="2400" dirty="0"/>
              <a:t>Some people believe the Biblical witness of Jesus is true, but fear of man confirms their faith is not unto salvation</a:t>
            </a:r>
          </a:p>
          <a:p>
            <a:pPr lvl="1"/>
            <a:r>
              <a:rPr lang="en-US" sz="2400" dirty="0"/>
              <a:t>Joseph’s desire to bury Jesus indicates that God brought about heart-change</a:t>
            </a:r>
          </a:p>
        </p:txBody>
      </p:sp>
    </p:spTree>
    <p:extLst>
      <p:ext uri="{BB962C8B-B14F-4D97-AF65-F5344CB8AC3E}">
        <p14:creationId xmlns:p14="http://schemas.microsoft.com/office/powerpoint/2010/main" val="184244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097CB-E16B-BDF2-779E-05C028E1F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1896A-C467-1688-90F0-8613DF171538}"/>
              </a:ext>
            </a:extLst>
          </p:cNvPr>
          <p:cNvSpPr>
            <a:spLocks noGrp="1"/>
          </p:cNvSpPr>
          <p:nvPr>
            <p:ph type="title"/>
          </p:nvPr>
        </p:nvSpPr>
        <p:spPr/>
        <p:txBody>
          <a:bodyPr/>
          <a:lstStyle/>
          <a:p>
            <a:r>
              <a:rPr lang="en-US" dirty="0"/>
              <a:t>Secret believers abandon their fear (19:38-42) </a:t>
            </a:r>
          </a:p>
        </p:txBody>
      </p:sp>
      <p:sp>
        <p:nvSpPr>
          <p:cNvPr id="3" name="Content Placeholder 2">
            <a:extLst>
              <a:ext uri="{FF2B5EF4-FFF2-40B4-BE49-F238E27FC236}">
                <a16:creationId xmlns:a16="http://schemas.microsoft.com/office/drawing/2014/main" id="{90927387-9F30-9E65-7866-91BD350DAE89}"/>
              </a:ext>
            </a:extLst>
          </p:cNvPr>
          <p:cNvSpPr>
            <a:spLocks noGrp="1"/>
          </p:cNvSpPr>
          <p:nvPr>
            <p:ph idx="1"/>
          </p:nvPr>
        </p:nvSpPr>
        <p:spPr/>
        <p:txBody>
          <a:bodyPr>
            <a:normAutofit lnSpcReduction="10000"/>
          </a:bodyPr>
          <a:lstStyle/>
          <a:p>
            <a:pPr marL="0" indent="0">
              <a:buNone/>
            </a:pPr>
            <a:r>
              <a:rPr lang="en-US" baseline="30000" dirty="0"/>
              <a:t>39</a:t>
            </a:r>
            <a:r>
              <a:rPr lang="en-US" dirty="0"/>
              <a:t> Nicodemus also, who earlier had come to Jesus by night, came bringing a mixture of myrrh and aloes, about seventy-five pounds in weight. </a:t>
            </a:r>
            <a:r>
              <a:rPr lang="en-US" baseline="30000" dirty="0"/>
              <a:t>40</a:t>
            </a:r>
            <a:r>
              <a:rPr lang="en-US" dirty="0"/>
              <a:t> So they took the body of Jesus and bound it in linen cloths with the spices, as is the burial custom of the Jews.</a:t>
            </a:r>
          </a:p>
          <a:p>
            <a:pPr lvl="0"/>
            <a:r>
              <a:rPr lang="en-US" dirty="0"/>
              <a:t>Nicodemus is another member of the Sanhedrin, failing to be loyal to Jesus because of fear</a:t>
            </a:r>
          </a:p>
          <a:p>
            <a:pPr lvl="0"/>
            <a:r>
              <a:rPr lang="en-US" dirty="0"/>
              <a:t>Nicodemus now steps forward to join Joseph in anointing and burying the body of Jesus</a:t>
            </a:r>
          </a:p>
          <a:p>
            <a:pPr lvl="0"/>
            <a:r>
              <a:rPr lang="en-US" dirty="0"/>
              <a:t>The large quantity of spices is expensive and used to mask the odor of decay</a:t>
            </a:r>
          </a:p>
          <a:p>
            <a:pPr marL="0" indent="0">
              <a:buNone/>
            </a:pPr>
            <a:r>
              <a:rPr lang="en-US" baseline="30000" dirty="0"/>
              <a:t>41</a:t>
            </a:r>
            <a:r>
              <a:rPr lang="en-US" dirty="0"/>
              <a:t> Now in the place where he was crucified there was a garden, and in the garden a new tomb in which no one had yet been laid. </a:t>
            </a:r>
            <a:r>
              <a:rPr lang="en-US" baseline="30000" dirty="0"/>
              <a:t>42</a:t>
            </a:r>
            <a:r>
              <a:rPr lang="en-US" dirty="0"/>
              <a:t> So because of the Jewish day of Preparation, since the tomb was close at hand, they laid Jesus there. </a:t>
            </a:r>
          </a:p>
          <a:p>
            <a:pPr lvl="0"/>
            <a:r>
              <a:rPr lang="en-US" dirty="0"/>
              <a:t>Matthew’s gospel reveals that this new tomb belongs to the rich man, Joseph (Matthew 27:60 – fulfilling the prophecy of Isaiah)</a:t>
            </a:r>
          </a:p>
          <a:p>
            <a:r>
              <a:rPr lang="en-US" dirty="0"/>
              <a:t>Isaiah 53:9 </a:t>
            </a:r>
          </a:p>
        </p:txBody>
      </p:sp>
    </p:spTree>
    <p:extLst>
      <p:ext uri="{BB962C8B-B14F-4D97-AF65-F5344CB8AC3E}">
        <p14:creationId xmlns:p14="http://schemas.microsoft.com/office/powerpoint/2010/main" val="8321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0DF9D-CF0F-BFEE-5FB9-00256B91E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E7C39-F982-AE21-4B39-D5C7CAE33FD5}"/>
              </a:ext>
            </a:extLst>
          </p:cNvPr>
          <p:cNvSpPr>
            <a:spLocks noGrp="1"/>
          </p:cNvSpPr>
          <p:nvPr>
            <p:ph type="title"/>
          </p:nvPr>
        </p:nvSpPr>
        <p:spPr/>
        <p:txBody>
          <a:bodyPr>
            <a:normAutofit fontScale="90000"/>
          </a:bodyPr>
          <a:lstStyle/>
          <a:p>
            <a:r>
              <a:rPr lang="en-US" dirty="0"/>
              <a:t>The empty tomb produces displays of fear, confusion, and belief (20:1-9)</a:t>
            </a:r>
          </a:p>
        </p:txBody>
      </p:sp>
      <p:sp>
        <p:nvSpPr>
          <p:cNvPr id="3" name="Content Placeholder 2">
            <a:extLst>
              <a:ext uri="{FF2B5EF4-FFF2-40B4-BE49-F238E27FC236}">
                <a16:creationId xmlns:a16="http://schemas.microsoft.com/office/drawing/2014/main" id="{D5293634-E9DC-DC1A-DCB7-BF70BA602FE0}"/>
              </a:ext>
            </a:extLst>
          </p:cNvPr>
          <p:cNvSpPr>
            <a:spLocks noGrp="1"/>
          </p:cNvSpPr>
          <p:nvPr>
            <p:ph idx="1"/>
          </p:nvPr>
        </p:nvSpPr>
        <p:spPr/>
        <p:txBody>
          <a:bodyPr>
            <a:normAutofit/>
          </a:bodyPr>
          <a:lstStyle/>
          <a:p>
            <a:pPr marL="0" indent="0">
              <a:buNone/>
            </a:pPr>
            <a:r>
              <a:rPr lang="en-US" sz="2800" baseline="30000" dirty="0"/>
              <a:t>1</a:t>
            </a:r>
            <a:r>
              <a:rPr lang="en-US" sz="2800" dirty="0"/>
              <a:t> Now on the first day of the week Mary Magdalene came to the tomb early, while it was still dark, and saw that the stone had been taken away from the tomb. </a:t>
            </a:r>
          </a:p>
          <a:p>
            <a:pPr lvl="0"/>
            <a:r>
              <a:rPr lang="en-US" sz="2800" dirty="0"/>
              <a:t>“the first day of the week” – the first Easter Sunday (What we are celebrating today!)</a:t>
            </a:r>
          </a:p>
          <a:p>
            <a:pPr lvl="1"/>
            <a:r>
              <a:rPr lang="en-US" sz="2400" dirty="0"/>
              <a:t>This is what we call the Lord’s Day</a:t>
            </a:r>
          </a:p>
          <a:p>
            <a:pPr lvl="1"/>
            <a:r>
              <a:rPr lang="en-US" sz="2400" dirty="0"/>
              <a:t>This glorious day is the full-fledged launch of the New Covenant</a:t>
            </a:r>
          </a:p>
          <a:p>
            <a:pPr lvl="0"/>
            <a:r>
              <a:rPr lang="en-US" sz="2800" dirty="0"/>
              <a:t>Before daybreak Sunday morning, Mary Magdalene goes to the tomb and sees that the stone is removed </a:t>
            </a:r>
          </a:p>
          <a:p>
            <a:pPr lvl="0"/>
            <a:r>
              <a:rPr lang="en-US" sz="2800" dirty="0"/>
              <a:t>Mary Magdalene is a devoted, fearful, and confused follower of Jesus, from whom He has cast out 7 demons</a:t>
            </a:r>
          </a:p>
        </p:txBody>
      </p:sp>
    </p:spTree>
    <p:extLst>
      <p:ext uri="{BB962C8B-B14F-4D97-AF65-F5344CB8AC3E}">
        <p14:creationId xmlns:p14="http://schemas.microsoft.com/office/powerpoint/2010/main" val="114152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4B2A9-FFEB-40B3-A19F-BB15E93EE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2C5D6-5144-34F3-E2AE-6C46FA27C0DE}"/>
              </a:ext>
            </a:extLst>
          </p:cNvPr>
          <p:cNvSpPr>
            <a:spLocks noGrp="1"/>
          </p:cNvSpPr>
          <p:nvPr>
            <p:ph type="title"/>
          </p:nvPr>
        </p:nvSpPr>
        <p:spPr/>
        <p:txBody>
          <a:bodyPr>
            <a:normAutofit fontScale="90000"/>
          </a:bodyPr>
          <a:lstStyle/>
          <a:p>
            <a:r>
              <a:rPr lang="en-US" dirty="0"/>
              <a:t>The empty tomb produces displays of fear, confusion, and belief (20:1-9)</a:t>
            </a:r>
          </a:p>
        </p:txBody>
      </p:sp>
      <p:sp>
        <p:nvSpPr>
          <p:cNvPr id="3" name="Content Placeholder 2">
            <a:extLst>
              <a:ext uri="{FF2B5EF4-FFF2-40B4-BE49-F238E27FC236}">
                <a16:creationId xmlns:a16="http://schemas.microsoft.com/office/drawing/2014/main" id="{2D9DACA1-EB50-E8E0-5C99-40781C6EEDD5}"/>
              </a:ext>
            </a:extLst>
          </p:cNvPr>
          <p:cNvSpPr>
            <a:spLocks noGrp="1"/>
          </p:cNvSpPr>
          <p:nvPr>
            <p:ph idx="1"/>
          </p:nvPr>
        </p:nvSpPr>
        <p:spPr/>
        <p:txBody>
          <a:bodyPr>
            <a:noAutofit/>
          </a:bodyPr>
          <a:lstStyle/>
          <a:p>
            <a:pPr marL="0" indent="0">
              <a:buNone/>
            </a:pPr>
            <a:r>
              <a:rPr lang="en-US" sz="2000" baseline="30000" dirty="0"/>
              <a:t>2</a:t>
            </a:r>
            <a:r>
              <a:rPr lang="en-US" sz="2000" dirty="0"/>
              <a:t> So she ran and went to Simon Peter and the other disciple, the one whom Jesus loved, and said to them, “They have taken the Lord out of the tomb, and we do not know where they have laid him.” </a:t>
            </a:r>
          </a:p>
          <a:p>
            <a:pPr lvl="0"/>
            <a:r>
              <a:rPr lang="en-US" sz="2000" dirty="0"/>
              <a:t>Mary apparently observed that the body of Jesus was no longer in the tomb</a:t>
            </a:r>
          </a:p>
          <a:p>
            <a:pPr lvl="1"/>
            <a:r>
              <a:rPr lang="en-US" dirty="0"/>
              <a:t>Grave robbing was common in those days </a:t>
            </a:r>
          </a:p>
          <a:p>
            <a:pPr lvl="1"/>
            <a:r>
              <a:rPr lang="en-US" dirty="0"/>
              <a:t>Her response and the response of others show no anticipation of the resurrection</a:t>
            </a:r>
            <a:endParaRPr lang="en-US" sz="1800" dirty="0"/>
          </a:p>
          <a:p>
            <a:pPr lvl="0"/>
            <a:r>
              <a:rPr lang="en-US" sz="2000" dirty="0"/>
              <a:t>She runs to tell Peter and John because she fears the body of Jesus has been taken</a:t>
            </a:r>
          </a:p>
          <a:p>
            <a:pPr lvl="0"/>
            <a:r>
              <a:rPr lang="en-US" sz="2000" dirty="0"/>
              <a:t>“</a:t>
            </a:r>
            <a:r>
              <a:rPr lang="en-US" sz="2000" u="sng" dirty="0"/>
              <a:t>we</a:t>
            </a:r>
            <a:r>
              <a:rPr lang="en-US" sz="2000" dirty="0"/>
              <a:t> do not know where they have laid him” – “we” indicates that she was not alone </a:t>
            </a:r>
          </a:p>
          <a:p>
            <a:pPr marL="0" indent="0">
              <a:buNone/>
            </a:pPr>
            <a:r>
              <a:rPr lang="en-US" sz="2000" baseline="30000" dirty="0"/>
              <a:t>3</a:t>
            </a:r>
            <a:r>
              <a:rPr lang="en-US" sz="2000" dirty="0"/>
              <a:t> So Peter went out with the other disciple, and they were going toward the tomb. </a:t>
            </a:r>
            <a:r>
              <a:rPr lang="en-US" sz="2000" baseline="30000" dirty="0"/>
              <a:t>4</a:t>
            </a:r>
            <a:r>
              <a:rPr lang="en-US" sz="2000" dirty="0"/>
              <a:t> Both of them were running together, but the other disciple outran Peter and reached the tomb first.</a:t>
            </a:r>
          </a:p>
          <a:p>
            <a:pPr lvl="0"/>
            <a:r>
              <a:rPr lang="en-US" sz="2000" dirty="0"/>
              <a:t>Peter and John are shocked by the news and run to investigate</a:t>
            </a:r>
          </a:p>
          <a:p>
            <a:pPr lvl="0"/>
            <a:r>
              <a:rPr lang="en-US" sz="2000" dirty="0"/>
              <a:t>Many opinions are expressed about the meaning of John outrunning Peter to the tomb</a:t>
            </a:r>
          </a:p>
          <a:p>
            <a:pPr lvl="1"/>
            <a:r>
              <a:rPr lang="en-US" dirty="0"/>
              <a:t>Let me share the following perceptive insight </a:t>
            </a:r>
          </a:p>
          <a:p>
            <a:pPr lvl="1"/>
            <a:r>
              <a:rPr lang="en-US" dirty="0"/>
              <a:t>John is faster than Peter</a:t>
            </a:r>
          </a:p>
        </p:txBody>
      </p:sp>
    </p:spTree>
    <p:extLst>
      <p:ext uri="{BB962C8B-B14F-4D97-AF65-F5344CB8AC3E}">
        <p14:creationId xmlns:p14="http://schemas.microsoft.com/office/powerpoint/2010/main" val="155355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6DAE-27CB-1586-4EAD-019EF0478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5DDD0-20D6-9A29-A7DA-786B27D124D2}"/>
              </a:ext>
            </a:extLst>
          </p:cNvPr>
          <p:cNvSpPr>
            <a:spLocks noGrp="1"/>
          </p:cNvSpPr>
          <p:nvPr>
            <p:ph type="title"/>
          </p:nvPr>
        </p:nvSpPr>
        <p:spPr/>
        <p:txBody>
          <a:bodyPr>
            <a:normAutofit fontScale="90000"/>
          </a:bodyPr>
          <a:lstStyle/>
          <a:p>
            <a:r>
              <a:rPr lang="en-US" dirty="0"/>
              <a:t>The empty tomb produces displays of fear, confusion, and belief (20:1-9)</a:t>
            </a:r>
          </a:p>
        </p:txBody>
      </p:sp>
      <p:sp>
        <p:nvSpPr>
          <p:cNvPr id="3" name="Content Placeholder 2">
            <a:extLst>
              <a:ext uri="{FF2B5EF4-FFF2-40B4-BE49-F238E27FC236}">
                <a16:creationId xmlns:a16="http://schemas.microsoft.com/office/drawing/2014/main" id="{DEB0D941-68F5-FF91-3185-D272EA26A937}"/>
              </a:ext>
            </a:extLst>
          </p:cNvPr>
          <p:cNvSpPr>
            <a:spLocks noGrp="1"/>
          </p:cNvSpPr>
          <p:nvPr>
            <p:ph idx="1"/>
          </p:nvPr>
        </p:nvSpPr>
        <p:spPr/>
        <p:txBody>
          <a:bodyPr>
            <a:noAutofit/>
          </a:bodyPr>
          <a:lstStyle/>
          <a:p>
            <a:pPr marL="0" indent="0">
              <a:buNone/>
            </a:pPr>
            <a:r>
              <a:rPr lang="en-US" baseline="30000" dirty="0"/>
              <a:t>5</a:t>
            </a:r>
            <a:r>
              <a:rPr lang="en-US" dirty="0"/>
              <a:t> And stooping to look in, he saw the linen cloths lying there, but he did not go in. </a:t>
            </a:r>
            <a:r>
              <a:rPr lang="en-US" baseline="30000" dirty="0"/>
              <a:t>6</a:t>
            </a:r>
            <a:r>
              <a:rPr lang="en-US" dirty="0"/>
              <a:t> Then Simon Peter came, following him, and went into the tomb. He saw the linen cloths lying there, </a:t>
            </a:r>
            <a:r>
              <a:rPr lang="en-US" baseline="30000" dirty="0"/>
              <a:t>7</a:t>
            </a:r>
            <a:r>
              <a:rPr lang="en-US" dirty="0"/>
              <a:t> and the face cloth, which had been on Jesus’ head, not lying with the linen cloths but folded up in a place by itself. </a:t>
            </a:r>
            <a:r>
              <a:rPr lang="en-US" baseline="30000" dirty="0"/>
              <a:t>8</a:t>
            </a:r>
            <a:r>
              <a:rPr lang="en-US" dirty="0"/>
              <a:t> Then the other disciple, who had reached the tomb first, also went in, and he saw and believed; </a:t>
            </a:r>
          </a:p>
          <a:p>
            <a:pPr lvl="0"/>
            <a:r>
              <a:rPr lang="en-US" dirty="0"/>
              <a:t>Arriving first, John looks into the tomb from the doorway</a:t>
            </a:r>
          </a:p>
          <a:p>
            <a:pPr lvl="0"/>
            <a:r>
              <a:rPr lang="en-US" dirty="0"/>
              <a:t>In typical zealous fashion, Peter rushes in</a:t>
            </a:r>
          </a:p>
          <a:p>
            <a:pPr lvl="1"/>
            <a:r>
              <a:rPr lang="en-US" dirty="0"/>
              <a:t>Peter anticipates seeing a completely empty tomb, as it would be if it were robbed</a:t>
            </a:r>
          </a:p>
          <a:p>
            <a:pPr lvl="1"/>
            <a:r>
              <a:rPr lang="en-US" dirty="0"/>
              <a:t>But the linen cloths that wrapped the body of Jesus are there with spices still in them</a:t>
            </a:r>
          </a:p>
          <a:p>
            <a:pPr lvl="1"/>
            <a:r>
              <a:rPr lang="en-US" dirty="0"/>
              <a:t>The face cloth is folded up in a place by itself</a:t>
            </a:r>
          </a:p>
          <a:p>
            <a:pPr lvl="2"/>
            <a:r>
              <a:rPr lang="en-US" dirty="0"/>
              <a:t>Luke 24:12 </a:t>
            </a:r>
          </a:p>
          <a:p>
            <a:pPr lvl="1"/>
            <a:r>
              <a:rPr lang="en-US" dirty="0"/>
              <a:t>Peter is amazed at the sight</a:t>
            </a:r>
          </a:p>
          <a:p>
            <a:pPr lvl="0"/>
            <a:r>
              <a:rPr lang="en-US" dirty="0"/>
              <a:t>Without seeing Jesus, John believes Jesus is risen</a:t>
            </a:r>
          </a:p>
        </p:txBody>
      </p:sp>
    </p:spTree>
    <p:extLst>
      <p:ext uri="{BB962C8B-B14F-4D97-AF65-F5344CB8AC3E}">
        <p14:creationId xmlns:p14="http://schemas.microsoft.com/office/powerpoint/2010/main" val="75557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325C5-090E-560D-7039-735D184F9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8F1A5-2B30-7268-84EB-38C44F928257}"/>
              </a:ext>
            </a:extLst>
          </p:cNvPr>
          <p:cNvSpPr>
            <a:spLocks noGrp="1"/>
          </p:cNvSpPr>
          <p:nvPr>
            <p:ph type="title"/>
          </p:nvPr>
        </p:nvSpPr>
        <p:spPr/>
        <p:txBody>
          <a:bodyPr>
            <a:normAutofit fontScale="90000"/>
          </a:bodyPr>
          <a:lstStyle/>
          <a:p>
            <a:r>
              <a:rPr lang="en-US" dirty="0"/>
              <a:t>The empty tomb produces displays of fear, confusion, and belief (20:1-9)</a:t>
            </a:r>
          </a:p>
        </p:txBody>
      </p:sp>
      <p:sp>
        <p:nvSpPr>
          <p:cNvPr id="3" name="Content Placeholder 2">
            <a:extLst>
              <a:ext uri="{FF2B5EF4-FFF2-40B4-BE49-F238E27FC236}">
                <a16:creationId xmlns:a16="http://schemas.microsoft.com/office/drawing/2014/main" id="{D3BEDE47-7E95-F4E5-44D7-ECFB03E16DAF}"/>
              </a:ext>
            </a:extLst>
          </p:cNvPr>
          <p:cNvSpPr>
            <a:spLocks noGrp="1"/>
          </p:cNvSpPr>
          <p:nvPr>
            <p:ph idx="1"/>
          </p:nvPr>
        </p:nvSpPr>
        <p:spPr/>
        <p:txBody>
          <a:bodyPr>
            <a:noAutofit/>
          </a:bodyPr>
          <a:lstStyle/>
          <a:p>
            <a:pPr marL="0" indent="0">
              <a:buNone/>
            </a:pPr>
            <a:r>
              <a:rPr lang="en-US" sz="2200" baseline="30000" dirty="0"/>
              <a:t>9</a:t>
            </a:r>
            <a:r>
              <a:rPr lang="en-US" sz="2200" dirty="0"/>
              <a:t> for as yet they did not understand the Scripture, that he must rise from the dead. </a:t>
            </a:r>
            <a:r>
              <a:rPr lang="en-US" sz="2200" baseline="30000" dirty="0"/>
              <a:t>10</a:t>
            </a:r>
            <a:r>
              <a:rPr lang="en-US" sz="2200" dirty="0"/>
              <a:t> Then the disciples went back to their homes. </a:t>
            </a:r>
          </a:p>
          <a:p>
            <a:pPr lvl="0"/>
            <a:r>
              <a:rPr lang="en-US" sz="2200" dirty="0"/>
              <a:t>John believes Jesus is risen, but he is not connecting the promises of OT Scripture</a:t>
            </a:r>
          </a:p>
          <a:p>
            <a:pPr lvl="1"/>
            <a:r>
              <a:rPr lang="en-US" sz="1800" dirty="0"/>
              <a:t>Psalm 16:10</a:t>
            </a:r>
          </a:p>
          <a:p>
            <a:r>
              <a:rPr lang="en-US" sz="2200" dirty="0"/>
              <a:t>Promises of a suffering and resurrected Messiah are an important aspect of the witness of the early church </a:t>
            </a:r>
          </a:p>
          <a:p>
            <a:pPr lvl="1"/>
            <a:r>
              <a:rPr lang="en-US" sz="1800" dirty="0"/>
              <a:t>1 Corinthians 15:3–7 </a:t>
            </a:r>
          </a:p>
          <a:p>
            <a:r>
              <a:rPr lang="en-US" sz="2200" dirty="0"/>
              <a:t>The bold preaching and the rapid growth of the early church are the fruit of an empty tomb </a:t>
            </a:r>
          </a:p>
          <a:p>
            <a:pPr lvl="0"/>
            <a:r>
              <a:rPr lang="en-US" sz="2200" dirty="0"/>
              <a:t>Confounded, amazed, and hopeful, John and Peter return home to contemplate</a:t>
            </a:r>
          </a:p>
          <a:p>
            <a:pPr lvl="0"/>
            <a:r>
              <a:rPr lang="en-US" sz="2200" dirty="0"/>
              <a:t>Trusting the power of God to illuminate truth and produce transformation when sharing the gospel and truth with others is tied to the power of the resurrection</a:t>
            </a:r>
          </a:p>
          <a:p>
            <a:pPr lvl="0"/>
            <a:r>
              <a:rPr lang="en-US" sz="2200" dirty="0"/>
              <a:t>Resurrection power dispels fear and confusion, empowers witnesses, and grants life and faith </a:t>
            </a:r>
          </a:p>
        </p:txBody>
      </p:sp>
    </p:spTree>
    <p:extLst>
      <p:ext uri="{BB962C8B-B14F-4D97-AF65-F5344CB8AC3E}">
        <p14:creationId xmlns:p14="http://schemas.microsoft.com/office/powerpoint/2010/main" val="154987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0FD29-DB82-841E-7EB7-8E1A09C1F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BA03D-CBB3-DCD4-EDB2-C9C0FF4BB424}"/>
              </a:ext>
            </a:extLst>
          </p:cNvPr>
          <p:cNvSpPr>
            <a:spLocks noGrp="1"/>
          </p:cNvSpPr>
          <p:nvPr>
            <p:ph type="title"/>
          </p:nvPr>
        </p:nvSpPr>
        <p:spPr/>
        <p:txBody>
          <a:bodyPr>
            <a:normAutofit fontScale="90000"/>
          </a:bodyPr>
          <a:lstStyle/>
          <a:p>
            <a:r>
              <a:rPr lang="en-US" dirty="0"/>
              <a:t>Broken-hearted people experience hope in the resurrection of Jesus (20:11-18) </a:t>
            </a:r>
          </a:p>
        </p:txBody>
      </p:sp>
      <p:sp>
        <p:nvSpPr>
          <p:cNvPr id="3" name="Content Placeholder 2">
            <a:extLst>
              <a:ext uri="{FF2B5EF4-FFF2-40B4-BE49-F238E27FC236}">
                <a16:creationId xmlns:a16="http://schemas.microsoft.com/office/drawing/2014/main" id="{3640B901-55EA-36F7-FBAE-33F93C0D007F}"/>
              </a:ext>
            </a:extLst>
          </p:cNvPr>
          <p:cNvSpPr>
            <a:spLocks noGrp="1"/>
          </p:cNvSpPr>
          <p:nvPr>
            <p:ph idx="1"/>
          </p:nvPr>
        </p:nvSpPr>
        <p:spPr/>
        <p:txBody>
          <a:bodyPr>
            <a:noAutofit/>
          </a:bodyPr>
          <a:lstStyle/>
          <a:p>
            <a:pPr marL="0" indent="0">
              <a:buNone/>
            </a:pPr>
            <a:r>
              <a:rPr lang="en-US" baseline="30000" dirty="0"/>
              <a:t>11</a:t>
            </a:r>
            <a:r>
              <a:rPr lang="en-US" dirty="0"/>
              <a:t> But Mary stood weeping outside the tomb, and as she wept she stooped to look into the tomb. </a:t>
            </a:r>
          </a:p>
          <a:p>
            <a:pPr lvl="0"/>
            <a:r>
              <a:rPr lang="en-US" dirty="0"/>
              <a:t>Mary returns to the tomb, hoping to find the stolen body of Jesus</a:t>
            </a:r>
          </a:p>
          <a:p>
            <a:pPr marL="0" indent="0">
              <a:buNone/>
            </a:pPr>
            <a:r>
              <a:rPr lang="en-US" baseline="30000" dirty="0"/>
              <a:t>12</a:t>
            </a:r>
            <a:r>
              <a:rPr lang="en-US" dirty="0"/>
              <a:t> And she saw two angels in white, sitting where the body of Jesus had lain, one at the head and one at the feet. </a:t>
            </a:r>
          </a:p>
          <a:p>
            <a:r>
              <a:rPr lang="en-US" dirty="0"/>
              <a:t>Mary sees two angels </a:t>
            </a:r>
          </a:p>
          <a:p>
            <a:pPr marL="0" indent="0">
              <a:buNone/>
            </a:pPr>
            <a:r>
              <a:rPr lang="en-US" baseline="30000" dirty="0"/>
              <a:t>13</a:t>
            </a:r>
            <a:r>
              <a:rPr lang="en-US" dirty="0"/>
              <a:t> They said to her, “Woman, why are you weeping?” She said to them, “They have taken away my Lord, and I do not know where they have laid him.” </a:t>
            </a:r>
          </a:p>
          <a:p>
            <a:pPr lvl="0"/>
            <a:r>
              <a:rPr lang="en-US" dirty="0"/>
              <a:t>The question of the angels is not for their enlightenment, but to offer unanticipated hope</a:t>
            </a:r>
          </a:p>
          <a:p>
            <a:r>
              <a:rPr lang="en-US" dirty="0"/>
              <a:t>Their presence is to support the fact that God is active, not grave robbers </a:t>
            </a:r>
          </a:p>
        </p:txBody>
      </p:sp>
    </p:spTree>
    <p:extLst>
      <p:ext uri="{BB962C8B-B14F-4D97-AF65-F5344CB8AC3E}">
        <p14:creationId xmlns:p14="http://schemas.microsoft.com/office/powerpoint/2010/main" val="228400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FCAE-D57C-4428-9F26-1A51E5779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2E1E8-74B0-790A-A905-6D69BF3B2DFD}"/>
              </a:ext>
            </a:extLst>
          </p:cNvPr>
          <p:cNvSpPr>
            <a:spLocks noGrp="1"/>
          </p:cNvSpPr>
          <p:nvPr>
            <p:ph type="title"/>
          </p:nvPr>
        </p:nvSpPr>
        <p:spPr/>
        <p:txBody>
          <a:bodyPr>
            <a:normAutofit fontScale="90000"/>
          </a:bodyPr>
          <a:lstStyle/>
          <a:p>
            <a:r>
              <a:rPr lang="en-US" dirty="0"/>
              <a:t>Broken-hearted people experience hope in the resurrection of Jesus (20:11-18) </a:t>
            </a:r>
          </a:p>
        </p:txBody>
      </p:sp>
      <p:sp>
        <p:nvSpPr>
          <p:cNvPr id="3" name="Content Placeholder 2">
            <a:extLst>
              <a:ext uri="{FF2B5EF4-FFF2-40B4-BE49-F238E27FC236}">
                <a16:creationId xmlns:a16="http://schemas.microsoft.com/office/drawing/2014/main" id="{F07E3E93-A158-4EA0-70C1-6D6FC2BDC894}"/>
              </a:ext>
            </a:extLst>
          </p:cNvPr>
          <p:cNvSpPr>
            <a:spLocks noGrp="1"/>
          </p:cNvSpPr>
          <p:nvPr>
            <p:ph idx="1"/>
          </p:nvPr>
        </p:nvSpPr>
        <p:spPr/>
        <p:txBody>
          <a:bodyPr>
            <a:noAutofit/>
          </a:bodyPr>
          <a:lstStyle/>
          <a:p>
            <a:pPr marL="0" indent="0">
              <a:buNone/>
            </a:pPr>
            <a:r>
              <a:rPr lang="en-US" sz="2600" baseline="30000" dirty="0"/>
              <a:t>14</a:t>
            </a:r>
            <a:r>
              <a:rPr lang="en-US" sz="2600" dirty="0"/>
              <a:t> Having said this, she turned around and saw Jesus standing, but she did not know that it was Jesus. </a:t>
            </a:r>
          </a:p>
          <a:p>
            <a:r>
              <a:rPr lang="en-US" sz="2600" dirty="0"/>
              <a:t>In the resurrection narratives in the gospels, many times Jesus is not recognized </a:t>
            </a:r>
          </a:p>
          <a:p>
            <a:pPr marL="0" indent="0">
              <a:buNone/>
            </a:pPr>
            <a:r>
              <a:rPr lang="en-US" sz="2600" baseline="30000" dirty="0"/>
              <a:t>15</a:t>
            </a:r>
            <a:r>
              <a:rPr lang="en-US" sz="2600" dirty="0"/>
              <a:t> Jesus said to her, “Woman, why are you weeping? Whom are you seeking?” </a:t>
            </a:r>
          </a:p>
          <a:p>
            <a:pPr lvl="0"/>
            <a:r>
              <a:rPr lang="en-US" sz="2600" dirty="0"/>
              <a:t>Jesus now asks her why she weeps</a:t>
            </a:r>
          </a:p>
          <a:p>
            <a:pPr lvl="0"/>
            <a:r>
              <a:rPr lang="en-US" sz="2600" dirty="0"/>
              <a:t>Because of the resurrection power of God, the Jesus Mary seeks is not the Jesus Mary finds – He’s far better</a:t>
            </a:r>
          </a:p>
          <a:p>
            <a:r>
              <a:rPr lang="en-US" sz="2600" dirty="0"/>
              <a:t>Supposing him to be the gardener, she said to him, “Sir, if you have carried him away, tell me where you have laid him, and I will take him away.” </a:t>
            </a:r>
          </a:p>
          <a:p>
            <a:pPr lvl="0"/>
            <a:r>
              <a:rPr lang="en-US" sz="2600" dirty="0"/>
              <a:t>She thinks the gardener might have moved the body of Jesus</a:t>
            </a:r>
          </a:p>
        </p:txBody>
      </p:sp>
    </p:spTree>
    <p:extLst>
      <p:ext uri="{BB962C8B-B14F-4D97-AF65-F5344CB8AC3E}">
        <p14:creationId xmlns:p14="http://schemas.microsoft.com/office/powerpoint/2010/main" val="578750480"/>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2D28C36AEBD546B30F62260FBA9E3D" ma:contentTypeVersion="14" ma:contentTypeDescription="Create a new document." ma:contentTypeScope="" ma:versionID="2e359ebc16ad420d472b019c86bc2272">
  <xsd:schema xmlns:xsd="http://www.w3.org/2001/XMLSchema" xmlns:xs="http://www.w3.org/2001/XMLSchema" xmlns:p="http://schemas.microsoft.com/office/2006/metadata/properties" xmlns:ns2="fdbfab92-5ce1-4f79-a671-9de2e35f6b7f" xmlns:ns3="c9cfde4b-452d-4aad-8544-c43e8b6fce9c" targetNamespace="http://schemas.microsoft.com/office/2006/metadata/properties" ma:root="true" ma:fieldsID="d9803940956a3a1230661bab7bcfb50d" ns2:_="" ns3:_="">
    <xsd:import namespace="fdbfab92-5ce1-4f79-a671-9de2e35f6b7f"/>
    <xsd:import namespace="c9cfde4b-452d-4aad-8544-c43e8b6fce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fab92-5ce1-4f79-a671-9de2e35f6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25a354-4438-4819-a52b-8596fbe693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fde4b-452d-4aad-8544-c43e8b6fce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30d9a2c-2f70-484a-9f83-d005f8e85c97}" ma:internalName="TaxCatchAll" ma:showField="CatchAllData" ma:web="c9cfde4b-452d-4aad-8544-c43e8b6fc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bfab92-5ce1-4f79-a671-9de2e35f6b7f">
      <Terms xmlns="http://schemas.microsoft.com/office/infopath/2007/PartnerControls"/>
    </lcf76f155ced4ddcb4097134ff3c332f>
    <TaxCatchAll xmlns="c9cfde4b-452d-4aad-8544-c43e8b6fce9c" xsi:nil="true"/>
  </documentManagement>
</p:properties>
</file>

<file path=customXml/itemProps1.xml><?xml version="1.0" encoding="utf-8"?>
<ds:datastoreItem xmlns:ds="http://schemas.openxmlformats.org/officeDocument/2006/customXml" ds:itemID="{14656B39-E713-41DA-88C2-411867168174}"/>
</file>

<file path=customXml/itemProps2.xml><?xml version="1.0" encoding="utf-8"?>
<ds:datastoreItem xmlns:ds="http://schemas.openxmlformats.org/officeDocument/2006/customXml" ds:itemID="{72E61084-1451-4944-9465-372B16C6CBB8}"/>
</file>

<file path=customXml/itemProps3.xml><?xml version="1.0" encoding="utf-8"?>
<ds:datastoreItem xmlns:ds="http://schemas.openxmlformats.org/officeDocument/2006/customXml" ds:itemID="{FE83E087-21B1-4208-B315-4D83DA78BCD3}"/>
</file>

<file path=docProps/app.xml><?xml version="1.0" encoding="utf-8"?>
<Properties xmlns="http://schemas.openxmlformats.org/officeDocument/2006/extended-properties" xmlns:vt="http://schemas.openxmlformats.org/officeDocument/2006/docPropsVTypes">
  <Template>Berlin</Template>
  <TotalTime>573</TotalTime>
  <Words>1788</Words>
  <Application>Microsoft Macintosh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Bierstadt</vt:lpstr>
      <vt:lpstr>Book Antiqua</vt:lpstr>
      <vt:lpstr>Neue Haas Grotesk Text Pro</vt:lpstr>
      <vt:lpstr>GestaltVTI</vt:lpstr>
      <vt:lpstr>John 19:38-20:18</vt:lpstr>
      <vt:lpstr>Secret believers abandon their fear (19:38-42) </vt:lpstr>
      <vt:lpstr>Secret believers abandon their fear (19:38-42) </vt:lpstr>
      <vt:lpstr>The empty tomb produces displays of fear, confusion, and belief (20:1-9)</vt:lpstr>
      <vt:lpstr>The empty tomb produces displays of fear, confusion, and belief (20:1-9)</vt:lpstr>
      <vt:lpstr>The empty tomb produces displays of fear, confusion, and belief (20:1-9)</vt:lpstr>
      <vt:lpstr>The empty tomb produces displays of fear, confusion, and belief (20:1-9)</vt:lpstr>
      <vt:lpstr>Broken-hearted people experience hope in the resurrection of Jesus (20:11-18) </vt:lpstr>
      <vt:lpstr>Broken-hearted people experience hope in the resurrection of Jesus (20:11-18) </vt:lpstr>
      <vt:lpstr>Broken-hearted people experience hope in the resurrection of Jesus (20:11-18) </vt:lpstr>
      <vt:lpstr>Broken-hearted people experience hope in the resurrection of Jesus (20:11-18) </vt:lpstr>
      <vt:lpstr>Questions to Consider</vt:lpstr>
      <vt:lpstr>John 19:38-20:18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Landess</dc:creator>
  <cp:lastModifiedBy>Mark Landess</cp:lastModifiedBy>
  <cp:revision>1</cp:revision>
  <dcterms:created xsi:type="dcterms:W3CDTF">2026-04-05T04:29:16Z</dcterms:created>
  <dcterms:modified xsi:type="dcterms:W3CDTF">2026-04-05T14:03:15Z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0x010100A02D28C36AEBD546B30F62260FBA9E3D</vt:lpwstr>
  </property>
</Properties>
</file>