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</p:sldMasterIdLst>
  <p:notesMasterIdLst>
    <p:notesMasterId r:id="rId7"/>
  </p:notesMasterIdLst>
  <p:sldIdLst>
    <p:sldId id="282" r:id="rId6"/>
  </p:sldIdLst>
  <p:sldSz cx="7775575" cy="1004411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ransformación empresarial" id="{B00199B9-A740-4C43-A0EA-57DCE74C2D9D}">
          <p14:sldIdLst/>
        </p14:section>
        <p14:section name="Capacitación técnica y legal" id="{1E0D5167-0C4E-4340-9F4B-0252E8A10E79}">
          <p14:sldIdLst>
            <p14:sldId id="282"/>
          </p14:sldIdLst>
        </p14:section>
        <p14:section name="Example" id="{D224E2EC-58D2-4BB5-9EC2-565071ECF8C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3" userDrawn="1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FF"/>
    <a:srgbClr val="FF00FF"/>
    <a:srgbClr val="0066FF"/>
    <a:srgbClr val="0033CC"/>
    <a:srgbClr val="FCD8F9"/>
    <a:srgbClr val="DDDDDD"/>
    <a:srgbClr val="66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146ADD-0F2B-779C-0D86-EBDB59148ADD}" v="7" dt="2025-02-12T19:24:26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2208" y="60"/>
      </p:cViewPr>
      <p:guideLst>
        <p:guide orient="horz" pos="283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he Group TEXT" panose="00000500000000000000" pitchFamily="2" charset="0"/>
              </a:defRPr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he Group TEXT" panose="00000500000000000000" pitchFamily="2" charset="0"/>
              </a:defRPr>
            </a:lvl1pPr>
          </a:lstStyle>
          <a:p>
            <a:fld id="{512ED4DC-AA89-4977-B7AF-DD4B4976D0DC}" type="datetimeFigureOut">
              <a:rPr lang="es-MX" smtClean="0"/>
              <a:pPr/>
              <a:t>12/02/2025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3475" y="1200150"/>
            <a:ext cx="25082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he Group TEXT" panose="00000500000000000000" pitchFamily="2" charset="0"/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he Group TEXT" panose="00000500000000000000" pitchFamily="2" charset="0"/>
              </a:defRPr>
            </a:lvl1pPr>
          </a:lstStyle>
          <a:p>
            <a:fld id="{DE595A12-4883-4F32-8BE5-9E06B4E142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503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he Group TEXT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he Group TEXT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he Group TEXT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he Group TEXT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he Group TEXT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718E1A3-9FDB-55CD-4D60-EAC19DF69B6E}"/>
              </a:ext>
            </a:extLst>
          </p:cNvPr>
          <p:cNvCxnSpPr>
            <a:cxnSpLocks/>
          </p:cNvCxnSpPr>
          <p:nvPr userDrawn="1"/>
        </p:nvCxnSpPr>
        <p:spPr>
          <a:xfrm>
            <a:off x="366183" y="894132"/>
            <a:ext cx="376964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45">
            <a:extLst>
              <a:ext uri="{FF2B5EF4-FFF2-40B4-BE49-F238E27FC236}">
                <a16:creationId xmlns:a16="http://schemas.microsoft.com/office/drawing/2014/main" id="{A5052295-C737-0C52-03F0-F161ECF51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017" y="613540"/>
            <a:ext cx="5323809" cy="1523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100" b="1">
                <a:latin typeface="The Group TEXT" panose="00000500000000000000" pitchFamily="2" charset="0"/>
              </a:defRPr>
            </a:lvl1pPr>
          </a:lstStyle>
          <a:p>
            <a:r>
              <a:rPr lang="es-MX" noProof="0" err="1"/>
              <a:t>Click</a:t>
            </a:r>
            <a:r>
              <a:rPr lang="es-MX" noProof="0"/>
              <a:t> para editar título o nombre del curso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C8FF60-62CC-73B9-55F6-43A4777A926E}"/>
              </a:ext>
            </a:extLst>
          </p:cNvPr>
          <p:cNvSpPr txBox="1"/>
          <p:nvPr userDrawn="1"/>
        </p:nvSpPr>
        <p:spPr>
          <a:xfrm>
            <a:off x="4783127" y="2747432"/>
            <a:ext cx="92949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539750"/>
            <a:r>
              <a:rPr lang="es-MX" sz="800" b="0" spc="100" baseline="0">
                <a:solidFill>
                  <a:srgbClr val="00B0F0"/>
                </a:solidFill>
                <a:latin typeface="The Group TEXT" panose="00000500000000000000" pitchFamily="2" charset="0"/>
              </a:rPr>
              <a:t>INVERSIÓN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A4893B-3CDA-F104-A7D6-DFC9A2EB9BD5}"/>
              </a:ext>
            </a:extLst>
          </p:cNvPr>
          <p:cNvSpPr txBox="1"/>
          <p:nvPr userDrawn="1"/>
        </p:nvSpPr>
        <p:spPr>
          <a:xfrm>
            <a:off x="4783127" y="3301787"/>
            <a:ext cx="92949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539750"/>
            <a:r>
              <a:rPr lang="es-MX" sz="800" b="0" spc="100" baseline="0">
                <a:solidFill>
                  <a:srgbClr val="00B0F0"/>
                </a:solidFill>
                <a:latin typeface="The Group TEXT" panose="00000500000000000000" pitchFamily="2" charset="0"/>
              </a:rPr>
              <a:t>DURACIÓN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6F496D-640F-F4BA-B3A2-9897B2C934BE}"/>
              </a:ext>
            </a:extLst>
          </p:cNvPr>
          <p:cNvSpPr txBox="1"/>
          <p:nvPr userDrawn="1"/>
        </p:nvSpPr>
        <p:spPr>
          <a:xfrm>
            <a:off x="4783127" y="3863201"/>
            <a:ext cx="92949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539750"/>
            <a:r>
              <a:rPr lang="es-MX" sz="800" b="0" spc="100" baseline="0">
                <a:solidFill>
                  <a:srgbClr val="00B0F0"/>
                </a:solidFill>
                <a:latin typeface="The Group TEXT" panose="00000500000000000000" pitchFamily="2" charset="0"/>
              </a:rPr>
              <a:t>MODALIDAD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8C104-DD7F-319B-9610-9D8D56BBE8AF}"/>
              </a:ext>
            </a:extLst>
          </p:cNvPr>
          <p:cNvSpPr txBox="1"/>
          <p:nvPr userDrawn="1"/>
        </p:nvSpPr>
        <p:spPr>
          <a:xfrm>
            <a:off x="4783127" y="4284920"/>
            <a:ext cx="92949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539750"/>
            <a:r>
              <a:rPr lang="es-MX" sz="800" b="0" spc="100" baseline="0">
                <a:solidFill>
                  <a:srgbClr val="00B0F0"/>
                </a:solidFill>
                <a:latin typeface="The Group TEXT" panose="00000500000000000000" pitchFamily="2" charset="0"/>
              </a:rPr>
              <a:t>IDIOMA</a:t>
            </a:r>
          </a:p>
        </p:txBody>
      </p:sp>
    </p:spTree>
    <p:extLst>
      <p:ext uri="{BB962C8B-B14F-4D97-AF65-F5344CB8AC3E}">
        <p14:creationId xmlns:p14="http://schemas.microsoft.com/office/powerpoint/2010/main" val="223035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A80355-4C05-DE36-6C20-08E49441C405}"/>
              </a:ext>
            </a:extLst>
          </p:cNvPr>
          <p:cNvGrpSpPr/>
          <p:nvPr userDrawn="1"/>
        </p:nvGrpSpPr>
        <p:grpSpPr>
          <a:xfrm>
            <a:off x="4316178" y="138782"/>
            <a:ext cx="1538357" cy="593350"/>
            <a:chOff x="4316178" y="113382"/>
            <a:chExt cx="1538357" cy="593350"/>
          </a:xfrm>
        </p:grpSpPr>
        <p:pic>
          <p:nvPicPr>
            <p:cNvPr id="3" name="Picture 2" descr="A black background with green letters&#10;&#10;Description automatically generated">
              <a:extLst>
                <a:ext uri="{FF2B5EF4-FFF2-40B4-BE49-F238E27FC236}">
                  <a16:creationId xmlns:a16="http://schemas.microsoft.com/office/drawing/2014/main" id="{A2FD871E-554D-4C5A-3662-B4AAD7563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178" y="141327"/>
              <a:ext cx="1538357" cy="56540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C13E76-E054-809D-FD2F-07B3C421354E}"/>
                </a:ext>
              </a:extLst>
            </p:cNvPr>
            <p:cNvSpPr txBox="1"/>
            <p:nvPr/>
          </p:nvSpPr>
          <p:spPr>
            <a:xfrm>
              <a:off x="4582706" y="113382"/>
              <a:ext cx="100205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600">
                  <a:latin typeface="The Group TEXT" panose="00000500000000000000" pitchFamily="2" charset="0"/>
                  <a:cs typeface="Arial" panose="020B0604020202020204" pitchFamily="34" charset="0"/>
                </a:rPr>
                <a:t>Evento oficial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8C4C272-8280-42FC-9075-2DA3667EEA65}"/>
              </a:ext>
            </a:extLst>
          </p:cNvPr>
          <p:cNvSpPr txBox="1"/>
          <p:nvPr userDrawn="1"/>
        </p:nvSpPr>
        <p:spPr>
          <a:xfrm>
            <a:off x="4783127" y="2747432"/>
            <a:ext cx="92949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539750"/>
            <a:r>
              <a:rPr lang="es-MX" sz="800" b="0" spc="100" baseline="0">
                <a:solidFill>
                  <a:srgbClr val="00B0F0"/>
                </a:solidFill>
                <a:latin typeface="The Group TEXT" panose="00000500000000000000" pitchFamily="2" charset="0"/>
              </a:rPr>
              <a:t>INVERSIÓN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58E4D-05C8-D7CC-1FE4-94F8FD7FD303}"/>
              </a:ext>
            </a:extLst>
          </p:cNvPr>
          <p:cNvSpPr txBox="1"/>
          <p:nvPr userDrawn="1"/>
        </p:nvSpPr>
        <p:spPr>
          <a:xfrm>
            <a:off x="4783127" y="3301787"/>
            <a:ext cx="92949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539750"/>
            <a:r>
              <a:rPr lang="es-MX" sz="800" b="0" spc="100" baseline="0">
                <a:solidFill>
                  <a:srgbClr val="00B0F0"/>
                </a:solidFill>
                <a:latin typeface="The Group TEXT" panose="00000500000000000000" pitchFamily="2" charset="0"/>
              </a:rPr>
              <a:t>DURACIÓN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597D9C-CB1E-2647-BC96-7F8F32CA9222}"/>
              </a:ext>
            </a:extLst>
          </p:cNvPr>
          <p:cNvSpPr txBox="1"/>
          <p:nvPr userDrawn="1"/>
        </p:nvSpPr>
        <p:spPr>
          <a:xfrm>
            <a:off x="4783127" y="3863201"/>
            <a:ext cx="92949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539750"/>
            <a:r>
              <a:rPr lang="es-MX" sz="800" b="0" spc="100" baseline="0">
                <a:solidFill>
                  <a:srgbClr val="00B0F0"/>
                </a:solidFill>
                <a:latin typeface="The Group TEXT" panose="00000500000000000000" pitchFamily="2" charset="0"/>
              </a:rPr>
              <a:t>MODALIDAD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A006C1-08B7-81F5-559B-11C08733ED65}"/>
              </a:ext>
            </a:extLst>
          </p:cNvPr>
          <p:cNvSpPr txBox="1"/>
          <p:nvPr userDrawn="1"/>
        </p:nvSpPr>
        <p:spPr>
          <a:xfrm>
            <a:off x="4783127" y="4284920"/>
            <a:ext cx="92949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539750"/>
            <a:r>
              <a:rPr lang="es-MX" sz="800" b="0" spc="100" baseline="0">
                <a:solidFill>
                  <a:srgbClr val="00B0F0"/>
                </a:solidFill>
                <a:latin typeface="The Group TEXT" panose="00000500000000000000" pitchFamily="2" charset="0"/>
              </a:rPr>
              <a:t>IDIOMA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143141-E7F4-81B4-8DB4-308A900CE060}"/>
              </a:ext>
            </a:extLst>
          </p:cNvPr>
          <p:cNvCxnSpPr>
            <a:cxnSpLocks/>
          </p:cNvCxnSpPr>
          <p:nvPr userDrawn="1"/>
        </p:nvCxnSpPr>
        <p:spPr>
          <a:xfrm>
            <a:off x="366183" y="894132"/>
            <a:ext cx="376964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45">
            <a:extLst>
              <a:ext uri="{FF2B5EF4-FFF2-40B4-BE49-F238E27FC236}">
                <a16:creationId xmlns:a16="http://schemas.microsoft.com/office/drawing/2014/main" id="{CCE4190B-B331-3A0F-476D-AE8AF4C553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017" y="613540"/>
            <a:ext cx="3976163" cy="1523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100" b="1">
                <a:latin typeface="The Group TEXT" panose="00000500000000000000" pitchFamily="2" charset="0"/>
              </a:defRPr>
            </a:lvl1pPr>
          </a:lstStyle>
          <a:p>
            <a:r>
              <a:rPr lang="es-MX" noProof="0" err="1"/>
              <a:t>Click</a:t>
            </a:r>
            <a:r>
              <a:rPr lang="es-MX" noProof="0"/>
              <a:t> para editar título o nombre del curso</a:t>
            </a:r>
          </a:p>
        </p:txBody>
      </p:sp>
    </p:spTree>
    <p:extLst>
      <p:ext uri="{BB962C8B-B14F-4D97-AF65-F5344CB8AC3E}">
        <p14:creationId xmlns:p14="http://schemas.microsoft.com/office/powerpoint/2010/main" val="428307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BEDB9F6-5A71-1F72-EA90-A6A22EEF8564}"/>
              </a:ext>
            </a:extLst>
          </p:cNvPr>
          <p:cNvSpPr/>
          <p:nvPr userDrawn="1"/>
        </p:nvSpPr>
        <p:spPr>
          <a:xfrm>
            <a:off x="0" y="2093293"/>
            <a:ext cx="7775575" cy="7950820"/>
          </a:xfrm>
          <a:custGeom>
            <a:avLst/>
            <a:gdLst>
              <a:gd name="connsiteX0" fmla="*/ 4463656 w 7775575"/>
              <a:gd name="connsiteY0" fmla="*/ 5183055 h 7950820"/>
              <a:gd name="connsiteX1" fmla="*/ 5036412 w 7775575"/>
              <a:gd name="connsiteY1" fmla="*/ 5420299 h 7950820"/>
              <a:gd name="connsiteX2" fmla="*/ 5036412 w 7775575"/>
              <a:gd name="connsiteY2" fmla="*/ 6565812 h 7950820"/>
              <a:gd name="connsiteX3" fmla="*/ 3651404 w 7775575"/>
              <a:gd name="connsiteY3" fmla="*/ 7950820 h 7950820"/>
              <a:gd name="connsiteX4" fmla="*/ 1360378 w 7775575"/>
              <a:gd name="connsiteY4" fmla="*/ 7950820 h 7950820"/>
              <a:gd name="connsiteX5" fmla="*/ 3890899 w 7775575"/>
              <a:gd name="connsiteY5" fmla="*/ 5420299 h 7950820"/>
              <a:gd name="connsiteX6" fmla="*/ 4463656 w 7775575"/>
              <a:gd name="connsiteY6" fmla="*/ 5183055 h 7950820"/>
              <a:gd name="connsiteX7" fmla="*/ 2024275 w 7775575"/>
              <a:gd name="connsiteY7" fmla="*/ 5161969 h 7950820"/>
              <a:gd name="connsiteX8" fmla="*/ 2597033 w 7775575"/>
              <a:gd name="connsiteY8" fmla="*/ 5399213 h 7950820"/>
              <a:gd name="connsiteX9" fmla="*/ 2597033 w 7775575"/>
              <a:gd name="connsiteY9" fmla="*/ 6544726 h 7950820"/>
              <a:gd name="connsiteX10" fmla="*/ 1190939 w 7775575"/>
              <a:gd name="connsiteY10" fmla="*/ 7950820 h 7950820"/>
              <a:gd name="connsiteX11" fmla="*/ 0 w 7775575"/>
              <a:gd name="connsiteY11" fmla="*/ 7950820 h 7950820"/>
              <a:gd name="connsiteX12" fmla="*/ 0 w 7775575"/>
              <a:gd name="connsiteY12" fmla="*/ 6850731 h 7950820"/>
              <a:gd name="connsiteX13" fmla="*/ 1451518 w 7775575"/>
              <a:gd name="connsiteY13" fmla="*/ 5399213 h 7950820"/>
              <a:gd name="connsiteX14" fmla="*/ 2024275 w 7775575"/>
              <a:gd name="connsiteY14" fmla="*/ 5161969 h 7950820"/>
              <a:gd name="connsiteX15" fmla="*/ 7775575 w 7775575"/>
              <a:gd name="connsiteY15" fmla="*/ 4007295 h 7950820"/>
              <a:gd name="connsiteX16" fmla="*/ 7775575 w 7775575"/>
              <a:gd name="connsiteY16" fmla="*/ 6298321 h 7950820"/>
              <a:gd name="connsiteX17" fmla="*/ 6123076 w 7775575"/>
              <a:gd name="connsiteY17" fmla="*/ 7950820 h 7950820"/>
              <a:gd name="connsiteX18" fmla="*/ 4228643 w 7775575"/>
              <a:gd name="connsiteY18" fmla="*/ 7950820 h 7950820"/>
              <a:gd name="connsiteX19" fmla="*/ 4223301 w 7775575"/>
              <a:gd name="connsiteY19" fmla="*/ 7895081 h 7950820"/>
              <a:gd name="connsiteX20" fmla="*/ 4460544 w 7775575"/>
              <a:gd name="connsiteY20" fmla="*/ 7322325 h 7950820"/>
              <a:gd name="connsiteX21" fmla="*/ 7775575 w 7775575"/>
              <a:gd name="connsiteY21" fmla="*/ 1531179 h 7950820"/>
              <a:gd name="connsiteX22" fmla="*/ 7775575 w 7775575"/>
              <a:gd name="connsiteY22" fmla="*/ 3822204 h 7950820"/>
              <a:gd name="connsiteX23" fmla="*/ 6239546 w 7775575"/>
              <a:gd name="connsiteY23" fmla="*/ 5358233 h 7950820"/>
              <a:gd name="connsiteX24" fmla="*/ 5094033 w 7775575"/>
              <a:gd name="connsiteY24" fmla="*/ 5358233 h 7950820"/>
              <a:gd name="connsiteX25" fmla="*/ 5094033 w 7775575"/>
              <a:gd name="connsiteY25" fmla="*/ 4212720 h 7950820"/>
              <a:gd name="connsiteX26" fmla="*/ 7173065 w 7775575"/>
              <a:gd name="connsiteY26" fmla="*/ 0 h 7950820"/>
              <a:gd name="connsiteX27" fmla="*/ 7745822 w 7775575"/>
              <a:gd name="connsiteY27" fmla="*/ 237244 h 7950820"/>
              <a:gd name="connsiteX28" fmla="*/ 7775575 w 7775575"/>
              <a:gd name="connsiteY28" fmla="*/ 273668 h 7950820"/>
              <a:gd name="connsiteX29" fmla="*/ 7775575 w 7775575"/>
              <a:gd name="connsiteY29" fmla="*/ 1346333 h 7950820"/>
              <a:gd name="connsiteX30" fmla="*/ 7745822 w 7775575"/>
              <a:gd name="connsiteY30" fmla="*/ 1382757 h 7950820"/>
              <a:gd name="connsiteX31" fmla="*/ 3800168 w 7775575"/>
              <a:gd name="connsiteY31" fmla="*/ 5328411 h 7950820"/>
              <a:gd name="connsiteX32" fmla="*/ 2654655 w 7775575"/>
              <a:gd name="connsiteY32" fmla="*/ 5328411 h 7950820"/>
              <a:gd name="connsiteX33" fmla="*/ 2654655 w 7775575"/>
              <a:gd name="connsiteY33" fmla="*/ 4182898 h 7950820"/>
              <a:gd name="connsiteX34" fmla="*/ 6600309 w 7775575"/>
              <a:gd name="connsiteY34" fmla="*/ 237244 h 7950820"/>
              <a:gd name="connsiteX35" fmla="*/ 7173065 w 7775575"/>
              <a:gd name="connsiteY35" fmla="*/ 0 h 795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775575" h="7950820">
                <a:moveTo>
                  <a:pt x="4463656" y="5183055"/>
                </a:moveTo>
                <a:cubicBezTo>
                  <a:pt x="4670953" y="5183055"/>
                  <a:pt x="4878249" y="5262137"/>
                  <a:pt x="5036412" y="5420299"/>
                </a:cubicBezTo>
                <a:cubicBezTo>
                  <a:pt x="5352737" y="5736624"/>
                  <a:pt x="5352737" y="6249487"/>
                  <a:pt x="5036412" y="6565812"/>
                </a:cubicBezTo>
                <a:lnTo>
                  <a:pt x="3651404" y="7950820"/>
                </a:lnTo>
                <a:lnTo>
                  <a:pt x="1360378" y="7950820"/>
                </a:lnTo>
                <a:lnTo>
                  <a:pt x="3890899" y="5420299"/>
                </a:lnTo>
                <a:cubicBezTo>
                  <a:pt x="4049062" y="5262137"/>
                  <a:pt x="4256359" y="5183055"/>
                  <a:pt x="4463656" y="5183055"/>
                </a:cubicBezTo>
                <a:close/>
                <a:moveTo>
                  <a:pt x="2024275" y="5161969"/>
                </a:moveTo>
                <a:cubicBezTo>
                  <a:pt x="2231573" y="5161969"/>
                  <a:pt x="2438870" y="5241050"/>
                  <a:pt x="2597033" y="5399213"/>
                </a:cubicBezTo>
                <a:cubicBezTo>
                  <a:pt x="2913357" y="5715538"/>
                  <a:pt x="2913357" y="6228401"/>
                  <a:pt x="2597033" y="6544726"/>
                </a:cubicBezTo>
                <a:lnTo>
                  <a:pt x="1190939" y="7950820"/>
                </a:lnTo>
                <a:lnTo>
                  <a:pt x="0" y="7950820"/>
                </a:lnTo>
                <a:lnTo>
                  <a:pt x="0" y="6850731"/>
                </a:lnTo>
                <a:lnTo>
                  <a:pt x="1451518" y="5399213"/>
                </a:lnTo>
                <a:cubicBezTo>
                  <a:pt x="1609681" y="5241050"/>
                  <a:pt x="1816979" y="5161969"/>
                  <a:pt x="2024275" y="5161969"/>
                </a:cubicBezTo>
                <a:close/>
                <a:moveTo>
                  <a:pt x="7775575" y="4007295"/>
                </a:moveTo>
                <a:lnTo>
                  <a:pt x="7775575" y="6298321"/>
                </a:lnTo>
                <a:lnTo>
                  <a:pt x="6123076" y="7950820"/>
                </a:lnTo>
                <a:lnTo>
                  <a:pt x="4228643" y="7950820"/>
                </a:lnTo>
                <a:lnTo>
                  <a:pt x="4223301" y="7895081"/>
                </a:lnTo>
                <a:cubicBezTo>
                  <a:pt x="4223301" y="7687784"/>
                  <a:pt x="4302382" y="7480487"/>
                  <a:pt x="4460544" y="7322325"/>
                </a:cubicBezTo>
                <a:close/>
                <a:moveTo>
                  <a:pt x="7775575" y="1531179"/>
                </a:moveTo>
                <a:lnTo>
                  <a:pt x="7775575" y="3822204"/>
                </a:lnTo>
                <a:lnTo>
                  <a:pt x="6239546" y="5358233"/>
                </a:lnTo>
                <a:cubicBezTo>
                  <a:pt x="5923221" y="5674558"/>
                  <a:pt x="5410358" y="5674558"/>
                  <a:pt x="5094033" y="5358233"/>
                </a:cubicBezTo>
                <a:cubicBezTo>
                  <a:pt x="4777708" y="5041908"/>
                  <a:pt x="4777708" y="4529045"/>
                  <a:pt x="5094033" y="4212720"/>
                </a:cubicBezTo>
                <a:close/>
                <a:moveTo>
                  <a:pt x="7173065" y="0"/>
                </a:moveTo>
                <a:cubicBezTo>
                  <a:pt x="7380362" y="0"/>
                  <a:pt x="7587659" y="79081"/>
                  <a:pt x="7745822" y="237244"/>
                </a:cubicBezTo>
                <a:lnTo>
                  <a:pt x="7775575" y="273668"/>
                </a:lnTo>
                <a:lnTo>
                  <a:pt x="7775575" y="1346333"/>
                </a:lnTo>
                <a:lnTo>
                  <a:pt x="7745822" y="1382757"/>
                </a:lnTo>
                <a:lnTo>
                  <a:pt x="3800168" y="5328411"/>
                </a:lnTo>
                <a:cubicBezTo>
                  <a:pt x="3483843" y="5644736"/>
                  <a:pt x="2970980" y="5644736"/>
                  <a:pt x="2654655" y="5328411"/>
                </a:cubicBezTo>
                <a:cubicBezTo>
                  <a:pt x="2338330" y="5012086"/>
                  <a:pt x="2338330" y="4499223"/>
                  <a:pt x="2654655" y="4182898"/>
                </a:cubicBezTo>
                <a:lnTo>
                  <a:pt x="6600309" y="237244"/>
                </a:lnTo>
                <a:cubicBezTo>
                  <a:pt x="6758472" y="79081"/>
                  <a:pt x="6965769" y="0"/>
                  <a:pt x="7173065" y="0"/>
                </a:cubicBezTo>
                <a:close/>
              </a:path>
            </a:pathLst>
          </a:custGeom>
          <a:blipFill dpi="0" rotWithShape="1">
            <a:blip r:embed="rId2"/>
            <a:srcRect/>
            <a:tile tx="952500" ty="635000" sx="100000" sy="100000" flip="none" algn="ctr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MX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C2106C-7DA7-0C20-6916-1B71CD65A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2192334"/>
            <a:ext cx="6589486" cy="109260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3400"/>
              </a:lnSpc>
              <a:buNone/>
              <a:defRPr sz="3200">
                <a:solidFill>
                  <a:srgbClr val="002060"/>
                </a:solidFill>
                <a:latin typeface="The Group TEXT" panose="00000500000000000000" pitchFamily="2" charset="0"/>
              </a:defRPr>
            </a:lvl1pPr>
          </a:lstStyle>
          <a:p>
            <a:pPr lvl="0"/>
            <a:r>
              <a:rPr lang="es-MX" noProof="0"/>
              <a:t>NOMBRE DE LA SECCIÓN</a:t>
            </a:r>
          </a:p>
          <a:p>
            <a:pPr lvl="0"/>
            <a:r>
              <a:rPr lang="es-MX" noProof="0"/>
              <a:t>The Group TEXT 32 pts.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CAFC908-18D7-17BA-85AA-5F3762DD2F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222172"/>
            <a:ext cx="6589486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 b="0">
                <a:solidFill>
                  <a:srgbClr val="002060"/>
                </a:solidFill>
                <a:latin typeface="The Group TEXT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MX" noProof="0"/>
              <a:t>Frase de poder The Group TEXT 20 pts.</a:t>
            </a:r>
          </a:p>
        </p:txBody>
      </p:sp>
    </p:spTree>
    <p:extLst>
      <p:ext uri="{BB962C8B-B14F-4D97-AF65-F5344CB8AC3E}">
        <p14:creationId xmlns:p14="http://schemas.microsoft.com/office/powerpoint/2010/main" val="146764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04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E66EEC-59B0-DB07-A971-2CE8CD99D93E}"/>
              </a:ext>
            </a:extLst>
          </p:cNvPr>
          <p:cNvSpPr/>
          <p:nvPr userDrawn="1"/>
        </p:nvSpPr>
        <p:spPr>
          <a:xfrm>
            <a:off x="4395612" y="899372"/>
            <a:ext cx="3026913" cy="1701569"/>
          </a:xfrm>
          <a:prstGeom prst="rect">
            <a:avLst/>
          </a:prstGeom>
          <a:solidFill>
            <a:srgbClr val="FCD8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pc="300">
                <a:solidFill>
                  <a:schemeClr val="bg1"/>
                </a:solidFill>
                <a:latin typeface="The Group TEXT" panose="00000500000000000000" pitchFamily="2" charset="0"/>
              </a:rPr>
              <a:t>IMAGEN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395758F-6A66-FEFC-D273-116896A2EF9E}"/>
              </a:ext>
            </a:extLst>
          </p:cNvPr>
          <p:cNvSpPr txBox="1"/>
          <p:nvPr userDrawn="1"/>
        </p:nvSpPr>
        <p:spPr>
          <a:xfrm>
            <a:off x="366844" y="9081342"/>
            <a:ext cx="3771046" cy="4206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MX" sz="600" b="1">
                <a:latin typeface="The Group TEXT" panose="00000500000000000000" pitchFamily="2" charset="0"/>
                <a:cs typeface="Arial" panose="020B0604020202020204" pitchFamily="34" charset="0"/>
              </a:rPr>
              <a:t>NOTA:</a:t>
            </a:r>
            <a:r>
              <a:rPr lang="es-MX" sz="600">
                <a:latin typeface="The Group TEXT" panose="00000500000000000000" pitchFamily="2" charset="0"/>
                <a:cs typeface="Arial" panose="020B0604020202020204" pitchFamily="34" charset="0"/>
              </a:rPr>
              <a:t> El precio publicado aplica para cursos abiertos y está sujeto a cambios sin previo aviso.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MX" sz="600">
                <a:latin typeface="The Group TEXT" panose="00000500000000000000" pitchFamily="2" charset="0"/>
                <a:cs typeface="Arial" panose="020B0604020202020204" pitchFamily="34" charset="0"/>
              </a:rPr>
              <a:t>Todos nuestros cursos están disponibles en la modalidad de grupos abiertos </a:t>
            </a:r>
            <a:r>
              <a:rPr lang="es-MX" sz="600" i="1">
                <a:latin typeface="The Group TEXT" panose="00000500000000000000" pitchFamily="2" charset="0"/>
                <a:cs typeface="Arial" panose="020B0604020202020204" pitchFamily="34" charset="0"/>
              </a:rPr>
              <a:t>(</a:t>
            </a:r>
            <a:r>
              <a:rPr lang="es-MX" sz="600" i="1" err="1">
                <a:latin typeface="The Group TEXT" panose="00000500000000000000" pitchFamily="2" charset="0"/>
                <a:cs typeface="Arial" panose="020B0604020202020204" pitchFamily="34" charset="0"/>
              </a:rPr>
              <a:t>InCompany</a:t>
            </a:r>
            <a:r>
              <a:rPr lang="es-MX" sz="600" i="1">
                <a:latin typeface="The Group TEXT" panose="00000500000000000000" pitchFamily="2" charset="0"/>
                <a:cs typeface="Arial" panose="020B0604020202020204" pitchFamily="34" charset="0"/>
              </a:rPr>
              <a:t>)</a:t>
            </a:r>
            <a:r>
              <a:rPr lang="es-MX" sz="600">
                <a:latin typeface="The Group TEXT" panose="00000500000000000000" pitchFamily="2" charset="0"/>
                <a:cs typeface="Arial" panose="020B0604020202020204" pitchFamily="34" charset="0"/>
              </a:rPr>
              <a:t>. Si requiere más información o una cotización de este servicio, póngase en contacto con el departamento de Ventas a través de la sección de Contacto en: www.vwgroupacademy.mx.(clic aquí para ir al sitio)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2C9640C-3245-4129-D7CA-69CE8F8BA348}"/>
              </a:ext>
            </a:extLst>
          </p:cNvPr>
          <p:cNvCxnSpPr>
            <a:cxnSpLocks/>
          </p:cNvCxnSpPr>
          <p:nvPr userDrawn="1"/>
        </p:nvCxnSpPr>
        <p:spPr>
          <a:xfrm>
            <a:off x="366844" y="8980694"/>
            <a:ext cx="377811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6467F13-2876-8FB3-4427-79434E0ED2EC}"/>
              </a:ext>
            </a:extLst>
          </p:cNvPr>
          <p:cNvSpPr/>
          <p:nvPr userDrawn="1"/>
        </p:nvSpPr>
        <p:spPr>
          <a:xfrm>
            <a:off x="4392613" y="2600941"/>
            <a:ext cx="3030371" cy="2595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200">
              <a:latin typeface="The Group TEXT" panose="000005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31BF48-5D93-E59D-EEBB-8A85A160D7C4}"/>
              </a:ext>
            </a:extLst>
          </p:cNvPr>
          <p:cNvSpPr/>
          <p:nvPr userDrawn="1"/>
        </p:nvSpPr>
        <p:spPr>
          <a:xfrm>
            <a:off x="5290869" y="4747163"/>
            <a:ext cx="1221488" cy="22780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sz="1100" i="1">
                <a:latin typeface="The Group TEXT" panose="00000500000000000000" pitchFamily="2" charset="0"/>
              </a:rPr>
              <a:t>Visitar sitio Web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8DB680-3E21-6035-5F56-41C9B4B09114}"/>
              </a:ext>
            </a:extLst>
          </p:cNvPr>
          <p:cNvSpPr/>
          <p:nvPr userDrawn="1"/>
        </p:nvSpPr>
        <p:spPr>
          <a:xfrm>
            <a:off x="7092800" y="9504113"/>
            <a:ext cx="324000" cy="540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C6D8D1-8D67-CE3C-729D-E73EBB3989C8}"/>
              </a:ext>
            </a:extLst>
          </p:cNvPr>
          <p:cNvSpPr txBox="1"/>
          <p:nvPr userDrawn="1"/>
        </p:nvSpPr>
        <p:spPr>
          <a:xfrm>
            <a:off x="7049321" y="9580313"/>
            <a:ext cx="410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3F0639A-BFD2-40AA-B407-C47C6A0F4938}" type="slidenum">
              <a:rPr lang="es-MX" sz="1100" smtClean="0">
                <a:solidFill>
                  <a:schemeClr val="bg1"/>
                </a:solidFill>
                <a:latin typeface="The Group TEXT" panose="00000500000000000000" pitchFamily="2" charset="0"/>
              </a:rPr>
              <a:pPr algn="ctr"/>
              <a:t>‹Nº›</a:t>
            </a:fld>
            <a:endParaRPr lang="es-MX" sz="1100">
              <a:solidFill>
                <a:schemeClr val="bg1"/>
              </a:solidFill>
              <a:latin typeface="The Group TEXT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DE95DF-0DCB-49C4-93E7-85982AE07D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12237" y="-17782"/>
            <a:ext cx="151193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0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sz="1200" b="1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65" userDrawn="1">
          <p15:clr>
            <a:srgbClr val="F26B43"/>
          </p15:clr>
        </p15:guide>
        <p15:guide id="2" pos="2608" userDrawn="1">
          <p15:clr>
            <a:srgbClr val="F26B43"/>
          </p15:clr>
        </p15:guide>
        <p15:guide id="3" pos="226" userDrawn="1">
          <p15:clr>
            <a:srgbClr val="F26B43"/>
          </p15:clr>
        </p15:guide>
        <p15:guide id="4" pos="2767" userDrawn="1">
          <p15:clr>
            <a:srgbClr val="F26B43"/>
          </p15:clr>
        </p15:guide>
        <p15:guide id="5" pos="4672" userDrawn="1">
          <p15:clr>
            <a:srgbClr val="F26B43"/>
          </p15:clr>
        </p15:guide>
        <p15:guide id="6" orient="horz" pos="555" userDrawn="1">
          <p15:clr>
            <a:srgbClr val="F26B43"/>
          </p15:clr>
        </p15:guide>
        <p15:guide id="7" orient="horz" pos="597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0D3D6F-A07D-29E5-35A7-CCF1EB1DE064}"/>
              </a:ext>
            </a:extLst>
          </p:cNvPr>
          <p:cNvSpPr/>
          <p:nvPr userDrawn="1"/>
        </p:nvSpPr>
        <p:spPr>
          <a:xfrm>
            <a:off x="-1" y="0"/>
            <a:ext cx="7775576" cy="1277938"/>
          </a:xfrm>
          <a:prstGeom prst="rect">
            <a:avLst/>
          </a:prstGeom>
          <a:gradFill>
            <a:gsLst>
              <a:gs pos="0">
                <a:srgbClr val="002060"/>
              </a:gs>
              <a:gs pos="75000">
                <a:srgbClr val="002060"/>
              </a:gs>
              <a:gs pos="100000">
                <a:srgbClr val="0066FF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4A85C406-CAC6-0EFF-4F45-362D110936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500" y="349258"/>
            <a:ext cx="1432583" cy="54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3" userDrawn="1">
          <p15:clr>
            <a:srgbClr val="F26B43"/>
          </p15:clr>
        </p15:guide>
        <p15:guide id="2" pos="2449" userDrawn="1">
          <p15:clr>
            <a:srgbClr val="F26B43"/>
          </p15:clr>
        </p15:guide>
        <p15:guide id="3" pos="226" userDrawn="1">
          <p15:clr>
            <a:srgbClr val="F26B43"/>
          </p15:clr>
        </p15:guide>
        <p15:guide id="4" pos="4672" userDrawn="1">
          <p15:clr>
            <a:srgbClr val="F26B43"/>
          </p15:clr>
        </p15:guide>
        <p15:guide id="5" orient="horz" pos="5976" userDrawn="1">
          <p15:clr>
            <a:srgbClr val="F26B43"/>
          </p15:clr>
        </p15:guide>
        <p15:guide id="6" orient="horz" pos="465" userDrawn="1">
          <p15:clr>
            <a:srgbClr val="F26B43"/>
          </p15:clr>
        </p15:guide>
        <p15:guide id="7" orient="horz" pos="8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12BE8-6196-76AE-2041-3FF73FE4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17" y="613540"/>
            <a:ext cx="5323809" cy="304699"/>
          </a:xfrm>
        </p:spPr>
        <p:txBody>
          <a:bodyPr>
            <a:spAutoFit/>
          </a:bodyPr>
          <a:lstStyle/>
          <a:p>
            <a:r>
              <a:rPr lang="es-MX"/>
              <a:t>Metrología Dimensional / Instrumentación Básica</a:t>
            </a:r>
            <a:br>
              <a:rPr lang="es-MX"/>
            </a:br>
            <a:endParaRPr lang="es-MX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43446-387D-0137-1538-FE86E6D105C3}"/>
              </a:ext>
            </a:extLst>
          </p:cNvPr>
          <p:cNvSpPr txBox="1"/>
          <p:nvPr/>
        </p:nvSpPr>
        <p:spPr>
          <a:xfrm>
            <a:off x="366184" y="978190"/>
            <a:ext cx="187219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s-MX" sz="800" b="1">
                <a:solidFill>
                  <a:srgbClr val="0033CC"/>
                </a:solidFill>
                <a:latin typeface="The Group TEXT" panose="00000500000000000000" pitchFamily="2" charset="0"/>
                <a:cs typeface="Arial" panose="020B0604020202020204" pitchFamily="34" charset="0"/>
              </a:rPr>
              <a:t>DIRIGIDO A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B9037A-7CA7-FB3A-D91E-C7C14BD7F9B0}"/>
              </a:ext>
            </a:extLst>
          </p:cNvPr>
          <p:cNvGrpSpPr/>
          <p:nvPr/>
        </p:nvGrpSpPr>
        <p:grpSpPr>
          <a:xfrm>
            <a:off x="362081" y="4865449"/>
            <a:ext cx="3778119" cy="200119"/>
            <a:chOff x="362081" y="6073658"/>
            <a:chExt cx="3778119" cy="20011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7D798F-A600-B79D-0E30-9369C9FBFF3D}"/>
                </a:ext>
              </a:extLst>
            </p:cNvPr>
            <p:cNvSpPr txBox="1"/>
            <p:nvPr/>
          </p:nvSpPr>
          <p:spPr>
            <a:xfrm>
              <a:off x="364242" y="6132713"/>
              <a:ext cx="1874134" cy="1410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200"/>
                </a:lnSpc>
                <a:spcBef>
                  <a:spcPts val="400"/>
                </a:spcBef>
              </a:pPr>
              <a:r>
                <a:rPr lang="es-MX" sz="800" b="1">
                  <a:solidFill>
                    <a:srgbClr val="0033CC"/>
                  </a:solidFill>
                  <a:latin typeface="The Group TEXT" panose="00000500000000000000" pitchFamily="2" charset="0"/>
                  <a:cs typeface="Arial" panose="020B0604020202020204" pitchFamily="34" charset="0"/>
                </a:rPr>
                <a:t>CONTENIDO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6156D86-88E8-9760-B357-4FF1B3B2F756}"/>
                </a:ext>
              </a:extLst>
            </p:cNvPr>
            <p:cNvCxnSpPr>
              <a:cxnSpLocks/>
            </p:cNvCxnSpPr>
            <p:nvPr/>
          </p:nvCxnSpPr>
          <p:spPr>
            <a:xfrm>
              <a:off x="362081" y="6073658"/>
              <a:ext cx="3778119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B4BB26-93A8-99C1-8F48-C1486FE6C5A1}"/>
              </a:ext>
            </a:extLst>
          </p:cNvPr>
          <p:cNvGrpSpPr/>
          <p:nvPr/>
        </p:nvGrpSpPr>
        <p:grpSpPr>
          <a:xfrm>
            <a:off x="361951" y="2120922"/>
            <a:ext cx="3773879" cy="224796"/>
            <a:chOff x="361951" y="2054886"/>
            <a:chExt cx="3773879" cy="2247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D751A7-6E61-656A-9FA5-571CB6705B52}"/>
                </a:ext>
              </a:extLst>
            </p:cNvPr>
            <p:cNvSpPr txBox="1"/>
            <p:nvPr/>
          </p:nvSpPr>
          <p:spPr>
            <a:xfrm>
              <a:off x="361951" y="2148236"/>
              <a:ext cx="1876426" cy="1314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100"/>
                </a:lnSpc>
                <a:spcBef>
                  <a:spcPts val="300"/>
                </a:spcBef>
              </a:pPr>
              <a:r>
                <a:rPr lang="es-MX" sz="800" b="1">
                  <a:solidFill>
                    <a:srgbClr val="0033CC"/>
                  </a:solidFill>
                  <a:latin typeface="The Group TEXT" panose="00000500000000000000" pitchFamily="2" charset="0"/>
                  <a:cs typeface="Arial" panose="020B0604020202020204" pitchFamily="34" charset="0"/>
                </a:rPr>
                <a:t>OBJETIVO(S)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6BBF14E-5D5F-8ADC-7526-55A3F00CC122}"/>
                </a:ext>
              </a:extLst>
            </p:cNvPr>
            <p:cNvCxnSpPr>
              <a:cxnSpLocks/>
            </p:cNvCxnSpPr>
            <p:nvPr/>
          </p:nvCxnSpPr>
          <p:spPr>
            <a:xfrm>
              <a:off x="366183" y="2054886"/>
              <a:ext cx="3769647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73">
            <a:extLst>
              <a:ext uri="{FF2B5EF4-FFF2-40B4-BE49-F238E27FC236}">
                <a16:creationId xmlns:a16="http://schemas.microsoft.com/office/drawing/2014/main" id="{8BD75C0D-1E59-11BE-1721-32D756144FA9}"/>
              </a:ext>
            </a:extLst>
          </p:cNvPr>
          <p:cNvSpPr txBox="1">
            <a:spLocks/>
          </p:cNvSpPr>
          <p:nvPr/>
        </p:nvSpPr>
        <p:spPr>
          <a:xfrm>
            <a:off x="347477" y="2366934"/>
            <a:ext cx="3788353" cy="1384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777514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3136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893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650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9407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8164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922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5679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4436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>
              <a:latin typeface="The Group TEXT" panose="000005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CACE3D-B664-91F1-C448-D3A1CA3CF60F}"/>
              </a:ext>
            </a:extLst>
          </p:cNvPr>
          <p:cNvGrpSpPr/>
          <p:nvPr/>
        </p:nvGrpSpPr>
        <p:grpSpPr>
          <a:xfrm>
            <a:off x="362081" y="3432213"/>
            <a:ext cx="3778119" cy="192960"/>
            <a:chOff x="362081" y="4634556"/>
            <a:chExt cx="3778119" cy="1929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A8AE63-D841-88A6-550A-128232AF88A4}"/>
                </a:ext>
              </a:extLst>
            </p:cNvPr>
            <p:cNvSpPr txBox="1"/>
            <p:nvPr/>
          </p:nvSpPr>
          <p:spPr>
            <a:xfrm>
              <a:off x="366870" y="4704405"/>
              <a:ext cx="187150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MX" sz="800" b="1">
                  <a:solidFill>
                    <a:srgbClr val="0033CC"/>
                  </a:solidFill>
                  <a:latin typeface="The Group TEXT" panose="00000500000000000000" pitchFamily="2" charset="0"/>
                  <a:cs typeface="Arial" panose="020B0604020202020204" pitchFamily="34" charset="0"/>
                </a:rPr>
                <a:t>BENEFICIOS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41C0CC8-0A49-B572-EF85-28600E8FEB87}"/>
                </a:ext>
              </a:extLst>
            </p:cNvPr>
            <p:cNvCxnSpPr>
              <a:cxnSpLocks/>
            </p:cNvCxnSpPr>
            <p:nvPr/>
          </p:nvCxnSpPr>
          <p:spPr>
            <a:xfrm>
              <a:off x="362081" y="4634556"/>
              <a:ext cx="3778119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D0287E6-FC85-B09B-89E6-95C9027F894C}"/>
              </a:ext>
            </a:extLst>
          </p:cNvPr>
          <p:cNvSpPr txBox="1"/>
          <p:nvPr/>
        </p:nvSpPr>
        <p:spPr>
          <a:xfrm>
            <a:off x="366183" y="1166617"/>
            <a:ext cx="376762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s-MX" sz="900">
                <a:latin typeface="The Group TEXT" panose="00000500000000000000" pitchFamily="2" charset="0"/>
                <a:cs typeface="Arial" panose="020B0604020202020204" pitchFamily="34" charset="0"/>
              </a:rPr>
              <a:t>Personal que aplique al uso de instrumentación de medición lineal básica en sus actividades ya sea tomando mediciones o interpretando los instrumentos.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EE80C3-5BE3-24A9-7BB0-F0EAFDB118F4}"/>
              </a:ext>
            </a:extLst>
          </p:cNvPr>
          <p:cNvSpPr txBox="1"/>
          <p:nvPr/>
        </p:nvSpPr>
        <p:spPr>
          <a:xfrm>
            <a:off x="366869" y="2385491"/>
            <a:ext cx="377569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s-MX" sz="900">
                <a:latin typeface="The Group TEXT" panose="00000500000000000000" pitchFamily="2" charset="0"/>
                <a:cs typeface="Arial" panose="020B0604020202020204" pitchFamily="34" charset="0"/>
              </a:rPr>
              <a:t>Desarrollar habilidades en la aplicación de técnicas de medición adecuadas como la lectura de instrumentos de medición básica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EFBFC7-8684-E432-4946-9F3BC8950829}"/>
              </a:ext>
            </a:extLst>
          </p:cNvPr>
          <p:cNvSpPr txBox="1"/>
          <p:nvPr/>
        </p:nvSpPr>
        <p:spPr>
          <a:xfrm>
            <a:off x="347477" y="5155958"/>
            <a:ext cx="3775958" cy="1431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900">
                <a:latin typeface="The Group TEXT" panose="00000500000000000000" pitchFamily="2" charset="0"/>
                <a:cs typeface="Arial" panose="020B0604020202020204" pitchFamily="34" charset="0"/>
              </a:rPr>
              <a:t>​Sistema de unidades SI</a:t>
            </a:r>
          </a:p>
          <a:p>
            <a:pPr marL="177800" indent="-1778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900">
                <a:latin typeface="The Group TEXT" panose="00000500000000000000" pitchFamily="2" charset="0"/>
                <a:cs typeface="Arial" panose="020B0604020202020204" pitchFamily="34" charset="0"/>
              </a:rPr>
              <a:t>Unidades básicas de medición </a:t>
            </a:r>
          </a:p>
          <a:p>
            <a:pPr marL="177800" indent="-1778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900">
                <a:latin typeface="The Group TEXT" panose="00000500000000000000" pitchFamily="2" charset="0"/>
                <a:cs typeface="Arial" panose="020B0604020202020204" pitchFamily="34" charset="0"/>
              </a:rPr>
              <a:t>Conversión de unidades </a:t>
            </a:r>
          </a:p>
          <a:p>
            <a:pPr marL="177800" indent="-1778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900">
                <a:latin typeface="The Group TEXT" panose="00000500000000000000" pitchFamily="2" charset="0"/>
                <a:cs typeface="Arial" panose="020B0604020202020204" pitchFamily="34" charset="0"/>
              </a:rPr>
              <a:t>Uso de calibrador </a:t>
            </a:r>
          </a:p>
          <a:p>
            <a:pPr marL="177800" indent="-1778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900">
                <a:latin typeface="The Group TEXT" panose="00000500000000000000" pitchFamily="2" charset="0"/>
                <a:cs typeface="Arial" panose="020B0604020202020204" pitchFamily="34" charset="0"/>
              </a:rPr>
              <a:t>Uso de escalas de medición</a:t>
            </a:r>
          </a:p>
          <a:p>
            <a:pPr marL="177800" indent="-1778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900">
                <a:latin typeface="The Group TEXT" panose="00000500000000000000" pitchFamily="2" charset="0"/>
                <a:cs typeface="Arial" panose="020B0604020202020204" pitchFamily="34" charset="0"/>
              </a:rPr>
              <a:t>Uso de goniómetros</a:t>
            </a:r>
          </a:p>
          <a:p>
            <a:pPr marL="177800" indent="-1778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900">
                <a:latin typeface="The Group TEXT" panose="00000500000000000000" pitchFamily="2" charset="0"/>
                <a:cs typeface="Arial" panose="020B0604020202020204" pitchFamily="34" charset="0"/>
              </a:rPr>
              <a:t>Uso de micrómetro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B152FD-F770-C412-337A-F7B86DC647E1}"/>
              </a:ext>
            </a:extLst>
          </p:cNvPr>
          <p:cNvSpPr txBox="1"/>
          <p:nvPr/>
        </p:nvSpPr>
        <p:spPr>
          <a:xfrm>
            <a:off x="4370368" y="5584506"/>
            <a:ext cx="299475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s-MX" sz="900">
                <a:latin typeface="The Group TEXT" panose="00000500000000000000" pitchFamily="2" charset="0"/>
                <a:cs typeface="Arial" panose="020B0604020202020204" pitchFamily="34" charset="0"/>
              </a:rPr>
              <a:t>N/A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61FCF0-DF31-3EE1-F432-C2DC92592173}"/>
              </a:ext>
            </a:extLst>
          </p:cNvPr>
          <p:cNvSpPr txBox="1"/>
          <p:nvPr/>
        </p:nvSpPr>
        <p:spPr>
          <a:xfrm>
            <a:off x="4379021" y="6633864"/>
            <a:ext cx="302296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MX" sz="900">
                <a:latin typeface="The Group TEXT" panose="00000500000000000000" pitchFamily="2" charset="0"/>
                <a:cs typeface="Arial" panose="020B0604020202020204" pitchFamily="34" charset="0"/>
              </a:rPr>
              <a:t>N/A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0C5BEB-0A9F-72CF-6094-B5B7499FA3F4}"/>
              </a:ext>
            </a:extLst>
          </p:cNvPr>
          <p:cNvSpPr txBox="1"/>
          <p:nvPr/>
        </p:nvSpPr>
        <p:spPr>
          <a:xfrm>
            <a:off x="366869" y="3692092"/>
            <a:ext cx="37733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900">
                <a:latin typeface="The Group TEXT" panose="00000500000000000000" pitchFamily="2" charset="0"/>
                <a:cs typeface="Arial" panose="020B0604020202020204" pitchFamily="34" charset="0"/>
              </a:rPr>
              <a:t>Las prácticas se realizan en taller con instrumentación básica dimensión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900">
                <a:latin typeface="The Group TEXT" panose="00000500000000000000" pitchFamily="2" charset="0"/>
                <a:cs typeface="Arial" panose="020B0604020202020204" pitchFamily="34" charset="0"/>
              </a:rPr>
              <a:t> Grupos reducido (máximo 6 participantes)</a:t>
            </a:r>
          </a:p>
        </p:txBody>
      </p:sp>
      <p:sp>
        <p:nvSpPr>
          <p:cNvPr id="21" name="Title Placeholder 72">
            <a:extLst>
              <a:ext uri="{FF2B5EF4-FFF2-40B4-BE49-F238E27FC236}">
                <a16:creationId xmlns:a16="http://schemas.microsoft.com/office/drawing/2014/main" id="{9AAEAFC4-2744-92EE-3520-B72696FF8567}"/>
              </a:ext>
            </a:extLst>
          </p:cNvPr>
          <p:cNvSpPr txBox="1">
            <a:spLocks/>
          </p:cNvSpPr>
          <p:nvPr/>
        </p:nvSpPr>
        <p:spPr>
          <a:xfrm>
            <a:off x="374017" y="474899"/>
            <a:ext cx="1523363" cy="1108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7775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s-MX" sz="800" b="0">
                <a:latin typeface="The Group TEXT" panose="00000500000000000000" pitchFamily="2" charset="0"/>
                <a:cs typeface="Arial" panose="020B0604020202020204" pitchFamily="34" charset="0"/>
              </a:rPr>
              <a:t>PT-17</a:t>
            </a:r>
          </a:p>
        </p:txBody>
      </p:sp>
      <p:sp>
        <p:nvSpPr>
          <p:cNvPr id="7" name="Title Placeholder 72">
            <a:extLst>
              <a:ext uri="{FF2B5EF4-FFF2-40B4-BE49-F238E27FC236}">
                <a16:creationId xmlns:a16="http://schemas.microsoft.com/office/drawing/2014/main" id="{F1523703-47C8-5131-768E-2751BCDC61D7}"/>
              </a:ext>
            </a:extLst>
          </p:cNvPr>
          <p:cNvSpPr txBox="1">
            <a:spLocks/>
          </p:cNvSpPr>
          <p:nvPr/>
        </p:nvSpPr>
        <p:spPr>
          <a:xfrm>
            <a:off x="374017" y="9677898"/>
            <a:ext cx="4629783" cy="10077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7775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s-MX" sz="700" b="0">
                <a:solidFill>
                  <a:schemeClr val="bg1">
                    <a:lumMod val="65000"/>
                  </a:schemeClr>
                </a:solidFill>
                <a:latin typeface="The Group TEXT" panose="00000500000000000000" pitchFamily="2" charset="0"/>
                <a:cs typeface="Arial" panose="020B0604020202020204" pitchFamily="34" charset="0"/>
              </a:rPr>
              <a:t>Sección: Capacitación Tecnológica y Legal / Procesos de fabricación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713F46-8A3D-4A80-C0F3-00BBA395A36E}"/>
              </a:ext>
            </a:extLst>
          </p:cNvPr>
          <p:cNvSpPr txBox="1"/>
          <p:nvPr/>
        </p:nvSpPr>
        <p:spPr>
          <a:xfrm>
            <a:off x="4783127" y="4415425"/>
            <a:ext cx="147288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1100" b="0">
                <a:solidFill>
                  <a:schemeClr val="bg1"/>
                </a:solidFill>
                <a:latin typeface="The Group TEXT" panose="00000500000000000000" pitchFamily="2" charset="0"/>
              </a:rPr>
              <a:t>Español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FDEB6B-81F6-DB51-E9C4-2BDA55E7F1FC}"/>
              </a:ext>
            </a:extLst>
          </p:cNvPr>
          <p:cNvSpPr txBox="1"/>
          <p:nvPr/>
        </p:nvSpPr>
        <p:spPr>
          <a:xfrm>
            <a:off x="4783126" y="2888957"/>
            <a:ext cx="1763723" cy="2923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539750"/>
            <a:r>
              <a:rPr lang="es-MX" sz="1100" b="0" dirty="0">
                <a:solidFill>
                  <a:schemeClr val="bg1"/>
                </a:solidFill>
                <a:latin typeface="The Group TEXT"/>
              </a:rPr>
              <a:t>$ </a:t>
            </a:r>
            <a:r>
              <a:rPr lang="es-MX" sz="1100" dirty="0">
                <a:solidFill>
                  <a:schemeClr val="bg1"/>
                </a:solidFill>
                <a:latin typeface="The Group TEXT"/>
              </a:rPr>
              <a:t>3,500</a:t>
            </a:r>
            <a:r>
              <a:rPr lang="es-MX" sz="1100" b="0" dirty="0">
                <a:solidFill>
                  <a:schemeClr val="bg1"/>
                </a:solidFill>
                <a:latin typeface="The Group TEXT"/>
              </a:rPr>
              <a:t> MXP + IVA </a:t>
            </a:r>
          </a:p>
          <a:p>
            <a:pPr defTabSz="539750"/>
            <a:r>
              <a:rPr lang="es-MX" sz="800" b="0" dirty="0">
                <a:solidFill>
                  <a:schemeClr val="bg1"/>
                </a:solidFill>
                <a:latin typeface="The Group TEXT"/>
              </a:rPr>
              <a:t>Precio por persona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1917FA-A0E3-582C-ECD3-CE6DFB8C6EC5}"/>
              </a:ext>
            </a:extLst>
          </p:cNvPr>
          <p:cNvSpPr txBox="1"/>
          <p:nvPr/>
        </p:nvSpPr>
        <p:spPr>
          <a:xfrm>
            <a:off x="4783126" y="3437889"/>
            <a:ext cx="1763723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539750"/>
            <a:r>
              <a:rPr lang="es-MX" sz="1100">
                <a:solidFill>
                  <a:schemeClr val="bg1"/>
                </a:solidFill>
                <a:latin typeface="The Group TEXT" panose="00000500000000000000" pitchFamily="2" charset="0"/>
              </a:rPr>
              <a:t>8</a:t>
            </a:r>
            <a:r>
              <a:rPr lang="es-MX" sz="1100" b="0">
                <a:solidFill>
                  <a:schemeClr val="bg1"/>
                </a:solidFill>
                <a:latin typeface="The Group TEXT" panose="00000500000000000000" pitchFamily="2" charset="0"/>
              </a:rPr>
              <a:t> horas</a:t>
            </a:r>
          </a:p>
          <a:p>
            <a:pPr defTabSz="539750"/>
            <a:r>
              <a:rPr lang="es-MX" sz="800">
                <a:solidFill>
                  <a:schemeClr val="bg1"/>
                </a:solidFill>
                <a:latin typeface="The Group TEXT" panose="00000500000000000000" pitchFamily="2" charset="0"/>
              </a:rPr>
              <a:t>1 día</a:t>
            </a:r>
            <a:endParaRPr lang="es-MX" sz="900" b="0">
              <a:solidFill>
                <a:schemeClr val="bg1"/>
              </a:solidFill>
              <a:latin typeface="The Group TEX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A48667-B7CD-355E-8652-3E54915CDABF}"/>
              </a:ext>
            </a:extLst>
          </p:cNvPr>
          <p:cNvSpPr txBox="1"/>
          <p:nvPr/>
        </p:nvSpPr>
        <p:spPr>
          <a:xfrm>
            <a:off x="4783126" y="3996710"/>
            <a:ext cx="176372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1100" b="0">
                <a:solidFill>
                  <a:schemeClr val="bg1"/>
                </a:solidFill>
                <a:latin typeface="The Group TEXT" panose="00000500000000000000" pitchFamily="2" charset="0"/>
              </a:rPr>
              <a:t>Presencial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2A5121-ABB8-7527-7497-CEA14BB08FCB}"/>
              </a:ext>
            </a:extLst>
          </p:cNvPr>
          <p:cNvSpPr txBox="1"/>
          <p:nvPr/>
        </p:nvSpPr>
        <p:spPr>
          <a:xfrm>
            <a:off x="4380769" y="5399446"/>
            <a:ext cx="29947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s-MX" sz="800" b="1">
                <a:solidFill>
                  <a:srgbClr val="0033CC"/>
                </a:solidFill>
                <a:latin typeface="The Group TEXT" panose="00000500000000000000" pitchFamily="2" charset="0"/>
                <a:cs typeface="Arial" panose="020B0604020202020204" pitchFamily="34" charset="0"/>
              </a:rPr>
              <a:t>REQUISITOS PARA PARTICIPAR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43A739E-BBE7-37B1-668D-DC74066ACE4C}"/>
              </a:ext>
            </a:extLst>
          </p:cNvPr>
          <p:cNvGrpSpPr/>
          <p:nvPr/>
        </p:nvGrpSpPr>
        <p:grpSpPr>
          <a:xfrm>
            <a:off x="4352561" y="6325968"/>
            <a:ext cx="3030371" cy="250129"/>
            <a:chOff x="4386429" y="7186176"/>
            <a:chExt cx="3030371" cy="25012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8271CA-9F00-8EED-79C0-DC86470B169D}"/>
                </a:ext>
              </a:extLst>
            </p:cNvPr>
            <p:cNvSpPr txBox="1"/>
            <p:nvPr/>
          </p:nvSpPr>
          <p:spPr>
            <a:xfrm>
              <a:off x="4414637" y="7313194"/>
              <a:ext cx="299475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es-MX" sz="800" b="1">
                  <a:solidFill>
                    <a:srgbClr val="0033CC"/>
                  </a:solidFill>
                  <a:latin typeface="The Group TEXT" panose="00000500000000000000" pitchFamily="2" charset="0"/>
                  <a:cs typeface="Arial" panose="020B0604020202020204" pitchFamily="34" charset="0"/>
                </a:rPr>
                <a:t>RECURSOS NECESARIOS PARA EL CURSO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C8D6D63-54CF-E69C-3E9C-9109302AFB2F}"/>
                </a:ext>
              </a:extLst>
            </p:cNvPr>
            <p:cNvCxnSpPr>
              <a:cxnSpLocks/>
            </p:cNvCxnSpPr>
            <p:nvPr/>
          </p:nvCxnSpPr>
          <p:spPr>
            <a:xfrm>
              <a:off x="4386429" y="7186176"/>
              <a:ext cx="3030371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332125B-AA6B-A707-C732-431D4081E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123" y="884162"/>
            <a:ext cx="3029975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67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071E529E0204AA9447BA6787302C4" ma:contentTypeVersion="21" ma:contentTypeDescription="Create a new document." ma:contentTypeScope="" ma:versionID="7ac2d11fe50162daef47a8032cf7940a">
  <xsd:schema xmlns:xsd="http://www.w3.org/2001/XMLSchema" xmlns:xs="http://www.w3.org/2001/XMLSchema" xmlns:p="http://schemas.microsoft.com/office/2006/metadata/properties" xmlns:ns2="360b27d0-8a37-49a9-a542-b70eb9e44170" xmlns:ns3="9fe53f43-0502-4f9e-83f2-d2e98d6e3933" targetNamespace="http://schemas.microsoft.com/office/2006/metadata/properties" ma:root="true" ma:fieldsID="b7b21a68ac5f55cc9e8b768680238050" ns2:_="" ns3:_="">
    <xsd:import namespace="360b27d0-8a37-49a9-a542-b70eb9e44170"/>
    <xsd:import namespace="9fe53f43-0502-4f9e-83f2-d2e98d6e3933"/>
    <xsd:element name="properties">
      <xsd:complexType>
        <xsd:sequence>
          <xsd:element name="documentManagement">
            <xsd:complexType>
              <xsd:all>
                <xsd:element ref="ns2:kf39748e3d2948bd988f85b8d5a236dc" minOccurs="0"/>
                <xsd:element ref="ns2:TaxCatchAll" minOccurs="0"/>
                <xsd:element ref="ns2:TaxCatchAllLabel" minOccurs="0"/>
                <xsd:element ref="ns2:i0f84bba906045b4af568ee102a52dcb" minOccurs="0"/>
                <xsd:element ref="ns2:RevIMDeletionDate" minOccurs="0"/>
                <xsd:element ref="ns2:RevIMEventDate" minOccurs="0"/>
                <xsd:element ref="ns2:RevIMComments" minOccurs="0"/>
                <xsd:element ref="ns2:RevIMDocumentOwner" minOccurs="0"/>
                <xsd:element ref="ns2:RevIMExtends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b27d0-8a37-49a9-a542-b70eb9e44170" elementFormDefault="qualified">
    <xsd:import namespace="http://schemas.microsoft.com/office/2006/documentManagement/types"/>
    <xsd:import namespace="http://schemas.microsoft.com/office/infopath/2007/PartnerControls"/>
    <xsd:element name="kf39748e3d2948bd988f85b8d5a236dc" ma:index="8" nillable="true" ma:taxonomy="true" ma:internalName="kf39748e3d2948bd988f85b8d5a236dc" ma:taxonomyFieldName="LegalHoldTag" ma:displayName="LegalHold" ma:fieldId="{4f39748e-3d29-48bd-988f-85b8d5a236dc}" ma:taxonomyMulti="true" ma:sspId="d35d9ec1-ff0e-4daf-94ff-594c76aa1822" ma:termSetId="1d36a6df-4193-45ed-b3bc-3ba9643c5e0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e172dc62-5d30-4a63-8363-c470721a6504}" ma:internalName="TaxCatchAll" ma:showField="CatchAllData" ma:web="360b27d0-8a37-49a9-a542-b70eb9e44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e172dc62-5d30-4a63-8363-c470721a6504}" ma:internalName="TaxCatchAllLabel" ma:readOnly="true" ma:showField="CatchAllDataLabel" ma:web="360b27d0-8a37-49a9-a542-b70eb9e44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0f84bba906045b4af568ee102a52dcb" ma:index="13" nillable="true" ma:taxonomy="true" ma:internalName="i0f84bba906045b4af568ee102a52dcb" ma:taxonomyFieldName="RevIMBCS" ma:displayName="CSD Class" ma:readOnly="true" ma:default="1;#0.1 Initial category|0239cc7a-0c96-48a8-9e0e-a383e362571c" ma:fieldId="{20f84bba-9060-45b4-af56-8ee102a52dcb}" ma:sspId="d35d9ec1-ff0e-4daf-94ff-594c76aa1822" ma:termSetId="83f400d6-6f53-40a3-8fd2-b80b61df545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vIMDeletionDate" ma:index="14" nillable="true" ma:displayName="Deletion Date" ma:description="Deletion Date" ma:format="DateOnly" ma:internalName="RevIMDeletionDate" ma:readOnly="true">
      <xsd:simpleType>
        <xsd:restriction base="dms:DateTime"/>
      </xsd:simpleType>
    </xsd:element>
    <xsd:element name="RevIMEventDate" ma:index="15" nillable="true" ma:displayName="Event Date" ma:description="Event Date" ma:format="DateOnly" ma:internalName="RevIMEventDate" ma:readOnly="true">
      <xsd:simpleType>
        <xsd:restriction base="dms:DateTime"/>
      </xsd:simpleType>
    </xsd:element>
    <xsd:element name="RevIMComments" ma:index="16" nillable="true" ma:displayName="Event Comment" ma:internalName="RevIMComments" ma:readOnly="true">
      <xsd:simpleType>
        <xsd:restriction base="dms:Note">
          <xsd:maxLength value="255"/>
        </xsd:restriction>
      </xsd:simpleType>
    </xsd:element>
    <xsd:element name="RevIMDocumentOwner" ma:index="17" nillable="true" ma:displayName="Document Owner" ma:list="UserInfo" ma:internalName="RevIM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MExtends" ma:index="18" nillable="true" ma:displayName="RevIMExtends" ma:hidden="true" ma:internalName="RevIMExtends" ma:readOnly="true">
      <xsd:simpleType>
        <xsd:restriction base="dms:Note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53f43-0502-4f9e-83f2-d2e98d6e3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d35d9ec1-ff0e-4daf-94ff-594c76aa18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0b27d0-8a37-49a9-a542-b70eb9e44170">
      <Value>1</Value>
    </TaxCatchAll>
    <lcf76f155ced4ddcb4097134ff3c332f xmlns="9fe53f43-0502-4f9e-83f2-d2e98d6e3933">
      <Terms xmlns="http://schemas.microsoft.com/office/infopath/2007/PartnerControls"/>
    </lcf76f155ced4ddcb4097134ff3c332f>
    <RevIMDocumentOwner xmlns="360b27d0-8a37-49a9-a542-b70eb9e44170">
      <UserInfo>
        <DisplayName/>
        <AccountId xsi:nil="true"/>
        <AccountType/>
      </UserInfo>
    </RevIMDocumentOwner>
    <i0f84bba906045b4af568ee102a52dcb xmlns="360b27d0-8a37-49a9-a542-b70eb9e44170">
      <Terms xmlns="http://schemas.microsoft.com/office/infopath/2007/PartnerControls">
        <TermInfo xmlns="http://schemas.microsoft.com/office/infopath/2007/PartnerControls">
          <TermName xmlns="http://schemas.microsoft.com/office/infopath/2007/PartnerControls">0.1 Initial category</TermName>
          <TermId xmlns="http://schemas.microsoft.com/office/infopath/2007/PartnerControls">0239cc7a-0c96-48a8-9e0e-a383e362571c</TermId>
        </TermInfo>
      </Terms>
    </i0f84bba906045b4af568ee102a52dcb>
    <RevIMComments xmlns="360b27d0-8a37-49a9-a542-b70eb9e44170" xsi:nil="true"/>
    <RevIMDeletionDate xmlns="360b27d0-8a37-49a9-a542-b70eb9e44170">2026-08-08T05:24:23+00:00</RevIMDeletionDate>
    <RevIMExtends xmlns="360b27d0-8a37-49a9-a542-b70eb9e44170">{"Locked":null,"LockedBy":null,"UnLocked":null,"UnLockedBy":null,"Classified":"2024-08-08T05:24:30.943Z","KSUClass":"0239cc7a-0c96-48a8-9e0e-a383e362571c","Reclassified":null,"ReclassifiedBy":null,"EDReclassified":null,"EDReclassifiedBy":null,"EventCreated":null,"EventModified":null,"EventDeleted":null,"EventCreatedBy":null,"EventModifiedBy":null,"EventDeletedBy":null,"Moved":null,"MovedBy":null,"MovedFrom":null}</RevIMExtends>
    <RevIMEventDate xmlns="360b27d0-8a37-49a9-a542-b70eb9e44170" xsi:nil="true"/>
    <kf39748e3d2948bd988f85b8d5a236dc xmlns="360b27d0-8a37-49a9-a542-b70eb9e44170">
      <Terms xmlns="http://schemas.microsoft.com/office/infopath/2007/PartnerControls"/>
    </kf39748e3d2948bd988f85b8d5a236dc>
    <SharedWithUsers xmlns="360b27d0-8a37-49a9-a542-b70eb9e4417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1D554FF-01E1-45B2-A785-3AA8D9E502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B4454C-9548-4062-AD43-C44B74C74CEE}">
  <ds:schemaRefs>
    <ds:schemaRef ds:uri="360b27d0-8a37-49a9-a542-b70eb9e44170"/>
    <ds:schemaRef ds:uri="9fe53f43-0502-4f9e-83f2-d2e98d6e39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9173BFE-488F-44ED-B239-CBDFB2EF7C17}">
  <ds:schemaRefs>
    <ds:schemaRef ds:uri="360b27d0-8a37-49a9-a542-b70eb9e44170"/>
    <ds:schemaRef ds:uri="9fe53f43-0502-4f9e-83f2-d2e98d6e393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b1c9b508-7c6e-42bd-bedf-808292653d6c}" enabled="1" method="Standard" siteId="{2882be50-2012-4d88-ac86-544124e120c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138</Words>
  <Application>Microsoft Office PowerPoint</Application>
  <PresentationFormat>Personalizado</PresentationFormat>
  <Paragraphs>28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The Group TEXT</vt:lpstr>
      <vt:lpstr>Office Theme</vt:lpstr>
      <vt:lpstr>Master</vt:lpstr>
      <vt:lpstr>Metrología Dimensional / Instrumentación Básica </vt:lpstr>
    </vt:vector>
  </TitlesOfParts>
  <Company>Volkswagen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Coeto Pena, Eduardo (M-SE)</dc:creator>
  <cp:lastModifiedBy>Motolinia Blanco, Guadalupe (M-SE)</cp:lastModifiedBy>
  <cp:revision>17</cp:revision>
  <dcterms:created xsi:type="dcterms:W3CDTF">2024-06-13T16:34:58Z</dcterms:created>
  <dcterms:modified xsi:type="dcterms:W3CDTF">2025-02-12T19:33:34Z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  <property fmtid="{D5CDD505-2E9C-101B-9397-08002B2CF9AE}" pid="4" name="ContentTypeId">
    <vt:lpwstr>0x01010047E071E529E0204AA9447BA6787302C4</vt:lpwstr>
  </property>
  <property fmtid="{D5CDD505-2E9C-101B-9397-08002B2CF9AE}" pid="5" name="MediaServiceImageTags">
    <vt:lpwstr/>
  </property>
  <property fmtid="{D5CDD505-2E9C-101B-9397-08002B2CF9AE}" pid="6" name="RevIMBCS">
    <vt:lpwstr>1;#0.1 Initial category|0239cc7a-0c96-48a8-9e0e-a383e362571c</vt:lpwstr>
  </property>
  <property fmtid="{D5CDD505-2E9C-101B-9397-08002B2CF9AE}" pid="7" name="LegalHoldTag">
    <vt:lpwstr/>
  </property>
  <property fmtid="{D5CDD505-2E9C-101B-9397-08002B2CF9AE}" pid="8" name="xd_ProgID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xd_Signature">
    <vt:bool>false</vt:bool>
  </property>
</Properties>
</file>