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Bitter"/>
          <a:ea typeface="Bitter"/>
          <a:cs typeface="Bitter"/>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Bitter"/>
          <a:ea typeface="Bitter"/>
          <a:cs typeface="Bitter"/>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Bitter"/>
          <a:ea typeface="Bitter"/>
          <a:cs typeface="Bitter"/>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Bitter"/>
          <a:ea typeface="Bitter"/>
          <a:cs typeface="Bitter"/>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Bitter"/>
          <a:ea typeface="Bitter"/>
          <a:cs typeface="Bitter"/>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n" i="off">
        <a:font>
          <a:latin typeface="Bitter"/>
          <a:ea typeface="Bitter"/>
          <a:cs typeface="Bitter"/>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Bitter"/>
          <a:ea typeface="Bitter"/>
          <a:cs typeface="Bitter"/>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n" i="off">
        <a:font>
          <a:latin typeface="Bitter"/>
          <a:ea typeface="Bitter"/>
          <a:cs typeface="Bitter"/>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Bitter"/>
          <a:ea typeface="Bitter"/>
          <a:cs typeface="Bitter"/>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n" i="off">
        <a:font>
          <a:latin typeface="Bitter"/>
          <a:ea typeface="Bitter"/>
          <a:cs typeface="Bitter"/>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n" i="off">
        <a:font>
          <a:latin typeface="Bitter"/>
          <a:ea typeface="Bitter"/>
          <a:cs typeface="Bitter"/>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n" i="off">
        <a:font>
          <a:latin typeface="Bitter"/>
          <a:ea typeface="Bitter"/>
          <a:cs typeface="Bitter"/>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Bitter"/>
          <a:ea typeface="Bitter"/>
          <a:cs typeface="Bitter"/>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Bitter"/>
          <a:ea typeface="Bitter"/>
          <a:cs typeface="Bitter"/>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Bitter"/>
          <a:ea typeface="Bitter"/>
          <a:cs typeface="Bitter"/>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Bitter"/>
          <a:ea typeface="Bitter"/>
          <a:cs typeface="Bitter"/>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Bitter"/>
          <a:ea typeface="Bitter"/>
          <a:cs typeface="Bitter"/>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Bitter"/>
          <a:ea typeface="Bitter"/>
          <a:cs typeface="Bitter"/>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Bitter"/>
          <a:ea typeface="Bitter"/>
          <a:cs typeface="Bitter"/>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Bitter"/>
          <a:ea typeface="Bitter"/>
          <a:cs typeface="Bitter"/>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Bitter"/>
          <a:ea typeface="Bitter"/>
          <a:cs typeface="Bitter"/>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Bitter"/>
          <a:ea typeface="Bitter"/>
          <a:cs typeface="Bitter"/>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Bitter"/>
          <a:ea typeface="Bitter"/>
          <a:cs typeface="Bitter"/>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Bitter"/>
          <a:ea typeface="Bitter"/>
          <a:cs typeface="Bitter"/>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71" name="Shape 71"/>
          <p:cNvSpPr/>
          <p:nvPr>
            <p:ph type="sldImg"/>
          </p:nvPr>
        </p:nvSpPr>
        <p:spPr>
          <a:xfrm>
            <a:off x="1143000" y="685800"/>
            <a:ext cx="4572000" cy="3429000"/>
          </a:xfrm>
          <a:prstGeom prst="rect">
            <a:avLst/>
          </a:prstGeom>
        </p:spPr>
        <p:txBody>
          <a:bodyPr/>
          <a:lstStyle/>
          <a:p>
            <a:pPr/>
          </a:p>
        </p:txBody>
      </p:sp>
      <p:sp>
        <p:nvSpPr>
          <p:cNvPr id="72" name="Shape 7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Bitter"/>
        <a:ea typeface="Bitter"/>
        <a:cs typeface="Bitter"/>
        <a:sym typeface="Bitter"/>
      </a:defRPr>
    </a:lvl1pPr>
    <a:lvl2pPr indent="228600" defTabSz="457200" latinLnBrk="0">
      <a:lnSpc>
        <a:spcPct val="117999"/>
      </a:lnSpc>
      <a:defRPr sz="2200">
        <a:latin typeface="Bitter"/>
        <a:ea typeface="Bitter"/>
        <a:cs typeface="Bitter"/>
        <a:sym typeface="Bitter"/>
      </a:defRPr>
    </a:lvl2pPr>
    <a:lvl3pPr indent="457200" defTabSz="457200" latinLnBrk="0">
      <a:lnSpc>
        <a:spcPct val="117999"/>
      </a:lnSpc>
      <a:defRPr sz="2200">
        <a:latin typeface="Bitter"/>
        <a:ea typeface="Bitter"/>
        <a:cs typeface="Bitter"/>
        <a:sym typeface="Bitter"/>
      </a:defRPr>
    </a:lvl3pPr>
    <a:lvl4pPr indent="685800" defTabSz="457200" latinLnBrk="0">
      <a:lnSpc>
        <a:spcPct val="117999"/>
      </a:lnSpc>
      <a:defRPr sz="2200">
        <a:latin typeface="Bitter"/>
        <a:ea typeface="Bitter"/>
        <a:cs typeface="Bitter"/>
        <a:sym typeface="Bitter"/>
      </a:defRPr>
    </a:lvl4pPr>
    <a:lvl5pPr indent="914400" defTabSz="457200" latinLnBrk="0">
      <a:lnSpc>
        <a:spcPct val="117999"/>
      </a:lnSpc>
      <a:defRPr sz="2200">
        <a:latin typeface="Bitter"/>
        <a:ea typeface="Bitter"/>
        <a:cs typeface="Bitter"/>
        <a:sym typeface="Bitter"/>
      </a:defRPr>
    </a:lvl5pPr>
    <a:lvl6pPr indent="1143000" defTabSz="457200" latinLnBrk="0">
      <a:lnSpc>
        <a:spcPct val="117999"/>
      </a:lnSpc>
      <a:defRPr sz="2200">
        <a:latin typeface="Bitter"/>
        <a:ea typeface="Bitter"/>
        <a:cs typeface="Bitter"/>
        <a:sym typeface="Bitter"/>
      </a:defRPr>
    </a:lvl6pPr>
    <a:lvl7pPr indent="1371600" defTabSz="457200" latinLnBrk="0">
      <a:lnSpc>
        <a:spcPct val="117999"/>
      </a:lnSpc>
      <a:defRPr sz="2200">
        <a:latin typeface="Bitter"/>
        <a:ea typeface="Bitter"/>
        <a:cs typeface="Bitter"/>
        <a:sym typeface="Bitter"/>
      </a:defRPr>
    </a:lvl7pPr>
    <a:lvl8pPr indent="1600200" defTabSz="457200" latinLnBrk="0">
      <a:lnSpc>
        <a:spcPct val="117999"/>
      </a:lnSpc>
      <a:defRPr sz="2200">
        <a:latin typeface="Bitter"/>
        <a:ea typeface="Bitter"/>
        <a:cs typeface="Bitter"/>
        <a:sym typeface="Bitter"/>
      </a:defRPr>
    </a:lvl8pPr>
    <a:lvl9pPr indent="1828800" defTabSz="457200" latinLnBrk="0">
      <a:lnSpc>
        <a:spcPct val="117999"/>
      </a:lnSpc>
      <a:defRPr sz="2200">
        <a:latin typeface="Bitter"/>
        <a:ea typeface="Bitter"/>
        <a:cs typeface="Bitter"/>
        <a:sym typeface="Bitter"/>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 Center">
    <p:spTree>
      <p:nvGrpSpPr>
        <p:cNvPr id="1" name=""/>
        <p:cNvGrpSpPr/>
        <p:nvPr/>
      </p:nvGrpSpPr>
      <p:grpSpPr>
        <a:xfrm>
          <a:off x="0" y="0"/>
          <a:ext cx="0" cy="0"/>
          <a:chOff x="0" y="0"/>
          <a:chExt cx="0" cy="0"/>
        </a:xfrm>
      </p:grpSpPr>
      <p:sp>
        <p:nvSpPr>
          <p:cNvPr id="12" name="Title Text"/>
          <p:cNvSpPr txBox="1"/>
          <p:nvPr>
            <p:ph type="title"/>
          </p:nvPr>
        </p:nvSpPr>
        <p:spPr>
          <a:xfrm>
            <a:off x="1270000" y="3225800"/>
            <a:ext cx="10464800" cy="3302000"/>
          </a:xfrm>
          <a:prstGeom prst="rect">
            <a:avLst/>
          </a:prstGeom>
        </p:spPr>
        <p:txBody>
          <a:bodyPr/>
          <a:lstStyle/>
          <a:p>
            <a:pPr/>
            <a:r>
              <a:t>Title Text</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20" name="Image"/>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21" name="Title Text"/>
          <p:cNvSpPr txBox="1"/>
          <p:nvPr>
            <p:ph type="title"/>
          </p:nvPr>
        </p:nvSpPr>
        <p:spPr>
          <a:xfrm>
            <a:off x="952500" y="635000"/>
            <a:ext cx="5334000" cy="3987800"/>
          </a:xfrm>
          <a:prstGeom prst="rect">
            <a:avLst/>
          </a:prstGeom>
        </p:spPr>
        <p:txBody>
          <a:bodyPr anchor="b"/>
          <a:lstStyle>
            <a:lvl1pPr>
              <a:defRPr b="0" sz="6000">
                <a:latin typeface="+mn-lt"/>
                <a:ea typeface="+mn-ea"/>
                <a:cs typeface="+mn-cs"/>
                <a:sym typeface="Roboto Medium"/>
              </a:defRPr>
            </a:lvl1pPr>
          </a:lstStyle>
          <a:p>
            <a:pPr/>
            <a:r>
              <a:t>Title Text</a:t>
            </a:r>
          </a:p>
        </p:txBody>
      </p:sp>
      <p:sp>
        <p:nvSpPr>
          <p:cNvPr id="22"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500">
                <a:solidFill>
                  <a:srgbClr val="000000"/>
                </a:solidFill>
              </a:defRPr>
            </a:lvl1pPr>
            <a:lvl2pPr marL="0" indent="0" algn="ctr">
              <a:spcBef>
                <a:spcPts val="0"/>
              </a:spcBef>
              <a:buSzTx/>
              <a:buNone/>
              <a:defRPr sz="3500">
                <a:solidFill>
                  <a:srgbClr val="000000"/>
                </a:solidFill>
              </a:defRPr>
            </a:lvl2pPr>
            <a:lvl3pPr marL="0" indent="0" algn="ctr">
              <a:spcBef>
                <a:spcPts val="0"/>
              </a:spcBef>
              <a:buSzTx/>
              <a:buNone/>
              <a:defRPr sz="3500">
                <a:solidFill>
                  <a:srgbClr val="000000"/>
                </a:solidFill>
              </a:defRPr>
            </a:lvl3pPr>
            <a:lvl4pPr marL="0" indent="0" algn="ctr">
              <a:spcBef>
                <a:spcPts val="0"/>
              </a:spcBef>
              <a:buSzTx/>
              <a:buNone/>
              <a:defRPr sz="3500">
                <a:solidFill>
                  <a:srgbClr val="000000"/>
                </a:solidFill>
              </a:defRPr>
            </a:lvl4pPr>
            <a:lvl5pPr marL="0" indent="0" algn="ctr">
              <a:spcBef>
                <a:spcPts val="0"/>
              </a:spcBef>
              <a:buSzTx/>
              <a:buNone/>
              <a:defRPr sz="3500">
                <a:solidFill>
                  <a:srgbClr val="000000"/>
                </a:solidFill>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30" name="Title Text"/>
          <p:cNvSpPr txBox="1"/>
          <p:nvPr>
            <p:ph type="title"/>
          </p:nvPr>
        </p:nvSpPr>
        <p:spPr>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idx="1"/>
          </p:nvPr>
        </p:nvSpPr>
        <p:spPr>
          <a:xfrm>
            <a:off x="952500" y="2590800"/>
            <a:ext cx="11099800" cy="5462687"/>
          </a:xfrm>
          <a:prstGeom prst="rect">
            <a:avLst/>
          </a:prstGeom>
        </p:spPr>
        <p:txBody>
          <a:bodyPr/>
          <a:lstStyle>
            <a:lvl1pPr marL="444500" indent="-444500"/>
            <a:lvl2pPr marL="889000" indent="-444500"/>
            <a:lvl3pPr marL="1333500" indent="-444500"/>
            <a:lvl4pPr marL="1778000" indent="-444500"/>
            <a:lvl5pPr marL="2222500" indent="-444500"/>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47" name="Image"/>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48" name="Title Text"/>
          <p:cNvSpPr txBox="1"/>
          <p:nvPr>
            <p:ph type="title"/>
          </p:nvPr>
        </p:nvSpPr>
        <p:spPr>
          <a:prstGeom prst="rect">
            <a:avLst/>
          </a:prstGeom>
        </p:spPr>
        <p:txBody>
          <a:bodyPr/>
          <a:lstStyle/>
          <a:p>
            <a:pPr/>
            <a:r>
              <a:t>Title Text</a:t>
            </a:r>
          </a:p>
        </p:txBody>
      </p:sp>
      <p:sp>
        <p:nvSpPr>
          <p:cNvPr id="49" name="Body Level One…"/>
          <p:cNvSpPr txBox="1"/>
          <p:nvPr>
            <p:ph type="body" sz="half" idx="1"/>
          </p:nvPr>
        </p:nvSpPr>
        <p:spPr>
          <a:xfrm>
            <a:off x="952500" y="2590800"/>
            <a:ext cx="5334000" cy="6286500"/>
          </a:xfrm>
          <a:prstGeom prst="rect">
            <a:avLst/>
          </a:prstGeom>
        </p:spPr>
        <p:txBody>
          <a:bodyPr/>
          <a:lstStyle>
            <a:lvl1pPr marL="342900" indent="-342900">
              <a:spcBef>
                <a:spcPts val="2500"/>
              </a:spcBef>
              <a:defRPr sz="2700">
                <a:solidFill>
                  <a:srgbClr val="16153F"/>
                </a:solidFill>
              </a:defRPr>
            </a:lvl1pPr>
            <a:lvl2pPr marL="685800" indent="-342900">
              <a:spcBef>
                <a:spcPts val="2500"/>
              </a:spcBef>
              <a:defRPr sz="2700">
                <a:solidFill>
                  <a:srgbClr val="16153F"/>
                </a:solidFill>
              </a:defRPr>
            </a:lvl2pPr>
            <a:lvl3pPr marL="1028700" indent="-342900">
              <a:spcBef>
                <a:spcPts val="2500"/>
              </a:spcBef>
              <a:defRPr sz="2700">
                <a:solidFill>
                  <a:srgbClr val="16153F"/>
                </a:solidFill>
              </a:defRPr>
            </a:lvl3pPr>
            <a:lvl4pPr marL="1371600" indent="-342900">
              <a:spcBef>
                <a:spcPts val="2500"/>
              </a:spcBef>
              <a:defRPr sz="2700">
                <a:solidFill>
                  <a:srgbClr val="16153F"/>
                </a:solidFill>
              </a:defRPr>
            </a:lvl4pPr>
            <a:lvl5pPr marL="1714500" indent="-342900">
              <a:spcBef>
                <a:spcPts val="2500"/>
              </a:spcBef>
              <a:defRPr sz="2700">
                <a:solidFill>
                  <a:srgbClr val="16153F"/>
                </a:solidFill>
              </a:defRPr>
            </a:lvl5pPr>
          </a:lstStyle>
          <a:p>
            <a:pPr/>
            <a:r>
              <a:t>Body Level One</a:t>
            </a:r>
          </a:p>
          <a:p>
            <a:pPr lvl="1"/>
            <a:r>
              <a:t>Body Level Two</a:t>
            </a:r>
          </a:p>
          <a:p>
            <a:pPr lvl="2"/>
            <a:r>
              <a:t>Body Level Three</a:t>
            </a:r>
          </a:p>
          <a:p>
            <a:pPr lvl="3"/>
            <a:r>
              <a:t>Body Level Four</a:t>
            </a:r>
          </a:p>
          <a:p>
            <a:pPr lvl="4"/>
            <a:r>
              <a:t>Body Level Five</a:t>
            </a: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5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Title - Top">
    <p:bg>
      <p:bgPr>
        <a:solidFill>
          <a:srgbClr val="FFFFFF"/>
        </a:solidFill>
      </p:bgPr>
    </p:bg>
    <p:spTree>
      <p:nvGrpSpPr>
        <p:cNvPr id="1" name=""/>
        <p:cNvGrpSpPr/>
        <p:nvPr/>
      </p:nvGrpSpPr>
      <p:grpSpPr>
        <a:xfrm>
          <a:off x="0" y="0"/>
          <a:ext cx="0" cy="0"/>
          <a:chOff x="0" y="0"/>
          <a:chExt cx="0" cy="0"/>
        </a:xfrm>
      </p:grpSpPr>
      <p:sp>
        <p:nvSpPr>
          <p:cNvPr id="64" name="Title Text"/>
          <p:cNvSpPr txBox="1"/>
          <p:nvPr>
            <p:ph type="title"/>
          </p:nvPr>
        </p:nvSpPr>
        <p:spPr>
          <a:xfrm>
            <a:off x="900853" y="1408853"/>
            <a:ext cx="11203094" cy="1219201"/>
          </a:xfrm>
          <a:prstGeom prst="rect">
            <a:avLst/>
          </a:prstGeom>
          <a:ln w="3175"/>
        </p:spPr>
        <p:txBody>
          <a:bodyPr lIns="27093" tIns="27093" rIns="27093" bIns="27093"/>
          <a:lstStyle/>
          <a:p>
            <a:pPr/>
            <a:r>
              <a:t>Title Text</a:t>
            </a:r>
          </a:p>
        </p:txBody>
      </p:sp>
      <p:sp>
        <p:nvSpPr>
          <p:cNvPr id="65" name="Slide Number"/>
          <p:cNvSpPr txBox="1"/>
          <p:nvPr>
            <p:ph type="sldNum" sz="quarter" idx="2"/>
          </p:nvPr>
        </p:nvSpPr>
        <p:spPr>
          <a:xfrm>
            <a:off x="6352590" y="8195733"/>
            <a:ext cx="292846" cy="277098"/>
          </a:xfrm>
          <a:prstGeom prst="rect">
            <a:avLst/>
          </a:prstGeom>
          <a:ln w="3175"/>
        </p:spPr>
        <p:txBody>
          <a:bodyPr lIns="27093" tIns="27093" rIns="27093" bIns="27093"/>
          <a:lstStyle>
            <a:lvl1pPr defTabSz="587022">
              <a:defRPr>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6F7FA"/>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pic>
        <p:nvPicPr>
          <p:cNvPr id="3" name="mgs-logo.pdf" descr="mgs-logo.pdf"/>
          <p:cNvPicPr>
            <a:picLocks noChangeAspect="1"/>
          </p:cNvPicPr>
          <p:nvPr/>
        </p:nvPicPr>
        <p:blipFill>
          <a:blip r:embed="rId2">
            <a:extLst/>
          </a:blip>
          <a:stretch>
            <a:fillRect/>
          </a:stretch>
        </p:blipFill>
        <p:spPr>
          <a:xfrm>
            <a:off x="374573" y="9029045"/>
            <a:ext cx="2019377" cy="511848"/>
          </a:xfrm>
          <a:prstGeom prst="rect">
            <a:avLst/>
          </a:prstGeom>
          <a:ln w="12700">
            <a:miter lim="400000"/>
          </a:ln>
        </p:spPr>
      </p:pic>
      <p:sp>
        <p:nvSpPr>
          <p:cNvPr id="4"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5" name="Slide Number"/>
          <p:cNvSpPr txBox="1"/>
          <p:nvPr>
            <p:ph type="sldNum" sz="quarter" idx="2"/>
          </p:nvPr>
        </p:nvSpPr>
        <p:spPr>
          <a:xfrm>
            <a:off x="6324312" y="9296400"/>
            <a:ext cx="349403" cy="355600"/>
          </a:xfrm>
          <a:prstGeom prst="rect">
            <a:avLst/>
          </a:prstGeom>
          <a:ln w="12700">
            <a:miter lim="400000"/>
          </a:ln>
        </p:spPr>
        <p:txBody>
          <a:bodyPr wrap="none" lIns="50800" tIns="50800" rIns="50800" bIns="50800">
            <a:spAutoFit/>
          </a:bodyPr>
          <a:lstStyle>
            <a:lvl1pPr>
              <a:defRPr sz="1600">
                <a:latin typeface="Bitter"/>
                <a:ea typeface="Bitter"/>
                <a:cs typeface="Bitter"/>
                <a:sym typeface="Bitter"/>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1pPr>
      <a:lvl2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2pPr>
      <a:lvl3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3pPr>
      <a:lvl4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4pPr>
      <a:lvl5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5pPr>
      <a:lvl6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6pPr>
      <a:lvl7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7pPr>
      <a:lvl8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8pPr>
      <a:lvl9pPr marL="0" marR="0" indent="0" algn="ctr" defTabSz="584200" rtl="0" latinLnBrk="0">
        <a:lnSpc>
          <a:spcPct val="100000"/>
        </a:lnSpc>
        <a:spcBef>
          <a:spcPts val="0"/>
        </a:spcBef>
        <a:spcAft>
          <a:spcPts val="0"/>
        </a:spcAft>
        <a:buClrTx/>
        <a:buSzTx/>
        <a:buFontTx/>
        <a:buNone/>
        <a:tabLst/>
        <a:defRPr b="1" baseline="0" cap="none" i="0" spc="0" strike="noStrike" sz="8000" u="none">
          <a:solidFill>
            <a:srgbClr val="191847"/>
          </a:solidFill>
          <a:uFillTx/>
          <a:latin typeface="+mj-lt"/>
          <a:ea typeface="+mj-ea"/>
          <a:cs typeface="+mj-cs"/>
          <a:sym typeface="Roboto"/>
        </a:defRPr>
      </a:lvl9pPr>
    </p:titleStyle>
    <p:bodyStyle>
      <a:lvl1pPr marL="4306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1pPr>
      <a:lvl2pPr marL="8751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2pPr>
      <a:lvl3pPr marL="13196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3pPr>
      <a:lvl4pPr marL="17641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4pPr>
      <a:lvl5pPr marL="22086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5pPr>
      <a:lvl6pPr marL="26531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6pPr>
      <a:lvl7pPr marL="30976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7pPr>
      <a:lvl8pPr marL="35421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8pPr>
      <a:lvl9pPr marL="3986609" marR="0" indent="-430609" algn="l" defTabSz="584200" rtl="0" latinLnBrk="0">
        <a:lnSpc>
          <a:spcPct val="100000"/>
        </a:lnSpc>
        <a:spcBef>
          <a:spcPts val="4200"/>
        </a:spcBef>
        <a:spcAft>
          <a:spcPts val="0"/>
        </a:spcAft>
        <a:buClrTx/>
        <a:buSzPct val="145000"/>
        <a:buFontTx/>
        <a:buChar char="•"/>
        <a:tabLst/>
        <a:defRPr b="0" baseline="0" cap="none" i="0" spc="0" strike="noStrike" sz="3100" u="none">
          <a:solidFill>
            <a:srgbClr val="191847"/>
          </a:solidFill>
          <a:uFillTx/>
          <a:latin typeface="+mj-lt"/>
          <a:ea typeface="+mj-ea"/>
          <a:cs typeface="+mj-cs"/>
          <a:sym typeface="Roboto"/>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1pPr>
      <a:lvl2pPr marL="0" marR="0" indent="228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2pPr>
      <a:lvl3pPr marL="0" marR="0" indent="457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3pPr>
      <a:lvl4pPr marL="0" marR="0" indent="685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4pPr>
      <a:lvl5pPr marL="0" marR="0" indent="9144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5pPr>
      <a:lvl6pPr marL="0" marR="0" indent="11430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6pPr>
      <a:lvl7pPr marL="0" marR="0" indent="13716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7pPr>
      <a:lvl8pPr marL="0" marR="0" indent="16002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8pPr>
      <a:lvl9pPr marL="0" marR="0" indent="1828800" algn="ctr" defTabSz="58420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Bitter"/>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image" Target="../media/image1.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 Id="rId3" Type="http://schemas.openxmlformats.org/officeDocument/2006/relationships/image" Target="../media/image1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 Id="rId3" Type="http://schemas.openxmlformats.org/officeDocument/2006/relationships/image" Target="../media/image16.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 Id="rId3" Type="http://schemas.openxmlformats.org/officeDocument/2006/relationships/image" Target="../media/image16.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0.png"/><Relationship Id="rId3" Type="http://schemas.openxmlformats.org/officeDocument/2006/relationships/hyperlink" Target="https://mtngo.at/esp" TargetMode="External"/></Relationships>

</file>

<file path=ppt/slides/_rels/slide2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4" name="Image" descr="Image"/>
          <p:cNvPicPr>
            <a:picLocks noChangeAspect="1"/>
          </p:cNvPicPr>
          <p:nvPr/>
        </p:nvPicPr>
        <p:blipFill>
          <a:blip r:embed="rId2">
            <a:extLst/>
          </a:blip>
          <a:stretch>
            <a:fillRect/>
          </a:stretch>
        </p:blipFill>
        <p:spPr>
          <a:xfrm>
            <a:off x="0" y="0"/>
            <a:ext cx="13004800" cy="9753600"/>
          </a:xfrm>
          <a:prstGeom prst="rect">
            <a:avLst/>
          </a:prstGeom>
          <a:ln w="12700">
            <a:miter lim="400000"/>
          </a:ln>
        </p:spPr>
      </p:pic>
      <p:sp>
        <p:nvSpPr>
          <p:cNvPr id="75" name="How to Estimate With Story Points"/>
          <p:cNvSpPr txBox="1"/>
          <p:nvPr>
            <p:ph type="ctrTitle"/>
          </p:nvPr>
        </p:nvSpPr>
        <p:spPr>
          <a:xfrm>
            <a:off x="1270000" y="3009900"/>
            <a:ext cx="10464800" cy="3302000"/>
          </a:xfrm>
          <a:prstGeom prst="rect">
            <a:avLst/>
          </a:prstGeom>
        </p:spPr>
        <p:txBody>
          <a:bodyPr/>
          <a:lstStyle/>
          <a:p>
            <a:pPr>
              <a:lnSpc>
                <a:spcPct val="90000"/>
              </a:lnSpc>
              <a:defRPr sz="9000"/>
            </a:pPr>
            <a:r>
              <a:t>How to Estimate</a:t>
            </a:r>
            <a:br/>
            <a:r>
              <a:t>With Story Points</a:t>
            </a:r>
          </a:p>
        </p:txBody>
      </p:sp>
      <p:pic>
        <p:nvPicPr>
          <p:cNvPr id="76" name="mgs-logo.pdf" descr="mgs-logo.pdf"/>
          <p:cNvPicPr>
            <a:picLocks noChangeAspect="1"/>
          </p:cNvPicPr>
          <p:nvPr/>
        </p:nvPicPr>
        <p:blipFill>
          <a:blip r:embed="rId3">
            <a:extLst/>
          </a:blip>
          <a:stretch>
            <a:fillRect/>
          </a:stretch>
        </p:blipFill>
        <p:spPr>
          <a:xfrm>
            <a:off x="5492711" y="9029045"/>
            <a:ext cx="2019378" cy="511848"/>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Rounded Rectangle"/>
          <p:cNvSpPr/>
          <p:nvPr/>
        </p:nvSpPr>
        <p:spPr>
          <a:xfrm>
            <a:off x="389780" y="3287633"/>
            <a:ext cx="12225240" cy="5250567"/>
          </a:xfrm>
          <a:prstGeom prst="roundRect">
            <a:avLst>
              <a:gd name="adj" fmla="val 26458"/>
            </a:avLst>
          </a:prstGeom>
          <a:solidFill>
            <a:srgbClr val="FFFFFF"/>
          </a:solidFill>
          <a:ln w="12700">
            <a:miter lim="400000"/>
          </a:ln>
        </p:spPr>
        <p:txBody>
          <a:bodyPr lIns="50800" tIns="50800" rIns="50800" bIns="50800" anchor="ctr"/>
          <a:lstStyle/>
          <a:p>
            <a:pPr>
              <a:defRPr b="1" sz="2200">
                <a:solidFill>
                  <a:srgbClr val="EFF7FC"/>
                </a:solidFill>
                <a:latin typeface="+mj-lt"/>
                <a:ea typeface="+mj-ea"/>
                <a:cs typeface="+mj-cs"/>
                <a:sym typeface="Roboto"/>
              </a:defRPr>
            </a:pPr>
          </a:p>
        </p:txBody>
      </p:sp>
      <p:sp>
        <p:nvSpPr>
          <p:cNvPr id="188" name="Experienced bricklayer 500 bricks / day"/>
          <p:cNvSpPr txBox="1"/>
          <p:nvPr/>
        </p:nvSpPr>
        <p:spPr>
          <a:xfrm>
            <a:off x="1592614" y="7353299"/>
            <a:ext cx="3454029"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600">
                <a:solidFill>
                  <a:srgbClr val="191847"/>
                </a:solidFill>
                <a:latin typeface="+mn-lt"/>
                <a:ea typeface="+mn-ea"/>
                <a:cs typeface="+mn-cs"/>
                <a:sym typeface="Roboto Medium"/>
              </a:defRPr>
            </a:pPr>
            <a:r>
              <a:t>Experienced bricklayer</a:t>
            </a:r>
            <a:br/>
            <a:r>
              <a:t>500 bricks / day</a:t>
            </a:r>
          </a:p>
        </p:txBody>
      </p:sp>
      <p:sp>
        <p:nvSpPr>
          <p:cNvPr id="189" name="Apprentice 250 bricks / day"/>
          <p:cNvSpPr txBox="1"/>
          <p:nvPr/>
        </p:nvSpPr>
        <p:spPr>
          <a:xfrm>
            <a:off x="8543726" y="7353299"/>
            <a:ext cx="2479874"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600">
                <a:solidFill>
                  <a:srgbClr val="191847"/>
                </a:solidFill>
                <a:latin typeface="+mn-lt"/>
                <a:ea typeface="+mn-ea"/>
                <a:cs typeface="+mn-cs"/>
                <a:sym typeface="Roboto Medium"/>
              </a:defRPr>
            </a:pPr>
            <a:r>
              <a:t>Apprentice</a:t>
            </a:r>
            <a:br/>
            <a:r>
              <a:t>250 bricks / day</a:t>
            </a:r>
          </a:p>
        </p:txBody>
      </p:sp>
      <p:sp>
        <p:nvSpPr>
          <p:cNvPr id="190" name="What happens if we ask them to estimate how long it will take to build a 2,000-brick wall?"/>
          <p:cNvSpPr txBox="1"/>
          <p:nvPr/>
        </p:nvSpPr>
        <p:spPr>
          <a:xfrm>
            <a:off x="809482" y="573387"/>
            <a:ext cx="11385835" cy="1346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4200">
                <a:solidFill>
                  <a:srgbClr val="191847"/>
                </a:solidFill>
                <a:latin typeface="+mn-lt"/>
                <a:ea typeface="+mn-ea"/>
                <a:cs typeface="+mn-cs"/>
                <a:sym typeface="Roboto Medium"/>
              </a:defRPr>
            </a:lvl1pPr>
          </a:lstStyle>
          <a:p>
            <a:pPr/>
            <a:r>
              <a:t>What happens if we ask them to estimate how long it will take to build a 2,000-brick wall?</a:t>
            </a:r>
          </a:p>
        </p:txBody>
      </p:sp>
      <p:pic>
        <p:nvPicPr>
          <p:cNvPr id="191" name="Image" descr="Image"/>
          <p:cNvPicPr>
            <a:picLocks noChangeAspect="1"/>
          </p:cNvPicPr>
          <p:nvPr/>
        </p:nvPicPr>
        <p:blipFill>
          <a:blip r:embed="rId2">
            <a:extLst/>
          </a:blip>
          <a:stretch>
            <a:fillRect/>
          </a:stretch>
        </p:blipFill>
        <p:spPr>
          <a:xfrm>
            <a:off x="1051406" y="2660160"/>
            <a:ext cx="4739645" cy="4433280"/>
          </a:xfrm>
          <a:prstGeom prst="rect">
            <a:avLst/>
          </a:prstGeom>
          <a:ln w="12700">
            <a:miter lim="400000"/>
          </a:ln>
        </p:spPr>
      </p:pic>
      <p:pic>
        <p:nvPicPr>
          <p:cNvPr id="192" name="Image" descr="Image"/>
          <p:cNvPicPr>
            <a:picLocks noChangeAspect="1"/>
          </p:cNvPicPr>
          <p:nvPr/>
        </p:nvPicPr>
        <p:blipFill>
          <a:blip r:embed="rId3">
            <a:extLst/>
          </a:blip>
          <a:stretch>
            <a:fillRect/>
          </a:stretch>
        </p:blipFill>
        <p:spPr>
          <a:xfrm>
            <a:off x="7632700" y="2660160"/>
            <a:ext cx="4024054" cy="443328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Rounded Rectangle"/>
          <p:cNvSpPr/>
          <p:nvPr/>
        </p:nvSpPr>
        <p:spPr>
          <a:xfrm>
            <a:off x="389780" y="2251516"/>
            <a:ext cx="12225240" cy="2575101"/>
          </a:xfrm>
          <a:prstGeom prst="roundRect">
            <a:avLst>
              <a:gd name="adj" fmla="val 35992"/>
            </a:avLst>
          </a:prstGeom>
          <a:solidFill>
            <a:srgbClr val="FFFFFF"/>
          </a:solidFill>
          <a:ln w="12700">
            <a:miter lim="400000"/>
          </a:ln>
        </p:spPr>
        <p:txBody>
          <a:bodyPr lIns="50800" tIns="50800" rIns="50800" bIns="50800" anchor="ctr"/>
          <a:lstStyle/>
          <a:p>
            <a:pPr>
              <a:defRPr b="1" sz="2200">
                <a:solidFill>
                  <a:srgbClr val="FFFFFF"/>
                </a:solidFill>
                <a:latin typeface="+mj-lt"/>
                <a:ea typeface="+mj-ea"/>
                <a:cs typeface="+mj-cs"/>
                <a:sym typeface="Roboto"/>
              </a:defRPr>
            </a:pPr>
          </a:p>
        </p:txBody>
      </p:sp>
      <p:sp>
        <p:nvSpPr>
          <p:cNvPr id="195" name="Experienced bricklayer 500 bricks / day"/>
          <p:cNvSpPr txBox="1"/>
          <p:nvPr/>
        </p:nvSpPr>
        <p:spPr>
          <a:xfrm>
            <a:off x="2740074" y="2954866"/>
            <a:ext cx="4268987" cy="1066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3200">
                <a:solidFill>
                  <a:srgbClr val="191847"/>
                </a:solidFill>
                <a:latin typeface="+mj-lt"/>
                <a:ea typeface="+mj-ea"/>
                <a:cs typeface="+mj-cs"/>
                <a:sym typeface="Roboto"/>
              </a:defRPr>
            </a:pPr>
            <a:r>
              <a:rPr b="1"/>
              <a:t>Experienced bricklayer</a:t>
            </a:r>
            <a:br/>
            <a:r>
              <a:t>500 bricks / day</a:t>
            </a:r>
          </a:p>
        </p:txBody>
      </p:sp>
      <p:pic>
        <p:nvPicPr>
          <p:cNvPr id="196" name="Image" descr="Image"/>
          <p:cNvPicPr>
            <a:picLocks noChangeAspect="1"/>
          </p:cNvPicPr>
          <p:nvPr/>
        </p:nvPicPr>
        <p:blipFill>
          <a:blip r:embed="rId2">
            <a:extLst/>
          </a:blip>
          <a:stretch>
            <a:fillRect/>
          </a:stretch>
        </p:blipFill>
        <p:spPr>
          <a:xfrm>
            <a:off x="1018694" y="2595297"/>
            <a:ext cx="1384195" cy="1887539"/>
          </a:xfrm>
          <a:prstGeom prst="rect">
            <a:avLst/>
          </a:prstGeom>
          <a:ln w="12700">
            <a:miter lim="400000"/>
          </a:ln>
        </p:spPr>
      </p:pic>
      <p:grpSp>
        <p:nvGrpSpPr>
          <p:cNvPr id="199" name="Group"/>
          <p:cNvGrpSpPr/>
          <p:nvPr/>
        </p:nvGrpSpPr>
        <p:grpSpPr>
          <a:xfrm>
            <a:off x="8209453" y="3309138"/>
            <a:ext cx="1509310" cy="1825107"/>
            <a:chOff x="236252" y="419100"/>
            <a:chExt cx="1509309" cy="1825106"/>
          </a:xfrm>
        </p:grpSpPr>
        <p:sp>
          <p:nvSpPr>
            <p:cNvPr id="197" name="4"/>
            <p:cNvSpPr/>
            <p:nvPr/>
          </p:nvSpPr>
          <p:spPr>
            <a:xfrm>
              <a:off x="236252" y="419100"/>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sz="5000">
                  <a:solidFill>
                    <a:srgbClr val="191847"/>
                  </a:solidFill>
                  <a:latin typeface="+mj-lt"/>
                  <a:ea typeface="+mj-ea"/>
                  <a:cs typeface="+mj-cs"/>
                  <a:sym typeface="Roboto"/>
                </a:defRPr>
              </a:lvl1pPr>
            </a:lstStyle>
            <a:p>
              <a:pPr/>
              <a:r>
                <a:t>4</a:t>
              </a:r>
            </a:p>
          </p:txBody>
        </p:sp>
        <p:sp>
          <p:nvSpPr>
            <p:cNvPr id="198" name="DAYS"/>
            <p:cNvSpPr/>
            <p:nvPr/>
          </p:nvSpPr>
          <p:spPr>
            <a:xfrm>
              <a:off x="475561" y="974206"/>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700">
                  <a:solidFill>
                    <a:srgbClr val="191847"/>
                  </a:solidFill>
                  <a:latin typeface="+mn-lt"/>
                  <a:ea typeface="+mn-ea"/>
                  <a:cs typeface="+mn-cs"/>
                  <a:sym typeface="Roboto Medium"/>
                </a:defRPr>
              </a:lvl1pPr>
            </a:lstStyle>
            <a:p>
              <a:pPr/>
              <a:r>
                <a:t>DAYS</a:t>
              </a:r>
            </a:p>
          </p:txBody>
        </p:sp>
      </p:grpSp>
      <p:grpSp>
        <p:nvGrpSpPr>
          <p:cNvPr id="202" name="Group"/>
          <p:cNvGrpSpPr/>
          <p:nvPr/>
        </p:nvGrpSpPr>
        <p:grpSpPr>
          <a:xfrm>
            <a:off x="10774853" y="3309138"/>
            <a:ext cx="1509311" cy="1825107"/>
            <a:chOff x="236252" y="419100"/>
            <a:chExt cx="1509309" cy="1825106"/>
          </a:xfrm>
        </p:grpSpPr>
        <p:sp>
          <p:nvSpPr>
            <p:cNvPr id="200" name="8"/>
            <p:cNvSpPr/>
            <p:nvPr/>
          </p:nvSpPr>
          <p:spPr>
            <a:xfrm>
              <a:off x="236252" y="419100"/>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sz="5000">
                  <a:solidFill>
                    <a:srgbClr val="191847"/>
                  </a:solidFill>
                  <a:latin typeface="+mj-lt"/>
                  <a:ea typeface="+mj-ea"/>
                  <a:cs typeface="+mj-cs"/>
                  <a:sym typeface="Roboto"/>
                </a:defRPr>
              </a:lvl1pPr>
            </a:lstStyle>
            <a:p>
              <a:pPr/>
              <a:r>
                <a:t>8</a:t>
              </a:r>
            </a:p>
          </p:txBody>
        </p:sp>
        <p:sp>
          <p:nvSpPr>
            <p:cNvPr id="201" name="DAYS"/>
            <p:cNvSpPr/>
            <p:nvPr/>
          </p:nvSpPr>
          <p:spPr>
            <a:xfrm>
              <a:off x="475561" y="974206"/>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700">
                  <a:solidFill>
                    <a:srgbClr val="191847"/>
                  </a:solidFill>
                  <a:latin typeface="+mn-lt"/>
                  <a:ea typeface="+mn-ea"/>
                  <a:cs typeface="+mn-cs"/>
                  <a:sym typeface="Roboto Medium"/>
                </a:defRPr>
              </a:lvl1pPr>
            </a:lstStyle>
            <a:p>
              <a:pPr/>
              <a:r>
                <a:t>DAYS</a:t>
              </a:r>
            </a:p>
          </p:txBody>
        </p:sp>
      </p:grpSp>
      <p:sp>
        <p:nvSpPr>
          <p:cNvPr id="203" name="2,000 Brick Wall"/>
          <p:cNvSpPr txBox="1"/>
          <p:nvPr/>
        </p:nvSpPr>
        <p:spPr>
          <a:xfrm>
            <a:off x="7439074" y="905933"/>
            <a:ext cx="2019378"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200">
                <a:solidFill>
                  <a:srgbClr val="191847"/>
                </a:solidFill>
                <a:latin typeface="+mj-lt"/>
                <a:ea typeface="+mj-ea"/>
                <a:cs typeface="+mj-cs"/>
                <a:sym typeface="Roboto"/>
              </a:defRPr>
            </a:pPr>
            <a:r>
              <a:rPr b="1"/>
              <a:t>2,000</a:t>
            </a:r>
            <a:r>
              <a:t> Brick Wall</a:t>
            </a:r>
          </a:p>
        </p:txBody>
      </p:sp>
      <p:sp>
        <p:nvSpPr>
          <p:cNvPr id="204" name="4,000 Brick Wall"/>
          <p:cNvSpPr txBox="1"/>
          <p:nvPr/>
        </p:nvSpPr>
        <p:spPr>
          <a:xfrm>
            <a:off x="10004474" y="905933"/>
            <a:ext cx="2019378" cy="1066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200">
                <a:solidFill>
                  <a:srgbClr val="191847"/>
                </a:solidFill>
                <a:latin typeface="+mj-lt"/>
                <a:ea typeface="+mj-ea"/>
                <a:cs typeface="+mj-cs"/>
                <a:sym typeface="Roboto"/>
              </a:defRPr>
            </a:pPr>
            <a:r>
              <a:rPr b="1"/>
              <a:t>4,000</a:t>
            </a:r>
            <a:r>
              <a:t> Brick Wall</a:t>
            </a:r>
          </a:p>
        </p:txBody>
      </p:sp>
      <p:sp>
        <p:nvSpPr>
          <p:cNvPr id="205" name="Rounded Rectangle"/>
          <p:cNvSpPr/>
          <p:nvPr/>
        </p:nvSpPr>
        <p:spPr>
          <a:xfrm>
            <a:off x="389780" y="5242443"/>
            <a:ext cx="12225240" cy="2575100"/>
          </a:xfrm>
          <a:prstGeom prst="roundRect">
            <a:avLst>
              <a:gd name="adj" fmla="val 35992"/>
            </a:avLst>
          </a:prstGeom>
          <a:solidFill>
            <a:srgbClr val="FFFFFF"/>
          </a:solidFill>
          <a:ln w="12700">
            <a:miter lim="400000"/>
          </a:ln>
        </p:spPr>
        <p:txBody>
          <a:bodyPr lIns="50800" tIns="50800" rIns="50800" bIns="50800" anchor="ctr"/>
          <a:lstStyle/>
          <a:p>
            <a:pPr>
              <a:defRPr b="1" sz="2200">
                <a:solidFill>
                  <a:srgbClr val="FFFFFF"/>
                </a:solidFill>
                <a:latin typeface="+mj-lt"/>
                <a:ea typeface="+mj-ea"/>
                <a:cs typeface="+mj-cs"/>
                <a:sym typeface="Roboto"/>
              </a:defRPr>
            </a:pPr>
          </a:p>
        </p:txBody>
      </p:sp>
      <p:sp>
        <p:nvSpPr>
          <p:cNvPr id="206" name="Apprentice 250 bricks / day"/>
          <p:cNvSpPr txBox="1"/>
          <p:nvPr/>
        </p:nvSpPr>
        <p:spPr>
          <a:xfrm>
            <a:off x="2852613" y="6091766"/>
            <a:ext cx="3000177" cy="1066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3200">
                <a:solidFill>
                  <a:srgbClr val="191847"/>
                </a:solidFill>
                <a:latin typeface="+mj-lt"/>
                <a:ea typeface="+mj-ea"/>
                <a:cs typeface="+mj-cs"/>
                <a:sym typeface="Roboto"/>
              </a:defRPr>
            </a:pPr>
            <a:r>
              <a:rPr b="1"/>
              <a:t>Apprentice</a:t>
            </a:r>
            <a:br/>
            <a:r>
              <a:t>250 bricks / day</a:t>
            </a:r>
          </a:p>
        </p:txBody>
      </p:sp>
      <p:pic>
        <p:nvPicPr>
          <p:cNvPr id="207" name="Image" descr="Image"/>
          <p:cNvPicPr>
            <a:picLocks noChangeAspect="1"/>
          </p:cNvPicPr>
          <p:nvPr/>
        </p:nvPicPr>
        <p:blipFill>
          <a:blip r:embed="rId3">
            <a:extLst/>
          </a:blip>
          <a:stretch>
            <a:fillRect/>
          </a:stretch>
        </p:blipFill>
        <p:spPr>
          <a:xfrm>
            <a:off x="548291" y="5651500"/>
            <a:ext cx="1854598" cy="1756987"/>
          </a:xfrm>
          <a:prstGeom prst="rect">
            <a:avLst/>
          </a:prstGeom>
          <a:ln w="12700">
            <a:miter lim="400000"/>
          </a:ln>
        </p:spPr>
      </p:pic>
      <p:grpSp>
        <p:nvGrpSpPr>
          <p:cNvPr id="210" name="Group"/>
          <p:cNvGrpSpPr/>
          <p:nvPr/>
        </p:nvGrpSpPr>
        <p:grpSpPr>
          <a:xfrm>
            <a:off x="10592694" y="6350865"/>
            <a:ext cx="1691470" cy="1825107"/>
            <a:chOff x="54092" y="419100"/>
            <a:chExt cx="1691468" cy="1825106"/>
          </a:xfrm>
        </p:grpSpPr>
        <p:sp>
          <p:nvSpPr>
            <p:cNvPr id="208" name="16"/>
            <p:cNvSpPr/>
            <p:nvPr/>
          </p:nvSpPr>
          <p:spPr>
            <a:xfrm>
              <a:off x="54092" y="419100"/>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sz="5000">
                  <a:solidFill>
                    <a:srgbClr val="191847"/>
                  </a:solidFill>
                  <a:latin typeface="+mj-lt"/>
                  <a:ea typeface="+mj-ea"/>
                  <a:cs typeface="+mj-cs"/>
                  <a:sym typeface="Roboto"/>
                </a:defRPr>
              </a:lvl1pPr>
            </a:lstStyle>
            <a:p>
              <a:pPr/>
              <a:r>
                <a:t>16</a:t>
              </a:r>
            </a:p>
          </p:txBody>
        </p:sp>
        <p:sp>
          <p:nvSpPr>
            <p:cNvPr id="209" name="DAYS"/>
            <p:cNvSpPr/>
            <p:nvPr/>
          </p:nvSpPr>
          <p:spPr>
            <a:xfrm>
              <a:off x="475561" y="974206"/>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700">
                  <a:solidFill>
                    <a:srgbClr val="191847"/>
                  </a:solidFill>
                  <a:latin typeface="+mn-lt"/>
                  <a:ea typeface="+mn-ea"/>
                  <a:cs typeface="+mn-cs"/>
                  <a:sym typeface="Roboto Medium"/>
                </a:defRPr>
              </a:lvl1pPr>
            </a:lstStyle>
            <a:p>
              <a:pPr/>
              <a:r>
                <a:t>DAYS</a:t>
              </a:r>
            </a:p>
          </p:txBody>
        </p:sp>
      </p:grpSp>
      <p:grpSp>
        <p:nvGrpSpPr>
          <p:cNvPr id="213" name="Group"/>
          <p:cNvGrpSpPr/>
          <p:nvPr/>
        </p:nvGrpSpPr>
        <p:grpSpPr>
          <a:xfrm>
            <a:off x="8209453" y="6350865"/>
            <a:ext cx="1509310" cy="1825107"/>
            <a:chOff x="236252" y="419100"/>
            <a:chExt cx="1509309" cy="1825106"/>
          </a:xfrm>
        </p:grpSpPr>
        <p:sp>
          <p:nvSpPr>
            <p:cNvPr id="211" name="8"/>
            <p:cNvSpPr/>
            <p:nvPr/>
          </p:nvSpPr>
          <p:spPr>
            <a:xfrm>
              <a:off x="236252" y="419100"/>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lgn="l">
                <a:defRPr b="1" sz="5000">
                  <a:solidFill>
                    <a:srgbClr val="191847"/>
                  </a:solidFill>
                  <a:latin typeface="+mj-lt"/>
                  <a:ea typeface="+mj-ea"/>
                  <a:cs typeface="+mj-cs"/>
                  <a:sym typeface="Roboto"/>
                </a:defRPr>
              </a:lvl1pPr>
            </a:lstStyle>
            <a:p>
              <a:pPr/>
              <a:r>
                <a:t>8</a:t>
              </a:r>
            </a:p>
          </p:txBody>
        </p:sp>
        <p:sp>
          <p:nvSpPr>
            <p:cNvPr id="212" name="DAYS"/>
            <p:cNvSpPr/>
            <p:nvPr/>
          </p:nvSpPr>
          <p:spPr>
            <a:xfrm>
              <a:off x="475561" y="974206"/>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2700">
                  <a:solidFill>
                    <a:srgbClr val="191847"/>
                  </a:solidFill>
                  <a:latin typeface="+mn-lt"/>
                  <a:ea typeface="+mn-ea"/>
                  <a:cs typeface="+mn-cs"/>
                  <a:sym typeface="Roboto Medium"/>
                </a:defRPr>
              </a:lvl1pPr>
            </a:lstStyle>
            <a:p>
              <a:pPr/>
              <a:r>
                <a:t>DAYS</a:t>
              </a:r>
            </a:p>
          </p:txBody>
        </p:sp>
      </p:gr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5" name="Disagreeing or Agreeing?"/>
          <p:cNvSpPr/>
          <p:nvPr>
            <p:ph type="title"/>
          </p:nvPr>
        </p:nvSpPr>
        <p:spPr>
          <a:prstGeom prst="rect">
            <a:avLst/>
          </a:prstGeom>
        </p:spPr>
        <p:txBody>
          <a:bodyPr/>
          <a:lstStyle>
            <a:lvl1pPr defTabSz="554990">
              <a:defRPr sz="7600"/>
            </a:lvl1pPr>
          </a:lstStyle>
          <a:p>
            <a:pPr/>
            <a:r>
              <a:t>Disagreeing or Agreeing?</a:t>
            </a:r>
          </a:p>
        </p:txBody>
      </p:sp>
      <p:sp>
        <p:nvSpPr>
          <p:cNvPr id="216" name="How will the experienced bricklayer respond when the apprentice says the larger wall will take:"/>
          <p:cNvSpPr/>
          <p:nvPr>
            <p:ph type="body" sz="quarter" idx="1"/>
          </p:nvPr>
        </p:nvSpPr>
        <p:spPr>
          <a:xfrm>
            <a:off x="1229717" y="2146300"/>
            <a:ext cx="10545366" cy="1439565"/>
          </a:xfrm>
          <a:prstGeom prst="rect">
            <a:avLst/>
          </a:prstGeom>
        </p:spPr>
        <p:txBody>
          <a:bodyPr anchor="t"/>
          <a:lstStyle>
            <a:lvl1pPr marL="0" indent="0" algn="ctr">
              <a:spcBef>
                <a:spcPts val="0"/>
              </a:spcBef>
              <a:buSzTx/>
              <a:buNone/>
              <a:defRPr sz="3600">
                <a:solidFill>
                  <a:srgbClr val="191847"/>
                </a:solidFill>
              </a:defRPr>
            </a:lvl1pPr>
          </a:lstStyle>
          <a:p>
            <a:pPr/>
            <a:r>
              <a:t>How will the experienced bricklayer respond when the apprentice says the larger wall will take:</a:t>
            </a:r>
          </a:p>
        </p:txBody>
      </p:sp>
      <p:grpSp>
        <p:nvGrpSpPr>
          <p:cNvPr id="220" name="Group"/>
          <p:cNvGrpSpPr/>
          <p:nvPr/>
        </p:nvGrpSpPr>
        <p:grpSpPr>
          <a:xfrm>
            <a:off x="507961" y="3935730"/>
            <a:ext cx="6216453" cy="3609340"/>
            <a:chOff x="0" y="0"/>
            <a:chExt cx="6216451" cy="3609339"/>
          </a:xfrm>
        </p:grpSpPr>
        <p:pic>
          <p:nvPicPr>
            <p:cNvPr id="217" name="Image" descr="Image"/>
            <p:cNvPicPr>
              <a:picLocks noChangeAspect="1"/>
            </p:cNvPicPr>
            <p:nvPr/>
          </p:nvPicPr>
          <p:blipFill>
            <a:blip r:embed="rId2">
              <a:extLst/>
            </a:blip>
            <a:stretch>
              <a:fillRect/>
            </a:stretch>
          </p:blipFill>
          <p:spPr>
            <a:xfrm>
              <a:off x="266738" y="1517640"/>
              <a:ext cx="4042611" cy="2091700"/>
            </a:xfrm>
            <a:prstGeom prst="rect">
              <a:avLst/>
            </a:prstGeom>
            <a:ln w="12700" cap="flat">
              <a:noFill/>
              <a:miter lim="400000"/>
            </a:ln>
            <a:effectLst/>
          </p:spPr>
        </p:pic>
        <p:sp>
          <p:nvSpPr>
            <p:cNvPr id="218" name="Rounded Rectangle"/>
            <p:cNvSpPr/>
            <p:nvPr/>
          </p:nvSpPr>
          <p:spPr>
            <a:xfrm>
              <a:off x="0" y="0"/>
              <a:ext cx="6216452" cy="2891790"/>
            </a:xfrm>
            <a:prstGeom prst="roundRect">
              <a:avLst>
                <a:gd name="adj" fmla="val 20322"/>
              </a:avLst>
            </a:prstGeom>
            <a:solidFill>
              <a:srgbClr val="C5CFD6"/>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19" name="16 Days"/>
            <p:cNvSpPr/>
            <p:nvPr/>
          </p:nvSpPr>
          <p:spPr>
            <a:xfrm>
              <a:off x="1345158" y="825256"/>
              <a:ext cx="3195936" cy="12412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a:spcBef>
                  <a:spcPts val="2500"/>
                </a:spcBef>
                <a:defRPr i="1" sz="6000">
                  <a:solidFill>
                    <a:srgbClr val="16153F"/>
                  </a:solidFill>
                  <a:latin typeface="+mj-lt"/>
                  <a:ea typeface="+mj-ea"/>
                  <a:cs typeface="+mj-cs"/>
                  <a:sym typeface="Roboto"/>
                </a:defRPr>
              </a:lvl1pPr>
            </a:lstStyle>
            <a:p>
              <a:pPr/>
              <a:r>
                <a:t>16 Days</a:t>
              </a:r>
            </a:p>
          </p:txBody>
        </p:sp>
      </p:grpSp>
      <p:grpSp>
        <p:nvGrpSpPr>
          <p:cNvPr id="224" name="Group"/>
          <p:cNvGrpSpPr/>
          <p:nvPr/>
        </p:nvGrpSpPr>
        <p:grpSpPr>
          <a:xfrm>
            <a:off x="5664608" y="5004301"/>
            <a:ext cx="6921451" cy="3861992"/>
            <a:chOff x="0" y="0"/>
            <a:chExt cx="6921450" cy="3861990"/>
          </a:xfrm>
        </p:grpSpPr>
        <p:sp>
          <p:nvSpPr>
            <p:cNvPr id="221" name="Rounded Rectangle"/>
            <p:cNvSpPr/>
            <p:nvPr/>
          </p:nvSpPr>
          <p:spPr>
            <a:xfrm>
              <a:off x="0" y="0"/>
              <a:ext cx="6921451" cy="3144441"/>
            </a:xfrm>
            <a:prstGeom prst="roundRect">
              <a:avLst>
                <a:gd name="adj" fmla="val 18689"/>
              </a:avLst>
            </a:prstGeom>
            <a:solidFill>
              <a:srgbClr val="C5CFD6"/>
            </a:solidFill>
            <a:ln w="12700" cap="flat">
              <a:noFill/>
              <a:miter lim="400000"/>
            </a:ln>
            <a:effectLst>
              <a:outerShdw sx="100000" sy="100000" kx="0" ky="0" algn="b" rotWithShape="0" blurRad="0" dist="158353" dir="13500000">
                <a:srgbClr val="FFFFFF">
                  <a:alpha val="24245"/>
                </a:srgbClr>
              </a:outerShdw>
            </a:effectLst>
          </p:spPr>
          <p:txBody>
            <a:bodyPr wrap="square" lIns="50800" tIns="50800" rIns="50800" bIns="50800" numCol="1" anchor="ctr">
              <a:noAutofit/>
            </a:bodyPr>
            <a:lstStyle/>
            <a:p>
              <a:pPr>
                <a:defRPr b="1" sz="2200">
                  <a:latin typeface="+mj-lt"/>
                  <a:ea typeface="+mj-ea"/>
                  <a:cs typeface="+mj-cs"/>
                  <a:sym typeface="Roboto"/>
                </a:defRPr>
              </a:pPr>
            </a:p>
          </p:txBody>
        </p:sp>
        <p:pic>
          <p:nvPicPr>
            <p:cNvPr id="222" name="Image" descr="Image"/>
            <p:cNvPicPr>
              <a:picLocks noChangeAspect="1"/>
            </p:cNvPicPr>
            <p:nvPr/>
          </p:nvPicPr>
          <p:blipFill>
            <a:blip r:embed="rId2">
              <a:extLst/>
            </a:blip>
            <a:srcRect l="0" t="0" r="0" b="0"/>
            <a:stretch>
              <a:fillRect/>
            </a:stretch>
          </p:blipFill>
          <p:spPr>
            <a:xfrm flipH="1">
              <a:off x="2552291" y="1770291"/>
              <a:ext cx="4042612" cy="2091700"/>
            </a:xfrm>
            <a:prstGeom prst="rect">
              <a:avLst/>
            </a:prstGeom>
            <a:ln w="12700" cap="flat">
              <a:noFill/>
              <a:miter lim="400000"/>
            </a:ln>
            <a:effectLst/>
          </p:spPr>
        </p:pic>
        <p:sp>
          <p:nvSpPr>
            <p:cNvPr id="223" name="Twice as long as the smaller wall"/>
            <p:cNvSpPr/>
            <p:nvPr/>
          </p:nvSpPr>
          <p:spPr>
            <a:xfrm>
              <a:off x="833412" y="526370"/>
              <a:ext cx="5244307" cy="20917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defTabSz="508254">
                <a:spcBef>
                  <a:spcPts val="2100"/>
                </a:spcBef>
                <a:defRPr i="1" sz="5220">
                  <a:solidFill>
                    <a:srgbClr val="16153F"/>
                  </a:solidFill>
                  <a:latin typeface="+mj-lt"/>
                  <a:ea typeface="+mj-ea"/>
                  <a:cs typeface="+mj-cs"/>
                  <a:sym typeface="Roboto"/>
                </a:defRPr>
              </a:lvl1pPr>
            </a:lstStyle>
            <a:p>
              <a:pPr/>
              <a:r>
                <a:t>Twice as long as the smaller wall</a:t>
              </a:r>
            </a:p>
          </p:txBody>
        </p:sp>
      </p:gr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Think in Hours, Speak in Points"/>
          <p:cNvSpPr/>
          <p:nvPr>
            <p:ph type="title"/>
          </p:nvPr>
        </p:nvSpPr>
        <p:spPr>
          <a:xfrm>
            <a:off x="531366" y="254000"/>
            <a:ext cx="11942068" cy="2159000"/>
          </a:xfrm>
          <a:prstGeom prst="rect">
            <a:avLst/>
          </a:prstGeom>
        </p:spPr>
        <p:txBody>
          <a:bodyPr/>
          <a:lstStyle>
            <a:lvl1pPr defTabSz="502412">
              <a:defRPr sz="6880"/>
            </a:lvl1pPr>
          </a:lstStyle>
          <a:p>
            <a:pPr/>
            <a:r>
              <a:t>Think in Hours, Speak in Points</a:t>
            </a:r>
          </a:p>
        </p:txBody>
      </p:sp>
      <p:grpSp>
        <p:nvGrpSpPr>
          <p:cNvPr id="238" name="Group"/>
          <p:cNvGrpSpPr/>
          <p:nvPr/>
        </p:nvGrpSpPr>
        <p:grpSpPr>
          <a:xfrm>
            <a:off x="1018694" y="2074499"/>
            <a:ext cx="11253623" cy="6224364"/>
            <a:chOff x="0" y="0"/>
            <a:chExt cx="11253622" cy="6224362"/>
          </a:xfrm>
        </p:grpSpPr>
        <p:pic>
          <p:nvPicPr>
            <p:cNvPr id="227" name="Image" descr="Image"/>
            <p:cNvPicPr>
              <a:picLocks noChangeAspect="1"/>
            </p:cNvPicPr>
            <p:nvPr/>
          </p:nvPicPr>
          <p:blipFill>
            <a:blip r:embed="rId2">
              <a:extLst/>
            </a:blip>
            <a:stretch>
              <a:fillRect/>
            </a:stretch>
          </p:blipFill>
          <p:spPr>
            <a:xfrm flipH="1" rot="362124">
              <a:off x="5852273" y="172147"/>
              <a:ext cx="3427385" cy="2899149"/>
            </a:xfrm>
            <a:prstGeom prst="rect">
              <a:avLst/>
            </a:prstGeom>
            <a:ln w="12700" cap="flat">
              <a:noFill/>
              <a:miter lim="400000"/>
            </a:ln>
            <a:effectLst/>
          </p:spPr>
        </p:pic>
        <p:pic>
          <p:nvPicPr>
            <p:cNvPr id="228" name="Image" descr="Image"/>
            <p:cNvPicPr>
              <a:picLocks noChangeAspect="1"/>
            </p:cNvPicPr>
            <p:nvPr/>
          </p:nvPicPr>
          <p:blipFill>
            <a:blip r:embed="rId3">
              <a:extLst/>
            </a:blip>
            <a:stretch>
              <a:fillRect/>
            </a:stretch>
          </p:blipFill>
          <p:spPr>
            <a:xfrm>
              <a:off x="0" y="2385473"/>
              <a:ext cx="1854597" cy="2528997"/>
            </a:xfrm>
            <a:prstGeom prst="rect">
              <a:avLst/>
            </a:prstGeom>
            <a:ln w="12700" cap="flat">
              <a:noFill/>
              <a:miter lim="400000"/>
            </a:ln>
            <a:effectLst/>
          </p:spPr>
        </p:pic>
        <p:pic>
          <p:nvPicPr>
            <p:cNvPr id="229" name="Image" descr="Image"/>
            <p:cNvPicPr>
              <a:picLocks noChangeAspect="1"/>
            </p:cNvPicPr>
            <p:nvPr/>
          </p:nvPicPr>
          <p:blipFill>
            <a:blip r:embed="rId4">
              <a:extLst/>
            </a:blip>
            <a:stretch>
              <a:fillRect/>
            </a:stretch>
          </p:blipFill>
          <p:spPr>
            <a:xfrm flipH="1">
              <a:off x="8721930" y="2450748"/>
              <a:ext cx="2531693" cy="2398446"/>
            </a:xfrm>
            <a:prstGeom prst="rect">
              <a:avLst/>
            </a:prstGeom>
            <a:ln w="12700" cap="flat">
              <a:noFill/>
              <a:miter lim="400000"/>
            </a:ln>
            <a:effectLst/>
          </p:spPr>
        </p:pic>
        <p:grpSp>
          <p:nvGrpSpPr>
            <p:cNvPr id="234" name="Group"/>
            <p:cNvGrpSpPr/>
            <p:nvPr/>
          </p:nvGrpSpPr>
          <p:grpSpPr>
            <a:xfrm>
              <a:off x="1686405" y="3708215"/>
              <a:ext cx="7243235" cy="2516148"/>
              <a:chOff x="0" y="0"/>
              <a:chExt cx="7243233" cy="2516147"/>
            </a:xfrm>
          </p:grpSpPr>
          <p:sp>
            <p:nvSpPr>
              <p:cNvPr id="230" name="Rounded Rectangle"/>
              <p:cNvSpPr/>
              <p:nvPr/>
            </p:nvSpPr>
            <p:spPr>
              <a:xfrm>
                <a:off x="519032" y="0"/>
                <a:ext cx="6216452" cy="2516148"/>
              </a:xfrm>
              <a:prstGeom prst="roundRect">
                <a:avLst>
                  <a:gd name="adj" fmla="val 23355"/>
                </a:avLst>
              </a:prstGeom>
              <a:solidFill>
                <a:srgbClr val="C5CFD6"/>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31" name="Twice as long"/>
              <p:cNvSpPr/>
              <p:nvPr/>
            </p:nvSpPr>
            <p:spPr>
              <a:xfrm>
                <a:off x="1059625" y="637435"/>
                <a:ext cx="4830466" cy="12412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defTabSz="560831">
                  <a:spcBef>
                    <a:spcPts val="2400"/>
                  </a:spcBef>
                  <a:defRPr i="1" sz="5760">
                    <a:solidFill>
                      <a:srgbClr val="16153F"/>
                    </a:solidFill>
                    <a:latin typeface="+mj-lt"/>
                    <a:ea typeface="+mj-ea"/>
                    <a:cs typeface="+mj-cs"/>
                    <a:sym typeface="Roboto"/>
                  </a:defRPr>
                </a:lvl1pPr>
              </a:lstStyle>
              <a:p>
                <a:pPr/>
                <a:r>
                  <a:t>Twice as long</a:t>
                </a:r>
              </a:p>
            </p:txBody>
          </p:sp>
          <p:pic>
            <p:nvPicPr>
              <p:cNvPr id="232" name="Image" descr="Image"/>
              <p:cNvPicPr>
                <a:picLocks noChangeAspect="1"/>
              </p:cNvPicPr>
              <p:nvPr/>
            </p:nvPicPr>
            <p:blipFill>
              <a:blip r:embed="rId5">
                <a:extLst/>
              </a:blip>
              <a:stretch>
                <a:fillRect/>
              </a:stretch>
            </p:blipFill>
            <p:spPr>
              <a:xfrm rot="5400000">
                <a:off x="-246895" y="957506"/>
                <a:ext cx="1094924" cy="601135"/>
              </a:xfrm>
              <a:prstGeom prst="rect">
                <a:avLst/>
              </a:prstGeom>
              <a:ln w="12700" cap="flat">
                <a:noFill/>
                <a:miter lim="400000"/>
              </a:ln>
              <a:effectLst/>
            </p:spPr>
          </p:pic>
          <p:pic>
            <p:nvPicPr>
              <p:cNvPr id="233" name="Image" descr="Image"/>
              <p:cNvPicPr>
                <a:picLocks noChangeAspect="1"/>
              </p:cNvPicPr>
              <p:nvPr/>
            </p:nvPicPr>
            <p:blipFill>
              <a:blip r:embed="rId5">
                <a:extLst/>
              </a:blip>
              <a:stretch>
                <a:fillRect/>
              </a:stretch>
            </p:blipFill>
            <p:spPr>
              <a:xfrm flipH="1" rot="16200000">
                <a:off x="6395205" y="957506"/>
                <a:ext cx="1094924" cy="601135"/>
              </a:xfrm>
              <a:prstGeom prst="rect">
                <a:avLst/>
              </a:prstGeom>
              <a:ln w="12700" cap="flat">
                <a:noFill/>
                <a:miter lim="400000"/>
              </a:ln>
              <a:effectLst/>
            </p:spPr>
          </p:pic>
        </p:grpSp>
        <p:pic>
          <p:nvPicPr>
            <p:cNvPr id="235" name="Image" descr="Image"/>
            <p:cNvPicPr>
              <a:picLocks noChangeAspect="1"/>
            </p:cNvPicPr>
            <p:nvPr/>
          </p:nvPicPr>
          <p:blipFill>
            <a:blip r:embed="rId2">
              <a:extLst/>
            </a:blip>
            <a:stretch>
              <a:fillRect/>
            </a:stretch>
          </p:blipFill>
          <p:spPr>
            <a:xfrm rot="41420">
              <a:off x="1273034" y="446208"/>
              <a:ext cx="3578701" cy="3027145"/>
            </a:xfrm>
            <a:prstGeom prst="rect">
              <a:avLst/>
            </a:prstGeom>
            <a:ln w="12700" cap="flat">
              <a:noFill/>
              <a:miter lim="400000"/>
            </a:ln>
            <a:effectLst/>
          </p:spPr>
        </p:pic>
        <p:sp>
          <p:nvSpPr>
            <p:cNvPr id="236" name="8 hours"/>
            <p:cNvSpPr/>
            <p:nvPr/>
          </p:nvSpPr>
          <p:spPr>
            <a:xfrm>
              <a:off x="1731618" y="1140783"/>
              <a:ext cx="2338091" cy="12412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defTabSz="455675">
                <a:spcBef>
                  <a:spcPts val="1900"/>
                </a:spcBef>
                <a:defRPr i="1" sz="4680">
                  <a:solidFill>
                    <a:srgbClr val="16153F"/>
                  </a:solidFill>
                  <a:latin typeface="+mj-lt"/>
                  <a:ea typeface="+mj-ea"/>
                  <a:cs typeface="+mj-cs"/>
                  <a:sym typeface="Roboto"/>
                </a:defRPr>
              </a:lvl1pPr>
            </a:lstStyle>
            <a:p>
              <a:pPr/>
              <a:r>
                <a:t>8 hours</a:t>
              </a:r>
            </a:p>
          </p:txBody>
        </p:sp>
        <p:sp>
          <p:nvSpPr>
            <p:cNvPr id="237" name="16 hours"/>
            <p:cNvSpPr/>
            <p:nvPr/>
          </p:nvSpPr>
          <p:spPr>
            <a:xfrm>
              <a:off x="6148179" y="810583"/>
              <a:ext cx="2636789" cy="124127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rmAutofit fontScale="100000" lnSpcReduction="0"/>
            </a:bodyPr>
            <a:lstStyle>
              <a:lvl1pPr defTabSz="449833">
                <a:spcBef>
                  <a:spcPts val="1900"/>
                </a:spcBef>
                <a:defRPr i="1" sz="4619">
                  <a:solidFill>
                    <a:srgbClr val="16153F"/>
                  </a:solidFill>
                  <a:latin typeface="+mj-lt"/>
                  <a:ea typeface="+mj-ea"/>
                  <a:cs typeface="+mj-cs"/>
                  <a:sym typeface="Roboto"/>
                </a:defRPr>
              </a:lvl1pPr>
            </a:lstStyle>
            <a:p>
              <a:pPr/>
              <a:r>
                <a:t>16 hours</a:t>
              </a:r>
            </a:p>
          </p:txBody>
        </p:sp>
      </p:gr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Four Things to Understand about Story Points"/>
          <p:cNvSpPr/>
          <p:nvPr>
            <p:ph type="title"/>
          </p:nvPr>
        </p:nvSpPr>
        <p:spPr>
          <a:prstGeom prst="rect">
            <a:avLst/>
          </a:prstGeom>
        </p:spPr>
        <p:txBody>
          <a:bodyPr/>
          <a:lstStyle>
            <a:lvl1pPr defTabSz="502412">
              <a:defRPr sz="6880"/>
            </a:lvl1pPr>
          </a:lstStyle>
          <a:p>
            <a:pPr/>
            <a:r>
              <a:t>Four Things to Understand about Story Points</a:t>
            </a:r>
          </a:p>
        </p:txBody>
      </p:sp>
      <p:sp>
        <p:nvSpPr>
          <p:cNvPr id="241" name="Story points are relative"/>
          <p:cNvSpPr txBox="1"/>
          <p:nvPr/>
        </p:nvSpPr>
        <p:spPr>
          <a:xfrm>
            <a:off x="2637282" y="3023045"/>
            <a:ext cx="6079053"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relative</a:t>
            </a:r>
          </a:p>
        </p:txBody>
      </p:sp>
      <p:sp>
        <p:nvSpPr>
          <p:cNvPr id="242" name="The units are meaningless"/>
          <p:cNvSpPr txBox="1"/>
          <p:nvPr/>
        </p:nvSpPr>
        <p:spPr>
          <a:xfrm>
            <a:off x="2637282" y="4379977"/>
            <a:ext cx="6784777"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The units are meaningless</a:t>
            </a:r>
          </a:p>
        </p:txBody>
      </p:sp>
      <p:sp>
        <p:nvSpPr>
          <p:cNvPr id="243" name="Story points are about effort"/>
          <p:cNvSpPr txBox="1"/>
          <p:nvPr/>
        </p:nvSpPr>
        <p:spPr>
          <a:xfrm>
            <a:off x="2637282" y="5736909"/>
            <a:ext cx="7257492"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about effort</a:t>
            </a:r>
          </a:p>
        </p:txBody>
      </p:sp>
      <p:sp>
        <p:nvSpPr>
          <p:cNvPr id="244" name="Story points are a function of amount, risk, uncertainty, and complexity"/>
          <p:cNvSpPr txBox="1"/>
          <p:nvPr/>
        </p:nvSpPr>
        <p:spPr>
          <a:xfrm>
            <a:off x="2637282" y="6769991"/>
            <a:ext cx="10008328" cy="138049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lnSpc>
                <a:spcPct val="90000"/>
              </a:lnSpc>
              <a:defRPr sz="4500">
                <a:solidFill>
                  <a:srgbClr val="191847"/>
                </a:solidFill>
                <a:latin typeface="+mj-lt"/>
                <a:ea typeface="+mj-ea"/>
                <a:cs typeface="+mj-cs"/>
                <a:sym typeface="Roboto"/>
              </a:defRPr>
            </a:lvl1pPr>
          </a:lstStyle>
          <a:p>
            <a:pPr/>
            <a:r>
              <a:t>Story points are a function of amount, risk, uncertainty, and complexity</a:t>
            </a:r>
          </a:p>
        </p:txBody>
      </p:sp>
      <p:sp>
        <p:nvSpPr>
          <p:cNvPr id="245" name="1"/>
          <p:cNvSpPr txBox="1"/>
          <p:nvPr/>
        </p:nvSpPr>
        <p:spPr>
          <a:xfrm>
            <a:off x="1770285" y="3092895"/>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1</a:t>
            </a:r>
          </a:p>
        </p:txBody>
      </p:sp>
      <p:sp>
        <p:nvSpPr>
          <p:cNvPr id="246" name="Rectangle"/>
          <p:cNvSpPr/>
          <p:nvPr/>
        </p:nvSpPr>
        <p:spPr>
          <a:xfrm>
            <a:off x="2260600" y="2647760"/>
            <a:ext cx="51495" cy="1525271"/>
          </a:xfrm>
          <a:prstGeom prst="rect">
            <a:avLst/>
          </a:prstGeom>
          <a:solidFill>
            <a:srgbClr val="D5EFFF"/>
          </a:solidFill>
          <a:ln w="12700">
            <a:miter lim="400000"/>
          </a:ln>
        </p:spPr>
        <p:txBody>
          <a:bodyPr lIns="50800" tIns="50800" rIns="50800" bIns="50800" anchor="ctr"/>
          <a:lstStyle/>
          <a:p>
            <a:pPr>
              <a:defRPr b="1" sz="2200">
                <a:latin typeface="+mj-lt"/>
                <a:ea typeface="+mj-ea"/>
                <a:cs typeface="+mj-cs"/>
                <a:sym typeface="Roboto"/>
              </a:defRPr>
            </a:pPr>
          </a:p>
        </p:txBody>
      </p:sp>
      <p:sp>
        <p:nvSpPr>
          <p:cNvPr id="247" name="2"/>
          <p:cNvSpPr txBox="1"/>
          <p:nvPr/>
        </p:nvSpPr>
        <p:spPr>
          <a:xfrm>
            <a:off x="1770285" y="4449827"/>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2</a:t>
            </a:r>
          </a:p>
        </p:txBody>
      </p:sp>
      <p:sp>
        <p:nvSpPr>
          <p:cNvPr id="248" name="Rectangle"/>
          <p:cNvSpPr/>
          <p:nvPr/>
        </p:nvSpPr>
        <p:spPr>
          <a:xfrm>
            <a:off x="2260600" y="4004692"/>
            <a:ext cx="51495" cy="1525271"/>
          </a:xfrm>
          <a:prstGeom prst="rect">
            <a:avLst/>
          </a:prstGeom>
          <a:solidFill>
            <a:srgbClr val="D5EFFF"/>
          </a:solidFill>
          <a:ln w="12700">
            <a:miter lim="400000"/>
          </a:ln>
        </p:spPr>
        <p:txBody>
          <a:bodyPr lIns="50800" tIns="50800" rIns="50800" bIns="50800" anchor="ctr"/>
          <a:lstStyle/>
          <a:p>
            <a:pPr>
              <a:defRPr b="1" sz="2200">
                <a:latin typeface="+mj-lt"/>
                <a:ea typeface="+mj-ea"/>
                <a:cs typeface="+mj-cs"/>
                <a:sym typeface="Roboto"/>
              </a:defRPr>
            </a:pPr>
          </a:p>
        </p:txBody>
      </p:sp>
      <p:sp>
        <p:nvSpPr>
          <p:cNvPr id="249" name="3"/>
          <p:cNvSpPr txBox="1"/>
          <p:nvPr/>
        </p:nvSpPr>
        <p:spPr>
          <a:xfrm>
            <a:off x="1770285" y="5806759"/>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3</a:t>
            </a:r>
          </a:p>
        </p:txBody>
      </p:sp>
      <p:sp>
        <p:nvSpPr>
          <p:cNvPr id="250" name="Rectangle"/>
          <p:cNvSpPr/>
          <p:nvPr/>
        </p:nvSpPr>
        <p:spPr>
          <a:xfrm>
            <a:off x="2260600" y="5361624"/>
            <a:ext cx="51495" cy="1525271"/>
          </a:xfrm>
          <a:prstGeom prst="rect">
            <a:avLst/>
          </a:prstGeom>
          <a:solidFill>
            <a:srgbClr val="D5EFFF"/>
          </a:solidFill>
          <a:ln w="12700">
            <a:miter lim="400000"/>
          </a:ln>
        </p:spPr>
        <p:txBody>
          <a:bodyPr lIns="50800" tIns="50800" rIns="50800" bIns="50800" anchor="ctr"/>
          <a:lstStyle/>
          <a:p>
            <a:pPr>
              <a:defRPr b="1" sz="2200">
                <a:latin typeface="+mj-lt"/>
                <a:ea typeface="+mj-ea"/>
                <a:cs typeface="+mj-cs"/>
                <a:sym typeface="Roboto"/>
              </a:defRPr>
            </a:pPr>
          </a:p>
        </p:txBody>
      </p:sp>
      <p:sp>
        <p:nvSpPr>
          <p:cNvPr id="251" name="4"/>
          <p:cNvSpPr txBox="1"/>
          <p:nvPr/>
        </p:nvSpPr>
        <p:spPr>
          <a:xfrm>
            <a:off x="1770285" y="7215126"/>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4</a:t>
            </a:r>
          </a:p>
        </p:txBody>
      </p:sp>
      <p:sp>
        <p:nvSpPr>
          <p:cNvPr id="252" name="Rectangle"/>
          <p:cNvSpPr/>
          <p:nvPr/>
        </p:nvSpPr>
        <p:spPr>
          <a:xfrm>
            <a:off x="2260600" y="6769991"/>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4" name="Shape"/>
          <p:cNvSpPr/>
          <p:nvPr/>
        </p:nvSpPr>
        <p:spPr>
          <a:xfrm>
            <a:off x="-12700" y="-3325"/>
            <a:ext cx="13030200" cy="75083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1" y="18107"/>
                </a:lnTo>
                <a:lnTo>
                  <a:pt x="0" y="0"/>
                </a:lnTo>
                <a:close/>
              </a:path>
            </a:pathLst>
          </a:custGeom>
          <a:solidFill>
            <a:srgbClr val="4797EB">
              <a:alpha val="29903"/>
            </a:srgbClr>
          </a:solidFill>
          <a:ln w="12700">
            <a:miter lim="400000"/>
          </a:ln>
        </p:spPr>
        <p:txBody>
          <a:bodyPr lIns="50800" tIns="50800" rIns="50800" bIns="50800" anchor="ctr"/>
          <a:lstStyle/>
          <a:p>
            <a:pPr>
              <a:defRPr b="1" sz="2200">
                <a:latin typeface="+mj-lt"/>
                <a:ea typeface="+mj-ea"/>
                <a:cs typeface="+mj-cs"/>
                <a:sym typeface="Roboto"/>
              </a:defRPr>
            </a:pPr>
          </a:p>
        </p:txBody>
      </p:sp>
      <p:sp>
        <p:nvSpPr>
          <p:cNvPr id="255" name="How long will it take to paint the fence around a house?…"/>
          <p:cNvSpPr/>
          <p:nvPr>
            <p:ph type="body" sz="half" idx="4294967295"/>
          </p:nvPr>
        </p:nvSpPr>
        <p:spPr>
          <a:xfrm>
            <a:off x="644847" y="520700"/>
            <a:ext cx="8236249" cy="4069507"/>
          </a:xfrm>
          <a:prstGeom prst="rect">
            <a:avLst/>
          </a:prstGeom>
        </p:spPr>
        <p:txBody>
          <a:bodyPr anchor="t"/>
          <a:lstStyle/>
          <a:p>
            <a:pPr marL="88900" marR="114300" indent="0" defTabSz="1828433">
              <a:spcBef>
                <a:spcPts val="0"/>
              </a:spcBef>
              <a:buSzTx/>
              <a:buNone/>
              <a:defRPr b="1" sz="4800"/>
            </a:pPr>
            <a:r>
              <a:t>How long will it take to paint the fence around a house?</a:t>
            </a:r>
          </a:p>
          <a:p>
            <a:pPr marL="88900" marR="114300" indent="0" defTabSz="1828433">
              <a:spcBef>
                <a:spcPts val="0"/>
              </a:spcBef>
              <a:buSzTx/>
              <a:buNone/>
              <a:defRPr b="1" sz="2700"/>
            </a:pPr>
          </a:p>
          <a:p>
            <a:pPr marL="88900" marR="114300" indent="0" defTabSz="1828433">
              <a:spcBef>
                <a:spcPts val="0"/>
              </a:spcBef>
              <a:buSzTx/>
              <a:buNone/>
              <a:defRPr b="1" sz="4800"/>
            </a:pPr>
            <a:r>
              <a:t>What would be useful to know about the fence?</a:t>
            </a:r>
          </a:p>
        </p:txBody>
      </p:sp>
      <p:pic>
        <p:nvPicPr>
          <p:cNvPr id="256" name="Image" descr="Image"/>
          <p:cNvPicPr>
            <a:picLocks noChangeAspect="1"/>
          </p:cNvPicPr>
          <p:nvPr/>
        </p:nvPicPr>
        <p:blipFill>
          <a:blip r:embed="rId2">
            <a:extLst/>
          </a:blip>
          <a:stretch>
            <a:fillRect/>
          </a:stretch>
        </p:blipFill>
        <p:spPr>
          <a:xfrm>
            <a:off x="834429" y="4612592"/>
            <a:ext cx="13252371" cy="3448573"/>
          </a:xfrm>
          <a:prstGeom prst="rect">
            <a:avLst/>
          </a:prstGeom>
          <a:ln w="12700">
            <a:miter lim="400000"/>
          </a:ln>
        </p:spPr>
      </p:pic>
      <p:pic>
        <p:nvPicPr>
          <p:cNvPr id="257" name="Image" descr="Image"/>
          <p:cNvPicPr>
            <a:picLocks noChangeAspect="1"/>
          </p:cNvPicPr>
          <p:nvPr/>
        </p:nvPicPr>
        <p:blipFill>
          <a:blip r:embed="rId3">
            <a:extLst/>
          </a:blip>
          <a:stretch>
            <a:fillRect/>
          </a:stretch>
        </p:blipFill>
        <p:spPr>
          <a:xfrm flipH="1">
            <a:off x="8635792" y="1586755"/>
            <a:ext cx="3758855" cy="7047853"/>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61" name="Group"/>
          <p:cNvGrpSpPr/>
          <p:nvPr/>
        </p:nvGrpSpPr>
        <p:grpSpPr>
          <a:xfrm>
            <a:off x="-12700" y="-2159000"/>
            <a:ext cx="14099500" cy="7451565"/>
            <a:chOff x="0" y="0"/>
            <a:chExt cx="14099499" cy="7451564"/>
          </a:xfrm>
        </p:grpSpPr>
        <p:sp>
          <p:nvSpPr>
            <p:cNvPr id="259" name="Shape"/>
            <p:cNvSpPr/>
            <p:nvPr/>
          </p:nvSpPr>
          <p:spPr>
            <a:xfrm>
              <a:off x="0" y="0"/>
              <a:ext cx="13030200" cy="73400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21600"/>
                  </a:lnTo>
                  <a:lnTo>
                    <a:pt x="11" y="18027"/>
                  </a:lnTo>
                  <a:lnTo>
                    <a:pt x="0" y="0"/>
                  </a:lnTo>
                  <a:close/>
                </a:path>
              </a:pathLst>
            </a:custGeom>
            <a:solidFill>
              <a:srgbClr val="4797EB">
                <a:alpha val="30237"/>
              </a:srgbClr>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pic>
          <p:nvPicPr>
            <p:cNvPr id="260" name="Image" descr="Image"/>
            <p:cNvPicPr>
              <a:picLocks noChangeAspect="1"/>
            </p:cNvPicPr>
            <p:nvPr/>
          </p:nvPicPr>
          <p:blipFill>
            <a:blip r:embed="rId2">
              <a:extLst/>
            </a:blip>
            <a:stretch>
              <a:fillRect/>
            </a:stretch>
          </p:blipFill>
          <p:spPr>
            <a:xfrm>
              <a:off x="847129" y="4002992"/>
              <a:ext cx="13252371" cy="3448573"/>
            </a:xfrm>
            <a:prstGeom prst="rect">
              <a:avLst/>
            </a:prstGeom>
            <a:ln w="12700" cap="flat">
              <a:noFill/>
              <a:miter lim="400000"/>
            </a:ln>
            <a:effectLst/>
          </p:spPr>
        </p:pic>
      </p:grpSp>
      <p:grpSp>
        <p:nvGrpSpPr>
          <p:cNvPr id="272" name="Group"/>
          <p:cNvGrpSpPr/>
          <p:nvPr/>
        </p:nvGrpSpPr>
        <p:grpSpPr>
          <a:xfrm>
            <a:off x="599048" y="604917"/>
            <a:ext cx="9558804" cy="7451566"/>
            <a:chOff x="0" y="0"/>
            <a:chExt cx="9558803" cy="7451564"/>
          </a:xfrm>
        </p:grpSpPr>
        <p:grpSp>
          <p:nvGrpSpPr>
            <p:cNvPr id="265" name="Group"/>
            <p:cNvGrpSpPr/>
            <p:nvPr/>
          </p:nvGrpSpPr>
          <p:grpSpPr>
            <a:xfrm>
              <a:off x="0" y="0"/>
              <a:ext cx="9558804" cy="7451565"/>
              <a:chOff x="0" y="0"/>
              <a:chExt cx="9558803" cy="7451564"/>
            </a:xfrm>
          </p:grpSpPr>
          <p:sp>
            <p:nvSpPr>
              <p:cNvPr id="262" name="Circle"/>
              <p:cNvSpPr/>
              <p:nvPr/>
            </p:nvSpPr>
            <p:spPr>
              <a:xfrm>
                <a:off x="0" y="2535697"/>
                <a:ext cx="4460143" cy="4460143"/>
              </a:xfrm>
              <a:prstGeom prst="ellipse">
                <a:avLst/>
              </a:prstGeom>
              <a:solidFill>
                <a:srgbClr val="FFFFFF"/>
              </a:solidFill>
              <a:ln w="12700" cap="flat">
                <a:noFill/>
                <a:miter lim="400000"/>
              </a:ln>
              <a:effectLst/>
            </p:spPr>
            <p:txBody>
              <a:bodyPr wrap="square" lIns="50800" tIns="50800" rIns="50800" bIns="50800" numCol="1" anchor="ctr">
                <a:noAutofit/>
              </a:bodyPr>
              <a:lstStyle/>
              <a:p>
                <a:pPr>
                  <a:defRPr b="1" sz="4400">
                    <a:latin typeface="+mj-lt"/>
                    <a:ea typeface="+mj-ea"/>
                    <a:cs typeface="+mj-cs"/>
                    <a:sym typeface="Roboto"/>
                  </a:defRPr>
                </a:pPr>
              </a:p>
            </p:txBody>
          </p:sp>
          <p:sp>
            <p:nvSpPr>
              <p:cNvPr id="263" name="Circle"/>
              <p:cNvSpPr/>
              <p:nvPr/>
            </p:nvSpPr>
            <p:spPr>
              <a:xfrm>
                <a:off x="5098661" y="2991422"/>
                <a:ext cx="4460143" cy="4460143"/>
              </a:xfrm>
              <a:prstGeom prst="ellipse">
                <a:avLst/>
              </a:prstGeom>
              <a:solidFill>
                <a:srgbClr val="FFFFFF"/>
              </a:solidFill>
              <a:ln w="12700" cap="flat">
                <a:noFill/>
                <a:miter lim="400000"/>
              </a:ln>
              <a:effectLst/>
            </p:spPr>
            <p:txBody>
              <a:bodyPr wrap="square" lIns="50800" tIns="50800" rIns="50800" bIns="50800" numCol="1" anchor="ctr">
                <a:noAutofit/>
              </a:bodyPr>
              <a:lstStyle/>
              <a:p>
                <a:pPr>
                  <a:defRPr b="1" sz="4400">
                    <a:latin typeface="+mj-lt"/>
                    <a:ea typeface="+mj-ea"/>
                    <a:cs typeface="+mj-cs"/>
                    <a:sym typeface="Roboto"/>
                  </a:defRPr>
                </a:pPr>
              </a:p>
            </p:txBody>
          </p:sp>
          <p:sp>
            <p:nvSpPr>
              <p:cNvPr id="264" name="Circle"/>
              <p:cNvSpPr/>
              <p:nvPr/>
            </p:nvSpPr>
            <p:spPr>
              <a:xfrm>
                <a:off x="2590228" y="0"/>
                <a:ext cx="4460144" cy="4460142"/>
              </a:xfrm>
              <a:prstGeom prst="ellipse">
                <a:avLst/>
              </a:prstGeom>
              <a:solidFill>
                <a:srgbClr val="FFFFFF"/>
              </a:solidFill>
              <a:ln w="12700" cap="flat">
                <a:noFill/>
                <a:miter lim="400000"/>
              </a:ln>
              <a:effectLst/>
            </p:spPr>
            <p:txBody>
              <a:bodyPr wrap="square" lIns="50800" tIns="50800" rIns="50800" bIns="50800" numCol="1" anchor="ctr">
                <a:noAutofit/>
              </a:bodyPr>
              <a:lstStyle/>
              <a:p>
                <a:pPr>
                  <a:defRPr b="1" sz="4400">
                    <a:latin typeface="+mj-lt"/>
                    <a:ea typeface="+mj-ea"/>
                    <a:cs typeface="+mj-cs"/>
                    <a:sym typeface="Roboto"/>
                  </a:defRPr>
                </a:pPr>
              </a:p>
            </p:txBody>
          </p:sp>
        </p:grpSp>
        <p:sp>
          <p:nvSpPr>
            <p:cNvPr id="266" name="Circle"/>
            <p:cNvSpPr/>
            <p:nvPr/>
          </p:nvSpPr>
          <p:spPr>
            <a:xfrm>
              <a:off x="0" y="2535697"/>
              <a:ext cx="4460143" cy="4460143"/>
            </a:xfrm>
            <a:prstGeom prst="ellipse">
              <a:avLst/>
            </a:prstGeom>
            <a:solidFill>
              <a:srgbClr val="28BC53">
                <a:alpha val="63394"/>
              </a:srgbClr>
            </a:solidFill>
            <a:ln w="12700" cap="flat">
              <a:noFill/>
              <a:miter lim="400000"/>
            </a:ln>
            <a:effectLst/>
          </p:spPr>
          <p:txBody>
            <a:bodyPr wrap="square" lIns="50800" tIns="50800" rIns="50800" bIns="50800" numCol="1" anchor="ctr">
              <a:noAutofit/>
            </a:bodyPr>
            <a:lstStyle/>
            <a:p>
              <a:pPr>
                <a:defRPr b="1" sz="4400">
                  <a:latin typeface="+mj-lt"/>
                  <a:ea typeface="+mj-ea"/>
                  <a:cs typeface="+mj-cs"/>
                  <a:sym typeface="Roboto"/>
                </a:defRPr>
              </a:pPr>
            </a:p>
          </p:txBody>
        </p:sp>
        <p:sp>
          <p:nvSpPr>
            <p:cNvPr id="267" name="Circle"/>
            <p:cNvSpPr/>
            <p:nvPr/>
          </p:nvSpPr>
          <p:spPr>
            <a:xfrm>
              <a:off x="5098661" y="2991422"/>
              <a:ext cx="4460143" cy="4460143"/>
            </a:xfrm>
            <a:prstGeom prst="ellipse">
              <a:avLst/>
            </a:prstGeom>
            <a:solidFill>
              <a:srgbClr val="28BC53">
                <a:alpha val="63394"/>
              </a:srgbClr>
            </a:solidFill>
            <a:ln w="12700" cap="flat">
              <a:noFill/>
              <a:miter lim="400000"/>
            </a:ln>
            <a:effectLst/>
          </p:spPr>
          <p:txBody>
            <a:bodyPr wrap="square" lIns="50800" tIns="50800" rIns="50800" bIns="50800" numCol="1" anchor="ctr">
              <a:noAutofit/>
            </a:bodyPr>
            <a:lstStyle/>
            <a:p>
              <a:pPr>
                <a:defRPr b="1" sz="4400">
                  <a:latin typeface="+mj-lt"/>
                  <a:ea typeface="+mj-ea"/>
                  <a:cs typeface="+mj-cs"/>
                  <a:sym typeface="Roboto"/>
                </a:defRPr>
              </a:pPr>
            </a:p>
          </p:txBody>
        </p:sp>
        <p:sp>
          <p:nvSpPr>
            <p:cNvPr id="268" name="Circle"/>
            <p:cNvSpPr/>
            <p:nvPr/>
          </p:nvSpPr>
          <p:spPr>
            <a:xfrm>
              <a:off x="2590228" y="0"/>
              <a:ext cx="4460144" cy="4460142"/>
            </a:xfrm>
            <a:prstGeom prst="ellipse">
              <a:avLst/>
            </a:prstGeom>
            <a:solidFill>
              <a:srgbClr val="28BC53">
                <a:alpha val="63394"/>
              </a:srgbClr>
            </a:solidFill>
            <a:ln w="12700" cap="flat">
              <a:noFill/>
              <a:miter lim="400000"/>
            </a:ln>
            <a:effectLst/>
          </p:spPr>
          <p:txBody>
            <a:bodyPr wrap="square" lIns="50800" tIns="50800" rIns="50800" bIns="50800" numCol="1" anchor="ctr">
              <a:noAutofit/>
            </a:bodyPr>
            <a:lstStyle/>
            <a:p>
              <a:pPr>
                <a:defRPr b="1" sz="4400">
                  <a:latin typeface="+mj-lt"/>
                  <a:ea typeface="+mj-ea"/>
                  <a:cs typeface="+mj-cs"/>
                  <a:sym typeface="Roboto"/>
                </a:defRPr>
              </a:pPr>
            </a:p>
          </p:txBody>
        </p:sp>
        <p:sp>
          <p:nvSpPr>
            <p:cNvPr id="269" name="Amount of Work"/>
            <p:cNvSpPr txBox="1"/>
            <p:nvPr/>
          </p:nvSpPr>
          <p:spPr>
            <a:xfrm>
              <a:off x="861037" y="3924431"/>
              <a:ext cx="2738068" cy="168267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5000">
                  <a:solidFill>
                    <a:srgbClr val="191847"/>
                  </a:solidFill>
                  <a:latin typeface="+mj-lt"/>
                  <a:ea typeface="+mj-ea"/>
                  <a:cs typeface="+mj-cs"/>
                  <a:sym typeface="Roboto"/>
                </a:defRPr>
              </a:lvl1pPr>
            </a:lstStyle>
            <a:p>
              <a:pPr/>
              <a:r>
                <a:t>Amount of Work</a:t>
              </a:r>
            </a:p>
          </p:txBody>
        </p:sp>
        <p:sp>
          <p:nvSpPr>
            <p:cNvPr id="270" name="Complexity"/>
            <p:cNvSpPr txBox="1"/>
            <p:nvPr/>
          </p:nvSpPr>
          <p:spPr>
            <a:xfrm>
              <a:off x="3112523" y="1786031"/>
              <a:ext cx="3415554" cy="8880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5000">
                  <a:solidFill>
                    <a:srgbClr val="191847"/>
                  </a:solidFill>
                  <a:latin typeface="+mj-lt"/>
                  <a:ea typeface="+mj-ea"/>
                  <a:cs typeface="+mj-cs"/>
                  <a:sym typeface="Roboto"/>
                </a:defRPr>
              </a:lvl1pPr>
            </a:lstStyle>
            <a:p>
              <a:pPr/>
              <a:r>
                <a:t>Complexity</a:t>
              </a:r>
            </a:p>
          </p:txBody>
        </p:sp>
        <p:sp>
          <p:nvSpPr>
            <p:cNvPr id="271" name="Risk &amp; Uncertainty"/>
            <p:cNvSpPr txBox="1"/>
            <p:nvPr/>
          </p:nvSpPr>
          <p:spPr>
            <a:xfrm>
              <a:off x="5353830" y="4272404"/>
              <a:ext cx="3949805" cy="189817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sz="5000">
                  <a:solidFill>
                    <a:srgbClr val="191847"/>
                  </a:solidFill>
                  <a:latin typeface="+mj-lt"/>
                  <a:ea typeface="+mj-ea"/>
                  <a:cs typeface="+mj-cs"/>
                  <a:sym typeface="Roboto"/>
                </a:defRPr>
              </a:lvl1pPr>
            </a:lstStyle>
            <a:p>
              <a:pPr/>
              <a:r>
                <a:t>Risk &amp; Uncertainty</a:t>
              </a:r>
            </a:p>
          </p:txBody>
        </p:sp>
      </p:grpSp>
      <p:pic>
        <p:nvPicPr>
          <p:cNvPr id="273" name="Image" descr="Image"/>
          <p:cNvPicPr>
            <a:picLocks noChangeAspect="1"/>
          </p:cNvPicPr>
          <p:nvPr/>
        </p:nvPicPr>
        <p:blipFill>
          <a:blip r:embed="rId3">
            <a:extLst/>
          </a:blip>
          <a:stretch>
            <a:fillRect/>
          </a:stretch>
        </p:blipFill>
        <p:spPr>
          <a:xfrm flipH="1">
            <a:off x="8445292" y="500231"/>
            <a:ext cx="4668340" cy="8753138"/>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82" name="Group"/>
          <p:cNvGrpSpPr/>
          <p:nvPr/>
        </p:nvGrpSpPr>
        <p:grpSpPr>
          <a:xfrm>
            <a:off x="9027420" y="5988455"/>
            <a:ext cx="3300739" cy="2688532"/>
            <a:chOff x="0" y="0"/>
            <a:chExt cx="3300738" cy="2688531"/>
          </a:xfrm>
        </p:grpSpPr>
        <p:sp>
          <p:nvSpPr>
            <p:cNvPr id="275"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76"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77"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78"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79"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0"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1"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nvGrpSpPr>
          <p:cNvPr id="290" name="Group"/>
          <p:cNvGrpSpPr/>
          <p:nvPr/>
        </p:nvGrpSpPr>
        <p:grpSpPr>
          <a:xfrm>
            <a:off x="634308" y="5988455"/>
            <a:ext cx="3300739" cy="2688532"/>
            <a:chOff x="0" y="0"/>
            <a:chExt cx="3300738" cy="2688531"/>
          </a:xfrm>
        </p:grpSpPr>
        <p:sp>
          <p:nvSpPr>
            <p:cNvPr id="283"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4"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5"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6"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7"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8"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89"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nvGrpSpPr>
          <p:cNvPr id="298" name="Group"/>
          <p:cNvGrpSpPr/>
          <p:nvPr/>
        </p:nvGrpSpPr>
        <p:grpSpPr>
          <a:xfrm>
            <a:off x="4839581" y="5988455"/>
            <a:ext cx="3300739" cy="2688532"/>
            <a:chOff x="0" y="0"/>
            <a:chExt cx="3300738" cy="2688531"/>
          </a:xfrm>
        </p:grpSpPr>
        <p:sp>
          <p:nvSpPr>
            <p:cNvPr id="291"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92"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93"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94"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95"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96"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297"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sp>
        <p:nvSpPr>
          <p:cNvPr id="299" name="The Amount of Work"/>
          <p:cNvSpPr/>
          <p:nvPr>
            <p:ph type="title"/>
          </p:nvPr>
        </p:nvSpPr>
        <p:spPr>
          <a:prstGeom prst="rect">
            <a:avLst/>
          </a:prstGeom>
        </p:spPr>
        <p:txBody>
          <a:bodyPr/>
          <a:lstStyle/>
          <a:p>
            <a:pPr/>
            <a:r>
              <a:t>The Amount of Work</a:t>
            </a:r>
          </a:p>
        </p:txBody>
      </p:sp>
      <p:sp>
        <p:nvSpPr>
          <p:cNvPr id="300" name="How long the fence is"/>
          <p:cNvSpPr/>
          <p:nvPr/>
        </p:nvSpPr>
        <p:spPr>
          <a:xfrm>
            <a:off x="634308"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How long the fence is</a:t>
            </a:r>
          </a:p>
        </p:txBody>
      </p:sp>
      <p:sp>
        <p:nvSpPr>
          <p:cNvPr id="301" name="How many different types of pages"/>
          <p:cNvSpPr/>
          <p:nvPr/>
        </p:nvSpPr>
        <p:spPr>
          <a:xfrm>
            <a:off x="4859532"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How many different types of pages</a:t>
            </a:r>
          </a:p>
        </p:txBody>
      </p:sp>
      <p:sp>
        <p:nvSpPr>
          <p:cNvPr id="302" name="How many guests are invited to the wedding"/>
          <p:cNvSpPr/>
          <p:nvPr/>
        </p:nvSpPr>
        <p:spPr>
          <a:xfrm>
            <a:off x="9027421"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How many guests are invited to the wedding</a:t>
            </a:r>
          </a:p>
        </p:txBody>
      </p:sp>
      <p:pic>
        <p:nvPicPr>
          <p:cNvPr id="303" name="Image" descr="Image"/>
          <p:cNvPicPr>
            <a:picLocks noChangeAspect="1"/>
          </p:cNvPicPr>
          <p:nvPr/>
        </p:nvPicPr>
        <p:blipFill>
          <a:blip r:embed="rId2">
            <a:extLst/>
          </a:blip>
          <a:stretch>
            <a:fillRect/>
          </a:stretch>
        </p:blipFill>
        <p:spPr>
          <a:xfrm>
            <a:off x="634308" y="2197909"/>
            <a:ext cx="3300738" cy="2603398"/>
          </a:xfrm>
          <a:prstGeom prst="rect">
            <a:avLst/>
          </a:prstGeom>
          <a:ln w="12700">
            <a:miter lim="400000"/>
          </a:ln>
        </p:spPr>
      </p:pic>
      <p:pic>
        <p:nvPicPr>
          <p:cNvPr id="304" name="Image" descr="Image"/>
          <p:cNvPicPr>
            <a:picLocks noChangeAspect="1"/>
          </p:cNvPicPr>
          <p:nvPr/>
        </p:nvPicPr>
        <p:blipFill>
          <a:blip r:embed="rId3">
            <a:extLst/>
          </a:blip>
          <a:stretch>
            <a:fillRect/>
          </a:stretch>
        </p:blipFill>
        <p:spPr>
          <a:xfrm>
            <a:off x="4871154" y="2070063"/>
            <a:ext cx="3277494" cy="2859090"/>
          </a:xfrm>
          <a:prstGeom prst="rect">
            <a:avLst/>
          </a:prstGeom>
          <a:ln w="12700">
            <a:miter lim="400000"/>
          </a:ln>
        </p:spPr>
      </p:pic>
      <p:pic>
        <p:nvPicPr>
          <p:cNvPr id="305" name="Image" descr="Image"/>
          <p:cNvPicPr>
            <a:picLocks noChangeAspect="1"/>
          </p:cNvPicPr>
          <p:nvPr/>
        </p:nvPicPr>
        <p:blipFill>
          <a:blip r:embed="rId4">
            <a:extLst/>
          </a:blip>
          <a:stretch>
            <a:fillRect/>
          </a:stretch>
        </p:blipFill>
        <p:spPr>
          <a:xfrm>
            <a:off x="9044854" y="2075874"/>
            <a:ext cx="3265871" cy="2847468"/>
          </a:xfrm>
          <a:prstGeom prst="rect">
            <a:avLst/>
          </a:prstGeom>
          <a:ln w="12700">
            <a:miter lim="400000"/>
          </a:ln>
        </p:spPr>
      </p:pic>
      <p:sp>
        <p:nvSpPr>
          <p:cNvPr id="306" name="FENCE"/>
          <p:cNvSpPr/>
          <p:nvPr/>
        </p:nvSpPr>
        <p:spPr>
          <a:xfrm>
            <a:off x="634308"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FENCE</a:t>
            </a:r>
          </a:p>
        </p:txBody>
      </p:sp>
      <p:sp>
        <p:nvSpPr>
          <p:cNvPr id="307" name="WEBSITE"/>
          <p:cNvSpPr/>
          <p:nvPr/>
        </p:nvSpPr>
        <p:spPr>
          <a:xfrm>
            <a:off x="4839581"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WEBSITE</a:t>
            </a:r>
          </a:p>
        </p:txBody>
      </p:sp>
      <p:sp>
        <p:nvSpPr>
          <p:cNvPr id="308" name="WEDDING"/>
          <p:cNvSpPr/>
          <p:nvPr/>
        </p:nvSpPr>
        <p:spPr>
          <a:xfrm>
            <a:off x="9084756"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WEDDING</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17" name="Group"/>
          <p:cNvGrpSpPr/>
          <p:nvPr/>
        </p:nvGrpSpPr>
        <p:grpSpPr>
          <a:xfrm>
            <a:off x="9027420" y="5988455"/>
            <a:ext cx="3300739" cy="2688532"/>
            <a:chOff x="0" y="0"/>
            <a:chExt cx="3300738" cy="2688531"/>
          </a:xfrm>
        </p:grpSpPr>
        <p:sp>
          <p:nvSpPr>
            <p:cNvPr id="310"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1"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2"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3"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4"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5"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6"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nvGrpSpPr>
          <p:cNvPr id="325" name="Group"/>
          <p:cNvGrpSpPr/>
          <p:nvPr/>
        </p:nvGrpSpPr>
        <p:grpSpPr>
          <a:xfrm>
            <a:off x="634308" y="5988455"/>
            <a:ext cx="3300739" cy="2688532"/>
            <a:chOff x="0" y="0"/>
            <a:chExt cx="3300738" cy="2688531"/>
          </a:xfrm>
        </p:grpSpPr>
        <p:sp>
          <p:nvSpPr>
            <p:cNvPr id="318"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19"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0"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1"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2"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3"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4"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nvGrpSpPr>
          <p:cNvPr id="333" name="Group"/>
          <p:cNvGrpSpPr/>
          <p:nvPr/>
        </p:nvGrpSpPr>
        <p:grpSpPr>
          <a:xfrm>
            <a:off x="4839581" y="5988455"/>
            <a:ext cx="3300739" cy="2688532"/>
            <a:chOff x="0" y="0"/>
            <a:chExt cx="3300738" cy="2688531"/>
          </a:xfrm>
        </p:grpSpPr>
        <p:sp>
          <p:nvSpPr>
            <p:cNvPr id="326"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7"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8"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29"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30"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31"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32"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sp>
        <p:nvSpPr>
          <p:cNvPr id="334" name="Risk and Uncertainty"/>
          <p:cNvSpPr/>
          <p:nvPr>
            <p:ph type="title"/>
          </p:nvPr>
        </p:nvSpPr>
        <p:spPr>
          <a:prstGeom prst="rect">
            <a:avLst/>
          </a:prstGeom>
        </p:spPr>
        <p:txBody>
          <a:bodyPr/>
          <a:lstStyle/>
          <a:p>
            <a:pPr/>
            <a:r>
              <a:t>Risk and Uncertainty</a:t>
            </a:r>
          </a:p>
        </p:txBody>
      </p:sp>
      <p:sp>
        <p:nvSpPr>
          <p:cNvPr id="335" name="Not knowing what color to paint it"/>
          <p:cNvSpPr/>
          <p:nvPr/>
        </p:nvSpPr>
        <p:spPr>
          <a:xfrm>
            <a:off x="634308"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Not knowing what color to paint it</a:t>
            </a:r>
          </a:p>
        </p:txBody>
      </p:sp>
      <p:sp>
        <p:nvSpPr>
          <p:cNvPr id="336" name="A screen or feature that hasn’t been designed"/>
          <p:cNvSpPr/>
          <p:nvPr/>
        </p:nvSpPr>
        <p:spPr>
          <a:xfrm>
            <a:off x="4852031"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A screen or feature that hasn’t been designed</a:t>
            </a:r>
          </a:p>
        </p:txBody>
      </p:sp>
      <p:sp>
        <p:nvSpPr>
          <p:cNvPr id="337" name="Not knowing yet how many guests will be invited"/>
          <p:cNvSpPr/>
          <p:nvPr/>
        </p:nvSpPr>
        <p:spPr>
          <a:xfrm>
            <a:off x="9027421"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Not knowing yet how many guests will be invited</a:t>
            </a:r>
          </a:p>
        </p:txBody>
      </p:sp>
      <p:pic>
        <p:nvPicPr>
          <p:cNvPr id="338" name="Image" descr="Image"/>
          <p:cNvPicPr>
            <a:picLocks noChangeAspect="1"/>
          </p:cNvPicPr>
          <p:nvPr/>
        </p:nvPicPr>
        <p:blipFill>
          <a:blip r:embed="rId2">
            <a:extLst/>
          </a:blip>
          <a:stretch>
            <a:fillRect/>
          </a:stretch>
        </p:blipFill>
        <p:spPr>
          <a:xfrm>
            <a:off x="634308" y="2197909"/>
            <a:ext cx="3300738" cy="2603398"/>
          </a:xfrm>
          <a:prstGeom prst="rect">
            <a:avLst/>
          </a:prstGeom>
          <a:ln w="12700">
            <a:miter lim="400000"/>
          </a:ln>
        </p:spPr>
      </p:pic>
      <p:pic>
        <p:nvPicPr>
          <p:cNvPr id="339" name="Image" descr="Image"/>
          <p:cNvPicPr>
            <a:picLocks noChangeAspect="1"/>
          </p:cNvPicPr>
          <p:nvPr/>
        </p:nvPicPr>
        <p:blipFill>
          <a:blip r:embed="rId3">
            <a:extLst/>
          </a:blip>
          <a:stretch>
            <a:fillRect/>
          </a:stretch>
        </p:blipFill>
        <p:spPr>
          <a:xfrm>
            <a:off x="4871154" y="2070063"/>
            <a:ext cx="3277494" cy="2859090"/>
          </a:xfrm>
          <a:prstGeom prst="rect">
            <a:avLst/>
          </a:prstGeom>
          <a:ln w="12700">
            <a:miter lim="400000"/>
          </a:ln>
        </p:spPr>
      </p:pic>
      <p:pic>
        <p:nvPicPr>
          <p:cNvPr id="340" name="Image" descr="Image"/>
          <p:cNvPicPr>
            <a:picLocks noChangeAspect="1"/>
          </p:cNvPicPr>
          <p:nvPr/>
        </p:nvPicPr>
        <p:blipFill>
          <a:blip r:embed="rId4">
            <a:extLst/>
          </a:blip>
          <a:stretch>
            <a:fillRect/>
          </a:stretch>
        </p:blipFill>
        <p:spPr>
          <a:xfrm>
            <a:off x="9044854" y="2075874"/>
            <a:ext cx="3265871" cy="2847468"/>
          </a:xfrm>
          <a:prstGeom prst="rect">
            <a:avLst/>
          </a:prstGeom>
          <a:ln w="12700">
            <a:miter lim="400000"/>
          </a:ln>
        </p:spPr>
      </p:pic>
      <p:sp>
        <p:nvSpPr>
          <p:cNvPr id="341" name="FENCE"/>
          <p:cNvSpPr/>
          <p:nvPr/>
        </p:nvSpPr>
        <p:spPr>
          <a:xfrm>
            <a:off x="634308"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FENCE</a:t>
            </a:r>
          </a:p>
        </p:txBody>
      </p:sp>
      <p:sp>
        <p:nvSpPr>
          <p:cNvPr id="342" name="WEBSITE"/>
          <p:cNvSpPr/>
          <p:nvPr/>
        </p:nvSpPr>
        <p:spPr>
          <a:xfrm>
            <a:off x="4839581"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WEBSITE</a:t>
            </a:r>
          </a:p>
        </p:txBody>
      </p:sp>
      <p:sp>
        <p:nvSpPr>
          <p:cNvPr id="343" name="WEDDING"/>
          <p:cNvSpPr/>
          <p:nvPr/>
        </p:nvSpPr>
        <p:spPr>
          <a:xfrm>
            <a:off x="9084756"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WEDDING</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Complexity"/>
          <p:cNvSpPr/>
          <p:nvPr>
            <p:ph type="title"/>
          </p:nvPr>
        </p:nvSpPr>
        <p:spPr>
          <a:prstGeom prst="rect">
            <a:avLst/>
          </a:prstGeom>
        </p:spPr>
        <p:txBody>
          <a:bodyPr/>
          <a:lstStyle/>
          <a:p>
            <a:pPr/>
            <a:r>
              <a:t>Complexity</a:t>
            </a:r>
          </a:p>
        </p:txBody>
      </p:sp>
      <p:sp>
        <p:nvSpPr>
          <p:cNvPr id="346" name="Painting a mural instead of a single color"/>
          <p:cNvSpPr/>
          <p:nvPr/>
        </p:nvSpPr>
        <p:spPr>
          <a:xfrm>
            <a:off x="634308"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Painting a mural instead of a single color</a:t>
            </a:r>
          </a:p>
        </p:txBody>
      </p:sp>
      <p:sp>
        <p:nvSpPr>
          <p:cNvPr id="347" name="A difficult calculation"/>
          <p:cNvSpPr/>
          <p:nvPr/>
        </p:nvSpPr>
        <p:spPr>
          <a:xfrm>
            <a:off x="4852031" y="5449816"/>
            <a:ext cx="3425655"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A difficult calculation</a:t>
            </a:r>
          </a:p>
        </p:txBody>
      </p:sp>
      <p:sp>
        <p:nvSpPr>
          <p:cNvPr id="348" name="A seating chart when some guests don’t like one another"/>
          <p:cNvSpPr/>
          <p:nvPr/>
        </p:nvSpPr>
        <p:spPr>
          <a:xfrm>
            <a:off x="9027421" y="5449816"/>
            <a:ext cx="3300738" cy="15934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l">
              <a:spcBef>
                <a:spcPts val="2500"/>
              </a:spcBef>
              <a:defRPr sz="2700">
                <a:solidFill>
                  <a:srgbClr val="16153F"/>
                </a:solidFill>
                <a:latin typeface="Patrick Hand"/>
                <a:ea typeface="Patrick Hand"/>
                <a:cs typeface="Patrick Hand"/>
                <a:sym typeface="Patrick Hand"/>
              </a:defRPr>
            </a:lvl1pPr>
          </a:lstStyle>
          <a:p>
            <a:pPr/>
            <a:r>
              <a:t>A seating chart when some guests don’t like one another</a:t>
            </a:r>
          </a:p>
        </p:txBody>
      </p:sp>
      <p:pic>
        <p:nvPicPr>
          <p:cNvPr id="349" name="Image" descr="Image"/>
          <p:cNvPicPr>
            <a:picLocks noChangeAspect="1"/>
          </p:cNvPicPr>
          <p:nvPr/>
        </p:nvPicPr>
        <p:blipFill>
          <a:blip r:embed="rId2">
            <a:extLst/>
          </a:blip>
          <a:stretch>
            <a:fillRect/>
          </a:stretch>
        </p:blipFill>
        <p:spPr>
          <a:xfrm>
            <a:off x="634308" y="2197909"/>
            <a:ext cx="3300738" cy="2603398"/>
          </a:xfrm>
          <a:prstGeom prst="rect">
            <a:avLst/>
          </a:prstGeom>
          <a:ln w="12700">
            <a:miter lim="400000"/>
          </a:ln>
        </p:spPr>
      </p:pic>
      <p:pic>
        <p:nvPicPr>
          <p:cNvPr id="350" name="Image" descr="Image"/>
          <p:cNvPicPr>
            <a:picLocks noChangeAspect="1"/>
          </p:cNvPicPr>
          <p:nvPr/>
        </p:nvPicPr>
        <p:blipFill>
          <a:blip r:embed="rId3">
            <a:extLst/>
          </a:blip>
          <a:stretch>
            <a:fillRect/>
          </a:stretch>
        </p:blipFill>
        <p:spPr>
          <a:xfrm>
            <a:off x="4871154" y="2070063"/>
            <a:ext cx="3277494" cy="2859090"/>
          </a:xfrm>
          <a:prstGeom prst="rect">
            <a:avLst/>
          </a:prstGeom>
          <a:ln w="12700">
            <a:miter lim="400000"/>
          </a:ln>
        </p:spPr>
      </p:pic>
      <p:pic>
        <p:nvPicPr>
          <p:cNvPr id="351" name="Image" descr="Image"/>
          <p:cNvPicPr>
            <a:picLocks noChangeAspect="1"/>
          </p:cNvPicPr>
          <p:nvPr/>
        </p:nvPicPr>
        <p:blipFill>
          <a:blip r:embed="rId4">
            <a:extLst/>
          </a:blip>
          <a:stretch>
            <a:fillRect/>
          </a:stretch>
        </p:blipFill>
        <p:spPr>
          <a:xfrm>
            <a:off x="9044854" y="2075874"/>
            <a:ext cx="3265871" cy="2847468"/>
          </a:xfrm>
          <a:prstGeom prst="rect">
            <a:avLst/>
          </a:prstGeom>
          <a:ln w="12700">
            <a:miter lim="400000"/>
          </a:ln>
        </p:spPr>
      </p:pic>
      <p:sp>
        <p:nvSpPr>
          <p:cNvPr id="352" name="FENCE"/>
          <p:cNvSpPr/>
          <p:nvPr/>
        </p:nvSpPr>
        <p:spPr>
          <a:xfrm>
            <a:off x="634308"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FENCE</a:t>
            </a:r>
          </a:p>
        </p:txBody>
      </p:sp>
      <p:sp>
        <p:nvSpPr>
          <p:cNvPr id="353" name="WEBSITE"/>
          <p:cNvSpPr/>
          <p:nvPr/>
        </p:nvSpPr>
        <p:spPr>
          <a:xfrm>
            <a:off x="4839581"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WEBSITE</a:t>
            </a:r>
          </a:p>
        </p:txBody>
      </p:sp>
      <p:sp>
        <p:nvSpPr>
          <p:cNvPr id="354" name="WEDDING"/>
          <p:cNvSpPr/>
          <p:nvPr/>
        </p:nvSpPr>
        <p:spPr>
          <a:xfrm>
            <a:off x="9084756" y="4992616"/>
            <a:ext cx="3300738" cy="51184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spcBef>
                <a:spcPts val="2500"/>
              </a:spcBef>
              <a:defRPr b="1" sz="2700">
                <a:solidFill>
                  <a:srgbClr val="191847"/>
                </a:solidFill>
                <a:latin typeface="+mj-lt"/>
                <a:ea typeface="+mj-ea"/>
                <a:cs typeface="+mj-cs"/>
                <a:sym typeface="Roboto"/>
              </a:defRPr>
            </a:lvl1pPr>
          </a:lstStyle>
          <a:p>
            <a:pPr/>
            <a:r>
              <a:t>WEDDING</a:t>
            </a:r>
          </a:p>
        </p:txBody>
      </p:sp>
      <p:grpSp>
        <p:nvGrpSpPr>
          <p:cNvPr id="362" name="Group"/>
          <p:cNvGrpSpPr/>
          <p:nvPr/>
        </p:nvGrpSpPr>
        <p:grpSpPr>
          <a:xfrm>
            <a:off x="9027420" y="5988455"/>
            <a:ext cx="3300739" cy="2688532"/>
            <a:chOff x="0" y="0"/>
            <a:chExt cx="3300738" cy="2688531"/>
          </a:xfrm>
        </p:grpSpPr>
        <p:sp>
          <p:nvSpPr>
            <p:cNvPr id="355"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56"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57"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58"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59"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0"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1"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nvGrpSpPr>
          <p:cNvPr id="370" name="Group"/>
          <p:cNvGrpSpPr/>
          <p:nvPr/>
        </p:nvGrpSpPr>
        <p:grpSpPr>
          <a:xfrm>
            <a:off x="634308" y="5988455"/>
            <a:ext cx="3300739" cy="2688532"/>
            <a:chOff x="0" y="0"/>
            <a:chExt cx="3300738" cy="2688531"/>
          </a:xfrm>
        </p:grpSpPr>
        <p:sp>
          <p:nvSpPr>
            <p:cNvPr id="363"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4"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5"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6"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7"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8"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69"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nvGrpSpPr>
          <p:cNvPr id="378" name="Group"/>
          <p:cNvGrpSpPr/>
          <p:nvPr/>
        </p:nvGrpSpPr>
        <p:grpSpPr>
          <a:xfrm>
            <a:off x="4839581" y="5988455"/>
            <a:ext cx="3300739" cy="2688532"/>
            <a:chOff x="0" y="0"/>
            <a:chExt cx="3300738" cy="2688531"/>
          </a:xfrm>
        </p:grpSpPr>
        <p:sp>
          <p:nvSpPr>
            <p:cNvPr id="371" name="Line"/>
            <p:cNvSpPr/>
            <p:nvPr/>
          </p:nvSpPr>
          <p:spPr>
            <a:xfrm>
              <a:off x="0" y="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72" name="Line"/>
            <p:cNvSpPr/>
            <p:nvPr/>
          </p:nvSpPr>
          <p:spPr>
            <a:xfrm>
              <a:off x="0" y="457200"/>
              <a:ext cx="3300738" cy="0"/>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73" name="Line"/>
            <p:cNvSpPr/>
            <p:nvPr/>
          </p:nvSpPr>
          <p:spPr>
            <a:xfrm>
              <a:off x="0" y="90084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74" name="Line"/>
            <p:cNvSpPr/>
            <p:nvPr/>
          </p:nvSpPr>
          <p:spPr>
            <a:xfrm>
              <a:off x="0" y="1344480"/>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75" name="Line"/>
            <p:cNvSpPr/>
            <p:nvPr/>
          </p:nvSpPr>
          <p:spPr>
            <a:xfrm>
              <a:off x="0" y="178812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76" name="Line"/>
            <p:cNvSpPr/>
            <p:nvPr/>
          </p:nvSpPr>
          <p:spPr>
            <a:xfrm>
              <a:off x="0" y="223176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377" name="Line"/>
            <p:cNvSpPr/>
            <p:nvPr/>
          </p:nvSpPr>
          <p:spPr>
            <a:xfrm>
              <a:off x="0" y="2688531"/>
              <a:ext cx="3300739" cy="1"/>
            </a:xfrm>
            <a:prstGeom prst="line">
              <a:avLst/>
            </a:prstGeom>
            <a:noFill/>
            <a:ln w="25400" cap="flat">
              <a:solidFill>
                <a:srgbClr val="2F3676">
                  <a:alpha val="25086"/>
                </a:srgbClr>
              </a:solidFill>
              <a:custDash>
                <a:ds d="200000" sp="200000"/>
              </a:custDash>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8" name="Four Things to Understand about Story Points"/>
          <p:cNvSpPr/>
          <p:nvPr>
            <p:ph type="title"/>
          </p:nvPr>
        </p:nvSpPr>
        <p:spPr>
          <a:prstGeom prst="rect">
            <a:avLst/>
          </a:prstGeom>
        </p:spPr>
        <p:txBody>
          <a:bodyPr/>
          <a:lstStyle>
            <a:lvl1pPr defTabSz="502412">
              <a:defRPr sz="6880"/>
            </a:lvl1pPr>
          </a:lstStyle>
          <a:p>
            <a:pPr/>
            <a:r>
              <a:t>Four Things to Understand about Story Points</a:t>
            </a:r>
          </a:p>
        </p:txBody>
      </p:sp>
      <p:sp>
        <p:nvSpPr>
          <p:cNvPr id="79" name="Story points are relative"/>
          <p:cNvSpPr txBox="1"/>
          <p:nvPr/>
        </p:nvSpPr>
        <p:spPr>
          <a:xfrm>
            <a:off x="2637282" y="3023045"/>
            <a:ext cx="6079053"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relative</a:t>
            </a:r>
          </a:p>
        </p:txBody>
      </p:sp>
      <p:sp>
        <p:nvSpPr>
          <p:cNvPr id="80" name="1"/>
          <p:cNvSpPr txBox="1"/>
          <p:nvPr/>
        </p:nvSpPr>
        <p:spPr>
          <a:xfrm>
            <a:off x="1770285" y="3092895"/>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1</a:t>
            </a:r>
          </a:p>
        </p:txBody>
      </p:sp>
      <p:sp>
        <p:nvSpPr>
          <p:cNvPr id="81" name="Rectangle"/>
          <p:cNvSpPr/>
          <p:nvPr/>
        </p:nvSpPr>
        <p:spPr>
          <a:xfrm>
            <a:off x="2260600" y="2647760"/>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0" name="The Four Key Things"/>
          <p:cNvSpPr/>
          <p:nvPr>
            <p:ph type="title"/>
          </p:nvPr>
        </p:nvSpPr>
        <p:spPr>
          <a:prstGeom prst="rect">
            <a:avLst/>
          </a:prstGeom>
        </p:spPr>
        <p:txBody>
          <a:bodyPr/>
          <a:lstStyle/>
          <a:p>
            <a:pPr lvl="1"/>
            <a:r>
              <a:t>The Four Key Things</a:t>
            </a:r>
          </a:p>
        </p:txBody>
      </p:sp>
      <p:sp>
        <p:nvSpPr>
          <p:cNvPr id="381" name="Story points are relative"/>
          <p:cNvSpPr txBox="1"/>
          <p:nvPr/>
        </p:nvSpPr>
        <p:spPr>
          <a:xfrm>
            <a:off x="2637282" y="3023045"/>
            <a:ext cx="6079053"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relative</a:t>
            </a:r>
          </a:p>
        </p:txBody>
      </p:sp>
      <p:sp>
        <p:nvSpPr>
          <p:cNvPr id="382" name="The units are meaningless"/>
          <p:cNvSpPr txBox="1"/>
          <p:nvPr/>
        </p:nvSpPr>
        <p:spPr>
          <a:xfrm>
            <a:off x="2637282" y="4379977"/>
            <a:ext cx="6784777"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The units are meaningless</a:t>
            </a:r>
          </a:p>
        </p:txBody>
      </p:sp>
      <p:sp>
        <p:nvSpPr>
          <p:cNvPr id="383" name="Story points are about effort"/>
          <p:cNvSpPr txBox="1"/>
          <p:nvPr/>
        </p:nvSpPr>
        <p:spPr>
          <a:xfrm>
            <a:off x="2637282" y="5736909"/>
            <a:ext cx="7257492"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about effort</a:t>
            </a:r>
          </a:p>
        </p:txBody>
      </p:sp>
      <p:sp>
        <p:nvSpPr>
          <p:cNvPr id="384" name="Story points are a function of amount, risk, uncertainty, and complexity"/>
          <p:cNvSpPr txBox="1"/>
          <p:nvPr/>
        </p:nvSpPr>
        <p:spPr>
          <a:xfrm>
            <a:off x="2637282" y="6769991"/>
            <a:ext cx="10053819" cy="138049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lnSpc>
                <a:spcPct val="90000"/>
              </a:lnSpc>
              <a:defRPr sz="4500">
                <a:solidFill>
                  <a:srgbClr val="191847"/>
                </a:solidFill>
                <a:latin typeface="+mj-lt"/>
                <a:ea typeface="+mj-ea"/>
                <a:cs typeface="+mj-cs"/>
                <a:sym typeface="Roboto"/>
              </a:defRPr>
            </a:lvl1pPr>
          </a:lstStyle>
          <a:p>
            <a:pPr/>
            <a:r>
              <a:t>Story points are a function of amount, risk, uncertainty, and complexity</a:t>
            </a:r>
          </a:p>
        </p:txBody>
      </p:sp>
      <p:sp>
        <p:nvSpPr>
          <p:cNvPr id="385" name="1"/>
          <p:cNvSpPr txBox="1"/>
          <p:nvPr/>
        </p:nvSpPr>
        <p:spPr>
          <a:xfrm>
            <a:off x="1770285" y="3092895"/>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1</a:t>
            </a:r>
          </a:p>
        </p:txBody>
      </p:sp>
      <p:sp>
        <p:nvSpPr>
          <p:cNvPr id="386" name="Rectangle"/>
          <p:cNvSpPr/>
          <p:nvPr/>
        </p:nvSpPr>
        <p:spPr>
          <a:xfrm>
            <a:off x="2260600" y="2647760"/>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
        <p:nvSpPr>
          <p:cNvPr id="387" name="2"/>
          <p:cNvSpPr txBox="1"/>
          <p:nvPr/>
        </p:nvSpPr>
        <p:spPr>
          <a:xfrm>
            <a:off x="1770285" y="4449827"/>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2</a:t>
            </a:r>
          </a:p>
        </p:txBody>
      </p:sp>
      <p:sp>
        <p:nvSpPr>
          <p:cNvPr id="388" name="Rectangle"/>
          <p:cNvSpPr/>
          <p:nvPr/>
        </p:nvSpPr>
        <p:spPr>
          <a:xfrm>
            <a:off x="2260600" y="4004692"/>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
        <p:nvSpPr>
          <p:cNvPr id="389" name="3"/>
          <p:cNvSpPr txBox="1"/>
          <p:nvPr/>
        </p:nvSpPr>
        <p:spPr>
          <a:xfrm>
            <a:off x="1770285" y="5806759"/>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3</a:t>
            </a:r>
          </a:p>
        </p:txBody>
      </p:sp>
      <p:sp>
        <p:nvSpPr>
          <p:cNvPr id="390" name="Rectangle"/>
          <p:cNvSpPr/>
          <p:nvPr/>
        </p:nvSpPr>
        <p:spPr>
          <a:xfrm>
            <a:off x="2260600" y="5361624"/>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
        <p:nvSpPr>
          <p:cNvPr id="391" name="4"/>
          <p:cNvSpPr txBox="1"/>
          <p:nvPr/>
        </p:nvSpPr>
        <p:spPr>
          <a:xfrm>
            <a:off x="1770285" y="7215126"/>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4</a:t>
            </a:r>
          </a:p>
        </p:txBody>
      </p:sp>
      <p:sp>
        <p:nvSpPr>
          <p:cNvPr id="392" name="Rectangle"/>
          <p:cNvSpPr/>
          <p:nvPr/>
        </p:nvSpPr>
        <p:spPr>
          <a:xfrm>
            <a:off x="2260600" y="6769991"/>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4" name="For More Information"/>
          <p:cNvSpPr/>
          <p:nvPr>
            <p:ph type="title"/>
          </p:nvPr>
        </p:nvSpPr>
        <p:spPr>
          <a:prstGeom prst="rect">
            <a:avLst/>
          </a:prstGeom>
        </p:spPr>
        <p:txBody>
          <a:bodyPr/>
          <a:lstStyle/>
          <a:p>
            <a:pPr/>
            <a:r>
              <a:t>For More Information</a:t>
            </a:r>
          </a:p>
        </p:txBody>
      </p:sp>
      <p:sp>
        <p:nvSpPr>
          <p:cNvPr id="395" name="Rounded Rectangle"/>
          <p:cNvSpPr/>
          <p:nvPr/>
        </p:nvSpPr>
        <p:spPr>
          <a:xfrm>
            <a:off x="389780" y="2639933"/>
            <a:ext cx="12225240" cy="3894445"/>
          </a:xfrm>
          <a:prstGeom prst="roundRect">
            <a:avLst>
              <a:gd name="adj" fmla="val 35671"/>
            </a:avLst>
          </a:prstGeom>
          <a:solidFill>
            <a:srgbClr val="FFFFFF"/>
          </a:solidFill>
          <a:ln w="12700">
            <a:miter lim="400000"/>
          </a:ln>
        </p:spPr>
        <p:txBody>
          <a:bodyPr lIns="50800" tIns="50800" rIns="50800" bIns="50800" anchor="ctr"/>
          <a:lstStyle/>
          <a:p>
            <a:pPr>
              <a:defRPr b="1" sz="2200">
                <a:solidFill>
                  <a:srgbClr val="EFF7FC"/>
                </a:solidFill>
                <a:latin typeface="+mj-lt"/>
                <a:ea typeface="+mj-ea"/>
                <a:cs typeface="+mj-cs"/>
                <a:sym typeface="Roboto"/>
              </a:defRPr>
            </a:pPr>
          </a:p>
        </p:txBody>
      </p:sp>
      <p:sp>
        <p:nvSpPr>
          <p:cNvPr id="396" name="Estimating with Story Points"/>
          <p:cNvSpPr txBox="1"/>
          <p:nvPr/>
        </p:nvSpPr>
        <p:spPr>
          <a:xfrm>
            <a:off x="4057774" y="3280355"/>
            <a:ext cx="5946726" cy="181483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lnSpc>
                <a:spcPct val="90000"/>
              </a:lnSpc>
              <a:defRPr sz="6000">
                <a:solidFill>
                  <a:srgbClr val="191847"/>
                </a:solidFill>
                <a:latin typeface="+mn-lt"/>
                <a:ea typeface="+mn-ea"/>
                <a:cs typeface="+mn-cs"/>
                <a:sym typeface="Roboto Medium"/>
              </a:defRPr>
            </a:lvl1pPr>
          </a:lstStyle>
          <a:p>
            <a:pPr/>
            <a:r>
              <a:t>Estimating with Story Points</a:t>
            </a:r>
          </a:p>
        </p:txBody>
      </p:sp>
      <p:pic>
        <p:nvPicPr>
          <p:cNvPr id="397" name="esp-alt.pdf" descr="esp-alt.pdf"/>
          <p:cNvPicPr>
            <a:picLocks noChangeAspect="1"/>
          </p:cNvPicPr>
          <p:nvPr/>
        </p:nvPicPr>
        <p:blipFill>
          <a:blip r:embed="rId2">
            <a:extLst/>
          </a:blip>
          <a:stretch>
            <a:fillRect/>
          </a:stretch>
        </p:blipFill>
        <p:spPr>
          <a:xfrm>
            <a:off x="916235" y="3082627"/>
            <a:ext cx="2749650" cy="2749650"/>
          </a:xfrm>
          <a:prstGeom prst="rect">
            <a:avLst/>
          </a:prstGeom>
          <a:ln w="12700">
            <a:miter lim="400000"/>
          </a:ln>
        </p:spPr>
      </p:pic>
      <p:sp>
        <p:nvSpPr>
          <p:cNvPr id="398" name="with Mike Cohn"/>
          <p:cNvSpPr txBox="1"/>
          <p:nvPr/>
        </p:nvSpPr>
        <p:spPr>
          <a:xfrm>
            <a:off x="4057774" y="5172268"/>
            <a:ext cx="5946726" cy="698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i="1" sz="4000">
                <a:solidFill>
                  <a:srgbClr val="ABB3B9"/>
                </a:solidFill>
                <a:latin typeface="+mj-lt"/>
                <a:ea typeface="+mj-ea"/>
                <a:cs typeface="+mj-cs"/>
                <a:sym typeface="Roboto"/>
              </a:defRPr>
            </a:lvl1pPr>
          </a:lstStyle>
          <a:p>
            <a:pPr/>
            <a:r>
              <a:t>with Mike Cohn</a:t>
            </a:r>
          </a:p>
        </p:txBody>
      </p:sp>
      <p:sp>
        <p:nvSpPr>
          <p:cNvPr id="399" name="Learn more at: https://mtngo.at/esp"/>
          <p:cNvSpPr txBox="1"/>
          <p:nvPr/>
        </p:nvSpPr>
        <p:spPr>
          <a:xfrm>
            <a:off x="1021481" y="6888311"/>
            <a:ext cx="10779077" cy="546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i="1" sz="3000">
                <a:solidFill>
                  <a:srgbClr val="65BEF6"/>
                </a:solidFill>
                <a:latin typeface="+mj-lt"/>
                <a:ea typeface="+mj-ea"/>
                <a:cs typeface="+mj-cs"/>
                <a:sym typeface="Roboto"/>
              </a:defRPr>
            </a:pPr>
            <a:r>
              <a:rPr>
                <a:solidFill>
                  <a:srgbClr val="9AA4AC"/>
                </a:solidFill>
              </a:rPr>
              <a:t>Learn more at: </a:t>
            </a:r>
            <a:r>
              <a:rPr u="sng">
                <a:hlinkClick r:id="rId3" invalidUrl="" action="" tgtFrame="" tooltip="" history="1" highlightClick="0" endSnd="0"/>
              </a:rPr>
              <a:t>https://mtngo.at/esp</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1" name="License"/>
          <p:cNvSpPr/>
          <p:nvPr>
            <p:ph type="title"/>
          </p:nvPr>
        </p:nvSpPr>
        <p:spPr>
          <a:prstGeom prst="rect">
            <a:avLst/>
          </a:prstGeom>
        </p:spPr>
        <p:txBody>
          <a:bodyPr/>
          <a:lstStyle/>
          <a:p>
            <a:pPr/>
            <a:r>
              <a:t>License</a:t>
            </a:r>
          </a:p>
        </p:txBody>
      </p:sp>
      <p:sp>
        <p:nvSpPr>
          <p:cNvPr id="402" name="This presentation is provided under the Creative Commons Attribution-ShareAlike 4.0 International (CC BY-SA 4.0)…"/>
          <p:cNvSpPr txBox="1"/>
          <p:nvPr/>
        </p:nvSpPr>
        <p:spPr>
          <a:xfrm>
            <a:off x="798201" y="2218921"/>
            <a:ext cx="11408398" cy="5638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spcBef>
                <a:spcPts val="1200"/>
              </a:spcBef>
              <a:defRPr sz="2400">
                <a:solidFill>
                  <a:srgbClr val="191847"/>
                </a:solidFill>
                <a:latin typeface="+mj-lt"/>
                <a:ea typeface="+mj-ea"/>
                <a:cs typeface="+mj-cs"/>
                <a:sym typeface="Roboto"/>
              </a:defRPr>
            </a:pPr>
            <a:r>
              <a:t>This presentation is provided under the Creative Commons Attribution-ShareAlike 4.0 International (CC BY-SA 4.0)</a:t>
            </a:r>
          </a:p>
          <a:p>
            <a:pPr algn="l">
              <a:spcBef>
                <a:spcPts val="1200"/>
              </a:spcBef>
              <a:defRPr sz="2400">
                <a:solidFill>
                  <a:srgbClr val="191847"/>
                </a:solidFill>
                <a:latin typeface="+mj-lt"/>
                <a:ea typeface="+mj-ea"/>
                <a:cs typeface="+mj-cs"/>
                <a:sym typeface="Roboto"/>
              </a:defRPr>
            </a:pPr>
            <a:r>
              <a:t>You are free to:</a:t>
            </a:r>
          </a:p>
          <a:p>
            <a:pPr marL="971550" indent="-514350" algn="l">
              <a:spcBef>
                <a:spcPts val="1200"/>
              </a:spcBef>
              <a:buSzPct val="145000"/>
              <a:buChar char="•"/>
              <a:defRPr sz="2400">
                <a:solidFill>
                  <a:srgbClr val="191847"/>
                </a:solidFill>
                <a:latin typeface="+mj-lt"/>
                <a:ea typeface="+mj-ea"/>
                <a:cs typeface="+mj-cs"/>
                <a:sym typeface="Roboto"/>
              </a:defRPr>
            </a:pPr>
            <a:r>
              <a:rPr b="1"/>
              <a:t>Share</a:t>
            </a:r>
            <a:r>
              <a:t> — copy and redistribute the material in any medium or format</a:t>
            </a:r>
          </a:p>
          <a:p>
            <a:pPr marL="971550" indent="-514350" algn="l">
              <a:spcBef>
                <a:spcPts val="1200"/>
              </a:spcBef>
              <a:buSzPct val="145000"/>
              <a:buChar char="•"/>
              <a:defRPr sz="2400">
                <a:solidFill>
                  <a:srgbClr val="191847"/>
                </a:solidFill>
                <a:latin typeface="+mj-lt"/>
                <a:ea typeface="+mj-ea"/>
                <a:cs typeface="+mj-cs"/>
                <a:sym typeface="Roboto"/>
              </a:defRPr>
            </a:pPr>
            <a:r>
              <a:rPr b="1"/>
              <a:t>Adapt</a:t>
            </a:r>
            <a:r>
              <a:t> — remix, transform, and build upon the material for any purpose, even commercially.</a:t>
            </a:r>
          </a:p>
          <a:p>
            <a:pPr algn="l">
              <a:spcBef>
                <a:spcPts val="1200"/>
              </a:spcBef>
              <a:defRPr sz="2400">
                <a:solidFill>
                  <a:srgbClr val="191847"/>
                </a:solidFill>
                <a:latin typeface="+mj-lt"/>
                <a:ea typeface="+mj-ea"/>
                <a:cs typeface="+mj-cs"/>
                <a:sym typeface="Roboto"/>
              </a:defRPr>
            </a:pPr>
            <a:r>
              <a:t>Under the following terms:</a:t>
            </a:r>
          </a:p>
          <a:p>
            <a:pPr marL="971550" indent="-514350" algn="l">
              <a:spcBef>
                <a:spcPts val="1200"/>
              </a:spcBef>
              <a:buSzPct val="145000"/>
              <a:buChar char="•"/>
              <a:defRPr sz="2400">
                <a:solidFill>
                  <a:srgbClr val="191847"/>
                </a:solidFill>
                <a:latin typeface="+mj-lt"/>
                <a:ea typeface="+mj-ea"/>
                <a:cs typeface="+mj-cs"/>
                <a:sym typeface="Roboto"/>
              </a:defRPr>
            </a:pPr>
            <a:r>
              <a:rPr b="1"/>
              <a:t>Attribution</a:t>
            </a:r>
            <a:r>
              <a:t> — You must give appropriate credit, provide a link to the license, and indicate if changes were made. You may do so in any reasonable manner, but not in any way that suggests the licensor endorses you or your use.</a:t>
            </a:r>
          </a:p>
          <a:p>
            <a:pPr marL="971550" indent="-514350" algn="l">
              <a:spcBef>
                <a:spcPts val="1200"/>
              </a:spcBef>
              <a:buSzPct val="145000"/>
              <a:buChar char="•"/>
              <a:defRPr sz="2400">
                <a:solidFill>
                  <a:srgbClr val="191847"/>
                </a:solidFill>
                <a:latin typeface="+mj-lt"/>
                <a:ea typeface="+mj-ea"/>
                <a:cs typeface="+mj-cs"/>
                <a:sym typeface="Roboto"/>
              </a:defRPr>
            </a:pPr>
            <a:r>
              <a:rPr b="1"/>
              <a:t>ShareAlike</a:t>
            </a:r>
            <a:r>
              <a:t> — If you remix, transform, or build upon the material, you must distribute your contributions under the same license as the original.</a:t>
            </a:r>
          </a:p>
        </p:txBody>
      </p:sp>
      <p:pic>
        <p:nvPicPr>
          <p:cNvPr id="403" name="Image" descr="Image"/>
          <p:cNvPicPr>
            <a:picLocks noChangeAspect="1"/>
          </p:cNvPicPr>
          <p:nvPr/>
        </p:nvPicPr>
        <p:blipFill>
          <a:blip r:embed="rId2">
            <a:extLst/>
          </a:blip>
          <a:stretch>
            <a:fillRect/>
          </a:stretch>
        </p:blipFill>
        <p:spPr>
          <a:xfrm>
            <a:off x="10744347" y="8748057"/>
            <a:ext cx="1835003" cy="642024"/>
          </a:xfrm>
          <a:prstGeom prst="rect">
            <a:avLst/>
          </a:prstGeom>
          <a:ln w="12700">
            <a:miter lim="400000"/>
          </a:ln>
        </p:spPr>
      </p:pic>
      <p:sp>
        <p:nvSpPr>
          <p:cNvPr id="404" name="This slide is a summary and not a substitute for the license at  https://creativecommons.org/licenses/by-sa/4.0/legalcode"/>
          <p:cNvSpPr txBox="1"/>
          <p:nvPr/>
        </p:nvSpPr>
        <p:spPr>
          <a:xfrm>
            <a:off x="4502184" y="8726168"/>
            <a:ext cx="5981632" cy="685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spcBef>
                <a:spcPts val="1200"/>
              </a:spcBef>
              <a:defRPr sz="1800">
                <a:solidFill>
                  <a:srgbClr val="191847"/>
                </a:solidFill>
              </a:defRPr>
            </a:pPr>
            <a:r>
              <a:t>This slide is a summary and not a substitute for the license at </a:t>
            </a:r>
            <a:br/>
            <a:r>
              <a:t>https://creativecommons.org/licenses/by-sa/4.0/legalcode</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3" name="Rounded Rectangle"/>
          <p:cNvSpPr/>
          <p:nvPr/>
        </p:nvSpPr>
        <p:spPr>
          <a:xfrm>
            <a:off x="389780" y="2587395"/>
            <a:ext cx="12225240" cy="4712894"/>
          </a:xfrm>
          <a:prstGeom prst="roundRect">
            <a:avLst>
              <a:gd name="adj" fmla="val 19666"/>
            </a:avLst>
          </a:prstGeom>
          <a:solidFill>
            <a:srgbClr val="FFFFFF"/>
          </a:solidFill>
          <a:ln w="12700">
            <a:miter lim="400000"/>
          </a:ln>
        </p:spPr>
        <p:txBody>
          <a:bodyPr lIns="50800" tIns="50800" rIns="50800" bIns="50800" anchor="ctr"/>
          <a:lstStyle/>
          <a:p>
            <a:pPr>
              <a:defRPr b="1" sz="2200">
                <a:solidFill>
                  <a:srgbClr val="FFFFFF"/>
                </a:solidFill>
                <a:latin typeface="+mj-lt"/>
                <a:ea typeface="+mj-ea"/>
                <a:cs typeface="+mj-cs"/>
                <a:sym typeface="Roboto"/>
              </a:defRPr>
            </a:pPr>
          </a:p>
        </p:txBody>
      </p:sp>
      <p:sp>
        <p:nvSpPr>
          <p:cNvPr id="84" name="Points Are Relative"/>
          <p:cNvSpPr/>
          <p:nvPr>
            <p:ph type="title"/>
          </p:nvPr>
        </p:nvSpPr>
        <p:spPr>
          <a:prstGeom prst="rect">
            <a:avLst/>
          </a:prstGeom>
        </p:spPr>
        <p:txBody>
          <a:bodyPr/>
          <a:lstStyle/>
          <a:p>
            <a:pPr/>
            <a:r>
              <a:t>Points Are Relative</a:t>
            </a:r>
          </a:p>
        </p:txBody>
      </p:sp>
      <p:pic>
        <p:nvPicPr>
          <p:cNvPr id="85" name="Image" descr="Image"/>
          <p:cNvPicPr>
            <a:picLocks noChangeAspect="1"/>
          </p:cNvPicPr>
          <p:nvPr/>
        </p:nvPicPr>
        <p:blipFill>
          <a:blip r:embed="rId2">
            <a:extLst/>
          </a:blip>
          <a:stretch>
            <a:fillRect/>
          </a:stretch>
        </p:blipFill>
        <p:spPr>
          <a:xfrm>
            <a:off x="7429500" y="2684391"/>
            <a:ext cx="5338237" cy="6246102"/>
          </a:xfrm>
          <a:prstGeom prst="rect">
            <a:avLst/>
          </a:prstGeom>
          <a:ln w="12700">
            <a:miter lim="400000"/>
          </a:ln>
        </p:spPr>
      </p:pic>
      <p:sp>
        <p:nvSpPr>
          <p:cNvPr id="86" name="Reading a 300-page book will take twice as long as reading a 150-page book.…"/>
          <p:cNvSpPr/>
          <p:nvPr/>
        </p:nvSpPr>
        <p:spPr>
          <a:xfrm>
            <a:off x="1206500" y="2145456"/>
            <a:ext cx="7011442" cy="546268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4200"/>
              </a:spcBef>
              <a:defRPr sz="3100">
                <a:solidFill>
                  <a:srgbClr val="191847"/>
                </a:solidFill>
                <a:latin typeface="+mj-lt"/>
                <a:ea typeface="+mj-ea"/>
                <a:cs typeface="+mj-cs"/>
                <a:sym typeface="Roboto"/>
              </a:defRPr>
            </a:lvl1pPr>
            <a:lvl2pPr indent="0" algn="l">
              <a:spcBef>
                <a:spcPts val="4200"/>
              </a:spcBef>
              <a:defRPr sz="3100">
                <a:solidFill>
                  <a:srgbClr val="191847"/>
                </a:solidFill>
                <a:latin typeface="+mj-lt"/>
                <a:ea typeface="+mj-ea"/>
                <a:cs typeface="+mj-cs"/>
                <a:sym typeface="Roboto"/>
              </a:defRPr>
            </a:lvl2pPr>
          </a:lstStyle>
          <a:p>
            <a:pPr/>
            <a:r>
              <a:t>Reading a 300-page book will take twice as long as reading a 150-page book.</a:t>
            </a:r>
          </a:p>
          <a:p>
            <a:pPr lvl="1"/>
            <a:r>
              <a:t>Assuming they generally the same type of books, etc. </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8" name="Rounded Rectangle"/>
          <p:cNvSpPr/>
          <p:nvPr/>
        </p:nvSpPr>
        <p:spPr>
          <a:xfrm>
            <a:off x="389780" y="2485425"/>
            <a:ext cx="12225240" cy="6282260"/>
          </a:xfrm>
          <a:prstGeom prst="roundRect">
            <a:avLst>
              <a:gd name="adj" fmla="val 14753"/>
            </a:avLst>
          </a:prstGeom>
          <a:solidFill>
            <a:srgbClr val="FFFFFF"/>
          </a:solidFill>
          <a:ln w="12700">
            <a:miter lim="400000"/>
          </a:ln>
        </p:spPr>
        <p:txBody>
          <a:bodyPr lIns="50800" tIns="50800" rIns="50800" bIns="50800" anchor="ctr"/>
          <a:lstStyle/>
          <a:p>
            <a:pPr>
              <a:defRPr b="1" sz="2200">
                <a:solidFill>
                  <a:srgbClr val="FFFFFF"/>
                </a:solidFill>
                <a:latin typeface="+mj-lt"/>
                <a:ea typeface="+mj-ea"/>
                <a:cs typeface="+mj-cs"/>
                <a:sym typeface="Roboto"/>
              </a:defRPr>
            </a:pPr>
          </a:p>
        </p:txBody>
      </p:sp>
      <p:sp>
        <p:nvSpPr>
          <p:cNvPr id="89" name="Oval"/>
          <p:cNvSpPr/>
          <p:nvPr/>
        </p:nvSpPr>
        <p:spPr>
          <a:xfrm>
            <a:off x="91748" y="7893684"/>
            <a:ext cx="5405042" cy="511848"/>
          </a:xfrm>
          <a:prstGeom prst="ellipse">
            <a:avLst/>
          </a:prstGeom>
          <a:solidFill>
            <a:schemeClr val="accent1">
              <a:hueOff val="114395"/>
              <a:lumOff val="-24975"/>
              <a:alpha val="11163"/>
            </a:schemeClr>
          </a:solidFill>
          <a:ln w="12700">
            <a:miter lim="400000"/>
          </a:ln>
        </p:spPr>
        <p:txBody>
          <a:bodyPr lIns="50800" tIns="50800" rIns="50800" bIns="50800" anchor="ctr"/>
          <a:lstStyle/>
          <a:p>
            <a:pPr>
              <a:defRPr b="1" sz="2200">
                <a:latin typeface="+mj-lt"/>
                <a:ea typeface="+mj-ea"/>
                <a:cs typeface="+mj-cs"/>
                <a:sym typeface="Roboto"/>
              </a:defRPr>
            </a:pPr>
          </a:p>
        </p:txBody>
      </p:sp>
      <p:sp>
        <p:nvSpPr>
          <p:cNvPr id="90" name="Points Are Relative"/>
          <p:cNvSpPr/>
          <p:nvPr>
            <p:ph type="title"/>
          </p:nvPr>
        </p:nvSpPr>
        <p:spPr>
          <a:prstGeom prst="rect">
            <a:avLst/>
          </a:prstGeom>
        </p:spPr>
        <p:txBody>
          <a:bodyPr/>
          <a:lstStyle/>
          <a:p>
            <a:pPr/>
            <a:r>
              <a:t>Points Are Relative</a:t>
            </a:r>
          </a:p>
        </p:txBody>
      </p:sp>
      <p:pic>
        <p:nvPicPr>
          <p:cNvPr id="91" name="Image" descr="Image"/>
          <p:cNvPicPr>
            <a:picLocks noChangeAspect="1"/>
          </p:cNvPicPr>
          <p:nvPr/>
        </p:nvPicPr>
        <p:blipFill>
          <a:blip r:embed="rId2">
            <a:extLst/>
          </a:blip>
          <a:stretch>
            <a:fillRect/>
          </a:stretch>
        </p:blipFill>
        <p:spPr>
          <a:xfrm>
            <a:off x="325425" y="2253344"/>
            <a:ext cx="4581976" cy="5925456"/>
          </a:xfrm>
          <a:prstGeom prst="rect">
            <a:avLst/>
          </a:prstGeom>
          <a:ln w="12700">
            <a:miter lim="400000"/>
          </a:ln>
        </p:spPr>
      </p:pic>
      <p:sp>
        <p:nvSpPr>
          <p:cNvPr id="92" name="Walking or running two kilometers will take twice as long as walking/running one kilometer…"/>
          <p:cNvSpPr/>
          <p:nvPr/>
        </p:nvSpPr>
        <p:spPr>
          <a:xfrm>
            <a:off x="5244306" y="2766913"/>
            <a:ext cx="6837462" cy="546268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l">
              <a:spcBef>
                <a:spcPts val="4200"/>
              </a:spcBef>
              <a:defRPr sz="3100">
                <a:solidFill>
                  <a:srgbClr val="191847"/>
                </a:solidFill>
                <a:latin typeface="+mj-lt"/>
                <a:ea typeface="+mj-ea"/>
                <a:cs typeface="+mj-cs"/>
                <a:sym typeface="Roboto"/>
              </a:defRPr>
            </a:pPr>
            <a:r>
              <a:t>Walking or running two kilometers will take twice as long as walking/running one kilometer</a:t>
            </a:r>
          </a:p>
          <a:p>
            <a:pPr lvl="1" indent="0" algn="l">
              <a:spcBef>
                <a:spcPts val="4200"/>
              </a:spcBef>
              <a:defRPr sz="3100">
                <a:solidFill>
                  <a:srgbClr val="191847"/>
                </a:solidFill>
                <a:latin typeface="+mj-lt"/>
                <a:ea typeface="+mj-ea"/>
                <a:cs typeface="+mj-cs"/>
                <a:sym typeface="Roboto"/>
              </a:defRPr>
            </a:pPr>
            <a:r>
              <a:t>Assuming the same terrain, etc. </a:t>
            </a:r>
          </a:p>
          <a:p>
            <a:pPr lvl="1" indent="0" algn="l">
              <a:spcBef>
                <a:spcPts val="4200"/>
              </a:spcBef>
              <a:defRPr sz="3100">
                <a:solidFill>
                  <a:srgbClr val="191847"/>
                </a:solidFill>
                <a:latin typeface="+mj-lt"/>
                <a:ea typeface="+mj-ea"/>
                <a:cs typeface="+mj-cs"/>
                <a:sym typeface="Roboto"/>
              </a:defRPr>
            </a:pPr>
            <a:r>
              <a:t>Would an Olympic runner agree?</a:t>
            </a:r>
          </a:p>
          <a:p>
            <a:pPr lvl="1" indent="0" algn="l">
              <a:spcBef>
                <a:spcPts val="4200"/>
              </a:spcBef>
              <a:defRPr sz="3100">
                <a:solidFill>
                  <a:srgbClr val="191847"/>
                </a:solidFill>
                <a:latin typeface="+mj-lt"/>
                <a:ea typeface="+mj-ea"/>
                <a:cs typeface="+mj-cs"/>
                <a:sym typeface="Roboto"/>
              </a:defRPr>
            </a:pPr>
            <a:r>
              <a:t>Can you and the Olympian agree to estimate those as 10 and 20 then? </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4" name="Image" descr="Image"/>
          <p:cNvPicPr>
            <a:picLocks noChangeAspect="1"/>
          </p:cNvPicPr>
          <p:nvPr/>
        </p:nvPicPr>
        <p:blipFill>
          <a:blip r:embed="rId2">
            <a:extLst/>
          </a:blip>
          <a:stretch>
            <a:fillRect/>
          </a:stretch>
        </p:blipFill>
        <p:spPr>
          <a:xfrm rot="306469">
            <a:off x="3229483" y="3363382"/>
            <a:ext cx="8933434" cy="5084236"/>
          </a:xfrm>
          <a:prstGeom prst="rect">
            <a:avLst/>
          </a:prstGeom>
          <a:ln w="12700">
            <a:miter lim="400000"/>
          </a:ln>
        </p:spPr>
      </p:pic>
      <p:pic>
        <p:nvPicPr>
          <p:cNvPr id="95" name="Image" descr="Image"/>
          <p:cNvPicPr>
            <a:picLocks noChangeAspect="1"/>
          </p:cNvPicPr>
          <p:nvPr/>
        </p:nvPicPr>
        <p:blipFill>
          <a:blip r:embed="rId3">
            <a:alphaModFix amt="45999"/>
            <a:extLst/>
          </a:blip>
          <a:stretch>
            <a:fillRect/>
          </a:stretch>
        </p:blipFill>
        <p:spPr>
          <a:xfrm rot="20583373">
            <a:off x="742950" y="2668080"/>
            <a:ext cx="9375829" cy="5470886"/>
          </a:xfrm>
          <a:prstGeom prst="rect">
            <a:avLst/>
          </a:prstGeom>
          <a:ln w="12700">
            <a:miter lim="400000"/>
          </a:ln>
        </p:spPr>
      </p:pic>
      <p:sp>
        <p:nvSpPr>
          <p:cNvPr id="96" name="An Exercise"/>
          <p:cNvSpPr/>
          <p:nvPr>
            <p:ph type="title"/>
          </p:nvPr>
        </p:nvSpPr>
        <p:spPr>
          <a:prstGeom prst="rect">
            <a:avLst/>
          </a:prstGeom>
        </p:spPr>
        <p:txBody>
          <a:bodyPr/>
          <a:lstStyle/>
          <a:p>
            <a:pPr/>
            <a:r>
              <a:t>An Exercise</a:t>
            </a:r>
          </a:p>
        </p:txBody>
      </p:sp>
      <p:pic>
        <p:nvPicPr>
          <p:cNvPr id="97" name="Image" descr="Image"/>
          <p:cNvPicPr>
            <a:picLocks noChangeAspect="1"/>
          </p:cNvPicPr>
          <p:nvPr/>
        </p:nvPicPr>
        <p:blipFill>
          <a:blip r:embed="rId4">
            <a:extLst/>
          </a:blip>
          <a:stretch>
            <a:fillRect/>
          </a:stretch>
        </p:blipFill>
        <p:spPr>
          <a:xfrm>
            <a:off x="2272999" y="3407800"/>
            <a:ext cx="8458802" cy="436040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9" name="Four Things to Understand about Story Points"/>
          <p:cNvSpPr/>
          <p:nvPr>
            <p:ph type="title"/>
          </p:nvPr>
        </p:nvSpPr>
        <p:spPr>
          <a:xfrm>
            <a:off x="974328" y="254000"/>
            <a:ext cx="11056144" cy="2159000"/>
          </a:xfrm>
          <a:prstGeom prst="rect">
            <a:avLst/>
          </a:prstGeom>
        </p:spPr>
        <p:txBody>
          <a:bodyPr/>
          <a:lstStyle>
            <a:lvl1pPr defTabSz="502412">
              <a:defRPr sz="6880"/>
            </a:lvl1pPr>
          </a:lstStyle>
          <a:p>
            <a:pPr/>
            <a:r>
              <a:t>Four Things to Understand about Story Points</a:t>
            </a:r>
          </a:p>
        </p:txBody>
      </p:sp>
      <p:sp>
        <p:nvSpPr>
          <p:cNvPr id="100" name="Story points are relative"/>
          <p:cNvSpPr txBox="1"/>
          <p:nvPr/>
        </p:nvSpPr>
        <p:spPr>
          <a:xfrm>
            <a:off x="2637282" y="3023045"/>
            <a:ext cx="6079053"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relative</a:t>
            </a:r>
          </a:p>
        </p:txBody>
      </p:sp>
      <p:sp>
        <p:nvSpPr>
          <p:cNvPr id="101" name="The units are meaningless"/>
          <p:cNvSpPr txBox="1"/>
          <p:nvPr/>
        </p:nvSpPr>
        <p:spPr>
          <a:xfrm>
            <a:off x="2637282" y="4379977"/>
            <a:ext cx="6784777"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The units are meaningless</a:t>
            </a:r>
          </a:p>
        </p:txBody>
      </p:sp>
      <p:sp>
        <p:nvSpPr>
          <p:cNvPr id="102" name="1"/>
          <p:cNvSpPr txBox="1"/>
          <p:nvPr/>
        </p:nvSpPr>
        <p:spPr>
          <a:xfrm>
            <a:off x="1770285" y="3092895"/>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1</a:t>
            </a:r>
          </a:p>
        </p:txBody>
      </p:sp>
      <p:sp>
        <p:nvSpPr>
          <p:cNvPr id="103" name="Rectangle"/>
          <p:cNvSpPr/>
          <p:nvPr/>
        </p:nvSpPr>
        <p:spPr>
          <a:xfrm>
            <a:off x="2260600" y="2647760"/>
            <a:ext cx="51495" cy="1525271"/>
          </a:xfrm>
          <a:prstGeom prst="rect">
            <a:avLst/>
          </a:prstGeom>
          <a:solidFill>
            <a:srgbClr val="D5EFFF"/>
          </a:solidFill>
          <a:ln w="12700">
            <a:miter lim="400000"/>
          </a:ln>
        </p:spPr>
        <p:txBody>
          <a:bodyPr lIns="50800" tIns="50800" rIns="50800" bIns="50800" anchor="ctr"/>
          <a:lstStyle/>
          <a:p>
            <a:pPr>
              <a:defRPr b="1" sz="2200">
                <a:latin typeface="+mj-lt"/>
                <a:ea typeface="+mj-ea"/>
                <a:cs typeface="+mj-cs"/>
                <a:sym typeface="Roboto"/>
              </a:defRPr>
            </a:pPr>
          </a:p>
        </p:txBody>
      </p:sp>
      <p:sp>
        <p:nvSpPr>
          <p:cNvPr id="104" name="2"/>
          <p:cNvSpPr txBox="1"/>
          <p:nvPr/>
        </p:nvSpPr>
        <p:spPr>
          <a:xfrm>
            <a:off x="1770285" y="4449827"/>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2</a:t>
            </a:r>
          </a:p>
        </p:txBody>
      </p:sp>
      <p:sp>
        <p:nvSpPr>
          <p:cNvPr id="105" name="Rectangle"/>
          <p:cNvSpPr/>
          <p:nvPr/>
        </p:nvSpPr>
        <p:spPr>
          <a:xfrm>
            <a:off x="2260600" y="4004692"/>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110" name="Group"/>
          <p:cNvGrpSpPr/>
          <p:nvPr/>
        </p:nvGrpSpPr>
        <p:grpSpPr>
          <a:xfrm>
            <a:off x="405590" y="3784240"/>
            <a:ext cx="12193620" cy="5046431"/>
            <a:chOff x="0" y="0"/>
            <a:chExt cx="12193618" cy="5046429"/>
          </a:xfrm>
        </p:grpSpPr>
        <p:sp>
          <p:nvSpPr>
            <p:cNvPr id="107" name="Circle"/>
            <p:cNvSpPr/>
            <p:nvPr/>
          </p:nvSpPr>
          <p:spPr>
            <a:xfrm>
              <a:off x="0" y="0"/>
              <a:ext cx="5046431" cy="5046430"/>
            </a:xfrm>
            <a:prstGeom prst="ellipse">
              <a:avLst/>
            </a:prstGeom>
            <a:solidFill>
              <a:srgbClr val="4797EB">
                <a:alpha val="39057"/>
              </a:srgbClr>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08" name="Circle"/>
            <p:cNvSpPr/>
            <p:nvPr/>
          </p:nvSpPr>
          <p:spPr>
            <a:xfrm>
              <a:off x="3573593" y="0"/>
              <a:ext cx="5046432" cy="5046430"/>
            </a:xfrm>
            <a:prstGeom prst="ellipse">
              <a:avLst/>
            </a:prstGeom>
            <a:solidFill>
              <a:srgbClr val="4797EB">
                <a:alpha val="39057"/>
              </a:srgbClr>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09" name="Circle"/>
            <p:cNvSpPr/>
            <p:nvPr/>
          </p:nvSpPr>
          <p:spPr>
            <a:xfrm>
              <a:off x="7147187" y="0"/>
              <a:ext cx="5046432" cy="5046430"/>
            </a:xfrm>
            <a:prstGeom prst="ellipse">
              <a:avLst/>
            </a:prstGeom>
            <a:solidFill>
              <a:srgbClr val="4797EB">
                <a:alpha val="39057"/>
              </a:srgbClr>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sp>
        <p:nvSpPr>
          <p:cNvPr id="111" name="Units Are Meaningless"/>
          <p:cNvSpPr/>
          <p:nvPr>
            <p:ph type="title"/>
          </p:nvPr>
        </p:nvSpPr>
        <p:spPr>
          <a:prstGeom prst="rect">
            <a:avLst/>
          </a:prstGeom>
        </p:spPr>
        <p:txBody>
          <a:bodyPr/>
          <a:lstStyle/>
          <a:p>
            <a:pPr/>
            <a:r>
              <a:t>Units Are Meaningless</a:t>
            </a:r>
          </a:p>
        </p:txBody>
      </p:sp>
      <p:sp>
        <p:nvSpPr>
          <p:cNvPr id="112" name="Estimating items as 50:100 is the same as estimating 10:20, 1:2 or even 0.1:0.2."/>
          <p:cNvSpPr/>
          <p:nvPr/>
        </p:nvSpPr>
        <p:spPr>
          <a:xfrm>
            <a:off x="1229717" y="2146300"/>
            <a:ext cx="10545366" cy="143956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a:solidFill>
                  <a:srgbClr val="191847"/>
                </a:solidFill>
                <a:latin typeface="+mj-lt"/>
                <a:ea typeface="+mj-ea"/>
                <a:cs typeface="+mj-cs"/>
                <a:sym typeface="Roboto"/>
              </a:defRPr>
            </a:pPr>
            <a:r>
              <a:t>Estimating items as </a:t>
            </a:r>
            <a:r>
              <a:rPr b="1"/>
              <a:t>50:100</a:t>
            </a:r>
            <a:r>
              <a:t> is the same as estimating </a:t>
            </a:r>
            <a:r>
              <a:rPr b="1"/>
              <a:t>10:20</a:t>
            </a:r>
            <a:r>
              <a:t>, </a:t>
            </a:r>
            <a:r>
              <a:rPr b="1"/>
              <a:t>1:2</a:t>
            </a:r>
            <a:r>
              <a:t> or even </a:t>
            </a:r>
            <a:r>
              <a:rPr b="1"/>
              <a:t>0.1:0.2</a:t>
            </a:r>
            <a:r>
              <a:t>.</a:t>
            </a:r>
          </a:p>
        </p:txBody>
      </p:sp>
      <p:sp>
        <p:nvSpPr>
          <p:cNvPr id="113" name="50:100"/>
          <p:cNvSpPr/>
          <p:nvPr/>
        </p:nvSpPr>
        <p:spPr>
          <a:xfrm>
            <a:off x="812800" y="5266055"/>
            <a:ext cx="3104258" cy="215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543305">
              <a:defRPr b="1" sz="7440">
                <a:solidFill>
                  <a:srgbClr val="191847"/>
                </a:solidFill>
                <a:latin typeface="+mj-lt"/>
                <a:ea typeface="+mj-ea"/>
                <a:cs typeface="+mj-cs"/>
                <a:sym typeface="Roboto"/>
              </a:defRPr>
            </a:lvl1pPr>
          </a:lstStyle>
          <a:p>
            <a:pPr/>
            <a:r>
              <a:t>50:100</a:t>
            </a:r>
          </a:p>
        </p:txBody>
      </p:sp>
      <p:sp>
        <p:nvSpPr>
          <p:cNvPr id="114" name="1:2"/>
          <p:cNvSpPr/>
          <p:nvPr/>
        </p:nvSpPr>
        <p:spPr>
          <a:xfrm>
            <a:off x="4886714" y="5266055"/>
            <a:ext cx="3104258" cy="215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1" sz="8000">
                <a:solidFill>
                  <a:srgbClr val="191847"/>
                </a:solidFill>
                <a:latin typeface="+mj-lt"/>
                <a:ea typeface="+mj-ea"/>
                <a:cs typeface="+mj-cs"/>
                <a:sym typeface="Roboto"/>
              </a:defRPr>
            </a:lvl1pPr>
          </a:lstStyle>
          <a:p>
            <a:pPr/>
            <a:r>
              <a:t>1:2</a:t>
            </a:r>
          </a:p>
        </p:txBody>
      </p:sp>
      <p:sp>
        <p:nvSpPr>
          <p:cNvPr id="115" name="10:20"/>
          <p:cNvSpPr/>
          <p:nvPr/>
        </p:nvSpPr>
        <p:spPr>
          <a:xfrm>
            <a:off x="8960629" y="5266055"/>
            <a:ext cx="3104258" cy="215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1" sz="8000">
                <a:solidFill>
                  <a:srgbClr val="191847"/>
                </a:solidFill>
                <a:latin typeface="+mj-lt"/>
                <a:ea typeface="+mj-ea"/>
                <a:cs typeface="+mj-cs"/>
                <a:sym typeface="Roboto"/>
              </a:defRPr>
            </a:lvl1pPr>
          </a:lstStyle>
          <a:p>
            <a:pPr/>
            <a:r>
              <a:t>10:20</a:t>
            </a:r>
          </a:p>
        </p:txBody>
      </p:sp>
      <p:sp>
        <p:nvSpPr>
          <p:cNvPr id="116" name="="/>
          <p:cNvSpPr/>
          <p:nvPr/>
        </p:nvSpPr>
        <p:spPr>
          <a:xfrm>
            <a:off x="7730025" y="5164455"/>
            <a:ext cx="1075235" cy="215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1" sz="12200">
                <a:solidFill>
                  <a:srgbClr val="FFFFFF"/>
                </a:solidFill>
                <a:latin typeface="+mj-lt"/>
                <a:ea typeface="+mj-ea"/>
                <a:cs typeface="+mj-cs"/>
                <a:sym typeface="Roboto"/>
              </a:defRPr>
            </a:lvl1pPr>
          </a:lstStyle>
          <a:p>
            <a:pPr/>
            <a:r>
              <a:t>=</a:t>
            </a:r>
          </a:p>
        </p:txBody>
      </p:sp>
      <p:sp>
        <p:nvSpPr>
          <p:cNvPr id="117" name="="/>
          <p:cNvSpPr/>
          <p:nvPr/>
        </p:nvSpPr>
        <p:spPr>
          <a:xfrm>
            <a:off x="4174025" y="5164455"/>
            <a:ext cx="1075235" cy="2159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defRPr b="1" sz="12200">
                <a:solidFill>
                  <a:srgbClr val="FFFFFF"/>
                </a:solidFill>
                <a:latin typeface="+mj-lt"/>
                <a:ea typeface="+mj-ea"/>
                <a:cs typeface="+mj-cs"/>
                <a:sym typeface="Roboto"/>
              </a:defRPr>
            </a:lvl1pPr>
          </a:lstStyle>
          <a:p>
            <a:pPr/>
            <a:r>
              <a:t>=</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9" name="Units Are Meaningless"/>
          <p:cNvSpPr/>
          <p:nvPr>
            <p:ph type="title"/>
          </p:nvPr>
        </p:nvSpPr>
        <p:spPr>
          <a:prstGeom prst="rect">
            <a:avLst/>
          </a:prstGeom>
        </p:spPr>
        <p:txBody>
          <a:bodyPr/>
          <a:lstStyle/>
          <a:p>
            <a:pPr/>
            <a:r>
              <a:t>Units Are Meaningless</a:t>
            </a:r>
          </a:p>
        </p:txBody>
      </p:sp>
      <p:sp>
        <p:nvSpPr>
          <p:cNvPr id="120" name="The ratio is all that matters…"/>
          <p:cNvSpPr/>
          <p:nvPr>
            <p:ph type="body" sz="half" idx="1"/>
          </p:nvPr>
        </p:nvSpPr>
        <p:spPr>
          <a:xfrm>
            <a:off x="952500" y="2590800"/>
            <a:ext cx="5802462" cy="5462687"/>
          </a:xfrm>
          <a:prstGeom prst="rect">
            <a:avLst/>
          </a:prstGeom>
        </p:spPr>
        <p:txBody>
          <a:bodyPr/>
          <a:lstStyle/>
          <a:p>
            <a:pPr marL="0" indent="0">
              <a:buSzTx/>
              <a:buNone/>
            </a:pPr>
            <a:r>
              <a:t>The ratio is all that matters</a:t>
            </a:r>
          </a:p>
          <a:p>
            <a:pPr marL="0" indent="0">
              <a:buSzTx/>
              <a:buNone/>
            </a:pPr>
            <a:r>
              <a:t>Obviously integers are easier to deal with</a:t>
            </a:r>
          </a:p>
          <a:p>
            <a:pPr marL="0" indent="0">
              <a:buSzTx/>
              <a:buNone/>
            </a:pPr>
            <a:r>
              <a:t>A good way to avoid fractions is to set your scale so that {3, 5} or {4, 8} are used on typical small items for that project</a:t>
            </a:r>
          </a:p>
        </p:txBody>
      </p:sp>
      <p:grpSp>
        <p:nvGrpSpPr>
          <p:cNvPr id="127" name="Group"/>
          <p:cNvGrpSpPr/>
          <p:nvPr/>
        </p:nvGrpSpPr>
        <p:grpSpPr>
          <a:xfrm>
            <a:off x="7023454" y="2569461"/>
            <a:ext cx="7224366" cy="1958158"/>
            <a:chOff x="0" y="0"/>
            <a:chExt cx="7224365" cy="1958157"/>
          </a:xfrm>
        </p:grpSpPr>
        <p:sp>
          <p:nvSpPr>
            <p:cNvPr id="121" name="Rounded Rectangle"/>
            <p:cNvSpPr/>
            <p:nvPr/>
          </p:nvSpPr>
          <p:spPr>
            <a:xfrm>
              <a:off x="0" y="0"/>
              <a:ext cx="7224366" cy="1958158"/>
            </a:xfrm>
            <a:prstGeom prst="roundRect">
              <a:avLst>
                <a:gd name="adj" fmla="val 31734"/>
              </a:avLst>
            </a:prstGeom>
            <a:solidFill>
              <a:srgbClr val="FFFFFF"/>
            </a:solidFill>
            <a:ln w="12700" cap="flat">
              <a:noFill/>
              <a:miter lim="400000"/>
            </a:ln>
            <a:effectLst/>
          </p:spPr>
          <p:txBody>
            <a:bodyPr wrap="square" lIns="50800" tIns="50800" rIns="50800" bIns="50800" numCol="1" anchor="ctr">
              <a:noAutofit/>
            </a:bodyPr>
            <a:lstStyle/>
            <a:p>
              <a:pPr>
                <a:defRPr b="1" sz="2200">
                  <a:solidFill>
                    <a:srgbClr val="FFFFFF"/>
                  </a:solidFill>
                  <a:latin typeface="+mj-lt"/>
                  <a:ea typeface="+mj-ea"/>
                  <a:cs typeface="+mj-cs"/>
                  <a:sym typeface="Roboto"/>
                </a:defRPr>
              </a:pPr>
            </a:p>
          </p:txBody>
        </p:sp>
        <p:grpSp>
          <p:nvGrpSpPr>
            <p:cNvPr id="126" name="Group"/>
            <p:cNvGrpSpPr/>
            <p:nvPr/>
          </p:nvGrpSpPr>
          <p:grpSpPr>
            <a:xfrm>
              <a:off x="761645" y="156307"/>
              <a:ext cx="4514901" cy="1442344"/>
              <a:chOff x="0" y="0"/>
              <a:chExt cx="4514899" cy="1442342"/>
            </a:xfrm>
          </p:grpSpPr>
          <p:sp>
            <p:nvSpPr>
              <p:cNvPr id="122" name="Circle"/>
              <p:cNvSpPr/>
              <p:nvPr/>
            </p:nvSpPr>
            <p:spPr>
              <a:xfrm>
                <a:off x="0" y="302071"/>
                <a:ext cx="1078608" cy="107860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23" name="Circle"/>
              <p:cNvSpPr/>
              <p:nvPr/>
            </p:nvSpPr>
            <p:spPr>
              <a:xfrm>
                <a:off x="2280592" y="302071"/>
                <a:ext cx="1078608" cy="107860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24" name="Circle"/>
              <p:cNvSpPr/>
              <p:nvPr/>
            </p:nvSpPr>
            <p:spPr>
              <a:xfrm>
                <a:off x="3436292" y="302071"/>
                <a:ext cx="1078608" cy="107860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25" name=":"/>
              <p:cNvSpPr/>
              <p:nvPr/>
            </p:nvSpPr>
            <p:spPr>
              <a:xfrm>
                <a:off x="1140296" y="0"/>
                <a:ext cx="1078608" cy="144234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a:defRPr b="1" sz="8000">
                    <a:solidFill>
                      <a:srgbClr val="191847"/>
                    </a:solidFill>
                    <a:latin typeface="+mj-lt"/>
                    <a:ea typeface="+mj-ea"/>
                    <a:cs typeface="+mj-cs"/>
                    <a:sym typeface="Roboto"/>
                  </a:defRPr>
                </a:lvl1pPr>
              </a:lstStyle>
              <a:p>
                <a:pPr/>
                <a:r>
                  <a:t>:</a:t>
                </a:r>
              </a:p>
            </p:txBody>
          </p:sp>
        </p:grpSp>
      </p:grpSp>
      <p:grpSp>
        <p:nvGrpSpPr>
          <p:cNvPr id="143" name="Group"/>
          <p:cNvGrpSpPr/>
          <p:nvPr/>
        </p:nvGrpSpPr>
        <p:grpSpPr>
          <a:xfrm>
            <a:off x="7023454" y="4761321"/>
            <a:ext cx="7224366" cy="1958158"/>
            <a:chOff x="0" y="0"/>
            <a:chExt cx="7224365" cy="1958157"/>
          </a:xfrm>
        </p:grpSpPr>
        <p:sp>
          <p:nvSpPr>
            <p:cNvPr id="128" name="Rounded Rectangle"/>
            <p:cNvSpPr/>
            <p:nvPr/>
          </p:nvSpPr>
          <p:spPr>
            <a:xfrm>
              <a:off x="0" y="0"/>
              <a:ext cx="7224366" cy="1958158"/>
            </a:xfrm>
            <a:prstGeom prst="roundRect">
              <a:avLst>
                <a:gd name="adj" fmla="val 31734"/>
              </a:avLst>
            </a:prstGeom>
            <a:solidFill>
              <a:srgbClr val="FFFFFF"/>
            </a:solidFill>
            <a:ln w="12700" cap="flat">
              <a:noFill/>
              <a:miter lim="400000"/>
            </a:ln>
            <a:effectLst/>
          </p:spPr>
          <p:txBody>
            <a:bodyPr wrap="square" lIns="50800" tIns="50800" rIns="50800" bIns="50800" numCol="1" anchor="ctr">
              <a:noAutofit/>
            </a:bodyPr>
            <a:lstStyle/>
            <a:p>
              <a:pPr>
                <a:defRPr b="1" sz="2200">
                  <a:solidFill>
                    <a:srgbClr val="FFFFFF"/>
                  </a:solidFill>
                  <a:latin typeface="+mj-lt"/>
                  <a:ea typeface="+mj-ea"/>
                  <a:cs typeface="+mj-cs"/>
                  <a:sym typeface="Roboto"/>
                </a:defRPr>
              </a:pPr>
            </a:p>
          </p:txBody>
        </p:sp>
        <p:grpSp>
          <p:nvGrpSpPr>
            <p:cNvPr id="142" name="Group"/>
            <p:cNvGrpSpPr/>
            <p:nvPr/>
          </p:nvGrpSpPr>
          <p:grpSpPr>
            <a:xfrm>
              <a:off x="761645" y="135303"/>
              <a:ext cx="4499497" cy="1442344"/>
              <a:chOff x="0" y="0"/>
              <a:chExt cx="4499495" cy="1442342"/>
            </a:xfrm>
          </p:grpSpPr>
          <p:sp>
            <p:nvSpPr>
              <p:cNvPr id="129" name="Circle"/>
              <p:cNvSpPr/>
              <p:nvPr/>
            </p:nvSpPr>
            <p:spPr>
              <a:xfrm>
                <a:off x="0" y="30207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0" name=":"/>
              <p:cNvSpPr/>
              <p:nvPr/>
            </p:nvSpPr>
            <p:spPr>
              <a:xfrm>
                <a:off x="1140296" y="0"/>
                <a:ext cx="1078608" cy="144234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a:defRPr b="1" sz="8000">
                    <a:solidFill>
                      <a:srgbClr val="191847"/>
                    </a:solidFill>
                    <a:latin typeface="+mj-lt"/>
                    <a:ea typeface="+mj-ea"/>
                    <a:cs typeface="+mj-cs"/>
                    <a:sym typeface="Roboto"/>
                  </a:defRPr>
                </a:lvl1pPr>
              </a:lstStyle>
              <a:p>
                <a:pPr/>
                <a:r>
                  <a:t>:</a:t>
                </a:r>
              </a:p>
            </p:txBody>
          </p:sp>
          <p:sp>
            <p:nvSpPr>
              <p:cNvPr id="131" name="Circle"/>
              <p:cNvSpPr/>
              <p:nvPr/>
            </p:nvSpPr>
            <p:spPr>
              <a:xfrm>
                <a:off x="570148" y="30207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2" name="Circle"/>
              <p:cNvSpPr/>
              <p:nvPr/>
            </p:nvSpPr>
            <p:spPr>
              <a:xfrm>
                <a:off x="0" y="91059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3" name="Circle"/>
              <p:cNvSpPr/>
              <p:nvPr/>
            </p:nvSpPr>
            <p:spPr>
              <a:xfrm>
                <a:off x="570148" y="91059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4" name="Circle"/>
              <p:cNvSpPr/>
              <p:nvPr/>
            </p:nvSpPr>
            <p:spPr>
              <a:xfrm>
                <a:off x="2277204" y="30207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5" name="Circle"/>
              <p:cNvSpPr/>
              <p:nvPr/>
            </p:nvSpPr>
            <p:spPr>
              <a:xfrm>
                <a:off x="2847352" y="30207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6" name="Circle"/>
              <p:cNvSpPr/>
              <p:nvPr/>
            </p:nvSpPr>
            <p:spPr>
              <a:xfrm>
                <a:off x="2277204" y="91059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7" name="Circle"/>
              <p:cNvSpPr/>
              <p:nvPr/>
            </p:nvSpPr>
            <p:spPr>
              <a:xfrm>
                <a:off x="2847352" y="91059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8" name="Circle"/>
              <p:cNvSpPr/>
              <p:nvPr/>
            </p:nvSpPr>
            <p:spPr>
              <a:xfrm>
                <a:off x="3417500" y="30207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39" name="Circle"/>
              <p:cNvSpPr/>
              <p:nvPr/>
            </p:nvSpPr>
            <p:spPr>
              <a:xfrm>
                <a:off x="3987648" y="30207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40" name="Circle"/>
              <p:cNvSpPr/>
              <p:nvPr/>
            </p:nvSpPr>
            <p:spPr>
              <a:xfrm>
                <a:off x="3417500" y="91059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41" name="Circle"/>
              <p:cNvSpPr/>
              <p:nvPr/>
            </p:nvSpPr>
            <p:spPr>
              <a:xfrm>
                <a:off x="3987648" y="910591"/>
                <a:ext cx="511848" cy="511848"/>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grpSp>
        <p:nvGrpSpPr>
          <p:cNvPr id="174" name="Group"/>
          <p:cNvGrpSpPr/>
          <p:nvPr/>
        </p:nvGrpSpPr>
        <p:grpSpPr>
          <a:xfrm>
            <a:off x="7023454" y="6953181"/>
            <a:ext cx="7224366" cy="1958159"/>
            <a:chOff x="0" y="0"/>
            <a:chExt cx="7224365" cy="1958157"/>
          </a:xfrm>
        </p:grpSpPr>
        <p:sp>
          <p:nvSpPr>
            <p:cNvPr id="144" name="Rounded Rectangle"/>
            <p:cNvSpPr/>
            <p:nvPr/>
          </p:nvSpPr>
          <p:spPr>
            <a:xfrm>
              <a:off x="0" y="0"/>
              <a:ext cx="7224366" cy="1958158"/>
            </a:xfrm>
            <a:prstGeom prst="roundRect">
              <a:avLst>
                <a:gd name="adj" fmla="val 31734"/>
              </a:avLst>
            </a:prstGeom>
            <a:solidFill>
              <a:srgbClr val="FFFFFF"/>
            </a:solidFill>
            <a:ln w="12700" cap="flat">
              <a:noFill/>
              <a:miter lim="400000"/>
            </a:ln>
            <a:effectLst/>
          </p:spPr>
          <p:txBody>
            <a:bodyPr wrap="square" lIns="50800" tIns="50800" rIns="50800" bIns="50800" numCol="1" anchor="ctr">
              <a:noAutofit/>
            </a:bodyPr>
            <a:lstStyle/>
            <a:p>
              <a:pPr>
                <a:defRPr b="1" sz="2200">
                  <a:solidFill>
                    <a:srgbClr val="FFFFFF"/>
                  </a:solidFill>
                  <a:latin typeface="+mj-lt"/>
                  <a:ea typeface="+mj-ea"/>
                  <a:cs typeface="+mj-cs"/>
                  <a:sym typeface="Roboto"/>
                </a:defRPr>
              </a:pPr>
            </a:p>
          </p:txBody>
        </p:sp>
        <p:grpSp>
          <p:nvGrpSpPr>
            <p:cNvPr id="173" name="Group"/>
            <p:cNvGrpSpPr/>
            <p:nvPr/>
          </p:nvGrpSpPr>
          <p:grpSpPr>
            <a:xfrm>
              <a:off x="761645" y="152400"/>
              <a:ext cx="4486153" cy="1442343"/>
              <a:chOff x="0" y="0"/>
              <a:chExt cx="4486151" cy="1442342"/>
            </a:xfrm>
          </p:grpSpPr>
          <p:sp>
            <p:nvSpPr>
              <p:cNvPr id="145" name="Circle"/>
              <p:cNvSpPr/>
              <p:nvPr/>
            </p:nvSpPr>
            <p:spPr>
              <a:xfrm>
                <a:off x="0" y="302071"/>
                <a:ext cx="306266"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46" name=":"/>
              <p:cNvSpPr/>
              <p:nvPr/>
            </p:nvSpPr>
            <p:spPr>
              <a:xfrm>
                <a:off x="1140296" y="0"/>
                <a:ext cx="1078608" cy="144234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rmAutofit fontScale="100000" lnSpcReduction="0"/>
              </a:bodyPr>
              <a:lstStyle>
                <a:lvl1pPr>
                  <a:defRPr b="1" sz="8000">
                    <a:solidFill>
                      <a:srgbClr val="191847"/>
                    </a:solidFill>
                    <a:latin typeface="+mj-lt"/>
                    <a:ea typeface="+mj-ea"/>
                    <a:cs typeface="+mj-cs"/>
                    <a:sym typeface="Roboto"/>
                  </a:defRPr>
                </a:lvl1pPr>
              </a:lstStyle>
              <a:p>
                <a:pPr/>
                <a:r>
                  <a:t>:</a:t>
                </a:r>
              </a:p>
            </p:txBody>
          </p:sp>
          <p:sp>
            <p:nvSpPr>
              <p:cNvPr id="147" name="Circle"/>
              <p:cNvSpPr/>
              <p:nvPr/>
            </p:nvSpPr>
            <p:spPr>
              <a:xfrm>
                <a:off x="384476"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48" name="Circle"/>
              <p:cNvSpPr/>
              <p:nvPr/>
            </p:nvSpPr>
            <p:spPr>
              <a:xfrm>
                <a:off x="762386" y="302071"/>
                <a:ext cx="306266"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49" name="Circle"/>
              <p:cNvSpPr/>
              <p:nvPr/>
            </p:nvSpPr>
            <p:spPr>
              <a:xfrm>
                <a:off x="0" y="657726"/>
                <a:ext cx="306266"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0" name="Circle"/>
              <p:cNvSpPr/>
              <p:nvPr/>
            </p:nvSpPr>
            <p:spPr>
              <a:xfrm>
                <a:off x="384476"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1" name="Circle"/>
              <p:cNvSpPr/>
              <p:nvPr/>
            </p:nvSpPr>
            <p:spPr>
              <a:xfrm>
                <a:off x="762386" y="657726"/>
                <a:ext cx="306266"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2" name="Circle"/>
              <p:cNvSpPr/>
              <p:nvPr/>
            </p:nvSpPr>
            <p:spPr>
              <a:xfrm>
                <a:off x="0" y="1013381"/>
                <a:ext cx="306266"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3" name="Circle"/>
              <p:cNvSpPr/>
              <p:nvPr/>
            </p:nvSpPr>
            <p:spPr>
              <a:xfrm>
                <a:off x="384476"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4" name="Circle"/>
              <p:cNvSpPr/>
              <p:nvPr/>
            </p:nvSpPr>
            <p:spPr>
              <a:xfrm>
                <a:off x="762386" y="1013381"/>
                <a:ext cx="306266"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5" name="Circle"/>
              <p:cNvSpPr/>
              <p:nvPr/>
            </p:nvSpPr>
            <p:spPr>
              <a:xfrm>
                <a:off x="2277204"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6" name="Circle"/>
              <p:cNvSpPr/>
              <p:nvPr/>
            </p:nvSpPr>
            <p:spPr>
              <a:xfrm>
                <a:off x="2661680"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7" name="Circle"/>
              <p:cNvSpPr/>
              <p:nvPr/>
            </p:nvSpPr>
            <p:spPr>
              <a:xfrm>
                <a:off x="3039590"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8" name="Circle"/>
              <p:cNvSpPr/>
              <p:nvPr/>
            </p:nvSpPr>
            <p:spPr>
              <a:xfrm>
                <a:off x="2277204"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59" name="Circle"/>
              <p:cNvSpPr/>
              <p:nvPr/>
            </p:nvSpPr>
            <p:spPr>
              <a:xfrm>
                <a:off x="2661680"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0" name="Circle"/>
              <p:cNvSpPr/>
              <p:nvPr/>
            </p:nvSpPr>
            <p:spPr>
              <a:xfrm>
                <a:off x="3039590"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1" name="Circle"/>
              <p:cNvSpPr/>
              <p:nvPr/>
            </p:nvSpPr>
            <p:spPr>
              <a:xfrm>
                <a:off x="2277204"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2" name="Circle"/>
              <p:cNvSpPr/>
              <p:nvPr/>
            </p:nvSpPr>
            <p:spPr>
              <a:xfrm>
                <a:off x="2661680"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3" name="Circle"/>
              <p:cNvSpPr/>
              <p:nvPr/>
            </p:nvSpPr>
            <p:spPr>
              <a:xfrm>
                <a:off x="3039590"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4" name="Circle"/>
              <p:cNvSpPr/>
              <p:nvPr/>
            </p:nvSpPr>
            <p:spPr>
              <a:xfrm>
                <a:off x="3417499"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5" name="Circle"/>
              <p:cNvSpPr/>
              <p:nvPr/>
            </p:nvSpPr>
            <p:spPr>
              <a:xfrm>
                <a:off x="3801976"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6" name="Circle"/>
              <p:cNvSpPr/>
              <p:nvPr/>
            </p:nvSpPr>
            <p:spPr>
              <a:xfrm>
                <a:off x="4179885" y="30207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7" name="Circle"/>
              <p:cNvSpPr/>
              <p:nvPr/>
            </p:nvSpPr>
            <p:spPr>
              <a:xfrm>
                <a:off x="3417499"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8" name="Circle"/>
              <p:cNvSpPr/>
              <p:nvPr/>
            </p:nvSpPr>
            <p:spPr>
              <a:xfrm>
                <a:off x="3801976"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69" name="Circle"/>
              <p:cNvSpPr/>
              <p:nvPr/>
            </p:nvSpPr>
            <p:spPr>
              <a:xfrm>
                <a:off x="4179885" y="657726"/>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70" name="Circle"/>
              <p:cNvSpPr/>
              <p:nvPr/>
            </p:nvSpPr>
            <p:spPr>
              <a:xfrm>
                <a:off x="3417499"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71" name="Circle"/>
              <p:cNvSpPr/>
              <p:nvPr/>
            </p:nvSpPr>
            <p:spPr>
              <a:xfrm>
                <a:off x="3801976"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sp>
            <p:nvSpPr>
              <p:cNvPr id="172" name="Circle"/>
              <p:cNvSpPr/>
              <p:nvPr/>
            </p:nvSpPr>
            <p:spPr>
              <a:xfrm>
                <a:off x="4179885" y="1013381"/>
                <a:ext cx="306267" cy="306267"/>
              </a:xfrm>
              <a:prstGeom prst="ellipse">
                <a:avLst/>
              </a:prstGeom>
              <a:solidFill>
                <a:srgbClr val="4797EB"/>
              </a:solidFill>
              <a:ln w="12700" cap="flat">
                <a:noFill/>
                <a:miter lim="400000"/>
              </a:ln>
              <a:effectLst/>
            </p:spPr>
            <p:txBody>
              <a:bodyPr wrap="square" lIns="50800" tIns="50800" rIns="50800" bIns="50800" numCol="1" anchor="ctr">
                <a:noAutofit/>
              </a:bodyPr>
              <a:lstStyle/>
              <a:p>
                <a:pPr>
                  <a:defRPr b="1" sz="2200">
                    <a:latin typeface="+mj-lt"/>
                    <a:ea typeface="+mj-ea"/>
                    <a:cs typeface="+mj-cs"/>
                    <a:sym typeface="Roboto"/>
                  </a:defRPr>
                </a:pPr>
              </a:p>
            </p:txBody>
          </p:sp>
        </p:grpSp>
      </p:gr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Four Things to Understand about Story Points"/>
          <p:cNvSpPr/>
          <p:nvPr>
            <p:ph type="title"/>
          </p:nvPr>
        </p:nvSpPr>
        <p:spPr>
          <a:prstGeom prst="rect">
            <a:avLst/>
          </a:prstGeom>
        </p:spPr>
        <p:txBody>
          <a:bodyPr/>
          <a:lstStyle>
            <a:lvl1pPr defTabSz="502412">
              <a:defRPr sz="6880"/>
            </a:lvl1pPr>
          </a:lstStyle>
          <a:p>
            <a:pPr/>
            <a:r>
              <a:t>Four Things to Understand about Story Points</a:t>
            </a:r>
          </a:p>
        </p:txBody>
      </p:sp>
      <p:sp>
        <p:nvSpPr>
          <p:cNvPr id="177" name="Story points are relative"/>
          <p:cNvSpPr txBox="1"/>
          <p:nvPr/>
        </p:nvSpPr>
        <p:spPr>
          <a:xfrm>
            <a:off x="2637282" y="3023045"/>
            <a:ext cx="6079053"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relative</a:t>
            </a:r>
          </a:p>
        </p:txBody>
      </p:sp>
      <p:sp>
        <p:nvSpPr>
          <p:cNvPr id="178" name="The units are meaningless"/>
          <p:cNvSpPr txBox="1"/>
          <p:nvPr/>
        </p:nvSpPr>
        <p:spPr>
          <a:xfrm>
            <a:off x="2637282" y="4379977"/>
            <a:ext cx="6784777"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The units are meaningless</a:t>
            </a:r>
          </a:p>
        </p:txBody>
      </p:sp>
      <p:sp>
        <p:nvSpPr>
          <p:cNvPr id="179" name="Story points are about effort"/>
          <p:cNvSpPr txBox="1"/>
          <p:nvPr/>
        </p:nvSpPr>
        <p:spPr>
          <a:xfrm>
            <a:off x="2637282" y="5736909"/>
            <a:ext cx="7257492" cy="774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defRPr sz="4500">
                <a:solidFill>
                  <a:srgbClr val="191847"/>
                </a:solidFill>
                <a:latin typeface="+mj-lt"/>
                <a:ea typeface="+mj-ea"/>
                <a:cs typeface="+mj-cs"/>
                <a:sym typeface="Roboto"/>
              </a:defRPr>
            </a:lvl1pPr>
          </a:lstStyle>
          <a:p>
            <a:pPr/>
            <a:r>
              <a:t>Story points are about effort</a:t>
            </a:r>
          </a:p>
        </p:txBody>
      </p:sp>
      <p:sp>
        <p:nvSpPr>
          <p:cNvPr id="180" name="1"/>
          <p:cNvSpPr txBox="1"/>
          <p:nvPr/>
        </p:nvSpPr>
        <p:spPr>
          <a:xfrm>
            <a:off x="1770285" y="3092895"/>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1</a:t>
            </a:r>
          </a:p>
        </p:txBody>
      </p:sp>
      <p:sp>
        <p:nvSpPr>
          <p:cNvPr id="181" name="Rectangle"/>
          <p:cNvSpPr/>
          <p:nvPr/>
        </p:nvSpPr>
        <p:spPr>
          <a:xfrm>
            <a:off x="2260600" y="2647760"/>
            <a:ext cx="51495" cy="1525271"/>
          </a:xfrm>
          <a:prstGeom prst="rect">
            <a:avLst/>
          </a:prstGeom>
          <a:solidFill>
            <a:srgbClr val="D5EFFF"/>
          </a:solidFill>
          <a:ln w="12700">
            <a:miter lim="400000"/>
          </a:ln>
        </p:spPr>
        <p:txBody>
          <a:bodyPr lIns="50800" tIns="50800" rIns="50800" bIns="50800" anchor="ctr"/>
          <a:lstStyle/>
          <a:p>
            <a:pPr>
              <a:defRPr b="1" sz="2200">
                <a:latin typeface="+mj-lt"/>
                <a:ea typeface="+mj-ea"/>
                <a:cs typeface="+mj-cs"/>
                <a:sym typeface="Roboto"/>
              </a:defRPr>
            </a:pPr>
          </a:p>
        </p:txBody>
      </p:sp>
      <p:sp>
        <p:nvSpPr>
          <p:cNvPr id="182" name="2"/>
          <p:cNvSpPr txBox="1"/>
          <p:nvPr/>
        </p:nvSpPr>
        <p:spPr>
          <a:xfrm>
            <a:off x="1770285" y="4449827"/>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2</a:t>
            </a:r>
          </a:p>
        </p:txBody>
      </p:sp>
      <p:sp>
        <p:nvSpPr>
          <p:cNvPr id="183" name="Rectangle"/>
          <p:cNvSpPr/>
          <p:nvPr/>
        </p:nvSpPr>
        <p:spPr>
          <a:xfrm>
            <a:off x="2260600" y="4004692"/>
            <a:ext cx="51495" cy="1525271"/>
          </a:xfrm>
          <a:prstGeom prst="rect">
            <a:avLst/>
          </a:prstGeom>
          <a:solidFill>
            <a:srgbClr val="D5EFFF"/>
          </a:solidFill>
          <a:ln w="12700">
            <a:miter lim="400000"/>
          </a:ln>
        </p:spPr>
        <p:txBody>
          <a:bodyPr lIns="50800" tIns="50800" rIns="50800" bIns="50800" anchor="ctr"/>
          <a:lstStyle/>
          <a:p>
            <a:pPr>
              <a:defRPr b="1" sz="2200">
                <a:latin typeface="+mj-lt"/>
                <a:ea typeface="+mj-ea"/>
                <a:cs typeface="+mj-cs"/>
                <a:sym typeface="Roboto"/>
              </a:defRPr>
            </a:pPr>
          </a:p>
        </p:txBody>
      </p:sp>
      <p:sp>
        <p:nvSpPr>
          <p:cNvPr id="184" name="3"/>
          <p:cNvSpPr txBox="1"/>
          <p:nvPr/>
        </p:nvSpPr>
        <p:spPr>
          <a:xfrm>
            <a:off x="1770285" y="5806759"/>
            <a:ext cx="371030" cy="635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91847"/>
                </a:solidFill>
                <a:latin typeface="+mj-lt"/>
                <a:ea typeface="+mj-ea"/>
                <a:cs typeface="+mj-cs"/>
                <a:sym typeface="Roboto"/>
              </a:defRPr>
            </a:lvl1pPr>
          </a:lstStyle>
          <a:p>
            <a:pPr/>
            <a:r>
              <a:t>3</a:t>
            </a:r>
          </a:p>
        </p:txBody>
      </p:sp>
      <p:sp>
        <p:nvSpPr>
          <p:cNvPr id="185" name="Rectangle"/>
          <p:cNvSpPr/>
          <p:nvPr/>
        </p:nvSpPr>
        <p:spPr>
          <a:xfrm>
            <a:off x="2260600" y="5361624"/>
            <a:ext cx="51495" cy="1525271"/>
          </a:xfrm>
          <a:prstGeom prst="rect">
            <a:avLst/>
          </a:prstGeom>
          <a:solidFill>
            <a:srgbClr val="4797EB"/>
          </a:solidFill>
          <a:ln w="12700">
            <a:miter lim="400000"/>
          </a:ln>
        </p:spPr>
        <p:txBody>
          <a:bodyPr lIns="50800" tIns="50800" rIns="50800" bIns="50800" anchor="ctr"/>
          <a:lstStyle/>
          <a:p>
            <a:pPr>
              <a:defRPr b="1" sz="2200">
                <a:latin typeface="+mj-lt"/>
                <a:ea typeface="+mj-ea"/>
                <a:cs typeface="+mj-cs"/>
                <a:sym typeface="Roboto"/>
              </a:defRPr>
            </a:pP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Roboto"/>
        <a:ea typeface="Roboto"/>
        <a:cs typeface="Roboto"/>
      </a:majorFont>
      <a:minorFont>
        <a:latin typeface="Roboto Medium"/>
        <a:ea typeface="Roboto Medium"/>
        <a:cs typeface="Roboto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200" u="none" kumimoji="0" normalizeH="0">
            <a:ln>
              <a:noFill/>
            </a:ln>
            <a:solidFill>
              <a:srgbClr val="000000"/>
            </a:solidFill>
            <a:effectLst/>
            <a:uFillTx/>
            <a:latin typeface="+mj-lt"/>
            <a:ea typeface="+mj-ea"/>
            <a:cs typeface="+mj-cs"/>
            <a:sym typeface="Robot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Roboto"/>
        <a:ea typeface="Roboto"/>
        <a:cs typeface="Roboto"/>
      </a:majorFont>
      <a:minorFont>
        <a:latin typeface="Roboto Medium"/>
        <a:ea typeface="Roboto Medium"/>
        <a:cs typeface="Roboto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200" u="none" kumimoji="0" normalizeH="0">
            <a:ln>
              <a:noFill/>
            </a:ln>
            <a:solidFill>
              <a:srgbClr val="000000"/>
            </a:solidFill>
            <a:effectLst/>
            <a:uFillTx/>
            <a:latin typeface="+mj-lt"/>
            <a:ea typeface="+mj-ea"/>
            <a:cs typeface="+mj-cs"/>
            <a:sym typeface="Roboto"/>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Source Sans Pro Regular"/>
            <a:ea typeface="Source Sans Pro Regular"/>
            <a:cs typeface="Source Sans Pro Regular"/>
            <a:sym typeface="Source Sans Pro Regular"/>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