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Source Sans Pro Regular"/>
        <a:ea typeface="Source Sans Pro Regular"/>
        <a:cs typeface="Source Sans Pro Regular"/>
        <a:sym typeface="Source Sans Pro Regular"/>
      </a:defRPr>
    </a:lvl1pPr>
    <a:lvl2pPr marL="0" marR="0" indent="228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Source Sans Pro Regular"/>
        <a:ea typeface="Source Sans Pro Regular"/>
        <a:cs typeface="Source Sans Pro Regular"/>
        <a:sym typeface="Source Sans Pro Regular"/>
      </a:defRPr>
    </a:lvl2pPr>
    <a:lvl3pPr marL="0" marR="0" indent="457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Source Sans Pro Regular"/>
        <a:ea typeface="Source Sans Pro Regular"/>
        <a:cs typeface="Source Sans Pro Regular"/>
        <a:sym typeface="Source Sans Pro Regular"/>
      </a:defRPr>
    </a:lvl3pPr>
    <a:lvl4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Source Sans Pro Regular"/>
        <a:ea typeface="Source Sans Pro Regular"/>
        <a:cs typeface="Source Sans Pro Regular"/>
        <a:sym typeface="Source Sans Pro Regular"/>
      </a:defRPr>
    </a:lvl4pPr>
    <a:lvl5pPr marL="0" marR="0" indent="9144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Source Sans Pro Regular"/>
        <a:ea typeface="Source Sans Pro Regular"/>
        <a:cs typeface="Source Sans Pro Regular"/>
        <a:sym typeface="Source Sans Pro Regular"/>
      </a:defRPr>
    </a:lvl5pPr>
    <a:lvl6pPr marL="0" marR="0" indent="11430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Source Sans Pro Regular"/>
        <a:ea typeface="Source Sans Pro Regular"/>
        <a:cs typeface="Source Sans Pro Regular"/>
        <a:sym typeface="Source Sans Pro Regular"/>
      </a:defRPr>
    </a:lvl6pPr>
    <a:lvl7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Source Sans Pro Regular"/>
        <a:ea typeface="Source Sans Pro Regular"/>
        <a:cs typeface="Source Sans Pro Regular"/>
        <a:sym typeface="Source Sans Pro Regular"/>
      </a:defRPr>
    </a:lvl7pPr>
    <a:lvl8pPr marL="0" marR="0" indent="1600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Source Sans Pro Regular"/>
        <a:ea typeface="Source Sans Pro Regular"/>
        <a:cs typeface="Source Sans Pro Regular"/>
        <a:sym typeface="Source Sans Pro Regular"/>
      </a:defRPr>
    </a:lvl8pPr>
    <a:lvl9pPr marL="0" marR="0" indent="1828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Source Sans Pro Regular"/>
        <a:ea typeface="Source Sans Pro Regular"/>
        <a:cs typeface="Source Sans Pro Regular"/>
        <a:sym typeface="Source Sans Pro Regular"/>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Bitter"/>
          <a:ea typeface="Bitter"/>
          <a:cs typeface="Bitter"/>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Bitter"/>
          <a:ea typeface="Bitter"/>
          <a:cs typeface="Bitter"/>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Bitter"/>
          <a:ea typeface="Bitter"/>
          <a:cs typeface="Bitter"/>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Bitter"/>
          <a:ea typeface="Bitter"/>
          <a:cs typeface="Bitter"/>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Bitter"/>
          <a:ea typeface="Bitter"/>
          <a:cs typeface="Bitter"/>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off">
        <a:font>
          <a:latin typeface="Bitter"/>
          <a:ea typeface="Bitter"/>
          <a:cs typeface="Bitter"/>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Bitter"/>
          <a:ea typeface="Bitter"/>
          <a:cs typeface="Bitter"/>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n" i="off">
        <a:font>
          <a:latin typeface="Bitter"/>
          <a:ea typeface="Bitter"/>
          <a:cs typeface="Bitter"/>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Bitter"/>
          <a:ea typeface="Bitter"/>
          <a:cs typeface="Bitter"/>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n" i="off">
        <a:font>
          <a:latin typeface="Bitter"/>
          <a:ea typeface="Bitter"/>
          <a:cs typeface="Bitter"/>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n" i="off">
        <a:font>
          <a:latin typeface="Bitter"/>
          <a:ea typeface="Bitter"/>
          <a:cs typeface="Bitter"/>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n" i="off">
        <a:font>
          <a:latin typeface="Bitter"/>
          <a:ea typeface="Bitter"/>
          <a:cs typeface="Bitter"/>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Bitter"/>
          <a:ea typeface="Bitter"/>
          <a:cs typeface="Bitter"/>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off">
        <a:font>
          <a:latin typeface="Bitter"/>
          <a:ea typeface="Bitter"/>
          <a:cs typeface="Bitter"/>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Bitter"/>
          <a:ea typeface="Bitter"/>
          <a:cs typeface="Bitter"/>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Bitter"/>
          <a:ea typeface="Bitter"/>
          <a:cs typeface="Bitter"/>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Bitter"/>
          <a:ea typeface="Bitter"/>
          <a:cs typeface="Bitter"/>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off">
        <a:font>
          <a:latin typeface="Bitter"/>
          <a:ea typeface="Bitter"/>
          <a:cs typeface="Bitter"/>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Bitter"/>
          <a:ea typeface="Bitter"/>
          <a:cs typeface="Bitter"/>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Bitter"/>
          <a:ea typeface="Bitter"/>
          <a:cs typeface="Bitter"/>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Bitter"/>
          <a:ea typeface="Bitter"/>
          <a:cs typeface="Bitter"/>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Bitter"/>
          <a:ea typeface="Bitter"/>
          <a:cs typeface="Bitter"/>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Bitter"/>
          <a:ea typeface="Bitter"/>
          <a:cs typeface="Bitter"/>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Bitter"/>
          <a:ea typeface="Bitter"/>
          <a:cs typeface="Bitter"/>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71" name="Shape 71"/>
          <p:cNvSpPr/>
          <p:nvPr>
            <p:ph type="sldImg"/>
          </p:nvPr>
        </p:nvSpPr>
        <p:spPr>
          <a:xfrm>
            <a:off x="1143000" y="685800"/>
            <a:ext cx="4572000" cy="3429000"/>
          </a:xfrm>
          <a:prstGeom prst="rect">
            <a:avLst/>
          </a:prstGeom>
        </p:spPr>
        <p:txBody>
          <a:bodyPr/>
          <a:lstStyle/>
          <a:p>
            <a:pPr/>
          </a:p>
        </p:txBody>
      </p:sp>
      <p:sp>
        <p:nvSpPr>
          <p:cNvPr id="72" name="Shape 7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Bitter"/>
        <a:ea typeface="Bitter"/>
        <a:cs typeface="Bitter"/>
        <a:sym typeface="Bitter"/>
      </a:defRPr>
    </a:lvl1pPr>
    <a:lvl2pPr indent="228600" defTabSz="457200" latinLnBrk="0">
      <a:lnSpc>
        <a:spcPct val="117999"/>
      </a:lnSpc>
      <a:defRPr sz="2200">
        <a:latin typeface="Bitter"/>
        <a:ea typeface="Bitter"/>
        <a:cs typeface="Bitter"/>
        <a:sym typeface="Bitter"/>
      </a:defRPr>
    </a:lvl2pPr>
    <a:lvl3pPr indent="457200" defTabSz="457200" latinLnBrk="0">
      <a:lnSpc>
        <a:spcPct val="117999"/>
      </a:lnSpc>
      <a:defRPr sz="2200">
        <a:latin typeface="Bitter"/>
        <a:ea typeface="Bitter"/>
        <a:cs typeface="Bitter"/>
        <a:sym typeface="Bitter"/>
      </a:defRPr>
    </a:lvl3pPr>
    <a:lvl4pPr indent="685800" defTabSz="457200" latinLnBrk="0">
      <a:lnSpc>
        <a:spcPct val="117999"/>
      </a:lnSpc>
      <a:defRPr sz="2200">
        <a:latin typeface="Bitter"/>
        <a:ea typeface="Bitter"/>
        <a:cs typeface="Bitter"/>
        <a:sym typeface="Bitter"/>
      </a:defRPr>
    </a:lvl4pPr>
    <a:lvl5pPr indent="914400" defTabSz="457200" latinLnBrk="0">
      <a:lnSpc>
        <a:spcPct val="117999"/>
      </a:lnSpc>
      <a:defRPr sz="2200">
        <a:latin typeface="Bitter"/>
        <a:ea typeface="Bitter"/>
        <a:cs typeface="Bitter"/>
        <a:sym typeface="Bitter"/>
      </a:defRPr>
    </a:lvl5pPr>
    <a:lvl6pPr indent="1143000" defTabSz="457200" latinLnBrk="0">
      <a:lnSpc>
        <a:spcPct val="117999"/>
      </a:lnSpc>
      <a:defRPr sz="2200">
        <a:latin typeface="Bitter"/>
        <a:ea typeface="Bitter"/>
        <a:cs typeface="Bitter"/>
        <a:sym typeface="Bitter"/>
      </a:defRPr>
    </a:lvl6pPr>
    <a:lvl7pPr indent="1371600" defTabSz="457200" latinLnBrk="0">
      <a:lnSpc>
        <a:spcPct val="117999"/>
      </a:lnSpc>
      <a:defRPr sz="2200">
        <a:latin typeface="Bitter"/>
        <a:ea typeface="Bitter"/>
        <a:cs typeface="Bitter"/>
        <a:sym typeface="Bitter"/>
      </a:defRPr>
    </a:lvl7pPr>
    <a:lvl8pPr indent="1600200" defTabSz="457200" latinLnBrk="0">
      <a:lnSpc>
        <a:spcPct val="117999"/>
      </a:lnSpc>
      <a:defRPr sz="2200">
        <a:latin typeface="Bitter"/>
        <a:ea typeface="Bitter"/>
        <a:cs typeface="Bitter"/>
        <a:sym typeface="Bitter"/>
      </a:defRPr>
    </a:lvl8pPr>
    <a:lvl9pPr indent="1828800" defTabSz="457200" latinLnBrk="0">
      <a:lnSpc>
        <a:spcPct val="117999"/>
      </a:lnSpc>
      <a:defRPr sz="2200">
        <a:latin typeface="Bitter"/>
        <a:ea typeface="Bitter"/>
        <a:cs typeface="Bitter"/>
        <a:sym typeface="Bitter"/>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 Center">
    <p:spTree>
      <p:nvGrpSpPr>
        <p:cNvPr id="1" name=""/>
        <p:cNvGrpSpPr/>
        <p:nvPr/>
      </p:nvGrpSpPr>
      <p:grpSpPr>
        <a:xfrm>
          <a:off x="0" y="0"/>
          <a:ext cx="0" cy="0"/>
          <a:chOff x="0" y="0"/>
          <a:chExt cx="0" cy="0"/>
        </a:xfrm>
      </p:grpSpPr>
      <p:sp>
        <p:nvSpPr>
          <p:cNvPr id="12" name="Title Text"/>
          <p:cNvSpPr txBox="1"/>
          <p:nvPr>
            <p:ph type="title"/>
          </p:nvPr>
        </p:nvSpPr>
        <p:spPr>
          <a:xfrm>
            <a:off x="1270000" y="3225800"/>
            <a:ext cx="10464800" cy="3302000"/>
          </a:xfrm>
          <a:prstGeom prst="rect">
            <a:avLst/>
          </a:prstGeom>
        </p:spPr>
        <p:txBody>
          <a:bodyPr/>
          <a:lstStyle/>
          <a:p>
            <a:pPr/>
            <a:r>
              <a:t>Title Text</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20" name="Image"/>
          <p:cNvSpPr/>
          <p:nvPr>
            <p:ph type="pic" idx="13"/>
          </p:nvPr>
        </p:nvSpPr>
        <p:spPr>
          <a:xfrm>
            <a:off x="2263775" y="613833"/>
            <a:ext cx="12401550" cy="8267701"/>
          </a:xfrm>
          <a:prstGeom prst="rect">
            <a:avLst/>
          </a:prstGeom>
        </p:spPr>
        <p:txBody>
          <a:bodyPr lIns="91439" tIns="45719" rIns="91439" bIns="45719" anchor="t">
            <a:noAutofit/>
          </a:bodyPr>
          <a:lstStyle/>
          <a:p>
            <a:pPr/>
          </a:p>
        </p:txBody>
      </p:sp>
      <p:sp>
        <p:nvSpPr>
          <p:cNvPr id="21" name="Title Text"/>
          <p:cNvSpPr txBox="1"/>
          <p:nvPr>
            <p:ph type="title"/>
          </p:nvPr>
        </p:nvSpPr>
        <p:spPr>
          <a:xfrm>
            <a:off x="952500" y="635000"/>
            <a:ext cx="5334000" cy="3987800"/>
          </a:xfrm>
          <a:prstGeom prst="rect">
            <a:avLst/>
          </a:prstGeom>
        </p:spPr>
        <p:txBody>
          <a:bodyPr anchor="b"/>
          <a:lstStyle>
            <a:lvl1pPr>
              <a:defRPr b="0" sz="6000">
                <a:latin typeface="+mn-lt"/>
                <a:ea typeface="+mn-ea"/>
                <a:cs typeface="+mn-cs"/>
                <a:sym typeface="Roboto Medium"/>
              </a:defRPr>
            </a:lvl1pPr>
          </a:lstStyle>
          <a:p>
            <a:pPr/>
            <a:r>
              <a:t>Title Text</a:t>
            </a:r>
          </a:p>
        </p:txBody>
      </p:sp>
      <p:sp>
        <p:nvSpPr>
          <p:cNvPr id="22" name="Body Level One…"/>
          <p:cNvSpPr txBox="1"/>
          <p:nvPr>
            <p:ph type="body" sz="quarter" idx="1"/>
          </p:nvPr>
        </p:nvSpPr>
        <p:spPr>
          <a:xfrm>
            <a:off x="952500" y="4724400"/>
            <a:ext cx="5334000" cy="4114800"/>
          </a:xfrm>
          <a:prstGeom prst="rect">
            <a:avLst/>
          </a:prstGeom>
        </p:spPr>
        <p:txBody>
          <a:bodyPr anchor="t"/>
          <a:lstStyle>
            <a:lvl1pPr marL="0" indent="0" algn="ctr">
              <a:spcBef>
                <a:spcPts val="0"/>
              </a:spcBef>
              <a:buSzTx/>
              <a:buNone/>
              <a:defRPr sz="3500">
                <a:solidFill>
                  <a:srgbClr val="000000"/>
                </a:solidFill>
              </a:defRPr>
            </a:lvl1pPr>
            <a:lvl2pPr marL="0" indent="0" algn="ctr">
              <a:spcBef>
                <a:spcPts val="0"/>
              </a:spcBef>
              <a:buSzTx/>
              <a:buNone/>
              <a:defRPr sz="3500">
                <a:solidFill>
                  <a:srgbClr val="000000"/>
                </a:solidFill>
              </a:defRPr>
            </a:lvl2pPr>
            <a:lvl3pPr marL="0" indent="0" algn="ctr">
              <a:spcBef>
                <a:spcPts val="0"/>
              </a:spcBef>
              <a:buSzTx/>
              <a:buNone/>
              <a:defRPr sz="3500">
                <a:solidFill>
                  <a:srgbClr val="000000"/>
                </a:solidFill>
              </a:defRPr>
            </a:lvl3pPr>
            <a:lvl4pPr marL="0" indent="0" algn="ctr">
              <a:spcBef>
                <a:spcPts val="0"/>
              </a:spcBef>
              <a:buSzTx/>
              <a:buNone/>
              <a:defRPr sz="3500">
                <a:solidFill>
                  <a:srgbClr val="000000"/>
                </a:solidFill>
              </a:defRPr>
            </a:lvl4pPr>
            <a:lvl5pPr marL="0" indent="0" algn="ctr">
              <a:spcBef>
                <a:spcPts val="0"/>
              </a:spcBef>
              <a:buSzTx/>
              <a:buNone/>
              <a:defRPr sz="3500">
                <a:solidFill>
                  <a:srgbClr val="000000"/>
                </a:solidFill>
              </a:defRPr>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30" name="Title Text"/>
          <p:cNvSpPr txBox="1"/>
          <p:nvPr>
            <p:ph type="title"/>
          </p:nvPr>
        </p:nvSpPr>
        <p:spPr>
          <a:prstGeom prst="rect">
            <a:avLst/>
          </a:prstGeom>
        </p:spPr>
        <p:txBody>
          <a:bodyPr/>
          <a:lstStyle/>
          <a:p>
            <a:pPr/>
            <a:r>
              <a:t>Title Text</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38" name="Title Text"/>
          <p:cNvSpPr txBox="1"/>
          <p:nvPr>
            <p:ph type="title"/>
          </p:nvPr>
        </p:nvSpPr>
        <p:spPr>
          <a:prstGeom prst="rect">
            <a:avLst/>
          </a:prstGeom>
        </p:spPr>
        <p:txBody>
          <a:bodyPr/>
          <a:lstStyle/>
          <a:p>
            <a:pPr/>
            <a:r>
              <a:t>Title Text</a:t>
            </a:r>
          </a:p>
        </p:txBody>
      </p:sp>
      <p:sp>
        <p:nvSpPr>
          <p:cNvPr id="39" name="Body Level One…"/>
          <p:cNvSpPr txBox="1"/>
          <p:nvPr>
            <p:ph type="body" idx="1"/>
          </p:nvPr>
        </p:nvSpPr>
        <p:spPr>
          <a:xfrm>
            <a:off x="952500" y="2590800"/>
            <a:ext cx="11099800" cy="5462687"/>
          </a:xfrm>
          <a:prstGeom prst="rect">
            <a:avLst/>
          </a:prstGeom>
        </p:spPr>
        <p:txBody>
          <a:bodyPr/>
          <a:lstStyle>
            <a:lvl1pPr marL="444500" indent="-444500"/>
            <a:lvl2pPr marL="889000" indent="-444500"/>
            <a:lvl3pPr marL="1333500" indent="-444500"/>
            <a:lvl4pPr marL="1778000" indent="-444500"/>
            <a:lvl5pPr marL="2222500" indent="-444500"/>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47" name="Image"/>
          <p:cNvSpPr/>
          <p:nvPr>
            <p:ph type="pic" idx="13"/>
          </p:nvPr>
        </p:nvSpPr>
        <p:spPr>
          <a:xfrm>
            <a:off x="4086225" y="2586566"/>
            <a:ext cx="9429750" cy="6286501"/>
          </a:xfrm>
          <a:prstGeom prst="rect">
            <a:avLst/>
          </a:prstGeom>
        </p:spPr>
        <p:txBody>
          <a:bodyPr lIns="91439" tIns="45719" rIns="91439" bIns="45719" anchor="t">
            <a:noAutofit/>
          </a:bodyPr>
          <a:lstStyle/>
          <a:p>
            <a:pPr/>
          </a:p>
        </p:txBody>
      </p:sp>
      <p:sp>
        <p:nvSpPr>
          <p:cNvPr id="48" name="Title Text"/>
          <p:cNvSpPr txBox="1"/>
          <p:nvPr>
            <p:ph type="title"/>
          </p:nvPr>
        </p:nvSpPr>
        <p:spPr>
          <a:prstGeom prst="rect">
            <a:avLst/>
          </a:prstGeom>
        </p:spPr>
        <p:txBody>
          <a:bodyPr/>
          <a:lstStyle/>
          <a:p>
            <a:pPr/>
            <a:r>
              <a:t>Title Text</a:t>
            </a:r>
          </a:p>
        </p:txBody>
      </p:sp>
      <p:sp>
        <p:nvSpPr>
          <p:cNvPr id="49" name="Body Level One…"/>
          <p:cNvSpPr txBox="1"/>
          <p:nvPr>
            <p:ph type="body" sz="half" idx="1"/>
          </p:nvPr>
        </p:nvSpPr>
        <p:spPr>
          <a:xfrm>
            <a:off x="952500" y="2590800"/>
            <a:ext cx="5334000" cy="6286500"/>
          </a:xfrm>
          <a:prstGeom prst="rect">
            <a:avLst/>
          </a:prstGeom>
        </p:spPr>
        <p:txBody>
          <a:bodyPr/>
          <a:lstStyle>
            <a:lvl1pPr marL="342900" indent="-342900">
              <a:spcBef>
                <a:spcPts val="2500"/>
              </a:spcBef>
              <a:defRPr sz="2700">
                <a:solidFill>
                  <a:srgbClr val="16153F"/>
                </a:solidFill>
              </a:defRPr>
            </a:lvl1pPr>
            <a:lvl2pPr marL="685800" indent="-342900">
              <a:spcBef>
                <a:spcPts val="2500"/>
              </a:spcBef>
              <a:defRPr sz="2700">
                <a:solidFill>
                  <a:srgbClr val="16153F"/>
                </a:solidFill>
              </a:defRPr>
            </a:lvl2pPr>
            <a:lvl3pPr marL="1028700" indent="-342900">
              <a:spcBef>
                <a:spcPts val="2500"/>
              </a:spcBef>
              <a:defRPr sz="2700">
                <a:solidFill>
                  <a:srgbClr val="16153F"/>
                </a:solidFill>
              </a:defRPr>
            </a:lvl3pPr>
            <a:lvl4pPr marL="1371600" indent="-342900">
              <a:spcBef>
                <a:spcPts val="2500"/>
              </a:spcBef>
              <a:defRPr sz="2700">
                <a:solidFill>
                  <a:srgbClr val="16153F"/>
                </a:solidFill>
              </a:defRPr>
            </a:lvl4pPr>
            <a:lvl5pPr marL="1714500" indent="-342900">
              <a:spcBef>
                <a:spcPts val="2500"/>
              </a:spcBef>
              <a:defRPr sz="2700">
                <a:solidFill>
                  <a:srgbClr val="16153F"/>
                </a:solidFill>
              </a:defRPr>
            </a:lvl5pPr>
          </a:lstStyle>
          <a:p>
            <a:pPr/>
            <a:r>
              <a:t>Body Level One</a:t>
            </a:r>
          </a:p>
          <a:p>
            <a:pPr lvl="1"/>
            <a:r>
              <a:t>Body Level Two</a:t>
            </a:r>
          </a:p>
          <a:p>
            <a:pPr lvl="2"/>
            <a:r>
              <a:t>Body Level Three</a:t>
            </a:r>
          </a:p>
          <a:p>
            <a:pPr lvl="3"/>
            <a:r>
              <a:t>Body Level Four</a:t>
            </a:r>
          </a:p>
          <a:p>
            <a:pPr lvl="4"/>
            <a:r>
              <a:t>Body Level Five</a:t>
            </a:r>
          </a:p>
        </p:txBody>
      </p:sp>
      <p:sp>
        <p:nvSpPr>
          <p:cNvPr id="5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5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 Top">
    <p:bg>
      <p:bgPr>
        <a:solidFill>
          <a:srgbClr val="FFFFFF"/>
        </a:solidFill>
      </p:bgPr>
    </p:bg>
    <p:spTree>
      <p:nvGrpSpPr>
        <p:cNvPr id="1" name=""/>
        <p:cNvGrpSpPr/>
        <p:nvPr/>
      </p:nvGrpSpPr>
      <p:grpSpPr>
        <a:xfrm>
          <a:off x="0" y="0"/>
          <a:ext cx="0" cy="0"/>
          <a:chOff x="0" y="0"/>
          <a:chExt cx="0" cy="0"/>
        </a:xfrm>
      </p:grpSpPr>
      <p:sp>
        <p:nvSpPr>
          <p:cNvPr id="64" name="Title Text"/>
          <p:cNvSpPr txBox="1"/>
          <p:nvPr>
            <p:ph type="title"/>
          </p:nvPr>
        </p:nvSpPr>
        <p:spPr>
          <a:xfrm>
            <a:off x="900853" y="1408853"/>
            <a:ext cx="11203094" cy="1219201"/>
          </a:xfrm>
          <a:prstGeom prst="rect">
            <a:avLst/>
          </a:prstGeom>
          <a:ln w="3175"/>
        </p:spPr>
        <p:txBody>
          <a:bodyPr lIns="27093" tIns="27093" rIns="27093" bIns="27093"/>
          <a:lstStyle/>
          <a:p>
            <a:pPr/>
            <a:r>
              <a:t>Title Text</a:t>
            </a:r>
          </a:p>
        </p:txBody>
      </p:sp>
      <p:sp>
        <p:nvSpPr>
          <p:cNvPr id="65" name="Slide Number"/>
          <p:cNvSpPr txBox="1"/>
          <p:nvPr>
            <p:ph type="sldNum" sz="quarter" idx="2"/>
          </p:nvPr>
        </p:nvSpPr>
        <p:spPr>
          <a:xfrm>
            <a:off x="6352590" y="8195733"/>
            <a:ext cx="292846" cy="277098"/>
          </a:xfrm>
          <a:prstGeom prst="rect">
            <a:avLst/>
          </a:prstGeom>
          <a:ln w="3175"/>
        </p:spPr>
        <p:txBody>
          <a:bodyPr lIns="27093" tIns="27093" rIns="27093" bIns="27093"/>
          <a:lstStyle>
            <a:lvl1pPr defTabSz="587022">
              <a:defRPr>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6F7FA"/>
        </a:solidFill>
      </p:bgPr>
    </p:bg>
    <p:spTree>
      <p:nvGrpSpPr>
        <p:cNvPr id="1" name=""/>
        <p:cNvGrpSpPr/>
        <p:nvPr/>
      </p:nvGrpSpPr>
      <p:grpSpPr>
        <a:xfrm>
          <a:off x="0" y="0"/>
          <a:ext cx="0" cy="0"/>
          <a:chOff x="0" y="0"/>
          <a:chExt cx="0" cy="0"/>
        </a:xfrm>
      </p:grpSpPr>
      <p:sp>
        <p:nvSpPr>
          <p:cNvPr id="2" name="Title Text"/>
          <p:cNvSpPr txBox="1"/>
          <p:nvPr>
            <p:ph type="title"/>
          </p:nvPr>
        </p:nvSpPr>
        <p:spPr>
          <a:xfrm>
            <a:off x="952500" y="2540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pic>
        <p:nvPicPr>
          <p:cNvPr id="3" name="mgs-logo.pdf" descr="mgs-logo.pdf"/>
          <p:cNvPicPr>
            <a:picLocks noChangeAspect="1"/>
          </p:cNvPicPr>
          <p:nvPr/>
        </p:nvPicPr>
        <p:blipFill>
          <a:blip r:embed="rId2">
            <a:extLst/>
          </a:blip>
          <a:stretch>
            <a:fillRect/>
          </a:stretch>
        </p:blipFill>
        <p:spPr>
          <a:xfrm>
            <a:off x="374573" y="9029045"/>
            <a:ext cx="2019377" cy="511848"/>
          </a:xfrm>
          <a:prstGeom prst="rect">
            <a:avLst/>
          </a:prstGeom>
          <a:ln w="12700">
            <a:miter lim="400000"/>
          </a:ln>
        </p:spPr>
      </p:pic>
      <p:sp>
        <p:nvSpPr>
          <p:cNvPr id="4" name="Body Level One…"/>
          <p:cNvSpPr txBox="1"/>
          <p:nvPr>
            <p:ph type="body" idx="1"/>
          </p:nvPr>
        </p:nvSpPr>
        <p:spPr>
          <a:xfrm>
            <a:off x="952500" y="25908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5" name="Slide Number"/>
          <p:cNvSpPr txBox="1"/>
          <p:nvPr>
            <p:ph type="sldNum" sz="quarter" idx="2"/>
          </p:nvPr>
        </p:nvSpPr>
        <p:spPr>
          <a:xfrm>
            <a:off x="6324312" y="9296400"/>
            <a:ext cx="349403" cy="355600"/>
          </a:xfrm>
          <a:prstGeom prst="rect">
            <a:avLst/>
          </a:prstGeom>
          <a:ln w="12700">
            <a:miter lim="400000"/>
          </a:ln>
        </p:spPr>
        <p:txBody>
          <a:bodyPr wrap="none" lIns="50800" tIns="50800" rIns="50800" bIns="50800">
            <a:spAutoFit/>
          </a:bodyPr>
          <a:lstStyle>
            <a:lvl1pPr>
              <a:defRPr sz="1600">
                <a:latin typeface="Bitter"/>
                <a:ea typeface="Bitter"/>
                <a:cs typeface="Bitter"/>
                <a:sym typeface="Bitter"/>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1" baseline="0" cap="none" i="0" spc="0" strike="noStrike" sz="8000" u="none">
          <a:solidFill>
            <a:srgbClr val="191847"/>
          </a:solidFill>
          <a:uFillTx/>
          <a:latin typeface="+mj-lt"/>
          <a:ea typeface="+mj-ea"/>
          <a:cs typeface="+mj-cs"/>
          <a:sym typeface="Roboto"/>
        </a:defRPr>
      </a:lvl1pPr>
      <a:lvl2pPr marL="0" marR="0" indent="0" algn="ctr" defTabSz="584200" rtl="0" latinLnBrk="0">
        <a:lnSpc>
          <a:spcPct val="100000"/>
        </a:lnSpc>
        <a:spcBef>
          <a:spcPts val="0"/>
        </a:spcBef>
        <a:spcAft>
          <a:spcPts val="0"/>
        </a:spcAft>
        <a:buClrTx/>
        <a:buSzTx/>
        <a:buFontTx/>
        <a:buNone/>
        <a:tabLst/>
        <a:defRPr b="1" baseline="0" cap="none" i="0" spc="0" strike="noStrike" sz="8000" u="none">
          <a:solidFill>
            <a:srgbClr val="191847"/>
          </a:solidFill>
          <a:uFillTx/>
          <a:latin typeface="+mj-lt"/>
          <a:ea typeface="+mj-ea"/>
          <a:cs typeface="+mj-cs"/>
          <a:sym typeface="Roboto"/>
        </a:defRPr>
      </a:lvl2pPr>
      <a:lvl3pPr marL="0" marR="0" indent="0" algn="ctr" defTabSz="584200" rtl="0" latinLnBrk="0">
        <a:lnSpc>
          <a:spcPct val="100000"/>
        </a:lnSpc>
        <a:spcBef>
          <a:spcPts val="0"/>
        </a:spcBef>
        <a:spcAft>
          <a:spcPts val="0"/>
        </a:spcAft>
        <a:buClrTx/>
        <a:buSzTx/>
        <a:buFontTx/>
        <a:buNone/>
        <a:tabLst/>
        <a:defRPr b="1" baseline="0" cap="none" i="0" spc="0" strike="noStrike" sz="8000" u="none">
          <a:solidFill>
            <a:srgbClr val="191847"/>
          </a:solidFill>
          <a:uFillTx/>
          <a:latin typeface="+mj-lt"/>
          <a:ea typeface="+mj-ea"/>
          <a:cs typeface="+mj-cs"/>
          <a:sym typeface="Roboto"/>
        </a:defRPr>
      </a:lvl3pPr>
      <a:lvl4pPr marL="0" marR="0" indent="0" algn="ctr" defTabSz="584200" rtl="0" latinLnBrk="0">
        <a:lnSpc>
          <a:spcPct val="100000"/>
        </a:lnSpc>
        <a:spcBef>
          <a:spcPts val="0"/>
        </a:spcBef>
        <a:spcAft>
          <a:spcPts val="0"/>
        </a:spcAft>
        <a:buClrTx/>
        <a:buSzTx/>
        <a:buFontTx/>
        <a:buNone/>
        <a:tabLst/>
        <a:defRPr b="1" baseline="0" cap="none" i="0" spc="0" strike="noStrike" sz="8000" u="none">
          <a:solidFill>
            <a:srgbClr val="191847"/>
          </a:solidFill>
          <a:uFillTx/>
          <a:latin typeface="+mj-lt"/>
          <a:ea typeface="+mj-ea"/>
          <a:cs typeface="+mj-cs"/>
          <a:sym typeface="Roboto"/>
        </a:defRPr>
      </a:lvl4pPr>
      <a:lvl5pPr marL="0" marR="0" indent="0" algn="ctr" defTabSz="584200" rtl="0" latinLnBrk="0">
        <a:lnSpc>
          <a:spcPct val="100000"/>
        </a:lnSpc>
        <a:spcBef>
          <a:spcPts val="0"/>
        </a:spcBef>
        <a:spcAft>
          <a:spcPts val="0"/>
        </a:spcAft>
        <a:buClrTx/>
        <a:buSzTx/>
        <a:buFontTx/>
        <a:buNone/>
        <a:tabLst/>
        <a:defRPr b="1" baseline="0" cap="none" i="0" spc="0" strike="noStrike" sz="8000" u="none">
          <a:solidFill>
            <a:srgbClr val="191847"/>
          </a:solidFill>
          <a:uFillTx/>
          <a:latin typeface="+mj-lt"/>
          <a:ea typeface="+mj-ea"/>
          <a:cs typeface="+mj-cs"/>
          <a:sym typeface="Roboto"/>
        </a:defRPr>
      </a:lvl5pPr>
      <a:lvl6pPr marL="0" marR="0" indent="0" algn="ctr" defTabSz="584200" rtl="0" latinLnBrk="0">
        <a:lnSpc>
          <a:spcPct val="100000"/>
        </a:lnSpc>
        <a:spcBef>
          <a:spcPts val="0"/>
        </a:spcBef>
        <a:spcAft>
          <a:spcPts val="0"/>
        </a:spcAft>
        <a:buClrTx/>
        <a:buSzTx/>
        <a:buFontTx/>
        <a:buNone/>
        <a:tabLst/>
        <a:defRPr b="1" baseline="0" cap="none" i="0" spc="0" strike="noStrike" sz="8000" u="none">
          <a:solidFill>
            <a:srgbClr val="191847"/>
          </a:solidFill>
          <a:uFillTx/>
          <a:latin typeface="+mj-lt"/>
          <a:ea typeface="+mj-ea"/>
          <a:cs typeface="+mj-cs"/>
          <a:sym typeface="Roboto"/>
        </a:defRPr>
      </a:lvl6pPr>
      <a:lvl7pPr marL="0" marR="0" indent="0" algn="ctr" defTabSz="584200" rtl="0" latinLnBrk="0">
        <a:lnSpc>
          <a:spcPct val="100000"/>
        </a:lnSpc>
        <a:spcBef>
          <a:spcPts val="0"/>
        </a:spcBef>
        <a:spcAft>
          <a:spcPts val="0"/>
        </a:spcAft>
        <a:buClrTx/>
        <a:buSzTx/>
        <a:buFontTx/>
        <a:buNone/>
        <a:tabLst/>
        <a:defRPr b="1" baseline="0" cap="none" i="0" spc="0" strike="noStrike" sz="8000" u="none">
          <a:solidFill>
            <a:srgbClr val="191847"/>
          </a:solidFill>
          <a:uFillTx/>
          <a:latin typeface="+mj-lt"/>
          <a:ea typeface="+mj-ea"/>
          <a:cs typeface="+mj-cs"/>
          <a:sym typeface="Roboto"/>
        </a:defRPr>
      </a:lvl7pPr>
      <a:lvl8pPr marL="0" marR="0" indent="0" algn="ctr" defTabSz="584200" rtl="0" latinLnBrk="0">
        <a:lnSpc>
          <a:spcPct val="100000"/>
        </a:lnSpc>
        <a:spcBef>
          <a:spcPts val="0"/>
        </a:spcBef>
        <a:spcAft>
          <a:spcPts val="0"/>
        </a:spcAft>
        <a:buClrTx/>
        <a:buSzTx/>
        <a:buFontTx/>
        <a:buNone/>
        <a:tabLst/>
        <a:defRPr b="1" baseline="0" cap="none" i="0" spc="0" strike="noStrike" sz="8000" u="none">
          <a:solidFill>
            <a:srgbClr val="191847"/>
          </a:solidFill>
          <a:uFillTx/>
          <a:latin typeface="+mj-lt"/>
          <a:ea typeface="+mj-ea"/>
          <a:cs typeface="+mj-cs"/>
          <a:sym typeface="Roboto"/>
        </a:defRPr>
      </a:lvl8pPr>
      <a:lvl9pPr marL="0" marR="0" indent="0" algn="ctr" defTabSz="584200" rtl="0" latinLnBrk="0">
        <a:lnSpc>
          <a:spcPct val="100000"/>
        </a:lnSpc>
        <a:spcBef>
          <a:spcPts val="0"/>
        </a:spcBef>
        <a:spcAft>
          <a:spcPts val="0"/>
        </a:spcAft>
        <a:buClrTx/>
        <a:buSzTx/>
        <a:buFontTx/>
        <a:buNone/>
        <a:tabLst/>
        <a:defRPr b="1" baseline="0" cap="none" i="0" spc="0" strike="noStrike" sz="8000" u="none">
          <a:solidFill>
            <a:srgbClr val="191847"/>
          </a:solidFill>
          <a:uFillTx/>
          <a:latin typeface="+mj-lt"/>
          <a:ea typeface="+mj-ea"/>
          <a:cs typeface="+mj-cs"/>
          <a:sym typeface="Roboto"/>
        </a:defRPr>
      </a:lvl9pPr>
    </p:titleStyle>
    <p:bodyStyle>
      <a:lvl1pPr marL="430609" marR="0" indent="-430609" algn="l" defTabSz="584200" rtl="0" latinLnBrk="0">
        <a:lnSpc>
          <a:spcPct val="100000"/>
        </a:lnSpc>
        <a:spcBef>
          <a:spcPts val="4200"/>
        </a:spcBef>
        <a:spcAft>
          <a:spcPts val="0"/>
        </a:spcAft>
        <a:buClrTx/>
        <a:buSzPct val="145000"/>
        <a:buFontTx/>
        <a:buChar char="•"/>
        <a:tabLst/>
        <a:defRPr b="0" baseline="0" cap="none" i="0" spc="0" strike="noStrike" sz="3100" u="none">
          <a:solidFill>
            <a:srgbClr val="191847"/>
          </a:solidFill>
          <a:uFillTx/>
          <a:latin typeface="+mj-lt"/>
          <a:ea typeface="+mj-ea"/>
          <a:cs typeface="+mj-cs"/>
          <a:sym typeface="Roboto"/>
        </a:defRPr>
      </a:lvl1pPr>
      <a:lvl2pPr marL="875109" marR="0" indent="-430609" algn="l" defTabSz="584200" rtl="0" latinLnBrk="0">
        <a:lnSpc>
          <a:spcPct val="100000"/>
        </a:lnSpc>
        <a:spcBef>
          <a:spcPts val="4200"/>
        </a:spcBef>
        <a:spcAft>
          <a:spcPts val="0"/>
        </a:spcAft>
        <a:buClrTx/>
        <a:buSzPct val="145000"/>
        <a:buFontTx/>
        <a:buChar char="•"/>
        <a:tabLst/>
        <a:defRPr b="0" baseline="0" cap="none" i="0" spc="0" strike="noStrike" sz="3100" u="none">
          <a:solidFill>
            <a:srgbClr val="191847"/>
          </a:solidFill>
          <a:uFillTx/>
          <a:latin typeface="+mj-lt"/>
          <a:ea typeface="+mj-ea"/>
          <a:cs typeface="+mj-cs"/>
          <a:sym typeface="Roboto"/>
        </a:defRPr>
      </a:lvl2pPr>
      <a:lvl3pPr marL="1319609" marR="0" indent="-430609" algn="l" defTabSz="584200" rtl="0" latinLnBrk="0">
        <a:lnSpc>
          <a:spcPct val="100000"/>
        </a:lnSpc>
        <a:spcBef>
          <a:spcPts val="4200"/>
        </a:spcBef>
        <a:spcAft>
          <a:spcPts val="0"/>
        </a:spcAft>
        <a:buClrTx/>
        <a:buSzPct val="145000"/>
        <a:buFontTx/>
        <a:buChar char="•"/>
        <a:tabLst/>
        <a:defRPr b="0" baseline="0" cap="none" i="0" spc="0" strike="noStrike" sz="3100" u="none">
          <a:solidFill>
            <a:srgbClr val="191847"/>
          </a:solidFill>
          <a:uFillTx/>
          <a:latin typeface="+mj-lt"/>
          <a:ea typeface="+mj-ea"/>
          <a:cs typeface="+mj-cs"/>
          <a:sym typeface="Roboto"/>
        </a:defRPr>
      </a:lvl3pPr>
      <a:lvl4pPr marL="1764109" marR="0" indent="-430609" algn="l" defTabSz="584200" rtl="0" latinLnBrk="0">
        <a:lnSpc>
          <a:spcPct val="100000"/>
        </a:lnSpc>
        <a:spcBef>
          <a:spcPts val="4200"/>
        </a:spcBef>
        <a:spcAft>
          <a:spcPts val="0"/>
        </a:spcAft>
        <a:buClrTx/>
        <a:buSzPct val="145000"/>
        <a:buFontTx/>
        <a:buChar char="•"/>
        <a:tabLst/>
        <a:defRPr b="0" baseline="0" cap="none" i="0" spc="0" strike="noStrike" sz="3100" u="none">
          <a:solidFill>
            <a:srgbClr val="191847"/>
          </a:solidFill>
          <a:uFillTx/>
          <a:latin typeface="+mj-lt"/>
          <a:ea typeface="+mj-ea"/>
          <a:cs typeface="+mj-cs"/>
          <a:sym typeface="Roboto"/>
        </a:defRPr>
      </a:lvl4pPr>
      <a:lvl5pPr marL="2208609" marR="0" indent="-430609" algn="l" defTabSz="584200" rtl="0" latinLnBrk="0">
        <a:lnSpc>
          <a:spcPct val="100000"/>
        </a:lnSpc>
        <a:spcBef>
          <a:spcPts val="4200"/>
        </a:spcBef>
        <a:spcAft>
          <a:spcPts val="0"/>
        </a:spcAft>
        <a:buClrTx/>
        <a:buSzPct val="145000"/>
        <a:buFontTx/>
        <a:buChar char="•"/>
        <a:tabLst/>
        <a:defRPr b="0" baseline="0" cap="none" i="0" spc="0" strike="noStrike" sz="3100" u="none">
          <a:solidFill>
            <a:srgbClr val="191847"/>
          </a:solidFill>
          <a:uFillTx/>
          <a:latin typeface="+mj-lt"/>
          <a:ea typeface="+mj-ea"/>
          <a:cs typeface="+mj-cs"/>
          <a:sym typeface="Roboto"/>
        </a:defRPr>
      </a:lvl5pPr>
      <a:lvl6pPr marL="2653109" marR="0" indent="-430609" algn="l" defTabSz="584200" rtl="0" latinLnBrk="0">
        <a:lnSpc>
          <a:spcPct val="100000"/>
        </a:lnSpc>
        <a:spcBef>
          <a:spcPts val="4200"/>
        </a:spcBef>
        <a:spcAft>
          <a:spcPts val="0"/>
        </a:spcAft>
        <a:buClrTx/>
        <a:buSzPct val="145000"/>
        <a:buFontTx/>
        <a:buChar char="•"/>
        <a:tabLst/>
        <a:defRPr b="0" baseline="0" cap="none" i="0" spc="0" strike="noStrike" sz="3100" u="none">
          <a:solidFill>
            <a:srgbClr val="191847"/>
          </a:solidFill>
          <a:uFillTx/>
          <a:latin typeface="+mj-lt"/>
          <a:ea typeface="+mj-ea"/>
          <a:cs typeface="+mj-cs"/>
          <a:sym typeface="Roboto"/>
        </a:defRPr>
      </a:lvl6pPr>
      <a:lvl7pPr marL="3097609" marR="0" indent="-430609" algn="l" defTabSz="584200" rtl="0" latinLnBrk="0">
        <a:lnSpc>
          <a:spcPct val="100000"/>
        </a:lnSpc>
        <a:spcBef>
          <a:spcPts val="4200"/>
        </a:spcBef>
        <a:spcAft>
          <a:spcPts val="0"/>
        </a:spcAft>
        <a:buClrTx/>
        <a:buSzPct val="145000"/>
        <a:buFontTx/>
        <a:buChar char="•"/>
        <a:tabLst/>
        <a:defRPr b="0" baseline="0" cap="none" i="0" spc="0" strike="noStrike" sz="3100" u="none">
          <a:solidFill>
            <a:srgbClr val="191847"/>
          </a:solidFill>
          <a:uFillTx/>
          <a:latin typeface="+mj-lt"/>
          <a:ea typeface="+mj-ea"/>
          <a:cs typeface="+mj-cs"/>
          <a:sym typeface="Roboto"/>
        </a:defRPr>
      </a:lvl7pPr>
      <a:lvl8pPr marL="3542109" marR="0" indent="-430609" algn="l" defTabSz="584200" rtl="0" latinLnBrk="0">
        <a:lnSpc>
          <a:spcPct val="100000"/>
        </a:lnSpc>
        <a:spcBef>
          <a:spcPts val="4200"/>
        </a:spcBef>
        <a:spcAft>
          <a:spcPts val="0"/>
        </a:spcAft>
        <a:buClrTx/>
        <a:buSzPct val="145000"/>
        <a:buFontTx/>
        <a:buChar char="•"/>
        <a:tabLst/>
        <a:defRPr b="0" baseline="0" cap="none" i="0" spc="0" strike="noStrike" sz="3100" u="none">
          <a:solidFill>
            <a:srgbClr val="191847"/>
          </a:solidFill>
          <a:uFillTx/>
          <a:latin typeface="+mj-lt"/>
          <a:ea typeface="+mj-ea"/>
          <a:cs typeface="+mj-cs"/>
          <a:sym typeface="Roboto"/>
        </a:defRPr>
      </a:lvl8pPr>
      <a:lvl9pPr marL="3986609" marR="0" indent="-430609" algn="l" defTabSz="584200" rtl="0" latinLnBrk="0">
        <a:lnSpc>
          <a:spcPct val="100000"/>
        </a:lnSpc>
        <a:spcBef>
          <a:spcPts val="4200"/>
        </a:spcBef>
        <a:spcAft>
          <a:spcPts val="0"/>
        </a:spcAft>
        <a:buClrTx/>
        <a:buSzPct val="145000"/>
        <a:buFontTx/>
        <a:buChar char="•"/>
        <a:tabLst/>
        <a:defRPr b="0" baseline="0" cap="none" i="0" spc="0" strike="noStrike" sz="3100" u="none">
          <a:solidFill>
            <a:srgbClr val="191847"/>
          </a:solidFill>
          <a:uFillTx/>
          <a:latin typeface="+mj-lt"/>
          <a:ea typeface="+mj-ea"/>
          <a:cs typeface="+mj-cs"/>
          <a:sym typeface="Roboto"/>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Bitter"/>
        </a:defRPr>
      </a:lvl1pPr>
      <a:lvl2pPr marL="0" marR="0" indent="228600" algn="ctr" defTabSz="58420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Bitter"/>
        </a:defRPr>
      </a:lvl2pPr>
      <a:lvl3pPr marL="0" marR="0" indent="457200" algn="ctr" defTabSz="58420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Bitter"/>
        </a:defRPr>
      </a:lvl3pPr>
      <a:lvl4pPr marL="0" marR="0" indent="685800" algn="ctr" defTabSz="58420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Bitter"/>
        </a:defRPr>
      </a:lvl4pPr>
      <a:lvl5pPr marL="0" marR="0" indent="914400" algn="ctr" defTabSz="58420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Bitter"/>
        </a:defRPr>
      </a:lvl5pPr>
      <a:lvl6pPr marL="0" marR="0" indent="1143000" algn="ctr" defTabSz="58420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Bitter"/>
        </a:defRPr>
      </a:lvl6pPr>
      <a:lvl7pPr marL="0" marR="0" indent="1371600" algn="ctr" defTabSz="58420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Bitter"/>
        </a:defRPr>
      </a:lvl7pPr>
      <a:lvl8pPr marL="0" marR="0" indent="1600200" algn="ctr" defTabSz="58420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Bitter"/>
        </a:defRPr>
      </a:lvl8pPr>
      <a:lvl9pPr marL="0" marR="0" indent="1828800" algn="ctr" defTabSz="58420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Bitter"/>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1.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 Id="rId3" Type="http://schemas.openxmlformats.org/officeDocument/2006/relationships/image" Target="../media/image9.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 Id="rId3" Type="http://schemas.openxmlformats.org/officeDocument/2006/relationships/image" Target="../media/image11.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4.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 Id="rId3" Type="http://schemas.openxmlformats.org/officeDocument/2006/relationships/image" Target="../media/image16.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 Id="rId3" Type="http://schemas.openxmlformats.org/officeDocument/2006/relationships/image" Target="../media/image16.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png"/><Relationship Id="rId3" Type="http://schemas.openxmlformats.org/officeDocument/2006/relationships/hyperlink" Target="https://mtngo.at/esp" TargetMode="External"/></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tif"/></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 Id="rId4" Type="http://schemas.openxmlformats.org/officeDocument/2006/relationships/image" Target="../media/image7.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74" name="Image" descr="Image"/>
          <p:cNvPicPr>
            <a:picLocks noChangeAspect="1"/>
          </p:cNvPicPr>
          <p:nvPr/>
        </p:nvPicPr>
        <p:blipFill>
          <a:blip r:embed="rId2">
            <a:extLst/>
          </a:blip>
          <a:stretch>
            <a:fillRect/>
          </a:stretch>
        </p:blipFill>
        <p:spPr>
          <a:xfrm>
            <a:off x="0" y="0"/>
            <a:ext cx="13004800" cy="9753600"/>
          </a:xfrm>
          <a:prstGeom prst="rect">
            <a:avLst/>
          </a:prstGeom>
          <a:ln w="12700">
            <a:miter lim="400000"/>
          </a:ln>
        </p:spPr>
      </p:pic>
      <p:sp>
        <p:nvSpPr>
          <p:cNvPr id="75" name="How to Estimate With Story Points"/>
          <p:cNvSpPr txBox="1"/>
          <p:nvPr>
            <p:ph type="ctrTitle"/>
          </p:nvPr>
        </p:nvSpPr>
        <p:spPr>
          <a:xfrm>
            <a:off x="1270000" y="3009900"/>
            <a:ext cx="10464800" cy="3302000"/>
          </a:xfrm>
          <a:prstGeom prst="rect">
            <a:avLst/>
          </a:prstGeom>
        </p:spPr>
        <p:txBody>
          <a:bodyPr/>
          <a:lstStyle/>
          <a:p>
            <a:pPr>
              <a:lnSpc>
                <a:spcPct val="90000"/>
              </a:lnSpc>
              <a:defRPr sz="9000"/>
            </a:pPr>
            <a:r>
              <a:t>How to Estimate</a:t>
            </a:r>
            <a:br/>
            <a:r>
              <a:t>With Story Points</a:t>
            </a:r>
          </a:p>
        </p:txBody>
      </p:sp>
      <p:pic>
        <p:nvPicPr>
          <p:cNvPr id="76" name="mgs-logo.pdf" descr="mgs-logo.pdf"/>
          <p:cNvPicPr>
            <a:picLocks noChangeAspect="1"/>
          </p:cNvPicPr>
          <p:nvPr/>
        </p:nvPicPr>
        <p:blipFill>
          <a:blip r:embed="rId3">
            <a:extLst/>
          </a:blip>
          <a:stretch>
            <a:fillRect/>
          </a:stretch>
        </p:blipFill>
        <p:spPr>
          <a:xfrm>
            <a:off x="5492711" y="9029045"/>
            <a:ext cx="2019378" cy="511848"/>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7" name="Rounded Rectangle"/>
          <p:cNvSpPr/>
          <p:nvPr/>
        </p:nvSpPr>
        <p:spPr>
          <a:xfrm>
            <a:off x="389780" y="3287633"/>
            <a:ext cx="12225240" cy="5250567"/>
          </a:xfrm>
          <a:prstGeom prst="roundRect">
            <a:avLst>
              <a:gd name="adj" fmla="val 26458"/>
            </a:avLst>
          </a:prstGeom>
          <a:solidFill>
            <a:srgbClr val="FFFFFF"/>
          </a:solidFill>
          <a:ln w="12700">
            <a:miter lim="400000"/>
          </a:ln>
        </p:spPr>
        <p:txBody>
          <a:bodyPr lIns="50800" tIns="50800" rIns="50800" bIns="50800" anchor="ctr"/>
          <a:lstStyle/>
          <a:p>
            <a:pPr>
              <a:defRPr b="1" sz="2200">
                <a:solidFill>
                  <a:srgbClr val="EFF7FC"/>
                </a:solidFill>
                <a:latin typeface="+mj-lt"/>
                <a:ea typeface="+mj-ea"/>
                <a:cs typeface="+mj-cs"/>
                <a:sym typeface="Roboto"/>
              </a:defRPr>
            </a:pPr>
          </a:p>
        </p:txBody>
      </p:sp>
      <p:sp>
        <p:nvSpPr>
          <p:cNvPr id="188" name="Experienced bricklayer 500 bricks / day"/>
          <p:cNvSpPr txBox="1"/>
          <p:nvPr/>
        </p:nvSpPr>
        <p:spPr>
          <a:xfrm>
            <a:off x="1592614" y="7353299"/>
            <a:ext cx="3454029"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600">
                <a:solidFill>
                  <a:srgbClr val="191847"/>
                </a:solidFill>
                <a:latin typeface="+mn-lt"/>
                <a:ea typeface="+mn-ea"/>
                <a:cs typeface="+mn-cs"/>
                <a:sym typeface="Roboto Medium"/>
              </a:defRPr>
            </a:pPr>
            <a:r>
              <a:t>Experienced bricklayer</a:t>
            </a:r>
            <a:br/>
            <a:r>
              <a:t>500 bricks / day</a:t>
            </a:r>
          </a:p>
        </p:txBody>
      </p:sp>
      <p:sp>
        <p:nvSpPr>
          <p:cNvPr id="189" name="Apprentice 250 bricks / day"/>
          <p:cNvSpPr txBox="1"/>
          <p:nvPr/>
        </p:nvSpPr>
        <p:spPr>
          <a:xfrm>
            <a:off x="8543726" y="7353299"/>
            <a:ext cx="2479874"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600">
                <a:solidFill>
                  <a:srgbClr val="191847"/>
                </a:solidFill>
                <a:latin typeface="+mn-lt"/>
                <a:ea typeface="+mn-ea"/>
                <a:cs typeface="+mn-cs"/>
                <a:sym typeface="Roboto Medium"/>
              </a:defRPr>
            </a:pPr>
            <a:r>
              <a:t>Apprentice</a:t>
            </a:r>
            <a:br/>
            <a:r>
              <a:t>250 bricks / day</a:t>
            </a:r>
          </a:p>
        </p:txBody>
      </p:sp>
      <p:sp>
        <p:nvSpPr>
          <p:cNvPr id="190" name="What happens if we ask them to estimate how long it will take to build a 2,000-brick wall?"/>
          <p:cNvSpPr txBox="1"/>
          <p:nvPr/>
        </p:nvSpPr>
        <p:spPr>
          <a:xfrm>
            <a:off x="809482" y="573387"/>
            <a:ext cx="11385835" cy="1346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defRPr sz="4200">
                <a:solidFill>
                  <a:srgbClr val="191847"/>
                </a:solidFill>
                <a:latin typeface="+mn-lt"/>
                <a:ea typeface="+mn-ea"/>
                <a:cs typeface="+mn-cs"/>
                <a:sym typeface="Roboto Medium"/>
              </a:defRPr>
            </a:lvl1pPr>
          </a:lstStyle>
          <a:p>
            <a:pPr/>
            <a:r>
              <a:t>What happens if we ask them to estimate how long it will take to build a 2,000-brick wall?</a:t>
            </a:r>
          </a:p>
        </p:txBody>
      </p:sp>
      <p:pic>
        <p:nvPicPr>
          <p:cNvPr id="191" name="Image" descr="Image"/>
          <p:cNvPicPr>
            <a:picLocks noChangeAspect="1"/>
          </p:cNvPicPr>
          <p:nvPr/>
        </p:nvPicPr>
        <p:blipFill>
          <a:blip r:embed="rId2">
            <a:extLst/>
          </a:blip>
          <a:stretch>
            <a:fillRect/>
          </a:stretch>
        </p:blipFill>
        <p:spPr>
          <a:xfrm>
            <a:off x="1051406" y="2660160"/>
            <a:ext cx="4739645" cy="4433280"/>
          </a:xfrm>
          <a:prstGeom prst="rect">
            <a:avLst/>
          </a:prstGeom>
          <a:ln w="12700">
            <a:miter lim="400000"/>
          </a:ln>
        </p:spPr>
      </p:pic>
      <p:pic>
        <p:nvPicPr>
          <p:cNvPr id="192" name="Image" descr="Image"/>
          <p:cNvPicPr>
            <a:picLocks noChangeAspect="1"/>
          </p:cNvPicPr>
          <p:nvPr/>
        </p:nvPicPr>
        <p:blipFill>
          <a:blip r:embed="rId3">
            <a:extLst/>
          </a:blip>
          <a:stretch>
            <a:fillRect/>
          </a:stretch>
        </p:blipFill>
        <p:spPr>
          <a:xfrm>
            <a:off x="7632700" y="2660160"/>
            <a:ext cx="4024054" cy="443328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4" name="Rounded Rectangle"/>
          <p:cNvSpPr/>
          <p:nvPr/>
        </p:nvSpPr>
        <p:spPr>
          <a:xfrm>
            <a:off x="389780" y="2251516"/>
            <a:ext cx="12225240" cy="2575101"/>
          </a:xfrm>
          <a:prstGeom prst="roundRect">
            <a:avLst>
              <a:gd name="adj" fmla="val 35992"/>
            </a:avLst>
          </a:prstGeom>
          <a:solidFill>
            <a:srgbClr val="FFFFFF"/>
          </a:solidFill>
          <a:ln w="12700">
            <a:miter lim="400000"/>
          </a:ln>
        </p:spPr>
        <p:txBody>
          <a:bodyPr lIns="50800" tIns="50800" rIns="50800" bIns="50800" anchor="ctr"/>
          <a:lstStyle/>
          <a:p>
            <a:pPr>
              <a:defRPr b="1" sz="2200">
                <a:solidFill>
                  <a:srgbClr val="FFFFFF"/>
                </a:solidFill>
                <a:latin typeface="+mj-lt"/>
                <a:ea typeface="+mj-ea"/>
                <a:cs typeface="+mj-cs"/>
                <a:sym typeface="Roboto"/>
              </a:defRPr>
            </a:pPr>
          </a:p>
        </p:txBody>
      </p:sp>
      <p:sp>
        <p:nvSpPr>
          <p:cNvPr id="195" name="Experienced bricklayer 500 bricks / day"/>
          <p:cNvSpPr txBox="1"/>
          <p:nvPr/>
        </p:nvSpPr>
        <p:spPr>
          <a:xfrm>
            <a:off x="2740074" y="2954866"/>
            <a:ext cx="4268987" cy="1066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3200">
                <a:solidFill>
                  <a:srgbClr val="191847"/>
                </a:solidFill>
                <a:latin typeface="+mj-lt"/>
                <a:ea typeface="+mj-ea"/>
                <a:cs typeface="+mj-cs"/>
                <a:sym typeface="Roboto"/>
              </a:defRPr>
            </a:pPr>
            <a:r>
              <a:rPr b="1"/>
              <a:t>Experienced bricklayer</a:t>
            </a:r>
            <a:br/>
            <a:r>
              <a:t>500 bricks / day</a:t>
            </a:r>
          </a:p>
        </p:txBody>
      </p:sp>
      <p:pic>
        <p:nvPicPr>
          <p:cNvPr id="196" name="Image" descr="Image"/>
          <p:cNvPicPr>
            <a:picLocks noChangeAspect="1"/>
          </p:cNvPicPr>
          <p:nvPr/>
        </p:nvPicPr>
        <p:blipFill>
          <a:blip r:embed="rId2">
            <a:extLst/>
          </a:blip>
          <a:stretch>
            <a:fillRect/>
          </a:stretch>
        </p:blipFill>
        <p:spPr>
          <a:xfrm>
            <a:off x="1018694" y="2595297"/>
            <a:ext cx="1384195" cy="1887539"/>
          </a:xfrm>
          <a:prstGeom prst="rect">
            <a:avLst/>
          </a:prstGeom>
          <a:ln w="12700">
            <a:miter lim="400000"/>
          </a:ln>
        </p:spPr>
      </p:pic>
      <p:grpSp>
        <p:nvGrpSpPr>
          <p:cNvPr id="199" name="Group"/>
          <p:cNvGrpSpPr/>
          <p:nvPr/>
        </p:nvGrpSpPr>
        <p:grpSpPr>
          <a:xfrm>
            <a:off x="8209453" y="3309138"/>
            <a:ext cx="1509310" cy="1825107"/>
            <a:chOff x="236252" y="419100"/>
            <a:chExt cx="1509309" cy="1825106"/>
          </a:xfrm>
        </p:grpSpPr>
        <p:sp>
          <p:nvSpPr>
            <p:cNvPr id="197" name="4"/>
            <p:cNvSpPr/>
            <p:nvPr/>
          </p:nvSpPr>
          <p:spPr>
            <a:xfrm>
              <a:off x="236252" y="419100"/>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b="1" sz="5000">
                  <a:solidFill>
                    <a:srgbClr val="191847"/>
                  </a:solidFill>
                  <a:latin typeface="+mj-lt"/>
                  <a:ea typeface="+mj-ea"/>
                  <a:cs typeface="+mj-cs"/>
                  <a:sym typeface="Roboto"/>
                </a:defRPr>
              </a:lvl1pPr>
            </a:lstStyle>
            <a:p>
              <a:pPr/>
              <a:r>
                <a:t>4</a:t>
              </a:r>
            </a:p>
          </p:txBody>
        </p:sp>
        <p:sp>
          <p:nvSpPr>
            <p:cNvPr id="198" name="DAYS"/>
            <p:cNvSpPr/>
            <p:nvPr/>
          </p:nvSpPr>
          <p:spPr>
            <a:xfrm>
              <a:off x="475561" y="974206"/>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700">
                  <a:solidFill>
                    <a:srgbClr val="191847"/>
                  </a:solidFill>
                  <a:latin typeface="+mn-lt"/>
                  <a:ea typeface="+mn-ea"/>
                  <a:cs typeface="+mn-cs"/>
                  <a:sym typeface="Roboto Medium"/>
                </a:defRPr>
              </a:lvl1pPr>
            </a:lstStyle>
            <a:p>
              <a:pPr/>
              <a:r>
                <a:t>DAYS</a:t>
              </a:r>
            </a:p>
          </p:txBody>
        </p:sp>
      </p:grpSp>
      <p:grpSp>
        <p:nvGrpSpPr>
          <p:cNvPr id="202" name="Group"/>
          <p:cNvGrpSpPr/>
          <p:nvPr/>
        </p:nvGrpSpPr>
        <p:grpSpPr>
          <a:xfrm>
            <a:off x="10774853" y="3309138"/>
            <a:ext cx="1509311" cy="1825107"/>
            <a:chOff x="236252" y="419100"/>
            <a:chExt cx="1509309" cy="1825106"/>
          </a:xfrm>
        </p:grpSpPr>
        <p:sp>
          <p:nvSpPr>
            <p:cNvPr id="200" name="8"/>
            <p:cNvSpPr/>
            <p:nvPr/>
          </p:nvSpPr>
          <p:spPr>
            <a:xfrm>
              <a:off x="236252" y="419100"/>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b="1" sz="5000">
                  <a:solidFill>
                    <a:srgbClr val="191847"/>
                  </a:solidFill>
                  <a:latin typeface="+mj-lt"/>
                  <a:ea typeface="+mj-ea"/>
                  <a:cs typeface="+mj-cs"/>
                  <a:sym typeface="Roboto"/>
                </a:defRPr>
              </a:lvl1pPr>
            </a:lstStyle>
            <a:p>
              <a:pPr/>
              <a:r>
                <a:t>8</a:t>
              </a:r>
            </a:p>
          </p:txBody>
        </p:sp>
        <p:sp>
          <p:nvSpPr>
            <p:cNvPr id="201" name="DAYS"/>
            <p:cNvSpPr/>
            <p:nvPr/>
          </p:nvSpPr>
          <p:spPr>
            <a:xfrm>
              <a:off x="475561" y="974206"/>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700">
                  <a:solidFill>
                    <a:srgbClr val="191847"/>
                  </a:solidFill>
                  <a:latin typeface="+mn-lt"/>
                  <a:ea typeface="+mn-ea"/>
                  <a:cs typeface="+mn-cs"/>
                  <a:sym typeface="Roboto Medium"/>
                </a:defRPr>
              </a:lvl1pPr>
            </a:lstStyle>
            <a:p>
              <a:pPr/>
              <a:r>
                <a:t>DAYS</a:t>
              </a:r>
            </a:p>
          </p:txBody>
        </p:sp>
      </p:grpSp>
      <p:sp>
        <p:nvSpPr>
          <p:cNvPr id="203" name="2,000 Brick Wall"/>
          <p:cNvSpPr txBox="1"/>
          <p:nvPr/>
        </p:nvSpPr>
        <p:spPr>
          <a:xfrm>
            <a:off x="7439074" y="905933"/>
            <a:ext cx="2019378" cy="1066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3200">
                <a:solidFill>
                  <a:srgbClr val="191847"/>
                </a:solidFill>
                <a:latin typeface="+mj-lt"/>
                <a:ea typeface="+mj-ea"/>
                <a:cs typeface="+mj-cs"/>
                <a:sym typeface="Roboto"/>
              </a:defRPr>
            </a:pPr>
            <a:r>
              <a:rPr b="1"/>
              <a:t>2,000</a:t>
            </a:r>
            <a:r>
              <a:t> Brick Wall</a:t>
            </a:r>
          </a:p>
        </p:txBody>
      </p:sp>
      <p:sp>
        <p:nvSpPr>
          <p:cNvPr id="204" name="4,000 Brick Wall"/>
          <p:cNvSpPr txBox="1"/>
          <p:nvPr/>
        </p:nvSpPr>
        <p:spPr>
          <a:xfrm>
            <a:off x="10004474" y="905933"/>
            <a:ext cx="2019378" cy="1066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3200">
                <a:solidFill>
                  <a:srgbClr val="191847"/>
                </a:solidFill>
                <a:latin typeface="+mj-lt"/>
                <a:ea typeface="+mj-ea"/>
                <a:cs typeface="+mj-cs"/>
                <a:sym typeface="Roboto"/>
              </a:defRPr>
            </a:pPr>
            <a:r>
              <a:rPr b="1"/>
              <a:t>4,000</a:t>
            </a:r>
            <a:r>
              <a:t> Brick Wall</a:t>
            </a:r>
          </a:p>
        </p:txBody>
      </p:sp>
      <p:sp>
        <p:nvSpPr>
          <p:cNvPr id="205" name="Rounded Rectangle"/>
          <p:cNvSpPr/>
          <p:nvPr/>
        </p:nvSpPr>
        <p:spPr>
          <a:xfrm>
            <a:off x="389780" y="5242443"/>
            <a:ext cx="12225240" cy="2575100"/>
          </a:xfrm>
          <a:prstGeom prst="roundRect">
            <a:avLst>
              <a:gd name="adj" fmla="val 35992"/>
            </a:avLst>
          </a:prstGeom>
          <a:solidFill>
            <a:srgbClr val="FFFFFF"/>
          </a:solidFill>
          <a:ln w="12700">
            <a:miter lim="400000"/>
          </a:ln>
        </p:spPr>
        <p:txBody>
          <a:bodyPr lIns="50800" tIns="50800" rIns="50800" bIns="50800" anchor="ctr"/>
          <a:lstStyle/>
          <a:p>
            <a:pPr>
              <a:defRPr b="1" sz="2200">
                <a:solidFill>
                  <a:srgbClr val="FFFFFF"/>
                </a:solidFill>
                <a:latin typeface="+mj-lt"/>
                <a:ea typeface="+mj-ea"/>
                <a:cs typeface="+mj-cs"/>
                <a:sym typeface="Roboto"/>
              </a:defRPr>
            </a:pPr>
          </a:p>
        </p:txBody>
      </p:sp>
      <p:sp>
        <p:nvSpPr>
          <p:cNvPr id="206" name="Apprentice 250 bricks / day"/>
          <p:cNvSpPr txBox="1"/>
          <p:nvPr/>
        </p:nvSpPr>
        <p:spPr>
          <a:xfrm>
            <a:off x="2852613" y="6091766"/>
            <a:ext cx="3000177" cy="1066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3200">
                <a:solidFill>
                  <a:srgbClr val="191847"/>
                </a:solidFill>
                <a:latin typeface="+mj-lt"/>
                <a:ea typeface="+mj-ea"/>
                <a:cs typeface="+mj-cs"/>
                <a:sym typeface="Roboto"/>
              </a:defRPr>
            </a:pPr>
            <a:r>
              <a:rPr b="1"/>
              <a:t>Apprentice</a:t>
            </a:r>
            <a:br/>
            <a:r>
              <a:t>250 bricks / day</a:t>
            </a:r>
          </a:p>
        </p:txBody>
      </p:sp>
      <p:pic>
        <p:nvPicPr>
          <p:cNvPr id="207" name="Image" descr="Image"/>
          <p:cNvPicPr>
            <a:picLocks noChangeAspect="1"/>
          </p:cNvPicPr>
          <p:nvPr/>
        </p:nvPicPr>
        <p:blipFill>
          <a:blip r:embed="rId3">
            <a:extLst/>
          </a:blip>
          <a:stretch>
            <a:fillRect/>
          </a:stretch>
        </p:blipFill>
        <p:spPr>
          <a:xfrm>
            <a:off x="548291" y="5651500"/>
            <a:ext cx="1854598" cy="1756987"/>
          </a:xfrm>
          <a:prstGeom prst="rect">
            <a:avLst/>
          </a:prstGeom>
          <a:ln w="12700">
            <a:miter lim="400000"/>
          </a:ln>
        </p:spPr>
      </p:pic>
      <p:grpSp>
        <p:nvGrpSpPr>
          <p:cNvPr id="210" name="Group"/>
          <p:cNvGrpSpPr/>
          <p:nvPr/>
        </p:nvGrpSpPr>
        <p:grpSpPr>
          <a:xfrm>
            <a:off x="10592694" y="6350865"/>
            <a:ext cx="1691470" cy="1825107"/>
            <a:chOff x="54092" y="419100"/>
            <a:chExt cx="1691468" cy="1825106"/>
          </a:xfrm>
        </p:grpSpPr>
        <p:sp>
          <p:nvSpPr>
            <p:cNvPr id="208" name="16"/>
            <p:cNvSpPr/>
            <p:nvPr/>
          </p:nvSpPr>
          <p:spPr>
            <a:xfrm>
              <a:off x="54092" y="419100"/>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b="1" sz="5000">
                  <a:solidFill>
                    <a:srgbClr val="191847"/>
                  </a:solidFill>
                  <a:latin typeface="+mj-lt"/>
                  <a:ea typeface="+mj-ea"/>
                  <a:cs typeface="+mj-cs"/>
                  <a:sym typeface="Roboto"/>
                </a:defRPr>
              </a:lvl1pPr>
            </a:lstStyle>
            <a:p>
              <a:pPr/>
              <a:r>
                <a:t>16</a:t>
              </a:r>
            </a:p>
          </p:txBody>
        </p:sp>
        <p:sp>
          <p:nvSpPr>
            <p:cNvPr id="209" name="DAYS"/>
            <p:cNvSpPr/>
            <p:nvPr/>
          </p:nvSpPr>
          <p:spPr>
            <a:xfrm>
              <a:off x="475561" y="974206"/>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700">
                  <a:solidFill>
                    <a:srgbClr val="191847"/>
                  </a:solidFill>
                  <a:latin typeface="+mn-lt"/>
                  <a:ea typeface="+mn-ea"/>
                  <a:cs typeface="+mn-cs"/>
                  <a:sym typeface="Roboto Medium"/>
                </a:defRPr>
              </a:lvl1pPr>
            </a:lstStyle>
            <a:p>
              <a:pPr/>
              <a:r>
                <a:t>DAYS</a:t>
              </a:r>
            </a:p>
          </p:txBody>
        </p:sp>
      </p:grpSp>
      <p:grpSp>
        <p:nvGrpSpPr>
          <p:cNvPr id="213" name="Group"/>
          <p:cNvGrpSpPr/>
          <p:nvPr/>
        </p:nvGrpSpPr>
        <p:grpSpPr>
          <a:xfrm>
            <a:off x="8209453" y="6350865"/>
            <a:ext cx="1509310" cy="1825107"/>
            <a:chOff x="236252" y="419100"/>
            <a:chExt cx="1509309" cy="1825106"/>
          </a:xfrm>
        </p:grpSpPr>
        <p:sp>
          <p:nvSpPr>
            <p:cNvPr id="211" name="8"/>
            <p:cNvSpPr/>
            <p:nvPr/>
          </p:nvSpPr>
          <p:spPr>
            <a:xfrm>
              <a:off x="236252" y="419100"/>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b="1" sz="5000">
                  <a:solidFill>
                    <a:srgbClr val="191847"/>
                  </a:solidFill>
                  <a:latin typeface="+mj-lt"/>
                  <a:ea typeface="+mj-ea"/>
                  <a:cs typeface="+mj-cs"/>
                  <a:sym typeface="Roboto"/>
                </a:defRPr>
              </a:lvl1pPr>
            </a:lstStyle>
            <a:p>
              <a:pPr/>
              <a:r>
                <a:t>8</a:t>
              </a:r>
            </a:p>
          </p:txBody>
        </p:sp>
        <p:sp>
          <p:nvSpPr>
            <p:cNvPr id="212" name="DAYS"/>
            <p:cNvSpPr/>
            <p:nvPr/>
          </p:nvSpPr>
          <p:spPr>
            <a:xfrm>
              <a:off x="475561" y="974206"/>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700">
                  <a:solidFill>
                    <a:srgbClr val="191847"/>
                  </a:solidFill>
                  <a:latin typeface="+mn-lt"/>
                  <a:ea typeface="+mn-ea"/>
                  <a:cs typeface="+mn-cs"/>
                  <a:sym typeface="Roboto Medium"/>
                </a:defRPr>
              </a:lvl1pPr>
            </a:lstStyle>
            <a:p>
              <a:pPr/>
              <a:r>
                <a:t>DAYS</a:t>
              </a:r>
            </a:p>
          </p:txBody>
        </p:sp>
      </p:gr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5" name="Disagreeing or Agreeing?"/>
          <p:cNvSpPr/>
          <p:nvPr>
            <p:ph type="title"/>
          </p:nvPr>
        </p:nvSpPr>
        <p:spPr>
          <a:prstGeom prst="rect">
            <a:avLst/>
          </a:prstGeom>
        </p:spPr>
        <p:txBody>
          <a:bodyPr/>
          <a:lstStyle>
            <a:lvl1pPr defTabSz="554990">
              <a:defRPr sz="7600"/>
            </a:lvl1pPr>
          </a:lstStyle>
          <a:p>
            <a:pPr/>
            <a:r>
              <a:t>Disagreeing or Agreeing?</a:t>
            </a:r>
          </a:p>
        </p:txBody>
      </p:sp>
      <p:sp>
        <p:nvSpPr>
          <p:cNvPr id="216" name="How will the experienced bricklayer respond when the apprentice says the larger wall will take:"/>
          <p:cNvSpPr/>
          <p:nvPr>
            <p:ph type="body" sz="quarter" idx="1"/>
          </p:nvPr>
        </p:nvSpPr>
        <p:spPr>
          <a:xfrm>
            <a:off x="1229717" y="2146300"/>
            <a:ext cx="10545366" cy="1439565"/>
          </a:xfrm>
          <a:prstGeom prst="rect">
            <a:avLst/>
          </a:prstGeom>
        </p:spPr>
        <p:txBody>
          <a:bodyPr anchor="t"/>
          <a:lstStyle>
            <a:lvl1pPr marL="0" indent="0" algn="ctr">
              <a:spcBef>
                <a:spcPts val="0"/>
              </a:spcBef>
              <a:buSzTx/>
              <a:buNone/>
              <a:defRPr sz="3600">
                <a:solidFill>
                  <a:srgbClr val="191847"/>
                </a:solidFill>
              </a:defRPr>
            </a:lvl1pPr>
          </a:lstStyle>
          <a:p>
            <a:pPr/>
            <a:r>
              <a:t>How will the experienced bricklayer respond when the apprentice says the larger wall will take:</a:t>
            </a:r>
          </a:p>
        </p:txBody>
      </p:sp>
      <p:grpSp>
        <p:nvGrpSpPr>
          <p:cNvPr id="220" name="Group"/>
          <p:cNvGrpSpPr/>
          <p:nvPr/>
        </p:nvGrpSpPr>
        <p:grpSpPr>
          <a:xfrm>
            <a:off x="507961" y="3935730"/>
            <a:ext cx="6216453" cy="3609340"/>
            <a:chOff x="0" y="0"/>
            <a:chExt cx="6216451" cy="3609339"/>
          </a:xfrm>
        </p:grpSpPr>
        <p:pic>
          <p:nvPicPr>
            <p:cNvPr id="217" name="Image" descr="Image"/>
            <p:cNvPicPr>
              <a:picLocks noChangeAspect="1"/>
            </p:cNvPicPr>
            <p:nvPr/>
          </p:nvPicPr>
          <p:blipFill>
            <a:blip r:embed="rId2">
              <a:extLst/>
            </a:blip>
            <a:stretch>
              <a:fillRect/>
            </a:stretch>
          </p:blipFill>
          <p:spPr>
            <a:xfrm>
              <a:off x="266738" y="1517640"/>
              <a:ext cx="4042611" cy="2091700"/>
            </a:xfrm>
            <a:prstGeom prst="rect">
              <a:avLst/>
            </a:prstGeom>
            <a:ln w="12700" cap="flat">
              <a:noFill/>
              <a:miter lim="400000"/>
            </a:ln>
            <a:effectLst/>
          </p:spPr>
        </p:pic>
        <p:sp>
          <p:nvSpPr>
            <p:cNvPr id="218" name="Rounded Rectangle"/>
            <p:cNvSpPr/>
            <p:nvPr/>
          </p:nvSpPr>
          <p:spPr>
            <a:xfrm>
              <a:off x="0" y="0"/>
              <a:ext cx="6216452" cy="2891790"/>
            </a:xfrm>
            <a:prstGeom prst="roundRect">
              <a:avLst>
                <a:gd name="adj" fmla="val 20322"/>
              </a:avLst>
            </a:prstGeom>
            <a:solidFill>
              <a:srgbClr val="C5CFD6"/>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19" name="16 Days"/>
            <p:cNvSpPr/>
            <p:nvPr/>
          </p:nvSpPr>
          <p:spPr>
            <a:xfrm>
              <a:off x="1345158" y="825256"/>
              <a:ext cx="3195936" cy="12412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fontScale="100000" lnSpcReduction="0"/>
            </a:bodyPr>
            <a:lstStyle>
              <a:lvl1pPr>
                <a:spcBef>
                  <a:spcPts val="2500"/>
                </a:spcBef>
                <a:defRPr i="1" sz="6000">
                  <a:solidFill>
                    <a:srgbClr val="16153F"/>
                  </a:solidFill>
                  <a:latin typeface="+mj-lt"/>
                  <a:ea typeface="+mj-ea"/>
                  <a:cs typeface="+mj-cs"/>
                  <a:sym typeface="Roboto"/>
                </a:defRPr>
              </a:lvl1pPr>
            </a:lstStyle>
            <a:p>
              <a:pPr/>
              <a:r>
                <a:t>16 Days</a:t>
              </a:r>
            </a:p>
          </p:txBody>
        </p:sp>
      </p:grpSp>
      <p:grpSp>
        <p:nvGrpSpPr>
          <p:cNvPr id="224" name="Group"/>
          <p:cNvGrpSpPr/>
          <p:nvPr/>
        </p:nvGrpSpPr>
        <p:grpSpPr>
          <a:xfrm>
            <a:off x="5664608" y="5004301"/>
            <a:ext cx="6921451" cy="3861992"/>
            <a:chOff x="0" y="0"/>
            <a:chExt cx="6921450" cy="3861990"/>
          </a:xfrm>
        </p:grpSpPr>
        <p:sp>
          <p:nvSpPr>
            <p:cNvPr id="221" name="Rounded Rectangle"/>
            <p:cNvSpPr/>
            <p:nvPr/>
          </p:nvSpPr>
          <p:spPr>
            <a:xfrm>
              <a:off x="0" y="0"/>
              <a:ext cx="6921451" cy="3144441"/>
            </a:xfrm>
            <a:prstGeom prst="roundRect">
              <a:avLst>
                <a:gd name="adj" fmla="val 18689"/>
              </a:avLst>
            </a:prstGeom>
            <a:solidFill>
              <a:srgbClr val="C5CFD6"/>
            </a:solidFill>
            <a:ln w="12700" cap="flat">
              <a:noFill/>
              <a:miter lim="400000"/>
            </a:ln>
            <a:effectLst>
              <a:outerShdw sx="100000" sy="100000" kx="0" ky="0" algn="b" rotWithShape="0" blurRad="0" dist="158353" dir="13500000">
                <a:srgbClr val="FFFFFF">
                  <a:alpha val="24245"/>
                </a:srgbClr>
              </a:outerShdw>
            </a:effectLst>
          </p:spPr>
          <p:txBody>
            <a:bodyPr wrap="square" lIns="50800" tIns="50800" rIns="50800" bIns="50800" numCol="1" anchor="ctr">
              <a:noAutofit/>
            </a:bodyPr>
            <a:lstStyle/>
            <a:p>
              <a:pPr>
                <a:defRPr b="1" sz="2200">
                  <a:latin typeface="+mj-lt"/>
                  <a:ea typeface="+mj-ea"/>
                  <a:cs typeface="+mj-cs"/>
                  <a:sym typeface="Roboto"/>
                </a:defRPr>
              </a:pPr>
            </a:p>
          </p:txBody>
        </p:sp>
        <p:pic>
          <p:nvPicPr>
            <p:cNvPr id="222" name="Image" descr="Image"/>
            <p:cNvPicPr>
              <a:picLocks noChangeAspect="1"/>
            </p:cNvPicPr>
            <p:nvPr/>
          </p:nvPicPr>
          <p:blipFill>
            <a:blip r:embed="rId2">
              <a:extLst/>
            </a:blip>
            <a:srcRect l="0" t="0" r="0" b="0"/>
            <a:stretch>
              <a:fillRect/>
            </a:stretch>
          </p:blipFill>
          <p:spPr>
            <a:xfrm flipH="1">
              <a:off x="2552291" y="1770291"/>
              <a:ext cx="4042612" cy="2091700"/>
            </a:xfrm>
            <a:prstGeom prst="rect">
              <a:avLst/>
            </a:prstGeom>
            <a:ln w="12700" cap="flat">
              <a:noFill/>
              <a:miter lim="400000"/>
            </a:ln>
            <a:effectLst/>
          </p:spPr>
        </p:pic>
        <p:sp>
          <p:nvSpPr>
            <p:cNvPr id="223" name="Twice as long as the smaller wall"/>
            <p:cNvSpPr/>
            <p:nvPr/>
          </p:nvSpPr>
          <p:spPr>
            <a:xfrm>
              <a:off x="833412" y="526370"/>
              <a:ext cx="5244307" cy="20917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fontScale="100000" lnSpcReduction="0"/>
            </a:bodyPr>
            <a:lstStyle>
              <a:lvl1pPr defTabSz="508254">
                <a:spcBef>
                  <a:spcPts val="2100"/>
                </a:spcBef>
                <a:defRPr i="1" sz="5220">
                  <a:solidFill>
                    <a:srgbClr val="16153F"/>
                  </a:solidFill>
                  <a:latin typeface="+mj-lt"/>
                  <a:ea typeface="+mj-ea"/>
                  <a:cs typeface="+mj-cs"/>
                  <a:sym typeface="Roboto"/>
                </a:defRPr>
              </a:lvl1pPr>
            </a:lstStyle>
            <a:p>
              <a:pPr/>
              <a:r>
                <a:t>Twice as long as the smaller wall</a:t>
              </a:r>
            </a:p>
          </p:txBody>
        </p:sp>
      </p:gr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6" name="Think in Hours, Speak in Points"/>
          <p:cNvSpPr/>
          <p:nvPr>
            <p:ph type="title"/>
          </p:nvPr>
        </p:nvSpPr>
        <p:spPr>
          <a:xfrm>
            <a:off x="531366" y="254000"/>
            <a:ext cx="11942068" cy="2159000"/>
          </a:xfrm>
          <a:prstGeom prst="rect">
            <a:avLst/>
          </a:prstGeom>
        </p:spPr>
        <p:txBody>
          <a:bodyPr/>
          <a:lstStyle>
            <a:lvl1pPr defTabSz="502412">
              <a:defRPr sz="6880"/>
            </a:lvl1pPr>
          </a:lstStyle>
          <a:p>
            <a:pPr/>
            <a:r>
              <a:t>Think in Hours, Speak in Points</a:t>
            </a:r>
          </a:p>
        </p:txBody>
      </p:sp>
      <p:grpSp>
        <p:nvGrpSpPr>
          <p:cNvPr id="238" name="Group"/>
          <p:cNvGrpSpPr/>
          <p:nvPr/>
        </p:nvGrpSpPr>
        <p:grpSpPr>
          <a:xfrm>
            <a:off x="1018694" y="2074499"/>
            <a:ext cx="11253623" cy="6224364"/>
            <a:chOff x="0" y="0"/>
            <a:chExt cx="11253622" cy="6224362"/>
          </a:xfrm>
        </p:grpSpPr>
        <p:pic>
          <p:nvPicPr>
            <p:cNvPr id="227" name="Image" descr="Image"/>
            <p:cNvPicPr>
              <a:picLocks noChangeAspect="1"/>
            </p:cNvPicPr>
            <p:nvPr/>
          </p:nvPicPr>
          <p:blipFill>
            <a:blip r:embed="rId2">
              <a:extLst/>
            </a:blip>
            <a:stretch>
              <a:fillRect/>
            </a:stretch>
          </p:blipFill>
          <p:spPr>
            <a:xfrm flipH="1" rot="362124">
              <a:off x="5852273" y="172147"/>
              <a:ext cx="3427385" cy="2899149"/>
            </a:xfrm>
            <a:prstGeom prst="rect">
              <a:avLst/>
            </a:prstGeom>
            <a:ln w="12700" cap="flat">
              <a:noFill/>
              <a:miter lim="400000"/>
            </a:ln>
            <a:effectLst/>
          </p:spPr>
        </p:pic>
        <p:pic>
          <p:nvPicPr>
            <p:cNvPr id="228" name="Image" descr="Image"/>
            <p:cNvPicPr>
              <a:picLocks noChangeAspect="1"/>
            </p:cNvPicPr>
            <p:nvPr/>
          </p:nvPicPr>
          <p:blipFill>
            <a:blip r:embed="rId3">
              <a:extLst/>
            </a:blip>
            <a:stretch>
              <a:fillRect/>
            </a:stretch>
          </p:blipFill>
          <p:spPr>
            <a:xfrm>
              <a:off x="0" y="2385473"/>
              <a:ext cx="1854597" cy="2528997"/>
            </a:xfrm>
            <a:prstGeom prst="rect">
              <a:avLst/>
            </a:prstGeom>
            <a:ln w="12700" cap="flat">
              <a:noFill/>
              <a:miter lim="400000"/>
            </a:ln>
            <a:effectLst/>
          </p:spPr>
        </p:pic>
        <p:pic>
          <p:nvPicPr>
            <p:cNvPr id="229" name="Image" descr="Image"/>
            <p:cNvPicPr>
              <a:picLocks noChangeAspect="1"/>
            </p:cNvPicPr>
            <p:nvPr/>
          </p:nvPicPr>
          <p:blipFill>
            <a:blip r:embed="rId4">
              <a:extLst/>
            </a:blip>
            <a:stretch>
              <a:fillRect/>
            </a:stretch>
          </p:blipFill>
          <p:spPr>
            <a:xfrm flipH="1">
              <a:off x="8721930" y="2450748"/>
              <a:ext cx="2531693" cy="2398446"/>
            </a:xfrm>
            <a:prstGeom prst="rect">
              <a:avLst/>
            </a:prstGeom>
            <a:ln w="12700" cap="flat">
              <a:noFill/>
              <a:miter lim="400000"/>
            </a:ln>
            <a:effectLst/>
          </p:spPr>
        </p:pic>
        <p:grpSp>
          <p:nvGrpSpPr>
            <p:cNvPr id="234" name="Group"/>
            <p:cNvGrpSpPr/>
            <p:nvPr/>
          </p:nvGrpSpPr>
          <p:grpSpPr>
            <a:xfrm>
              <a:off x="1686405" y="3708215"/>
              <a:ext cx="7243235" cy="2516148"/>
              <a:chOff x="0" y="0"/>
              <a:chExt cx="7243233" cy="2516147"/>
            </a:xfrm>
          </p:grpSpPr>
          <p:sp>
            <p:nvSpPr>
              <p:cNvPr id="230" name="Rounded Rectangle"/>
              <p:cNvSpPr/>
              <p:nvPr/>
            </p:nvSpPr>
            <p:spPr>
              <a:xfrm>
                <a:off x="519032" y="0"/>
                <a:ext cx="6216452" cy="2516148"/>
              </a:xfrm>
              <a:prstGeom prst="roundRect">
                <a:avLst>
                  <a:gd name="adj" fmla="val 23355"/>
                </a:avLst>
              </a:prstGeom>
              <a:solidFill>
                <a:srgbClr val="C5CFD6"/>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31" name="Twice as long"/>
              <p:cNvSpPr/>
              <p:nvPr/>
            </p:nvSpPr>
            <p:spPr>
              <a:xfrm>
                <a:off x="1059625" y="637435"/>
                <a:ext cx="4830466" cy="12412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fontScale="100000" lnSpcReduction="0"/>
              </a:bodyPr>
              <a:lstStyle>
                <a:lvl1pPr defTabSz="560831">
                  <a:spcBef>
                    <a:spcPts val="2400"/>
                  </a:spcBef>
                  <a:defRPr i="1" sz="5760">
                    <a:solidFill>
                      <a:srgbClr val="16153F"/>
                    </a:solidFill>
                    <a:latin typeface="+mj-lt"/>
                    <a:ea typeface="+mj-ea"/>
                    <a:cs typeface="+mj-cs"/>
                    <a:sym typeface="Roboto"/>
                  </a:defRPr>
                </a:lvl1pPr>
              </a:lstStyle>
              <a:p>
                <a:pPr/>
                <a:r>
                  <a:t>Twice as long</a:t>
                </a:r>
              </a:p>
            </p:txBody>
          </p:sp>
          <p:pic>
            <p:nvPicPr>
              <p:cNvPr id="232" name="Image" descr="Image"/>
              <p:cNvPicPr>
                <a:picLocks noChangeAspect="1"/>
              </p:cNvPicPr>
              <p:nvPr/>
            </p:nvPicPr>
            <p:blipFill>
              <a:blip r:embed="rId5">
                <a:extLst/>
              </a:blip>
              <a:stretch>
                <a:fillRect/>
              </a:stretch>
            </p:blipFill>
            <p:spPr>
              <a:xfrm rot="5400000">
                <a:off x="-246895" y="957506"/>
                <a:ext cx="1094924" cy="601135"/>
              </a:xfrm>
              <a:prstGeom prst="rect">
                <a:avLst/>
              </a:prstGeom>
              <a:ln w="12700" cap="flat">
                <a:noFill/>
                <a:miter lim="400000"/>
              </a:ln>
              <a:effectLst/>
            </p:spPr>
          </p:pic>
          <p:pic>
            <p:nvPicPr>
              <p:cNvPr id="233" name="Image" descr="Image"/>
              <p:cNvPicPr>
                <a:picLocks noChangeAspect="1"/>
              </p:cNvPicPr>
              <p:nvPr/>
            </p:nvPicPr>
            <p:blipFill>
              <a:blip r:embed="rId5">
                <a:extLst/>
              </a:blip>
              <a:stretch>
                <a:fillRect/>
              </a:stretch>
            </p:blipFill>
            <p:spPr>
              <a:xfrm flipH="1" rot="16200000">
                <a:off x="6395205" y="957506"/>
                <a:ext cx="1094924" cy="601135"/>
              </a:xfrm>
              <a:prstGeom prst="rect">
                <a:avLst/>
              </a:prstGeom>
              <a:ln w="12700" cap="flat">
                <a:noFill/>
                <a:miter lim="400000"/>
              </a:ln>
              <a:effectLst/>
            </p:spPr>
          </p:pic>
        </p:grpSp>
        <p:pic>
          <p:nvPicPr>
            <p:cNvPr id="235" name="Image" descr="Image"/>
            <p:cNvPicPr>
              <a:picLocks noChangeAspect="1"/>
            </p:cNvPicPr>
            <p:nvPr/>
          </p:nvPicPr>
          <p:blipFill>
            <a:blip r:embed="rId2">
              <a:extLst/>
            </a:blip>
            <a:stretch>
              <a:fillRect/>
            </a:stretch>
          </p:blipFill>
          <p:spPr>
            <a:xfrm rot="41420">
              <a:off x="1273034" y="446208"/>
              <a:ext cx="3578701" cy="3027145"/>
            </a:xfrm>
            <a:prstGeom prst="rect">
              <a:avLst/>
            </a:prstGeom>
            <a:ln w="12700" cap="flat">
              <a:noFill/>
              <a:miter lim="400000"/>
            </a:ln>
            <a:effectLst/>
          </p:spPr>
        </p:pic>
        <p:sp>
          <p:nvSpPr>
            <p:cNvPr id="236" name="8 hours"/>
            <p:cNvSpPr/>
            <p:nvPr/>
          </p:nvSpPr>
          <p:spPr>
            <a:xfrm>
              <a:off x="1731618" y="1140783"/>
              <a:ext cx="2338091" cy="12412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fontScale="100000" lnSpcReduction="0"/>
            </a:bodyPr>
            <a:lstStyle>
              <a:lvl1pPr defTabSz="455675">
                <a:spcBef>
                  <a:spcPts val="1900"/>
                </a:spcBef>
                <a:defRPr i="1" sz="4680">
                  <a:solidFill>
                    <a:srgbClr val="16153F"/>
                  </a:solidFill>
                  <a:latin typeface="+mj-lt"/>
                  <a:ea typeface="+mj-ea"/>
                  <a:cs typeface="+mj-cs"/>
                  <a:sym typeface="Roboto"/>
                </a:defRPr>
              </a:lvl1pPr>
            </a:lstStyle>
            <a:p>
              <a:pPr/>
              <a:r>
                <a:t>8 hours</a:t>
              </a:r>
            </a:p>
          </p:txBody>
        </p:sp>
        <p:sp>
          <p:nvSpPr>
            <p:cNvPr id="237" name="16 hours"/>
            <p:cNvSpPr/>
            <p:nvPr/>
          </p:nvSpPr>
          <p:spPr>
            <a:xfrm>
              <a:off x="6148179" y="810583"/>
              <a:ext cx="2636789" cy="12412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rmAutofit fontScale="100000" lnSpcReduction="0"/>
            </a:bodyPr>
            <a:lstStyle>
              <a:lvl1pPr defTabSz="449833">
                <a:spcBef>
                  <a:spcPts val="1900"/>
                </a:spcBef>
                <a:defRPr i="1" sz="4619">
                  <a:solidFill>
                    <a:srgbClr val="16153F"/>
                  </a:solidFill>
                  <a:latin typeface="+mj-lt"/>
                  <a:ea typeface="+mj-ea"/>
                  <a:cs typeface="+mj-cs"/>
                  <a:sym typeface="Roboto"/>
                </a:defRPr>
              </a:lvl1pPr>
            </a:lstStyle>
            <a:p>
              <a:pPr/>
              <a:r>
                <a:t>16 hours</a:t>
              </a:r>
            </a:p>
          </p:txBody>
        </p:sp>
      </p:gr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0" name="Four Things to Understand about Story Points"/>
          <p:cNvSpPr/>
          <p:nvPr>
            <p:ph type="title"/>
          </p:nvPr>
        </p:nvSpPr>
        <p:spPr>
          <a:prstGeom prst="rect">
            <a:avLst/>
          </a:prstGeom>
        </p:spPr>
        <p:txBody>
          <a:bodyPr/>
          <a:lstStyle>
            <a:lvl1pPr defTabSz="502412">
              <a:defRPr sz="6880"/>
            </a:lvl1pPr>
          </a:lstStyle>
          <a:p>
            <a:pPr/>
            <a:r>
              <a:t>Four Things to Understand about Story Points</a:t>
            </a:r>
          </a:p>
        </p:txBody>
      </p:sp>
      <p:sp>
        <p:nvSpPr>
          <p:cNvPr id="241" name="Story points are relative"/>
          <p:cNvSpPr txBox="1"/>
          <p:nvPr/>
        </p:nvSpPr>
        <p:spPr>
          <a:xfrm>
            <a:off x="2637282" y="3023045"/>
            <a:ext cx="6079053"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Story points are relative</a:t>
            </a:r>
          </a:p>
        </p:txBody>
      </p:sp>
      <p:sp>
        <p:nvSpPr>
          <p:cNvPr id="242" name="The units are meaningless"/>
          <p:cNvSpPr txBox="1"/>
          <p:nvPr/>
        </p:nvSpPr>
        <p:spPr>
          <a:xfrm>
            <a:off x="2637282" y="4379977"/>
            <a:ext cx="6784777"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The units are meaningless</a:t>
            </a:r>
          </a:p>
        </p:txBody>
      </p:sp>
      <p:sp>
        <p:nvSpPr>
          <p:cNvPr id="243" name="Story points are about effort"/>
          <p:cNvSpPr txBox="1"/>
          <p:nvPr/>
        </p:nvSpPr>
        <p:spPr>
          <a:xfrm>
            <a:off x="2637282" y="5736909"/>
            <a:ext cx="7257492"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Story points are about effort</a:t>
            </a:r>
          </a:p>
        </p:txBody>
      </p:sp>
      <p:sp>
        <p:nvSpPr>
          <p:cNvPr id="244" name="Story points are a function of amount, risk, uncertainty, and complexity"/>
          <p:cNvSpPr txBox="1"/>
          <p:nvPr/>
        </p:nvSpPr>
        <p:spPr>
          <a:xfrm>
            <a:off x="2637282" y="6769991"/>
            <a:ext cx="10008328" cy="13804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90000"/>
              </a:lnSpc>
              <a:defRPr sz="4500">
                <a:solidFill>
                  <a:srgbClr val="191847"/>
                </a:solidFill>
                <a:latin typeface="+mj-lt"/>
                <a:ea typeface="+mj-ea"/>
                <a:cs typeface="+mj-cs"/>
                <a:sym typeface="Roboto"/>
              </a:defRPr>
            </a:lvl1pPr>
          </a:lstStyle>
          <a:p>
            <a:pPr/>
            <a:r>
              <a:t>Story points are a function of amount, risk, uncertainty, and complexity</a:t>
            </a:r>
          </a:p>
        </p:txBody>
      </p:sp>
      <p:sp>
        <p:nvSpPr>
          <p:cNvPr id="245" name="1"/>
          <p:cNvSpPr txBox="1"/>
          <p:nvPr/>
        </p:nvSpPr>
        <p:spPr>
          <a:xfrm>
            <a:off x="1770285" y="3092895"/>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1</a:t>
            </a:r>
          </a:p>
        </p:txBody>
      </p:sp>
      <p:sp>
        <p:nvSpPr>
          <p:cNvPr id="246" name="Rectangle"/>
          <p:cNvSpPr/>
          <p:nvPr/>
        </p:nvSpPr>
        <p:spPr>
          <a:xfrm>
            <a:off x="2260600" y="2647760"/>
            <a:ext cx="51495" cy="1525271"/>
          </a:xfrm>
          <a:prstGeom prst="rect">
            <a:avLst/>
          </a:prstGeom>
          <a:solidFill>
            <a:srgbClr val="D5EFFF"/>
          </a:solidFill>
          <a:ln w="12700">
            <a:miter lim="400000"/>
          </a:ln>
        </p:spPr>
        <p:txBody>
          <a:bodyPr lIns="50800" tIns="50800" rIns="50800" bIns="50800" anchor="ctr"/>
          <a:lstStyle/>
          <a:p>
            <a:pPr>
              <a:defRPr b="1" sz="2200">
                <a:latin typeface="+mj-lt"/>
                <a:ea typeface="+mj-ea"/>
                <a:cs typeface="+mj-cs"/>
                <a:sym typeface="Roboto"/>
              </a:defRPr>
            </a:pPr>
          </a:p>
        </p:txBody>
      </p:sp>
      <p:sp>
        <p:nvSpPr>
          <p:cNvPr id="247" name="2"/>
          <p:cNvSpPr txBox="1"/>
          <p:nvPr/>
        </p:nvSpPr>
        <p:spPr>
          <a:xfrm>
            <a:off x="1770285" y="4449827"/>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2</a:t>
            </a:r>
          </a:p>
        </p:txBody>
      </p:sp>
      <p:sp>
        <p:nvSpPr>
          <p:cNvPr id="248" name="Rectangle"/>
          <p:cNvSpPr/>
          <p:nvPr/>
        </p:nvSpPr>
        <p:spPr>
          <a:xfrm>
            <a:off x="2260600" y="4004692"/>
            <a:ext cx="51495" cy="1525271"/>
          </a:xfrm>
          <a:prstGeom prst="rect">
            <a:avLst/>
          </a:prstGeom>
          <a:solidFill>
            <a:srgbClr val="D5EFFF"/>
          </a:solidFill>
          <a:ln w="12700">
            <a:miter lim="400000"/>
          </a:ln>
        </p:spPr>
        <p:txBody>
          <a:bodyPr lIns="50800" tIns="50800" rIns="50800" bIns="50800" anchor="ctr"/>
          <a:lstStyle/>
          <a:p>
            <a:pPr>
              <a:defRPr b="1" sz="2200">
                <a:latin typeface="+mj-lt"/>
                <a:ea typeface="+mj-ea"/>
                <a:cs typeface="+mj-cs"/>
                <a:sym typeface="Roboto"/>
              </a:defRPr>
            </a:pPr>
          </a:p>
        </p:txBody>
      </p:sp>
      <p:sp>
        <p:nvSpPr>
          <p:cNvPr id="249" name="3"/>
          <p:cNvSpPr txBox="1"/>
          <p:nvPr/>
        </p:nvSpPr>
        <p:spPr>
          <a:xfrm>
            <a:off x="1770285" y="5806759"/>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3</a:t>
            </a:r>
          </a:p>
        </p:txBody>
      </p:sp>
      <p:sp>
        <p:nvSpPr>
          <p:cNvPr id="250" name="Rectangle"/>
          <p:cNvSpPr/>
          <p:nvPr/>
        </p:nvSpPr>
        <p:spPr>
          <a:xfrm>
            <a:off x="2260600" y="5361624"/>
            <a:ext cx="51495" cy="1525271"/>
          </a:xfrm>
          <a:prstGeom prst="rect">
            <a:avLst/>
          </a:prstGeom>
          <a:solidFill>
            <a:srgbClr val="D5EFFF"/>
          </a:solidFill>
          <a:ln w="12700">
            <a:miter lim="400000"/>
          </a:ln>
        </p:spPr>
        <p:txBody>
          <a:bodyPr lIns="50800" tIns="50800" rIns="50800" bIns="50800" anchor="ctr"/>
          <a:lstStyle/>
          <a:p>
            <a:pPr>
              <a:defRPr b="1" sz="2200">
                <a:latin typeface="+mj-lt"/>
                <a:ea typeface="+mj-ea"/>
                <a:cs typeface="+mj-cs"/>
                <a:sym typeface="Roboto"/>
              </a:defRPr>
            </a:pPr>
          </a:p>
        </p:txBody>
      </p:sp>
      <p:sp>
        <p:nvSpPr>
          <p:cNvPr id="251" name="4"/>
          <p:cNvSpPr txBox="1"/>
          <p:nvPr/>
        </p:nvSpPr>
        <p:spPr>
          <a:xfrm>
            <a:off x="1770285" y="7215126"/>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4</a:t>
            </a:r>
          </a:p>
        </p:txBody>
      </p:sp>
      <p:sp>
        <p:nvSpPr>
          <p:cNvPr id="252" name="Rectangle"/>
          <p:cNvSpPr/>
          <p:nvPr/>
        </p:nvSpPr>
        <p:spPr>
          <a:xfrm>
            <a:off x="2260600" y="6769991"/>
            <a:ext cx="51495" cy="1525271"/>
          </a:xfrm>
          <a:prstGeom prst="rect">
            <a:avLst/>
          </a:prstGeom>
          <a:solidFill>
            <a:srgbClr val="4797EB"/>
          </a:solidFill>
          <a:ln w="12700">
            <a:miter lim="400000"/>
          </a:ln>
        </p:spPr>
        <p:txBody>
          <a:bodyPr lIns="50800" tIns="50800" rIns="50800" bIns="50800" anchor="ctr"/>
          <a:lstStyle/>
          <a:p>
            <a:pPr>
              <a:defRPr b="1" sz="2200">
                <a:latin typeface="+mj-lt"/>
                <a:ea typeface="+mj-ea"/>
                <a:cs typeface="+mj-cs"/>
                <a:sym typeface="Roboto"/>
              </a:defRPr>
            </a:pP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4" name="Shape"/>
          <p:cNvSpPr/>
          <p:nvPr/>
        </p:nvSpPr>
        <p:spPr>
          <a:xfrm>
            <a:off x="-12700" y="-3325"/>
            <a:ext cx="13030200" cy="75083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1" y="18107"/>
                </a:lnTo>
                <a:lnTo>
                  <a:pt x="0" y="0"/>
                </a:lnTo>
                <a:close/>
              </a:path>
            </a:pathLst>
          </a:custGeom>
          <a:solidFill>
            <a:srgbClr val="4797EB">
              <a:alpha val="29903"/>
            </a:srgbClr>
          </a:solidFill>
          <a:ln w="12700">
            <a:miter lim="400000"/>
          </a:ln>
        </p:spPr>
        <p:txBody>
          <a:bodyPr lIns="50800" tIns="50800" rIns="50800" bIns="50800" anchor="ctr"/>
          <a:lstStyle/>
          <a:p>
            <a:pPr>
              <a:defRPr b="1" sz="2200">
                <a:latin typeface="+mj-lt"/>
                <a:ea typeface="+mj-ea"/>
                <a:cs typeface="+mj-cs"/>
                <a:sym typeface="Roboto"/>
              </a:defRPr>
            </a:pPr>
          </a:p>
        </p:txBody>
      </p:sp>
      <p:sp>
        <p:nvSpPr>
          <p:cNvPr id="255" name="How long will it take to paint the fence around a house?…"/>
          <p:cNvSpPr/>
          <p:nvPr>
            <p:ph type="body" sz="half" idx="4294967295"/>
          </p:nvPr>
        </p:nvSpPr>
        <p:spPr>
          <a:xfrm>
            <a:off x="644847" y="520700"/>
            <a:ext cx="8236249" cy="4069507"/>
          </a:xfrm>
          <a:prstGeom prst="rect">
            <a:avLst/>
          </a:prstGeom>
        </p:spPr>
        <p:txBody>
          <a:bodyPr anchor="t"/>
          <a:lstStyle/>
          <a:p>
            <a:pPr marL="88900" marR="114300" indent="0" defTabSz="1828433">
              <a:spcBef>
                <a:spcPts val="0"/>
              </a:spcBef>
              <a:buSzTx/>
              <a:buNone/>
              <a:defRPr b="1" sz="4800"/>
            </a:pPr>
            <a:r>
              <a:t>How long will it take to paint the fence around a house?</a:t>
            </a:r>
          </a:p>
          <a:p>
            <a:pPr marL="88900" marR="114300" indent="0" defTabSz="1828433">
              <a:spcBef>
                <a:spcPts val="0"/>
              </a:spcBef>
              <a:buSzTx/>
              <a:buNone/>
              <a:defRPr b="1" sz="2700"/>
            </a:pPr>
          </a:p>
          <a:p>
            <a:pPr marL="88900" marR="114300" indent="0" defTabSz="1828433">
              <a:spcBef>
                <a:spcPts val="0"/>
              </a:spcBef>
              <a:buSzTx/>
              <a:buNone/>
              <a:defRPr b="1" sz="4800"/>
            </a:pPr>
            <a:r>
              <a:t>What would be useful to know about the fence?</a:t>
            </a:r>
          </a:p>
        </p:txBody>
      </p:sp>
      <p:pic>
        <p:nvPicPr>
          <p:cNvPr id="256" name="Image" descr="Image"/>
          <p:cNvPicPr>
            <a:picLocks noChangeAspect="1"/>
          </p:cNvPicPr>
          <p:nvPr/>
        </p:nvPicPr>
        <p:blipFill>
          <a:blip r:embed="rId2">
            <a:extLst/>
          </a:blip>
          <a:stretch>
            <a:fillRect/>
          </a:stretch>
        </p:blipFill>
        <p:spPr>
          <a:xfrm>
            <a:off x="834429" y="4612592"/>
            <a:ext cx="13252371" cy="3448573"/>
          </a:xfrm>
          <a:prstGeom prst="rect">
            <a:avLst/>
          </a:prstGeom>
          <a:ln w="12700">
            <a:miter lim="400000"/>
          </a:ln>
        </p:spPr>
      </p:pic>
      <p:pic>
        <p:nvPicPr>
          <p:cNvPr id="257" name="Image" descr="Image"/>
          <p:cNvPicPr>
            <a:picLocks noChangeAspect="1"/>
          </p:cNvPicPr>
          <p:nvPr/>
        </p:nvPicPr>
        <p:blipFill>
          <a:blip r:embed="rId3">
            <a:extLst/>
          </a:blip>
          <a:stretch>
            <a:fillRect/>
          </a:stretch>
        </p:blipFill>
        <p:spPr>
          <a:xfrm flipH="1">
            <a:off x="8635792" y="1586755"/>
            <a:ext cx="3758855" cy="7047853"/>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61" name="Group"/>
          <p:cNvGrpSpPr/>
          <p:nvPr/>
        </p:nvGrpSpPr>
        <p:grpSpPr>
          <a:xfrm>
            <a:off x="-12700" y="-2159000"/>
            <a:ext cx="14099500" cy="7451565"/>
            <a:chOff x="0" y="0"/>
            <a:chExt cx="14099499" cy="7451564"/>
          </a:xfrm>
        </p:grpSpPr>
        <p:sp>
          <p:nvSpPr>
            <p:cNvPr id="259" name="Shape"/>
            <p:cNvSpPr/>
            <p:nvPr/>
          </p:nvSpPr>
          <p:spPr>
            <a:xfrm>
              <a:off x="0" y="0"/>
              <a:ext cx="13030200" cy="73400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1" y="18027"/>
                  </a:lnTo>
                  <a:lnTo>
                    <a:pt x="0" y="0"/>
                  </a:lnTo>
                  <a:close/>
                </a:path>
              </a:pathLst>
            </a:custGeom>
            <a:solidFill>
              <a:srgbClr val="4797EB">
                <a:alpha val="30237"/>
              </a:srgbClr>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pic>
          <p:nvPicPr>
            <p:cNvPr id="260" name="Image" descr="Image"/>
            <p:cNvPicPr>
              <a:picLocks noChangeAspect="1"/>
            </p:cNvPicPr>
            <p:nvPr/>
          </p:nvPicPr>
          <p:blipFill>
            <a:blip r:embed="rId2">
              <a:extLst/>
            </a:blip>
            <a:stretch>
              <a:fillRect/>
            </a:stretch>
          </p:blipFill>
          <p:spPr>
            <a:xfrm>
              <a:off x="847129" y="4002992"/>
              <a:ext cx="13252371" cy="3448573"/>
            </a:xfrm>
            <a:prstGeom prst="rect">
              <a:avLst/>
            </a:prstGeom>
            <a:ln w="12700" cap="flat">
              <a:noFill/>
              <a:miter lim="400000"/>
            </a:ln>
            <a:effectLst/>
          </p:spPr>
        </p:pic>
      </p:grpSp>
      <p:grpSp>
        <p:nvGrpSpPr>
          <p:cNvPr id="272" name="Group"/>
          <p:cNvGrpSpPr/>
          <p:nvPr/>
        </p:nvGrpSpPr>
        <p:grpSpPr>
          <a:xfrm>
            <a:off x="599048" y="604917"/>
            <a:ext cx="9558804" cy="7451566"/>
            <a:chOff x="0" y="0"/>
            <a:chExt cx="9558803" cy="7451564"/>
          </a:xfrm>
        </p:grpSpPr>
        <p:grpSp>
          <p:nvGrpSpPr>
            <p:cNvPr id="265" name="Group"/>
            <p:cNvGrpSpPr/>
            <p:nvPr/>
          </p:nvGrpSpPr>
          <p:grpSpPr>
            <a:xfrm>
              <a:off x="0" y="0"/>
              <a:ext cx="9558804" cy="7451565"/>
              <a:chOff x="0" y="0"/>
              <a:chExt cx="9558803" cy="7451564"/>
            </a:xfrm>
          </p:grpSpPr>
          <p:sp>
            <p:nvSpPr>
              <p:cNvPr id="262" name="Circle"/>
              <p:cNvSpPr/>
              <p:nvPr/>
            </p:nvSpPr>
            <p:spPr>
              <a:xfrm>
                <a:off x="0" y="2535697"/>
                <a:ext cx="4460143" cy="4460143"/>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b="1" sz="4400">
                    <a:latin typeface="+mj-lt"/>
                    <a:ea typeface="+mj-ea"/>
                    <a:cs typeface="+mj-cs"/>
                    <a:sym typeface="Roboto"/>
                  </a:defRPr>
                </a:pPr>
              </a:p>
            </p:txBody>
          </p:sp>
          <p:sp>
            <p:nvSpPr>
              <p:cNvPr id="263" name="Circle"/>
              <p:cNvSpPr/>
              <p:nvPr/>
            </p:nvSpPr>
            <p:spPr>
              <a:xfrm>
                <a:off x="5098661" y="2991422"/>
                <a:ext cx="4460143" cy="4460143"/>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b="1" sz="4400">
                    <a:latin typeface="+mj-lt"/>
                    <a:ea typeface="+mj-ea"/>
                    <a:cs typeface="+mj-cs"/>
                    <a:sym typeface="Roboto"/>
                  </a:defRPr>
                </a:pPr>
              </a:p>
            </p:txBody>
          </p:sp>
          <p:sp>
            <p:nvSpPr>
              <p:cNvPr id="264" name="Circle"/>
              <p:cNvSpPr/>
              <p:nvPr/>
            </p:nvSpPr>
            <p:spPr>
              <a:xfrm>
                <a:off x="2590228" y="0"/>
                <a:ext cx="4460144" cy="4460142"/>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b="1" sz="4400">
                    <a:latin typeface="+mj-lt"/>
                    <a:ea typeface="+mj-ea"/>
                    <a:cs typeface="+mj-cs"/>
                    <a:sym typeface="Roboto"/>
                  </a:defRPr>
                </a:pPr>
              </a:p>
            </p:txBody>
          </p:sp>
        </p:grpSp>
        <p:sp>
          <p:nvSpPr>
            <p:cNvPr id="266" name="Circle"/>
            <p:cNvSpPr/>
            <p:nvPr/>
          </p:nvSpPr>
          <p:spPr>
            <a:xfrm>
              <a:off x="0" y="2535697"/>
              <a:ext cx="4460143" cy="4460143"/>
            </a:xfrm>
            <a:prstGeom prst="ellipse">
              <a:avLst/>
            </a:prstGeom>
            <a:solidFill>
              <a:srgbClr val="28BC53">
                <a:alpha val="63394"/>
              </a:srgbClr>
            </a:solidFill>
            <a:ln w="12700" cap="flat">
              <a:noFill/>
              <a:miter lim="400000"/>
            </a:ln>
            <a:effectLst/>
          </p:spPr>
          <p:txBody>
            <a:bodyPr wrap="square" lIns="50800" tIns="50800" rIns="50800" bIns="50800" numCol="1" anchor="ctr">
              <a:noAutofit/>
            </a:bodyPr>
            <a:lstStyle/>
            <a:p>
              <a:pPr>
                <a:defRPr b="1" sz="4400">
                  <a:latin typeface="+mj-lt"/>
                  <a:ea typeface="+mj-ea"/>
                  <a:cs typeface="+mj-cs"/>
                  <a:sym typeface="Roboto"/>
                </a:defRPr>
              </a:pPr>
            </a:p>
          </p:txBody>
        </p:sp>
        <p:sp>
          <p:nvSpPr>
            <p:cNvPr id="267" name="Circle"/>
            <p:cNvSpPr/>
            <p:nvPr/>
          </p:nvSpPr>
          <p:spPr>
            <a:xfrm>
              <a:off x="5098661" y="2991422"/>
              <a:ext cx="4460143" cy="4460143"/>
            </a:xfrm>
            <a:prstGeom prst="ellipse">
              <a:avLst/>
            </a:prstGeom>
            <a:solidFill>
              <a:srgbClr val="28BC53">
                <a:alpha val="63394"/>
              </a:srgbClr>
            </a:solidFill>
            <a:ln w="12700" cap="flat">
              <a:noFill/>
              <a:miter lim="400000"/>
            </a:ln>
            <a:effectLst/>
          </p:spPr>
          <p:txBody>
            <a:bodyPr wrap="square" lIns="50800" tIns="50800" rIns="50800" bIns="50800" numCol="1" anchor="ctr">
              <a:noAutofit/>
            </a:bodyPr>
            <a:lstStyle/>
            <a:p>
              <a:pPr>
                <a:defRPr b="1" sz="4400">
                  <a:latin typeface="+mj-lt"/>
                  <a:ea typeface="+mj-ea"/>
                  <a:cs typeface="+mj-cs"/>
                  <a:sym typeface="Roboto"/>
                </a:defRPr>
              </a:pPr>
            </a:p>
          </p:txBody>
        </p:sp>
        <p:sp>
          <p:nvSpPr>
            <p:cNvPr id="268" name="Circle"/>
            <p:cNvSpPr/>
            <p:nvPr/>
          </p:nvSpPr>
          <p:spPr>
            <a:xfrm>
              <a:off x="2590228" y="0"/>
              <a:ext cx="4460144" cy="4460142"/>
            </a:xfrm>
            <a:prstGeom prst="ellipse">
              <a:avLst/>
            </a:prstGeom>
            <a:solidFill>
              <a:srgbClr val="28BC53">
                <a:alpha val="63394"/>
              </a:srgbClr>
            </a:solidFill>
            <a:ln w="12700" cap="flat">
              <a:noFill/>
              <a:miter lim="400000"/>
            </a:ln>
            <a:effectLst/>
          </p:spPr>
          <p:txBody>
            <a:bodyPr wrap="square" lIns="50800" tIns="50800" rIns="50800" bIns="50800" numCol="1" anchor="ctr">
              <a:noAutofit/>
            </a:bodyPr>
            <a:lstStyle/>
            <a:p>
              <a:pPr>
                <a:defRPr b="1" sz="4400">
                  <a:latin typeface="+mj-lt"/>
                  <a:ea typeface="+mj-ea"/>
                  <a:cs typeface="+mj-cs"/>
                  <a:sym typeface="Roboto"/>
                </a:defRPr>
              </a:pPr>
            </a:p>
          </p:txBody>
        </p:sp>
        <p:sp>
          <p:nvSpPr>
            <p:cNvPr id="269" name="Amount of Work"/>
            <p:cNvSpPr txBox="1"/>
            <p:nvPr/>
          </p:nvSpPr>
          <p:spPr>
            <a:xfrm>
              <a:off x="861037" y="3924431"/>
              <a:ext cx="2738068" cy="16826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b="1" sz="5000">
                  <a:solidFill>
                    <a:srgbClr val="191847"/>
                  </a:solidFill>
                  <a:latin typeface="+mj-lt"/>
                  <a:ea typeface="+mj-ea"/>
                  <a:cs typeface="+mj-cs"/>
                  <a:sym typeface="Roboto"/>
                </a:defRPr>
              </a:lvl1pPr>
            </a:lstStyle>
            <a:p>
              <a:pPr/>
              <a:r>
                <a:t>Amount of Work</a:t>
              </a:r>
            </a:p>
          </p:txBody>
        </p:sp>
        <p:sp>
          <p:nvSpPr>
            <p:cNvPr id="270" name="Complexity"/>
            <p:cNvSpPr txBox="1"/>
            <p:nvPr/>
          </p:nvSpPr>
          <p:spPr>
            <a:xfrm>
              <a:off x="3112523" y="1786031"/>
              <a:ext cx="3415554" cy="888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b="1" sz="5000">
                  <a:solidFill>
                    <a:srgbClr val="191847"/>
                  </a:solidFill>
                  <a:latin typeface="+mj-lt"/>
                  <a:ea typeface="+mj-ea"/>
                  <a:cs typeface="+mj-cs"/>
                  <a:sym typeface="Roboto"/>
                </a:defRPr>
              </a:lvl1pPr>
            </a:lstStyle>
            <a:p>
              <a:pPr/>
              <a:r>
                <a:t>Complexity</a:t>
              </a:r>
            </a:p>
          </p:txBody>
        </p:sp>
        <p:sp>
          <p:nvSpPr>
            <p:cNvPr id="271" name="Risk &amp; Uncertainty"/>
            <p:cNvSpPr txBox="1"/>
            <p:nvPr/>
          </p:nvSpPr>
          <p:spPr>
            <a:xfrm>
              <a:off x="5353830" y="4272404"/>
              <a:ext cx="3949805" cy="18981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b="1" sz="5000">
                  <a:solidFill>
                    <a:srgbClr val="191847"/>
                  </a:solidFill>
                  <a:latin typeface="+mj-lt"/>
                  <a:ea typeface="+mj-ea"/>
                  <a:cs typeface="+mj-cs"/>
                  <a:sym typeface="Roboto"/>
                </a:defRPr>
              </a:lvl1pPr>
            </a:lstStyle>
            <a:p>
              <a:pPr/>
              <a:r>
                <a:t>Risk &amp; Uncertainty</a:t>
              </a:r>
            </a:p>
          </p:txBody>
        </p:sp>
      </p:grpSp>
      <p:pic>
        <p:nvPicPr>
          <p:cNvPr id="273" name="Image" descr="Image"/>
          <p:cNvPicPr>
            <a:picLocks noChangeAspect="1"/>
          </p:cNvPicPr>
          <p:nvPr/>
        </p:nvPicPr>
        <p:blipFill>
          <a:blip r:embed="rId3">
            <a:extLst/>
          </a:blip>
          <a:stretch>
            <a:fillRect/>
          </a:stretch>
        </p:blipFill>
        <p:spPr>
          <a:xfrm flipH="1">
            <a:off x="8445292" y="500231"/>
            <a:ext cx="4668340" cy="8753138"/>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82" name="Group"/>
          <p:cNvGrpSpPr/>
          <p:nvPr/>
        </p:nvGrpSpPr>
        <p:grpSpPr>
          <a:xfrm>
            <a:off x="9027420" y="5988455"/>
            <a:ext cx="3300739" cy="2688532"/>
            <a:chOff x="0" y="0"/>
            <a:chExt cx="3300738" cy="2688531"/>
          </a:xfrm>
        </p:grpSpPr>
        <p:sp>
          <p:nvSpPr>
            <p:cNvPr id="275" name="Line"/>
            <p:cNvSpPr/>
            <p:nvPr/>
          </p:nvSpPr>
          <p:spPr>
            <a:xfrm>
              <a:off x="0" y="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76" name="Line"/>
            <p:cNvSpPr/>
            <p:nvPr/>
          </p:nvSpPr>
          <p:spPr>
            <a:xfrm>
              <a:off x="0" y="45720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77" name="Line"/>
            <p:cNvSpPr/>
            <p:nvPr/>
          </p:nvSpPr>
          <p:spPr>
            <a:xfrm>
              <a:off x="0" y="90084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78" name="Line"/>
            <p:cNvSpPr/>
            <p:nvPr/>
          </p:nvSpPr>
          <p:spPr>
            <a:xfrm>
              <a:off x="0" y="134448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79" name="Line"/>
            <p:cNvSpPr/>
            <p:nvPr/>
          </p:nvSpPr>
          <p:spPr>
            <a:xfrm>
              <a:off x="0" y="178812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80" name="Line"/>
            <p:cNvSpPr/>
            <p:nvPr/>
          </p:nvSpPr>
          <p:spPr>
            <a:xfrm>
              <a:off x="0" y="223176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81" name="Line"/>
            <p:cNvSpPr/>
            <p:nvPr/>
          </p:nvSpPr>
          <p:spPr>
            <a:xfrm>
              <a:off x="0" y="268853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grpSp>
        <p:nvGrpSpPr>
          <p:cNvPr id="290" name="Group"/>
          <p:cNvGrpSpPr/>
          <p:nvPr/>
        </p:nvGrpSpPr>
        <p:grpSpPr>
          <a:xfrm>
            <a:off x="634308" y="5988455"/>
            <a:ext cx="3300739" cy="2688532"/>
            <a:chOff x="0" y="0"/>
            <a:chExt cx="3300738" cy="2688531"/>
          </a:xfrm>
        </p:grpSpPr>
        <p:sp>
          <p:nvSpPr>
            <p:cNvPr id="283" name="Line"/>
            <p:cNvSpPr/>
            <p:nvPr/>
          </p:nvSpPr>
          <p:spPr>
            <a:xfrm>
              <a:off x="0" y="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84" name="Line"/>
            <p:cNvSpPr/>
            <p:nvPr/>
          </p:nvSpPr>
          <p:spPr>
            <a:xfrm>
              <a:off x="0" y="45720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85" name="Line"/>
            <p:cNvSpPr/>
            <p:nvPr/>
          </p:nvSpPr>
          <p:spPr>
            <a:xfrm>
              <a:off x="0" y="90084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86" name="Line"/>
            <p:cNvSpPr/>
            <p:nvPr/>
          </p:nvSpPr>
          <p:spPr>
            <a:xfrm>
              <a:off x="0" y="134448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87" name="Line"/>
            <p:cNvSpPr/>
            <p:nvPr/>
          </p:nvSpPr>
          <p:spPr>
            <a:xfrm>
              <a:off x="0" y="178812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88" name="Line"/>
            <p:cNvSpPr/>
            <p:nvPr/>
          </p:nvSpPr>
          <p:spPr>
            <a:xfrm>
              <a:off x="0" y="223176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89" name="Line"/>
            <p:cNvSpPr/>
            <p:nvPr/>
          </p:nvSpPr>
          <p:spPr>
            <a:xfrm>
              <a:off x="0" y="268853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grpSp>
        <p:nvGrpSpPr>
          <p:cNvPr id="298" name="Group"/>
          <p:cNvGrpSpPr/>
          <p:nvPr/>
        </p:nvGrpSpPr>
        <p:grpSpPr>
          <a:xfrm>
            <a:off x="4839581" y="5988455"/>
            <a:ext cx="3300739" cy="2688532"/>
            <a:chOff x="0" y="0"/>
            <a:chExt cx="3300738" cy="2688531"/>
          </a:xfrm>
        </p:grpSpPr>
        <p:sp>
          <p:nvSpPr>
            <p:cNvPr id="291" name="Line"/>
            <p:cNvSpPr/>
            <p:nvPr/>
          </p:nvSpPr>
          <p:spPr>
            <a:xfrm>
              <a:off x="0" y="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92" name="Line"/>
            <p:cNvSpPr/>
            <p:nvPr/>
          </p:nvSpPr>
          <p:spPr>
            <a:xfrm>
              <a:off x="0" y="45720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93" name="Line"/>
            <p:cNvSpPr/>
            <p:nvPr/>
          </p:nvSpPr>
          <p:spPr>
            <a:xfrm>
              <a:off x="0" y="90084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94" name="Line"/>
            <p:cNvSpPr/>
            <p:nvPr/>
          </p:nvSpPr>
          <p:spPr>
            <a:xfrm>
              <a:off x="0" y="134448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95" name="Line"/>
            <p:cNvSpPr/>
            <p:nvPr/>
          </p:nvSpPr>
          <p:spPr>
            <a:xfrm>
              <a:off x="0" y="178812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96" name="Line"/>
            <p:cNvSpPr/>
            <p:nvPr/>
          </p:nvSpPr>
          <p:spPr>
            <a:xfrm>
              <a:off x="0" y="223176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297" name="Line"/>
            <p:cNvSpPr/>
            <p:nvPr/>
          </p:nvSpPr>
          <p:spPr>
            <a:xfrm>
              <a:off x="0" y="268853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sp>
        <p:nvSpPr>
          <p:cNvPr id="299" name="The Amount of Work"/>
          <p:cNvSpPr/>
          <p:nvPr>
            <p:ph type="title"/>
          </p:nvPr>
        </p:nvSpPr>
        <p:spPr>
          <a:prstGeom prst="rect">
            <a:avLst/>
          </a:prstGeom>
        </p:spPr>
        <p:txBody>
          <a:bodyPr/>
          <a:lstStyle/>
          <a:p>
            <a:pPr/>
            <a:r>
              <a:t>The Amount of Work</a:t>
            </a:r>
          </a:p>
        </p:txBody>
      </p:sp>
      <p:sp>
        <p:nvSpPr>
          <p:cNvPr id="300" name="How long the fence is"/>
          <p:cNvSpPr/>
          <p:nvPr/>
        </p:nvSpPr>
        <p:spPr>
          <a:xfrm>
            <a:off x="634308" y="5449816"/>
            <a:ext cx="3300738" cy="1593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spcBef>
                <a:spcPts val="2500"/>
              </a:spcBef>
              <a:defRPr sz="2700">
                <a:solidFill>
                  <a:srgbClr val="16153F"/>
                </a:solidFill>
                <a:latin typeface="Patrick Hand"/>
                <a:ea typeface="Patrick Hand"/>
                <a:cs typeface="Patrick Hand"/>
                <a:sym typeface="Patrick Hand"/>
              </a:defRPr>
            </a:lvl1pPr>
          </a:lstStyle>
          <a:p>
            <a:pPr/>
            <a:r>
              <a:t>How long the fence is</a:t>
            </a:r>
          </a:p>
        </p:txBody>
      </p:sp>
      <p:sp>
        <p:nvSpPr>
          <p:cNvPr id="301" name="How many different types of pages"/>
          <p:cNvSpPr/>
          <p:nvPr/>
        </p:nvSpPr>
        <p:spPr>
          <a:xfrm>
            <a:off x="4859532" y="5449816"/>
            <a:ext cx="3300738" cy="1593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spcBef>
                <a:spcPts val="2500"/>
              </a:spcBef>
              <a:defRPr sz="2700">
                <a:solidFill>
                  <a:srgbClr val="16153F"/>
                </a:solidFill>
                <a:latin typeface="Patrick Hand"/>
                <a:ea typeface="Patrick Hand"/>
                <a:cs typeface="Patrick Hand"/>
                <a:sym typeface="Patrick Hand"/>
              </a:defRPr>
            </a:lvl1pPr>
          </a:lstStyle>
          <a:p>
            <a:pPr/>
            <a:r>
              <a:t>How many different types of pages</a:t>
            </a:r>
          </a:p>
        </p:txBody>
      </p:sp>
      <p:sp>
        <p:nvSpPr>
          <p:cNvPr id="302" name="How many guests are invited to the wedding"/>
          <p:cNvSpPr/>
          <p:nvPr/>
        </p:nvSpPr>
        <p:spPr>
          <a:xfrm>
            <a:off x="9027421" y="5449816"/>
            <a:ext cx="3300738" cy="1593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spcBef>
                <a:spcPts val="2500"/>
              </a:spcBef>
              <a:defRPr sz="2700">
                <a:solidFill>
                  <a:srgbClr val="16153F"/>
                </a:solidFill>
                <a:latin typeface="Patrick Hand"/>
                <a:ea typeface="Patrick Hand"/>
                <a:cs typeface="Patrick Hand"/>
                <a:sym typeface="Patrick Hand"/>
              </a:defRPr>
            </a:lvl1pPr>
          </a:lstStyle>
          <a:p>
            <a:pPr/>
            <a:r>
              <a:t>How many guests are invited to the wedding</a:t>
            </a:r>
          </a:p>
        </p:txBody>
      </p:sp>
      <p:pic>
        <p:nvPicPr>
          <p:cNvPr id="303" name="Image" descr="Image"/>
          <p:cNvPicPr>
            <a:picLocks noChangeAspect="1"/>
          </p:cNvPicPr>
          <p:nvPr/>
        </p:nvPicPr>
        <p:blipFill>
          <a:blip r:embed="rId2">
            <a:extLst/>
          </a:blip>
          <a:stretch>
            <a:fillRect/>
          </a:stretch>
        </p:blipFill>
        <p:spPr>
          <a:xfrm>
            <a:off x="634308" y="2197909"/>
            <a:ext cx="3300738" cy="2603398"/>
          </a:xfrm>
          <a:prstGeom prst="rect">
            <a:avLst/>
          </a:prstGeom>
          <a:ln w="12700">
            <a:miter lim="400000"/>
          </a:ln>
        </p:spPr>
      </p:pic>
      <p:pic>
        <p:nvPicPr>
          <p:cNvPr id="304" name="Image" descr="Image"/>
          <p:cNvPicPr>
            <a:picLocks noChangeAspect="1"/>
          </p:cNvPicPr>
          <p:nvPr/>
        </p:nvPicPr>
        <p:blipFill>
          <a:blip r:embed="rId3">
            <a:extLst/>
          </a:blip>
          <a:stretch>
            <a:fillRect/>
          </a:stretch>
        </p:blipFill>
        <p:spPr>
          <a:xfrm>
            <a:off x="4871154" y="2070063"/>
            <a:ext cx="3277494" cy="2859090"/>
          </a:xfrm>
          <a:prstGeom prst="rect">
            <a:avLst/>
          </a:prstGeom>
          <a:ln w="12700">
            <a:miter lim="400000"/>
          </a:ln>
        </p:spPr>
      </p:pic>
      <p:pic>
        <p:nvPicPr>
          <p:cNvPr id="305" name="Image" descr="Image"/>
          <p:cNvPicPr>
            <a:picLocks noChangeAspect="1"/>
          </p:cNvPicPr>
          <p:nvPr/>
        </p:nvPicPr>
        <p:blipFill>
          <a:blip r:embed="rId4">
            <a:extLst/>
          </a:blip>
          <a:stretch>
            <a:fillRect/>
          </a:stretch>
        </p:blipFill>
        <p:spPr>
          <a:xfrm>
            <a:off x="9044854" y="2075874"/>
            <a:ext cx="3265871" cy="2847468"/>
          </a:xfrm>
          <a:prstGeom prst="rect">
            <a:avLst/>
          </a:prstGeom>
          <a:ln w="12700">
            <a:miter lim="400000"/>
          </a:ln>
        </p:spPr>
      </p:pic>
      <p:sp>
        <p:nvSpPr>
          <p:cNvPr id="306" name="FENCE"/>
          <p:cNvSpPr/>
          <p:nvPr/>
        </p:nvSpPr>
        <p:spPr>
          <a:xfrm>
            <a:off x="634308" y="4992616"/>
            <a:ext cx="3300738" cy="5118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spcBef>
                <a:spcPts val="2500"/>
              </a:spcBef>
              <a:defRPr b="1" sz="2700">
                <a:solidFill>
                  <a:srgbClr val="191847"/>
                </a:solidFill>
                <a:latin typeface="+mj-lt"/>
                <a:ea typeface="+mj-ea"/>
                <a:cs typeface="+mj-cs"/>
                <a:sym typeface="Roboto"/>
              </a:defRPr>
            </a:lvl1pPr>
          </a:lstStyle>
          <a:p>
            <a:pPr/>
            <a:r>
              <a:t>FENCE</a:t>
            </a:r>
          </a:p>
        </p:txBody>
      </p:sp>
      <p:sp>
        <p:nvSpPr>
          <p:cNvPr id="307" name="WEBSITE"/>
          <p:cNvSpPr/>
          <p:nvPr/>
        </p:nvSpPr>
        <p:spPr>
          <a:xfrm>
            <a:off x="4839581" y="4992616"/>
            <a:ext cx="3300738" cy="5118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spcBef>
                <a:spcPts val="2500"/>
              </a:spcBef>
              <a:defRPr b="1" sz="2700">
                <a:solidFill>
                  <a:srgbClr val="191847"/>
                </a:solidFill>
                <a:latin typeface="+mj-lt"/>
                <a:ea typeface="+mj-ea"/>
                <a:cs typeface="+mj-cs"/>
                <a:sym typeface="Roboto"/>
              </a:defRPr>
            </a:lvl1pPr>
          </a:lstStyle>
          <a:p>
            <a:pPr/>
            <a:r>
              <a:t>WEBSITE</a:t>
            </a:r>
          </a:p>
        </p:txBody>
      </p:sp>
      <p:sp>
        <p:nvSpPr>
          <p:cNvPr id="308" name="WEDDING"/>
          <p:cNvSpPr/>
          <p:nvPr/>
        </p:nvSpPr>
        <p:spPr>
          <a:xfrm>
            <a:off x="9084756" y="4992616"/>
            <a:ext cx="3300738" cy="5118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spcBef>
                <a:spcPts val="2500"/>
              </a:spcBef>
              <a:defRPr b="1" sz="2700">
                <a:solidFill>
                  <a:srgbClr val="191847"/>
                </a:solidFill>
                <a:latin typeface="+mj-lt"/>
                <a:ea typeface="+mj-ea"/>
                <a:cs typeface="+mj-cs"/>
                <a:sym typeface="Roboto"/>
              </a:defRPr>
            </a:lvl1pPr>
          </a:lstStyle>
          <a:p>
            <a:pPr/>
            <a:r>
              <a:t>WEDDING</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17" name="Group"/>
          <p:cNvGrpSpPr/>
          <p:nvPr/>
        </p:nvGrpSpPr>
        <p:grpSpPr>
          <a:xfrm>
            <a:off x="9027420" y="5988455"/>
            <a:ext cx="3300739" cy="2688532"/>
            <a:chOff x="0" y="0"/>
            <a:chExt cx="3300738" cy="2688531"/>
          </a:xfrm>
        </p:grpSpPr>
        <p:sp>
          <p:nvSpPr>
            <p:cNvPr id="310" name="Line"/>
            <p:cNvSpPr/>
            <p:nvPr/>
          </p:nvSpPr>
          <p:spPr>
            <a:xfrm>
              <a:off x="0" y="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11" name="Line"/>
            <p:cNvSpPr/>
            <p:nvPr/>
          </p:nvSpPr>
          <p:spPr>
            <a:xfrm>
              <a:off x="0" y="45720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12" name="Line"/>
            <p:cNvSpPr/>
            <p:nvPr/>
          </p:nvSpPr>
          <p:spPr>
            <a:xfrm>
              <a:off x="0" y="90084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13" name="Line"/>
            <p:cNvSpPr/>
            <p:nvPr/>
          </p:nvSpPr>
          <p:spPr>
            <a:xfrm>
              <a:off x="0" y="134448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14" name="Line"/>
            <p:cNvSpPr/>
            <p:nvPr/>
          </p:nvSpPr>
          <p:spPr>
            <a:xfrm>
              <a:off x="0" y="178812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15" name="Line"/>
            <p:cNvSpPr/>
            <p:nvPr/>
          </p:nvSpPr>
          <p:spPr>
            <a:xfrm>
              <a:off x="0" y="223176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16" name="Line"/>
            <p:cNvSpPr/>
            <p:nvPr/>
          </p:nvSpPr>
          <p:spPr>
            <a:xfrm>
              <a:off x="0" y="268853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grpSp>
        <p:nvGrpSpPr>
          <p:cNvPr id="325" name="Group"/>
          <p:cNvGrpSpPr/>
          <p:nvPr/>
        </p:nvGrpSpPr>
        <p:grpSpPr>
          <a:xfrm>
            <a:off x="634308" y="5988455"/>
            <a:ext cx="3300739" cy="2688532"/>
            <a:chOff x="0" y="0"/>
            <a:chExt cx="3300738" cy="2688531"/>
          </a:xfrm>
        </p:grpSpPr>
        <p:sp>
          <p:nvSpPr>
            <p:cNvPr id="318" name="Line"/>
            <p:cNvSpPr/>
            <p:nvPr/>
          </p:nvSpPr>
          <p:spPr>
            <a:xfrm>
              <a:off x="0" y="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19" name="Line"/>
            <p:cNvSpPr/>
            <p:nvPr/>
          </p:nvSpPr>
          <p:spPr>
            <a:xfrm>
              <a:off x="0" y="45720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20" name="Line"/>
            <p:cNvSpPr/>
            <p:nvPr/>
          </p:nvSpPr>
          <p:spPr>
            <a:xfrm>
              <a:off x="0" y="90084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21" name="Line"/>
            <p:cNvSpPr/>
            <p:nvPr/>
          </p:nvSpPr>
          <p:spPr>
            <a:xfrm>
              <a:off x="0" y="134448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22" name="Line"/>
            <p:cNvSpPr/>
            <p:nvPr/>
          </p:nvSpPr>
          <p:spPr>
            <a:xfrm>
              <a:off x="0" y="178812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23" name="Line"/>
            <p:cNvSpPr/>
            <p:nvPr/>
          </p:nvSpPr>
          <p:spPr>
            <a:xfrm>
              <a:off x="0" y="223176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24" name="Line"/>
            <p:cNvSpPr/>
            <p:nvPr/>
          </p:nvSpPr>
          <p:spPr>
            <a:xfrm>
              <a:off x="0" y="268853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grpSp>
        <p:nvGrpSpPr>
          <p:cNvPr id="333" name="Group"/>
          <p:cNvGrpSpPr/>
          <p:nvPr/>
        </p:nvGrpSpPr>
        <p:grpSpPr>
          <a:xfrm>
            <a:off x="4839581" y="5988455"/>
            <a:ext cx="3300739" cy="2688532"/>
            <a:chOff x="0" y="0"/>
            <a:chExt cx="3300738" cy="2688531"/>
          </a:xfrm>
        </p:grpSpPr>
        <p:sp>
          <p:nvSpPr>
            <p:cNvPr id="326" name="Line"/>
            <p:cNvSpPr/>
            <p:nvPr/>
          </p:nvSpPr>
          <p:spPr>
            <a:xfrm>
              <a:off x="0" y="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27" name="Line"/>
            <p:cNvSpPr/>
            <p:nvPr/>
          </p:nvSpPr>
          <p:spPr>
            <a:xfrm>
              <a:off x="0" y="45720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28" name="Line"/>
            <p:cNvSpPr/>
            <p:nvPr/>
          </p:nvSpPr>
          <p:spPr>
            <a:xfrm>
              <a:off x="0" y="90084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29" name="Line"/>
            <p:cNvSpPr/>
            <p:nvPr/>
          </p:nvSpPr>
          <p:spPr>
            <a:xfrm>
              <a:off x="0" y="134448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30" name="Line"/>
            <p:cNvSpPr/>
            <p:nvPr/>
          </p:nvSpPr>
          <p:spPr>
            <a:xfrm>
              <a:off x="0" y="178812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31" name="Line"/>
            <p:cNvSpPr/>
            <p:nvPr/>
          </p:nvSpPr>
          <p:spPr>
            <a:xfrm>
              <a:off x="0" y="223176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32" name="Line"/>
            <p:cNvSpPr/>
            <p:nvPr/>
          </p:nvSpPr>
          <p:spPr>
            <a:xfrm>
              <a:off x="0" y="268853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sp>
        <p:nvSpPr>
          <p:cNvPr id="334" name="Risk and Uncertainty"/>
          <p:cNvSpPr/>
          <p:nvPr>
            <p:ph type="title"/>
          </p:nvPr>
        </p:nvSpPr>
        <p:spPr>
          <a:prstGeom prst="rect">
            <a:avLst/>
          </a:prstGeom>
        </p:spPr>
        <p:txBody>
          <a:bodyPr/>
          <a:lstStyle/>
          <a:p>
            <a:pPr/>
            <a:r>
              <a:t>Risk and Uncertainty</a:t>
            </a:r>
          </a:p>
        </p:txBody>
      </p:sp>
      <p:sp>
        <p:nvSpPr>
          <p:cNvPr id="335" name="Not knowing what color to paint it"/>
          <p:cNvSpPr/>
          <p:nvPr/>
        </p:nvSpPr>
        <p:spPr>
          <a:xfrm>
            <a:off x="634308" y="5449816"/>
            <a:ext cx="3300738" cy="1593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spcBef>
                <a:spcPts val="2500"/>
              </a:spcBef>
              <a:defRPr sz="2700">
                <a:solidFill>
                  <a:srgbClr val="16153F"/>
                </a:solidFill>
                <a:latin typeface="Patrick Hand"/>
                <a:ea typeface="Patrick Hand"/>
                <a:cs typeface="Patrick Hand"/>
                <a:sym typeface="Patrick Hand"/>
              </a:defRPr>
            </a:lvl1pPr>
          </a:lstStyle>
          <a:p>
            <a:pPr/>
            <a:r>
              <a:t>Not knowing what color to paint it</a:t>
            </a:r>
          </a:p>
        </p:txBody>
      </p:sp>
      <p:sp>
        <p:nvSpPr>
          <p:cNvPr id="336" name="A screen or feature that hasn’t been designed"/>
          <p:cNvSpPr/>
          <p:nvPr/>
        </p:nvSpPr>
        <p:spPr>
          <a:xfrm>
            <a:off x="4852031" y="5449816"/>
            <a:ext cx="3300738" cy="1593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spcBef>
                <a:spcPts val="2500"/>
              </a:spcBef>
              <a:defRPr sz="2700">
                <a:solidFill>
                  <a:srgbClr val="16153F"/>
                </a:solidFill>
                <a:latin typeface="Patrick Hand"/>
                <a:ea typeface="Patrick Hand"/>
                <a:cs typeface="Patrick Hand"/>
                <a:sym typeface="Patrick Hand"/>
              </a:defRPr>
            </a:lvl1pPr>
          </a:lstStyle>
          <a:p>
            <a:pPr/>
            <a:r>
              <a:t>A screen or feature that hasn’t been designed</a:t>
            </a:r>
          </a:p>
        </p:txBody>
      </p:sp>
      <p:sp>
        <p:nvSpPr>
          <p:cNvPr id="337" name="Not knowing yet how many guests will be invited"/>
          <p:cNvSpPr/>
          <p:nvPr/>
        </p:nvSpPr>
        <p:spPr>
          <a:xfrm>
            <a:off x="9027421" y="5449816"/>
            <a:ext cx="3300738" cy="1593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spcBef>
                <a:spcPts val="2500"/>
              </a:spcBef>
              <a:defRPr sz="2700">
                <a:solidFill>
                  <a:srgbClr val="16153F"/>
                </a:solidFill>
                <a:latin typeface="Patrick Hand"/>
                <a:ea typeface="Patrick Hand"/>
                <a:cs typeface="Patrick Hand"/>
                <a:sym typeface="Patrick Hand"/>
              </a:defRPr>
            </a:lvl1pPr>
          </a:lstStyle>
          <a:p>
            <a:pPr/>
            <a:r>
              <a:t>Not knowing yet how many guests will be invited</a:t>
            </a:r>
          </a:p>
        </p:txBody>
      </p:sp>
      <p:pic>
        <p:nvPicPr>
          <p:cNvPr id="338" name="Image" descr="Image"/>
          <p:cNvPicPr>
            <a:picLocks noChangeAspect="1"/>
          </p:cNvPicPr>
          <p:nvPr/>
        </p:nvPicPr>
        <p:blipFill>
          <a:blip r:embed="rId2">
            <a:extLst/>
          </a:blip>
          <a:stretch>
            <a:fillRect/>
          </a:stretch>
        </p:blipFill>
        <p:spPr>
          <a:xfrm>
            <a:off x="634308" y="2197909"/>
            <a:ext cx="3300738" cy="2603398"/>
          </a:xfrm>
          <a:prstGeom prst="rect">
            <a:avLst/>
          </a:prstGeom>
          <a:ln w="12700">
            <a:miter lim="400000"/>
          </a:ln>
        </p:spPr>
      </p:pic>
      <p:pic>
        <p:nvPicPr>
          <p:cNvPr id="339" name="Image" descr="Image"/>
          <p:cNvPicPr>
            <a:picLocks noChangeAspect="1"/>
          </p:cNvPicPr>
          <p:nvPr/>
        </p:nvPicPr>
        <p:blipFill>
          <a:blip r:embed="rId3">
            <a:extLst/>
          </a:blip>
          <a:stretch>
            <a:fillRect/>
          </a:stretch>
        </p:blipFill>
        <p:spPr>
          <a:xfrm>
            <a:off x="4871154" y="2070063"/>
            <a:ext cx="3277494" cy="2859090"/>
          </a:xfrm>
          <a:prstGeom prst="rect">
            <a:avLst/>
          </a:prstGeom>
          <a:ln w="12700">
            <a:miter lim="400000"/>
          </a:ln>
        </p:spPr>
      </p:pic>
      <p:pic>
        <p:nvPicPr>
          <p:cNvPr id="340" name="Image" descr="Image"/>
          <p:cNvPicPr>
            <a:picLocks noChangeAspect="1"/>
          </p:cNvPicPr>
          <p:nvPr/>
        </p:nvPicPr>
        <p:blipFill>
          <a:blip r:embed="rId4">
            <a:extLst/>
          </a:blip>
          <a:stretch>
            <a:fillRect/>
          </a:stretch>
        </p:blipFill>
        <p:spPr>
          <a:xfrm>
            <a:off x="9044854" y="2075874"/>
            <a:ext cx="3265871" cy="2847468"/>
          </a:xfrm>
          <a:prstGeom prst="rect">
            <a:avLst/>
          </a:prstGeom>
          <a:ln w="12700">
            <a:miter lim="400000"/>
          </a:ln>
        </p:spPr>
      </p:pic>
      <p:sp>
        <p:nvSpPr>
          <p:cNvPr id="341" name="FENCE"/>
          <p:cNvSpPr/>
          <p:nvPr/>
        </p:nvSpPr>
        <p:spPr>
          <a:xfrm>
            <a:off x="634308" y="4992616"/>
            <a:ext cx="3300738" cy="5118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spcBef>
                <a:spcPts val="2500"/>
              </a:spcBef>
              <a:defRPr b="1" sz="2700">
                <a:solidFill>
                  <a:srgbClr val="191847"/>
                </a:solidFill>
                <a:latin typeface="+mj-lt"/>
                <a:ea typeface="+mj-ea"/>
                <a:cs typeface="+mj-cs"/>
                <a:sym typeface="Roboto"/>
              </a:defRPr>
            </a:lvl1pPr>
          </a:lstStyle>
          <a:p>
            <a:pPr/>
            <a:r>
              <a:t>FENCE</a:t>
            </a:r>
          </a:p>
        </p:txBody>
      </p:sp>
      <p:sp>
        <p:nvSpPr>
          <p:cNvPr id="342" name="WEBSITE"/>
          <p:cNvSpPr/>
          <p:nvPr/>
        </p:nvSpPr>
        <p:spPr>
          <a:xfrm>
            <a:off x="4839581" y="4992616"/>
            <a:ext cx="3300738" cy="5118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spcBef>
                <a:spcPts val="2500"/>
              </a:spcBef>
              <a:defRPr b="1" sz="2700">
                <a:solidFill>
                  <a:srgbClr val="191847"/>
                </a:solidFill>
                <a:latin typeface="+mj-lt"/>
                <a:ea typeface="+mj-ea"/>
                <a:cs typeface="+mj-cs"/>
                <a:sym typeface="Roboto"/>
              </a:defRPr>
            </a:lvl1pPr>
          </a:lstStyle>
          <a:p>
            <a:pPr/>
            <a:r>
              <a:t>WEBSITE</a:t>
            </a:r>
          </a:p>
        </p:txBody>
      </p:sp>
      <p:sp>
        <p:nvSpPr>
          <p:cNvPr id="343" name="WEDDING"/>
          <p:cNvSpPr/>
          <p:nvPr/>
        </p:nvSpPr>
        <p:spPr>
          <a:xfrm>
            <a:off x="9084756" y="4992616"/>
            <a:ext cx="3300738" cy="5118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spcBef>
                <a:spcPts val="2500"/>
              </a:spcBef>
              <a:defRPr b="1" sz="2700">
                <a:solidFill>
                  <a:srgbClr val="191847"/>
                </a:solidFill>
                <a:latin typeface="+mj-lt"/>
                <a:ea typeface="+mj-ea"/>
                <a:cs typeface="+mj-cs"/>
                <a:sym typeface="Roboto"/>
              </a:defRPr>
            </a:lvl1pPr>
          </a:lstStyle>
          <a:p>
            <a:pPr/>
            <a:r>
              <a:t>WEDDING</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 name="Complexity"/>
          <p:cNvSpPr/>
          <p:nvPr>
            <p:ph type="title"/>
          </p:nvPr>
        </p:nvSpPr>
        <p:spPr>
          <a:prstGeom prst="rect">
            <a:avLst/>
          </a:prstGeom>
        </p:spPr>
        <p:txBody>
          <a:bodyPr/>
          <a:lstStyle/>
          <a:p>
            <a:pPr/>
            <a:r>
              <a:t>Complexity</a:t>
            </a:r>
          </a:p>
        </p:txBody>
      </p:sp>
      <p:sp>
        <p:nvSpPr>
          <p:cNvPr id="346" name="Painting a mural instead of a single color"/>
          <p:cNvSpPr/>
          <p:nvPr/>
        </p:nvSpPr>
        <p:spPr>
          <a:xfrm>
            <a:off x="634308" y="5449816"/>
            <a:ext cx="3300738" cy="1593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spcBef>
                <a:spcPts val="2500"/>
              </a:spcBef>
              <a:defRPr sz="2700">
                <a:solidFill>
                  <a:srgbClr val="16153F"/>
                </a:solidFill>
                <a:latin typeface="Patrick Hand"/>
                <a:ea typeface="Patrick Hand"/>
                <a:cs typeface="Patrick Hand"/>
                <a:sym typeface="Patrick Hand"/>
              </a:defRPr>
            </a:lvl1pPr>
          </a:lstStyle>
          <a:p>
            <a:pPr/>
            <a:r>
              <a:t>Painting a mural instead of a single color</a:t>
            </a:r>
          </a:p>
        </p:txBody>
      </p:sp>
      <p:sp>
        <p:nvSpPr>
          <p:cNvPr id="347" name="A difficult calculation"/>
          <p:cNvSpPr/>
          <p:nvPr/>
        </p:nvSpPr>
        <p:spPr>
          <a:xfrm>
            <a:off x="4852031" y="5449816"/>
            <a:ext cx="3425655" cy="1593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spcBef>
                <a:spcPts val="2500"/>
              </a:spcBef>
              <a:defRPr sz="2700">
                <a:solidFill>
                  <a:srgbClr val="16153F"/>
                </a:solidFill>
                <a:latin typeface="Patrick Hand"/>
                <a:ea typeface="Patrick Hand"/>
                <a:cs typeface="Patrick Hand"/>
                <a:sym typeface="Patrick Hand"/>
              </a:defRPr>
            </a:lvl1pPr>
          </a:lstStyle>
          <a:p>
            <a:pPr/>
            <a:r>
              <a:t>A difficult calculation</a:t>
            </a:r>
          </a:p>
        </p:txBody>
      </p:sp>
      <p:sp>
        <p:nvSpPr>
          <p:cNvPr id="348" name="A seating chart when some guests don’t like one another"/>
          <p:cNvSpPr/>
          <p:nvPr/>
        </p:nvSpPr>
        <p:spPr>
          <a:xfrm>
            <a:off x="9027421" y="5449816"/>
            <a:ext cx="3300738" cy="1593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lgn="l">
              <a:spcBef>
                <a:spcPts val="2500"/>
              </a:spcBef>
              <a:defRPr sz="2700">
                <a:solidFill>
                  <a:srgbClr val="16153F"/>
                </a:solidFill>
                <a:latin typeface="Patrick Hand"/>
                <a:ea typeface="Patrick Hand"/>
                <a:cs typeface="Patrick Hand"/>
                <a:sym typeface="Patrick Hand"/>
              </a:defRPr>
            </a:lvl1pPr>
          </a:lstStyle>
          <a:p>
            <a:pPr/>
            <a:r>
              <a:t>A seating chart when some guests don’t like one another</a:t>
            </a:r>
          </a:p>
        </p:txBody>
      </p:sp>
      <p:pic>
        <p:nvPicPr>
          <p:cNvPr id="349" name="Image" descr="Image"/>
          <p:cNvPicPr>
            <a:picLocks noChangeAspect="1"/>
          </p:cNvPicPr>
          <p:nvPr/>
        </p:nvPicPr>
        <p:blipFill>
          <a:blip r:embed="rId2">
            <a:extLst/>
          </a:blip>
          <a:stretch>
            <a:fillRect/>
          </a:stretch>
        </p:blipFill>
        <p:spPr>
          <a:xfrm>
            <a:off x="634308" y="2197909"/>
            <a:ext cx="3300738" cy="2603398"/>
          </a:xfrm>
          <a:prstGeom prst="rect">
            <a:avLst/>
          </a:prstGeom>
          <a:ln w="12700">
            <a:miter lim="400000"/>
          </a:ln>
        </p:spPr>
      </p:pic>
      <p:pic>
        <p:nvPicPr>
          <p:cNvPr id="350" name="Image" descr="Image"/>
          <p:cNvPicPr>
            <a:picLocks noChangeAspect="1"/>
          </p:cNvPicPr>
          <p:nvPr/>
        </p:nvPicPr>
        <p:blipFill>
          <a:blip r:embed="rId3">
            <a:extLst/>
          </a:blip>
          <a:stretch>
            <a:fillRect/>
          </a:stretch>
        </p:blipFill>
        <p:spPr>
          <a:xfrm>
            <a:off x="4871154" y="2070063"/>
            <a:ext cx="3277494" cy="2859090"/>
          </a:xfrm>
          <a:prstGeom prst="rect">
            <a:avLst/>
          </a:prstGeom>
          <a:ln w="12700">
            <a:miter lim="400000"/>
          </a:ln>
        </p:spPr>
      </p:pic>
      <p:pic>
        <p:nvPicPr>
          <p:cNvPr id="351" name="Image" descr="Image"/>
          <p:cNvPicPr>
            <a:picLocks noChangeAspect="1"/>
          </p:cNvPicPr>
          <p:nvPr/>
        </p:nvPicPr>
        <p:blipFill>
          <a:blip r:embed="rId4">
            <a:extLst/>
          </a:blip>
          <a:stretch>
            <a:fillRect/>
          </a:stretch>
        </p:blipFill>
        <p:spPr>
          <a:xfrm>
            <a:off x="9044854" y="2075874"/>
            <a:ext cx="3265871" cy="2847468"/>
          </a:xfrm>
          <a:prstGeom prst="rect">
            <a:avLst/>
          </a:prstGeom>
          <a:ln w="12700">
            <a:miter lim="400000"/>
          </a:ln>
        </p:spPr>
      </p:pic>
      <p:sp>
        <p:nvSpPr>
          <p:cNvPr id="352" name="FENCE"/>
          <p:cNvSpPr/>
          <p:nvPr/>
        </p:nvSpPr>
        <p:spPr>
          <a:xfrm>
            <a:off x="634308" y="4992616"/>
            <a:ext cx="3300738" cy="5118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spcBef>
                <a:spcPts val="2500"/>
              </a:spcBef>
              <a:defRPr b="1" sz="2700">
                <a:solidFill>
                  <a:srgbClr val="191847"/>
                </a:solidFill>
                <a:latin typeface="+mj-lt"/>
                <a:ea typeface="+mj-ea"/>
                <a:cs typeface="+mj-cs"/>
                <a:sym typeface="Roboto"/>
              </a:defRPr>
            </a:lvl1pPr>
          </a:lstStyle>
          <a:p>
            <a:pPr/>
            <a:r>
              <a:t>FENCE</a:t>
            </a:r>
          </a:p>
        </p:txBody>
      </p:sp>
      <p:sp>
        <p:nvSpPr>
          <p:cNvPr id="353" name="WEBSITE"/>
          <p:cNvSpPr/>
          <p:nvPr/>
        </p:nvSpPr>
        <p:spPr>
          <a:xfrm>
            <a:off x="4839581" y="4992616"/>
            <a:ext cx="3300738" cy="5118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spcBef>
                <a:spcPts val="2500"/>
              </a:spcBef>
              <a:defRPr b="1" sz="2700">
                <a:solidFill>
                  <a:srgbClr val="191847"/>
                </a:solidFill>
                <a:latin typeface="+mj-lt"/>
                <a:ea typeface="+mj-ea"/>
                <a:cs typeface="+mj-cs"/>
                <a:sym typeface="Roboto"/>
              </a:defRPr>
            </a:lvl1pPr>
          </a:lstStyle>
          <a:p>
            <a:pPr/>
            <a:r>
              <a:t>WEBSITE</a:t>
            </a:r>
          </a:p>
        </p:txBody>
      </p:sp>
      <p:sp>
        <p:nvSpPr>
          <p:cNvPr id="354" name="WEDDING"/>
          <p:cNvSpPr/>
          <p:nvPr/>
        </p:nvSpPr>
        <p:spPr>
          <a:xfrm>
            <a:off x="9084756" y="4992616"/>
            <a:ext cx="3300738" cy="5118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spcBef>
                <a:spcPts val="2500"/>
              </a:spcBef>
              <a:defRPr b="1" sz="2700">
                <a:solidFill>
                  <a:srgbClr val="191847"/>
                </a:solidFill>
                <a:latin typeface="+mj-lt"/>
                <a:ea typeface="+mj-ea"/>
                <a:cs typeface="+mj-cs"/>
                <a:sym typeface="Roboto"/>
              </a:defRPr>
            </a:lvl1pPr>
          </a:lstStyle>
          <a:p>
            <a:pPr/>
            <a:r>
              <a:t>WEDDING</a:t>
            </a:r>
          </a:p>
        </p:txBody>
      </p:sp>
      <p:grpSp>
        <p:nvGrpSpPr>
          <p:cNvPr id="362" name="Group"/>
          <p:cNvGrpSpPr/>
          <p:nvPr/>
        </p:nvGrpSpPr>
        <p:grpSpPr>
          <a:xfrm>
            <a:off x="9027420" y="5988455"/>
            <a:ext cx="3300739" cy="2688532"/>
            <a:chOff x="0" y="0"/>
            <a:chExt cx="3300738" cy="2688531"/>
          </a:xfrm>
        </p:grpSpPr>
        <p:sp>
          <p:nvSpPr>
            <p:cNvPr id="355" name="Line"/>
            <p:cNvSpPr/>
            <p:nvPr/>
          </p:nvSpPr>
          <p:spPr>
            <a:xfrm>
              <a:off x="0" y="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56" name="Line"/>
            <p:cNvSpPr/>
            <p:nvPr/>
          </p:nvSpPr>
          <p:spPr>
            <a:xfrm>
              <a:off x="0" y="45720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57" name="Line"/>
            <p:cNvSpPr/>
            <p:nvPr/>
          </p:nvSpPr>
          <p:spPr>
            <a:xfrm>
              <a:off x="0" y="90084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58" name="Line"/>
            <p:cNvSpPr/>
            <p:nvPr/>
          </p:nvSpPr>
          <p:spPr>
            <a:xfrm>
              <a:off x="0" y="134448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59" name="Line"/>
            <p:cNvSpPr/>
            <p:nvPr/>
          </p:nvSpPr>
          <p:spPr>
            <a:xfrm>
              <a:off x="0" y="178812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60" name="Line"/>
            <p:cNvSpPr/>
            <p:nvPr/>
          </p:nvSpPr>
          <p:spPr>
            <a:xfrm>
              <a:off x="0" y="223176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61" name="Line"/>
            <p:cNvSpPr/>
            <p:nvPr/>
          </p:nvSpPr>
          <p:spPr>
            <a:xfrm>
              <a:off x="0" y="268853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grpSp>
        <p:nvGrpSpPr>
          <p:cNvPr id="370" name="Group"/>
          <p:cNvGrpSpPr/>
          <p:nvPr/>
        </p:nvGrpSpPr>
        <p:grpSpPr>
          <a:xfrm>
            <a:off x="634308" y="5988455"/>
            <a:ext cx="3300739" cy="2688532"/>
            <a:chOff x="0" y="0"/>
            <a:chExt cx="3300738" cy="2688531"/>
          </a:xfrm>
        </p:grpSpPr>
        <p:sp>
          <p:nvSpPr>
            <p:cNvPr id="363" name="Line"/>
            <p:cNvSpPr/>
            <p:nvPr/>
          </p:nvSpPr>
          <p:spPr>
            <a:xfrm>
              <a:off x="0" y="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64" name="Line"/>
            <p:cNvSpPr/>
            <p:nvPr/>
          </p:nvSpPr>
          <p:spPr>
            <a:xfrm>
              <a:off x="0" y="45720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65" name="Line"/>
            <p:cNvSpPr/>
            <p:nvPr/>
          </p:nvSpPr>
          <p:spPr>
            <a:xfrm>
              <a:off x="0" y="90084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66" name="Line"/>
            <p:cNvSpPr/>
            <p:nvPr/>
          </p:nvSpPr>
          <p:spPr>
            <a:xfrm>
              <a:off x="0" y="134448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67" name="Line"/>
            <p:cNvSpPr/>
            <p:nvPr/>
          </p:nvSpPr>
          <p:spPr>
            <a:xfrm>
              <a:off x="0" y="178812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68" name="Line"/>
            <p:cNvSpPr/>
            <p:nvPr/>
          </p:nvSpPr>
          <p:spPr>
            <a:xfrm>
              <a:off x="0" y="223176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69" name="Line"/>
            <p:cNvSpPr/>
            <p:nvPr/>
          </p:nvSpPr>
          <p:spPr>
            <a:xfrm>
              <a:off x="0" y="268853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grpSp>
        <p:nvGrpSpPr>
          <p:cNvPr id="378" name="Group"/>
          <p:cNvGrpSpPr/>
          <p:nvPr/>
        </p:nvGrpSpPr>
        <p:grpSpPr>
          <a:xfrm>
            <a:off x="4839581" y="5988455"/>
            <a:ext cx="3300739" cy="2688532"/>
            <a:chOff x="0" y="0"/>
            <a:chExt cx="3300738" cy="2688531"/>
          </a:xfrm>
        </p:grpSpPr>
        <p:sp>
          <p:nvSpPr>
            <p:cNvPr id="371" name="Line"/>
            <p:cNvSpPr/>
            <p:nvPr/>
          </p:nvSpPr>
          <p:spPr>
            <a:xfrm>
              <a:off x="0" y="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72" name="Line"/>
            <p:cNvSpPr/>
            <p:nvPr/>
          </p:nvSpPr>
          <p:spPr>
            <a:xfrm>
              <a:off x="0" y="457200"/>
              <a:ext cx="3300738" cy="0"/>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73" name="Line"/>
            <p:cNvSpPr/>
            <p:nvPr/>
          </p:nvSpPr>
          <p:spPr>
            <a:xfrm>
              <a:off x="0" y="90084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74" name="Line"/>
            <p:cNvSpPr/>
            <p:nvPr/>
          </p:nvSpPr>
          <p:spPr>
            <a:xfrm>
              <a:off x="0" y="1344480"/>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75" name="Line"/>
            <p:cNvSpPr/>
            <p:nvPr/>
          </p:nvSpPr>
          <p:spPr>
            <a:xfrm>
              <a:off x="0" y="178812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76" name="Line"/>
            <p:cNvSpPr/>
            <p:nvPr/>
          </p:nvSpPr>
          <p:spPr>
            <a:xfrm>
              <a:off x="0" y="223176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377" name="Line"/>
            <p:cNvSpPr/>
            <p:nvPr/>
          </p:nvSpPr>
          <p:spPr>
            <a:xfrm>
              <a:off x="0" y="2688531"/>
              <a:ext cx="3300739" cy="1"/>
            </a:xfrm>
            <a:prstGeom prst="line">
              <a:avLst/>
            </a:prstGeom>
            <a:noFill/>
            <a:ln w="25400" cap="flat">
              <a:solidFill>
                <a:srgbClr val="2F3676">
                  <a:alpha val="25086"/>
                </a:srgbClr>
              </a:solidFill>
              <a:custDash>
                <a:ds d="200000" sp="200000"/>
              </a:custDash>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 name="Four Things to Understand about Story Points"/>
          <p:cNvSpPr/>
          <p:nvPr>
            <p:ph type="title"/>
          </p:nvPr>
        </p:nvSpPr>
        <p:spPr>
          <a:prstGeom prst="rect">
            <a:avLst/>
          </a:prstGeom>
        </p:spPr>
        <p:txBody>
          <a:bodyPr/>
          <a:lstStyle>
            <a:lvl1pPr defTabSz="502412">
              <a:defRPr sz="6880"/>
            </a:lvl1pPr>
          </a:lstStyle>
          <a:p>
            <a:pPr/>
            <a:r>
              <a:t>Four Things to Understand about Story Points</a:t>
            </a:r>
          </a:p>
        </p:txBody>
      </p:sp>
      <p:sp>
        <p:nvSpPr>
          <p:cNvPr id="79" name="Story points are relative"/>
          <p:cNvSpPr txBox="1"/>
          <p:nvPr/>
        </p:nvSpPr>
        <p:spPr>
          <a:xfrm>
            <a:off x="2637282" y="3023045"/>
            <a:ext cx="6079053"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Story points are relative</a:t>
            </a:r>
          </a:p>
        </p:txBody>
      </p:sp>
      <p:sp>
        <p:nvSpPr>
          <p:cNvPr id="80" name="1"/>
          <p:cNvSpPr txBox="1"/>
          <p:nvPr/>
        </p:nvSpPr>
        <p:spPr>
          <a:xfrm>
            <a:off x="1770285" y="3092895"/>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1</a:t>
            </a:r>
          </a:p>
        </p:txBody>
      </p:sp>
      <p:sp>
        <p:nvSpPr>
          <p:cNvPr id="81" name="Rectangle"/>
          <p:cNvSpPr/>
          <p:nvPr/>
        </p:nvSpPr>
        <p:spPr>
          <a:xfrm>
            <a:off x="2260600" y="2647760"/>
            <a:ext cx="51495" cy="1525271"/>
          </a:xfrm>
          <a:prstGeom prst="rect">
            <a:avLst/>
          </a:prstGeom>
          <a:solidFill>
            <a:srgbClr val="4797EB"/>
          </a:solidFill>
          <a:ln w="12700">
            <a:miter lim="400000"/>
          </a:ln>
        </p:spPr>
        <p:txBody>
          <a:bodyPr lIns="50800" tIns="50800" rIns="50800" bIns="50800" anchor="ctr"/>
          <a:lstStyle/>
          <a:p>
            <a:pPr>
              <a:defRPr b="1" sz="2200">
                <a:latin typeface="+mj-lt"/>
                <a:ea typeface="+mj-ea"/>
                <a:cs typeface="+mj-cs"/>
                <a:sym typeface="Roboto"/>
              </a:defRPr>
            </a:pP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0" name="The Four Key Things"/>
          <p:cNvSpPr/>
          <p:nvPr>
            <p:ph type="title"/>
          </p:nvPr>
        </p:nvSpPr>
        <p:spPr>
          <a:prstGeom prst="rect">
            <a:avLst/>
          </a:prstGeom>
        </p:spPr>
        <p:txBody>
          <a:bodyPr/>
          <a:lstStyle/>
          <a:p>
            <a:pPr lvl="1"/>
            <a:r>
              <a:t>The Four Key Things</a:t>
            </a:r>
          </a:p>
        </p:txBody>
      </p:sp>
      <p:sp>
        <p:nvSpPr>
          <p:cNvPr id="381" name="Story points are relative"/>
          <p:cNvSpPr txBox="1"/>
          <p:nvPr/>
        </p:nvSpPr>
        <p:spPr>
          <a:xfrm>
            <a:off x="2637282" y="3023045"/>
            <a:ext cx="6079053"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Story points are relative</a:t>
            </a:r>
          </a:p>
        </p:txBody>
      </p:sp>
      <p:sp>
        <p:nvSpPr>
          <p:cNvPr id="382" name="The units are meaningless"/>
          <p:cNvSpPr txBox="1"/>
          <p:nvPr/>
        </p:nvSpPr>
        <p:spPr>
          <a:xfrm>
            <a:off x="2637282" y="4379977"/>
            <a:ext cx="6784777"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The units are meaningless</a:t>
            </a:r>
          </a:p>
        </p:txBody>
      </p:sp>
      <p:sp>
        <p:nvSpPr>
          <p:cNvPr id="383" name="Story points are about effort"/>
          <p:cNvSpPr txBox="1"/>
          <p:nvPr/>
        </p:nvSpPr>
        <p:spPr>
          <a:xfrm>
            <a:off x="2637282" y="5736909"/>
            <a:ext cx="7257492"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Story points are about effort</a:t>
            </a:r>
          </a:p>
        </p:txBody>
      </p:sp>
      <p:sp>
        <p:nvSpPr>
          <p:cNvPr id="384" name="Story points are a function of amount, risk, uncertainty, and complexity"/>
          <p:cNvSpPr txBox="1"/>
          <p:nvPr/>
        </p:nvSpPr>
        <p:spPr>
          <a:xfrm>
            <a:off x="2637282" y="6769991"/>
            <a:ext cx="10053819" cy="13804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a:lnSpc>
                <a:spcPct val="90000"/>
              </a:lnSpc>
              <a:defRPr sz="4500">
                <a:solidFill>
                  <a:srgbClr val="191847"/>
                </a:solidFill>
                <a:latin typeface="+mj-lt"/>
                <a:ea typeface="+mj-ea"/>
                <a:cs typeface="+mj-cs"/>
                <a:sym typeface="Roboto"/>
              </a:defRPr>
            </a:lvl1pPr>
          </a:lstStyle>
          <a:p>
            <a:pPr/>
            <a:r>
              <a:t>Story points are a function of amount, risk, uncertainty, and complexity</a:t>
            </a:r>
          </a:p>
        </p:txBody>
      </p:sp>
      <p:sp>
        <p:nvSpPr>
          <p:cNvPr id="385" name="1"/>
          <p:cNvSpPr txBox="1"/>
          <p:nvPr/>
        </p:nvSpPr>
        <p:spPr>
          <a:xfrm>
            <a:off x="1770285" y="3092895"/>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1</a:t>
            </a:r>
          </a:p>
        </p:txBody>
      </p:sp>
      <p:sp>
        <p:nvSpPr>
          <p:cNvPr id="386" name="Rectangle"/>
          <p:cNvSpPr/>
          <p:nvPr/>
        </p:nvSpPr>
        <p:spPr>
          <a:xfrm>
            <a:off x="2260600" y="2647760"/>
            <a:ext cx="51495" cy="1525271"/>
          </a:xfrm>
          <a:prstGeom prst="rect">
            <a:avLst/>
          </a:prstGeom>
          <a:solidFill>
            <a:srgbClr val="4797EB"/>
          </a:solidFill>
          <a:ln w="12700">
            <a:miter lim="400000"/>
          </a:ln>
        </p:spPr>
        <p:txBody>
          <a:bodyPr lIns="50800" tIns="50800" rIns="50800" bIns="50800" anchor="ctr"/>
          <a:lstStyle/>
          <a:p>
            <a:pPr>
              <a:defRPr b="1" sz="2200">
                <a:latin typeface="+mj-lt"/>
                <a:ea typeface="+mj-ea"/>
                <a:cs typeface="+mj-cs"/>
                <a:sym typeface="Roboto"/>
              </a:defRPr>
            </a:pPr>
          </a:p>
        </p:txBody>
      </p:sp>
      <p:sp>
        <p:nvSpPr>
          <p:cNvPr id="387" name="2"/>
          <p:cNvSpPr txBox="1"/>
          <p:nvPr/>
        </p:nvSpPr>
        <p:spPr>
          <a:xfrm>
            <a:off x="1770285" y="4449827"/>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2</a:t>
            </a:r>
          </a:p>
        </p:txBody>
      </p:sp>
      <p:sp>
        <p:nvSpPr>
          <p:cNvPr id="388" name="Rectangle"/>
          <p:cNvSpPr/>
          <p:nvPr/>
        </p:nvSpPr>
        <p:spPr>
          <a:xfrm>
            <a:off x="2260600" y="4004692"/>
            <a:ext cx="51495" cy="1525271"/>
          </a:xfrm>
          <a:prstGeom prst="rect">
            <a:avLst/>
          </a:prstGeom>
          <a:solidFill>
            <a:srgbClr val="4797EB"/>
          </a:solidFill>
          <a:ln w="12700">
            <a:miter lim="400000"/>
          </a:ln>
        </p:spPr>
        <p:txBody>
          <a:bodyPr lIns="50800" tIns="50800" rIns="50800" bIns="50800" anchor="ctr"/>
          <a:lstStyle/>
          <a:p>
            <a:pPr>
              <a:defRPr b="1" sz="2200">
                <a:latin typeface="+mj-lt"/>
                <a:ea typeface="+mj-ea"/>
                <a:cs typeface="+mj-cs"/>
                <a:sym typeface="Roboto"/>
              </a:defRPr>
            </a:pPr>
          </a:p>
        </p:txBody>
      </p:sp>
      <p:sp>
        <p:nvSpPr>
          <p:cNvPr id="389" name="3"/>
          <p:cNvSpPr txBox="1"/>
          <p:nvPr/>
        </p:nvSpPr>
        <p:spPr>
          <a:xfrm>
            <a:off x="1770285" y="5806759"/>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3</a:t>
            </a:r>
          </a:p>
        </p:txBody>
      </p:sp>
      <p:sp>
        <p:nvSpPr>
          <p:cNvPr id="390" name="Rectangle"/>
          <p:cNvSpPr/>
          <p:nvPr/>
        </p:nvSpPr>
        <p:spPr>
          <a:xfrm>
            <a:off x="2260600" y="5361624"/>
            <a:ext cx="51495" cy="1525271"/>
          </a:xfrm>
          <a:prstGeom prst="rect">
            <a:avLst/>
          </a:prstGeom>
          <a:solidFill>
            <a:srgbClr val="4797EB"/>
          </a:solidFill>
          <a:ln w="12700">
            <a:miter lim="400000"/>
          </a:ln>
        </p:spPr>
        <p:txBody>
          <a:bodyPr lIns="50800" tIns="50800" rIns="50800" bIns="50800" anchor="ctr"/>
          <a:lstStyle/>
          <a:p>
            <a:pPr>
              <a:defRPr b="1" sz="2200">
                <a:latin typeface="+mj-lt"/>
                <a:ea typeface="+mj-ea"/>
                <a:cs typeface="+mj-cs"/>
                <a:sym typeface="Roboto"/>
              </a:defRPr>
            </a:pPr>
          </a:p>
        </p:txBody>
      </p:sp>
      <p:sp>
        <p:nvSpPr>
          <p:cNvPr id="391" name="4"/>
          <p:cNvSpPr txBox="1"/>
          <p:nvPr/>
        </p:nvSpPr>
        <p:spPr>
          <a:xfrm>
            <a:off x="1770285" y="7215126"/>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4</a:t>
            </a:r>
          </a:p>
        </p:txBody>
      </p:sp>
      <p:sp>
        <p:nvSpPr>
          <p:cNvPr id="392" name="Rectangle"/>
          <p:cNvSpPr/>
          <p:nvPr/>
        </p:nvSpPr>
        <p:spPr>
          <a:xfrm>
            <a:off x="2260600" y="6769991"/>
            <a:ext cx="51495" cy="1525271"/>
          </a:xfrm>
          <a:prstGeom prst="rect">
            <a:avLst/>
          </a:prstGeom>
          <a:solidFill>
            <a:srgbClr val="4797EB"/>
          </a:solidFill>
          <a:ln w="12700">
            <a:miter lim="400000"/>
          </a:ln>
        </p:spPr>
        <p:txBody>
          <a:bodyPr lIns="50800" tIns="50800" rIns="50800" bIns="50800" anchor="ctr"/>
          <a:lstStyle/>
          <a:p>
            <a:pPr>
              <a:defRPr b="1" sz="2200">
                <a:latin typeface="+mj-lt"/>
                <a:ea typeface="+mj-ea"/>
                <a:cs typeface="+mj-cs"/>
                <a:sym typeface="Roboto"/>
              </a:defRPr>
            </a:pP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4" name="For More Information"/>
          <p:cNvSpPr/>
          <p:nvPr>
            <p:ph type="title"/>
          </p:nvPr>
        </p:nvSpPr>
        <p:spPr>
          <a:prstGeom prst="rect">
            <a:avLst/>
          </a:prstGeom>
        </p:spPr>
        <p:txBody>
          <a:bodyPr/>
          <a:lstStyle/>
          <a:p>
            <a:pPr/>
            <a:r>
              <a:t>For More Information</a:t>
            </a:r>
          </a:p>
        </p:txBody>
      </p:sp>
      <p:sp>
        <p:nvSpPr>
          <p:cNvPr id="395" name="Rounded Rectangle"/>
          <p:cNvSpPr/>
          <p:nvPr/>
        </p:nvSpPr>
        <p:spPr>
          <a:xfrm>
            <a:off x="389780" y="2639933"/>
            <a:ext cx="12225240" cy="3894445"/>
          </a:xfrm>
          <a:prstGeom prst="roundRect">
            <a:avLst>
              <a:gd name="adj" fmla="val 35671"/>
            </a:avLst>
          </a:prstGeom>
          <a:solidFill>
            <a:srgbClr val="FFFFFF"/>
          </a:solidFill>
          <a:ln w="12700">
            <a:miter lim="400000"/>
          </a:ln>
        </p:spPr>
        <p:txBody>
          <a:bodyPr lIns="50800" tIns="50800" rIns="50800" bIns="50800" anchor="ctr"/>
          <a:lstStyle/>
          <a:p>
            <a:pPr>
              <a:defRPr b="1" sz="2200">
                <a:solidFill>
                  <a:srgbClr val="EFF7FC"/>
                </a:solidFill>
                <a:latin typeface="+mj-lt"/>
                <a:ea typeface="+mj-ea"/>
                <a:cs typeface="+mj-cs"/>
                <a:sym typeface="Roboto"/>
              </a:defRPr>
            </a:pPr>
          </a:p>
        </p:txBody>
      </p:sp>
      <p:sp>
        <p:nvSpPr>
          <p:cNvPr id="396" name="Estimating with Story Points"/>
          <p:cNvSpPr txBox="1"/>
          <p:nvPr/>
        </p:nvSpPr>
        <p:spPr>
          <a:xfrm>
            <a:off x="4057774" y="3280355"/>
            <a:ext cx="5946726" cy="181483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90000"/>
              </a:lnSpc>
              <a:defRPr sz="6000">
                <a:solidFill>
                  <a:srgbClr val="191847"/>
                </a:solidFill>
                <a:latin typeface="+mn-lt"/>
                <a:ea typeface="+mn-ea"/>
                <a:cs typeface="+mn-cs"/>
                <a:sym typeface="Roboto Medium"/>
              </a:defRPr>
            </a:lvl1pPr>
          </a:lstStyle>
          <a:p>
            <a:pPr/>
            <a:r>
              <a:t>Estimating with Story Points</a:t>
            </a:r>
          </a:p>
        </p:txBody>
      </p:sp>
      <p:pic>
        <p:nvPicPr>
          <p:cNvPr id="397" name="esp-alt.pdf" descr="esp-alt.pdf"/>
          <p:cNvPicPr>
            <a:picLocks noChangeAspect="1"/>
          </p:cNvPicPr>
          <p:nvPr/>
        </p:nvPicPr>
        <p:blipFill>
          <a:blip r:embed="rId2">
            <a:extLst/>
          </a:blip>
          <a:stretch>
            <a:fillRect/>
          </a:stretch>
        </p:blipFill>
        <p:spPr>
          <a:xfrm>
            <a:off x="916235" y="3082627"/>
            <a:ext cx="2749650" cy="2749650"/>
          </a:xfrm>
          <a:prstGeom prst="rect">
            <a:avLst/>
          </a:prstGeom>
          <a:ln w="12700">
            <a:miter lim="400000"/>
          </a:ln>
        </p:spPr>
      </p:pic>
      <p:sp>
        <p:nvSpPr>
          <p:cNvPr id="398" name="with Mike Cohn"/>
          <p:cNvSpPr txBox="1"/>
          <p:nvPr/>
        </p:nvSpPr>
        <p:spPr>
          <a:xfrm>
            <a:off x="4057774" y="5172268"/>
            <a:ext cx="5946726" cy="698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i="1" sz="4000">
                <a:solidFill>
                  <a:srgbClr val="ABB3B9"/>
                </a:solidFill>
                <a:latin typeface="+mj-lt"/>
                <a:ea typeface="+mj-ea"/>
                <a:cs typeface="+mj-cs"/>
                <a:sym typeface="Roboto"/>
              </a:defRPr>
            </a:lvl1pPr>
          </a:lstStyle>
          <a:p>
            <a:pPr/>
            <a:r>
              <a:t>with Mike Cohn</a:t>
            </a:r>
          </a:p>
        </p:txBody>
      </p:sp>
      <p:sp>
        <p:nvSpPr>
          <p:cNvPr id="399" name="Learn more at: https://mtngo.at/esp"/>
          <p:cNvSpPr txBox="1"/>
          <p:nvPr/>
        </p:nvSpPr>
        <p:spPr>
          <a:xfrm>
            <a:off x="1021481" y="6888311"/>
            <a:ext cx="10779077" cy="546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z="3000">
                <a:solidFill>
                  <a:srgbClr val="65BEF6"/>
                </a:solidFill>
                <a:latin typeface="+mj-lt"/>
                <a:ea typeface="+mj-ea"/>
                <a:cs typeface="+mj-cs"/>
                <a:sym typeface="Roboto"/>
              </a:defRPr>
            </a:pPr>
            <a:r>
              <a:rPr>
                <a:solidFill>
                  <a:srgbClr val="9AA4AC"/>
                </a:solidFill>
              </a:rPr>
              <a:t>Learn more at: </a:t>
            </a:r>
            <a:r>
              <a:rPr u="sng">
                <a:hlinkClick r:id="rId3" invalidUrl="" action="" tgtFrame="" tooltip="" history="1" highlightClick="0" endSnd="0"/>
              </a:rPr>
              <a:t>https://mtngo.at/esp</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1" name="License"/>
          <p:cNvSpPr/>
          <p:nvPr>
            <p:ph type="title"/>
          </p:nvPr>
        </p:nvSpPr>
        <p:spPr>
          <a:prstGeom prst="rect">
            <a:avLst/>
          </a:prstGeom>
        </p:spPr>
        <p:txBody>
          <a:bodyPr/>
          <a:lstStyle/>
          <a:p>
            <a:pPr/>
            <a:r>
              <a:t>License</a:t>
            </a:r>
          </a:p>
        </p:txBody>
      </p:sp>
      <p:sp>
        <p:nvSpPr>
          <p:cNvPr id="402" name="This presentation is provided under the Creative Commons Attribution-ShareAlike 4.0 International (CC BY-SA 4.0)…"/>
          <p:cNvSpPr txBox="1"/>
          <p:nvPr/>
        </p:nvSpPr>
        <p:spPr>
          <a:xfrm>
            <a:off x="798201" y="2218921"/>
            <a:ext cx="11408398" cy="563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a:spcBef>
                <a:spcPts val="1200"/>
              </a:spcBef>
              <a:defRPr sz="2400">
                <a:solidFill>
                  <a:srgbClr val="191847"/>
                </a:solidFill>
                <a:latin typeface="+mj-lt"/>
                <a:ea typeface="+mj-ea"/>
                <a:cs typeface="+mj-cs"/>
                <a:sym typeface="Roboto"/>
              </a:defRPr>
            </a:pPr>
            <a:r>
              <a:t>This presentation is provided under the Creative Commons Attribution-ShareAlike 4.0 International (CC BY-SA 4.0)</a:t>
            </a:r>
          </a:p>
          <a:p>
            <a:pPr algn="l">
              <a:spcBef>
                <a:spcPts val="1200"/>
              </a:spcBef>
              <a:defRPr sz="2400">
                <a:solidFill>
                  <a:srgbClr val="191847"/>
                </a:solidFill>
                <a:latin typeface="+mj-lt"/>
                <a:ea typeface="+mj-ea"/>
                <a:cs typeface="+mj-cs"/>
                <a:sym typeface="Roboto"/>
              </a:defRPr>
            </a:pPr>
            <a:r>
              <a:t>You are free to:</a:t>
            </a:r>
          </a:p>
          <a:p>
            <a:pPr marL="971550" indent="-514350" algn="l">
              <a:spcBef>
                <a:spcPts val="1200"/>
              </a:spcBef>
              <a:buSzPct val="145000"/>
              <a:buChar char="•"/>
              <a:defRPr sz="2400">
                <a:solidFill>
                  <a:srgbClr val="191847"/>
                </a:solidFill>
                <a:latin typeface="+mj-lt"/>
                <a:ea typeface="+mj-ea"/>
                <a:cs typeface="+mj-cs"/>
                <a:sym typeface="Roboto"/>
              </a:defRPr>
            </a:pPr>
            <a:r>
              <a:rPr b="1"/>
              <a:t>Share</a:t>
            </a:r>
            <a:r>
              <a:t> — copy and redistribute the material in any medium or format</a:t>
            </a:r>
          </a:p>
          <a:p>
            <a:pPr marL="971550" indent="-514350" algn="l">
              <a:spcBef>
                <a:spcPts val="1200"/>
              </a:spcBef>
              <a:buSzPct val="145000"/>
              <a:buChar char="•"/>
              <a:defRPr sz="2400">
                <a:solidFill>
                  <a:srgbClr val="191847"/>
                </a:solidFill>
                <a:latin typeface="+mj-lt"/>
                <a:ea typeface="+mj-ea"/>
                <a:cs typeface="+mj-cs"/>
                <a:sym typeface="Roboto"/>
              </a:defRPr>
            </a:pPr>
            <a:r>
              <a:rPr b="1"/>
              <a:t>Adapt</a:t>
            </a:r>
            <a:r>
              <a:t> — remix, transform, and build upon the material for any purpose, even commercially.</a:t>
            </a:r>
          </a:p>
          <a:p>
            <a:pPr algn="l">
              <a:spcBef>
                <a:spcPts val="1200"/>
              </a:spcBef>
              <a:defRPr sz="2400">
                <a:solidFill>
                  <a:srgbClr val="191847"/>
                </a:solidFill>
                <a:latin typeface="+mj-lt"/>
                <a:ea typeface="+mj-ea"/>
                <a:cs typeface="+mj-cs"/>
                <a:sym typeface="Roboto"/>
              </a:defRPr>
            </a:pPr>
            <a:r>
              <a:t>Under the following terms:</a:t>
            </a:r>
          </a:p>
          <a:p>
            <a:pPr marL="971550" indent="-514350" algn="l">
              <a:spcBef>
                <a:spcPts val="1200"/>
              </a:spcBef>
              <a:buSzPct val="145000"/>
              <a:buChar char="•"/>
              <a:defRPr sz="2400">
                <a:solidFill>
                  <a:srgbClr val="191847"/>
                </a:solidFill>
                <a:latin typeface="+mj-lt"/>
                <a:ea typeface="+mj-ea"/>
                <a:cs typeface="+mj-cs"/>
                <a:sym typeface="Roboto"/>
              </a:defRPr>
            </a:pPr>
            <a:r>
              <a:rPr b="1"/>
              <a:t>Attribution</a:t>
            </a:r>
            <a:r>
              <a:t> — You must give appropriate credit, provide a link to the license, and indicate if changes were made. You may do so in any reasonable manner, but not in any way that suggests the licensor endorses you or your use.</a:t>
            </a:r>
          </a:p>
          <a:p>
            <a:pPr marL="971550" indent="-514350" algn="l">
              <a:spcBef>
                <a:spcPts val="1200"/>
              </a:spcBef>
              <a:buSzPct val="145000"/>
              <a:buChar char="•"/>
              <a:defRPr sz="2400">
                <a:solidFill>
                  <a:srgbClr val="191847"/>
                </a:solidFill>
                <a:latin typeface="+mj-lt"/>
                <a:ea typeface="+mj-ea"/>
                <a:cs typeface="+mj-cs"/>
                <a:sym typeface="Roboto"/>
              </a:defRPr>
            </a:pPr>
            <a:r>
              <a:rPr b="1"/>
              <a:t>ShareAlike</a:t>
            </a:r>
            <a:r>
              <a:t> — If you remix, transform, or build upon the material, you must distribute your contributions under the same license as the original.</a:t>
            </a:r>
          </a:p>
        </p:txBody>
      </p:sp>
      <p:pic>
        <p:nvPicPr>
          <p:cNvPr id="403" name="Image" descr="Image"/>
          <p:cNvPicPr>
            <a:picLocks noChangeAspect="1"/>
          </p:cNvPicPr>
          <p:nvPr/>
        </p:nvPicPr>
        <p:blipFill>
          <a:blip r:embed="rId2">
            <a:extLst/>
          </a:blip>
          <a:stretch>
            <a:fillRect/>
          </a:stretch>
        </p:blipFill>
        <p:spPr>
          <a:xfrm>
            <a:off x="10744347" y="8748057"/>
            <a:ext cx="1835003" cy="642024"/>
          </a:xfrm>
          <a:prstGeom prst="rect">
            <a:avLst/>
          </a:prstGeom>
          <a:ln w="12700">
            <a:miter lim="400000"/>
          </a:ln>
        </p:spPr>
      </p:pic>
      <p:sp>
        <p:nvSpPr>
          <p:cNvPr id="404" name="This slide is a summary and not a substitute for the license at  https://creativecommons.org/licenses/by-sa/4.0/legalcode"/>
          <p:cNvSpPr txBox="1"/>
          <p:nvPr/>
        </p:nvSpPr>
        <p:spPr>
          <a:xfrm>
            <a:off x="4502184" y="8726168"/>
            <a:ext cx="5981632"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spcBef>
                <a:spcPts val="1200"/>
              </a:spcBef>
              <a:defRPr sz="1800">
                <a:solidFill>
                  <a:srgbClr val="191847"/>
                </a:solidFill>
              </a:defRPr>
            </a:pPr>
            <a:r>
              <a:t>This slide is a summary and not a substitute for the license at </a:t>
            </a:r>
            <a:br/>
            <a:r>
              <a:t>https://creativecommons.org/licenses/by-sa/4.0/legalcode</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3" name="Rounded Rectangle"/>
          <p:cNvSpPr/>
          <p:nvPr/>
        </p:nvSpPr>
        <p:spPr>
          <a:xfrm>
            <a:off x="389780" y="2587395"/>
            <a:ext cx="12225240" cy="4712894"/>
          </a:xfrm>
          <a:prstGeom prst="roundRect">
            <a:avLst>
              <a:gd name="adj" fmla="val 19666"/>
            </a:avLst>
          </a:prstGeom>
          <a:solidFill>
            <a:srgbClr val="FFFFFF"/>
          </a:solidFill>
          <a:ln w="12700">
            <a:miter lim="400000"/>
          </a:ln>
        </p:spPr>
        <p:txBody>
          <a:bodyPr lIns="50800" tIns="50800" rIns="50800" bIns="50800" anchor="ctr"/>
          <a:lstStyle/>
          <a:p>
            <a:pPr>
              <a:defRPr b="1" sz="2200">
                <a:solidFill>
                  <a:srgbClr val="FFFFFF"/>
                </a:solidFill>
                <a:latin typeface="+mj-lt"/>
                <a:ea typeface="+mj-ea"/>
                <a:cs typeface="+mj-cs"/>
                <a:sym typeface="Roboto"/>
              </a:defRPr>
            </a:pPr>
          </a:p>
        </p:txBody>
      </p:sp>
      <p:sp>
        <p:nvSpPr>
          <p:cNvPr id="84" name="Points Are Relative"/>
          <p:cNvSpPr/>
          <p:nvPr>
            <p:ph type="title"/>
          </p:nvPr>
        </p:nvSpPr>
        <p:spPr>
          <a:prstGeom prst="rect">
            <a:avLst/>
          </a:prstGeom>
        </p:spPr>
        <p:txBody>
          <a:bodyPr/>
          <a:lstStyle/>
          <a:p>
            <a:pPr/>
            <a:r>
              <a:t>Points Are Relative</a:t>
            </a:r>
          </a:p>
        </p:txBody>
      </p:sp>
      <p:pic>
        <p:nvPicPr>
          <p:cNvPr id="85" name="Image" descr="Image"/>
          <p:cNvPicPr>
            <a:picLocks noChangeAspect="1"/>
          </p:cNvPicPr>
          <p:nvPr/>
        </p:nvPicPr>
        <p:blipFill>
          <a:blip r:embed="rId2">
            <a:extLst/>
          </a:blip>
          <a:stretch>
            <a:fillRect/>
          </a:stretch>
        </p:blipFill>
        <p:spPr>
          <a:xfrm>
            <a:off x="7429500" y="2684391"/>
            <a:ext cx="5338237" cy="6246102"/>
          </a:xfrm>
          <a:prstGeom prst="rect">
            <a:avLst/>
          </a:prstGeom>
          <a:ln w="12700">
            <a:miter lim="400000"/>
          </a:ln>
        </p:spPr>
      </p:pic>
      <p:sp>
        <p:nvSpPr>
          <p:cNvPr id="86" name="Reading a 300-page book will take twice as long as reading a 150-page book.…"/>
          <p:cNvSpPr/>
          <p:nvPr/>
        </p:nvSpPr>
        <p:spPr>
          <a:xfrm>
            <a:off x="1206500" y="2145456"/>
            <a:ext cx="7011442" cy="546268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lgn="l">
              <a:spcBef>
                <a:spcPts val="4200"/>
              </a:spcBef>
              <a:defRPr sz="3100">
                <a:solidFill>
                  <a:srgbClr val="191847"/>
                </a:solidFill>
                <a:latin typeface="+mj-lt"/>
                <a:ea typeface="+mj-ea"/>
                <a:cs typeface="+mj-cs"/>
                <a:sym typeface="Roboto"/>
              </a:defRPr>
            </a:lvl1pPr>
            <a:lvl2pPr indent="0" algn="l">
              <a:spcBef>
                <a:spcPts val="4200"/>
              </a:spcBef>
              <a:defRPr sz="3100">
                <a:solidFill>
                  <a:srgbClr val="191847"/>
                </a:solidFill>
                <a:latin typeface="+mj-lt"/>
                <a:ea typeface="+mj-ea"/>
                <a:cs typeface="+mj-cs"/>
                <a:sym typeface="Roboto"/>
              </a:defRPr>
            </a:lvl2pPr>
          </a:lstStyle>
          <a:p>
            <a:pPr/>
            <a:r>
              <a:t>Reading a 300-page book will take twice as long as reading a 150-page book.</a:t>
            </a:r>
          </a:p>
          <a:p>
            <a:pPr lvl="1"/>
            <a:r>
              <a:t>Assuming they generally the same type of books, etc. </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 name="Rounded Rectangle"/>
          <p:cNvSpPr/>
          <p:nvPr/>
        </p:nvSpPr>
        <p:spPr>
          <a:xfrm>
            <a:off x="389780" y="2485425"/>
            <a:ext cx="12225240" cy="6282260"/>
          </a:xfrm>
          <a:prstGeom prst="roundRect">
            <a:avLst>
              <a:gd name="adj" fmla="val 14753"/>
            </a:avLst>
          </a:prstGeom>
          <a:solidFill>
            <a:srgbClr val="FFFFFF"/>
          </a:solidFill>
          <a:ln w="12700">
            <a:miter lim="400000"/>
          </a:ln>
        </p:spPr>
        <p:txBody>
          <a:bodyPr lIns="50800" tIns="50800" rIns="50800" bIns="50800" anchor="ctr"/>
          <a:lstStyle/>
          <a:p>
            <a:pPr>
              <a:defRPr b="1" sz="2200">
                <a:solidFill>
                  <a:srgbClr val="FFFFFF"/>
                </a:solidFill>
                <a:latin typeface="+mj-lt"/>
                <a:ea typeface="+mj-ea"/>
                <a:cs typeface="+mj-cs"/>
                <a:sym typeface="Roboto"/>
              </a:defRPr>
            </a:pPr>
          </a:p>
        </p:txBody>
      </p:sp>
      <p:sp>
        <p:nvSpPr>
          <p:cNvPr id="89" name="Oval"/>
          <p:cNvSpPr/>
          <p:nvPr/>
        </p:nvSpPr>
        <p:spPr>
          <a:xfrm>
            <a:off x="91748" y="7893684"/>
            <a:ext cx="5405042" cy="511848"/>
          </a:xfrm>
          <a:prstGeom prst="ellipse">
            <a:avLst/>
          </a:prstGeom>
          <a:solidFill>
            <a:schemeClr val="accent1">
              <a:hueOff val="114395"/>
              <a:lumOff val="-24975"/>
              <a:alpha val="11163"/>
            </a:schemeClr>
          </a:solidFill>
          <a:ln w="12700">
            <a:miter lim="400000"/>
          </a:ln>
        </p:spPr>
        <p:txBody>
          <a:bodyPr lIns="50800" tIns="50800" rIns="50800" bIns="50800" anchor="ctr"/>
          <a:lstStyle/>
          <a:p>
            <a:pPr>
              <a:defRPr b="1" sz="2200">
                <a:latin typeface="+mj-lt"/>
                <a:ea typeface="+mj-ea"/>
                <a:cs typeface="+mj-cs"/>
                <a:sym typeface="Roboto"/>
              </a:defRPr>
            </a:pPr>
          </a:p>
        </p:txBody>
      </p:sp>
      <p:sp>
        <p:nvSpPr>
          <p:cNvPr id="90" name="Points Are Relative"/>
          <p:cNvSpPr/>
          <p:nvPr>
            <p:ph type="title"/>
          </p:nvPr>
        </p:nvSpPr>
        <p:spPr>
          <a:prstGeom prst="rect">
            <a:avLst/>
          </a:prstGeom>
        </p:spPr>
        <p:txBody>
          <a:bodyPr/>
          <a:lstStyle/>
          <a:p>
            <a:pPr/>
            <a:r>
              <a:t>Points Are Relative</a:t>
            </a:r>
          </a:p>
        </p:txBody>
      </p:sp>
      <p:pic>
        <p:nvPicPr>
          <p:cNvPr id="91" name="Image" descr="Image"/>
          <p:cNvPicPr>
            <a:picLocks noChangeAspect="1"/>
          </p:cNvPicPr>
          <p:nvPr/>
        </p:nvPicPr>
        <p:blipFill>
          <a:blip r:embed="rId2">
            <a:extLst/>
          </a:blip>
          <a:stretch>
            <a:fillRect/>
          </a:stretch>
        </p:blipFill>
        <p:spPr>
          <a:xfrm>
            <a:off x="325425" y="2253344"/>
            <a:ext cx="4581976" cy="5925456"/>
          </a:xfrm>
          <a:prstGeom prst="rect">
            <a:avLst/>
          </a:prstGeom>
          <a:ln w="12700">
            <a:miter lim="400000"/>
          </a:ln>
        </p:spPr>
      </p:pic>
      <p:sp>
        <p:nvSpPr>
          <p:cNvPr id="92" name="Walking or running two kilometers will take twice as long as walking/running one kilometer…"/>
          <p:cNvSpPr/>
          <p:nvPr/>
        </p:nvSpPr>
        <p:spPr>
          <a:xfrm>
            <a:off x="5244306" y="2766913"/>
            <a:ext cx="6837462" cy="546268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lgn="l">
              <a:spcBef>
                <a:spcPts val="4200"/>
              </a:spcBef>
              <a:defRPr sz="3100">
                <a:solidFill>
                  <a:srgbClr val="191847"/>
                </a:solidFill>
                <a:latin typeface="+mj-lt"/>
                <a:ea typeface="+mj-ea"/>
                <a:cs typeface="+mj-cs"/>
                <a:sym typeface="Roboto"/>
              </a:defRPr>
            </a:pPr>
            <a:r>
              <a:t>Walking or running two kilometers will take twice as long as walking/running one kilometer</a:t>
            </a:r>
          </a:p>
          <a:p>
            <a:pPr lvl="1" indent="0" algn="l">
              <a:spcBef>
                <a:spcPts val="4200"/>
              </a:spcBef>
              <a:defRPr sz="3100">
                <a:solidFill>
                  <a:srgbClr val="191847"/>
                </a:solidFill>
                <a:latin typeface="+mj-lt"/>
                <a:ea typeface="+mj-ea"/>
                <a:cs typeface="+mj-cs"/>
                <a:sym typeface="Roboto"/>
              </a:defRPr>
            </a:pPr>
            <a:r>
              <a:t>Assuming the same terrain, etc. </a:t>
            </a:r>
          </a:p>
          <a:p>
            <a:pPr lvl="1" indent="0" algn="l">
              <a:spcBef>
                <a:spcPts val="4200"/>
              </a:spcBef>
              <a:defRPr sz="3100">
                <a:solidFill>
                  <a:srgbClr val="191847"/>
                </a:solidFill>
                <a:latin typeface="+mj-lt"/>
                <a:ea typeface="+mj-ea"/>
                <a:cs typeface="+mj-cs"/>
                <a:sym typeface="Roboto"/>
              </a:defRPr>
            </a:pPr>
            <a:r>
              <a:t>Would an Olympic runner agree?</a:t>
            </a:r>
          </a:p>
          <a:p>
            <a:pPr lvl="1" indent="0" algn="l">
              <a:spcBef>
                <a:spcPts val="4200"/>
              </a:spcBef>
              <a:defRPr sz="3100">
                <a:solidFill>
                  <a:srgbClr val="191847"/>
                </a:solidFill>
                <a:latin typeface="+mj-lt"/>
                <a:ea typeface="+mj-ea"/>
                <a:cs typeface="+mj-cs"/>
                <a:sym typeface="Roboto"/>
              </a:defRPr>
            </a:pPr>
            <a:r>
              <a:t>Can you and the Olympian agree to estimate those as 10 and 20 then? </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4" name="Image" descr="Image"/>
          <p:cNvPicPr>
            <a:picLocks noChangeAspect="1"/>
          </p:cNvPicPr>
          <p:nvPr/>
        </p:nvPicPr>
        <p:blipFill>
          <a:blip r:embed="rId2">
            <a:extLst/>
          </a:blip>
          <a:stretch>
            <a:fillRect/>
          </a:stretch>
        </p:blipFill>
        <p:spPr>
          <a:xfrm rot="306469">
            <a:off x="3229483" y="3363382"/>
            <a:ext cx="8933434" cy="5084236"/>
          </a:xfrm>
          <a:prstGeom prst="rect">
            <a:avLst/>
          </a:prstGeom>
          <a:ln w="12700">
            <a:miter lim="400000"/>
          </a:ln>
        </p:spPr>
      </p:pic>
      <p:pic>
        <p:nvPicPr>
          <p:cNvPr id="95" name="Image" descr="Image"/>
          <p:cNvPicPr>
            <a:picLocks noChangeAspect="1"/>
          </p:cNvPicPr>
          <p:nvPr/>
        </p:nvPicPr>
        <p:blipFill>
          <a:blip r:embed="rId3">
            <a:alphaModFix amt="45999"/>
            <a:extLst/>
          </a:blip>
          <a:stretch>
            <a:fillRect/>
          </a:stretch>
        </p:blipFill>
        <p:spPr>
          <a:xfrm rot="20583373">
            <a:off x="742950" y="2668080"/>
            <a:ext cx="9375829" cy="5470886"/>
          </a:xfrm>
          <a:prstGeom prst="rect">
            <a:avLst/>
          </a:prstGeom>
          <a:ln w="12700">
            <a:miter lim="400000"/>
          </a:ln>
        </p:spPr>
      </p:pic>
      <p:sp>
        <p:nvSpPr>
          <p:cNvPr id="96" name="An Exercise"/>
          <p:cNvSpPr/>
          <p:nvPr>
            <p:ph type="title"/>
          </p:nvPr>
        </p:nvSpPr>
        <p:spPr>
          <a:prstGeom prst="rect">
            <a:avLst/>
          </a:prstGeom>
        </p:spPr>
        <p:txBody>
          <a:bodyPr/>
          <a:lstStyle/>
          <a:p>
            <a:pPr/>
            <a:r>
              <a:t>An Exercise</a:t>
            </a:r>
          </a:p>
        </p:txBody>
      </p:sp>
      <p:pic>
        <p:nvPicPr>
          <p:cNvPr id="97" name="Image" descr="Image"/>
          <p:cNvPicPr>
            <a:picLocks noChangeAspect="1"/>
          </p:cNvPicPr>
          <p:nvPr/>
        </p:nvPicPr>
        <p:blipFill>
          <a:blip r:embed="rId4">
            <a:extLst/>
          </a:blip>
          <a:stretch>
            <a:fillRect/>
          </a:stretch>
        </p:blipFill>
        <p:spPr>
          <a:xfrm>
            <a:off x="2272999" y="3407800"/>
            <a:ext cx="8458802" cy="43604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9" name="Four Things to Understand about Story Points"/>
          <p:cNvSpPr/>
          <p:nvPr>
            <p:ph type="title"/>
          </p:nvPr>
        </p:nvSpPr>
        <p:spPr>
          <a:xfrm>
            <a:off x="974328" y="254000"/>
            <a:ext cx="11056144" cy="2159000"/>
          </a:xfrm>
          <a:prstGeom prst="rect">
            <a:avLst/>
          </a:prstGeom>
        </p:spPr>
        <p:txBody>
          <a:bodyPr/>
          <a:lstStyle>
            <a:lvl1pPr defTabSz="502412">
              <a:defRPr sz="6880"/>
            </a:lvl1pPr>
          </a:lstStyle>
          <a:p>
            <a:pPr/>
            <a:r>
              <a:t>Four Things to Understand about Story Points</a:t>
            </a:r>
          </a:p>
        </p:txBody>
      </p:sp>
      <p:sp>
        <p:nvSpPr>
          <p:cNvPr id="100" name="Story points are relative"/>
          <p:cNvSpPr txBox="1"/>
          <p:nvPr/>
        </p:nvSpPr>
        <p:spPr>
          <a:xfrm>
            <a:off x="2637282" y="3023045"/>
            <a:ext cx="6079053"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Story points are relative</a:t>
            </a:r>
          </a:p>
        </p:txBody>
      </p:sp>
      <p:sp>
        <p:nvSpPr>
          <p:cNvPr id="101" name="The units are meaningless"/>
          <p:cNvSpPr txBox="1"/>
          <p:nvPr/>
        </p:nvSpPr>
        <p:spPr>
          <a:xfrm>
            <a:off x="2637282" y="4379977"/>
            <a:ext cx="6784777"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The units are meaningless</a:t>
            </a:r>
          </a:p>
        </p:txBody>
      </p:sp>
      <p:sp>
        <p:nvSpPr>
          <p:cNvPr id="102" name="1"/>
          <p:cNvSpPr txBox="1"/>
          <p:nvPr/>
        </p:nvSpPr>
        <p:spPr>
          <a:xfrm>
            <a:off x="1770285" y="3092895"/>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1</a:t>
            </a:r>
          </a:p>
        </p:txBody>
      </p:sp>
      <p:sp>
        <p:nvSpPr>
          <p:cNvPr id="103" name="Rectangle"/>
          <p:cNvSpPr/>
          <p:nvPr/>
        </p:nvSpPr>
        <p:spPr>
          <a:xfrm>
            <a:off x="2260600" y="2647760"/>
            <a:ext cx="51495" cy="1525271"/>
          </a:xfrm>
          <a:prstGeom prst="rect">
            <a:avLst/>
          </a:prstGeom>
          <a:solidFill>
            <a:srgbClr val="D5EFFF"/>
          </a:solidFill>
          <a:ln w="12700">
            <a:miter lim="400000"/>
          </a:ln>
        </p:spPr>
        <p:txBody>
          <a:bodyPr lIns="50800" tIns="50800" rIns="50800" bIns="50800" anchor="ctr"/>
          <a:lstStyle/>
          <a:p>
            <a:pPr>
              <a:defRPr b="1" sz="2200">
                <a:latin typeface="+mj-lt"/>
                <a:ea typeface="+mj-ea"/>
                <a:cs typeface="+mj-cs"/>
                <a:sym typeface="Roboto"/>
              </a:defRPr>
            </a:pPr>
          </a:p>
        </p:txBody>
      </p:sp>
      <p:sp>
        <p:nvSpPr>
          <p:cNvPr id="104" name="2"/>
          <p:cNvSpPr txBox="1"/>
          <p:nvPr/>
        </p:nvSpPr>
        <p:spPr>
          <a:xfrm>
            <a:off x="1770285" y="4449827"/>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2</a:t>
            </a:r>
          </a:p>
        </p:txBody>
      </p:sp>
      <p:sp>
        <p:nvSpPr>
          <p:cNvPr id="105" name="Rectangle"/>
          <p:cNvSpPr/>
          <p:nvPr/>
        </p:nvSpPr>
        <p:spPr>
          <a:xfrm>
            <a:off x="2260600" y="4004692"/>
            <a:ext cx="51495" cy="1525271"/>
          </a:xfrm>
          <a:prstGeom prst="rect">
            <a:avLst/>
          </a:prstGeom>
          <a:solidFill>
            <a:srgbClr val="4797EB"/>
          </a:solidFill>
          <a:ln w="12700">
            <a:miter lim="400000"/>
          </a:ln>
        </p:spPr>
        <p:txBody>
          <a:bodyPr lIns="50800" tIns="50800" rIns="50800" bIns="50800" anchor="ctr"/>
          <a:lstStyle/>
          <a:p>
            <a:pPr>
              <a:defRPr b="1" sz="2200">
                <a:latin typeface="+mj-lt"/>
                <a:ea typeface="+mj-ea"/>
                <a:cs typeface="+mj-cs"/>
                <a:sym typeface="Roboto"/>
              </a:defRPr>
            </a:pP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10" name="Group"/>
          <p:cNvGrpSpPr/>
          <p:nvPr/>
        </p:nvGrpSpPr>
        <p:grpSpPr>
          <a:xfrm>
            <a:off x="405590" y="3784240"/>
            <a:ext cx="12193620" cy="5046431"/>
            <a:chOff x="0" y="0"/>
            <a:chExt cx="12193618" cy="5046429"/>
          </a:xfrm>
        </p:grpSpPr>
        <p:sp>
          <p:nvSpPr>
            <p:cNvPr id="107" name="Circle"/>
            <p:cNvSpPr/>
            <p:nvPr/>
          </p:nvSpPr>
          <p:spPr>
            <a:xfrm>
              <a:off x="0" y="0"/>
              <a:ext cx="5046431" cy="5046430"/>
            </a:xfrm>
            <a:prstGeom prst="ellipse">
              <a:avLst/>
            </a:prstGeom>
            <a:solidFill>
              <a:srgbClr val="4797EB">
                <a:alpha val="39057"/>
              </a:srgbClr>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08" name="Circle"/>
            <p:cNvSpPr/>
            <p:nvPr/>
          </p:nvSpPr>
          <p:spPr>
            <a:xfrm>
              <a:off x="3573593" y="0"/>
              <a:ext cx="5046432" cy="5046430"/>
            </a:xfrm>
            <a:prstGeom prst="ellipse">
              <a:avLst/>
            </a:prstGeom>
            <a:solidFill>
              <a:srgbClr val="4797EB">
                <a:alpha val="39057"/>
              </a:srgbClr>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09" name="Circle"/>
            <p:cNvSpPr/>
            <p:nvPr/>
          </p:nvSpPr>
          <p:spPr>
            <a:xfrm>
              <a:off x="7147187" y="0"/>
              <a:ext cx="5046432" cy="5046430"/>
            </a:xfrm>
            <a:prstGeom prst="ellipse">
              <a:avLst/>
            </a:prstGeom>
            <a:solidFill>
              <a:srgbClr val="4797EB">
                <a:alpha val="39057"/>
              </a:srgbClr>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sp>
        <p:nvSpPr>
          <p:cNvPr id="111" name="Units Are Meaningless"/>
          <p:cNvSpPr/>
          <p:nvPr>
            <p:ph type="title"/>
          </p:nvPr>
        </p:nvSpPr>
        <p:spPr>
          <a:prstGeom prst="rect">
            <a:avLst/>
          </a:prstGeom>
        </p:spPr>
        <p:txBody>
          <a:bodyPr/>
          <a:lstStyle/>
          <a:p>
            <a:pPr/>
            <a:r>
              <a:t>Units Are Meaningless</a:t>
            </a:r>
          </a:p>
        </p:txBody>
      </p:sp>
      <p:sp>
        <p:nvSpPr>
          <p:cNvPr id="112" name="Estimating items as 50:100 is the same as estimating 10:20, 1:2 or even 0.1:0.2."/>
          <p:cNvSpPr/>
          <p:nvPr/>
        </p:nvSpPr>
        <p:spPr>
          <a:xfrm>
            <a:off x="1229717" y="2146300"/>
            <a:ext cx="10545366" cy="143956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defRPr>
                <a:solidFill>
                  <a:srgbClr val="191847"/>
                </a:solidFill>
                <a:latin typeface="+mj-lt"/>
                <a:ea typeface="+mj-ea"/>
                <a:cs typeface="+mj-cs"/>
                <a:sym typeface="Roboto"/>
              </a:defRPr>
            </a:pPr>
            <a:r>
              <a:t>Estimating items as </a:t>
            </a:r>
            <a:r>
              <a:rPr b="1"/>
              <a:t>50:100</a:t>
            </a:r>
            <a:r>
              <a:t> is the same as estimating </a:t>
            </a:r>
            <a:r>
              <a:rPr b="1"/>
              <a:t>10:20</a:t>
            </a:r>
            <a:r>
              <a:t>, </a:t>
            </a:r>
            <a:r>
              <a:rPr b="1"/>
              <a:t>1:2</a:t>
            </a:r>
            <a:r>
              <a:t> or even </a:t>
            </a:r>
            <a:r>
              <a:rPr b="1"/>
              <a:t>0.1:0.2</a:t>
            </a:r>
            <a:r>
              <a:t>.</a:t>
            </a:r>
          </a:p>
        </p:txBody>
      </p:sp>
      <p:sp>
        <p:nvSpPr>
          <p:cNvPr id="113" name="50:100"/>
          <p:cNvSpPr/>
          <p:nvPr/>
        </p:nvSpPr>
        <p:spPr>
          <a:xfrm>
            <a:off x="812800" y="5266055"/>
            <a:ext cx="3104258"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defTabSz="543305">
              <a:defRPr b="1" sz="7440">
                <a:solidFill>
                  <a:srgbClr val="191847"/>
                </a:solidFill>
                <a:latin typeface="+mj-lt"/>
                <a:ea typeface="+mj-ea"/>
                <a:cs typeface="+mj-cs"/>
                <a:sym typeface="Roboto"/>
              </a:defRPr>
            </a:lvl1pPr>
          </a:lstStyle>
          <a:p>
            <a:pPr/>
            <a:r>
              <a:t>50:100</a:t>
            </a:r>
          </a:p>
        </p:txBody>
      </p:sp>
      <p:sp>
        <p:nvSpPr>
          <p:cNvPr id="114" name="1:2"/>
          <p:cNvSpPr/>
          <p:nvPr/>
        </p:nvSpPr>
        <p:spPr>
          <a:xfrm>
            <a:off x="4886714" y="5266055"/>
            <a:ext cx="3104258"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defRPr b="1" sz="8000">
                <a:solidFill>
                  <a:srgbClr val="191847"/>
                </a:solidFill>
                <a:latin typeface="+mj-lt"/>
                <a:ea typeface="+mj-ea"/>
                <a:cs typeface="+mj-cs"/>
                <a:sym typeface="Roboto"/>
              </a:defRPr>
            </a:lvl1pPr>
          </a:lstStyle>
          <a:p>
            <a:pPr/>
            <a:r>
              <a:t>1:2</a:t>
            </a:r>
          </a:p>
        </p:txBody>
      </p:sp>
      <p:sp>
        <p:nvSpPr>
          <p:cNvPr id="115" name="10:20"/>
          <p:cNvSpPr/>
          <p:nvPr/>
        </p:nvSpPr>
        <p:spPr>
          <a:xfrm>
            <a:off x="8960629" y="5266055"/>
            <a:ext cx="3104258"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defRPr b="1" sz="8000">
                <a:solidFill>
                  <a:srgbClr val="191847"/>
                </a:solidFill>
                <a:latin typeface="+mj-lt"/>
                <a:ea typeface="+mj-ea"/>
                <a:cs typeface="+mj-cs"/>
                <a:sym typeface="Roboto"/>
              </a:defRPr>
            </a:lvl1pPr>
          </a:lstStyle>
          <a:p>
            <a:pPr/>
            <a:r>
              <a:t>10:20</a:t>
            </a:r>
          </a:p>
        </p:txBody>
      </p:sp>
      <p:sp>
        <p:nvSpPr>
          <p:cNvPr id="116" name="="/>
          <p:cNvSpPr/>
          <p:nvPr/>
        </p:nvSpPr>
        <p:spPr>
          <a:xfrm>
            <a:off x="7730025" y="5164455"/>
            <a:ext cx="1075235"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defRPr b="1" sz="12200">
                <a:solidFill>
                  <a:srgbClr val="FFFFFF"/>
                </a:solidFill>
                <a:latin typeface="+mj-lt"/>
                <a:ea typeface="+mj-ea"/>
                <a:cs typeface="+mj-cs"/>
                <a:sym typeface="Roboto"/>
              </a:defRPr>
            </a:lvl1pPr>
          </a:lstStyle>
          <a:p>
            <a:pPr/>
            <a:r>
              <a:t>=</a:t>
            </a:r>
          </a:p>
        </p:txBody>
      </p:sp>
      <p:sp>
        <p:nvSpPr>
          <p:cNvPr id="117" name="="/>
          <p:cNvSpPr/>
          <p:nvPr/>
        </p:nvSpPr>
        <p:spPr>
          <a:xfrm>
            <a:off x="4174025" y="5164455"/>
            <a:ext cx="1075235" cy="215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defRPr b="1" sz="12200">
                <a:solidFill>
                  <a:srgbClr val="FFFFFF"/>
                </a:solidFill>
                <a:latin typeface="+mj-lt"/>
                <a:ea typeface="+mj-ea"/>
                <a:cs typeface="+mj-cs"/>
                <a:sym typeface="Roboto"/>
              </a:defRPr>
            </a:lvl1pPr>
          </a:lstStyle>
          <a:p>
            <a:pPr/>
            <a:r>
              <a:t>=</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9" name="Units Are Meaningless"/>
          <p:cNvSpPr/>
          <p:nvPr>
            <p:ph type="title"/>
          </p:nvPr>
        </p:nvSpPr>
        <p:spPr>
          <a:prstGeom prst="rect">
            <a:avLst/>
          </a:prstGeom>
        </p:spPr>
        <p:txBody>
          <a:bodyPr/>
          <a:lstStyle/>
          <a:p>
            <a:pPr/>
            <a:r>
              <a:t>Units Are Meaningless</a:t>
            </a:r>
          </a:p>
        </p:txBody>
      </p:sp>
      <p:sp>
        <p:nvSpPr>
          <p:cNvPr id="120" name="The ratio is all that matters…"/>
          <p:cNvSpPr/>
          <p:nvPr>
            <p:ph type="body" sz="half" idx="1"/>
          </p:nvPr>
        </p:nvSpPr>
        <p:spPr>
          <a:xfrm>
            <a:off x="952500" y="2590800"/>
            <a:ext cx="5802462" cy="5462687"/>
          </a:xfrm>
          <a:prstGeom prst="rect">
            <a:avLst/>
          </a:prstGeom>
        </p:spPr>
        <p:txBody>
          <a:bodyPr/>
          <a:lstStyle/>
          <a:p>
            <a:pPr marL="0" indent="0">
              <a:buSzTx/>
              <a:buNone/>
            </a:pPr>
            <a:r>
              <a:t>The ratio is all that matters</a:t>
            </a:r>
          </a:p>
          <a:p>
            <a:pPr marL="0" indent="0">
              <a:buSzTx/>
              <a:buNone/>
            </a:pPr>
            <a:r>
              <a:t>Obviously integers are easier to deal with</a:t>
            </a:r>
          </a:p>
          <a:p>
            <a:pPr marL="0" indent="0">
              <a:buSzTx/>
              <a:buNone/>
            </a:pPr>
            <a:r>
              <a:t>A good way to avoid fractions is to set your scale so that {3, 5} or {4, 8} are used on typical small items for that project</a:t>
            </a:r>
          </a:p>
        </p:txBody>
      </p:sp>
      <p:grpSp>
        <p:nvGrpSpPr>
          <p:cNvPr id="127" name="Group"/>
          <p:cNvGrpSpPr/>
          <p:nvPr/>
        </p:nvGrpSpPr>
        <p:grpSpPr>
          <a:xfrm>
            <a:off x="7023454" y="2569461"/>
            <a:ext cx="7224366" cy="1958158"/>
            <a:chOff x="0" y="0"/>
            <a:chExt cx="7224365" cy="1958157"/>
          </a:xfrm>
        </p:grpSpPr>
        <p:sp>
          <p:nvSpPr>
            <p:cNvPr id="121" name="Rounded Rectangle"/>
            <p:cNvSpPr/>
            <p:nvPr/>
          </p:nvSpPr>
          <p:spPr>
            <a:xfrm>
              <a:off x="0" y="0"/>
              <a:ext cx="7224366" cy="1958158"/>
            </a:xfrm>
            <a:prstGeom prst="roundRect">
              <a:avLst>
                <a:gd name="adj" fmla="val 31734"/>
              </a:avLst>
            </a:prstGeom>
            <a:solidFill>
              <a:srgbClr val="FFFFFF"/>
            </a:solidFill>
            <a:ln w="12700" cap="flat">
              <a:noFill/>
              <a:miter lim="400000"/>
            </a:ln>
            <a:effectLst/>
          </p:spPr>
          <p:txBody>
            <a:bodyPr wrap="square" lIns="50800" tIns="50800" rIns="50800" bIns="50800" numCol="1" anchor="ctr">
              <a:noAutofit/>
            </a:bodyPr>
            <a:lstStyle/>
            <a:p>
              <a:pPr>
                <a:defRPr b="1" sz="2200">
                  <a:solidFill>
                    <a:srgbClr val="FFFFFF"/>
                  </a:solidFill>
                  <a:latin typeface="+mj-lt"/>
                  <a:ea typeface="+mj-ea"/>
                  <a:cs typeface="+mj-cs"/>
                  <a:sym typeface="Roboto"/>
                </a:defRPr>
              </a:pPr>
            </a:p>
          </p:txBody>
        </p:sp>
        <p:grpSp>
          <p:nvGrpSpPr>
            <p:cNvPr id="126" name="Group"/>
            <p:cNvGrpSpPr/>
            <p:nvPr/>
          </p:nvGrpSpPr>
          <p:grpSpPr>
            <a:xfrm>
              <a:off x="761645" y="156307"/>
              <a:ext cx="4514901" cy="1442344"/>
              <a:chOff x="0" y="0"/>
              <a:chExt cx="4514899" cy="1442342"/>
            </a:xfrm>
          </p:grpSpPr>
          <p:sp>
            <p:nvSpPr>
              <p:cNvPr id="122" name="Circle"/>
              <p:cNvSpPr/>
              <p:nvPr/>
            </p:nvSpPr>
            <p:spPr>
              <a:xfrm>
                <a:off x="0" y="302071"/>
                <a:ext cx="1078608" cy="107860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23" name="Circle"/>
              <p:cNvSpPr/>
              <p:nvPr/>
            </p:nvSpPr>
            <p:spPr>
              <a:xfrm>
                <a:off x="2280592" y="302071"/>
                <a:ext cx="1078608" cy="107860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24" name="Circle"/>
              <p:cNvSpPr/>
              <p:nvPr/>
            </p:nvSpPr>
            <p:spPr>
              <a:xfrm>
                <a:off x="3436292" y="302071"/>
                <a:ext cx="1078608" cy="107860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25" name=":"/>
              <p:cNvSpPr/>
              <p:nvPr/>
            </p:nvSpPr>
            <p:spPr>
              <a:xfrm>
                <a:off x="1140296" y="0"/>
                <a:ext cx="1078608" cy="144234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rmAutofit fontScale="100000" lnSpcReduction="0"/>
              </a:bodyPr>
              <a:lstStyle>
                <a:lvl1pPr>
                  <a:defRPr b="1" sz="8000">
                    <a:solidFill>
                      <a:srgbClr val="191847"/>
                    </a:solidFill>
                    <a:latin typeface="+mj-lt"/>
                    <a:ea typeface="+mj-ea"/>
                    <a:cs typeface="+mj-cs"/>
                    <a:sym typeface="Roboto"/>
                  </a:defRPr>
                </a:lvl1pPr>
              </a:lstStyle>
              <a:p>
                <a:pPr/>
                <a:r>
                  <a:t>:</a:t>
                </a:r>
              </a:p>
            </p:txBody>
          </p:sp>
        </p:grpSp>
      </p:grpSp>
      <p:grpSp>
        <p:nvGrpSpPr>
          <p:cNvPr id="143" name="Group"/>
          <p:cNvGrpSpPr/>
          <p:nvPr/>
        </p:nvGrpSpPr>
        <p:grpSpPr>
          <a:xfrm>
            <a:off x="7023454" y="4761321"/>
            <a:ext cx="7224366" cy="1958158"/>
            <a:chOff x="0" y="0"/>
            <a:chExt cx="7224365" cy="1958157"/>
          </a:xfrm>
        </p:grpSpPr>
        <p:sp>
          <p:nvSpPr>
            <p:cNvPr id="128" name="Rounded Rectangle"/>
            <p:cNvSpPr/>
            <p:nvPr/>
          </p:nvSpPr>
          <p:spPr>
            <a:xfrm>
              <a:off x="0" y="0"/>
              <a:ext cx="7224366" cy="1958158"/>
            </a:xfrm>
            <a:prstGeom prst="roundRect">
              <a:avLst>
                <a:gd name="adj" fmla="val 31734"/>
              </a:avLst>
            </a:prstGeom>
            <a:solidFill>
              <a:srgbClr val="FFFFFF"/>
            </a:solidFill>
            <a:ln w="12700" cap="flat">
              <a:noFill/>
              <a:miter lim="400000"/>
            </a:ln>
            <a:effectLst/>
          </p:spPr>
          <p:txBody>
            <a:bodyPr wrap="square" lIns="50800" tIns="50800" rIns="50800" bIns="50800" numCol="1" anchor="ctr">
              <a:noAutofit/>
            </a:bodyPr>
            <a:lstStyle/>
            <a:p>
              <a:pPr>
                <a:defRPr b="1" sz="2200">
                  <a:solidFill>
                    <a:srgbClr val="FFFFFF"/>
                  </a:solidFill>
                  <a:latin typeface="+mj-lt"/>
                  <a:ea typeface="+mj-ea"/>
                  <a:cs typeface="+mj-cs"/>
                  <a:sym typeface="Roboto"/>
                </a:defRPr>
              </a:pPr>
            </a:p>
          </p:txBody>
        </p:sp>
        <p:grpSp>
          <p:nvGrpSpPr>
            <p:cNvPr id="142" name="Group"/>
            <p:cNvGrpSpPr/>
            <p:nvPr/>
          </p:nvGrpSpPr>
          <p:grpSpPr>
            <a:xfrm>
              <a:off x="761645" y="135303"/>
              <a:ext cx="4499497" cy="1442344"/>
              <a:chOff x="0" y="0"/>
              <a:chExt cx="4499495" cy="1442342"/>
            </a:xfrm>
          </p:grpSpPr>
          <p:sp>
            <p:nvSpPr>
              <p:cNvPr id="129" name="Circle"/>
              <p:cNvSpPr/>
              <p:nvPr/>
            </p:nvSpPr>
            <p:spPr>
              <a:xfrm>
                <a:off x="0" y="30207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30" name=":"/>
              <p:cNvSpPr/>
              <p:nvPr/>
            </p:nvSpPr>
            <p:spPr>
              <a:xfrm>
                <a:off x="1140296" y="0"/>
                <a:ext cx="1078608" cy="144234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rmAutofit fontScale="100000" lnSpcReduction="0"/>
              </a:bodyPr>
              <a:lstStyle>
                <a:lvl1pPr>
                  <a:defRPr b="1" sz="8000">
                    <a:solidFill>
                      <a:srgbClr val="191847"/>
                    </a:solidFill>
                    <a:latin typeface="+mj-lt"/>
                    <a:ea typeface="+mj-ea"/>
                    <a:cs typeface="+mj-cs"/>
                    <a:sym typeface="Roboto"/>
                  </a:defRPr>
                </a:lvl1pPr>
              </a:lstStyle>
              <a:p>
                <a:pPr/>
                <a:r>
                  <a:t>:</a:t>
                </a:r>
              </a:p>
            </p:txBody>
          </p:sp>
          <p:sp>
            <p:nvSpPr>
              <p:cNvPr id="131" name="Circle"/>
              <p:cNvSpPr/>
              <p:nvPr/>
            </p:nvSpPr>
            <p:spPr>
              <a:xfrm>
                <a:off x="570148" y="30207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32" name="Circle"/>
              <p:cNvSpPr/>
              <p:nvPr/>
            </p:nvSpPr>
            <p:spPr>
              <a:xfrm>
                <a:off x="0" y="91059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33" name="Circle"/>
              <p:cNvSpPr/>
              <p:nvPr/>
            </p:nvSpPr>
            <p:spPr>
              <a:xfrm>
                <a:off x="570148" y="91059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34" name="Circle"/>
              <p:cNvSpPr/>
              <p:nvPr/>
            </p:nvSpPr>
            <p:spPr>
              <a:xfrm>
                <a:off x="2277204" y="30207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35" name="Circle"/>
              <p:cNvSpPr/>
              <p:nvPr/>
            </p:nvSpPr>
            <p:spPr>
              <a:xfrm>
                <a:off x="2847352" y="30207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36" name="Circle"/>
              <p:cNvSpPr/>
              <p:nvPr/>
            </p:nvSpPr>
            <p:spPr>
              <a:xfrm>
                <a:off x="2277204" y="91059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37" name="Circle"/>
              <p:cNvSpPr/>
              <p:nvPr/>
            </p:nvSpPr>
            <p:spPr>
              <a:xfrm>
                <a:off x="2847352" y="91059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38" name="Circle"/>
              <p:cNvSpPr/>
              <p:nvPr/>
            </p:nvSpPr>
            <p:spPr>
              <a:xfrm>
                <a:off x="3417500" y="30207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39" name="Circle"/>
              <p:cNvSpPr/>
              <p:nvPr/>
            </p:nvSpPr>
            <p:spPr>
              <a:xfrm>
                <a:off x="3987648" y="30207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40" name="Circle"/>
              <p:cNvSpPr/>
              <p:nvPr/>
            </p:nvSpPr>
            <p:spPr>
              <a:xfrm>
                <a:off x="3417500" y="91059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41" name="Circle"/>
              <p:cNvSpPr/>
              <p:nvPr/>
            </p:nvSpPr>
            <p:spPr>
              <a:xfrm>
                <a:off x="3987648" y="910591"/>
                <a:ext cx="511848" cy="511848"/>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grpSp>
      <p:grpSp>
        <p:nvGrpSpPr>
          <p:cNvPr id="174" name="Group"/>
          <p:cNvGrpSpPr/>
          <p:nvPr/>
        </p:nvGrpSpPr>
        <p:grpSpPr>
          <a:xfrm>
            <a:off x="7023454" y="6953181"/>
            <a:ext cx="7224366" cy="1958159"/>
            <a:chOff x="0" y="0"/>
            <a:chExt cx="7224365" cy="1958157"/>
          </a:xfrm>
        </p:grpSpPr>
        <p:sp>
          <p:nvSpPr>
            <p:cNvPr id="144" name="Rounded Rectangle"/>
            <p:cNvSpPr/>
            <p:nvPr/>
          </p:nvSpPr>
          <p:spPr>
            <a:xfrm>
              <a:off x="0" y="0"/>
              <a:ext cx="7224366" cy="1958158"/>
            </a:xfrm>
            <a:prstGeom prst="roundRect">
              <a:avLst>
                <a:gd name="adj" fmla="val 31734"/>
              </a:avLst>
            </a:prstGeom>
            <a:solidFill>
              <a:srgbClr val="FFFFFF"/>
            </a:solidFill>
            <a:ln w="12700" cap="flat">
              <a:noFill/>
              <a:miter lim="400000"/>
            </a:ln>
            <a:effectLst/>
          </p:spPr>
          <p:txBody>
            <a:bodyPr wrap="square" lIns="50800" tIns="50800" rIns="50800" bIns="50800" numCol="1" anchor="ctr">
              <a:noAutofit/>
            </a:bodyPr>
            <a:lstStyle/>
            <a:p>
              <a:pPr>
                <a:defRPr b="1" sz="2200">
                  <a:solidFill>
                    <a:srgbClr val="FFFFFF"/>
                  </a:solidFill>
                  <a:latin typeface="+mj-lt"/>
                  <a:ea typeface="+mj-ea"/>
                  <a:cs typeface="+mj-cs"/>
                  <a:sym typeface="Roboto"/>
                </a:defRPr>
              </a:pPr>
            </a:p>
          </p:txBody>
        </p:sp>
        <p:grpSp>
          <p:nvGrpSpPr>
            <p:cNvPr id="173" name="Group"/>
            <p:cNvGrpSpPr/>
            <p:nvPr/>
          </p:nvGrpSpPr>
          <p:grpSpPr>
            <a:xfrm>
              <a:off x="761645" y="152400"/>
              <a:ext cx="4486153" cy="1442343"/>
              <a:chOff x="0" y="0"/>
              <a:chExt cx="4486151" cy="1442342"/>
            </a:xfrm>
          </p:grpSpPr>
          <p:sp>
            <p:nvSpPr>
              <p:cNvPr id="145" name="Circle"/>
              <p:cNvSpPr/>
              <p:nvPr/>
            </p:nvSpPr>
            <p:spPr>
              <a:xfrm>
                <a:off x="0" y="302071"/>
                <a:ext cx="306266"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46" name=":"/>
              <p:cNvSpPr/>
              <p:nvPr/>
            </p:nvSpPr>
            <p:spPr>
              <a:xfrm>
                <a:off x="1140296" y="0"/>
                <a:ext cx="1078608" cy="144234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rmAutofit fontScale="100000" lnSpcReduction="0"/>
              </a:bodyPr>
              <a:lstStyle>
                <a:lvl1pPr>
                  <a:defRPr b="1" sz="8000">
                    <a:solidFill>
                      <a:srgbClr val="191847"/>
                    </a:solidFill>
                    <a:latin typeface="+mj-lt"/>
                    <a:ea typeface="+mj-ea"/>
                    <a:cs typeface="+mj-cs"/>
                    <a:sym typeface="Roboto"/>
                  </a:defRPr>
                </a:lvl1pPr>
              </a:lstStyle>
              <a:p>
                <a:pPr/>
                <a:r>
                  <a:t>:</a:t>
                </a:r>
              </a:p>
            </p:txBody>
          </p:sp>
          <p:sp>
            <p:nvSpPr>
              <p:cNvPr id="147" name="Circle"/>
              <p:cNvSpPr/>
              <p:nvPr/>
            </p:nvSpPr>
            <p:spPr>
              <a:xfrm>
                <a:off x="384476" y="30207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48" name="Circle"/>
              <p:cNvSpPr/>
              <p:nvPr/>
            </p:nvSpPr>
            <p:spPr>
              <a:xfrm>
                <a:off x="762386" y="302071"/>
                <a:ext cx="306266"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49" name="Circle"/>
              <p:cNvSpPr/>
              <p:nvPr/>
            </p:nvSpPr>
            <p:spPr>
              <a:xfrm>
                <a:off x="0" y="657726"/>
                <a:ext cx="306266"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50" name="Circle"/>
              <p:cNvSpPr/>
              <p:nvPr/>
            </p:nvSpPr>
            <p:spPr>
              <a:xfrm>
                <a:off x="384476" y="657726"/>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51" name="Circle"/>
              <p:cNvSpPr/>
              <p:nvPr/>
            </p:nvSpPr>
            <p:spPr>
              <a:xfrm>
                <a:off x="762386" y="657726"/>
                <a:ext cx="306266"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52" name="Circle"/>
              <p:cNvSpPr/>
              <p:nvPr/>
            </p:nvSpPr>
            <p:spPr>
              <a:xfrm>
                <a:off x="0" y="1013381"/>
                <a:ext cx="306266"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53" name="Circle"/>
              <p:cNvSpPr/>
              <p:nvPr/>
            </p:nvSpPr>
            <p:spPr>
              <a:xfrm>
                <a:off x="384476" y="101338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54" name="Circle"/>
              <p:cNvSpPr/>
              <p:nvPr/>
            </p:nvSpPr>
            <p:spPr>
              <a:xfrm>
                <a:off x="762386" y="1013381"/>
                <a:ext cx="306266"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55" name="Circle"/>
              <p:cNvSpPr/>
              <p:nvPr/>
            </p:nvSpPr>
            <p:spPr>
              <a:xfrm>
                <a:off x="2277204" y="30207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56" name="Circle"/>
              <p:cNvSpPr/>
              <p:nvPr/>
            </p:nvSpPr>
            <p:spPr>
              <a:xfrm>
                <a:off x="2661680" y="30207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57" name="Circle"/>
              <p:cNvSpPr/>
              <p:nvPr/>
            </p:nvSpPr>
            <p:spPr>
              <a:xfrm>
                <a:off x="3039590" y="30207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58" name="Circle"/>
              <p:cNvSpPr/>
              <p:nvPr/>
            </p:nvSpPr>
            <p:spPr>
              <a:xfrm>
                <a:off x="2277204" y="657726"/>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59" name="Circle"/>
              <p:cNvSpPr/>
              <p:nvPr/>
            </p:nvSpPr>
            <p:spPr>
              <a:xfrm>
                <a:off x="2661680" y="657726"/>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60" name="Circle"/>
              <p:cNvSpPr/>
              <p:nvPr/>
            </p:nvSpPr>
            <p:spPr>
              <a:xfrm>
                <a:off x="3039590" y="657726"/>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61" name="Circle"/>
              <p:cNvSpPr/>
              <p:nvPr/>
            </p:nvSpPr>
            <p:spPr>
              <a:xfrm>
                <a:off x="2277204" y="101338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62" name="Circle"/>
              <p:cNvSpPr/>
              <p:nvPr/>
            </p:nvSpPr>
            <p:spPr>
              <a:xfrm>
                <a:off x="2661680" y="101338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63" name="Circle"/>
              <p:cNvSpPr/>
              <p:nvPr/>
            </p:nvSpPr>
            <p:spPr>
              <a:xfrm>
                <a:off x="3039590" y="101338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64" name="Circle"/>
              <p:cNvSpPr/>
              <p:nvPr/>
            </p:nvSpPr>
            <p:spPr>
              <a:xfrm>
                <a:off x="3417499" y="30207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65" name="Circle"/>
              <p:cNvSpPr/>
              <p:nvPr/>
            </p:nvSpPr>
            <p:spPr>
              <a:xfrm>
                <a:off x="3801976" y="30207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66" name="Circle"/>
              <p:cNvSpPr/>
              <p:nvPr/>
            </p:nvSpPr>
            <p:spPr>
              <a:xfrm>
                <a:off x="4179885" y="30207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67" name="Circle"/>
              <p:cNvSpPr/>
              <p:nvPr/>
            </p:nvSpPr>
            <p:spPr>
              <a:xfrm>
                <a:off x="3417499" y="657726"/>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68" name="Circle"/>
              <p:cNvSpPr/>
              <p:nvPr/>
            </p:nvSpPr>
            <p:spPr>
              <a:xfrm>
                <a:off x="3801976" y="657726"/>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69" name="Circle"/>
              <p:cNvSpPr/>
              <p:nvPr/>
            </p:nvSpPr>
            <p:spPr>
              <a:xfrm>
                <a:off x="4179885" y="657726"/>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70" name="Circle"/>
              <p:cNvSpPr/>
              <p:nvPr/>
            </p:nvSpPr>
            <p:spPr>
              <a:xfrm>
                <a:off x="3417499" y="101338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71" name="Circle"/>
              <p:cNvSpPr/>
              <p:nvPr/>
            </p:nvSpPr>
            <p:spPr>
              <a:xfrm>
                <a:off x="3801976" y="101338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sp>
            <p:nvSpPr>
              <p:cNvPr id="172" name="Circle"/>
              <p:cNvSpPr/>
              <p:nvPr/>
            </p:nvSpPr>
            <p:spPr>
              <a:xfrm>
                <a:off x="4179885" y="1013381"/>
                <a:ext cx="306267" cy="306267"/>
              </a:xfrm>
              <a:prstGeom prst="ellipse">
                <a:avLst/>
              </a:prstGeom>
              <a:solidFill>
                <a:srgbClr val="4797EB"/>
              </a:solidFill>
              <a:ln w="12700" cap="flat">
                <a:noFill/>
                <a:miter lim="400000"/>
              </a:ln>
              <a:effectLst/>
            </p:spPr>
            <p:txBody>
              <a:bodyPr wrap="square" lIns="50800" tIns="50800" rIns="50800" bIns="50800" numCol="1" anchor="ctr">
                <a:noAutofit/>
              </a:bodyPr>
              <a:lstStyle/>
              <a:p>
                <a:pPr>
                  <a:defRPr b="1" sz="2200">
                    <a:latin typeface="+mj-lt"/>
                    <a:ea typeface="+mj-ea"/>
                    <a:cs typeface="+mj-cs"/>
                    <a:sym typeface="Roboto"/>
                  </a:defRPr>
                </a:pPr>
              </a:p>
            </p:txBody>
          </p:sp>
        </p:grpSp>
      </p:gr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6" name="Four Things to Understand about Story Points"/>
          <p:cNvSpPr/>
          <p:nvPr>
            <p:ph type="title"/>
          </p:nvPr>
        </p:nvSpPr>
        <p:spPr>
          <a:prstGeom prst="rect">
            <a:avLst/>
          </a:prstGeom>
        </p:spPr>
        <p:txBody>
          <a:bodyPr/>
          <a:lstStyle>
            <a:lvl1pPr defTabSz="502412">
              <a:defRPr sz="6880"/>
            </a:lvl1pPr>
          </a:lstStyle>
          <a:p>
            <a:pPr/>
            <a:r>
              <a:t>Four Things to Understand about Story Points</a:t>
            </a:r>
          </a:p>
        </p:txBody>
      </p:sp>
      <p:sp>
        <p:nvSpPr>
          <p:cNvPr id="177" name="Story points are relative"/>
          <p:cNvSpPr txBox="1"/>
          <p:nvPr/>
        </p:nvSpPr>
        <p:spPr>
          <a:xfrm>
            <a:off x="2637282" y="3023045"/>
            <a:ext cx="6079053"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Story points are relative</a:t>
            </a:r>
          </a:p>
        </p:txBody>
      </p:sp>
      <p:sp>
        <p:nvSpPr>
          <p:cNvPr id="178" name="The units are meaningless"/>
          <p:cNvSpPr txBox="1"/>
          <p:nvPr/>
        </p:nvSpPr>
        <p:spPr>
          <a:xfrm>
            <a:off x="2637282" y="4379977"/>
            <a:ext cx="6784777"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The units are meaningless</a:t>
            </a:r>
          </a:p>
        </p:txBody>
      </p:sp>
      <p:sp>
        <p:nvSpPr>
          <p:cNvPr id="179" name="Story points are about effort"/>
          <p:cNvSpPr txBox="1"/>
          <p:nvPr/>
        </p:nvSpPr>
        <p:spPr>
          <a:xfrm>
            <a:off x="2637282" y="5736909"/>
            <a:ext cx="7257492"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191847"/>
                </a:solidFill>
                <a:latin typeface="+mj-lt"/>
                <a:ea typeface="+mj-ea"/>
                <a:cs typeface="+mj-cs"/>
                <a:sym typeface="Roboto"/>
              </a:defRPr>
            </a:lvl1pPr>
          </a:lstStyle>
          <a:p>
            <a:pPr/>
            <a:r>
              <a:t>Story points are about effort</a:t>
            </a:r>
          </a:p>
        </p:txBody>
      </p:sp>
      <p:sp>
        <p:nvSpPr>
          <p:cNvPr id="180" name="1"/>
          <p:cNvSpPr txBox="1"/>
          <p:nvPr/>
        </p:nvSpPr>
        <p:spPr>
          <a:xfrm>
            <a:off x="1770285" y="3092895"/>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1</a:t>
            </a:r>
          </a:p>
        </p:txBody>
      </p:sp>
      <p:sp>
        <p:nvSpPr>
          <p:cNvPr id="181" name="Rectangle"/>
          <p:cNvSpPr/>
          <p:nvPr/>
        </p:nvSpPr>
        <p:spPr>
          <a:xfrm>
            <a:off x="2260600" y="2647760"/>
            <a:ext cx="51495" cy="1525271"/>
          </a:xfrm>
          <a:prstGeom prst="rect">
            <a:avLst/>
          </a:prstGeom>
          <a:solidFill>
            <a:srgbClr val="D5EFFF"/>
          </a:solidFill>
          <a:ln w="12700">
            <a:miter lim="400000"/>
          </a:ln>
        </p:spPr>
        <p:txBody>
          <a:bodyPr lIns="50800" tIns="50800" rIns="50800" bIns="50800" anchor="ctr"/>
          <a:lstStyle/>
          <a:p>
            <a:pPr>
              <a:defRPr b="1" sz="2200">
                <a:latin typeface="+mj-lt"/>
                <a:ea typeface="+mj-ea"/>
                <a:cs typeface="+mj-cs"/>
                <a:sym typeface="Roboto"/>
              </a:defRPr>
            </a:pPr>
          </a:p>
        </p:txBody>
      </p:sp>
      <p:sp>
        <p:nvSpPr>
          <p:cNvPr id="182" name="2"/>
          <p:cNvSpPr txBox="1"/>
          <p:nvPr/>
        </p:nvSpPr>
        <p:spPr>
          <a:xfrm>
            <a:off x="1770285" y="4449827"/>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2</a:t>
            </a:r>
          </a:p>
        </p:txBody>
      </p:sp>
      <p:sp>
        <p:nvSpPr>
          <p:cNvPr id="183" name="Rectangle"/>
          <p:cNvSpPr/>
          <p:nvPr/>
        </p:nvSpPr>
        <p:spPr>
          <a:xfrm>
            <a:off x="2260600" y="4004692"/>
            <a:ext cx="51495" cy="1525271"/>
          </a:xfrm>
          <a:prstGeom prst="rect">
            <a:avLst/>
          </a:prstGeom>
          <a:solidFill>
            <a:srgbClr val="D5EFFF"/>
          </a:solidFill>
          <a:ln w="12700">
            <a:miter lim="400000"/>
          </a:ln>
        </p:spPr>
        <p:txBody>
          <a:bodyPr lIns="50800" tIns="50800" rIns="50800" bIns="50800" anchor="ctr"/>
          <a:lstStyle/>
          <a:p>
            <a:pPr>
              <a:defRPr b="1" sz="2200">
                <a:latin typeface="+mj-lt"/>
                <a:ea typeface="+mj-ea"/>
                <a:cs typeface="+mj-cs"/>
                <a:sym typeface="Roboto"/>
              </a:defRPr>
            </a:pPr>
          </a:p>
        </p:txBody>
      </p:sp>
      <p:sp>
        <p:nvSpPr>
          <p:cNvPr id="184" name="3"/>
          <p:cNvSpPr txBox="1"/>
          <p:nvPr/>
        </p:nvSpPr>
        <p:spPr>
          <a:xfrm>
            <a:off x="1770285" y="5806759"/>
            <a:ext cx="371030"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191847"/>
                </a:solidFill>
                <a:latin typeface="+mj-lt"/>
                <a:ea typeface="+mj-ea"/>
                <a:cs typeface="+mj-cs"/>
                <a:sym typeface="Roboto"/>
              </a:defRPr>
            </a:lvl1pPr>
          </a:lstStyle>
          <a:p>
            <a:pPr/>
            <a:r>
              <a:t>3</a:t>
            </a:r>
          </a:p>
        </p:txBody>
      </p:sp>
      <p:sp>
        <p:nvSpPr>
          <p:cNvPr id="185" name="Rectangle"/>
          <p:cNvSpPr/>
          <p:nvPr/>
        </p:nvSpPr>
        <p:spPr>
          <a:xfrm>
            <a:off x="2260600" y="5361624"/>
            <a:ext cx="51495" cy="1525271"/>
          </a:xfrm>
          <a:prstGeom prst="rect">
            <a:avLst/>
          </a:prstGeom>
          <a:solidFill>
            <a:srgbClr val="4797EB"/>
          </a:solidFill>
          <a:ln w="12700">
            <a:miter lim="400000"/>
          </a:ln>
        </p:spPr>
        <p:txBody>
          <a:bodyPr lIns="50800" tIns="50800" rIns="50800" bIns="50800" anchor="ctr"/>
          <a:lstStyle/>
          <a:p>
            <a:pPr>
              <a:defRPr b="1" sz="2200">
                <a:latin typeface="+mj-lt"/>
                <a:ea typeface="+mj-ea"/>
                <a:cs typeface="+mj-cs"/>
                <a:sym typeface="Roboto"/>
              </a:defRPr>
            </a:pP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Roboto"/>
        <a:ea typeface="Roboto"/>
        <a:cs typeface="Roboto"/>
      </a:majorFont>
      <a:minorFont>
        <a:latin typeface="Roboto Medium"/>
        <a:ea typeface="Roboto Medium"/>
        <a:cs typeface="Roboto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200" u="none" kumimoji="0" normalizeH="0">
            <a:ln>
              <a:noFill/>
            </a:ln>
            <a:solidFill>
              <a:srgbClr val="000000"/>
            </a:solidFill>
            <a:effectLst/>
            <a:uFillTx/>
            <a:latin typeface="+mj-lt"/>
            <a:ea typeface="+mj-ea"/>
            <a:cs typeface="+mj-cs"/>
            <a:sym typeface="Robot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Source Sans Pro Regular"/>
            <a:ea typeface="Source Sans Pro Regular"/>
            <a:cs typeface="Source Sans Pro Regular"/>
            <a:sym typeface="Source Sans Pro Regular"/>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Roboto"/>
        <a:ea typeface="Roboto"/>
        <a:cs typeface="Roboto"/>
      </a:majorFont>
      <a:minorFont>
        <a:latin typeface="Roboto Medium"/>
        <a:ea typeface="Roboto Medium"/>
        <a:cs typeface="Roboto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200" u="none" kumimoji="0" normalizeH="0">
            <a:ln>
              <a:noFill/>
            </a:ln>
            <a:solidFill>
              <a:srgbClr val="000000"/>
            </a:solidFill>
            <a:effectLst/>
            <a:uFillTx/>
            <a:latin typeface="+mj-lt"/>
            <a:ea typeface="+mj-ea"/>
            <a:cs typeface="+mj-cs"/>
            <a:sym typeface="Robot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Source Sans Pro Regular"/>
            <a:ea typeface="Source Sans Pro Regular"/>
            <a:cs typeface="Source Sans Pro Regular"/>
            <a:sym typeface="Source Sans Pro Regular"/>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