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33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34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35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6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a4bd3f7cf754e25" /><Relationship Type="http://schemas.openxmlformats.org/officeDocument/2006/relationships/extended-properties" Target="/docProps/app.xml" Id="Ra0d9fa84dbc74fb3" /><Relationship Type="http://schemas.openxmlformats.org/officeDocument/2006/relationships/officeDocument" Target="/ppt/presentation.xml" Id="R9ea834a925a7436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3328e8e0c774159"/>
  </p:sldMasterIdLst>
  <p:notesMasterIdLst>
    <p:notesMasterId xmlns:r="http://schemas.openxmlformats.org/officeDocument/2006/relationships" r:id="R410b2740c611480b"/>
  </p:notesMasterIdLst>
  <p:sldIdLst>
    <p:sldId xmlns:r="http://schemas.openxmlformats.org/officeDocument/2006/relationships" id="256" r:id="Ra2c490d6c80544ce"/>
    <p:sldId xmlns:r="http://schemas.openxmlformats.org/officeDocument/2006/relationships" id="257" r:id="R98421bebd40f4a42"/>
    <p:sldId xmlns:r="http://schemas.openxmlformats.org/officeDocument/2006/relationships" id="258" r:id="R2d08628f987a4bf5"/>
    <p:sldId xmlns:r="http://schemas.openxmlformats.org/officeDocument/2006/relationships" id="259" r:id="R4d9430201b334274"/>
    <p:sldId xmlns:r="http://schemas.openxmlformats.org/officeDocument/2006/relationships" id="260" r:id="Rd6cdfc80d615436f"/>
    <p:sldId xmlns:r="http://schemas.openxmlformats.org/officeDocument/2006/relationships" id="261" r:id="R83d4d2ac6c844786"/>
    <p:sldId xmlns:r="http://schemas.openxmlformats.org/officeDocument/2006/relationships" id="262" r:id="R799a94a713184124"/>
    <p:sldId xmlns:r="http://schemas.openxmlformats.org/officeDocument/2006/relationships" id="263" r:id="R2ab3f3b257114c17"/>
    <p:sldId xmlns:r="http://schemas.openxmlformats.org/officeDocument/2006/relationships" id="264" r:id="R7d7bd998a0424d5f"/>
    <p:sldId xmlns:r="http://schemas.openxmlformats.org/officeDocument/2006/relationships" id="265" r:id="R304480712c9b452b"/>
    <p:sldId xmlns:r="http://schemas.openxmlformats.org/officeDocument/2006/relationships" id="266" r:id="R6f2c2767ac5442b1"/>
    <p:sldId xmlns:r="http://schemas.openxmlformats.org/officeDocument/2006/relationships" id="267" r:id="Rc6769847eb6645ed"/>
    <p:sldId xmlns:r="http://schemas.openxmlformats.org/officeDocument/2006/relationships" id="268" r:id="R0fcd6c497f64428f"/>
    <p:sldId xmlns:r="http://schemas.openxmlformats.org/officeDocument/2006/relationships" id="269" r:id="R9c96bfcb3d4844eb"/>
    <p:sldId xmlns:r="http://schemas.openxmlformats.org/officeDocument/2006/relationships" id="270" r:id="R27969757e9f94f6b"/>
    <p:sldId xmlns:r="http://schemas.openxmlformats.org/officeDocument/2006/relationships" id="271" r:id="R88b29f4062da4858"/>
    <p:sldId xmlns:r="http://schemas.openxmlformats.org/officeDocument/2006/relationships" id="272" r:id="R24649937ee464ea5"/>
    <p:sldId xmlns:r="http://schemas.openxmlformats.org/officeDocument/2006/relationships" id="273" r:id="R4ccfaf67f9994ed9"/>
    <p:sldId xmlns:r="http://schemas.openxmlformats.org/officeDocument/2006/relationships" id="274" r:id="R6336fb5604d24791"/>
    <p:sldId xmlns:r="http://schemas.openxmlformats.org/officeDocument/2006/relationships" id="275" r:id="Rc4431e629e19423a"/>
    <p:sldId xmlns:r="http://schemas.openxmlformats.org/officeDocument/2006/relationships" id="276" r:id="R76263f61f6124957"/>
    <p:sldId xmlns:r="http://schemas.openxmlformats.org/officeDocument/2006/relationships" id="277" r:id="R442cf9d2a1aa4b9e"/>
    <p:sldId xmlns:r="http://schemas.openxmlformats.org/officeDocument/2006/relationships" id="278" r:id="Rc00373189f954859"/>
    <p:sldId xmlns:r="http://schemas.openxmlformats.org/officeDocument/2006/relationships" id="279" r:id="R5ba2e7913aa94e8f"/>
    <p:sldId xmlns:r="http://schemas.openxmlformats.org/officeDocument/2006/relationships" id="280" r:id="R0140385eca2d4214"/>
    <p:sldId xmlns:r="http://schemas.openxmlformats.org/officeDocument/2006/relationships" id="281" r:id="Rf8fbf435c0ce4686"/>
    <p:sldId xmlns:r="http://schemas.openxmlformats.org/officeDocument/2006/relationships" id="282" r:id="R391b0220be3448e8"/>
    <p:sldId xmlns:r="http://schemas.openxmlformats.org/officeDocument/2006/relationships" id="283" r:id="Rea34dfec38bb478f"/>
    <p:sldId xmlns:r="http://schemas.openxmlformats.org/officeDocument/2006/relationships" id="284" r:id="R880ee253eb2a41e8"/>
    <p:sldId xmlns:r="http://schemas.openxmlformats.org/officeDocument/2006/relationships" id="285" r:id="Ra1cc3ff6cfae4583"/>
    <p:sldId xmlns:r="http://schemas.openxmlformats.org/officeDocument/2006/relationships" id="286" r:id="Rf84ee227b6194f68"/>
    <p:sldId xmlns:r="http://schemas.openxmlformats.org/officeDocument/2006/relationships" id="287" r:id="R985e9936db5348f0"/>
    <p:sldId xmlns:r="http://schemas.openxmlformats.org/officeDocument/2006/relationships" id="288" r:id="R16cc9ce45ef747ed"/>
    <p:sldId xmlns:r="http://schemas.openxmlformats.org/officeDocument/2006/relationships" id="289" r:id="R676c84f20db24fcb"/>
    <p:sldId xmlns:r="http://schemas.openxmlformats.org/officeDocument/2006/relationships" id="290" r:id="R291e14c8dfa84482"/>
    <p:sldId xmlns:r="http://schemas.openxmlformats.org/officeDocument/2006/relationships" id="291" r:id="R3fa7faf29f904280"/>
  </p:sldIdLst>
  <p:sldSz cx="15240000" cy="85725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1D8"/>
          </a:solidFill>
        </a:fill>
      </a:tcStyle>
    </a:wholeTbl>
    <a:band2H>
      <a:tcTxStyle b="def" i="def"/>
      <a:tcStyle>
        <a:tcBdr/>
        <a:fill>
          <a:solidFill>
            <a:srgbClr val="E7E9EC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D3CB"/>
          </a:solidFill>
        </a:fill>
      </a:tcStyle>
    </a:wholeTbl>
    <a:band2H>
      <a:tcTxStyle b="def" i="def"/>
      <a:tcStyle>
        <a:tcBdr/>
        <a:fill>
          <a:solidFill>
            <a:srgbClr val="E7EAE7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E1CC"/>
          </a:solidFill>
        </a:fill>
      </a:tcStyle>
    </a:wholeTbl>
    <a:band2H>
      <a:tcTxStyle b="def" i="def"/>
      <a:tcStyle>
        <a:tcBdr/>
        <a:fill>
          <a:solidFill>
            <a:srgbClr val="E8F0E7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396da441a1b4c78" /><Relationship Type="http://schemas.openxmlformats.org/officeDocument/2006/relationships/slideMaster" Target="/ppt/slideMasters/slideMaster1.xml" Id="R93328e8e0c774159" /><Relationship Type="http://schemas.openxmlformats.org/officeDocument/2006/relationships/notesMaster" Target="/ppt/notesMasters/notesMaster1.xml" Id="R410b2740c611480b" /><Relationship Type="http://schemas.openxmlformats.org/officeDocument/2006/relationships/presProps" Target="/ppt/presProps.xml" Id="R20de18f601624a07" /><Relationship Type="http://schemas.openxmlformats.org/officeDocument/2006/relationships/tableStyles" Target="/ppt/tableStyles.xml" Id="R0549467fb4984a5e" /><Relationship Type="http://schemas.openxmlformats.org/officeDocument/2006/relationships/slide" Target="/ppt/slides/slide1.xml" Id="Ra2c490d6c80544ce" /><Relationship Type="http://schemas.openxmlformats.org/officeDocument/2006/relationships/slide" Target="/ppt/slides/slide2.xml" Id="R98421bebd40f4a42" /><Relationship Type="http://schemas.openxmlformats.org/officeDocument/2006/relationships/slide" Target="/ppt/slides/slide3.xml" Id="R2d08628f987a4bf5" /><Relationship Type="http://schemas.openxmlformats.org/officeDocument/2006/relationships/slide" Target="/ppt/slides/slide4.xml" Id="R4d9430201b334274" /><Relationship Type="http://schemas.openxmlformats.org/officeDocument/2006/relationships/slide" Target="/ppt/slides/slide5.xml" Id="Rd6cdfc80d615436f" /><Relationship Type="http://schemas.openxmlformats.org/officeDocument/2006/relationships/slide" Target="/ppt/slides/slide6.xml" Id="R83d4d2ac6c844786" /><Relationship Type="http://schemas.openxmlformats.org/officeDocument/2006/relationships/slide" Target="/ppt/slides/slide7.xml" Id="R799a94a713184124" /><Relationship Type="http://schemas.openxmlformats.org/officeDocument/2006/relationships/slide" Target="/ppt/slides/slide8.xml" Id="R2ab3f3b257114c17" /><Relationship Type="http://schemas.openxmlformats.org/officeDocument/2006/relationships/slide" Target="/ppt/slides/slide9.xml" Id="R7d7bd998a0424d5f" /><Relationship Type="http://schemas.openxmlformats.org/officeDocument/2006/relationships/slide" Target="/ppt/slides/slide10.xml" Id="R304480712c9b452b" /><Relationship Type="http://schemas.openxmlformats.org/officeDocument/2006/relationships/slide" Target="/ppt/slides/slide11.xml" Id="R6f2c2767ac5442b1" /><Relationship Type="http://schemas.openxmlformats.org/officeDocument/2006/relationships/slide" Target="/ppt/slides/slide12.xml" Id="Rc6769847eb6645ed" /><Relationship Type="http://schemas.openxmlformats.org/officeDocument/2006/relationships/slide" Target="/ppt/slides/slide13.xml" Id="R0fcd6c497f64428f" /><Relationship Type="http://schemas.openxmlformats.org/officeDocument/2006/relationships/slide" Target="/ppt/slides/slide14.xml" Id="R9c96bfcb3d4844eb" /><Relationship Type="http://schemas.openxmlformats.org/officeDocument/2006/relationships/slide" Target="/ppt/slides/slide15.xml" Id="R27969757e9f94f6b" /><Relationship Type="http://schemas.openxmlformats.org/officeDocument/2006/relationships/slide" Target="/ppt/slides/slide16.xml" Id="R88b29f4062da4858" /><Relationship Type="http://schemas.openxmlformats.org/officeDocument/2006/relationships/slide" Target="/ppt/slides/slide17.xml" Id="R24649937ee464ea5" /><Relationship Type="http://schemas.openxmlformats.org/officeDocument/2006/relationships/slide" Target="/ppt/slides/slide18.xml" Id="R4ccfaf67f9994ed9" /><Relationship Type="http://schemas.openxmlformats.org/officeDocument/2006/relationships/slide" Target="/ppt/slides/slide19.xml" Id="R6336fb5604d24791" /><Relationship Type="http://schemas.openxmlformats.org/officeDocument/2006/relationships/slide" Target="/ppt/slides/slide20.xml" Id="Rc4431e629e19423a" /><Relationship Type="http://schemas.openxmlformats.org/officeDocument/2006/relationships/slide" Target="/ppt/slides/slide21.xml" Id="R76263f61f6124957" /><Relationship Type="http://schemas.openxmlformats.org/officeDocument/2006/relationships/slide" Target="/ppt/slides/slide22.xml" Id="R442cf9d2a1aa4b9e" /><Relationship Type="http://schemas.openxmlformats.org/officeDocument/2006/relationships/slide" Target="/ppt/slides/slide23.xml" Id="Rc00373189f954859" /><Relationship Type="http://schemas.openxmlformats.org/officeDocument/2006/relationships/slide" Target="/ppt/slides/slide24.xml" Id="R5ba2e7913aa94e8f" /><Relationship Type="http://schemas.openxmlformats.org/officeDocument/2006/relationships/slide" Target="/ppt/slides/slide25.xml" Id="R0140385eca2d4214" /><Relationship Type="http://schemas.openxmlformats.org/officeDocument/2006/relationships/slide" Target="/ppt/slides/slide26.xml" Id="Rf8fbf435c0ce4686" /><Relationship Type="http://schemas.openxmlformats.org/officeDocument/2006/relationships/slide" Target="/ppt/slides/slide27.xml" Id="R391b0220be3448e8" /><Relationship Type="http://schemas.openxmlformats.org/officeDocument/2006/relationships/slide" Target="/ppt/slides/slide28.xml" Id="Rea34dfec38bb478f" /><Relationship Type="http://schemas.openxmlformats.org/officeDocument/2006/relationships/slide" Target="/ppt/slides/slide29.xml" Id="R880ee253eb2a41e8" /><Relationship Type="http://schemas.openxmlformats.org/officeDocument/2006/relationships/slide" Target="/ppt/slides/slide30.xml" Id="Ra1cc3ff6cfae4583" /><Relationship Type="http://schemas.openxmlformats.org/officeDocument/2006/relationships/slide" Target="/ppt/slides/slide31.xml" Id="Rf84ee227b6194f68" /><Relationship Type="http://schemas.openxmlformats.org/officeDocument/2006/relationships/slide" Target="/ppt/slides/slide32.xml" Id="R985e9936db5348f0" /><Relationship Type="http://schemas.openxmlformats.org/officeDocument/2006/relationships/slide" Target="/ppt/slides/slide33.xml" Id="R16cc9ce45ef747ed" /><Relationship Type="http://schemas.openxmlformats.org/officeDocument/2006/relationships/slide" Target="/ppt/slides/slide34.xml" Id="R676c84f20db24fcb" /><Relationship Type="http://schemas.openxmlformats.org/officeDocument/2006/relationships/slide" Target="/ppt/slides/slide35.xml" Id="R291e14c8dfa84482" /><Relationship Type="http://schemas.openxmlformats.org/officeDocument/2006/relationships/slide" Target="/ppt/slides/slide36.xml" Id="R3fa7faf29f90428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12e995e3e544b7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000FF"/>
      </a:hlink>
      <a:folHlink>
        <a:srgbClr val="FF00FF"/>
      </a:folHlink>
    </a:clrScheme>
    <a:fontScheme name="ChatGP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>
          <a:solidFill>
            <a:schemeClr val="phClr">
              <a:shade val="95000"/>
              <a:satMod val="104999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b5c6c3b399e489d" /><Relationship Type="http://schemas.openxmlformats.org/officeDocument/2006/relationships/notesMaster" Target="/ppt/notesMasters/notesMaster1.xml" Id="Re0570cc61994452a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a992578a3b014e1d" /><Relationship Type="http://schemas.openxmlformats.org/officeDocument/2006/relationships/notesMaster" Target="/ppt/notesMasters/notesMaster1.xml" Id="R6f04916b445748cf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24967f7f00d347ac" /><Relationship Type="http://schemas.openxmlformats.org/officeDocument/2006/relationships/notesMaster" Target="/ppt/notesMasters/notesMaster1.xml" Id="R25ee1e41e028400b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8b87251bdff54ddd" /><Relationship Type="http://schemas.openxmlformats.org/officeDocument/2006/relationships/notesMaster" Target="/ppt/notesMasters/notesMaster1.xml" Id="R245aa435d85f41bd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2b62e13477974e47" /><Relationship Type="http://schemas.openxmlformats.org/officeDocument/2006/relationships/notesMaster" Target="/ppt/notesMasters/notesMaster1.xml" Id="R2d3f58f2a130455e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3a0142b4637c44c6" /><Relationship Type="http://schemas.openxmlformats.org/officeDocument/2006/relationships/notesMaster" Target="/ppt/notesMasters/notesMaster1.xml" Id="R04845a030de547b4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29f66b39bfaf49a2" /><Relationship Type="http://schemas.openxmlformats.org/officeDocument/2006/relationships/notesMaster" Target="/ppt/notesMasters/notesMaster1.xml" Id="R92d129ae223e485d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31f4181bc04444d4" /><Relationship Type="http://schemas.openxmlformats.org/officeDocument/2006/relationships/notesMaster" Target="/ppt/notesMasters/notesMaster1.xml" Id="R5050e90cc5804fa5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55c8b993e15f431f" /><Relationship Type="http://schemas.openxmlformats.org/officeDocument/2006/relationships/notesMaster" Target="/ppt/notesMasters/notesMaster1.xml" Id="R797313e808624644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ea0cc91fc4874817" /><Relationship Type="http://schemas.openxmlformats.org/officeDocument/2006/relationships/notesMaster" Target="/ppt/notesMasters/notesMaster1.xml" Id="R2a63d6c40eb44ad3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6ca19a9983484ac8" /><Relationship Type="http://schemas.openxmlformats.org/officeDocument/2006/relationships/notesMaster" Target="/ppt/notesMasters/notesMaster1.xml" Id="R50f2eae1a5d64b1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ed3c1e4f28e4664" /><Relationship Type="http://schemas.openxmlformats.org/officeDocument/2006/relationships/notesMaster" Target="/ppt/notesMasters/notesMaster1.xml" Id="R51e327af19d446bf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c887ed79fb124195" /><Relationship Type="http://schemas.openxmlformats.org/officeDocument/2006/relationships/notesMaster" Target="/ppt/notesMasters/notesMaster1.xml" Id="R1519c0413681489a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b1f99d31231d4d4e" /><Relationship Type="http://schemas.openxmlformats.org/officeDocument/2006/relationships/notesMaster" Target="/ppt/notesMasters/notesMaster1.xml" Id="R0e69e986a2c54a9f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4c963ddba2224ee1" /><Relationship Type="http://schemas.openxmlformats.org/officeDocument/2006/relationships/notesMaster" Target="/ppt/notesMasters/notesMaster1.xml" Id="R60650703fe444bcf" /></Relationships>
</file>

<file path=ppt/notesSlides/_rels/notesSlide23.xml.rels>&#65279;<?xml version="1.0" encoding="utf-8"?><Relationships xmlns="http://schemas.openxmlformats.org/package/2006/relationships"><Relationship Type="http://schemas.openxmlformats.org/officeDocument/2006/relationships/slide" Target="/ppt/slides/slide23.xml" Id="Rd5f8e4f86a7542e2" /><Relationship Type="http://schemas.openxmlformats.org/officeDocument/2006/relationships/notesMaster" Target="/ppt/notesMasters/notesMaster1.xml" Id="R933ce336ba674b25" /></Relationships>
</file>

<file path=ppt/notesSlides/_rels/notesSlide24.xml.rels>&#65279;<?xml version="1.0" encoding="utf-8"?><Relationships xmlns="http://schemas.openxmlformats.org/package/2006/relationships"><Relationship Type="http://schemas.openxmlformats.org/officeDocument/2006/relationships/slide" Target="/ppt/slides/slide24.xml" Id="R0719f10943e84551" /><Relationship Type="http://schemas.openxmlformats.org/officeDocument/2006/relationships/notesMaster" Target="/ppt/notesMasters/notesMaster1.xml" Id="Rbe8b154aa7bc4d9f" /></Relationships>
</file>

<file path=ppt/notesSlides/_rels/notesSlide25.xml.rels>&#65279;<?xml version="1.0" encoding="utf-8"?><Relationships xmlns="http://schemas.openxmlformats.org/package/2006/relationships"><Relationship Type="http://schemas.openxmlformats.org/officeDocument/2006/relationships/slide" Target="/ppt/slides/slide25.xml" Id="R4c380d39734540c6" /><Relationship Type="http://schemas.openxmlformats.org/officeDocument/2006/relationships/notesMaster" Target="/ppt/notesMasters/notesMaster1.xml" Id="Ra76f2d292d854f3b" /></Relationships>
</file>

<file path=ppt/notesSlides/_rels/notesSlide26.xml.rels>&#65279;<?xml version="1.0" encoding="utf-8"?><Relationships xmlns="http://schemas.openxmlformats.org/package/2006/relationships"><Relationship Type="http://schemas.openxmlformats.org/officeDocument/2006/relationships/slide" Target="/ppt/slides/slide26.xml" Id="R1f2e4eb612d94271" /><Relationship Type="http://schemas.openxmlformats.org/officeDocument/2006/relationships/notesMaster" Target="/ppt/notesMasters/notesMaster1.xml" Id="Rd3111990a7ca4820" /></Relationships>
</file>

<file path=ppt/notesSlides/_rels/notesSlide27.xml.rels>&#65279;<?xml version="1.0" encoding="utf-8"?><Relationships xmlns="http://schemas.openxmlformats.org/package/2006/relationships"><Relationship Type="http://schemas.openxmlformats.org/officeDocument/2006/relationships/slide" Target="/ppt/slides/slide27.xml" Id="Rc0c1a6ea18ba4700" /><Relationship Type="http://schemas.openxmlformats.org/officeDocument/2006/relationships/notesMaster" Target="/ppt/notesMasters/notesMaster1.xml" Id="R232981904d554885" /></Relationships>
</file>

<file path=ppt/notesSlides/_rels/notesSlide28.xml.rels>&#65279;<?xml version="1.0" encoding="utf-8"?><Relationships xmlns="http://schemas.openxmlformats.org/package/2006/relationships"><Relationship Type="http://schemas.openxmlformats.org/officeDocument/2006/relationships/slide" Target="/ppt/slides/slide28.xml" Id="Reccf742c1dcd4cb2" /><Relationship Type="http://schemas.openxmlformats.org/officeDocument/2006/relationships/notesMaster" Target="/ppt/notesMasters/notesMaster1.xml" Id="Rc5ff473ca84f434b" /></Relationships>
</file>

<file path=ppt/notesSlides/_rels/notesSlide29.xml.rels>&#65279;<?xml version="1.0" encoding="utf-8"?><Relationships xmlns="http://schemas.openxmlformats.org/package/2006/relationships"><Relationship Type="http://schemas.openxmlformats.org/officeDocument/2006/relationships/slide" Target="/ppt/slides/slide29.xml" Id="R49ae987396c447aa" /><Relationship Type="http://schemas.openxmlformats.org/officeDocument/2006/relationships/notesMaster" Target="/ppt/notesMasters/notesMaster1.xml" Id="Rb30844cdfdf34b2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f3f1df88f5449d4" /><Relationship Type="http://schemas.openxmlformats.org/officeDocument/2006/relationships/notesMaster" Target="/ppt/notesMasters/notesMaster1.xml" Id="Rdcaaf83e349d4402" /></Relationships>
</file>

<file path=ppt/notesSlides/_rels/notesSlide30.xml.rels>&#65279;<?xml version="1.0" encoding="utf-8"?><Relationships xmlns="http://schemas.openxmlformats.org/package/2006/relationships"><Relationship Type="http://schemas.openxmlformats.org/officeDocument/2006/relationships/slide" Target="/ppt/slides/slide30.xml" Id="R67a60702008b45b3" /><Relationship Type="http://schemas.openxmlformats.org/officeDocument/2006/relationships/notesMaster" Target="/ppt/notesMasters/notesMaster1.xml" Id="R09e4f8b30715427d" /></Relationships>
</file>

<file path=ppt/notesSlides/_rels/notesSlide31.xml.rels>&#65279;<?xml version="1.0" encoding="utf-8"?><Relationships xmlns="http://schemas.openxmlformats.org/package/2006/relationships"><Relationship Type="http://schemas.openxmlformats.org/officeDocument/2006/relationships/slide" Target="/ppt/slides/slide31.xml" Id="R407964853b344caf" /><Relationship Type="http://schemas.openxmlformats.org/officeDocument/2006/relationships/notesMaster" Target="/ppt/notesMasters/notesMaster1.xml" Id="R666282d87d214176" /></Relationships>
</file>

<file path=ppt/notesSlides/_rels/notesSlide32.xml.rels>&#65279;<?xml version="1.0" encoding="utf-8"?><Relationships xmlns="http://schemas.openxmlformats.org/package/2006/relationships"><Relationship Type="http://schemas.openxmlformats.org/officeDocument/2006/relationships/slide" Target="/ppt/slides/slide32.xml" Id="Rac0affe54b37419b" /><Relationship Type="http://schemas.openxmlformats.org/officeDocument/2006/relationships/notesMaster" Target="/ppt/notesMasters/notesMaster1.xml" Id="R2fcd9157dc554356" /></Relationships>
</file>

<file path=ppt/notesSlides/_rels/notesSlide33.xml.rels>&#65279;<?xml version="1.0" encoding="utf-8"?><Relationships xmlns="http://schemas.openxmlformats.org/package/2006/relationships"><Relationship Type="http://schemas.openxmlformats.org/officeDocument/2006/relationships/slide" Target="/ppt/slides/slide33.xml" Id="Rd370239234dd4750" /><Relationship Type="http://schemas.openxmlformats.org/officeDocument/2006/relationships/notesMaster" Target="/ppt/notesMasters/notesMaster1.xml" Id="R7d3d1324da5d4be3" /></Relationships>
</file>

<file path=ppt/notesSlides/_rels/notesSlide34.xml.rels>&#65279;<?xml version="1.0" encoding="utf-8"?><Relationships xmlns="http://schemas.openxmlformats.org/package/2006/relationships"><Relationship Type="http://schemas.openxmlformats.org/officeDocument/2006/relationships/slide" Target="/ppt/slides/slide34.xml" Id="R7721f43310a147fa" /><Relationship Type="http://schemas.openxmlformats.org/officeDocument/2006/relationships/notesMaster" Target="/ppt/notesMasters/notesMaster1.xml" Id="R991129343fa3481b" /></Relationships>
</file>

<file path=ppt/notesSlides/_rels/notesSlide35.xml.rels>&#65279;<?xml version="1.0" encoding="utf-8"?><Relationships xmlns="http://schemas.openxmlformats.org/package/2006/relationships"><Relationship Type="http://schemas.openxmlformats.org/officeDocument/2006/relationships/slide" Target="/ppt/slides/slide35.xml" Id="R2bea5d52b39148f3" /><Relationship Type="http://schemas.openxmlformats.org/officeDocument/2006/relationships/notesMaster" Target="/ppt/notesMasters/notesMaster1.xml" Id="R7520c04542474d59" /></Relationships>
</file>

<file path=ppt/notesSlides/_rels/notesSlide36.xml.rels>&#65279;<?xml version="1.0" encoding="utf-8"?><Relationships xmlns="http://schemas.openxmlformats.org/package/2006/relationships"><Relationship Type="http://schemas.openxmlformats.org/officeDocument/2006/relationships/slide" Target="/ppt/slides/slide36.xml" Id="Ra4a8113da54a463f" /><Relationship Type="http://schemas.openxmlformats.org/officeDocument/2006/relationships/notesMaster" Target="/ppt/notesMasters/notesMaster1.xml" Id="R9348c6bfa452421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f7fed6bde6b42c7" /><Relationship Type="http://schemas.openxmlformats.org/officeDocument/2006/relationships/notesMaster" Target="/ppt/notesMasters/notesMaster1.xml" Id="R72c0e50ad7b844a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5b15710d8904305" /><Relationship Type="http://schemas.openxmlformats.org/officeDocument/2006/relationships/notesMaster" Target="/ppt/notesMasters/notesMaster1.xml" Id="R0b1ce91d58084c8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f6bd16df28840cd" /><Relationship Type="http://schemas.openxmlformats.org/officeDocument/2006/relationships/notesMaster" Target="/ppt/notesMasters/notesMaster1.xml" Id="Rb940e452cb574313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325368349614909" /><Relationship Type="http://schemas.openxmlformats.org/officeDocument/2006/relationships/notesMaster" Target="/ppt/notesMasters/notesMaster1.xml" Id="R4b7dbd3091164d9a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4ebecdb35e774b0c" /><Relationship Type="http://schemas.openxmlformats.org/officeDocument/2006/relationships/notesMaster" Target="/ppt/notesMasters/notesMaster1.xml" Id="Rc9f63a30c3f94399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5004f3ea114649f8" /><Relationship Type="http://schemas.openxmlformats.org/officeDocument/2006/relationships/notesMaster" Target="/ppt/notesMasters/notesMaster1.xml" Id="R1de9a71a28094cc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/Design/PicsIO/Illustrations/Blog/why-scrum-isnt-working.png (file 2272289416289)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/Design/PicsIO/Illustrations/Blog/why-your-scrum-team-still-works-as-individuals.png (file 2360229817750)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/Design/PicsIO/Illustrations/Blog/building-a-product-users-want-from-idea-to-backlog-with-the-vision-board.png (file 2033421309048)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/Design/PicsIO/Illustrations/Blog/what-does-scrum-mean-cross-functional.png (file 2033421793305)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/Design/PicsIO/Illustrations/Blog/3-rights-of-effective-scrum-masters.png (file 2033426767177)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/Design/PicsIO/Illustrations/Blog/how-to-create-self-sufficient-scrum-teams.png (file 2033417480774)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/Design/PicsIO/Illustrations/Blog/why-your-product-backlog-should-look-like-an-iceberg.png (file 2033417310693)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/Design/PicsIO/Illustrations/Blog/product-backlog-refinement-grooming.png (file 2033415575020)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/Design/PicsIO/Illustrations/Blog/the-goal-of-sprint-planning.png (file 2033428086480)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/Design/PicsIO/Illustrations/Blog/daily-scrums-not-status-meetings.png (file 2033415854359)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/Design/PicsIO/Illustrations/Blog/clarifying-definition-of-done.png (file 2033423855704)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/Design/PicsIO/Illustrations/Blog/7-ways-to-get-more-rapid-feedback.png (file 2033421556668)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/Design/PicsIO/Illustrations/Blog/a-sprint-review-is-a-conversation.png (file 2033422672297)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/Design/PicsIO/Illustrations/Blog/a-simple-way-to-run-a-sprint-retrospective.png (file 2033426425466)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/Design/PicsIO/Illustrations/Blog/a-practical-scrum-litmus-test.png (file 2089260962386)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  <a:p xmlns:a="http://schemas.openxmlformats.org/drawingml/2006/main">
            <a:pPr>
              <a:buNone/>
            </a:pPr>
            <a:r>
              <a:t>- Illustration: Box /Design/PicsIO/Illustrations/Blog/advantages-of-scrum.png (file 2033424690798)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  <a:r>
              <a:t>[Sources]</a:t>
            </a:r>
          </a:p>
          <a:p xmlns:a="http://schemas.openxmlformats.org/drawingml/2006/main">
            <a:pPr>
              <a:buNone/>
            </a:pPr>
            <a:r>
              <a:t>- The Scrum Guide (2020): https://scrumguides.org/scrum-guide.html</a:t>
            </a:r>
          </a:p>
          <a:p xmlns:a="http://schemas.openxmlformats.org/drawingml/2006/main">
            <a:pPr>
              <a:buNone/>
            </a:pPr>
            <a:r>
              <a:t>- Mountain Goat Software, Scrum Foundations course: https://www.mountaingoatsoftware.com/training/courses/scrum-foundations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c0840532df2494d" /></Relationships>
</file>

<file path=ppt/slideLayouts/slideLayout1.xml><?xml version="1.0" encoding="utf-8"?>
<p:sldLayout xmlns:p="http://schemas.openxmlformats.org/presentationml/2006/main" showMasterSp="1" showMasterPhAnim="1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Slide Number">
            <a:extLst xmlns:a="http://schemas.openxmlformats.org/drawingml/2006/main">
              <a:ext uri="{FF2B5EF4-FFF2-40B4-BE49-F238E27FC236}">
                <a16:creationId xmlns:a16="http://schemas.microsoft.com/office/drawing/2014/main" id="{D516961C-857C-4F51-810B-78F30A93E1AA}"/>
              </a:ext>
            </a:extLst>
          </p:cNvPr>
          <p:cNvSpPr>
            <a:spLocks xmlns:a="http://schemas.openxmlformats.org/drawingml/2006/main" noGrp="1"/>
          </p:cNvSpPr>
          <p:nvPr>
            <p:ph type="sldNum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f5654221467408a" /><Relationship Type="http://schemas.openxmlformats.org/officeDocument/2006/relationships/slideLayout" Target="/ppt/slideLayouts/slideLayout1.xml" Id="R1612d6704a3f44df" /></Relationships>
</file>

<file path=ppt/slideMasters/slideMaster1.xml><?xml version="1.0" encoding="utf-8"?>
<p:sldMaster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itle Text">
            <a:extLst xmlns:a="http://schemas.openxmlformats.org/drawingml/2006/main">
              <a:ext uri="{FF2B5EF4-FFF2-40B4-BE49-F238E27FC236}">
                <a16:creationId xmlns:a16="http://schemas.microsoft.com/office/drawing/2014/main" id="{384305D1-3C6A-4902-97AE-8F48F46C26D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1143000" y="2305843"/>
            <a:ext cx="12954000" cy="2551907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45719" rIns="45719" anchor="ctr"/>
          <a:lstStyle xmlns:a="http://schemas.openxmlformats.org/drawingml/2006/main"/>
          <a:p xmlns:a="http://schemas.openxmlformats.org/drawingml/2006/main">
            <a:pPr>
              <a:buNone/>
            </a:pPr>
            <a:r>
              <a:t>Title Text</a:t>
            </a:r>
          </a:p>
        </p:txBody>
      </p:sp>
      <p:sp>
        <p:nvSpPr>
          <p:cNvPr id="3" name="Body Level One…">
            <a:extLst xmlns:a="http://schemas.openxmlformats.org/drawingml/2006/main">
              <a:ext uri="{FF2B5EF4-FFF2-40B4-BE49-F238E27FC236}">
                <a16:creationId xmlns:a16="http://schemas.microsoft.com/office/drawing/2014/main" id="{A7297D1E-D1A5-4D2B-A965-ADA9EB5C2745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2286000" y="4857750"/>
            <a:ext cx="10668000" cy="3714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45719" rIns="45719"/>
          <a:lstStyle xmlns:a="http://schemas.openxmlformats.org/drawingml/2006/main"/>
          <a:p xmlns:a="http://schemas.openxmlformats.org/drawingml/2006/main">
            <a:pPr>
              <a:buNone/>
            </a:pPr>
            <a:r>
              <a:t>Body Level One</a:t>
            </a:r>
          </a:p>
          <a:p xmlns:a="http://schemas.openxmlformats.org/drawingml/2006/main">
            <a:pPr lvl="1">
              <a:buNone/>
            </a:pPr>
            <a:r>
              <a:t>Body Level Two</a:t>
            </a:r>
          </a:p>
          <a:p xmlns:a="http://schemas.openxmlformats.org/drawingml/2006/main">
            <a:pPr lvl="2">
              <a:buNone/>
            </a:pPr>
            <a:r>
              <a:t>Body Level Three</a:t>
            </a:r>
          </a:p>
          <a:p xmlns:a="http://schemas.openxmlformats.org/drawingml/2006/main">
            <a:pPr lvl="3">
              <a:buNone/>
            </a:pPr>
            <a:r>
              <a:t>Body Level Four</a:t>
            </a:r>
          </a:p>
          <a:p xmlns:a="http://schemas.openxmlformats.org/drawingml/2006/main">
            <a:pPr lvl="4">
              <a:buNone/>
            </a:pPr>
            <a:r>
              <a:t>Body Level Five</a:t>
            </a:r>
          </a:p>
        </p:txBody>
      </p:sp>
      <p:sp>
        <p:nvSpPr>
          <p:cNvPr id="4" name="Slide Number">
            <a:extLst xmlns:a="http://schemas.openxmlformats.org/drawingml/2006/main">
              <a:ext uri="{FF2B5EF4-FFF2-40B4-BE49-F238E27FC236}">
                <a16:creationId xmlns:a16="http://schemas.microsoft.com/office/drawing/2014/main" id="{C06E9322-F99C-47D2-81C9-3E44DE1A5DBA}"/>
              </a:ext>
            </a:extLst>
          </p:cNvPr>
          <p:cNvSpPr>
            <a:spLocks xmlns:a="http://schemas.openxmlformats.org/drawingml/2006/main" noGrp="1"/>
          </p:cNvSpPr>
          <p:nvPr>
            <p:ph type="sldNum" idx="2"/>
          </p:nvPr>
        </p:nvSpPr>
        <p:spPr>
          <a:xfrm xmlns:a="http://schemas.openxmlformats.org/drawingml/2006/main">
            <a:off x="7366000" y="7716837"/>
            <a:ext cx="3556000" cy="457201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wrap="none" lIns="45719" rIns="45719" anchor="ctr">
            <a:spAutoFit/>
          </a:bodyPr>
          <a:lstStyle xmlns:a="http://schemas.openxmlformats.org/drawingml/2006/main">
            <a:lvl1pPr algn="r">
              <a:buNone/>
              <a:defRPr sz="1200">
                <a:latin typeface="+mn-lt"/>
                <a:ea typeface="+mn-lt"/>
                <a:cs typeface="+mn-lt"/>
              </a:defRPr>
            </a:lvl1pPr>
          </a:lstStyle>
          <a:p xmlns:a="http://schemas.openxmlformats.org/drawingml/2006/main">
            <a:pPr>
              <a:buNone/>
            </a:p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612d6704a3f44df"/>
  </p:sldLayoutIdLst>
  <p:txStyles>
    <p:titleStyle>
      <a:lvl1pPr xmlns:a="http://schemas.openxmlformats.org/drawingml/2006/main"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cap="none" spc="0" baseline="0">
          <a:solidFill>
            <a:srgbClr val="000000"/>
          </a:solidFill>
          <a:latin typeface="Calibri Light"/>
          <a:ea typeface="Calibri Light"/>
          <a:cs typeface="Calibri Light"/>
        </a:defRPr>
      </a:lvl1pPr>
      <a:lvl2pPr xmlns:a="http://schemas.openxmlformats.org/drawingml/2006/main"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cap="none" spc="0" baseline="0">
          <a:solidFill>
            <a:srgbClr val="000000"/>
          </a:solidFill>
          <a:latin typeface="Calibri Light"/>
          <a:ea typeface="Calibri Light"/>
          <a:cs typeface="Calibri Light"/>
        </a:defRPr>
      </a:lvl2pPr>
      <a:lvl3pPr xmlns:a="http://schemas.openxmlformats.org/drawingml/2006/main"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cap="none" spc="0" baseline="0">
          <a:solidFill>
            <a:srgbClr val="000000"/>
          </a:solidFill>
          <a:latin typeface="Calibri Light"/>
          <a:ea typeface="Calibri Light"/>
          <a:cs typeface="Calibri Light"/>
        </a:defRPr>
      </a:lvl3pPr>
      <a:lvl4pPr xmlns:a="http://schemas.openxmlformats.org/drawingml/2006/main"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cap="none" spc="0" baseline="0">
          <a:solidFill>
            <a:srgbClr val="000000"/>
          </a:solidFill>
          <a:latin typeface="Calibri Light"/>
          <a:ea typeface="Calibri Light"/>
          <a:cs typeface="Calibri Light"/>
        </a:defRPr>
      </a:lvl4pPr>
      <a:lvl5pPr xmlns:a="http://schemas.openxmlformats.org/drawingml/2006/main"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cap="none" spc="0" baseline="0">
          <a:solidFill>
            <a:srgbClr val="000000"/>
          </a:solidFill>
          <a:latin typeface="Calibri Light"/>
          <a:ea typeface="Calibri Light"/>
          <a:cs typeface="Calibri Light"/>
        </a:defRPr>
      </a:lvl5pPr>
      <a:lvl6pPr xmlns:a="http://schemas.openxmlformats.org/drawingml/2006/main"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cap="none" spc="0" baseline="0">
          <a:solidFill>
            <a:srgbClr val="000000"/>
          </a:solidFill>
          <a:latin typeface="Calibri Light"/>
          <a:ea typeface="Calibri Light"/>
          <a:cs typeface="Calibri Light"/>
        </a:defRPr>
      </a:lvl6pPr>
      <a:lvl7pPr xmlns:a="http://schemas.openxmlformats.org/drawingml/2006/main"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cap="none" spc="0" baseline="0">
          <a:solidFill>
            <a:srgbClr val="000000"/>
          </a:solidFill>
          <a:latin typeface="Calibri Light"/>
          <a:ea typeface="Calibri Light"/>
          <a:cs typeface="Calibri Light"/>
        </a:defRPr>
      </a:lvl7pPr>
      <a:lvl8pPr xmlns:a="http://schemas.openxmlformats.org/drawingml/2006/main"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cap="none" spc="0" baseline="0">
          <a:solidFill>
            <a:srgbClr val="000000"/>
          </a:solidFill>
          <a:latin typeface="Calibri Light"/>
          <a:ea typeface="Calibri Light"/>
          <a:cs typeface="Calibri Light"/>
        </a:defRPr>
      </a:lvl8pPr>
      <a:lvl9pPr xmlns:a="http://schemas.openxmlformats.org/drawingml/2006/main"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cap="none" spc="0" baseline="0">
          <a:solidFill>
            <a:srgbClr val="000000"/>
          </a:solidFill>
          <a:latin typeface="Calibri Light"/>
          <a:ea typeface="Calibri Light"/>
          <a:cs typeface="Calibri Light"/>
        </a:defRPr>
      </a:lvl9pPr>
    </p:titleStyle>
    <p:bodyStyle>
      <a:lvl1pPr xmlns:a="http://schemas.openxmlformats.org/drawingml/2006/main" marL="228600" marR="0" indent="-228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defRPr sz="2800" b="0" i="0" u="none" cap="none" spc="0" baseline="0">
          <a:solidFill>
            <a:srgbClr val="000000"/>
          </a:solidFill>
          <a:latin typeface="Calibri"/>
          <a:ea typeface="Calibri"/>
          <a:cs typeface="Calibri"/>
        </a:defRPr>
      </a:lvl1pPr>
      <a:lvl2pPr xmlns:a="http://schemas.openxmlformats.org/drawingml/2006/main" marL="723900" marR="0" indent="-2667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defRPr sz="2800" b="0" i="0" u="none" cap="none" spc="0" baseline="0">
          <a:solidFill>
            <a:srgbClr val="000000"/>
          </a:solidFill>
          <a:latin typeface="Calibri"/>
          <a:ea typeface="Calibri"/>
          <a:cs typeface="Calibri"/>
        </a:defRPr>
      </a:lvl2pPr>
      <a:lvl3pPr xmlns:a="http://schemas.openxmlformats.org/drawingml/2006/main" marL="1234439" marR="0" indent="-320039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defRPr sz="2800" b="0" i="0" u="none" cap="none" spc="0" baseline="0">
          <a:solidFill>
            <a:srgbClr val="000000"/>
          </a:solidFill>
          <a:latin typeface="Calibri"/>
          <a:ea typeface="Calibri"/>
          <a:cs typeface="Calibri"/>
        </a:defRPr>
      </a:lvl3pPr>
      <a:lvl4pPr xmlns:a="http://schemas.openxmlformats.org/drawingml/2006/main" marL="17272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defRPr sz="2800" b="0" i="0" u="none" cap="none" spc="0" baseline="0">
          <a:solidFill>
            <a:srgbClr val="000000"/>
          </a:solidFill>
          <a:latin typeface="Calibri"/>
          <a:ea typeface="Calibri"/>
          <a:cs typeface="Calibri"/>
        </a:defRPr>
      </a:lvl4pPr>
      <a:lvl5pPr xmlns:a="http://schemas.openxmlformats.org/drawingml/2006/main" marL="21844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defRPr sz="2800" b="0" i="0" u="none" cap="none" spc="0" baseline="0">
          <a:solidFill>
            <a:srgbClr val="000000"/>
          </a:solidFill>
          <a:latin typeface="Calibri"/>
          <a:ea typeface="Calibri"/>
          <a:cs typeface="Calibri"/>
        </a:defRPr>
      </a:lvl5pPr>
      <a:lvl6pPr xmlns:a="http://schemas.openxmlformats.org/drawingml/2006/main" marL="26416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defRPr sz="2800" b="0" i="0" u="none" cap="none" spc="0" baseline="0">
          <a:solidFill>
            <a:srgbClr val="000000"/>
          </a:solidFill>
          <a:latin typeface="Calibri"/>
          <a:ea typeface="Calibri"/>
          <a:cs typeface="Calibri"/>
        </a:defRPr>
      </a:lvl6pPr>
      <a:lvl7pPr xmlns:a="http://schemas.openxmlformats.org/drawingml/2006/main" marL="30988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defRPr sz="2800" b="0" i="0" u="none" cap="none" spc="0" baseline="0">
          <a:solidFill>
            <a:srgbClr val="000000"/>
          </a:solidFill>
          <a:latin typeface="Calibri"/>
          <a:ea typeface="Calibri"/>
          <a:cs typeface="Calibri"/>
        </a:defRPr>
      </a:lvl7pPr>
      <a:lvl8pPr xmlns:a="http://schemas.openxmlformats.org/drawingml/2006/main" marL="35560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defRPr sz="2800" b="0" i="0" u="none" cap="none" spc="0" baseline="0">
          <a:solidFill>
            <a:srgbClr val="000000"/>
          </a:solidFill>
          <a:latin typeface="Calibri"/>
          <a:ea typeface="Calibri"/>
          <a:cs typeface="Calibri"/>
        </a:defRPr>
      </a:lvl8pPr>
      <a:lvl9pPr xmlns:a="http://schemas.openxmlformats.org/drawingml/2006/main" marL="40132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defRPr sz="2800" b="0" i="0" u="none" cap="none" spc="0" baseline="0">
          <a:solidFill>
            <a:srgbClr val="000000"/>
          </a:solidFill>
          <a:latin typeface="Calibri"/>
          <a:ea typeface="Calibri"/>
          <a:cs typeface="Calibri"/>
        </a:defRPr>
      </a:lvl9pPr>
    </p:bodyStyle>
    <p:otherStyle>
      <a:lvl1pPr xmlns:a="http://schemas.openxmlformats.org/drawingml/2006/main"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cap="none" spc="0" baseline="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cap="none" spc="0" baseline="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cap="none" spc="0" baseline="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cap="none" spc="0" baseline="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cap="none" spc="0" baseline="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cap="none" spc="0" baseline="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cap="none" spc="0" baseline="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cap="none" spc="0" baseline="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cap="none" spc="0" baseline="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000FF"/>
      </a:hlink>
      <a:folHlink>
        <a:srgbClr val="FF00FF"/>
      </a:folHlink>
    </a:clrScheme>
    <a:fontScheme name="ChatGP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>
          <a:solidFill>
            <a:schemeClr val="phClr">
              <a:shade val="95000"/>
              <a:satMod val="104999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20e0d7721240d3" /><Relationship Type="http://schemas.openxmlformats.org/officeDocument/2006/relationships/image" Target="/ppt/media/image.png" Id="R5e5e51abf10b46af" /><Relationship Type="http://schemas.openxmlformats.org/officeDocument/2006/relationships/notesSlide" Target="/ppt/notesSlides/notesSlide1.xml" Id="R7cfaab00cbd7456f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8ba41fc8b24965" /><Relationship Type="http://schemas.openxmlformats.org/officeDocument/2006/relationships/image" Target="/ppt/media/image5.png" Id="R0a87ee4523644d90" /><Relationship Type="http://schemas.openxmlformats.org/officeDocument/2006/relationships/image" Target="/ppt/media/image2.png" Id="R63b415b7056c484e" /><Relationship Type="http://schemas.openxmlformats.org/officeDocument/2006/relationships/notesSlide" Target="/ppt/notesSlides/notesSlide10.xml" Id="R7f9dd9a710c447a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9b53f80ed44332" /><Relationship Type="http://schemas.openxmlformats.org/officeDocument/2006/relationships/image" Target="/ppt/media/image2.png" Id="R614e42886503491f" /><Relationship Type="http://schemas.openxmlformats.org/officeDocument/2006/relationships/notesSlide" Target="/ppt/notesSlides/notesSlide11.xml" Id="Rf542229a5c9d4fde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5b17fb7b394ffc" /><Relationship Type="http://schemas.openxmlformats.org/officeDocument/2006/relationships/image" Target="/ppt/media/image6.png" Id="Rfafb7ba6ff934978" /><Relationship Type="http://schemas.openxmlformats.org/officeDocument/2006/relationships/image" Target="/ppt/media/image2.png" Id="Ra492db71fc3f4562" /><Relationship Type="http://schemas.openxmlformats.org/officeDocument/2006/relationships/notesSlide" Target="/ppt/notesSlides/notesSlide12.xml" Id="R9b1f7676b03241db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20597b67894995" /><Relationship Type="http://schemas.openxmlformats.org/officeDocument/2006/relationships/image" Target="/ppt/media/image7.png" Id="R90e754f9cd3249af" /><Relationship Type="http://schemas.openxmlformats.org/officeDocument/2006/relationships/image" Target="/ppt/media/image2.png" Id="R7adb206ea2f741aa" /><Relationship Type="http://schemas.openxmlformats.org/officeDocument/2006/relationships/notesSlide" Target="/ppt/notesSlides/notesSlide13.xml" Id="Ra1f0bc89a9fe46f7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1ddb1df21e347c0" /><Relationship Type="http://schemas.openxmlformats.org/officeDocument/2006/relationships/image" Target="/ppt/media/image8.png" Id="R54962fb1d929448c" /><Relationship Type="http://schemas.openxmlformats.org/officeDocument/2006/relationships/image" Target="/ppt/media/image2.png" Id="R54c4eb6b11a4473d" /><Relationship Type="http://schemas.openxmlformats.org/officeDocument/2006/relationships/notesSlide" Target="/ppt/notesSlides/notesSlide14.xml" Id="R704ddb14e2054df5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86e13b07934c09" /><Relationship Type="http://schemas.openxmlformats.org/officeDocument/2006/relationships/image" Target="/ppt/media/image9.png" Id="R2b46b4b1eefb4243" /><Relationship Type="http://schemas.openxmlformats.org/officeDocument/2006/relationships/image" Target="/ppt/media/image2.png" Id="R2c5e4ee9423148b8" /><Relationship Type="http://schemas.openxmlformats.org/officeDocument/2006/relationships/notesSlide" Target="/ppt/notesSlides/notesSlide15.xml" Id="R72679dcdca87407a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3a1bcbb1334ab2" /><Relationship Type="http://schemas.openxmlformats.org/officeDocument/2006/relationships/image" Target="/ppt/media/image2.png" Id="R0c705c8985cd41f2" /><Relationship Type="http://schemas.openxmlformats.org/officeDocument/2006/relationships/notesSlide" Target="/ppt/notesSlides/notesSlide16.xml" Id="R5ec5ab3d11f847a9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9ab10362e3416c" /><Relationship Type="http://schemas.openxmlformats.org/officeDocument/2006/relationships/image" Target="/ppt/media/image2.png" Id="R1386d7030057421c" /><Relationship Type="http://schemas.openxmlformats.org/officeDocument/2006/relationships/notesSlide" Target="/ppt/notesSlides/notesSlide17.xml" Id="R7c4606d4d8a44617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3460a8b0a2444e" /><Relationship Type="http://schemas.openxmlformats.org/officeDocument/2006/relationships/image" Target="/ppt/media/image10.png" Id="Reed5b842dba34ce7" /><Relationship Type="http://schemas.openxmlformats.org/officeDocument/2006/relationships/image" Target="/ppt/media/image2.png" Id="R07ef67326c784754" /><Relationship Type="http://schemas.openxmlformats.org/officeDocument/2006/relationships/notesSlide" Target="/ppt/notesSlides/notesSlide18.xml" Id="R42cb4c794225496b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e353b897054904" /><Relationship Type="http://schemas.openxmlformats.org/officeDocument/2006/relationships/image" Target="/ppt/media/image11.png" Id="Ra6cb751bd604485f" /><Relationship Type="http://schemas.openxmlformats.org/officeDocument/2006/relationships/image" Target="/ppt/media/image2.png" Id="Rcd08cf16a8d2436f" /><Relationship Type="http://schemas.openxmlformats.org/officeDocument/2006/relationships/notesSlide" Target="/ppt/notesSlides/notesSlide19.xml" Id="R4f71d6c9497546d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5dce3614364813" /><Relationship Type="http://schemas.openxmlformats.org/officeDocument/2006/relationships/image" Target="/ppt/media/image2.png" Id="R6eb83e2f01b049fd" /><Relationship Type="http://schemas.openxmlformats.org/officeDocument/2006/relationships/notesSlide" Target="/ppt/notesSlides/notesSlide2.xml" Id="Rcbd9987da1054061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e91d7831c14c73" /><Relationship Type="http://schemas.openxmlformats.org/officeDocument/2006/relationships/image" Target="/ppt/media/image2.png" Id="Rebb4b7e67f6d4356" /><Relationship Type="http://schemas.openxmlformats.org/officeDocument/2006/relationships/notesSlide" Target="/ppt/notesSlides/notesSlide20.xml" Id="R9ecfc08135554ef5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31b19330d44858" /><Relationship Type="http://schemas.openxmlformats.org/officeDocument/2006/relationships/image" Target="/ppt/media/image2.png" Id="R583e6b11fae24220" /><Relationship Type="http://schemas.openxmlformats.org/officeDocument/2006/relationships/notesSlide" Target="/ppt/notesSlides/notesSlide21.xml" Id="R3493bd0239df43e6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5f576c48b241da" /><Relationship Type="http://schemas.openxmlformats.org/officeDocument/2006/relationships/image" Target="/ppt/media/image12.png" Id="Rbe24031f2e274302" /><Relationship Type="http://schemas.openxmlformats.org/officeDocument/2006/relationships/image" Target="/ppt/media/image2.png" Id="Rdb6e801513484d79" /><Relationship Type="http://schemas.openxmlformats.org/officeDocument/2006/relationships/notesSlide" Target="/ppt/notesSlides/notesSlide22.xml" Id="R268e5087ad7042d4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c400486cf849e8" /><Relationship Type="http://schemas.openxmlformats.org/officeDocument/2006/relationships/image" Target="/ppt/media/image13.png" Id="R89e0bbec165d4dcd" /><Relationship Type="http://schemas.openxmlformats.org/officeDocument/2006/relationships/image" Target="/ppt/media/image2.png" Id="R62e8831276ff4927" /><Relationship Type="http://schemas.openxmlformats.org/officeDocument/2006/relationships/notesSlide" Target="/ppt/notesSlides/notesSlide23.xml" Id="R9c25c04c919f4842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c034da7d2b4516" /><Relationship Type="http://schemas.openxmlformats.org/officeDocument/2006/relationships/image" Target="/ppt/media/image2.png" Id="Raef4ff63292f4632" /><Relationship Type="http://schemas.openxmlformats.org/officeDocument/2006/relationships/notesSlide" Target="/ppt/notesSlides/notesSlide24.xml" Id="Rc25326f62f464786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f49de3fccc43f3" /><Relationship Type="http://schemas.openxmlformats.org/officeDocument/2006/relationships/image" Target="/ppt/media/image14.png" Id="R84c5aab39c3d40d0" /><Relationship Type="http://schemas.openxmlformats.org/officeDocument/2006/relationships/image" Target="/ppt/media/image2.png" Id="R475de862f42f4bb4" /><Relationship Type="http://schemas.openxmlformats.org/officeDocument/2006/relationships/notesSlide" Target="/ppt/notesSlides/notesSlide25.xml" Id="R31bc8c35555b4742" /></Relationships>
</file>

<file path=ppt/slides/_rels/slide2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c8c5d4b03a4233" /><Relationship Type="http://schemas.openxmlformats.org/officeDocument/2006/relationships/image" Target="/ppt/media/image15.png" Id="R5ded1f9d7095465f" /><Relationship Type="http://schemas.openxmlformats.org/officeDocument/2006/relationships/image" Target="/ppt/media/image2.png" Id="R369c152aec304a99" /><Relationship Type="http://schemas.openxmlformats.org/officeDocument/2006/relationships/notesSlide" Target="/ppt/notesSlides/notesSlide26.xml" Id="R5fb84959a6fb490c" /></Relationships>
</file>

<file path=ppt/slides/_rels/slide2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1ea129049d4b74" /><Relationship Type="http://schemas.openxmlformats.org/officeDocument/2006/relationships/image" Target="/ppt/media/image2.png" Id="R211dd3fff4b44b2e" /><Relationship Type="http://schemas.openxmlformats.org/officeDocument/2006/relationships/notesSlide" Target="/ppt/notesSlides/notesSlide27.xml" Id="R2673f95b49c54d3e" /></Relationships>
</file>

<file path=ppt/slides/_rels/slide2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b292fe928949bf" /><Relationship Type="http://schemas.openxmlformats.org/officeDocument/2006/relationships/image" Target="/ppt/media/image16.png" Id="Rbf5363bd818d409d" /><Relationship Type="http://schemas.openxmlformats.org/officeDocument/2006/relationships/image" Target="/ppt/media/image2.png" Id="R767d58e6dfb34aab" /><Relationship Type="http://schemas.openxmlformats.org/officeDocument/2006/relationships/notesSlide" Target="/ppt/notesSlides/notesSlide28.xml" Id="Rceb5116747bb48b8" /></Relationships>
</file>

<file path=ppt/slides/_rels/slide2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92ee7fd8b34aa2" /><Relationship Type="http://schemas.openxmlformats.org/officeDocument/2006/relationships/image" Target="/ppt/media/image17.png" Id="Rc966eb668a284069" /><Relationship Type="http://schemas.openxmlformats.org/officeDocument/2006/relationships/image" Target="/ppt/media/image2.png" Id="R10ccbd56b48b4254" /><Relationship Type="http://schemas.openxmlformats.org/officeDocument/2006/relationships/notesSlide" Target="/ppt/notesSlides/notesSlide29.xml" Id="Ra168733e6231429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f8ccc21dbc49dd" /><Relationship Type="http://schemas.openxmlformats.org/officeDocument/2006/relationships/image" Target="/ppt/media/image3.png" Id="R98a6fb65b995418a" /><Relationship Type="http://schemas.openxmlformats.org/officeDocument/2006/relationships/image" Target="/ppt/media/image2.png" Id="Rb3b6e39fbcd44328" /><Relationship Type="http://schemas.openxmlformats.org/officeDocument/2006/relationships/notesSlide" Target="/ppt/notesSlides/notesSlide3.xml" Id="R7a37f6f01d364cf7" /></Relationships>
</file>

<file path=ppt/slides/_rels/slide3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406b5607eb4bbf" /><Relationship Type="http://schemas.openxmlformats.org/officeDocument/2006/relationships/image" Target="/ppt/media/image2.png" Id="R235ba040f3694084" /><Relationship Type="http://schemas.openxmlformats.org/officeDocument/2006/relationships/notesSlide" Target="/ppt/notesSlides/notesSlide30.xml" Id="R2717f94b127140bf" /></Relationships>
</file>

<file path=ppt/slides/_rels/slide3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0d3fa0fed2469c" /><Relationship Type="http://schemas.openxmlformats.org/officeDocument/2006/relationships/image" Target="/ppt/media/image2.png" Id="Rc182a0f070274460" /><Relationship Type="http://schemas.openxmlformats.org/officeDocument/2006/relationships/notesSlide" Target="/ppt/notesSlides/notesSlide31.xml" Id="R368c0c4f67d14fcb" /></Relationships>
</file>

<file path=ppt/slides/_rels/slide3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8699d939854fa2" /><Relationship Type="http://schemas.openxmlformats.org/officeDocument/2006/relationships/image" Target="/ppt/media/image2.png" Id="Rcad66f01b5dd4945" /><Relationship Type="http://schemas.openxmlformats.org/officeDocument/2006/relationships/notesSlide" Target="/ppt/notesSlides/notesSlide32.xml" Id="Rc5db7bf02ce347ce" /></Relationships>
</file>

<file path=ppt/slides/_rels/slide3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543cf1c269486b" /><Relationship Type="http://schemas.openxmlformats.org/officeDocument/2006/relationships/image" Target="/ppt/media/image2.png" Id="R9524d01a6e5a4b47" /><Relationship Type="http://schemas.openxmlformats.org/officeDocument/2006/relationships/notesSlide" Target="/ppt/notesSlides/notesSlide33.xml" Id="R7ff2fc3ac31d47d7" /></Relationships>
</file>

<file path=ppt/slides/_rels/slide3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44ddbb70f24b2d" /><Relationship Type="http://schemas.openxmlformats.org/officeDocument/2006/relationships/image" Target="/ppt/media/image18.png" Id="R86198aa43ca64bee" /><Relationship Type="http://schemas.openxmlformats.org/officeDocument/2006/relationships/image" Target="/ppt/media/image2.png" Id="R26a0401c0df74987" /><Relationship Type="http://schemas.openxmlformats.org/officeDocument/2006/relationships/notesSlide" Target="/ppt/notesSlides/notesSlide34.xml" Id="R0c61c978d18444c3" /></Relationships>
</file>

<file path=ppt/slides/_rels/slide3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28c667e4304390" /><Relationship Type="http://schemas.openxmlformats.org/officeDocument/2006/relationships/image" Target="/ppt/media/image2.png" Id="R217aa869043442a2" /><Relationship Type="http://schemas.openxmlformats.org/officeDocument/2006/relationships/notesSlide" Target="/ppt/notesSlides/notesSlide35.xml" Id="R078408bf53d54399" /></Relationships>
</file>

<file path=ppt/slides/_rels/slide3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1c7e0ac75f4604" /><Relationship Type="http://schemas.openxmlformats.org/officeDocument/2006/relationships/image" Target="/ppt/media/image2.png" Id="R9fda44739df14462" /><Relationship Type="http://schemas.openxmlformats.org/officeDocument/2006/relationships/notesSlide" Target="/ppt/notesSlides/notesSlide36.xml" Id="R6c7cd1b3fdec414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2c137d85c745ea" /><Relationship Type="http://schemas.openxmlformats.org/officeDocument/2006/relationships/image" Target="/ppt/media/image2.png" Id="R4ead77fe62d34235" /><Relationship Type="http://schemas.openxmlformats.org/officeDocument/2006/relationships/notesSlide" Target="/ppt/notesSlides/notesSlide4.xml" Id="R4bfefd02449f425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fb64bf8276423d" /><Relationship Type="http://schemas.openxmlformats.org/officeDocument/2006/relationships/image" Target="/ppt/media/image2.png" Id="Re2a7c4a70a984bdc" /><Relationship Type="http://schemas.openxmlformats.org/officeDocument/2006/relationships/notesSlide" Target="/ppt/notesSlides/notesSlide5.xml" Id="Rb56c3c13f2014b4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f8d83d65a0340a8" /><Relationship Type="http://schemas.openxmlformats.org/officeDocument/2006/relationships/image" Target="/ppt/media/image2.png" Id="R2d13366bf69d4268" /><Relationship Type="http://schemas.openxmlformats.org/officeDocument/2006/relationships/notesSlide" Target="/ppt/notesSlides/notesSlide6.xml" Id="Rc0b40530ffdd440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844e29775474f54" /><Relationship Type="http://schemas.openxmlformats.org/officeDocument/2006/relationships/image" Target="/ppt/media/image2.png" Id="R9ba4009315d448c7" /><Relationship Type="http://schemas.openxmlformats.org/officeDocument/2006/relationships/image" Target="/ppt/media/image4.png" Id="R2b5b5c3fb40440cc" /><Relationship Type="http://schemas.openxmlformats.org/officeDocument/2006/relationships/notesSlide" Target="/ppt/notesSlides/notesSlide7.xml" Id="R1d6bf01c438d4699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b6486c097f4e75" /><Relationship Type="http://schemas.openxmlformats.org/officeDocument/2006/relationships/image" Target="/ppt/media/image2.png" Id="R02d0ed7fd69a4ceb" /><Relationship Type="http://schemas.openxmlformats.org/officeDocument/2006/relationships/notesSlide" Target="/ppt/notesSlides/notesSlide8.xml" Id="R7f6faf0234734f94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6bd96677b9f4282" /><Relationship Type="http://schemas.openxmlformats.org/officeDocument/2006/relationships/image" Target="/ppt/media/image2.png" Id="R0100eb3b001342b8" /><Relationship Type="http://schemas.openxmlformats.org/officeDocument/2006/relationships/notesSlide" Target="/ppt/notesSlides/notesSlide9.xml" Id="R33e0868f29d24e8b" /></Relationships>
</file>

<file path=ppt/slides/slide1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7" name="image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e5e51abf10b46af"/>
          <a:srcRect xmlns:a="http://schemas.openxmlformats.org/drawingml/2006/main" l="3505" t="0" r="3504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15240001" cy="8572500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21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BCAE4D49-53AC-4D9C-AFE2-A5D6F888C8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047750"/>
            <a:ext cx="6572250" cy="5715000"/>
          </a:xfrm>
          <a:prstGeom xmlns:a="http://schemas.openxmlformats.org/drawingml/2006/main" prst="roundRect">
            <a:avLst>
              <a:gd name="adj" fmla="val 4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2" name="Scrum">
            <a:extLst xmlns:a="http://schemas.openxmlformats.org/drawingml/2006/main">
              <a:ext uri="{FF2B5EF4-FFF2-40B4-BE49-F238E27FC236}">
                <a16:creationId xmlns:a16="http://schemas.microsoft.com/office/drawing/2014/main" id="{F37DFED0-A0BD-4B2A-9A0B-398E47629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1952625"/>
            <a:ext cx="5429250" cy="11430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54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Scrum</a:t>
            </a:r>
          </a:p>
        </p:txBody>
      </p:sp>
      <p:sp>
        <p:nvSpPr>
          <p:cNvPr id="23" name="Rectangle">
            <a:extLst xmlns:a="http://schemas.openxmlformats.org/drawingml/2006/main">
              <a:ext uri="{FF2B5EF4-FFF2-40B4-BE49-F238E27FC236}">
                <a16:creationId xmlns:a16="http://schemas.microsoft.com/office/drawing/2014/main" id="{6566AB62-9E77-4634-BFD8-A06C13EBC4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3352800"/>
            <a:ext cx="1047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4" name="A practical introduction to the framework">
            <a:extLst xmlns:a="http://schemas.openxmlformats.org/drawingml/2006/main">
              <a:ext uri="{FF2B5EF4-FFF2-40B4-BE49-F238E27FC236}">
                <a16:creationId xmlns:a16="http://schemas.microsoft.com/office/drawing/2014/main" id="{36F6A43B-E08A-46C2-AE3D-6EE879123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3733800"/>
            <a:ext cx="5286375" cy="1428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9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A practical introduction to the framework</a:t>
            </a:r>
          </a:p>
        </p:txBody>
      </p:sp>
      <p:sp>
        <p:nvSpPr>
          <p:cNvPr id="25" name="Your Name Here">
            <a:extLst xmlns:a="http://schemas.openxmlformats.org/drawingml/2006/main">
              <a:ext uri="{FF2B5EF4-FFF2-40B4-BE49-F238E27FC236}">
                <a16:creationId xmlns:a16="http://schemas.microsoft.com/office/drawing/2014/main" id="{7C12CE2A-D3BF-4E06-B826-42B98151A5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5810250"/>
            <a:ext cx="4762500" cy="4191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Your Name Here</a:t>
            </a:r>
          </a:p>
        </p:txBody>
      </p:sp>
    </p:spTree>
    <p:extLst>
      <p:ext uri="{BB962C8B-B14F-4D97-AF65-F5344CB8AC3E}">
        <p14:creationId xmlns:p14="http://schemas.microsoft.com/office/powerpoint/2010/main" val="1932580803"/>
      </p:ext>
    </p:extLst>
  </p:cSld>
</p:sld>
</file>

<file path=ppt/slides/slide10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0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6A29AD0-957A-4C50-AEB5-19E24C76E5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One Scrum Team. One Product Goal.</a:t>
            </a:r>
          </a:p>
        </p:txBody>
      </p:sp>
      <p:sp>
        <p:nvSpPr>
          <p:cNvPr id="191" name="Rectangle">
            <a:extLst xmlns:a="http://schemas.openxmlformats.org/drawingml/2006/main">
              <a:ext uri="{FF2B5EF4-FFF2-40B4-BE49-F238E27FC236}">
                <a16:creationId xmlns:a16="http://schemas.microsoft.com/office/drawing/2014/main" id="{B8E123BE-A4F6-4CA7-A280-0A1D7B3361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92" name="A small, cohesive unit focused on one product.…">
            <a:extLst xmlns:a="http://schemas.openxmlformats.org/drawingml/2006/main">
              <a:ext uri="{FF2B5EF4-FFF2-40B4-BE49-F238E27FC236}">
                <a16:creationId xmlns:a16="http://schemas.microsoft.com/office/drawing/2014/main" id="{B4D71F28-4707-4DA1-AC3C-95F3A78F71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3424279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152400" indent="-1524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A small, cohesive unit focused on one product.</a:t>
            </a:r>
          </a:p>
          <a:p xmlns:a="http://schemas.openxmlformats.org/drawingml/2006/main">
            <a:pPr marL="152400" indent="-1524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No sub-teams or internal hierarchies are required by Scrum.</a:t>
            </a:r>
          </a:p>
          <a:p xmlns:a="http://schemas.openxmlformats.org/drawingml/2006/main">
            <a:pPr marL="152400" indent="-1524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The whole team is accountable for creating value.</a:t>
            </a:r>
          </a:p>
        </p:txBody>
      </p:sp>
      <p:sp>
        <p:nvSpPr>
          <p:cNvPr id="193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BD337C9A-3E01-4801-8BEA-FECF88A26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6667500"/>
            <a:ext cx="6572250" cy="762000"/>
          </a:xfrm>
          <a:prstGeom xmlns:a="http://schemas.openxmlformats.org/drawingml/2006/main" prst="roundRect">
            <a:avLst>
              <a:gd name="adj" fmla="val 15000"/>
            </a:avLst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94" name="Succeed together—not as a collection of specialists.">
            <a:extLst xmlns:a="http://schemas.openxmlformats.org/drawingml/2006/main">
              <a:ext uri="{FF2B5EF4-FFF2-40B4-BE49-F238E27FC236}">
                <a16:creationId xmlns:a16="http://schemas.microsoft.com/office/drawing/2014/main" id="{A521DDAF-61C6-4AC8-9A41-84C2630986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6819900"/>
            <a:ext cx="6096000" cy="495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Succeed together—not as a collection of specialists.</a:t>
            </a:r>
          </a:p>
        </p:txBody>
      </p:sp>
      <p:pic>
        <p:nvPicPr>
          <p:cNvPr id="205" name="image11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a87ee4523644d90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522"/>
            <a:ext cx="6762750" cy="3538081"/>
          </a:xfrm>
          <a:ln xmlns:a="http://schemas.openxmlformats.org/drawingml/2006/main" w="12700">
            <a:miter/>
          </a:ln>
        </p:spPr>
      </p:pic>
      <p:pic>
        <p:nvPicPr>
          <p:cNvPr id="206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3b415b7056c484e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197" name="10">
            <a:extLst xmlns:a="http://schemas.openxmlformats.org/drawingml/2006/main">
              <a:ext uri="{FF2B5EF4-FFF2-40B4-BE49-F238E27FC236}">
                <a16:creationId xmlns:a16="http://schemas.microsoft.com/office/drawing/2014/main" id="{474555DD-E48A-4D64-9FDE-CB8DD49BB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399159802"/>
      </p:ext>
    </p:extLst>
  </p:cSld>
</p:sld>
</file>

<file path=ppt/slides/slide11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1" name="A SMALL SET OF COMMITMENTS">
            <a:extLst xmlns:a="http://schemas.openxmlformats.org/drawingml/2006/main">
              <a:ext uri="{FF2B5EF4-FFF2-40B4-BE49-F238E27FC236}">
                <a16:creationId xmlns:a16="http://schemas.microsoft.com/office/drawing/2014/main" id="{273BC6D5-898B-4FCF-A009-00D1BD16E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A SMALL SET OF COMMITMENTS</a:t>
            </a:r>
          </a:p>
        </p:txBody>
      </p:sp>
      <p:sp>
        <p:nvSpPr>
          <p:cNvPr id="20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324ED4A-4652-4678-A789-9802207BEC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Three accountabilities—one team</a:t>
            </a:r>
          </a:p>
        </p:txBody>
      </p:sp>
      <p:sp>
        <p:nvSpPr>
          <p:cNvPr id="203" name="Rectangle">
            <a:extLst xmlns:a="http://schemas.openxmlformats.org/drawingml/2006/main">
              <a:ext uri="{FF2B5EF4-FFF2-40B4-BE49-F238E27FC236}">
                <a16:creationId xmlns:a16="http://schemas.microsoft.com/office/drawing/2014/main" id="{B7E8612C-67E5-4CA2-9DB8-4805188373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04" name="Circle">
            <a:extLst xmlns:a="http://schemas.openxmlformats.org/drawingml/2006/main">
              <a:ext uri="{FF2B5EF4-FFF2-40B4-BE49-F238E27FC236}">
                <a16:creationId xmlns:a16="http://schemas.microsoft.com/office/drawing/2014/main" id="{734176D9-4A01-499A-AE92-B1EC71F87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81250"/>
            <a:ext cx="3714750" cy="3714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05" name="Circle">
            <a:extLst xmlns:a="http://schemas.openxmlformats.org/drawingml/2006/main">
              <a:ext uri="{FF2B5EF4-FFF2-40B4-BE49-F238E27FC236}">
                <a16:creationId xmlns:a16="http://schemas.microsoft.com/office/drawing/2014/main" id="{4FB150A1-4DFE-4ABE-9423-DEDD6CCF99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19325" y="2667000"/>
            <a:ext cx="1276350" cy="1276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68B87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06" name="1">
            <a:extLst xmlns:a="http://schemas.openxmlformats.org/drawingml/2006/main">
              <a:ext uri="{FF2B5EF4-FFF2-40B4-BE49-F238E27FC236}">
                <a16:creationId xmlns:a16="http://schemas.microsoft.com/office/drawing/2014/main" id="{9385C9CF-26E6-47E0-BA3A-A5D33A6F7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19325" y="2952750"/>
            <a:ext cx="1276350" cy="571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0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1</a:t>
            </a:r>
          </a:p>
        </p:txBody>
      </p:sp>
      <p:sp>
        <p:nvSpPr>
          <p:cNvPr id="207" name="Product Owner">
            <a:extLst xmlns:a="http://schemas.openxmlformats.org/drawingml/2006/main">
              <a:ext uri="{FF2B5EF4-FFF2-40B4-BE49-F238E27FC236}">
                <a16:creationId xmlns:a16="http://schemas.microsoft.com/office/drawing/2014/main" id="{72BC2514-1E1E-42F2-95C7-216BD965D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0175" y="4238625"/>
            <a:ext cx="29146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Product Owner</a:t>
            </a:r>
          </a:p>
        </p:txBody>
      </p:sp>
      <p:sp>
        <p:nvSpPr>
          <p:cNvPr id="208" name="Maximizes the value of the product.">
            <a:extLst xmlns:a="http://schemas.openxmlformats.org/drawingml/2006/main">
              <a:ext uri="{FF2B5EF4-FFF2-40B4-BE49-F238E27FC236}">
                <a16:creationId xmlns:a16="http://schemas.microsoft.com/office/drawing/2014/main" id="{8644DB80-267F-4A89-872B-9EC9FEB98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0175" y="5000625"/>
            <a:ext cx="2914650" cy="10287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lnSpc>
                <a:spcPct val="120000"/>
              </a:lnSpc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Maximizes the value of the product.</a:t>
            </a:r>
          </a:p>
        </p:txBody>
      </p:sp>
      <p:sp>
        <p:nvSpPr>
          <p:cNvPr id="209" name="Circle">
            <a:extLst xmlns:a="http://schemas.openxmlformats.org/drawingml/2006/main">
              <a:ext uri="{FF2B5EF4-FFF2-40B4-BE49-F238E27FC236}">
                <a16:creationId xmlns:a16="http://schemas.microsoft.com/office/drawing/2014/main" id="{E29D6CE1-00A3-4832-B796-ADBBFD050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62625" y="2381250"/>
            <a:ext cx="3714750" cy="3714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10" name="Circle">
            <a:extLst xmlns:a="http://schemas.openxmlformats.org/drawingml/2006/main">
              <a:ext uri="{FF2B5EF4-FFF2-40B4-BE49-F238E27FC236}">
                <a16:creationId xmlns:a16="http://schemas.microsoft.com/office/drawing/2014/main" id="{45EF9EBF-AF86-4826-8A7D-DCEE402CC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81825" y="2667000"/>
            <a:ext cx="1276350" cy="1276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11" name="2">
            <a:extLst xmlns:a="http://schemas.openxmlformats.org/drawingml/2006/main">
              <a:ext uri="{FF2B5EF4-FFF2-40B4-BE49-F238E27FC236}">
                <a16:creationId xmlns:a16="http://schemas.microsoft.com/office/drawing/2014/main" id="{97706BC2-B96D-4880-BA14-3124B29A36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81825" y="2952750"/>
            <a:ext cx="1276350" cy="571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0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2</a:t>
            </a:r>
          </a:p>
        </p:txBody>
      </p:sp>
      <p:sp>
        <p:nvSpPr>
          <p:cNvPr id="212" name="Developers">
            <a:extLst xmlns:a="http://schemas.openxmlformats.org/drawingml/2006/main">
              <a:ext uri="{FF2B5EF4-FFF2-40B4-BE49-F238E27FC236}">
                <a16:creationId xmlns:a16="http://schemas.microsoft.com/office/drawing/2014/main" id="{A88A2B1B-5A16-4AF4-AF69-D437E4F98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4238625"/>
            <a:ext cx="29146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Developers</a:t>
            </a:r>
          </a:p>
        </p:txBody>
      </p:sp>
      <p:sp>
        <p:nvSpPr>
          <p:cNvPr id="213" name="Create a usable Increment each Sprint.">
            <a:extLst xmlns:a="http://schemas.openxmlformats.org/drawingml/2006/main">
              <a:ext uri="{FF2B5EF4-FFF2-40B4-BE49-F238E27FC236}">
                <a16:creationId xmlns:a16="http://schemas.microsoft.com/office/drawing/2014/main" id="{CAE43F9A-7306-4A95-B5F6-97D960897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5000625"/>
            <a:ext cx="2914650" cy="10287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algn="ctr" defTabSz="859536">
              <a:lnSpc>
                <a:spcPct val="120000"/>
              </a:lnSpc>
              <a:buNone/>
              <a:defRPr sz="1974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Create a usable Increment each</a:t>
            </a:r>
            <a:br/>
            <a:r>
              <a:t>Sprint.</a:t>
            </a:r>
          </a:p>
        </p:txBody>
      </p:sp>
      <p:sp>
        <p:nvSpPr>
          <p:cNvPr id="214" name="Circle">
            <a:extLst xmlns:a="http://schemas.openxmlformats.org/drawingml/2006/main">
              <a:ext uri="{FF2B5EF4-FFF2-40B4-BE49-F238E27FC236}">
                <a16:creationId xmlns:a16="http://schemas.microsoft.com/office/drawing/2014/main" id="{3DA56736-79BB-4B3F-BA80-0C8C92C7C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25125" y="2381250"/>
            <a:ext cx="3714750" cy="3714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15" name="Circle">
            <a:extLst xmlns:a="http://schemas.openxmlformats.org/drawingml/2006/main">
              <a:ext uri="{FF2B5EF4-FFF2-40B4-BE49-F238E27FC236}">
                <a16:creationId xmlns:a16="http://schemas.microsoft.com/office/drawing/2014/main" id="{8542DE27-92F5-4C3C-B524-2E5C416C2E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744325" y="2667000"/>
            <a:ext cx="1276350" cy="1276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C786A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16" name="3">
            <a:extLst xmlns:a="http://schemas.openxmlformats.org/drawingml/2006/main">
              <a:ext uri="{FF2B5EF4-FFF2-40B4-BE49-F238E27FC236}">
                <a16:creationId xmlns:a16="http://schemas.microsoft.com/office/drawing/2014/main" id="{4146B169-5352-4A33-9E85-5D3274A67B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744325" y="2952750"/>
            <a:ext cx="1276350" cy="571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0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3</a:t>
            </a:r>
          </a:p>
        </p:txBody>
      </p:sp>
      <p:sp>
        <p:nvSpPr>
          <p:cNvPr id="217" name="Scrum Master">
            <a:extLst xmlns:a="http://schemas.openxmlformats.org/drawingml/2006/main">
              <a:ext uri="{FF2B5EF4-FFF2-40B4-BE49-F238E27FC236}">
                <a16:creationId xmlns:a16="http://schemas.microsoft.com/office/drawing/2014/main" id="{CCF93D89-35BB-4412-ADBC-504729E817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925175" y="4238625"/>
            <a:ext cx="29146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Scrum Master</a:t>
            </a:r>
          </a:p>
        </p:txBody>
      </p:sp>
      <p:sp>
        <p:nvSpPr>
          <p:cNvPr id="218" name="Helps Scrum be understood and…">
            <a:extLst xmlns:a="http://schemas.openxmlformats.org/drawingml/2006/main">
              <a:ext uri="{FF2B5EF4-FFF2-40B4-BE49-F238E27FC236}">
                <a16:creationId xmlns:a16="http://schemas.microsoft.com/office/drawing/2014/main" id="{8DB4B681-85FE-4565-8C2D-0F8FA9A1FC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925175" y="5000625"/>
            <a:ext cx="2914650" cy="10287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algn="ctr" defTabSz="859536">
              <a:lnSpc>
                <a:spcPct val="120000"/>
              </a:lnSpc>
              <a:buNone/>
              <a:defRPr sz="1974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Helps Scrum be understood and</a:t>
            </a:r>
          </a:p>
          <a:p xmlns:a="http://schemas.openxmlformats.org/drawingml/2006/main">
            <a:pPr algn="ctr" defTabSz="859536">
              <a:lnSpc>
                <a:spcPct val="120000"/>
              </a:lnSpc>
              <a:buNone/>
              <a:defRPr sz="1974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effective.</a:t>
            </a:r>
          </a:p>
        </p:txBody>
      </p:sp>
      <p:pic>
        <p:nvPicPr>
          <p:cNvPr id="240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14e42886503491f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220" name="11">
            <a:extLst xmlns:a="http://schemas.openxmlformats.org/drawingml/2006/main">
              <a:ext uri="{FF2B5EF4-FFF2-40B4-BE49-F238E27FC236}">
                <a16:creationId xmlns:a16="http://schemas.microsoft.com/office/drawing/2014/main" id="{740EC598-C503-4C32-8F38-CA12B3EEBB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008633623"/>
      </p:ext>
    </p:extLst>
  </p:cSld>
</p:sld>
</file>

<file path=ppt/slides/slide12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E455884-4921-4404-A27C-50AED6FB0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The Product Owner maximizes value</a:t>
            </a:r>
          </a:p>
        </p:txBody>
      </p:sp>
      <p:sp>
        <p:nvSpPr>
          <p:cNvPr id="225" name="Rectangle">
            <a:extLst xmlns:a="http://schemas.openxmlformats.org/drawingml/2006/main">
              <a:ext uri="{FF2B5EF4-FFF2-40B4-BE49-F238E27FC236}">
                <a16:creationId xmlns:a16="http://schemas.microsoft.com/office/drawing/2014/main" id="{A3A7C4E5-1AC4-40E7-9EAA-85B3ED29FA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26" name="Develops and communicates the Product Goal.…">
            <a:extLst xmlns:a="http://schemas.openxmlformats.org/drawingml/2006/main">
              <a:ext uri="{FF2B5EF4-FFF2-40B4-BE49-F238E27FC236}">
                <a16:creationId xmlns:a16="http://schemas.microsoft.com/office/drawing/2014/main" id="{789A8A73-CB53-443C-9A71-E7F580C97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3670526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508000" indent="-254000">
              <a:lnSpc>
                <a:spcPct val="130000"/>
              </a:lnSpc>
              <a:spcBef>
                <a:spcPts val="600"/>
              </a:spcBef>
              <a:buClr>
                <a:srgbClr val="243447"/>
              </a:buClr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Develops and communicates the Product Goal.</a:t>
            </a:r>
          </a:p>
          <a:p xmlns:a="http://schemas.openxmlformats.org/drawingml/2006/main">
            <a:pPr marL="508000" indent="-254000">
              <a:lnSpc>
                <a:spcPct val="130000"/>
              </a:lnSpc>
              <a:spcBef>
                <a:spcPts val="600"/>
              </a:spcBef>
              <a:buClr>
                <a:srgbClr val="243447"/>
              </a:buClr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Orders Product Backlog items.</a:t>
            </a:r>
          </a:p>
          <a:p xmlns:a="http://schemas.openxmlformats.org/drawingml/2006/main">
            <a:pPr marL="508000" indent="-254000">
              <a:lnSpc>
                <a:spcPct val="130000"/>
              </a:lnSpc>
              <a:spcBef>
                <a:spcPts val="600"/>
              </a:spcBef>
              <a:buClr>
                <a:srgbClr val="243447"/>
              </a:buClr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Ensures the Product Backlog is transparent and understood.</a:t>
            </a:r>
          </a:p>
          <a:p xmlns:a="http://schemas.openxmlformats.org/drawingml/2006/main">
            <a:pPr marL="508000" indent="-254000">
              <a:lnSpc>
                <a:spcPct val="130000"/>
              </a:lnSpc>
              <a:spcBef>
                <a:spcPts val="600"/>
              </a:spcBef>
              <a:buClr>
                <a:srgbClr val="243447"/>
              </a:buClr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May delegate work—but remains accountable.</a:t>
            </a:r>
          </a:p>
        </p:txBody>
      </p:sp>
      <p:sp>
        <p:nvSpPr>
          <p:cNvPr id="227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A9BFA50D-6879-4A44-82DF-12D4F18FD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6667500"/>
            <a:ext cx="6572250" cy="762000"/>
          </a:xfrm>
          <a:prstGeom xmlns:a="http://schemas.openxmlformats.org/drawingml/2006/main" prst="roundRect">
            <a:avLst>
              <a:gd name="adj" fmla="val 15000"/>
            </a:avLst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28" name="One person—not a committee.">
            <a:extLst xmlns:a="http://schemas.openxmlformats.org/drawingml/2006/main">
              <a:ext uri="{FF2B5EF4-FFF2-40B4-BE49-F238E27FC236}">
                <a16:creationId xmlns:a16="http://schemas.microsoft.com/office/drawing/2014/main" id="{9BC8786C-B899-46BF-A5B7-470C8B193F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6819900"/>
            <a:ext cx="6096000" cy="495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One person—not a committee.</a:t>
            </a:r>
          </a:p>
        </p:txBody>
      </p:sp>
      <p:pic>
        <p:nvPicPr>
          <p:cNvPr id="239" name="image14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afb7ba6ff934978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873"/>
            <a:ext cx="6762750" cy="3537378"/>
          </a:xfrm>
          <a:ln xmlns:a="http://schemas.openxmlformats.org/drawingml/2006/main" w="12700">
            <a:miter/>
          </a:ln>
        </p:spPr>
      </p:pic>
      <p:pic>
        <p:nvPicPr>
          <p:cNvPr id="240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492db71fc3f4562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231" name="12">
            <a:extLst xmlns:a="http://schemas.openxmlformats.org/drawingml/2006/main">
              <a:ext uri="{FF2B5EF4-FFF2-40B4-BE49-F238E27FC236}">
                <a16:creationId xmlns:a16="http://schemas.microsoft.com/office/drawing/2014/main" id="{43CB588A-9B70-4AA7-8742-B477670E38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42868725"/>
      </p:ext>
    </p:extLst>
  </p:cSld>
</p:sld>
</file>

<file path=ppt/slides/slide13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483D288-B953-4466-819D-098876354E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Developers turn ideas into a Done Increment</a:t>
            </a:r>
          </a:p>
        </p:txBody>
      </p:sp>
      <p:sp>
        <p:nvSpPr>
          <p:cNvPr id="236" name="Rectangle">
            <a:extLst xmlns:a="http://schemas.openxmlformats.org/drawingml/2006/main">
              <a:ext uri="{FF2B5EF4-FFF2-40B4-BE49-F238E27FC236}">
                <a16:creationId xmlns:a16="http://schemas.microsoft.com/office/drawing/2014/main" id="{D5F92514-50D3-43A1-AD57-B5179CDF0D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37" name="Create the Sprint plan and Sprint Backlog.…">
            <a:extLst xmlns:a="http://schemas.openxmlformats.org/drawingml/2006/main">
              <a:ext uri="{FF2B5EF4-FFF2-40B4-BE49-F238E27FC236}">
                <a16:creationId xmlns:a16="http://schemas.microsoft.com/office/drawing/2014/main" id="{41EAA517-F0FD-4E22-9C62-6BCC39E22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3377153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248920" indent="-248920" defTabSz="896111">
              <a:lnSpc>
                <a:spcPct val="120000"/>
              </a:lnSpc>
              <a:spcBef>
                <a:spcPts val="1100"/>
              </a:spcBef>
              <a:buSzPct val="100000"/>
              <a:buChar char="•"/>
              <a:defRPr sz="245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Create the Sprint plan and Sprint Backlog.</a:t>
            </a:r>
          </a:p>
          <a:p xmlns:a="http://schemas.openxmlformats.org/drawingml/2006/main">
            <a:pPr marL="248920" indent="-248920" defTabSz="896111">
              <a:lnSpc>
                <a:spcPct val="120000"/>
              </a:lnSpc>
              <a:spcBef>
                <a:spcPts val="1100"/>
              </a:spcBef>
              <a:buSzPct val="100000"/>
              <a:buChar char="•"/>
              <a:defRPr sz="245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Adapt their plan every day toward the Sprint Goal.</a:t>
            </a:r>
          </a:p>
          <a:p xmlns:a="http://schemas.openxmlformats.org/drawingml/2006/main">
            <a:pPr marL="248920" indent="-248920" defTabSz="896111">
              <a:lnSpc>
                <a:spcPct val="120000"/>
              </a:lnSpc>
              <a:spcBef>
                <a:spcPts val="1100"/>
              </a:spcBef>
              <a:buSzPct val="100000"/>
              <a:buChar char="•"/>
              <a:defRPr sz="245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Build quality in through the Definition of Done.</a:t>
            </a:r>
          </a:p>
          <a:p xmlns:a="http://schemas.openxmlformats.org/drawingml/2006/main">
            <a:pPr marL="248920" indent="-248920" defTabSz="896111">
              <a:lnSpc>
                <a:spcPct val="120000"/>
              </a:lnSpc>
              <a:spcBef>
                <a:spcPts val="1100"/>
              </a:spcBef>
              <a:buSzPct val="100000"/>
              <a:buChar char="•"/>
              <a:defRPr sz="245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Hold one another accountable as professionals.</a:t>
            </a:r>
          </a:p>
        </p:txBody>
      </p:sp>
      <p:pic>
        <p:nvPicPr>
          <p:cNvPr id="246" name="image16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0e754f9cd3249af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873"/>
            <a:ext cx="6762750" cy="3537378"/>
          </a:xfrm>
          <a:ln xmlns:a="http://schemas.openxmlformats.org/drawingml/2006/main" w="12700">
            <a:miter/>
          </a:ln>
        </p:spPr>
      </p:pic>
      <p:pic>
        <p:nvPicPr>
          <p:cNvPr id="247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adb206ea2f741aa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240" name="13">
            <a:extLst xmlns:a="http://schemas.openxmlformats.org/drawingml/2006/main">
              <a:ext uri="{FF2B5EF4-FFF2-40B4-BE49-F238E27FC236}">
                <a16:creationId xmlns:a16="http://schemas.microsoft.com/office/drawing/2014/main" id="{54C34A5F-7B3D-4679-9AF0-E76E0444D3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725088156"/>
      </p:ext>
    </p:extLst>
  </p:cSld>
</p:sld>
</file>

<file path=ppt/slides/slide14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8CED373-EBB9-4F40-8DDF-C249AA724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The Scrum Master enables effectiveness</a:t>
            </a:r>
          </a:p>
        </p:txBody>
      </p:sp>
      <p:sp>
        <p:nvSpPr>
          <p:cNvPr id="245" name="Rectangle">
            <a:extLst xmlns:a="http://schemas.openxmlformats.org/drawingml/2006/main">
              <a:ext uri="{FF2B5EF4-FFF2-40B4-BE49-F238E27FC236}">
                <a16:creationId xmlns:a16="http://schemas.microsoft.com/office/drawing/2014/main" id="{C2494579-6C77-4CCF-8E00-693B2EADD5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46" name="Coaches self-management and cross-functionality.…">
            <a:extLst xmlns:a="http://schemas.openxmlformats.org/drawingml/2006/main">
              <a:ext uri="{FF2B5EF4-FFF2-40B4-BE49-F238E27FC236}">
                <a16:creationId xmlns:a16="http://schemas.microsoft.com/office/drawing/2014/main" id="{2ABD6C8D-946C-42F2-8777-0558D23F3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3273084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137159" indent="-137159" defTabSz="822959">
              <a:lnSpc>
                <a:spcPct val="120000"/>
              </a:lnSpc>
              <a:spcBef>
                <a:spcPts val="1700"/>
              </a:spcBef>
              <a:buSzPct val="100000"/>
              <a:buChar char="•"/>
              <a:defRPr sz="225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Coaches self-management and cross-functionality.</a:t>
            </a:r>
          </a:p>
          <a:p xmlns:a="http://schemas.openxmlformats.org/drawingml/2006/main">
            <a:pPr marL="137159" indent="-137159" defTabSz="822959">
              <a:lnSpc>
                <a:spcPct val="120000"/>
              </a:lnSpc>
              <a:spcBef>
                <a:spcPts val="1700"/>
              </a:spcBef>
              <a:buSzPct val="100000"/>
              <a:buChar char="•"/>
              <a:defRPr sz="225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Helps remove impediments.</a:t>
            </a:r>
          </a:p>
          <a:p xmlns:a="http://schemas.openxmlformats.org/drawingml/2006/main">
            <a:pPr marL="137159" indent="-137159" defTabSz="822959">
              <a:lnSpc>
                <a:spcPct val="120000"/>
              </a:lnSpc>
              <a:spcBef>
                <a:spcPts val="1700"/>
              </a:spcBef>
              <a:buSzPct val="100000"/>
              <a:buChar char="•"/>
              <a:defRPr sz="225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Ensures Scrum events are useful and within their timeboxes.</a:t>
            </a:r>
          </a:p>
          <a:p xmlns:a="http://schemas.openxmlformats.org/drawingml/2006/main">
            <a:pPr marL="137159" indent="-137159" defTabSz="822959">
              <a:lnSpc>
                <a:spcPct val="120000"/>
              </a:lnSpc>
              <a:spcBef>
                <a:spcPts val="1700"/>
              </a:spcBef>
              <a:buSzPct val="100000"/>
              <a:buChar char="•"/>
              <a:defRPr sz="225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Serves the team, Product Owner, and organization.</a:t>
            </a:r>
          </a:p>
        </p:txBody>
      </p:sp>
      <p:sp>
        <p:nvSpPr>
          <p:cNvPr id="247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D56649DD-388E-4BE0-AB8D-36F8D47221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6667500"/>
            <a:ext cx="6572250" cy="762000"/>
          </a:xfrm>
          <a:prstGeom xmlns:a="http://schemas.openxmlformats.org/drawingml/2006/main" prst="roundRect">
            <a:avLst>
              <a:gd name="adj" fmla="val 15000"/>
            </a:avLst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48" name="A leader who serves—not the team’s task manager.">
            <a:extLst xmlns:a="http://schemas.openxmlformats.org/drawingml/2006/main">
              <a:ext uri="{FF2B5EF4-FFF2-40B4-BE49-F238E27FC236}">
                <a16:creationId xmlns:a16="http://schemas.microsoft.com/office/drawing/2014/main" id="{3089F259-855C-437F-98EA-B386EB5417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6819900"/>
            <a:ext cx="6096000" cy="495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A leader who serves—not the team’s task manager.</a:t>
            </a:r>
          </a:p>
        </p:txBody>
      </p:sp>
      <p:pic>
        <p:nvPicPr>
          <p:cNvPr id="259" name="image18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4962fb1d929448c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873"/>
            <a:ext cx="6762750" cy="3537378"/>
          </a:xfrm>
          <a:ln xmlns:a="http://schemas.openxmlformats.org/drawingml/2006/main" w="12700">
            <a:miter/>
          </a:ln>
        </p:spPr>
      </p:pic>
      <p:pic>
        <p:nvPicPr>
          <p:cNvPr id="260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4c4eb6b11a4473d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251" name="14">
            <a:extLst xmlns:a="http://schemas.openxmlformats.org/drawingml/2006/main">
              <a:ext uri="{FF2B5EF4-FFF2-40B4-BE49-F238E27FC236}">
                <a16:creationId xmlns:a16="http://schemas.microsoft.com/office/drawing/2014/main" id="{A460DA5E-6EAF-493E-AF02-B2D89C6C4A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2491367"/>
      </p:ext>
    </p:extLst>
  </p:cSld>
</p:sld>
</file>

<file path=ppt/slides/slide15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B8CEB43-A9F3-4D94-8E8C-A0742B2AF6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Self-managing and cross-functional</a:t>
            </a:r>
          </a:p>
        </p:txBody>
      </p:sp>
      <p:sp>
        <p:nvSpPr>
          <p:cNvPr id="256" name="Rectangle">
            <a:extLst xmlns:a="http://schemas.openxmlformats.org/drawingml/2006/main">
              <a:ext uri="{FF2B5EF4-FFF2-40B4-BE49-F238E27FC236}">
                <a16:creationId xmlns:a16="http://schemas.microsoft.com/office/drawing/2014/main" id="{822CF4A9-02D9-411C-A9E0-EA80FE240B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57" name="The team decides who does what, when, and how.…">
            <a:extLst xmlns:a="http://schemas.openxmlformats.org/drawingml/2006/main">
              <a:ext uri="{FF2B5EF4-FFF2-40B4-BE49-F238E27FC236}">
                <a16:creationId xmlns:a16="http://schemas.microsoft.com/office/drawing/2014/main" id="{554D3D20-F19B-4C56-9312-996481B229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3289764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The team decides who does what, when, and how.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Collectively, it has the skills needed to create value.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Collaboration matters more than keeping everyone busy.</a:t>
            </a:r>
          </a:p>
        </p:txBody>
      </p:sp>
      <p:pic>
        <p:nvPicPr>
          <p:cNvPr id="266" name="image20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b46b4b1eefb4243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873"/>
            <a:ext cx="6762750" cy="3537378"/>
          </a:xfrm>
          <a:ln xmlns:a="http://schemas.openxmlformats.org/drawingml/2006/main" w="12700">
            <a:miter/>
          </a:ln>
        </p:spPr>
      </p:pic>
      <p:pic>
        <p:nvPicPr>
          <p:cNvPr id="267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c5e4ee9423148b8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260" name="15">
            <a:extLst xmlns:a="http://schemas.openxmlformats.org/drawingml/2006/main">
              <a:ext uri="{FF2B5EF4-FFF2-40B4-BE49-F238E27FC236}">
                <a16:creationId xmlns:a16="http://schemas.microsoft.com/office/drawing/2014/main" id="{A4BB1102-4A91-43B3-A943-2C9DA8BC9A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938567207"/>
      </p:ext>
    </p:extLst>
  </p:cSld>
</p:sld>
</file>

<file path=ppt/slides/slide16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4" name="ROADMAP">
            <a:extLst xmlns:a="http://schemas.openxmlformats.org/drawingml/2006/main">
              <a:ext uri="{FF2B5EF4-FFF2-40B4-BE49-F238E27FC236}">
                <a16:creationId xmlns:a16="http://schemas.microsoft.com/office/drawing/2014/main" id="{0297D43E-DD14-491C-8733-48844D090C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ROADMAP</a:t>
            </a:r>
          </a:p>
        </p:txBody>
      </p:sp>
      <p:sp>
        <p:nvSpPr>
          <p:cNvPr id="26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CAFBAE6-94CD-484E-90CE-58DF3EAFC4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Four Things to Understand about Scrum</a:t>
            </a:r>
          </a:p>
        </p:txBody>
      </p:sp>
      <p:sp>
        <p:nvSpPr>
          <p:cNvPr id="266" name="Rectangle">
            <a:extLst xmlns:a="http://schemas.openxmlformats.org/drawingml/2006/main">
              <a:ext uri="{FF2B5EF4-FFF2-40B4-BE49-F238E27FC236}">
                <a16:creationId xmlns:a16="http://schemas.microsoft.com/office/drawing/2014/main" id="{D72CD7CF-3284-4E00-868C-1A6D6C1D92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67" name="Circle">
            <a:extLst xmlns:a="http://schemas.openxmlformats.org/drawingml/2006/main">
              <a:ext uri="{FF2B5EF4-FFF2-40B4-BE49-F238E27FC236}">
                <a16:creationId xmlns:a16="http://schemas.microsoft.com/office/drawing/2014/main" id="{5B219B5B-8058-4F3C-900F-D8960772BD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68" name="1">
            <a:extLst xmlns:a="http://schemas.openxmlformats.org/drawingml/2006/main">
              <a:ext uri="{FF2B5EF4-FFF2-40B4-BE49-F238E27FC236}">
                <a16:creationId xmlns:a16="http://schemas.microsoft.com/office/drawing/2014/main" id="{721445B5-8A58-4E1A-B62A-B88B8EEAA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1</a:t>
            </a:r>
          </a:p>
        </p:txBody>
      </p:sp>
      <p:sp>
        <p:nvSpPr>
          <p:cNvPr id="269" name="Empiricism">
            <a:extLst xmlns:a="http://schemas.openxmlformats.org/drawingml/2006/main">
              <a:ext uri="{FF2B5EF4-FFF2-40B4-BE49-F238E27FC236}">
                <a16:creationId xmlns:a16="http://schemas.microsoft.com/office/drawing/2014/main" id="{28FB8F4C-F736-4089-B2AB-7A6095315F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Empiricism</a:t>
            </a:r>
          </a:p>
        </p:txBody>
      </p:sp>
      <p:sp>
        <p:nvSpPr>
          <p:cNvPr id="270" name="Rectangle">
            <a:extLst xmlns:a="http://schemas.openxmlformats.org/drawingml/2006/main">
              <a:ext uri="{FF2B5EF4-FFF2-40B4-BE49-F238E27FC236}">
                <a16:creationId xmlns:a16="http://schemas.microsoft.com/office/drawing/2014/main" id="{02FAE780-3C82-4643-9844-33C67E37CA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3543300"/>
            <a:ext cx="22479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71" name="Circle">
            <a:extLst xmlns:a="http://schemas.openxmlformats.org/drawingml/2006/main">
              <a:ext uri="{FF2B5EF4-FFF2-40B4-BE49-F238E27FC236}">
                <a16:creationId xmlns:a16="http://schemas.microsoft.com/office/drawing/2014/main" id="{6D608263-4AAA-43B2-B825-2FE378907E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72" name="2">
            <a:extLst xmlns:a="http://schemas.openxmlformats.org/drawingml/2006/main">
              <a:ext uri="{FF2B5EF4-FFF2-40B4-BE49-F238E27FC236}">
                <a16:creationId xmlns:a16="http://schemas.microsoft.com/office/drawing/2014/main" id="{A522E93B-0C16-48BE-A53E-14CD5D6262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2</a:t>
            </a:r>
          </a:p>
        </p:txBody>
      </p:sp>
      <p:sp>
        <p:nvSpPr>
          <p:cNvPr id="273" name="One Scrum Team">
            <a:extLst xmlns:a="http://schemas.openxmlformats.org/drawingml/2006/main">
              <a:ext uri="{FF2B5EF4-FFF2-40B4-BE49-F238E27FC236}">
                <a16:creationId xmlns:a16="http://schemas.microsoft.com/office/drawing/2014/main" id="{1C2AE43C-C1AE-413D-ADE6-CA977B661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43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One Scrum Team</a:t>
            </a:r>
          </a:p>
        </p:txBody>
      </p:sp>
      <p:sp>
        <p:nvSpPr>
          <p:cNvPr id="274" name="Rectangle">
            <a:extLst xmlns:a="http://schemas.openxmlformats.org/drawingml/2006/main">
              <a:ext uri="{FF2B5EF4-FFF2-40B4-BE49-F238E27FC236}">
                <a16:creationId xmlns:a16="http://schemas.microsoft.com/office/drawing/2014/main" id="{5BAA4746-CB8B-447D-8AF1-CB60F26AF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3543300"/>
            <a:ext cx="22479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75" name="Circle">
            <a:extLst xmlns:a="http://schemas.openxmlformats.org/drawingml/2006/main">
              <a:ext uri="{FF2B5EF4-FFF2-40B4-BE49-F238E27FC236}">
                <a16:creationId xmlns:a16="http://schemas.microsoft.com/office/drawing/2014/main" id="{9A1DB2A6-AEB2-432B-868C-241D428CF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76" name="3">
            <a:extLst xmlns:a="http://schemas.openxmlformats.org/drawingml/2006/main">
              <a:ext uri="{FF2B5EF4-FFF2-40B4-BE49-F238E27FC236}">
                <a16:creationId xmlns:a16="http://schemas.microsoft.com/office/drawing/2014/main" id="{A74A6CEA-8A90-4798-851F-70A7CA1100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3</a:t>
            </a:r>
          </a:p>
        </p:txBody>
      </p:sp>
      <p:sp>
        <p:nvSpPr>
          <p:cNvPr id="277" name="Goals, Events &amp; Artifacts">
            <a:extLst xmlns:a="http://schemas.openxmlformats.org/drawingml/2006/main">
              <a:ext uri="{FF2B5EF4-FFF2-40B4-BE49-F238E27FC236}">
                <a16:creationId xmlns:a16="http://schemas.microsoft.com/office/drawing/2014/main" id="{354E798C-082D-436A-8E4B-926F982DB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72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lnSpc>
                <a:spcPct val="130000"/>
              </a:lnSpc>
              <a:buNone/>
              <a:defRPr sz="2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Goals, Events &amp; Artifacts</a:t>
            </a:r>
          </a:p>
        </p:txBody>
      </p:sp>
      <p:sp>
        <p:nvSpPr>
          <p:cNvPr id="278" name="Rectangle">
            <a:extLst xmlns:a="http://schemas.openxmlformats.org/drawingml/2006/main">
              <a:ext uri="{FF2B5EF4-FFF2-40B4-BE49-F238E27FC236}">
                <a16:creationId xmlns:a16="http://schemas.microsoft.com/office/drawing/2014/main" id="{AD1E4287-9671-49C7-9258-6057669C1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3543300"/>
            <a:ext cx="22479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8EBEE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79" name="Circle">
            <a:extLst xmlns:a="http://schemas.openxmlformats.org/drawingml/2006/main">
              <a:ext uri="{FF2B5EF4-FFF2-40B4-BE49-F238E27FC236}">
                <a16:creationId xmlns:a16="http://schemas.microsoft.com/office/drawing/2014/main" id="{7A8A341B-19CD-4F00-AC2D-C5E458BF9A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25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3175">
            <a:solidFill>
              <a:srgbClr val="E8EBEE"/>
            </a:solidFill>
          </a:ln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80" name="4">
            <a:extLst xmlns:a="http://schemas.openxmlformats.org/drawingml/2006/main">
              <a:ext uri="{FF2B5EF4-FFF2-40B4-BE49-F238E27FC236}">
                <a16:creationId xmlns:a16="http://schemas.microsoft.com/office/drawing/2014/main" id="{75B7330B-4FC8-4C8B-AFA7-4CC260FA68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25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4</a:t>
            </a:r>
          </a:p>
        </p:txBody>
      </p:sp>
      <p:sp>
        <p:nvSpPr>
          <p:cNvPr id="281" name="Inspect &amp; Adapt">
            <a:extLst xmlns:a="http://schemas.openxmlformats.org/drawingml/2006/main">
              <a:ext uri="{FF2B5EF4-FFF2-40B4-BE49-F238E27FC236}">
                <a16:creationId xmlns:a16="http://schemas.microsoft.com/office/drawing/2014/main" id="{75AB594D-EBEE-4F34-8CBB-619D4DF2F7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01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Inspect &amp; Adapt</a:t>
            </a:r>
          </a:p>
        </p:txBody>
      </p:sp>
      <p:sp>
        <p:nvSpPr>
          <p:cNvPr id="282" name="Goals, Events &amp; Artifacts">
            <a:extLst xmlns:a="http://schemas.openxmlformats.org/drawingml/2006/main">
              <a:ext uri="{FF2B5EF4-FFF2-40B4-BE49-F238E27FC236}">
                <a16:creationId xmlns:a16="http://schemas.microsoft.com/office/drawing/2014/main" id="{060AE9F9-4864-4B33-828F-0307E2A94A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953125"/>
            <a:ext cx="11430000" cy="666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Goals, Events &amp; Artifacts</a:t>
            </a:r>
          </a:p>
        </p:txBody>
      </p:sp>
      <p:pic>
        <p:nvPicPr>
          <p:cNvPr id="305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c705c8985cd41f2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284" name="16">
            <a:extLst xmlns:a="http://schemas.openxmlformats.org/drawingml/2006/main">
              <a:ext uri="{FF2B5EF4-FFF2-40B4-BE49-F238E27FC236}">
                <a16:creationId xmlns:a16="http://schemas.microsoft.com/office/drawing/2014/main" id="{612602C3-906E-4F5E-B5B7-2336945DA4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805405139"/>
      </p:ext>
    </p:extLst>
  </p:cSld>
</p:sld>
</file>

<file path=ppt/slides/slide17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8" name="A SMALL SET OF COMMITMENTS">
            <a:extLst xmlns:a="http://schemas.openxmlformats.org/drawingml/2006/main">
              <a:ext uri="{FF2B5EF4-FFF2-40B4-BE49-F238E27FC236}">
                <a16:creationId xmlns:a16="http://schemas.microsoft.com/office/drawing/2014/main" id="{F912BC89-7523-46F1-A6C9-E32E8108CF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A SMALL SET OF COMMITMENTS</a:t>
            </a:r>
          </a:p>
        </p:txBody>
      </p:sp>
      <p:sp>
        <p:nvSpPr>
          <p:cNvPr id="289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869754A-D10E-4094-96A2-8C173AE956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Three commitments create focus</a:t>
            </a:r>
          </a:p>
        </p:txBody>
      </p:sp>
      <p:sp>
        <p:nvSpPr>
          <p:cNvPr id="290" name="Rectangle">
            <a:extLst xmlns:a="http://schemas.openxmlformats.org/drawingml/2006/main">
              <a:ext uri="{FF2B5EF4-FFF2-40B4-BE49-F238E27FC236}">
                <a16:creationId xmlns:a16="http://schemas.microsoft.com/office/drawing/2014/main" id="{9F7A6E38-FCD1-475C-9057-247EA44213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91" name="Circle">
            <a:extLst xmlns:a="http://schemas.openxmlformats.org/drawingml/2006/main">
              <a:ext uri="{FF2B5EF4-FFF2-40B4-BE49-F238E27FC236}">
                <a16:creationId xmlns:a16="http://schemas.microsoft.com/office/drawing/2014/main" id="{41ACBCC4-26CE-47F4-A61E-FEC2CB0968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81250"/>
            <a:ext cx="3714750" cy="3714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92" name="Circle">
            <a:extLst xmlns:a="http://schemas.openxmlformats.org/drawingml/2006/main">
              <a:ext uri="{FF2B5EF4-FFF2-40B4-BE49-F238E27FC236}">
                <a16:creationId xmlns:a16="http://schemas.microsoft.com/office/drawing/2014/main" id="{8F028F42-CC51-4F6E-BD15-B36E9894D7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19325" y="2667000"/>
            <a:ext cx="1276350" cy="1276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68B87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93" name="1">
            <a:extLst xmlns:a="http://schemas.openxmlformats.org/drawingml/2006/main">
              <a:ext uri="{FF2B5EF4-FFF2-40B4-BE49-F238E27FC236}">
                <a16:creationId xmlns:a16="http://schemas.microsoft.com/office/drawing/2014/main" id="{19A1147B-CCEA-4C49-88DE-B008FE1F2F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19325" y="2952750"/>
            <a:ext cx="1276350" cy="571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0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1</a:t>
            </a:r>
          </a:p>
        </p:txBody>
      </p:sp>
      <p:sp>
        <p:nvSpPr>
          <p:cNvPr id="294" name="Product Goal">
            <a:extLst xmlns:a="http://schemas.openxmlformats.org/drawingml/2006/main">
              <a:ext uri="{FF2B5EF4-FFF2-40B4-BE49-F238E27FC236}">
                <a16:creationId xmlns:a16="http://schemas.microsoft.com/office/drawing/2014/main" id="{908662E7-F6BA-4E44-9D8C-1BF687D92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0175" y="4238625"/>
            <a:ext cx="29146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Product Goal</a:t>
            </a:r>
          </a:p>
        </p:txBody>
      </p:sp>
      <p:sp>
        <p:nvSpPr>
          <p:cNvPr id="295" name="The long-term objective for the product.">
            <a:extLst xmlns:a="http://schemas.openxmlformats.org/drawingml/2006/main">
              <a:ext uri="{FF2B5EF4-FFF2-40B4-BE49-F238E27FC236}">
                <a16:creationId xmlns:a16="http://schemas.microsoft.com/office/drawing/2014/main" id="{A3DD6122-1D29-4AC4-A0A1-0EE7AD331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0175" y="5000625"/>
            <a:ext cx="2914650" cy="10287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lnSpc>
                <a:spcPct val="110000"/>
              </a:lnSpc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The long-term objective for the product.</a:t>
            </a:r>
          </a:p>
        </p:txBody>
      </p:sp>
      <p:sp>
        <p:nvSpPr>
          <p:cNvPr id="296" name="Circle">
            <a:extLst xmlns:a="http://schemas.openxmlformats.org/drawingml/2006/main">
              <a:ext uri="{FF2B5EF4-FFF2-40B4-BE49-F238E27FC236}">
                <a16:creationId xmlns:a16="http://schemas.microsoft.com/office/drawing/2014/main" id="{65436F80-CF32-47C4-B0A1-8C1559D1BB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62625" y="2381250"/>
            <a:ext cx="3714750" cy="3714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97" name="Circle">
            <a:extLst xmlns:a="http://schemas.openxmlformats.org/drawingml/2006/main">
              <a:ext uri="{FF2B5EF4-FFF2-40B4-BE49-F238E27FC236}">
                <a16:creationId xmlns:a16="http://schemas.microsoft.com/office/drawing/2014/main" id="{FE1F9D27-1DF0-4136-8672-4CA920FCE4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81825" y="2667000"/>
            <a:ext cx="1276350" cy="1276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298" name="2">
            <a:extLst xmlns:a="http://schemas.openxmlformats.org/drawingml/2006/main">
              <a:ext uri="{FF2B5EF4-FFF2-40B4-BE49-F238E27FC236}">
                <a16:creationId xmlns:a16="http://schemas.microsoft.com/office/drawing/2014/main" id="{C490B4BD-1C42-4DDE-9F0F-CB48989BA4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81825" y="2952750"/>
            <a:ext cx="1276350" cy="571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0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2</a:t>
            </a:r>
          </a:p>
        </p:txBody>
      </p:sp>
      <p:sp>
        <p:nvSpPr>
          <p:cNvPr id="299" name="Sprint Goal">
            <a:extLst xmlns:a="http://schemas.openxmlformats.org/drawingml/2006/main">
              <a:ext uri="{FF2B5EF4-FFF2-40B4-BE49-F238E27FC236}">
                <a16:creationId xmlns:a16="http://schemas.microsoft.com/office/drawing/2014/main" id="{956E837B-3E3D-4F5E-813A-D82CE9FB2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4238625"/>
            <a:ext cx="29146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Sprint Goal</a:t>
            </a:r>
          </a:p>
        </p:txBody>
      </p:sp>
      <p:sp>
        <p:nvSpPr>
          <p:cNvPr id="300" name="The single objective for this Sprint.">
            <a:extLst xmlns:a="http://schemas.openxmlformats.org/drawingml/2006/main">
              <a:ext uri="{FF2B5EF4-FFF2-40B4-BE49-F238E27FC236}">
                <a16:creationId xmlns:a16="http://schemas.microsoft.com/office/drawing/2014/main" id="{F44DD6DE-6100-4600-936B-93D4BC7C4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5000625"/>
            <a:ext cx="2914650" cy="10287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lnSpc>
                <a:spcPct val="110000"/>
              </a:lnSpc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The single objective for this Sprint.</a:t>
            </a:r>
          </a:p>
        </p:txBody>
      </p:sp>
      <p:sp>
        <p:nvSpPr>
          <p:cNvPr id="301" name="Circle">
            <a:extLst xmlns:a="http://schemas.openxmlformats.org/drawingml/2006/main">
              <a:ext uri="{FF2B5EF4-FFF2-40B4-BE49-F238E27FC236}">
                <a16:creationId xmlns:a16="http://schemas.microsoft.com/office/drawing/2014/main" id="{307D2EF9-18E5-438F-9178-19FF5229C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25125" y="2381250"/>
            <a:ext cx="3714750" cy="3714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02" name="Circle">
            <a:extLst xmlns:a="http://schemas.openxmlformats.org/drawingml/2006/main">
              <a:ext uri="{FF2B5EF4-FFF2-40B4-BE49-F238E27FC236}">
                <a16:creationId xmlns:a16="http://schemas.microsoft.com/office/drawing/2014/main" id="{19D75103-0648-4004-BC53-BFDC6D0C1D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744325" y="2667000"/>
            <a:ext cx="1276350" cy="1276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C786A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03" name="3">
            <a:extLst xmlns:a="http://schemas.openxmlformats.org/drawingml/2006/main">
              <a:ext uri="{FF2B5EF4-FFF2-40B4-BE49-F238E27FC236}">
                <a16:creationId xmlns:a16="http://schemas.microsoft.com/office/drawing/2014/main" id="{EE9C1EAF-6495-4332-AB38-EB6A811E25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744325" y="2952750"/>
            <a:ext cx="1276350" cy="571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0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3</a:t>
            </a:r>
          </a:p>
        </p:txBody>
      </p:sp>
      <p:sp>
        <p:nvSpPr>
          <p:cNvPr id="304" name="Definition of Done">
            <a:extLst xmlns:a="http://schemas.openxmlformats.org/drawingml/2006/main">
              <a:ext uri="{FF2B5EF4-FFF2-40B4-BE49-F238E27FC236}">
                <a16:creationId xmlns:a16="http://schemas.microsoft.com/office/drawing/2014/main" id="{891528BC-9AF9-4BFE-96A8-CFD72E304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925175" y="4238625"/>
            <a:ext cx="29146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Definition of Done</a:t>
            </a:r>
          </a:p>
        </p:txBody>
      </p:sp>
      <p:sp>
        <p:nvSpPr>
          <p:cNvPr id="305" name="The shared quality commitment for the Increment.">
            <a:extLst xmlns:a="http://schemas.openxmlformats.org/drawingml/2006/main">
              <a:ext uri="{FF2B5EF4-FFF2-40B4-BE49-F238E27FC236}">
                <a16:creationId xmlns:a16="http://schemas.microsoft.com/office/drawing/2014/main" id="{AF8942C4-EB6C-439F-9808-20886EF78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925175" y="5000625"/>
            <a:ext cx="2914650" cy="10287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lnSpc>
                <a:spcPct val="110000"/>
              </a:lnSpc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The shared quality commitment for the Increment.</a:t>
            </a:r>
          </a:p>
        </p:txBody>
      </p:sp>
      <p:pic>
        <p:nvPicPr>
          <p:cNvPr id="327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386d7030057421c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307" name="17">
            <a:extLst xmlns:a="http://schemas.openxmlformats.org/drawingml/2006/main">
              <a:ext uri="{FF2B5EF4-FFF2-40B4-BE49-F238E27FC236}">
                <a16:creationId xmlns:a16="http://schemas.microsoft.com/office/drawing/2014/main" id="{65A24FD1-30FF-4B84-A661-2B99631AD7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52196475"/>
      </p:ext>
    </p:extLst>
  </p:cSld>
</p:sld>
</file>

<file path=ppt/slides/slide18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11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F942F75-0559-4346-A746-27174E0C53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The Product Backlog is the single source of work</a:t>
            </a:r>
          </a:p>
        </p:txBody>
      </p:sp>
      <p:sp>
        <p:nvSpPr>
          <p:cNvPr id="312" name="Rectangle">
            <a:extLst xmlns:a="http://schemas.openxmlformats.org/drawingml/2006/main">
              <a:ext uri="{FF2B5EF4-FFF2-40B4-BE49-F238E27FC236}">
                <a16:creationId xmlns:a16="http://schemas.microsoft.com/office/drawing/2014/main" id="{3C1E58F8-E4C9-4A8C-9FF8-A984026B7D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13" name="An ordered, evolving list of what is needed to improve the product.…">
            <a:extLst xmlns:a="http://schemas.openxmlformats.org/drawingml/2006/main">
              <a:ext uri="{FF2B5EF4-FFF2-40B4-BE49-F238E27FC236}">
                <a16:creationId xmlns:a16="http://schemas.microsoft.com/office/drawing/2014/main" id="{C4F35115-01EB-4D84-9F27-1D861B4DF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3362254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An ordered, evolving list of what is needed to improve the product.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Items vary in size and detail.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The Product Goal provides direction.</a:t>
            </a:r>
          </a:p>
        </p:txBody>
      </p:sp>
      <p:sp>
        <p:nvSpPr>
          <p:cNvPr id="314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532C7A04-0A29-4A2E-894B-C97A960217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6667500"/>
            <a:ext cx="6572250" cy="762000"/>
          </a:xfrm>
          <a:prstGeom xmlns:a="http://schemas.openxmlformats.org/drawingml/2006/main" prst="roundRect">
            <a:avLst>
              <a:gd name="adj" fmla="val 15000"/>
            </a:avLst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15" name="Transparent, visible, and understood.">
            <a:extLst xmlns:a="http://schemas.openxmlformats.org/drawingml/2006/main">
              <a:ext uri="{FF2B5EF4-FFF2-40B4-BE49-F238E27FC236}">
                <a16:creationId xmlns:a16="http://schemas.microsoft.com/office/drawing/2014/main" id="{4851C2F5-C3EB-4C57-9C0E-5793D7557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6819900"/>
            <a:ext cx="6096000" cy="495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Transparent, visible, and understood.</a:t>
            </a:r>
          </a:p>
        </p:txBody>
      </p:sp>
      <p:pic>
        <p:nvPicPr>
          <p:cNvPr id="326" name="image24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ed5b842dba34ce7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873"/>
            <a:ext cx="6762750" cy="3537378"/>
          </a:xfrm>
          <a:ln xmlns:a="http://schemas.openxmlformats.org/drawingml/2006/main" w="12700">
            <a:miter/>
          </a:ln>
        </p:spPr>
      </p:pic>
      <p:pic>
        <p:nvPicPr>
          <p:cNvPr id="327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7ef67326c784754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318" name="18">
            <a:extLst xmlns:a="http://schemas.openxmlformats.org/drawingml/2006/main">
              <a:ext uri="{FF2B5EF4-FFF2-40B4-BE49-F238E27FC236}">
                <a16:creationId xmlns:a16="http://schemas.microsoft.com/office/drawing/2014/main" id="{2ADC7BB5-A0A1-4E02-B60E-D436C31598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2066912903"/>
      </p:ext>
    </p:extLst>
  </p:cSld>
</p:sld>
</file>

<file path=ppt/slides/slide19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2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60456D0-6DE6-4C14-A405-919126210A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Refinement prepares likely future work</a:t>
            </a:r>
          </a:p>
        </p:txBody>
      </p:sp>
      <p:sp>
        <p:nvSpPr>
          <p:cNvPr id="323" name="Rectangle">
            <a:extLst xmlns:a="http://schemas.openxmlformats.org/drawingml/2006/main">
              <a:ext uri="{FF2B5EF4-FFF2-40B4-BE49-F238E27FC236}">
                <a16:creationId xmlns:a16="http://schemas.microsoft.com/office/drawing/2014/main" id="{5209F42A-A43D-4F62-9B87-4EC9B89B84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24" name="Break down and further define Product Backlog items.…">
            <a:extLst xmlns:a="http://schemas.openxmlformats.org/drawingml/2006/main">
              <a:ext uri="{FF2B5EF4-FFF2-40B4-BE49-F238E27FC236}">
                <a16:creationId xmlns:a16="http://schemas.microsoft.com/office/drawing/2014/main" id="{2C7CE024-9E0C-4DC4-8B5C-D245867B22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42862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Break down and further define Product Backlog items.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Add useful details such as description, order, and size.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Refinement is ongoing—not a formal Scrum event.</a:t>
            </a:r>
          </a:p>
        </p:txBody>
      </p:sp>
      <p:pic>
        <p:nvPicPr>
          <p:cNvPr id="333" name="image26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6cb751bd604485f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873"/>
            <a:ext cx="6762750" cy="3537378"/>
          </a:xfrm>
          <a:ln xmlns:a="http://schemas.openxmlformats.org/drawingml/2006/main" w="12700">
            <a:miter/>
          </a:ln>
        </p:spPr>
      </p:pic>
      <p:pic>
        <p:nvPicPr>
          <p:cNvPr id="334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d08cf16a8d2436f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327" name="19">
            <a:extLst xmlns:a="http://schemas.openxmlformats.org/drawingml/2006/main">
              <a:ext uri="{FF2B5EF4-FFF2-40B4-BE49-F238E27FC236}">
                <a16:creationId xmlns:a16="http://schemas.microsoft.com/office/drawing/2014/main" id="{1B452F75-01D4-4A33-8D2A-2F1185ECD8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422173145"/>
      </p:ext>
    </p:extLst>
  </p:cSld>
</p:sld>
</file>

<file path=ppt/slides/slide2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ROADMAP">
            <a:extLst xmlns:a="http://schemas.openxmlformats.org/drawingml/2006/main">
              <a:ext uri="{FF2B5EF4-FFF2-40B4-BE49-F238E27FC236}">
                <a16:creationId xmlns:a16="http://schemas.microsoft.com/office/drawing/2014/main" id="{C185959A-E02F-4952-AEB7-F6939AA4B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ROADMAP</a:t>
            </a:r>
          </a:p>
        </p:txBody>
      </p:sp>
      <p:sp>
        <p:nvSpPr>
          <p:cNvPr id="30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D5E7070-CB98-41F7-ADB0-64FED2207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Four Things to Understand about Scrum</a:t>
            </a:r>
          </a:p>
        </p:txBody>
      </p:sp>
      <p:sp>
        <p:nvSpPr>
          <p:cNvPr id="31" name="Rectangle">
            <a:extLst xmlns:a="http://schemas.openxmlformats.org/drawingml/2006/main">
              <a:ext uri="{FF2B5EF4-FFF2-40B4-BE49-F238E27FC236}">
                <a16:creationId xmlns:a16="http://schemas.microsoft.com/office/drawing/2014/main" id="{E28CAAE6-FA73-4955-A49B-385CEA471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2" name="Circle">
            <a:extLst xmlns:a="http://schemas.openxmlformats.org/drawingml/2006/main">
              <a:ext uri="{FF2B5EF4-FFF2-40B4-BE49-F238E27FC236}">
                <a16:creationId xmlns:a16="http://schemas.microsoft.com/office/drawing/2014/main" id="{638F376D-B688-474E-B281-9FB63A0AF9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3" name="1">
            <a:extLst xmlns:a="http://schemas.openxmlformats.org/drawingml/2006/main">
              <a:ext uri="{FF2B5EF4-FFF2-40B4-BE49-F238E27FC236}">
                <a16:creationId xmlns:a16="http://schemas.microsoft.com/office/drawing/2014/main" id="{75D580BC-54B2-43C6-997D-6CFE162925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1</a:t>
            </a:r>
          </a:p>
        </p:txBody>
      </p:sp>
      <p:sp>
        <p:nvSpPr>
          <p:cNvPr id="34" name="Empiricism">
            <a:extLst xmlns:a="http://schemas.openxmlformats.org/drawingml/2006/main">
              <a:ext uri="{FF2B5EF4-FFF2-40B4-BE49-F238E27FC236}">
                <a16:creationId xmlns:a16="http://schemas.microsoft.com/office/drawing/2014/main" id="{AD371E30-481B-4A0F-8251-32C4A30A3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Empiricism</a:t>
            </a:r>
          </a:p>
        </p:txBody>
      </p:sp>
      <p:sp>
        <p:nvSpPr>
          <p:cNvPr id="35" name="Rectangle">
            <a:extLst xmlns:a="http://schemas.openxmlformats.org/drawingml/2006/main">
              <a:ext uri="{FF2B5EF4-FFF2-40B4-BE49-F238E27FC236}">
                <a16:creationId xmlns:a16="http://schemas.microsoft.com/office/drawing/2014/main" id="{61925318-9D2D-4673-A750-A0C0BDE87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3543300"/>
            <a:ext cx="22479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8EBEE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6" name="Circle">
            <a:extLst xmlns:a="http://schemas.openxmlformats.org/drawingml/2006/main">
              <a:ext uri="{FF2B5EF4-FFF2-40B4-BE49-F238E27FC236}">
                <a16:creationId xmlns:a16="http://schemas.microsoft.com/office/drawing/2014/main" id="{51C5F556-45BA-4349-BC1B-E2BF7743F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3175">
            <a:solidFill>
              <a:srgbClr val="E8EBEE"/>
            </a:solidFill>
          </a:ln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7" name="2">
            <a:extLst xmlns:a="http://schemas.openxmlformats.org/drawingml/2006/main">
              <a:ext uri="{FF2B5EF4-FFF2-40B4-BE49-F238E27FC236}">
                <a16:creationId xmlns:a16="http://schemas.microsoft.com/office/drawing/2014/main" id="{C7466BDE-AD4B-4FB0-8ED7-87EAD01AEA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2</a:t>
            </a:r>
          </a:p>
        </p:txBody>
      </p:sp>
      <p:sp>
        <p:nvSpPr>
          <p:cNvPr id="38" name="One Scrum Team">
            <a:extLst xmlns:a="http://schemas.openxmlformats.org/drawingml/2006/main">
              <a:ext uri="{FF2B5EF4-FFF2-40B4-BE49-F238E27FC236}">
                <a16:creationId xmlns:a16="http://schemas.microsoft.com/office/drawing/2014/main" id="{8411AED6-4CA7-4F24-BCC9-11B810A74A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43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One Scrum Team</a:t>
            </a:r>
          </a:p>
        </p:txBody>
      </p:sp>
      <p:sp>
        <p:nvSpPr>
          <p:cNvPr id="39" name="Rectangle">
            <a:extLst xmlns:a="http://schemas.openxmlformats.org/drawingml/2006/main">
              <a:ext uri="{FF2B5EF4-FFF2-40B4-BE49-F238E27FC236}">
                <a16:creationId xmlns:a16="http://schemas.microsoft.com/office/drawing/2014/main" id="{9CB59D19-C140-48D8-8138-9FE801117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3543300"/>
            <a:ext cx="22479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8EBEE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0" name="Circle">
            <a:extLst xmlns:a="http://schemas.openxmlformats.org/drawingml/2006/main">
              <a:ext uri="{FF2B5EF4-FFF2-40B4-BE49-F238E27FC236}">
                <a16:creationId xmlns:a16="http://schemas.microsoft.com/office/drawing/2014/main" id="{CF340B0D-A5F0-4E5E-86FD-0FDDD54BA4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3175">
            <a:solidFill>
              <a:srgbClr val="E8EBEE"/>
            </a:solidFill>
          </a:ln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1" name="3">
            <a:extLst xmlns:a="http://schemas.openxmlformats.org/drawingml/2006/main">
              <a:ext uri="{FF2B5EF4-FFF2-40B4-BE49-F238E27FC236}">
                <a16:creationId xmlns:a16="http://schemas.microsoft.com/office/drawing/2014/main" id="{CF39FB03-982A-44AF-82D8-4E8AD1F043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3</a:t>
            </a:r>
          </a:p>
        </p:txBody>
      </p:sp>
      <p:sp>
        <p:nvSpPr>
          <p:cNvPr id="42" name="Goals, Events &amp; Artifacts">
            <a:extLst xmlns:a="http://schemas.openxmlformats.org/drawingml/2006/main">
              <a:ext uri="{FF2B5EF4-FFF2-40B4-BE49-F238E27FC236}">
                <a16:creationId xmlns:a16="http://schemas.microsoft.com/office/drawing/2014/main" id="{E337F02A-5868-4877-9B4A-C89B3E1A9A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72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lnSpc>
                <a:spcPct val="130000"/>
              </a:lnSpc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Goals, Events &amp; Artifacts</a:t>
            </a:r>
          </a:p>
        </p:txBody>
      </p:sp>
      <p:sp>
        <p:nvSpPr>
          <p:cNvPr id="43" name="Rectangle">
            <a:extLst xmlns:a="http://schemas.openxmlformats.org/drawingml/2006/main">
              <a:ext uri="{FF2B5EF4-FFF2-40B4-BE49-F238E27FC236}">
                <a16:creationId xmlns:a16="http://schemas.microsoft.com/office/drawing/2014/main" id="{2AA61268-84AF-4543-9EFC-38057BB39C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3543300"/>
            <a:ext cx="22479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8EBEE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4" name="Circle">
            <a:extLst xmlns:a="http://schemas.openxmlformats.org/drawingml/2006/main">
              <a:ext uri="{FF2B5EF4-FFF2-40B4-BE49-F238E27FC236}">
                <a16:creationId xmlns:a16="http://schemas.microsoft.com/office/drawing/2014/main" id="{E82EB3D1-8077-4E8C-B1CF-762A60CF7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25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3175">
            <a:solidFill>
              <a:srgbClr val="E8EBEE"/>
            </a:solidFill>
          </a:ln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5" name="4">
            <a:extLst xmlns:a="http://schemas.openxmlformats.org/drawingml/2006/main">
              <a:ext uri="{FF2B5EF4-FFF2-40B4-BE49-F238E27FC236}">
                <a16:creationId xmlns:a16="http://schemas.microsoft.com/office/drawing/2014/main" id="{28CB598B-6A84-48F6-92DA-EEF9B6269D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25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4</a:t>
            </a:r>
          </a:p>
        </p:txBody>
      </p:sp>
      <p:sp>
        <p:nvSpPr>
          <p:cNvPr id="46" name="Inspect &amp; Adapt">
            <a:extLst xmlns:a="http://schemas.openxmlformats.org/drawingml/2006/main">
              <a:ext uri="{FF2B5EF4-FFF2-40B4-BE49-F238E27FC236}">
                <a16:creationId xmlns:a16="http://schemas.microsoft.com/office/drawing/2014/main" id="{A2B9E5F0-783B-47A5-ACCE-476969748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01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Inspect &amp; Adapt</a:t>
            </a:r>
          </a:p>
        </p:txBody>
      </p:sp>
      <p:sp>
        <p:nvSpPr>
          <p:cNvPr id="47" name="Empiricism">
            <a:extLst xmlns:a="http://schemas.openxmlformats.org/drawingml/2006/main">
              <a:ext uri="{FF2B5EF4-FFF2-40B4-BE49-F238E27FC236}">
                <a16:creationId xmlns:a16="http://schemas.microsoft.com/office/drawing/2014/main" id="{6E6082C4-349C-4EFB-99C3-690757038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953125"/>
            <a:ext cx="11430000" cy="666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Empiricism</a:t>
            </a:r>
          </a:p>
        </p:txBody>
      </p:sp>
      <p:pic>
        <p:nvPicPr>
          <p:cNvPr id="70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eb83e2f01b049fd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49" name="02">
            <a:extLst xmlns:a="http://schemas.openxmlformats.org/drawingml/2006/main">
              <a:ext uri="{FF2B5EF4-FFF2-40B4-BE49-F238E27FC236}">
                <a16:creationId xmlns:a16="http://schemas.microsoft.com/office/drawing/2014/main" id="{F868623E-148A-4548-A397-C65C7AB08F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862346316"/>
      </p:ext>
    </p:extLst>
  </p:cSld>
</p:sld>
</file>

<file path=ppt/slides/slide20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31" name="SPRINT PLANNING">
            <a:extLst xmlns:a="http://schemas.openxmlformats.org/drawingml/2006/main">
              <a:ext uri="{FF2B5EF4-FFF2-40B4-BE49-F238E27FC236}">
                <a16:creationId xmlns:a16="http://schemas.microsoft.com/office/drawing/2014/main" id="{21E87652-7940-4392-9C33-E3EE48415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SPRINT PLANNING</a:t>
            </a:r>
          </a:p>
        </p:txBody>
      </p:sp>
      <p:sp>
        <p:nvSpPr>
          <p:cNvPr id="33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65DE0AE-2FD4-40A9-94D3-48675850B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Sprint Planning answers why, what, and how</a:t>
            </a:r>
          </a:p>
        </p:txBody>
      </p:sp>
      <p:sp>
        <p:nvSpPr>
          <p:cNvPr id="333" name="Rectangle">
            <a:extLst xmlns:a="http://schemas.openxmlformats.org/drawingml/2006/main">
              <a:ext uri="{FF2B5EF4-FFF2-40B4-BE49-F238E27FC236}">
                <a16:creationId xmlns:a16="http://schemas.microsoft.com/office/drawing/2014/main" id="{0ADF8BCD-0424-4A66-B60F-D24C2C207E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34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EB255C73-58A9-4C80-8E65-C8EE64CCAA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333625"/>
            <a:ext cx="4381500" cy="4476750"/>
          </a:xfrm>
          <a:prstGeom xmlns:a="http://schemas.openxmlformats.org/drawingml/2006/main" prst="roundRect">
            <a:avLst>
              <a:gd name="adj" fmla="val 34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35" name="Rectangle">
            <a:extLst xmlns:a="http://schemas.openxmlformats.org/drawingml/2006/main">
              <a:ext uri="{FF2B5EF4-FFF2-40B4-BE49-F238E27FC236}">
                <a16:creationId xmlns:a16="http://schemas.microsoft.com/office/drawing/2014/main" id="{F8AD7889-9D41-4767-BB64-BBE0C34151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333625"/>
            <a:ext cx="95250" cy="447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8B87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36" name="WHY">
            <a:extLst xmlns:a="http://schemas.openxmlformats.org/drawingml/2006/main">
              <a:ext uri="{FF2B5EF4-FFF2-40B4-BE49-F238E27FC236}">
                <a16:creationId xmlns:a16="http://schemas.microsoft.com/office/drawing/2014/main" id="{573BFF1B-228D-4484-9F59-62BC58AFCE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2619375"/>
            <a:ext cx="37147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WHY</a:t>
            </a:r>
          </a:p>
        </p:txBody>
      </p:sp>
      <p:sp>
        <p:nvSpPr>
          <p:cNvPr id="337" name="Why is this Sprint valuable?">
            <a:extLst xmlns:a="http://schemas.openxmlformats.org/drawingml/2006/main">
              <a:ext uri="{FF2B5EF4-FFF2-40B4-BE49-F238E27FC236}">
                <a16:creationId xmlns:a16="http://schemas.microsoft.com/office/drawing/2014/main" id="{BE0FFD12-5C76-44A5-9EC5-B97CD5378E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3400425"/>
            <a:ext cx="3714750" cy="3162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Why is this Sprint valuable?</a:t>
            </a:r>
          </a:p>
        </p:txBody>
      </p:sp>
      <p:sp>
        <p:nvSpPr>
          <p:cNvPr id="338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FD4A2FFA-2D04-4193-A8D0-C891DBDC1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2333625"/>
            <a:ext cx="4381500" cy="4476750"/>
          </a:xfrm>
          <a:prstGeom xmlns:a="http://schemas.openxmlformats.org/drawingml/2006/main" prst="roundRect">
            <a:avLst>
              <a:gd name="adj" fmla="val 34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39" name="Rectangle">
            <a:extLst xmlns:a="http://schemas.openxmlformats.org/drawingml/2006/main">
              <a:ext uri="{FF2B5EF4-FFF2-40B4-BE49-F238E27FC236}">
                <a16:creationId xmlns:a16="http://schemas.microsoft.com/office/drawing/2014/main" id="{0548B34C-4BF9-4DE8-A5E3-B97B0A62E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2333625"/>
            <a:ext cx="95250" cy="447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40" name="WHAT">
            <a:extLst xmlns:a="http://schemas.openxmlformats.org/drawingml/2006/main">
              <a:ext uri="{FF2B5EF4-FFF2-40B4-BE49-F238E27FC236}">
                <a16:creationId xmlns:a16="http://schemas.microsoft.com/office/drawing/2014/main" id="{48A3DCB9-F8EC-4407-BAEB-303D0C3DE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67400" y="2619375"/>
            <a:ext cx="37147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WHAT</a:t>
            </a:r>
          </a:p>
        </p:txBody>
      </p:sp>
      <p:sp>
        <p:nvSpPr>
          <p:cNvPr id="341" name="What can be Done this Sprint?">
            <a:extLst xmlns:a="http://schemas.openxmlformats.org/drawingml/2006/main">
              <a:ext uri="{FF2B5EF4-FFF2-40B4-BE49-F238E27FC236}">
                <a16:creationId xmlns:a16="http://schemas.microsoft.com/office/drawing/2014/main" id="{5470AF67-7F4C-4235-938E-6CF87811ED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67400" y="3400425"/>
            <a:ext cx="3714750" cy="3162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What can be Done this Sprint?</a:t>
            </a:r>
          </a:p>
        </p:txBody>
      </p:sp>
      <p:sp>
        <p:nvSpPr>
          <p:cNvPr id="342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A8080EAB-9E14-475A-BDAF-0AB2DBD267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333625"/>
            <a:ext cx="4381500" cy="4476750"/>
          </a:xfrm>
          <a:prstGeom xmlns:a="http://schemas.openxmlformats.org/drawingml/2006/main" prst="roundRect">
            <a:avLst>
              <a:gd name="adj" fmla="val 34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43" name="Rectangle">
            <a:extLst xmlns:a="http://schemas.openxmlformats.org/drawingml/2006/main">
              <a:ext uri="{FF2B5EF4-FFF2-40B4-BE49-F238E27FC236}">
                <a16:creationId xmlns:a16="http://schemas.microsoft.com/office/drawing/2014/main" id="{CDD278DF-713C-40CE-A1BA-96DDD1361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333625"/>
            <a:ext cx="95250" cy="447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C786A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44" name="HOW">
            <a:extLst xmlns:a="http://schemas.openxmlformats.org/drawingml/2006/main">
              <a:ext uri="{FF2B5EF4-FFF2-40B4-BE49-F238E27FC236}">
                <a16:creationId xmlns:a16="http://schemas.microsoft.com/office/drawing/2014/main" id="{4CE74342-CB1B-414A-8B7F-8C3E1E7DD6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29900" y="2619375"/>
            <a:ext cx="37147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HOW</a:t>
            </a:r>
          </a:p>
        </p:txBody>
      </p:sp>
      <p:sp>
        <p:nvSpPr>
          <p:cNvPr id="345" name="How will the chosen work get Done?">
            <a:extLst xmlns:a="http://schemas.openxmlformats.org/drawingml/2006/main">
              <a:ext uri="{FF2B5EF4-FFF2-40B4-BE49-F238E27FC236}">
                <a16:creationId xmlns:a16="http://schemas.microsoft.com/office/drawing/2014/main" id="{720C6188-3F90-4C6D-A9B2-475D3D68BA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29900" y="3400425"/>
            <a:ext cx="3714750" cy="3162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How will the chosen work get Done?</a:t>
            </a:r>
          </a:p>
        </p:txBody>
      </p:sp>
      <p:pic>
        <p:nvPicPr>
          <p:cNvPr id="364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bb4b7e67f6d4356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347" name="20">
            <a:extLst xmlns:a="http://schemas.openxmlformats.org/drawingml/2006/main">
              <a:ext uri="{FF2B5EF4-FFF2-40B4-BE49-F238E27FC236}">
                <a16:creationId xmlns:a16="http://schemas.microsoft.com/office/drawing/2014/main" id="{13989A35-11ED-4D65-8A5F-83AFAE79BA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559541894"/>
      </p:ext>
    </p:extLst>
  </p:cSld>
</p:sld>
</file>

<file path=ppt/slides/slide21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51" name="A CONTAINER FOR ALL OTHER EVENTS">
            <a:extLst xmlns:a="http://schemas.openxmlformats.org/drawingml/2006/main">
              <a:ext uri="{FF2B5EF4-FFF2-40B4-BE49-F238E27FC236}">
                <a16:creationId xmlns:a16="http://schemas.microsoft.com/office/drawing/2014/main" id="{164E2AD2-065B-4208-8857-78F1CB29CD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A CONTAINER FOR ALL OTHER EVENTS</a:t>
            </a:r>
          </a:p>
        </p:txBody>
      </p:sp>
      <p:sp>
        <p:nvSpPr>
          <p:cNvPr id="35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F291161-CCC0-4A70-B975-97E590FD6F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One Sprint creates a steady rhythm</a:t>
            </a:r>
          </a:p>
        </p:txBody>
      </p:sp>
      <p:sp>
        <p:nvSpPr>
          <p:cNvPr id="353" name="Rectangle">
            <a:extLst xmlns:a="http://schemas.openxmlformats.org/drawingml/2006/main">
              <a:ext uri="{FF2B5EF4-FFF2-40B4-BE49-F238E27FC236}">
                <a16:creationId xmlns:a16="http://schemas.microsoft.com/office/drawing/2014/main" id="{A81E12C6-91F6-4FDB-B28E-E7DE7F910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54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E18A6B7C-2C41-45E0-B3ED-81D655622F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952750"/>
            <a:ext cx="13335000" cy="1619250"/>
          </a:xfrm>
          <a:prstGeom xmlns:a="http://schemas.openxmlformats.org/drawingml/2006/main" prst="roundRect">
            <a:avLst>
              <a:gd name="adj" fmla="val 1411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55" name="Rectangle">
            <a:extLst xmlns:a="http://schemas.openxmlformats.org/drawingml/2006/main">
              <a:ext uri="{FF2B5EF4-FFF2-40B4-BE49-F238E27FC236}">
                <a16:creationId xmlns:a16="http://schemas.microsoft.com/office/drawing/2014/main" id="{83AAA18B-236E-48D3-9C0D-F35730A7F5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724275"/>
            <a:ext cx="119062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56" name="Circle">
            <a:extLst xmlns:a="http://schemas.openxmlformats.org/drawingml/2006/main">
              <a:ext uri="{FF2B5EF4-FFF2-40B4-BE49-F238E27FC236}">
                <a16:creationId xmlns:a16="http://schemas.microsoft.com/office/drawing/2014/main" id="{02E95DA4-F324-4984-BD3E-8627AB01F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3476625"/>
            <a:ext cx="571500" cy="571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57" name="Plan">
            <a:extLst xmlns:a="http://schemas.openxmlformats.org/drawingml/2006/main">
              <a:ext uri="{FF2B5EF4-FFF2-40B4-BE49-F238E27FC236}">
                <a16:creationId xmlns:a16="http://schemas.microsoft.com/office/drawing/2014/main" id="{80650E70-1372-4D9F-85A6-6260E5FFBD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4333875"/>
            <a:ext cx="2000250" cy="7048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Plan</a:t>
            </a:r>
          </a:p>
        </p:txBody>
      </p:sp>
      <p:sp>
        <p:nvSpPr>
          <p:cNvPr id="358" name="Circle">
            <a:extLst xmlns:a="http://schemas.openxmlformats.org/drawingml/2006/main">
              <a:ext uri="{FF2B5EF4-FFF2-40B4-BE49-F238E27FC236}">
                <a16:creationId xmlns:a16="http://schemas.microsoft.com/office/drawing/2014/main" id="{2141A857-0E9F-47CF-BC7C-4D5196D9A1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3476625"/>
            <a:ext cx="571500" cy="571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59" name="Build + learn">
            <a:extLst xmlns:a="http://schemas.openxmlformats.org/drawingml/2006/main">
              <a:ext uri="{FF2B5EF4-FFF2-40B4-BE49-F238E27FC236}">
                <a16:creationId xmlns:a16="http://schemas.microsoft.com/office/drawing/2014/main" id="{69A26147-0FA5-4EC7-9F8B-00A82BA55B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71875" y="4333875"/>
            <a:ext cx="2000250" cy="7048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Build + learn</a:t>
            </a:r>
          </a:p>
        </p:txBody>
      </p:sp>
      <p:sp>
        <p:nvSpPr>
          <p:cNvPr id="360" name="Circle">
            <a:extLst xmlns:a="http://schemas.openxmlformats.org/drawingml/2006/main">
              <a:ext uri="{FF2B5EF4-FFF2-40B4-BE49-F238E27FC236}">
                <a16:creationId xmlns:a16="http://schemas.microsoft.com/office/drawing/2014/main" id="{750610F7-FA1C-4AF9-BB2C-3D835B39DF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3476625"/>
            <a:ext cx="571500" cy="571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C786A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61" name="Daily Scrum">
            <a:extLst xmlns:a="http://schemas.openxmlformats.org/drawingml/2006/main">
              <a:ext uri="{FF2B5EF4-FFF2-40B4-BE49-F238E27FC236}">
                <a16:creationId xmlns:a16="http://schemas.microsoft.com/office/drawing/2014/main" id="{A8FF4B0B-E77B-4D37-91E6-9AAA3F6AF1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29375" y="4333875"/>
            <a:ext cx="2000250" cy="7048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Daily Scrum</a:t>
            </a:r>
          </a:p>
        </p:txBody>
      </p:sp>
      <p:sp>
        <p:nvSpPr>
          <p:cNvPr id="362" name="Circle">
            <a:extLst xmlns:a="http://schemas.openxmlformats.org/drawingml/2006/main">
              <a:ext uri="{FF2B5EF4-FFF2-40B4-BE49-F238E27FC236}">
                <a16:creationId xmlns:a16="http://schemas.microsoft.com/office/drawing/2014/main" id="{9E8C8B7F-AF88-4F12-B28F-ECE2C86D14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0" y="3476625"/>
            <a:ext cx="571500" cy="571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63" name="Review">
            <a:extLst xmlns:a="http://schemas.openxmlformats.org/drawingml/2006/main">
              <a:ext uri="{FF2B5EF4-FFF2-40B4-BE49-F238E27FC236}">
                <a16:creationId xmlns:a16="http://schemas.microsoft.com/office/drawing/2014/main" id="{4ED6674D-BB34-4C12-BE9B-A369DFC1E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82125" y="4333875"/>
            <a:ext cx="2000250" cy="7048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Review</a:t>
            </a:r>
          </a:p>
        </p:txBody>
      </p:sp>
      <p:sp>
        <p:nvSpPr>
          <p:cNvPr id="364" name="Circle">
            <a:extLst xmlns:a="http://schemas.openxmlformats.org/drawingml/2006/main">
              <a:ext uri="{FF2B5EF4-FFF2-40B4-BE49-F238E27FC236}">
                <a16:creationId xmlns:a16="http://schemas.microsoft.com/office/drawing/2014/main" id="{8A5ACD36-8249-4E6B-BC81-8624A6608D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049250" y="3476625"/>
            <a:ext cx="571500" cy="571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65" name="Retrospective">
            <a:extLst xmlns:a="http://schemas.openxmlformats.org/drawingml/2006/main">
              <a:ext uri="{FF2B5EF4-FFF2-40B4-BE49-F238E27FC236}">
                <a16:creationId xmlns:a16="http://schemas.microsoft.com/office/drawing/2014/main" id="{84B5A8AC-1020-4C4B-B806-8CF84BBBB6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34875" y="4333875"/>
            <a:ext cx="2000250" cy="7048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Retrospective</a:t>
            </a:r>
          </a:p>
        </p:txBody>
      </p:sp>
      <p:sp>
        <p:nvSpPr>
          <p:cNvPr id="366" name="A Sprint is one month or less. A new Sprint starts immediately after the previous one.">
            <a:extLst xmlns:a="http://schemas.openxmlformats.org/drawingml/2006/main">
              <a:ext uri="{FF2B5EF4-FFF2-40B4-BE49-F238E27FC236}">
                <a16:creationId xmlns:a16="http://schemas.microsoft.com/office/drawing/2014/main" id="{5179C8F6-234E-4ECB-A621-D52A228539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5905500"/>
            <a:ext cx="11239500" cy="1246249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20000"/>
              </a:lnSpc>
              <a:buNone/>
              <a:defRPr sz="27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pPr>
            <a:r>
              <a:t>A Sprint is one month or less. A new Sprint starts</a:t>
            </a:r>
            <a:br/>
            <a:r>
              <a:t>immediately after the previous one.</a:t>
            </a:r>
          </a:p>
        </p:txBody>
      </p:sp>
      <p:pic>
        <p:nvPicPr>
          <p:cNvPr id="386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83e6b11fae2422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368" name="21">
            <a:extLst xmlns:a="http://schemas.openxmlformats.org/drawingml/2006/main">
              <a:ext uri="{FF2B5EF4-FFF2-40B4-BE49-F238E27FC236}">
                <a16:creationId xmlns:a16="http://schemas.microsoft.com/office/drawing/2014/main" id="{0BD1DAE4-06CA-4B50-A6C0-7110EFF51B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9404017"/>
      </p:ext>
    </p:extLst>
  </p:cSld>
</p:sld>
</file>

<file path=ppt/slides/slide22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A369E05-E940-44C1-8BB9-6B8FBF86D2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The Sprint Backlog is a plan by and for Developers</a:t>
            </a:r>
          </a:p>
        </p:txBody>
      </p:sp>
      <p:sp>
        <p:nvSpPr>
          <p:cNvPr id="373" name="Rectangle">
            <a:extLst xmlns:a="http://schemas.openxmlformats.org/drawingml/2006/main">
              <a:ext uri="{FF2B5EF4-FFF2-40B4-BE49-F238E27FC236}">
                <a16:creationId xmlns:a16="http://schemas.microsoft.com/office/drawing/2014/main" id="{FCFA5A0F-EB5C-4AFB-B489-A23F7211F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74" name="Sprint Goal: why the Sprint is valuable.…">
            <a:extLst xmlns:a="http://schemas.openxmlformats.org/drawingml/2006/main">
              <a:ext uri="{FF2B5EF4-FFF2-40B4-BE49-F238E27FC236}">
                <a16:creationId xmlns:a16="http://schemas.microsoft.com/office/drawing/2014/main" id="{9A6BE85F-C722-45BA-8DD5-38703EC70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451703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Sprint Goal: why the Sprint is valuable.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Selected Product Backlog items: what will be done.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An actionable plan: how the work will be created.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Updated throughout the Sprint as more is learned.</a:t>
            </a:r>
          </a:p>
        </p:txBody>
      </p:sp>
      <p:pic>
        <p:nvPicPr>
          <p:cNvPr id="383" name="image30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e24031f2e274302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873"/>
            <a:ext cx="6762750" cy="3537378"/>
          </a:xfrm>
          <a:ln xmlns:a="http://schemas.openxmlformats.org/drawingml/2006/main" w="12700">
            <a:miter/>
          </a:ln>
        </p:spPr>
      </p:pic>
      <p:pic>
        <p:nvPicPr>
          <p:cNvPr id="384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b6e801513484d79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377" name="22">
            <a:extLst xmlns:a="http://schemas.openxmlformats.org/drawingml/2006/main">
              <a:ext uri="{FF2B5EF4-FFF2-40B4-BE49-F238E27FC236}">
                <a16:creationId xmlns:a16="http://schemas.microsoft.com/office/drawing/2014/main" id="{02761AD1-FDB1-4EFE-A7DF-BF322DB976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718351637"/>
      </p:ext>
    </p:extLst>
  </p:cSld>
</p:sld>
</file>

<file path=ppt/slides/slide23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1" name="THINK ABOUT YOUR WORK">
            <a:extLst xmlns:a="http://schemas.openxmlformats.org/drawingml/2006/main">
              <a:ext uri="{FF2B5EF4-FFF2-40B4-BE49-F238E27FC236}">
                <a16:creationId xmlns:a16="http://schemas.microsoft.com/office/drawing/2014/main" id="{69F8EC0E-5007-4DB1-A648-272965F6BB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THINK ABOUT YOUR WORK</a:t>
            </a:r>
          </a:p>
        </p:txBody>
      </p:sp>
      <p:sp>
        <p:nvSpPr>
          <p:cNvPr id="38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27F4896-D463-4092-8E37-CA8A0AB55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The Daily Scrum</a:t>
            </a:r>
          </a:p>
        </p:txBody>
      </p:sp>
      <p:sp>
        <p:nvSpPr>
          <p:cNvPr id="383" name="Rectangle">
            <a:extLst xmlns:a="http://schemas.openxmlformats.org/drawingml/2006/main">
              <a:ext uri="{FF2B5EF4-FFF2-40B4-BE49-F238E27FC236}">
                <a16:creationId xmlns:a16="http://schemas.microsoft.com/office/drawing/2014/main" id="{3AEF52BC-E796-4D0A-B33C-812BA14E09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84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2A0F7FAD-CDD4-42CF-A072-7F3881336F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95500"/>
            <a:ext cx="6191250" cy="4286250"/>
          </a:xfrm>
          <a:prstGeom xmlns:a="http://schemas.openxmlformats.org/drawingml/2006/main" prst="roundRect">
            <a:avLst>
              <a:gd name="adj" fmla="val 533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85" name="Are we still on course for the Sprint Goal?">
            <a:extLst xmlns:a="http://schemas.openxmlformats.org/drawingml/2006/main">
              <a:ext uri="{FF2B5EF4-FFF2-40B4-BE49-F238E27FC236}">
                <a16:creationId xmlns:a16="http://schemas.microsoft.com/office/drawing/2014/main" id="{08BB99F1-A525-4E52-A2FB-E2AD868CC8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2809875"/>
            <a:ext cx="5095875" cy="2095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lnSpc>
                <a:spcPct val="110000"/>
              </a:lnSpc>
              <a:buNone/>
              <a:defRPr sz="34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Are we still on course for the Sprint Goal?</a:t>
            </a:r>
          </a:p>
        </p:txBody>
      </p:sp>
      <p:sp>
        <p:nvSpPr>
          <p:cNvPr id="386" name="Developers inspect progress and adapt the plan. Fifteen minutes or less.">
            <a:extLst xmlns:a="http://schemas.openxmlformats.org/drawingml/2006/main">
              <a:ext uri="{FF2B5EF4-FFF2-40B4-BE49-F238E27FC236}">
                <a16:creationId xmlns:a16="http://schemas.microsoft.com/office/drawing/2014/main" id="{8C074383-F814-43B1-B080-0E566F2A92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286375"/>
            <a:ext cx="5286375" cy="7429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lnSpc>
                <a:spcPct val="110000"/>
              </a:lnSpc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Developers inspect progress and adapt the plan. Fifteen minutes or less.</a:t>
            </a:r>
          </a:p>
        </p:txBody>
      </p:sp>
      <p:pic>
        <p:nvPicPr>
          <p:cNvPr id="398" name="image3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9e0bbec165d4dcd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524750" y="2407658"/>
            <a:ext cx="7000875" cy="3661934"/>
          </a:xfrm>
          <a:ln xmlns:a="http://schemas.openxmlformats.org/drawingml/2006/main" w="12700">
            <a:miter/>
          </a:ln>
        </p:spPr>
      </p:pic>
      <p:pic>
        <p:nvPicPr>
          <p:cNvPr id="399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2e8831276ff4927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389" name="23">
            <a:extLst xmlns:a="http://schemas.openxmlformats.org/drawingml/2006/main">
              <a:ext uri="{FF2B5EF4-FFF2-40B4-BE49-F238E27FC236}">
                <a16:creationId xmlns:a16="http://schemas.microsoft.com/office/drawing/2014/main" id="{A1882A4F-5752-49C2-9284-AAC43BB1CB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492456813"/>
      </p:ext>
    </p:extLst>
  </p:cSld>
</p:sld>
</file>

<file path=ppt/slides/slide24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93" name="OPTIMIZE THE TEAM—NOT INDIVIDUAL UTILIZATION">
            <a:extLst xmlns:a="http://schemas.openxmlformats.org/drawingml/2006/main">
              <a:ext uri="{FF2B5EF4-FFF2-40B4-BE49-F238E27FC236}">
                <a16:creationId xmlns:a16="http://schemas.microsoft.com/office/drawing/2014/main" id="{AF206FC9-70DD-41C8-8D95-49EFB02EC8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OPTIMIZE THE TEAM—NOT INDIVIDUAL UTILIZATION</a:t>
            </a:r>
          </a:p>
        </p:txBody>
      </p:sp>
      <p:sp>
        <p:nvSpPr>
          <p:cNvPr id="39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D0AD266-2DDF-49AF-8690-AB76AB4522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Finish together—don’t just stay busy</a:t>
            </a:r>
          </a:p>
        </p:txBody>
      </p:sp>
      <p:sp>
        <p:nvSpPr>
          <p:cNvPr id="395" name="Rectangle">
            <a:extLst xmlns:a="http://schemas.openxmlformats.org/drawingml/2006/main">
              <a:ext uri="{FF2B5EF4-FFF2-40B4-BE49-F238E27FC236}">
                <a16:creationId xmlns:a16="http://schemas.microsoft.com/office/drawing/2014/main" id="{E984BA97-C3E8-42F4-BA49-232DC7D9DC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96" name="START LESS">
            <a:extLst xmlns:a="http://schemas.openxmlformats.org/drawingml/2006/main">
              <a:ext uri="{FF2B5EF4-FFF2-40B4-BE49-F238E27FC236}">
                <a16:creationId xmlns:a16="http://schemas.microsoft.com/office/drawing/2014/main" id="{FE336BFC-61C6-4CEB-892B-61D59FBD85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428875"/>
            <a:ext cx="5143500" cy="1047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4300">
                <a:solidFill>
                  <a:srgbClr val="66778A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START LESS</a:t>
            </a:r>
          </a:p>
        </p:txBody>
      </p:sp>
      <p:sp>
        <p:nvSpPr>
          <p:cNvPr id="397" name="Chevron">
            <a:extLst xmlns:a="http://schemas.openxmlformats.org/drawingml/2006/main">
              <a:ext uri="{FF2B5EF4-FFF2-40B4-BE49-F238E27FC236}">
                <a16:creationId xmlns:a16="http://schemas.microsoft.com/office/drawing/2014/main" id="{2CAC7677-7B14-44A6-9E4E-76EB040901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619375"/>
            <a:ext cx="2095500" cy="857250"/>
          </a:xfrm>
          <a:prstGeom xmlns:a="http://schemas.openxmlformats.org/drawingml/2006/main" prst="chevron">
            <a:avLst>
              <a:gd name="adj" fmla="val 50000"/>
            </a:avLst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398" name="FINISH MORE">
            <a:extLst xmlns:a="http://schemas.openxmlformats.org/drawingml/2006/main">
              <a:ext uri="{FF2B5EF4-FFF2-40B4-BE49-F238E27FC236}">
                <a16:creationId xmlns:a16="http://schemas.microsoft.com/office/drawing/2014/main" id="{44836D70-1C67-4337-A7F3-3C6DF2416B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428875"/>
            <a:ext cx="5143500" cy="1047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43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FINISH MORE</a:t>
            </a:r>
          </a:p>
        </p:txBody>
      </p:sp>
      <p:sp>
        <p:nvSpPr>
          <p:cNvPr id="399" name="Collaborate to move work all the way to Done.…">
            <a:extLst xmlns:a="http://schemas.openxmlformats.org/drawingml/2006/main">
              <a:ext uri="{FF2B5EF4-FFF2-40B4-BE49-F238E27FC236}">
                <a16:creationId xmlns:a16="http://schemas.microsoft.com/office/drawing/2014/main" id="{315630F0-7C12-4922-A6C8-3BB05F62B1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28875" y="4572000"/>
            <a:ext cx="10382250" cy="22860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Collaborate to move work all the way to Done.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Swarm when finishing is more valuable than starting.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Use the Sprint Goal to make trade-offs together.</a:t>
            </a:r>
          </a:p>
        </p:txBody>
      </p:sp>
      <p:pic>
        <p:nvPicPr>
          <p:cNvPr id="410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ef4ff63292f4632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401" name="24">
            <a:extLst xmlns:a="http://schemas.openxmlformats.org/drawingml/2006/main">
              <a:ext uri="{FF2B5EF4-FFF2-40B4-BE49-F238E27FC236}">
                <a16:creationId xmlns:a16="http://schemas.microsoft.com/office/drawing/2014/main" id="{D9A35201-3DCE-4828-A58F-5EFD4F896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314661450"/>
      </p:ext>
    </p:extLst>
  </p:cSld>
</p:sld>
</file>

<file path=ppt/slides/slide25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0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AFE9CDF-9535-4AF5-9095-022A22ADA5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A usable Increment meets the Definition of Done</a:t>
            </a:r>
          </a:p>
        </p:txBody>
      </p:sp>
      <p:sp>
        <p:nvSpPr>
          <p:cNvPr id="406" name="Rectangle">
            <a:extLst xmlns:a="http://schemas.openxmlformats.org/drawingml/2006/main">
              <a:ext uri="{FF2B5EF4-FFF2-40B4-BE49-F238E27FC236}">
                <a16:creationId xmlns:a16="http://schemas.microsoft.com/office/drawing/2014/main" id="{08CB2579-B65D-4630-835F-E749AAE949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07" name="Each Increment adds to all prior Increments.…">
            <a:extLst xmlns:a="http://schemas.openxmlformats.org/drawingml/2006/main">
              <a:ext uri="{FF2B5EF4-FFF2-40B4-BE49-F238E27FC236}">
                <a16:creationId xmlns:a16="http://schemas.microsoft.com/office/drawing/2014/main" id="{E119F1B3-67C7-426B-88AF-C13721494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3439298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Each Increment adds to all prior Increments.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Work that does not meet the Definition of Done is not part of the Increment.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Multiple Increments may be created within a Sprint.</a:t>
            </a:r>
          </a:p>
        </p:txBody>
      </p:sp>
      <p:pic>
        <p:nvPicPr>
          <p:cNvPr id="416" name="image35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4c5aab39c3d40d0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873"/>
            <a:ext cx="6762750" cy="3537378"/>
          </a:xfrm>
          <a:ln xmlns:a="http://schemas.openxmlformats.org/drawingml/2006/main" w="12700">
            <a:miter/>
          </a:ln>
        </p:spPr>
      </p:pic>
      <p:pic>
        <p:nvPicPr>
          <p:cNvPr id="417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75de862f42f4bb4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410" name="25">
            <a:extLst xmlns:a="http://schemas.openxmlformats.org/drawingml/2006/main">
              <a:ext uri="{FF2B5EF4-FFF2-40B4-BE49-F238E27FC236}">
                <a16:creationId xmlns:a16="http://schemas.microsoft.com/office/drawing/2014/main" id="{EA905BE4-D262-4D9B-A5D4-044D86EE81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117812241"/>
      </p:ext>
    </p:extLst>
  </p:cSld>
</p:sld>
</file>

<file path=ppt/slides/slide26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1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D3FEEF8-CC5A-4EC0-BD41-B720F645B2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Release whenever it makes sense</a:t>
            </a:r>
          </a:p>
        </p:txBody>
      </p:sp>
      <p:sp>
        <p:nvSpPr>
          <p:cNvPr id="415" name="Rectangle">
            <a:extLst xmlns:a="http://schemas.openxmlformats.org/drawingml/2006/main">
              <a:ext uri="{FF2B5EF4-FFF2-40B4-BE49-F238E27FC236}">
                <a16:creationId xmlns:a16="http://schemas.microsoft.com/office/drawing/2014/main" id="{7C6D8C5F-CD0C-485C-9895-ABD5D4C45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16" name="A Sprint Review is not a gate to releasing value.…">
            <a:extLst xmlns:a="http://schemas.openxmlformats.org/drawingml/2006/main">
              <a:ext uri="{FF2B5EF4-FFF2-40B4-BE49-F238E27FC236}">
                <a16:creationId xmlns:a16="http://schemas.microsoft.com/office/drawing/2014/main" id="{8ACA657E-7F38-4111-9BB7-E29F98866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3421243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A Sprint Review is not a gate to releasing value.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A Done Increment may be delivered before the Sprint ends.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Release decisions remain product decisions.</a:t>
            </a:r>
          </a:p>
        </p:txBody>
      </p:sp>
      <p:sp>
        <p:nvSpPr>
          <p:cNvPr id="417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EC8FED6A-7586-4A8E-92E3-70E522496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6667500"/>
            <a:ext cx="6572250" cy="762000"/>
          </a:xfrm>
          <a:prstGeom xmlns:a="http://schemas.openxmlformats.org/drawingml/2006/main" prst="roundRect">
            <a:avLst>
              <a:gd name="adj" fmla="val 15000"/>
            </a:avLst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18" name="Cadence and release timing are separate choices.">
            <a:extLst xmlns:a="http://schemas.openxmlformats.org/drawingml/2006/main">
              <a:ext uri="{FF2B5EF4-FFF2-40B4-BE49-F238E27FC236}">
                <a16:creationId xmlns:a16="http://schemas.microsoft.com/office/drawing/2014/main" id="{3061DA5C-DC4D-4E53-9694-E58DF0FD59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6819900"/>
            <a:ext cx="6096000" cy="495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19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Cadence and release timing are separate choices.</a:t>
            </a:r>
          </a:p>
        </p:txBody>
      </p:sp>
      <p:pic>
        <p:nvPicPr>
          <p:cNvPr id="429" name="image37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ded1f9d7095465f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873"/>
            <a:ext cx="6762750" cy="3537378"/>
          </a:xfrm>
          <a:ln xmlns:a="http://schemas.openxmlformats.org/drawingml/2006/main" w="12700">
            <a:miter/>
          </a:ln>
        </p:spPr>
      </p:pic>
      <p:pic>
        <p:nvPicPr>
          <p:cNvPr id="430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69c152aec304a99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421" name="26">
            <a:extLst xmlns:a="http://schemas.openxmlformats.org/drawingml/2006/main">
              <a:ext uri="{FF2B5EF4-FFF2-40B4-BE49-F238E27FC236}">
                <a16:creationId xmlns:a16="http://schemas.microsoft.com/office/drawing/2014/main" id="{DC539A4A-7D4B-4B72-8879-7DFF1B9B49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08484915"/>
      </p:ext>
    </p:extLst>
  </p:cSld>
</p:sld>
</file>

<file path=ppt/slides/slide27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25" name="ROADMAP">
            <a:extLst xmlns:a="http://schemas.openxmlformats.org/drawingml/2006/main">
              <a:ext uri="{FF2B5EF4-FFF2-40B4-BE49-F238E27FC236}">
                <a16:creationId xmlns:a16="http://schemas.microsoft.com/office/drawing/2014/main" id="{A7A9608E-1AA0-421E-97FE-165B2E91F2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ROADMAP</a:t>
            </a:r>
          </a:p>
        </p:txBody>
      </p:sp>
      <p:sp>
        <p:nvSpPr>
          <p:cNvPr id="426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466772F-E997-47AA-A8FA-85B3EF6348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Four Things to Understand about Scrum</a:t>
            </a:r>
          </a:p>
        </p:txBody>
      </p:sp>
      <p:sp>
        <p:nvSpPr>
          <p:cNvPr id="427" name="Rectangle">
            <a:extLst xmlns:a="http://schemas.openxmlformats.org/drawingml/2006/main">
              <a:ext uri="{FF2B5EF4-FFF2-40B4-BE49-F238E27FC236}">
                <a16:creationId xmlns:a16="http://schemas.microsoft.com/office/drawing/2014/main" id="{49A89977-085D-460F-8892-7AA6079BB5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28" name="Circle">
            <a:extLst xmlns:a="http://schemas.openxmlformats.org/drawingml/2006/main">
              <a:ext uri="{FF2B5EF4-FFF2-40B4-BE49-F238E27FC236}">
                <a16:creationId xmlns:a16="http://schemas.microsoft.com/office/drawing/2014/main" id="{8D56BED4-31A5-4516-A4C4-97B15474CB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29" name="1">
            <a:extLst xmlns:a="http://schemas.openxmlformats.org/drawingml/2006/main">
              <a:ext uri="{FF2B5EF4-FFF2-40B4-BE49-F238E27FC236}">
                <a16:creationId xmlns:a16="http://schemas.microsoft.com/office/drawing/2014/main" id="{53BDD59D-B098-4EDA-B0FA-61C76BCBD1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1</a:t>
            </a:r>
          </a:p>
        </p:txBody>
      </p:sp>
      <p:sp>
        <p:nvSpPr>
          <p:cNvPr id="430" name="Empiricism">
            <a:extLst xmlns:a="http://schemas.openxmlformats.org/drawingml/2006/main">
              <a:ext uri="{FF2B5EF4-FFF2-40B4-BE49-F238E27FC236}">
                <a16:creationId xmlns:a16="http://schemas.microsoft.com/office/drawing/2014/main" id="{2E8EA325-58FA-44EC-AA2D-BEE873C1AE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Empiricism</a:t>
            </a:r>
          </a:p>
        </p:txBody>
      </p:sp>
      <p:sp>
        <p:nvSpPr>
          <p:cNvPr id="431" name="Rectangle">
            <a:extLst xmlns:a="http://schemas.openxmlformats.org/drawingml/2006/main">
              <a:ext uri="{FF2B5EF4-FFF2-40B4-BE49-F238E27FC236}">
                <a16:creationId xmlns:a16="http://schemas.microsoft.com/office/drawing/2014/main" id="{F2331A37-8E19-4122-AA14-3D1B3DE030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3543300"/>
            <a:ext cx="22479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32" name="Circle">
            <a:extLst xmlns:a="http://schemas.openxmlformats.org/drawingml/2006/main">
              <a:ext uri="{FF2B5EF4-FFF2-40B4-BE49-F238E27FC236}">
                <a16:creationId xmlns:a16="http://schemas.microsoft.com/office/drawing/2014/main" id="{DDE7DE5F-D48B-4648-953A-0285E71D41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33" name="2">
            <a:extLst xmlns:a="http://schemas.openxmlformats.org/drawingml/2006/main">
              <a:ext uri="{FF2B5EF4-FFF2-40B4-BE49-F238E27FC236}">
                <a16:creationId xmlns:a16="http://schemas.microsoft.com/office/drawing/2014/main" id="{DE192931-2708-4F32-9456-8C9A36E7E1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2</a:t>
            </a:r>
          </a:p>
        </p:txBody>
      </p:sp>
      <p:sp>
        <p:nvSpPr>
          <p:cNvPr id="434" name="One Scrum Team">
            <a:extLst xmlns:a="http://schemas.openxmlformats.org/drawingml/2006/main">
              <a:ext uri="{FF2B5EF4-FFF2-40B4-BE49-F238E27FC236}">
                <a16:creationId xmlns:a16="http://schemas.microsoft.com/office/drawing/2014/main" id="{46BD118C-CC32-4026-AD7C-DB6019E09D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43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One Scrum Team</a:t>
            </a:r>
          </a:p>
        </p:txBody>
      </p:sp>
      <p:sp>
        <p:nvSpPr>
          <p:cNvPr id="435" name="Rectangle">
            <a:extLst xmlns:a="http://schemas.openxmlformats.org/drawingml/2006/main">
              <a:ext uri="{FF2B5EF4-FFF2-40B4-BE49-F238E27FC236}">
                <a16:creationId xmlns:a16="http://schemas.microsoft.com/office/drawing/2014/main" id="{473E4796-C726-4A4B-ADB4-29ADB5D9BC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3543300"/>
            <a:ext cx="22479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36" name="Circle">
            <a:extLst xmlns:a="http://schemas.openxmlformats.org/drawingml/2006/main">
              <a:ext uri="{FF2B5EF4-FFF2-40B4-BE49-F238E27FC236}">
                <a16:creationId xmlns:a16="http://schemas.microsoft.com/office/drawing/2014/main" id="{DC6B21D1-5EAF-4D4B-A9A5-0497E365E4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37" name="3">
            <a:extLst xmlns:a="http://schemas.openxmlformats.org/drawingml/2006/main">
              <a:ext uri="{FF2B5EF4-FFF2-40B4-BE49-F238E27FC236}">
                <a16:creationId xmlns:a16="http://schemas.microsoft.com/office/drawing/2014/main" id="{12590758-C482-4DF0-93AC-917DF2E50B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3</a:t>
            </a:r>
          </a:p>
        </p:txBody>
      </p:sp>
      <p:sp>
        <p:nvSpPr>
          <p:cNvPr id="438" name="Goals, Events &amp; Artifacts">
            <a:extLst xmlns:a="http://schemas.openxmlformats.org/drawingml/2006/main">
              <a:ext uri="{FF2B5EF4-FFF2-40B4-BE49-F238E27FC236}">
                <a16:creationId xmlns:a16="http://schemas.microsoft.com/office/drawing/2014/main" id="{C106D5B6-0CBE-4B1F-BAB3-50831A536D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72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Goals, Events &amp; Artifacts</a:t>
            </a:r>
          </a:p>
        </p:txBody>
      </p:sp>
      <p:sp>
        <p:nvSpPr>
          <p:cNvPr id="439" name="Rectangle">
            <a:extLst xmlns:a="http://schemas.openxmlformats.org/drawingml/2006/main">
              <a:ext uri="{FF2B5EF4-FFF2-40B4-BE49-F238E27FC236}">
                <a16:creationId xmlns:a16="http://schemas.microsoft.com/office/drawing/2014/main" id="{F74759E1-45B4-430F-8ED7-C67CCB7C1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3543300"/>
            <a:ext cx="22479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40" name="Circle">
            <a:extLst xmlns:a="http://schemas.openxmlformats.org/drawingml/2006/main">
              <a:ext uri="{FF2B5EF4-FFF2-40B4-BE49-F238E27FC236}">
                <a16:creationId xmlns:a16="http://schemas.microsoft.com/office/drawing/2014/main" id="{71062424-E049-4F39-99B9-6B4321623F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25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41" name="4">
            <a:extLst xmlns:a="http://schemas.openxmlformats.org/drawingml/2006/main">
              <a:ext uri="{FF2B5EF4-FFF2-40B4-BE49-F238E27FC236}">
                <a16:creationId xmlns:a16="http://schemas.microsoft.com/office/drawing/2014/main" id="{721B1D65-96C9-4246-AE3A-FAC566D3CE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25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4</a:t>
            </a:r>
          </a:p>
        </p:txBody>
      </p:sp>
      <p:sp>
        <p:nvSpPr>
          <p:cNvPr id="442" name="Inspect &amp; Adapt">
            <a:extLst xmlns:a="http://schemas.openxmlformats.org/drawingml/2006/main">
              <a:ext uri="{FF2B5EF4-FFF2-40B4-BE49-F238E27FC236}">
                <a16:creationId xmlns:a16="http://schemas.microsoft.com/office/drawing/2014/main" id="{D021B30B-28E0-4F50-AA25-F88D4234A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01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Inspect &amp; Adapt</a:t>
            </a:r>
          </a:p>
        </p:txBody>
      </p:sp>
      <p:sp>
        <p:nvSpPr>
          <p:cNvPr id="443" name="Inspect &amp; Adapt">
            <a:extLst xmlns:a="http://schemas.openxmlformats.org/drawingml/2006/main">
              <a:ext uri="{FF2B5EF4-FFF2-40B4-BE49-F238E27FC236}">
                <a16:creationId xmlns:a16="http://schemas.microsoft.com/office/drawing/2014/main" id="{8244AF05-55BF-4646-AB51-F98756D59B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953125"/>
            <a:ext cx="11430000" cy="666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Inspect &amp; Adapt</a:t>
            </a:r>
          </a:p>
        </p:txBody>
      </p:sp>
      <p:pic>
        <p:nvPicPr>
          <p:cNvPr id="466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11dd3fff4b44b2e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445" name="27">
            <a:extLst xmlns:a="http://schemas.openxmlformats.org/drawingml/2006/main">
              <a:ext uri="{FF2B5EF4-FFF2-40B4-BE49-F238E27FC236}">
                <a16:creationId xmlns:a16="http://schemas.microsoft.com/office/drawing/2014/main" id="{F487CA44-01D8-4631-A666-1FFADEF2A8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2124664298"/>
      </p:ext>
    </p:extLst>
  </p:cSld>
</p:sld>
</file>

<file path=ppt/slides/slide28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49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CB37A77-2991-4BD7-B475-EFA73C261C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The Sprint Review is a working conversation</a:t>
            </a:r>
          </a:p>
        </p:txBody>
      </p:sp>
      <p:sp>
        <p:nvSpPr>
          <p:cNvPr id="450" name="Rectangle">
            <a:extLst xmlns:a="http://schemas.openxmlformats.org/drawingml/2006/main">
              <a:ext uri="{FF2B5EF4-FFF2-40B4-BE49-F238E27FC236}">
                <a16:creationId xmlns:a16="http://schemas.microsoft.com/office/drawing/2014/main" id="{E0548927-0794-4599-80FE-F805149483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51" name="Inspect the outcome of the Sprint with stakeholders.…">
            <a:extLst xmlns:a="http://schemas.openxmlformats.org/drawingml/2006/main">
              <a:ext uri="{FF2B5EF4-FFF2-40B4-BE49-F238E27FC236}">
                <a16:creationId xmlns:a16="http://schemas.microsoft.com/office/drawing/2014/main" id="{6C1177F4-E793-4848-9452-3060324991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2992054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Inspect the outcome of the Sprint with stakeholders.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Discuss what changed and what was learned.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Adapt the Product Backlog and next steps.</a:t>
            </a:r>
          </a:p>
        </p:txBody>
      </p:sp>
      <p:sp>
        <p:nvSpPr>
          <p:cNvPr id="452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A724EC85-98B5-4D80-A7E3-883C360991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6667500"/>
            <a:ext cx="6572250" cy="762000"/>
          </a:xfrm>
          <a:prstGeom xmlns:a="http://schemas.openxmlformats.org/drawingml/2006/main" prst="roundRect">
            <a:avLst>
              <a:gd name="adj" fmla="val 15000"/>
            </a:avLst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53" name="Not merely a demo or status meeting.">
            <a:extLst xmlns:a="http://schemas.openxmlformats.org/drawingml/2006/main">
              <a:ext uri="{FF2B5EF4-FFF2-40B4-BE49-F238E27FC236}">
                <a16:creationId xmlns:a16="http://schemas.microsoft.com/office/drawing/2014/main" id="{5AF63BC1-F8A7-4BA8-A3FF-6B8A312311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6819900"/>
            <a:ext cx="6096000" cy="495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Not merely a demo or status meeting.</a:t>
            </a:r>
          </a:p>
        </p:txBody>
      </p:sp>
      <p:pic>
        <p:nvPicPr>
          <p:cNvPr id="464" name="image40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f5363bd818d409d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873"/>
            <a:ext cx="6762750" cy="3537378"/>
          </a:xfrm>
          <a:ln xmlns:a="http://schemas.openxmlformats.org/drawingml/2006/main" w="12700">
            <a:miter/>
          </a:ln>
        </p:spPr>
      </p:pic>
      <p:pic>
        <p:nvPicPr>
          <p:cNvPr id="465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67d58e6dfb34aab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456" name="28">
            <a:extLst xmlns:a="http://schemas.openxmlformats.org/drawingml/2006/main">
              <a:ext uri="{FF2B5EF4-FFF2-40B4-BE49-F238E27FC236}">
                <a16:creationId xmlns:a16="http://schemas.microsoft.com/office/drawing/2014/main" id="{02370B6E-62B9-4D89-9EF7-5E301FF5FF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131532778"/>
      </p:ext>
    </p:extLst>
  </p:cSld>
</p:sld>
</file>

<file path=ppt/slides/slide29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60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3F28687-ADE7-4495-9F55-EECE28566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36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The Sprint Retrospective improves quality and effectiveness</a:t>
            </a:r>
          </a:p>
        </p:txBody>
      </p:sp>
      <p:sp>
        <p:nvSpPr>
          <p:cNvPr id="461" name="Rectangle">
            <a:extLst xmlns:a="http://schemas.openxmlformats.org/drawingml/2006/main">
              <a:ext uri="{FF2B5EF4-FFF2-40B4-BE49-F238E27FC236}">
                <a16:creationId xmlns:a16="http://schemas.microsoft.com/office/drawing/2014/main" id="{DA961B77-BD25-4948-BF95-6CB70A336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62" name="Inspect people, interactions, processes, tools, and the Definition of Done.…">
            <a:extLst xmlns:a="http://schemas.openxmlformats.org/drawingml/2006/main">
              <a:ext uri="{FF2B5EF4-FFF2-40B4-BE49-F238E27FC236}">
                <a16:creationId xmlns:a16="http://schemas.microsoft.com/office/drawing/2014/main" id="{D5C5A7D4-592A-4B9C-9265-538ABFC4E9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3965645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Inspect people, interactions, processes, tools, and the Definition of Done.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Explore assumptions and root causes.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Choose the most helpful improvements.</a:t>
            </a:r>
          </a:p>
        </p:txBody>
      </p:sp>
      <p:pic>
        <p:nvPicPr>
          <p:cNvPr id="471" name="image4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966eb668a284069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873"/>
            <a:ext cx="6762750" cy="3537378"/>
          </a:xfrm>
          <a:ln xmlns:a="http://schemas.openxmlformats.org/drawingml/2006/main" w="12700">
            <a:miter/>
          </a:ln>
        </p:spPr>
      </p:pic>
      <p:pic>
        <p:nvPicPr>
          <p:cNvPr id="472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0ccbd56b48b4254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465" name="29">
            <a:extLst xmlns:a="http://schemas.openxmlformats.org/drawingml/2006/main">
              <a:ext uri="{FF2B5EF4-FFF2-40B4-BE49-F238E27FC236}">
                <a16:creationId xmlns:a16="http://schemas.microsoft.com/office/drawing/2014/main" id="{6DA790EB-B2C7-4C1F-BF0F-B30154880C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100511737"/>
      </p:ext>
    </p:extLst>
  </p:cSld>
</p:sld>
</file>

<file path=ppt/slides/slide3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3" name="THINK ABOUT YOUR WORK">
            <a:extLst xmlns:a="http://schemas.openxmlformats.org/drawingml/2006/main">
              <a:ext uri="{FF2B5EF4-FFF2-40B4-BE49-F238E27FC236}">
                <a16:creationId xmlns:a16="http://schemas.microsoft.com/office/drawing/2014/main" id="{53A23F82-4AA1-4721-A26A-2056328BEB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THINK ABOUT YOUR WORK</a:t>
            </a:r>
          </a:p>
        </p:txBody>
      </p:sp>
      <p:sp>
        <p:nvSpPr>
          <p:cNvPr id="5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E6792CD-1232-4958-A609-6618F0E47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Is your work complex?</a:t>
            </a:r>
          </a:p>
        </p:txBody>
      </p:sp>
      <p:sp>
        <p:nvSpPr>
          <p:cNvPr id="55" name="Rectangle">
            <a:extLst xmlns:a="http://schemas.openxmlformats.org/drawingml/2006/main">
              <a:ext uri="{FF2B5EF4-FFF2-40B4-BE49-F238E27FC236}">
                <a16:creationId xmlns:a16="http://schemas.microsoft.com/office/drawing/2014/main" id="{43643174-A59D-4DF0-9C61-7F533D70B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6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E38B964F-318E-4CA6-8C5E-335A251811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95500"/>
            <a:ext cx="6191250" cy="4286250"/>
          </a:xfrm>
          <a:prstGeom xmlns:a="http://schemas.openxmlformats.org/drawingml/2006/main" prst="roundRect">
            <a:avLst>
              <a:gd name="adj" fmla="val 533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7" name="Can you know the right solution before you begin?">
            <a:extLst xmlns:a="http://schemas.openxmlformats.org/drawingml/2006/main">
              <a:ext uri="{FF2B5EF4-FFF2-40B4-BE49-F238E27FC236}">
                <a16:creationId xmlns:a16="http://schemas.microsoft.com/office/drawing/2014/main" id="{B5096424-63D7-403A-9EDD-8F13A841F5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2809875"/>
            <a:ext cx="5095875" cy="2095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4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Can you know the right solution before you begin?</a:t>
            </a:r>
          </a:p>
        </p:txBody>
      </p:sp>
      <p:sp>
        <p:nvSpPr>
          <p:cNvPr id="58" name="If learning changes the plan, empiricism matters.">
            <a:extLst xmlns:a="http://schemas.openxmlformats.org/drawingml/2006/main">
              <a:ext uri="{FF2B5EF4-FFF2-40B4-BE49-F238E27FC236}">
                <a16:creationId xmlns:a16="http://schemas.microsoft.com/office/drawing/2014/main" id="{8A3EC2D3-4E9C-41AC-A2A0-095D87B214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286375"/>
            <a:ext cx="5286375" cy="7429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If learning changes the plan, empiricism matters.</a:t>
            </a:r>
          </a:p>
        </p:txBody>
      </p:sp>
      <p:pic>
        <p:nvPicPr>
          <p:cNvPr id="70" name="image3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8a6fb65b995418a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524750" y="2407658"/>
            <a:ext cx="7000875" cy="3661934"/>
          </a:xfrm>
          <a:ln xmlns:a="http://schemas.openxmlformats.org/drawingml/2006/main" w="12700">
            <a:miter/>
          </a:ln>
        </p:spPr>
      </p:pic>
      <p:pic>
        <p:nvPicPr>
          <p:cNvPr id="71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3b6e39fbcd44328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61" name="03">
            <a:extLst xmlns:a="http://schemas.openxmlformats.org/drawingml/2006/main">
              <a:ext uri="{FF2B5EF4-FFF2-40B4-BE49-F238E27FC236}">
                <a16:creationId xmlns:a16="http://schemas.microsoft.com/office/drawing/2014/main" id="{5783DFA5-9B22-40B2-B0C3-5FD2203085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50496574"/>
      </p:ext>
    </p:extLst>
  </p:cSld>
</p:sld>
</file>

<file path=ppt/slides/slide30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69" name="USEFUL PRACTICES—NOT SCRUM REQUIREMENTS">
            <a:extLst xmlns:a="http://schemas.openxmlformats.org/drawingml/2006/main">
              <a:ext uri="{FF2B5EF4-FFF2-40B4-BE49-F238E27FC236}">
                <a16:creationId xmlns:a16="http://schemas.microsoft.com/office/drawing/2014/main" id="{E635B6AA-EC24-4FBF-BA80-3AE6F9D6ED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USEFUL PRACTICES—NOT SCRUM REQUIREMENTS</a:t>
            </a:r>
          </a:p>
        </p:txBody>
      </p:sp>
      <p:sp>
        <p:nvSpPr>
          <p:cNvPr id="470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1AF581B-0F0B-4C80-9FFE-C62193C33F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Scrum doesn’t prescribe everything</a:t>
            </a:r>
          </a:p>
        </p:txBody>
      </p:sp>
      <p:sp>
        <p:nvSpPr>
          <p:cNvPr id="471" name="Rectangle">
            <a:extLst xmlns:a="http://schemas.openxmlformats.org/drawingml/2006/main">
              <a:ext uri="{FF2B5EF4-FFF2-40B4-BE49-F238E27FC236}">
                <a16:creationId xmlns:a16="http://schemas.microsoft.com/office/drawing/2014/main" id="{0C00167F-3E9E-4F41-ADE2-DB12A15BC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72" name="Circle">
            <a:extLst xmlns:a="http://schemas.openxmlformats.org/drawingml/2006/main">
              <a:ext uri="{FF2B5EF4-FFF2-40B4-BE49-F238E27FC236}">
                <a16:creationId xmlns:a16="http://schemas.microsoft.com/office/drawing/2014/main" id="{7D68AFC0-9A62-4452-AE08-687D4EBA68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2124075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73" name="✓">
            <a:extLst xmlns:a="http://schemas.openxmlformats.org/drawingml/2006/main">
              <a:ext uri="{FF2B5EF4-FFF2-40B4-BE49-F238E27FC236}">
                <a16:creationId xmlns:a16="http://schemas.microsoft.com/office/drawing/2014/main" id="{02D601CF-3253-4BF5-8452-5B29FB19DE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2143125"/>
            <a:ext cx="457200" cy="3810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✓</a:t>
            </a:r>
          </a:p>
        </p:txBody>
      </p:sp>
      <p:sp>
        <p:nvSpPr>
          <p:cNvPr id="474" name="User stories">
            <a:extLst xmlns:a="http://schemas.openxmlformats.org/drawingml/2006/main">
              <a:ext uri="{FF2B5EF4-FFF2-40B4-BE49-F238E27FC236}">
                <a16:creationId xmlns:a16="http://schemas.microsoft.com/office/drawing/2014/main" id="{BC6050F3-BC74-4F42-8408-397026D17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28800" y="2095500"/>
            <a:ext cx="5715000" cy="6286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User stories</a:t>
            </a:r>
          </a:p>
        </p:txBody>
      </p:sp>
      <p:sp>
        <p:nvSpPr>
          <p:cNvPr id="475" name="Circle">
            <a:extLst xmlns:a="http://schemas.openxmlformats.org/drawingml/2006/main">
              <a:ext uri="{FF2B5EF4-FFF2-40B4-BE49-F238E27FC236}">
                <a16:creationId xmlns:a16="http://schemas.microsoft.com/office/drawing/2014/main" id="{6FEEE303-EFC9-41C8-B411-268F2F9ABA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2124075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76" name="✓">
            <a:extLst xmlns:a="http://schemas.openxmlformats.org/drawingml/2006/main">
              <a:ext uri="{FF2B5EF4-FFF2-40B4-BE49-F238E27FC236}">
                <a16:creationId xmlns:a16="http://schemas.microsoft.com/office/drawing/2014/main" id="{49674515-62AD-4852-B8FB-50A954C4ED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2143125"/>
            <a:ext cx="457200" cy="3810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✓</a:t>
            </a:r>
          </a:p>
        </p:txBody>
      </p:sp>
      <p:sp>
        <p:nvSpPr>
          <p:cNvPr id="477" name="Story points">
            <a:extLst xmlns:a="http://schemas.openxmlformats.org/drawingml/2006/main">
              <a:ext uri="{FF2B5EF4-FFF2-40B4-BE49-F238E27FC236}">
                <a16:creationId xmlns:a16="http://schemas.microsoft.com/office/drawing/2014/main" id="{F458B464-DF56-49B7-96F4-261DB1FD4A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2095500"/>
            <a:ext cx="5715000" cy="6286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Story points</a:t>
            </a:r>
          </a:p>
        </p:txBody>
      </p:sp>
      <p:sp>
        <p:nvSpPr>
          <p:cNvPr id="478" name="Circle">
            <a:extLst xmlns:a="http://schemas.openxmlformats.org/drawingml/2006/main">
              <a:ext uri="{FF2B5EF4-FFF2-40B4-BE49-F238E27FC236}">
                <a16:creationId xmlns:a16="http://schemas.microsoft.com/office/drawing/2014/main" id="{A0D5E76F-A248-4E96-94B8-49F21F7E2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343275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79" name="✓">
            <a:extLst xmlns:a="http://schemas.openxmlformats.org/drawingml/2006/main">
              <a:ext uri="{FF2B5EF4-FFF2-40B4-BE49-F238E27FC236}">
                <a16:creationId xmlns:a16="http://schemas.microsoft.com/office/drawing/2014/main" id="{CD3BFD5B-8419-41AE-BBEA-C6A36FB18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362325"/>
            <a:ext cx="457200" cy="3810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✓</a:t>
            </a:r>
          </a:p>
        </p:txBody>
      </p:sp>
      <p:sp>
        <p:nvSpPr>
          <p:cNvPr id="480" name="Planning Poker®">
            <a:extLst xmlns:a="http://schemas.openxmlformats.org/drawingml/2006/main">
              <a:ext uri="{FF2B5EF4-FFF2-40B4-BE49-F238E27FC236}">
                <a16:creationId xmlns:a16="http://schemas.microsoft.com/office/drawing/2014/main" id="{B5905304-F0FD-40D0-BEB5-001581153F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28800" y="3314700"/>
            <a:ext cx="5715000" cy="6286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Planning Poker®</a:t>
            </a:r>
          </a:p>
        </p:txBody>
      </p:sp>
      <p:sp>
        <p:nvSpPr>
          <p:cNvPr id="481" name="Circle">
            <a:extLst xmlns:a="http://schemas.openxmlformats.org/drawingml/2006/main">
              <a:ext uri="{FF2B5EF4-FFF2-40B4-BE49-F238E27FC236}">
                <a16:creationId xmlns:a16="http://schemas.microsoft.com/office/drawing/2014/main" id="{87C33CFD-8922-4CD9-A371-E7B452F20B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3343275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82" name="✓">
            <a:extLst xmlns:a="http://schemas.openxmlformats.org/drawingml/2006/main">
              <a:ext uri="{FF2B5EF4-FFF2-40B4-BE49-F238E27FC236}">
                <a16:creationId xmlns:a16="http://schemas.microsoft.com/office/drawing/2014/main" id="{CC4F2B09-9A0D-4805-AF13-8A7DED8378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3362325"/>
            <a:ext cx="457200" cy="3810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✓</a:t>
            </a:r>
          </a:p>
        </p:txBody>
      </p:sp>
      <p:sp>
        <p:nvSpPr>
          <p:cNvPr id="483" name="Burndown charts">
            <a:extLst xmlns:a="http://schemas.openxmlformats.org/drawingml/2006/main">
              <a:ext uri="{FF2B5EF4-FFF2-40B4-BE49-F238E27FC236}">
                <a16:creationId xmlns:a16="http://schemas.microsoft.com/office/drawing/2014/main" id="{0EEAB184-5F3D-4874-94DA-38BF6651F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3314700"/>
            <a:ext cx="5715000" cy="6286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Burndown charts</a:t>
            </a:r>
          </a:p>
        </p:txBody>
      </p:sp>
      <p:sp>
        <p:nvSpPr>
          <p:cNvPr id="484" name="Circle">
            <a:extLst xmlns:a="http://schemas.openxmlformats.org/drawingml/2006/main">
              <a:ext uri="{FF2B5EF4-FFF2-40B4-BE49-F238E27FC236}">
                <a16:creationId xmlns:a16="http://schemas.microsoft.com/office/drawing/2014/main" id="{58063299-1B1C-4DFF-9633-03738893C6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562475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85" name="✓">
            <a:extLst xmlns:a="http://schemas.openxmlformats.org/drawingml/2006/main">
              <a:ext uri="{FF2B5EF4-FFF2-40B4-BE49-F238E27FC236}">
                <a16:creationId xmlns:a16="http://schemas.microsoft.com/office/drawing/2014/main" id="{C397C16D-6F51-4349-9CDB-59A62BFFDC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581525"/>
            <a:ext cx="457200" cy="3810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✓</a:t>
            </a:r>
          </a:p>
        </p:txBody>
      </p:sp>
      <p:sp>
        <p:nvSpPr>
          <p:cNvPr id="486" name="Velocity">
            <a:extLst xmlns:a="http://schemas.openxmlformats.org/drawingml/2006/main">
              <a:ext uri="{FF2B5EF4-FFF2-40B4-BE49-F238E27FC236}">
                <a16:creationId xmlns:a16="http://schemas.microsoft.com/office/drawing/2014/main" id="{DC4D2E89-8D93-4ED2-AAEE-8D17B7014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28800" y="4533900"/>
            <a:ext cx="5715000" cy="6286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Velocity</a:t>
            </a:r>
          </a:p>
        </p:txBody>
      </p:sp>
      <p:sp>
        <p:nvSpPr>
          <p:cNvPr id="487" name="Circle">
            <a:extLst xmlns:a="http://schemas.openxmlformats.org/drawingml/2006/main">
              <a:ext uri="{FF2B5EF4-FFF2-40B4-BE49-F238E27FC236}">
                <a16:creationId xmlns:a16="http://schemas.microsoft.com/office/drawing/2014/main" id="{ECB2DCAA-5C1C-4C48-8FFD-64E0D02188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4562475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88" name="✓">
            <a:extLst xmlns:a="http://schemas.openxmlformats.org/drawingml/2006/main">
              <a:ext uri="{FF2B5EF4-FFF2-40B4-BE49-F238E27FC236}">
                <a16:creationId xmlns:a16="http://schemas.microsoft.com/office/drawing/2014/main" id="{CA8B8CE9-DCCE-474A-BD4D-B65765D86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4581525"/>
            <a:ext cx="457200" cy="3810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✓</a:t>
            </a:r>
          </a:p>
        </p:txBody>
      </p:sp>
      <p:sp>
        <p:nvSpPr>
          <p:cNvPr id="489" name="Three Daily Scrum questions">
            <a:extLst xmlns:a="http://schemas.openxmlformats.org/drawingml/2006/main">
              <a:ext uri="{FF2B5EF4-FFF2-40B4-BE49-F238E27FC236}">
                <a16:creationId xmlns:a16="http://schemas.microsoft.com/office/drawing/2014/main" id="{7846E1BC-F2AA-4F33-A0E7-88611185C8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4533900"/>
            <a:ext cx="5715000" cy="6286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Three Daily Scrum questions</a:t>
            </a:r>
          </a:p>
        </p:txBody>
      </p:sp>
      <p:sp>
        <p:nvSpPr>
          <p:cNvPr id="490" name="Circle">
            <a:extLst xmlns:a="http://schemas.openxmlformats.org/drawingml/2006/main">
              <a:ext uri="{FF2B5EF4-FFF2-40B4-BE49-F238E27FC236}">
                <a16:creationId xmlns:a16="http://schemas.microsoft.com/office/drawing/2014/main" id="{D91B1EC3-BE82-401C-9973-2A325CE03D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781675"/>
            <a:ext cx="457200" cy="4572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491" name="✓">
            <a:extLst xmlns:a="http://schemas.openxmlformats.org/drawingml/2006/main">
              <a:ext uri="{FF2B5EF4-FFF2-40B4-BE49-F238E27FC236}">
                <a16:creationId xmlns:a16="http://schemas.microsoft.com/office/drawing/2014/main" id="{BDC52ED0-8453-4C91-AAEB-628E6327B5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800725"/>
            <a:ext cx="457200" cy="3810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✓</a:t>
            </a:r>
          </a:p>
        </p:txBody>
      </p:sp>
      <p:sp>
        <p:nvSpPr>
          <p:cNvPr id="492" name="A separate refinement meeting">
            <a:extLst xmlns:a="http://schemas.openxmlformats.org/drawingml/2006/main">
              <a:ext uri="{FF2B5EF4-FFF2-40B4-BE49-F238E27FC236}">
                <a16:creationId xmlns:a16="http://schemas.microsoft.com/office/drawing/2014/main" id="{322DD1EB-9621-415E-9548-36D6B2208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28800" y="5753100"/>
            <a:ext cx="5715000" cy="6286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A separate refinement meeting</a:t>
            </a:r>
          </a:p>
        </p:txBody>
      </p:sp>
      <p:pic>
        <p:nvPicPr>
          <p:cNvPr id="520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35ba040f3694084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494" name="30">
            <a:extLst xmlns:a="http://schemas.openxmlformats.org/drawingml/2006/main">
              <a:ext uri="{FF2B5EF4-FFF2-40B4-BE49-F238E27FC236}">
                <a16:creationId xmlns:a16="http://schemas.microsoft.com/office/drawing/2014/main" id="{C375E674-CC5C-40CD-BC8A-B5E661916E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468184371"/>
      </p:ext>
    </p:extLst>
  </p:cSld>
</p:sld>
</file>

<file path=ppt/slides/slide31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98" name="DISCUSS IN SMALL GROUPS">
            <a:extLst xmlns:a="http://schemas.openxmlformats.org/drawingml/2006/main">
              <a:ext uri="{FF2B5EF4-FFF2-40B4-BE49-F238E27FC236}">
                <a16:creationId xmlns:a16="http://schemas.microsoft.com/office/drawing/2014/main" id="{B1696236-BE1E-4940-B259-481356EAD6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DISCUSS IN SMALL GROUPS</a:t>
            </a:r>
          </a:p>
        </p:txBody>
      </p:sp>
      <p:sp>
        <p:nvSpPr>
          <p:cNvPr id="499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A03DFB7-8E4D-42E3-8BC5-0A3E15E276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Exercise: Diagnose the dysfunction</a:t>
            </a:r>
          </a:p>
        </p:txBody>
      </p:sp>
      <p:sp>
        <p:nvSpPr>
          <p:cNvPr id="500" name="Rectangle">
            <a:extLst xmlns:a="http://schemas.openxmlformats.org/drawingml/2006/main">
              <a:ext uri="{FF2B5EF4-FFF2-40B4-BE49-F238E27FC236}">
                <a16:creationId xmlns:a16="http://schemas.microsoft.com/office/drawing/2014/main" id="{96C1225A-06E5-457B-AE69-8FB0BC0E14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01" name="What Scrum principle is being missed—and what would you try next?">
            <a:extLst xmlns:a="http://schemas.openxmlformats.org/drawingml/2006/main">
              <a:ext uri="{FF2B5EF4-FFF2-40B4-BE49-F238E27FC236}">
                <a16:creationId xmlns:a16="http://schemas.microsoft.com/office/drawing/2014/main" id="{4B716182-6C9E-4520-92A1-DFF3CF649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1857375"/>
            <a:ext cx="12763500" cy="8572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9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What Scrum principle is being missed—and what would you try next?</a:t>
            </a:r>
          </a:p>
        </p:txBody>
      </p:sp>
      <p:sp>
        <p:nvSpPr>
          <p:cNvPr id="502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7387E4FB-3A13-4B62-AE73-0E3D1DCFA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143250"/>
            <a:ext cx="4333875" cy="3143250"/>
          </a:xfrm>
          <a:prstGeom xmlns:a="http://schemas.openxmlformats.org/drawingml/2006/main" prst="roundRect">
            <a:avLst>
              <a:gd name="adj" fmla="val 484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03" name="Rectangle">
            <a:extLst xmlns:a="http://schemas.openxmlformats.org/drawingml/2006/main">
              <a:ext uri="{FF2B5EF4-FFF2-40B4-BE49-F238E27FC236}">
                <a16:creationId xmlns:a16="http://schemas.microsoft.com/office/drawing/2014/main" id="{FB1A187D-7DF8-4ECC-9E3E-56A3B2B837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143250"/>
            <a:ext cx="9525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8B87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04" name="CASE 1">
            <a:extLst xmlns:a="http://schemas.openxmlformats.org/drawingml/2006/main">
              <a:ext uri="{FF2B5EF4-FFF2-40B4-BE49-F238E27FC236}">
                <a16:creationId xmlns:a16="http://schemas.microsoft.com/office/drawing/2014/main" id="{76341AF8-43B9-4A71-AA2B-AE8D8914A1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2525" y="3429000"/>
            <a:ext cx="3667125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CASE 1</a:t>
            </a:r>
          </a:p>
        </p:txBody>
      </p:sp>
      <p:sp>
        <p:nvSpPr>
          <p:cNvPr id="505" name="The Daily Scrum is a status report to the Scrum Master.">
            <a:extLst xmlns:a="http://schemas.openxmlformats.org/drawingml/2006/main">
              <a:ext uri="{FF2B5EF4-FFF2-40B4-BE49-F238E27FC236}">
                <a16:creationId xmlns:a16="http://schemas.microsoft.com/office/drawing/2014/main" id="{933BF46D-9E15-45F0-9F49-3A8F787BC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2525" y="4210050"/>
            <a:ext cx="3667125" cy="18288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lnSpc>
                <a:spcPct val="110000"/>
              </a:lnSpc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The Daily Scrum is a status report to the Scrum Master.</a:t>
            </a:r>
          </a:p>
        </p:txBody>
      </p:sp>
      <p:sp>
        <p:nvSpPr>
          <p:cNvPr id="506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E853C3FB-523D-4710-AEE1-EB2C4818E3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3143250"/>
            <a:ext cx="4333875" cy="3143250"/>
          </a:xfrm>
          <a:prstGeom xmlns:a="http://schemas.openxmlformats.org/drawingml/2006/main" prst="roundRect">
            <a:avLst>
              <a:gd name="adj" fmla="val 484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07" name="Rectangle">
            <a:extLst xmlns:a="http://schemas.openxmlformats.org/drawingml/2006/main">
              <a:ext uri="{FF2B5EF4-FFF2-40B4-BE49-F238E27FC236}">
                <a16:creationId xmlns:a16="http://schemas.microsoft.com/office/drawing/2014/main" id="{F901486F-E774-43F9-B2FE-AB05719215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3143250"/>
            <a:ext cx="9525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08" name="CASE 2">
            <a:extLst xmlns:a="http://schemas.openxmlformats.org/drawingml/2006/main">
              <a:ext uri="{FF2B5EF4-FFF2-40B4-BE49-F238E27FC236}">
                <a16:creationId xmlns:a16="http://schemas.microsoft.com/office/drawing/2014/main" id="{84F23C8E-395E-4F33-BB62-34774C3530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62650" y="3429000"/>
            <a:ext cx="3667125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CASE 2</a:t>
            </a:r>
          </a:p>
        </p:txBody>
      </p:sp>
      <p:sp>
        <p:nvSpPr>
          <p:cNvPr id="509" name="Nothing can release until the Sprint Review.">
            <a:extLst xmlns:a="http://schemas.openxmlformats.org/drawingml/2006/main">
              <a:ext uri="{FF2B5EF4-FFF2-40B4-BE49-F238E27FC236}">
                <a16:creationId xmlns:a16="http://schemas.microsoft.com/office/drawing/2014/main" id="{E0B11019-38B4-429C-9FAD-53AC30FDDE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62650" y="4210050"/>
            <a:ext cx="3667125" cy="18288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lnSpc>
                <a:spcPct val="110000"/>
              </a:lnSpc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Nothing can release until the Sprint Review.</a:t>
            </a:r>
          </a:p>
        </p:txBody>
      </p:sp>
      <p:sp>
        <p:nvSpPr>
          <p:cNvPr id="510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AA1B2E8A-C1E7-4FA1-A1CD-2963B8FC90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29875" y="3143250"/>
            <a:ext cx="4333875" cy="3143250"/>
          </a:xfrm>
          <a:prstGeom xmlns:a="http://schemas.openxmlformats.org/drawingml/2006/main" prst="roundRect">
            <a:avLst>
              <a:gd name="adj" fmla="val 484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11" name="Rectangle">
            <a:extLst xmlns:a="http://schemas.openxmlformats.org/drawingml/2006/main">
              <a:ext uri="{FF2B5EF4-FFF2-40B4-BE49-F238E27FC236}">
                <a16:creationId xmlns:a16="http://schemas.microsoft.com/office/drawing/2014/main" id="{0885107D-543B-4AEE-9AC5-C34DB1C35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29875" y="3143250"/>
            <a:ext cx="9525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C786A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12" name="CASE 3">
            <a:extLst xmlns:a="http://schemas.openxmlformats.org/drawingml/2006/main">
              <a:ext uri="{FF2B5EF4-FFF2-40B4-BE49-F238E27FC236}">
                <a16:creationId xmlns:a16="http://schemas.microsoft.com/office/drawing/2014/main" id="{543C701F-4BAD-4C0D-9F03-C85CDC922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772775" y="3429000"/>
            <a:ext cx="3667125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CASE 3</a:t>
            </a:r>
          </a:p>
        </p:txBody>
      </p:sp>
      <p:sp>
        <p:nvSpPr>
          <p:cNvPr id="513" name="Specialists finish their tasks, but the Increment is not Done.">
            <a:extLst xmlns:a="http://schemas.openxmlformats.org/drawingml/2006/main">
              <a:ext uri="{FF2B5EF4-FFF2-40B4-BE49-F238E27FC236}">
                <a16:creationId xmlns:a16="http://schemas.microsoft.com/office/drawing/2014/main" id="{54FAC712-B3E6-4F1A-9C6B-618DDFFE9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772775" y="4210050"/>
            <a:ext cx="3667125" cy="18288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lnSpc>
                <a:spcPct val="110000"/>
              </a:lnSpc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Specialists finish their tasks, but the Increment is not Done.</a:t>
            </a:r>
          </a:p>
        </p:txBody>
      </p:sp>
      <p:pic>
        <p:nvPicPr>
          <p:cNvPr id="533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182a0f07027446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515" name="31">
            <a:extLst xmlns:a="http://schemas.openxmlformats.org/drawingml/2006/main">
              <a:ext uri="{FF2B5EF4-FFF2-40B4-BE49-F238E27FC236}">
                <a16:creationId xmlns:a16="http://schemas.microsoft.com/office/drawing/2014/main" id="{36C483F0-0041-4DDE-A0AC-BBB789D5A8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018756420"/>
      </p:ext>
    </p:extLst>
  </p:cSld>
</p:sld>
</file>

<file path=ppt/slides/slide32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19" name="A PRACTICAL FIRST PASS">
            <a:extLst xmlns:a="http://schemas.openxmlformats.org/drawingml/2006/main">
              <a:ext uri="{FF2B5EF4-FFF2-40B4-BE49-F238E27FC236}">
                <a16:creationId xmlns:a16="http://schemas.microsoft.com/office/drawing/2014/main" id="{11394BBE-7CCA-4641-B858-4390E8EC1E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A PRACTICAL FIRST PASS</a:t>
            </a:r>
          </a:p>
        </p:txBody>
      </p:sp>
      <p:sp>
        <p:nvSpPr>
          <p:cNvPr id="520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3F2E509-5AC8-44B2-8506-81D1F7B9B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Start simply. Learn deliberately.</a:t>
            </a:r>
          </a:p>
        </p:txBody>
      </p:sp>
      <p:sp>
        <p:nvSpPr>
          <p:cNvPr id="521" name="Rectangle">
            <a:extLst xmlns:a="http://schemas.openxmlformats.org/drawingml/2006/main">
              <a:ext uri="{FF2B5EF4-FFF2-40B4-BE49-F238E27FC236}">
                <a16:creationId xmlns:a16="http://schemas.microsoft.com/office/drawing/2014/main" id="{507C0E51-ED32-4E05-9D35-E31C12B0E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22" name="Circle">
            <a:extLst xmlns:a="http://schemas.openxmlformats.org/drawingml/2006/main">
              <a:ext uri="{FF2B5EF4-FFF2-40B4-BE49-F238E27FC236}">
                <a16:creationId xmlns:a16="http://schemas.microsoft.com/office/drawing/2014/main" id="{1950EC09-2DB3-4289-9023-641A2E3EC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1952625"/>
            <a:ext cx="666750" cy="666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23" name="1">
            <a:extLst xmlns:a="http://schemas.openxmlformats.org/drawingml/2006/main">
              <a:ext uri="{FF2B5EF4-FFF2-40B4-BE49-F238E27FC236}">
                <a16:creationId xmlns:a16="http://schemas.microsoft.com/office/drawing/2014/main" id="{F1B11DA0-80ED-4700-A7FB-3CEDF74664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2057400"/>
            <a:ext cx="666750" cy="4381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2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1</a:t>
            </a:r>
          </a:p>
        </p:txBody>
      </p:sp>
      <p:sp>
        <p:nvSpPr>
          <p:cNvPr id="524" name="Choose one product and one Product Goal.">
            <a:extLst xmlns:a="http://schemas.openxmlformats.org/drawingml/2006/main">
              <a:ext uri="{FF2B5EF4-FFF2-40B4-BE49-F238E27FC236}">
                <a16:creationId xmlns:a16="http://schemas.microsoft.com/office/drawing/2014/main" id="{4506CE7F-45D2-4974-94E7-9D884DB52D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2000250"/>
            <a:ext cx="10953750" cy="6286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Choose one product and one Product Goal.</a:t>
            </a:r>
          </a:p>
        </p:txBody>
      </p:sp>
      <p:sp>
        <p:nvSpPr>
          <p:cNvPr id="525" name="Circle">
            <a:extLst xmlns:a="http://schemas.openxmlformats.org/drawingml/2006/main">
              <a:ext uri="{FF2B5EF4-FFF2-40B4-BE49-F238E27FC236}">
                <a16:creationId xmlns:a16="http://schemas.microsoft.com/office/drawing/2014/main" id="{A75BFA5D-0421-45F6-A403-B7BE94CF5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3019425"/>
            <a:ext cx="666750" cy="666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26" name="2">
            <a:extLst xmlns:a="http://schemas.openxmlformats.org/drawingml/2006/main">
              <a:ext uri="{FF2B5EF4-FFF2-40B4-BE49-F238E27FC236}">
                <a16:creationId xmlns:a16="http://schemas.microsoft.com/office/drawing/2014/main" id="{158C88B3-436B-4966-BEF5-E29A6CCEEB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3124200"/>
            <a:ext cx="666750" cy="4381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2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2</a:t>
            </a:r>
          </a:p>
        </p:txBody>
      </p:sp>
      <p:sp>
        <p:nvSpPr>
          <p:cNvPr id="527" name="Form one small, cross-functional Scrum Team.">
            <a:extLst xmlns:a="http://schemas.openxmlformats.org/drawingml/2006/main">
              <a:ext uri="{FF2B5EF4-FFF2-40B4-BE49-F238E27FC236}">
                <a16:creationId xmlns:a16="http://schemas.microsoft.com/office/drawing/2014/main" id="{7E31EDE4-19E9-40FB-AF03-D2AF2903DF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3067050"/>
            <a:ext cx="10953750" cy="6286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Form one small, cross-functional Scrum Team.</a:t>
            </a:r>
          </a:p>
        </p:txBody>
      </p:sp>
      <p:sp>
        <p:nvSpPr>
          <p:cNvPr id="528" name="Circle">
            <a:extLst xmlns:a="http://schemas.openxmlformats.org/drawingml/2006/main">
              <a:ext uri="{FF2B5EF4-FFF2-40B4-BE49-F238E27FC236}">
                <a16:creationId xmlns:a16="http://schemas.microsoft.com/office/drawing/2014/main" id="{417D875C-0AB1-4610-87B2-F7963E4ED8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4086225"/>
            <a:ext cx="666750" cy="666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29" name="3">
            <a:extLst xmlns:a="http://schemas.openxmlformats.org/drawingml/2006/main">
              <a:ext uri="{FF2B5EF4-FFF2-40B4-BE49-F238E27FC236}">
                <a16:creationId xmlns:a16="http://schemas.microsoft.com/office/drawing/2014/main" id="{CDEB2342-3AD5-431C-A9B0-57A64D371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4191000"/>
            <a:ext cx="666750" cy="4381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2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3</a:t>
            </a:r>
          </a:p>
        </p:txBody>
      </p:sp>
      <p:sp>
        <p:nvSpPr>
          <p:cNvPr id="530" name="Agree on a real Definition of Done.">
            <a:extLst xmlns:a="http://schemas.openxmlformats.org/drawingml/2006/main">
              <a:ext uri="{FF2B5EF4-FFF2-40B4-BE49-F238E27FC236}">
                <a16:creationId xmlns:a16="http://schemas.microsoft.com/office/drawing/2014/main" id="{B58AE6FA-DD40-4279-93D2-CBEDFB99D6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4133850"/>
            <a:ext cx="10953750" cy="6286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Agree on a real Definition of Done.</a:t>
            </a:r>
          </a:p>
        </p:txBody>
      </p:sp>
      <p:sp>
        <p:nvSpPr>
          <p:cNvPr id="531" name="Circle">
            <a:extLst xmlns:a="http://schemas.openxmlformats.org/drawingml/2006/main">
              <a:ext uri="{FF2B5EF4-FFF2-40B4-BE49-F238E27FC236}">
                <a16:creationId xmlns:a16="http://schemas.microsoft.com/office/drawing/2014/main" id="{959DB509-8198-4F91-8FE1-904852D848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153025"/>
            <a:ext cx="666750" cy="666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68B87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32" name="4">
            <a:extLst xmlns:a="http://schemas.openxmlformats.org/drawingml/2006/main">
              <a:ext uri="{FF2B5EF4-FFF2-40B4-BE49-F238E27FC236}">
                <a16:creationId xmlns:a16="http://schemas.microsoft.com/office/drawing/2014/main" id="{58079665-8CBF-48D1-9297-DA9A5331B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257800"/>
            <a:ext cx="666750" cy="4381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2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4</a:t>
            </a:r>
          </a:p>
        </p:txBody>
      </p:sp>
      <p:sp>
        <p:nvSpPr>
          <p:cNvPr id="533" name="Run short Sprints with every Scrum event.">
            <a:extLst xmlns:a="http://schemas.openxmlformats.org/drawingml/2006/main">
              <a:ext uri="{FF2B5EF4-FFF2-40B4-BE49-F238E27FC236}">
                <a16:creationId xmlns:a16="http://schemas.microsoft.com/office/drawing/2014/main" id="{CC8D55A1-0EC0-48A8-B141-1BF403B444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5200650"/>
            <a:ext cx="10953750" cy="6286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Run short Sprints with every Scrum event.</a:t>
            </a:r>
          </a:p>
        </p:txBody>
      </p:sp>
      <p:sp>
        <p:nvSpPr>
          <p:cNvPr id="534" name="Circle">
            <a:extLst xmlns:a="http://schemas.openxmlformats.org/drawingml/2006/main">
              <a:ext uri="{FF2B5EF4-FFF2-40B4-BE49-F238E27FC236}">
                <a16:creationId xmlns:a16="http://schemas.microsoft.com/office/drawing/2014/main" id="{BDAF89CC-F39E-4F2F-B4A4-C3A3AD2174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6219825"/>
            <a:ext cx="666750" cy="666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68B87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35" name="5">
            <a:extLst xmlns:a="http://schemas.openxmlformats.org/drawingml/2006/main">
              <a:ext uri="{FF2B5EF4-FFF2-40B4-BE49-F238E27FC236}">
                <a16:creationId xmlns:a16="http://schemas.microsoft.com/office/drawing/2014/main" id="{09F6D457-CFF2-4DB7-9D76-0929F2C552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6324600"/>
            <a:ext cx="666750" cy="4381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2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5</a:t>
            </a:r>
          </a:p>
        </p:txBody>
      </p:sp>
      <p:sp>
        <p:nvSpPr>
          <p:cNvPr id="536" name="Inspect outcomes and improve the system.">
            <a:extLst xmlns:a="http://schemas.openxmlformats.org/drawingml/2006/main">
              <a:ext uri="{FF2B5EF4-FFF2-40B4-BE49-F238E27FC236}">
                <a16:creationId xmlns:a16="http://schemas.microsoft.com/office/drawing/2014/main" id="{4B265C46-18AA-4DC7-8ECC-452D56DB7F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6267450"/>
            <a:ext cx="10953750" cy="6286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Inspect outcomes and improve the system.</a:t>
            </a:r>
          </a:p>
        </p:txBody>
      </p:sp>
      <p:pic>
        <p:nvPicPr>
          <p:cNvPr id="558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ad66f01b5dd4945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538" name="32">
            <a:extLst xmlns:a="http://schemas.openxmlformats.org/drawingml/2006/main">
              <a:ext uri="{FF2B5EF4-FFF2-40B4-BE49-F238E27FC236}">
                <a16:creationId xmlns:a16="http://schemas.microsoft.com/office/drawing/2014/main" id="{B9D4E60B-F2D4-4AE7-BFA6-4770C208F1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242613586"/>
      </p:ext>
    </p:extLst>
  </p:cSld>
</p:sld>
</file>

<file path=ppt/slides/slide33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42" name="RECAP">
            <a:extLst xmlns:a="http://schemas.openxmlformats.org/drawingml/2006/main">
              <a:ext uri="{FF2B5EF4-FFF2-40B4-BE49-F238E27FC236}">
                <a16:creationId xmlns:a16="http://schemas.microsoft.com/office/drawing/2014/main" id="{B5F41DA8-A2E6-4236-91A2-E5FD6866CF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RECAP</a:t>
            </a:r>
          </a:p>
        </p:txBody>
      </p:sp>
      <p:sp>
        <p:nvSpPr>
          <p:cNvPr id="543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8A8378A-D34A-4AD2-B22E-D150FBF781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Four things to remember</a:t>
            </a:r>
          </a:p>
        </p:txBody>
      </p:sp>
      <p:sp>
        <p:nvSpPr>
          <p:cNvPr id="544" name="Rectangle">
            <a:extLst xmlns:a="http://schemas.openxmlformats.org/drawingml/2006/main">
              <a:ext uri="{FF2B5EF4-FFF2-40B4-BE49-F238E27FC236}">
                <a16:creationId xmlns:a16="http://schemas.microsoft.com/office/drawing/2014/main" id="{AAF81E9A-0ABB-4D46-BC7E-592A620460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45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36C989CD-588C-435E-A1BC-AE5336490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095500"/>
            <a:ext cx="6477000" cy="1952625"/>
          </a:xfrm>
          <a:prstGeom xmlns:a="http://schemas.openxmlformats.org/drawingml/2006/main" prst="roundRect">
            <a:avLst>
              <a:gd name="adj" fmla="val 780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46" name="Rectangle">
            <a:extLst xmlns:a="http://schemas.openxmlformats.org/drawingml/2006/main">
              <a:ext uri="{FF2B5EF4-FFF2-40B4-BE49-F238E27FC236}">
                <a16:creationId xmlns:a16="http://schemas.microsoft.com/office/drawing/2014/main" id="{8EF42198-6ED2-457F-A1C5-1BB2E88CF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095500"/>
            <a:ext cx="95250" cy="1952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8B87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47" name="1. Use empiricism for complex work">
            <a:extLst xmlns:a="http://schemas.openxmlformats.org/drawingml/2006/main">
              <a:ext uri="{FF2B5EF4-FFF2-40B4-BE49-F238E27FC236}">
                <a16:creationId xmlns:a16="http://schemas.microsoft.com/office/drawing/2014/main" id="{35209494-DBD2-4B34-B5AD-2E854C4CE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381250"/>
            <a:ext cx="58102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1. Use empiricism for complex work</a:t>
            </a:r>
          </a:p>
        </p:txBody>
      </p:sp>
      <p:sp>
        <p:nvSpPr>
          <p:cNvPr id="548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866AF5AA-AB0C-404F-B780-3AD9AFE23A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2095500"/>
            <a:ext cx="6477000" cy="1952625"/>
          </a:xfrm>
          <a:prstGeom xmlns:a="http://schemas.openxmlformats.org/drawingml/2006/main" prst="roundRect">
            <a:avLst>
              <a:gd name="adj" fmla="val 780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49" name="Rectangle">
            <a:extLst xmlns:a="http://schemas.openxmlformats.org/drawingml/2006/main">
              <a:ext uri="{FF2B5EF4-FFF2-40B4-BE49-F238E27FC236}">
                <a16:creationId xmlns:a16="http://schemas.microsoft.com/office/drawing/2014/main" id="{F6AD331E-497C-42A7-99CD-10166BB169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2095500"/>
            <a:ext cx="95250" cy="1952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50" name="2. Create one cohesive Scrum Team">
            <a:extLst xmlns:a="http://schemas.openxmlformats.org/drawingml/2006/main">
              <a:ext uri="{FF2B5EF4-FFF2-40B4-BE49-F238E27FC236}">
                <a16:creationId xmlns:a16="http://schemas.microsoft.com/office/drawing/2014/main" id="{7C7BB8FE-67ED-4FB9-A057-46EC9C43A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2381250"/>
            <a:ext cx="58102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2. Create one cohesive Scrum Team</a:t>
            </a:r>
          </a:p>
        </p:txBody>
      </p:sp>
      <p:sp>
        <p:nvSpPr>
          <p:cNvPr id="551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86FC6859-C412-482A-9B63-8571A05EE8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6477000" cy="1952625"/>
          </a:xfrm>
          <a:prstGeom xmlns:a="http://schemas.openxmlformats.org/drawingml/2006/main" prst="roundRect">
            <a:avLst>
              <a:gd name="adj" fmla="val 780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52" name="Rectangle">
            <a:extLst xmlns:a="http://schemas.openxmlformats.org/drawingml/2006/main">
              <a:ext uri="{FF2B5EF4-FFF2-40B4-BE49-F238E27FC236}">
                <a16:creationId xmlns:a16="http://schemas.microsoft.com/office/drawing/2014/main" id="{FD27A512-7E0A-42E4-94A3-A7F0B54891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95250" cy="1952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C786A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53" name="3. Connect goals, events, and artifacts">
            <a:extLst xmlns:a="http://schemas.openxmlformats.org/drawingml/2006/main">
              <a:ext uri="{FF2B5EF4-FFF2-40B4-BE49-F238E27FC236}">
                <a16:creationId xmlns:a16="http://schemas.microsoft.com/office/drawing/2014/main" id="{B839C77C-47F7-4A60-B084-C7ED38749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857750"/>
            <a:ext cx="58102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4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3. Connect goals, events, and artifacts</a:t>
            </a:r>
          </a:p>
        </p:txBody>
      </p:sp>
      <p:sp>
        <p:nvSpPr>
          <p:cNvPr id="554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1A12063D-CA97-4F9F-8903-572E4632ED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4572000"/>
            <a:ext cx="6477000" cy="1952625"/>
          </a:xfrm>
          <a:prstGeom xmlns:a="http://schemas.openxmlformats.org/drawingml/2006/main" prst="roundRect">
            <a:avLst>
              <a:gd name="adj" fmla="val 780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55" name="Rectangle">
            <a:extLst xmlns:a="http://schemas.openxmlformats.org/drawingml/2006/main">
              <a:ext uri="{FF2B5EF4-FFF2-40B4-BE49-F238E27FC236}">
                <a16:creationId xmlns:a16="http://schemas.microsoft.com/office/drawing/2014/main" id="{12CEC776-C733-4C99-989C-CB3BAA68F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4572000"/>
            <a:ext cx="95250" cy="1952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C453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56" name="4. Inspect and adapt—often">
            <a:extLst xmlns:a="http://schemas.openxmlformats.org/drawingml/2006/main">
              <a:ext uri="{FF2B5EF4-FFF2-40B4-BE49-F238E27FC236}">
                <a16:creationId xmlns:a16="http://schemas.microsoft.com/office/drawing/2014/main" id="{C0DA9E49-5DDA-43CB-9CD0-AD8D2E104D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4857750"/>
            <a:ext cx="58102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4. Inspect and adapt—often</a:t>
            </a:r>
          </a:p>
        </p:txBody>
      </p:sp>
      <p:pic>
        <p:nvPicPr>
          <p:cNvPr id="575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524d01a6e5a4b47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558" name="33">
            <a:extLst xmlns:a="http://schemas.openxmlformats.org/drawingml/2006/main">
              <a:ext uri="{FF2B5EF4-FFF2-40B4-BE49-F238E27FC236}">
                <a16:creationId xmlns:a16="http://schemas.microsoft.com/office/drawing/2014/main" id="{165EB418-B4DF-42E6-9E3C-063C75C69F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517502039"/>
      </p:ext>
    </p:extLst>
  </p:cSld>
</p:sld>
</file>

<file path=ppt/slides/slide34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6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40EC7FC-EB6F-4C87-8386-B1DAF3413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Scrum works when it makes reality hard to ignore</a:t>
            </a:r>
          </a:p>
        </p:txBody>
      </p:sp>
      <p:sp>
        <p:nvSpPr>
          <p:cNvPr id="563" name="Rectangle">
            <a:extLst xmlns:a="http://schemas.openxmlformats.org/drawingml/2006/main">
              <a:ext uri="{FF2B5EF4-FFF2-40B4-BE49-F238E27FC236}">
                <a16:creationId xmlns:a16="http://schemas.microsoft.com/office/drawing/2014/main" id="{78E531B0-6AB1-4BB7-9556-E0131C6F6A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716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64" name="Make important information transparent.…">
            <a:extLst xmlns:a="http://schemas.openxmlformats.org/drawingml/2006/main">
              <a:ext uri="{FF2B5EF4-FFF2-40B4-BE49-F238E27FC236}">
                <a16:creationId xmlns:a16="http://schemas.microsoft.com/office/drawing/2014/main" id="{7B2EFE46-06CF-4EDF-9050-D91D00061D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43125"/>
            <a:ext cx="6572250" cy="2852389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Make important information transparent.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Inspect the product and the way you work.</a:t>
            </a:r>
          </a:p>
          <a:p xmlns:a="http://schemas.openxmlformats.org/drawingml/2006/main">
            <a:pPr marL="254000" indent="-254000">
              <a:lnSpc>
                <a:spcPct val="120000"/>
              </a:lnSpc>
              <a:spcBef>
                <a:spcPts val="12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Adapt promptly—and keep learning.</a:t>
            </a:r>
          </a:p>
        </p:txBody>
      </p:sp>
      <p:sp>
        <p:nvSpPr>
          <p:cNvPr id="565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C85F6A4D-F3AE-4966-93C9-06A9B3193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6667500"/>
            <a:ext cx="6572250" cy="762000"/>
          </a:xfrm>
          <a:prstGeom xmlns:a="http://schemas.openxmlformats.org/drawingml/2006/main" prst="roundRect">
            <a:avLst>
              <a:gd name="adj" fmla="val 15000"/>
            </a:avLst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66" name="Scrum reveals problems. The team still has to solve them.">
            <a:extLst xmlns:a="http://schemas.openxmlformats.org/drawingml/2006/main">
              <a:ext uri="{FF2B5EF4-FFF2-40B4-BE49-F238E27FC236}">
                <a16:creationId xmlns:a16="http://schemas.microsoft.com/office/drawing/2014/main" id="{A6621358-91E5-4706-91A2-469274C507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6819900"/>
            <a:ext cx="6096000" cy="495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16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Scrum reveals problems. The team still has to solve them.</a:t>
            </a:r>
          </a:p>
        </p:txBody>
      </p:sp>
      <p:pic>
        <p:nvPicPr>
          <p:cNvPr id="577" name="image48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6198aa43ca64bee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58125" y="2731873"/>
            <a:ext cx="6762750" cy="3537378"/>
          </a:xfrm>
          <a:ln xmlns:a="http://schemas.openxmlformats.org/drawingml/2006/main" w="12700">
            <a:miter/>
          </a:ln>
        </p:spPr>
      </p:pic>
      <p:pic>
        <p:nvPicPr>
          <p:cNvPr id="578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6a0401c0df74987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569" name="34">
            <a:extLst xmlns:a="http://schemas.openxmlformats.org/drawingml/2006/main">
              <a:ext uri="{FF2B5EF4-FFF2-40B4-BE49-F238E27FC236}">
                <a16:creationId xmlns:a16="http://schemas.microsoft.com/office/drawing/2014/main" id="{944FEC3B-966D-46C6-B902-862F2682F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34</a:t>
            </a:r>
          </a:p>
        </p:txBody>
      </p:sp>
    </p:spTree>
    <p:extLst>
      <p:ext uri="{BB962C8B-B14F-4D97-AF65-F5344CB8AC3E}">
        <p14:creationId xmlns:p14="http://schemas.microsoft.com/office/powerpoint/2010/main" val="1318988475"/>
      </p:ext>
    </p:extLst>
  </p:cSld>
</p:sld>
</file>

<file path=ppt/slides/slide35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73" name="RESOURCES">
            <a:extLst xmlns:a="http://schemas.openxmlformats.org/drawingml/2006/main">
              <a:ext uri="{FF2B5EF4-FFF2-40B4-BE49-F238E27FC236}">
                <a16:creationId xmlns:a16="http://schemas.microsoft.com/office/drawing/2014/main" id="{70C6F9D4-1658-4343-8AA2-D9BAE9BCEB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RESOURCES</a:t>
            </a:r>
          </a:p>
        </p:txBody>
      </p:sp>
      <p:sp>
        <p:nvSpPr>
          <p:cNvPr id="57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D0FD162-08F8-465B-BBEE-EFBC0B28D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Continue learning</a:t>
            </a:r>
          </a:p>
        </p:txBody>
      </p:sp>
      <p:sp>
        <p:nvSpPr>
          <p:cNvPr id="575" name="Rectangle">
            <a:extLst xmlns:a="http://schemas.openxmlformats.org/drawingml/2006/main">
              <a:ext uri="{FF2B5EF4-FFF2-40B4-BE49-F238E27FC236}">
                <a16:creationId xmlns:a16="http://schemas.microsoft.com/office/drawing/2014/main" id="{B24C3B96-82DF-42E8-ADAB-22125C81ED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76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262182FD-D201-47E3-94EE-D89EFCC1C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2286000"/>
            <a:ext cx="6191250" cy="3429000"/>
          </a:xfrm>
          <a:prstGeom xmlns:a="http://schemas.openxmlformats.org/drawingml/2006/main" prst="roundRect">
            <a:avLst>
              <a:gd name="adj" fmla="val 444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77" name="Rectangle">
            <a:extLst xmlns:a="http://schemas.openxmlformats.org/drawingml/2006/main">
              <a:ext uri="{FF2B5EF4-FFF2-40B4-BE49-F238E27FC236}">
                <a16:creationId xmlns:a16="http://schemas.microsoft.com/office/drawing/2014/main" id="{4BE35865-51A1-4A0A-8862-83B9E0E79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2286000"/>
            <a:ext cx="95250" cy="3429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78" name="The Scrum Guide">
            <a:extLst xmlns:a="http://schemas.openxmlformats.org/drawingml/2006/main">
              <a:ext uri="{FF2B5EF4-FFF2-40B4-BE49-F238E27FC236}">
                <a16:creationId xmlns:a16="http://schemas.microsoft.com/office/drawing/2014/main" id="{8699CB21-D1AB-4E20-9814-1067667974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" y="2571750"/>
            <a:ext cx="552450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The Scrum Guide</a:t>
            </a:r>
          </a:p>
        </p:txBody>
      </p:sp>
      <p:sp>
        <p:nvSpPr>
          <p:cNvPr id="579" name="scrumguides.org…">
            <a:extLst xmlns:a="http://schemas.openxmlformats.org/drawingml/2006/main">
              <a:ext uri="{FF2B5EF4-FFF2-40B4-BE49-F238E27FC236}">
                <a16:creationId xmlns:a16="http://schemas.microsoft.com/office/drawing/2014/main" id="{F1548447-DFD5-4967-822E-47C6AA322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" y="3352800"/>
            <a:ext cx="5524500" cy="2114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>
              <a:lnSpc>
                <a:spcPct val="110000"/>
              </a:lnSpc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scrumguides.org</a:t>
            </a:r>
          </a:p>
          <a:p xmlns:a="http://schemas.openxmlformats.org/drawingml/2006/main">
            <a:pPr>
              <a:lnSpc>
                <a:spcPct val="110000"/>
              </a:lnSpc>
              <a:buNone/>
            </a:pPr>
            <a:endParaRPr sz="2400">
              <a:solidFill>
                <a:srgbClr val="243447"/>
              </a:solidFill>
              <a:latin typeface="Roboto Regular Regular"/>
              <a:ea typeface="Roboto Regular Regular"/>
              <a:cs typeface="Roboto Regular Regular"/>
            </a:endParaRPr>
          </a:p>
          <a:p xmlns:a="http://schemas.openxmlformats.org/drawingml/2006/main">
            <a:pPr>
              <a:lnSpc>
                <a:spcPct val="110000"/>
              </a:lnSpc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The concise definition of Scrum, its accountabilities, events, artifacts, and commitments.</a:t>
            </a:r>
          </a:p>
        </p:txBody>
      </p:sp>
      <p:sp>
        <p:nvSpPr>
          <p:cNvPr id="580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94F6DDDB-2C78-474F-B94E-5EDA592FC0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286000"/>
            <a:ext cx="6191250" cy="3429000"/>
          </a:xfrm>
          <a:prstGeom xmlns:a="http://schemas.openxmlformats.org/drawingml/2006/main" prst="roundRect">
            <a:avLst>
              <a:gd name="adj" fmla="val 444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81" name="Rectangle">
            <a:extLst xmlns:a="http://schemas.openxmlformats.org/drawingml/2006/main">
              <a:ext uri="{FF2B5EF4-FFF2-40B4-BE49-F238E27FC236}">
                <a16:creationId xmlns:a16="http://schemas.microsoft.com/office/drawing/2014/main" id="{4A83C3D0-9E1F-4347-885E-69857FF9F8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286000"/>
            <a:ext cx="95250" cy="3429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8B87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82" name="Scrum Foundations">
            <a:extLst xmlns:a="http://schemas.openxmlformats.org/drawingml/2006/main">
              <a:ext uri="{FF2B5EF4-FFF2-40B4-BE49-F238E27FC236}">
                <a16:creationId xmlns:a16="http://schemas.microsoft.com/office/drawing/2014/main" id="{6337D44F-4E91-4FF7-895F-83ECE4173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2571750"/>
            <a:ext cx="552450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Scrum Foundations</a:t>
            </a:r>
          </a:p>
        </p:txBody>
      </p:sp>
      <p:sp>
        <p:nvSpPr>
          <p:cNvPr id="583" name="mountaingoatsoftware.com…">
            <a:extLst xmlns:a="http://schemas.openxmlformats.org/drawingml/2006/main">
              <a:ext uri="{FF2B5EF4-FFF2-40B4-BE49-F238E27FC236}">
                <a16:creationId xmlns:a16="http://schemas.microsoft.com/office/drawing/2014/main" id="{D1D143B3-8C90-466D-B7DC-0F959A67FD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3352800"/>
            <a:ext cx="5524500" cy="2114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>
              <a:lnSpc>
                <a:spcPct val="110000"/>
              </a:lnSpc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mountaingoatsoftware.com</a:t>
            </a:r>
          </a:p>
          <a:p xmlns:a="http://schemas.openxmlformats.org/drawingml/2006/main">
            <a:pPr>
              <a:lnSpc>
                <a:spcPct val="110000"/>
              </a:lnSpc>
              <a:buNone/>
            </a:pPr>
            <a:endParaRPr sz="2400">
              <a:solidFill>
                <a:srgbClr val="243447"/>
              </a:solidFill>
              <a:latin typeface="Roboto Regular Regular"/>
              <a:ea typeface="Roboto Regular Regular"/>
              <a:cs typeface="Roboto Regular Regular"/>
            </a:endParaRPr>
          </a:p>
          <a:p xmlns:a="http://schemas.openxmlformats.org/drawingml/2006/main">
            <a:pPr>
              <a:lnSpc>
                <a:spcPct val="110000"/>
              </a:lnSpc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Video-based foundations from Mountain Goat Software, with practical context and examples.</a:t>
            </a:r>
          </a:p>
        </p:txBody>
      </p:sp>
      <p:sp>
        <p:nvSpPr>
          <p:cNvPr id="584" name="Use the guide as the baseline—and experience as the feedback loop.">
            <a:extLst xmlns:a="http://schemas.openxmlformats.org/drawingml/2006/main">
              <a:ext uri="{FF2B5EF4-FFF2-40B4-BE49-F238E27FC236}">
                <a16:creationId xmlns:a16="http://schemas.microsoft.com/office/drawing/2014/main" id="{599D810B-DBF5-4237-8C03-18F6DCD79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6429375"/>
            <a:ext cx="11239500" cy="7239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Use the guide as the baseline—and experience as the feedback loop.</a:t>
            </a:r>
          </a:p>
        </p:txBody>
      </p:sp>
      <p:pic>
        <p:nvPicPr>
          <p:cNvPr id="600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17aa869043442a2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586" name="35">
            <a:extLst xmlns:a="http://schemas.openxmlformats.org/drawingml/2006/main">
              <a:ext uri="{FF2B5EF4-FFF2-40B4-BE49-F238E27FC236}">
                <a16:creationId xmlns:a16="http://schemas.microsoft.com/office/drawing/2014/main" id="{46D9566F-411F-4F93-B8D6-4EA88BAA9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835507833"/>
      </p:ext>
    </p:extLst>
  </p:cSld>
</p:sld>
</file>

<file path=ppt/slides/slide36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90" name="Share and adapt this presentation">
            <a:extLst xmlns:a="http://schemas.openxmlformats.org/drawingml/2006/main">
              <a:ext uri="{FF2B5EF4-FFF2-40B4-BE49-F238E27FC236}">
                <a16:creationId xmlns:a16="http://schemas.microsoft.com/office/drawing/2014/main" id="{0BE7DC43-76D9-48CB-AD14-4EB593B18F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143000"/>
            <a:ext cx="13144500" cy="952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Share and adapt this presentation</a:t>
            </a:r>
          </a:p>
        </p:txBody>
      </p:sp>
      <p:sp>
        <p:nvSpPr>
          <p:cNvPr id="591" name="Creative Commons Attribution 4.0 International">
            <a:extLst xmlns:a="http://schemas.openxmlformats.org/drawingml/2006/main">
              <a:ext uri="{FF2B5EF4-FFF2-40B4-BE49-F238E27FC236}">
                <a16:creationId xmlns:a16="http://schemas.microsoft.com/office/drawing/2014/main" id="{11CCA41D-DA1D-4D0D-9242-04B70C97E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762250"/>
            <a:ext cx="11049000" cy="666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5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Creative Commons Attribution 4.0 International</a:t>
            </a:r>
          </a:p>
        </p:txBody>
      </p:sp>
      <p:sp>
        <p:nvSpPr>
          <p:cNvPr id="592" name="You may share and adapt this deck with attribution to Mountain Goat Software.">
            <a:extLst xmlns:a="http://schemas.openxmlformats.org/drawingml/2006/main">
              <a:ext uri="{FF2B5EF4-FFF2-40B4-BE49-F238E27FC236}">
                <a16:creationId xmlns:a16="http://schemas.microsoft.com/office/drawing/2014/main" id="{42EC7C39-1570-4019-B606-597C7FBB8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3857625"/>
            <a:ext cx="10477500" cy="904875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lnSpc>
                <a:spcPct val="110000"/>
              </a:lnSpc>
              <a:buNone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You may share and adapt this deck with attribution to Mountain Goat Software.</a:t>
            </a:r>
          </a:p>
        </p:txBody>
      </p:sp>
      <p:sp>
        <p:nvSpPr>
          <p:cNvPr id="593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52EA3B97-4F9D-42F5-BF72-617B920EA8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5429250"/>
            <a:ext cx="8001000" cy="904875"/>
          </a:xfrm>
          <a:prstGeom xmlns:a="http://schemas.openxmlformats.org/drawingml/2006/main" prst="roundRect">
            <a:avLst>
              <a:gd name="adj" fmla="val 12632"/>
            </a:avLst>
          </a:prstGeom>
          <a:solidFill xmlns:a="http://schemas.openxmlformats.org/drawingml/2006/main">
            <a:srgbClr val="DDF1FD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594" name="mountaingoatsoftware.com">
            <a:extLst xmlns:a="http://schemas.openxmlformats.org/drawingml/2006/main">
              <a:ext uri="{FF2B5EF4-FFF2-40B4-BE49-F238E27FC236}">
                <a16:creationId xmlns:a16="http://schemas.microsoft.com/office/drawing/2014/main" id="{590AADFE-830D-404B-BC25-6B1608006B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5619750"/>
            <a:ext cx="7429500" cy="523875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3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mountaingoatsoftware.com</a:t>
            </a:r>
          </a:p>
        </p:txBody>
      </p:sp>
      <p:pic>
        <p:nvPicPr>
          <p:cNvPr id="603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fda44739df14462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596" name="36">
            <a:extLst xmlns:a="http://schemas.openxmlformats.org/drawingml/2006/main">
              <a:ext uri="{FF2B5EF4-FFF2-40B4-BE49-F238E27FC236}">
                <a16:creationId xmlns:a16="http://schemas.microsoft.com/office/drawing/2014/main" id="{E8A2E9A5-C88F-4F32-B24D-6385B6DF2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644594186"/>
      </p:ext>
    </p:extLst>
  </p:cSld>
</p:sld>
</file>

<file path=ppt/slides/slide4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5" name="CONTEXT MATTERS">
            <a:extLst xmlns:a="http://schemas.openxmlformats.org/drawingml/2006/main">
              <a:ext uri="{FF2B5EF4-FFF2-40B4-BE49-F238E27FC236}">
                <a16:creationId xmlns:a16="http://schemas.microsoft.com/office/drawing/2014/main" id="{30727984-E304-46EE-B8A9-00B9AEC4A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CONTEXT MATTERS</a:t>
            </a:r>
          </a:p>
        </p:txBody>
      </p:sp>
      <p:sp>
        <p:nvSpPr>
          <p:cNvPr id="66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DA82B9E-BAF6-4BFE-949F-C4D110A63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36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Predictable work and complex work need different controls</a:t>
            </a:r>
          </a:p>
        </p:txBody>
      </p:sp>
      <p:sp>
        <p:nvSpPr>
          <p:cNvPr id="67" name="Rectangle">
            <a:extLst xmlns:a="http://schemas.openxmlformats.org/drawingml/2006/main">
              <a:ext uri="{FF2B5EF4-FFF2-40B4-BE49-F238E27FC236}">
                <a16:creationId xmlns:a16="http://schemas.microsoft.com/office/drawing/2014/main" id="{F19A0E9A-908A-4CC8-9187-968704FC9F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68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69DE7635-0A99-453B-959A-CA5C2FDB67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90750"/>
            <a:ext cx="6667500" cy="4762500"/>
          </a:xfrm>
          <a:prstGeom xmlns:a="http://schemas.openxmlformats.org/drawingml/2006/main" prst="roundRect">
            <a:avLst>
              <a:gd name="adj" fmla="val 32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69" name="Rectangle">
            <a:extLst xmlns:a="http://schemas.openxmlformats.org/drawingml/2006/main">
              <a:ext uri="{FF2B5EF4-FFF2-40B4-BE49-F238E27FC236}">
                <a16:creationId xmlns:a16="http://schemas.microsoft.com/office/drawing/2014/main" id="{E93401F3-7A9A-4A72-B7D9-90D387764D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90750"/>
            <a:ext cx="95250" cy="4762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8B87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70" name="Predictable">
            <a:extLst xmlns:a="http://schemas.openxmlformats.org/drawingml/2006/main">
              <a:ext uri="{FF2B5EF4-FFF2-40B4-BE49-F238E27FC236}">
                <a16:creationId xmlns:a16="http://schemas.microsoft.com/office/drawing/2014/main" id="{252A6D23-13A0-402F-BA83-FAF76A5DFA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2476500"/>
            <a:ext cx="60007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Predictable</a:t>
            </a:r>
          </a:p>
        </p:txBody>
      </p:sp>
      <p:sp>
        <p:nvSpPr>
          <p:cNvPr id="71" name="Known cause and effect…">
            <a:extLst xmlns:a="http://schemas.openxmlformats.org/drawingml/2006/main">
              <a:ext uri="{FF2B5EF4-FFF2-40B4-BE49-F238E27FC236}">
                <a16:creationId xmlns:a16="http://schemas.microsoft.com/office/drawing/2014/main" id="{E1AAEEED-F674-480E-A2FB-48667DA8EC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" y="3257550"/>
            <a:ext cx="6000750" cy="34480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Known cause and effect</a:t>
            </a:r>
          </a:p>
          <a:p xmlns:a="http://schemas.openxmlformats.org/drawingml/2006/main">
            <a:pPr>
              <a:buNone/>
            </a:pPr>
            <a:endParaRPr sz="2400">
              <a:solidFill>
                <a:srgbClr val="243447"/>
              </a:solidFill>
              <a:latin typeface="Roboto Regular Regular"/>
              <a:ea typeface="Roboto Regular Regular"/>
              <a:cs typeface="Roboto Regular Regular"/>
            </a:endParaRPr>
          </a:p>
          <a:p xmlns:a="http://schemas.openxmlformats.org/drawingml/2006/main">
            <a:pPr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A detailed plan can hold</a:t>
            </a:r>
          </a:p>
          <a:p xmlns:a="http://schemas.openxmlformats.org/drawingml/2006/main">
            <a:pPr>
              <a:buNone/>
            </a:pPr>
            <a:endParaRPr sz="2400">
              <a:solidFill>
                <a:srgbClr val="243447"/>
              </a:solidFill>
              <a:latin typeface="Roboto Regular Regular"/>
              <a:ea typeface="Roboto Regular Regular"/>
              <a:cs typeface="Roboto Regular Regular"/>
            </a:endParaRPr>
          </a:p>
          <a:p xmlns:a="http://schemas.openxmlformats.org/drawingml/2006/main">
            <a:pPr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Optimize execution</a:t>
            </a:r>
          </a:p>
        </p:txBody>
      </p:sp>
      <p:sp>
        <p:nvSpPr>
          <p:cNvPr id="72" name="Rounded Rectangle">
            <a:extLst xmlns:a="http://schemas.openxmlformats.org/drawingml/2006/main">
              <a:ext uri="{FF2B5EF4-FFF2-40B4-BE49-F238E27FC236}">
                <a16:creationId xmlns:a16="http://schemas.microsoft.com/office/drawing/2014/main" id="{E4001BFF-48D8-4726-BCD0-BF2612087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2190750"/>
            <a:ext cx="6667500" cy="4762500"/>
          </a:xfrm>
          <a:prstGeom xmlns:a="http://schemas.openxmlformats.org/drawingml/2006/main" prst="roundRect">
            <a:avLst>
              <a:gd name="adj" fmla="val 32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73" name="Rectangle">
            <a:extLst xmlns:a="http://schemas.openxmlformats.org/drawingml/2006/main">
              <a:ext uri="{FF2B5EF4-FFF2-40B4-BE49-F238E27FC236}">
                <a16:creationId xmlns:a16="http://schemas.microsoft.com/office/drawing/2014/main" id="{061C9B42-B5BE-4A40-882B-1D74F51EA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2190750"/>
            <a:ext cx="95250" cy="4762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C786A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74" name="Complex">
            <a:extLst xmlns:a="http://schemas.openxmlformats.org/drawingml/2006/main">
              <a:ext uri="{FF2B5EF4-FFF2-40B4-BE49-F238E27FC236}">
                <a16:creationId xmlns:a16="http://schemas.microsoft.com/office/drawing/2014/main" id="{470536C0-D2BF-4DB4-8982-E104C7433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2476500"/>
            <a:ext cx="60007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Complex</a:t>
            </a:r>
          </a:p>
        </p:txBody>
      </p:sp>
      <p:sp>
        <p:nvSpPr>
          <p:cNvPr id="75" name="More is discovered as we work…">
            <a:extLst xmlns:a="http://schemas.openxmlformats.org/drawingml/2006/main">
              <a:ext uri="{FF2B5EF4-FFF2-40B4-BE49-F238E27FC236}">
                <a16:creationId xmlns:a16="http://schemas.microsoft.com/office/drawing/2014/main" id="{F8CB0AD6-3F75-4B3D-B831-2E38DC9D1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3257550"/>
            <a:ext cx="6000750" cy="34480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More is discovered as we work</a:t>
            </a:r>
          </a:p>
          <a:p xmlns:a="http://schemas.openxmlformats.org/drawingml/2006/main">
            <a:pPr>
              <a:buNone/>
            </a:pPr>
            <a:endParaRPr sz="2400">
              <a:solidFill>
                <a:srgbClr val="243447"/>
              </a:solidFill>
              <a:latin typeface="Roboto Regular Regular"/>
              <a:ea typeface="Roboto Regular Regular"/>
              <a:cs typeface="Roboto Regular Regular"/>
            </a:endParaRPr>
          </a:p>
          <a:p xmlns:a="http://schemas.openxmlformats.org/drawingml/2006/main">
            <a:pPr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Plans must adapt</a:t>
            </a:r>
          </a:p>
          <a:p xmlns:a="http://schemas.openxmlformats.org/drawingml/2006/main">
            <a:pPr>
              <a:buNone/>
            </a:pPr>
            <a:endParaRPr sz="2400">
              <a:solidFill>
                <a:srgbClr val="243447"/>
              </a:solidFill>
              <a:latin typeface="Roboto Regular Regular"/>
              <a:ea typeface="Roboto Regular Regular"/>
              <a:cs typeface="Roboto Regular Regular"/>
            </a:endParaRPr>
          </a:p>
          <a:p xmlns:a="http://schemas.openxmlformats.org/drawingml/2006/main">
            <a:pPr>
              <a:buNone/>
              <a:defRPr sz="24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Optimize learning</a:t>
            </a:r>
          </a:p>
        </p:txBody>
      </p:sp>
      <p:pic>
        <p:nvPicPr>
          <p:cNvPr id="90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ead77fe62d34235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77" name="04">
            <a:extLst xmlns:a="http://schemas.openxmlformats.org/drawingml/2006/main">
              <a:ext uri="{FF2B5EF4-FFF2-40B4-BE49-F238E27FC236}">
                <a16:creationId xmlns:a16="http://schemas.microsoft.com/office/drawing/2014/main" id="{B3832D8E-8EAA-4002-82ED-36C965D00A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803580686"/>
      </p:ext>
    </p:extLst>
  </p:cSld>
</p:sld>
</file>

<file path=ppt/slides/slide5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1" name="A SMALL SET OF COMMITMENTS">
            <a:extLst xmlns:a="http://schemas.openxmlformats.org/drawingml/2006/main">
              <a:ext uri="{FF2B5EF4-FFF2-40B4-BE49-F238E27FC236}">
                <a16:creationId xmlns:a16="http://schemas.microsoft.com/office/drawing/2014/main" id="{0D789AD6-C8AE-4F87-9612-3F487DA674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A SMALL SET OF COMMITMENTS</a:t>
            </a:r>
          </a:p>
        </p:txBody>
      </p:sp>
      <p:sp>
        <p:nvSpPr>
          <p:cNvPr id="8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17588EE-772E-4732-94D6-C2FB49F9CC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Scrum is founded on empiricism</a:t>
            </a:r>
          </a:p>
        </p:txBody>
      </p:sp>
      <p:sp>
        <p:nvSpPr>
          <p:cNvPr id="83" name="Rectangle">
            <a:extLst xmlns:a="http://schemas.openxmlformats.org/drawingml/2006/main">
              <a:ext uri="{FF2B5EF4-FFF2-40B4-BE49-F238E27FC236}">
                <a16:creationId xmlns:a16="http://schemas.microsoft.com/office/drawing/2014/main" id="{A6C0E177-3A42-49A8-A654-51DDB0A0F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84" name="Circle">
            <a:extLst xmlns:a="http://schemas.openxmlformats.org/drawingml/2006/main">
              <a:ext uri="{FF2B5EF4-FFF2-40B4-BE49-F238E27FC236}">
                <a16:creationId xmlns:a16="http://schemas.microsoft.com/office/drawing/2014/main" id="{FCA9E863-B7E8-4A7D-BE5D-13E2AEDA8B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81250"/>
            <a:ext cx="3714750" cy="3714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85" name="Circle">
            <a:extLst xmlns:a="http://schemas.openxmlformats.org/drawingml/2006/main">
              <a:ext uri="{FF2B5EF4-FFF2-40B4-BE49-F238E27FC236}">
                <a16:creationId xmlns:a16="http://schemas.microsoft.com/office/drawing/2014/main" id="{AC35D348-2867-4FE5-B08F-6BE9B587D7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19325" y="2667000"/>
            <a:ext cx="1276350" cy="1276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68B87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86" name="1">
            <a:extLst xmlns:a="http://schemas.openxmlformats.org/drawingml/2006/main">
              <a:ext uri="{FF2B5EF4-FFF2-40B4-BE49-F238E27FC236}">
                <a16:creationId xmlns:a16="http://schemas.microsoft.com/office/drawing/2014/main" id="{7329BDCE-8D07-4625-ACD7-E166D9DE91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19325" y="2952750"/>
            <a:ext cx="1276350" cy="571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0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1</a:t>
            </a:r>
          </a:p>
        </p:txBody>
      </p:sp>
      <p:sp>
        <p:nvSpPr>
          <p:cNvPr id="87" name="Transparency">
            <a:extLst xmlns:a="http://schemas.openxmlformats.org/drawingml/2006/main">
              <a:ext uri="{FF2B5EF4-FFF2-40B4-BE49-F238E27FC236}">
                <a16:creationId xmlns:a16="http://schemas.microsoft.com/office/drawing/2014/main" id="{A6AA1017-7E27-4FD2-8838-8E65E1E31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0175" y="4238625"/>
            <a:ext cx="29146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Transparency</a:t>
            </a:r>
          </a:p>
        </p:txBody>
      </p:sp>
      <p:sp>
        <p:nvSpPr>
          <p:cNvPr id="88" name="Make the work and its state visible.">
            <a:extLst xmlns:a="http://schemas.openxmlformats.org/drawingml/2006/main">
              <a:ext uri="{FF2B5EF4-FFF2-40B4-BE49-F238E27FC236}">
                <a16:creationId xmlns:a16="http://schemas.microsoft.com/office/drawing/2014/main" id="{66A94F2A-E23B-44B5-9558-5C7A017035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0175" y="5000625"/>
            <a:ext cx="2914650" cy="10287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Make the work and its state visible.</a:t>
            </a:r>
          </a:p>
        </p:txBody>
      </p:sp>
      <p:sp>
        <p:nvSpPr>
          <p:cNvPr id="89" name="Circle">
            <a:extLst xmlns:a="http://schemas.openxmlformats.org/drawingml/2006/main">
              <a:ext uri="{FF2B5EF4-FFF2-40B4-BE49-F238E27FC236}">
                <a16:creationId xmlns:a16="http://schemas.microsoft.com/office/drawing/2014/main" id="{A7303B91-CBEF-4896-8DC9-980C837388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62625" y="2381250"/>
            <a:ext cx="3714750" cy="3714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90" name="Circle">
            <a:extLst xmlns:a="http://schemas.openxmlformats.org/drawingml/2006/main">
              <a:ext uri="{FF2B5EF4-FFF2-40B4-BE49-F238E27FC236}">
                <a16:creationId xmlns:a16="http://schemas.microsoft.com/office/drawing/2014/main" id="{948EEABE-8F9D-4A30-846D-3B27B1D35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81825" y="2667000"/>
            <a:ext cx="1276350" cy="1276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91" name="2">
            <a:extLst xmlns:a="http://schemas.openxmlformats.org/drawingml/2006/main">
              <a:ext uri="{FF2B5EF4-FFF2-40B4-BE49-F238E27FC236}">
                <a16:creationId xmlns:a16="http://schemas.microsoft.com/office/drawing/2014/main" id="{86CC3112-E820-4202-9F3B-2A30EDDEAA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81825" y="2952750"/>
            <a:ext cx="1276350" cy="571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0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2</a:t>
            </a:r>
          </a:p>
        </p:txBody>
      </p:sp>
      <p:sp>
        <p:nvSpPr>
          <p:cNvPr id="92" name="Inspection">
            <a:extLst xmlns:a="http://schemas.openxmlformats.org/drawingml/2006/main">
              <a:ext uri="{FF2B5EF4-FFF2-40B4-BE49-F238E27FC236}">
                <a16:creationId xmlns:a16="http://schemas.microsoft.com/office/drawing/2014/main" id="{FFD440F4-A278-4C96-81DD-6F12484F7B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4238625"/>
            <a:ext cx="29146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Inspection</a:t>
            </a:r>
          </a:p>
        </p:txBody>
      </p:sp>
      <p:sp>
        <p:nvSpPr>
          <p:cNvPr id="93" name="Check progress and outcomes frequently.">
            <a:extLst xmlns:a="http://schemas.openxmlformats.org/drawingml/2006/main">
              <a:ext uri="{FF2B5EF4-FFF2-40B4-BE49-F238E27FC236}">
                <a16:creationId xmlns:a16="http://schemas.microsoft.com/office/drawing/2014/main" id="{2B927941-4F29-4ABE-935E-72575011E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5000625"/>
            <a:ext cx="2914650" cy="10287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Check progress and outcomes frequently.</a:t>
            </a:r>
          </a:p>
        </p:txBody>
      </p:sp>
      <p:sp>
        <p:nvSpPr>
          <p:cNvPr id="94" name="Circle">
            <a:extLst xmlns:a="http://schemas.openxmlformats.org/drawingml/2006/main">
              <a:ext uri="{FF2B5EF4-FFF2-40B4-BE49-F238E27FC236}">
                <a16:creationId xmlns:a16="http://schemas.microsoft.com/office/drawing/2014/main" id="{5F15FA5C-9DAD-4395-99AE-1CCA08E8D3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25125" y="2381250"/>
            <a:ext cx="3714750" cy="3714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95" name="Circle">
            <a:extLst xmlns:a="http://schemas.openxmlformats.org/drawingml/2006/main">
              <a:ext uri="{FF2B5EF4-FFF2-40B4-BE49-F238E27FC236}">
                <a16:creationId xmlns:a16="http://schemas.microsoft.com/office/drawing/2014/main" id="{8068E796-4235-4F75-8A9A-DB4555FBA7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744325" y="2667000"/>
            <a:ext cx="1276350" cy="1276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C786A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96" name="3">
            <a:extLst xmlns:a="http://schemas.openxmlformats.org/drawingml/2006/main">
              <a:ext uri="{FF2B5EF4-FFF2-40B4-BE49-F238E27FC236}">
                <a16:creationId xmlns:a16="http://schemas.microsoft.com/office/drawing/2014/main" id="{B6CA55B3-C996-4FFB-B66C-CFE3B790B2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744325" y="2952750"/>
            <a:ext cx="1276350" cy="571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0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3</a:t>
            </a:r>
          </a:p>
        </p:txBody>
      </p:sp>
      <p:sp>
        <p:nvSpPr>
          <p:cNvPr id="97" name="Adaptation">
            <a:extLst xmlns:a="http://schemas.openxmlformats.org/drawingml/2006/main">
              <a:ext uri="{FF2B5EF4-FFF2-40B4-BE49-F238E27FC236}">
                <a16:creationId xmlns:a16="http://schemas.microsoft.com/office/drawing/2014/main" id="{854256A9-30B0-4889-AE42-8F9FCC9E5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925175" y="4238625"/>
            <a:ext cx="2914650" cy="6096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5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Adaptation</a:t>
            </a:r>
          </a:p>
        </p:txBody>
      </p:sp>
      <p:sp>
        <p:nvSpPr>
          <p:cNvPr id="98" name="Adjust when reality differs from expectations.">
            <a:extLst xmlns:a="http://schemas.openxmlformats.org/drawingml/2006/main">
              <a:ext uri="{FF2B5EF4-FFF2-40B4-BE49-F238E27FC236}">
                <a16:creationId xmlns:a16="http://schemas.microsoft.com/office/drawing/2014/main" id="{83E47059-19E5-4F57-977C-AF2D0553C8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925175" y="5000625"/>
            <a:ext cx="2914650" cy="10287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Adjust when reality differs from expectations.</a:t>
            </a:r>
          </a:p>
        </p:txBody>
      </p:sp>
      <p:pic>
        <p:nvPicPr>
          <p:cNvPr id="120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2a7c4a70a984bdc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100" name="05">
            <a:extLst xmlns:a="http://schemas.openxmlformats.org/drawingml/2006/main">
              <a:ext uri="{FF2B5EF4-FFF2-40B4-BE49-F238E27FC236}">
                <a16:creationId xmlns:a16="http://schemas.microsoft.com/office/drawing/2014/main" id="{2A054BCA-7ABF-41A1-A894-5F7B0F13C1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901753786"/>
      </p:ext>
    </p:extLst>
  </p:cSld>
</p:sld>
</file>

<file path=ppt/slides/slide6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4" name="A FRAMEWORK—NOT A COMPLETE METHOD">
            <a:extLst xmlns:a="http://schemas.openxmlformats.org/drawingml/2006/main">
              <a:ext uri="{FF2B5EF4-FFF2-40B4-BE49-F238E27FC236}">
                <a16:creationId xmlns:a16="http://schemas.microsoft.com/office/drawing/2014/main" id="{591433EC-300D-4D93-93C7-90C8D4C090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A FRAMEWORK—NOT A COMPLETE METHOD</a:t>
            </a:r>
          </a:p>
        </p:txBody>
      </p:sp>
      <p:sp>
        <p:nvSpPr>
          <p:cNvPr id="10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8A11BFF-0468-4660-9BE4-E9F12F9EA5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Scrum is purposefully incomplete</a:t>
            </a:r>
          </a:p>
        </p:txBody>
      </p:sp>
      <p:sp>
        <p:nvSpPr>
          <p:cNvPr id="106" name="Rectangle">
            <a:extLst xmlns:a="http://schemas.openxmlformats.org/drawingml/2006/main">
              <a:ext uri="{FF2B5EF4-FFF2-40B4-BE49-F238E27FC236}">
                <a16:creationId xmlns:a16="http://schemas.microsoft.com/office/drawing/2014/main" id="{78AF7FE4-54DA-4185-A2FD-448D6DA00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07" name="SCRUM DEFINES">
            <a:extLst xmlns:a="http://schemas.openxmlformats.org/drawingml/2006/main">
              <a:ext uri="{FF2B5EF4-FFF2-40B4-BE49-F238E27FC236}">
                <a16:creationId xmlns:a16="http://schemas.microsoft.com/office/drawing/2014/main" id="{CA64C7B0-B987-4589-94F7-5A7B1C1AF9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2333625"/>
            <a:ext cx="5429250" cy="571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168B87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SCRUM DEFINES</a:t>
            </a:r>
          </a:p>
        </p:txBody>
      </p:sp>
      <p:sp>
        <p:nvSpPr>
          <p:cNvPr id="108" name="A small set of accountabilities, events, artifacts, and commitments that create a cadence for learning.">
            <a:extLst xmlns:a="http://schemas.openxmlformats.org/drawingml/2006/main">
              <a:ext uri="{FF2B5EF4-FFF2-40B4-BE49-F238E27FC236}">
                <a16:creationId xmlns:a16="http://schemas.microsoft.com/office/drawing/2014/main" id="{DC46CD5E-AC89-4372-AB13-AC73502C67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3143250"/>
            <a:ext cx="5619750" cy="23812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lnSpc>
                <a:spcPct val="120000"/>
              </a:lnSpc>
              <a:spcBef>
                <a:spcPts val="600"/>
              </a:spcBef>
              <a:buNone/>
              <a:defRPr sz="28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A small set of accountabilities, events, artifacts, and commitments that create a cadence for learning.</a:t>
            </a:r>
          </a:p>
        </p:txBody>
      </p:sp>
      <p:sp>
        <p:nvSpPr>
          <p:cNvPr id="109" name="Rectangle">
            <a:extLst xmlns:a="http://schemas.openxmlformats.org/drawingml/2006/main">
              <a:ext uri="{FF2B5EF4-FFF2-40B4-BE49-F238E27FC236}">
                <a16:creationId xmlns:a16="http://schemas.microsoft.com/office/drawing/2014/main" id="{EAF6EC73-3A37-47B9-B82D-A3E4525C92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190750"/>
            <a:ext cx="57150" cy="447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8EBEE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10" name="YOU CHOOSE">
            <a:extLst xmlns:a="http://schemas.openxmlformats.org/drawingml/2006/main">
              <a:ext uri="{FF2B5EF4-FFF2-40B4-BE49-F238E27FC236}">
                <a16:creationId xmlns:a16="http://schemas.microsoft.com/office/drawing/2014/main" id="{8EFED7F2-DE5C-4A0C-9A81-B058A6DBFB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2333625"/>
            <a:ext cx="5429250" cy="5715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2500">
                <a:solidFill>
                  <a:srgbClr val="EC786A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YOU CHOOSE</a:t>
            </a:r>
          </a:p>
        </p:txBody>
      </p:sp>
      <p:sp>
        <p:nvSpPr>
          <p:cNvPr id="111" name="Engineering practices…">
            <a:extLst xmlns:a="http://schemas.openxmlformats.org/drawingml/2006/main">
              <a:ext uri="{FF2B5EF4-FFF2-40B4-BE49-F238E27FC236}">
                <a16:creationId xmlns:a16="http://schemas.microsoft.com/office/drawing/2014/main" id="{5FF1C6BC-0770-47E7-AC3F-F788839FB5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190875"/>
            <a:ext cx="5715000" cy="31432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/>
          <a:p xmlns:a="http://schemas.openxmlformats.org/drawingml/2006/main">
            <a:pPr marL="152410" indent="-152400">
              <a:spcBef>
                <a:spcPts val="6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Engineering practices</a:t>
            </a:r>
          </a:p>
          <a:p xmlns:a="http://schemas.openxmlformats.org/drawingml/2006/main">
            <a:pPr marL="152410" indent="-152400">
              <a:spcBef>
                <a:spcPts val="6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Product discovery techniques</a:t>
            </a:r>
          </a:p>
          <a:p xmlns:a="http://schemas.openxmlformats.org/drawingml/2006/main">
            <a:pPr marL="152410" indent="-152400">
              <a:spcBef>
                <a:spcPts val="6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How to estimate—if at all</a:t>
            </a:r>
          </a:p>
          <a:p xmlns:a="http://schemas.openxmlformats.org/drawingml/2006/main">
            <a:pPr marL="152410" indent="-152400">
              <a:spcBef>
                <a:spcPts val="600"/>
              </a:spcBef>
              <a:buSzPct val="100000"/>
              <a:buChar char="•"/>
              <a:defRPr sz="2500">
                <a:solidFill>
                  <a:srgbClr val="243447"/>
                </a:solidFill>
                <a:latin typeface="Roboto Regular Regular"/>
                <a:ea typeface="Roboto Regular Regular"/>
                <a:cs typeface="Roboto Regular Regular"/>
              </a:defRPr>
            </a:pPr>
            <a:r>
              <a:t>How to visualize and manage the work</a:t>
            </a:r>
          </a:p>
        </p:txBody>
      </p:sp>
      <p:pic>
        <p:nvPicPr>
          <p:cNvPr id="123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d13366bf69d4268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113" name="06">
            <a:extLst xmlns:a="http://schemas.openxmlformats.org/drawingml/2006/main">
              <a:ext uri="{FF2B5EF4-FFF2-40B4-BE49-F238E27FC236}">
                <a16:creationId xmlns:a16="http://schemas.microsoft.com/office/drawing/2014/main" id="{32CFA268-BA49-49BF-A45D-35B615E1E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488776326"/>
      </p:ext>
    </p:extLst>
  </p:cSld>
</p:sld>
</file>

<file path=ppt/slides/slide7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7" name="THE FRAMEWORK">
            <a:extLst xmlns:a="http://schemas.openxmlformats.org/drawingml/2006/main">
              <a:ext uri="{FF2B5EF4-FFF2-40B4-BE49-F238E27FC236}">
                <a16:creationId xmlns:a16="http://schemas.microsoft.com/office/drawing/2014/main" id="{3F6C5DF9-CACB-4DEE-AD54-088278CDE3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THE FRAMEWORK</a:t>
            </a:r>
          </a:p>
        </p:txBody>
      </p:sp>
      <p:sp>
        <p:nvSpPr>
          <p:cNvPr id="118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8C116BB-1A54-4F2A-94BC-6FE9DAAA4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Scrum in one picture</a:t>
            </a:r>
          </a:p>
        </p:txBody>
      </p:sp>
      <p:sp>
        <p:nvSpPr>
          <p:cNvPr id="119" name="Rectangle">
            <a:extLst xmlns:a="http://schemas.openxmlformats.org/drawingml/2006/main">
              <a:ext uri="{FF2B5EF4-FFF2-40B4-BE49-F238E27FC236}">
                <a16:creationId xmlns:a16="http://schemas.microsoft.com/office/drawing/2014/main" id="{0B2E37DD-D518-40FD-93AF-6BE657133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pic>
        <p:nvPicPr>
          <p:cNvPr id="149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ba4009315d448c7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143" name="07">
            <a:extLst xmlns:a="http://schemas.openxmlformats.org/drawingml/2006/main">
              <a:ext uri="{FF2B5EF4-FFF2-40B4-BE49-F238E27FC236}">
                <a16:creationId xmlns:a16="http://schemas.microsoft.com/office/drawing/2014/main" id="{8C022825-B78A-4EE6-8603-65A2D6126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07</a:t>
            </a:r>
          </a:p>
        </p:txBody>
      </p:sp>
      <p:pic>
        <p:nvPicPr>
          <p:cNvPr id="15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b5b5c3fb40440cc"/>
          <a:srcRect xmlns:a="http://schemas.openxmlformats.org/drawingml/2006/main" l="47" t="0" r="47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2190750" y="1809750"/>
            <a:ext cx="10858500" cy="59436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18948"/>
      </p:ext>
    </p:extLst>
  </p:cSld>
</p:sld>
</file>

<file path=ppt/slides/slide8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7" name="ROADMAP">
            <a:extLst xmlns:a="http://schemas.openxmlformats.org/drawingml/2006/main">
              <a:ext uri="{FF2B5EF4-FFF2-40B4-BE49-F238E27FC236}">
                <a16:creationId xmlns:a16="http://schemas.microsoft.com/office/drawing/2014/main" id="{84A61359-4AE1-4439-B82E-0F57F72925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ROADMAP</a:t>
            </a:r>
          </a:p>
        </p:txBody>
      </p:sp>
      <p:sp>
        <p:nvSpPr>
          <p:cNvPr id="148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919E257-F8CE-422C-A6D1-7BBA8630FD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Four Things to Understand about Scrum</a:t>
            </a:r>
          </a:p>
        </p:txBody>
      </p:sp>
      <p:sp>
        <p:nvSpPr>
          <p:cNvPr id="149" name="Rectangle">
            <a:extLst xmlns:a="http://schemas.openxmlformats.org/drawingml/2006/main">
              <a:ext uri="{FF2B5EF4-FFF2-40B4-BE49-F238E27FC236}">
                <a16:creationId xmlns:a16="http://schemas.microsoft.com/office/drawing/2014/main" id="{1A084D20-859C-4542-B840-938B2115A4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50" name="Circle">
            <a:extLst xmlns:a="http://schemas.openxmlformats.org/drawingml/2006/main">
              <a:ext uri="{FF2B5EF4-FFF2-40B4-BE49-F238E27FC236}">
                <a16:creationId xmlns:a16="http://schemas.microsoft.com/office/drawing/2014/main" id="{2B4F6DE4-6039-4C34-90C0-56C35C0FD5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51" name="1">
            <a:extLst xmlns:a="http://schemas.openxmlformats.org/drawingml/2006/main">
              <a:ext uri="{FF2B5EF4-FFF2-40B4-BE49-F238E27FC236}">
                <a16:creationId xmlns:a16="http://schemas.microsoft.com/office/drawing/2014/main" id="{2C26A078-25D4-4ADA-A274-962E56BC3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1</a:t>
            </a:r>
          </a:p>
        </p:txBody>
      </p:sp>
      <p:sp>
        <p:nvSpPr>
          <p:cNvPr id="152" name="Empiricism">
            <a:extLst xmlns:a="http://schemas.openxmlformats.org/drawingml/2006/main">
              <a:ext uri="{FF2B5EF4-FFF2-40B4-BE49-F238E27FC236}">
                <a16:creationId xmlns:a16="http://schemas.microsoft.com/office/drawing/2014/main" id="{6E3AD483-439B-417E-B097-CB19C0FD8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Empiricism</a:t>
            </a:r>
          </a:p>
        </p:txBody>
      </p:sp>
      <p:sp>
        <p:nvSpPr>
          <p:cNvPr id="153" name="Rectangle">
            <a:extLst xmlns:a="http://schemas.openxmlformats.org/drawingml/2006/main">
              <a:ext uri="{FF2B5EF4-FFF2-40B4-BE49-F238E27FC236}">
                <a16:creationId xmlns:a16="http://schemas.microsoft.com/office/drawing/2014/main" id="{1FEB8E05-2B66-486B-90E6-B96DCCE734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3543300"/>
            <a:ext cx="22479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54" name="Circle">
            <a:extLst xmlns:a="http://schemas.openxmlformats.org/drawingml/2006/main">
              <a:ext uri="{FF2B5EF4-FFF2-40B4-BE49-F238E27FC236}">
                <a16:creationId xmlns:a16="http://schemas.microsoft.com/office/drawing/2014/main" id="{7009FBAD-7B49-463F-9C6F-622253960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55" name="2">
            <a:extLst xmlns:a="http://schemas.openxmlformats.org/drawingml/2006/main">
              <a:ext uri="{FF2B5EF4-FFF2-40B4-BE49-F238E27FC236}">
                <a16:creationId xmlns:a16="http://schemas.microsoft.com/office/drawing/2014/main" id="{9A29E2AC-2368-4EF1-945E-D9E2838D8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2</a:t>
            </a:r>
          </a:p>
        </p:txBody>
      </p:sp>
      <p:sp>
        <p:nvSpPr>
          <p:cNvPr id="156" name="One Scrum Team">
            <a:extLst xmlns:a="http://schemas.openxmlformats.org/drawingml/2006/main">
              <a:ext uri="{FF2B5EF4-FFF2-40B4-BE49-F238E27FC236}">
                <a16:creationId xmlns:a16="http://schemas.microsoft.com/office/drawing/2014/main" id="{F8354A2D-3F6D-40FF-A6B5-10CEACF46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43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One Scrum Team</a:t>
            </a:r>
          </a:p>
        </p:txBody>
      </p:sp>
      <p:sp>
        <p:nvSpPr>
          <p:cNvPr id="157" name="Rectangle">
            <a:extLst xmlns:a="http://schemas.openxmlformats.org/drawingml/2006/main">
              <a:ext uri="{FF2B5EF4-FFF2-40B4-BE49-F238E27FC236}">
                <a16:creationId xmlns:a16="http://schemas.microsoft.com/office/drawing/2014/main" id="{FDBC1BC2-BDC6-4C6F-BD83-F7595B4D29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3543300"/>
            <a:ext cx="22479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8EBEE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58" name="Circle">
            <a:extLst xmlns:a="http://schemas.openxmlformats.org/drawingml/2006/main">
              <a:ext uri="{FF2B5EF4-FFF2-40B4-BE49-F238E27FC236}">
                <a16:creationId xmlns:a16="http://schemas.microsoft.com/office/drawing/2014/main" id="{26E55526-1C94-4A0C-9C69-0C287FC1C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3175">
            <a:solidFill>
              <a:srgbClr val="E8EBEE"/>
            </a:solidFill>
          </a:ln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59" name="3">
            <a:extLst xmlns:a="http://schemas.openxmlformats.org/drawingml/2006/main">
              <a:ext uri="{FF2B5EF4-FFF2-40B4-BE49-F238E27FC236}">
                <a16:creationId xmlns:a16="http://schemas.microsoft.com/office/drawing/2014/main" id="{E92D3A6C-E50C-4EF4-86D2-370ACD13C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3</a:t>
            </a:r>
          </a:p>
        </p:txBody>
      </p:sp>
      <p:sp>
        <p:nvSpPr>
          <p:cNvPr id="160" name="Goals, Events &amp; Artifacts">
            <a:extLst xmlns:a="http://schemas.openxmlformats.org/drawingml/2006/main">
              <a:ext uri="{FF2B5EF4-FFF2-40B4-BE49-F238E27FC236}">
                <a16:creationId xmlns:a16="http://schemas.microsoft.com/office/drawing/2014/main" id="{439EFDE2-93CC-4F42-AC33-EF3B2D262D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72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lnSpc>
                <a:spcPct val="130000"/>
              </a:lnSpc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Goals, Events &amp; Artifacts</a:t>
            </a:r>
          </a:p>
        </p:txBody>
      </p:sp>
      <p:sp>
        <p:nvSpPr>
          <p:cNvPr id="161" name="Rectangle">
            <a:extLst xmlns:a="http://schemas.openxmlformats.org/drawingml/2006/main">
              <a:ext uri="{FF2B5EF4-FFF2-40B4-BE49-F238E27FC236}">
                <a16:creationId xmlns:a16="http://schemas.microsoft.com/office/drawing/2014/main" id="{FCE777A7-0212-4EDE-810E-AFFCB0E45D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3543300"/>
            <a:ext cx="22479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8EBEE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62" name="Circle">
            <a:extLst xmlns:a="http://schemas.openxmlformats.org/drawingml/2006/main">
              <a:ext uri="{FF2B5EF4-FFF2-40B4-BE49-F238E27FC236}">
                <a16:creationId xmlns:a16="http://schemas.microsoft.com/office/drawing/2014/main" id="{146E9D39-5024-4AF7-9CDF-893A362B2E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25250" y="3048000"/>
            <a:ext cx="1104900" cy="11049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3175">
            <a:solidFill>
              <a:srgbClr val="E8EBEE"/>
            </a:solidFill>
          </a:ln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63" name="4">
            <a:extLst xmlns:a="http://schemas.openxmlformats.org/drawingml/2006/main">
              <a:ext uri="{FF2B5EF4-FFF2-40B4-BE49-F238E27FC236}">
                <a16:creationId xmlns:a16="http://schemas.microsoft.com/office/drawing/2014/main" id="{B1A1EBFA-6981-4CCF-904F-799725CCB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525250" y="3209925"/>
            <a:ext cx="1104900" cy="5905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33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4</a:t>
            </a:r>
          </a:p>
        </p:txBody>
      </p:sp>
      <p:sp>
        <p:nvSpPr>
          <p:cNvPr id="164" name="Inspect &amp; Adapt">
            <a:extLst xmlns:a="http://schemas.openxmlformats.org/drawingml/2006/main">
              <a:ext uri="{FF2B5EF4-FFF2-40B4-BE49-F238E27FC236}">
                <a16:creationId xmlns:a16="http://schemas.microsoft.com/office/drawing/2014/main" id="{0583601B-1CF6-4F1E-B06B-A4FB47B2DC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01375" y="4438650"/>
            <a:ext cx="2152650" cy="8763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1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Inspect &amp; Adapt</a:t>
            </a:r>
          </a:p>
        </p:txBody>
      </p:sp>
      <p:sp>
        <p:nvSpPr>
          <p:cNvPr id="165" name="One Scrum Team">
            <a:extLst xmlns:a="http://schemas.openxmlformats.org/drawingml/2006/main">
              <a:ext uri="{FF2B5EF4-FFF2-40B4-BE49-F238E27FC236}">
                <a16:creationId xmlns:a16="http://schemas.microsoft.com/office/drawing/2014/main" id="{B7E72B29-C910-4162-8FA2-507DD37C8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953125"/>
            <a:ext cx="11430000" cy="666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31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One Scrum Team</a:t>
            </a:r>
          </a:p>
        </p:txBody>
      </p:sp>
      <p:pic>
        <p:nvPicPr>
          <p:cNvPr id="188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2d0ed7fd69a4ceb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167" name="08">
            <a:extLst xmlns:a="http://schemas.openxmlformats.org/drawingml/2006/main">
              <a:ext uri="{FF2B5EF4-FFF2-40B4-BE49-F238E27FC236}">
                <a16:creationId xmlns:a16="http://schemas.microsoft.com/office/drawing/2014/main" id="{9620A159-42EB-41DB-A9C8-6F92BF84A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1307477332"/>
      </p:ext>
    </p:extLst>
  </p:cSld>
</p:sld>
</file>

<file path=ppt/slides/slide9.xml><?xml version="1.0" encoding="utf-8"?>
<p:sld xmlns:p="http://schemas.openxmlformats.org/presentationml/2006/main" showMasterSp="1">
  <p:cSld>
    <p:bg>
      <p:bgPr>
        <a:solidFill xmlns:a="http://schemas.openxmlformats.org/drawingml/2006/main">
          <a:srgbClr val="F4F5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1" name="BEHAVIOR MAKES THE FRAMEWORK WORK">
            <a:extLst xmlns:a="http://schemas.openxmlformats.org/drawingml/2006/main">
              <a:ext uri="{FF2B5EF4-FFF2-40B4-BE49-F238E27FC236}">
                <a16:creationId xmlns:a16="http://schemas.microsoft.com/office/drawing/2014/main" id="{EBE58DEE-D504-4505-B14D-628A7E48C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57200"/>
            <a:ext cx="476250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1300">
                <a:solidFill>
                  <a:srgbClr val="4295D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BEHAVIOR MAKES THE FRAMEWORK WORK</a:t>
            </a:r>
          </a:p>
        </p:txBody>
      </p:sp>
      <p:sp>
        <p:nvSpPr>
          <p:cNvPr id="17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213039E-8699-41E5-AE3B-88FFC6147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81050"/>
            <a:ext cx="13430250" cy="8382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>
              <a:buNone/>
              <a:defRPr sz="40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Scrum values shape how the team works</a:t>
            </a:r>
          </a:p>
        </p:txBody>
      </p:sp>
      <p:sp>
        <p:nvSpPr>
          <p:cNvPr id="173" name="Rectangle">
            <a:extLst xmlns:a="http://schemas.openxmlformats.org/drawingml/2006/main">
              <a:ext uri="{FF2B5EF4-FFF2-40B4-BE49-F238E27FC236}">
                <a16:creationId xmlns:a16="http://schemas.microsoft.com/office/drawing/2014/main" id="{C16A06FE-7DE6-40EB-B8A4-A22E4537E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8763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74" name="Circle">
            <a:extLst xmlns:a="http://schemas.openxmlformats.org/drawingml/2006/main">
              <a:ext uri="{FF2B5EF4-FFF2-40B4-BE49-F238E27FC236}">
                <a16:creationId xmlns:a16="http://schemas.microsoft.com/office/drawing/2014/main" id="{61FB1F90-AA4D-4FD8-ABB3-EDB43622C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714625"/>
            <a:ext cx="2190750" cy="2190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73B63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75" name="Commitment">
            <a:extLst xmlns:a="http://schemas.openxmlformats.org/drawingml/2006/main">
              <a:ext uri="{FF2B5EF4-FFF2-40B4-BE49-F238E27FC236}">
                <a16:creationId xmlns:a16="http://schemas.microsoft.com/office/drawing/2014/main" id="{A304A4CD-0829-4E3A-99C6-39A80BA292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333750"/>
            <a:ext cx="2000250" cy="8572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4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Commitment</a:t>
            </a:r>
          </a:p>
        </p:txBody>
      </p:sp>
      <p:sp>
        <p:nvSpPr>
          <p:cNvPr id="176" name="Circle">
            <a:extLst xmlns:a="http://schemas.openxmlformats.org/drawingml/2006/main">
              <a:ext uri="{FF2B5EF4-FFF2-40B4-BE49-F238E27FC236}">
                <a16:creationId xmlns:a16="http://schemas.microsoft.com/office/drawing/2014/main" id="{139EB077-A9B7-4A99-80CF-EE3888D950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714625"/>
            <a:ext cx="2190750" cy="2190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68B87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77" name="Focus">
            <a:extLst xmlns:a="http://schemas.openxmlformats.org/drawingml/2006/main">
              <a:ext uri="{FF2B5EF4-FFF2-40B4-BE49-F238E27FC236}">
                <a16:creationId xmlns:a16="http://schemas.microsoft.com/office/drawing/2014/main" id="{93D4CCC2-DAA3-4ED3-B6DE-6C2ADE5B35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3333750"/>
            <a:ext cx="2000250" cy="8572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4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Focus</a:t>
            </a:r>
          </a:p>
        </p:txBody>
      </p:sp>
      <p:sp>
        <p:nvSpPr>
          <p:cNvPr id="178" name="Circle">
            <a:extLst xmlns:a="http://schemas.openxmlformats.org/drawingml/2006/main">
              <a:ext uri="{FF2B5EF4-FFF2-40B4-BE49-F238E27FC236}">
                <a16:creationId xmlns:a16="http://schemas.microsoft.com/office/drawing/2014/main" id="{4A20A92C-E32A-423A-A8F0-B3FF96723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714625"/>
            <a:ext cx="2190750" cy="2190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295DF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79" name="Openness">
            <a:extLst xmlns:a="http://schemas.openxmlformats.org/drawingml/2006/main">
              <a:ext uri="{FF2B5EF4-FFF2-40B4-BE49-F238E27FC236}">
                <a16:creationId xmlns:a16="http://schemas.microsoft.com/office/drawing/2014/main" id="{40B83AA5-C6CF-4C32-95E4-037C142BC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333750"/>
            <a:ext cx="2000250" cy="8572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4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Openness</a:t>
            </a:r>
          </a:p>
        </p:txBody>
      </p:sp>
      <p:sp>
        <p:nvSpPr>
          <p:cNvPr id="180" name="Circle">
            <a:extLst xmlns:a="http://schemas.openxmlformats.org/drawingml/2006/main">
              <a:ext uri="{FF2B5EF4-FFF2-40B4-BE49-F238E27FC236}">
                <a16:creationId xmlns:a16="http://schemas.microsoft.com/office/drawing/2014/main" id="{C82F72EE-5A0B-412E-B08F-3BCE693E8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2714625"/>
            <a:ext cx="2190750" cy="2190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C786A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81" name="Respect">
            <a:extLst xmlns:a="http://schemas.openxmlformats.org/drawingml/2006/main">
              <a:ext uri="{FF2B5EF4-FFF2-40B4-BE49-F238E27FC236}">
                <a16:creationId xmlns:a16="http://schemas.microsoft.com/office/drawing/2014/main" id="{26F07967-79E4-438D-8B5B-A1F049574E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29750" y="3333750"/>
            <a:ext cx="2000250" cy="8572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400">
                <a:solidFill>
                  <a:srgbClr val="FFFFFF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Respect</a:t>
            </a:r>
          </a:p>
        </p:txBody>
      </p:sp>
      <p:sp>
        <p:nvSpPr>
          <p:cNvPr id="182" name="Circle">
            <a:extLst xmlns:a="http://schemas.openxmlformats.org/drawingml/2006/main">
              <a:ext uri="{FF2B5EF4-FFF2-40B4-BE49-F238E27FC236}">
                <a16:creationId xmlns:a16="http://schemas.microsoft.com/office/drawing/2014/main" id="{06158B97-A542-4D44-941A-4118789A01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2714625"/>
            <a:ext cx="2190750" cy="21907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2C453"/>
          </a:solidFill>
          <a:ln xmlns:a="http://schemas.openxmlformats.org/drawingml/2006/main" w="12700"/>
        </p:spPr>
        <p:txBody>
          <a:bodyPr xmlns:a="http://schemas.openxmlformats.org/drawingml/2006/main" lIns="0" tIns="0" rIns="0" bIns="0"/>
          <a:lstStyle xmlns:a="http://schemas.openxmlformats.org/drawingml/2006/main"/>
          <a:p xmlns:a="http://schemas.openxmlformats.org/drawingml/2006/main">
            <a:pPr>
              <a:buNone/>
            </a:pPr>
          </a:p>
        </p:txBody>
      </p:sp>
      <p:sp>
        <p:nvSpPr>
          <p:cNvPr id="183" name="Courage">
            <a:extLst xmlns:a="http://schemas.openxmlformats.org/drawingml/2006/main">
              <a:ext uri="{FF2B5EF4-FFF2-40B4-BE49-F238E27FC236}">
                <a16:creationId xmlns:a16="http://schemas.microsoft.com/office/drawing/2014/main" id="{D2E18E0F-91A8-478D-BA20-0E38A2201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287250" y="3333750"/>
            <a:ext cx="2000250" cy="8572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 anchor="ctr">
            <a:normAutofit fontScale="100000" lnSpcReduction="0"/>
          </a:bodyPr>
          <a:lstStyle xmlns:a="http://schemas.openxmlformats.org/drawingml/2006/main">
            <a:lvl1pPr algn="ctr">
              <a:buNone/>
              <a:defRPr sz="24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Courage</a:t>
            </a:r>
          </a:p>
        </p:txBody>
      </p:sp>
      <p:sp>
        <p:nvSpPr>
          <p:cNvPr id="184" name="When the values are absent, Scrum becomes ceremony without learning.">
            <a:extLst xmlns:a="http://schemas.openxmlformats.org/drawingml/2006/main">
              <a:ext uri="{FF2B5EF4-FFF2-40B4-BE49-F238E27FC236}">
                <a16:creationId xmlns:a16="http://schemas.microsoft.com/office/drawing/2014/main" id="{A7534EC1-4C3C-4B40-856D-96080D104A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096000"/>
            <a:ext cx="11620500" cy="76200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ctr">
              <a:buNone/>
              <a:defRPr sz="2600">
                <a:solidFill>
                  <a:srgbClr val="173B63"/>
                </a:solidFill>
                <a:latin typeface="Roboto Regular Bold"/>
                <a:ea typeface="Roboto Regular Bold"/>
                <a:cs typeface="Roboto Regular Bold"/>
              </a:defRPr>
            </a:lvl1pPr>
          </a:lstStyle>
          <a:p xmlns:a="http://schemas.openxmlformats.org/drawingml/2006/main">
            <a:pPr>
              <a:buNone/>
            </a:pPr>
            <a:r>
              <a:t>When the values are absent, Scrum becomes ceremony without learning.</a:t>
            </a:r>
          </a:p>
        </p:txBody>
      </p:sp>
      <p:pic>
        <p:nvPicPr>
          <p:cNvPr id="202" name="image2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100eb3b001342b8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61530" y="7848600"/>
            <a:ext cx="1991591" cy="504825"/>
          </a:xfrm>
          <a:prstGeom xmlns:a="http://schemas.openxmlformats.org/drawingml/2006/main" prst="rect">
            <a:avLst/>
          </a:prstGeom>
          <a:ln xmlns:a="http://schemas.openxmlformats.org/drawingml/2006/main" w="12700">
            <a:miter/>
          </a:ln>
        </p:spPr>
      </p:pic>
      <p:sp>
        <p:nvSpPr>
          <p:cNvPr id="186" name="09">
            <a:extLst xmlns:a="http://schemas.openxmlformats.org/drawingml/2006/main">
              <a:ext uri="{FF2B5EF4-FFF2-40B4-BE49-F238E27FC236}">
                <a16:creationId xmlns:a16="http://schemas.microsoft.com/office/drawing/2014/main" id="{9058547F-E0A4-4616-90AB-A43E975DCD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0" y="7934325"/>
            <a:ext cx="666750" cy="285750"/>
          </a:xfrm>
          <a:prstGeom xmlns:a="http://schemas.openxmlformats.org/drawingml/2006/main" prst="rect">
            <a:avLst/>
          </a:prstGeom>
          <a:ln xmlns:a="http://schemas.openxmlformats.org/drawingml/2006/main" w="12700"/>
        </p:spPr>
        <p:txBody>
          <a:bodyPr xmlns:a="http://schemas.openxmlformats.org/drawingml/2006/main" lIns="0" tIns="0" rIns="0" bIns="0">
            <a:normAutofit fontScale="100000" lnSpcReduction="0"/>
          </a:bodyPr>
          <a:lstStyle xmlns:a="http://schemas.openxmlformats.org/drawingml/2006/main">
            <a:lvl1pPr algn="r">
              <a:buNone/>
              <a:defRPr sz="1300">
                <a:solidFill>
                  <a:srgbClr val="66778A"/>
                </a:solidFill>
                <a:latin typeface="Roboto Regular Regular"/>
                <a:ea typeface="Roboto Regular Regular"/>
                <a:cs typeface="Roboto Regular Regular"/>
              </a:defRPr>
            </a:lvl1pPr>
          </a:lstStyle>
          <a:p xmlns:a="http://schemas.openxmlformats.org/drawingml/2006/main">
            <a:pPr>
              <a:buNone/>
            </a:pPr>
            <a: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166615082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000FF"/>
      </a:hlink>
      <a:folHlink>
        <a:srgbClr val="FF00FF"/>
      </a:folHlink>
    </a:clrScheme>
    <a:fontScheme name="ChatGP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>
          <a:solidFill>
            <a:schemeClr val="phClr">
              <a:shade val="95000"/>
              <a:satMod val="104999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2026-08-24T20:13:34.4320000Z</dcterms:created>
  <dcterms:modified xsi:type="dcterms:W3CDTF">2026-08-24T20:13:34.4320000Z</dcterms:modified>
</coreProperties>
</file>