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70" r:id="rId9"/>
    <p:sldId id="269" r:id="rId10"/>
    <p:sldId id="267" r:id="rId11"/>
    <p:sldId id="268" r:id="rId1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Щракнете, за да редактирате стила на подзаглавието в образеца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337-1E4A-4C11-9CB7-1138E150E503}" type="datetimeFigureOut">
              <a:rPr lang="bg-BG" smtClean="0"/>
              <a:t>28.1.2026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EC91B-EDEF-4DA8-9298-7DE3A8C886C3}" type="slidenum">
              <a:rPr lang="bg-BG" smtClean="0"/>
              <a:t>‹#›</a:t>
            </a:fld>
            <a:endParaRPr lang="bg-BG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8697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337-1E4A-4C11-9CB7-1138E150E503}" type="datetimeFigureOut">
              <a:rPr lang="bg-BG" smtClean="0"/>
              <a:t>28.1.2026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EC91B-EDEF-4DA8-9298-7DE3A8C886C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81785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337-1E4A-4C11-9CB7-1138E150E503}" type="datetimeFigureOut">
              <a:rPr lang="bg-BG" smtClean="0"/>
              <a:t>28.1.2026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EC91B-EDEF-4DA8-9298-7DE3A8C886C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53204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337-1E4A-4C11-9CB7-1138E150E503}" type="datetimeFigureOut">
              <a:rPr lang="bg-BG" smtClean="0"/>
              <a:t>28.1.2026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EC91B-EDEF-4DA8-9298-7DE3A8C886C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06435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ка на секци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337-1E4A-4C11-9CB7-1138E150E503}" type="datetimeFigureOut">
              <a:rPr lang="bg-BG" smtClean="0"/>
              <a:t>28.1.2026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EC91B-EDEF-4DA8-9298-7DE3A8C886C3}" type="slidenum">
              <a:rPr lang="bg-BG" smtClean="0"/>
              <a:t>‹#›</a:t>
            </a:fld>
            <a:endParaRPr lang="bg-BG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6644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337-1E4A-4C11-9CB7-1138E150E503}" type="datetimeFigureOut">
              <a:rPr lang="bg-BG" smtClean="0"/>
              <a:t>28.1.2026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EC91B-EDEF-4DA8-9298-7DE3A8C886C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524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337-1E4A-4C11-9CB7-1138E150E503}" type="datetimeFigureOut">
              <a:rPr lang="bg-BG" smtClean="0"/>
              <a:t>28.1.2026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EC91B-EDEF-4DA8-9298-7DE3A8C886C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2452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337-1E4A-4C11-9CB7-1138E150E503}" type="datetimeFigureOut">
              <a:rPr lang="bg-BG" smtClean="0"/>
              <a:t>28.1.2026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EC91B-EDEF-4DA8-9298-7DE3A8C886C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54555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337-1E4A-4C11-9CB7-1138E150E503}" type="datetimeFigureOut">
              <a:rPr lang="bg-BG" smtClean="0"/>
              <a:t>28.1.2026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EC91B-EDEF-4DA8-9298-7DE3A8C886C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35999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AA0D337-1E4A-4C11-9CB7-1138E150E503}" type="datetimeFigureOut">
              <a:rPr lang="bg-BG" smtClean="0"/>
              <a:t>28.1.2026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58EC91B-EDEF-4DA8-9298-7DE3A8C886C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0467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337-1E4A-4C11-9CB7-1138E150E503}" type="datetimeFigureOut">
              <a:rPr lang="bg-BG" smtClean="0"/>
              <a:t>28.1.2026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EC91B-EDEF-4DA8-9298-7DE3A8C886C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03422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AA0D337-1E4A-4C11-9CB7-1138E150E503}" type="datetimeFigureOut">
              <a:rPr lang="bg-BG" smtClean="0"/>
              <a:t>28.1.2026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58EC91B-EDEF-4DA8-9298-7DE3A8C886C3}" type="slidenum">
              <a:rPr lang="bg-BG" smtClean="0"/>
              <a:t>‹#›</a:t>
            </a:fld>
            <a:endParaRPr lang="bg-BG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2217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bg-BG" sz="6000" dirty="0" smtClean="0"/>
              <a:t>Специфични образователни трудности и Специални образователни потребности</a:t>
            </a:r>
            <a:endParaRPr lang="bg-BG" sz="60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bg-B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КОИ 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 ДЕЦАТА СЪС СПЕЦИАЛНИ ОБРАЗОВАТЕЛНИ ПОТРЕБНОСТИ И СПЕЦИФИЧНИ ОБУЧИТЕЛНИ ТУДНОСТИ?</a:t>
            </a:r>
            <a:endParaRPr lang="bg-BG" sz="20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709002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авоъгълник 1"/>
          <p:cNvSpPr/>
          <p:nvPr/>
        </p:nvSpPr>
        <p:spPr>
          <a:xfrm>
            <a:off x="748145" y="858982"/>
            <a:ext cx="10681855" cy="3790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bg-BG" b="1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Дисфазия</a:t>
            </a:r>
            <a:r>
              <a:rPr lang="bg-BG" b="1" i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развитието (сензорна и моторна) </a:t>
            </a:r>
            <a:r>
              <a:rPr lang="bg-B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Специфично езиково нарушение, което се характеризира с късно начало на речта и с нетипично за възрастта развитие на цялостната езикова система. Причините се дължат на поражения в мозъчната кора, още преди да е започнало развитието на речта. Характерна е липсата на експресивна реч, а когато се появи, думите са с неправилна звукова и сричкова структура, недоразвити са всички компоненти на езика – форма, съдържание и употреба. В последствие тези деца изпитват затруднения да се изразяват, да разказват и преразказват.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bg-B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категорията специални образователни потребности се включват също и деца с 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bg-B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□ Физически увреждания;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bg-B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 </a:t>
            </a:r>
            <a:r>
              <a:rPr lang="bg-B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Умствена изостаналост;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bg-B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 Други емоционални или поведенчески отклонения. </a:t>
            </a:r>
            <a:endParaRPr lang="bg-B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825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авоъгълник 1"/>
          <p:cNvSpPr/>
          <p:nvPr/>
        </p:nvSpPr>
        <p:spPr>
          <a:xfrm>
            <a:off x="193964" y="290945"/>
            <a:ext cx="11762509" cy="5594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Ясно е, че не е необходимо да са налице всички симптоми, за да се определи едно дете като носител на специфично обучително нарушение, нито е достатъчно наличието на един симптом. Затрудненията в овладяването на училищните умения усложняват адаптирането към училищната среда и изискват много усилия от страна на родители и специалисти, за да се преодолеят дефицитите. Обикновено специалните потребности на повечето ученици се установяват след постъпването на децата в детска градина или училище и може да мине известно време преди да бъдат констатирани. Нерядко като вторичен проблем от затрудненията в ученето могат да се появят психологически бариери в социалното взаимодействие, саморегулацията на поведението и изграждането на реална самооценка. Детето се нуждае от подкрепата на обкръжаващите го, за да се научи да изразява себе си, да се справя с гнева и да побеждава предизвикателствата. Добре е да се вземе под внимание и фактът, че затрудненията в училище не винаги са причинени от невъзможност за учене. Тревожност, депресия, стресови ситуации, емоционални травми и други състояния, отразяващи се на концентрацията могат значително да се отразят върху учебните постижения на детето. В терапевтичната работа трябва да се има предвид, че няма две еднакви деца и дори при идентични диагнози е необходимо да се избират подходи, съобразени с индивидуалните и личностни особености на всяко дете. При правилен подбор на методите и условията за учене, мозъкът има способността да се реорганизира. Откритията в областта на </a:t>
            </a:r>
            <a:r>
              <a:rPr lang="bg-BG" sz="16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невропластиката</a:t>
            </a: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доказват естествената способност на мозъка да се променя през целия живот - да формира нови връзки и да генерира нови мозъчни клетки в отговор на опита и наученото. Тези нови връзки спомагат за усвояването на умения като четене и писане, които са били трудност при използването на старите връзки. На основата на тези открития, се създават нови методи и иновативни програми за справяне с трудностите в обучението. Например за деца, които имат трудности в разграничаването на звуците в една дума се правят </a:t>
            </a:r>
            <a:r>
              <a:rPr lang="bg-BG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компютърни програми за обучение, които забавят звуците така, че децата да могат да ги разберат и така постепенно увеличават скоростта на възприемане.</a:t>
            </a:r>
            <a:endParaRPr lang="bg-BG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183401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разграничаване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Терминологично е необходимо да се разграничат специалните образователни потребности (СОП) от специфичните обучителни трудности (СОТ). Децата със специални образователни потребности са със </a:t>
            </a:r>
            <a:r>
              <a:rPr lang="bg-BG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занчителни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нарушения в развитието, докато тези със специфични обучителни трудности проявяват дефицити в разбирането и използването на езика, без да има физиологични предпоставки за това и без да е налице първично увреждане. </a:t>
            </a:r>
            <a:endParaRPr lang="bg-BG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417341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Специфични обучителни трудности. 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Това понятие се отнася до състояние, което вероятно е резултат от </a:t>
            </a:r>
            <a:r>
              <a:rPr lang="bg-B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дисфункция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централната нервна система и обединява децата и възрастните с </a:t>
            </a:r>
            <a:r>
              <a:rPr lang="bg-B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дислексия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bg-B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дисграфия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bg-B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дискалкулия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bg-B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диспраксия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Децата с такива затруднения са с нормален интелект, а често и с интелект над средното ниво, но същевременно имат изразени трудности в овладяването на едно или няколко от основните училищни умения (най-често четене). Характерни са както затруднения във възприятието и кодирането на информацията, така и недостатъчна </a:t>
            </a:r>
            <a:r>
              <a:rPr lang="bg-B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интерсензорна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интеграция, нарушения на </a:t>
            </a:r>
            <a:r>
              <a:rPr lang="bg-B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сензомоторната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координация и на езиковото развитие, ограниченост на паметта, вниманието, абстрактното мислене.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43220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err="1" smtClean="0"/>
              <a:t>Дислексия</a:t>
            </a:r>
            <a:r>
              <a:rPr lang="bg-BG" dirty="0" smtClean="0"/>
              <a:t> и </a:t>
            </a:r>
            <a:r>
              <a:rPr lang="bg-BG" dirty="0" err="1" smtClean="0"/>
              <a:t>дисграфия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033655" cy="4351338"/>
          </a:xfrm>
        </p:spPr>
        <p:txBody>
          <a:bodyPr>
            <a:normAutofit/>
          </a:bodyPr>
          <a:lstStyle/>
          <a:p>
            <a:r>
              <a:rPr lang="bg-B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Дислексията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е с неврологичен произход и е свързана със затруднения в четенето – налице е невъзможност да се усвоят (чрез стандартните обучителни подходи) връзките между звуците, буквите и думите, поради което трудно се разбира значението на прочетени фрази и текстове. Често се забелязват дефицити в </a:t>
            </a:r>
            <a:r>
              <a:rPr lang="bg-B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общоречевите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умения и моториката. От друга страна много от тези деца изпъкват с творческо мислене, интуиция, добри пространствени възприятия, умения за рисуване или артистични заложби. </a:t>
            </a:r>
            <a:endParaRPr lang="bg-BG" dirty="0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7024254" y="1825625"/>
            <a:ext cx="4329545" cy="4351338"/>
          </a:xfrm>
        </p:spPr>
        <p:txBody>
          <a:bodyPr>
            <a:normAutofit/>
          </a:bodyPr>
          <a:lstStyle/>
          <a:p>
            <a:r>
              <a:rPr lang="bg-B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Дисграфията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 характеризира с невъзможност за учене, поради нарушения в уменията за писане. Симптомите са свързани с грешки в преписването на букви и думи, в последователността на буквите в думата и организацията и свързаността на написаното.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70023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0111"/>
          </a:xfrm>
        </p:spPr>
        <p:txBody>
          <a:bodyPr>
            <a:normAutofit fontScale="90000"/>
          </a:bodyPr>
          <a:lstStyle/>
          <a:p>
            <a:r>
              <a:rPr lang="bg-BG" dirty="0" err="1"/>
              <a:t>д</a:t>
            </a:r>
            <a:r>
              <a:rPr lang="bg-BG" dirty="0" err="1" smtClean="0"/>
              <a:t>искалкулия</a:t>
            </a:r>
            <a:r>
              <a:rPr lang="bg-BG" dirty="0" smtClean="0"/>
              <a:t> и </a:t>
            </a:r>
            <a:r>
              <a:rPr lang="bg-BG" dirty="0" err="1" smtClean="0"/>
              <a:t>диспраксия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838200" y="1136073"/>
            <a:ext cx="3789218" cy="5040890"/>
          </a:xfrm>
        </p:spPr>
        <p:txBody>
          <a:bodyPr>
            <a:noAutofit/>
          </a:bodyPr>
          <a:lstStyle/>
          <a:p>
            <a:pPr algn="just"/>
            <a:r>
              <a:rPr lang="bg-BG" sz="1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Дискалкулията</a:t>
            </a:r>
            <a:r>
              <a:rPr lang="bg-BG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 свързана с основните аритметични способности, като трудностите са във възприемането, разбирането или възпроизвеждането на количествена или пространствена информация. Учениците с </a:t>
            </a:r>
            <a:r>
              <a:rPr lang="bg-BG" sz="1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дискалкулия</a:t>
            </a:r>
            <a:r>
              <a:rPr lang="bg-BG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помнят трудно факти, дати, цифри и процедури, не разбират простите концепции за числата и смятането, както и понякога бъркат цифри и букви. </a:t>
            </a:r>
            <a:r>
              <a:rPr lang="bg-BG" sz="1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Дискалкулията</a:t>
            </a:r>
            <a:r>
              <a:rPr lang="bg-BG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се отразява и на способността на децата да запомнят и разпознават часа (особено на аналогови часовници), да смятат цени и да измерват скорост или температура. </a:t>
            </a:r>
            <a:endParaRPr lang="bg-BG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959927" y="1136073"/>
            <a:ext cx="6393873" cy="5040890"/>
          </a:xfrm>
        </p:spPr>
        <p:txBody>
          <a:bodyPr>
            <a:noAutofit/>
          </a:bodyPr>
          <a:lstStyle/>
          <a:p>
            <a:pPr algn="just"/>
            <a:r>
              <a:rPr lang="bg-BG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Диспраксията</a:t>
            </a:r>
            <a:r>
              <a:rPr lang="bg-BG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е нарушена способност за </a:t>
            </a:r>
            <a:r>
              <a:rPr lang="bg-BG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концептуализиране</a:t>
            </a:r>
            <a:r>
              <a:rPr lang="bg-BG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организиране и насочване на съзнателно движение. Често децата с </a:t>
            </a:r>
            <a:r>
              <a:rPr lang="bg-BG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диспраксия</a:t>
            </a:r>
            <a:r>
              <a:rPr lang="bg-BG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изглеждат тромави и непохватни, трудно усвояват грубите моторни движения, свързани с баланс и координация, както и фините движения, свързани с работа с предмети. Писането за тях е трудно, както и усвояването на клавиатурата. Много деца с </a:t>
            </a:r>
            <a:r>
              <a:rPr lang="bg-BG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диспраксия</a:t>
            </a:r>
            <a:r>
              <a:rPr lang="bg-BG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имат нисък мускулен тонус, но е важно да се отбележи, че не е задължително моторните умения да са тези, които затрудняват детето (както е например при церебралната парализа или мускулната </a:t>
            </a:r>
            <a:r>
              <a:rPr lang="bg-BG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дистрофия</a:t>
            </a:r>
            <a:r>
              <a:rPr lang="bg-BG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 а е по-скоро неспособността да се възприеме и разбере, планира и/или изпълни движението. Вербалната </a:t>
            </a:r>
            <a:r>
              <a:rPr lang="bg-BG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диспраксия</a:t>
            </a:r>
            <a:r>
              <a:rPr lang="bg-BG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е затруднено произнасяне на звуците, сричките и думите. То се дължи на слабата координация между устните, езика и челюстта, породена от трудността в съзнателната организация на тези мускули. Понякога хората с </a:t>
            </a:r>
            <a:r>
              <a:rPr lang="bg-BG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диспраксия</a:t>
            </a:r>
            <a:r>
              <a:rPr lang="bg-BG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са с нарушена сензорна интеграция – напр. те са твърде чувствителни или нечувствителни към шум, светлина или допир. Възможно е и да не разчитат правилно общоприетите знаци или да не чувстват добре позицията на собственото си тяло. </a:t>
            </a:r>
            <a:endParaRPr lang="bg-BG" sz="1800" dirty="0"/>
          </a:p>
        </p:txBody>
      </p:sp>
    </p:spTree>
    <p:extLst>
      <p:ext uri="{BB962C8B-B14F-4D97-AF65-F5344CB8AC3E}">
        <p14:creationId xmlns:p14="http://schemas.microsoft.com/office/powerpoint/2010/main" val="2036374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авоъгълник 1"/>
          <p:cNvSpPr/>
          <p:nvPr/>
        </p:nvSpPr>
        <p:spPr>
          <a:xfrm>
            <a:off x="401784" y="304800"/>
            <a:ext cx="11374580" cy="6177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bg-BG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Важно е да се отбележи, че често гореописаните нарушения не се проявяват изолирано, а са с комплексен характер, като най-често </a:t>
            </a:r>
            <a:r>
              <a:rPr lang="bg-BG" sz="16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дислексията</a:t>
            </a: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 придружена от </a:t>
            </a:r>
            <a:r>
              <a:rPr lang="bg-BG" sz="16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дисграфия</a:t>
            </a: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bg-BG" sz="16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дискалкулия</a:t>
            </a: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1000"/>
              </a:spcAft>
            </a:pPr>
            <a:r>
              <a:rPr lang="bg-BG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арактерни симптоматични особености, които са сигнал за наличието на специфични обучителни трудности у детето:</a:t>
            </a:r>
          </a:p>
          <a:p>
            <a:pPr algn="just">
              <a:spcAft>
                <a:spcPts val="1000"/>
              </a:spcAft>
            </a:pP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□ нарушение в разбирането на устните изказвания и неправилно интерпретиране; </a:t>
            </a:r>
          </a:p>
          <a:p>
            <a:pPr algn="just">
              <a:spcAft>
                <a:spcPts val="1000"/>
              </a:spcAft>
            </a:pP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 трудности при подбирането на думи и грешно произнасяне на думи; </a:t>
            </a:r>
          </a:p>
          <a:p>
            <a:pPr algn="just">
              <a:spcAft>
                <a:spcPts val="1000"/>
              </a:spcAft>
            </a:pP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 дезорганизираност, слабо усещане за време, объркване на дати, часове и ангажименти;</a:t>
            </a:r>
          </a:p>
          <a:p>
            <a:pPr algn="just">
              <a:spcAft>
                <a:spcPts val="1000"/>
              </a:spcAft>
            </a:pP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□ трудности при усвояването на ново умение до степен на автоматизация, например четене, писане, шофиране;</a:t>
            </a:r>
          </a:p>
          <a:p>
            <a:pPr algn="just">
              <a:spcAft>
                <a:spcPts val="1000"/>
              </a:spcAft>
            </a:pP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□ недобри фини моторни движения – напр. трудно контролира химикалката и пише с грозен почерк и много задрасквания; </a:t>
            </a:r>
          </a:p>
          <a:p>
            <a:pPr algn="just">
              <a:spcAft>
                <a:spcPts val="1000"/>
              </a:spcAft>
            </a:pP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 слаба краткосрочна памет – трудно запомня инструкции, трудно преписва от дъската и не запомня какво е било казано/прочетено </a:t>
            </a:r>
            <a:r>
              <a:rPr lang="bg-BG" sz="16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токущо</a:t>
            </a: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spcAft>
                <a:spcPts val="1000"/>
              </a:spcAft>
            </a:pP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 грешки при четенето и писането като пропускане или объркване на звуци и думи; неправилна подредба на буквите в думата при </a:t>
            </a:r>
            <a:r>
              <a:rPr lang="bg-BG" sz="16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спелуване</a:t>
            </a: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spcAft>
                <a:spcPts val="1000"/>
              </a:spcAft>
            </a:pP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 трудности при усвояване на цифрите и знаците в математиката, при запомнянето на съобщения, телефонни номера и тяхното набиране; </a:t>
            </a:r>
          </a:p>
          <a:p>
            <a:pPr algn="just">
              <a:spcAft>
                <a:spcPts val="1000"/>
              </a:spcAft>
            </a:pP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 затруднения при разбирането и пресъздаването на прочетен текст; </a:t>
            </a:r>
          </a:p>
          <a:p>
            <a:pPr algn="just">
              <a:spcAft>
                <a:spcPts val="1000"/>
              </a:spcAft>
            </a:pP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 кратко задържане на вниманието и слаба концентрация; </a:t>
            </a:r>
          </a:p>
          <a:p>
            <a:pPr algn="just">
              <a:spcAft>
                <a:spcPts val="1000"/>
              </a:spcAft>
            </a:pP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 </a:t>
            </a:r>
            <a:r>
              <a:rPr lang="bg-BG" sz="16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хипер</a:t>
            </a: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или </a:t>
            </a:r>
            <a:r>
              <a:rPr lang="bg-BG" sz="16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хипоактивност</a:t>
            </a: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spcAft>
                <a:spcPts val="1000"/>
              </a:spcAft>
            </a:pPr>
            <a:r>
              <a:rPr lang="bg-BG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□ неадекватни емоционални прояви (затвореност или избухливост). </a:t>
            </a:r>
            <a:endParaRPr lang="bg-BG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45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97420"/>
          </a:xfrm>
        </p:spPr>
        <p:txBody>
          <a:bodyPr/>
          <a:lstStyle/>
          <a:p>
            <a:r>
              <a:rPr lang="bg-BG" dirty="0" smtClean="0"/>
              <a:t>Специални образователни потребности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2493817"/>
            <a:ext cx="9469582" cy="3683145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 понятие обхваща широк диапазон различни нарушения, като акцентът се поставя върху образователните нужди на детето и педагогическия аспект на въздействие. </a:t>
            </a:r>
            <a:endParaRPr lang="bg-BG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bg-B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СОП 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могат да имат деца със следните нарушения:</a:t>
            </a:r>
            <a:endParaRPr lang="bg-BG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278570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авоъгълник 1"/>
          <p:cNvSpPr/>
          <p:nvPr/>
        </p:nvSpPr>
        <p:spPr>
          <a:xfrm>
            <a:off x="124691" y="448697"/>
            <a:ext cx="12067309" cy="6214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" lvl="0" indent="-91440" algn="just">
              <a:spcBef>
                <a:spcPts val="1200"/>
              </a:spcBef>
              <a:spcAft>
                <a:spcPts val="10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</a:pPr>
            <a:r>
              <a:rPr lang="bg-BG" sz="1600" b="1" i="1" u="sng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Сензорни увреждания </a:t>
            </a:r>
            <a:r>
              <a:rPr lang="bg-BG" sz="16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нарушено зрение или увреден слух: Увреденият слух (дори и частично) ограничава възможността да се долавят разликите между звуците, поради което думите се чуват и заучават грешно. Това затруднява съществено схващането на основните правила за структуриране на речта – устна и писмена. Нарушеното зрение (в различна степен) води до липса на възможност да се правят разлики във форми, обърнати букви или числа; прескачат се думи и редове; нарушава се възприятието за дълбочина и разстояние, както и координацията между зрение и движения. Подобни проблеми могат да засегнат моторните умения, разбирането на прочетен текст, а така също и математическите умения. </a:t>
            </a:r>
            <a:endParaRPr lang="bg-BG" sz="1600" dirty="0" smtClean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lvl="0" indent="-91440" algn="just"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</a:pPr>
            <a:r>
              <a:rPr lang="bg-BG" sz="1600" b="1" i="1" u="sng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Аутизъм </a:t>
            </a:r>
            <a:r>
              <a:rPr lang="bg-BG" sz="1600" b="1" i="1" u="sng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синдром на </a:t>
            </a:r>
            <a:r>
              <a:rPr lang="bg-BG" sz="1600" b="1" i="1" u="sng" dirty="0" err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Аспергер</a:t>
            </a:r>
            <a:r>
              <a:rPr lang="bg-BG" sz="16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Нарушенията от </a:t>
            </a:r>
            <a:r>
              <a:rPr lang="bg-BG" sz="1600" dirty="0" err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аутистичния</a:t>
            </a:r>
            <a:r>
              <a:rPr lang="bg-BG" sz="16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спектър се характеризират със затруднения в социалните умения, езика и поведението. Трудностите се проявяват в различна степен при различните деца и докато при някои може да липсва вербална комуникация и очен контакт с останалите, при други има развита реч и те се справят по-добре в социална ситуация. Трудностите със социалното въображение затрудняват подготовката за промяна и планирането на бъдещето, справянето в непознати ситуации, прогнозирането на това какво следва или какво би могло да последва, разбирането на реакциите на хората. Децата с аутизъм не разбират неписаните социални правила и изглеждат безчувствени, тъй като не умеят да разпознават чувствата на другите. Те често не разбират концепцията за опасност и не се включват в съвместни игри и дейности. Синдромът на </a:t>
            </a:r>
            <a:r>
              <a:rPr lang="bg-BG" sz="1600" dirty="0" err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Аспергер</a:t>
            </a:r>
            <a:r>
              <a:rPr lang="bg-BG" sz="16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понякога наричан </a:t>
            </a:r>
            <a:r>
              <a:rPr lang="bg-BG" sz="1600" dirty="0" err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високофункционален</a:t>
            </a:r>
            <a:r>
              <a:rPr lang="bg-BG" sz="16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аутизъм, има различни характеристики и степени. Те могат да включват неочаквани отговори при промяна на поведението, трудности при разчитането на невербални знаци (езика на тялото) и при определяне на личното пространство, което води до неадекватно общуване. Хората с този синдром се фокусират твърде много върху някаква специфична тема и развиват </a:t>
            </a:r>
            <a:r>
              <a:rPr lang="bg-BG" sz="1600" dirty="0" err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обсесивни</a:t>
            </a:r>
            <a:r>
              <a:rPr lang="bg-BG" sz="16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ритуали. Понякога са свръхчувствителни към звуци, вкусове, миризми или светлина. Учениците с </a:t>
            </a:r>
            <a:r>
              <a:rPr lang="bg-BG" sz="1600" dirty="0" err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Аспергер</a:t>
            </a:r>
            <a:r>
              <a:rPr lang="bg-BG" sz="16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синдром могат да бъдат много ценни в клас, когато някой от предметите е в сферата на техните </a:t>
            </a:r>
            <a:r>
              <a:rPr lang="bg-BG" sz="1600" dirty="0" err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обсесивни</a:t>
            </a:r>
            <a:r>
              <a:rPr lang="bg-BG" sz="16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интереси. Те са внимателни към детайлите, и могат да бъдат много стриктни, точни, надеждни и отдадени на каузата.</a:t>
            </a:r>
            <a:endParaRPr lang="bg-BG" sz="1600" dirty="0">
              <a:solidFill>
                <a:srgbClr val="000000">
                  <a:lumMod val="75000"/>
                  <a:lumOff val="25000"/>
                </a:srgb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lvl="0" indent="-91440" algn="just"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</a:pPr>
            <a:endParaRPr lang="bg-BG" sz="2400" dirty="0">
              <a:solidFill>
                <a:srgbClr val="000000">
                  <a:lumMod val="75000"/>
                  <a:lumOff val="25000"/>
                </a:srgb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379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авоъгълник 1"/>
          <p:cNvSpPr/>
          <p:nvPr/>
        </p:nvSpPr>
        <p:spPr>
          <a:xfrm>
            <a:off x="415635" y="692727"/>
            <a:ext cx="11499273" cy="59657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" lvl="0" indent="-91440" algn="just"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</a:pPr>
            <a:r>
              <a:rPr lang="bg-BG" sz="2000" b="1" i="1" u="sng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Деца </a:t>
            </a:r>
            <a:r>
              <a:rPr lang="bg-BG" sz="2000" b="1" i="1" u="sng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със сензорно интегративна </a:t>
            </a:r>
            <a:r>
              <a:rPr lang="bg-BG" sz="2000" b="1" i="1" u="sng" dirty="0" err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дисфункция</a:t>
            </a:r>
            <a:r>
              <a:rPr lang="bg-BG" sz="2000" b="1" i="1" u="sng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(СИД) </a:t>
            </a:r>
            <a:r>
              <a:rPr lang="bg-BG" sz="20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Сензорната интеграция е процес на възприемане, подреждане и преработка на сетивни дразнения, при който мозъкът предизвиква адекватен и целенасочен отговор от страна на организма. При хората със СИД тази естествена способност е нарушена и се изразява в неспособност на мозъка да обединява и интегрира определена информация, получена от основните </a:t>
            </a:r>
            <a:r>
              <a:rPr lang="bg-BG" sz="2000" dirty="0" err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сензорни</a:t>
            </a:r>
            <a:r>
              <a:rPr lang="bg-BG" sz="2000" dirty="0" err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bg-BG" sz="20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отговарящи за зрението, слуха, обонянието, вкуса, температурата, болката, позата и движенията на тялото.</a:t>
            </a:r>
            <a:r>
              <a:rPr lang="bg-BG" sz="20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bg-BG" sz="2000" dirty="0" smtClean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" lvl="0" indent="-91440" algn="just"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</a:pPr>
            <a:r>
              <a:rPr lang="bg-BG" sz="2000" b="1" i="1" u="sng" dirty="0" err="1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Хиперактивност</a:t>
            </a:r>
            <a:r>
              <a:rPr lang="bg-BG" sz="2000" b="1" i="1" u="sng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2000" b="1" i="1" u="sng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и/или дефицит на вниманието (ХАДВ) </a:t>
            </a:r>
            <a:r>
              <a:rPr lang="bg-BG" sz="20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Дефицитът на вниманието може да бъде както с, така и без </a:t>
            </a:r>
            <a:r>
              <a:rPr lang="bg-BG" sz="2000" dirty="0" err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хиперактивност</a:t>
            </a:r>
            <a:r>
              <a:rPr lang="bg-BG" sz="20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Типични характеристики на синдрома са моторната неудържимост, слаба концентрация на вниманието, импулсивност и </a:t>
            </a:r>
            <a:r>
              <a:rPr lang="bg-BG" sz="2000" dirty="0" err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неовладяемост</a:t>
            </a:r>
            <a:r>
              <a:rPr lang="bg-BG" sz="20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моментните желания и настроение. В резултат на това се появяват вторично обусловени дефицити в ученето и социализацията. Важно е да се отбележи, че ХАДВ не се дължи на лошо възпитание, а е резултат от </a:t>
            </a:r>
            <a:r>
              <a:rPr lang="bg-BG" sz="2000" dirty="0" err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невробиологични</a:t>
            </a:r>
            <a:r>
              <a:rPr lang="bg-BG" sz="20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фактори, свързани с промени в тези части на мозъка, които контролират импулсите и концентрацията. В други случаи обаче слабата концентрация на вниманието се явява вторично развита в резултат на когнитивни дефицити.</a:t>
            </a:r>
            <a:endParaRPr lang="bg-BG" sz="2000" dirty="0">
              <a:solidFill>
                <a:srgbClr val="000000">
                  <a:lumMod val="75000"/>
                  <a:lumOff val="25000"/>
                </a:srgb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lvl="0" indent="-91440" algn="just"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</a:pPr>
            <a:endParaRPr lang="bg-BG" sz="20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910616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спекция">
  <a:themeElements>
    <a:clrScheme name="Ретроспекция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спекци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спекция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67</TotalTime>
  <Words>1918</Words>
  <Application>Microsoft Office PowerPoint</Application>
  <PresentationFormat>Широк екран</PresentationFormat>
  <Paragraphs>39</Paragraphs>
  <Slides>11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11</vt:i4>
      </vt:variant>
    </vt:vector>
  </HeadingPairs>
  <TitlesOfParts>
    <vt:vector size="15" baseType="lpstr">
      <vt:lpstr>Calibri</vt:lpstr>
      <vt:lpstr>Calibri Light</vt:lpstr>
      <vt:lpstr>Times New Roman</vt:lpstr>
      <vt:lpstr>Ретроспекция</vt:lpstr>
      <vt:lpstr>Специфични образователни трудности и Специални образователни потребности</vt:lpstr>
      <vt:lpstr>разграничаване</vt:lpstr>
      <vt:lpstr>Специфични обучителни трудности. </vt:lpstr>
      <vt:lpstr>Дислексия и дисграфия</vt:lpstr>
      <vt:lpstr>дискалкулия и диспраксия</vt:lpstr>
      <vt:lpstr>Презентация на PowerPoint</vt:lpstr>
      <vt:lpstr>Специални образователни потребности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Специфични образователни трудности и Специални образователни потребности</dc:title>
  <dc:creator>USER2</dc:creator>
  <cp:lastModifiedBy>USER2</cp:lastModifiedBy>
  <cp:revision>8</cp:revision>
  <dcterms:created xsi:type="dcterms:W3CDTF">2025-12-22T11:46:57Z</dcterms:created>
  <dcterms:modified xsi:type="dcterms:W3CDTF">2026-01-28T10:07:31Z</dcterms:modified>
</cp:coreProperties>
</file>