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31" r:id="rId2"/>
    <p:sldId id="324" r:id="rId3"/>
    <p:sldId id="280" r:id="rId4"/>
    <p:sldId id="257" r:id="rId5"/>
    <p:sldId id="259" r:id="rId6"/>
    <p:sldId id="260" r:id="rId7"/>
    <p:sldId id="327" r:id="rId8"/>
    <p:sldId id="328" r:id="rId9"/>
    <p:sldId id="329" r:id="rId10"/>
    <p:sldId id="332" r:id="rId11"/>
    <p:sldId id="317" r:id="rId12"/>
    <p:sldId id="277" r:id="rId13"/>
    <p:sldId id="263" r:id="rId14"/>
    <p:sldId id="333" r:id="rId15"/>
    <p:sldId id="315" r:id="rId16"/>
    <p:sldId id="283" r:id="rId17"/>
    <p:sldId id="284" r:id="rId18"/>
    <p:sldId id="285" r:id="rId19"/>
    <p:sldId id="293" r:id="rId20"/>
    <p:sldId id="286" r:id="rId21"/>
    <p:sldId id="302" r:id="rId22"/>
    <p:sldId id="334" r:id="rId23"/>
    <p:sldId id="306" r:id="rId24"/>
    <p:sldId id="301" r:id="rId25"/>
    <p:sldId id="296" r:id="rId26"/>
    <p:sldId id="335" r:id="rId27"/>
    <p:sldId id="326"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94494" autoAdjust="0"/>
  </p:normalViewPr>
  <p:slideViewPr>
    <p:cSldViewPr snapToGrid="0">
      <p:cViewPr>
        <p:scale>
          <a:sx n="60" d="100"/>
          <a:sy n="60" d="100"/>
        </p:scale>
        <p:origin x="-167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28T08:43:55.624" idx="1">
    <p:pos x="937" y="3735"/>
    <p:text>Le logo de CAWST est de taille différente.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10-28T09:07:05.752" idx="2">
    <p:pos x="937" y="3735"/>
    <p:text>Le logo de CAWST est de taille différente.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10-28T09:15:26.058" idx="3">
    <p:pos x="937" y="3735"/>
    <p:text>Le logo de CAWST est de taille différente.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6F60A58-A626-445C-A89D-C68D59D1D1C9}" type="slidenum">
              <a:rPr lang="en-US"/>
              <a:pPr>
                <a:defRPr/>
              </a:pPr>
              <a:t>‹#›</a:t>
            </a:fld>
            <a:endParaRPr lang="en-US"/>
          </a:p>
        </p:txBody>
      </p:sp>
    </p:spTree>
    <p:extLst>
      <p:ext uri="{BB962C8B-B14F-4D97-AF65-F5344CB8AC3E}">
        <p14:creationId xmlns:p14="http://schemas.microsoft.com/office/powerpoint/2010/main" val="4053670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L’arsenic peut être naturellement présent dans les eaux souterraines et dans certaines eaux de surface.</a:t>
            </a:r>
          </a:p>
          <a:p>
            <a:pPr marL="628650" lvl="1" indent="-171450" rtl="0">
              <a:buFont typeface="Arial" panose="020B0604020202020204" pitchFamily="34" charset="0"/>
              <a:buChar char="•"/>
            </a:pPr>
            <a:r>
              <a:rPr/>
              <a:t>Effets du climat</a:t>
            </a:r>
          </a:p>
          <a:p>
            <a:pPr marL="628650" lvl="1" indent="-171450" rtl="0">
              <a:buFont typeface="Arial" panose="020B0604020202020204" pitchFamily="34" charset="0"/>
              <a:buChar char="•"/>
            </a:pPr>
            <a:r>
              <a:rPr/>
              <a:t>Émissions volcaniques</a:t>
            </a:r>
          </a:p>
          <a:p>
            <a:pPr marL="628650" lvl="1" indent="-171450" rtl="0">
              <a:buFont typeface="Arial" panose="020B0604020202020204" pitchFamily="34" charset="0"/>
              <a:buChar char="•"/>
            </a:pPr>
            <a:r>
              <a:rPr/>
              <a:t>Activités biologiques</a:t>
            </a:r>
          </a:p>
          <a:p>
            <a:pPr marL="628650" lvl="1" indent="-171450">
              <a:buFont typeface="Arial" panose="020B0604020202020204" pitchFamily="34" charset="0"/>
              <a:buChar char="•"/>
            </a:pPr>
            <a:endParaRPr lang="en-CA" dirty="0" smtClean="0"/>
          </a:p>
          <a:p>
            <a:pPr marL="171450" lvl="0" indent="-171450" rtl="0">
              <a:buFont typeface="Arial" panose="020B0604020202020204" pitchFamily="34" charset="0"/>
              <a:buChar char="•"/>
            </a:pPr>
            <a:r>
              <a:rPr/>
              <a:t>L'arsenic peut aussi trouver sa sources dans les activités humaines suivantes :</a:t>
            </a:r>
          </a:p>
          <a:p>
            <a:pPr marL="628650" lvl="1" indent="-171450" rtl="0">
              <a:buFont typeface="Arial" panose="020B0604020202020204" pitchFamily="34" charset="0"/>
              <a:buChar char="•"/>
            </a:pPr>
            <a:r>
              <a:rPr/>
              <a:t>Combustion de charbon contenant des taux élevés d’arsenic</a:t>
            </a:r>
          </a:p>
          <a:p>
            <a:pPr marL="628650" lvl="1" indent="-171450" rtl="0">
              <a:buFont typeface="Arial" panose="020B0604020202020204" pitchFamily="34" charset="0"/>
              <a:buChar char="•"/>
            </a:pPr>
            <a:r>
              <a:rPr/>
              <a:t>Extraction de l’arsenic</a:t>
            </a:r>
          </a:p>
          <a:p>
            <a:pPr marL="628650" lvl="1" indent="-171450" rtl="0">
              <a:buFont typeface="Arial" panose="020B0604020202020204" pitchFamily="34" charset="0"/>
              <a:buChar char="•"/>
            </a:pPr>
            <a:r>
              <a:rPr/>
              <a:t>Le bois traité à l'arséniate de cuivre chromaté</a:t>
            </a:r>
          </a:p>
          <a:p>
            <a:pPr marL="628650" lvl="1" indent="-171450" rtl="0">
              <a:buFont typeface="Arial" panose="020B0604020202020204" pitchFamily="34" charset="0"/>
              <a:buChar char="•"/>
            </a:pPr>
            <a:r>
              <a:rPr/>
              <a:t>Arsenic contenu dans des pesticides et des herbicides</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4</a:t>
            </a:fld>
            <a:endParaRPr/>
          </a:p>
        </p:txBody>
      </p:sp>
    </p:spTree>
    <p:extLst>
      <p:ext uri="{BB962C8B-B14F-4D97-AF65-F5344CB8AC3E}">
        <p14:creationId xmlns:p14="http://schemas.microsoft.com/office/powerpoint/2010/main" val="118962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b="1"/>
              <a:t>Cela peut être la dernière diapositive</a:t>
            </a:r>
            <a:r>
              <a:rPr b="1" baseline="0"/>
              <a:t> de la présentation. Si les participants veulent davantage d'informations sur les options spécifiques de traitement, vous pouvez aussi montrer les diapositives facultatives suivantes.</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Une méthode pour régler le problème de l’arsenic dans l’eau souterraine consiste à utiliser une source différente pour l’eau de boisson, comme l’eau de pluie ou l’eau de surface. Certaines personnes recueillent et stockent l'eau de pluie, et l’utilisent pour boire et cuisiner au lieu de l’eau souterraine contaminée à l’arsenic. Si les gens changent leur source d’eau pour une eau de surface, ils devront probablement la traiter pour en éliminer la turbidité et les agents pathogènes.</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Si les gens ne sont pas en mesure de changer leur source d’eau pour une autre ne contenant pas d’arsenic, il existe différentes options de traitement de l'eau à domicile qui ont été développées pour éliminer l’arsenic de l’eau. Chaque technologie a ses avantages et ses limites. Beaucoup d’entre elles sont utilisées au Bangladesh, où le problème de l’arsenic est très présent. Pour plus d’information, se référer aux fiches descriptives du traitement de l’eau au niveau domestique pour l’élimination de l’arsenic. </a:t>
            </a:r>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15</a:t>
            </a:fld>
            <a:endParaRPr/>
          </a:p>
        </p:txBody>
      </p:sp>
    </p:spTree>
    <p:extLst>
      <p:ext uri="{BB962C8B-B14F-4D97-AF65-F5344CB8AC3E}">
        <p14:creationId xmlns:p14="http://schemas.microsoft.com/office/powerpoint/2010/main" val="210188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16</a:t>
            </a:fld>
            <a:endParaRPr/>
          </a:p>
        </p:txBody>
      </p:sp>
    </p:spTree>
    <p:extLst>
      <p:ext uri="{BB962C8B-B14F-4D97-AF65-F5344CB8AC3E}">
        <p14:creationId xmlns:p14="http://schemas.microsoft.com/office/powerpoint/2010/main" val="221125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Développé au MIT en collaboration avec ENPHO and RWSSSP</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Le Filtre à Arsenic KanchanTM (KAF) est dérivé du filtre biosable (FBS). Le KAF a été conçu pour éliminer l’arsenic de l’eau potable, en plus de lui apporter un traitement microbiologique. L’élimination de l’arsenic est obtenue en plaçant une couche de clous rouillés dans le bassin de diffusion du filtre.</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Pour plus d'informations</a:t>
            </a:r>
            <a:r>
              <a:rPr baseline="0"/>
              <a:t> </a:t>
            </a:r>
            <a:r>
              <a:rPr/>
              <a:t>voir</a:t>
            </a:r>
            <a:r>
              <a:rPr baseline="0"/>
              <a:t> la Fiche technique de CAWST sur le Traitement de l’Eau à Domicile pour l’élimination de l’arsenic : Complexation de surface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21</a:t>
            </a:fld>
            <a:endParaRPr/>
          </a:p>
        </p:txBody>
      </p:sp>
    </p:spTree>
    <p:extLst>
      <p:ext uri="{BB962C8B-B14F-4D97-AF65-F5344CB8AC3E}">
        <p14:creationId xmlns:p14="http://schemas.microsoft.com/office/powerpoint/2010/main" val="407722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Pour plus d'informations</a:t>
            </a:r>
            <a:r>
              <a:rPr baseline="0"/>
              <a:t> </a:t>
            </a:r>
            <a:r>
              <a:rPr/>
              <a:t>voir</a:t>
            </a:r>
            <a:r>
              <a:rPr baseline="0"/>
              <a:t> la Fiche technique de CAWST sur le Traitement de l’Eau à Domicile pour l’élimination de l’arsenic : Complexation de surface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22</a:t>
            </a:fld>
            <a:endParaRPr/>
          </a:p>
        </p:txBody>
      </p:sp>
    </p:spTree>
    <p:extLst>
      <p:ext uri="{BB962C8B-B14F-4D97-AF65-F5344CB8AC3E}">
        <p14:creationId xmlns:p14="http://schemas.microsoft.com/office/powerpoint/2010/main" val="375226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Développé par MAGC Technologies et Alcan, États Unis</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Pour plus d'informations voir la Fiche Technique de CAWST sur le Traitement de l’Eau à Domicile pour l’Élimination de l’Arsenic : Adsorption</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23</a:t>
            </a:fld>
            <a:endParaRPr/>
          </a:p>
        </p:txBody>
      </p:sp>
    </p:spTree>
    <p:extLst>
      <p:ext uri="{BB962C8B-B14F-4D97-AF65-F5344CB8AC3E}">
        <p14:creationId xmlns:p14="http://schemas.microsoft.com/office/powerpoint/2010/main" val="93826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Développé par IDE au Bangladesh</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Pour plus d'informations voir la Fiche Technique de CAWST sur le Traitement de l’Eau à Domicile pour l’Élimination de l’Arsenic : Adsorption</a:t>
            </a:r>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24</a:t>
            </a:fld>
            <a:endParaRPr/>
          </a:p>
        </p:txBody>
      </p:sp>
    </p:spTree>
    <p:extLst>
      <p:ext uri="{BB962C8B-B14F-4D97-AF65-F5344CB8AC3E}">
        <p14:creationId xmlns:p14="http://schemas.microsoft.com/office/powerpoint/2010/main" val="2825374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Développé</a:t>
            </a:r>
            <a:r>
              <a:rPr baseline="0"/>
              <a:t> en Suisse</a:t>
            </a:r>
          </a:p>
          <a:p>
            <a:pPr marL="171450" indent="-171450">
              <a:buFont typeface="Arial" panose="020B0604020202020204" pitchFamily="34" charset="0"/>
              <a:buChar char="•"/>
            </a:pPr>
            <a:endParaRPr lang="en-CA" baseline="0" dirty="0" smtClean="0"/>
          </a:p>
          <a:p>
            <a:pPr marL="171450" indent="-171450" rtl="0">
              <a:buFont typeface="Arial" panose="020B0604020202020204" pitchFamily="34" charset="0"/>
              <a:buChar char="•"/>
            </a:pPr>
            <a:r>
              <a:rPr baseline="0"/>
              <a:t>Pour plus d'informations voir la Fiche technique de CAWST sur le Traitement de l’Eau à Domicile pour l’élimination de l’arsenic : Oxydation</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25</a:t>
            </a:fld>
            <a:endParaRPr/>
          </a:p>
        </p:txBody>
      </p:sp>
    </p:spTree>
    <p:extLst>
      <p:ext uri="{BB962C8B-B14F-4D97-AF65-F5344CB8AC3E}">
        <p14:creationId xmlns:p14="http://schemas.microsoft.com/office/powerpoint/2010/main" val="1277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2-Kolshi est une méthode d’élimination de l’arsenic au moyen de deux seaux, élaborée par ENPHO au Népal. La première étape est un processus de coagulation, suivi par une filtration à travers un filtre céramique.</a:t>
            </a:r>
          </a:p>
          <a:p>
            <a:pPr marL="171450" indent="-171450">
              <a:buFont typeface="Arial" panose="020B0604020202020204" pitchFamily="34" charset="0"/>
              <a:buChar char="•"/>
            </a:pPr>
            <a:endParaRPr lang="en-CA" baseline="0" dirty="0" smtClean="0"/>
          </a:p>
          <a:p>
            <a:pPr marL="171450" indent="-171450" rtl="0">
              <a:buFont typeface="Arial" panose="020B0604020202020204" pitchFamily="34" charset="0"/>
              <a:buChar char="•"/>
            </a:pPr>
            <a:r>
              <a:rPr baseline="0"/>
              <a:t>Pour plus d'informations voir la Fiche Technique de CAWST sur le Traitement de l’Eau à Domicile pour l’élimination de l’arsenic : Coagulation</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26</a:t>
            </a:fld>
            <a:endParaRPr/>
          </a:p>
        </p:txBody>
      </p:sp>
    </p:spTree>
    <p:extLst>
      <p:ext uri="{BB962C8B-B14F-4D97-AF65-F5344CB8AC3E}">
        <p14:creationId xmlns:p14="http://schemas.microsoft.com/office/powerpoint/2010/main" val="255446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b="1">
                <a:latin typeface="Arial" charset="0"/>
              </a:rPr>
              <a:t>Résumé des messages clés :</a:t>
            </a:r>
          </a:p>
          <a:p>
            <a:endParaRPr lang="en-US" altLang="en-US" b="1" dirty="0" smtClean="0">
              <a:latin typeface="Arial" charset="0"/>
            </a:endParaRPr>
          </a:p>
          <a:p>
            <a:pPr rtl="0">
              <a:buFontTx/>
              <a:buChar char="•"/>
            </a:pPr>
            <a:r>
              <a:rPr>
                <a:latin typeface="Arial" charset="0"/>
              </a:rPr>
              <a:t>  L’arsenic peut être naturellement présent dans les eaux souterraines et dans certaines eaux de surface. C’est l’un des principaux problèmes chimiques dans les pays en développement. L’OMS considère le dépistage de l’arsenic dans les sources d’eau de boisson comme une priorité (OMS, 2006). </a:t>
            </a:r>
          </a:p>
          <a:p>
            <a:pPr>
              <a:buFontTx/>
              <a:buChar char="•"/>
            </a:pPr>
            <a:endParaRPr lang="en-US" altLang="en-US" dirty="0" smtClean="0">
              <a:latin typeface="Arial" charset="0"/>
            </a:endParaRPr>
          </a:p>
          <a:p>
            <a:pPr rtl="0">
              <a:buFontTx/>
              <a:buChar char="•"/>
            </a:pPr>
            <a:r>
              <a:rPr>
                <a:latin typeface="Arial" charset="0"/>
              </a:rPr>
              <a:t>  l’arsenic est inodore, incolore et insipide dans l’eau. La seule manière de savoir s’il est présent est l’analyse de qualité de l'eau.</a:t>
            </a:r>
          </a:p>
          <a:p>
            <a:pPr>
              <a:buFontTx/>
              <a:buChar char="•"/>
            </a:pPr>
            <a:endParaRPr lang="en-CA" altLang="en-US" dirty="0" smtClean="0">
              <a:latin typeface="Arial" charset="0"/>
            </a:endParaRPr>
          </a:p>
          <a:p>
            <a:pPr rtl="0">
              <a:buFontTx/>
              <a:buChar char="•"/>
            </a:pPr>
            <a:r>
              <a:rPr>
                <a:latin typeface="Arial" charset="0"/>
              </a:rPr>
              <a:t>  Les niveaux peuvent varier considérablement d’un puits à autre, même quand ils sont proches les uns aux autres.</a:t>
            </a:r>
          </a:p>
          <a:p>
            <a:endParaRPr lang="en-CA" altLang="en-US" dirty="0" smtClean="0">
              <a:latin typeface="Arial" charset="0"/>
            </a:endParaRPr>
          </a:p>
          <a:p>
            <a:pPr rtl="0">
              <a:buFontTx/>
              <a:buChar char="•"/>
            </a:pPr>
            <a:r>
              <a:rPr>
                <a:latin typeface="Arial" charset="0"/>
              </a:rPr>
              <a:t>  Il n’y a aucun traitement efficace pour l’empoisonnement à l’arsenic, cependant les effets sur la santé peuvent être inversés durant les premières phases en éliminant l’exposition à l’arsenic. La seule méthode de prévention est de boire de l’eau ayant des niveaux d’arsenic inférieurs aux limites sanitaires. Il existe différentes technologies de TED capables de réduire le niveau d’arsenic dans l’eau de boisson jusqu’à des niveaux non dangereux. </a:t>
            </a:r>
          </a:p>
          <a:p>
            <a:endParaRPr lang="en-CA" altLang="en-US" dirty="0" smtClean="0">
              <a:latin typeface="Arial" charset="0"/>
            </a:endParaRPr>
          </a:p>
          <a:p>
            <a:pPr rtl="0">
              <a:buFontTx/>
              <a:buChar char="•"/>
            </a:pPr>
            <a:r>
              <a:rPr>
                <a:latin typeface="Arial" charset="0"/>
              </a:rPr>
              <a:t>  Révisez les attentes d’apprentissage avec le groupe complet. Demandez aux participants si les attentes ont été remplies. Si non, donnez des options aux participants pour trouver l'information qu'ils cherchent ou identifiez les prochaines étapes pour le suivi.</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49C6BF7-152A-4C8B-ACBD-05EF85BCDAB7}" type="slidenum">
              <a:rPr/>
              <a:pPr eaLnBrk="1" hangingPunct="1"/>
              <a:t>27</a:t>
            </a:fld>
            <a:endParaRPr/>
          </a:p>
        </p:txBody>
      </p:sp>
    </p:spTree>
    <p:extLst>
      <p:ext uri="{BB962C8B-B14F-4D97-AF65-F5344CB8AC3E}">
        <p14:creationId xmlns:p14="http://schemas.microsoft.com/office/powerpoint/2010/main" val="390772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6</a:t>
            </a:fld>
            <a:endParaRPr/>
          </a:p>
        </p:txBody>
      </p:sp>
    </p:spTree>
    <p:extLst>
      <p:ext uri="{BB962C8B-B14F-4D97-AF65-F5344CB8AC3E}">
        <p14:creationId xmlns:p14="http://schemas.microsoft.com/office/powerpoint/2010/main" val="221001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7</a:t>
            </a:fld>
            <a:endParaRPr/>
          </a:p>
        </p:txBody>
      </p:sp>
    </p:spTree>
    <p:extLst>
      <p:ext uri="{BB962C8B-B14F-4D97-AF65-F5344CB8AC3E}">
        <p14:creationId xmlns:p14="http://schemas.microsoft.com/office/powerpoint/2010/main" val="347148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sz="1200" b="1" kern="1200">
                <a:solidFill>
                  <a:schemeClr val="tx1"/>
                </a:solidFill>
                <a:latin typeface="Arial" pitchFamily="34" charset="0"/>
                <a:ea typeface="+mn-ea"/>
                <a:cs typeface="+mn-cs"/>
              </a:rPr>
              <a:t>Demandez</a:t>
            </a:r>
            <a:r>
              <a:rPr sz="1200" b="1" kern="1200" baseline="0">
                <a:solidFill>
                  <a:schemeClr val="tx1"/>
                </a:solidFill>
                <a:latin typeface="Arial" pitchFamily="34" charset="0"/>
                <a:ea typeface="+mn-ea"/>
                <a:cs typeface="+mn-cs"/>
              </a:rPr>
              <a:t> aux participants s'ils connaissent des pays touchés par le problème de l'arsenic ? </a:t>
            </a:r>
            <a:r>
              <a:rPr sz="1200" kern="1200" baseline="0">
                <a:solidFill>
                  <a:schemeClr val="tx1"/>
                </a:solidFill>
                <a:latin typeface="Arial" pitchFamily="34" charset="0"/>
                <a:ea typeface="+mn-ea"/>
                <a:cs typeface="+mn-cs"/>
              </a:rPr>
              <a:t>Montrez la carte du monde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kern="1200" baseline="0" dirty="0" smtClean="0">
              <a:solidFill>
                <a:schemeClr val="tx1"/>
              </a:solidFill>
              <a:effectLst/>
              <a:latin typeface="Arial"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sz="1200" kern="1200" baseline="0">
                <a:solidFill>
                  <a:schemeClr val="tx1"/>
                </a:solidFill>
                <a:latin typeface="Arial" pitchFamily="34" charset="0"/>
                <a:ea typeface="+mn-ea"/>
                <a:cs typeface="+mn-cs"/>
              </a:rPr>
              <a:t>Des niveaux élevés d'arsenic peuvent être naturellement présents dans des puits profonds dans plus de 70 pays, dont l'Inde, le Népal, le Bangladesh, l'Indonésie, le Cambodge, le Vietnam, le Laos, le Mexique, le Nicaragua, le Salvador, et le Brésil. Pour la seule Asie du Sud, on estime que 60 à 100 millions de personnes sont concernées par des niveaux dangereux d'arsenic dans leur eau de boisson. Le Bangladesh est le plus sévèrement touché, avec 35 à 60 millions de personnes sur 130 millions d’habitants exposées à une eau contaminée à l’arsenic. Il est possible que de l’arsenic soit découvert dans d’autres sources lors de la réalisation de nouvelles analyses de qualité de l'eau.</a:t>
            </a:r>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8</a:t>
            </a:fld>
            <a:endParaRPr/>
          </a:p>
        </p:txBody>
      </p:sp>
    </p:spTree>
    <p:extLst>
      <p:ext uri="{BB962C8B-B14F-4D97-AF65-F5344CB8AC3E}">
        <p14:creationId xmlns:p14="http://schemas.microsoft.com/office/powerpoint/2010/main" val="121757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9</a:t>
            </a:fld>
            <a:endParaRPr/>
          </a:p>
        </p:txBody>
      </p:sp>
    </p:spTree>
    <p:extLst>
      <p:ext uri="{BB962C8B-B14F-4D97-AF65-F5344CB8AC3E}">
        <p14:creationId xmlns:p14="http://schemas.microsoft.com/office/powerpoint/2010/main" val="193244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B75A0B1-8E75-474A-80BC-478418C43981}" type="slidenum">
              <a:rPr/>
              <a:pPr eaLnBrk="1" hangingPunct="1"/>
              <a:t>10</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mélanose consiste en des taches claires ou sombres sur la peau de l'individu, souvent sur la poitrine, le dos ou les paumes de la main.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L’étape suivante est le développement de gonflements de corne sur les paumes et les pieds, appelé kératose.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consommation de quantités importantes d'arsenic sur une plus longue période peut entrainer l'apparition d'un cancer des poumons, de la vessie, des reins, de la peau, du foie, ou de la prostate.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L’arsenic peut aussi provoquer des maladies vasculaires, des effets neurologiques, et des anomalies de développement chez les nourrissons. </a:t>
            </a:r>
          </a:p>
          <a:p>
            <a:pPr marL="171450" indent="-171450" eaLnBrk="1" hangingPunct="1">
              <a:buFont typeface="Arial" panose="020B0604020202020204" pitchFamily="34" charset="0"/>
              <a:buChar char="•"/>
            </a:pPr>
            <a:endParaRPr lang="en-US"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Selon le Programme de Développement des Nations Unies (2006), le coût estimé en vies humaines sur les 50 prochaines années est de 300 000 morts du cancer et 2,5 millions de cas d’empoisonnement à l’arsenic.</a:t>
            </a:r>
          </a:p>
        </p:txBody>
      </p:sp>
    </p:spTree>
    <p:extLst>
      <p:ext uri="{BB962C8B-B14F-4D97-AF65-F5344CB8AC3E}">
        <p14:creationId xmlns:p14="http://schemas.microsoft.com/office/powerpoint/2010/main" val="182651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 kératose légère ou modérée peut disparaitre si l'exposition à l'arsenic est éliminée.</a:t>
            </a:r>
          </a:p>
          <a:p>
            <a:endParaRPr lang="en-CA" dirty="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11</a:t>
            </a:fld>
            <a:endParaRPr/>
          </a:p>
        </p:txBody>
      </p:sp>
    </p:spTree>
    <p:extLst>
      <p:ext uri="{BB962C8B-B14F-4D97-AF65-F5344CB8AC3E}">
        <p14:creationId xmlns:p14="http://schemas.microsoft.com/office/powerpoint/2010/main" val="333182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L'arsenic est l’un des principaux problèmes chimiques dans les pays en développement. L’Organisation mondiale de la Santé (OMS) considère que l'arsenic est l'un des éléments chimiques naturellement présent dans certaines eaux soulevant les plus graves préoccupations sanitaires, et que sa présence doit être testée en priorité dans les sources d'eau de boisson (OMS, 2011; OMS 2012). </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Il est complexe de mesurer des niveaux d'arsenic inférieurs à 1-10 μg/L, et réduire la concentration de l'arsenic dans l'eau de boisson à moins de 10 μg/L est difficile dans de nombreuses circonstances. Compte tenu des difficultés pratiques à vérifier la présence de l'arsenic et à l'éliminer, l'OMS (2011) recommande que l'eau de boisson en contienne moins de 10 μg/L.</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De nombreux pays ont leurs propres normes moins strictes que les Directives de l'OMS, allant de 0,025 mg/L à 0,05 mg/L (25-50 ppb). </a:t>
            </a:r>
            <a:r>
              <a:rPr b="1"/>
              <a:t>Demandez aux participants la raison de ceci. </a:t>
            </a:r>
            <a:r>
              <a:rPr/>
              <a:t>De nombreux pays d’Asie du Sud-est, ayant un problème d’arsenic, ont adopté une norme temporaire de 50 μg/L, car il est difficile d’analyser avec précision à 10 μg/L et de traiter l’eau pour atteindre ce niveau.</a:t>
            </a:r>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pPr rtl="0">
              <a:defRPr/>
            </a:pPr>
            <a:fld id="{B6F60A58-A626-445C-A89D-C68D59D1D1C9}" type="slidenum">
              <a:rPr/>
              <a:pPr>
                <a:defRPr/>
              </a:pPr>
              <a:t>13</a:t>
            </a:fld>
            <a:endParaRPr/>
          </a:p>
        </p:txBody>
      </p:sp>
    </p:spTree>
    <p:extLst>
      <p:ext uri="{BB962C8B-B14F-4D97-AF65-F5344CB8AC3E}">
        <p14:creationId xmlns:p14="http://schemas.microsoft.com/office/powerpoint/2010/main" val="184062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B75A0B1-8E75-474A-80BC-478418C43981}" type="slidenum">
              <a:rPr/>
              <a:pPr eaLnBrk="1" hangingPunct="1"/>
              <a:t>14</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L'analyse de l'arsenic n'était possible auparavant que dans un laboratoire. Cependant, suite à la découverte d'une contamination significative à l'arsenic des eaux souterraines, il existe à présent une gamme de kits d'analyse portables. Tous ceux-ci reposent sur la méthode Gutzeit, consistant en plusieurs étapes.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 plupart des kits d'analyse disponibles sur le marché fournissent des tables de référence de couleur, avec une limite de détection annoncée à environ 0,01 mg/L. Cependant, des évaluations ont montré que les résultats sont au mieux semi-quantitatifs, notamment pour les concentrations les plus basse (&lt; 0,1 mg/L).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Quoi qu'il en soit, au cours des dernières années, les fabricants de kits d'analyse portables ont modifié leurs produits pour en abaisser la limite de détection de l'arsenic. Les kits les plus récents ne sont probablement toujours pas capables de quantifier de manière fiable l'arsenic à des niveaux si bas, mais doivent avoir des taux inférieurs de faux positifs.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56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E8B05-F4B2-4F8D-BED0-1DCFFF19A8FE}" type="slidenum">
              <a:rPr lang="en-US"/>
              <a:pPr>
                <a:defRPr/>
              </a:pPr>
              <a:t>‹#›</a:t>
            </a:fld>
            <a:endParaRPr lang="en-US"/>
          </a:p>
        </p:txBody>
      </p:sp>
    </p:spTree>
    <p:extLst>
      <p:ext uri="{BB962C8B-B14F-4D97-AF65-F5344CB8AC3E}">
        <p14:creationId xmlns:p14="http://schemas.microsoft.com/office/powerpoint/2010/main" val="3722440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B4C23-F413-4EA5-8586-AA5332DC0E13}" type="slidenum">
              <a:rPr lang="en-US"/>
              <a:pPr>
                <a:defRPr/>
              </a:pPr>
              <a:t>‹#›</a:t>
            </a:fld>
            <a:endParaRPr lang="en-US"/>
          </a:p>
        </p:txBody>
      </p:sp>
    </p:spTree>
    <p:extLst>
      <p:ext uri="{BB962C8B-B14F-4D97-AF65-F5344CB8AC3E}">
        <p14:creationId xmlns:p14="http://schemas.microsoft.com/office/powerpoint/2010/main" val="50923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5660C-2626-4CD6-AA4B-79567619A99F}" type="slidenum">
              <a:rPr lang="en-US"/>
              <a:pPr>
                <a:defRPr/>
              </a:pPr>
              <a:t>‹#›</a:t>
            </a:fld>
            <a:endParaRPr lang="en-US"/>
          </a:p>
        </p:txBody>
      </p:sp>
    </p:spTree>
    <p:extLst>
      <p:ext uri="{BB962C8B-B14F-4D97-AF65-F5344CB8AC3E}">
        <p14:creationId xmlns:p14="http://schemas.microsoft.com/office/powerpoint/2010/main" val="298348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84728D-7D88-49AE-BDF0-82E9F928842A}" type="slidenum">
              <a:rPr lang="en-US"/>
              <a:pPr>
                <a:defRPr/>
              </a:pPr>
              <a:t>‹#›</a:t>
            </a:fld>
            <a:endParaRPr lang="en-US"/>
          </a:p>
        </p:txBody>
      </p:sp>
    </p:spTree>
    <p:extLst>
      <p:ext uri="{BB962C8B-B14F-4D97-AF65-F5344CB8AC3E}">
        <p14:creationId xmlns:p14="http://schemas.microsoft.com/office/powerpoint/2010/main" val="782747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8C417-352C-4D21-9A3E-B994AA216543}" type="slidenum">
              <a:rPr lang="en-US"/>
              <a:pPr>
                <a:defRPr/>
              </a:pPr>
              <a:t>‹#›</a:t>
            </a:fld>
            <a:endParaRPr lang="en-US"/>
          </a:p>
        </p:txBody>
      </p:sp>
    </p:spTree>
    <p:extLst>
      <p:ext uri="{BB962C8B-B14F-4D97-AF65-F5344CB8AC3E}">
        <p14:creationId xmlns:p14="http://schemas.microsoft.com/office/powerpoint/2010/main" val="117718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5EFBB-2439-4670-AC35-1DD755E3EBA9}" type="slidenum">
              <a:rPr lang="en-US"/>
              <a:pPr>
                <a:defRPr/>
              </a:pPr>
              <a:t>‹#›</a:t>
            </a:fld>
            <a:endParaRPr lang="en-US"/>
          </a:p>
        </p:txBody>
      </p:sp>
    </p:spTree>
    <p:extLst>
      <p:ext uri="{BB962C8B-B14F-4D97-AF65-F5344CB8AC3E}">
        <p14:creationId xmlns:p14="http://schemas.microsoft.com/office/powerpoint/2010/main" val="374418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7E82F-8134-4D18-9B73-22A4F7DEB39E}" type="slidenum">
              <a:rPr lang="en-US"/>
              <a:pPr>
                <a:defRPr/>
              </a:pPr>
              <a:t>‹#›</a:t>
            </a:fld>
            <a:endParaRPr lang="en-US"/>
          </a:p>
        </p:txBody>
      </p:sp>
    </p:spTree>
    <p:extLst>
      <p:ext uri="{BB962C8B-B14F-4D97-AF65-F5344CB8AC3E}">
        <p14:creationId xmlns:p14="http://schemas.microsoft.com/office/powerpoint/2010/main" val="294105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468480-D736-4EC3-8873-946025D65910}" type="slidenum">
              <a:rPr lang="en-US"/>
              <a:pPr>
                <a:defRPr/>
              </a:pPr>
              <a:t>‹#›</a:t>
            </a:fld>
            <a:endParaRPr lang="en-US"/>
          </a:p>
        </p:txBody>
      </p:sp>
    </p:spTree>
    <p:extLst>
      <p:ext uri="{BB962C8B-B14F-4D97-AF65-F5344CB8AC3E}">
        <p14:creationId xmlns:p14="http://schemas.microsoft.com/office/powerpoint/2010/main" val="27525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223267-8171-4396-865D-E318E235B3E7}" type="slidenum">
              <a:rPr lang="en-US"/>
              <a:pPr>
                <a:defRPr/>
              </a:pPr>
              <a:t>‹#›</a:t>
            </a:fld>
            <a:endParaRPr lang="en-US"/>
          </a:p>
        </p:txBody>
      </p:sp>
    </p:spTree>
    <p:extLst>
      <p:ext uri="{BB962C8B-B14F-4D97-AF65-F5344CB8AC3E}">
        <p14:creationId xmlns:p14="http://schemas.microsoft.com/office/powerpoint/2010/main" val="837496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BD6EE5-3F69-4B26-91EE-D3136B30152B}" type="slidenum">
              <a:rPr lang="en-US"/>
              <a:pPr>
                <a:defRPr/>
              </a:pPr>
              <a:t>‹#›</a:t>
            </a:fld>
            <a:endParaRPr lang="en-US"/>
          </a:p>
        </p:txBody>
      </p:sp>
    </p:spTree>
    <p:extLst>
      <p:ext uri="{BB962C8B-B14F-4D97-AF65-F5344CB8AC3E}">
        <p14:creationId xmlns:p14="http://schemas.microsoft.com/office/powerpoint/2010/main" val="1937359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4C7A0-E00A-4BD0-AD0A-F213F8A49AF7}" type="slidenum">
              <a:rPr lang="en-US"/>
              <a:pPr>
                <a:defRPr/>
              </a:pPr>
              <a:t>‹#›</a:t>
            </a:fld>
            <a:endParaRPr lang="en-US"/>
          </a:p>
        </p:txBody>
      </p:sp>
    </p:spTree>
    <p:extLst>
      <p:ext uri="{BB962C8B-B14F-4D97-AF65-F5344CB8AC3E}">
        <p14:creationId xmlns:p14="http://schemas.microsoft.com/office/powerpoint/2010/main" val="28696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5D51F7-C30B-4FD6-8D3A-728CB5647509}" type="slidenum">
              <a:rPr lang="en-US"/>
              <a:pPr>
                <a:defRPr/>
              </a:pPr>
              <a:t>‹#›</a:t>
            </a:fld>
            <a:endParaRPr lang="en-US"/>
          </a:p>
        </p:txBody>
      </p:sp>
    </p:spTree>
    <p:extLst>
      <p:ext uri="{BB962C8B-B14F-4D97-AF65-F5344CB8AC3E}">
        <p14:creationId xmlns:p14="http://schemas.microsoft.com/office/powerpoint/2010/main" val="264923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0B713F8-0B9C-403B-A948-EE52D7B8F0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6.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w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a:defRPr/>
              </a:pPr>
              <a:t>1</a:t>
            </a:fld>
            <a:endParaRPr/>
          </a:p>
        </p:txBody>
      </p:sp>
    </p:spTree>
    <p:extLst>
      <p:ext uri="{BB962C8B-B14F-4D97-AF65-F5344CB8AC3E}">
        <p14:creationId xmlns:p14="http://schemas.microsoft.com/office/powerpoint/2010/main" val="90568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554413"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47068"/>
            <a:ext cx="4419600" cy="311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a:t>10</a:t>
            </a:fld>
            <a:endParaRPr/>
          </a:p>
        </p:txBody>
      </p:sp>
    </p:spTree>
    <p:extLst>
      <p:ext uri="{BB962C8B-B14F-4D97-AF65-F5344CB8AC3E}">
        <p14:creationId xmlns:p14="http://schemas.microsoft.com/office/powerpoint/2010/main" val="3972758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D7685EAB-9684-49F3-8E4C-C6D225AB164B}" type="slidenum">
              <a:rPr/>
              <a:pPr eaLnBrk="1" hangingPunct="1"/>
              <a:t>11</a:t>
            </a:fld>
            <a:endParaRPr/>
          </a:p>
        </p:txBody>
      </p:sp>
      <p:sp>
        <p:nvSpPr>
          <p:cNvPr id="15363" name="Rectangle 2"/>
          <p:cNvSpPr>
            <a:spLocks noChangeArrowheads="1"/>
          </p:cNvSpPr>
          <p:nvPr/>
        </p:nvSpPr>
        <p:spPr bwMode="auto">
          <a:xfrm>
            <a:off x="1916113" y="6035675"/>
            <a:ext cx="7227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(Bulletin de l’OMS, 2000. Smith, Lingus &amp; Rahman, “Contamination de l’eau de boisson par l’arsenic au Bangladesh: situation d’urgence en santé publique")</a:t>
            </a:r>
          </a:p>
        </p:txBody>
      </p:sp>
      <p:sp>
        <p:nvSpPr>
          <p:cNvPr id="15364" name="Rectangle 3"/>
          <p:cNvSpPr>
            <a:spLocks noGrp="1" noChangeArrowheads="1"/>
          </p:cNvSpPr>
          <p:nvPr>
            <p:ph type="title"/>
          </p:nvPr>
        </p:nvSpPr>
        <p:spPr>
          <a:xfrm>
            <a:off x="490538" y="228600"/>
            <a:ext cx="8229600" cy="990600"/>
          </a:xfrm>
        </p:spPr>
        <p:txBody>
          <a:bodyPr/>
          <a:lstStyle/>
          <a:p>
            <a:pPr rtl="0" eaLnBrk="1" hangingPunct="1"/>
            <a:r>
              <a:rPr sz="4000" b="1" dirty="0">
                <a:solidFill>
                  <a:schemeClr val="accent2"/>
                </a:solidFill>
              </a:rPr>
              <a:t>Comment </a:t>
            </a:r>
            <a:r>
              <a:rPr sz="4000" b="1" dirty="0" err="1">
                <a:solidFill>
                  <a:schemeClr val="accent2"/>
                </a:solidFill>
              </a:rPr>
              <a:t>prévenir</a:t>
            </a:r>
            <a:r>
              <a:rPr sz="4000" b="1" dirty="0">
                <a:solidFill>
                  <a:schemeClr val="accent2"/>
                </a:solidFill>
              </a:rPr>
              <a:t> et </a:t>
            </a:r>
            <a:r>
              <a:rPr sz="4000" b="1" dirty="0" err="1">
                <a:solidFill>
                  <a:schemeClr val="accent2"/>
                </a:solidFill>
              </a:rPr>
              <a:t>traiter</a:t>
            </a:r>
            <a:r>
              <a:rPr sz="4000" b="1" dirty="0">
                <a:solidFill>
                  <a:schemeClr val="accent2"/>
                </a:solidFill>
              </a:rPr>
              <a:t> </a:t>
            </a:r>
            <a:r>
              <a:rPr sz="4000" b="1" dirty="0" err="1">
                <a:solidFill>
                  <a:schemeClr val="accent2"/>
                </a:solidFill>
              </a:rPr>
              <a:t>l'empoisonnement</a:t>
            </a:r>
            <a:r>
              <a:rPr sz="4000" b="1" dirty="0">
                <a:solidFill>
                  <a:schemeClr val="accent2"/>
                </a:solidFill>
              </a:rPr>
              <a:t> à </a:t>
            </a:r>
            <a:r>
              <a:rPr sz="4000" b="1" dirty="0" err="1">
                <a:solidFill>
                  <a:schemeClr val="accent2"/>
                </a:solidFill>
              </a:rPr>
              <a:t>l'arsenic</a:t>
            </a:r>
            <a:r>
              <a:rPr sz="4000" b="1" dirty="0">
                <a:solidFill>
                  <a:schemeClr val="accent2"/>
                </a:solidFill>
              </a:rPr>
              <a:t> ?</a:t>
            </a:r>
          </a:p>
        </p:txBody>
      </p:sp>
      <p:sp>
        <p:nvSpPr>
          <p:cNvPr id="15365" name="Rectangle 4"/>
          <p:cNvSpPr>
            <a:spLocks noGrp="1" noChangeArrowheads="1"/>
          </p:cNvSpPr>
          <p:nvPr>
            <p:ph type="body" sz="half" idx="1"/>
          </p:nvPr>
        </p:nvSpPr>
        <p:spPr>
          <a:xfrm>
            <a:off x="375556" y="1553029"/>
            <a:ext cx="8344581" cy="4679950"/>
          </a:xfrm>
        </p:spPr>
        <p:txBody>
          <a:bodyPr/>
          <a:lstStyle/>
          <a:p>
            <a:pPr rtl="0" eaLnBrk="1" hangingPunct="1">
              <a:lnSpc>
                <a:spcPct val="90000"/>
              </a:lnSpc>
            </a:pPr>
            <a:r>
              <a:rPr/>
              <a:t>Prévention</a:t>
            </a:r>
          </a:p>
          <a:p>
            <a:pPr lvl="1" rtl="0" eaLnBrk="1" hangingPunct="1">
              <a:lnSpc>
                <a:spcPct val="90000"/>
              </a:lnSpc>
            </a:pPr>
            <a:r>
              <a:rPr/>
              <a:t>Boire de l’eau sans arsenic</a:t>
            </a:r>
          </a:p>
          <a:p>
            <a:pPr lvl="1" rtl="0" eaLnBrk="1" hangingPunct="1">
              <a:lnSpc>
                <a:spcPct val="90000"/>
              </a:lnSpc>
            </a:pPr>
            <a:r>
              <a:rPr/>
              <a:t>Bonne nutrition</a:t>
            </a:r>
          </a:p>
          <a:p>
            <a:pPr rtl="0" eaLnBrk="1" hangingPunct="1">
              <a:lnSpc>
                <a:spcPct val="90000"/>
              </a:lnSpc>
            </a:pPr>
            <a:r>
              <a:rPr/>
              <a:t>Traitement</a:t>
            </a:r>
          </a:p>
          <a:p>
            <a:pPr lvl="1" rtl="0" eaLnBrk="1" hangingPunct="1">
              <a:lnSpc>
                <a:spcPct val="90000"/>
              </a:lnSpc>
            </a:pPr>
            <a:r>
              <a:rPr/>
              <a:t>Commencer à boire de l’eau sans arsenic</a:t>
            </a:r>
          </a:p>
          <a:p>
            <a:pPr lvl="1" rtl="0" eaLnBrk="1" hangingPunct="1">
              <a:lnSpc>
                <a:spcPct val="90000"/>
              </a:lnSpc>
            </a:pPr>
            <a:r>
              <a:rPr/>
              <a:t>Nutrition et suppléments vitaminés</a:t>
            </a:r>
          </a:p>
          <a:p>
            <a:pPr lvl="1" rtl="0" eaLnBrk="1" hangingPunct="1">
              <a:lnSpc>
                <a:spcPct val="90000"/>
              </a:lnSpc>
            </a:pPr>
            <a:r>
              <a:rPr/>
              <a:t>Hydrater et désinfecter les lésions infectées</a:t>
            </a:r>
          </a:p>
          <a:p>
            <a:pPr lvl="1" rtl="0" eaLnBrk="1" hangingPunct="1">
              <a:lnSpc>
                <a:spcPct val="90000"/>
              </a:lnSpc>
            </a:pPr>
            <a:r>
              <a:rPr/>
              <a:t>Quelques médicaments ; résultats non prouvés</a:t>
            </a:r>
          </a:p>
          <a:p>
            <a:pPr lvl="1" eaLnBrk="1" hangingPunct="1">
              <a:lnSpc>
                <a:spcPct val="90000"/>
              </a:lnSpc>
            </a:pPr>
            <a:endParaRPr lang="en-US" altLang="en-US" dirty="0" smtClean="0"/>
          </a:p>
          <a:p>
            <a:pPr rtl="0" eaLnBrk="1" hangingPunct="1">
              <a:lnSpc>
                <a:spcPct val="90000"/>
              </a:lnSpc>
              <a:buFontTx/>
              <a:buNone/>
            </a:pPr>
            <a:r>
              <a:rPr/>
              <a:t>*</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1DAB410-0B1C-44DF-B805-89E4E4D0F65D}" type="slidenum">
              <a:rPr/>
              <a:pPr eaLnBrk="1" hangingPunct="1"/>
              <a:t>12</a:t>
            </a:fld>
            <a:endParaRPr/>
          </a:p>
        </p:txBody>
      </p:sp>
      <p:sp>
        <p:nvSpPr>
          <p:cNvPr id="16387" name="Rectangle 7"/>
          <p:cNvSpPr>
            <a:spLocks noGrp="1" noChangeArrowheads="1"/>
          </p:cNvSpPr>
          <p:nvPr>
            <p:ph type="title"/>
          </p:nvPr>
        </p:nvSpPr>
        <p:spPr/>
        <p:txBody>
          <a:bodyPr/>
          <a:lstStyle/>
          <a:p>
            <a:pPr rtl="0" eaLnBrk="1" hangingPunct="1"/>
            <a:r>
              <a:rPr b="1">
                <a:solidFill>
                  <a:schemeClr val="accent2"/>
                </a:solidFill>
              </a:rPr>
              <a:t>Inversion de l’arsenicose</a:t>
            </a:r>
          </a:p>
        </p:txBody>
      </p:sp>
      <p:pic>
        <p:nvPicPr>
          <p:cNvPr id="16388" name="Picture 10" descr="P-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2841625"/>
          </a:xfrm>
          <a:noFill/>
          <a:ln>
            <a:solidFill>
              <a:schemeClr val="tx1"/>
            </a:solidFill>
            <a:miter lim="800000"/>
            <a:headEnd/>
            <a:tailEnd/>
          </a:ln>
        </p:spPr>
      </p:pic>
      <p:pic>
        <p:nvPicPr>
          <p:cNvPr id="16389" name="Picture 11" descr="P-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2841625"/>
          </a:xfrm>
          <a:noFill/>
          <a:ln>
            <a:solidFill>
              <a:schemeClr val="tx1"/>
            </a:solidFill>
            <a:miter lim="800000"/>
            <a:headEnd/>
            <a:tailEnd/>
          </a:ln>
        </p:spPr>
      </p:pic>
      <p:sp>
        <p:nvSpPr>
          <p:cNvPr id="16390" name="Rectangle 12"/>
          <p:cNvSpPr>
            <a:spLocks noChangeArrowheads="1"/>
          </p:cNvSpPr>
          <p:nvPr/>
        </p:nvSpPr>
        <p:spPr bwMode="auto">
          <a:xfrm>
            <a:off x="372269" y="5039520"/>
            <a:ext cx="8409124" cy="914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800" dirty="0"/>
              <a:t>Après </a:t>
            </a:r>
            <a:r>
              <a:rPr sz="2800" dirty="0" err="1"/>
              <a:t>avoir</a:t>
            </a:r>
            <a:r>
              <a:rPr sz="2800" dirty="0"/>
              <a:t> </a:t>
            </a:r>
            <a:r>
              <a:rPr sz="2800" dirty="0" err="1"/>
              <a:t>reçu</a:t>
            </a:r>
            <a:r>
              <a:rPr sz="2800" dirty="0"/>
              <a:t> </a:t>
            </a:r>
            <a:r>
              <a:rPr sz="2800" dirty="0" err="1"/>
              <a:t>une</a:t>
            </a:r>
            <a:r>
              <a:rPr sz="2800" dirty="0"/>
              <a:t> </a:t>
            </a:r>
            <a:r>
              <a:rPr sz="2800" dirty="0" err="1"/>
              <a:t>citerne</a:t>
            </a:r>
            <a:r>
              <a:rPr sz="2800" dirty="0"/>
              <a:t> de </a:t>
            </a:r>
            <a:r>
              <a:rPr sz="2800" dirty="0" err="1"/>
              <a:t>récupération</a:t>
            </a:r>
            <a:r>
              <a:rPr sz="2800" dirty="0"/>
              <a:t> de </a:t>
            </a:r>
            <a:r>
              <a:rPr sz="2800" dirty="0" err="1"/>
              <a:t>l'eau</a:t>
            </a:r>
            <a:r>
              <a:rPr sz="2800" dirty="0"/>
              <a:t> </a:t>
            </a:r>
            <a:endParaRPr lang="en-GB" sz="2800" dirty="0" smtClean="0"/>
          </a:p>
          <a:p>
            <a:pPr rtl="0" eaLnBrk="1" hangingPunct="1"/>
            <a:r>
              <a:rPr sz="2800" dirty="0" smtClean="0"/>
              <a:t>de </a:t>
            </a:r>
            <a:r>
              <a:rPr sz="2800" dirty="0" err="1"/>
              <a:t>pluie</a:t>
            </a:r>
            <a:r>
              <a:rPr sz="2800" dirty="0"/>
              <a:t> à travers un </a:t>
            </a:r>
            <a:r>
              <a:rPr sz="2800" dirty="0" err="1" smtClean="0"/>
              <a:t>Programme</a:t>
            </a:r>
            <a:r>
              <a:rPr sz="2800" dirty="0" smtClean="0"/>
              <a:t> </a:t>
            </a:r>
            <a:r>
              <a:rPr sz="2800" dirty="0"/>
              <a:t>de </a:t>
            </a:r>
            <a:r>
              <a:rPr sz="2800" dirty="0" err="1"/>
              <a:t>réduction</a:t>
            </a:r>
            <a:r>
              <a:rPr sz="2800" dirty="0"/>
              <a:t> de </a:t>
            </a:r>
            <a:endParaRPr lang="en-GB" sz="2800" dirty="0" smtClean="0"/>
          </a:p>
          <a:p>
            <a:pPr rtl="0" eaLnBrk="1" hangingPunct="1"/>
            <a:r>
              <a:rPr sz="2800" dirty="0" err="1" smtClean="0"/>
              <a:t>l'arsenic</a:t>
            </a:r>
            <a:r>
              <a:rPr sz="2800" dirty="0" smtClean="0"/>
              <a:t> </a:t>
            </a:r>
            <a:r>
              <a:rPr sz="2800" dirty="0"/>
              <a:t>au Bangladesh,  </a:t>
            </a:r>
            <a:r>
              <a:rPr sz="2800" dirty="0" smtClean="0"/>
              <a:t>les </a:t>
            </a:r>
            <a:r>
              <a:rPr sz="2800" dirty="0" err="1"/>
              <a:t>symptômes</a:t>
            </a:r>
            <a:r>
              <a:rPr sz="2800" dirty="0"/>
              <a:t> </a:t>
            </a:r>
            <a:r>
              <a:rPr sz="2800" dirty="0" err="1"/>
              <a:t>d'arsenicose</a:t>
            </a:r>
            <a:r>
              <a:rPr sz="2800" dirty="0"/>
              <a:t> </a:t>
            </a:r>
            <a:endParaRPr lang="en-GB" sz="2800" dirty="0" smtClean="0"/>
          </a:p>
          <a:p>
            <a:pPr rtl="0" eaLnBrk="1" hangingPunct="1"/>
            <a:r>
              <a:rPr sz="2800" dirty="0" err="1" smtClean="0"/>
              <a:t>d'Halima</a:t>
            </a:r>
            <a:r>
              <a:rPr sz="2800" dirty="0" smtClean="0"/>
              <a:t> </a:t>
            </a:r>
            <a:r>
              <a:rPr sz="2800" dirty="0"/>
              <a:t>on </a:t>
            </a:r>
            <a:r>
              <a:rPr sz="2800" dirty="0" err="1"/>
              <a:t>disparu</a:t>
            </a:r>
            <a:r>
              <a:rPr sz="2800" dirty="0"/>
              <a:t>.</a:t>
            </a:r>
          </a:p>
        </p:txBody>
      </p:sp>
      <p:sp>
        <p:nvSpPr>
          <p:cNvPr id="16392" name="Rectangle 2"/>
          <p:cNvSpPr>
            <a:spLocks noChangeArrowheads="1"/>
          </p:cNvSpPr>
          <p:nvPr/>
        </p:nvSpPr>
        <p:spPr bwMode="auto">
          <a:xfrm>
            <a:off x="7315200" y="4452938"/>
            <a:ext cx="354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(Crédit : CAWST)</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5FBF5F7-18F2-4ED9-909F-B39983E0AACB}" type="slidenum">
              <a:rPr/>
              <a:pPr eaLnBrk="1" hangingPunct="1"/>
              <a:t>13</a:t>
            </a:fld>
            <a:endParaRPr/>
          </a:p>
        </p:txBody>
      </p:sp>
      <p:sp>
        <p:nvSpPr>
          <p:cNvPr id="9218" name="Rectangle 2"/>
          <p:cNvSpPr>
            <a:spLocks noChangeArrowheads="1"/>
          </p:cNvSpPr>
          <p:nvPr/>
        </p:nvSpPr>
        <p:spPr bwMode="auto">
          <a:xfrm>
            <a:off x="0" y="22225"/>
            <a:ext cx="9144000" cy="747713"/>
          </a:xfrm>
          <a:prstGeom prst="rect">
            <a:avLst/>
          </a:prstGeom>
          <a:noFill/>
          <a:ln w="9525">
            <a:noFill/>
            <a:miter lim="800000"/>
            <a:headEnd/>
            <a:tailEnd/>
          </a:ln>
        </p:spPr>
        <p:txBody>
          <a:bodyPr tIns="0" bIns="0" anchor="b"/>
          <a:lstStyle/>
          <a:p>
            <a:pPr algn="ctr" rtl="0">
              <a:defRPr/>
            </a:pPr>
            <a:r>
              <a:rPr sz="2800" b="1" dirty="0">
                <a:solidFill>
                  <a:schemeClr val="accent2"/>
                </a:solidFill>
                <a:latin typeface="+mn-lt"/>
              </a:rPr>
              <a:t>Directives relatives à </a:t>
            </a:r>
            <a:r>
              <a:rPr sz="2800" b="1" dirty="0" err="1">
                <a:solidFill>
                  <a:schemeClr val="accent2"/>
                </a:solidFill>
                <a:latin typeface="+mn-lt"/>
              </a:rPr>
              <a:t>l’arsenic</a:t>
            </a:r>
            <a:r>
              <a:rPr sz="2800" b="1" dirty="0">
                <a:solidFill>
                  <a:schemeClr val="accent2"/>
                </a:solidFill>
                <a:latin typeface="+mn-lt"/>
              </a:rPr>
              <a:t> </a:t>
            </a:r>
            <a:r>
              <a:rPr sz="2800" b="1" dirty="0" err="1">
                <a:solidFill>
                  <a:schemeClr val="accent2"/>
                </a:solidFill>
                <a:latin typeface="+mn-lt"/>
              </a:rPr>
              <a:t>dans</a:t>
            </a:r>
            <a:r>
              <a:rPr sz="2800" b="1" dirty="0">
                <a:solidFill>
                  <a:schemeClr val="accent2"/>
                </a:solidFill>
                <a:latin typeface="+mn-lt"/>
              </a:rPr>
              <a:t> </a:t>
            </a:r>
            <a:r>
              <a:rPr sz="2800" b="1" dirty="0" err="1">
                <a:solidFill>
                  <a:schemeClr val="accent2"/>
                </a:solidFill>
                <a:latin typeface="+mn-lt"/>
              </a:rPr>
              <a:t>l’eau</a:t>
            </a:r>
            <a:r>
              <a:rPr sz="2800" b="1" dirty="0">
                <a:solidFill>
                  <a:schemeClr val="accent2"/>
                </a:solidFill>
                <a:latin typeface="+mn-lt"/>
              </a:rPr>
              <a:t> de </a:t>
            </a:r>
            <a:r>
              <a:rPr sz="2800" b="1" dirty="0" err="1">
                <a:solidFill>
                  <a:schemeClr val="accent2"/>
                </a:solidFill>
                <a:latin typeface="+mn-lt"/>
              </a:rPr>
              <a:t>boisson</a:t>
            </a:r>
            <a:endParaRPr sz="2800" b="1" dirty="0">
              <a:solidFill>
                <a:schemeClr val="accent2"/>
              </a:solidFill>
              <a:latin typeface="+mn-lt"/>
            </a:endParaRPr>
          </a:p>
        </p:txBody>
      </p:sp>
      <p:sp>
        <p:nvSpPr>
          <p:cNvPr id="13316" name="Text Box 3"/>
          <p:cNvSpPr txBox="1">
            <a:spLocks noChangeArrowheads="1"/>
          </p:cNvSpPr>
          <p:nvPr/>
        </p:nvSpPr>
        <p:spPr bwMode="auto">
          <a:xfrm>
            <a:off x="577850" y="739775"/>
            <a:ext cx="68135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b="1" dirty="0"/>
              <a:t>OMS 10 µg/L(parties par milliard/ppb) = 0,01 mg/L (parties par million/ppm)</a:t>
            </a:r>
          </a:p>
          <a:p>
            <a:pPr eaLnBrk="1" hangingPunct="1"/>
            <a:endParaRPr lang="en-US" altLang="en-US" dirty="0"/>
          </a:p>
          <a:p>
            <a:pPr rtl="0" eaLnBrk="1" hangingPunct="1"/>
            <a:r>
              <a:rPr dirty="0" err="1"/>
              <a:t>Australie</a:t>
            </a:r>
            <a:r>
              <a:rPr dirty="0"/>
              <a:t> 7 </a:t>
            </a:r>
            <a:r>
              <a:rPr dirty="0" err="1"/>
              <a:t>ug</a:t>
            </a:r>
            <a:r>
              <a:rPr dirty="0"/>
              <a:t>/L</a:t>
            </a:r>
          </a:p>
          <a:p>
            <a:pPr rtl="0" eaLnBrk="1" hangingPunct="1"/>
            <a:r>
              <a:rPr dirty="0"/>
              <a:t>Canada 25 µg/L</a:t>
            </a:r>
          </a:p>
          <a:p>
            <a:pPr rtl="0" eaLnBrk="1" hangingPunct="1"/>
            <a:r>
              <a:rPr dirty="0" err="1"/>
              <a:t>UE</a:t>
            </a:r>
            <a:r>
              <a:rPr dirty="0"/>
              <a:t> 10 </a:t>
            </a:r>
            <a:r>
              <a:rPr dirty="0" err="1"/>
              <a:t>ug</a:t>
            </a:r>
            <a:r>
              <a:rPr dirty="0"/>
              <a:t>/L</a:t>
            </a:r>
          </a:p>
          <a:p>
            <a:pPr rtl="0" eaLnBrk="1" hangingPunct="1"/>
            <a:r>
              <a:rPr dirty="0" err="1"/>
              <a:t>Japon</a:t>
            </a:r>
            <a:r>
              <a:rPr dirty="0"/>
              <a:t> 10 </a:t>
            </a:r>
            <a:r>
              <a:rPr dirty="0" err="1"/>
              <a:t>ug</a:t>
            </a:r>
            <a:r>
              <a:rPr dirty="0"/>
              <a:t>/L</a:t>
            </a:r>
          </a:p>
          <a:p>
            <a:pPr rtl="0" eaLnBrk="1" hangingPunct="1"/>
            <a:r>
              <a:rPr dirty="0"/>
              <a:t>É-U 10 </a:t>
            </a:r>
            <a:r>
              <a:rPr dirty="0" err="1"/>
              <a:t>ug</a:t>
            </a:r>
            <a:r>
              <a:rPr dirty="0"/>
              <a:t>/L</a:t>
            </a:r>
          </a:p>
          <a:p>
            <a:pPr eaLnBrk="1" hangingPunct="1"/>
            <a:endParaRPr lang="en-US" altLang="en-US" dirty="0"/>
          </a:p>
          <a:p>
            <a:pPr rtl="0" eaLnBrk="1" hangingPunct="1"/>
            <a:r>
              <a:rPr dirty="0"/>
              <a:t>Bangladesh 50 µg/L</a:t>
            </a:r>
          </a:p>
          <a:p>
            <a:pPr rtl="0" eaLnBrk="1" hangingPunct="1"/>
            <a:r>
              <a:rPr dirty="0" err="1"/>
              <a:t>Cambodge</a:t>
            </a:r>
            <a:r>
              <a:rPr dirty="0"/>
              <a:t> 50 </a:t>
            </a:r>
            <a:r>
              <a:rPr dirty="0" err="1"/>
              <a:t>ug</a:t>
            </a:r>
            <a:r>
              <a:rPr dirty="0"/>
              <a:t>/L</a:t>
            </a:r>
          </a:p>
          <a:p>
            <a:pPr rtl="0" eaLnBrk="1" hangingPunct="1"/>
            <a:r>
              <a:rPr dirty="0"/>
              <a:t>Chine 50 </a:t>
            </a:r>
            <a:r>
              <a:rPr dirty="0" err="1"/>
              <a:t>ug</a:t>
            </a:r>
            <a:r>
              <a:rPr dirty="0"/>
              <a:t>/L</a:t>
            </a:r>
          </a:p>
          <a:p>
            <a:pPr rtl="0" eaLnBrk="1" hangingPunct="1"/>
            <a:r>
              <a:rPr dirty="0" err="1"/>
              <a:t>Inde</a:t>
            </a:r>
            <a:r>
              <a:rPr dirty="0"/>
              <a:t> 50 </a:t>
            </a:r>
            <a:r>
              <a:rPr dirty="0" err="1"/>
              <a:t>ug</a:t>
            </a:r>
            <a:r>
              <a:rPr dirty="0"/>
              <a:t>/L</a:t>
            </a:r>
          </a:p>
          <a:p>
            <a:pPr rtl="0" eaLnBrk="1" hangingPunct="1"/>
            <a:r>
              <a:rPr dirty="0"/>
              <a:t>Laos 50 </a:t>
            </a:r>
            <a:r>
              <a:rPr dirty="0" err="1"/>
              <a:t>ug</a:t>
            </a:r>
            <a:r>
              <a:rPr dirty="0"/>
              <a:t>/L</a:t>
            </a:r>
          </a:p>
          <a:p>
            <a:pPr rtl="0" eaLnBrk="1" hangingPunct="1"/>
            <a:r>
              <a:rPr dirty="0"/>
              <a:t>Myanmar 50 µg/L</a:t>
            </a:r>
          </a:p>
          <a:p>
            <a:pPr rtl="0" eaLnBrk="1" hangingPunct="1"/>
            <a:r>
              <a:rPr dirty="0" err="1"/>
              <a:t>Népal</a:t>
            </a:r>
            <a:r>
              <a:rPr dirty="0"/>
              <a:t> 50 </a:t>
            </a:r>
            <a:r>
              <a:rPr dirty="0" err="1"/>
              <a:t>ug</a:t>
            </a:r>
            <a:r>
              <a:rPr dirty="0"/>
              <a:t>/L</a:t>
            </a:r>
          </a:p>
          <a:p>
            <a:pPr rtl="0" eaLnBrk="1" hangingPunct="1"/>
            <a:r>
              <a:rPr dirty="0"/>
              <a:t>Pakistan 50 µg/L</a:t>
            </a:r>
          </a:p>
          <a:p>
            <a:pPr rtl="0" eaLnBrk="1" hangingPunct="1"/>
            <a:r>
              <a:rPr dirty="0"/>
              <a:t>Vietnam 10 µg/L milieu </a:t>
            </a:r>
            <a:r>
              <a:rPr dirty="0" err="1"/>
              <a:t>urbain</a:t>
            </a:r>
            <a:r>
              <a:rPr dirty="0"/>
              <a:t>, 50 </a:t>
            </a:r>
            <a:r>
              <a:rPr dirty="0" err="1"/>
              <a:t>ug</a:t>
            </a:r>
            <a:r>
              <a:rPr dirty="0"/>
              <a:t>/L milieu rural</a:t>
            </a:r>
          </a:p>
        </p:txBody>
      </p:sp>
      <p:sp>
        <p:nvSpPr>
          <p:cNvPr id="13317" name="Rectangle 5"/>
          <p:cNvSpPr>
            <a:spLocks noChangeArrowheads="1"/>
          </p:cNvSpPr>
          <p:nvPr/>
        </p:nvSpPr>
        <p:spPr bwMode="auto">
          <a:xfrm>
            <a:off x="2698750" y="6281737"/>
            <a:ext cx="718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(Banque Mondiale, 2005. Vers une réponse opérationnelle plus efficace, Volume 1)</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1889125"/>
            <a:ext cx="2424113" cy="3452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8" descr="IMG_0528 (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1900238"/>
            <a:ext cx="2735262" cy="344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4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eaLnBrk="1" hangingPunct="1"/>
            <a:r>
              <a:rPr b="1">
                <a:solidFill>
                  <a:schemeClr val="accent2"/>
                </a:solidFill>
              </a:rPr>
              <a:t>Comment tester la présence d'arsenic ?</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a:t>14</a:t>
            </a:fld>
            <a:endParaRPr/>
          </a:p>
        </p:txBody>
      </p:sp>
      <p:sp>
        <p:nvSpPr>
          <p:cNvPr id="8" name="Rectangle 3"/>
          <p:cNvSpPr txBox="1">
            <a:spLocks noChangeArrowheads="1"/>
          </p:cNvSpPr>
          <p:nvPr/>
        </p:nvSpPr>
        <p:spPr bwMode="auto">
          <a:xfrm>
            <a:off x="518864"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sz="2400" kern="0" dirty="0" err="1"/>
              <a:t>Bandelettes</a:t>
            </a:r>
            <a:r>
              <a:rPr sz="2400" kern="0" dirty="0"/>
              <a:t> test</a:t>
            </a:r>
          </a:p>
          <a:p>
            <a:pPr rtl="0"/>
            <a:r>
              <a:rPr sz="2400" kern="0" dirty="0"/>
              <a:t>Tables de </a:t>
            </a:r>
            <a:r>
              <a:rPr sz="2400" kern="0" dirty="0" err="1"/>
              <a:t>référence</a:t>
            </a:r>
            <a:r>
              <a:rPr sz="2400" kern="0" dirty="0"/>
              <a:t> de </a:t>
            </a:r>
            <a:r>
              <a:rPr sz="2400" kern="0" dirty="0" err="1"/>
              <a:t>couleurs</a:t>
            </a:r>
            <a:endParaRPr sz="2400" kern="0" dirty="0"/>
          </a:p>
          <a:p>
            <a:pPr rtl="0"/>
            <a:r>
              <a:rPr sz="2400" kern="0" dirty="0" err="1"/>
              <a:t>Photomètre</a:t>
            </a:r>
            <a:r>
              <a:rPr sz="2400" kern="0" dirty="0"/>
              <a:t> </a:t>
            </a:r>
            <a:r>
              <a:rPr sz="2400" kern="0" dirty="0" err="1"/>
              <a:t>numérique</a:t>
            </a:r>
            <a:endParaRPr sz="2400" kern="0" dirty="0"/>
          </a:p>
        </p:txBody>
      </p:sp>
      <p:pic>
        <p:nvPicPr>
          <p:cNvPr id="3" name="Picture 2"/>
          <p:cNvPicPr>
            <a:picLocks noChangeAspect="1"/>
          </p:cNvPicPr>
          <p:nvPr/>
        </p:nvPicPr>
        <p:blipFill>
          <a:blip r:embed="rId4"/>
          <a:stretch>
            <a:fillRect/>
          </a:stretch>
        </p:blipFill>
        <p:spPr>
          <a:xfrm>
            <a:off x="5292080" y="1355795"/>
            <a:ext cx="3032908" cy="2088232"/>
          </a:xfrm>
          <a:prstGeom prst="rect">
            <a:avLst/>
          </a:prstGeom>
        </p:spPr>
      </p:pic>
      <p:sp>
        <p:nvSpPr>
          <p:cNvPr id="4" name="Rectangle 3"/>
          <p:cNvSpPr/>
          <p:nvPr/>
        </p:nvSpPr>
        <p:spPr>
          <a:xfrm>
            <a:off x="5447466" y="3281621"/>
            <a:ext cx="3058428" cy="769441"/>
          </a:xfrm>
          <a:prstGeom prst="rect">
            <a:avLst/>
          </a:prstGeom>
        </p:spPr>
        <p:txBody>
          <a:bodyPr wrap="square">
            <a:spAutoFit/>
          </a:bodyPr>
          <a:lstStyle/>
          <a:p>
            <a:pPr algn="ctr" rtl="0" hangingPunct="0">
              <a:spcAft>
                <a:spcPts val="0"/>
              </a:spcAft>
            </a:pPr>
            <a:r>
              <a:rPr kern="1800" dirty="0" err="1">
                <a:latin typeface="Arial" panose="020B0604020202020204" pitchFamily="34" charset="0"/>
              </a:rPr>
              <a:t>Bandelettes</a:t>
            </a:r>
            <a:r>
              <a:rPr kern="1800" dirty="0">
                <a:latin typeface="Arial" panose="020B0604020202020204" pitchFamily="34" charset="0"/>
              </a:rPr>
              <a:t> test (</a:t>
            </a:r>
            <a:r>
              <a:rPr kern="1800" dirty="0" err="1">
                <a:latin typeface="Arial" panose="020B0604020202020204" pitchFamily="34" charset="0"/>
              </a:rPr>
              <a:t>Crédit</a:t>
            </a:r>
            <a:r>
              <a:rPr kern="1800" dirty="0">
                <a:latin typeface="Arial" panose="020B0604020202020204" pitchFamily="34" charset="0"/>
              </a:rPr>
              <a:t> : </a:t>
            </a:r>
            <a:r>
              <a:rPr kern="1800" dirty="0" err="1">
                <a:latin typeface="Arial" panose="020B0604020202020204" pitchFamily="34" charset="0"/>
              </a:rPr>
              <a:t>Hach</a:t>
            </a:r>
            <a:r>
              <a:rPr kern="1800" dirty="0">
                <a:latin typeface="Arial" panose="020B0604020202020204" pitchFamily="34" charset="0"/>
              </a:rPr>
              <a:t>)</a:t>
            </a:r>
          </a:p>
        </p:txBody>
      </p:sp>
      <p:pic>
        <p:nvPicPr>
          <p:cNvPr id="1027" name="Picture 3" descr="enp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158134"/>
            <a:ext cx="1956196"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7456" y="6000928"/>
            <a:ext cx="3960440" cy="646331"/>
          </a:xfrm>
          <a:prstGeom prst="rect">
            <a:avLst/>
          </a:prstGeom>
        </p:spPr>
        <p:txBody>
          <a:bodyPr wrap="square">
            <a:spAutoFit/>
          </a:bodyPr>
          <a:lstStyle/>
          <a:p>
            <a:pPr rtl="0" hangingPunct="0">
              <a:spcAft>
                <a:spcPts val="0"/>
              </a:spcAft>
            </a:pPr>
            <a:r>
              <a:rPr>
                <a:latin typeface="Arial" panose="020B0604020202020204" pitchFamily="34" charset="0"/>
                <a:ea typeface="Times New Roman" panose="02020603050405020304" pitchFamily="18" charset="0"/>
              </a:rPr>
              <a:t>Comparaison de couleur</a:t>
            </a:r>
            <a:r>
              <a:rPr sz="3600">
                <a:latin typeface="Times New Roman" panose="02020603050405020304" pitchFamily="18" charset="0"/>
                <a:ea typeface="Times New Roman" panose="02020603050405020304" pitchFamily="18" charset="0"/>
              </a:rPr>
              <a:t> </a:t>
            </a:r>
            <a:r>
              <a:rPr>
                <a:latin typeface="Arial" panose="020B0604020202020204" pitchFamily="34" charset="0"/>
                <a:ea typeface="Times New Roman" panose="02020603050405020304" pitchFamily="18" charset="0"/>
              </a:rPr>
              <a:t>(Crédit : ENPHO) </a:t>
            </a:r>
          </a:p>
        </p:txBody>
      </p:sp>
      <p:pic>
        <p:nvPicPr>
          <p:cNvPr id="13" name="Picture 12" descr="arsenic"/>
          <p:cNvPicPr/>
          <p:nvPr/>
        </p:nvPicPr>
        <p:blipFill>
          <a:blip r:embed="rId6">
            <a:extLst>
              <a:ext uri="{28A0092B-C50C-407E-A947-70E740481C1C}">
                <a14:useLocalDpi xmlns:a14="http://schemas.microsoft.com/office/drawing/2010/main" val="0"/>
              </a:ext>
            </a:extLst>
          </a:blip>
          <a:srcRect/>
          <a:stretch>
            <a:fillRect/>
          </a:stretch>
        </p:blipFill>
        <p:spPr bwMode="auto">
          <a:xfrm>
            <a:off x="5447466" y="3926657"/>
            <a:ext cx="2438858" cy="2454671"/>
          </a:xfrm>
          <a:prstGeom prst="rect">
            <a:avLst/>
          </a:prstGeom>
          <a:noFill/>
        </p:spPr>
      </p:pic>
      <p:sp>
        <p:nvSpPr>
          <p:cNvPr id="9" name="Rectangle 8"/>
          <p:cNvSpPr/>
          <p:nvPr/>
        </p:nvSpPr>
        <p:spPr>
          <a:xfrm>
            <a:off x="1271398" y="6147463"/>
            <a:ext cx="7659488" cy="646331"/>
          </a:xfrm>
          <a:prstGeom prst="rect">
            <a:avLst/>
          </a:prstGeom>
        </p:spPr>
        <p:txBody>
          <a:bodyPr wrap="square">
            <a:spAutoFit/>
          </a:bodyPr>
          <a:lstStyle/>
          <a:p>
            <a:pPr marL="3200400" indent="457200" rtl="0">
              <a:spcAft>
                <a:spcPts val="0"/>
              </a:spcAft>
            </a:pPr>
            <a:r>
              <a:rPr kern="1800" dirty="0" err="1">
                <a:latin typeface="Arial" panose="020B0604020202020204" pitchFamily="34" charset="0"/>
                <a:ea typeface="Times New Roman" panose="02020603050405020304" pitchFamily="18" charset="0"/>
                <a:cs typeface="Times New Roman" panose="02020603050405020304" pitchFamily="18" charset="0"/>
              </a:rPr>
              <a:t>Photomètre</a:t>
            </a:r>
            <a:r>
              <a:rPr kern="1800" dirty="0">
                <a:latin typeface="Arial" panose="020B0604020202020204" pitchFamily="34" charset="0"/>
                <a:ea typeface="Times New Roman" panose="02020603050405020304" pitchFamily="18" charset="0"/>
                <a:cs typeface="Times New Roman" panose="02020603050405020304" pitchFamily="18" charset="0"/>
              </a:rPr>
              <a:t> </a:t>
            </a:r>
            <a:r>
              <a:rPr kern="1800" dirty="0" err="1">
                <a:latin typeface="Arial" panose="020B0604020202020204" pitchFamily="34" charset="0"/>
                <a:ea typeface="Times New Roman" panose="02020603050405020304" pitchFamily="18" charset="0"/>
                <a:cs typeface="Times New Roman" panose="02020603050405020304" pitchFamily="18" charset="0"/>
              </a:rPr>
              <a:t>numérique</a:t>
            </a:r>
            <a:r>
              <a:rPr kern="1800" dirty="0">
                <a:latin typeface="Arial" panose="020B0604020202020204" pitchFamily="34" charset="0"/>
                <a:ea typeface="Times New Roman" panose="02020603050405020304" pitchFamily="18" charset="0"/>
                <a:cs typeface="Times New Roman" panose="02020603050405020304" pitchFamily="18" charset="0"/>
              </a:rPr>
              <a:t> (</a:t>
            </a:r>
            <a:r>
              <a:rPr kern="1800" dirty="0" err="1">
                <a:latin typeface="Arial" panose="020B0604020202020204" pitchFamily="34" charset="0"/>
                <a:ea typeface="Times New Roman" panose="02020603050405020304" pitchFamily="18" charset="0"/>
                <a:cs typeface="Times New Roman" panose="02020603050405020304" pitchFamily="18" charset="0"/>
              </a:rPr>
              <a:t>Crédit</a:t>
            </a:r>
            <a:r>
              <a:rPr kern="1800" dirty="0">
                <a:latin typeface="Arial" panose="020B0604020202020204" pitchFamily="34" charset="0"/>
                <a:ea typeface="Times New Roman" panose="02020603050405020304" pitchFamily="18" charset="0"/>
                <a:cs typeface="Times New Roman" panose="02020603050405020304" pitchFamily="18" charset="0"/>
              </a:rPr>
              <a:t> : </a:t>
            </a:r>
            <a:r>
              <a:rPr lang="en-GB" kern="1800" dirty="0" smtClean="0">
                <a:latin typeface="Arial" panose="020B0604020202020204" pitchFamily="34" charset="0"/>
                <a:ea typeface="Times New Roman" panose="02020603050405020304" pitchFamily="18" charset="0"/>
                <a:cs typeface="Times New Roman" panose="02020603050405020304" pitchFamily="18" charset="0"/>
              </a:rPr>
              <a:t>	</a:t>
            </a:r>
            <a:r>
              <a:rPr kern="1800" dirty="0" err="1" smtClean="0">
                <a:latin typeface="Arial" panose="020B0604020202020204" pitchFamily="34" charset="0"/>
                <a:ea typeface="Times New Roman" panose="02020603050405020304" pitchFamily="18" charset="0"/>
                <a:cs typeface="Times New Roman" panose="02020603050405020304" pitchFamily="18" charset="0"/>
              </a:rPr>
              <a:t>Palintest</a:t>
            </a:r>
            <a:r>
              <a:rPr kern="1800" dirty="0">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636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DEFC076-495C-41A4-B5A4-0614F62A3C06}" type="slidenum">
              <a:rPr/>
              <a:pPr eaLnBrk="1" hangingPunct="1"/>
              <a:t>15</a:t>
            </a:fld>
            <a:endParaRPr/>
          </a:p>
        </p:txBody>
      </p:sp>
      <p:sp>
        <p:nvSpPr>
          <p:cNvPr id="78850" name="Rectangle 2"/>
          <p:cNvSpPr>
            <a:spLocks noChangeArrowheads="1"/>
          </p:cNvSpPr>
          <p:nvPr/>
        </p:nvSpPr>
        <p:spPr bwMode="auto">
          <a:xfrm>
            <a:off x="0" y="482600"/>
            <a:ext cx="9144000" cy="685800"/>
          </a:xfrm>
          <a:prstGeom prst="rect">
            <a:avLst/>
          </a:prstGeom>
          <a:noFill/>
          <a:ln w="9525">
            <a:noFill/>
            <a:miter lim="800000"/>
            <a:headEnd/>
            <a:tailEnd/>
          </a:ln>
        </p:spPr>
        <p:txBody>
          <a:bodyPr anchor="b"/>
          <a:lstStyle/>
          <a:p>
            <a:pPr algn="ctr" rtl="0" eaLnBrk="0" hangingPunct="0">
              <a:defRPr/>
            </a:pPr>
            <a:r>
              <a:rPr kumimoji="1" sz="4400" b="1">
                <a:solidFill>
                  <a:schemeClr val="accent2"/>
                </a:solidFill>
                <a:latin typeface="+mn-lt"/>
              </a:rPr>
              <a:t>Options de réduction de l’arsenic</a:t>
            </a:r>
          </a:p>
        </p:txBody>
      </p:sp>
      <p:sp>
        <p:nvSpPr>
          <p:cNvPr id="18436" name="Text Box 4"/>
          <p:cNvSpPr txBox="1">
            <a:spLocks noChangeArrowheads="1"/>
          </p:cNvSpPr>
          <p:nvPr/>
        </p:nvSpPr>
        <p:spPr bwMode="auto">
          <a:xfrm>
            <a:off x="609600" y="2524125"/>
            <a:ext cx="2971800" cy="83099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400" dirty="0"/>
              <a:t>Sources alternatives sans arsenic</a:t>
            </a:r>
          </a:p>
        </p:txBody>
      </p:sp>
      <p:sp>
        <p:nvSpPr>
          <p:cNvPr id="18437" name="Text Box 5"/>
          <p:cNvSpPr txBox="1">
            <a:spLocks noChangeArrowheads="1"/>
          </p:cNvSpPr>
          <p:nvPr/>
        </p:nvSpPr>
        <p:spPr bwMode="auto">
          <a:xfrm>
            <a:off x="5181600" y="2524125"/>
            <a:ext cx="2590800" cy="1015663"/>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dirty="0"/>
              <a:t>Technologies </a:t>
            </a:r>
            <a:r>
              <a:rPr sz="2000" dirty="0" err="1"/>
              <a:t>d’élimination</a:t>
            </a:r>
            <a:r>
              <a:rPr sz="2000" dirty="0"/>
              <a:t> de </a:t>
            </a:r>
            <a:r>
              <a:rPr sz="2000" dirty="0" err="1"/>
              <a:t>l’arsenic</a:t>
            </a:r>
            <a:endParaRPr sz="2000" dirty="0"/>
          </a:p>
        </p:txBody>
      </p:sp>
      <p:sp>
        <p:nvSpPr>
          <p:cNvPr id="78854" name="Text Box 6"/>
          <p:cNvSpPr txBox="1">
            <a:spLocks noChangeArrowheads="1"/>
          </p:cNvSpPr>
          <p:nvPr/>
        </p:nvSpPr>
        <p:spPr bwMode="auto">
          <a:xfrm>
            <a:off x="609600" y="3362325"/>
            <a:ext cx="396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Tx/>
              <a:buChar char="•"/>
            </a:pPr>
            <a:r>
              <a:rPr sz="2400" dirty="0"/>
              <a:t> </a:t>
            </a:r>
            <a:r>
              <a:rPr sz="2400" dirty="0" err="1"/>
              <a:t>Puits</a:t>
            </a:r>
            <a:r>
              <a:rPr sz="2400" dirty="0"/>
              <a:t> </a:t>
            </a:r>
            <a:r>
              <a:rPr sz="2400" dirty="0" err="1"/>
              <a:t>tubés</a:t>
            </a:r>
            <a:r>
              <a:rPr sz="2400" dirty="0"/>
              <a:t> </a:t>
            </a:r>
            <a:r>
              <a:rPr sz="2400" dirty="0" err="1"/>
              <a:t>sûrs</a:t>
            </a:r>
            <a:endParaRPr sz="2400" dirty="0"/>
          </a:p>
          <a:p>
            <a:pPr rtl="0">
              <a:buFontTx/>
              <a:buChar char="•"/>
            </a:pPr>
            <a:r>
              <a:rPr sz="2400" dirty="0"/>
              <a:t> </a:t>
            </a:r>
            <a:r>
              <a:rPr sz="2400" dirty="0" err="1"/>
              <a:t>Puits</a:t>
            </a:r>
            <a:r>
              <a:rPr sz="2400" dirty="0"/>
              <a:t> </a:t>
            </a:r>
            <a:r>
              <a:rPr sz="2400" dirty="0" err="1"/>
              <a:t>creusés</a:t>
            </a:r>
            <a:r>
              <a:rPr sz="2400" dirty="0"/>
              <a:t> </a:t>
            </a:r>
            <a:r>
              <a:rPr sz="2400" dirty="0" err="1"/>
              <a:t>améliorés</a:t>
            </a:r>
            <a:endParaRPr sz="2400" dirty="0"/>
          </a:p>
          <a:p>
            <a:pPr rtl="0">
              <a:buFontTx/>
              <a:buChar char="•"/>
            </a:pPr>
            <a:r>
              <a:rPr sz="2400" dirty="0"/>
              <a:t> </a:t>
            </a:r>
            <a:r>
              <a:rPr sz="2400" dirty="0" err="1"/>
              <a:t>Puits</a:t>
            </a:r>
            <a:r>
              <a:rPr sz="2400" dirty="0"/>
              <a:t> </a:t>
            </a:r>
            <a:r>
              <a:rPr sz="2400" dirty="0" err="1"/>
              <a:t>profonds</a:t>
            </a:r>
            <a:endParaRPr sz="2400" dirty="0"/>
          </a:p>
          <a:p>
            <a:pPr rtl="0">
              <a:buFontTx/>
              <a:buChar char="•"/>
            </a:pPr>
            <a:r>
              <a:rPr sz="2400" dirty="0"/>
              <a:t> </a:t>
            </a:r>
            <a:r>
              <a:rPr sz="2400" dirty="0" err="1"/>
              <a:t>Collecte</a:t>
            </a:r>
            <a:r>
              <a:rPr sz="2400" dirty="0"/>
              <a:t> de </a:t>
            </a:r>
            <a:r>
              <a:rPr sz="2400" dirty="0" err="1"/>
              <a:t>l’eau</a:t>
            </a:r>
            <a:r>
              <a:rPr sz="2400" dirty="0"/>
              <a:t> de </a:t>
            </a:r>
            <a:r>
              <a:rPr sz="2400" dirty="0" err="1"/>
              <a:t>pluie</a:t>
            </a:r>
            <a:endParaRPr sz="2400" dirty="0"/>
          </a:p>
          <a:p>
            <a:pPr rtl="0">
              <a:buFontTx/>
              <a:buChar char="•"/>
            </a:pPr>
            <a:r>
              <a:rPr sz="2400" dirty="0"/>
              <a:t> Eau de surface</a:t>
            </a:r>
          </a:p>
        </p:txBody>
      </p:sp>
      <p:sp>
        <p:nvSpPr>
          <p:cNvPr id="18439" name="Text Box 7"/>
          <p:cNvSpPr txBox="1">
            <a:spLocks noChangeArrowheads="1"/>
          </p:cNvSpPr>
          <p:nvPr/>
        </p:nvSpPr>
        <p:spPr bwMode="auto">
          <a:xfrm>
            <a:off x="2767693" y="1305738"/>
            <a:ext cx="3151414" cy="83099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400" dirty="0" err="1"/>
              <a:t>Réduction</a:t>
            </a:r>
            <a:r>
              <a:rPr sz="2400" dirty="0"/>
              <a:t> de </a:t>
            </a:r>
            <a:r>
              <a:rPr sz="2400" dirty="0" err="1"/>
              <a:t>l'arsenic</a:t>
            </a:r>
            <a:endParaRPr sz="2400" dirty="0"/>
          </a:p>
        </p:txBody>
      </p:sp>
      <p:sp>
        <p:nvSpPr>
          <p:cNvPr id="18440" name="Line 8"/>
          <p:cNvSpPr>
            <a:spLocks noChangeShapeType="1"/>
          </p:cNvSpPr>
          <p:nvPr/>
        </p:nvSpPr>
        <p:spPr bwMode="auto">
          <a:xfrm>
            <a:off x="4343400" y="1838325"/>
            <a:ext cx="0" cy="30480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41" name="Line 9"/>
          <p:cNvSpPr>
            <a:spLocks noChangeShapeType="1"/>
          </p:cNvSpPr>
          <p:nvPr/>
        </p:nvSpPr>
        <p:spPr bwMode="auto">
          <a:xfrm>
            <a:off x="1905000" y="2143125"/>
            <a:ext cx="45720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42" name="Line 10"/>
          <p:cNvSpPr>
            <a:spLocks noChangeShapeType="1"/>
          </p:cNvSpPr>
          <p:nvPr/>
        </p:nvSpPr>
        <p:spPr bwMode="auto">
          <a:xfrm>
            <a:off x="1905000" y="2143125"/>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8443" name="Line 11"/>
          <p:cNvSpPr>
            <a:spLocks noChangeShapeType="1"/>
          </p:cNvSpPr>
          <p:nvPr/>
        </p:nvSpPr>
        <p:spPr bwMode="auto">
          <a:xfrm>
            <a:off x="6477000" y="2143125"/>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13"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5181600" y="3541992"/>
            <a:ext cx="35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buFont typeface="Arial" charset="0"/>
              <a:buChar char="•"/>
            </a:pPr>
            <a:r>
              <a:rPr sz="2400" dirty="0" err="1"/>
              <a:t>Oxydation</a:t>
            </a:r>
            <a:endParaRPr sz="2400" dirty="0"/>
          </a:p>
          <a:p>
            <a:pPr rtl="0">
              <a:buFont typeface="Arial" charset="0"/>
              <a:buChar char="•"/>
            </a:pPr>
            <a:r>
              <a:rPr sz="2400" dirty="0"/>
              <a:t>Coagulation</a:t>
            </a:r>
          </a:p>
          <a:p>
            <a:pPr rtl="0">
              <a:buFont typeface="Arial" charset="0"/>
              <a:buChar char="•"/>
            </a:pPr>
            <a:r>
              <a:rPr sz="2400" dirty="0"/>
              <a:t>Adsorption</a:t>
            </a:r>
          </a:p>
          <a:p>
            <a:pPr rtl="0">
              <a:buFont typeface="Arial" charset="0"/>
              <a:buChar char="•"/>
            </a:pPr>
            <a:r>
              <a:rPr sz="2400" dirty="0"/>
              <a:t>Complexation de surface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wipe(up)">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utoUpdateAnimBg="0"/>
      <p:bldP spid="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9"/>
          <p:cNvSpPr>
            <a:spLocks noGrp="1"/>
          </p:cNvSpPr>
          <p:nvPr>
            <p:ph type="title"/>
          </p:nvPr>
        </p:nvSpPr>
        <p:spPr/>
        <p:txBody>
          <a:bodyPr/>
          <a:lstStyle/>
          <a:p>
            <a:pPr rtl="0" eaLnBrk="1" hangingPunct="1"/>
            <a:r>
              <a:rPr b="1">
                <a:solidFill>
                  <a:schemeClr val="accent2"/>
                </a:solidFill>
              </a:rPr>
              <a:t>Puits tubés sûrs</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F0ED971-8B8C-4DFC-97FB-72A4B96AD54A}" type="slidenum">
              <a:rPr/>
              <a:pPr eaLnBrk="1" hangingPunct="1"/>
              <a:t>16</a:t>
            </a:fld>
            <a:endParaRPr/>
          </a:p>
        </p:txBody>
      </p:sp>
      <p:sp>
        <p:nvSpPr>
          <p:cNvPr id="19460" name="Text Box 2"/>
          <p:cNvSpPr txBox="1">
            <a:spLocks noChangeArrowheads="1"/>
          </p:cNvSpPr>
          <p:nvPr/>
        </p:nvSpPr>
        <p:spPr bwMode="auto">
          <a:xfrm>
            <a:off x="457200" y="1273175"/>
            <a:ext cx="4914900" cy="711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2000" b="1"/>
              <a:t>Des puits tubés dans les limites des standards pour l'arsenic</a:t>
            </a:r>
          </a:p>
        </p:txBody>
      </p:sp>
      <p:sp>
        <p:nvSpPr>
          <p:cNvPr id="19461" name="Text Box 3"/>
          <p:cNvSpPr txBox="1">
            <a:spLocks noChangeArrowheads="1"/>
          </p:cNvSpPr>
          <p:nvPr/>
        </p:nvSpPr>
        <p:spPr bwMode="auto">
          <a:xfrm>
            <a:off x="391999" y="2098678"/>
            <a:ext cx="51563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dirty="0" err="1"/>
              <a:t>Avantage</a:t>
            </a:r>
            <a:r>
              <a:rPr sz="2000" dirty="0"/>
              <a:t> :</a:t>
            </a:r>
          </a:p>
          <a:p>
            <a:pPr rtl="0">
              <a:buFontTx/>
              <a:buChar char="•"/>
            </a:pPr>
            <a:r>
              <a:rPr sz="2000" dirty="0"/>
              <a:t> Solution </a:t>
            </a:r>
            <a:r>
              <a:rPr sz="2000" dirty="0" err="1"/>
              <a:t>immédiate</a:t>
            </a:r>
            <a:endParaRPr sz="2000" dirty="0"/>
          </a:p>
          <a:p>
            <a:endParaRPr lang="en-US" altLang="en-US" sz="1600" dirty="0"/>
          </a:p>
          <a:p>
            <a:pPr rtl="0"/>
            <a:r>
              <a:rPr sz="2000" dirty="0" err="1"/>
              <a:t>Limites</a:t>
            </a:r>
            <a:r>
              <a:rPr sz="2000" dirty="0"/>
              <a:t> :</a:t>
            </a:r>
          </a:p>
          <a:p>
            <a:pPr rtl="0">
              <a:buFontTx/>
              <a:buChar char="•"/>
            </a:pPr>
            <a:r>
              <a:rPr sz="2000" dirty="0"/>
              <a:t> </a:t>
            </a:r>
            <a:r>
              <a:rPr sz="2000" dirty="0" err="1"/>
              <a:t>Besoin</a:t>
            </a:r>
            <a:r>
              <a:rPr sz="2000" dirty="0"/>
              <a:t> d’un </a:t>
            </a:r>
            <a:r>
              <a:rPr sz="2000" dirty="0" err="1"/>
              <a:t>contrôle</a:t>
            </a:r>
            <a:r>
              <a:rPr sz="2000" dirty="0"/>
              <a:t> </a:t>
            </a:r>
            <a:r>
              <a:rPr sz="2000" dirty="0" err="1"/>
              <a:t>régulier</a:t>
            </a:r>
            <a:endParaRPr sz="2000" dirty="0"/>
          </a:p>
          <a:p>
            <a:pPr rtl="0">
              <a:buFontTx/>
              <a:buChar char="•"/>
            </a:pPr>
            <a:r>
              <a:rPr sz="2000" dirty="0"/>
              <a:t> </a:t>
            </a:r>
            <a:r>
              <a:rPr sz="2000" dirty="0" err="1"/>
              <a:t>Pratique</a:t>
            </a:r>
            <a:r>
              <a:rPr sz="2000" dirty="0"/>
              <a:t> ?</a:t>
            </a:r>
          </a:p>
          <a:p>
            <a:pPr rtl="0">
              <a:buFontTx/>
              <a:buChar char="•"/>
            </a:pPr>
            <a:r>
              <a:rPr sz="2000" dirty="0"/>
              <a:t> Restrictions dues aux </a:t>
            </a:r>
            <a:r>
              <a:rPr sz="2000" dirty="0" err="1"/>
              <a:t>coutumes</a:t>
            </a:r>
            <a:r>
              <a:rPr sz="2000" dirty="0"/>
              <a:t> et à la religion ?</a:t>
            </a:r>
          </a:p>
          <a:p>
            <a:pPr>
              <a:buFontTx/>
              <a:buChar char="•"/>
            </a:pPr>
            <a:endParaRPr lang="en-US" altLang="en-US" sz="1600" dirty="0"/>
          </a:p>
          <a:p>
            <a:pPr rtl="0"/>
            <a:r>
              <a:rPr sz="2000" dirty="0" err="1"/>
              <a:t>Coût</a:t>
            </a:r>
            <a:r>
              <a:rPr sz="2000" dirty="0"/>
              <a:t> :</a:t>
            </a:r>
          </a:p>
          <a:p>
            <a:pPr rtl="0">
              <a:buFontTx/>
              <a:buChar char="•"/>
            </a:pPr>
            <a:r>
              <a:rPr sz="2000" dirty="0"/>
              <a:t> </a:t>
            </a:r>
            <a:r>
              <a:rPr sz="2000" dirty="0" err="1"/>
              <a:t>Coût</a:t>
            </a:r>
            <a:r>
              <a:rPr sz="2000" dirty="0"/>
              <a:t> de </a:t>
            </a:r>
            <a:r>
              <a:rPr sz="2000" dirty="0" err="1"/>
              <a:t>l'analyse</a:t>
            </a:r>
            <a:r>
              <a:rPr sz="2000" dirty="0"/>
              <a:t> </a:t>
            </a:r>
          </a:p>
          <a:p>
            <a:pPr rtl="0">
              <a:buFontTx/>
              <a:buChar char="•"/>
            </a:pPr>
            <a:r>
              <a:rPr sz="2000" dirty="0"/>
              <a:t> Le </a:t>
            </a:r>
            <a:r>
              <a:rPr sz="2000" dirty="0" err="1"/>
              <a:t>coût</a:t>
            </a:r>
            <a:r>
              <a:rPr sz="2000" dirty="0"/>
              <a:t> de forage et </a:t>
            </a:r>
            <a:r>
              <a:rPr sz="2000" dirty="0" err="1"/>
              <a:t>d’installation</a:t>
            </a:r>
            <a:r>
              <a:rPr sz="2000" dirty="0"/>
              <a:t> du </a:t>
            </a:r>
            <a:r>
              <a:rPr sz="2000" dirty="0" err="1"/>
              <a:t>puits</a:t>
            </a:r>
            <a:r>
              <a:rPr sz="2000" dirty="0"/>
              <a:t> </a:t>
            </a:r>
            <a:r>
              <a:rPr sz="2000" dirty="0" err="1"/>
              <a:t>tubé</a:t>
            </a:r>
            <a:r>
              <a:rPr sz="2000" dirty="0"/>
              <a:t> </a:t>
            </a:r>
            <a:r>
              <a:rPr sz="2000" dirty="0" err="1"/>
              <a:t>peu</a:t>
            </a:r>
            <a:r>
              <a:rPr sz="2000" dirty="0"/>
              <a:t> </a:t>
            </a:r>
            <a:r>
              <a:rPr sz="2000" dirty="0" err="1"/>
              <a:t>profond</a:t>
            </a:r>
            <a:r>
              <a:rPr sz="2000" dirty="0"/>
              <a:t> </a:t>
            </a:r>
            <a:r>
              <a:rPr sz="2000" dirty="0" err="1"/>
              <a:t>est</a:t>
            </a:r>
            <a:r>
              <a:rPr sz="2000" dirty="0"/>
              <a:t> </a:t>
            </a:r>
            <a:r>
              <a:rPr sz="2000" dirty="0" err="1"/>
              <a:t>d'environ</a:t>
            </a:r>
            <a:r>
              <a:rPr sz="2000" dirty="0"/>
              <a:t> 100 à 300 US$</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1273175"/>
            <a:ext cx="3162300"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295ACCA-5601-430E-AA2A-4B2A1C37EC33}" type="slidenum">
              <a:rPr/>
              <a:pPr eaLnBrk="1" hangingPunct="1"/>
              <a:t>17</a:t>
            </a:fld>
            <a:endParaRPr/>
          </a:p>
        </p:txBody>
      </p:sp>
      <p:sp>
        <p:nvSpPr>
          <p:cNvPr id="20483" name="Text Box 2"/>
          <p:cNvSpPr txBox="1">
            <a:spLocks noChangeArrowheads="1"/>
          </p:cNvSpPr>
          <p:nvPr/>
        </p:nvSpPr>
        <p:spPr bwMode="auto">
          <a:xfrm>
            <a:off x="3902529" y="952498"/>
            <a:ext cx="5165271" cy="64633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dirty="0" err="1"/>
              <a:t>Couvrir</a:t>
            </a:r>
            <a:r>
              <a:rPr b="1" dirty="0"/>
              <a:t> les </a:t>
            </a:r>
            <a:r>
              <a:rPr b="1" dirty="0" err="1"/>
              <a:t>puits</a:t>
            </a:r>
            <a:r>
              <a:rPr b="1" dirty="0"/>
              <a:t> </a:t>
            </a:r>
            <a:r>
              <a:rPr b="1" dirty="0" err="1"/>
              <a:t>existants</a:t>
            </a:r>
            <a:r>
              <a:rPr b="1" dirty="0"/>
              <a:t> </a:t>
            </a:r>
            <a:r>
              <a:rPr b="1" dirty="0" err="1"/>
              <a:t>afin</a:t>
            </a:r>
            <a:r>
              <a:rPr b="1" dirty="0"/>
              <a:t> de </a:t>
            </a:r>
            <a:r>
              <a:rPr b="1" dirty="0" err="1"/>
              <a:t>minimiser</a:t>
            </a:r>
            <a:r>
              <a:rPr b="1" dirty="0"/>
              <a:t> la contamination </a:t>
            </a:r>
            <a:r>
              <a:rPr b="1" dirty="0" err="1"/>
              <a:t>microbiologique</a:t>
            </a:r>
            <a:r>
              <a:rPr b="1" dirty="0"/>
              <a:t>.</a:t>
            </a:r>
          </a:p>
        </p:txBody>
      </p:sp>
      <p:sp>
        <p:nvSpPr>
          <p:cNvPr id="20484" name="Text Box 3"/>
          <p:cNvSpPr txBox="1">
            <a:spLocks noChangeArrowheads="1"/>
          </p:cNvSpPr>
          <p:nvPr/>
        </p:nvSpPr>
        <p:spPr bwMode="auto">
          <a:xfrm>
            <a:off x="4623257" y="1757671"/>
            <a:ext cx="4419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dirty="0" err="1"/>
              <a:t>Avantages</a:t>
            </a:r>
            <a:r>
              <a:rPr sz="2000" dirty="0"/>
              <a:t> :</a:t>
            </a:r>
          </a:p>
          <a:p>
            <a:pPr marL="342900" indent="-342900" rtl="0">
              <a:buFont typeface="Arial" panose="020B0604020202020204" pitchFamily="34" charset="0"/>
              <a:buChar char="•"/>
            </a:pPr>
            <a:r>
              <a:rPr sz="2000" dirty="0"/>
              <a:t>Simple</a:t>
            </a:r>
          </a:p>
          <a:p>
            <a:endParaRPr lang="en-US" altLang="en-US" sz="1600" dirty="0"/>
          </a:p>
          <a:p>
            <a:pPr rtl="0"/>
            <a:r>
              <a:rPr sz="2000" dirty="0" err="1"/>
              <a:t>Limites</a:t>
            </a:r>
            <a:r>
              <a:rPr sz="2000" dirty="0"/>
              <a:t> :</a:t>
            </a:r>
          </a:p>
          <a:p>
            <a:pPr rtl="0">
              <a:buFontTx/>
              <a:buChar char="•"/>
            </a:pPr>
            <a:r>
              <a:rPr sz="2000" dirty="0"/>
              <a:t> </a:t>
            </a:r>
            <a:r>
              <a:rPr sz="2000" dirty="0" err="1"/>
              <a:t>Peut</a:t>
            </a:r>
            <a:r>
              <a:rPr sz="2000" dirty="0"/>
              <a:t> </a:t>
            </a:r>
            <a:r>
              <a:rPr sz="2000" dirty="0" err="1"/>
              <a:t>s'assécher</a:t>
            </a:r>
            <a:r>
              <a:rPr sz="2000" dirty="0"/>
              <a:t> </a:t>
            </a:r>
            <a:r>
              <a:rPr sz="2000" dirty="0" err="1"/>
              <a:t>durant</a:t>
            </a:r>
            <a:r>
              <a:rPr sz="2000" dirty="0"/>
              <a:t> la </a:t>
            </a:r>
            <a:r>
              <a:rPr sz="2000" dirty="0" err="1"/>
              <a:t>saison</a:t>
            </a:r>
            <a:r>
              <a:rPr sz="2000" dirty="0"/>
              <a:t> </a:t>
            </a:r>
            <a:r>
              <a:rPr sz="2000" dirty="0" err="1"/>
              <a:t>sèche</a:t>
            </a:r>
            <a:endParaRPr sz="2000" dirty="0"/>
          </a:p>
          <a:p>
            <a:pPr rtl="0">
              <a:buFontTx/>
              <a:buChar char="•"/>
            </a:pPr>
            <a:r>
              <a:rPr sz="2000" dirty="0"/>
              <a:t> </a:t>
            </a:r>
            <a:r>
              <a:rPr sz="2000" dirty="0" err="1"/>
              <a:t>Risques</a:t>
            </a:r>
            <a:r>
              <a:rPr sz="2000" dirty="0"/>
              <a:t> de contamination par </a:t>
            </a:r>
            <a:r>
              <a:rPr sz="2000" dirty="0" err="1"/>
              <a:t>l’arsenic</a:t>
            </a:r>
            <a:endParaRPr sz="2000" dirty="0"/>
          </a:p>
          <a:p>
            <a:pPr rtl="0">
              <a:buFontTx/>
              <a:buChar char="•"/>
            </a:pPr>
            <a:r>
              <a:rPr sz="2000" dirty="0"/>
              <a:t> </a:t>
            </a:r>
            <a:r>
              <a:rPr sz="2000" dirty="0" err="1"/>
              <a:t>Creuser</a:t>
            </a:r>
            <a:r>
              <a:rPr sz="2000" dirty="0"/>
              <a:t> </a:t>
            </a:r>
            <a:r>
              <a:rPr sz="2000" dirty="0" err="1"/>
              <a:t>peut</a:t>
            </a:r>
            <a:r>
              <a:rPr sz="2000" dirty="0"/>
              <a:t> ne pas </a:t>
            </a:r>
            <a:r>
              <a:rPr sz="2000" dirty="0" err="1"/>
              <a:t>être</a:t>
            </a:r>
            <a:r>
              <a:rPr sz="2000" dirty="0"/>
              <a:t> facile </a:t>
            </a:r>
          </a:p>
          <a:p>
            <a:pPr rtl="0">
              <a:buFontTx/>
              <a:buChar char="•"/>
            </a:pPr>
            <a:r>
              <a:rPr sz="2000" dirty="0"/>
              <a:t> </a:t>
            </a:r>
            <a:r>
              <a:rPr sz="2000" dirty="0" err="1"/>
              <a:t>Problèmes</a:t>
            </a:r>
            <a:r>
              <a:rPr sz="2000" dirty="0"/>
              <a:t> </a:t>
            </a:r>
            <a:r>
              <a:rPr sz="2000" dirty="0" err="1"/>
              <a:t>potentiels</a:t>
            </a:r>
            <a:r>
              <a:rPr sz="2000" dirty="0"/>
              <a:t> de </a:t>
            </a:r>
            <a:r>
              <a:rPr sz="2000" dirty="0" err="1"/>
              <a:t>goût</a:t>
            </a:r>
            <a:r>
              <a:rPr sz="2000" dirty="0"/>
              <a:t> et </a:t>
            </a:r>
            <a:r>
              <a:rPr sz="2000" dirty="0" err="1"/>
              <a:t>d'odeur</a:t>
            </a:r>
            <a:endParaRPr sz="2000" dirty="0"/>
          </a:p>
          <a:p>
            <a:pPr>
              <a:buFontTx/>
              <a:buChar char="•"/>
            </a:pPr>
            <a:endParaRPr lang="en-US" altLang="en-US" sz="1600" dirty="0"/>
          </a:p>
          <a:p>
            <a:pPr rtl="0"/>
            <a:r>
              <a:rPr sz="2000" dirty="0" err="1"/>
              <a:t>Coût</a:t>
            </a:r>
            <a:r>
              <a:rPr sz="2000" dirty="0"/>
              <a:t> :</a:t>
            </a:r>
          </a:p>
          <a:p>
            <a:pPr rtl="0">
              <a:buFontTx/>
              <a:buChar char="•"/>
            </a:pPr>
            <a:r>
              <a:rPr sz="2000" dirty="0"/>
              <a:t> </a:t>
            </a:r>
            <a:r>
              <a:rPr sz="2000" dirty="0" err="1"/>
              <a:t>Neuf</a:t>
            </a:r>
            <a:r>
              <a:rPr sz="2000" dirty="0"/>
              <a:t> : 1000 US$+ </a:t>
            </a:r>
          </a:p>
          <a:p>
            <a:pPr rtl="0">
              <a:buFontTx/>
              <a:buChar char="•"/>
            </a:pPr>
            <a:r>
              <a:rPr sz="2000" dirty="0"/>
              <a:t> </a:t>
            </a:r>
            <a:r>
              <a:rPr sz="2000" dirty="0" err="1"/>
              <a:t>Réhabilitation</a:t>
            </a:r>
            <a:r>
              <a:rPr sz="2000" dirty="0"/>
              <a:t> : 300 US$ </a:t>
            </a:r>
          </a:p>
          <a:p>
            <a:pPr rtl="0">
              <a:buFontTx/>
              <a:buChar char="•"/>
            </a:pPr>
            <a:r>
              <a:rPr sz="2000" dirty="0"/>
              <a:t> </a:t>
            </a:r>
            <a:r>
              <a:rPr sz="2000" dirty="0" err="1"/>
              <a:t>Entretien</a:t>
            </a:r>
            <a:r>
              <a:rPr sz="2000" dirty="0"/>
              <a:t> </a:t>
            </a:r>
            <a:r>
              <a:rPr sz="2000" dirty="0" err="1"/>
              <a:t>minime</a:t>
            </a:r>
            <a:endParaRPr sz="2000" dirty="0"/>
          </a:p>
        </p:txBody>
      </p:sp>
      <p:sp>
        <p:nvSpPr>
          <p:cNvPr id="47108" name="Rectangle 4"/>
          <p:cNvSpPr>
            <a:spLocks noChangeArrowheads="1"/>
          </p:cNvSpPr>
          <p:nvPr/>
        </p:nvSpPr>
        <p:spPr bwMode="auto">
          <a:xfrm>
            <a:off x="3755567" y="338138"/>
            <a:ext cx="5617029" cy="533400"/>
          </a:xfrm>
          <a:prstGeom prst="rect">
            <a:avLst/>
          </a:prstGeom>
          <a:noFill/>
          <a:ln w="9525">
            <a:noFill/>
            <a:miter lim="800000"/>
            <a:headEnd/>
            <a:tailEnd/>
          </a:ln>
        </p:spPr>
        <p:txBody>
          <a:bodyPr anchor="b"/>
          <a:lstStyle/>
          <a:p>
            <a:pPr rtl="0" eaLnBrk="0" hangingPunct="0">
              <a:defRPr/>
            </a:pPr>
            <a:r>
              <a:rPr kumimoji="1" sz="3600" b="1" dirty="0" err="1">
                <a:solidFill>
                  <a:schemeClr val="accent2"/>
                </a:solidFill>
                <a:latin typeface="+mn-lt"/>
              </a:rPr>
              <a:t>Puits</a:t>
            </a:r>
            <a:r>
              <a:rPr kumimoji="1" sz="3600" b="1" dirty="0">
                <a:solidFill>
                  <a:schemeClr val="accent2"/>
                </a:solidFill>
                <a:latin typeface="+mn-lt"/>
              </a:rPr>
              <a:t> </a:t>
            </a:r>
            <a:r>
              <a:rPr kumimoji="1" sz="3600" b="1" dirty="0" err="1">
                <a:solidFill>
                  <a:schemeClr val="accent2"/>
                </a:solidFill>
                <a:latin typeface="+mn-lt"/>
              </a:rPr>
              <a:t>creusés</a:t>
            </a:r>
            <a:r>
              <a:rPr kumimoji="1" sz="3600" b="1" dirty="0">
                <a:solidFill>
                  <a:schemeClr val="accent2"/>
                </a:solidFill>
                <a:latin typeface="+mn-lt"/>
              </a:rPr>
              <a:t> </a:t>
            </a:r>
            <a:r>
              <a:rPr kumimoji="1" sz="3600" b="1" dirty="0" err="1">
                <a:solidFill>
                  <a:schemeClr val="accent2"/>
                </a:solidFill>
                <a:latin typeface="+mn-lt"/>
              </a:rPr>
              <a:t>améliorés</a:t>
            </a:r>
            <a:endParaRPr kumimoji="1" sz="3600" b="1" dirty="0">
              <a:solidFill>
                <a:schemeClr val="accent2"/>
              </a:solidFill>
              <a:latin typeface="+mn-lt"/>
            </a:endParaRP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3538538"/>
            <a:ext cx="4419600" cy="3189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5" y="188913"/>
            <a:ext cx="3714750" cy="317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2"/>
          <p:cNvSpPr>
            <a:spLocks noGrp="1"/>
          </p:cNvSpPr>
          <p:nvPr>
            <p:ph type="title"/>
          </p:nvPr>
        </p:nvSpPr>
        <p:spPr>
          <a:xfrm>
            <a:off x="457200" y="12700"/>
            <a:ext cx="8229600" cy="1143000"/>
          </a:xfrm>
        </p:spPr>
        <p:txBody>
          <a:bodyPr/>
          <a:lstStyle/>
          <a:p>
            <a:pPr rtl="0" eaLnBrk="1" hangingPunct="1"/>
            <a:r>
              <a:rPr b="1">
                <a:solidFill>
                  <a:schemeClr val="accent2"/>
                </a:solidFill>
              </a:rPr>
              <a:t>Puits profonds</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4541421-B228-4D92-AD3E-ECA02CF39753}" type="slidenum">
              <a:rPr/>
              <a:pPr eaLnBrk="1" hangingPunct="1"/>
              <a:t>18</a:t>
            </a:fld>
            <a:endParaRPr/>
          </a:p>
        </p:txBody>
      </p:sp>
      <p:sp>
        <p:nvSpPr>
          <p:cNvPr id="21508" name="Rectangle 2"/>
          <p:cNvSpPr>
            <a:spLocks noChangeArrowheads="1"/>
          </p:cNvSpPr>
          <p:nvPr/>
        </p:nvSpPr>
        <p:spPr bwMode="auto">
          <a:xfrm>
            <a:off x="76200" y="3200400"/>
            <a:ext cx="3810000" cy="12192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09" name="Rectangle 3"/>
          <p:cNvSpPr>
            <a:spLocks noChangeArrowheads="1"/>
          </p:cNvSpPr>
          <p:nvPr/>
        </p:nvSpPr>
        <p:spPr bwMode="auto">
          <a:xfrm>
            <a:off x="76200" y="4800600"/>
            <a:ext cx="3810000" cy="19050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0" name="Rectangle 4"/>
          <p:cNvSpPr>
            <a:spLocks noChangeArrowheads="1"/>
          </p:cNvSpPr>
          <p:nvPr/>
        </p:nvSpPr>
        <p:spPr bwMode="auto">
          <a:xfrm>
            <a:off x="2743200" y="2971800"/>
            <a:ext cx="76200" cy="36576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1" name="Text Box 5"/>
          <p:cNvSpPr txBox="1">
            <a:spLocks noChangeArrowheads="1"/>
          </p:cNvSpPr>
          <p:nvPr/>
        </p:nvSpPr>
        <p:spPr bwMode="auto">
          <a:xfrm>
            <a:off x="3581400" y="986004"/>
            <a:ext cx="5268686" cy="584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sz="1600" b="1" dirty="0"/>
              <a:t>Des </a:t>
            </a:r>
            <a:r>
              <a:rPr sz="1600" b="1" dirty="0" err="1"/>
              <a:t>puits</a:t>
            </a:r>
            <a:r>
              <a:rPr sz="1600" b="1" dirty="0"/>
              <a:t> </a:t>
            </a:r>
            <a:r>
              <a:rPr sz="1600" b="1" dirty="0" err="1"/>
              <a:t>profonds</a:t>
            </a:r>
            <a:r>
              <a:rPr sz="1600" b="1" dirty="0"/>
              <a:t> pour </a:t>
            </a:r>
            <a:r>
              <a:rPr sz="1600" b="1" dirty="0" err="1"/>
              <a:t>atteindre</a:t>
            </a:r>
            <a:r>
              <a:rPr sz="1600" b="1" dirty="0"/>
              <a:t> des </a:t>
            </a:r>
            <a:r>
              <a:rPr sz="1600" b="1" dirty="0" err="1"/>
              <a:t>aquifères</a:t>
            </a:r>
            <a:r>
              <a:rPr sz="1600" b="1" dirty="0"/>
              <a:t> sans arsenic</a:t>
            </a:r>
          </a:p>
        </p:txBody>
      </p:sp>
      <p:sp>
        <p:nvSpPr>
          <p:cNvPr id="21512" name="Text Box 6"/>
          <p:cNvSpPr txBox="1">
            <a:spLocks noChangeArrowheads="1"/>
          </p:cNvSpPr>
          <p:nvPr/>
        </p:nvSpPr>
        <p:spPr bwMode="auto">
          <a:xfrm>
            <a:off x="3962400" y="1431922"/>
            <a:ext cx="502920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100" dirty="0" err="1"/>
              <a:t>Avantages</a:t>
            </a:r>
            <a:r>
              <a:rPr sz="2100" dirty="0"/>
              <a:t> :</a:t>
            </a:r>
          </a:p>
          <a:p>
            <a:pPr rtl="0">
              <a:buFontTx/>
              <a:buChar char="•"/>
            </a:pPr>
            <a:r>
              <a:rPr sz="2100" dirty="0"/>
              <a:t> </a:t>
            </a:r>
            <a:r>
              <a:rPr sz="2100" dirty="0" err="1"/>
              <a:t>Généralement</a:t>
            </a:r>
            <a:r>
              <a:rPr sz="2100" dirty="0"/>
              <a:t> sans contamination </a:t>
            </a:r>
            <a:r>
              <a:rPr sz="2100" dirty="0" err="1"/>
              <a:t>microbiologique</a:t>
            </a:r>
            <a:r>
              <a:rPr sz="2100" dirty="0"/>
              <a:t>.</a:t>
            </a:r>
          </a:p>
          <a:p>
            <a:endParaRPr lang="en-US" altLang="en-US" sz="2100" dirty="0" smtClean="0"/>
          </a:p>
          <a:p>
            <a:pPr rtl="0"/>
            <a:r>
              <a:rPr sz="2100" dirty="0" err="1"/>
              <a:t>Limites</a:t>
            </a:r>
            <a:r>
              <a:rPr sz="2100" dirty="0"/>
              <a:t> :</a:t>
            </a:r>
          </a:p>
          <a:p>
            <a:pPr rtl="0">
              <a:buFontTx/>
              <a:buChar char="•"/>
            </a:pPr>
            <a:r>
              <a:rPr sz="2100" dirty="0"/>
              <a:t> </a:t>
            </a:r>
            <a:r>
              <a:rPr sz="2100" dirty="0" err="1"/>
              <a:t>Mauvais</a:t>
            </a:r>
            <a:r>
              <a:rPr sz="2100" dirty="0"/>
              <a:t> forage/joints </a:t>
            </a:r>
            <a:r>
              <a:rPr sz="2100" dirty="0">
                <a:sym typeface="Wingdings" pitchFamily="2" charset="2"/>
              </a:rPr>
              <a:t> contamination</a:t>
            </a:r>
          </a:p>
          <a:p>
            <a:pPr rtl="0">
              <a:buFontTx/>
              <a:buChar char="•"/>
            </a:pPr>
            <a:r>
              <a:rPr sz="2100" dirty="0"/>
              <a:t> </a:t>
            </a:r>
            <a:r>
              <a:rPr sz="2100" dirty="0" err="1"/>
              <a:t>Niveaux</a:t>
            </a:r>
            <a:r>
              <a:rPr sz="2100" dirty="0"/>
              <a:t> </a:t>
            </a:r>
            <a:r>
              <a:rPr sz="2100" dirty="0" err="1"/>
              <a:t>d’arsenic</a:t>
            </a:r>
            <a:r>
              <a:rPr sz="2100" dirty="0"/>
              <a:t> à long </a:t>
            </a:r>
            <a:r>
              <a:rPr sz="2100" dirty="0" err="1"/>
              <a:t>terme</a:t>
            </a:r>
            <a:r>
              <a:rPr sz="2100" dirty="0"/>
              <a:t> </a:t>
            </a:r>
            <a:r>
              <a:rPr sz="2100" dirty="0" err="1"/>
              <a:t>inconnus</a:t>
            </a:r>
            <a:r>
              <a:rPr sz="2100" dirty="0"/>
              <a:t> </a:t>
            </a:r>
          </a:p>
          <a:p>
            <a:pPr rtl="0">
              <a:buFontTx/>
              <a:buChar char="•"/>
            </a:pPr>
            <a:r>
              <a:rPr sz="2100" dirty="0">
                <a:sym typeface="Wingdings" pitchFamily="2" charset="2"/>
              </a:rPr>
              <a:t> </a:t>
            </a:r>
            <a:r>
              <a:rPr sz="2100" dirty="0" err="1">
                <a:sym typeface="Wingdings" pitchFamily="2" charset="2"/>
              </a:rPr>
              <a:t>Géologie</a:t>
            </a:r>
            <a:r>
              <a:rPr sz="2100" dirty="0">
                <a:sym typeface="Wingdings" pitchFamily="2" charset="2"/>
              </a:rPr>
              <a:t> </a:t>
            </a:r>
            <a:r>
              <a:rPr sz="2100" dirty="0" err="1">
                <a:sym typeface="Wingdings" pitchFamily="2" charset="2"/>
              </a:rPr>
              <a:t>propice</a:t>
            </a:r>
            <a:r>
              <a:rPr sz="2100" dirty="0">
                <a:sym typeface="Wingdings" pitchFamily="2" charset="2"/>
              </a:rPr>
              <a:t> non </a:t>
            </a:r>
            <a:r>
              <a:rPr sz="2100" dirty="0" err="1">
                <a:sym typeface="Wingdings" pitchFamily="2" charset="2"/>
              </a:rPr>
              <a:t>présente</a:t>
            </a:r>
            <a:r>
              <a:rPr sz="2100" dirty="0">
                <a:sym typeface="Wingdings" pitchFamily="2" charset="2"/>
              </a:rPr>
              <a:t> partout</a:t>
            </a:r>
          </a:p>
          <a:p>
            <a:pPr rtl="0">
              <a:buFontTx/>
              <a:buChar char="•"/>
            </a:pPr>
            <a:r>
              <a:rPr sz="2100" dirty="0">
                <a:sym typeface="Wingdings" pitchFamily="2" charset="2"/>
              </a:rPr>
              <a:t> </a:t>
            </a:r>
            <a:r>
              <a:rPr sz="2100" dirty="0" err="1">
                <a:sym typeface="Wingdings" pitchFamily="2" charset="2"/>
              </a:rPr>
              <a:t>Peut</a:t>
            </a:r>
            <a:r>
              <a:rPr sz="2100" dirty="0">
                <a:sym typeface="Wingdings" pitchFamily="2" charset="2"/>
              </a:rPr>
              <a:t> </a:t>
            </a:r>
            <a:r>
              <a:rPr sz="2100" dirty="0" err="1">
                <a:sym typeface="Wingdings" pitchFamily="2" charset="2"/>
              </a:rPr>
              <a:t>nécessiter</a:t>
            </a:r>
            <a:r>
              <a:rPr sz="2100" dirty="0">
                <a:sym typeface="Wingdings" pitchFamily="2" charset="2"/>
              </a:rPr>
              <a:t> </a:t>
            </a:r>
            <a:r>
              <a:rPr sz="2100" dirty="0" err="1">
                <a:sym typeface="Wingdings" pitchFamily="2" charset="2"/>
              </a:rPr>
              <a:t>une</a:t>
            </a:r>
            <a:r>
              <a:rPr sz="2100" dirty="0">
                <a:sym typeface="Wingdings" pitchFamily="2" charset="2"/>
              </a:rPr>
              <a:t> </a:t>
            </a:r>
            <a:r>
              <a:rPr sz="2100" dirty="0" err="1">
                <a:sym typeface="Wingdings" pitchFamily="2" charset="2"/>
              </a:rPr>
              <a:t>pompe</a:t>
            </a:r>
            <a:r>
              <a:rPr sz="2100" dirty="0">
                <a:sym typeface="Wingdings" pitchFamily="2" charset="2"/>
              </a:rPr>
              <a:t> plus </a:t>
            </a:r>
            <a:r>
              <a:rPr sz="2100" dirty="0" err="1">
                <a:sym typeface="Wingdings" pitchFamily="2" charset="2"/>
              </a:rPr>
              <a:t>sophistiquée</a:t>
            </a:r>
            <a:endParaRPr sz="2100" dirty="0">
              <a:sym typeface="Wingdings" pitchFamily="2" charset="2"/>
            </a:endParaRPr>
          </a:p>
          <a:p>
            <a:pPr>
              <a:buFontTx/>
              <a:buChar char="•"/>
            </a:pPr>
            <a:endParaRPr lang="en-US" altLang="en-US" sz="2100" dirty="0" smtClean="0">
              <a:sym typeface="Wingdings" pitchFamily="2" charset="2"/>
            </a:endParaRPr>
          </a:p>
          <a:p>
            <a:pPr rtl="0"/>
            <a:r>
              <a:rPr sz="2100" dirty="0" err="1"/>
              <a:t>Coût</a:t>
            </a:r>
            <a:r>
              <a:rPr sz="2100" dirty="0"/>
              <a:t> :</a:t>
            </a:r>
          </a:p>
          <a:p>
            <a:pPr rtl="0">
              <a:buFontTx/>
              <a:buChar char="•"/>
            </a:pPr>
            <a:r>
              <a:rPr sz="2100" dirty="0"/>
              <a:t> 200-1000 US$+ </a:t>
            </a:r>
          </a:p>
          <a:p>
            <a:pPr rtl="0">
              <a:buFontTx/>
              <a:buChar char="•"/>
            </a:pPr>
            <a:r>
              <a:rPr sz="2100" dirty="0"/>
              <a:t> </a:t>
            </a:r>
            <a:r>
              <a:rPr sz="2100" dirty="0" err="1"/>
              <a:t>Entretien</a:t>
            </a:r>
            <a:r>
              <a:rPr sz="2100" dirty="0"/>
              <a:t> </a:t>
            </a:r>
            <a:r>
              <a:rPr sz="2100" dirty="0" err="1"/>
              <a:t>minime</a:t>
            </a:r>
            <a:endParaRPr sz="2100" dirty="0"/>
          </a:p>
        </p:txBody>
      </p:sp>
      <p:sp>
        <p:nvSpPr>
          <p:cNvPr id="21513" name="AutoShape 7"/>
          <p:cNvSpPr>
            <a:spLocks noChangeArrowheads="1"/>
          </p:cNvSpPr>
          <p:nvPr/>
        </p:nvSpPr>
        <p:spPr bwMode="auto">
          <a:xfrm>
            <a:off x="2819400" y="4267200"/>
            <a:ext cx="76200" cy="6096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4" name="AutoShape 8"/>
          <p:cNvSpPr>
            <a:spLocks noChangeArrowheads="1"/>
          </p:cNvSpPr>
          <p:nvPr/>
        </p:nvSpPr>
        <p:spPr bwMode="auto">
          <a:xfrm>
            <a:off x="2667000" y="4267200"/>
            <a:ext cx="76200" cy="6096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5" name="Rectangle 9" descr="Dark horizontal"/>
          <p:cNvSpPr>
            <a:spLocks noChangeArrowheads="1"/>
          </p:cNvSpPr>
          <p:nvPr/>
        </p:nvSpPr>
        <p:spPr bwMode="auto">
          <a:xfrm>
            <a:off x="2743200" y="5334000"/>
            <a:ext cx="76200" cy="1143000"/>
          </a:xfrm>
          <a:prstGeom prst="rect">
            <a:avLst/>
          </a:prstGeom>
          <a:pattFill prst="dkHorz">
            <a:fgClr>
              <a:srgbClr val="1C1C1C"/>
            </a:fgClr>
            <a:bgClr>
              <a:schemeClr val="accent2"/>
            </a:bgClr>
          </a:patt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6" name="Rectangle 10"/>
          <p:cNvSpPr>
            <a:spLocks noChangeArrowheads="1"/>
          </p:cNvSpPr>
          <p:nvPr/>
        </p:nvSpPr>
        <p:spPr bwMode="auto">
          <a:xfrm>
            <a:off x="76200" y="4343400"/>
            <a:ext cx="2590800" cy="4572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7" name="Rectangle 11"/>
          <p:cNvSpPr>
            <a:spLocks noChangeArrowheads="1"/>
          </p:cNvSpPr>
          <p:nvPr/>
        </p:nvSpPr>
        <p:spPr bwMode="auto">
          <a:xfrm>
            <a:off x="2895600" y="4343400"/>
            <a:ext cx="990600" cy="4572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8" name="Text Box 12"/>
          <p:cNvSpPr txBox="1">
            <a:spLocks noChangeArrowheads="1"/>
          </p:cNvSpPr>
          <p:nvPr/>
        </p:nvSpPr>
        <p:spPr bwMode="auto">
          <a:xfrm>
            <a:off x="152400" y="3581400"/>
            <a:ext cx="250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a:t>Aquifère riche en arsenic</a:t>
            </a:r>
          </a:p>
        </p:txBody>
      </p:sp>
      <p:sp>
        <p:nvSpPr>
          <p:cNvPr id="21519" name="Text Box 13"/>
          <p:cNvSpPr txBox="1">
            <a:spLocks noChangeArrowheads="1"/>
          </p:cNvSpPr>
          <p:nvPr/>
        </p:nvSpPr>
        <p:spPr bwMode="auto">
          <a:xfrm>
            <a:off x="153988" y="5257800"/>
            <a:ext cx="2513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a:t>Aquifère sans arsenic</a:t>
            </a:r>
          </a:p>
        </p:txBody>
      </p:sp>
      <p:sp>
        <p:nvSpPr>
          <p:cNvPr id="21520" name="Text Box 14"/>
          <p:cNvSpPr txBox="1">
            <a:spLocks noChangeArrowheads="1"/>
          </p:cNvSpPr>
          <p:nvPr/>
        </p:nvSpPr>
        <p:spPr bwMode="auto">
          <a:xfrm>
            <a:off x="152400" y="4403725"/>
            <a:ext cx="2370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a:t>Couche imperméable</a:t>
            </a:r>
          </a:p>
        </p:txBody>
      </p:sp>
      <p:sp>
        <p:nvSpPr>
          <p:cNvPr id="21521" name="Line 15"/>
          <p:cNvSpPr>
            <a:spLocks noChangeShapeType="1"/>
          </p:cNvSpPr>
          <p:nvPr/>
        </p:nvSpPr>
        <p:spPr bwMode="auto">
          <a:xfrm flipH="1" flipV="1">
            <a:off x="2971800" y="4572000"/>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22" name="Text Box 16"/>
          <p:cNvSpPr txBox="1">
            <a:spLocks noChangeArrowheads="1"/>
          </p:cNvSpPr>
          <p:nvPr/>
        </p:nvSpPr>
        <p:spPr bwMode="auto">
          <a:xfrm>
            <a:off x="3192463" y="5105400"/>
            <a:ext cx="693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a:t>Joint</a:t>
            </a:r>
          </a:p>
        </p:txBody>
      </p:sp>
      <p:pic>
        <p:nvPicPr>
          <p:cNvPr id="2152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9144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xfrm>
            <a:off x="457200" y="-44450"/>
            <a:ext cx="8229600" cy="1143000"/>
          </a:xfrm>
        </p:spPr>
        <p:txBody>
          <a:bodyPr/>
          <a:lstStyle/>
          <a:p>
            <a:pPr rtl="0" eaLnBrk="1" hangingPunct="1"/>
            <a:r>
              <a:rPr b="1">
                <a:solidFill>
                  <a:schemeClr val="accent2"/>
                </a:solidFill>
              </a:rPr>
              <a:t>Collecte de l'eau de pluie</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2AAFAA3-0A7F-402F-947A-2B008804E07E}" type="slidenum">
              <a:rPr/>
              <a:pPr eaLnBrk="1" hangingPunct="1"/>
              <a:t>19</a:t>
            </a:fld>
            <a:endParaRPr/>
          </a:p>
        </p:txBody>
      </p:sp>
      <p:sp>
        <p:nvSpPr>
          <p:cNvPr id="23556" name="Text Box 2"/>
          <p:cNvSpPr txBox="1">
            <a:spLocks noChangeArrowheads="1"/>
          </p:cNvSpPr>
          <p:nvPr/>
        </p:nvSpPr>
        <p:spPr bwMode="auto">
          <a:xfrm>
            <a:off x="228600" y="3717925"/>
            <a:ext cx="48656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dirty="0" err="1"/>
              <a:t>Limites</a:t>
            </a:r>
            <a:r>
              <a:rPr sz="2000" dirty="0"/>
              <a:t> :</a:t>
            </a:r>
          </a:p>
          <a:p>
            <a:pPr rtl="0">
              <a:buFontTx/>
              <a:buChar char="•"/>
            </a:pPr>
            <a:r>
              <a:rPr sz="2000" dirty="0"/>
              <a:t>Type de </a:t>
            </a:r>
            <a:r>
              <a:rPr sz="2000" dirty="0" err="1"/>
              <a:t>pluviosité</a:t>
            </a:r>
            <a:r>
              <a:rPr sz="2000" dirty="0">
                <a:sym typeface="Wingdings" pitchFamily="2" charset="2"/>
              </a:rPr>
              <a:t></a:t>
            </a:r>
            <a:r>
              <a:rPr sz="2000" dirty="0"/>
              <a:t> </a:t>
            </a:r>
            <a:r>
              <a:rPr sz="2000" dirty="0" err="1"/>
              <a:t>peut</a:t>
            </a:r>
            <a:r>
              <a:rPr sz="2000" dirty="0"/>
              <a:t> </a:t>
            </a:r>
            <a:r>
              <a:rPr sz="2000" dirty="0" err="1"/>
              <a:t>nécessiter</a:t>
            </a:r>
            <a:r>
              <a:rPr sz="2000" dirty="0"/>
              <a:t> un </a:t>
            </a:r>
            <a:r>
              <a:rPr sz="2000" dirty="0" err="1"/>
              <a:t>réservoir</a:t>
            </a:r>
            <a:r>
              <a:rPr sz="2000" dirty="0"/>
              <a:t> de </a:t>
            </a:r>
            <a:r>
              <a:rPr sz="2000" dirty="0" err="1"/>
              <a:t>rétention</a:t>
            </a:r>
            <a:r>
              <a:rPr sz="2000" dirty="0"/>
              <a:t> </a:t>
            </a:r>
            <a:r>
              <a:rPr sz="2000" dirty="0" err="1"/>
              <a:t>d’eau</a:t>
            </a:r>
            <a:r>
              <a:rPr sz="2000" dirty="0"/>
              <a:t> plus grand </a:t>
            </a:r>
            <a:r>
              <a:rPr sz="2000" dirty="0">
                <a:sym typeface="Wingdings" pitchFamily="2" charset="2"/>
              </a:rPr>
              <a:t> </a:t>
            </a:r>
            <a:r>
              <a:rPr sz="2000" dirty="0" err="1">
                <a:sym typeface="Wingdings" pitchFamily="2" charset="2"/>
              </a:rPr>
              <a:t>Coût</a:t>
            </a:r>
            <a:r>
              <a:rPr sz="2000" dirty="0">
                <a:sym typeface="Wingdings" pitchFamily="2" charset="2"/>
              </a:rPr>
              <a:t> plus </a:t>
            </a:r>
            <a:r>
              <a:rPr sz="2000" dirty="0" err="1">
                <a:sym typeface="Wingdings" pitchFamily="2" charset="2"/>
              </a:rPr>
              <a:t>élevé</a:t>
            </a:r>
            <a:endParaRPr sz="2000" dirty="0">
              <a:sym typeface="Wingdings" pitchFamily="2" charset="2"/>
            </a:endParaRPr>
          </a:p>
          <a:p>
            <a:pPr rtl="0">
              <a:buFontTx/>
              <a:buChar char="•"/>
            </a:pPr>
            <a:r>
              <a:rPr sz="2000" dirty="0"/>
              <a:t> </a:t>
            </a:r>
            <a:r>
              <a:rPr sz="2000" dirty="0" err="1"/>
              <a:t>Certains</a:t>
            </a:r>
            <a:r>
              <a:rPr sz="2000" dirty="0"/>
              <a:t> </a:t>
            </a:r>
            <a:r>
              <a:rPr sz="2000" dirty="0" err="1"/>
              <a:t>toits</a:t>
            </a:r>
            <a:r>
              <a:rPr sz="2000" dirty="0"/>
              <a:t> ne </a:t>
            </a:r>
            <a:r>
              <a:rPr sz="2000" dirty="0" err="1"/>
              <a:t>sont</a:t>
            </a:r>
            <a:r>
              <a:rPr sz="2000" dirty="0"/>
              <a:t> pas </a:t>
            </a:r>
            <a:r>
              <a:rPr sz="2000" dirty="0" err="1"/>
              <a:t>appropriés</a:t>
            </a:r>
            <a:r>
              <a:rPr sz="2000" dirty="0"/>
              <a:t> </a:t>
            </a:r>
          </a:p>
          <a:p>
            <a:pPr marL="457200" lvl="1" indent="0" rtl="0"/>
            <a:r>
              <a:rPr sz="2000" dirty="0"/>
              <a:t>- </a:t>
            </a:r>
            <a:r>
              <a:rPr sz="2000" dirty="0" err="1"/>
              <a:t>Chaume</a:t>
            </a:r>
            <a:endParaRPr sz="2000" dirty="0"/>
          </a:p>
          <a:p>
            <a:pPr>
              <a:buFontTx/>
              <a:buChar char="•"/>
            </a:pPr>
            <a:endParaRPr lang="en-US" altLang="en-US" sz="1600" dirty="0"/>
          </a:p>
          <a:p>
            <a:pPr rtl="0"/>
            <a:r>
              <a:rPr sz="2000" dirty="0" err="1"/>
              <a:t>Coût</a:t>
            </a:r>
            <a:r>
              <a:rPr sz="2000" dirty="0"/>
              <a:t> :</a:t>
            </a:r>
          </a:p>
          <a:p>
            <a:pPr rtl="0">
              <a:buFontTx/>
              <a:buChar char="•"/>
            </a:pPr>
            <a:r>
              <a:rPr sz="2000" dirty="0"/>
              <a:t> 200+ US$ pour le </a:t>
            </a:r>
            <a:r>
              <a:rPr sz="2000" dirty="0" err="1"/>
              <a:t>coût</a:t>
            </a:r>
            <a:r>
              <a:rPr sz="2000" dirty="0"/>
              <a:t> initial</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9800"/>
            <a:ext cx="3505200" cy="267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3962400" y="1908903"/>
            <a:ext cx="4664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400"/>
              <a:t>Avantages :</a:t>
            </a:r>
          </a:p>
          <a:p>
            <a:pPr rtl="0">
              <a:buFontTx/>
              <a:buChar char="•"/>
            </a:pPr>
            <a:r>
              <a:rPr sz="2400"/>
              <a:t> Faible risque de contamination microbiologique.</a:t>
            </a:r>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3352800"/>
            <a:ext cx="3352800" cy="3249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0" name="Text Box 8"/>
          <p:cNvSpPr txBox="1">
            <a:spLocks noChangeArrowheads="1"/>
          </p:cNvSpPr>
          <p:nvPr/>
        </p:nvSpPr>
        <p:spPr bwMode="auto">
          <a:xfrm>
            <a:off x="3962400" y="1011966"/>
            <a:ext cx="4800600" cy="9233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dirty="0" err="1"/>
              <a:t>Recueillir</a:t>
            </a:r>
            <a:r>
              <a:rPr b="1" dirty="0"/>
              <a:t> </a:t>
            </a:r>
            <a:r>
              <a:rPr b="1" dirty="0" err="1"/>
              <a:t>l’eau</a:t>
            </a:r>
            <a:r>
              <a:rPr b="1" dirty="0"/>
              <a:t> de </a:t>
            </a:r>
            <a:r>
              <a:rPr b="1" dirty="0" err="1"/>
              <a:t>pluie</a:t>
            </a:r>
            <a:r>
              <a:rPr b="1" dirty="0"/>
              <a:t> des </a:t>
            </a:r>
            <a:r>
              <a:rPr b="1" dirty="0" err="1"/>
              <a:t>toits</a:t>
            </a:r>
            <a:r>
              <a:rPr b="1" dirty="0"/>
              <a:t> </a:t>
            </a:r>
            <a:r>
              <a:rPr b="1" dirty="0" err="1"/>
              <a:t>dans</a:t>
            </a:r>
            <a:r>
              <a:rPr b="1" dirty="0"/>
              <a:t> </a:t>
            </a:r>
            <a:r>
              <a:rPr b="1" dirty="0" err="1"/>
              <a:t>une</a:t>
            </a:r>
            <a:r>
              <a:rPr b="1" dirty="0"/>
              <a:t> </a:t>
            </a:r>
            <a:r>
              <a:rPr b="1" dirty="0" err="1"/>
              <a:t>citerne</a:t>
            </a:r>
            <a:r>
              <a:rPr b="1" dirty="0"/>
              <a:t> </a:t>
            </a:r>
            <a:r>
              <a:rPr b="1" dirty="0" err="1"/>
              <a:t>ou</a:t>
            </a:r>
            <a:r>
              <a:rPr b="1" dirty="0"/>
              <a:t> un </a:t>
            </a:r>
            <a:r>
              <a:rPr b="1" dirty="0" err="1"/>
              <a:t>réservoir</a:t>
            </a:r>
            <a:r>
              <a:rPr b="1" dirty="0"/>
              <a:t> de </a:t>
            </a:r>
            <a:r>
              <a:rPr b="1" dirty="0" err="1"/>
              <a:t>stockage</a:t>
            </a:r>
            <a:r>
              <a:rPr b="1" dirty="0"/>
              <a:t> </a:t>
            </a:r>
            <a:r>
              <a:rPr b="1" dirty="0" err="1"/>
              <a:t>approprié</a:t>
            </a:r>
            <a:r>
              <a:rPr b="1" dirty="0"/>
              <a:t>, pour un usage </a:t>
            </a:r>
            <a:r>
              <a:rPr b="1" dirty="0" err="1"/>
              <a:t>ultérieur</a:t>
            </a:r>
            <a:endParaRPr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195513"/>
            <a:ext cx="7772400" cy="1470025"/>
          </a:xfrm>
        </p:spPr>
        <p:txBody>
          <a:bodyPr/>
          <a:lstStyle/>
          <a:p>
            <a:pPr rtl="0" eaLnBrk="1" hangingPunct="1"/>
            <a:r>
              <a:rPr b="1" dirty="0">
                <a:solidFill>
                  <a:schemeClr val="accent2"/>
                </a:solidFill>
              </a:rPr>
              <a:t>Arsenic </a:t>
            </a:r>
            <a:r>
              <a:rPr b="1" dirty="0" err="1">
                <a:solidFill>
                  <a:schemeClr val="accent2"/>
                </a:solidFill>
              </a:rPr>
              <a:t>dans</a:t>
            </a:r>
            <a:r>
              <a:rPr b="1" dirty="0">
                <a:solidFill>
                  <a:schemeClr val="accent2"/>
                </a:solidFill>
              </a:rPr>
              <a:t> </a:t>
            </a:r>
            <a:r>
              <a:rPr b="1" dirty="0" smtClean="0">
                <a:solidFill>
                  <a:schemeClr val="accent2"/>
                </a:solidFill>
              </a:rPr>
              <a:t>l'</a:t>
            </a:r>
            <a:r>
              <a:rPr lang="en-GB" b="1" dirty="0" smtClean="0">
                <a:solidFill>
                  <a:schemeClr val="accent2"/>
                </a:solidFill>
              </a:rPr>
              <a:t>e</a:t>
            </a:r>
            <a:r>
              <a:rPr b="1" dirty="0" smtClean="0">
                <a:solidFill>
                  <a:schemeClr val="accent2"/>
                </a:solidFill>
              </a:rPr>
              <a:t>au </a:t>
            </a:r>
            <a:r>
              <a:rPr b="1" dirty="0">
                <a:solidFill>
                  <a:schemeClr val="accent2"/>
                </a:solidFill>
              </a:rPr>
              <a:t>de </a:t>
            </a:r>
            <a:r>
              <a:rPr lang="en-GB" b="1" dirty="0" err="1">
                <a:solidFill>
                  <a:schemeClr val="accent2"/>
                </a:solidFill>
              </a:rPr>
              <a:t>b</a:t>
            </a:r>
            <a:r>
              <a:rPr b="1" dirty="0" err="1" smtClean="0">
                <a:solidFill>
                  <a:schemeClr val="accent2"/>
                </a:solidFill>
              </a:rPr>
              <a:t>oisson</a:t>
            </a:r>
            <a:endParaRPr b="1" dirty="0">
              <a:solidFill>
                <a:schemeClr val="accent2"/>
              </a:solidFill>
            </a:endParaRP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1"/>
          <p:cNvSpPr>
            <a:spLocks noGrp="1"/>
          </p:cNvSpPr>
          <p:nvPr>
            <p:ph type="title"/>
          </p:nvPr>
        </p:nvSpPr>
        <p:spPr>
          <a:xfrm>
            <a:off x="457200" y="85725"/>
            <a:ext cx="8229600" cy="1143000"/>
          </a:xfrm>
        </p:spPr>
        <p:txBody>
          <a:bodyPr/>
          <a:lstStyle/>
          <a:p>
            <a:pPr rtl="0" eaLnBrk="1" hangingPunct="1"/>
            <a:r>
              <a:rPr b="1">
                <a:solidFill>
                  <a:schemeClr val="accent2"/>
                </a:solidFill>
              </a:rPr>
              <a:t>Eau de surface</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CFC5646-C2C5-41C1-BC56-BFB03130A4A3}" type="slidenum">
              <a:rPr/>
              <a:pPr eaLnBrk="1" hangingPunct="1"/>
              <a:t>20</a:t>
            </a:fld>
            <a:endParaRPr/>
          </a:p>
        </p:txBody>
      </p:sp>
      <p:sp>
        <p:nvSpPr>
          <p:cNvPr id="22532" name="Text Box 2"/>
          <p:cNvSpPr txBox="1">
            <a:spLocks noChangeArrowheads="1"/>
          </p:cNvSpPr>
          <p:nvPr/>
        </p:nvSpPr>
        <p:spPr bwMode="auto">
          <a:xfrm>
            <a:off x="312737" y="1306483"/>
            <a:ext cx="8374063" cy="64633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dirty="0" err="1"/>
              <a:t>Traiter</a:t>
            </a:r>
            <a:r>
              <a:rPr b="1" dirty="0"/>
              <a:t> les </a:t>
            </a:r>
            <a:r>
              <a:rPr b="1" dirty="0" err="1"/>
              <a:t>eaux</a:t>
            </a:r>
            <a:r>
              <a:rPr b="1" dirty="0"/>
              <a:t> de surface issues des </a:t>
            </a:r>
            <a:r>
              <a:rPr b="1" dirty="0" err="1"/>
              <a:t>étangs</a:t>
            </a:r>
            <a:r>
              <a:rPr b="1" dirty="0"/>
              <a:t>, des </a:t>
            </a:r>
            <a:r>
              <a:rPr b="1" dirty="0" err="1"/>
              <a:t>rivières</a:t>
            </a:r>
            <a:r>
              <a:rPr b="1" dirty="0"/>
              <a:t>, des sources, des </a:t>
            </a:r>
            <a:r>
              <a:rPr b="1" dirty="0" err="1"/>
              <a:t>canaux</a:t>
            </a:r>
            <a:r>
              <a:rPr b="1" dirty="0"/>
              <a:t>, </a:t>
            </a:r>
            <a:r>
              <a:rPr b="1" dirty="0" err="1"/>
              <a:t>etc</a:t>
            </a:r>
            <a:endParaRPr b="1" dirty="0"/>
          </a:p>
        </p:txBody>
      </p:sp>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94214"/>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228599" y="1857889"/>
            <a:ext cx="49312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dirty="0" err="1"/>
              <a:t>Avantages</a:t>
            </a:r>
            <a:r>
              <a:rPr sz="2000" dirty="0"/>
              <a:t> :</a:t>
            </a:r>
          </a:p>
          <a:p>
            <a:pPr rtl="0">
              <a:buFontTx/>
              <a:buChar char="•"/>
            </a:pPr>
            <a:r>
              <a:rPr sz="2000" dirty="0"/>
              <a:t> </a:t>
            </a:r>
            <a:r>
              <a:rPr sz="2000" dirty="0" err="1"/>
              <a:t>Faibles</a:t>
            </a:r>
            <a:r>
              <a:rPr sz="2000" dirty="0"/>
              <a:t> </a:t>
            </a:r>
            <a:r>
              <a:rPr sz="2000" dirty="0" err="1"/>
              <a:t>risques</a:t>
            </a:r>
            <a:r>
              <a:rPr sz="2000" dirty="0"/>
              <a:t> de contamination par </a:t>
            </a:r>
            <a:r>
              <a:rPr sz="2000" dirty="0" err="1"/>
              <a:t>l’arsenic</a:t>
            </a:r>
            <a:endParaRPr sz="2000" dirty="0"/>
          </a:p>
          <a:p>
            <a:pPr>
              <a:buFontTx/>
              <a:buChar char="•"/>
            </a:pPr>
            <a:endParaRPr lang="en-US" altLang="en-US" sz="1600" dirty="0"/>
          </a:p>
          <a:p>
            <a:pPr rtl="0"/>
            <a:r>
              <a:rPr sz="2000" dirty="0" err="1"/>
              <a:t>Limites</a:t>
            </a:r>
            <a:r>
              <a:rPr sz="2000" dirty="0"/>
              <a:t> :</a:t>
            </a:r>
          </a:p>
          <a:p>
            <a:pPr marL="342900" indent="-342900" rtl="0">
              <a:buFont typeface="Arial" panose="020B0604020202020204" pitchFamily="34" charset="0"/>
              <a:buChar char="•"/>
            </a:pPr>
            <a:r>
              <a:rPr sz="2000" dirty="0" err="1"/>
              <a:t>Risque</a:t>
            </a:r>
            <a:r>
              <a:rPr sz="2000" dirty="0"/>
              <a:t> </a:t>
            </a:r>
            <a:r>
              <a:rPr sz="2000" dirty="0" err="1"/>
              <a:t>élevé</a:t>
            </a:r>
            <a:r>
              <a:rPr sz="2000" dirty="0"/>
              <a:t> de contamination </a:t>
            </a:r>
            <a:r>
              <a:rPr sz="2000" dirty="0" err="1"/>
              <a:t>microbiologique</a:t>
            </a:r>
            <a:r>
              <a:rPr sz="2000" dirty="0"/>
              <a:t>.</a:t>
            </a:r>
          </a:p>
          <a:p>
            <a:pPr marL="342900" indent="-342900" rtl="0">
              <a:buFont typeface="Arial" panose="020B0604020202020204" pitchFamily="34" charset="0"/>
              <a:buChar char="•"/>
            </a:pPr>
            <a:r>
              <a:rPr sz="2000" dirty="0" err="1"/>
              <a:t>Difficile</a:t>
            </a:r>
            <a:r>
              <a:rPr sz="2000" dirty="0"/>
              <a:t> à </a:t>
            </a:r>
            <a:r>
              <a:rPr sz="2000" dirty="0" err="1"/>
              <a:t>recueillir</a:t>
            </a:r>
            <a:r>
              <a:rPr sz="2000" dirty="0"/>
              <a:t> et transporter (temps et </a:t>
            </a:r>
            <a:r>
              <a:rPr sz="2000" dirty="0" err="1"/>
              <a:t>énergie</a:t>
            </a:r>
            <a:r>
              <a:rPr sz="2000" dirty="0"/>
              <a:t>)</a:t>
            </a:r>
          </a:p>
          <a:p>
            <a:endParaRPr lang="en-US" altLang="en-US" sz="1600" dirty="0"/>
          </a:p>
          <a:p>
            <a:pPr rtl="0"/>
            <a:r>
              <a:rPr sz="2000" dirty="0" err="1"/>
              <a:t>Coût</a:t>
            </a:r>
            <a:r>
              <a:rPr sz="2000" dirty="0"/>
              <a:t> :</a:t>
            </a:r>
          </a:p>
          <a:p>
            <a:pPr marL="342900" indent="-342900" rtl="0">
              <a:buFont typeface="Arial" panose="020B0604020202020204" pitchFamily="34" charset="0"/>
              <a:buChar char="•"/>
            </a:pPr>
            <a:r>
              <a:rPr sz="2000" dirty="0" err="1"/>
              <a:t>Coût</a:t>
            </a:r>
            <a:r>
              <a:rPr sz="2000" dirty="0"/>
              <a:t> du </a:t>
            </a:r>
            <a:r>
              <a:rPr sz="2000" dirty="0" err="1"/>
              <a:t>traitement</a:t>
            </a:r>
            <a:r>
              <a:rPr sz="2000" dirty="0"/>
              <a:t> de </a:t>
            </a:r>
            <a:r>
              <a:rPr sz="2000" dirty="0" err="1"/>
              <a:t>l'eau</a:t>
            </a:r>
            <a:r>
              <a:rPr sz="2000" dirty="0"/>
              <a:t> à domicile </a:t>
            </a:r>
            <a:r>
              <a:rPr sz="2000" dirty="0" err="1"/>
              <a:t>ou</a:t>
            </a:r>
            <a:r>
              <a:rPr sz="2000" dirty="0"/>
              <a:t> au </a:t>
            </a:r>
            <a:r>
              <a:rPr sz="2000" dirty="0" err="1"/>
              <a:t>niveau</a:t>
            </a:r>
            <a:r>
              <a:rPr sz="2000" dirty="0"/>
              <a:t> de la </a:t>
            </a:r>
            <a:r>
              <a:rPr sz="2000" dirty="0" err="1"/>
              <a:t>communauté</a:t>
            </a:r>
            <a:endParaRPr sz="2000" dirty="0"/>
          </a:p>
        </p:txBody>
      </p:sp>
      <p:pic>
        <p:nvPicPr>
          <p:cNvPr id="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6B41658-4A5D-45C0-AD6F-261EE172D92D}" type="slidenum">
              <a:rPr/>
              <a:pPr eaLnBrk="1" hangingPunct="1"/>
              <a:t>21</a:t>
            </a:fld>
            <a:endParaRPr/>
          </a:p>
        </p:txBody>
      </p:sp>
      <p:sp>
        <p:nvSpPr>
          <p:cNvPr id="65539" name="Rectangle 3"/>
          <p:cNvSpPr>
            <a:spLocks noChangeArrowheads="1"/>
          </p:cNvSpPr>
          <p:nvPr/>
        </p:nvSpPr>
        <p:spPr bwMode="auto">
          <a:xfrm>
            <a:off x="0" y="201384"/>
            <a:ext cx="9144000" cy="1143000"/>
          </a:xfrm>
          <a:prstGeom prst="rect">
            <a:avLst/>
          </a:prstGeom>
          <a:noFill/>
          <a:ln w="9525">
            <a:noFill/>
            <a:miter lim="800000"/>
            <a:headEnd/>
            <a:tailEnd/>
          </a:ln>
        </p:spPr>
        <p:txBody>
          <a:bodyPr anchor="b"/>
          <a:lstStyle/>
          <a:p>
            <a:pPr algn="ctr" rtl="0" eaLnBrk="0" hangingPunct="0">
              <a:defRPr/>
            </a:pPr>
            <a:r>
              <a:rPr kumimoji="1" sz="4000" b="1" dirty="0">
                <a:solidFill>
                  <a:schemeClr val="accent2"/>
                </a:solidFill>
                <a:latin typeface="+mn-lt"/>
              </a:rPr>
              <a:t>Complexation de surface</a:t>
            </a:r>
          </a:p>
          <a:p>
            <a:pPr algn="ctr" rtl="0" eaLnBrk="0" hangingPunct="0">
              <a:defRPr/>
            </a:pPr>
            <a:r>
              <a:rPr kumimoji="1" sz="3600" b="1" dirty="0" err="1">
                <a:solidFill>
                  <a:schemeClr val="accent2"/>
                </a:solidFill>
                <a:latin typeface="+mn-lt"/>
              </a:rPr>
              <a:t>Exemple</a:t>
            </a:r>
            <a:r>
              <a:rPr kumimoji="1" sz="3600" b="1" dirty="0">
                <a:solidFill>
                  <a:schemeClr val="accent2"/>
                </a:solidFill>
                <a:latin typeface="+mn-lt"/>
              </a:rPr>
              <a:t> : </a:t>
            </a:r>
            <a:r>
              <a:rPr kumimoji="1" sz="3600" b="1" dirty="0" err="1">
                <a:solidFill>
                  <a:schemeClr val="accent2"/>
                </a:solidFill>
                <a:latin typeface="+mn-lt"/>
              </a:rPr>
              <a:t>Filtre</a:t>
            </a:r>
            <a:r>
              <a:rPr kumimoji="1" sz="3600" b="1" dirty="0">
                <a:solidFill>
                  <a:schemeClr val="accent2"/>
                </a:solidFill>
                <a:latin typeface="+mn-lt"/>
              </a:rPr>
              <a:t> à </a:t>
            </a:r>
            <a:r>
              <a:rPr kumimoji="1" sz="3600" b="1" dirty="0" err="1">
                <a:solidFill>
                  <a:schemeClr val="accent2"/>
                </a:solidFill>
                <a:latin typeface="+mn-lt"/>
              </a:rPr>
              <a:t>Arsenic</a:t>
            </a:r>
            <a:r>
              <a:rPr kumimoji="1" sz="3600" b="1" i="1" dirty="0" err="1">
                <a:solidFill>
                  <a:schemeClr val="accent2"/>
                </a:solidFill>
                <a:latin typeface="+mn-lt"/>
              </a:rPr>
              <a:t>Kanchan</a:t>
            </a:r>
            <a:r>
              <a:rPr kumimoji="1" sz="3600" b="1" i="1" baseline="30000" dirty="0" err="1">
                <a:solidFill>
                  <a:schemeClr val="accent2"/>
                </a:solidFill>
                <a:latin typeface="+mn-lt"/>
              </a:rPr>
              <a:t>TM</a:t>
            </a:r>
            <a:endParaRPr kumimoji="1" sz="3600" b="1" i="1" baseline="30000" dirty="0">
              <a:solidFill>
                <a:schemeClr val="accent2"/>
              </a:solidFill>
              <a:latin typeface="+mn-lt"/>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3" y="1967367"/>
            <a:ext cx="2187575" cy="309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2670175" y="1344384"/>
            <a:ext cx="6473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err="1"/>
              <a:t>Dérivé</a:t>
            </a:r>
            <a:r>
              <a:rPr sz="2000" dirty="0"/>
              <a:t> du </a:t>
            </a:r>
            <a:r>
              <a:rPr sz="2000" dirty="0" err="1"/>
              <a:t>filtre</a:t>
            </a:r>
            <a:r>
              <a:rPr sz="2000" dirty="0"/>
              <a:t> biosable : </a:t>
            </a:r>
            <a:r>
              <a:rPr sz="2000" dirty="0" err="1"/>
              <a:t>une</a:t>
            </a:r>
            <a:r>
              <a:rPr sz="2000" dirty="0"/>
              <a:t> </a:t>
            </a:r>
            <a:r>
              <a:rPr sz="2000" dirty="0" err="1"/>
              <a:t>couche</a:t>
            </a:r>
            <a:r>
              <a:rPr sz="2000" dirty="0"/>
              <a:t> de </a:t>
            </a:r>
            <a:r>
              <a:rPr sz="2000" dirty="0" err="1"/>
              <a:t>clous</a:t>
            </a:r>
            <a:r>
              <a:rPr sz="2000" dirty="0"/>
              <a:t> </a:t>
            </a:r>
            <a:r>
              <a:rPr sz="2000" dirty="0" err="1"/>
              <a:t>rouillés</a:t>
            </a:r>
            <a:r>
              <a:rPr sz="2000" dirty="0"/>
              <a:t> </a:t>
            </a:r>
            <a:r>
              <a:rPr sz="2000" dirty="0" err="1"/>
              <a:t>est</a:t>
            </a:r>
            <a:r>
              <a:rPr sz="2000" dirty="0"/>
              <a:t> </a:t>
            </a:r>
            <a:r>
              <a:rPr sz="2000" dirty="0" err="1"/>
              <a:t>placée</a:t>
            </a:r>
            <a:r>
              <a:rPr sz="2000" dirty="0"/>
              <a:t> </a:t>
            </a:r>
            <a:r>
              <a:rPr sz="2000" dirty="0" err="1"/>
              <a:t>dans</a:t>
            </a:r>
            <a:r>
              <a:rPr sz="2000" dirty="0"/>
              <a:t> le </a:t>
            </a:r>
            <a:r>
              <a:rPr sz="2000" dirty="0" err="1"/>
              <a:t>bassin</a:t>
            </a:r>
            <a:r>
              <a:rPr sz="2000" dirty="0"/>
              <a:t> de diffusion</a:t>
            </a:r>
          </a:p>
          <a:p>
            <a:pPr marL="342900" indent="-342900" rtl="0">
              <a:buFont typeface="Arial" panose="020B0604020202020204" pitchFamily="34" charset="0"/>
              <a:buChar char="•"/>
            </a:pPr>
            <a:r>
              <a:rPr sz="2000" dirty="0" err="1"/>
              <a:t>Élimine</a:t>
            </a:r>
            <a:r>
              <a:rPr sz="2000" dirty="0"/>
              <a:t> </a:t>
            </a:r>
            <a:r>
              <a:rPr sz="2000" dirty="0" err="1"/>
              <a:t>également</a:t>
            </a:r>
            <a:r>
              <a:rPr sz="2000" dirty="0"/>
              <a:t> la contamination </a:t>
            </a:r>
            <a:r>
              <a:rPr sz="2000" dirty="0" err="1"/>
              <a:t>microbiologique</a:t>
            </a:r>
            <a:endParaRPr sz="2000" dirty="0"/>
          </a:p>
          <a:p>
            <a:endParaRPr lang="en-US" altLang="en-US" sz="1600" dirty="0"/>
          </a:p>
          <a:p>
            <a:pPr rtl="0"/>
            <a:r>
              <a:rPr sz="2000" b="1" dirty="0"/>
              <a:t>Comment </a:t>
            </a:r>
            <a:r>
              <a:rPr sz="2000" b="1" dirty="0" err="1"/>
              <a:t>fonctionne</a:t>
            </a:r>
            <a:r>
              <a:rPr sz="2000" b="1" dirty="0"/>
              <a:t>-t-</a:t>
            </a:r>
            <a:r>
              <a:rPr sz="2000" b="1" dirty="0" err="1"/>
              <a:t>il</a:t>
            </a:r>
            <a:r>
              <a:rPr sz="2000" b="1" dirty="0"/>
              <a:t> ?</a:t>
            </a:r>
          </a:p>
          <a:p>
            <a:pPr marL="342900" indent="-342900" rtl="0">
              <a:buFont typeface="Arial" panose="020B0604020202020204" pitchFamily="34" charset="0"/>
              <a:buChar char="•"/>
            </a:pPr>
            <a:r>
              <a:rPr sz="2000" dirty="0" err="1"/>
              <a:t>L'arsenic</a:t>
            </a:r>
            <a:r>
              <a:rPr sz="2000" dirty="0"/>
              <a:t> </a:t>
            </a:r>
            <a:r>
              <a:rPr sz="2000" dirty="0" err="1"/>
              <a:t>est</a:t>
            </a:r>
            <a:r>
              <a:rPr sz="2000" dirty="0"/>
              <a:t> </a:t>
            </a:r>
            <a:r>
              <a:rPr sz="2000" dirty="0" err="1"/>
              <a:t>adsorbé</a:t>
            </a:r>
            <a:r>
              <a:rPr sz="2000" dirty="0"/>
              <a:t> par les </a:t>
            </a:r>
            <a:r>
              <a:rPr sz="2000" dirty="0" err="1"/>
              <a:t>clous</a:t>
            </a:r>
            <a:r>
              <a:rPr sz="2000" dirty="0"/>
              <a:t> en </a:t>
            </a:r>
            <a:r>
              <a:rPr sz="2000" dirty="0" err="1"/>
              <a:t>fer</a:t>
            </a:r>
            <a:r>
              <a:rPr sz="2000" dirty="0"/>
              <a:t> </a:t>
            </a:r>
            <a:r>
              <a:rPr sz="2000" dirty="0" err="1"/>
              <a:t>rouillés</a:t>
            </a:r>
            <a:endParaRPr sz="2000" dirty="0"/>
          </a:p>
          <a:p>
            <a:pPr marL="342900" indent="-342900" rtl="0">
              <a:buFont typeface="Arial" panose="020B0604020202020204" pitchFamily="34" charset="0"/>
              <a:buChar char="•"/>
            </a:pPr>
            <a:r>
              <a:rPr sz="2000" dirty="0"/>
              <a:t>La </a:t>
            </a:r>
            <a:r>
              <a:rPr sz="2000" dirty="0" err="1"/>
              <a:t>rouille</a:t>
            </a:r>
            <a:r>
              <a:rPr sz="2000" dirty="0"/>
              <a:t> et </a:t>
            </a:r>
            <a:r>
              <a:rPr sz="2000" dirty="0" err="1"/>
              <a:t>l'arsenic</a:t>
            </a:r>
            <a:r>
              <a:rPr sz="2000" dirty="0"/>
              <a:t> </a:t>
            </a:r>
            <a:r>
              <a:rPr sz="2000" dirty="0" err="1"/>
              <a:t>forment</a:t>
            </a:r>
            <a:r>
              <a:rPr sz="2000" dirty="0"/>
              <a:t> des </a:t>
            </a:r>
            <a:r>
              <a:rPr sz="2000" dirty="0" err="1"/>
              <a:t>flocons</a:t>
            </a:r>
            <a:r>
              <a:rPr sz="2000" dirty="0"/>
              <a:t> qui </a:t>
            </a:r>
            <a:r>
              <a:rPr sz="2000" dirty="0" err="1"/>
              <a:t>sont</a:t>
            </a:r>
            <a:r>
              <a:rPr sz="2000" dirty="0"/>
              <a:t> </a:t>
            </a:r>
            <a:r>
              <a:rPr sz="2000" dirty="0" err="1"/>
              <a:t>stoppés</a:t>
            </a:r>
            <a:r>
              <a:rPr sz="2000" dirty="0"/>
              <a:t> par les </a:t>
            </a:r>
            <a:r>
              <a:rPr sz="2000" dirty="0" err="1"/>
              <a:t>filtre</a:t>
            </a:r>
            <a:r>
              <a:rPr sz="2000" dirty="0"/>
              <a:t> biosable</a:t>
            </a:r>
          </a:p>
          <a:p>
            <a:pPr>
              <a:buFontTx/>
              <a:buChar char="•"/>
            </a:pPr>
            <a:endParaRPr lang="en-US" altLang="en-US" sz="16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err="1"/>
              <a:t>élimination</a:t>
            </a:r>
            <a:r>
              <a:rPr sz="2000" dirty="0"/>
              <a:t> de 85-90% de </a:t>
            </a:r>
            <a:r>
              <a:rPr sz="2000" dirty="0" err="1"/>
              <a:t>l’arsenic</a:t>
            </a:r>
            <a:endParaRPr sz="2000" dirty="0"/>
          </a:p>
          <a:p>
            <a:endParaRPr lang="en-US" altLang="en-US" sz="1600" dirty="0"/>
          </a:p>
          <a:p>
            <a:pPr rtl="0"/>
            <a:r>
              <a:rPr sz="2000" b="1" dirty="0" err="1"/>
              <a:t>Coût</a:t>
            </a:r>
            <a:r>
              <a:rPr sz="2000" b="1" dirty="0"/>
              <a:t> :</a:t>
            </a:r>
          </a:p>
          <a:p>
            <a:pPr rtl="0">
              <a:buFontTx/>
              <a:buChar char="•"/>
            </a:pPr>
            <a:r>
              <a:rPr sz="2000" dirty="0"/>
              <a:t> </a:t>
            </a:r>
            <a:r>
              <a:rPr sz="2000" dirty="0" err="1"/>
              <a:t>US$12-75</a:t>
            </a:r>
            <a:r>
              <a:rPr sz="2000" dirty="0"/>
              <a:t> (</a:t>
            </a:r>
            <a:r>
              <a:rPr sz="2000" dirty="0" err="1"/>
              <a:t>selon</a:t>
            </a:r>
            <a:r>
              <a:rPr sz="2000" dirty="0"/>
              <a:t> </a:t>
            </a:r>
            <a:r>
              <a:rPr sz="2000" dirty="0" err="1"/>
              <a:t>qu'il</a:t>
            </a:r>
            <a:r>
              <a:rPr sz="2000" dirty="0"/>
              <a:t> </a:t>
            </a:r>
            <a:r>
              <a:rPr sz="2000" dirty="0" err="1"/>
              <a:t>est</a:t>
            </a:r>
            <a:r>
              <a:rPr sz="2000" dirty="0"/>
              <a:t> en </a:t>
            </a:r>
            <a:r>
              <a:rPr sz="2000" dirty="0" err="1"/>
              <a:t>béton</a:t>
            </a:r>
            <a:r>
              <a:rPr sz="2000" dirty="0"/>
              <a:t> </a:t>
            </a:r>
            <a:r>
              <a:rPr sz="2000" dirty="0" err="1"/>
              <a:t>ou</a:t>
            </a:r>
            <a:r>
              <a:rPr sz="2000" dirty="0"/>
              <a:t> en </a:t>
            </a:r>
            <a:r>
              <a:rPr sz="2000" dirty="0" err="1"/>
              <a:t>plastique</a:t>
            </a:r>
            <a:r>
              <a:rPr sz="2000" dirty="0"/>
              <a:t>)</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6B41658-4A5D-45C0-AD6F-261EE172D92D}" type="slidenum">
              <a:rPr/>
              <a:pPr eaLnBrk="1" hangingPunct="1"/>
              <a:t>22</a:t>
            </a:fld>
            <a:endParaRPr/>
          </a:p>
        </p:txBody>
      </p:sp>
      <p:sp>
        <p:nvSpPr>
          <p:cNvPr id="65539" name="Rectangle 3"/>
          <p:cNvSpPr>
            <a:spLocks noChangeArrowheads="1"/>
          </p:cNvSpPr>
          <p:nvPr/>
        </p:nvSpPr>
        <p:spPr bwMode="auto">
          <a:xfrm>
            <a:off x="0" y="201384"/>
            <a:ext cx="9144000" cy="1143000"/>
          </a:xfrm>
          <a:prstGeom prst="rect">
            <a:avLst/>
          </a:prstGeom>
          <a:noFill/>
          <a:ln w="9525">
            <a:noFill/>
            <a:miter lim="800000"/>
            <a:headEnd/>
            <a:tailEnd/>
          </a:ln>
        </p:spPr>
        <p:txBody>
          <a:bodyPr anchor="b"/>
          <a:lstStyle/>
          <a:p>
            <a:pPr algn="ctr" rtl="0" eaLnBrk="0" hangingPunct="0">
              <a:defRPr/>
            </a:pPr>
            <a:r>
              <a:rPr kumimoji="1" sz="3600" b="1" dirty="0">
                <a:solidFill>
                  <a:schemeClr val="accent2"/>
                </a:solidFill>
                <a:latin typeface="+mn-lt"/>
              </a:rPr>
              <a:t>Complexation de surface</a:t>
            </a:r>
          </a:p>
          <a:p>
            <a:pPr algn="ctr" rtl="0" eaLnBrk="0" hangingPunct="0">
              <a:defRPr/>
            </a:pPr>
            <a:r>
              <a:rPr kumimoji="1" sz="3200" b="1" dirty="0" err="1">
                <a:solidFill>
                  <a:schemeClr val="accent2"/>
                </a:solidFill>
                <a:latin typeface="+mn-lt"/>
              </a:rPr>
              <a:t>Exemple</a:t>
            </a:r>
            <a:r>
              <a:rPr kumimoji="1" sz="3200" b="1" dirty="0">
                <a:solidFill>
                  <a:schemeClr val="accent2"/>
                </a:solidFill>
                <a:latin typeface="+mn-lt"/>
              </a:rPr>
              <a:t> : </a:t>
            </a:r>
            <a:r>
              <a:rPr kumimoji="1" sz="3200" b="1" dirty="0" err="1">
                <a:solidFill>
                  <a:schemeClr val="accent2"/>
                </a:solidFill>
                <a:latin typeface="+mn-lt"/>
              </a:rPr>
              <a:t>Filtre</a:t>
            </a:r>
            <a:r>
              <a:rPr kumimoji="1" sz="3200" b="1" dirty="0">
                <a:solidFill>
                  <a:schemeClr val="accent2"/>
                </a:solidFill>
                <a:latin typeface="+mn-lt"/>
              </a:rPr>
              <a:t> </a:t>
            </a:r>
            <a:r>
              <a:rPr kumimoji="1" sz="3200" b="1" dirty="0" err="1">
                <a:solidFill>
                  <a:schemeClr val="accent2"/>
                </a:solidFill>
                <a:latin typeface="+mn-lt"/>
              </a:rPr>
              <a:t>Sono</a:t>
            </a:r>
            <a:r>
              <a:rPr kumimoji="1" sz="3200" b="1" dirty="0">
                <a:solidFill>
                  <a:schemeClr val="accent2"/>
                </a:solidFill>
                <a:latin typeface="+mn-lt"/>
              </a:rPr>
              <a:t> (3-</a:t>
            </a:r>
            <a:r>
              <a:rPr kumimoji="1" sz="3200" b="1" dirty="0" err="1">
                <a:solidFill>
                  <a:schemeClr val="accent2"/>
                </a:solidFill>
                <a:latin typeface="+mn-lt"/>
              </a:rPr>
              <a:t>Kolshi</a:t>
            </a:r>
            <a:r>
              <a:rPr kumimoji="1" sz="3200" b="1" dirty="0">
                <a:solidFill>
                  <a:schemeClr val="accent2"/>
                </a:solidFill>
                <a:latin typeface="+mn-lt"/>
              </a:rPr>
              <a:t>)</a:t>
            </a:r>
          </a:p>
        </p:txBody>
      </p:sp>
      <p:sp>
        <p:nvSpPr>
          <p:cNvPr id="25606" name="Text Box 6"/>
          <p:cNvSpPr txBox="1">
            <a:spLocks noChangeArrowheads="1"/>
          </p:cNvSpPr>
          <p:nvPr/>
        </p:nvSpPr>
        <p:spPr bwMode="auto">
          <a:xfrm>
            <a:off x="2719162" y="1344384"/>
            <a:ext cx="6473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err="1"/>
              <a:t>Système</a:t>
            </a:r>
            <a:r>
              <a:rPr sz="2000" dirty="0"/>
              <a:t> à </a:t>
            </a:r>
            <a:r>
              <a:rPr sz="2000" dirty="0" err="1"/>
              <a:t>trois</a:t>
            </a:r>
            <a:r>
              <a:rPr sz="2000" dirty="0"/>
              <a:t> </a:t>
            </a:r>
            <a:r>
              <a:rPr sz="2000" dirty="0" err="1"/>
              <a:t>seaux</a:t>
            </a:r>
            <a:r>
              <a:rPr sz="2000" dirty="0"/>
              <a:t> avec </a:t>
            </a:r>
            <a:r>
              <a:rPr sz="2000" dirty="0" err="1"/>
              <a:t>une</a:t>
            </a:r>
            <a:r>
              <a:rPr sz="2000" dirty="0"/>
              <a:t> </a:t>
            </a:r>
            <a:r>
              <a:rPr sz="2000" dirty="0" err="1"/>
              <a:t>matrice</a:t>
            </a:r>
            <a:r>
              <a:rPr sz="2000" dirty="0"/>
              <a:t> composite en </a:t>
            </a:r>
            <a:r>
              <a:rPr sz="2000" dirty="0" err="1"/>
              <a:t>fer</a:t>
            </a:r>
            <a:r>
              <a:rPr sz="2000" dirty="0"/>
              <a:t> (</a:t>
            </a:r>
            <a:r>
              <a:rPr sz="2000" dirty="0" err="1"/>
              <a:t>CIM</a:t>
            </a:r>
            <a:r>
              <a:rPr sz="2000" dirty="0"/>
              <a:t>) </a:t>
            </a:r>
          </a:p>
          <a:p>
            <a:pPr marL="342900" indent="-342900" rtl="0">
              <a:buFont typeface="Arial" panose="020B0604020202020204" pitchFamily="34" charset="0"/>
              <a:buChar char="•"/>
            </a:pPr>
            <a:r>
              <a:rPr sz="2000" dirty="0" err="1"/>
              <a:t>Élimine</a:t>
            </a:r>
            <a:r>
              <a:rPr sz="2000" dirty="0"/>
              <a:t> </a:t>
            </a:r>
            <a:r>
              <a:rPr sz="2000" dirty="0" err="1"/>
              <a:t>également</a:t>
            </a:r>
            <a:r>
              <a:rPr sz="2000" dirty="0"/>
              <a:t> la contamination </a:t>
            </a:r>
            <a:r>
              <a:rPr sz="2000" dirty="0" err="1"/>
              <a:t>microbiologique</a:t>
            </a:r>
            <a:endParaRPr sz="2000" dirty="0"/>
          </a:p>
          <a:p>
            <a:endParaRPr lang="en-US" altLang="en-US" sz="1600" dirty="0"/>
          </a:p>
          <a:p>
            <a:pPr rtl="0"/>
            <a:r>
              <a:rPr sz="2000" b="1" dirty="0"/>
              <a:t>Comment </a:t>
            </a:r>
            <a:r>
              <a:rPr sz="2000" b="1" dirty="0" err="1"/>
              <a:t>fonctionne</a:t>
            </a:r>
            <a:r>
              <a:rPr sz="2000" b="1" dirty="0"/>
              <a:t>-t-</a:t>
            </a:r>
            <a:r>
              <a:rPr sz="2000" b="1" dirty="0" err="1"/>
              <a:t>il</a:t>
            </a:r>
            <a:r>
              <a:rPr sz="2000" b="1" dirty="0"/>
              <a:t> ?</a:t>
            </a:r>
          </a:p>
          <a:p>
            <a:pPr marL="342900" indent="-342900" rtl="0">
              <a:buFont typeface="Arial" panose="020B0604020202020204" pitchFamily="34" charset="0"/>
              <a:buChar char="•"/>
            </a:pPr>
            <a:r>
              <a:rPr sz="2000" dirty="0"/>
              <a:t>Le </a:t>
            </a:r>
            <a:r>
              <a:rPr sz="2000" dirty="0" err="1"/>
              <a:t>manganèse</a:t>
            </a:r>
            <a:r>
              <a:rPr sz="2000" dirty="0"/>
              <a:t> de la </a:t>
            </a:r>
            <a:r>
              <a:rPr sz="2000" dirty="0" err="1"/>
              <a:t>CIM</a:t>
            </a:r>
            <a:r>
              <a:rPr sz="2000" dirty="0"/>
              <a:t> </a:t>
            </a:r>
            <a:r>
              <a:rPr sz="2000" dirty="0" err="1"/>
              <a:t>catalyse</a:t>
            </a:r>
            <a:r>
              <a:rPr sz="2000" dirty="0"/>
              <a:t> </a:t>
            </a:r>
            <a:r>
              <a:rPr sz="2000" dirty="0" err="1"/>
              <a:t>l'oxydation</a:t>
            </a:r>
            <a:r>
              <a:rPr sz="2000" dirty="0"/>
              <a:t> de </a:t>
            </a:r>
            <a:r>
              <a:rPr sz="2000" dirty="0" err="1"/>
              <a:t>l'As</a:t>
            </a:r>
            <a:r>
              <a:rPr sz="2000" dirty="0"/>
              <a:t>(III) en As(V), </a:t>
            </a:r>
            <a:r>
              <a:rPr sz="2000" dirty="0" err="1"/>
              <a:t>lequel</a:t>
            </a:r>
            <a:r>
              <a:rPr sz="2000" dirty="0"/>
              <a:t> </a:t>
            </a:r>
            <a:r>
              <a:rPr sz="2000" dirty="0" err="1"/>
              <a:t>est</a:t>
            </a:r>
            <a:r>
              <a:rPr sz="2000" dirty="0"/>
              <a:t> </a:t>
            </a:r>
            <a:r>
              <a:rPr sz="2000" dirty="0" err="1"/>
              <a:t>éliminé</a:t>
            </a:r>
            <a:r>
              <a:rPr sz="2000" dirty="0"/>
              <a:t> par </a:t>
            </a:r>
            <a:r>
              <a:rPr sz="2000" dirty="0" err="1"/>
              <a:t>une</a:t>
            </a:r>
            <a:r>
              <a:rPr sz="2000" dirty="0"/>
              <a:t> forte adsorption de la </a:t>
            </a:r>
            <a:r>
              <a:rPr sz="2000" dirty="0" err="1"/>
              <a:t>CIM</a:t>
            </a:r>
            <a:endParaRPr sz="2000" dirty="0"/>
          </a:p>
          <a:p>
            <a:pPr marL="342900" indent="-342900">
              <a:buFont typeface="Arial" panose="020B0604020202020204" pitchFamily="34" charset="0"/>
              <a:buChar char="•"/>
            </a:pPr>
            <a:endParaRPr lang="en-US" altLang="en-US" sz="16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err="1"/>
              <a:t>élimination</a:t>
            </a:r>
            <a:r>
              <a:rPr sz="2000" dirty="0"/>
              <a:t> de 90-95% de </a:t>
            </a:r>
            <a:r>
              <a:rPr sz="2000" dirty="0" err="1"/>
              <a:t>l’arsenic</a:t>
            </a:r>
            <a:endParaRPr sz="2000" dirty="0"/>
          </a:p>
          <a:p>
            <a:endParaRPr lang="en-US" altLang="en-US" sz="1600" dirty="0"/>
          </a:p>
          <a:p>
            <a:pPr rtl="0"/>
            <a:r>
              <a:rPr sz="2000" b="1" dirty="0" err="1"/>
              <a:t>Coût</a:t>
            </a:r>
            <a:r>
              <a:rPr sz="2000" b="1" dirty="0"/>
              <a:t> :</a:t>
            </a:r>
          </a:p>
          <a:p>
            <a:pPr rtl="0">
              <a:buFontTx/>
              <a:buChar char="•"/>
            </a:pPr>
            <a:r>
              <a:rPr sz="2000" dirty="0"/>
              <a:t> 40-50 $US</a:t>
            </a:r>
          </a:p>
        </p:txBody>
      </p:sp>
      <p:pic>
        <p:nvPicPr>
          <p:cNvPr id="9"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97970" y="1429649"/>
            <a:ext cx="2506889" cy="4559314"/>
          </a:xfrm>
          <a:prstGeom prst="rect">
            <a:avLst/>
          </a:prstGeom>
        </p:spPr>
      </p:pic>
      <p:sp>
        <p:nvSpPr>
          <p:cNvPr id="4" name="TextBox 3"/>
          <p:cNvSpPr txBox="1"/>
          <p:nvPr/>
        </p:nvSpPr>
        <p:spPr>
          <a:xfrm>
            <a:off x="163286" y="6074229"/>
            <a:ext cx="2628900" cy="338554"/>
          </a:xfrm>
          <a:prstGeom prst="rect">
            <a:avLst/>
          </a:prstGeom>
          <a:noFill/>
        </p:spPr>
        <p:txBody>
          <a:bodyPr wrap="square" rtlCol="0">
            <a:spAutoFit/>
          </a:bodyPr>
          <a:lstStyle/>
          <a:p>
            <a:pPr rtl="0"/>
            <a:r>
              <a:rPr sz="1600"/>
              <a:t>(Crédit : www.robrasa.com)</a:t>
            </a:r>
          </a:p>
        </p:txBody>
      </p:sp>
    </p:spTree>
    <p:extLst>
      <p:ext uri="{BB962C8B-B14F-4D97-AF65-F5344CB8AC3E}">
        <p14:creationId xmlns:p14="http://schemas.microsoft.com/office/powerpoint/2010/main" val="25230077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13634EB-6C61-4C4F-9458-FA244F0BBE98}" type="slidenum">
              <a:rPr/>
              <a:pPr eaLnBrk="1" hangingPunct="1"/>
              <a:t>23</a:t>
            </a:fld>
            <a:endParaRPr/>
          </a:p>
        </p:txBody>
      </p:sp>
      <p:sp>
        <p:nvSpPr>
          <p:cNvPr id="69637" name="Rectangle 5"/>
          <p:cNvSpPr>
            <a:spLocks noChangeArrowheads="1"/>
          </p:cNvSpPr>
          <p:nvPr/>
        </p:nvSpPr>
        <p:spPr bwMode="auto">
          <a:xfrm>
            <a:off x="0" y="0"/>
            <a:ext cx="9144000" cy="1385888"/>
          </a:xfrm>
          <a:prstGeom prst="rect">
            <a:avLst/>
          </a:prstGeom>
          <a:noFill/>
          <a:ln w="9525">
            <a:noFill/>
            <a:miter lim="800000"/>
            <a:headEnd/>
            <a:tailEnd/>
          </a:ln>
        </p:spPr>
        <p:txBody>
          <a:bodyPr anchor="b"/>
          <a:lstStyle/>
          <a:p>
            <a:pPr algn="ctr" rtl="0" eaLnBrk="0" hangingPunct="0">
              <a:defRPr/>
            </a:pPr>
            <a:r>
              <a:rPr kumimoji="1" sz="4000" b="1" dirty="0">
                <a:solidFill>
                  <a:schemeClr val="accent2"/>
                </a:solidFill>
                <a:latin typeface="+mn-lt"/>
              </a:rPr>
              <a:t>Adsorption</a:t>
            </a:r>
          </a:p>
          <a:p>
            <a:pPr algn="ctr" rtl="0" eaLnBrk="0" hangingPunct="0">
              <a:defRPr/>
            </a:pPr>
            <a:r>
              <a:rPr kumimoji="1" sz="3600" b="1" dirty="0">
                <a:solidFill>
                  <a:schemeClr val="accent2"/>
                </a:solidFill>
                <a:latin typeface="+mn-lt"/>
              </a:rPr>
              <a:t>Example : </a:t>
            </a:r>
            <a:r>
              <a:rPr kumimoji="1" sz="3600" b="1" dirty="0" err="1">
                <a:solidFill>
                  <a:schemeClr val="accent2"/>
                </a:solidFill>
                <a:latin typeface="+mn-lt"/>
              </a:rPr>
              <a:t>Filtre</a:t>
            </a:r>
            <a:r>
              <a:rPr kumimoji="1" sz="3600" b="1" dirty="0">
                <a:solidFill>
                  <a:schemeClr val="accent2"/>
                </a:solidFill>
                <a:latin typeface="+mn-lt"/>
              </a:rPr>
              <a:t> </a:t>
            </a:r>
            <a:r>
              <a:rPr kumimoji="1" sz="3600" b="1" dirty="0" err="1">
                <a:solidFill>
                  <a:schemeClr val="accent2"/>
                </a:solidFill>
                <a:latin typeface="+mn-lt"/>
              </a:rPr>
              <a:t>MAGC</a:t>
            </a:r>
            <a:r>
              <a:rPr kumimoji="1" sz="3600" b="1" dirty="0">
                <a:solidFill>
                  <a:schemeClr val="accent2"/>
                </a:solidFill>
                <a:latin typeface="+mn-lt"/>
              </a:rPr>
              <a:t>-Alcan</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247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88233" y="1385888"/>
            <a:ext cx="64738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400" b="1" dirty="0" err="1"/>
              <a:t>Qu'est-ce</a:t>
            </a:r>
            <a:r>
              <a:rPr sz="2400" b="1" dirty="0"/>
              <a:t> </a:t>
            </a:r>
            <a:r>
              <a:rPr sz="2400" b="1" dirty="0" err="1"/>
              <a:t>que</a:t>
            </a:r>
            <a:r>
              <a:rPr sz="2400" b="1" dirty="0"/>
              <a:t> </a:t>
            </a:r>
            <a:r>
              <a:rPr sz="2400" b="1" dirty="0" err="1"/>
              <a:t>c'est</a:t>
            </a:r>
            <a:r>
              <a:rPr sz="2400" b="1" dirty="0"/>
              <a:t> ? </a:t>
            </a:r>
          </a:p>
          <a:p>
            <a:pPr marL="342900" indent="-342900" rtl="0">
              <a:buFont typeface="Arial" panose="020B0604020202020204" pitchFamily="34" charset="0"/>
              <a:buChar char="•"/>
            </a:pPr>
            <a:r>
              <a:rPr sz="2400" dirty="0" err="1"/>
              <a:t>Deux</a:t>
            </a:r>
            <a:r>
              <a:rPr sz="2400" dirty="0"/>
              <a:t> </a:t>
            </a:r>
            <a:r>
              <a:rPr sz="2400" dirty="0" err="1"/>
              <a:t>seaux</a:t>
            </a:r>
            <a:r>
              <a:rPr sz="2400" dirty="0"/>
              <a:t> en </a:t>
            </a:r>
            <a:r>
              <a:rPr sz="2400" dirty="0" err="1"/>
              <a:t>série</a:t>
            </a:r>
            <a:endParaRPr sz="2400" dirty="0"/>
          </a:p>
          <a:p>
            <a:pPr marL="342900" indent="-342900" rtl="0">
              <a:buFont typeface="Arial" panose="020B0604020202020204" pitchFamily="34" charset="0"/>
              <a:buChar char="•"/>
            </a:pPr>
            <a:r>
              <a:rPr sz="2400" dirty="0"/>
              <a:t>Les </a:t>
            </a:r>
            <a:r>
              <a:rPr sz="2400" dirty="0" err="1"/>
              <a:t>deux</a:t>
            </a:r>
            <a:r>
              <a:rPr sz="2400" dirty="0"/>
              <a:t> </a:t>
            </a:r>
            <a:r>
              <a:rPr sz="2400" dirty="0" err="1"/>
              <a:t>seaux</a:t>
            </a:r>
            <a:r>
              <a:rPr sz="2400" dirty="0"/>
              <a:t> </a:t>
            </a:r>
            <a:r>
              <a:rPr sz="2400" dirty="0" err="1"/>
              <a:t>sont</a:t>
            </a:r>
            <a:r>
              <a:rPr sz="2400" dirty="0"/>
              <a:t> </a:t>
            </a:r>
            <a:r>
              <a:rPr sz="2400" dirty="0" err="1"/>
              <a:t>remplis</a:t>
            </a:r>
            <a:r>
              <a:rPr sz="2400" dirty="0"/>
              <a:t> </a:t>
            </a:r>
            <a:r>
              <a:rPr sz="2400" dirty="0" err="1"/>
              <a:t>d'alumine</a:t>
            </a:r>
            <a:r>
              <a:rPr sz="2400" dirty="0"/>
              <a:t> </a:t>
            </a:r>
            <a:r>
              <a:rPr sz="2400" dirty="0" err="1"/>
              <a:t>activée</a:t>
            </a:r>
            <a:endParaRPr sz="2400" dirty="0"/>
          </a:p>
          <a:p>
            <a:pPr marL="342900" indent="-342900">
              <a:buFont typeface="Arial" panose="020B0604020202020204" pitchFamily="34" charset="0"/>
              <a:buChar char="•"/>
            </a:pPr>
            <a:endParaRPr lang="en-CA" altLang="en-US" sz="2400" dirty="0" smtClean="0"/>
          </a:p>
          <a:p>
            <a:pPr rtl="0"/>
            <a:r>
              <a:rPr sz="2400" b="1" dirty="0"/>
              <a:t>Comment </a:t>
            </a:r>
            <a:r>
              <a:rPr sz="2400" b="1" dirty="0" err="1"/>
              <a:t>fonctionne</a:t>
            </a:r>
            <a:r>
              <a:rPr sz="2400" b="1" dirty="0"/>
              <a:t>-t-</a:t>
            </a:r>
            <a:r>
              <a:rPr sz="2400" b="1" dirty="0" err="1"/>
              <a:t>il</a:t>
            </a:r>
            <a:r>
              <a:rPr sz="2400" b="1" dirty="0"/>
              <a:t> ?</a:t>
            </a:r>
          </a:p>
          <a:p>
            <a:pPr marL="342900" indent="-342900" rtl="0">
              <a:buFont typeface="Arial" panose="020B0604020202020204" pitchFamily="34" charset="0"/>
              <a:buChar char="•"/>
            </a:pPr>
            <a:r>
              <a:rPr sz="2400" dirty="0" err="1"/>
              <a:t>Adhésion</a:t>
            </a:r>
            <a:r>
              <a:rPr sz="2400" dirty="0"/>
              <a:t> de </a:t>
            </a:r>
            <a:r>
              <a:rPr sz="2400" dirty="0" err="1"/>
              <a:t>l'arsenic</a:t>
            </a:r>
            <a:r>
              <a:rPr sz="2400" dirty="0"/>
              <a:t> à </a:t>
            </a:r>
            <a:r>
              <a:rPr sz="2400" dirty="0" err="1"/>
              <a:t>l'alumine</a:t>
            </a:r>
            <a:r>
              <a:rPr sz="2400" dirty="0"/>
              <a:t> </a:t>
            </a:r>
            <a:r>
              <a:rPr sz="2400" dirty="0" err="1"/>
              <a:t>activée</a:t>
            </a:r>
            <a:endParaRPr sz="2400" dirty="0"/>
          </a:p>
          <a:p>
            <a:pPr marL="342900" indent="-342900">
              <a:buFont typeface="Arial" panose="020B0604020202020204" pitchFamily="34" charset="0"/>
              <a:buChar char="•"/>
            </a:pPr>
            <a:endParaRPr lang="en-US" altLang="en-US" dirty="0"/>
          </a:p>
          <a:p>
            <a:pPr rtl="0"/>
            <a:r>
              <a:rPr sz="2400" b="1" dirty="0" err="1"/>
              <a:t>Quelle</a:t>
            </a:r>
            <a:r>
              <a:rPr sz="2400" b="1" dirty="0"/>
              <a:t> </a:t>
            </a:r>
            <a:r>
              <a:rPr sz="2400" b="1" dirty="0" err="1"/>
              <a:t>est</a:t>
            </a:r>
            <a:r>
              <a:rPr sz="2400" b="1" dirty="0"/>
              <a:t> son </a:t>
            </a:r>
            <a:r>
              <a:rPr sz="2400" b="1" dirty="0" err="1"/>
              <a:t>efficacité</a:t>
            </a:r>
            <a:r>
              <a:rPr sz="2400" b="1" dirty="0"/>
              <a:t> ?</a:t>
            </a:r>
          </a:p>
          <a:p>
            <a:pPr marL="342900" indent="-342900" rtl="0">
              <a:buFont typeface="Arial" panose="020B0604020202020204" pitchFamily="34" charset="0"/>
              <a:buChar char="•"/>
            </a:pPr>
            <a:r>
              <a:rPr sz="2400" dirty="0" err="1"/>
              <a:t>élimination</a:t>
            </a:r>
            <a:r>
              <a:rPr sz="2400" dirty="0"/>
              <a:t> de 80-85% de </a:t>
            </a:r>
            <a:r>
              <a:rPr sz="2400" dirty="0" err="1"/>
              <a:t>l’arsenic</a:t>
            </a:r>
            <a:endParaRPr sz="2400" dirty="0"/>
          </a:p>
          <a:p>
            <a:endParaRPr lang="en-US" altLang="en-US" dirty="0"/>
          </a:p>
          <a:p>
            <a:pPr rtl="0"/>
            <a:r>
              <a:rPr sz="2400" b="1" dirty="0" err="1"/>
              <a:t>Coût</a:t>
            </a:r>
            <a:r>
              <a:rPr sz="2400" b="1" dirty="0"/>
              <a:t> :</a:t>
            </a:r>
          </a:p>
          <a:p>
            <a:pPr marL="342900" indent="-342900" rtl="0">
              <a:buFont typeface="Arial" panose="020B0604020202020204" pitchFamily="34" charset="0"/>
              <a:buChar char="•"/>
            </a:pPr>
            <a:r>
              <a:rPr sz="2400" dirty="0"/>
              <a:t>10 $ de </a:t>
            </a:r>
            <a:r>
              <a:rPr sz="2400" dirty="0" err="1"/>
              <a:t>coût</a:t>
            </a:r>
            <a:r>
              <a:rPr sz="2400" dirty="0"/>
              <a:t> </a:t>
            </a:r>
            <a:r>
              <a:rPr sz="2400" dirty="0" err="1"/>
              <a:t>d’investissement</a:t>
            </a:r>
            <a:endParaRPr sz="2400" dirty="0"/>
          </a:p>
          <a:p>
            <a:pPr marL="342900" indent="-342900" rtl="0">
              <a:buFont typeface="Arial" panose="020B0604020202020204" pitchFamily="34" charset="0"/>
              <a:buChar char="•"/>
            </a:pPr>
            <a:r>
              <a:rPr sz="2400" dirty="0"/>
              <a:t>10-15 US$ de </a:t>
            </a:r>
            <a:r>
              <a:rPr sz="2400" dirty="0" err="1"/>
              <a:t>coût</a:t>
            </a:r>
            <a:r>
              <a:rPr sz="2400" dirty="0"/>
              <a:t> de </a:t>
            </a:r>
            <a:r>
              <a:rPr sz="2400" dirty="0" err="1"/>
              <a:t>remplacement</a:t>
            </a:r>
            <a:r>
              <a:rPr sz="2400" dirty="0"/>
              <a:t> de </a:t>
            </a:r>
            <a:r>
              <a:rPr sz="2400" dirty="0" err="1"/>
              <a:t>l'alumine</a:t>
            </a:r>
            <a:r>
              <a:rPr sz="2400" dirty="0"/>
              <a:t> </a:t>
            </a:r>
            <a:r>
              <a:rPr sz="2400" dirty="0" err="1"/>
              <a:t>activée</a:t>
            </a:r>
            <a:r>
              <a:rPr sz="2400" dirty="0"/>
              <a:t> par an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F5864A4-3CE2-402B-B0BF-535445729461}" type="slidenum">
              <a:rPr/>
              <a:pPr eaLnBrk="1" hangingPunct="1"/>
              <a:t>24</a:t>
            </a:fld>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7225"/>
            <a:ext cx="2581275" cy="376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0" y="0"/>
            <a:ext cx="9144000" cy="1198179"/>
          </a:xfrm>
          <a:prstGeom prst="rect">
            <a:avLst/>
          </a:prstGeom>
          <a:noFill/>
          <a:ln w="9525">
            <a:noFill/>
            <a:miter lim="800000"/>
            <a:headEnd/>
            <a:tailEnd/>
          </a:ln>
        </p:spPr>
        <p:txBody>
          <a:bodyPr anchor="b"/>
          <a:lstStyle/>
          <a:p>
            <a:pPr algn="ctr" rtl="0" eaLnBrk="0" hangingPunct="0">
              <a:defRPr/>
            </a:pPr>
            <a:r>
              <a:rPr kumimoji="1" sz="3600" b="1" dirty="0">
                <a:solidFill>
                  <a:schemeClr val="accent2"/>
                </a:solidFill>
                <a:latin typeface="+mn-lt"/>
              </a:rPr>
              <a:t>Adsorption</a:t>
            </a:r>
          </a:p>
          <a:p>
            <a:pPr algn="ctr" rtl="0" eaLnBrk="0" hangingPunct="0">
              <a:defRPr/>
            </a:pPr>
            <a:r>
              <a:rPr kumimoji="1" sz="3200" b="1" dirty="0" err="1">
                <a:solidFill>
                  <a:schemeClr val="accent2"/>
                </a:solidFill>
                <a:latin typeface="+mn-lt"/>
              </a:rPr>
              <a:t>Exemple</a:t>
            </a:r>
            <a:r>
              <a:rPr kumimoji="1" sz="3200" b="1" dirty="0">
                <a:solidFill>
                  <a:schemeClr val="accent2"/>
                </a:solidFill>
                <a:latin typeface="+mn-lt"/>
              </a:rPr>
              <a:t> : </a:t>
            </a:r>
            <a:r>
              <a:rPr kumimoji="1" sz="3200" b="1" dirty="0" err="1">
                <a:solidFill>
                  <a:schemeClr val="accent2"/>
                </a:solidFill>
                <a:latin typeface="+mn-lt"/>
              </a:rPr>
              <a:t>Filtre</a:t>
            </a:r>
            <a:r>
              <a:rPr kumimoji="1" sz="3200" b="1" dirty="0">
                <a:solidFill>
                  <a:schemeClr val="accent2"/>
                </a:solidFill>
                <a:latin typeface="+mn-lt"/>
              </a:rPr>
              <a:t> </a:t>
            </a:r>
            <a:r>
              <a:rPr kumimoji="1" sz="3200" b="1" dirty="0" err="1">
                <a:solidFill>
                  <a:schemeClr val="accent2"/>
                </a:solidFill>
                <a:latin typeface="+mn-lt"/>
              </a:rPr>
              <a:t>Shapla</a:t>
            </a:r>
            <a:endParaRPr kumimoji="1" sz="3200" b="1" dirty="0">
              <a:solidFill>
                <a:schemeClr val="accent2"/>
              </a:solidFill>
              <a:latin typeface="+mn-lt"/>
            </a:endParaRPr>
          </a:p>
        </p:txBody>
      </p:sp>
      <p:sp>
        <p:nvSpPr>
          <p:cNvPr id="11" name="Text Box 6"/>
          <p:cNvSpPr txBox="1">
            <a:spLocks noChangeArrowheads="1"/>
          </p:cNvSpPr>
          <p:nvPr/>
        </p:nvSpPr>
        <p:spPr bwMode="auto">
          <a:xfrm>
            <a:off x="2994933" y="1269255"/>
            <a:ext cx="602294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a:t>Fragments de </a:t>
            </a:r>
            <a:r>
              <a:rPr sz="2000" dirty="0" err="1"/>
              <a:t>brique</a:t>
            </a:r>
            <a:r>
              <a:rPr sz="2000" dirty="0"/>
              <a:t> </a:t>
            </a:r>
            <a:r>
              <a:rPr sz="2000" dirty="0" err="1"/>
              <a:t>recouverts</a:t>
            </a:r>
            <a:r>
              <a:rPr sz="2000" dirty="0"/>
              <a:t> de sulfate </a:t>
            </a:r>
            <a:r>
              <a:rPr sz="2000" dirty="0" err="1"/>
              <a:t>ferreux</a:t>
            </a:r>
            <a:r>
              <a:rPr sz="2000" dirty="0"/>
              <a:t> et </a:t>
            </a:r>
            <a:r>
              <a:rPr sz="2000" dirty="0" err="1"/>
              <a:t>placés</a:t>
            </a:r>
            <a:r>
              <a:rPr sz="2000" dirty="0"/>
              <a:t> </a:t>
            </a:r>
            <a:r>
              <a:rPr sz="2000" dirty="0" err="1"/>
              <a:t>dans</a:t>
            </a:r>
            <a:r>
              <a:rPr sz="2000" dirty="0"/>
              <a:t> un caisson en </a:t>
            </a:r>
            <a:r>
              <a:rPr sz="2000" dirty="0" err="1"/>
              <a:t>céramique</a:t>
            </a:r>
            <a:endParaRPr sz="2000" dirty="0"/>
          </a:p>
          <a:p>
            <a:endParaRPr lang="en-CA" altLang="en-US" sz="2000" dirty="0" smtClean="0"/>
          </a:p>
          <a:p>
            <a:pPr rtl="0"/>
            <a:r>
              <a:rPr sz="2000" b="1" dirty="0"/>
              <a:t>Comment </a:t>
            </a:r>
            <a:r>
              <a:rPr sz="2000" b="1" dirty="0" err="1"/>
              <a:t>fonctionne</a:t>
            </a:r>
            <a:r>
              <a:rPr sz="2000" b="1" dirty="0"/>
              <a:t>-t-</a:t>
            </a:r>
            <a:r>
              <a:rPr sz="2000" b="1" dirty="0" err="1"/>
              <a:t>il</a:t>
            </a:r>
            <a:r>
              <a:rPr sz="2000" b="1" dirty="0"/>
              <a:t> ?</a:t>
            </a:r>
          </a:p>
          <a:p>
            <a:pPr marL="342900" indent="-342900" rtl="0">
              <a:buFont typeface="Arial" panose="020B0604020202020204" pitchFamily="34" charset="0"/>
              <a:buChar char="•"/>
            </a:pPr>
            <a:r>
              <a:rPr sz="2000" dirty="0" err="1"/>
              <a:t>Adhésion</a:t>
            </a:r>
            <a:r>
              <a:rPr sz="2000" dirty="0"/>
              <a:t> de </a:t>
            </a:r>
            <a:r>
              <a:rPr sz="2000" dirty="0" err="1"/>
              <a:t>l'arsenic</a:t>
            </a:r>
            <a:r>
              <a:rPr sz="2000" dirty="0"/>
              <a:t> aux fragments de </a:t>
            </a:r>
            <a:r>
              <a:rPr sz="2000" dirty="0" err="1"/>
              <a:t>brique</a:t>
            </a:r>
            <a:endParaRPr sz="2000" dirty="0"/>
          </a:p>
          <a:p>
            <a:pPr marL="342900" indent="-342900">
              <a:buFont typeface="Arial" panose="020B0604020202020204" pitchFamily="34" charset="0"/>
              <a:buChar char="•"/>
            </a:pPr>
            <a:endParaRPr lang="en-US" altLang="en-US" sz="20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err="1"/>
              <a:t>élimination</a:t>
            </a:r>
            <a:r>
              <a:rPr sz="2000" dirty="0"/>
              <a:t> de 80-90% de </a:t>
            </a:r>
            <a:r>
              <a:rPr sz="2000" dirty="0" err="1"/>
              <a:t>l’arsenic</a:t>
            </a:r>
            <a:endParaRPr sz="2000" dirty="0"/>
          </a:p>
          <a:p>
            <a:endParaRPr lang="en-US" altLang="en-US" sz="2000" dirty="0"/>
          </a:p>
          <a:p>
            <a:pPr rtl="0"/>
            <a:r>
              <a:rPr sz="2000" b="1" dirty="0" err="1"/>
              <a:t>Coût</a:t>
            </a:r>
            <a:r>
              <a:rPr sz="2000" b="1" dirty="0"/>
              <a:t> :</a:t>
            </a:r>
          </a:p>
          <a:p>
            <a:pPr marL="342900" indent="-342900" rtl="0">
              <a:buFont typeface="Arial" panose="020B0604020202020204" pitchFamily="34" charset="0"/>
              <a:buChar char="•"/>
            </a:pPr>
            <a:r>
              <a:rPr sz="2000" dirty="0"/>
              <a:t>10 $ de </a:t>
            </a:r>
            <a:r>
              <a:rPr sz="2000" dirty="0" err="1"/>
              <a:t>coût</a:t>
            </a:r>
            <a:r>
              <a:rPr sz="2000" dirty="0"/>
              <a:t> </a:t>
            </a:r>
            <a:r>
              <a:rPr sz="2000" dirty="0" err="1"/>
              <a:t>d’investissement</a:t>
            </a:r>
            <a:endParaRPr sz="2000" dirty="0"/>
          </a:p>
          <a:p>
            <a:pPr marL="342900" indent="-342900" rtl="0">
              <a:buFont typeface="Arial" panose="020B0604020202020204" pitchFamily="34" charset="0"/>
              <a:buChar char="•"/>
            </a:pPr>
            <a:r>
              <a:rPr sz="2000" dirty="0"/>
              <a:t>10-15 US$ de </a:t>
            </a:r>
            <a:r>
              <a:rPr sz="2000" dirty="0" err="1"/>
              <a:t>remplacement</a:t>
            </a:r>
            <a:r>
              <a:rPr sz="2000" dirty="0"/>
              <a:t> des fragments de </a:t>
            </a:r>
            <a:r>
              <a:rPr sz="2000" dirty="0" err="1"/>
              <a:t>brique</a:t>
            </a:r>
            <a:r>
              <a:rPr sz="2000" dirty="0"/>
              <a:t> avec sulfate </a:t>
            </a:r>
            <a:r>
              <a:rPr sz="2000" dirty="0" err="1"/>
              <a:t>ferreux</a:t>
            </a:r>
            <a:r>
              <a:rPr sz="2000" dirty="0"/>
              <a:t> par an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B4E9CAD-9ADA-45EA-88D6-ECE557EB1803}" type="slidenum">
              <a:rPr/>
              <a:pPr eaLnBrk="1" hangingPunct="1"/>
              <a:t>25</a:t>
            </a:fld>
            <a:endParaRPr/>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0" y="0"/>
            <a:ext cx="9144000" cy="1072055"/>
          </a:xfrm>
          <a:prstGeom prst="rect">
            <a:avLst/>
          </a:prstGeom>
          <a:noFill/>
          <a:ln w="9525">
            <a:noFill/>
            <a:miter lim="800000"/>
            <a:headEnd/>
            <a:tailEnd/>
          </a:ln>
        </p:spPr>
        <p:txBody>
          <a:bodyPr anchor="b"/>
          <a:lstStyle/>
          <a:p>
            <a:pPr algn="ctr" rtl="0" eaLnBrk="0" hangingPunct="0">
              <a:defRPr/>
            </a:pPr>
            <a:r>
              <a:rPr kumimoji="1" sz="4000" b="1" dirty="0" err="1">
                <a:solidFill>
                  <a:schemeClr val="accent2"/>
                </a:solidFill>
                <a:latin typeface="+mn-lt"/>
              </a:rPr>
              <a:t>Oxydation</a:t>
            </a:r>
            <a:endParaRPr kumimoji="1" sz="4000" b="1" dirty="0">
              <a:solidFill>
                <a:schemeClr val="accent2"/>
              </a:solidFill>
              <a:latin typeface="+mn-lt"/>
            </a:endParaRPr>
          </a:p>
          <a:p>
            <a:pPr algn="ctr" rtl="0" eaLnBrk="0" hangingPunct="0">
              <a:defRPr/>
            </a:pPr>
            <a:r>
              <a:rPr kumimoji="1" sz="2000" b="1" dirty="0" err="1">
                <a:solidFill>
                  <a:schemeClr val="accent2"/>
                </a:solidFill>
                <a:latin typeface="+mn-lt"/>
              </a:rPr>
              <a:t>Exemple</a:t>
            </a:r>
            <a:r>
              <a:rPr kumimoji="1" sz="2000" b="1" dirty="0">
                <a:solidFill>
                  <a:schemeClr val="accent2"/>
                </a:solidFill>
                <a:latin typeface="+mn-lt"/>
              </a:rPr>
              <a:t> : </a:t>
            </a:r>
            <a:r>
              <a:rPr kumimoji="1" sz="2000" b="1" dirty="0" err="1">
                <a:solidFill>
                  <a:schemeClr val="accent2"/>
                </a:solidFill>
                <a:latin typeface="+mn-lt"/>
              </a:rPr>
              <a:t>Oxydation</a:t>
            </a:r>
            <a:r>
              <a:rPr kumimoji="1" sz="2000" b="1" dirty="0">
                <a:solidFill>
                  <a:schemeClr val="accent2"/>
                </a:solidFill>
                <a:latin typeface="+mn-lt"/>
              </a:rPr>
              <a:t> </a:t>
            </a:r>
            <a:r>
              <a:rPr kumimoji="1" sz="2000" b="1" dirty="0" err="1">
                <a:solidFill>
                  <a:schemeClr val="accent2"/>
                </a:solidFill>
                <a:latin typeface="+mn-lt"/>
              </a:rPr>
              <a:t>Solaire</a:t>
            </a:r>
            <a:r>
              <a:rPr kumimoji="1" sz="2000" b="1" dirty="0">
                <a:solidFill>
                  <a:schemeClr val="accent2"/>
                </a:solidFill>
                <a:latin typeface="+mn-lt"/>
              </a:rPr>
              <a:t> et </a:t>
            </a:r>
            <a:r>
              <a:rPr kumimoji="1" sz="2000" b="1" dirty="0" err="1">
                <a:solidFill>
                  <a:schemeClr val="accent2"/>
                </a:solidFill>
                <a:latin typeface="+mn-lt"/>
              </a:rPr>
              <a:t>Élimination</a:t>
            </a:r>
            <a:r>
              <a:rPr kumimoji="1" sz="2000" b="1" dirty="0">
                <a:solidFill>
                  <a:schemeClr val="accent2"/>
                </a:solidFill>
                <a:latin typeface="+mn-lt"/>
              </a:rPr>
              <a:t> de </a:t>
            </a:r>
            <a:r>
              <a:rPr kumimoji="1" sz="2000" b="1" dirty="0" err="1">
                <a:solidFill>
                  <a:schemeClr val="accent2"/>
                </a:solidFill>
                <a:latin typeface="+mn-lt"/>
              </a:rPr>
              <a:t>l’Arsenic</a:t>
            </a:r>
            <a:r>
              <a:rPr kumimoji="1" sz="2000" b="1" dirty="0">
                <a:solidFill>
                  <a:schemeClr val="accent2"/>
                </a:solidFill>
                <a:latin typeface="+mn-lt"/>
              </a:rPr>
              <a:t> (</a:t>
            </a:r>
            <a:r>
              <a:rPr kumimoji="1" sz="2000" b="1" dirty="0" err="1">
                <a:solidFill>
                  <a:schemeClr val="accent2"/>
                </a:solidFill>
                <a:latin typeface="+mn-lt"/>
              </a:rPr>
              <a:t>SORAS</a:t>
            </a:r>
            <a:r>
              <a:rPr kumimoji="1" sz="2000" b="1" dirty="0">
                <a:solidFill>
                  <a:schemeClr val="accent2"/>
                </a:solidFill>
                <a:latin typeface="+mn-lt"/>
              </a:rPr>
              <a:t>) </a:t>
            </a:r>
          </a:p>
        </p:txBody>
      </p:sp>
      <p:pic>
        <p:nvPicPr>
          <p:cNvPr id="2" name="Picture 1"/>
          <p:cNvPicPr>
            <a:picLocks noChangeAspect="1"/>
          </p:cNvPicPr>
          <p:nvPr/>
        </p:nvPicPr>
        <p:blipFill>
          <a:blip r:embed="rId4"/>
          <a:stretch>
            <a:fillRect/>
          </a:stretch>
        </p:blipFill>
        <p:spPr>
          <a:xfrm>
            <a:off x="0" y="2195233"/>
            <a:ext cx="3363256" cy="3088480"/>
          </a:xfrm>
          <a:prstGeom prst="rect">
            <a:avLst/>
          </a:prstGeom>
        </p:spPr>
      </p:pic>
      <p:sp>
        <p:nvSpPr>
          <p:cNvPr id="13" name="Text Box 6"/>
          <p:cNvSpPr txBox="1">
            <a:spLocks noChangeArrowheads="1"/>
          </p:cNvSpPr>
          <p:nvPr/>
        </p:nvSpPr>
        <p:spPr bwMode="auto">
          <a:xfrm>
            <a:off x="3094714" y="1484319"/>
            <a:ext cx="619624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a:t>Du jus de citron </a:t>
            </a:r>
            <a:r>
              <a:rPr sz="2000" dirty="0" err="1"/>
              <a:t>mélanger</a:t>
            </a:r>
            <a:r>
              <a:rPr sz="2000" dirty="0"/>
              <a:t> à de </a:t>
            </a:r>
            <a:r>
              <a:rPr sz="2000" dirty="0" err="1"/>
              <a:t>l'eau</a:t>
            </a:r>
            <a:r>
              <a:rPr sz="2000" dirty="0"/>
              <a:t> </a:t>
            </a:r>
            <a:r>
              <a:rPr sz="2000" dirty="0" err="1"/>
              <a:t>dans</a:t>
            </a:r>
            <a:r>
              <a:rPr sz="2000" dirty="0"/>
              <a:t> un </a:t>
            </a:r>
            <a:r>
              <a:rPr sz="2000" dirty="0" err="1"/>
              <a:t>récipient</a:t>
            </a:r>
            <a:r>
              <a:rPr sz="2000" dirty="0"/>
              <a:t> en PET, qui </a:t>
            </a:r>
            <a:r>
              <a:rPr sz="2000" dirty="0" err="1"/>
              <a:t>est</a:t>
            </a:r>
            <a:r>
              <a:rPr sz="2000" dirty="0"/>
              <a:t> exposé au </a:t>
            </a:r>
            <a:r>
              <a:rPr sz="2000" dirty="0" err="1"/>
              <a:t>soleil</a:t>
            </a:r>
            <a:endParaRPr sz="2000" dirty="0"/>
          </a:p>
          <a:p>
            <a:pPr marL="342900" indent="-342900" rtl="0">
              <a:buFont typeface="Arial" panose="020B0604020202020204" pitchFamily="34" charset="0"/>
              <a:buChar char="•"/>
            </a:pPr>
            <a:r>
              <a:rPr sz="2000" dirty="0" err="1"/>
              <a:t>Élimine</a:t>
            </a:r>
            <a:r>
              <a:rPr sz="2000" dirty="0"/>
              <a:t> </a:t>
            </a:r>
            <a:r>
              <a:rPr sz="2000" dirty="0" err="1"/>
              <a:t>également</a:t>
            </a:r>
            <a:r>
              <a:rPr sz="2000" dirty="0"/>
              <a:t> la contamination </a:t>
            </a:r>
            <a:r>
              <a:rPr sz="2000" dirty="0" err="1"/>
              <a:t>microbiologique</a:t>
            </a:r>
            <a:endParaRPr sz="2000" dirty="0"/>
          </a:p>
          <a:p>
            <a:endParaRPr lang="en-CA" altLang="en-US" sz="1600" dirty="0" smtClean="0"/>
          </a:p>
          <a:p>
            <a:pPr rtl="0"/>
            <a:r>
              <a:rPr sz="2000" b="1" dirty="0"/>
              <a:t>Comment </a:t>
            </a:r>
            <a:r>
              <a:rPr sz="2000" b="1" dirty="0" err="1"/>
              <a:t>fonctionne</a:t>
            </a:r>
            <a:r>
              <a:rPr sz="2000" b="1" dirty="0"/>
              <a:t>-t-</a:t>
            </a:r>
            <a:r>
              <a:rPr sz="2000" b="1" dirty="0" err="1"/>
              <a:t>il</a:t>
            </a:r>
            <a:r>
              <a:rPr sz="2000" b="1" dirty="0"/>
              <a:t> ?</a:t>
            </a:r>
          </a:p>
          <a:p>
            <a:pPr marL="342900" indent="-342900" rtl="0">
              <a:buFont typeface="Arial" panose="020B0604020202020204" pitchFamily="34" charset="0"/>
              <a:buChar char="•"/>
            </a:pPr>
            <a:r>
              <a:rPr sz="2000" dirty="0" err="1"/>
              <a:t>L'As</a:t>
            </a:r>
            <a:r>
              <a:rPr sz="2000" dirty="0"/>
              <a:t>(III) </a:t>
            </a:r>
            <a:r>
              <a:rPr sz="2000" dirty="0" err="1"/>
              <a:t>est</a:t>
            </a:r>
            <a:r>
              <a:rPr sz="2000" dirty="0"/>
              <a:t> </a:t>
            </a:r>
            <a:r>
              <a:rPr sz="2000" dirty="0" err="1"/>
              <a:t>oxydé</a:t>
            </a:r>
            <a:r>
              <a:rPr sz="2000" dirty="0"/>
              <a:t> en As(V), </a:t>
            </a:r>
            <a:r>
              <a:rPr sz="2000" dirty="0" err="1"/>
              <a:t>adsorbé</a:t>
            </a:r>
            <a:r>
              <a:rPr sz="2000" dirty="0"/>
              <a:t> par </a:t>
            </a:r>
            <a:r>
              <a:rPr sz="2000" dirty="0" err="1"/>
              <a:t>l'hydroxyde</a:t>
            </a:r>
            <a:r>
              <a:rPr sz="2000" dirty="0"/>
              <a:t> de </a:t>
            </a:r>
            <a:r>
              <a:rPr sz="2000" dirty="0" err="1"/>
              <a:t>fer</a:t>
            </a:r>
            <a:r>
              <a:rPr sz="2000" dirty="0"/>
              <a:t> </a:t>
            </a:r>
            <a:r>
              <a:rPr sz="2000" dirty="0" err="1"/>
              <a:t>dans</a:t>
            </a:r>
            <a:r>
              <a:rPr sz="2000" dirty="0"/>
              <a:t> </a:t>
            </a:r>
            <a:r>
              <a:rPr sz="2000" dirty="0" err="1"/>
              <a:t>l'eau</a:t>
            </a:r>
            <a:r>
              <a:rPr sz="2000" dirty="0"/>
              <a:t>, </a:t>
            </a:r>
            <a:r>
              <a:rPr sz="2000" dirty="0" err="1"/>
              <a:t>précipite</a:t>
            </a:r>
            <a:r>
              <a:rPr sz="2000" dirty="0"/>
              <a:t> et se </a:t>
            </a:r>
            <a:r>
              <a:rPr sz="2000" dirty="0" err="1"/>
              <a:t>dépose</a:t>
            </a:r>
            <a:r>
              <a:rPr sz="2000" dirty="0"/>
              <a:t> au </a:t>
            </a:r>
            <a:r>
              <a:rPr sz="2000" dirty="0" err="1"/>
              <a:t>fonds</a:t>
            </a:r>
            <a:endParaRPr sz="2000" dirty="0"/>
          </a:p>
          <a:p>
            <a:pPr marL="342900" indent="-342900">
              <a:buFont typeface="Arial" panose="020B0604020202020204" pitchFamily="34" charset="0"/>
              <a:buChar char="•"/>
            </a:pPr>
            <a:endParaRPr lang="en-US" altLang="en-US" sz="16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a:t>Si le </a:t>
            </a:r>
            <a:r>
              <a:rPr sz="2000" dirty="0" err="1"/>
              <a:t>fer</a:t>
            </a:r>
            <a:r>
              <a:rPr sz="2000" dirty="0"/>
              <a:t> &gt; 8 ppm, </a:t>
            </a:r>
            <a:r>
              <a:rPr sz="2000" dirty="0" err="1"/>
              <a:t>élimination</a:t>
            </a:r>
            <a:r>
              <a:rPr sz="2000" dirty="0"/>
              <a:t> de 75-90% de </a:t>
            </a:r>
            <a:r>
              <a:rPr sz="2000" dirty="0" err="1"/>
              <a:t>l’arsenic</a:t>
            </a:r>
            <a:r>
              <a:rPr sz="2000" dirty="0"/>
              <a:t>. </a:t>
            </a:r>
          </a:p>
          <a:p>
            <a:pPr marL="342900" indent="-342900" rtl="0">
              <a:buFont typeface="Arial" panose="020B0604020202020204" pitchFamily="34" charset="0"/>
              <a:buChar char="•"/>
            </a:pPr>
            <a:r>
              <a:rPr sz="2000" dirty="0"/>
              <a:t>Si le </a:t>
            </a:r>
            <a:r>
              <a:rPr sz="2000" dirty="0" err="1"/>
              <a:t>fer</a:t>
            </a:r>
            <a:r>
              <a:rPr sz="2000" dirty="0"/>
              <a:t> &lt; 5 ppm, &lt; 50% </a:t>
            </a:r>
            <a:r>
              <a:rPr sz="2000" dirty="0" err="1"/>
              <a:t>d’élimination</a:t>
            </a:r>
            <a:r>
              <a:rPr sz="2000" dirty="0"/>
              <a:t> de </a:t>
            </a:r>
            <a:r>
              <a:rPr sz="2000" dirty="0" err="1"/>
              <a:t>l’arsenic</a:t>
            </a:r>
            <a:r>
              <a:rPr sz="2000" dirty="0"/>
              <a:t>.</a:t>
            </a:r>
          </a:p>
          <a:p>
            <a:endParaRPr lang="en-US" altLang="en-US" sz="1600" dirty="0"/>
          </a:p>
          <a:p>
            <a:pPr rtl="0"/>
            <a:r>
              <a:rPr sz="2000" b="1" dirty="0" err="1"/>
              <a:t>Coût</a:t>
            </a:r>
            <a:r>
              <a:rPr sz="2000" b="1" dirty="0"/>
              <a:t> : </a:t>
            </a:r>
            <a:r>
              <a:rPr sz="2000" dirty="0" err="1"/>
              <a:t>minime</a:t>
            </a:r>
            <a:endParaRPr sz="2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B4E9CAD-9ADA-45EA-88D6-ECE557EB1803}" type="slidenum">
              <a:rPr/>
              <a:pPr eaLnBrk="1" hangingPunct="1"/>
              <a:t>26</a:t>
            </a:fld>
            <a:endParaRPr/>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0" y="0"/>
            <a:ext cx="9144000" cy="1072055"/>
          </a:xfrm>
          <a:prstGeom prst="rect">
            <a:avLst/>
          </a:prstGeom>
          <a:noFill/>
          <a:ln w="9525">
            <a:noFill/>
            <a:miter lim="800000"/>
            <a:headEnd/>
            <a:tailEnd/>
          </a:ln>
        </p:spPr>
        <p:txBody>
          <a:bodyPr anchor="b"/>
          <a:lstStyle/>
          <a:p>
            <a:pPr algn="ctr" rtl="0" eaLnBrk="0" hangingPunct="0">
              <a:defRPr/>
            </a:pPr>
            <a:r>
              <a:rPr kumimoji="1" sz="3600" b="1" dirty="0">
                <a:solidFill>
                  <a:schemeClr val="accent2"/>
                </a:solidFill>
                <a:latin typeface="+mn-lt"/>
              </a:rPr>
              <a:t>Coagulation</a:t>
            </a:r>
          </a:p>
          <a:p>
            <a:pPr algn="ctr" rtl="0" eaLnBrk="0" hangingPunct="0">
              <a:defRPr/>
            </a:pPr>
            <a:r>
              <a:rPr kumimoji="1" sz="3200" b="1" dirty="0" err="1">
                <a:solidFill>
                  <a:schemeClr val="accent2"/>
                </a:solidFill>
                <a:latin typeface="+mn-lt"/>
              </a:rPr>
              <a:t>Exemple</a:t>
            </a:r>
            <a:r>
              <a:rPr kumimoji="1" sz="3200" b="1" dirty="0">
                <a:solidFill>
                  <a:schemeClr val="accent2"/>
                </a:solidFill>
                <a:latin typeface="+mn-lt"/>
              </a:rPr>
              <a:t> : </a:t>
            </a:r>
            <a:r>
              <a:rPr kumimoji="1" sz="3200" b="1" dirty="0" err="1">
                <a:solidFill>
                  <a:schemeClr val="accent2"/>
                </a:solidFill>
                <a:latin typeface="+mn-lt"/>
              </a:rPr>
              <a:t>Filtre</a:t>
            </a:r>
            <a:r>
              <a:rPr kumimoji="1" sz="3200" b="1" dirty="0">
                <a:solidFill>
                  <a:schemeClr val="accent2"/>
                </a:solidFill>
                <a:latin typeface="+mn-lt"/>
              </a:rPr>
              <a:t> 2-</a:t>
            </a:r>
            <a:r>
              <a:rPr kumimoji="1" sz="3200" b="1" dirty="0" err="1">
                <a:solidFill>
                  <a:schemeClr val="accent2"/>
                </a:solidFill>
                <a:latin typeface="+mn-lt"/>
              </a:rPr>
              <a:t>Kolshi</a:t>
            </a:r>
            <a:endParaRPr kumimoji="1" sz="3200" b="1" dirty="0">
              <a:solidFill>
                <a:schemeClr val="accent2"/>
              </a:solidFill>
              <a:latin typeface="+mn-lt"/>
            </a:endParaRPr>
          </a:p>
        </p:txBody>
      </p:sp>
      <p:sp>
        <p:nvSpPr>
          <p:cNvPr id="13" name="Text Box 6"/>
          <p:cNvSpPr txBox="1">
            <a:spLocks noChangeArrowheads="1"/>
          </p:cNvSpPr>
          <p:nvPr/>
        </p:nvSpPr>
        <p:spPr bwMode="auto">
          <a:xfrm>
            <a:off x="2506971" y="1484319"/>
            <a:ext cx="684930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sz="2000" b="1" dirty="0" err="1"/>
              <a:t>Qu'est-ce</a:t>
            </a:r>
            <a:r>
              <a:rPr sz="2000" b="1" dirty="0"/>
              <a:t> </a:t>
            </a:r>
            <a:r>
              <a:rPr sz="2000" b="1" dirty="0" err="1"/>
              <a:t>que</a:t>
            </a:r>
            <a:r>
              <a:rPr sz="2000" b="1" dirty="0"/>
              <a:t> </a:t>
            </a:r>
            <a:r>
              <a:rPr sz="2000" b="1" dirty="0" err="1"/>
              <a:t>c'est</a:t>
            </a:r>
            <a:r>
              <a:rPr sz="2000" b="1" dirty="0"/>
              <a:t> ? </a:t>
            </a:r>
          </a:p>
          <a:p>
            <a:pPr marL="342900" indent="-342900" rtl="0">
              <a:buFont typeface="Arial" panose="020B0604020202020204" pitchFamily="34" charset="0"/>
              <a:buChar char="•"/>
            </a:pPr>
            <a:r>
              <a:rPr sz="2000" dirty="0"/>
              <a:t>Du sulfate de </a:t>
            </a:r>
            <a:r>
              <a:rPr sz="2000" dirty="0" err="1"/>
              <a:t>fer</a:t>
            </a:r>
            <a:r>
              <a:rPr sz="2000" dirty="0"/>
              <a:t>, de </a:t>
            </a:r>
            <a:r>
              <a:rPr sz="2000" dirty="0" err="1"/>
              <a:t>l'hypochlorite</a:t>
            </a:r>
            <a:r>
              <a:rPr sz="2000" dirty="0"/>
              <a:t> de sodium et de la </a:t>
            </a:r>
            <a:r>
              <a:rPr sz="2000" dirty="0" err="1"/>
              <a:t>cendre</a:t>
            </a:r>
            <a:r>
              <a:rPr sz="2000" dirty="0"/>
              <a:t> </a:t>
            </a:r>
            <a:r>
              <a:rPr sz="2000" dirty="0" err="1"/>
              <a:t>sont</a:t>
            </a:r>
            <a:r>
              <a:rPr sz="2000" dirty="0"/>
              <a:t> </a:t>
            </a:r>
            <a:r>
              <a:rPr sz="2000" dirty="0" err="1"/>
              <a:t>ajouté</a:t>
            </a:r>
            <a:r>
              <a:rPr sz="2000" dirty="0"/>
              <a:t> à </a:t>
            </a:r>
            <a:r>
              <a:rPr sz="2000" dirty="0" err="1"/>
              <a:t>l'eau</a:t>
            </a:r>
            <a:r>
              <a:rPr sz="2000" dirty="0"/>
              <a:t> </a:t>
            </a:r>
            <a:r>
              <a:rPr sz="2000" dirty="0" err="1"/>
              <a:t>puis</a:t>
            </a:r>
            <a:r>
              <a:rPr sz="2000" dirty="0"/>
              <a:t> </a:t>
            </a:r>
            <a:r>
              <a:rPr sz="2000" dirty="0" err="1"/>
              <a:t>filtrés</a:t>
            </a:r>
            <a:r>
              <a:rPr sz="2000" dirty="0"/>
              <a:t>. </a:t>
            </a:r>
          </a:p>
          <a:p>
            <a:pPr marL="342900" indent="-342900" rtl="0">
              <a:buFont typeface="Arial" panose="020B0604020202020204" pitchFamily="34" charset="0"/>
              <a:buChar char="•"/>
            </a:pPr>
            <a:r>
              <a:rPr sz="2000" dirty="0" err="1"/>
              <a:t>Élimine</a:t>
            </a:r>
            <a:r>
              <a:rPr sz="2000" dirty="0"/>
              <a:t> </a:t>
            </a:r>
            <a:r>
              <a:rPr sz="2000" dirty="0" err="1"/>
              <a:t>également</a:t>
            </a:r>
            <a:r>
              <a:rPr sz="2000" dirty="0"/>
              <a:t> la contamination </a:t>
            </a:r>
            <a:r>
              <a:rPr sz="2000" dirty="0" err="1"/>
              <a:t>microbiologique</a:t>
            </a:r>
            <a:endParaRPr sz="2000" dirty="0"/>
          </a:p>
          <a:p>
            <a:pPr marL="342900" indent="-342900">
              <a:buFont typeface="Arial" panose="020B0604020202020204" pitchFamily="34" charset="0"/>
              <a:buChar char="•"/>
            </a:pPr>
            <a:endParaRPr lang="en-CA" altLang="en-US" sz="1600" dirty="0" smtClean="0"/>
          </a:p>
          <a:p>
            <a:pPr rtl="0"/>
            <a:r>
              <a:rPr sz="2000" b="1" dirty="0"/>
              <a:t>Comment </a:t>
            </a:r>
            <a:r>
              <a:rPr sz="2000" b="1" dirty="0" err="1"/>
              <a:t>fonctionne</a:t>
            </a:r>
            <a:r>
              <a:rPr sz="2000" b="1" dirty="0"/>
              <a:t>-t-</a:t>
            </a:r>
            <a:r>
              <a:rPr sz="2000" b="1" dirty="0" err="1"/>
              <a:t>il</a:t>
            </a:r>
            <a:r>
              <a:rPr sz="2000" b="1" dirty="0"/>
              <a:t> ?</a:t>
            </a:r>
          </a:p>
          <a:p>
            <a:pPr marL="342900" indent="-342900" rtl="0">
              <a:buFont typeface="Arial" panose="020B0604020202020204" pitchFamily="34" charset="0"/>
              <a:buChar char="•"/>
            </a:pPr>
            <a:r>
              <a:rPr sz="2000" dirty="0" err="1"/>
              <a:t>L'As</a:t>
            </a:r>
            <a:r>
              <a:rPr sz="2000" dirty="0"/>
              <a:t>(III) </a:t>
            </a:r>
            <a:r>
              <a:rPr sz="2000" dirty="0" err="1"/>
              <a:t>s'oxyde</a:t>
            </a:r>
            <a:r>
              <a:rPr sz="2000" dirty="0"/>
              <a:t> en As(V), co-</a:t>
            </a:r>
            <a:r>
              <a:rPr sz="2000" dirty="0" err="1"/>
              <a:t>précipite</a:t>
            </a:r>
            <a:r>
              <a:rPr sz="2000" dirty="0"/>
              <a:t> avec le </a:t>
            </a:r>
            <a:r>
              <a:rPr sz="2000" dirty="0" err="1"/>
              <a:t>fer</a:t>
            </a:r>
            <a:r>
              <a:rPr sz="2000" dirty="0"/>
              <a:t>, </a:t>
            </a:r>
            <a:r>
              <a:rPr sz="2000" dirty="0" err="1"/>
              <a:t>puis</a:t>
            </a:r>
            <a:r>
              <a:rPr sz="2000" dirty="0"/>
              <a:t> </a:t>
            </a:r>
            <a:r>
              <a:rPr sz="2000" dirty="0" err="1"/>
              <a:t>est</a:t>
            </a:r>
            <a:r>
              <a:rPr sz="2000" dirty="0"/>
              <a:t> </a:t>
            </a:r>
            <a:r>
              <a:rPr sz="2000" dirty="0" err="1"/>
              <a:t>filtré</a:t>
            </a:r>
            <a:r>
              <a:rPr sz="2000" dirty="0"/>
              <a:t> pour </a:t>
            </a:r>
            <a:r>
              <a:rPr sz="2000" dirty="0" err="1"/>
              <a:t>éliminer</a:t>
            </a:r>
            <a:r>
              <a:rPr sz="2000" dirty="0"/>
              <a:t> les </a:t>
            </a:r>
            <a:r>
              <a:rPr sz="2000" dirty="0" err="1"/>
              <a:t>flocs</a:t>
            </a:r>
            <a:endParaRPr sz="2000" dirty="0"/>
          </a:p>
          <a:p>
            <a:pPr marL="342900" indent="-342900">
              <a:buFont typeface="Arial" panose="020B0604020202020204" pitchFamily="34" charset="0"/>
              <a:buChar char="•"/>
            </a:pPr>
            <a:endParaRPr lang="en-US" altLang="en-US" sz="1600" dirty="0"/>
          </a:p>
          <a:p>
            <a:pPr rtl="0"/>
            <a:r>
              <a:rPr sz="2000" b="1" dirty="0" err="1"/>
              <a:t>Quelle</a:t>
            </a:r>
            <a:r>
              <a:rPr sz="2000" b="1" dirty="0"/>
              <a:t> </a:t>
            </a:r>
            <a:r>
              <a:rPr sz="2000" b="1" dirty="0" err="1"/>
              <a:t>est</a:t>
            </a:r>
            <a:r>
              <a:rPr sz="2000" b="1" dirty="0"/>
              <a:t> son </a:t>
            </a:r>
            <a:r>
              <a:rPr sz="2000" b="1" dirty="0" err="1"/>
              <a:t>efficacité</a:t>
            </a:r>
            <a:r>
              <a:rPr sz="2000" b="1" dirty="0"/>
              <a:t> ?</a:t>
            </a:r>
          </a:p>
          <a:p>
            <a:pPr marL="342900" indent="-342900" rtl="0">
              <a:buFont typeface="Arial" panose="020B0604020202020204" pitchFamily="34" charset="0"/>
              <a:buChar char="•"/>
            </a:pPr>
            <a:r>
              <a:rPr sz="2000" dirty="0" err="1"/>
              <a:t>Élimination</a:t>
            </a:r>
            <a:r>
              <a:rPr sz="2000" dirty="0"/>
              <a:t> de 90% de </a:t>
            </a:r>
            <a:r>
              <a:rPr sz="2000" dirty="0" err="1"/>
              <a:t>l’arsenic</a:t>
            </a:r>
            <a:r>
              <a:rPr sz="2000" dirty="0"/>
              <a:t> </a:t>
            </a:r>
          </a:p>
          <a:p>
            <a:endParaRPr lang="en-US" altLang="en-US" sz="1600" dirty="0"/>
          </a:p>
          <a:p>
            <a:pPr rtl="0"/>
            <a:r>
              <a:rPr sz="2000" b="1" dirty="0" err="1"/>
              <a:t>Coût</a:t>
            </a:r>
            <a:r>
              <a:rPr sz="2000" b="1" dirty="0"/>
              <a:t> :</a:t>
            </a:r>
          </a:p>
          <a:p>
            <a:pPr marL="342900" indent="-342900" rtl="0">
              <a:buFont typeface="Arial" panose="020B0604020202020204" pitchFamily="34" charset="0"/>
              <a:buChar char="•"/>
            </a:pPr>
            <a:r>
              <a:rPr sz="2000" dirty="0"/>
              <a:t>$10 de </a:t>
            </a:r>
            <a:r>
              <a:rPr sz="2000" dirty="0" err="1"/>
              <a:t>coût</a:t>
            </a:r>
            <a:r>
              <a:rPr sz="2000" dirty="0"/>
              <a:t> </a:t>
            </a:r>
            <a:r>
              <a:rPr sz="2000" dirty="0" err="1"/>
              <a:t>d’investissement</a:t>
            </a:r>
            <a:endParaRPr sz="2000" dirty="0"/>
          </a:p>
          <a:p>
            <a:pPr marL="342900" indent="-342900" rtl="0">
              <a:buFont typeface="Arial" panose="020B0604020202020204" pitchFamily="34" charset="0"/>
              <a:buChar char="•"/>
            </a:pPr>
            <a:r>
              <a:rPr sz="2000" dirty="0" err="1"/>
              <a:t>US$10-15</a:t>
            </a:r>
            <a:r>
              <a:rPr sz="2000" dirty="0"/>
              <a:t> de </a:t>
            </a:r>
            <a:r>
              <a:rPr sz="2000" dirty="0" err="1"/>
              <a:t>coût</a:t>
            </a:r>
            <a:r>
              <a:rPr sz="2000" dirty="0"/>
              <a:t> de </a:t>
            </a:r>
            <a:r>
              <a:rPr sz="2000" dirty="0" err="1"/>
              <a:t>remplacement</a:t>
            </a:r>
            <a:r>
              <a:rPr sz="2000" dirty="0"/>
              <a:t> des </a:t>
            </a:r>
            <a:r>
              <a:rPr sz="2000" dirty="0" err="1"/>
              <a:t>produits</a:t>
            </a:r>
            <a:r>
              <a:rPr sz="2000" dirty="0"/>
              <a:t> </a:t>
            </a:r>
            <a:r>
              <a:rPr sz="2000" dirty="0" err="1"/>
              <a:t>chimiques</a:t>
            </a:r>
            <a:r>
              <a:rPr sz="2000" dirty="0"/>
              <a:t> par an</a:t>
            </a:r>
          </a:p>
        </p:txBody>
      </p:sp>
      <p:pic>
        <p:nvPicPr>
          <p:cNvPr id="3" name="Picture 2"/>
          <p:cNvPicPr>
            <a:picLocks noChangeAspect="1"/>
          </p:cNvPicPr>
          <p:nvPr/>
        </p:nvPicPr>
        <p:blipFill>
          <a:blip r:embed="rId4"/>
          <a:stretch>
            <a:fillRect/>
          </a:stretch>
        </p:blipFill>
        <p:spPr>
          <a:xfrm>
            <a:off x="208983" y="1979352"/>
            <a:ext cx="2085714" cy="3095238"/>
          </a:xfrm>
          <a:prstGeom prst="rect">
            <a:avLst/>
          </a:prstGeom>
          <a:ln>
            <a:solidFill>
              <a:schemeClr val="tx1"/>
            </a:solidFill>
          </a:ln>
        </p:spPr>
      </p:pic>
    </p:spTree>
    <p:extLst>
      <p:ext uri="{BB962C8B-B14F-4D97-AF65-F5344CB8AC3E}">
        <p14:creationId xmlns:p14="http://schemas.microsoft.com/office/powerpoint/2010/main" val="166025480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9484BEA-1CAB-44D2-A269-7016FAA11CB8}" type="slidenum">
              <a:rPr/>
              <a:pPr eaLnBrk="1" hangingPunct="1"/>
              <a:t>27</a:t>
            </a:fld>
            <a:endParaRPr/>
          </a:p>
        </p:txBody>
      </p:sp>
      <p:sp>
        <p:nvSpPr>
          <p:cNvPr id="31747"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44036" name="Rectangle 3"/>
          <p:cNvSpPr>
            <a:spLocks noGrp="1" noChangeArrowheads="1"/>
          </p:cNvSpPr>
          <p:nvPr>
            <p:ph type="body" idx="1"/>
          </p:nvPr>
        </p:nvSpPr>
        <p:spPr>
          <a:xfrm>
            <a:off x="457200" y="1600200"/>
            <a:ext cx="8686800" cy="4525963"/>
          </a:xfrm>
        </p:spPr>
        <p:txBody>
          <a:bodyPr/>
          <a:lstStyle/>
          <a:p>
            <a:pPr marL="514350" indent="-514350" rtl="0">
              <a:buFontTx/>
              <a:buAutoNum type="arabicPeriod"/>
              <a:defRPr/>
            </a:pPr>
            <a:r>
              <a:rPr/>
              <a:t>Quels sont les impacts sur la santé d'un niveau trop élevé d’arsenic dans l’eau de boisson ?</a:t>
            </a:r>
          </a:p>
          <a:p>
            <a:pPr marL="514350" indent="-514350" rtl="0">
              <a:buFontTx/>
              <a:buAutoNum type="arabicPeriod"/>
              <a:defRPr/>
            </a:pPr>
            <a:r>
              <a:rPr/>
              <a:t>Citez quelques options de réduction du niveau d’arsenic dans l’eau de boisson.</a:t>
            </a:r>
          </a:p>
          <a:p>
            <a:pPr eaLnBrk="1" hangingPunct="1">
              <a:buFontTx/>
              <a:buNone/>
              <a:defRPr/>
            </a:pPr>
            <a:endParaRPr 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2DF5391-A054-4A3B-9A30-708973E155B5}" type="slidenum">
              <a:rPr/>
              <a:pPr eaLnBrk="1" hangingPunct="1"/>
              <a:t>3</a:t>
            </a:fld>
            <a:endParaRPr/>
          </a:p>
        </p:txBody>
      </p:sp>
      <p:sp>
        <p:nvSpPr>
          <p:cNvPr id="4099"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4100" name="Rectangle 3"/>
          <p:cNvSpPr>
            <a:spLocks noGrp="1" noChangeArrowheads="1"/>
          </p:cNvSpPr>
          <p:nvPr>
            <p:ph type="body" idx="1"/>
          </p:nvPr>
        </p:nvSpPr>
        <p:spPr/>
        <p:txBody>
          <a:bodyPr/>
          <a:lstStyle/>
          <a:p>
            <a:pPr marL="514350" indent="-514350" rtl="0" eaLnBrk="1" hangingPunct="1">
              <a:buFontTx/>
              <a:buAutoNum type="arabicPeriod"/>
              <a:defRPr/>
            </a:pPr>
            <a:r>
              <a:rPr/>
              <a:t>Identifier les impacts sur la santé des niveaux nocifs d'arsenic dans l'eau de boisson.</a:t>
            </a:r>
          </a:p>
          <a:p>
            <a:pPr marL="514350" indent="-514350" rtl="0" eaLnBrk="1" hangingPunct="1">
              <a:buFontTx/>
              <a:buAutoNum type="arabicPeriod"/>
              <a:defRPr/>
            </a:pPr>
            <a:r>
              <a:rPr/>
              <a:t>Discuter des options de réduction de l’arsenic.</a:t>
            </a:r>
          </a:p>
          <a:p>
            <a:pPr eaLnBrk="1" hangingPunct="1">
              <a:defRPr/>
            </a:pPr>
            <a:endParaRPr lang="en-US" dirty="0" smtClean="0"/>
          </a:p>
        </p:txBody>
      </p:sp>
      <p:pic>
        <p:nvPicPr>
          <p:cNvPr id="4101" name="Picture 4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21B9D91D-60DB-49C0-A607-146E3CBF6A5B}" type="slidenum">
              <a:rPr/>
              <a:pPr eaLnBrk="1" hangingPunct="1"/>
              <a:t>4</a:t>
            </a:fld>
            <a:endParaRPr/>
          </a:p>
        </p:txBody>
      </p:sp>
      <p:sp>
        <p:nvSpPr>
          <p:cNvPr id="5123" name="Rectangle 4"/>
          <p:cNvSpPr>
            <a:spLocks noChangeArrowheads="1"/>
          </p:cNvSpPr>
          <p:nvPr/>
        </p:nvSpPr>
        <p:spPr bwMode="auto">
          <a:xfrm>
            <a:off x="3450226" y="6245423"/>
            <a:ext cx="5523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OMS, Synthèse bibliographique sur l’arsenic dans l’eau de boisson, 2002)</a:t>
            </a: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89601"/>
            <a:ext cx="4965778" cy="2258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6"/>
          <p:cNvSpPr>
            <a:spLocks noGrp="1" noChangeArrowheads="1"/>
          </p:cNvSpPr>
          <p:nvPr>
            <p:ph type="title"/>
          </p:nvPr>
        </p:nvSpPr>
        <p:spPr>
          <a:xfrm>
            <a:off x="0" y="274638"/>
            <a:ext cx="9144000" cy="1143000"/>
          </a:xfrm>
        </p:spPr>
        <p:txBody>
          <a:bodyPr/>
          <a:lstStyle/>
          <a:p>
            <a:pPr rtl="0" eaLnBrk="1" hangingPunct="1"/>
            <a:r>
              <a:rPr sz="4300" b="1">
                <a:solidFill>
                  <a:schemeClr val="accent2"/>
                </a:solidFill>
              </a:rPr>
              <a:t>D'où vient l'arsenic ?</a:t>
            </a:r>
          </a:p>
        </p:txBody>
      </p:sp>
      <p:sp>
        <p:nvSpPr>
          <p:cNvPr id="5126" name="Rectangle 7"/>
          <p:cNvSpPr>
            <a:spLocks noGrp="1" noChangeArrowheads="1"/>
          </p:cNvSpPr>
          <p:nvPr>
            <p:ph type="body" sz="half" idx="1"/>
          </p:nvPr>
        </p:nvSpPr>
        <p:spPr>
          <a:xfrm>
            <a:off x="457200" y="1560626"/>
            <a:ext cx="8229600" cy="2185988"/>
          </a:xfrm>
        </p:spPr>
        <p:txBody>
          <a:bodyPr/>
          <a:lstStyle/>
          <a:p>
            <a:pPr rtl="0" eaLnBrk="1" hangingPunct="1">
              <a:lnSpc>
                <a:spcPct val="90000"/>
              </a:lnSpc>
            </a:pPr>
            <a:r>
              <a:rPr/>
              <a:t>Naturellement présent dans les eaux souterraines et certaines eaux de surface.</a:t>
            </a:r>
          </a:p>
          <a:p>
            <a:pPr rtl="0" eaLnBrk="1" hangingPunct="1">
              <a:lnSpc>
                <a:spcPct val="90000"/>
              </a:lnSpc>
            </a:pPr>
            <a:r>
              <a:rPr/>
              <a:t>Activités humaines</a:t>
            </a:r>
          </a:p>
          <a:p>
            <a:pPr eaLnBrk="1" hangingPunct="1">
              <a:lnSpc>
                <a:spcPct val="90000"/>
              </a:lnSpc>
            </a:pPr>
            <a:endParaRPr lang="en-US" altLang="en-US" sz="2400" dirty="0" smtClean="0"/>
          </a:p>
        </p:txBody>
      </p:sp>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036" y="3889601"/>
            <a:ext cx="3342730" cy="22589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DC950B2E-621B-4228-8FE3-75E4995E0265}" type="slidenum">
              <a:rPr/>
              <a:pPr eaLnBrk="1" hangingPunct="1"/>
              <a:t>5</a:t>
            </a:fld>
            <a:endParaRPr/>
          </a:p>
        </p:txBody>
      </p:sp>
      <p:graphicFrame>
        <p:nvGraphicFramePr>
          <p:cNvPr id="5123" name="Group 3"/>
          <p:cNvGraphicFramePr>
            <a:graphicFrameLocks noGrp="1"/>
          </p:cNvGraphicFramePr>
          <p:nvPr>
            <p:extLst>
              <p:ext uri="{D42A27DB-BD31-4B8C-83A1-F6EECF244321}">
                <p14:modId xmlns:p14="http://schemas.microsoft.com/office/powerpoint/2010/main" val="1318320633"/>
              </p:ext>
            </p:extLst>
          </p:nvPr>
        </p:nvGraphicFramePr>
        <p:xfrm>
          <a:off x="604156" y="1834242"/>
          <a:ext cx="8082644" cy="3962304"/>
        </p:xfrm>
        <a:graphic>
          <a:graphicData uri="http://schemas.openxmlformats.org/drawingml/2006/table">
            <a:tbl>
              <a:tblPr/>
              <a:tblGrid>
                <a:gridCol w="4041322"/>
                <a:gridCol w="4041322"/>
              </a:tblGrid>
              <a:tr h="566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a:ln>
                            <a:noFill/>
                          </a:ln>
                          <a:solidFill>
                            <a:schemeClr val="tx1"/>
                          </a:solidFill>
                          <a:latin typeface="Arial" pitchFamily="34" charset="0"/>
                        </a:rPr>
                        <a:t>Source d'eau</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1" i="0" u="none" strike="noStrike" cap="none" normalizeH="0" baseline="0">
                          <a:ln>
                            <a:noFill/>
                          </a:ln>
                          <a:solidFill>
                            <a:schemeClr val="tx1"/>
                          </a:solidFill>
                          <a:latin typeface="Arial" pitchFamily="34" charset="0"/>
                        </a:rPr>
                        <a:t>Concentrations typiques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Pluie et neige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&lt; 0,03 ug/L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Eau de rivière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&lt; 2 ug/L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Eau de lac</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&lt; 1 ug/L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Eau de mer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1,5 ug/L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Eau souterraine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3200" b="0" i="0" u="none" strike="noStrike" cap="none" normalizeH="0" baseline="0">
                          <a:ln>
                            <a:noFill/>
                          </a:ln>
                          <a:solidFill>
                            <a:schemeClr val="tx1"/>
                          </a:solidFill>
                          <a:latin typeface="Arial" pitchFamily="34" charset="0"/>
                        </a:rPr>
                        <a:t>&lt; 10 ug/L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5" name="Rectangle 27"/>
          <p:cNvSpPr>
            <a:spLocks noGrp="1" noChangeArrowheads="1"/>
          </p:cNvSpPr>
          <p:nvPr>
            <p:ph type="title"/>
          </p:nvPr>
        </p:nvSpPr>
        <p:spPr/>
        <p:txBody>
          <a:bodyPr/>
          <a:lstStyle/>
          <a:p>
            <a:pPr rtl="0" eaLnBrk="1" hangingPunct="1"/>
            <a:r>
              <a:rPr b="1">
                <a:solidFill>
                  <a:schemeClr val="accent2"/>
                </a:solidFill>
              </a:rPr>
              <a:t>Concentrations naturelles d’arsenic</a:t>
            </a:r>
          </a:p>
        </p:txBody>
      </p:sp>
      <p:pic>
        <p:nvPicPr>
          <p:cNvPr id="7"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89E69957-00AC-4CC4-BD66-352D86C30392}" type="slidenum">
              <a:rPr/>
              <a:pPr eaLnBrk="1" hangingPunct="1"/>
              <a:t>6</a:t>
            </a:fld>
            <a:endParaRPr/>
          </a:p>
        </p:txBody>
      </p:sp>
      <p:sp>
        <p:nvSpPr>
          <p:cNvPr id="8195" name="Text Box 2"/>
          <p:cNvSpPr txBox="1">
            <a:spLocks noChangeArrowheads="1"/>
          </p:cNvSpPr>
          <p:nvPr/>
        </p:nvSpPr>
        <p:spPr bwMode="auto">
          <a:xfrm>
            <a:off x="310246" y="1148417"/>
            <a:ext cx="667838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400" u="sng" dirty="0"/>
              <a:t>Ingestion</a:t>
            </a:r>
            <a:r>
              <a:rPr sz="2400" dirty="0"/>
              <a:t> </a:t>
            </a:r>
          </a:p>
          <a:p>
            <a:pPr rtl="0" eaLnBrk="1" hangingPunct="1">
              <a:buFontTx/>
              <a:buChar char="•"/>
            </a:pPr>
            <a:r>
              <a:rPr sz="2400" dirty="0"/>
              <a:t>Eau de </a:t>
            </a:r>
            <a:r>
              <a:rPr sz="2400" dirty="0" err="1"/>
              <a:t>boisson</a:t>
            </a:r>
            <a:endParaRPr sz="2400" dirty="0"/>
          </a:p>
          <a:p>
            <a:pPr rtl="0" eaLnBrk="1" hangingPunct="1">
              <a:buFontTx/>
              <a:buChar char="•"/>
            </a:pPr>
            <a:r>
              <a:rPr sz="2400" dirty="0"/>
              <a:t>Manger des aliments </a:t>
            </a:r>
            <a:r>
              <a:rPr sz="2400" dirty="0" err="1"/>
              <a:t>contaminés</a:t>
            </a:r>
            <a:endParaRPr sz="2400" dirty="0"/>
          </a:p>
          <a:p>
            <a:pPr eaLnBrk="1" hangingPunct="1"/>
            <a:endParaRPr lang="en-US" altLang="en-US" dirty="0"/>
          </a:p>
          <a:p>
            <a:pPr rtl="0" eaLnBrk="1" hangingPunct="1"/>
            <a:r>
              <a:rPr sz="2400" u="sng" dirty="0"/>
              <a:t>Absorption </a:t>
            </a:r>
            <a:r>
              <a:rPr sz="2400" u="sng" dirty="0" err="1"/>
              <a:t>cutanée</a:t>
            </a:r>
            <a:endParaRPr sz="2400" u="sng" dirty="0"/>
          </a:p>
          <a:p>
            <a:pPr rtl="0" eaLnBrk="1" hangingPunct="1">
              <a:buFontTx/>
              <a:buChar char="•"/>
            </a:pPr>
            <a:r>
              <a:rPr sz="2400" dirty="0" err="1"/>
              <a:t>Baignade</a:t>
            </a:r>
            <a:endParaRPr sz="2400" dirty="0"/>
          </a:p>
          <a:p>
            <a:pPr rtl="0" eaLnBrk="1" hangingPunct="1">
              <a:buFontTx/>
              <a:buChar char="•"/>
            </a:pPr>
            <a:r>
              <a:rPr sz="2400" dirty="0" err="1"/>
              <a:t>Manipuler</a:t>
            </a:r>
            <a:r>
              <a:rPr sz="2400" dirty="0"/>
              <a:t> des substances </a:t>
            </a:r>
            <a:r>
              <a:rPr sz="2400" dirty="0" err="1"/>
              <a:t>contaminées</a:t>
            </a:r>
            <a:r>
              <a:rPr sz="2400" dirty="0"/>
              <a:t> par </a:t>
            </a:r>
            <a:r>
              <a:rPr sz="2400" dirty="0" err="1"/>
              <a:t>l’arsenic</a:t>
            </a:r>
            <a:endParaRPr sz="2400" dirty="0"/>
          </a:p>
          <a:p>
            <a:pPr eaLnBrk="1" hangingPunct="1"/>
            <a:endParaRPr lang="en-US" altLang="en-US" dirty="0"/>
          </a:p>
          <a:p>
            <a:pPr rtl="0" eaLnBrk="1" hangingPunct="1"/>
            <a:r>
              <a:rPr sz="2400" u="sng" dirty="0"/>
              <a:t>Inhalation</a:t>
            </a:r>
          </a:p>
          <a:p>
            <a:pPr rtl="0" eaLnBrk="1" hangingPunct="1">
              <a:buFontTx/>
              <a:buChar char="•"/>
            </a:pPr>
            <a:r>
              <a:rPr sz="2400" dirty="0" err="1"/>
              <a:t>Respirer</a:t>
            </a:r>
            <a:r>
              <a:rPr sz="2400" dirty="0"/>
              <a:t> la </a:t>
            </a:r>
            <a:r>
              <a:rPr sz="2400" dirty="0" err="1"/>
              <a:t>sciure</a:t>
            </a:r>
            <a:r>
              <a:rPr sz="2400" dirty="0"/>
              <a:t> </a:t>
            </a:r>
            <a:r>
              <a:rPr sz="2400" dirty="0" err="1"/>
              <a:t>ou</a:t>
            </a:r>
            <a:r>
              <a:rPr sz="2400" dirty="0"/>
              <a:t> la </a:t>
            </a:r>
            <a:r>
              <a:rPr sz="2400" dirty="0" err="1"/>
              <a:t>fumée</a:t>
            </a:r>
            <a:r>
              <a:rPr sz="2400" dirty="0"/>
              <a:t> issue de la combustion de bois </a:t>
            </a:r>
            <a:r>
              <a:rPr sz="2400" dirty="0" err="1"/>
              <a:t>traité</a:t>
            </a:r>
            <a:r>
              <a:rPr sz="2400" dirty="0"/>
              <a:t> avec </a:t>
            </a:r>
            <a:r>
              <a:rPr sz="2400" dirty="0" err="1"/>
              <a:t>l’arsenic</a:t>
            </a:r>
            <a:endParaRPr sz="2400" dirty="0"/>
          </a:p>
          <a:p>
            <a:pPr rtl="0" eaLnBrk="1" hangingPunct="1">
              <a:buFontTx/>
              <a:buChar char="•"/>
            </a:pPr>
            <a:r>
              <a:rPr sz="2400" dirty="0"/>
              <a:t>Vivre </a:t>
            </a:r>
            <a:r>
              <a:rPr sz="2400" dirty="0" err="1"/>
              <a:t>dans</a:t>
            </a:r>
            <a:r>
              <a:rPr sz="2400" dirty="0"/>
              <a:t> des </a:t>
            </a:r>
            <a:r>
              <a:rPr sz="2400" dirty="0" err="1"/>
              <a:t>régions</a:t>
            </a:r>
            <a:r>
              <a:rPr sz="2400" dirty="0"/>
              <a:t> </a:t>
            </a:r>
            <a:r>
              <a:rPr sz="2400" dirty="0" err="1"/>
              <a:t>dont</a:t>
            </a:r>
            <a:r>
              <a:rPr sz="2400" dirty="0"/>
              <a:t> les </a:t>
            </a:r>
            <a:r>
              <a:rPr sz="2400" dirty="0" err="1"/>
              <a:t>roches</a:t>
            </a:r>
            <a:r>
              <a:rPr sz="2400" dirty="0"/>
              <a:t> </a:t>
            </a:r>
            <a:r>
              <a:rPr sz="2400" dirty="0" err="1"/>
              <a:t>présentent</a:t>
            </a:r>
            <a:r>
              <a:rPr sz="2400" dirty="0"/>
              <a:t> des </a:t>
            </a:r>
            <a:r>
              <a:rPr sz="2400" dirty="0" err="1"/>
              <a:t>niveaux</a:t>
            </a:r>
            <a:r>
              <a:rPr sz="2400" dirty="0"/>
              <a:t> </a:t>
            </a:r>
            <a:r>
              <a:rPr sz="2400" dirty="0" err="1"/>
              <a:t>élevés</a:t>
            </a:r>
            <a:r>
              <a:rPr sz="2400" dirty="0"/>
              <a:t> </a:t>
            </a:r>
            <a:r>
              <a:rPr sz="2400" dirty="0" err="1"/>
              <a:t>d'arsenic</a:t>
            </a:r>
            <a:endParaRPr sz="2400" dirty="0"/>
          </a:p>
        </p:txBody>
      </p:sp>
      <p:sp>
        <p:nvSpPr>
          <p:cNvPr id="8196" name="Text Box 5"/>
          <p:cNvSpPr txBox="1">
            <a:spLocks noChangeArrowheads="1"/>
          </p:cNvSpPr>
          <p:nvPr/>
        </p:nvSpPr>
        <p:spPr bwMode="auto">
          <a:xfrm>
            <a:off x="6621557" y="1533728"/>
            <a:ext cx="252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400" b="1">
                <a:solidFill>
                  <a:srgbClr val="FF0000"/>
                </a:solidFill>
              </a:rPr>
              <a:t>Plus significatif</a:t>
            </a:r>
          </a:p>
        </p:txBody>
      </p:sp>
      <p:sp>
        <p:nvSpPr>
          <p:cNvPr id="8197" name="Text Box 6"/>
          <p:cNvSpPr txBox="1">
            <a:spLocks noChangeArrowheads="1"/>
          </p:cNvSpPr>
          <p:nvPr/>
        </p:nvSpPr>
        <p:spPr bwMode="auto">
          <a:xfrm>
            <a:off x="7162800" y="4228752"/>
            <a:ext cx="16501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400" dirty="0" err="1" smtClean="0"/>
              <a:t>Habituelle</a:t>
            </a:r>
            <a:r>
              <a:rPr lang="en-GB" sz="2400" dirty="0" smtClean="0"/>
              <a:t>-</a:t>
            </a:r>
            <a:r>
              <a:rPr sz="2400" dirty="0" err="1" smtClean="0"/>
              <a:t>ment</a:t>
            </a:r>
            <a:r>
              <a:rPr sz="2400" dirty="0" smtClean="0"/>
              <a:t> </a:t>
            </a:r>
            <a:r>
              <a:rPr sz="2400" dirty="0" err="1"/>
              <a:t>minime</a:t>
            </a:r>
            <a:endParaRPr sz="2400" dirty="0"/>
          </a:p>
        </p:txBody>
      </p:sp>
      <p:sp>
        <p:nvSpPr>
          <p:cNvPr id="8198" name="AutoShape 7"/>
          <p:cNvSpPr>
            <a:spLocks/>
          </p:cNvSpPr>
          <p:nvPr/>
        </p:nvSpPr>
        <p:spPr bwMode="auto">
          <a:xfrm>
            <a:off x="6858000" y="2821285"/>
            <a:ext cx="304800" cy="3276600"/>
          </a:xfrm>
          <a:prstGeom prst="rightBrace">
            <a:avLst>
              <a:gd name="adj1" fmla="val 895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8199" name="Rectangle 9"/>
          <p:cNvSpPr>
            <a:spLocks noChangeArrowheads="1"/>
          </p:cNvSpPr>
          <p:nvPr/>
        </p:nvSpPr>
        <p:spPr bwMode="auto">
          <a:xfrm>
            <a:off x="1660635" y="6130925"/>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dirty="0"/>
              <a:t>(</a:t>
            </a:r>
            <a:r>
              <a:rPr sz="1400" dirty="0" err="1"/>
              <a:t>ToxFAQ</a:t>
            </a:r>
            <a:r>
              <a:rPr sz="1400" dirty="0"/>
              <a:t> </a:t>
            </a:r>
            <a:r>
              <a:rPr sz="1400" dirty="0" err="1"/>
              <a:t>sur</a:t>
            </a:r>
            <a:r>
              <a:rPr sz="1400" dirty="0"/>
              <a:t> </a:t>
            </a:r>
            <a:r>
              <a:rPr sz="1400" dirty="0" err="1"/>
              <a:t>l’arsenic</a:t>
            </a:r>
            <a:r>
              <a:rPr sz="1400" dirty="0"/>
              <a:t> de </a:t>
            </a:r>
            <a:r>
              <a:rPr sz="1400" dirty="0" err="1"/>
              <a:t>l’Agence</a:t>
            </a:r>
            <a:r>
              <a:rPr sz="1400" dirty="0"/>
              <a:t> pour </a:t>
            </a:r>
            <a:r>
              <a:rPr sz="1400" dirty="0" err="1"/>
              <a:t>l’Enregistrement</a:t>
            </a:r>
            <a:r>
              <a:rPr sz="1400" dirty="0"/>
              <a:t> des Substances </a:t>
            </a:r>
            <a:r>
              <a:rPr sz="1400" dirty="0" err="1"/>
              <a:t>Toxiques</a:t>
            </a:r>
            <a:r>
              <a:rPr sz="1400" dirty="0"/>
              <a:t> et des Maladies (</a:t>
            </a:r>
            <a:r>
              <a:rPr sz="1400" dirty="0" err="1"/>
              <a:t>ATSDR</a:t>
            </a:r>
            <a:r>
              <a:rPr sz="1400" dirty="0"/>
              <a:t>) des </a:t>
            </a:r>
            <a:r>
              <a:rPr sz="1400" dirty="0" err="1"/>
              <a:t>États</a:t>
            </a:r>
            <a:r>
              <a:rPr sz="1400" dirty="0"/>
              <a:t>-Unis, et la </a:t>
            </a:r>
            <a:r>
              <a:rPr sz="1400" dirty="0" err="1"/>
              <a:t>Synthèse</a:t>
            </a:r>
            <a:r>
              <a:rPr sz="1400" dirty="0"/>
              <a:t> </a:t>
            </a:r>
            <a:r>
              <a:rPr sz="1400" dirty="0" err="1"/>
              <a:t>bibliographique</a:t>
            </a:r>
            <a:r>
              <a:rPr sz="1400" dirty="0"/>
              <a:t> </a:t>
            </a:r>
            <a:r>
              <a:rPr sz="1400" dirty="0" err="1"/>
              <a:t>sur</a:t>
            </a:r>
            <a:r>
              <a:rPr sz="1400" dirty="0"/>
              <a:t> </a:t>
            </a:r>
            <a:r>
              <a:rPr sz="1400" dirty="0" err="1"/>
              <a:t>l’arsenic</a:t>
            </a:r>
            <a:r>
              <a:rPr sz="1400" dirty="0"/>
              <a:t> </a:t>
            </a:r>
            <a:r>
              <a:rPr sz="1400" dirty="0" err="1"/>
              <a:t>dans</a:t>
            </a:r>
            <a:r>
              <a:rPr sz="1400" dirty="0"/>
              <a:t> </a:t>
            </a:r>
            <a:r>
              <a:rPr sz="1400" dirty="0" err="1"/>
              <a:t>l’eau</a:t>
            </a:r>
            <a:r>
              <a:rPr sz="1400" dirty="0"/>
              <a:t> de </a:t>
            </a:r>
            <a:r>
              <a:rPr sz="1400" dirty="0" err="1"/>
              <a:t>boisson</a:t>
            </a:r>
            <a:r>
              <a:rPr sz="1400" dirty="0"/>
              <a:t> par </a:t>
            </a:r>
            <a:r>
              <a:rPr sz="1400" dirty="0" err="1"/>
              <a:t>l’OMS</a:t>
            </a:r>
            <a:r>
              <a:rPr sz="1400" dirty="0"/>
              <a:t>, 2002)</a:t>
            </a:r>
          </a:p>
        </p:txBody>
      </p:sp>
      <p:sp>
        <p:nvSpPr>
          <p:cNvPr id="8200" name="Rectangle 10"/>
          <p:cNvSpPr>
            <a:spLocks noGrp="1" noChangeArrowheads="1"/>
          </p:cNvSpPr>
          <p:nvPr>
            <p:ph type="title"/>
          </p:nvPr>
        </p:nvSpPr>
        <p:spPr>
          <a:xfrm>
            <a:off x="457200" y="152400"/>
            <a:ext cx="8229600" cy="914400"/>
          </a:xfrm>
        </p:spPr>
        <p:txBody>
          <a:bodyPr/>
          <a:lstStyle/>
          <a:p>
            <a:pPr rtl="0" eaLnBrk="1" hangingPunct="1"/>
            <a:r>
              <a:rPr b="1">
                <a:solidFill>
                  <a:schemeClr val="accent2"/>
                </a:solidFill>
              </a:rPr>
              <a:t>Comment sommes-nous exposés ?</a:t>
            </a:r>
          </a:p>
        </p:txBody>
      </p:sp>
      <p:sp>
        <p:nvSpPr>
          <p:cNvPr id="8201" name="Line 11"/>
          <p:cNvSpPr>
            <a:spLocks noChangeShapeType="1"/>
          </p:cNvSpPr>
          <p:nvPr/>
        </p:nvSpPr>
        <p:spPr bwMode="auto">
          <a:xfrm>
            <a:off x="3181813" y="1763386"/>
            <a:ext cx="3352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b="1" dirty="0"/>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a:r>
              <a:rPr b="1">
                <a:solidFill>
                  <a:schemeClr val="accent2"/>
                </a:solidFill>
              </a:rPr>
              <a:t>A quoi ressemble l'arsenic </a:t>
            </a:r>
            <a:r>
              <a:rPr lang="en-US" altLang="en-US" b="1" dirty="0" smtClean="0">
                <a:solidFill>
                  <a:schemeClr val="accent2"/>
                </a:solidFill>
              </a:rPr>
              <a:t/>
            </a:r>
            <a:br>
              <a:rPr lang="en-US" altLang="en-US" b="1" dirty="0" smtClean="0">
                <a:solidFill>
                  <a:schemeClr val="accent2"/>
                </a:solidFill>
              </a:rPr>
            </a:br>
            <a:r>
              <a:rPr b="1">
                <a:solidFill>
                  <a:schemeClr val="accent2"/>
                </a:solidFill>
              </a:rPr>
              <a:t>dans l'eau ?</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496A463-3F90-44C6-A590-01AEFF64AEB9}" type="slidenum">
              <a:rPr/>
              <a:pPr eaLnBrk="1" hangingPunct="1"/>
              <a:t>7</a:t>
            </a:fld>
            <a:endParaRP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100762" y="1417638"/>
            <a:ext cx="3185128" cy="4762500"/>
          </a:xfrm>
          <a:prstGeom prst="rect">
            <a:avLst/>
          </a:prstGeom>
        </p:spPr>
      </p:pic>
      <p:sp>
        <p:nvSpPr>
          <p:cNvPr id="9219" name="Rectangle 3"/>
          <p:cNvSpPr>
            <a:spLocks noGrp="1" noChangeArrowheads="1"/>
          </p:cNvSpPr>
          <p:nvPr>
            <p:ph idx="1"/>
          </p:nvPr>
        </p:nvSpPr>
        <p:spPr>
          <a:xfrm>
            <a:off x="372269" y="1654175"/>
            <a:ext cx="6553200" cy="4525963"/>
          </a:xfrm>
        </p:spPr>
        <p:txBody>
          <a:bodyPr/>
          <a:lstStyle/>
          <a:p>
            <a:pPr rtl="0"/>
            <a:r>
              <a:rPr sz="2800" dirty="0" err="1"/>
              <a:t>Inodore</a:t>
            </a:r>
            <a:r>
              <a:rPr sz="2800" dirty="0"/>
              <a:t>, </a:t>
            </a:r>
            <a:r>
              <a:rPr sz="2800" dirty="0" err="1"/>
              <a:t>insipide</a:t>
            </a:r>
            <a:r>
              <a:rPr sz="2800" dirty="0"/>
              <a:t>, </a:t>
            </a:r>
            <a:r>
              <a:rPr sz="2800" dirty="0" err="1"/>
              <a:t>incolore</a:t>
            </a:r>
            <a:r>
              <a:rPr sz="2800" dirty="0"/>
              <a:t>.</a:t>
            </a:r>
          </a:p>
          <a:p>
            <a:pPr lvl="1" rtl="0"/>
            <a:r>
              <a:rPr sz="2400" dirty="0"/>
              <a:t>Il </a:t>
            </a:r>
            <a:r>
              <a:rPr sz="2400" dirty="0" err="1"/>
              <a:t>n’y</a:t>
            </a:r>
            <a:r>
              <a:rPr sz="2400" dirty="0"/>
              <a:t> a </a:t>
            </a:r>
            <a:r>
              <a:rPr sz="2400" dirty="0" err="1"/>
              <a:t>qu’une</a:t>
            </a:r>
            <a:r>
              <a:rPr sz="2400" dirty="0"/>
              <a:t> </a:t>
            </a:r>
            <a:r>
              <a:rPr sz="2400" dirty="0" err="1"/>
              <a:t>seule</a:t>
            </a:r>
            <a:r>
              <a:rPr sz="2400" dirty="0"/>
              <a:t> </a:t>
            </a:r>
            <a:r>
              <a:rPr sz="2400" dirty="0" err="1"/>
              <a:t>façon</a:t>
            </a:r>
            <a:r>
              <a:rPr sz="2400" dirty="0"/>
              <a:t> de </a:t>
            </a:r>
            <a:r>
              <a:rPr sz="2400" dirty="0" err="1"/>
              <a:t>vérifier</a:t>
            </a:r>
            <a:r>
              <a:rPr sz="2400" dirty="0"/>
              <a:t> </a:t>
            </a:r>
            <a:r>
              <a:rPr sz="2400" dirty="0" err="1"/>
              <a:t>sa</a:t>
            </a:r>
            <a:r>
              <a:rPr sz="2400" dirty="0"/>
              <a:t> </a:t>
            </a:r>
            <a:r>
              <a:rPr sz="2400" dirty="0" err="1"/>
              <a:t>présence</a:t>
            </a:r>
            <a:r>
              <a:rPr sz="2400" dirty="0"/>
              <a:t> – </a:t>
            </a:r>
            <a:r>
              <a:rPr sz="2400" dirty="0" err="1"/>
              <a:t>L’ANALYSE</a:t>
            </a:r>
            <a:r>
              <a:rPr sz="2400" dirty="0"/>
              <a:t> !</a:t>
            </a:r>
          </a:p>
          <a:p>
            <a:pPr rtl="0"/>
            <a:r>
              <a:rPr sz="2800" dirty="0"/>
              <a:t>Le </a:t>
            </a:r>
            <a:r>
              <a:rPr sz="2800" dirty="0" err="1"/>
              <a:t>niveau</a:t>
            </a:r>
            <a:r>
              <a:rPr sz="2800" dirty="0"/>
              <a:t> </a:t>
            </a:r>
            <a:r>
              <a:rPr sz="2800" dirty="0" err="1"/>
              <a:t>d'arsenic</a:t>
            </a:r>
            <a:r>
              <a:rPr sz="2800" dirty="0"/>
              <a:t> </a:t>
            </a:r>
            <a:r>
              <a:rPr sz="2800" dirty="0" err="1"/>
              <a:t>variera</a:t>
            </a:r>
            <a:r>
              <a:rPr sz="2800" dirty="0"/>
              <a:t> </a:t>
            </a:r>
            <a:r>
              <a:rPr sz="2800" dirty="0" err="1"/>
              <a:t>significativement</a:t>
            </a:r>
            <a:r>
              <a:rPr sz="2800" dirty="0"/>
              <a:t> d’un </a:t>
            </a:r>
            <a:r>
              <a:rPr sz="2800" dirty="0" err="1"/>
              <a:t>puits</a:t>
            </a:r>
            <a:r>
              <a:rPr sz="2800" dirty="0"/>
              <a:t> à un </a:t>
            </a:r>
            <a:r>
              <a:rPr sz="2800" dirty="0" err="1"/>
              <a:t>autre</a:t>
            </a:r>
            <a:r>
              <a:rPr sz="2800" dirty="0"/>
              <a:t> </a:t>
            </a:r>
            <a:r>
              <a:rPr sz="2800" dirty="0" err="1"/>
              <a:t>même</a:t>
            </a:r>
            <a:r>
              <a:rPr sz="2800" dirty="0"/>
              <a:t> </a:t>
            </a:r>
            <a:r>
              <a:rPr sz="2800" dirty="0" err="1"/>
              <a:t>s’ils</a:t>
            </a:r>
            <a:r>
              <a:rPr sz="2800" dirty="0"/>
              <a:t> </a:t>
            </a:r>
            <a:r>
              <a:rPr sz="2800" dirty="0" err="1"/>
              <a:t>sont</a:t>
            </a:r>
            <a:r>
              <a:rPr sz="2800" dirty="0"/>
              <a:t> </a:t>
            </a:r>
            <a:r>
              <a:rPr sz="2800" dirty="0" err="1"/>
              <a:t>proches</a:t>
            </a:r>
            <a:r>
              <a:rPr sz="2800" dirty="0"/>
              <a:t> les </a:t>
            </a:r>
            <a:r>
              <a:rPr sz="2800" dirty="0" err="1"/>
              <a:t>uns</a:t>
            </a:r>
            <a:r>
              <a:rPr sz="2800" dirty="0"/>
              <a:t> des </a:t>
            </a:r>
            <a:r>
              <a:rPr sz="2800" dirty="0" err="1"/>
              <a:t>autres</a:t>
            </a:r>
            <a:endParaRPr sz="2800" dirty="0"/>
          </a:p>
          <a:p>
            <a:pPr rtl="0"/>
            <a:r>
              <a:rPr sz="2800" dirty="0" err="1"/>
              <a:t>Présent</a:t>
            </a:r>
            <a:r>
              <a:rPr sz="2800" dirty="0"/>
              <a:t> </a:t>
            </a:r>
            <a:r>
              <a:rPr sz="2800" dirty="0" err="1"/>
              <a:t>dans</a:t>
            </a:r>
            <a:r>
              <a:rPr sz="2800" dirty="0"/>
              <a:t> de </a:t>
            </a:r>
            <a:r>
              <a:rPr sz="2800" dirty="0" err="1"/>
              <a:t>nombreuses</a:t>
            </a:r>
            <a:r>
              <a:rPr sz="2800" dirty="0"/>
              <a:t> situations</a:t>
            </a:r>
          </a:p>
          <a:p>
            <a:pPr lvl="1" rtl="0"/>
            <a:r>
              <a:rPr sz="2400" dirty="0" err="1"/>
              <a:t>Humide</a:t>
            </a:r>
            <a:r>
              <a:rPr sz="2400" dirty="0"/>
              <a:t>, sec </a:t>
            </a:r>
          </a:p>
          <a:p>
            <a:endParaRPr lang="en-US" altLang="en-US" sz="2800" dirty="0" smtClean="0"/>
          </a:p>
          <a:p>
            <a:endParaRPr lang="en-US" altLang="en-US" sz="2800" dirty="0" smtClean="0"/>
          </a:p>
          <a:p>
            <a:endParaRPr lang="en-US" altLang="en-US" sz="2800" dirty="0" smtClean="0"/>
          </a:p>
          <a:p>
            <a:pPr>
              <a:buFontTx/>
              <a:buNone/>
            </a:pPr>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Où trouve-t-on de l'arsenic de le monde ?</a:t>
            </a:r>
          </a:p>
        </p:txBody>
      </p:sp>
      <p:sp>
        <p:nvSpPr>
          <p:cNvPr id="3" name="Content Placeholder 2"/>
          <p:cNvSpPr>
            <a:spLocks noGrp="1"/>
          </p:cNvSpPr>
          <p:nvPr>
            <p:ph idx="1"/>
          </p:nvPr>
        </p:nvSpPr>
        <p:spPr/>
        <p:txBody>
          <a:bodyPr/>
          <a:lstStyle/>
          <a:p>
            <a:endParaRPr lang="en-CA"/>
          </a:p>
        </p:txBody>
      </p:sp>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257C526-A1FF-4301-BE1F-4616A47A018A}" type="slidenum">
              <a:rPr/>
              <a:pPr eaLnBrk="1" hangingPunct="1"/>
              <a:t>8</a:t>
            </a:fld>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9826"/>
            <a:ext cx="8686800" cy="502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2134734" y="6472237"/>
            <a:ext cx="76787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400"/>
              <a:t>(Crédit : Zheng Gong, Département de Génie Civil et Environnemental du MIT, 2005)</a:t>
            </a:r>
          </a:p>
        </p:txBody>
      </p:sp>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700"/>
            <a:ext cx="9144000" cy="1143000"/>
          </a:xfrm>
        </p:spPr>
        <p:txBody>
          <a:bodyPr/>
          <a:lstStyle/>
          <a:p>
            <a:pPr rtl="0"/>
            <a:r>
              <a:rPr sz="3600" b="1" dirty="0">
                <a:solidFill>
                  <a:schemeClr val="accent2"/>
                </a:solidFill>
              </a:rPr>
              <a:t>Pays à </a:t>
            </a:r>
            <a:r>
              <a:rPr sz="3600" b="1" dirty="0" err="1">
                <a:solidFill>
                  <a:schemeClr val="accent2"/>
                </a:solidFill>
              </a:rPr>
              <a:t>risque</a:t>
            </a:r>
            <a:r>
              <a:rPr sz="3600" b="1" dirty="0">
                <a:solidFill>
                  <a:schemeClr val="accent2"/>
                </a:solidFill>
              </a:rPr>
              <a:t> </a:t>
            </a:r>
            <a:r>
              <a:rPr sz="3600" b="1" dirty="0" err="1">
                <a:solidFill>
                  <a:schemeClr val="accent2"/>
                </a:solidFill>
              </a:rPr>
              <a:t>d'exposition</a:t>
            </a:r>
            <a:r>
              <a:rPr sz="3600" b="1" dirty="0">
                <a:solidFill>
                  <a:schemeClr val="accent2"/>
                </a:solidFill>
              </a:rPr>
              <a:t> à </a:t>
            </a:r>
            <a:r>
              <a:rPr sz="3600" b="1" dirty="0" err="1">
                <a:solidFill>
                  <a:schemeClr val="accent2"/>
                </a:solidFill>
              </a:rPr>
              <a:t>l'arsenic</a:t>
            </a:r>
            <a:endParaRPr sz="3600" b="1" dirty="0">
              <a:solidFill>
                <a:schemeClr val="accent2"/>
              </a:solidFill>
            </a:endParaRPr>
          </a:p>
        </p:txBody>
      </p:sp>
      <p:sp>
        <p:nvSpPr>
          <p:cNvPr id="11267" name="Rectangle 4"/>
          <p:cNvSpPr>
            <a:spLocks noChangeArrowheads="1"/>
          </p:cNvSpPr>
          <p:nvPr/>
        </p:nvSpPr>
        <p:spPr bwMode="auto">
          <a:xfrm>
            <a:off x="205740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l="4173" t="21759" r="3999" b="14815"/>
          <a:stretch>
            <a:fillRect/>
          </a:stretch>
        </p:blipFill>
        <p:spPr bwMode="auto">
          <a:xfrm>
            <a:off x="-145475" y="806728"/>
            <a:ext cx="9434949" cy="54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160181" y="6102237"/>
            <a:ext cx="462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sz="1400"/>
              <a:t>(Amini et al., </a:t>
            </a:r>
            <a:r>
              <a:rPr sz="1400" i="1"/>
              <a:t>E, S &amp; T, </a:t>
            </a:r>
            <a:r>
              <a:rPr sz="1400"/>
              <a:t>Mars 2008)</a:t>
            </a:r>
          </a:p>
        </p:txBody>
      </p:sp>
      <p:pic>
        <p:nvPicPr>
          <p:cNvPr id="11270" name="Picture 4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CDDCD97-333B-4CD9-9046-642B22867FFE}" type="slidenum">
              <a:rPr/>
              <a:pPr eaLnBrk="1" hangingPunct="1"/>
              <a:t>9</a:t>
            </a:fld>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cebdb46ec94824e3510a1bbc34bd127343c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2955</Words>
  <Application>Microsoft Office PowerPoint</Application>
  <PresentationFormat>On-screen Show (4:3)</PresentationFormat>
  <Paragraphs>421</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Arsenic dans l'eau de boisson</vt:lpstr>
      <vt:lpstr>Attentes d’apprentissage</vt:lpstr>
      <vt:lpstr>D'où vient l'arsenic ?</vt:lpstr>
      <vt:lpstr>Concentrations naturelles d’arsenic</vt:lpstr>
      <vt:lpstr>Comment sommes-nous exposés ?</vt:lpstr>
      <vt:lpstr>A quoi ressemble l'arsenic  dans l'eau ?</vt:lpstr>
      <vt:lpstr>Où trouve-t-on de l'arsenic de le monde ?</vt:lpstr>
      <vt:lpstr>Pays à risque d'exposition à l'arsenic</vt:lpstr>
      <vt:lpstr>Quels sont les effets sur la santé ?</vt:lpstr>
      <vt:lpstr>Comment prévenir et traiter l'empoisonnement à l'arsenic ?</vt:lpstr>
      <vt:lpstr>Inversion de l’arsenicose</vt:lpstr>
      <vt:lpstr>PowerPoint Presentation</vt:lpstr>
      <vt:lpstr>Comment tester la présence d'arsenic ?</vt:lpstr>
      <vt:lpstr>PowerPoint Presentation</vt:lpstr>
      <vt:lpstr>Puits tubés sûrs</vt:lpstr>
      <vt:lpstr>PowerPoint Presentation</vt:lpstr>
      <vt:lpstr>Puits profonds</vt:lpstr>
      <vt:lpstr>Collecte de l'eau de pluie</vt:lpstr>
      <vt:lpstr>Eau de surface</vt:lpstr>
      <vt:lpstr>PowerPoint Presentation</vt:lpstr>
      <vt:lpstr>PowerPoint Presentation</vt:lpstr>
      <vt:lpstr>PowerPoint Presentation</vt:lpstr>
      <vt:lpstr>PowerPoint Presentation</vt:lpstr>
      <vt:lpstr>PowerPoint Presentation</vt:lpstr>
      <vt:lpstr>PowerPoint Presentation</vt:lpstr>
      <vt:lpstr>Révision</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Roachita</cp:lastModifiedBy>
  <cp:revision>68</cp:revision>
  <dcterms:created xsi:type="dcterms:W3CDTF">2006-09-21T18:04:46Z</dcterms:created>
  <dcterms:modified xsi:type="dcterms:W3CDTF">2014-04-13T04:36:40Z</dcterms:modified>
</cp:coreProperties>
</file>