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344" r:id="rId2"/>
    <p:sldId id="346" r:id="rId3"/>
    <p:sldId id="343" r:id="rId4"/>
    <p:sldId id="258" r:id="rId5"/>
    <p:sldId id="329" r:id="rId6"/>
    <p:sldId id="330" r:id="rId7"/>
    <p:sldId id="331" r:id="rId8"/>
    <p:sldId id="333" r:id="rId9"/>
    <p:sldId id="332" r:id="rId10"/>
    <p:sldId id="334" r:id="rId11"/>
    <p:sldId id="341" r:id="rId12"/>
    <p:sldId id="345" r:id="rId13"/>
  </p:sldIdLst>
  <p:sldSz cx="9144000" cy="6858000" type="screen4x3"/>
  <p:notesSz cx="6858000" cy="9144000"/>
  <p:defaultTextStyle>
    <a:defPPr>
      <a:defRPr lang="en-C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28" autoAdjust="0"/>
    <p:restoredTop sz="94850" autoAdjust="0"/>
  </p:normalViewPr>
  <p:slideViewPr>
    <p:cSldViewPr>
      <p:cViewPr varScale="1">
        <p:scale>
          <a:sx n="75" d="100"/>
          <a:sy n="75" d="100"/>
        </p:scale>
        <p:origin x="-117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CA"/>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CA"/>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CA"/>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55306DDF-0B86-4399-B31B-6C03B8E3E251}" type="slidenum">
              <a:rPr lang="en-CA"/>
              <a:pPr>
                <a:defRPr/>
              </a:pPr>
              <a:t>‹#›</a:t>
            </a:fld>
            <a:endParaRPr lang="en-CA"/>
          </a:p>
        </p:txBody>
      </p:sp>
    </p:spTree>
    <p:extLst>
      <p:ext uri="{BB962C8B-B14F-4D97-AF65-F5344CB8AC3E}">
        <p14:creationId xmlns:p14="http://schemas.microsoft.com/office/powerpoint/2010/main" val="40649181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143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BCE3609-6803-4958-AC72-5107978BC3A2}" type="slidenum">
              <a:rPr lang="en-US" smtClean="0"/>
              <a:pPr eaLnBrk="1" hangingPunct="1"/>
              <a:t>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6B4D0C9-FEA5-4418-A74C-FB3CACCB0F22}" type="slidenum">
              <a:rPr lang="en-CA" smtClean="0"/>
              <a:pPr eaLnBrk="1" hangingPunct="1"/>
              <a:t>5</a:t>
            </a:fld>
            <a:endParaRPr lang="en-CA"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en-US" smtClean="0"/>
              <a:t>Decision making and technology selection can take place at many levels, ranging from central government to independent project implementers to the individual households. </a:t>
            </a:r>
          </a:p>
          <a:p>
            <a:pPr marL="171450" indent="-171450" eaLnBrk="1" hangingPunct="1">
              <a:buFontTx/>
              <a:buChar char="•"/>
            </a:pPr>
            <a:r>
              <a:rPr lang="en-US" smtClean="0"/>
              <a:t>There is no one right way to make decisions and they are often made pragmatically based on the information and resources available. Decision making can be done informally and subconsciously by individuals, or it can be a formal process undertaken by the stakeholders.</a:t>
            </a:r>
            <a:endParaRPr lang="en-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F6ED28B-0B26-421A-9B7E-BB40C8CA6907}" type="slidenum">
              <a:rPr lang="en-CA" smtClean="0"/>
              <a:pPr eaLnBrk="1" hangingPunct="1"/>
              <a:t>6</a:t>
            </a:fld>
            <a:endParaRPr lang="en-CA"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en-CA" dirty="0" smtClean="0"/>
              <a:t>Ask participants what they think is the best technology?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EDD3CFD-1056-441A-8061-A7A483EB5438}" type="slidenum">
              <a:rPr lang="en-CA" smtClean="0"/>
              <a:pPr eaLnBrk="1" hangingPunct="1"/>
              <a:t>7</a:t>
            </a:fld>
            <a:endParaRPr lang="en-CA"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en-CA" smtClean="0"/>
              <a:t>Many people simply want to be told the “best” technology for household water treatment. Unfortunately, there is no easy formula that will answer this question since there are many factors to consider. </a:t>
            </a:r>
            <a:endParaRPr lang="en-GB" smtClean="0"/>
          </a:p>
          <a:p>
            <a:pPr marL="171450" indent="-171450" eaLnBrk="1" hangingPunct="1">
              <a:buFontTx/>
              <a:buChar char="•"/>
            </a:pPr>
            <a:r>
              <a:rPr lang="en-GB" smtClean="0"/>
              <a:t>First of all, it is important to remember that household water treatment is a process and not just a single technology. It is not easy to know which combination of technologies is the most appropriate. </a:t>
            </a:r>
            <a:r>
              <a:rPr lang="en-CA" smtClean="0"/>
              <a:t>Many measures have the potential to seriously reduce diarrheal disease</a:t>
            </a:r>
            <a:r>
              <a:rPr lang="en-GB" smtClean="0"/>
              <a:t>; each with its advantages and limitations depending on the local circumstances. </a:t>
            </a:r>
            <a:r>
              <a:rPr lang="en-CA" smtClean="0"/>
              <a:t>Different technologies are better suited for different situations.</a:t>
            </a:r>
            <a:r>
              <a:rPr lang="en-GB" smtClean="0"/>
              <a:t> </a:t>
            </a:r>
            <a:endParaRPr lang="en-CA" smtClean="0"/>
          </a:p>
          <a:p>
            <a:pPr marL="171450" indent="-171450" eaLnBrk="1" hangingPunct="1">
              <a:buFontTx/>
              <a:buChar char="•"/>
            </a:pPr>
            <a:r>
              <a:rPr lang="en-CA" smtClean="0"/>
              <a:t>The “best process” ought to be driven by a number of factors, including treatment effectiveness based on the source water quality and local contaminants, appropriateness, affordability and acceptability for sustainable use by poor households. </a:t>
            </a:r>
          </a:p>
          <a:p>
            <a:pPr marL="171450" indent="-171450" eaLnBrk="1" hangingPunct="1">
              <a:buFontTx/>
              <a:buChar char="•"/>
            </a:pPr>
            <a:endParaRPr lang="en-C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4E3518B-8BFF-4CD9-8575-344CD6E283AC}" type="slidenum">
              <a:rPr lang="en-CA" smtClean="0"/>
              <a:pPr eaLnBrk="1" hangingPunct="1"/>
              <a:t>8</a:t>
            </a:fld>
            <a:endParaRPr lang="en-CA"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Char char="•"/>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76539C3-C343-4BA0-8E93-2D5BD2C010D7}" type="slidenum">
              <a:rPr lang="en-CA" smtClean="0"/>
              <a:pPr eaLnBrk="1" hangingPunct="1"/>
              <a:t>9</a:t>
            </a:fld>
            <a:endParaRPr lang="en-CA"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en-CA" smtClean="0"/>
              <a:t>However, </a:t>
            </a:r>
            <a:r>
              <a:rPr lang="en-US" smtClean="0"/>
              <a:t>decision making </a:t>
            </a:r>
            <a:r>
              <a:rPr lang="en-CA" smtClean="0"/>
              <a:t>tools are available to help identify the HWT process that is best suited for the local context. Several decision making tools have been provided in Appendix 3 to compare different HWTS options against criteria which are important to the stakeholders. </a:t>
            </a:r>
          </a:p>
          <a:p>
            <a:pPr marL="171450" indent="-171450" eaLnBrk="1" hangingPunct="1">
              <a:buFontTx/>
              <a:buChar char="•"/>
            </a:pPr>
            <a:r>
              <a:rPr lang="en-CA" smtClean="0"/>
              <a:t>The tools are participatory activities which encourage the involvement of different stakeholders in a group process.</a:t>
            </a:r>
            <a:r>
              <a:rPr lang="en-US" smtClean="0"/>
              <a:t> Participants can actively contribute to decision making, rather than passively receive information from outside experts, who may not have local understanding of the issues. </a:t>
            </a:r>
          </a:p>
          <a:p>
            <a:pPr marL="171450" indent="-171450" eaLnBrk="1" hangingPunct="1">
              <a:buFontTx/>
              <a:buChar char="•"/>
            </a:pPr>
            <a:r>
              <a:rPr lang="en-US" smtClean="0"/>
              <a:t>Participatory activities are designed to build self-esteem and a sense of responsibility for one’s decisions. Experience shows that when everyone contributes to the decision making process, then people feel more ownership of the problem and develop more appropriate solutions for their situation. Participatory decision making can empower communities to implement their own HWTS improvements. </a:t>
            </a:r>
            <a:endParaRPr lang="en-CA" smtClean="0"/>
          </a:p>
          <a:p>
            <a:pPr marL="171450" indent="-171450" eaLnBrk="1" hangingPunct="1">
              <a:buFontTx/>
              <a:buChar char="•"/>
            </a:pPr>
            <a:endParaRPr lang="en-C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F41EDB-920E-4150-9596-C13ADB7BE1B1}" type="slidenum">
              <a:rPr lang="en-CA" smtClean="0"/>
              <a:pPr eaLnBrk="1" hangingPunct="1"/>
              <a:t>10</a:t>
            </a:fld>
            <a:endParaRPr lang="en-CA"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CA" smtClean="0"/>
              <a:t>Ask groups to join each other so that there is a total of three groups (if more that 20 participants, make six groups). Give each group a set of HWT options (all options from sedimentation to one group, filtration to another group…) and ask them to evaluate each of the options based on the criteria discussed. </a:t>
            </a:r>
          </a:p>
          <a:p>
            <a:pPr eaLnBrk="1" hangingPunct="1">
              <a:buFontTx/>
              <a:buChar char="•"/>
            </a:pPr>
            <a:r>
              <a:rPr lang="en-CA" smtClean="0"/>
              <a:t>This matrix is an example of how to compare effectiveness for different filtration technologies. Participants should create their own matrix with the criteria they have identified as important.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CA" smtClean="0"/>
              <a:t>There is no “best” technology for HWTS. There are lots of HWTS options and they all have advantages and limitations.</a:t>
            </a:r>
          </a:p>
          <a:p>
            <a:pPr marL="171450" indent="-171450">
              <a:buFontTx/>
              <a:buChar char="•"/>
            </a:pPr>
            <a:endParaRPr lang="en-US" smtClean="0"/>
          </a:p>
          <a:p>
            <a:pPr marL="171450" indent="-171450">
              <a:buFontTx/>
              <a:buChar char="•"/>
            </a:pPr>
            <a:r>
              <a:rPr lang="en-CA" smtClean="0"/>
              <a:t>A technology should always be evaluated within the context of its implementation. There are many criteria to consider for the local context, including treatment effectiveness for the water source, appropriateness, acceptability, affordability and implementation requirements. </a:t>
            </a:r>
          </a:p>
          <a:p>
            <a:pPr marL="171450" indent="-171450">
              <a:buFontTx/>
              <a:buChar char="•"/>
            </a:pPr>
            <a:endParaRPr lang="en-US" smtClean="0"/>
          </a:p>
          <a:p>
            <a:pPr marL="171450" indent="-171450">
              <a:buFontTx/>
              <a:buChar char="•"/>
            </a:pPr>
            <a:r>
              <a:rPr lang="en-US" smtClean="0"/>
              <a:t>There is no one right way to make decisions about HWTS selection. There are systematic tools to evaluate technologies, but decisions are often made pragmatically based on the information and resources available.</a:t>
            </a:r>
          </a:p>
          <a:p>
            <a:pPr marL="171450" indent="-171450">
              <a:buFontTx/>
              <a:buChar char="•"/>
            </a:pPr>
            <a:endParaRPr lang="en-US" smtClean="0"/>
          </a:p>
          <a:p>
            <a:pPr marL="171450" indent="-171450">
              <a:buFontTx/>
              <a:buChar char="•"/>
            </a:pPr>
            <a:r>
              <a:rPr lang="en-CA" smtClean="0"/>
              <a:t>Government should ensure that different HWTS products are available in the marketplace. Rather than promoting only one HWTS option, government should try to develop a market for a range of products at a number of price-points. This provides households and implementers with the freedom to make their own decisions and to choose the options that best suit them. </a:t>
            </a:r>
          </a:p>
          <a:p>
            <a:pPr marL="171450" indent="-171450">
              <a:buFontTx/>
              <a:buChar char="•"/>
            </a:pPr>
            <a:endParaRPr lang="en-CA" smtClean="0"/>
          </a:p>
          <a:p>
            <a:pPr marL="171450" indent="-171450">
              <a:buFontTx/>
              <a:buChar char="•"/>
            </a:pPr>
            <a:r>
              <a:rPr lang="en-US" smtClean="0"/>
              <a:t>Review the learning expectations. Ask participants whether or not the expectations have been met. If not, give options for participants to find the information they were looking for or identify next steps for follow up.</a:t>
            </a:r>
            <a:endParaRPr lang="en-CA" sz="1400" smtClean="0"/>
          </a:p>
          <a:p>
            <a:pPr marL="171450" indent="-171450">
              <a:buFontTx/>
              <a:buChar char="•"/>
            </a:pPr>
            <a:endParaRPr lang="en-US" smtClean="0"/>
          </a:p>
          <a:p>
            <a:pPr marL="171450" indent="-171450">
              <a:buFontTx/>
              <a:buChar char="•"/>
            </a:pPr>
            <a:endParaRPr lang="en-US" smtClean="0"/>
          </a:p>
        </p:txBody>
      </p:sp>
      <p:sp>
        <p:nvSpPr>
          <p:cNvPr id="215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ED0D8E4-72B0-4D34-9C66-191121925A2D}" type="slidenum">
              <a:rPr lang="en-CA" smtClean="0"/>
              <a:pPr eaLnBrk="1" hangingPunct="1"/>
              <a:t>11</a:t>
            </a:fld>
            <a:endParaRPr lang="en-CA"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CA" smtClean="0"/>
              <a:t>There is no “best” technology for HWTS. There are lots of HWTS options and they all have advantages and limitations.</a:t>
            </a:r>
          </a:p>
          <a:p>
            <a:pPr marL="171450" indent="-171450">
              <a:buFontTx/>
              <a:buChar char="•"/>
            </a:pPr>
            <a:endParaRPr lang="en-US" smtClean="0"/>
          </a:p>
          <a:p>
            <a:pPr marL="171450" indent="-171450">
              <a:buFontTx/>
              <a:buChar char="•"/>
            </a:pPr>
            <a:r>
              <a:rPr lang="en-CA" smtClean="0"/>
              <a:t>A technology should always be evaluated within the context of its implementation. There are many criteria to consider for the local context, including treatment effectiveness for the water source, appropriateness, acceptability, affordability and implementation requirements. </a:t>
            </a:r>
          </a:p>
          <a:p>
            <a:pPr marL="171450" indent="-171450">
              <a:buFontTx/>
              <a:buChar char="•"/>
            </a:pPr>
            <a:endParaRPr lang="en-US" smtClean="0"/>
          </a:p>
          <a:p>
            <a:pPr marL="171450" indent="-171450">
              <a:buFontTx/>
              <a:buChar char="•"/>
            </a:pPr>
            <a:r>
              <a:rPr lang="en-US" smtClean="0"/>
              <a:t>There is no one right way to make decisions about HWTS selection. There are systematic tools to evaluate technologies, but decisions are often made pragmatically based on the information and resources available.</a:t>
            </a:r>
          </a:p>
          <a:p>
            <a:pPr marL="171450" indent="-171450">
              <a:buFontTx/>
              <a:buChar char="•"/>
            </a:pPr>
            <a:endParaRPr lang="en-US" smtClean="0"/>
          </a:p>
          <a:p>
            <a:pPr marL="171450" indent="-171450">
              <a:buFontTx/>
              <a:buChar char="•"/>
            </a:pPr>
            <a:r>
              <a:rPr lang="en-CA" smtClean="0"/>
              <a:t>Government should ensure that different HWTS products are available in the marketplace. Rather than promoting only one HWTS option, government should try to develop a market for a range of products at a number of price-points. This provides households and implementers with the freedom to make their own decisions and to choose the options that best suit them. </a:t>
            </a:r>
          </a:p>
          <a:p>
            <a:pPr marL="171450" indent="-171450">
              <a:buFontTx/>
              <a:buChar char="•"/>
            </a:pPr>
            <a:endParaRPr lang="en-CA" smtClean="0"/>
          </a:p>
          <a:p>
            <a:pPr marL="171450" indent="-171450">
              <a:buFontTx/>
              <a:buChar char="•"/>
            </a:pPr>
            <a:r>
              <a:rPr lang="en-US" smtClean="0"/>
              <a:t>Review the learning expectations. Ask participants whether or not the expectations have been met. If not, give options for participants to find the information they were looking for or identify next steps for follow up.</a:t>
            </a:r>
            <a:endParaRPr lang="en-CA" sz="1400" smtClean="0"/>
          </a:p>
          <a:p>
            <a:pPr marL="171450" indent="-171450">
              <a:buFontTx/>
              <a:buChar char="•"/>
            </a:pPr>
            <a:endParaRPr lang="en-US" smtClean="0"/>
          </a:p>
          <a:p>
            <a:pPr marL="171450" indent="-171450">
              <a:buFontTx/>
              <a:buChar char="•"/>
            </a:pPr>
            <a:endParaRPr lang="en-US" smtClean="0"/>
          </a:p>
        </p:txBody>
      </p:sp>
      <p:sp>
        <p:nvSpPr>
          <p:cNvPr id="215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ED0D8E4-72B0-4D34-9C66-191121925A2D}" type="slidenum">
              <a:rPr lang="en-CA" smtClean="0"/>
              <a:pPr eaLnBrk="1" hangingPunct="1"/>
              <a:t>12</a:t>
            </a:fld>
            <a:endParaRPr lang="en-C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F061B44F-D4B7-46D5-A5D8-8DF984576281}" type="slidenum">
              <a:rPr lang="en-CA"/>
              <a:pPr>
                <a:defRPr/>
              </a:pPr>
              <a:t>‹#›</a:t>
            </a:fld>
            <a:endParaRPr lang="en-CA"/>
          </a:p>
        </p:txBody>
      </p:sp>
    </p:spTree>
    <p:extLst>
      <p:ext uri="{BB962C8B-B14F-4D97-AF65-F5344CB8AC3E}">
        <p14:creationId xmlns:p14="http://schemas.microsoft.com/office/powerpoint/2010/main" val="32092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CCB3B572-837E-4B23-90AA-BAB31DB90B9B}" type="slidenum">
              <a:rPr lang="en-CA"/>
              <a:pPr>
                <a:defRPr/>
              </a:pPr>
              <a:t>‹#›</a:t>
            </a:fld>
            <a:endParaRPr lang="en-CA"/>
          </a:p>
        </p:txBody>
      </p:sp>
    </p:spTree>
    <p:extLst>
      <p:ext uri="{BB962C8B-B14F-4D97-AF65-F5344CB8AC3E}">
        <p14:creationId xmlns:p14="http://schemas.microsoft.com/office/powerpoint/2010/main" val="3913147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001D2D09-B5E3-4D9B-A7E1-3E4EC78D2B99}" type="slidenum">
              <a:rPr lang="en-CA"/>
              <a:pPr>
                <a:defRPr/>
              </a:pPr>
              <a:t>‹#›</a:t>
            </a:fld>
            <a:endParaRPr lang="en-CA"/>
          </a:p>
        </p:txBody>
      </p:sp>
    </p:spTree>
    <p:extLst>
      <p:ext uri="{BB962C8B-B14F-4D97-AF65-F5344CB8AC3E}">
        <p14:creationId xmlns:p14="http://schemas.microsoft.com/office/powerpoint/2010/main" val="2438509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4F67F5D3-9FE3-4DB7-8D0F-4AA8B1513A9D}" type="slidenum">
              <a:rPr lang="en-CA"/>
              <a:pPr>
                <a:defRPr/>
              </a:pPr>
              <a:t>‹#›</a:t>
            </a:fld>
            <a:endParaRPr lang="en-CA"/>
          </a:p>
        </p:txBody>
      </p:sp>
    </p:spTree>
    <p:extLst>
      <p:ext uri="{BB962C8B-B14F-4D97-AF65-F5344CB8AC3E}">
        <p14:creationId xmlns:p14="http://schemas.microsoft.com/office/powerpoint/2010/main" val="1593849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26CEEA39-67E1-4108-AA80-26B38CA6A43D}" type="slidenum">
              <a:rPr lang="en-CA"/>
              <a:pPr>
                <a:defRPr/>
              </a:pPr>
              <a:t>‹#›</a:t>
            </a:fld>
            <a:endParaRPr lang="en-CA"/>
          </a:p>
        </p:txBody>
      </p:sp>
    </p:spTree>
    <p:extLst>
      <p:ext uri="{BB962C8B-B14F-4D97-AF65-F5344CB8AC3E}">
        <p14:creationId xmlns:p14="http://schemas.microsoft.com/office/powerpoint/2010/main" val="2412112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EFF73045-44FC-474A-8C83-88166CF6ED2D}" type="slidenum">
              <a:rPr lang="en-CA"/>
              <a:pPr>
                <a:defRPr/>
              </a:pPr>
              <a:t>‹#›</a:t>
            </a:fld>
            <a:endParaRPr lang="en-CA"/>
          </a:p>
        </p:txBody>
      </p:sp>
    </p:spTree>
    <p:extLst>
      <p:ext uri="{BB962C8B-B14F-4D97-AF65-F5344CB8AC3E}">
        <p14:creationId xmlns:p14="http://schemas.microsoft.com/office/powerpoint/2010/main" val="4196827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B3E4BA03-AB55-4C51-8816-01C1FF9A6D48}" type="slidenum">
              <a:rPr lang="en-CA"/>
              <a:pPr>
                <a:defRPr/>
              </a:pPr>
              <a:t>‹#›</a:t>
            </a:fld>
            <a:endParaRPr lang="en-CA"/>
          </a:p>
        </p:txBody>
      </p:sp>
    </p:spTree>
    <p:extLst>
      <p:ext uri="{BB962C8B-B14F-4D97-AF65-F5344CB8AC3E}">
        <p14:creationId xmlns:p14="http://schemas.microsoft.com/office/powerpoint/2010/main" val="4241784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8" name="Rectangle 5"/>
          <p:cNvSpPr>
            <a:spLocks noGrp="1" noChangeArrowheads="1"/>
          </p:cNvSpPr>
          <p:nvPr>
            <p:ph type="ftr" sz="quarter" idx="11"/>
          </p:nvPr>
        </p:nvSpPr>
        <p:spPr>
          <a:ln/>
        </p:spPr>
        <p:txBody>
          <a:bodyPr/>
          <a:lstStyle>
            <a:lvl1pPr>
              <a:defRPr/>
            </a:lvl1pPr>
          </a:lstStyle>
          <a:p>
            <a:pPr>
              <a:defRPr/>
            </a:pPr>
            <a:endParaRPr lang="en-CA"/>
          </a:p>
        </p:txBody>
      </p:sp>
      <p:sp>
        <p:nvSpPr>
          <p:cNvPr id="9" name="Rectangle 6"/>
          <p:cNvSpPr>
            <a:spLocks noGrp="1" noChangeArrowheads="1"/>
          </p:cNvSpPr>
          <p:nvPr>
            <p:ph type="sldNum" sz="quarter" idx="12"/>
          </p:nvPr>
        </p:nvSpPr>
        <p:spPr>
          <a:ln/>
        </p:spPr>
        <p:txBody>
          <a:bodyPr/>
          <a:lstStyle>
            <a:lvl1pPr>
              <a:defRPr/>
            </a:lvl1pPr>
          </a:lstStyle>
          <a:p>
            <a:pPr>
              <a:defRPr/>
            </a:pPr>
            <a:fld id="{82473BF7-6D3B-401F-84CA-1FF11B56AFB6}" type="slidenum">
              <a:rPr lang="en-CA"/>
              <a:pPr>
                <a:defRPr/>
              </a:pPr>
              <a:t>‹#›</a:t>
            </a:fld>
            <a:endParaRPr lang="en-CA"/>
          </a:p>
        </p:txBody>
      </p:sp>
    </p:spTree>
    <p:extLst>
      <p:ext uri="{BB962C8B-B14F-4D97-AF65-F5344CB8AC3E}">
        <p14:creationId xmlns:p14="http://schemas.microsoft.com/office/powerpoint/2010/main" val="33157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4" name="Rectangle 5"/>
          <p:cNvSpPr>
            <a:spLocks noGrp="1" noChangeArrowheads="1"/>
          </p:cNvSpPr>
          <p:nvPr>
            <p:ph type="ftr" sz="quarter" idx="11"/>
          </p:nvPr>
        </p:nvSpPr>
        <p:spPr>
          <a:ln/>
        </p:spPr>
        <p:txBody>
          <a:bodyPr/>
          <a:lstStyle>
            <a:lvl1pPr>
              <a:defRPr/>
            </a:lvl1pPr>
          </a:lstStyle>
          <a:p>
            <a:pPr>
              <a:defRPr/>
            </a:pPr>
            <a:endParaRPr lang="en-CA"/>
          </a:p>
        </p:txBody>
      </p:sp>
      <p:sp>
        <p:nvSpPr>
          <p:cNvPr id="5" name="Rectangle 6"/>
          <p:cNvSpPr>
            <a:spLocks noGrp="1" noChangeArrowheads="1"/>
          </p:cNvSpPr>
          <p:nvPr>
            <p:ph type="sldNum" sz="quarter" idx="12"/>
          </p:nvPr>
        </p:nvSpPr>
        <p:spPr>
          <a:ln/>
        </p:spPr>
        <p:txBody>
          <a:bodyPr/>
          <a:lstStyle>
            <a:lvl1pPr>
              <a:defRPr/>
            </a:lvl1pPr>
          </a:lstStyle>
          <a:p>
            <a:pPr>
              <a:defRPr/>
            </a:pPr>
            <a:fld id="{B08A4F62-CCE7-4701-BA67-A4DFC4B5B49C}" type="slidenum">
              <a:rPr lang="en-CA"/>
              <a:pPr>
                <a:defRPr/>
              </a:pPr>
              <a:t>‹#›</a:t>
            </a:fld>
            <a:endParaRPr lang="en-CA"/>
          </a:p>
        </p:txBody>
      </p:sp>
    </p:spTree>
    <p:extLst>
      <p:ext uri="{BB962C8B-B14F-4D97-AF65-F5344CB8AC3E}">
        <p14:creationId xmlns:p14="http://schemas.microsoft.com/office/powerpoint/2010/main" val="174215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3" name="Rectangle 5"/>
          <p:cNvSpPr>
            <a:spLocks noGrp="1" noChangeArrowheads="1"/>
          </p:cNvSpPr>
          <p:nvPr>
            <p:ph type="ftr" sz="quarter" idx="11"/>
          </p:nvPr>
        </p:nvSpPr>
        <p:spPr>
          <a:ln/>
        </p:spPr>
        <p:txBody>
          <a:bodyPr/>
          <a:lstStyle>
            <a:lvl1pPr>
              <a:defRPr/>
            </a:lvl1pPr>
          </a:lstStyle>
          <a:p>
            <a:pPr>
              <a:defRPr/>
            </a:pPr>
            <a:endParaRPr lang="en-CA"/>
          </a:p>
        </p:txBody>
      </p:sp>
      <p:sp>
        <p:nvSpPr>
          <p:cNvPr id="4" name="Rectangle 6"/>
          <p:cNvSpPr>
            <a:spLocks noGrp="1" noChangeArrowheads="1"/>
          </p:cNvSpPr>
          <p:nvPr>
            <p:ph type="sldNum" sz="quarter" idx="12"/>
          </p:nvPr>
        </p:nvSpPr>
        <p:spPr>
          <a:ln/>
        </p:spPr>
        <p:txBody>
          <a:bodyPr/>
          <a:lstStyle>
            <a:lvl1pPr>
              <a:defRPr/>
            </a:lvl1pPr>
          </a:lstStyle>
          <a:p>
            <a:pPr>
              <a:defRPr/>
            </a:pPr>
            <a:fld id="{C417D5F1-C345-41AF-9F3B-79B5969DE125}" type="slidenum">
              <a:rPr lang="en-CA"/>
              <a:pPr>
                <a:defRPr/>
              </a:pPr>
              <a:t>‹#›</a:t>
            </a:fld>
            <a:endParaRPr lang="en-CA"/>
          </a:p>
        </p:txBody>
      </p:sp>
    </p:spTree>
    <p:extLst>
      <p:ext uri="{BB962C8B-B14F-4D97-AF65-F5344CB8AC3E}">
        <p14:creationId xmlns:p14="http://schemas.microsoft.com/office/powerpoint/2010/main" val="3037297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FCA82A9C-210D-43EE-B95B-345D63436F6F}" type="slidenum">
              <a:rPr lang="en-CA"/>
              <a:pPr>
                <a:defRPr/>
              </a:pPr>
              <a:t>‹#›</a:t>
            </a:fld>
            <a:endParaRPr lang="en-CA"/>
          </a:p>
        </p:txBody>
      </p:sp>
    </p:spTree>
    <p:extLst>
      <p:ext uri="{BB962C8B-B14F-4D97-AF65-F5344CB8AC3E}">
        <p14:creationId xmlns:p14="http://schemas.microsoft.com/office/powerpoint/2010/main" val="1399312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AD77A9D9-63DA-42A7-B0D5-BD8550556172}" type="slidenum">
              <a:rPr lang="en-CA"/>
              <a:pPr>
                <a:defRPr/>
              </a:pPr>
              <a:t>‹#›</a:t>
            </a:fld>
            <a:endParaRPr lang="en-CA"/>
          </a:p>
        </p:txBody>
      </p:sp>
    </p:spTree>
    <p:extLst>
      <p:ext uri="{BB962C8B-B14F-4D97-AF65-F5344CB8AC3E}">
        <p14:creationId xmlns:p14="http://schemas.microsoft.com/office/powerpoint/2010/main" val="2508053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r>
              <a:rPr lang="en-CA"/>
              <a:t>Month-Year</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CA"/>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C986005F-885A-4A2A-963C-8CE1E064D4D3}"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wst.org/"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cawst.org/resource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jpeg"/><Relationship Id="rId11" Type="http://schemas.openxmlformats.org/officeDocument/2006/relationships/image" Target="../media/image13.jpeg"/><Relationship Id="rId5" Type="http://schemas.openxmlformats.org/officeDocument/2006/relationships/image" Target="http://pottersforpeace.org/wp-content/uploads/copy-of-filters-studio-002.jpg" TargetMode="External"/><Relationship Id="rId10" Type="http://schemas.openxmlformats.org/officeDocument/2006/relationships/image" Target="../media/image5.jpeg"/><Relationship Id="rId4" Type="http://schemas.openxmlformats.org/officeDocument/2006/relationships/image" Target="../media/image8.jpe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WST_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1377"/>
            <a:ext cx="3848100" cy="110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1264" y="677882"/>
            <a:ext cx="8077200" cy="6093976"/>
          </a:xfrm>
          <a:prstGeom prst="rect">
            <a:avLst/>
          </a:prstGeom>
          <a:noFill/>
        </p:spPr>
        <p:txBody>
          <a:bodyPr wrap="square" rtlCol="0">
            <a:spAutoFit/>
          </a:bodyPr>
          <a:lstStyle/>
          <a:p>
            <a:endParaRPr lang="en-US" sz="1100" dirty="0"/>
          </a:p>
          <a:p>
            <a:pPr algn="ctr">
              <a:tabLst>
                <a:tab pos="1196975" algn="l"/>
              </a:tabLst>
            </a:pPr>
            <a:r>
              <a:rPr lang="en-US" sz="1100" dirty="0"/>
              <a:t>12, 2916 – 5</a:t>
            </a:r>
            <a:r>
              <a:rPr lang="en-US" sz="1100" baseline="30000" dirty="0"/>
              <a:t>th</a:t>
            </a:r>
            <a:r>
              <a:rPr lang="en-US" sz="1100" dirty="0"/>
              <a:t> Avenue</a:t>
            </a:r>
          </a:p>
          <a:p>
            <a:pPr algn="ctr">
              <a:tabLst>
                <a:tab pos="1196975" algn="l"/>
              </a:tabLst>
            </a:pPr>
            <a:r>
              <a:rPr lang="en-US" sz="1100" dirty="0" smtClean="0"/>
              <a:t>Calgary, Alberta, T2A 6K4, Canada</a:t>
            </a:r>
          </a:p>
          <a:p>
            <a:pPr algn="ctr">
              <a:tabLst>
                <a:tab pos="1196975" algn="l"/>
              </a:tabLst>
            </a:pPr>
            <a:r>
              <a:rPr lang="fr-FR" sz="1100" dirty="0" smtClean="0"/>
              <a:t>Phone: + 1 (403) 243-3285, Fax: + 1 (403) 243-6199</a:t>
            </a:r>
            <a:endParaRPr lang="en-US" sz="1100" dirty="0" smtClean="0"/>
          </a:p>
          <a:p>
            <a:pPr algn="ctr">
              <a:tabLst>
                <a:tab pos="1196975" algn="l"/>
              </a:tabLst>
            </a:pPr>
            <a:r>
              <a:rPr lang="fr-FR" sz="1100" dirty="0" smtClean="0"/>
              <a:t>E-mail: cawst@cawst.org, </a:t>
            </a:r>
            <a:r>
              <a:rPr lang="en-US" sz="1100" dirty="0" smtClean="0"/>
              <a:t>Website: </a:t>
            </a:r>
            <a:r>
              <a:rPr lang="en-US" sz="1100" dirty="0" smtClean="0">
                <a:hlinkClick r:id="rId3"/>
              </a:rPr>
              <a:t>www.cawst.org</a:t>
            </a:r>
            <a:endParaRPr lang="en-US" sz="1100" dirty="0" smtClean="0"/>
          </a:p>
          <a:p>
            <a:pPr algn="ctr">
              <a:tabLst>
                <a:tab pos="1196975" algn="l"/>
              </a:tabLst>
            </a:pPr>
            <a:endParaRPr lang="en-US" sz="1100" dirty="0"/>
          </a:p>
          <a:p>
            <a:r>
              <a:rPr lang="en-US" sz="900" dirty="0"/>
              <a:t>CAWST, the Centre for Affordable Water and Sanitation Technology, is a nonprofit organization that provides training and consulting to organizations working directly with populations in developing countries who lack access to clean water and basic sanitation.</a:t>
            </a:r>
          </a:p>
          <a:p>
            <a:r>
              <a:rPr lang="en-US" sz="900" dirty="0"/>
              <a:t> </a:t>
            </a:r>
          </a:p>
          <a:p>
            <a:r>
              <a:rPr lang="en-US" sz="900" dirty="0"/>
              <a:t>One of CAWST’s core strategies is to make knowledge about water common knowledge. This is achieved, in part, by developing and freely distributing education materials with the intent of increasing the availability of information to those who need it most.</a:t>
            </a:r>
          </a:p>
          <a:p>
            <a:r>
              <a:rPr lang="en-US" sz="900" dirty="0"/>
              <a:t> </a:t>
            </a:r>
          </a:p>
          <a:p>
            <a:r>
              <a:rPr lang="en-US" sz="900" dirty="0"/>
              <a:t>This document is open content and licensed under the Creative Commons Attribution Works 3.0 </a:t>
            </a:r>
            <a:r>
              <a:rPr lang="en-US" sz="900" dirty="0" err="1"/>
              <a:t>Unported</a:t>
            </a:r>
            <a:r>
              <a:rPr lang="en-US" sz="900" dirty="0"/>
              <a:t> License. To view a copy of this license, visit http://creativecommons.org/licenses/by/3.0 or send a letter to Creative Commons, 171 Second Street, Suite 300, San Francisco, California 94105, USA. </a:t>
            </a:r>
          </a:p>
          <a:p>
            <a:r>
              <a:rPr lang="en-US" sz="900" dirty="0"/>
              <a:t> </a:t>
            </a:r>
          </a:p>
          <a:p>
            <a:r>
              <a:rPr lang="en-US" sz="900" dirty="0" smtClean="0"/>
              <a:t>		You </a:t>
            </a:r>
            <a:r>
              <a:rPr lang="en-US" sz="900" dirty="0"/>
              <a:t>are free to:</a:t>
            </a:r>
          </a:p>
          <a:p>
            <a:pPr marL="2000250" lvl="4" indent="-171450">
              <a:buFont typeface="Arial" pitchFamily="34" charset="0"/>
              <a:buChar char="•"/>
            </a:pPr>
            <a:r>
              <a:rPr lang="en-US" sz="900" dirty="0"/>
              <a:t>Share – to copy, distribute and transmit this document</a:t>
            </a:r>
          </a:p>
          <a:p>
            <a:pPr marL="2000250" lvl="4" indent="-171450">
              <a:buFont typeface="Arial" pitchFamily="34" charset="0"/>
              <a:buChar char="•"/>
            </a:pPr>
            <a:r>
              <a:rPr lang="en-US" sz="900" dirty="0"/>
              <a:t>Remix – to adapt this document</a:t>
            </a:r>
          </a:p>
          <a:p>
            <a:r>
              <a:rPr lang="en-US" sz="900" dirty="0"/>
              <a:t> </a:t>
            </a:r>
          </a:p>
          <a:p>
            <a:r>
              <a:rPr lang="en-US" sz="900" dirty="0" smtClean="0"/>
              <a:t>		Under </a:t>
            </a:r>
            <a:r>
              <a:rPr lang="en-US" sz="900" dirty="0"/>
              <a:t>the following conditions:</a:t>
            </a:r>
          </a:p>
          <a:p>
            <a:pPr marL="2000250" lvl="4" indent="-171450">
              <a:buFont typeface="Arial" pitchFamily="34" charset="0"/>
              <a:buChar char="•"/>
            </a:pPr>
            <a:r>
              <a:rPr lang="en-US" sz="900" dirty="0" smtClean="0"/>
              <a:t>Attribution</a:t>
            </a:r>
            <a:r>
              <a:rPr lang="en-US" sz="900" dirty="0"/>
              <a:t>. You must give credit to CAWST as the original source of the document. Please include our website:  www.cawst.org</a:t>
            </a:r>
          </a:p>
          <a:p>
            <a:pPr algn="ctr">
              <a:tabLst>
                <a:tab pos="1196975" algn="l"/>
              </a:tabLst>
            </a:pPr>
            <a:endParaRPr lang="en-US" sz="900" dirty="0" smtClean="0"/>
          </a:p>
          <a:p>
            <a:pPr>
              <a:tabLst>
                <a:tab pos="1196975" algn="l"/>
              </a:tabLst>
            </a:pPr>
            <a:r>
              <a:rPr lang="en-US" sz="900" dirty="0"/>
              <a:t>CAWST will produce updated versions of this document periodically. For this reason, we do not recommend hosting this document to download from your website</a:t>
            </a:r>
            <a:r>
              <a:rPr lang="en-US" sz="900" dirty="0" smtClean="0"/>
              <a:t>.</a:t>
            </a:r>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r>
              <a:rPr lang="en-US" sz="900" b="1" dirty="0"/>
              <a:t> </a:t>
            </a:r>
            <a:r>
              <a:rPr lang="en-US" sz="900" dirty="0"/>
              <a:t>CAWST and its directors, employees, contractors, and volunteers do not assume any responsibility for and make no warranty with respect to the results that may be obtained from the use of the information provided</a:t>
            </a:r>
            <a:r>
              <a:rPr lang="en-US" sz="900" dirty="0" smtClean="0"/>
              <a:t>.</a:t>
            </a:r>
            <a:endParaRPr lang="en-US" sz="900" dirty="0"/>
          </a:p>
        </p:txBody>
      </p:sp>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2045568" y="4305137"/>
            <a:ext cx="5328592" cy="1892826"/>
          </a:xfrm>
          <a:prstGeom prst="rect">
            <a:avLst/>
          </a:prstGeom>
          <a:noFill/>
          <a:ln w="15875">
            <a:solidFill>
              <a:schemeClr val="tx1"/>
            </a:solidFill>
          </a:ln>
        </p:spPr>
        <p:txBody>
          <a:bodyPr wrap="square" rtlCol="0">
            <a:spAutoFit/>
          </a:bodyPr>
          <a:lstStyle/>
          <a:p>
            <a:r>
              <a:rPr lang="en-US" b="1" dirty="0"/>
              <a:t> </a:t>
            </a:r>
            <a:r>
              <a:rPr lang="en-US" sz="1100" b="1" dirty="0" smtClean="0"/>
              <a:t>			Stay </a:t>
            </a:r>
            <a:r>
              <a:rPr lang="en-US" sz="1100" b="1" dirty="0"/>
              <a:t>up-to-date and get support:</a:t>
            </a:r>
            <a:endParaRPr lang="en-US" sz="1100" dirty="0"/>
          </a:p>
          <a:p>
            <a:pPr marL="3028950" lvl="6" indent="-285750">
              <a:buFont typeface="Arial" pitchFamily="34" charset="0"/>
              <a:buChar char="•"/>
            </a:pPr>
            <a:r>
              <a:rPr lang="en-US" sz="1100" dirty="0" smtClean="0"/>
              <a:t>Latest </a:t>
            </a:r>
            <a:r>
              <a:rPr lang="en-US" sz="1100" dirty="0"/>
              <a:t>updates to this document</a:t>
            </a:r>
          </a:p>
          <a:p>
            <a:pPr marL="3028950" lvl="6" indent="-285750">
              <a:buFont typeface="Arial" pitchFamily="34" charset="0"/>
              <a:buChar char="•"/>
            </a:pPr>
            <a:r>
              <a:rPr lang="en-US" sz="1100" dirty="0"/>
              <a:t>Other workshop &amp; training related resources</a:t>
            </a:r>
          </a:p>
          <a:p>
            <a:pPr marL="3028950" lvl="6" indent="-285750">
              <a:buFont typeface="Arial" pitchFamily="34" charset="0"/>
              <a:buChar char="•"/>
            </a:pPr>
            <a:r>
              <a:rPr lang="en-US" sz="1100" dirty="0"/>
              <a:t>Support on using this document in your work</a:t>
            </a:r>
          </a:p>
          <a:p>
            <a:r>
              <a:rPr lang="en-US" sz="1100" dirty="0"/>
              <a:t> </a:t>
            </a:r>
          </a:p>
          <a:p>
            <a:r>
              <a:rPr lang="en-US" sz="1100" i="1" dirty="0" smtClean="0"/>
              <a:t>CAWST provides mentorship and</a:t>
            </a:r>
          </a:p>
          <a:p>
            <a:r>
              <a:rPr lang="en-US" sz="1100" i="1" dirty="0" smtClean="0"/>
              <a:t>coaching on the use of its education</a:t>
            </a:r>
          </a:p>
          <a:p>
            <a:r>
              <a:rPr lang="en-US" sz="1100" i="1" dirty="0" smtClean="0"/>
              <a:t>and training resources.</a:t>
            </a:r>
            <a:endParaRPr lang="en-US" sz="1100" dirty="0"/>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3768" y="4365104"/>
            <a:ext cx="468052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3236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06EAE19-CF13-40D0-AB8C-7F7C8C89711E}" type="slidenum">
              <a:rPr lang="en-CA" smtClean="0"/>
              <a:pPr eaLnBrk="1" hangingPunct="1"/>
              <a:t>10</a:t>
            </a:fld>
            <a:endParaRPr lang="en-CA" smtClean="0"/>
          </a:p>
        </p:txBody>
      </p:sp>
      <p:sp>
        <p:nvSpPr>
          <p:cNvPr id="10243" name="Rectangle 2"/>
          <p:cNvSpPr>
            <a:spLocks noGrp="1" noChangeArrowheads="1"/>
          </p:cNvSpPr>
          <p:nvPr>
            <p:ph type="title"/>
          </p:nvPr>
        </p:nvSpPr>
        <p:spPr/>
        <p:txBody>
          <a:bodyPr/>
          <a:lstStyle/>
          <a:p>
            <a:pPr eaLnBrk="1" hangingPunct="1"/>
            <a:r>
              <a:rPr lang="en-CA" b="1" smtClean="0">
                <a:solidFill>
                  <a:schemeClr val="accent2"/>
                </a:solidFill>
              </a:rPr>
              <a:t>Technology Evaluation</a:t>
            </a:r>
          </a:p>
        </p:txBody>
      </p:sp>
      <p:graphicFrame>
        <p:nvGraphicFramePr>
          <p:cNvPr id="186487" name="Group 119"/>
          <p:cNvGraphicFramePr>
            <a:graphicFrameLocks noGrp="1"/>
          </p:cNvGraphicFramePr>
          <p:nvPr>
            <p:ph idx="1"/>
          </p:nvPr>
        </p:nvGraphicFramePr>
        <p:xfrm>
          <a:off x="457200" y="1295400"/>
          <a:ext cx="8291513" cy="4491040"/>
        </p:xfrm>
        <a:graphic>
          <a:graphicData uri="http://schemas.openxmlformats.org/drawingml/2006/table">
            <a:tbl>
              <a:tblPr/>
              <a:tblGrid>
                <a:gridCol w="2182813"/>
                <a:gridCol w="1500187"/>
                <a:gridCol w="1511300"/>
                <a:gridCol w="1512888"/>
                <a:gridCol w="1584325"/>
              </a:tblGrid>
              <a:tr h="9692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800" b="1" i="0" u="none" strike="noStrike" cap="none" normalizeH="0" baseline="0" dirty="0" smtClean="0">
                          <a:ln>
                            <a:noFill/>
                          </a:ln>
                          <a:solidFill>
                            <a:schemeClr val="tx1"/>
                          </a:solidFill>
                          <a:effectLst/>
                          <a:latin typeface="Arial" charset="0"/>
                          <a:cs typeface="Arial" charset="0"/>
                        </a:rPr>
                        <a:t>Technology/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800" b="1" i="0" u="none" strike="noStrike" cap="none" normalizeH="0" baseline="0" dirty="0" smtClean="0">
                          <a:ln>
                            <a:noFill/>
                          </a:ln>
                          <a:solidFill>
                            <a:schemeClr val="tx1"/>
                          </a:solidFill>
                          <a:effectLst/>
                          <a:latin typeface="Arial" charset="0"/>
                          <a:cs typeface="Arial" charset="0"/>
                        </a:rPr>
                        <a:t>Criteria</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800" b="1" i="0" u="none" strike="noStrike" cap="none" normalizeH="0" baseline="0" dirty="0" smtClean="0">
                          <a:ln>
                            <a:noFill/>
                          </a:ln>
                          <a:solidFill>
                            <a:schemeClr val="tx1"/>
                          </a:solidFill>
                          <a:effectLst/>
                          <a:latin typeface="Arial" charset="0"/>
                          <a:cs typeface="Arial" charset="0"/>
                        </a:rPr>
                        <a:t>Cloth Straining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800" b="1" i="0" u="none" strike="noStrike" cap="none" normalizeH="0" baseline="0" dirty="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800" b="1" i="0" u="none" strike="noStrike" cap="none" normalizeH="0" baseline="0" smtClean="0">
                          <a:ln>
                            <a:noFill/>
                          </a:ln>
                          <a:solidFill>
                            <a:schemeClr val="tx1"/>
                          </a:solidFill>
                          <a:effectLst/>
                          <a:latin typeface="Arial" charset="0"/>
                          <a:cs typeface="Arial" charset="0"/>
                        </a:rPr>
                        <a:t>Biosand Filter</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800" b="1" i="0" u="none" strike="noStrike" cap="none" normalizeH="0" baseline="0" smtClean="0">
                          <a:ln>
                            <a:noFill/>
                          </a:ln>
                          <a:solidFill>
                            <a:schemeClr val="tx1"/>
                          </a:solidFill>
                          <a:effectLst/>
                          <a:latin typeface="Arial" charset="0"/>
                          <a:cs typeface="Arial" charset="0"/>
                        </a:rPr>
                        <a:t>Ceramic Pot Filter</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800" b="1" i="0" u="none" strike="noStrike" cap="none" normalizeH="0" baseline="0" smtClean="0">
                          <a:ln>
                            <a:noFill/>
                          </a:ln>
                          <a:solidFill>
                            <a:schemeClr val="tx1"/>
                          </a:solidFill>
                          <a:effectLst/>
                          <a:latin typeface="Arial" charset="0"/>
                          <a:cs typeface="Arial" charset="0"/>
                        </a:rPr>
                        <a:t>Ceramic Candle Filter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43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800" b="1" i="0" u="none" strike="noStrike" cap="none" normalizeH="0" baseline="0" smtClean="0">
                          <a:ln>
                            <a:noFill/>
                          </a:ln>
                          <a:solidFill>
                            <a:schemeClr val="tx1"/>
                          </a:solidFill>
                          <a:effectLst/>
                          <a:latin typeface="Arial" charset="0"/>
                          <a:cs typeface="Arial" charset="0"/>
                        </a:rPr>
                        <a:t>Effectiveness</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49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800" b="1" i="0" u="none" strike="noStrike" cap="none" normalizeH="0" baseline="0" smtClean="0">
                          <a:ln>
                            <a:noFill/>
                          </a:ln>
                          <a:solidFill>
                            <a:schemeClr val="tx1"/>
                          </a:solidFill>
                          <a:effectLst/>
                          <a:latin typeface="Arial" charset="0"/>
                          <a:cs typeface="Arial" charset="0"/>
                        </a:rPr>
                        <a:t>Appropriateness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cs typeface="Arial"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49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800" b="1" i="0" u="none" strike="noStrike" cap="none" normalizeH="0" baseline="0" smtClean="0">
                          <a:ln>
                            <a:noFill/>
                          </a:ln>
                          <a:solidFill>
                            <a:schemeClr val="tx1"/>
                          </a:solidFill>
                          <a:effectLst/>
                          <a:latin typeface="Arial" charset="0"/>
                          <a:cs typeface="Arial" charset="0"/>
                        </a:rPr>
                        <a:t>Acceptability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cs typeface="Arial"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8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800" b="1" i="0" u="none" strike="noStrike" cap="none" normalizeH="0" baseline="0" smtClean="0">
                          <a:ln>
                            <a:noFill/>
                          </a:ln>
                          <a:solidFill>
                            <a:schemeClr val="tx1"/>
                          </a:solidFill>
                          <a:effectLst/>
                          <a:latin typeface="Arial" charset="0"/>
                          <a:cs typeface="Arial" charset="0"/>
                        </a:rPr>
                        <a:t>Cost</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800" b="1" i="0" u="none" strike="noStrike" cap="none" normalizeH="0" baseline="0" smtClean="0">
                          <a:ln>
                            <a:noFill/>
                          </a:ln>
                          <a:solidFill>
                            <a:schemeClr val="tx1"/>
                          </a:solidFill>
                          <a:effectLst/>
                          <a:latin typeface="Arial" charset="0"/>
                          <a:cs typeface="Arial" charset="0"/>
                        </a:rPr>
                        <a:t>Implementation</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b="1" smtClean="0">
                <a:solidFill>
                  <a:schemeClr val="accent2"/>
                </a:solidFill>
              </a:rPr>
              <a:t>Review</a:t>
            </a:r>
          </a:p>
        </p:txBody>
      </p:sp>
      <p:sp>
        <p:nvSpPr>
          <p:cNvPr id="11267"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4BC2AEE-0FC5-4487-A5DF-8E2AB2EE3575}" type="slidenum">
              <a:rPr lang="en-CA" smtClean="0"/>
              <a:pPr eaLnBrk="1" hangingPunct="1"/>
              <a:t>11</a:t>
            </a:fld>
            <a:endParaRPr lang="en-CA" smtClean="0"/>
          </a:p>
        </p:txBody>
      </p:sp>
      <p:sp>
        <p:nvSpPr>
          <p:cNvPr id="6" name="Rectangle 3"/>
          <p:cNvSpPr>
            <a:spLocks noGrp="1" noChangeArrowheads="1"/>
          </p:cNvSpPr>
          <p:nvPr>
            <p:ph idx="1"/>
          </p:nvPr>
        </p:nvSpPr>
        <p:spPr>
          <a:xfrm>
            <a:off x="468313" y="1268413"/>
            <a:ext cx="8229600" cy="4525962"/>
          </a:xfrm>
        </p:spPr>
        <p:txBody>
          <a:bodyPr/>
          <a:lstStyle/>
          <a:p>
            <a:pPr marL="0" indent="0" algn="ctr" eaLnBrk="1" hangingPunct="1">
              <a:buFontTx/>
              <a:buNone/>
            </a:pPr>
            <a:r>
              <a:rPr lang="en-CA" smtClean="0"/>
              <a:t>Which HWT option is the best choice for treating water?</a:t>
            </a:r>
          </a:p>
          <a:p>
            <a:pPr marL="0" indent="0" algn="ctr" eaLnBrk="1" hangingPunct="1">
              <a:buFontTx/>
              <a:buNone/>
            </a:pPr>
            <a:endParaRPr lang="en-US" smtClean="0"/>
          </a:p>
          <a:p>
            <a:pPr marL="0" indent="0" algn="ctr" eaLnBrk="1" hangingPunct="1">
              <a:buFontTx/>
              <a:buNone/>
            </a:pPr>
            <a:r>
              <a:rPr lang="en-US" i="1" smtClean="0"/>
              <a:t>It depends!</a:t>
            </a:r>
          </a:p>
        </p:txBody>
      </p:sp>
      <p:pic>
        <p:nvPicPr>
          <p:cNvPr id="7"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slide(fromBottom)">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b="1" smtClean="0">
                <a:solidFill>
                  <a:schemeClr val="accent2"/>
                </a:solidFill>
              </a:rPr>
              <a:t>Review</a:t>
            </a:r>
          </a:p>
        </p:txBody>
      </p:sp>
      <p:sp>
        <p:nvSpPr>
          <p:cNvPr id="11267"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4BC2AEE-0FC5-4487-A5DF-8E2AB2EE3575}" type="slidenum">
              <a:rPr lang="en-CA" smtClean="0"/>
              <a:pPr eaLnBrk="1" hangingPunct="1"/>
              <a:t>12</a:t>
            </a:fld>
            <a:endParaRPr lang="en-CA" smtClean="0"/>
          </a:p>
        </p:txBody>
      </p:sp>
      <p:pic>
        <p:nvPicPr>
          <p:cNvPr id="11268"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Grp="1" noChangeArrowheads="1"/>
          </p:cNvSpPr>
          <p:nvPr>
            <p:ph idx="1"/>
          </p:nvPr>
        </p:nvSpPr>
        <p:spPr>
          <a:xfrm>
            <a:off x="468313" y="1268413"/>
            <a:ext cx="8229600" cy="4525962"/>
          </a:xfrm>
        </p:spPr>
        <p:txBody>
          <a:bodyPr/>
          <a:lstStyle/>
          <a:p>
            <a:pPr marL="0" indent="0" algn="ctr" eaLnBrk="1" hangingPunct="1">
              <a:buFontTx/>
              <a:buNone/>
            </a:pPr>
            <a:r>
              <a:rPr lang="en-CA" dirty="0" smtClean="0"/>
              <a:t>List 5 criteria can you use to evaluate different HWT options.</a:t>
            </a:r>
          </a:p>
          <a:p>
            <a:pPr marL="0" indent="0" eaLnBrk="1" hangingPunct="1">
              <a:buFontTx/>
              <a:buNone/>
            </a:pPr>
            <a:endParaRPr lang="en-US" dirty="0"/>
          </a:p>
          <a:p>
            <a:pPr marL="609600" indent="-609600" eaLnBrk="1" hangingPunct="1"/>
            <a:r>
              <a:rPr lang="en-GB" dirty="0"/>
              <a:t>Effectiveness </a:t>
            </a:r>
            <a:endParaRPr lang="en-GB" dirty="0" smtClean="0"/>
          </a:p>
          <a:p>
            <a:pPr marL="609600" indent="-609600" eaLnBrk="1" hangingPunct="1"/>
            <a:r>
              <a:rPr lang="en-GB" dirty="0" smtClean="0"/>
              <a:t>Appropriateness</a:t>
            </a:r>
            <a:endParaRPr lang="en-GB" dirty="0"/>
          </a:p>
          <a:p>
            <a:pPr marL="609600" indent="-609600" eaLnBrk="1" hangingPunct="1"/>
            <a:r>
              <a:rPr lang="en-GB" dirty="0" smtClean="0"/>
              <a:t>Acceptability</a:t>
            </a:r>
            <a:endParaRPr lang="en-GB" dirty="0"/>
          </a:p>
          <a:p>
            <a:pPr marL="609600" indent="-609600" eaLnBrk="1" hangingPunct="1"/>
            <a:r>
              <a:rPr lang="en-GB" dirty="0" smtClean="0"/>
              <a:t>Cost</a:t>
            </a:r>
            <a:endParaRPr lang="en-GB" dirty="0"/>
          </a:p>
          <a:p>
            <a:pPr marL="609600" indent="-609600" eaLnBrk="1" hangingPunct="1"/>
            <a:r>
              <a:rPr lang="en-GB" dirty="0" smtClean="0"/>
              <a:t>Implementation</a:t>
            </a:r>
            <a:endParaRPr lang="en-CA" dirty="0"/>
          </a:p>
          <a:p>
            <a:pPr marL="0" indent="0" algn="ctr" eaLnBrk="1" hangingPunct="1">
              <a:buFontTx/>
              <a:buNone/>
            </a:pPr>
            <a:endParaRPr lang="en-CA" dirty="0" smtClean="0"/>
          </a:p>
        </p:txBody>
      </p:sp>
    </p:spTree>
    <p:extLst>
      <p:ext uri="{BB962C8B-B14F-4D97-AF65-F5344CB8AC3E}">
        <p14:creationId xmlns:p14="http://schemas.microsoft.com/office/powerpoint/2010/main" val="352188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417D5F1-C345-41AF-9F3B-79B5969DE125}" type="slidenum">
              <a:rPr lang="en-CA" smtClean="0"/>
              <a:pPr>
                <a:defRPr/>
              </a:pPr>
              <a:t>2</a:t>
            </a:fld>
            <a:endParaRPr lang="en-CA"/>
          </a:p>
        </p:txBody>
      </p:sp>
      <p:sp>
        <p:nvSpPr>
          <p:cNvPr id="3" name="Rectangle 2"/>
          <p:cNvSpPr/>
          <p:nvPr/>
        </p:nvSpPr>
        <p:spPr>
          <a:xfrm>
            <a:off x="1187624" y="1412776"/>
            <a:ext cx="6624736" cy="4228850"/>
          </a:xfrm>
          <a:prstGeom prst="rect">
            <a:avLst/>
          </a:prstGeom>
        </p:spPr>
        <p:txBody>
          <a:bodyPr wrap="square">
            <a:spAutoFit/>
          </a:bodyPr>
          <a:lstStyle/>
          <a:p>
            <a:pPr lvl="0" algn="ctr">
              <a:spcBef>
                <a:spcPct val="20000"/>
              </a:spcBef>
            </a:pPr>
            <a:r>
              <a:rPr lang="en-US" sz="3200" kern="0" dirty="0">
                <a:solidFill>
                  <a:srgbClr val="000000"/>
                </a:solidFill>
                <a:latin typeface="Arial"/>
                <a:cs typeface="Arial"/>
              </a:rPr>
              <a:t>This presentation is used with Lesson </a:t>
            </a:r>
            <a:r>
              <a:rPr lang="en-US" sz="3200" kern="0" dirty="0" smtClean="0">
                <a:solidFill>
                  <a:srgbClr val="000000"/>
                </a:solidFill>
                <a:latin typeface="Arial"/>
                <a:cs typeface="Arial"/>
              </a:rPr>
              <a:t>Plan 8: HWTS Option Selection</a:t>
            </a:r>
            <a:r>
              <a:rPr lang="en-US" sz="3200" kern="0" dirty="0" smtClean="0">
                <a:solidFill>
                  <a:srgbClr val="FF0000"/>
                </a:solidFill>
                <a:latin typeface="Arial"/>
                <a:cs typeface="Arial"/>
              </a:rPr>
              <a:t> </a:t>
            </a:r>
            <a:r>
              <a:rPr lang="en-US" sz="3200" kern="0" dirty="0">
                <a:solidFill>
                  <a:srgbClr val="000000"/>
                </a:solidFill>
                <a:latin typeface="Arial"/>
                <a:cs typeface="Arial"/>
              </a:rPr>
              <a:t>in the </a:t>
            </a:r>
            <a:r>
              <a:rPr lang="en-US" sz="3200" kern="0" dirty="0" smtClean="0">
                <a:solidFill>
                  <a:srgbClr val="000000"/>
                </a:solidFill>
                <a:latin typeface="Arial"/>
                <a:cs typeface="Arial"/>
              </a:rPr>
              <a:t>Biosand Filter for Project Implementers Trainer Manual. </a:t>
            </a:r>
            <a:endParaRPr lang="en-US" sz="3200" kern="0" dirty="0">
              <a:solidFill>
                <a:srgbClr val="000000"/>
              </a:solidFill>
              <a:latin typeface="Arial"/>
              <a:cs typeface="Arial"/>
            </a:endParaRPr>
          </a:p>
          <a:p>
            <a:pPr lvl="0">
              <a:spcBef>
                <a:spcPct val="20000"/>
              </a:spcBef>
            </a:pPr>
            <a:endParaRPr lang="en-US" sz="3200" kern="0" dirty="0">
              <a:solidFill>
                <a:srgbClr val="000000"/>
              </a:solidFill>
              <a:latin typeface="Arial"/>
              <a:cs typeface="Arial"/>
            </a:endParaRPr>
          </a:p>
          <a:p>
            <a:pPr lvl="0" algn="ctr">
              <a:spcBef>
                <a:spcPct val="20000"/>
              </a:spcBef>
            </a:pPr>
            <a:r>
              <a:rPr lang="en-US" sz="3200" kern="0" dirty="0">
                <a:solidFill>
                  <a:srgbClr val="000000"/>
                </a:solidFill>
                <a:latin typeface="Arial"/>
                <a:cs typeface="Arial"/>
              </a:rPr>
              <a:t>Available at </a:t>
            </a:r>
            <a:r>
              <a:rPr lang="en-US" sz="3200" kern="0" dirty="0">
                <a:solidFill>
                  <a:srgbClr val="000000"/>
                </a:solidFill>
                <a:latin typeface="Arial"/>
                <a:cs typeface="Arial"/>
                <a:hlinkClick r:id="rId2"/>
              </a:rPr>
              <a:t>www.cawst.org/resources</a:t>
            </a:r>
            <a:endParaRPr lang="en-US" sz="3200" kern="0" dirty="0">
              <a:solidFill>
                <a:srgbClr val="000000"/>
              </a:solidFill>
              <a:latin typeface="Arial"/>
              <a:cs typeface="Arial"/>
            </a:endParaRPr>
          </a:p>
        </p:txBody>
      </p:sp>
      <p:pic>
        <p:nvPicPr>
          <p:cNvPr id="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21288"/>
            <a:ext cx="1340171" cy="8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9381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1188" y="1725613"/>
            <a:ext cx="7772400" cy="1779587"/>
          </a:xfrm>
        </p:spPr>
        <p:txBody>
          <a:bodyPr/>
          <a:lstStyle/>
          <a:p>
            <a:pPr eaLnBrk="1" hangingPunct="1"/>
            <a:r>
              <a:rPr lang="en-US" b="1" smtClean="0">
                <a:solidFill>
                  <a:schemeClr val="accent2"/>
                </a:solidFill>
              </a:rPr>
              <a:t>HWTS Option Selection</a:t>
            </a:r>
          </a:p>
        </p:txBody>
      </p:sp>
      <p:pic>
        <p:nvPicPr>
          <p:cNvPr id="3075" name="Picture 4" descr="CAWST 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CA" b="1" smtClean="0">
                <a:solidFill>
                  <a:schemeClr val="accent2"/>
                </a:solidFill>
              </a:rPr>
              <a:t>Learning Expectations</a:t>
            </a:r>
          </a:p>
        </p:txBody>
      </p:sp>
      <p:sp>
        <p:nvSpPr>
          <p:cNvPr id="4099" name="Rectangle 3"/>
          <p:cNvSpPr>
            <a:spLocks noGrp="1" noChangeArrowheads="1"/>
          </p:cNvSpPr>
          <p:nvPr>
            <p:ph idx="1"/>
          </p:nvPr>
        </p:nvSpPr>
        <p:spPr/>
        <p:txBody>
          <a:bodyPr/>
          <a:lstStyle/>
          <a:p>
            <a:pPr marL="514350" indent="-514350">
              <a:buFontTx/>
              <a:buAutoNum type="arabicPeriod"/>
            </a:pPr>
            <a:r>
              <a:rPr lang="en-US" smtClean="0"/>
              <a:t>Identify criteria to select appropriate HWTS options.</a:t>
            </a:r>
            <a:endParaRPr lang="en-CA" smtClean="0"/>
          </a:p>
          <a:p>
            <a:pPr marL="514350" indent="-514350">
              <a:buFontTx/>
              <a:buAutoNum type="arabicPeriod"/>
            </a:pPr>
            <a:r>
              <a:rPr lang="en-US" smtClean="0"/>
              <a:t>Evaluate and select the most appropriate HWTS option for a particular scenario.</a:t>
            </a:r>
            <a:endParaRPr lang="en-CA" smtClean="0"/>
          </a:p>
        </p:txBody>
      </p:sp>
      <p:sp>
        <p:nvSpPr>
          <p:cNvPr id="4100"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6D80FB8-B5EA-47D9-A6CA-ACDAB8141857}" type="slidenum">
              <a:rPr lang="en-CA" smtClean="0"/>
              <a:pPr eaLnBrk="1" hangingPunct="1"/>
              <a:t>4</a:t>
            </a:fld>
            <a:endParaRPr lang="en-CA" smtClean="0"/>
          </a:p>
        </p:txBody>
      </p:sp>
      <p:pic>
        <p:nvPicPr>
          <p:cNvPr id="6"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6A3033B-4489-4889-95EB-867CCA76A559}" type="slidenum">
              <a:rPr lang="en-CA" smtClean="0"/>
              <a:pPr eaLnBrk="1" hangingPunct="1"/>
              <a:t>5</a:t>
            </a:fld>
            <a:endParaRPr lang="en-CA" smtClean="0"/>
          </a:p>
        </p:txBody>
      </p:sp>
      <p:sp>
        <p:nvSpPr>
          <p:cNvPr id="5123" name="Rectangle 2"/>
          <p:cNvSpPr>
            <a:spLocks noGrp="1" noChangeArrowheads="1"/>
          </p:cNvSpPr>
          <p:nvPr>
            <p:ph type="title"/>
          </p:nvPr>
        </p:nvSpPr>
        <p:spPr/>
        <p:txBody>
          <a:bodyPr/>
          <a:lstStyle/>
          <a:p>
            <a:pPr eaLnBrk="1" hangingPunct="1"/>
            <a:r>
              <a:rPr lang="en-CA" b="1" smtClean="0">
                <a:solidFill>
                  <a:schemeClr val="accent2"/>
                </a:solidFill>
              </a:rPr>
              <a:t>HWTS Option Selection</a:t>
            </a:r>
          </a:p>
        </p:txBody>
      </p:sp>
      <p:sp>
        <p:nvSpPr>
          <p:cNvPr id="6148" name="Rectangle 3"/>
          <p:cNvSpPr>
            <a:spLocks noGrp="1" noChangeArrowheads="1"/>
          </p:cNvSpPr>
          <p:nvPr>
            <p:ph type="body" idx="1"/>
          </p:nvPr>
        </p:nvSpPr>
        <p:spPr>
          <a:xfrm>
            <a:off x="457200" y="1341438"/>
            <a:ext cx="8229600" cy="4784725"/>
          </a:xfrm>
        </p:spPr>
        <p:txBody>
          <a:bodyPr/>
          <a:lstStyle/>
          <a:p>
            <a:pPr marL="0" indent="0" eaLnBrk="1" hangingPunct="1">
              <a:lnSpc>
                <a:spcPct val="90000"/>
              </a:lnSpc>
              <a:buFontTx/>
              <a:buNone/>
              <a:defRPr/>
            </a:pPr>
            <a:r>
              <a:rPr lang="en-US" sz="2800" dirty="0" smtClean="0"/>
              <a:t>WHO DECIDES?</a:t>
            </a:r>
          </a:p>
          <a:p>
            <a:pPr eaLnBrk="1" hangingPunct="1">
              <a:lnSpc>
                <a:spcPct val="90000"/>
              </a:lnSpc>
              <a:defRPr/>
            </a:pPr>
            <a:r>
              <a:rPr lang="en-US" sz="2800" dirty="0" smtClean="0"/>
              <a:t>Decision making and option selection can take place at many levels</a:t>
            </a:r>
          </a:p>
          <a:p>
            <a:pPr lvl="1" eaLnBrk="1" hangingPunct="1">
              <a:lnSpc>
                <a:spcPct val="90000"/>
              </a:lnSpc>
              <a:defRPr/>
            </a:pPr>
            <a:r>
              <a:rPr lang="en-US" sz="2400" dirty="0" smtClean="0"/>
              <a:t>Government</a:t>
            </a:r>
          </a:p>
          <a:p>
            <a:pPr lvl="1" eaLnBrk="1" hangingPunct="1">
              <a:lnSpc>
                <a:spcPct val="90000"/>
              </a:lnSpc>
              <a:defRPr/>
            </a:pPr>
            <a:r>
              <a:rPr lang="en-US" sz="2400" dirty="0" smtClean="0"/>
              <a:t>Independent project implementers</a:t>
            </a:r>
          </a:p>
          <a:p>
            <a:pPr lvl="1" eaLnBrk="1" hangingPunct="1">
              <a:lnSpc>
                <a:spcPct val="90000"/>
              </a:lnSpc>
              <a:defRPr/>
            </a:pPr>
            <a:r>
              <a:rPr lang="en-US" sz="2400" dirty="0" smtClean="0"/>
              <a:t>Individual households.</a:t>
            </a:r>
          </a:p>
          <a:p>
            <a:pPr eaLnBrk="1" hangingPunct="1">
              <a:lnSpc>
                <a:spcPct val="90000"/>
              </a:lnSpc>
              <a:defRPr/>
            </a:pPr>
            <a:r>
              <a:rPr lang="en-US" sz="2800" dirty="0" smtClean="0"/>
              <a:t>Many ways to make decisions </a:t>
            </a:r>
          </a:p>
          <a:p>
            <a:pPr eaLnBrk="1" hangingPunct="1">
              <a:lnSpc>
                <a:spcPct val="90000"/>
              </a:lnSpc>
              <a:defRPr/>
            </a:pPr>
            <a:r>
              <a:rPr lang="en-US" sz="2800" dirty="0" smtClean="0"/>
              <a:t>Often made based on the information and resources available</a:t>
            </a:r>
          </a:p>
          <a:p>
            <a:pPr eaLnBrk="1" hangingPunct="1">
              <a:lnSpc>
                <a:spcPct val="90000"/>
              </a:lnSpc>
              <a:defRPr/>
            </a:pPr>
            <a:r>
              <a:rPr lang="en-US" sz="2800" dirty="0" smtClean="0"/>
              <a:t>Decision making can be done informally or it can be a formal process undertaken by stakeholders</a:t>
            </a:r>
            <a:endParaRPr lang="en-CA" sz="2800" dirty="0" smtClean="0"/>
          </a:p>
        </p:txBody>
      </p:sp>
      <p:pic>
        <p:nvPicPr>
          <p:cNvPr id="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5DB4F61-D47F-459D-9214-561FB751D7E0}" type="slidenum">
              <a:rPr lang="en-CA" smtClean="0"/>
              <a:pPr eaLnBrk="1" hangingPunct="1"/>
              <a:t>6</a:t>
            </a:fld>
            <a:endParaRPr lang="en-CA" smtClean="0"/>
          </a:p>
        </p:txBody>
      </p:sp>
      <p:sp>
        <p:nvSpPr>
          <p:cNvPr id="6147" name="Rectangle 2"/>
          <p:cNvSpPr>
            <a:spLocks noGrp="1" noChangeArrowheads="1"/>
          </p:cNvSpPr>
          <p:nvPr>
            <p:ph type="title"/>
          </p:nvPr>
        </p:nvSpPr>
        <p:spPr>
          <a:xfrm>
            <a:off x="485775" y="269875"/>
            <a:ext cx="8229600" cy="1143000"/>
          </a:xfrm>
        </p:spPr>
        <p:txBody>
          <a:bodyPr/>
          <a:lstStyle/>
          <a:p>
            <a:pPr eaLnBrk="1" hangingPunct="1"/>
            <a:r>
              <a:rPr lang="en-CA" b="1" smtClean="0">
                <a:solidFill>
                  <a:schemeClr val="accent2"/>
                </a:solidFill>
              </a:rPr>
              <a:t>What is the Best Option?</a:t>
            </a:r>
          </a:p>
        </p:txBody>
      </p:sp>
      <p:pic>
        <p:nvPicPr>
          <p:cNvPr id="6148" name="Picture 6" descr="Biosand Filter_Indones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2924175"/>
            <a:ext cx="2201863" cy="3529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49" name="Picture 7" descr="http://pottersforpeace.org/wp-content/uploads/copy-of-filters-studio-002.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11188" y="1223963"/>
            <a:ext cx="2138362" cy="25209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50" name="Picture 8" descr="boiling wa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675" y="1700213"/>
            <a:ext cx="2663825"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8" y="3897313"/>
            <a:ext cx="2198687" cy="23764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53"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7675" y="4005263"/>
            <a:ext cx="1519238" cy="2447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54"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1700213"/>
            <a:ext cx="2881313" cy="10366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4" descr="CAWST Colour - no text "/>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P&amp;G Purifier of Water 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16016" y="3786842"/>
            <a:ext cx="1621383" cy="2597427"/>
          </a:xfrm>
          <a:prstGeom prst="rect">
            <a:avLst/>
          </a:prstGeom>
          <a:noFill/>
          <a:ln w="9525">
            <a:solidFill>
              <a:srgbClr val="000000">
                <a:alpha val="95000"/>
              </a:srgbClr>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319C2FC-3D05-475E-A927-CFDBA7F96406}" type="slidenum">
              <a:rPr lang="en-CA" smtClean="0"/>
              <a:pPr eaLnBrk="1" hangingPunct="1"/>
              <a:t>7</a:t>
            </a:fld>
            <a:endParaRPr lang="en-CA" smtClean="0"/>
          </a:p>
        </p:txBody>
      </p:sp>
      <p:sp>
        <p:nvSpPr>
          <p:cNvPr id="7171" name="Rectangle 2"/>
          <p:cNvSpPr>
            <a:spLocks noGrp="1" noChangeArrowheads="1"/>
          </p:cNvSpPr>
          <p:nvPr>
            <p:ph type="title"/>
          </p:nvPr>
        </p:nvSpPr>
        <p:spPr/>
        <p:txBody>
          <a:bodyPr/>
          <a:lstStyle/>
          <a:p>
            <a:pPr eaLnBrk="1" hangingPunct="1"/>
            <a:r>
              <a:rPr lang="en-CA" b="1" smtClean="0">
                <a:solidFill>
                  <a:schemeClr val="accent2"/>
                </a:solidFill>
              </a:rPr>
              <a:t>There is No Best</a:t>
            </a:r>
          </a:p>
        </p:txBody>
      </p:sp>
      <p:sp>
        <p:nvSpPr>
          <p:cNvPr id="7172" name="Rectangle 3"/>
          <p:cNvSpPr>
            <a:spLocks noGrp="1" noChangeArrowheads="1"/>
          </p:cNvSpPr>
          <p:nvPr>
            <p:ph type="body" idx="1"/>
          </p:nvPr>
        </p:nvSpPr>
        <p:spPr/>
        <p:txBody>
          <a:bodyPr/>
          <a:lstStyle/>
          <a:p>
            <a:pPr eaLnBrk="1" hangingPunct="1">
              <a:lnSpc>
                <a:spcPct val="90000"/>
              </a:lnSpc>
            </a:pPr>
            <a:r>
              <a:rPr lang="en-CA" smtClean="0"/>
              <a:t>Household water treatment is a process and not just a single technology</a:t>
            </a:r>
          </a:p>
          <a:p>
            <a:pPr eaLnBrk="1" hangingPunct="1">
              <a:lnSpc>
                <a:spcPct val="90000"/>
              </a:lnSpc>
            </a:pPr>
            <a:r>
              <a:rPr lang="en-CA" smtClean="0"/>
              <a:t>No easy answer or standard solution</a:t>
            </a:r>
          </a:p>
          <a:p>
            <a:pPr eaLnBrk="1" hangingPunct="1">
              <a:lnSpc>
                <a:spcPct val="90000"/>
              </a:lnSpc>
            </a:pPr>
            <a:r>
              <a:rPr lang="en-CA" smtClean="0"/>
              <a:t>Different factors to consider:</a:t>
            </a:r>
          </a:p>
          <a:p>
            <a:pPr lvl="1" eaLnBrk="1" hangingPunct="1">
              <a:lnSpc>
                <a:spcPct val="90000"/>
              </a:lnSpc>
            </a:pPr>
            <a:r>
              <a:rPr lang="en-CA" smtClean="0"/>
              <a:t>Treatment effectiveness based on source water quality and local contaminants</a:t>
            </a:r>
          </a:p>
          <a:p>
            <a:pPr lvl="1" eaLnBrk="1" hangingPunct="1">
              <a:lnSpc>
                <a:spcPct val="90000"/>
              </a:lnSpc>
            </a:pPr>
            <a:r>
              <a:rPr lang="en-CA" smtClean="0"/>
              <a:t>Appropriateness</a:t>
            </a:r>
          </a:p>
          <a:p>
            <a:pPr lvl="1" eaLnBrk="1" hangingPunct="1">
              <a:lnSpc>
                <a:spcPct val="90000"/>
              </a:lnSpc>
            </a:pPr>
            <a:r>
              <a:rPr lang="en-CA" smtClean="0"/>
              <a:t>Affordability</a:t>
            </a:r>
          </a:p>
          <a:p>
            <a:pPr lvl="1" eaLnBrk="1" hangingPunct="1">
              <a:lnSpc>
                <a:spcPct val="90000"/>
              </a:lnSpc>
            </a:pPr>
            <a:r>
              <a:rPr lang="en-CA" smtClean="0"/>
              <a:t>Acceptability</a:t>
            </a:r>
          </a:p>
          <a:p>
            <a:pPr lvl="1" eaLnBrk="1" hangingPunct="1">
              <a:lnSpc>
                <a:spcPct val="90000"/>
              </a:lnSpc>
            </a:pPr>
            <a:endParaRPr lang="en-CA" smtClean="0"/>
          </a:p>
        </p:txBody>
      </p:sp>
      <p:pic>
        <p:nvPicPr>
          <p:cNvPr id="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F571629-604E-49C3-8821-BF3DAF99B8F5}" type="slidenum">
              <a:rPr lang="en-CA" smtClean="0"/>
              <a:pPr eaLnBrk="1" hangingPunct="1"/>
              <a:t>8</a:t>
            </a:fld>
            <a:endParaRPr lang="en-CA" smtClean="0"/>
          </a:p>
        </p:txBody>
      </p:sp>
      <p:sp>
        <p:nvSpPr>
          <p:cNvPr id="8195" name="Rectangle 2"/>
          <p:cNvSpPr>
            <a:spLocks noGrp="1" noChangeArrowheads="1"/>
          </p:cNvSpPr>
          <p:nvPr>
            <p:ph type="title"/>
          </p:nvPr>
        </p:nvSpPr>
        <p:spPr/>
        <p:txBody>
          <a:bodyPr/>
          <a:lstStyle/>
          <a:p>
            <a:pPr eaLnBrk="1" hangingPunct="1"/>
            <a:r>
              <a:rPr lang="en-CA" b="1" smtClean="0">
                <a:solidFill>
                  <a:schemeClr val="accent2"/>
                </a:solidFill>
              </a:rPr>
              <a:t>Criteria Influencing Selection</a:t>
            </a:r>
            <a:r>
              <a:rPr lang="en-CA" smtClean="0">
                <a:solidFill>
                  <a:schemeClr val="accent2"/>
                </a:solidFill>
              </a:rPr>
              <a:t> </a:t>
            </a:r>
          </a:p>
        </p:txBody>
      </p:sp>
      <p:sp>
        <p:nvSpPr>
          <p:cNvPr id="8196" name="Rectangle 3"/>
          <p:cNvSpPr>
            <a:spLocks noGrp="1" noChangeArrowheads="1"/>
          </p:cNvSpPr>
          <p:nvPr>
            <p:ph type="body" idx="1"/>
          </p:nvPr>
        </p:nvSpPr>
        <p:spPr/>
        <p:txBody>
          <a:bodyPr/>
          <a:lstStyle/>
          <a:p>
            <a:pPr marL="609600" indent="-609600" eaLnBrk="1" hangingPunct="1"/>
            <a:r>
              <a:rPr lang="en-GB" sz="2800" b="1" dirty="0" smtClean="0"/>
              <a:t>Effectiveness</a:t>
            </a:r>
            <a:r>
              <a:rPr lang="en-GB" sz="2800" dirty="0" smtClean="0"/>
              <a:t> – How well does the technology perform?</a:t>
            </a:r>
            <a:endParaRPr lang="en-GB" sz="2800" b="1" dirty="0" smtClean="0"/>
          </a:p>
          <a:p>
            <a:pPr marL="609600" indent="-609600" eaLnBrk="1" hangingPunct="1"/>
            <a:r>
              <a:rPr lang="en-GB" sz="2800" b="1" dirty="0" smtClean="0"/>
              <a:t>Appropriateness</a:t>
            </a:r>
            <a:r>
              <a:rPr lang="en-GB" sz="2800" dirty="0" smtClean="0"/>
              <a:t> – How well does the technology fit into people’s daily lives?</a:t>
            </a:r>
            <a:endParaRPr lang="en-GB" sz="2800" b="1" dirty="0" smtClean="0"/>
          </a:p>
          <a:p>
            <a:pPr marL="609600" indent="-609600" eaLnBrk="1" hangingPunct="1"/>
            <a:r>
              <a:rPr lang="en-GB" sz="2800" b="1" dirty="0" smtClean="0"/>
              <a:t>Acceptability</a:t>
            </a:r>
            <a:r>
              <a:rPr lang="en-GB" sz="2800" dirty="0" smtClean="0"/>
              <a:t> – What will people think of the technology?</a:t>
            </a:r>
            <a:endParaRPr lang="en-GB" sz="2800" b="1" dirty="0" smtClean="0"/>
          </a:p>
          <a:p>
            <a:pPr marL="609600" indent="-609600" eaLnBrk="1" hangingPunct="1"/>
            <a:r>
              <a:rPr lang="en-GB" sz="2800" b="1" dirty="0" smtClean="0"/>
              <a:t>Cost</a:t>
            </a:r>
            <a:r>
              <a:rPr lang="en-GB" sz="2800" dirty="0" smtClean="0"/>
              <a:t> – What are the costs for the household?</a:t>
            </a:r>
            <a:endParaRPr lang="en-GB" sz="2800" b="1" dirty="0" smtClean="0"/>
          </a:p>
          <a:p>
            <a:pPr marL="609600" indent="-609600" eaLnBrk="1" hangingPunct="1"/>
            <a:r>
              <a:rPr lang="en-GB" sz="2800" b="1" dirty="0" smtClean="0"/>
              <a:t>Implementation </a:t>
            </a:r>
            <a:r>
              <a:rPr lang="en-GB" sz="2800" dirty="0" smtClean="0"/>
              <a:t>– What is required to get the technology into people’s homes?</a:t>
            </a:r>
            <a:endParaRPr lang="en-CA" sz="2800" dirty="0" smtClean="0"/>
          </a:p>
        </p:txBody>
      </p:sp>
      <p:pic>
        <p:nvPicPr>
          <p:cNvPr id="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24C0041-B00B-479D-BE50-F6665363CD7B}" type="slidenum">
              <a:rPr lang="en-CA" smtClean="0"/>
              <a:pPr eaLnBrk="1" hangingPunct="1"/>
              <a:t>9</a:t>
            </a:fld>
            <a:endParaRPr lang="en-CA" smtClean="0"/>
          </a:p>
        </p:txBody>
      </p:sp>
      <p:sp>
        <p:nvSpPr>
          <p:cNvPr id="9219" name="Rectangle 2"/>
          <p:cNvSpPr>
            <a:spLocks noGrp="1" noChangeArrowheads="1"/>
          </p:cNvSpPr>
          <p:nvPr>
            <p:ph type="title"/>
          </p:nvPr>
        </p:nvSpPr>
        <p:spPr/>
        <p:txBody>
          <a:bodyPr/>
          <a:lstStyle/>
          <a:p>
            <a:pPr eaLnBrk="1" hangingPunct="1"/>
            <a:r>
              <a:rPr lang="en-CA" b="1" smtClean="0">
                <a:solidFill>
                  <a:schemeClr val="accent2"/>
                </a:solidFill>
              </a:rPr>
              <a:t>Decision Making</a:t>
            </a:r>
          </a:p>
        </p:txBody>
      </p:sp>
      <p:sp>
        <p:nvSpPr>
          <p:cNvPr id="9220" name="Rectangle 3"/>
          <p:cNvSpPr>
            <a:spLocks noGrp="1" noChangeArrowheads="1"/>
          </p:cNvSpPr>
          <p:nvPr>
            <p:ph type="body" idx="1"/>
          </p:nvPr>
        </p:nvSpPr>
        <p:spPr/>
        <p:txBody>
          <a:bodyPr/>
          <a:lstStyle/>
          <a:p>
            <a:pPr eaLnBrk="1" hangingPunct="1"/>
            <a:r>
              <a:rPr lang="en-CA" dirty="0" smtClean="0"/>
              <a:t>Tools are available to help identify the HWTS process best suited for the local context</a:t>
            </a:r>
          </a:p>
          <a:p>
            <a:pPr lvl="1" eaLnBrk="1" hangingPunct="1"/>
            <a:r>
              <a:rPr lang="en-CA" dirty="0" smtClean="0"/>
              <a:t>Matrix scoring</a:t>
            </a:r>
          </a:p>
          <a:p>
            <a:pPr lvl="1" eaLnBrk="1" hangingPunct="1"/>
            <a:r>
              <a:rPr lang="en-CA" dirty="0" smtClean="0"/>
              <a:t>Weighted matrix scoring</a:t>
            </a:r>
          </a:p>
          <a:p>
            <a:pPr lvl="1" eaLnBrk="1" hangingPunct="1"/>
            <a:r>
              <a:rPr lang="en-CA" dirty="0" smtClean="0"/>
              <a:t>Ranking line</a:t>
            </a:r>
          </a:p>
          <a:p>
            <a:pPr eaLnBrk="1" hangingPunct="1"/>
            <a:r>
              <a:rPr lang="en-CA" dirty="0" smtClean="0"/>
              <a:t>Participatory activities to encourage involvement of different stakeholders</a:t>
            </a:r>
          </a:p>
        </p:txBody>
      </p:sp>
      <p:pic>
        <p:nvPicPr>
          <p:cNvPr id="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1226</TotalTime>
  <Words>1261</Words>
  <Application>Microsoft Office PowerPoint</Application>
  <PresentationFormat>On-screen Show (4:3)</PresentationFormat>
  <Paragraphs>153</Paragraphs>
  <Slides>12</Slides>
  <Notes>9</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Design</vt:lpstr>
      <vt:lpstr>PowerPoint Presentation</vt:lpstr>
      <vt:lpstr>PowerPoint Presentation</vt:lpstr>
      <vt:lpstr>HWTS Option Selection</vt:lpstr>
      <vt:lpstr>Learning Expectations</vt:lpstr>
      <vt:lpstr>HWTS Option Selection</vt:lpstr>
      <vt:lpstr>What is the Best Option?</vt:lpstr>
      <vt:lpstr>There is No Best</vt:lpstr>
      <vt:lpstr>Criteria Influencing Selection </vt:lpstr>
      <vt:lpstr>Decision Making</vt:lpstr>
      <vt:lpstr>Technology Evaluation</vt:lpstr>
      <vt:lpstr>Review</vt:lpstr>
      <vt:lpstr>Review</vt:lpstr>
    </vt:vector>
  </TitlesOfParts>
  <Company>CAWST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Household Water Treatment and Safe Storage Workshop</dc:title>
  <dc:creator>lthomas</dc:creator>
  <cp:lastModifiedBy>Rebecca Brown</cp:lastModifiedBy>
  <cp:revision>67</cp:revision>
  <dcterms:created xsi:type="dcterms:W3CDTF">2009-05-30T22:06:59Z</dcterms:created>
  <dcterms:modified xsi:type="dcterms:W3CDTF">2014-07-11T20:35:48Z</dcterms:modified>
</cp:coreProperties>
</file>