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335" r:id="rId2"/>
    <p:sldId id="334" r:id="rId3"/>
    <p:sldId id="256" r:id="rId4"/>
    <p:sldId id="257" r:id="rId5"/>
    <p:sldId id="312" r:id="rId6"/>
    <p:sldId id="313" r:id="rId7"/>
    <p:sldId id="315" r:id="rId8"/>
    <p:sldId id="316" r:id="rId9"/>
    <p:sldId id="317" r:id="rId10"/>
    <p:sldId id="318" r:id="rId11"/>
    <p:sldId id="319" r:id="rId12"/>
    <p:sldId id="320" r:id="rId13"/>
    <p:sldId id="269" r:id="rId14"/>
    <p:sldId id="270" r:id="rId15"/>
    <p:sldId id="275" r:id="rId16"/>
    <p:sldId id="325" r:id="rId17"/>
    <p:sldId id="276" r:id="rId18"/>
    <p:sldId id="277" r:id="rId19"/>
    <p:sldId id="278" r:id="rId20"/>
    <p:sldId id="287" r:id="rId21"/>
    <p:sldId id="288" r:id="rId22"/>
    <p:sldId id="321" r:id="rId23"/>
    <p:sldId id="330"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76805" autoAdjust="0"/>
  </p:normalViewPr>
  <p:slideViewPr>
    <p:cSldViewPr>
      <p:cViewPr varScale="1">
        <p:scale>
          <a:sx n="68" d="100"/>
          <a:sy n="68" d="100"/>
        </p:scale>
        <p:origin x="1901" y="67"/>
      </p:cViewPr>
      <p:guideLst>
        <p:guide orient="horz" pos="2160"/>
        <p:guide pos="2880"/>
      </p:guideLst>
    </p:cSldViewPr>
  </p:slideViewPr>
  <p:outlineViewPr>
    <p:cViewPr>
      <p:scale>
        <a:sx n="33" d="100"/>
        <a:sy n="33" d="100"/>
      </p:scale>
      <p:origin x="0" y="1871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09" charset="0"/>
                <a:ea typeface="Arial" pitchFamily="-109" charset="0"/>
                <a:cs typeface="Arial" pitchFamily="-109"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fld id="{F06806C9-E9AF-4BCB-9840-72392037BCE9}" type="datetime1">
              <a:rPr lang="en-US"/>
              <a:pPr>
                <a:defRPr/>
              </a:pPr>
              <a:t>7/29/2015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109" charset="0"/>
                <a:ea typeface="Arial" pitchFamily="-109" charset="0"/>
                <a:cs typeface="Arial" pitchFamily="-109"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EBAD9FE-E89E-4B19-91A9-9577A7424B8B}" type="slidenum">
              <a:rPr lang="en-US"/>
              <a:pPr/>
              <a:t>‹#›</a:t>
            </a:fld>
            <a:endParaRPr lang="en-US"/>
          </a:p>
        </p:txBody>
      </p:sp>
    </p:spTree>
    <p:extLst>
      <p:ext uri="{BB962C8B-B14F-4D97-AF65-F5344CB8AC3E}">
        <p14:creationId xmlns:p14="http://schemas.microsoft.com/office/powerpoint/2010/main" val="222637380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youtube.com/watch?v=DY9DNWcqxI4"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p:sp>
      <p:sp>
        <p:nvSpPr>
          <p:cNvPr id="26627"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CA" altLang="en-US" smtClean="0">
              <a:latin typeface="Times New Roman" panose="02020603050405020304" pitchFamily="18" charset="0"/>
            </a:endParaRPr>
          </a:p>
        </p:txBody>
      </p:sp>
      <p:sp>
        <p:nvSpPr>
          <p:cNvPr id="26628" name="Slide Number Placeholder 3"/>
          <p:cNvSpPr>
            <a:spLocks noGrp="1"/>
          </p:cNvSpPr>
          <p:nvPr>
            <p:ph type="sldNum" sz="quarter"/>
          </p:nvPr>
        </p:nvSpPr>
        <p:spPr>
          <a:noFill/>
        </p:spPr>
        <p:txBody>
          <a:bodyPr/>
          <a:lstStyle>
            <a:lvl1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a:fld id="{28A0F96D-EF0D-4FBB-B995-85B9987A9EA7}" type="slidenum">
              <a:rPr lang="en-US" altLang="en-US">
                <a:solidFill>
                  <a:srgbClr val="000000"/>
                </a:solidFill>
                <a:latin typeface="Times New Roman" panose="02020603050405020304" pitchFamily="18" charset="0"/>
              </a:rPr>
              <a:pPr eaLnBrk="1"/>
              <a:t>1</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453605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F118CF04-15BA-4D36-A059-3C2D73C4BBA9}" type="slidenum">
              <a:rPr/>
              <a:pPr rtl="0" eaLnBrk="1" hangingPunct="1"/>
              <a:t>11</a:t>
            </a:fld>
            <a:endParaRPr/>
          </a:p>
        </p:txBody>
      </p:sp>
      <p:sp>
        <p:nvSpPr>
          <p:cNvPr id="41987" name="Rectangle 2"/>
          <p:cNvSpPr>
            <a:spLocks noGrp="1" noRot="1" noChangeAspect="1" noChangeArrowheads="1" noTextEdit="1"/>
          </p:cNvSpPr>
          <p:nvPr>
            <p:ph type="sldImg"/>
          </p:nvPr>
        </p:nvSpPr>
        <p:spPr>
          <a:xfrm>
            <a:off x="1143000" y="685800"/>
            <a:ext cx="4573588" cy="3430588"/>
          </a:xfrm>
          <a:ln/>
        </p:spPr>
      </p:sp>
      <p:sp>
        <p:nvSpPr>
          <p:cNvPr id="41988" name="Rectangle 3"/>
          <p:cNvSpPr>
            <a:spLocks noGrp="1" noChangeArrowheads="1"/>
          </p:cNvSpPr>
          <p:nvPr>
            <p:ph type="body" idx="1"/>
          </p:nvPr>
        </p:nvSpPr>
        <p:spPr>
          <a:xfrm>
            <a:off x="685800" y="4340225"/>
            <a:ext cx="5486400" cy="4117975"/>
          </a:xfrm>
          <a:noFill/>
        </p:spPr>
        <p:txBody>
          <a:bodyPr/>
          <a:lstStyle/>
          <a:p>
            <a:pPr marL="171450" indent="-171450" rtl="0" eaLnBrk="1" hangingPunct="1">
              <a:buFont typeface="Arial" panose="020B0604020202020204" pitchFamily="34" charset="0"/>
              <a:buChar char="•"/>
            </a:pPr>
            <a:r>
              <a:rPr/>
              <a:t>Los protozoos son mayores que las bacterias o los virus.</a:t>
            </a:r>
          </a:p>
          <a:p>
            <a:pPr marL="171450" indent="-171450" rtl="0" eaLnBrk="1" hangingPunct="1">
              <a:buFont typeface="Arial" panose="020B0604020202020204" pitchFamily="34" charset="0"/>
              <a:buChar char="•"/>
            </a:pPr>
            <a:r>
              <a:rPr>
                <a:cs typeface="Times New Roman" pitchFamily="18" charset="0"/>
              </a:rPr>
              <a:t>Algunos protozoos</a:t>
            </a:r>
            <a:r>
              <a:rPr baseline="0">
                <a:cs typeface="Times New Roman" pitchFamily="18" charset="0"/>
              </a:rPr>
              <a:t> pueden</a:t>
            </a:r>
            <a:r>
              <a:rPr>
                <a:cs typeface="Times New Roman" pitchFamily="18" charset="0"/>
              </a:rPr>
              <a:t> formar quistes que les permiten estar vivos sin un huésped y sobrevivir en entornos hostiles. Los quistes protozoarios se vuelven activos una vez que las condiciones ambientales son óptimas para su desarrollo. Además, los quistes son muy resistentes a los métodos de desinfección que se usan para tratar el agua.</a:t>
            </a:r>
          </a:p>
          <a:p>
            <a:pPr marL="171450" indent="-171450" rtl="0" eaLnBrk="1" hangingPunct="1">
              <a:buFont typeface="Arial" panose="020B0604020202020204" pitchFamily="34" charset="0"/>
              <a:buChar char="•"/>
            </a:pPr>
            <a:r>
              <a:rPr>
                <a:cs typeface="Times New Roman" pitchFamily="18" charset="0"/>
              </a:rPr>
              <a:t>La mayoría de las epidemias de enfermedades relacionadas con el consumo de agua contaminada en Norte América en los últimos diez años se debe a protozoos. Esto es porque pueden sobrevivir al proceso de cloración usado en las plantas municipales de tratamiento de agua.</a:t>
            </a:r>
          </a:p>
          <a:p>
            <a:pPr marL="171450" indent="-171450" rtl="0" eaLnBrk="1" hangingPunct="1">
              <a:buFont typeface="Arial" panose="020B0604020202020204" pitchFamily="34" charset="0"/>
              <a:buChar char="•"/>
            </a:pPr>
            <a:r>
              <a:rPr>
                <a:cs typeface="Times New Roman" pitchFamily="18" charset="0"/>
              </a:rPr>
              <a:t>Tres de los protozoos más conocidos son Entamoeba histolytica, </a:t>
            </a:r>
            <a:r>
              <a:rPr baseline="0">
                <a:cs typeface="Times New Roman" pitchFamily="18" charset="0"/>
              </a:rPr>
              <a:t> </a:t>
            </a:r>
            <a:r>
              <a:rPr>
                <a:cs typeface="Times New Roman" pitchFamily="18" charset="0"/>
              </a:rPr>
              <a:t>Criptosporidio y Giardia.</a:t>
            </a:r>
          </a:p>
        </p:txBody>
      </p:sp>
    </p:spTree>
    <p:extLst>
      <p:ext uri="{BB962C8B-B14F-4D97-AF65-F5344CB8AC3E}">
        <p14:creationId xmlns:p14="http://schemas.microsoft.com/office/powerpoint/2010/main" val="466778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5DCA0FE6-6A61-43DC-942D-ECD2DA99BB7E}" type="slidenum">
              <a:rPr/>
              <a:pPr rtl="0" eaLnBrk="1" hangingPunct="1"/>
              <a:t>12</a:t>
            </a:fld>
            <a:endParaRPr/>
          </a:p>
        </p:txBody>
      </p:sp>
      <p:sp>
        <p:nvSpPr>
          <p:cNvPr id="43011" name="Rectangle 2"/>
          <p:cNvSpPr>
            <a:spLocks noGrp="1" noRot="1" noChangeAspect="1" noChangeArrowheads="1" noTextEdit="1"/>
          </p:cNvSpPr>
          <p:nvPr>
            <p:ph type="sldImg"/>
          </p:nvPr>
        </p:nvSpPr>
        <p:spPr>
          <a:xfrm>
            <a:off x="1143000" y="685800"/>
            <a:ext cx="4573588" cy="3430588"/>
          </a:xfrm>
          <a:ln/>
        </p:spPr>
      </p:sp>
      <p:sp>
        <p:nvSpPr>
          <p:cNvPr id="43012" name="Rectangle 3"/>
          <p:cNvSpPr>
            <a:spLocks noGrp="1" noChangeArrowheads="1"/>
          </p:cNvSpPr>
          <p:nvPr>
            <p:ph type="body" idx="1"/>
          </p:nvPr>
        </p:nvSpPr>
        <p:spPr>
          <a:xfrm>
            <a:off x="685800" y="4340225"/>
            <a:ext cx="5486400" cy="4117975"/>
          </a:xfrm>
          <a:noFill/>
        </p:spPr>
        <p:txBody>
          <a:bodyPr/>
          <a:lstStyle/>
          <a:p>
            <a:pPr marL="171450" indent="-171450" rtl="0" eaLnBrk="1" hangingPunct="1">
              <a:buFont typeface="Arial" panose="020B0604020202020204" pitchFamily="34" charset="0"/>
              <a:buChar char="•"/>
            </a:pPr>
            <a:r>
              <a:rPr sz="1000" kern="1200">
                <a:solidFill>
                  <a:schemeClr val="tx1"/>
                </a:solidFill>
                <a:effectLst/>
                <a:latin typeface="Arial" panose="020B0604020202020204" pitchFamily="34" charset="0"/>
                <a:ea typeface="+mn-ea"/>
                <a:cs typeface="Arial" panose="020B0604020202020204" pitchFamily="34" charset="0"/>
              </a:rPr>
              <a:t>Los helmintos, más conocidos como gusanos o duelas, precisan un huésped para sobrevivir y en general se transmiten a través de las heces de animales o humanos. Pasan parte de sus vidas en los huéspedes que habitan en el agua antes de trasladarse a los humanos. Muchos tipos de gusanos pueden vivir durante muchos años y debilitan a su anfitrión consumiendo su alimento. </a:t>
            </a:r>
          </a:p>
          <a:p>
            <a:pPr marL="171450" indent="-171450" eaLnBrk="1" hangingPunct="1">
              <a:buFont typeface="Arial" panose="020B0604020202020204" pitchFamily="34" charset="0"/>
              <a:buChar char="•"/>
            </a:pPr>
            <a:endParaRPr lang="en-CA"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rtl="0" eaLnBrk="1" hangingPunct="1">
              <a:buFont typeface="Arial" panose="020B0604020202020204" pitchFamily="34" charset="0"/>
              <a:buChar char="•"/>
            </a:pPr>
            <a:r>
              <a:rPr sz="1000" kern="1200">
                <a:solidFill>
                  <a:schemeClr val="tx1"/>
                </a:solidFill>
                <a:effectLst/>
                <a:latin typeface="Arial" panose="020B0604020202020204" pitchFamily="34" charset="0"/>
                <a:ea typeface="+mn-ea"/>
                <a:cs typeface="Arial" panose="020B0604020202020204" pitchFamily="34" charset="0"/>
              </a:rPr>
              <a:t>Para la mayoría de los helmintos, el agua de consumo no es una vía de transmisión importante. Los helmintos normalmente atraviesan la piel de las personas cuando se bañan o nadan en agua contaminada o están en contacto</a:t>
            </a:r>
            <a:r>
              <a:rPr sz="1000" kern="1200" baseline="0">
                <a:solidFill>
                  <a:schemeClr val="tx1"/>
                </a:solidFill>
                <a:effectLst/>
                <a:latin typeface="Arial" panose="020B0604020202020204" pitchFamily="34" charset="0"/>
                <a:ea typeface="+mn-ea"/>
                <a:cs typeface="Arial" panose="020B0604020202020204" pitchFamily="34" charset="0"/>
              </a:rPr>
              <a:t> con suelo contaminado</a:t>
            </a:r>
            <a:r>
              <a:rPr sz="1000" kern="1200">
                <a:solidFill>
                  <a:schemeClr val="tx1"/>
                </a:solidFill>
                <a:effectLst/>
                <a:latin typeface="Arial" panose="020B0604020202020204" pitchFamily="34" charset="0"/>
                <a:ea typeface="+mn-ea"/>
                <a:cs typeface="Arial" panose="020B0604020202020204" pitchFamily="34" charset="0"/>
              </a:rPr>
              <a:t> y no suelen infectar a las personas cuando beben agua. </a:t>
            </a:r>
          </a:p>
          <a:p>
            <a:pPr marL="171450" indent="-171450" eaLnBrk="1" hangingPunct="1">
              <a:buFont typeface="Arial" panose="020B0604020202020204" pitchFamily="34" charset="0"/>
              <a:buChar char="•"/>
            </a:pPr>
            <a:endParaRPr lang="en-CA"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rtl="0" eaLnBrk="1" hangingPunct="1">
              <a:buFont typeface="Arial" panose="020B0604020202020204" pitchFamily="34" charset="0"/>
              <a:buChar char="•"/>
            </a:pPr>
            <a:r>
              <a:rPr sz="1000" kern="1200">
                <a:solidFill>
                  <a:schemeClr val="tx1"/>
                </a:solidFill>
                <a:effectLst/>
                <a:latin typeface="Arial" panose="020B0604020202020204" pitchFamily="34" charset="0"/>
                <a:ea typeface="+mn-ea"/>
                <a:cs typeface="Arial" panose="020B0604020202020204" pitchFamily="34" charset="0"/>
              </a:rPr>
              <a:t>Hay dos excepciones: el gusano de guinea y la duela del hígado. Ambos necesitan huéspedes intermedios para completar sus ciclos de vida, pero se transmiten a través del agua de consumo mediante diferentes mecanismos. </a:t>
            </a:r>
          </a:p>
          <a:p>
            <a:pPr marL="171450" indent="-171450" eaLnBrk="1" hangingPunct="1">
              <a:buFont typeface="Arial" panose="020B0604020202020204" pitchFamily="34" charset="0"/>
              <a:buChar char="•"/>
            </a:pPr>
            <a:endParaRPr lang="en-CA"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rtl="0" eaLnBrk="1" hangingPunct="1">
              <a:buFont typeface="Arial" panose="020B0604020202020204" pitchFamily="34" charset="0"/>
              <a:buChar char="•"/>
            </a:pPr>
            <a:r>
              <a:rPr sz="1000" kern="1200">
                <a:solidFill>
                  <a:schemeClr val="tx1"/>
                </a:solidFill>
                <a:effectLst/>
                <a:latin typeface="Arial" panose="020B0604020202020204" pitchFamily="34" charset="0"/>
                <a:ea typeface="+mn-ea"/>
                <a:cs typeface="Arial" panose="020B0604020202020204" pitchFamily="34" charset="0"/>
              </a:rPr>
              <a:t>Otros helmintos se pueden transmitir por contacto con el agua (por ej. el esquistosomiasis, también llamado bilharzia) o con el suelo (por ej. ascariasis, anquilostoma)</a:t>
            </a:r>
          </a:p>
        </p:txBody>
      </p:sp>
    </p:spTree>
    <p:extLst>
      <p:ext uri="{BB962C8B-B14F-4D97-AF65-F5344CB8AC3E}">
        <p14:creationId xmlns:p14="http://schemas.microsoft.com/office/powerpoint/2010/main" val="696206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ea typeface="ＭＳ Ｐゴシック" panose="020B0600070205080204" pitchFamily="34" charset="-128"/>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AB1F0E9A-1C72-4012-B80A-75AD5C3372E4}" type="slidenum">
              <a:rPr/>
              <a:pPr rtl="0" eaLnBrk="1" hangingPunct="1"/>
              <a:t>13</a:t>
            </a:fld>
            <a:endParaRPr/>
          </a:p>
        </p:txBody>
      </p:sp>
    </p:spTree>
    <p:extLst>
      <p:ext uri="{BB962C8B-B14F-4D97-AF65-F5344CB8AC3E}">
        <p14:creationId xmlns:p14="http://schemas.microsoft.com/office/powerpoint/2010/main" val="4058447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ea typeface="ＭＳ Ｐゴシック" panose="020B0600070205080204" pitchFamily="34" charset="-128"/>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AEA4A3F4-F947-47A5-9027-DBAB5CE71B55}" type="slidenum">
              <a:rPr/>
              <a:pPr rtl="0" eaLnBrk="1" hangingPunct="1"/>
              <a:t>14</a:t>
            </a:fld>
            <a:endParaRPr/>
          </a:p>
        </p:txBody>
      </p:sp>
    </p:spTree>
    <p:extLst>
      <p:ext uri="{BB962C8B-B14F-4D97-AF65-F5344CB8AC3E}">
        <p14:creationId xmlns:p14="http://schemas.microsoft.com/office/powerpoint/2010/main" val="3349017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smtClean="0">
              <a:ea typeface="ＭＳ Ｐゴシック" panose="020B0600070205080204" pitchFamily="34" charset="-128"/>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77FF8DA6-1820-4C93-B018-1BA4EC011989}" type="slidenum">
              <a:rPr/>
              <a:pPr rtl="0" eaLnBrk="1" hangingPunct="1"/>
              <a:t>15</a:t>
            </a:fld>
            <a:endParaRPr/>
          </a:p>
        </p:txBody>
      </p:sp>
    </p:spTree>
    <p:extLst>
      <p:ext uri="{BB962C8B-B14F-4D97-AF65-F5344CB8AC3E}">
        <p14:creationId xmlns:p14="http://schemas.microsoft.com/office/powerpoint/2010/main" val="3553765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a:ea typeface="ＭＳ Ｐゴシック" panose="020B0600070205080204" pitchFamily="34" charset="-128"/>
              </a:rPr>
              <a:t>Explique</a:t>
            </a:r>
            <a:r>
              <a:rPr baseline="0">
                <a:ea typeface="ＭＳ Ｐゴシック" panose="020B0600070205080204" pitchFamily="34" charset="-128"/>
              </a:rPr>
              <a:t> que hay varias enfermedades relacionadas con el saneamiento. Solo algunos de ellos representan diferentes rutas de transmisión por saneamiento que se discutirán en las diapositivas a continuación.</a:t>
            </a:r>
            <a:r>
              <a:rPr>
                <a:ea typeface="ＭＳ Ｐゴシック" panose="020B0600070205080204" pitchFamily="34" charset="-128"/>
              </a:rPr>
              <a:t> </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77FF8DA6-1820-4C93-B018-1BA4EC011989}" type="slidenum">
              <a:rPr/>
              <a:pPr rtl="0" eaLnBrk="1" hangingPunct="1"/>
              <a:t>16</a:t>
            </a:fld>
            <a:endParaRPr/>
          </a:p>
        </p:txBody>
      </p:sp>
    </p:spTree>
    <p:extLst>
      <p:ext uri="{BB962C8B-B14F-4D97-AF65-F5344CB8AC3E}">
        <p14:creationId xmlns:p14="http://schemas.microsoft.com/office/powerpoint/2010/main" val="2210641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smtClean="0">
              <a:ea typeface="ＭＳ Ｐゴシック" panose="020B0600070205080204" pitchFamily="34" charset="-128"/>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9C43C9A3-503E-4332-BACC-0B0BAD23BE5C}" type="slidenum">
              <a:rPr/>
              <a:pPr rtl="0" eaLnBrk="1" hangingPunct="1"/>
              <a:t>17</a:t>
            </a:fld>
            <a:endParaRPr/>
          </a:p>
        </p:txBody>
      </p:sp>
    </p:spTree>
    <p:extLst>
      <p:ext uri="{BB962C8B-B14F-4D97-AF65-F5344CB8AC3E}">
        <p14:creationId xmlns:p14="http://schemas.microsoft.com/office/powerpoint/2010/main" val="2821311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marL="0" indent="0" rtl="0" eaLnBrk="1" hangingPunct="1">
              <a:lnSpc>
                <a:spcPct val="80000"/>
              </a:lnSpc>
              <a:buFont typeface="Arial" panose="020B0604020202020204" pitchFamily="34" charset="0"/>
              <a:buNone/>
            </a:pPr>
            <a:r>
              <a:rPr sz="1100" b="0">
                <a:ea typeface="ＭＳ Ｐゴシック" panose="020B0600070205080204" pitchFamily="34" charset="-128"/>
              </a:rPr>
              <a:t>Alcance del problema:</a:t>
            </a:r>
          </a:p>
          <a:p>
            <a:pPr marL="171450" indent="-171450" rtl="0" eaLnBrk="1" hangingPunct="1">
              <a:lnSpc>
                <a:spcPct val="80000"/>
              </a:lnSpc>
              <a:buFont typeface="Arial" panose="020B0604020202020204" pitchFamily="34" charset="0"/>
              <a:buChar char="•"/>
            </a:pPr>
            <a:r>
              <a:rPr sz="1100" b="0">
                <a:ea typeface="ＭＳ Ｐゴシック" panose="020B0600070205080204" pitchFamily="34" charset="-128"/>
              </a:rPr>
              <a:t>El cólera es prevalente en países que no tienen acceso a agua potable segura y saneamiento. </a:t>
            </a:r>
          </a:p>
          <a:p>
            <a:pPr marL="171450" indent="-171450" rtl="0" eaLnBrk="1" hangingPunct="1">
              <a:lnSpc>
                <a:spcPct val="80000"/>
              </a:lnSpc>
              <a:buFont typeface="Arial" panose="020B0604020202020204" pitchFamily="34" charset="0"/>
              <a:buChar char="•"/>
            </a:pPr>
            <a:r>
              <a:rPr sz="1100" b="0">
                <a:ea typeface="ＭＳ Ｐゴシック" panose="020B0600070205080204" pitchFamily="34" charset="-128"/>
              </a:rPr>
              <a:t>En el mundo, la incidencia del cólera ha incrementado a un ritmo constante desde 2005 y ha afectado a varios continentes, incluidos África subsahariana, Asia y más frecuentemente el Caribe (Haití y República Dominicana). El cólera continúa siendo un problema de salud pública grave en los países en desarrollo que no tienen acceso a recursos de agua y saneamiento adecuados (OMS, 2013). </a:t>
            </a:r>
          </a:p>
          <a:p>
            <a:pPr marL="171450" indent="-171450" rtl="0" eaLnBrk="1" hangingPunct="1">
              <a:lnSpc>
                <a:spcPct val="80000"/>
              </a:lnSpc>
              <a:buFont typeface="Arial" panose="020B0604020202020204" pitchFamily="34" charset="0"/>
              <a:buChar char="•"/>
            </a:pPr>
            <a:r>
              <a:rPr sz="1100" b="0">
                <a:ea typeface="ＭＳ Ｐゴシック" panose="020B0600070205080204" pitchFamily="34" charset="-128"/>
              </a:rPr>
              <a:t>Se informaron a la OMS entre 178.000 y 589.000 casos de cólera por año en el período 2007-2011 (OMS, 2012a). Sin embargo, se sabe que la cantidad real de casos de cólera es mucho más alta. Esas cifras están seriamente subestimadas, pues muchos países no informan la cantidad de casos de cólera o informan cifras inferiores. Los casos de cólera informados oficialmente no tienen en cuenta los alrededor de 500.000 a 700.000 casos que se consideran diarrea líquida grave en lugar de cólera. Esos casos tienen lugar en zonas amplias de Asia Central y del sudeste de Asia y en algunos países africanos, lo cual lleva a una gran subestimación del peso mundial que tiene esta enfermedad (OMS, 2013). </a:t>
            </a:r>
          </a:p>
          <a:p>
            <a:pPr marL="171450" indent="-171450" eaLnBrk="1" hangingPunct="1">
              <a:lnSpc>
                <a:spcPct val="80000"/>
              </a:lnSpc>
              <a:buFont typeface="Arial" panose="020B0604020202020204" pitchFamily="34" charset="0"/>
              <a:buChar char="•"/>
            </a:pPr>
            <a:endParaRPr lang="en-CA" sz="1100" b="0" dirty="0" smtClean="0">
              <a:ea typeface="ＭＳ Ｐゴシック" panose="020B0600070205080204" pitchFamily="34" charset="-128"/>
            </a:endParaRPr>
          </a:p>
          <a:p>
            <a:pPr marL="171450" indent="-171450" eaLnBrk="1" hangingPunct="1">
              <a:lnSpc>
                <a:spcPct val="80000"/>
              </a:lnSpc>
              <a:buFont typeface="Arial" panose="020B0604020202020204" pitchFamily="34" charset="0"/>
              <a:buChar char="•"/>
            </a:pPr>
            <a:endParaRPr lang="en-CA" sz="1100" b="0" dirty="0" smtClean="0">
              <a:ea typeface="ＭＳ Ｐゴシック" panose="020B0600070205080204" pitchFamily="34" charset="-128"/>
            </a:endParaRPr>
          </a:p>
          <a:p>
            <a:pPr marL="171450" indent="-171450" eaLnBrk="1" hangingPunct="1">
              <a:lnSpc>
                <a:spcPct val="80000"/>
              </a:lnSpc>
              <a:buFont typeface="Arial" panose="020B0604020202020204" pitchFamily="34" charset="0"/>
              <a:buChar char="•"/>
            </a:pPr>
            <a:endParaRPr lang="en-US" sz="1100" b="0" dirty="0" smtClean="0">
              <a:ea typeface="ＭＳ Ｐゴシック" panose="020B0600070205080204" pitchFamily="34" charset="-128"/>
            </a:endParaRPr>
          </a:p>
          <a:p>
            <a:pPr marL="171450" indent="-171450" eaLnBrk="1" hangingPunct="1">
              <a:lnSpc>
                <a:spcPct val="80000"/>
              </a:lnSpc>
              <a:buFont typeface="Arial" panose="020B0604020202020204" pitchFamily="34" charset="0"/>
              <a:buChar char="•"/>
            </a:pPr>
            <a:endParaRPr lang="en-US" sz="1100" b="0" dirty="0" smtClean="0">
              <a:ea typeface="ＭＳ Ｐゴシック" panose="020B0600070205080204" pitchFamily="34" charset="-128"/>
            </a:endParaRPr>
          </a:p>
          <a:p>
            <a:pPr eaLnBrk="1" hangingPunct="1">
              <a:lnSpc>
                <a:spcPct val="80000"/>
              </a:lnSpc>
            </a:pPr>
            <a:endParaRPr lang="en-US" sz="1100" b="0" dirty="0" smtClean="0">
              <a:ea typeface="ＭＳ Ｐゴシック" panose="020B0600070205080204" pitchFamily="34" charset="-128"/>
            </a:endParaRPr>
          </a:p>
          <a:p>
            <a:pPr rtl="0" eaLnBrk="1" hangingPunct="1">
              <a:lnSpc>
                <a:spcPct val="80000"/>
              </a:lnSpc>
            </a:pPr>
            <a:r>
              <a:rPr sz="1100" b="0">
                <a:ea typeface="ＭＳ Ｐゴシック" panose="020B0600070205080204" pitchFamily="34" charset="-128"/>
              </a:rPr>
              <a:t>Síntomas:</a:t>
            </a:r>
          </a:p>
          <a:p>
            <a:pPr marL="171450" indent="-171450" rtl="0" eaLnBrk="1" hangingPunct="1">
              <a:lnSpc>
                <a:spcPct val="80000"/>
              </a:lnSpc>
              <a:buFont typeface="Arial" panose="020B0604020202020204" pitchFamily="34" charset="0"/>
              <a:buChar char="•"/>
            </a:pPr>
            <a:r>
              <a:rPr sz="1100" b="0">
                <a:ea typeface="ＭＳ Ｐゴシック" panose="020B0600070205080204" pitchFamily="34" charset="-128"/>
              </a:rPr>
              <a:t>El cólera es una infección aguda del intestino, que empieza de repente con diarrea acuosa no dolorosa, nauseas y vómitos. La mayoría de la gente infectada sufre diarrea suave o una infección sin síntomas.</a:t>
            </a:r>
          </a:p>
          <a:p>
            <a:pPr marL="171450" indent="-171450" rtl="0" eaLnBrk="1" hangingPunct="1">
              <a:lnSpc>
                <a:spcPct val="80000"/>
              </a:lnSpc>
              <a:buFont typeface="Arial" panose="020B0604020202020204" pitchFamily="34" charset="0"/>
              <a:buChar char="•"/>
            </a:pPr>
            <a:r>
              <a:rPr sz="1100" b="0">
                <a:ea typeface="ＭＳ Ｐゴシック" panose="020B0600070205080204" pitchFamily="34" charset="-128"/>
              </a:rPr>
              <a:t>Las personas malnutridas experimentan síntomas más severos. </a:t>
            </a:r>
          </a:p>
          <a:p>
            <a:pPr marL="171450" indent="-171450" rtl="0" eaLnBrk="1" hangingPunct="1">
              <a:lnSpc>
                <a:spcPct val="80000"/>
              </a:lnSpc>
              <a:buFont typeface="Arial" panose="020B0604020202020204" pitchFamily="34" charset="0"/>
              <a:buChar char="•"/>
            </a:pPr>
            <a:r>
              <a:rPr sz="1100" b="0">
                <a:ea typeface="ＭＳ Ｐゴシック" panose="020B0600070205080204" pitchFamily="34" charset="-128"/>
              </a:rPr>
              <a:t>Los casos severos de cólera se presentan con abundante diarrea y vómitos. </a:t>
            </a:r>
          </a:p>
          <a:p>
            <a:pPr marL="171450" indent="-171450" rtl="0" eaLnBrk="1" hangingPunct="1">
              <a:lnSpc>
                <a:spcPct val="80000"/>
              </a:lnSpc>
              <a:buFont typeface="Arial" panose="020B0604020202020204" pitchFamily="34" charset="0"/>
              <a:buChar char="•"/>
            </a:pPr>
            <a:r>
              <a:rPr sz="1100" b="0">
                <a:ea typeface="ＭＳ Ｐゴシック" panose="020B0600070205080204" pitchFamily="34" charset="-128"/>
              </a:rPr>
              <a:t>El cólera severo sin tratar conduce a una rápida deshidratación y a la muerte. </a:t>
            </a:r>
          </a:p>
          <a:p>
            <a:pPr marL="171450" indent="-171450" rtl="0" eaLnBrk="1" hangingPunct="1">
              <a:lnSpc>
                <a:spcPct val="80000"/>
              </a:lnSpc>
              <a:buFont typeface="Arial" panose="020B0604020202020204" pitchFamily="34" charset="0"/>
              <a:buChar char="•"/>
            </a:pPr>
            <a:r>
              <a:rPr sz="1100" b="0">
                <a:ea typeface="ＭＳ Ｐゴシック" panose="020B0600070205080204" pitchFamily="34" charset="-128"/>
              </a:rPr>
              <a:t>Si no se trata, el 50 % de la gente con cólera severo morirá, pero un tratamiento adecuado y rápido reduce esto hasta un 1 % de los casos.</a:t>
            </a:r>
          </a:p>
          <a:p>
            <a:pPr eaLnBrk="1" hangingPunct="1">
              <a:lnSpc>
                <a:spcPct val="80000"/>
              </a:lnSpc>
            </a:pPr>
            <a:endParaRPr lang="en-US" sz="1100" b="0" dirty="0" smtClean="0">
              <a:ea typeface="ＭＳ Ｐゴシック" panose="020B0600070205080204" pitchFamily="34" charset="-128"/>
            </a:endParaRPr>
          </a:p>
          <a:p>
            <a:pPr rtl="0" eaLnBrk="1" hangingPunct="1">
              <a:lnSpc>
                <a:spcPct val="80000"/>
              </a:lnSpc>
            </a:pPr>
            <a:r>
              <a:rPr sz="1100" b="0">
                <a:ea typeface="ＭＳ Ｐゴシック" panose="020B0600070205080204" pitchFamily="34" charset="-128"/>
              </a:rPr>
              <a:t>Causa:</a:t>
            </a:r>
          </a:p>
          <a:p>
            <a:pPr marL="171450" indent="-171450" rtl="0" eaLnBrk="1" hangingPunct="1">
              <a:lnSpc>
                <a:spcPct val="80000"/>
              </a:lnSpc>
              <a:buFont typeface="Arial" panose="020B0604020202020204" pitchFamily="34" charset="0"/>
              <a:buChar char="•"/>
            </a:pPr>
            <a:r>
              <a:rPr sz="1100" b="0">
                <a:ea typeface="ＭＳ Ｐゴシック" panose="020B0600070205080204" pitchFamily="34" charset="-128"/>
              </a:rPr>
              <a:t>El cólera es causado por la bacteria Vibrio cholerae. </a:t>
            </a:r>
          </a:p>
          <a:p>
            <a:pPr eaLnBrk="1" hangingPunct="1">
              <a:lnSpc>
                <a:spcPct val="80000"/>
              </a:lnSpc>
            </a:pPr>
            <a:endParaRPr lang="en-US" sz="1100" b="0" dirty="0" smtClean="0">
              <a:ea typeface="ＭＳ Ｐゴシック" panose="020B0600070205080204" pitchFamily="34" charset="-128"/>
            </a:endParaRP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D9A86594-1311-4E3E-B770-071BA44AA165}" type="slidenum">
              <a:rPr/>
              <a:pPr rtl="0" eaLnBrk="1" hangingPunct="1"/>
              <a:t>18</a:t>
            </a:fld>
            <a:endParaRPr/>
          </a:p>
        </p:txBody>
      </p:sp>
    </p:spTree>
    <p:extLst>
      <p:ext uri="{BB962C8B-B14F-4D97-AF65-F5344CB8AC3E}">
        <p14:creationId xmlns:p14="http://schemas.microsoft.com/office/powerpoint/2010/main" val="714981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rtl="0" eaLnBrk="1" hangingPunct="1"/>
            <a:r>
              <a:rPr>
                <a:ea typeface="ＭＳ Ｐゴシック" panose="020B0600070205080204" pitchFamily="34" charset="-128"/>
              </a:rPr>
              <a:t>Transmisión:</a:t>
            </a:r>
          </a:p>
          <a:p>
            <a:pPr marL="171450" indent="-171450" rtl="0" eaLnBrk="1" hangingPunct="1">
              <a:buFont typeface="Arial" panose="020B0604020202020204" pitchFamily="34" charset="0"/>
              <a:buChar char="•"/>
            </a:pPr>
            <a:r>
              <a:rPr>
                <a:ea typeface="ＭＳ Ｐゴシック" panose="020B0600070205080204" pitchFamily="34" charset="-128"/>
              </a:rPr>
              <a:t>La gente se infecta después de comer comida o beber agua que ha estado contaminada por heces o personas infectadas. </a:t>
            </a:r>
          </a:p>
          <a:p>
            <a:pPr marL="171450" indent="-171450" rtl="0" eaLnBrk="1" hangingPunct="1">
              <a:buFont typeface="Arial" panose="020B0604020202020204" pitchFamily="34" charset="0"/>
              <a:buChar char="•"/>
            </a:pPr>
            <a:r>
              <a:rPr>
                <a:ea typeface="ＭＳ Ｐゴシック" panose="020B0600070205080204" pitchFamily="34" charset="-128"/>
              </a:rPr>
              <a:t>El pescado crudo o sin cocinar lo suficiente puede ser una fuente de infección en áreas donde el cólera prevalece y el saneamiento es inadecuado. </a:t>
            </a:r>
          </a:p>
          <a:p>
            <a:pPr marL="171450" indent="-171450" rtl="0" eaLnBrk="1" hangingPunct="1">
              <a:buFont typeface="Arial" panose="020B0604020202020204" pitchFamily="34" charset="0"/>
              <a:buChar char="•"/>
            </a:pPr>
            <a:r>
              <a:rPr>
                <a:ea typeface="ＭＳ Ｐゴシック" panose="020B0600070205080204" pitchFamily="34" charset="-128"/>
              </a:rPr>
              <a:t>Las verduras y frutas que han sido lavadas con agua contaminada por heces pueden transmitir también la infección si el </a:t>
            </a:r>
            <a:r>
              <a:rPr i="1">
                <a:ea typeface="ＭＳ Ｐゴシック" panose="020B0600070205080204" pitchFamily="34" charset="-128"/>
              </a:rPr>
              <a:t>V. cholerae</a:t>
            </a:r>
            <a:r>
              <a:rPr>
                <a:ea typeface="ＭＳ Ｐゴシック" panose="020B0600070205080204" pitchFamily="34" charset="-128"/>
              </a:rPr>
              <a:t> está presente.</a:t>
            </a:r>
          </a:p>
          <a:p>
            <a:pPr eaLnBrk="1" hangingPunct="1"/>
            <a:endParaRPr lang="en-US" dirty="0" smtClean="0">
              <a:ea typeface="ＭＳ Ｐゴシック" panose="020B0600070205080204" pitchFamily="34" charset="-128"/>
            </a:endParaRPr>
          </a:p>
          <a:p>
            <a:pPr rtl="0" eaLnBrk="1" hangingPunct="1"/>
            <a:r>
              <a:rPr>
                <a:ea typeface="ＭＳ Ｐゴシック" panose="020B0600070205080204" pitchFamily="34" charset="-128"/>
              </a:rPr>
              <a:t>Prevención:</a:t>
            </a:r>
          </a:p>
          <a:p>
            <a:pPr marL="171450" indent="-171450" rtl="0" eaLnBrk="1" hangingPunct="1">
              <a:buFont typeface="Arial" panose="020B0604020202020204" pitchFamily="34" charset="0"/>
              <a:buChar char="•"/>
            </a:pPr>
            <a:r>
              <a:rPr>
                <a:ea typeface="ＭＳ Ｐゴシック" panose="020B0600070205080204" pitchFamily="34" charset="-128"/>
              </a:rPr>
              <a:t>Agua segura para beber</a:t>
            </a:r>
          </a:p>
          <a:p>
            <a:pPr marL="171450" indent="-171450" rtl="0" eaLnBrk="1" hangingPunct="1">
              <a:buFont typeface="Arial" panose="020B0604020202020204" pitchFamily="34" charset="0"/>
              <a:buChar char="•"/>
            </a:pPr>
            <a:r>
              <a:rPr>
                <a:ea typeface="ＭＳ Ｐゴシック" panose="020B0600070205080204" pitchFamily="34" charset="-128"/>
              </a:rPr>
              <a:t>Higiene personal adecuada</a:t>
            </a:r>
          </a:p>
          <a:p>
            <a:pPr marL="171450" indent="-171450" rtl="0" eaLnBrk="1" hangingPunct="1">
              <a:buFont typeface="Arial" panose="020B0604020202020204" pitchFamily="34" charset="0"/>
              <a:buChar char="•"/>
            </a:pPr>
            <a:r>
              <a:rPr>
                <a:ea typeface="ＭＳ Ｐゴシック" panose="020B0600070205080204" pitchFamily="34" charset="-128"/>
              </a:rPr>
              <a:t>Higiene adecuada de los alimentos</a:t>
            </a:r>
          </a:p>
          <a:p>
            <a:pPr marL="171450" indent="-171450" rtl="0" eaLnBrk="1" hangingPunct="1">
              <a:buFont typeface="Arial" panose="020B0604020202020204" pitchFamily="34" charset="0"/>
              <a:buChar char="•"/>
            </a:pPr>
            <a:r>
              <a:rPr>
                <a:ea typeface="ＭＳ Ｐゴシック" panose="020B0600070205080204" pitchFamily="34" charset="-128"/>
              </a:rPr>
              <a:t>Eliminación higiénica de excrementos humanos</a:t>
            </a:r>
          </a:p>
          <a:p>
            <a:pPr marL="171450" indent="-171450" rtl="0" eaLnBrk="1" hangingPunct="1">
              <a:buFont typeface="Arial" panose="020B0604020202020204" pitchFamily="34" charset="0"/>
              <a:buChar char="•"/>
            </a:pPr>
            <a:r>
              <a:rPr>
                <a:ea typeface="ＭＳ Ｐゴシック" panose="020B0600070205080204" pitchFamily="34" charset="-128"/>
              </a:rPr>
              <a:t>El tratamiento del cólera consiste principalmente en la reposición de los líquidos y sales perdidos. El uso de sales de rehidratación orales (ORS, por su sigla en inglés) es la forma más rápida y efectiva de hacerlo. La mayoría de las personas se recupera en 3-6 días. Si la persona infectada se deshidrata de manera severa, se pueden suministrar líquidos por vía intravenosa. </a:t>
            </a:r>
          </a:p>
          <a:p>
            <a:pPr marL="171450" indent="-171450" eaLnBrk="1" hangingPunct="1">
              <a:buFont typeface="Arial" panose="020B0604020202020204" pitchFamily="34" charset="0"/>
              <a:buChar char="•"/>
            </a:pPr>
            <a:endParaRPr lang="en-US" dirty="0" smtClean="0">
              <a:ea typeface="ＭＳ Ｐゴシック" panose="020B0600070205080204" pitchFamily="34" charset="-128"/>
            </a:endParaRP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7487BB7B-D2DD-4969-BD53-E56CD97D1371}" type="slidenum">
              <a:rPr/>
              <a:pPr rtl="0" eaLnBrk="1" hangingPunct="1"/>
              <a:t>19</a:t>
            </a:fld>
            <a:endParaRPr/>
          </a:p>
        </p:txBody>
      </p:sp>
    </p:spTree>
    <p:extLst>
      <p:ext uri="{BB962C8B-B14F-4D97-AF65-F5344CB8AC3E}">
        <p14:creationId xmlns:p14="http://schemas.microsoft.com/office/powerpoint/2010/main" val="3799401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marL="0" indent="0" rtl="0" eaLnBrk="1" hangingPunct="1">
              <a:lnSpc>
                <a:spcPct val="80000"/>
              </a:lnSpc>
              <a:buFont typeface="Arial" panose="020B0604020202020204" pitchFamily="34" charset="0"/>
              <a:buNone/>
            </a:pPr>
            <a:r>
              <a:rPr sz="1000" b="0">
                <a:ea typeface="ＭＳ Ｐゴシック" panose="020B0600070205080204" pitchFamily="34" charset="-128"/>
              </a:rPr>
              <a:t>Alcance del problema:</a:t>
            </a:r>
          </a:p>
          <a:p>
            <a:pPr marL="171450" indent="-171450" rtl="0" eaLnBrk="1" hangingPunct="1">
              <a:lnSpc>
                <a:spcPct val="80000"/>
              </a:lnSpc>
              <a:buFont typeface="Arial" panose="020B0604020202020204" pitchFamily="34" charset="0"/>
              <a:buChar char="•"/>
            </a:pPr>
            <a:r>
              <a:rPr sz="1000" b="0">
                <a:ea typeface="ＭＳ Ｐゴシック" panose="020B0600070205080204" pitchFamily="34" charset="-128"/>
              </a:rPr>
              <a:t>También comúnmente conocido como Bilharzia.</a:t>
            </a:r>
          </a:p>
          <a:p>
            <a:pPr marL="171450" indent="-171450" rtl="0" eaLnBrk="1" hangingPunct="1">
              <a:lnSpc>
                <a:spcPct val="80000"/>
              </a:lnSpc>
              <a:buFont typeface="Arial" panose="020B0604020202020204" pitchFamily="34" charset="0"/>
              <a:buChar char="•"/>
            </a:pPr>
            <a:r>
              <a:rPr sz="1000" b="0">
                <a:ea typeface="ＭＳ Ｐゴシック" panose="020B0600070205080204" pitchFamily="34" charset="-128"/>
              </a:rPr>
              <a:t>La esquistosomiasis se considera la segunda infección parasitaria más importante después de la malaria en términos de salud pública e impacto económico. </a:t>
            </a:r>
          </a:p>
          <a:p>
            <a:pPr marL="171450" indent="-171450" rtl="0" eaLnBrk="1" hangingPunct="1">
              <a:lnSpc>
                <a:spcPct val="80000"/>
              </a:lnSpc>
              <a:buFont typeface="Arial" panose="020B0604020202020204" pitchFamily="34" charset="0"/>
              <a:buChar char="•"/>
            </a:pPr>
            <a:r>
              <a:rPr sz="1000" b="0">
                <a:ea typeface="ＭＳ Ｐゴシック" panose="020B0600070205080204" pitchFamily="34" charset="-128"/>
              </a:rPr>
              <a:t>Es endémica en 76 países, la mayoría de los cuales están en África. </a:t>
            </a:r>
          </a:p>
          <a:p>
            <a:pPr marL="171450" indent="-171450" rtl="0" eaLnBrk="1" hangingPunct="1">
              <a:lnSpc>
                <a:spcPct val="80000"/>
              </a:lnSpc>
              <a:buFont typeface="Arial" panose="020B0604020202020204" pitchFamily="34" charset="0"/>
              <a:buChar char="•"/>
            </a:pPr>
            <a:r>
              <a:rPr sz="1000" b="0">
                <a:ea typeface="ＭＳ Ｐゴシック" panose="020B0600070205080204" pitchFamily="34" charset="-128"/>
              </a:rPr>
              <a:t>Otras regiones afectadas son: las Américas (Brasil, Suriname y Venezuela, y varias islas caribeñas); el Mediterráneo del este (República islámica de Irán, Irak, Arabia Saudi, República Árabe de Siria y Yemen; y este asiático (Camboya, China, Indonesia, Japón, Laos y las Filipinas).</a:t>
            </a:r>
          </a:p>
          <a:p>
            <a:pPr marL="171450" indent="-171450" rtl="0" eaLnBrk="1" hangingPunct="1">
              <a:lnSpc>
                <a:spcPct val="80000"/>
              </a:lnSpc>
              <a:buFont typeface="Arial" panose="020B0604020202020204" pitchFamily="34" charset="0"/>
              <a:buChar char="•"/>
            </a:pPr>
            <a:r>
              <a:rPr sz="1000" b="0">
                <a:ea typeface="ＭＳ Ｐゴシック" panose="020B0600070205080204" pitchFamily="34" charset="-128"/>
              </a:rPr>
              <a:t>Al menos 600 millones de personas están en riesgo de infección y 200 millones están infectadas con esquistosomiasis. </a:t>
            </a:r>
          </a:p>
          <a:p>
            <a:pPr marL="171450" indent="-171450" rtl="0" eaLnBrk="1" hangingPunct="1">
              <a:lnSpc>
                <a:spcPct val="80000"/>
              </a:lnSpc>
              <a:buFont typeface="Arial" panose="020B0604020202020204" pitchFamily="34" charset="0"/>
              <a:buChar char="•"/>
            </a:pPr>
            <a:r>
              <a:rPr sz="1000" b="0">
                <a:ea typeface="ＭＳ Ｐゴシック" panose="020B0600070205080204" pitchFamily="34" charset="-128"/>
              </a:rPr>
              <a:t>De estos 20 millones tienen enfermedad severa y 120 millones tienen síntomas. </a:t>
            </a:r>
          </a:p>
          <a:p>
            <a:pPr marL="171450" indent="-171450" rtl="0" eaLnBrk="1" hangingPunct="1">
              <a:lnSpc>
                <a:spcPct val="80000"/>
              </a:lnSpc>
              <a:buFont typeface="Arial" panose="020B0604020202020204" pitchFamily="34" charset="0"/>
              <a:buChar char="•"/>
            </a:pPr>
            <a:r>
              <a:rPr sz="1000" b="0">
                <a:ea typeface="ＭＳ Ｐゴシック" panose="020B0600070205080204" pitchFamily="34" charset="-128"/>
              </a:rPr>
              <a:t>Se calcula que el 80% de las transmisiones tienen lugar en África subsahariana.</a:t>
            </a:r>
          </a:p>
          <a:p>
            <a:pPr marL="171450" indent="-171450" rtl="0" eaLnBrk="1" hangingPunct="1">
              <a:lnSpc>
                <a:spcPct val="80000"/>
              </a:lnSpc>
              <a:buFont typeface="Arial" panose="020B0604020202020204" pitchFamily="34" charset="0"/>
              <a:buChar char="•"/>
            </a:pPr>
            <a:r>
              <a:rPr sz="1000" b="0">
                <a:ea typeface="ＭＳ Ｐゴシック" panose="020B0600070205080204" pitchFamily="34" charset="-128"/>
              </a:rPr>
              <a:t>La imagen muestra un vientre hinchado debido a un agrandamiento del bazo.</a:t>
            </a:r>
          </a:p>
          <a:p>
            <a:pPr marL="171450" indent="-171450" eaLnBrk="1" hangingPunct="1">
              <a:lnSpc>
                <a:spcPct val="80000"/>
              </a:lnSpc>
              <a:buFont typeface="Arial" panose="020B0604020202020204" pitchFamily="34" charset="0"/>
              <a:buChar char="•"/>
            </a:pPr>
            <a:endParaRPr lang="en-CA" sz="1000" b="0" dirty="0" smtClean="0">
              <a:ea typeface="ＭＳ Ｐゴシック" panose="020B0600070205080204" pitchFamily="34" charset="-128"/>
            </a:endParaRPr>
          </a:p>
          <a:p>
            <a:pPr marL="0" indent="0" rtl="0" eaLnBrk="1" hangingPunct="1">
              <a:lnSpc>
                <a:spcPct val="80000"/>
              </a:lnSpc>
              <a:buFont typeface="Arial" panose="020B0604020202020204" pitchFamily="34" charset="0"/>
              <a:buNone/>
            </a:pPr>
            <a:r>
              <a:rPr sz="1000" b="0">
                <a:ea typeface="ＭＳ Ｐゴシック" panose="020B0600070205080204" pitchFamily="34" charset="-128"/>
              </a:rPr>
              <a:t>Síntomas:</a:t>
            </a:r>
          </a:p>
          <a:p>
            <a:pPr marL="171450" indent="-171450" rtl="0" eaLnBrk="1" hangingPunct="1">
              <a:lnSpc>
                <a:spcPct val="80000"/>
              </a:lnSpc>
              <a:buFont typeface="Arial" panose="020B0604020202020204" pitchFamily="34" charset="0"/>
              <a:buChar char="•"/>
            </a:pPr>
            <a:r>
              <a:rPr sz="1000" b="0">
                <a:ea typeface="ＭＳ Ｐゴシック" panose="020B0600070205080204" pitchFamily="34" charset="-128"/>
              </a:rPr>
              <a:t>La infección de larga duración con gusanos planos vive en las venas del hospedador. </a:t>
            </a:r>
          </a:p>
          <a:p>
            <a:pPr marL="171450" indent="-171450" rtl="0" eaLnBrk="1" hangingPunct="1">
              <a:lnSpc>
                <a:spcPct val="80000"/>
              </a:lnSpc>
              <a:buFont typeface="Arial" panose="020B0604020202020204" pitchFamily="34" charset="0"/>
              <a:buChar char="•"/>
            </a:pPr>
            <a:r>
              <a:rPr sz="1000" b="0">
                <a:ea typeface="ＭＳ Ｐゴシック" panose="020B0600070205080204" pitchFamily="34" charset="-128"/>
              </a:rPr>
              <a:t>Los gusanos depositan los huevos que causan daño en varios órganos. Diferentes cepas afectan a distintas partes del cuerpo, lo que incluye el hígado, el tracto intestinal y el tracto urinario. </a:t>
            </a:r>
          </a:p>
          <a:p>
            <a:pPr marL="171450" indent="-171450" rtl="0" eaLnBrk="1" hangingPunct="1">
              <a:lnSpc>
                <a:spcPct val="80000"/>
              </a:lnSpc>
              <a:buFont typeface="Arial" panose="020B0604020202020204" pitchFamily="34" charset="0"/>
              <a:buChar char="•"/>
            </a:pPr>
            <a:r>
              <a:rPr sz="1000" b="0">
                <a:ea typeface="ＭＳ Ｐゴシック" panose="020B0600070205080204" pitchFamily="34" charset="-128"/>
              </a:rPr>
              <a:t>Los signos tras la infección son sarpullidos o picazón en la piel. </a:t>
            </a:r>
          </a:p>
          <a:p>
            <a:pPr marL="171450" indent="-171450" rtl="0" eaLnBrk="1" hangingPunct="1">
              <a:lnSpc>
                <a:spcPct val="80000"/>
              </a:lnSpc>
              <a:buFont typeface="Arial" panose="020B0604020202020204" pitchFamily="34" charset="0"/>
              <a:buChar char="•"/>
            </a:pPr>
            <a:r>
              <a:rPr sz="1000" b="0">
                <a:ea typeface="ＭＳ Ｐゴシック" panose="020B0600070205080204" pitchFamily="34" charset="-128"/>
              </a:rPr>
              <a:t>Dos meses después de la infección puede haber fiebre, escalofríos, tos y dolor muscular mientras el parásito madura. </a:t>
            </a:r>
          </a:p>
          <a:p>
            <a:pPr marL="171450" indent="-171450" rtl="0" eaLnBrk="1" hangingPunct="1">
              <a:lnSpc>
                <a:spcPct val="80000"/>
              </a:lnSpc>
              <a:buFont typeface="Arial" panose="020B0604020202020204" pitchFamily="34" charset="0"/>
              <a:buChar char="•"/>
            </a:pPr>
            <a:r>
              <a:rPr sz="1000" b="0">
                <a:ea typeface="ＭＳ Ｐゴシック" panose="020B0600070205080204" pitchFamily="34" charset="-128"/>
              </a:rPr>
              <a:t>Las infecciones sin tratar pueden provocar sangre en la orina y las heces, y agrandamiento del hígado y el bazo. </a:t>
            </a:r>
          </a:p>
          <a:p>
            <a:pPr marL="171450" indent="-171450" rtl="0" eaLnBrk="1" hangingPunct="1">
              <a:lnSpc>
                <a:spcPct val="80000"/>
              </a:lnSpc>
              <a:buFont typeface="Arial" panose="020B0604020202020204" pitchFamily="34" charset="0"/>
              <a:buChar char="•"/>
            </a:pPr>
            <a:r>
              <a:rPr sz="1000" b="0">
                <a:ea typeface="ＭＳ Ｐゴシック" panose="020B0600070205080204" pitchFamily="34" charset="-128"/>
              </a:rPr>
              <a:t>En niños, hay un impacto negativo en términos de crecimiento, estado nutricional y desarrollo cognitivo. </a:t>
            </a:r>
          </a:p>
          <a:p>
            <a:pPr marL="171450" indent="-171450" rtl="0" eaLnBrk="1" hangingPunct="1">
              <a:lnSpc>
                <a:spcPct val="80000"/>
              </a:lnSpc>
              <a:buFont typeface="Arial" panose="020B0604020202020204" pitchFamily="34" charset="0"/>
              <a:buChar char="•"/>
            </a:pPr>
            <a:r>
              <a:rPr sz="1000" b="0">
                <a:ea typeface="ＭＳ Ｐゴシック" panose="020B0600070205080204" pitchFamily="34" charset="-128"/>
              </a:rPr>
              <a:t>La infección crónica produce enfermedades en el hígado, los riñones y la vejiga. </a:t>
            </a:r>
          </a:p>
          <a:p>
            <a:pPr marL="171450" indent="-171450" rtl="0" eaLnBrk="1" hangingPunct="1">
              <a:lnSpc>
                <a:spcPct val="80000"/>
              </a:lnSpc>
              <a:buFont typeface="Arial" panose="020B0604020202020204" pitchFamily="34" charset="0"/>
              <a:buChar char="•"/>
            </a:pPr>
            <a:r>
              <a:rPr sz="1000" b="0">
                <a:ea typeface="ＭＳ Ｐゴシック" panose="020B0600070205080204" pitchFamily="34" charset="-128"/>
              </a:rPr>
              <a:t>Ocasionalmente, afecta el sistema nervioso, lo que causa ataques, parálisis o inflamación de la médula espinal.</a:t>
            </a:r>
          </a:p>
          <a:p>
            <a:pPr marL="171450" indent="-171450" eaLnBrk="1" hangingPunct="1">
              <a:lnSpc>
                <a:spcPct val="80000"/>
              </a:lnSpc>
              <a:buFont typeface="Arial" panose="020B0604020202020204" pitchFamily="34" charset="0"/>
              <a:buChar char="•"/>
            </a:pPr>
            <a:endParaRPr lang="en-US" sz="1000" b="0" dirty="0" smtClean="0">
              <a:ea typeface="ＭＳ Ｐゴシック" panose="020B0600070205080204" pitchFamily="34" charset="-128"/>
            </a:endParaRPr>
          </a:p>
          <a:p>
            <a:pPr marL="0" indent="0" rtl="0" eaLnBrk="1" hangingPunct="1">
              <a:lnSpc>
                <a:spcPct val="80000"/>
              </a:lnSpc>
              <a:buFont typeface="Arial" panose="020B0604020202020204" pitchFamily="34" charset="0"/>
              <a:buNone/>
            </a:pPr>
            <a:r>
              <a:rPr sz="1000" b="0">
                <a:ea typeface="ＭＳ Ｐゴシック" panose="020B0600070205080204" pitchFamily="34" charset="-128"/>
              </a:rPr>
              <a:t>Patógenos:</a:t>
            </a:r>
          </a:p>
          <a:p>
            <a:pPr marL="171450" indent="-171450" rtl="0" eaLnBrk="1" hangingPunct="1">
              <a:lnSpc>
                <a:spcPct val="80000"/>
              </a:lnSpc>
              <a:buFont typeface="Arial" panose="020B0604020202020204" pitchFamily="34" charset="0"/>
              <a:buChar char="•"/>
            </a:pPr>
            <a:r>
              <a:rPr sz="1000" b="0">
                <a:ea typeface="ＭＳ Ｐゴシック" panose="020B0600070205080204" pitchFamily="34" charset="-128"/>
              </a:rPr>
              <a:t>Las infecciones de esquistosomiasis en humanos</a:t>
            </a:r>
            <a:r>
              <a:rPr sz="1000" b="0" baseline="0">
                <a:ea typeface="ＭＳ Ｐゴシック" panose="020B0600070205080204" pitchFamily="34" charset="-128"/>
              </a:rPr>
              <a:t> </a:t>
            </a:r>
            <a:r>
              <a:rPr sz="1000" b="0">
                <a:ea typeface="ＭＳ Ｐゴシック" panose="020B0600070205080204" pitchFamily="34" charset="-128"/>
              </a:rPr>
              <a:t> son causadas principalmente por tres especies de gusanos planos, llamados </a:t>
            </a:r>
            <a:r>
              <a:rPr sz="1000" b="0" i="1">
                <a:ea typeface="ＭＳ Ｐゴシック" panose="020B0600070205080204" pitchFamily="34" charset="-128"/>
              </a:rPr>
              <a:t>Schistosoma haematobium</a:t>
            </a:r>
            <a:r>
              <a:rPr sz="1000" b="0">
                <a:ea typeface="ＭＳ Ｐゴシック" panose="020B0600070205080204" pitchFamily="34" charset="-128"/>
              </a:rPr>
              <a:t>, </a:t>
            </a:r>
            <a:r>
              <a:rPr sz="1000" b="0" i="1">
                <a:ea typeface="ＭＳ Ｐゴシック" panose="020B0600070205080204" pitchFamily="34" charset="-128"/>
              </a:rPr>
              <a:t>S. japonicum</a:t>
            </a:r>
            <a:r>
              <a:rPr sz="1000" b="0">
                <a:ea typeface="ＭＳ Ｐゴシック" panose="020B0600070205080204" pitchFamily="34" charset="-128"/>
              </a:rPr>
              <a:t> y </a:t>
            </a:r>
            <a:r>
              <a:rPr sz="1000" b="0" i="1">
                <a:ea typeface="ＭＳ Ｐゴシック" panose="020B0600070205080204" pitchFamily="34" charset="-128"/>
              </a:rPr>
              <a:t>S. mansoni</a:t>
            </a:r>
            <a:r>
              <a:rPr sz="1000" b="0">
                <a:ea typeface="ＭＳ Ｐゴシック" panose="020B0600070205080204" pitchFamily="34" charset="-128"/>
              </a:rPr>
              <a:t>.</a:t>
            </a:r>
          </a:p>
          <a:p>
            <a:pPr marL="171450" indent="-171450" eaLnBrk="1" hangingPunct="1">
              <a:lnSpc>
                <a:spcPct val="80000"/>
              </a:lnSpc>
              <a:buFont typeface="Arial" panose="020B0604020202020204" pitchFamily="34" charset="0"/>
              <a:buChar char="•"/>
            </a:pPr>
            <a:endParaRPr lang="en-US" sz="1000" b="0" dirty="0" smtClean="0">
              <a:ea typeface="ＭＳ Ｐゴシック" panose="020B0600070205080204" pitchFamily="34" charset="-128"/>
            </a:endParaRPr>
          </a:p>
          <a:p>
            <a:pPr marL="0" indent="0" eaLnBrk="1" hangingPunct="1">
              <a:lnSpc>
                <a:spcPct val="80000"/>
              </a:lnSpc>
              <a:buFont typeface="Arial" panose="020B0604020202020204" pitchFamily="34" charset="0"/>
              <a:buNone/>
            </a:pPr>
            <a:endParaRPr lang="en-US" sz="1000" b="0" dirty="0" smtClean="0">
              <a:ea typeface="ＭＳ Ｐゴシック" panose="020B0600070205080204" pitchFamily="34" charset="-128"/>
            </a:endParaRP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5F17091E-8771-4FE2-ABDE-97FF40E828D4}" type="slidenum">
              <a:rPr/>
              <a:pPr rtl="0" eaLnBrk="1" hangingPunct="1"/>
              <a:t>20</a:t>
            </a:fld>
            <a:endParaRPr/>
          </a:p>
        </p:txBody>
      </p:sp>
    </p:spTree>
    <p:extLst>
      <p:ext uri="{BB962C8B-B14F-4D97-AF65-F5344CB8AC3E}">
        <p14:creationId xmlns:p14="http://schemas.microsoft.com/office/powerpoint/2010/main" val="3312281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a:ea typeface="ＭＳ Ｐゴシック" panose="020B0600070205080204" pitchFamily="34" charset="-128"/>
              </a:rPr>
              <a:t>Esta es una presentación larga en PowerPoint.</a:t>
            </a:r>
            <a:r>
              <a:rPr baseline="0">
                <a:ea typeface="ＭＳ Ｐゴシック" panose="020B0600070205080204" pitchFamily="34" charset="-128"/>
              </a:rPr>
              <a:t> Escoja las enfermedades que son más comunes en el país/región y presente solo esas diapositivas.</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93226CAF-8461-418F-9CF4-11072FB8E667}" type="slidenum">
              <a:rPr/>
              <a:pPr rtl="0" eaLnBrk="1" hangingPunct="1"/>
              <a:t>3</a:t>
            </a:fld>
            <a:endParaRPr/>
          </a:p>
        </p:txBody>
      </p:sp>
    </p:spTree>
    <p:extLst>
      <p:ext uri="{BB962C8B-B14F-4D97-AF65-F5344CB8AC3E}">
        <p14:creationId xmlns:p14="http://schemas.microsoft.com/office/powerpoint/2010/main" val="2582185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rtl="0" eaLnBrk="1" hangingPunct="1">
              <a:lnSpc>
                <a:spcPct val="80000"/>
              </a:lnSpc>
            </a:pPr>
            <a:r>
              <a:rPr sz="900" b="0">
                <a:ea typeface="ＭＳ Ｐゴシック" panose="020B0600070205080204" pitchFamily="34" charset="-128"/>
              </a:rPr>
              <a:t>Transmisión:</a:t>
            </a:r>
          </a:p>
          <a:p>
            <a:pPr marL="171450" indent="-171450" rtl="0" eaLnBrk="1" hangingPunct="1">
              <a:lnSpc>
                <a:spcPct val="80000"/>
              </a:lnSpc>
              <a:buFont typeface="Arial" panose="020B0604020202020204" pitchFamily="34" charset="0"/>
              <a:buChar char="•"/>
            </a:pPr>
            <a:r>
              <a:rPr sz="900" b="0">
                <a:ea typeface="ＭＳ Ｐゴシック" panose="020B0600070205080204" pitchFamily="34" charset="-128"/>
              </a:rPr>
              <a:t>La infección ocurre cuando larvas que nadan libres penetran en la piel humana. </a:t>
            </a:r>
          </a:p>
          <a:p>
            <a:pPr marL="171450" indent="-171450" rtl="0" eaLnBrk="1" hangingPunct="1">
              <a:lnSpc>
                <a:spcPct val="80000"/>
              </a:lnSpc>
              <a:buFont typeface="Arial" panose="020B0604020202020204" pitchFamily="34" charset="0"/>
              <a:buChar char="•"/>
            </a:pPr>
            <a:r>
              <a:rPr sz="900" b="0">
                <a:ea typeface="ＭＳ Ｐゴシック" panose="020B0600070205080204" pitchFamily="34" charset="-128"/>
              </a:rPr>
              <a:t>Las larvas se desarrollan en caracoles de agua fresca. </a:t>
            </a:r>
          </a:p>
          <a:p>
            <a:pPr marL="171450" indent="-171450" rtl="0" eaLnBrk="1" hangingPunct="1">
              <a:lnSpc>
                <a:spcPct val="80000"/>
              </a:lnSpc>
              <a:buFont typeface="Arial" panose="020B0604020202020204" pitchFamily="34" charset="0"/>
              <a:buChar char="•"/>
            </a:pPr>
            <a:r>
              <a:rPr sz="900" b="0">
                <a:ea typeface="ＭＳ Ｐゴシック" panose="020B0600070205080204" pitchFamily="34" charset="-128"/>
              </a:rPr>
              <a:t>Los humanos se infectan cuando entran en contacto con agua infectada por las larvas, ya sea por fines domésticos, ocupacionales o recreacionales. </a:t>
            </a:r>
          </a:p>
          <a:p>
            <a:pPr marL="171450" indent="-171450" rtl="0" eaLnBrk="1" hangingPunct="1">
              <a:lnSpc>
                <a:spcPct val="80000"/>
              </a:lnSpc>
              <a:buFont typeface="Arial" panose="020B0604020202020204" pitchFamily="34" charset="0"/>
              <a:buChar char="•"/>
            </a:pPr>
            <a:r>
              <a:rPr sz="900" b="0">
                <a:ea typeface="ＭＳ Ｐゴシック" panose="020B0600070205080204" pitchFamily="34" charset="-128"/>
              </a:rPr>
              <a:t>Después de penetrar la piel, las larvas se transforman y son llevadas por la sangre hasta las venas que drenan el intestino o el bazo donde maduran, se reproducen y producen huevos.</a:t>
            </a:r>
          </a:p>
          <a:p>
            <a:pPr marL="171450" indent="-171450" rtl="0" eaLnBrk="1" hangingPunct="1">
              <a:lnSpc>
                <a:spcPct val="80000"/>
              </a:lnSpc>
              <a:buFont typeface="Arial" panose="020B0604020202020204" pitchFamily="34" charset="0"/>
              <a:buChar char="•"/>
            </a:pPr>
            <a:r>
              <a:rPr sz="900" b="0">
                <a:ea typeface="ＭＳ Ｐゴシック" panose="020B0600070205080204" pitchFamily="34" charset="-128"/>
              </a:rPr>
              <a:t>Los huevos causan daño a varios tejidos, particularmente al hígado y el bazo. </a:t>
            </a:r>
          </a:p>
          <a:p>
            <a:pPr marL="171450" indent="-171450" rtl="0" eaLnBrk="1" hangingPunct="1">
              <a:lnSpc>
                <a:spcPct val="80000"/>
              </a:lnSpc>
              <a:buFont typeface="Arial" panose="020B0604020202020204" pitchFamily="34" charset="0"/>
              <a:buChar char="•"/>
            </a:pPr>
            <a:r>
              <a:rPr sz="900" b="0">
                <a:ea typeface="ＭＳ Ｐゴシック" panose="020B0600070205080204" pitchFamily="34" charset="-128"/>
              </a:rPr>
              <a:t>La reacción de los huevos en los tejidos causan inflamación y enfermedad. </a:t>
            </a:r>
          </a:p>
          <a:p>
            <a:pPr marL="171450" indent="-171450" rtl="0" eaLnBrk="1" hangingPunct="1">
              <a:lnSpc>
                <a:spcPct val="80000"/>
              </a:lnSpc>
              <a:buFont typeface="Arial" panose="020B0604020202020204" pitchFamily="34" charset="0"/>
              <a:buChar char="•"/>
            </a:pPr>
            <a:r>
              <a:rPr sz="900" b="0">
                <a:ea typeface="ＭＳ Ｐゴシック" panose="020B0600070205080204" pitchFamily="34" charset="-128"/>
              </a:rPr>
              <a:t>Cuando los humanos infectados excretan huevos parasitarios a través de las heces o la orina en el agua, los huevos se convierten en larvas que infectan a los caracoles acuáticos. </a:t>
            </a:r>
          </a:p>
          <a:p>
            <a:pPr marL="171450" indent="-171450" rtl="0" eaLnBrk="1" hangingPunct="1">
              <a:lnSpc>
                <a:spcPct val="80000"/>
              </a:lnSpc>
              <a:buFont typeface="Arial" panose="020B0604020202020204" pitchFamily="34" charset="0"/>
              <a:buChar char="•"/>
            </a:pPr>
            <a:r>
              <a:rPr sz="900" b="0">
                <a:ea typeface="ＭＳ Ｐゴシック" panose="020B0600070205080204" pitchFamily="34" charset="-128"/>
              </a:rPr>
              <a:t>En el caracol, el parásito se transforma y divide en una segunda generación de larva que es lanzada al agua fresca preparada para infectar humanos. </a:t>
            </a:r>
          </a:p>
          <a:p>
            <a:pPr marL="171450" indent="-171450" rtl="0" eaLnBrk="1" hangingPunct="1">
              <a:lnSpc>
                <a:spcPct val="80000"/>
              </a:lnSpc>
              <a:buFont typeface="Arial" panose="020B0604020202020204" pitchFamily="34" charset="0"/>
              <a:buChar char="•"/>
            </a:pPr>
            <a:r>
              <a:rPr sz="900" b="0">
                <a:ea typeface="ＭＳ Ｐゴシック" panose="020B0600070205080204" pitchFamily="34" charset="-128"/>
              </a:rPr>
              <a:t>Todos los que trabajan en regadíos o pescando tienen un riesgo más alto de sufrir esquistosomiasis. </a:t>
            </a:r>
          </a:p>
          <a:p>
            <a:pPr marL="171450" indent="-171450" rtl="0" eaLnBrk="1" hangingPunct="1">
              <a:lnSpc>
                <a:spcPct val="80000"/>
              </a:lnSpc>
              <a:buFont typeface="Arial" panose="020B0604020202020204" pitchFamily="34" charset="0"/>
              <a:buChar char="•"/>
            </a:pPr>
            <a:r>
              <a:rPr sz="900" b="0">
                <a:ea typeface="ＭＳ Ｐゴシック" panose="020B0600070205080204" pitchFamily="34" charset="-128"/>
              </a:rPr>
              <a:t>Con el aumento del turismo en zonas vírgenes, hay más turistas que se infectan.</a:t>
            </a:r>
          </a:p>
          <a:p>
            <a:pPr marL="171450" indent="-171450" rtl="0" eaLnBrk="1" hangingPunct="1">
              <a:lnSpc>
                <a:spcPct val="80000"/>
              </a:lnSpc>
              <a:buFont typeface="Arial" panose="020B0604020202020204" pitchFamily="34" charset="0"/>
              <a:buChar char="•"/>
            </a:pPr>
            <a:r>
              <a:rPr sz="900" b="0">
                <a:ea typeface="ＭＳ Ｐゴシック" panose="020B0600070205080204" pitchFamily="34" charset="-128"/>
              </a:rPr>
              <a:t>En Asia, el ganado y el búfalo de agua pueden ser importantes huéspedes reservorios. </a:t>
            </a:r>
          </a:p>
          <a:p>
            <a:pPr marL="171450" indent="-171450" rtl="0" eaLnBrk="1" hangingPunct="1">
              <a:lnSpc>
                <a:spcPct val="80000"/>
              </a:lnSpc>
              <a:buFont typeface="Arial" panose="020B0604020202020204" pitchFamily="34" charset="0"/>
              <a:buChar char="•"/>
            </a:pPr>
            <a:r>
              <a:rPr sz="900" b="0">
                <a:ea typeface="ＭＳ Ｐゴシック" panose="020B0600070205080204" pitchFamily="34" charset="-128"/>
              </a:rPr>
              <a:t>Los esquemas de fuentes de agua para generar energía y sistemas de riego han resultado en tremendos aumentos de la transmisión y brotes de esquistosomiasis en varios países africanos. </a:t>
            </a:r>
          </a:p>
          <a:p>
            <a:pPr marL="171450" indent="-171450" rtl="0" eaLnBrk="1" hangingPunct="1">
              <a:lnSpc>
                <a:spcPct val="80000"/>
              </a:lnSpc>
              <a:buFont typeface="Arial" panose="020B0604020202020204" pitchFamily="34" charset="0"/>
              <a:buChar char="•"/>
            </a:pPr>
            <a:r>
              <a:rPr sz="900" b="0">
                <a:ea typeface="ＭＳ Ｐゴシック" panose="020B0600070205080204" pitchFamily="34" charset="-128"/>
              </a:rPr>
              <a:t>En el norte de Senegal, una región sin esquistosomiasis intestinal antes de la construcción de la presa Diama en 1986, casi toda la población se infectó en 1994.</a:t>
            </a:r>
          </a:p>
          <a:p>
            <a:pPr marL="171450" indent="-171450" eaLnBrk="1" hangingPunct="1">
              <a:lnSpc>
                <a:spcPct val="80000"/>
              </a:lnSpc>
              <a:buFont typeface="Arial" panose="020B0604020202020204" pitchFamily="34" charset="0"/>
              <a:buChar char="•"/>
            </a:pPr>
            <a:endParaRPr lang="en-US" sz="900" b="0" dirty="0" smtClean="0">
              <a:ea typeface="ＭＳ Ｐゴシック" panose="020B0600070205080204" pitchFamily="34" charset="-128"/>
            </a:endParaRPr>
          </a:p>
          <a:p>
            <a:pPr marL="0" indent="0" rtl="0" eaLnBrk="1" hangingPunct="1">
              <a:lnSpc>
                <a:spcPct val="80000"/>
              </a:lnSpc>
              <a:buFont typeface="Arial" panose="020B0604020202020204" pitchFamily="34" charset="0"/>
              <a:buNone/>
            </a:pPr>
            <a:r>
              <a:rPr sz="900" b="0">
                <a:ea typeface="ＭＳ Ｐゴシック" panose="020B0600070205080204" pitchFamily="34" charset="-128"/>
              </a:rPr>
              <a:t>Prevención:</a:t>
            </a:r>
          </a:p>
          <a:p>
            <a:pPr marL="171450" indent="-171450" rtl="0" eaLnBrk="1" hangingPunct="1">
              <a:lnSpc>
                <a:spcPct val="80000"/>
              </a:lnSpc>
              <a:buFont typeface="Arial" panose="020B0604020202020204" pitchFamily="34" charset="0"/>
              <a:buChar char="•"/>
            </a:pPr>
            <a:r>
              <a:rPr sz="900" b="0">
                <a:ea typeface="ＭＳ Ｐゴシック" panose="020B0600070205080204" pitchFamily="34" charset="-128"/>
              </a:rPr>
              <a:t>El saneamiento mejorado y el agua potable minimizan la contaminación y reducen el contacto con agua fresca, lo que limita la transmisión. </a:t>
            </a:r>
          </a:p>
          <a:p>
            <a:pPr marL="171450" indent="-171450" rtl="0" eaLnBrk="1" hangingPunct="1">
              <a:lnSpc>
                <a:spcPct val="80000"/>
              </a:lnSpc>
              <a:buFont typeface="Arial" panose="020B0604020202020204" pitchFamily="34" charset="0"/>
              <a:buChar char="•"/>
            </a:pPr>
            <a:r>
              <a:rPr sz="900" b="0">
                <a:ea typeface="ＭＳ Ｐゴシック" panose="020B0600070205080204" pitchFamily="34" charset="-128"/>
              </a:rPr>
              <a:t>Las modificaciones ambientales evitan los caracoles vector y limitan el contacto humano con el agua, lo que ofrece un control a largo plazo de la esquistosomiasis. </a:t>
            </a:r>
          </a:p>
          <a:p>
            <a:pPr marL="171450" indent="-171450" rtl="0" eaLnBrk="1" hangingPunct="1">
              <a:lnSpc>
                <a:spcPct val="80000"/>
              </a:lnSpc>
              <a:buFont typeface="Arial" panose="020B0604020202020204" pitchFamily="34" charset="0"/>
              <a:buChar char="•"/>
            </a:pPr>
            <a:r>
              <a:rPr sz="900" b="0">
                <a:ea typeface="ＭＳ Ｐゴシック" panose="020B0600070205080204" pitchFamily="34" charset="-128"/>
              </a:rPr>
              <a:t>La educación sanitaria es un componente fundamental que asegura la participación de la comunidad en las intervenciones de control.</a:t>
            </a:r>
          </a:p>
          <a:p>
            <a:pPr marL="171450" indent="-171450" rtl="0" eaLnBrk="1" hangingPunct="1">
              <a:lnSpc>
                <a:spcPct val="80000"/>
              </a:lnSpc>
              <a:buFont typeface="Arial" panose="020B0604020202020204" pitchFamily="34" charset="0"/>
              <a:buChar char="•"/>
            </a:pPr>
            <a:r>
              <a:rPr sz="900" b="0">
                <a:ea typeface="ＭＳ Ｐゴシック" panose="020B0600070205080204" pitchFamily="34" charset="-128"/>
              </a:rPr>
              <a:t>En áreas de una elevada prevalencia e intensidad de infección, la quimioterapia con praziquantel, para grupos de alto riesgo y niños en edad escolar ofrece el modo más eficiente de alcanzar la estrategia recomendada para el control de la morbilidad. </a:t>
            </a:r>
          </a:p>
          <a:p>
            <a:pPr marL="171450" indent="-171450" rtl="0" eaLnBrk="1" hangingPunct="1">
              <a:lnSpc>
                <a:spcPct val="80000"/>
              </a:lnSpc>
              <a:buFont typeface="Arial" panose="020B0604020202020204" pitchFamily="34" charset="0"/>
              <a:buChar char="•"/>
            </a:pPr>
            <a:r>
              <a:rPr sz="900" b="0">
                <a:ea typeface="ＭＳ Ｐゴシック" panose="020B0600070205080204" pitchFamily="34" charset="-128"/>
              </a:rPr>
              <a:t>Una evaluación adecuada del impacto sobre la salud para nuevos esquemas de irrigación y otros proyectos de recursos hídricos proporcionará una base sólida para la incorporación de salvaguardias en materia de salud en los planes de diseño y de construcción.</a:t>
            </a: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274A4A4C-48BE-4B87-8CEB-61F07C171F7B}" type="slidenum">
              <a:rPr/>
              <a:pPr rtl="0" eaLnBrk="1" hangingPunct="1"/>
              <a:t>21</a:t>
            </a:fld>
            <a:endParaRPr/>
          </a:p>
        </p:txBody>
      </p:sp>
    </p:spTree>
    <p:extLst>
      <p:ext uri="{BB962C8B-B14F-4D97-AF65-F5344CB8AC3E}">
        <p14:creationId xmlns:p14="http://schemas.microsoft.com/office/powerpoint/2010/main" val="570030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a:t>Alcance del problema:</a:t>
            </a:r>
          </a:p>
          <a:p>
            <a:pPr marL="171450" indent="-171450" rtl="0">
              <a:buFont typeface="Arial" panose="020B0604020202020204" pitchFamily="34" charset="0"/>
              <a:buChar char="•"/>
            </a:pPr>
            <a:r>
              <a:rPr/>
              <a:t>Más de 1,5 mil millones de personas, o el 24% de la población mundial están infectadas por helmintos transmitidos por el suelo en todo el mundo. Las infecciones se encuentran ampliamente distribuidas en las zonas tropicales y subtropicales, la mayor parte se produce en África subsahariana, el continente americano, China y el Este de Asia.</a:t>
            </a:r>
          </a:p>
          <a:p>
            <a:pPr marL="171450" indent="-171450" rtl="0">
              <a:buFont typeface="Arial" panose="020B0604020202020204" pitchFamily="34" charset="0"/>
              <a:buChar char="•"/>
            </a:pPr>
            <a:r>
              <a:rPr/>
              <a:t>Más 270 millones de niños en edad preescolar y más de 600 millones en edad preescolar viven en áreas donde estos parásitos se transmiten intensamente y necesitan tratamiento e intervenciones preventivas.</a:t>
            </a:r>
          </a:p>
          <a:p>
            <a:endParaRPr lang="en-CA" dirty="0" smtClean="0"/>
          </a:p>
          <a:p>
            <a:pPr rtl="0"/>
            <a:r>
              <a:rPr/>
              <a:t>Síntomas:</a:t>
            </a:r>
          </a:p>
          <a:p>
            <a:pPr marL="171450" indent="-171450" rtl="0">
              <a:buFont typeface="Arial" panose="020B0604020202020204" pitchFamily="34" charset="0"/>
              <a:buChar char="•"/>
            </a:pPr>
            <a:r>
              <a:rPr/>
              <a:t>Los niños infectados sufren daños físicos, nutricionales y cognitivos.</a:t>
            </a:r>
          </a:p>
          <a:p>
            <a:pPr marL="171450" indent="-171450" rtl="0">
              <a:buFont typeface="Arial" panose="020B0604020202020204" pitchFamily="34" charset="0"/>
              <a:buChar char="•"/>
            </a:pPr>
            <a:r>
              <a:rPr/>
              <a:t>Los gusanos se alimentan de los tejidos del huésped, lo que incluye sangre, que conduce a una pérdida de hierro y proteínas.</a:t>
            </a:r>
          </a:p>
          <a:p>
            <a:pPr marL="171450" indent="-171450" rtl="0">
              <a:buFont typeface="Arial" panose="020B0604020202020204" pitchFamily="34" charset="0"/>
              <a:buChar char="•"/>
            </a:pPr>
            <a:r>
              <a:rPr/>
              <a:t>Los gusanos aumentan la mala absorción de los nutrientes. Además, los ascárides pueden competir por la vitamina A del intestino.</a:t>
            </a:r>
          </a:p>
          <a:p>
            <a:pPr marL="171450" indent="-171450">
              <a:buFont typeface="Arial" panose="020B0604020202020204" pitchFamily="34" charset="0"/>
              <a:buChar char="•"/>
            </a:pPr>
            <a:endParaRPr lang="en-CA" dirty="0" smtClean="0"/>
          </a:p>
          <a:p>
            <a:pPr marL="0" indent="0" rtl="0">
              <a:buFont typeface="Arial" panose="020B0604020202020204" pitchFamily="34" charset="0"/>
              <a:buNone/>
            </a:pPr>
            <a:r>
              <a:rPr/>
              <a:t>Patógenos:</a:t>
            </a:r>
          </a:p>
          <a:p>
            <a:pPr marL="171450" indent="-171450" rtl="0">
              <a:buFont typeface="Arial" panose="020B0604020202020204" pitchFamily="34" charset="0"/>
              <a:buChar char="•"/>
            </a:pPr>
            <a:r>
              <a:rPr/>
              <a:t>Helminto,</a:t>
            </a:r>
            <a:r>
              <a:rPr baseline="0"/>
              <a:t> ascárides (</a:t>
            </a:r>
            <a:r>
              <a:rPr i="1" baseline="0"/>
              <a:t>Ascaris lumbricoides</a:t>
            </a:r>
            <a:r>
              <a:rPr baseline="0"/>
              <a:t>)</a:t>
            </a:r>
          </a:p>
          <a:p>
            <a:endParaRPr lang="en-CA" dirty="0"/>
          </a:p>
        </p:txBody>
      </p:sp>
      <p:sp>
        <p:nvSpPr>
          <p:cNvPr id="4" name="Slide Number Placeholder 3"/>
          <p:cNvSpPr>
            <a:spLocks noGrp="1"/>
          </p:cNvSpPr>
          <p:nvPr>
            <p:ph type="sldNum" sz="quarter" idx="10"/>
          </p:nvPr>
        </p:nvSpPr>
        <p:spPr/>
        <p:txBody>
          <a:bodyPr/>
          <a:lstStyle/>
          <a:p>
            <a:pPr rtl="0"/>
            <a:fld id="{6EBAD9FE-E89E-4B19-91A9-9577A7424B8B}" type="slidenum">
              <a:rPr/>
              <a:pPr rtl="0"/>
              <a:t>22</a:t>
            </a:fld>
            <a:endParaRPr/>
          </a:p>
        </p:txBody>
      </p:sp>
    </p:spTree>
    <p:extLst>
      <p:ext uri="{BB962C8B-B14F-4D97-AF65-F5344CB8AC3E}">
        <p14:creationId xmlns:p14="http://schemas.microsoft.com/office/powerpoint/2010/main" val="1664651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a:t>Transmisión:</a:t>
            </a:r>
          </a:p>
          <a:p>
            <a:pPr marL="171450" indent="-171450" rtl="0">
              <a:buFont typeface="Arial" panose="020B0604020202020204" pitchFamily="34" charset="0"/>
              <a:buChar char="•"/>
            </a:pPr>
            <a:r>
              <a:rPr/>
              <a:t>Se transmite por huevos que se pasan en las heces de las personas infectadas. Los gusanos adultos viven en los intestinos donde se producen miles de huevos por día. En áreas donde hay falta de saneamiento adecuado o</a:t>
            </a:r>
            <a:r>
              <a:rPr baseline="0"/>
              <a:t> donde las heces humanas crudas se usan como fertilizante</a:t>
            </a:r>
            <a:r>
              <a:rPr/>
              <a:t>, estos huevos contaminan el suelo. </a:t>
            </a:r>
          </a:p>
          <a:p>
            <a:pPr marL="171450" indent="-171450" rtl="0">
              <a:buFont typeface="Arial" panose="020B0604020202020204" pitchFamily="34" charset="0"/>
              <a:buChar char="•"/>
            </a:pPr>
            <a:r>
              <a:rPr/>
              <a:t>Los huevos unidos a las verduras se ingieren cuando las verduras no se cocinan, lavan o pelan cuidadosamente.</a:t>
            </a:r>
          </a:p>
          <a:p>
            <a:pPr marL="171450" indent="-171450" rtl="0">
              <a:buFont typeface="Arial" panose="020B0604020202020204" pitchFamily="34" charset="0"/>
              <a:buChar char="•"/>
            </a:pPr>
            <a:r>
              <a:rPr/>
              <a:t>Los huevos se ingieren a partir de fuentes de agua contaminada</a:t>
            </a:r>
          </a:p>
          <a:p>
            <a:pPr marL="171450" indent="-171450" rtl="0">
              <a:buFont typeface="Arial" panose="020B0604020202020204" pitchFamily="34" charset="0"/>
              <a:buChar char="•"/>
            </a:pPr>
            <a:r>
              <a:rPr/>
              <a:t>Los huevos son ingeridos por niños que juegan en el suelo y luego se ponen las manos en la boca sin lavárselas.</a:t>
            </a:r>
          </a:p>
          <a:p>
            <a:pPr marL="171450" indent="-171450" rtl="0">
              <a:buFont typeface="Arial" panose="020B0604020202020204" pitchFamily="34" charset="0"/>
              <a:buChar char="•"/>
            </a:pPr>
            <a:r>
              <a:rPr/>
              <a:t>No hay infección de las heces frescas porque los huevos transmitidos a las heces necesitan alrededor de tres semanas para madurar en el suelo antes que sean infecciosos. </a:t>
            </a:r>
          </a:p>
          <a:p>
            <a:pPr marL="171450" indent="-171450">
              <a:buFont typeface="Arial" panose="020B0604020202020204" pitchFamily="34" charset="0"/>
              <a:buChar char="•"/>
            </a:pPr>
            <a:endParaRPr lang="en-CA" dirty="0" smtClean="0"/>
          </a:p>
          <a:p>
            <a:pPr rtl="0"/>
            <a:r>
              <a:rPr/>
              <a:t>Prevención:</a:t>
            </a:r>
          </a:p>
          <a:p>
            <a:pPr marL="171450" indent="-171450" rtl="0">
              <a:buFont typeface="Arial" panose="020B0604020202020204" pitchFamily="34" charset="0"/>
              <a:buChar char="•"/>
            </a:pPr>
            <a:r>
              <a:rPr/>
              <a:t>Educación para la salud para prevenir reinfección</a:t>
            </a:r>
          </a:p>
          <a:p>
            <a:pPr marL="171450" indent="-171450" rtl="0">
              <a:buFont typeface="Arial" panose="020B0604020202020204" pitchFamily="34" charset="0"/>
              <a:buChar char="•"/>
            </a:pPr>
            <a:r>
              <a:rPr/>
              <a:t>Saneamiento mejorado para reducir la contaminación del suelo con huevos infectados</a:t>
            </a:r>
          </a:p>
          <a:p>
            <a:pPr marL="171450" indent="-171450" rtl="0">
              <a:buFont typeface="Arial" panose="020B0604020202020204" pitchFamily="34" charset="0"/>
              <a:buChar char="•"/>
            </a:pPr>
            <a:r>
              <a:rPr/>
              <a:t>Tratamiento de excrementos antes de ser utilizados como fertilizante agrícola</a:t>
            </a:r>
          </a:p>
          <a:p>
            <a:pPr marL="171450" indent="-171450">
              <a:buFont typeface="Arial" panose="020B0604020202020204" pitchFamily="34" charset="0"/>
              <a:buChar char="•"/>
            </a:pPr>
            <a:endParaRPr lang="en-CA" dirty="0" smtClean="0"/>
          </a:p>
          <a:p>
            <a:endParaRPr lang="en-CA" dirty="0"/>
          </a:p>
        </p:txBody>
      </p:sp>
      <p:sp>
        <p:nvSpPr>
          <p:cNvPr id="4" name="Slide Number Placeholder 3"/>
          <p:cNvSpPr>
            <a:spLocks noGrp="1"/>
          </p:cNvSpPr>
          <p:nvPr>
            <p:ph type="sldNum" sz="quarter" idx="10"/>
          </p:nvPr>
        </p:nvSpPr>
        <p:spPr/>
        <p:txBody>
          <a:bodyPr/>
          <a:lstStyle/>
          <a:p>
            <a:pPr rtl="0"/>
            <a:fld id="{6EBAD9FE-E89E-4B19-91A9-9577A7424B8B}" type="slidenum">
              <a:rPr/>
              <a:pPr rtl="0"/>
              <a:t>23</a:t>
            </a:fld>
            <a:endParaRPr/>
          </a:p>
        </p:txBody>
      </p:sp>
    </p:spTree>
    <p:extLst>
      <p:ext uri="{BB962C8B-B14F-4D97-AF65-F5344CB8AC3E}">
        <p14:creationId xmlns:p14="http://schemas.microsoft.com/office/powerpoint/2010/main" val="1174178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515460D6-56D5-40CE-8821-10AB92705C3A}" type="slidenum">
              <a:rPr/>
              <a:pPr rtl="0" eaLnBrk="1" hangingPunct="1"/>
              <a:t>4</a:t>
            </a:fld>
            <a:endParaRPr/>
          </a:p>
        </p:txBody>
      </p:sp>
    </p:spTree>
    <p:extLst>
      <p:ext uri="{BB962C8B-B14F-4D97-AF65-F5344CB8AC3E}">
        <p14:creationId xmlns:p14="http://schemas.microsoft.com/office/powerpoint/2010/main" val="3002793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000" kern="1200">
                <a:solidFill>
                  <a:schemeClr val="tx1"/>
                </a:solidFill>
                <a:effectLst/>
                <a:latin typeface="Arial" panose="020B0604020202020204" pitchFamily="34" charset="0"/>
                <a:ea typeface="+mn-ea"/>
                <a:cs typeface="Arial" panose="020B0604020202020204" pitchFamily="34" charset="0"/>
              </a:rPr>
              <a:t>Pida a los participantes que </a:t>
            </a:r>
            <a:r>
              <a:rPr sz="1000" kern="1200" baseline="0">
                <a:solidFill>
                  <a:schemeClr val="tx1"/>
                </a:solidFill>
                <a:effectLst/>
                <a:latin typeface="Arial" panose="020B0604020202020204" pitchFamily="34" charset="0"/>
                <a:ea typeface="+mn-ea"/>
                <a:cs typeface="Arial" panose="020B0604020202020204" pitchFamily="34" charset="0"/>
              </a:rPr>
              <a:t>expliquen qué es un patógeno antes de mostrar la respuesta.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000" kern="1200">
                <a:solidFill>
                  <a:schemeClr val="tx1"/>
                </a:solidFill>
                <a:effectLst/>
                <a:latin typeface="Arial" panose="020B0604020202020204" pitchFamily="34" charset="0"/>
                <a:ea typeface="+mn-ea"/>
                <a:cs typeface="Arial" panose="020B0604020202020204" pitchFamily="34" charset="0"/>
              </a:rPr>
              <a:t>A los seres vivos que causan enfermedades se los denomina </a:t>
            </a:r>
            <a:r>
              <a:rPr sz="1000" b="1" kern="1200">
                <a:solidFill>
                  <a:schemeClr val="tx1"/>
                </a:solidFill>
                <a:effectLst/>
                <a:latin typeface="Arial" panose="020B0604020202020204" pitchFamily="34" charset="0"/>
                <a:ea typeface="+mn-ea"/>
                <a:cs typeface="Arial" panose="020B0604020202020204" pitchFamily="34" charset="0"/>
              </a:rPr>
              <a:t>agentes patógenos</a:t>
            </a:r>
            <a:r>
              <a:rPr sz="1000" kern="1200">
                <a:solidFill>
                  <a:schemeClr val="tx1"/>
                </a:solidFill>
                <a:effectLst/>
                <a:latin typeface="Arial" panose="020B0604020202020204" pitchFamily="34" charset="0"/>
                <a:ea typeface="+mn-ea"/>
                <a:cs typeface="Arial" panose="020B0604020202020204" pitchFamily="34" charset="0"/>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000" kern="1200">
                <a:solidFill>
                  <a:schemeClr val="tx1"/>
                </a:solidFill>
                <a:effectLst/>
                <a:latin typeface="Arial" panose="020B0604020202020204" pitchFamily="34" charset="0"/>
                <a:ea typeface="+mn-ea"/>
                <a:cs typeface="Arial" panose="020B0604020202020204" pitchFamily="34" charset="0"/>
              </a:rPr>
              <a:t>También tienen otros nombres como microorganismos, microbios o bichos, según la lengua local y el país. </a:t>
            </a:r>
          </a:p>
          <a:p>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rtl="0"/>
            <a:fld id="{83C8DC47-A447-435D-B31E-09F486250D12}" type="slidenum">
              <a:rPr/>
              <a:t>5</a:t>
            </a:fld>
            <a:endParaRPr/>
          </a:p>
        </p:txBody>
      </p:sp>
    </p:spTree>
    <p:extLst>
      <p:ext uri="{BB962C8B-B14F-4D97-AF65-F5344CB8AC3E}">
        <p14:creationId xmlns:p14="http://schemas.microsoft.com/office/powerpoint/2010/main" val="755962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A28629CC-9E7B-4CC4-BF5E-628D2D5CF480}" type="slidenum">
              <a:rPr/>
              <a:pPr rtl="0" eaLnBrk="1" hangingPunct="1"/>
              <a:t>6</a:t>
            </a:fld>
            <a:endParaRPr/>
          </a:p>
        </p:txBody>
      </p:sp>
      <p:sp>
        <p:nvSpPr>
          <p:cNvPr id="36867" name="Rectangle 2"/>
          <p:cNvSpPr>
            <a:spLocks noGrp="1" noRot="1" noChangeAspect="1" noChangeArrowheads="1" noTextEdit="1"/>
          </p:cNvSpPr>
          <p:nvPr>
            <p:ph type="sldImg"/>
          </p:nvPr>
        </p:nvSpPr>
        <p:spPr>
          <a:xfrm>
            <a:off x="1143000" y="685800"/>
            <a:ext cx="4573588" cy="3430588"/>
          </a:xfrm>
          <a:ln/>
        </p:spPr>
      </p:sp>
      <p:sp>
        <p:nvSpPr>
          <p:cNvPr id="36868" name="Rectangle 3"/>
          <p:cNvSpPr>
            <a:spLocks noGrp="1" noChangeArrowheads="1"/>
          </p:cNvSpPr>
          <p:nvPr>
            <p:ph type="body" idx="1"/>
          </p:nvPr>
        </p:nvSpPr>
        <p:spPr>
          <a:noFill/>
        </p:spPr>
        <p:txBody>
          <a:bodyPr/>
          <a:lstStyle/>
          <a:p>
            <a:pPr rtl="0" eaLnBrk="1" hangingPunct="1"/>
            <a:r>
              <a:rPr sz="1000" b="1">
                <a:latin typeface="Arial" panose="020B0604020202020204" pitchFamily="34" charset="0"/>
                <a:cs typeface="Arial" panose="020B0604020202020204" pitchFamily="34" charset="0"/>
              </a:rPr>
              <a:t>Ejemplos de patógenos:</a:t>
            </a:r>
          </a:p>
          <a:p>
            <a:pPr eaLnBrk="1" hangingPunct="1"/>
            <a:endParaRPr lang="en-US" altLang="en-US" sz="1000" b="1" dirty="0" smtClean="0">
              <a:latin typeface="Arial" panose="020B0604020202020204" pitchFamily="34" charset="0"/>
              <a:cs typeface="Arial" panose="020B0604020202020204" pitchFamily="34" charset="0"/>
            </a:endParaRPr>
          </a:p>
          <a:p>
            <a:pPr marL="171450" indent="-171450" rtl="0" eaLnBrk="1" hangingPunct="1">
              <a:buFont typeface="Arial" panose="020B0604020202020204" pitchFamily="34" charset="0"/>
              <a:buChar char="•"/>
            </a:pPr>
            <a:r>
              <a:rPr sz="1000" baseline="0">
                <a:latin typeface="Arial" panose="020B0604020202020204" pitchFamily="34" charset="0"/>
                <a:cs typeface="Arial" panose="020B0604020202020204" pitchFamily="34" charset="0"/>
              </a:rPr>
              <a:t>Virus, como la hepatitis A y </a:t>
            </a:r>
            <a:r>
              <a:rPr sz="1000">
                <a:latin typeface="Arial" panose="020B0604020202020204" pitchFamily="34" charset="0"/>
                <a:cs typeface="Arial" panose="020B0604020202020204" pitchFamily="34" charset="0"/>
              </a:rPr>
              <a:t>E</a:t>
            </a:r>
          </a:p>
          <a:p>
            <a:pPr marL="171450" indent="-171450" eaLnBrk="1" hangingPunct="1">
              <a:buFont typeface="Arial" panose="020B0604020202020204" pitchFamily="34" charset="0"/>
              <a:buChar char="•"/>
            </a:pPr>
            <a:endParaRPr lang="en-US" altLang="en-US" sz="1000" dirty="0" smtClean="0">
              <a:latin typeface="Arial" panose="020B0604020202020204" pitchFamily="34" charset="0"/>
              <a:cs typeface="Arial" panose="020B0604020202020204" pitchFamily="34" charset="0"/>
            </a:endParaRPr>
          </a:p>
          <a:p>
            <a:pPr marL="171450" indent="-171450" rtl="0" eaLnBrk="1" hangingPunct="1">
              <a:buFont typeface="Arial" panose="020B0604020202020204" pitchFamily="34" charset="0"/>
              <a:buChar char="•"/>
            </a:pPr>
            <a:r>
              <a:rPr sz="1000">
                <a:latin typeface="Arial" panose="020B0604020202020204" pitchFamily="34" charset="0"/>
                <a:cs typeface="Arial" panose="020B0604020202020204" pitchFamily="34" charset="0"/>
              </a:rPr>
              <a:t>Bacterias, como el cólera, la fiebre tifoidea, </a:t>
            </a:r>
            <a:r>
              <a:rPr sz="1000" baseline="0">
                <a:latin typeface="Arial" panose="020B0604020202020204" pitchFamily="34" charset="0"/>
                <a:cs typeface="Arial" panose="020B0604020202020204" pitchFamily="34" charset="0"/>
              </a:rPr>
              <a:t> </a:t>
            </a:r>
            <a:r>
              <a:rPr sz="1000">
                <a:latin typeface="Arial" panose="020B0604020202020204" pitchFamily="34" charset="0"/>
                <a:cs typeface="Arial" panose="020B0604020202020204" pitchFamily="34" charset="0"/>
              </a:rPr>
              <a:t>la shigelosis. La diarrea es el principal síntoma de la mayoría de las enfermedades relacionadas con el agua y causadas por bacterias patogénas</a:t>
            </a:r>
          </a:p>
          <a:p>
            <a:pPr marL="171450" indent="-171450" eaLnBrk="1" hangingPunct="1">
              <a:buFont typeface="Arial" panose="020B0604020202020204" pitchFamily="34" charset="0"/>
              <a:buChar char="•"/>
            </a:pPr>
            <a:endParaRPr lang="en-US" altLang="en-US" sz="1000" dirty="0" smtClean="0">
              <a:latin typeface="Arial" panose="020B0604020202020204" pitchFamily="34" charset="0"/>
              <a:cs typeface="Arial" panose="020B0604020202020204" pitchFamily="34" charset="0"/>
            </a:endParaRPr>
          </a:p>
          <a:p>
            <a:pPr marL="171450" indent="-171450" rtl="0" eaLnBrk="1" hangingPunct="1">
              <a:buFont typeface="Arial" panose="020B0604020202020204" pitchFamily="34" charset="0"/>
              <a:buChar char="•"/>
            </a:pPr>
            <a:r>
              <a:rPr sz="1000">
                <a:latin typeface="Arial" panose="020B0604020202020204" pitchFamily="34" charset="0"/>
                <a:cs typeface="Arial" panose="020B0604020202020204" pitchFamily="34" charset="0"/>
              </a:rPr>
              <a:t>Protozoos, como Entamoeba histolytica,</a:t>
            </a:r>
            <a:r>
              <a:rPr sz="1000" baseline="0">
                <a:latin typeface="Arial" panose="020B0604020202020204" pitchFamily="34" charset="0"/>
                <a:cs typeface="Arial" panose="020B0604020202020204" pitchFamily="34" charset="0"/>
              </a:rPr>
              <a:t> C</a:t>
            </a:r>
            <a:r>
              <a:rPr sz="1000">
                <a:latin typeface="Arial" panose="020B0604020202020204" pitchFamily="34" charset="0"/>
                <a:cs typeface="Arial" panose="020B0604020202020204" pitchFamily="34" charset="0"/>
              </a:rPr>
              <a:t>ryptosporidium</a:t>
            </a:r>
          </a:p>
          <a:p>
            <a:pPr marL="171450" indent="-171450" eaLnBrk="1" hangingPunct="1">
              <a:buFont typeface="Arial" panose="020B0604020202020204" pitchFamily="34" charset="0"/>
              <a:buChar char="•"/>
            </a:pPr>
            <a:endParaRPr lang="en-US" altLang="en-US" sz="1000" dirty="0" smtClean="0">
              <a:latin typeface="Arial" panose="020B0604020202020204" pitchFamily="34" charset="0"/>
              <a:cs typeface="Arial" panose="020B0604020202020204" pitchFamily="34" charset="0"/>
            </a:endParaRPr>
          </a:p>
          <a:p>
            <a:pPr marL="171450" indent="-171450" rtl="0" eaLnBrk="1" hangingPunct="1">
              <a:buFont typeface="Arial" panose="020B0604020202020204" pitchFamily="34" charset="0"/>
              <a:buChar char="•"/>
            </a:pPr>
            <a:r>
              <a:rPr sz="1000" baseline="0">
                <a:latin typeface="Arial" panose="020B0604020202020204" pitchFamily="34" charset="0"/>
                <a:cs typeface="Arial" panose="020B0604020202020204" pitchFamily="34" charset="0"/>
              </a:rPr>
              <a:t>Los helmintos normalmente atraviesan la piel de las personas cuando se bañan o cuando nadan en agua contaminada y no suelen infectar a las personas cuando beben agua.</a:t>
            </a:r>
            <a:r>
              <a:rPr sz="1000">
                <a:latin typeface="Arial" panose="020B0604020202020204" pitchFamily="34" charset="0"/>
                <a:cs typeface="Arial" panose="020B0604020202020204" pitchFamily="34" charset="0"/>
              </a:rPr>
              <a:t> Hay dos excepciones: Dracunculus medinensis (gusano de guinea) y Fasciola (duela del hígado)</a:t>
            </a:r>
          </a:p>
        </p:txBody>
      </p:sp>
    </p:spTree>
    <p:extLst>
      <p:ext uri="{BB962C8B-B14F-4D97-AF65-F5344CB8AC3E}">
        <p14:creationId xmlns:p14="http://schemas.microsoft.com/office/powerpoint/2010/main" val="1299343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43A2593C-E103-441B-839A-2CFB67005E0C}" type="slidenum">
              <a:rPr/>
              <a:pPr rtl="0" eaLnBrk="1" hangingPunct="1"/>
              <a:t>7</a:t>
            </a:fld>
            <a:endParaRPr/>
          </a:p>
        </p:txBody>
      </p:sp>
      <p:sp>
        <p:nvSpPr>
          <p:cNvPr id="37891" name="Rectangle 2"/>
          <p:cNvSpPr>
            <a:spLocks noGrp="1" noRot="1" noChangeAspect="1" noChangeArrowheads="1" noTextEdit="1"/>
          </p:cNvSpPr>
          <p:nvPr>
            <p:ph type="sldImg"/>
          </p:nvPr>
        </p:nvSpPr>
        <p:spPr>
          <a:xfrm>
            <a:off x="1143000" y="685800"/>
            <a:ext cx="4573588" cy="3430588"/>
          </a:xfrm>
          <a:ln/>
        </p:spPr>
      </p:sp>
      <p:sp>
        <p:nvSpPr>
          <p:cNvPr id="37892" name="Rectangle 3"/>
          <p:cNvSpPr>
            <a:spLocks noGrp="1" noChangeArrowheads="1"/>
          </p:cNvSpPr>
          <p:nvPr>
            <p:ph type="body" idx="1"/>
          </p:nvPr>
        </p:nvSpPr>
        <p:spPr>
          <a:xfrm>
            <a:off x="685800" y="4340225"/>
            <a:ext cx="5486400" cy="4117975"/>
          </a:xfrm>
          <a:noFill/>
        </p:spPr>
        <p:txBody>
          <a:bodyPr/>
          <a:lstStyle/>
          <a:p>
            <a:pPr marL="171450" indent="-171450" rtl="0" eaLnBrk="1" hangingPunct="1">
              <a:buFont typeface="Arial" panose="020B0604020202020204" pitchFamily="34" charset="0"/>
              <a:buChar char="•"/>
            </a:pPr>
            <a:r>
              <a:rPr/>
              <a:t>Representación de los tamaños relativos de los diferentes patógenos.</a:t>
            </a:r>
          </a:p>
          <a:p>
            <a:pPr eaLnBrk="1" hangingPunct="1"/>
            <a:endParaRPr lang="en-CA" altLang="en-US" dirty="0" smtClean="0"/>
          </a:p>
        </p:txBody>
      </p:sp>
    </p:spTree>
    <p:extLst>
      <p:ext uri="{BB962C8B-B14F-4D97-AF65-F5344CB8AC3E}">
        <p14:creationId xmlns:p14="http://schemas.microsoft.com/office/powerpoint/2010/main" val="2706769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324AF06C-85AF-411D-B045-16C1E41FD918}" type="slidenum">
              <a:rPr/>
              <a:pPr rtl="0" eaLnBrk="1" hangingPunct="1"/>
              <a:t>8</a:t>
            </a:fld>
            <a:endParaRPr/>
          </a:p>
        </p:txBody>
      </p:sp>
      <p:sp>
        <p:nvSpPr>
          <p:cNvPr id="39939" name="Rectangle 2"/>
          <p:cNvSpPr>
            <a:spLocks noGrp="1" noRot="1" noChangeAspect="1" noChangeArrowheads="1" noTextEdit="1"/>
          </p:cNvSpPr>
          <p:nvPr>
            <p:ph type="sldImg"/>
          </p:nvPr>
        </p:nvSpPr>
        <p:spPr>
          <a:xfrm>
            <a:off x="1143000" y="685800"/>
            <a:ext cx="4573588" cy="3430588"/>
          </a:xfrm>
          <a:ln/>
        </p:spPr>
      </p:sp>
      <p:sp>
        <p:nvSpPr>
          <p:cNvPr id="39940" name="Rectangle 3"/>
          <p:cNvSpPr>
            <a:spLocks noGrp="1" noChangeArrowheads="1"/>
          </p:cNvSpPr>
          <p:nvPr>
            <p:ph type="body" idx="1"/>
          </p:nvPr>
        </p:nvSpPr>
        <p:spPr>
          <a:noFill/>
        </p:spPr>
        <p:txBody>
          <a:bodyPr/>
          <a:lstStyle/>
          <a:p>
            <a:pPr marL="171450" indent="-171450" rtl="0" eaLnBrk="1" hangingPunct="1">
              <a:buFont typeface="Arial" panose="020B0604020202020204" pitchFamily="34" charset="0"/>
              <a:buChar char="•"/>
            </a:pPr>
            <a:r>
              <a:rPr sz="1000" kern="1200">
                <a:solidFill>
                  <a:schemeClr val="tx1"/>
                </a:solidFill>
                <a:effectLst/>
                <a:latin typeface="+mn-lt"/>
                <a:ea typeface="+mn-ea"/>
                <a:cs typeface="+mn-cs"/>
              </a:rPr>
              <a:t>Los virus no pueden reproducirse entre sí y deben utilizar a otro ser vivo (por ejemplo, otro microorganismo, animal o humano) para crear más virus. Eso altera las funciones del ser vivo o lo mata.</a:t>
            </a:r>
          </a:p>
          <a:p>
            <a:pPr marL="171450" indent="-171450" eaLnBrk="1" hangingPunct="1">
              <a:buFont typeface="Arial" panose="020B0604020202020204" pitchFamily="34" charset="0"/>
              <a:buChar char="•"/>
            </a:pPr>
            <a:endParaRPr lang="en-CA" sz="1000" kern="1200" dirty="0" smtClean="0">
              <a:solidFill>
                <a:schemeClr val="tx1"/>
              </a:solidFill>
              <a:effectLst/>
              <a:latin typeface="+mn-lt"/>
              <a:ea typeface="+mn-ea"/>
              <a:cs typeface="+mn-cs"/>
            </a:endParaRPr>
          </a:p>
          <a:p>
            <a:pPr marL="171450" indent="-171450" rtl="0" eaLnBrk="1" hangingPunct="1">
              <a:buFont typeface="Arial" panose="020B0604020202020204" pitchFamily="34" charset="0"/>
              <a:buChar char="•"/>
            </a:pPr>
            <a:r>
              <a:rPr sz="1000" kern="1200">
                <a:solidFill>
                  <a:schemeClr val="tx1"/>
                </a:solidFill>
                <a:effectLst/>
                <a:latin typeface="Arial" panose="020B0604020202020204" pitchFamily="34" charset="0"/>
                <a:ea typeface="+mn-ea"/>
                <a:cs typeface="Arial" panose="020B0604020202020204" pitchFamily="34" charset="0"/>
              </a:rPr>
              <a:t>El estudio de los virus es complejo y costoso, por lo que se sabe menos de ellos en comparación con otros agentes patógenos.</a:t>
            </a:r>
          </a:p>
          <a:p>
            <a:pPr marL="171450" indent="-171450" eaLnBrk="1" hangingPunct="1">
              <a:buFont typeface="Arial" panose="020B0604020202020204" pitchFamily="34" charset="0"/>
              <a:buChar char="•"/>
            </a:pPr>
            <a:endParaRPr lang="en-CA"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rtl="0" eaLnBrk="1" hangingPunct="1">
              <a:buFont typeface="Arial" panose="020B0604020202020204" pitchFamily="34" charset="0"/>
              <a:buChar char="•"/>
            </a:pPr>
            <a:r>
              <a:rPr sz="1000" kern="1200">
                <a:solidFill>
                  <a:schemeClr val="tx1"/>
                </a:solidFill>
                <a:effectLst/>
                <a:latin typeface="Arial" panose="020B0604020202020204" pitchFamily="34" charset="0"/>
                <a:ea typeface="+mn-ea"/>
                <a:cs typeface="Arial" panose="020B0604020202020204" pitchFamily="34" charset="0"/>
              </a:rPr>
              <a:t>El agua no transmite el virus de la inmunodeficiencia humana (VIH) ni el virus de la gripe. El agua no es un entorno adecuado para que esos virus sobrevivan.</a:t>
            </a:r>
          </a:p>
          <a:p>
            <a:pPr marL="0" indent="0" eaLnBrk="1" hangingPunct="1">
              <a:buFont typeface="Arial" panose="020B0604020202020204" pitchFamily="34" charset="0"/>
              <a:buNone/>
            </a:pPr>
            <a:endParaRPr lang="en-CA" altLang="en-US" sz="1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518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29A9A3FC-343C-42E5-9FD6-A922EBAEF307}" type="slidenum">
              <a:rPr/>
              <a:pPr rtl="0" eaLnBrk="1" hangingPunct="1"/>
              <a:t>9</a:t>
            </a:fld>
            <a:endParaRPr/>
          </a:p>
        </p:txBody>
      </p:sp>
      <p:sp>
        <p:nvSpPr>
          <p:cNvPr id="40963" name="Rectangle 2"/>
          <p:cNvSpPr>
            <a:spLocks noGrp="1" noRot="1" noChangeAspect="1" noChangeArrowheads="1" noTextEdit="1"/>
          </p:cNvSpPr>
          <p:nvPr>
            <p:ph type="sldImg"/>
          </p:nvPr>
        </p:nvSpPr>
        <p:spPr>
          <a:xfrm>
            <a:off x="1143000" y="685800"/>
            <a:ext cx="4573588" cy="3430588"/>
          </a:xfrm>
          <a:ln/>
        </p:spPr>
      </p:sp>
      <p:sp>
        <p:nvSpPr>
          <p:cNvPr id="40964" name="Rectangle 3"/>
          <p:cNvSpPr>
            <a:spLocks noGrp="1" noChangeArrowheads="1"/>
          </p:cNvSpPr>
          <p:nvPr>
            <p:ph type="body" idx="1"/>
          </p:nvPr>
        </p:nvSpPr>
        <p:spPr>
          <a:xfrm>
            <a:off x="685800" y="4340225"/>
            <a:ext cx="5486400" cy="4117975"/>
          </a:xfrm>
          <a:noFill/>
        </p:spPr>
        <p:txBody>
          <a:bodyPr/>
          <a:lstStyle/>
          <a:p>
            <a:pPr marL="171450" indent="-171450" rtl="0" eaLnBrk="1" hangingPunct="1">
              <a:buFont typeface="Arial" panose="020B0604020202020204" pitchFamily="34" charset="0"/>
              <a:buChar char="•"/>
            </a:pPr>
            <a:r>
              <a:rPr sz="1000" kern="1200">
                <a:solidFill>
                  <a:schemeClr val="tx1"/>
                </a:solidFill>
                <a:effectLst/>
                <a:latin typeface="Arial" panose="020B0604020202020204" pitchFamily="34" charset="0"/>
                <a:ea typeface="+mn-ea"/>
                <a:cs typeface="Arial" panose="020B0604020202020204" pitchFamily="34" charset="0"/>
              </a:rPr>
              <a:t>Las bacterias son organismos unicelulares muy pequeños que están en todas partes y son los seres vivos que se encuentran con mayor frecuencia en las heces de humanos y animales. </a:t>
            </a:r>
          </a:p>
          <a:p>
            <a:pPr marL="171450" indent="-171450" rtl="0" eaLnBrk="1" hangingPunct="1">
              <a:buFont typeface="Arial" panose="020B0604020202020204" pitchFamily="34" charset="0"/>
              <a:buChar char="•"/>
            </a:pPr>
            <a:r>
              <a:rPr sz="1000" kern="1200">
                <a:solidFill>
                  <a:schemeClr val="tx1"/>
                </a:solidFill>
                <a:effectLst/>
                <a:latin typeface="Arial" panose="020B0604020202020204" pitchFamily="34" charset="0"/>
                <a:ea typeface="+mn-ea"/>
                <a:cs typeface="Arial" panose="020B0604020202020204" pitchFamily="34" charset="0"/>
              </a:rPr>
              <a:t>El agua de consumo que contiene materia fecal es la principal causa de las enfermedades relacionadas con el agua. </a:t>
            </a:r>
          </a:p>
          <a:p>
            <a:pPr marL="171450" indent="-171450" rtl="0" eaLnBrk="1" hangingPunct="1">
              <a:buFont typeface="Arial" panose="020B0604020202020204" pitchFamily="34" charset="0"/>
              <a:buChar char="•"/>
            </a:pPr>
            <a:r>
              <a:rPr sz="1000" kern="1200">
                <a:solidFill>
                  <a:schemeClr val="tx1"/>
                </a:solidFill>
                <a:effectLst/>
                <a:latin typeface="Arial" panose="020B0604020202020204" pitchFamily="34" charset="0"/>
                <a:ea typeface="+mn-ea"/>
                <a:cs typeface="Arial" panose="020B0604020202020204" pitchFamily="34" charset="0"/>
              </a:rPr>
              <a:t>La diarrea es uno de los síntomas principales de las enfermedades más comunes relacionadas con el agua causadas por bacterias patógenas, las cuales incluyen el </a:t>
            </a:r>
            <a:r>
              <a:rPr sz="1000" b="1" kern="1200">
                <a:solidFill>
                  <a:schemeClr val="tx1"/>
                </a:solidFill>
                <a:effectLst/>
                <a:latin typeface="Arial" panose="020B0604020202020204" pitchFamily="34" charset="0"/>
                <a:ea typeface="+mn-ea"/>
                <a:cs typeface="Arial" panose="020B0604020202020204" pitchFamily="34" charset="0"/>
              </a:rPr>
              <a:t>cólera, la fiebre tifoidea </a:t>
            </a:r>
            <a:r>
              <a:rPr sz="1000" kern="1200">
                <a:solidFill>
                  <a:schemeClr val="tx1"/>
                </a:solidFill>
                <a:effectLst/>
                <a:latin typeface="Arial" panose="020B0604020202020204" pitchFamily="34" charset="0"/>
                <a:ea typeface="+mn-ea"/>
                <a:cs typeface="Arial" panose="020B0604020202020204" pitchFamily="34" charset="0"/>
              </a:rPr>
              <a:t>,</a:t>
            </a:r>
            <a:r>
              <a:rPr sz="1000" b="1" kern="1200">
                <a:solidFill>
                  <a:schemeClr val="tx1"/>
                </a:solidFill>
                <a:effectLst/>
                <a:latin typeface="Arial" panose="020B0604020202020204" pitchFamily="34" charset="0"/>
                <a:ea typeface="+mn-ea"/>
                <a:cs typeface="Arial" panose="020B0604020202020204" pitchFamily="34" charset="0"/>
              </a:rPr>
              <a:t> </a:t>
            </a:r>
            <a:r>
              <a:rPr sz="1000" kern="1200">
                <a:solidFill>
                  <a:schemeClr val="tx1"/>
                </a:solidFill>
                <a:effectLst/>
                <a:latin typeface="Arial" panose="020B0604020202020204" pitchFamily="34" charset="0"/>
                <a:ea typeface="+mn-ea"/>
                <a:cs typeface="Arial" panose="020B0604020202020204" pitchFamily="34" charset="0"/>
              </a:rPr>
              <a:t>y la </a:t>
            </a:r>
            <a:r>
              <a:rPr sz="1000" b="1" kern="1200">
                <a:solidFill>
                  <a:schemeClr val="tx1"/>
                </a:solidFill>
                <a:effectLst/>
                <a:latin typeface="Arial" panose="020B0604020202020204" pitchFamily="34" charset="0"/>
                <a:ea typeface="+mn-ea"/>
                <a:cs typeface="Arial" panose="020B0604020202020204" pitchFamily="34" charset="0"/>
              </a:rPr>
              <a:t>shigelosis (disentería</a:t>
            </a:r>
            <a:r>
              <a:rPr sz="1000" kern="1200">
                <a:solidFill>
                  <a:schemeClr val="tx1"/>
                </a:solidFill>
                <a:effectLst/>
                <a:latin typeface="Arial" panose="020B0604020202020204" pitchFamily="34" charset="0"/>
                <a:ea typeface="+mn-ea"/>
                <a:cs typeface="Arial" panose="020B0604020202020204" pitchFamily="34" charset="0"/>
              </a:rPr>
              <a:t>)</a:t>
            </a:r>
          </a:p>
          <a:p>
            <a:pPr marL="171450" indent="-171450" rtl="0" eaLnBrk="1" hangingPunct="1">
              <a:buFont typeface="Arial" panose="020B0604020202020204" pitchFamily="34" charset="0"/>
              <a:buChar char="•"/>
            </a:pPr>
            <a:r>
              <a:rPr sz="1000">
                <a:latin typeface="Arial" panose="020B0604020202020204" pitchFamily="34" charset="0"/>
                <a:cs typeface="Arial" panose="020B0604020202020204" pitchFamily="34" charset="0"/>
              </a:rPr>
              <a:t>La mayoría de los organismos que se encuentran en las heces son bacterias. Hay varios miles de millones de bacterias en cada gramo de heces.</a:t>
            </a:r>
          </a:p>
          <a:p>
            <a:pPr marL="171450" indent="-171450" rtl="0" eaLnBrk="1" hangingPunct="1">
              <a:buFont typeface="Arial" panose="020B0604020202020204" pitchFamily="34" charset="0"/>
              <a:buChar char="•"/>
            </a:pPr>
            <a:r>
              <a:rPr sz="1000">
                <a:latin typeface="Arial" panose="020B0604020202020204" pitchFamily="34" charset="0"/>
                <a:cs typeface="Arial" panose="020B0604020202020204" pitchFamily="34" charset="0"/>
              </a:rPr>
              <a:t>Las enfermedades que causan generalmente se expanden muy rápido y, en consecuencia, las bacterias han sido responsables de la mayoría de las mayores epidemias del mundo derivadas del agua.</a:t>
            </a:r>
          </a:p>
          <a:p>
            <a:pPr marL="171450" indent="-171450" rtl="0" eaLnBrk="1" hangingPunct="1">
              <a:buFont typeface="Arial" panose="020B0604020202020204" pitchFamily="34" charset="0"/>
              <a:buChar char="•"/>
            </a:pPr>
            <a:r>
              <a:rPr sz="1000">
                <a:latin typeface="Arial" panose="020B0604020202020204" pitchFamily="34" charset="0"/>
                <a:cs typeface="Arial" panose="020B0604020202020204" pitchFamily="34" charset="0"/>
              </a:rPr>
              <a:t>La bacteria </a:t>
            </a:r>
            <a:r>
              <a:rPr sz="1200" b="0" i="1" kern="1200">
                <a:latin typeface="+mn-lt"/>
                <a:cs typeface="+mn-cs"/>
              </a:rPr>
              <a:t>E. coli tiene </a:t>
            </a:r>
            <a:r>
              <a:rPr sz="1200" b="0" i="0" kern="1200">
                <a:latin typeface="+mn-lt"/>
                <a:cs typeface="+mn-cs"/>
              </a:rPr>
              <a:t>flagelos </a:t>
            </a:r>
            <a:r>
              <a:rPr sz="1000">
                <a:latin typeface="Arial" panose="020B0604020202020204" pitchFamily="34" charset="0"/>
                <a:cs typeface="Arial" panose="020B0604020202020204" pitchFamily="34" charset="0"/>
              </a:rPr>
              <a:t>(flagelo</a:t>
            </a:r>
            <a:r>
              <a:rPr sz="1200" b="0" i="0" kern="1200" baseline="0">
                <a:latin typeface="+mn-lt"/>
                <a:cs typeface="+mn-cs"/>
              </a:rPr>
              <a:t> en singular), estructuras como látigos que les permiten moverse por su ambiente.</a:t>
            </a:r>
          </a:p>
          <a:p>
            <a:pPr marL="171450" indent="-171450" rtl="0" eaLnBrk="1" hangingPunct="1">
              <a:buFont typeface="Arial" panose="020B0604020202020204" pitchFamily="34" charset="0"/>
              <a:buChar char="•"/>
            </a:pPr>
            <a:r>
              <a:rPr sz="1000">
                <a:latin typeface="Arial" panose="020B0604020202020204" pitchFamily="34" charset="0"/>
                <a:cs typeface="Arial" panose="020B0604020202020204" pitchFamily="34" charset="0"/>
              </a:rPr>
              <a:t>Hay muchos otros tipos de bacterias que normalmente no causan enfermedades, como las que se usan para hacer la levadura, el queso, la cerveza. </a:t>
            </a:r>
          </a:p>
        </p:txBody>
      </p:sp>
    </p:spTree>
    <p:extLst>
      <p:ext uri="{BB962C8B-B14F-4D97-AF65-F5344CB8AC3E}">
        <p14:creationId xmlns:p14="http://schemas.microsoft.com/office/powerpoint/2010/main" val="220368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1733F7D9-936A-4C88-AF24-DC3DE377A249}" type="slidenum">
              <a:rPr/>
              <a:pPr rtl="0" eaLnBrk="1" hangingPunct="1"/>
              <a:t>10</a:t>
            </a:fld>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marL="171450" indent="-171450" algn="l" rtl="0" eaLnBrk="1" hangingPunct="1">
              <a:buFont typeface="Arial" panose="020B0604020202020204" pitchFamily="34" charset="0"/>
              <a:buChar char="•"/>
            </a:pPr>
            <a:r>
              <a:rPr b="0" baseline="0">
                <a:solidFill>
                  <a:srgbClr val="FF0000"/>
                </a:solidFill>
              </a:rPr>
              <a:t>Esta diapositiva es opcional pero</a:t>
            </a:r>
            <a:r>
              <a:rPr b="0">
                <a:solidFill>
                  <a:srgbClr val="FF0000"/>
                </a:solidFill>
              </a:rPr>
              <a:t> es una a buena ayuda visual para saber cómo se reproducen las bacterias</a:t>
            </a:r>
          </a:p>
          <a:p>
            <a:pPr marL="171450" indent="-171450" algn="l" rtl="0" eaLnBrk="1" hangingPunct="1">
              <a:buFont typeface="Arial" panose="020B0604020202020204" pitchFamily="34" charset="0"/>
              <a:buChar char="•"/>
            </a:pPr>
            <a:r>
              <a:rPr b="0" baseline="0">
                <a:solidFill>
                  <a:srgbClr val="FF0000"/>
                </a:solidFill>
              </a:rPr>
              <a:t>Es</a:t>
            </a:r>
            <a:r>
              <a:rPr sz="1200" u="sng" kern="1200">
                <a:solidFill>
                  <a:schemeClr val="tx1"/>
                </a:solidFill>
                <a:effectLst/>
                <a:latin typeface="+mn-lt"/>
                <a:ea typeface="+mn-ea"/>
                <a:cs typeface="+mn-cs"/>
                <a:hlinkClick r:id="rId3"/>
              </a:rPr>
              <a:t>te video está disponible en línea en </a:t>
            </a:r>
            <a:r>
              <a:rPr b="0">
                <a:solidFill>
                  <a:srgbClr val="FF0000"/>
                </a:solidFill>
              </a:rPr>
              <a:t>http://www.youtube.com/watch?v=DY9DNWcqxI4</a:t>
            </a:r>
          </a:p>
          <a:p>
            <a:pPr marL="171450" indent="-171450" algn="l" rtl="0" eaLnBrk="1" hangingPunct="1">
              <a:buFont typeface="Arial" panose="020B0604020202020204" pitchFamily="34" charset="0"/>
              <a:buChar char="•"/>
            </a:pPr>
            <a:r>
              <a:rPr b="0" baseline="0">
                <a:solidFill>
                  <a:srgbClr val="FF0000"/>
                </a:solidFill>
              </a:rPr>
              <a:t>Otra posibilidad, si se tiene acceso al video ya descargado, es hacer clic con el botón derecho en el vínculo que se muestra en la diapositiva</a:t>
            </a:r>
            <a:r>
              <a:rPr b="0">
                <a:solidFill>
                  <a:srgbClr val="FF0000"/>
                </a:solidFill>
              </a:rPr>
              <a:t> y seleccionar la opción "Editar hipervínculo", para encontrar la ubicación correcta del archivo</a:t>
            </a:r>
          </a:p>
          <a:p>
            <a:pPr marL="171450" indent="-171450" algn="l" rtl="0" eaLnBrk="1" hangingPunct="1">
              <a:buFont typeface="Arial" panose="020B0604020202020204" pitchFamily="34" charset="0"/>
              <a:buChar char="•"/>
            </a:pPr>
            <a:r>
              <a:rPr b="0" baseline="0">
                <a:solidFill>
                  <a:srgbClr val="FF0000"/>
                </a:solidFill>
              </a:rPr>
              <a:t>Entonces será posible hacer clic en el vínculo durante el modo "Presentación" para reproducir el video. </a:t>
            </a:r>
          </a:p>
        </p:txBody>
      </p:sp>
    </p:spTree>
    <p:extLst>
      <p:ext uri="{BB962C8B-B14F-4D97-AF65-F5344CB8AC3E}">
        <p14:creationId xmlns:p14="http://schemas.microsoft.com/office/powerpoint/2010/main" val="1893613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F17F257-4E71-40FF-A9A7-534E9DF8F0CC}" type="slidenum">
              <a:rPr lang="en-US"/>
              <a:pPr/>
              <a:t>‹#›</a:t>
            </a:fld>
            <a:endParaRPr lang="en-US"/>
          </a:p>
        </p:txBody>
      </p:sp>
    </p:spTree>
    <p:extLst>
      <p:ext uri="{BB962C8B-B14F-4D97-AF65-F5344CB8AC3E}">
        <p14:creationId xmlns:p14="http://schemas.microsoft.com/office/powerpoint/2010/main" val="1668747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2F293CE-2059-4E42-A719-72B05EDDCB9E}" type="slidenum">
              <a:rPr lang="en-US"/>
              <a:pPr/>
              <a:t>‹#›</a:t>
            </a:fld>
            <a:endParaRPr lang="en-US"/>
          </a:p>
        </p:txBody>
      </p:sp>
    </p:spTree>
    <p:extLst>
      <p:ext uri="{BB962C8B-B14F-4D97-AF65-F5344CB8AC3E}">
        <p14:creationId xmlns:p14="http://schemas.microsoft.com/office/powerpoint/2010/main" val="3021265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F8A0C46-469D-4417-904D-645292C25043}" type="slidenum">
              <a:rPr lang="en-US"/>
              <a:pPr/>
              <a:t>‹#›</a:t>
            </a:fld>
            <a:endParaRPr lang="en-US"/>
          </a:p>
        </p:txBody>
      </p:sp>
    </p:spTree>
    <p:extLst>
      <p:ext uri="{BB962C8B-B14F-4D97-AF65-F5344CB8AC3E}">
        <p14:creationId xmlns:p14="http://schemas.microsoft.com/office/powerpoint/2010/main" val="1214573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457200" y="1600200"/>
            <a:ext cx="8229600" cy="4525963"/>
          </a:xfrm>
        </p:spPr>
        <p:txBody>
          <a:bodyPr/>
          <a:lstStyle/>
          <a:p>
            <a:pPr lvl="0"/>
            <a:endParaRPr lang="en-CA" noProof="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7020272" y="6381328"/>
            <a:ext cx="2133600" cy="476250"/>
          </a:xfrm>
          <a:prstGeom prst="rect">
            <a:avLst/>
          </a:prstGeom>
          <a:ln/>
        </p:spPr>
        <p:txBody>
          <a:bodyPr/>
          <a:lstStyle>
            <a:lvl1pPr algn="r">
              <a:defRPr sz="1400"/>
            </a:lvl1pPr>
          </a:lstStyle>
          <a:p>
            <a:pPr>
              <a:defRPr/>
            </a:pPr>
            <a:fld id="{1F6ACB13-05F5-4B34-B95F-F3FF469C2A1B}" type="slidenum">
              <a:rPr lang="en-US" altLang="en-US" smtClean="0"/>
              <a:pPr>
                <a:defRPr/>
              </a:pPr>
              <a:t>‹#›</a:t>
            </a:fld>
            <a:endParaRPr lang="en-US" altLang="en-US"/>
          </a:p>
        </p:txBody>
      </p:sp>
    </p:spTree>
    <p:extLst>
      <p:ext uri="{BB962C8B-B14F-4D97-AF65-F5344CB8AC3E}">
        <p14:creationId xmlns:p14="http://schemas.microsoft.com/office/powerpoint/2010/main" val="13900610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0D5D9F0-EA4F-4294-BDF0-8D458164F937}" type="slidenum">
              <a:rPr lang="en-US"/>
              <a:pPr/>
              <a:t>‹#›</a:t>
            </a:fld>
            <a:endParaRPr lang="en-US"/>
          </a:p>
        </p:txBody>
      </p:sp>
    </p:spTree>
    <p:extLst>
      <p:ext uri="{BB962C8B-B14F-4D97-AF65-F5344CB8AC3E}">
        <p14:creationId xmlns:p14="http://schemas.microsoft.com/office/powerpoint/2010/main" val="2089556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21321D3-4123-49E6-BBFC-BF48CB00F1C9}" type="slidenum">
              <a:rPr lang="en-US"/>
              <a:pPr/>
              <a:t>‹#›</a:t>
            </a:fld>
            <a:endParaRPr lang="en-US"/>
          </a:p>
        </p:txBody>
      </p:sp>
    </p:spTree>
    <p:extLst>
      <p:ext uri="{BB962C8B-B14F-4D97-AF65-F5344CB8AC3E}">
        <p14:creationId xmlns:p14="http://schemas.microsoft.com/office/powerpoint/2010/main" val="1036029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B5D855C-7320-46B3-AA25-9AEBDE6A108D}" type="slidenum">
              <a:rPr lang="en-US"/>
              <a:pPr/>
              <a:t>‹#›</a:t>
            </a:fld>
            <a:endParaRPr lang="en-US"/>
          </a:p>
        </p:txBody>
      </p:sp>
    </p:spTree>
    <p:extLst>
      <p:ext uri="{BB962C8B-B14F-4D97-AF65-F5344CB8AC3E}">
        <p14:creationId xmlns:p14="http://schemas.microsoft.com/office/powerpoint/2010/main" val="4131948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FD1F7A6-C874-45A3-89F6-01CACFD03EB1}" type="slidenum">
              <a:rPr lang="en-US"/>
              <a:pPr/>
              <a:t>‹#›</a:t>
            </a:fld>
            <a:endParaRPr lang="en-US"/>
          </a:p>
        </p:txBody>
      </p:sp>
    </p:spTree>
    <p:extLst>
      <p:ext uri="{BB962C8B-B14F-4D97-AF65-F5344CB8AC3E}">
        <p14:creationId xmlns:p14="http://schemas.microsoft.com/office/powerpoint/2010/main" val="2639742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51B3671-4027-49FB-8FB9-A773A73558CB}" type="slidenum">
              <a:rPr lang="en-US"/>
              <a:pPr/>
              <a:t>‹#›</a:t>
            </a:fld>
            <a:endParaRPr lang="en-US"/>
          </a:p>
        </p:txBody>
      </p:sp>
    </p:spTree>
    <p:extLst>
      <p:ext uri="{BB962C8B-B14F-4D97-AF65-F5344CB8AC3E}">
        <p14:creationId xmlns:p14="http://schemas.microsoft.com/office/powerpoint/2010/main" val="2334977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961665E-A566-4861-9FDE-56AEDD6E5609}" type="slidenum">
              <a:rPr lang="en-US"/>
              <a:pPr/>
              <a:t>‹#›</a:t>
            </a:fld>
            <a:endParaRPr lang="en-US"/>
          </a:p>
        </p:txBody>
      </p:sp>
    </p:spTree>
    <p:extLst>
      <p:ext uri="{BB962C8B-B14F-4D97-AF65-F5344CB8AC3E}">
        <p14:creationId xmlns:p14="http://schemas.microsoft.com/office/powerpoint/2010/main" val="4076055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22FEC6A-9EE0-45B3-8992-F26669A29603}" type="slidenum">
              <a:rPr lang="en-US"/>
              <a:pPr/>
              <a:t>‹#›</a:t>
            </a:fld>
            <a:endParaRPr lang="en-US"/>
          </a:p>
        </p:txBody>
      </p:sp>
    </p:spTree>
    <p:extLst>
      <p:ext uri="{BB962C8B-B14F-4D97-AF65-F5344CB8AC3E}">
        <p14:creationId xmlns:p14="http://schemas.microsoft.com/office/powerpoint/2010/main" val="1992680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EF0C766-3C04-48DE-8AF9-3E0C7EC01459}" type="slidenum">
              <a:rPr lang="en-US"/>
              <a:pPr/>
              <a:t>‹#›</a:t>
            </a:fld>
            <a:endParaRPr lang="en-US"/>
          </a:p>
        </p:txBody>
      </p:sp>
    </p:spTree>
    <p:extLst>
      <p:ext uri="{BB962C8B-B14F-4D97-AF65-F5344CB8AC3E}">
        <p14:creationId xmlns:p14="http://schemas.microsoft.com/office/powerpoint/2010/main" val="2093115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9" charset="0"/>
                <a:cs typeface="Arial" pitchFamily="-109"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9" charset="0"/>
                <a:cs typeface="Arial" pitchFamily="-109"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9DA8E0C-BA9C-47AF-96CA-8B749018357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2pPr>
      <a:lvl3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3pPr>
      <a:lvl4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4pPr>
      <a:lvl5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5pPr>
      <a:lvl6pPr marL="4572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6pPr>
      <a:lvl7pPr marL="9144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7pPr>
      <a:lvl8pPr marL="13716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8pPr>
      <a:lvl9pPr marL="18288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cawst.or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Videos%20and%20Audio/Bacteria%20in%20Action.wmv"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cawst.org/resources"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AWST_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950" y="11113"/>
            <a:ext cx="3848100"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1513" y="677863"/>
            <a:ext cx="8077200" cy="6232525"/>
          </a:xfrm>
          <a:prstGeom prst="rect">
            <a:avLst/>
          </a:prstGeom>
          <a:noFill/>
        </p:spPr>
        <p:txBody>
          <a:bodyPr>
            <a:spAutoFit/>
          </a:bodyPr>
          <a:lstStyle/>
          <a:p>
            <a:pPr defTabSz="914400" hangingPunct="1">
              <a:lnSpc>
                <a:spcPct val="100000"/>
              </a:lnSpc>
              <a:buClrTx/>
              <a:buSzTx/>
              <a:buFontTx/>
              <a:buNone/>
              <a:defRPr/>
            </a:pPr>
            <a:endParaRPr lang="es-SV" sz="1100" dirty="0">
              <a:solidFill>
                <a:srgbClr val="000000"/>
              </a:solidFill>
              <a:latin typeface="Arial" charset="0"/>
              <a:ea typeface="Microsoft YaHei" charset="-122"/>
            </a:endParaRPr>
          </a:p>
          <a:p>
            <a:pPr algn="ctr" defTabSz="914400" hangingPunct="1">
              <a:lnSpc>
                <a:spcPct val="100000"/>
              </a:lnSpc>
              <a:buClrTx/>
              <a:buSzTx/>
              <a:buFontTx/>
              <a:buNone/>
              <a:tabLst>
                <a:tab pos="1196975" algn="l"/>
              </a:tabLst>
              <a:defRPr/>
            </a:pPr>
            <a:r>
              <a:rPr lang="es-SV" sz="1100" dirty="0">
                <a:solidFill>
                  <a:srgbClr val="000000"/>
                </a:solidFill>
                <a:latin typeface="Arial" charset="0"/>
                <a:ea typeface="Microsoft YaHei" charset="-122"/>
              </a:rPr>
              <a:t>12, 2916 – </a:t>
            </a:r>
            <a:r>
              <a:rPr lang="es-SV" sz="1100" dirty="0" err="1">
                <a:solidFill>
                  <a:srgbClr val="000000"/>
                </a:solidFill>
                <a:latin typeface="Arial" charset="0"/>
                <a:ea typeface="Microsoft YaHei" charset="-122"/>
              </a:rPr>
              <a:t>5</a:t>
            </a:r>
            <a:r>
              <a:rPr lang="es-SV" sz="1100" baseline="30000" dirty="0" err="1">
                <a:solidFill>
                  <a:srgbClr val="000000"/>
                </a:solidFill>
                <a:latin typeface="Arial" charset="0"/>
                <a:ea typeface="Microsoft YaHei" charset="-122"/>
              </a:rPr>
              <a:t>th</a:t>
            </a:r>
            <a:r>
              <a:rPr lang="es-SV" sz="1100" dirty="0">
                <a:solidFill>
                  <a:srgbClr val="000000"/>
                </a:solidFill>
                <a:latin typeface="Arial" charset="0"/>
                <a:ea typeface="Microsoft YaHei" charset="-122"/>
              </a:rPr>
              <a:t> </a:t>
            </a:r>
            <a:r>
              <a:rPr lang="es-SV" sz="1100" dirty="0" err="1">
                <a:solidFill>
                  <a:srgbClr val="000000"/>
                </a:solidFill>
                <a:latin typeface="Arial" charset="0"/>
                <a:ea typeface="Microsoft YaHei" charset="-122"/>
              </a:rPr>
              <a:t>Avenue</a:t>
            </a:r>
            <a:endParaRPr lang="es-SV" sz="1100" dirty="0">
              <a:solidFill>
                <a:srgbClr val="000000"/>
              </a:solidFill>
              <a:latin typeface="Arial" charset="0"/>
              <a:ea typeface="Microsoft YaHei" charset="-122"/>
            </a:endParaRPr>
          </a:p>
          <a:p>
            <a:pPr algn="ctr" defTabSz="914400" hangingPunct="1">
              <a:lnSpc>
                <a:spcPct val="100000"/>
              </a:lnSpc>
              <a:buClrTx/>
              <a:buSzTx/>
              <a:buFontTx/>
              <a:buNone/>
              <a:tabLst>
                <a:tab pos="1196975" algn="l"/>
              </a:tabLst>
              <a:defRPr/>
            </a:pPr>
            <a:r>
              <a:rPr lang="es-SV" sz="1100" dirty="0">
                <a:solidFill>
                  <a:srgbClr val="000000"/>
                </a:solidFill>
                <a:latin typeface="Arial" charset="0"/>
                <a:ea typeface="Microsoft YaHei" charset="-122"/>
              </a:rPr>
              <a:t>Calgary, Alberta, </a:t>
            </a:r>
            <a:r>
              <a:rPr lang="es-SV" sz="1100" dirty="0" err="1">
                <a:solidFill>
                  <a:srgbClr val="000000"/>
                </a:solidFill>
                <a:latin typeface="Arial" charset="0"/>
                <a:ea typeface="Microsoft YaHei" charset="-122"/>
              </a:rPr>
              <a:t>T2A</a:t>
            </a:r>
            <a:r>
              <a:rPr lang="es-SV" sz="1100" dirty="0">
                <a:solidFill>
                  <a:srgbClr val="000000"/>
                </a:solidFill>
                <a:latin typeface="Arial" charset="0"/>
                <a:ea typeface="Microsoft YaHei" charset="-122"/>
              </a:rPr>
              <a:t> </a:t>
            </a:r>
            <a:r>
              <a:rPr lang="es-SV" sz="1100" dirty="0" err="1">
                <a:solidFill>
                  <a:srgbClr val="000000"/>
                </a:solidFill>
                <a:latin typeface="Arial" charset="0"/>
                <a:ea typeface="Microsoft YaHei" charset="-122"/>
              </a:rPr>
              <a:t>6K4</a:t>
            </a:r>
            <a:r>
              <a:rPr lang="es-SV" sz="1100" dirty="0">
                <a:solidFill>
                  <a:srgbClr val="000000"/>
                </a:solidFill>
                <a:latin typeface="Arial" charset="0"/>
                <a:ea typeface="Microsoft YaHei" charset="-122"/>
              </a:rPr>
              <a:t>, Canadá</a:t>
            </a:r>
          </a:p>
          <a:p>
            <a:pPr algn="ctr" defTabSz="914400" hangingPunct="1">
              <a:lnSpc>
                <a:spcPct val="100000"/>
              </a:lnSpc>
              <a:buClrTx/>
              <a:buSzTx/>
              <a:buFontTx/>
              <a:buNone/>
              <a:tabLst>
                <a:tab pos="1196975" algn="l"/>
              </a:tabLst>
              <a:defRPr/>
            </a:pPr>
            <a:r>
              <a:rPr lang="es-SV" sz="1100" dirty="0">
                <a:solidFill>
                  <a:srgbClr val="000000"/>
                </a:solidFill>
                <a:latin typeface="Arial" charset="0"/>
                <a:ea typeface="Microsoft YaHei" charset="-122"/>
              </a:rPr>
              <a:t>Teléfono: + 1 (403) 243-3285, fax: + 1 (403) 243-6199</a:t>
            </a:r>
          </a:p>
          <a:p>
            <a:pPr algn="ctr" defTabSz="914400" hangingPunct="1">
              <a:lnSpc>
                <a:spcPct val="100000"/>
              </a:lnSpc>
              <a:buClrTx/>
              <a:buSzTx/>
              <a:buFontTx/>
              <a:buNone/>
              <a:tabLst>
                <a:tab pos="1196975" algn="l"/>
              </a:tabLst>
              <a:defRPr/>
            </a:pPr>
            <a:r>
              <a:rPr lang="es-SV" sz="1100" dirty="0">
                <a:solidFill>
                  <a:srgbClr val="000000"/>
                </a:solidFill>
                <a:latin typeface="Arial" charset="0"/>
                <a:ea typeface="Microsoft YaHei" charset="-122"/>
                <a:hlinkClick r:id="rId4"/>
              </a:rPr>
              <a:t>Correo electrónico: cawst@cawst.org, sitio web: </a:t>
            </a:r>
            <a:r>
              <a:rPr lang="es-SV" sz="1100" dirty="0">
                <a:solidFill>
                  <a:srgbClr val="000000"/>
                </a:solidFill>
                <a:latin typeface="Arial" charset="0"/>
                <a:ea typeface="Microsoft YaHei" charset="-122"/>
              </a:rPr>
              <a:t>www.cawst.org</a:t>
            </a:r>
          </a:p>
          <a:p>
            <a:pPr algn="ctr" defTabSz="914400" hangingPunct="1">
              <a:lnSpc>
                <a:spcPct val="100000"/>
              </a:lnSpc>
              <a:buClrTx/>
              <a:buSzTx/>
              <a:buFontTx/>
              <a:buNone/>
              <a:tabLst>
                <a:tab pos="1196975" algn="l"/>
              </a:tabLst>
              <a:defRPr/>
            </a:pPr>
            <a:endParaRPr lang="es-SV" sz="1100" dirty="0">
              <a:solidFill>
                <a:srgbClr val="000000"/>
              </a:solidFill>
              <a:latin typeface="Arial" charset="0"/>
              <a:ea typeface="Microsoft YaHei" charset="-122"/>
            </a:endParaRPr>
          </a:p>
          <a:p>
            <a:pPr defTabSz="914400" hangingPunct="1">
              <a:lnSpc>
                <a:spcPct val="100000"/>
              </a:lnSpc>
              <a:buClrTx/>
              <a:buSzTx/>
              <a:buFontTx/>
              <a:buNone/>
              <a:defRPr/>
            </a:pPr>
            <a:r>
              <a:rPr lang="es-SV" sz="850" dirty="0">
                <a:solidFill>
                  <a:srgbClr val="000000"/>
                </a:solidFill>
                <a:latin typeface="Arial" charset="0"/>
                <a:ea typeface="Microsoft YaHei" charset="-122"/>
              </a:rPr>
              <a:t>El Centro de Tecnologías Asequibles de Agua y Saneamiento (CAWST, por su sigla en inglés) es una organización sin fines de lucro con base en Calgary que proporciona capacitación y consultoría a organizaciones que trabajan directamente con poblaciones en países en desarrollo que carecen de acceso al agua limpia y al saneamiento básico.</a:t>
            </a:r>
          </a:p>
          <a:p>
            <a:pPr defTabSz="914400" hangingPunct="1">
              <a:lnSpc>
                <a:spcPct val="100000"/>
              </a:lnSpc>
              <a:buClrTx/>
              <a:buSzTx/>
              <a:buFontTx/>
              <a:buNone/>
              <a:defRPr/>
            </a:pPr>
            <a:r>
              <a:rPr lang="es-SV" sz="850" dirty="0">
                <a:solidFill>
                  <a:srgbClr val="000000"/>
                </a:solidFill>
                <a:latin typeface="Arial" charset="0"/>
                <a:ea typeface="Microsoft YaHei" charset="-122"/>
              </a:rPr>
              <a:t> </a:t>
            </a:r>
          </a:p>
          <a:p>
            <a:pPr defTabSz="914400" hangingPunct="1">
              <a:lnSpc>
                <a:spcPct val="100000"/>
              </a:lnSpc>
              <a:buClrTx/>
              <a:buSzTx/>
              <a:buFontTx/>
              <a:buNone/>
              <a:defRPr/>
            </a:pPr>
            <a:r>
              <a:rPr lang="es-SV" sz="850" dirty="0">
                <a:solidFill>
                  <a:srgbClr val="000000"/>
                </a:solidFill>
                <a:latin typeface="Arial" charset="0"/>
                <a:ea typeface="Microsoft YaHei" charset="-122"/>
              </a:rPr>
              <a:t>Una de las principales estrategias de CAWST es hacer del conocimiento sobre agua un saber popular. Eso se logra, en parte, mediante el desarrollo y la distribución gratuita de materiales educativos con la intención de aumentar la disponibilidad de información para los que más lo necesitan.</a:t>
            </a:r>
          </a:p>
          <a:p>
            <a:pPr defTabSz="914400" hangingPunct="1">
              <a:lnSpc>
                <a:spcPct val="100000"/>
              </a:lnSpc>
              <a:buClrTx/>
              <a:buSzTx/>
              <a:buFontTx/>
              <a:buNone/>
              <a:defRPr/>
            </a:pPr>
            <a:r>
              <a:rPr lang="es-SV" sz="850" dirty="0">
                <a:solidFill>
                  <a:srgbClr val="000000"/>
                </a:solidFill>
                <a:latin typeface="Arial" charset="0"/>
                <a:ea typeface="Microsoft YaHei" charset="-122"/>
              </a:rPr>
              <a:t> </a:t>
            </a:r>
          </a:p>
          <a:p>
            <a:pPr defTabSz="914400" hangingPunct="1">
              <a:lnSpc>
                <a:spcPct val="100000"/>
              </a:lnSpc>
              <a:buClrTx/>
              <a:buSzTx/>
              <a:buFontTx/>
              <a:buNone/>
              <a:defRPr/>
            </a:pPr>
            <a:r>
              <a:rPr lang="es-SV" sz="850" dirty="0">
                <a:solidFill>
                  <a:srgbClr val="000000"/>
                </a:solidFill>
                <a:latin typeface="Arial" charset="0"/>
                <a:ea typeface="Microsoft YaHei" charset="-122"/>
              </a:rPr>
              <a:t>Este documento es de contenido abierto y está elaborado bajo la licencia genérica Creative Commons Atribución 3.0. Para ver una copia de esa licencia, visite la página http://creativecommons.org/licenses/by/3.0/deed.es o envíe una carta a Creative Commons, 171 </a:t>
            </a:r>
            <a:r>
              <a:rPr lang="es-SV" sz="850" dirty="0" err="1">
                <a:solidFill>
                  <a:srgbClr val="000000"/>
                </a:solidFill>
                <a:latin typeface="Arial" charset="0"/>
                <a:ea typeface="Microsoft YaHei" charset="-122"/>
              </a:rPr>
              <a:t>Second</a:t>
            </a:r>
            <a:r>
              <a:rPr lang="es-SV" sz="850" dirty="0">
                <a:solidFill>
                  <a:srgbClr val="000000"/>
                </a:solidFill>
                <a:latin typeface="Arial" charset="0"/>
                <a:ea typeface="Microsoft YaHei" charset="-122"/>
              </a:rPr>
              <a:t> Street, Suite 300, San Francisco, California 94105, Estados Unidos. </a:t>
            </a:r>
          </a:p>
          <a:p>
            <a:pPr defTabSz="914400" hangingPunct="1">
              <a:lnSpc>
                <a:spcPct val="100000"/>
              </a:lnSpc>
              <a:buClrTx/>
              <a:buSzTx/>
              <a:buFontTx/>
              <a:buNone/>
              <a:defRPr/>
            </a:pPr>
            <a:r>
              <a:rPr lang="es-SV" sz="850" dirty="0">
                <a:solidFill>
                  <a:srgbClr val="000000"/>
                </a:solidFill>
                <a:latin typeface="Arial" charset="0"/>
                <a:ea typeface="Microsoft YaHei" charset="-122"/>
              </a:rPr>
              <a:t> </a:t>
            </a:r>
          </a:p>
          <a:p>
            <a:pPr defTabSz="914400" hangingPunct="1">
              <a:lnSpc>
                <a:spcPct val="100000"/>
              </a:lnSpc>
              <a:buClrTx/>
              <a:buSzTx/>
              <a:buFontTx/>
              <a:buNone/>
              <a:defRPr/>
            </a:pPr>
            <a:r>
              <a:rPr lang="es-SV" sz="850" dirty="0">
                <a:solidFill>
                  <a:srgbClr val="000000"/>
                </a:solidFill>
                <a:latin typeface="Arial" charset="0"/>
                <a:ea typeface="Microsoft YaHei" charset="-122"/>
              </a:rPr>
              <a:t>		Usted es libre de:</a:t>
            </a:r>
          </a:p>
          <a:p>
            <a:pPr marL="2000250" lvl="4" indent="-171450" defTabSz="914400" hangingPunct="1">
              <a:lnSpc>
                <a:spcPct val="100000"/>
              </a:lnSpc>
              <a:buClrTx/>
              <a:buSzTx/>
              <a:buFont typeface="Arial" pitchFamily="34" charset="0"/>
              <a:buChar char="•"/>
              <a:defRPr/>
            </a:pPr>
            <a:r>
              <a:rPr lang="es-SV" sz="850" dirty="0">
                <a:solidFill>
                  <a:srgbClr val="000000"/>
                </a:solidFill>
                <a:latin typeface="Arial" charset="0"/>
                <a:ea typeface="Microsoft YaHei" charset="-122"/>
              </a:rPr>
              <a:t>Compartir – copiar, distribuir y difundir este documento.</a:t>
            </a:r>
          </a:p>
          <a:p>
            <a:pPr marL="2000250" lvl="4" indent="-171450" defTabSz="914400" hangingPunct="1">
              <a:lnSpc>
                <a:spcPct val="100000"/>
              </a:lnSpc>
              <a:buClrTx/>
              <a:buSzTx/>
              <a:buFont typeface="Arial" pitchFamily="34" charset="0"/>
              <a:buChar char="•"/>
              <a:defRPr/>
            </a:pPr>
            <a:r>
              <a:rPr lang="es-SV" sz="850" dirty="0">
                <a:solidFill>
                  <a:srgbClr val="000000"/>
                </a:solidFill>
                <a:latin typeface="Arial" charset="0"/>
                <a:ea typeface="Microsoft YaHei" charset="-122"/>
              </a:rPr>
              <a:t>Editar – adaptar este documento.</a:t>
            </a:r>
          </a:p>
          <a:p>
            <a:pPr defTabSz="914400" hangingPunct="1">
              <a:lnSpc>
                <a:spcPct val="100000"/>
              </a:lnSpc>
              <a:buClrTx/>
              <a:buSzTx/>
              <a:buFontTx/>
              <a:buNone/>
              <a:defRPr/>
            </a:pPr>
            <a:r>
              <a:rPr lang="es-SV" sz="850" dirty="0">
                <a:solidFill>
                  <a:srgbClr val="000000"/>
                </a:solidFill>
                <a:latin typeface="Arial" charset="0"/>
                <a:ea typeface="Microsoft YaHei" charset="-122"/>
              </a:rPr>
              <a:t> </a:t>
            </a:r>
          </a:p>
          <a:p>
            <a:pPr defTabSz="914400" hangingPunct="1">
              <a:lnSpc>
                <a:spcPct val="100000"/>
              </a:lnSpc>
              <a:buClrTx/>
              <a:buSzTx/>
              <a:buFontTx/>
              <a:buNone/>
              <a:defRPr/>
            </a:pPr>
            <a:r>
              <a:rPr lang="es-SV" sz="850" dirty="0">
                <a:solidFill>
                  <a:srgbClr val="000000"/>
                </a:solidFill>
                <a:latin typeface="Arial" charset="0"/>
                <a:ea typeface="Microsoft YaHei" charset="-122"/>
              </a:rPr>
              <a:t>		Bajo las siguientes condiciones:</a:t>
            </a:r>
          </a:p>
          <a:p>
            <a:pPr marL="2000250" lvl="4" indent="-171450" defTabSz="914400" hangingPunct="1">
              <a:lnSpc>
                <a:spcPct val="100000"/>
              </a:lnSpc>
              <a:buClrTx/>
              <a:buSzTx/>
              <a:buFont typeface="Arial" pitchFamily="34" charset="0"/>
              <a:buChar char="•"/>
              <a:defRPr/>
            </a:pPr>
            <a:r>
              <a:rPr lang="es-SV" sz="850" dirty="0">
                <a:solidFill>
                  <a:srgbClr val="000000"/>
                </a:solidFill>
                <a:latin typeface="Arial" charset="0"/>
                <a:ea typeface="Microsoft YaHei" charset="-122"/>
              </a:rPr>
              <a:t>Atribución. Deberá atribuírsele a CAWST el crédito de ser la fuente original del documento. Por favor, incluya la dirección a nuestro sitio web: www.cawst.org.</a:t>
            </a:r>
          </a:p>
          <a:p>
            <a:pPr algn="ctr" defTabSz="914400" hangingPunct="1">
              <a:lnSpc>
                <a:spcPct val="100000"/>
              </a:lnSpc>
              <a:buClrTx/>
              <a:buSzTx/>
              <a:buFontTx/>
              <a:buNone/>
              <a:tabLst>
                <a:tab pos="1196975" algn="l"/>
              </a:tabLst>
              <a:defRPr/>
            </a:pPr>
            <a:endParaRPr lang="es-SV" sz="7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r>
              <a:rPr lang="es-SV" sz="850" dirty="0">
                <a:solidFill>
                  <a:srgbClr val="000000"/>
                </a:solidFill>
                <a:latin typeface="Arial" charset="0"/>
                <a:ea typeface="Microsoft YaHei" charset="-122"/>
              </a:rPr>
              <a:t>CAWST actualizará este documento periódicamente. Por ese motivo, no se recomienda que lo almacene para descargarlo desde su sitio web.</a:t>
            </a:r>
          </a:p>
          <a:p>
            <a:pPr defTabSz="914400" hangingPunct="1">
              <a:lnSpc>
                <a:spcPct val="100000"/>
              </a:lnSpc>
              <a:buClrTx/>
              <a:buSzTx/>
              <a:buFontTx/>
              <a:buNone/>
              <a:tabLst>
                <a:tab pos="1196975" algn="l"/>
              </a:tabLst>
              <a:defRPr/>
            </a:pPr>
            <a:endParaRPr lang="es-SV" sz="85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105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12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defRPr/>
            </a:pPr>
            <a:r>
              <a:rPr lang="es-SV" sz="900" b="1" dirty="0">
                <a:solidFill>
                  <a:srgbClr val="000000"/>
                </a:solidFill>
                <a:latin typeface="Arial" charset="0"/>
                <a:ea typeface="Microsoft YaHei" charset="-122"/>
              </a:rPr>
              <a:t> </a:t>
            </a:r>
            <a:r>
              <a:rPr lang="es-SV" sz="900" dirty="0">
                <a:solidFill>
                  <a:srgbClr val="000000"/>
                </a:solidFill>
                <a:latin typeface="Arial" charset="0"/>
                <a:ea typeface="Microsoft YaHei" charset="-122"/>
              </a:rPr>
              <a:t>CAWST y sus directores, empleados, contratistas y voluntarios no asumen ninguna responsabilidad ni dan ninguna garantía respecto de los resultados que puedan obtenerse a partir del uso de la información proporcionada.</a:t>
            </a:r>
          </a:p>
        </p:txBody>
      </p:sp>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1575" y="3111500"/>
            <a:ext cx="10795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3013" y="3544888"/>
            <a:ext cx="9366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47664" y="4305137"/>
            <a:ext cx="6408712" cy="2062103"/>
          </a:xfrm>
          <a:prstGeom prst="rect">
            <a:avLst/>
          </a:prstGeom>
          <a:noFill/>
          <a:ln w="15875">
            <a:solidFill>
              <a:schemeClr val="tx1"/>
            </a:solidFill>
          </a:ln>
        </p:spPr>
        <p:txBody>
          <a:bodyPr>
            <a:spAutoFit/>
          </a:bodyPr>
          <a:lstStyle/>
          <a:p>
            <a:pPr defTabSz="914400" hangingPunct="1">
              <a:lnSpc>
                <a:spcPct val="100000"/>
              </a:lnSpc>
              <a:buClrTx/>
              <a:buSzTx/>
              <a:buFontTx/>
              <a:buNone/>
              <a:defRPr/>
            </a:pPr>
            <a:r>
              <a:rPr b="1" dirty="0">
                <a:solidFill>
                  <a:srgbClr val="000000"/>
                </a:solidFill>
                <a:latin typeface="Arial" charset="0"/>
                <a:ea typeface="Microsoft YaHei" charset="-122"/>
              </a:rPr>
              <a:t> </a:t>
            </a:r>
            <a:r>
              <a:rPr sz="1100" b="1" dirty="0">
                <a:solidFill>
                  <a:srgbClr val="000000"/>
                </a:solidFill>
                <a:latin typeface="Arial" charset="0"/>
                <a:ea typeface="Microsoft YaHei" charset="-122"/>
              </a:rPr>
              <a:t> </a:t>
            </a:r>
            <a:r>
              <a:rPr sz="1100" b="1" dirty="0" err="1">
                <a:solidFill>
                  <a:srgbClr val="000000"/>
                </a:solidFill>
                <a:latin typeface="Arial" charset="0"/>
                <a:ea typeface="Microsoft YaHei" charset="-122"/>
              </a:rPr>
              <a:t>Manténgase</a:t>
            </a:r>
            <a:r>
              <a:rPr sz="1100" b="1" dirty="0">
                <a:solidFill>
                  <a:srgbClr val="000000"/>
                </a:solidFill>
                <a:latin typeface="Arial" charset="0"/>
                <a:ea typeface="Microsoft YaHei" charset="-122"/>
              </a:rPr>
              <a:t> </a:t>
            </a:r>
            <a:r>
              <a:rPr sz="1100" b="1" dirty="0" err="1">
                <a:solidFill>
                  <a:srgbClr val="000000"/>
                </a:solidFill>
                <a:latin typeface="Arial" charset="0"/>
                <a:ea typeface="Microsoft YaHei" charset="-122"/>
              </a:rPr>
              <a:t>actualizado</a:t>
            </a:r>
            <a:r>
              <a:rPr sz="1100" b="1" dirty="0">
                <a:solidFill>
                  <a:srgbClr val="000000"/>
                </a:solidFill>
                <a:latin typeface="Arial" charset="0"/>
                <a:ea typeface="Microsoft YaHei" charset="-122"/>
              </a:rPr>
              <a:t> y </a:t>
            </a:r>
            <a:r>
              <a:rPr sz="1100" b="1" dirty="0" err="1">
                <a:solidFill>
                  <a:srgbClr val="000000"/>
                </a:solidFill>
                <a:latin typeface="Arial" charset="0"/>
                <a:ea typeface="Microsoft YaHei" charset="-122"/>
              </a:rPr>
              <a:t>obtenga</a:t>
            </a:r>
            <a:r>
              <a:rPr sz="1100" b="1" dirty="0">
                <a:solidFill>
                  <a:srgbClr val="000000"/>
                </a:solidFill>
                <a:latin typeface="Arial" charset="0"/>
                <a:ea typeface="Microsoft YaHei" charset="-122"/>
              </a:rPr>
              <a:t> </a:t>
            </a:r>
            <a:r>
              <a:rPr sz="1100" b="1" dirty="0" err="1">
                <a:solidFill>
                  <a:srgbClr val="000000"/>
                </a:solidFill>
                <a:latin typeface="Arial" charset="0"/>
                <a:ea typeface="Microsoft YaHei" charset="-122"/>
              </a:rPr>
              <a:t>apoyo</a:t>
            </a:r>
            <a:r>
              <a:rPr sz="1100" b="1" dirty="0">
                <a:solidFill>
                  <a:srgbClr val="000000"/>
                </a:solidFill>
                <a:latin typeface="Arial" charset="0"/>
                <a:ea typeface="Microsoft YaHei" charset="-122"/>
              </a:rPr>
              <a:t>:</a:t>
            </a:r>
          </a:p>
          <a:p>
            <a:pPr marL="3028950" lvl="6" indent="-285750">
              <a:buFont typeface="Arial" pitchFamily="34" charset="0"/>
              <a:buChar char="•"/>
              <a:defRPr/>
            </a:pPr>
            <a:r>
              <a:rPr sz="1100" dirty="0" err="1">
                <a:solidFill>
                  <a:srgbClr val="000000"/>
                </a:solidFill>
                <a:latin typeface="Arial" charset="0"/>
                <a:ea typeface="Microsoft YaHei" charset="-122"/>
              </a:rPr>
              <a:t>Últimas</a:t>
            </a:r>
            <a:r>
              <a:rPr sz="1100" dirty="0">
                <a:solidFill>
                  <a:srgbClr val="000000"/>
                </a:solidFill>
                <a:latin typeface="Arial" charset="0"/>
                <a:ea typeface="Microsoft YaHei" charset="-122"/>
              </a:rPr>
              <a:t> </a:t>
            </a:r>
            <a:r>
              <a:rPr sz="1100" dirty="0" err="1">
                <a:solidFill>
                  <a:srgbClr val="000000"/>
                </a:solidFill>
                <a:latin typeface="Arial" charset="0"/>
                <a:ea typeface="Microsoft YaHei" charset="-122"/>
              </a:rPr>
              <a:t>actualizaciones</a:t>
            </a:r>
            <a:r>
              <a:rPr sz="1100" dirty="0">
                <a:solidFill>
                  <a:srgbClr val="000000"/>
                </a:solidFill>
                <a:latin typeface="Arial" charset="0"/>
                <a:ea typeface="Microsoft YaHei" charset="-122"/>
              </a:rPr>
              <a:t> de </a:t>
            </a:r>
            <a:r>
              <a:rPr sz="1100" dirty="0" err="1">
                <a:solidFill>
                  <a:srgbClr val="000000"/>
                </a:solidFill>
                <a:latin typeface="Arial" charset="0"/>
                <a:ea typeface="Microsoft YaHei" charset="-122"/>
              </a:rPr>
              <a:t>este</a:t>
            </a:r>
            <a:r>
              <a:rPr sz="1100" dirty="0">
                <a:solidFill>
                  <a:srgbClr val="000000"/>
                </a:solidFill>
                <a:latin typeface="Arial" charset="0"/>
                <a:ea typeface="Microsoft YaHei" charset="-122"/>
              </a:rPr>
              <a:t> </a:t>
            </a:r>
            <a:r>
              <a:rPr sz="1100" dirty="0" err="1">
                <a:solidFill>
                  <a:srgbClr val="000000"/>
                </a:solidFill>
                <a:latin typeface="Arial" charset="0"/>
                <a:ea typeface="Microsoft YaHei" charset="-122"/>
              </a:rPr>
              <a:t>documento</a:t>
            </a:r>
            <a:r>
              <a:rPr sz="1100" dirty="0">
                <a:solidFill>
                  <a:srgbClr val="000000"/>
                </a:solidFill>
                <a:latin typeface="Arial" charset="0"/>
                <a:ea typeface="Microsoft YaHei" charset="-122"/>
              </a:rPr>
              <a:t>.</a:t>
            </a:r>
          </a:p>
          <a:p>
            <a:pPr marL="3028950" lvl="6" indent="-285750">
              <a:buFont typeface="Arial" pitchFamily="34" charset="0"/>
              <a:buChar char="•"/>
              <a:defRPr/>
            </a:pPr>
            <a:r>
              <a:rPr sz="1100" dirty="0" err="1">
                <a:solidFill>
                  <a:srgbClr val="000000"/>
                </a:solidFill>
                <a:latin typeface="Arial" charset="0"/>
                <a:ea typeface="Microsoft YaHei" charset="-122"/>
              </a:rPr>
              <a:t>Otros</a:t>
            </a:r>
            <a:r>
              <a:rPr sz="1100" dirty="0">
                <a:solidFill>
                  <a:srgbClr val="000000"/>
                </a:solidFill>
                <a:latin typeface="Arial" charset="0"/>
                <a:ea typeface="Microsoft YaHei" charset="-122"/>
              </a:rPr>
              <a:t> </a:t>
            </a:r>
            <a:r>
              <a:rPr sz="1100" dirty="0" err="1">
                <a:solidFill>
                  <a:srgbClr val="000000"/>
                </a:solidFill>
                <a:latin typeface="Arial" charset="0"/>
                <a:ea typeface="Microsoft YaHei" charset="-122"/>
              </a:rPr>
              <a:t>talleres</a:t>
            </a:r>
            <a:r>
              <a:rPr sz="1100" dirty="0">
                <a:solidFill>
                  <a:srgbClr val="000000"/>
                </a:solidFill>
                <a:latin typeface="Arial" charset="0"/>
                <a:ea typeface="Microsoft YaHei" charset="-122"/>
              </a:rPr>
              <a:t> y </a:t>
            </a:r>
            <a:r>
              <a:rPr sz="1100" dirty="0" err="1">
                <a:solidFill>
                  <a:srgbClr val="000000"/>
                </a:solidFill>
                <a:latin typeface="Arial" charset="0"/>
                <a:ea typeface="Microsoft YaHei" charset="-122"/>
              </a:rPr>
              <a:t>recursos</a:t>
            </a:r>
            <a:r>
              <a:rPr sz="1100" dirty="0">
                <a:solidFill>
                  <a:srgbClr val="000000"/>
                </a:solidFill>
                <a:latin typeface="Arial" charset="0"/>
                <a:ea typeface="Microsoft YaHei" charset="-122"/>
              </a:rPr>
              <a:t> de </a:t>
            </a:r>
            <a:r>
              <a:rPr sz="1100" dirty="0" err="1">
                <a:solidFill>
                  <a:srgbClr val="000000"/>
                </a:solidFill>
                <a:latin typeface="Arial" charset="0"/>
                <a:ea typeface="Microsoft YaHei" charset="-122"/>
              </a:rPr>
              <a:t>capacitación</a:t>
            </a:r>
            <a:r>
              <a:rPr sz="1100" dirty="0">
                <a:solidFill>
                  <a:srgbClr val="000000"/>
                </a:solidFill>
                <a:latin typeface="Arial" charset="0"/>
                <a:ea typeface="Microsoft YaHei" charset="-122"/>
              </a:rPr>
              <a:t> </a:t>
            </a:r>
            <a:r>
              <a:rPr sz="1100" dirty="0" err="1">
                <a:solidFill>
                  <a:srgbClr val="000000"/>
                </a:solidFill>
                <a:latin typeface="Arial" charset="0"/>
                <a:ea typeface="Microsoft YaHei" charset="-122"/>
              </a:rPr>
              <a:t>relacionados</a:t>
            </a:r>
            <a:r>
              <a:rPr sz="1100" dirty="0">
                <a:solidFill>
                  <a:srgbClr val="000000"/>
                </a:solidFill>
                <a:latin typeface="Arial" charset="0"/>
                <a:ea typeface="Microsoft YaHei" charset="-122"/>
              </a:rPr>
              <a:t>.</a:t>
            </a:r>
          </a:p>
          <a:p>
            <a:pPr marL="3028950" lvl="6" indent="-285750">
              <a:buFont typeface="Arial" pitchFamily="34" charset="0"/>
              <a:buChar char="•"/>
              <a:defRPr/>
            </a:pPr>
            <a:r>
              <a:rPr sz="1100" dirty="0" err="1">
                <a:solidFill>
                  <a:srgbClr val="000000"/>
                </a:solidFill>
                <a:latin typeface="Arial" charset="0"/>
                <a:ea typeface="Microsoft YaHei" charset="-122"/>
              </a:rPr>
              <a:t>Apoyo</a:t>
            </a:r>
            <a:r>
              <a:rPr sz="1100" dirty="0">
                <a:solidFill>
                  <a:srgbClr val="000000"/>
                </a:solidFill>
                <a:latin typeface="Arial" charset="0"/>
                <a:ea typeface="Microsoft YaHei" charset="-122"/>
              </a:rPr>
              <a:t> </a:t>
            </a:r>
            <a:r>
              <a:rPr sz="1100" dirty="0" err="1">
                <a:solidFill>
                  <a:srgbClr val="000000"/>
                </a:solidFill>
                <a:latin typeface="Arial" charset="0"/>
                <a:ea typeface="Microsoft YaHei" charset="-122"/>
              </a:rPr>
              <a:t>sobre</a:t>
            </a:r>
            <a:r>
              <a:rPr sz="1100" dirty="0">
                <a:solidFill>
                  <a:srgbClr val="000000"/>
                </a:solidFill>
                <a:latin typeface="Arial" charset="0"/>
                <a:ea typeface="Microsoft YaHei" charset="-122"/>
              </a:rPr>
              <a:t> el </a:t>
            </a:r>
            <a:r>
              <a:rPr sz="1100" dirty="0" err="1">
                <a:solidFill>
                  <a:srgbClr val="000000"/>
                </a:solidFill>
                <a:latin typeface="Arial" charset="0"/>
                <a:ea typeface="Microsoft YaHei" charset="-122"/>
              </a:rPr>
              <a:t>uso</a:t>
            </a:r>
            <a:r>
              <a:rPr sz="1100" dirty="0">
                <a:solidFill>
                  <a:srgbClr val="000000"/>
                </a:solidFill>
                <a:latin typeface="Arial" charset="0"/>
                <a:ea typeface="Microsoft YaHei" charset="-122"/>
              </a:rPr>
              <a:t> de </a:t>
            </a:r>
            <a:r>
              <a:rPr sz="1100" dirty="0" err="1">
                <a:solidFill>
                  <a:srgbClr val="000000"/>
                </a:solidFill>
                <a:latin typeface="Arial" charset="0"/>
                <a:ea typeface="Microsoft YaHei" charset="-122"/>
              </a:rPr>
              <a:t>este</a:t>
            </a:r>
            <a:r>
              <a:rPr sz="1100" dirty="0">
                <a:solidFill>
                  <a:srgbClr val="000000"/>
                </a:solidFill>
                <a:latin typeface="Arial" charset="0"/>
                <a:ea typeface="Microsoft YaHei" charset="-122"/>
              </a:rPr>
              <a:t> </a:t>
            </a:r>
            <a:r>
              <a:rPr sz="1100" dirty="0" err="1">
                <a:solidFill>
                  <a:srgbClr val="000000"/>
                </a:solidFill>
                <a:latin typeface="Arial" charset="0"/>
                <a:ea typeface="Microsoft YaHei" charset="-122"/>
              </a:rPr>
              <a:t>documento</a:t>
            </a:r>
            <a:r>
              <a:rPr sz="1100" dirty="0">
                <a:solidFill>
                  <a:srgbClr val="000000"/>
                </a:solidFill>
                <a:latin typeface="Arial" charset="0"/>
                <a:ea typeface="Microsoft YaHei" charset="-122"/>
              </a:rPr>
              <a:t> para </a:t>
            </a:r>
            <a:r>
              <a:rPr sz="1100" dirty="0" err="1">
                <a:solidFill>
                  <a:srgbClr val="000000"/>
                </a:solidFill>
                <a:latin typeface="Arial" charset="0"/>
                <a:ea typeface="Microsoft YaHei" charset="-122"/>
              </a:rPr>
              <a:t>su</a:t>
            </a:r>
            <a:r>
              <a:rPr sz="1100" dirty="0">
                <a:solidFill>
                  <a:srgbClr val="000000"/>
                </a:solidFill>
                <a:latin typeface="Arial" charset="0"/>
                <a:ea typeface="Microsoft YaHei" charset="-122"/>
              </a:rPr>
              <a:t> </a:t>
            </a:r>
            <a:r>
              <a:rPr sz="1100" dirty="0" err="1">
                <a:solidFill>
                  <a:srgbClr val="000000"/>
                </a:solidFill>
                <a:latin typeface="Arial" charset="0"/>
                <a:ea typeface="Microsoft YaHei" charset="-122"/>
              </a:rPr>
              <a:t>trabajo</a:t>
            </a:r>
            <a:r>
              <a:rPr sz="1100" dirty="0">
                <a:solidFill>
                  <a:srgbClr val="000000"/>
                </a:solidFill>
                <a:latin typeface="Arial" charset="0"/>
                <a:ea typeface="Microsoft YaHei" charset="-122"/>
              </a:rPr>
              <a:t>.</a:t>
            </a:r>
          </a:p>
          <a:p>
            <a:pPr defTabSz="914400" hangingPunct="1">
              <a:lnSpc>
                <a:spcPct val="100000"/>
              </a:lnSpc>
              <a:buClrTx/>
              <a:buSzTx/>
              <a:buFontTx/>
              <a:buNone/>
              <a:defRPr/>
            </a:pPr>
            <a:r>
              <a:rPr sz="1100" dirty="0">
                <a:solidFill>
                  <a:srgbClr val="000000"/>
                </a:solidFill>
                <a:latin typeface="Arial" charset="0"/>
                <a:ea typeface="Microsoft YaHei" charset="-122"/>
              </a:rPr>
              <a:t> </a:t>
            </a:r>
          </a:p>
          <a:p>
            <a:pPr defTabSz="914400" hangingPunct="1">
              <a:lnSpc>
                <a:spcPct val="100000"/>
              </a:lnSpc>
              <a:buClrTx/>
              <a:buSzTx/>
              <a:buFontTx/>
              <a:buNone/>
              <a:defRPr/>
            </a:pPr>
            <a:endParaRPr lang="en-GB" sz="1100" i="1" dirty="0">
              <a:solidFill>
                <a:srgbClr val="000000"/>
              </a:solidFill>
              <a:latin typeface="Arial" charset="0"/>
              <a:ea typeface="Microsoft YaHei" charset="-122"/>
            </a:endParaRPr>
          </a:p>
          <a:p>
            <a:pPr defTabSz="914400" hangingPunct="1">
              <a:lnSpc>
                <a:spcPct val="100000"/>
              </a:lnSpc>
              <a:buClrTx/>
              <a:buSzTx/>
              <a:buFontTx/>
              <a:buNone/>
              <a:defRPr/>
            </a:pPr>
            <a:r>
              <a:rPr sz="1100" i="1" dirty="0">
                <a:solidFill>
                  <a:srgbClr val="000000"/>
                </a:solidFill>
                <a:latin typeface="Arial" charset="0"/>
                <a:ea typeface="Microsoft YaHei" charset="-122"/>
              </a:rPr>
              <a:t>CAWST </a:t>
            </a:r>
            <a:r>
              <a:rPr sz="1100" i="1" dirty="0" err="1">
                <a:solidFill>
                  <a:srgbClr val="000000"/>
                </a:solidFill>
                <a:latin typeface="Arial" charset="0"/>
                <a:ea typeface="Microsoft YaHei" charset="-122"/>
              </a:rPr>
              <a:t>provee</a:t>
            </a:r>
            <a:r>
              <a:rPr sz="1100" i="1" dirty="0">
                <a:solidFill>
                  <a:srgbClr val="000000"/>
                </a:solidFill>
                <a:latin typeface="Arial" charset="0"/>
                <a:ea typeface="Microsoft YaHei" charset="-122"/>
              </a:rPr>
              <a:t> </a:t>
            </a:r>
            <a:r>
              <a:rPr sz="1100" i="1" dirty="0" err="1">
                <a:solidFill>
                  <a:srgbClr val="000000"/>
                </a:solidFill>
                <a:latin typeface="Arial" charset="0"/>
                <a:ea typeface="Microsoft YaHei" charset="-122"/>
              </a:rPr>
              <a:t>mentoría</a:t>
            </a:r>
            <a:r>
              <a:rPr sz="1100" i="1" dirty="0">
                <a:solidFill>
                  <a:srgbClr val="000000"/>
                </a:solidFill>
                <a:latin typeface="Arial" charset="0"/>
                <a:ea typeface="Microsoft YaHei" charset="-122"/>
              </a:rPr>
              <a:t> y</a:t>
            </a:r>
          </a:p>
          <a:p>
            <a:pPr defTabSz="914400" hangingPunct="1">
              <a:lnSpc>
                <a:spcPct val="100000"/>
              </a:lnSpc>
              <a:buClrTx/>
              <a:buSzTx/>
              <a:buFontTx/>
              <a:buNone/>
              <a:defRPr/>
            </a:pPr>
            <a:r>
              <a:rPr sz="1100" i="1" dirty="0" err="1">
                <a:solidFill>
                  <a:srgbClr val="000000"/>
                </a:solidFill>
                <a:latin typeface="Arial" charset="0"/>
                <a:ea typeface="Microsoft YaHei" charset="-122"/>
              </a:rPr>
              <a:t>asesoramiento</a:t>
            </a:r>
            <a:r>
              <a:rPr sz="1100" i="1" dirty="0">
                <a:solidFill>
                  <a:srgbClr val="000000"/>
                </a:solidFill>
                <a:latin typeface="Arial" charset="0"/>
                <a:ea typeface="Microsoft YaHei" charset="-122"/>
              </a:rPr>
              <a:t> </a:t>
            </a:r>
            <a:r>
              <a:rPr sz="1100" i="1" dirty="0" err="1">
                <a:solidFill>
                  <a:srgbClr val="000000"/>
                </a:solidFill>
                <a:latin typeface="Arial" charset="0"/>
                <a:ea typeface="Microsoft YaHei" charset="-122"/>
              </a:rPr>
              <a:t>sobre</a:t>
            </a:r>
            <a:r>
              <a:rPr sz="1100" i="1" dirty="0">
                <a:solidFill>
                  <a:srgbClr val="000000"/>
                </a:solidFill>
                <a:latin typeface="Arial" charset="0"/>
                <a:ea typeface="Microsoft YaHei" charset="-122"/>
              </a:rPr>
              <a:t> el </a:t>
            </a:r>
            <a:r>
              <a:rPr sz="1100" i="1" dirty="0" err="1">
                <a:solidFill>
                  <a:srgbClr val="000000"/>
                </a:solidFill>
                <a:latin typeface="Arial" charset="0"/>
                <a:ea typeface="Microsoft YaHei" charset="-122"/>
              </a:rPr>
              <a:t>uso</a:t>
            </a:r>
            <a:r>
              <a:rPr sz="1100" i="1" dirty="0">
                <a:solidFill>
                  <a:srgbClr val="000000"/>
                </a:solidFill>
                <a:latin typeface="Arial" charset="0"/>
                <a:ea typeface="Microsoft YaHei" charset="-122"/>
              </a:rPr>
              <a:t> de </a:t>
            </a:r>
            <a:r>
              <a:rPr sz="1100" i="1" dirty="0" err="1">
                <a:solidFill>
                  <a:srgbClr val="000000"/>
                </a:solidFill>
                <a:latin typeface="Arial" charset="0"/>
                <a:ea typeface="Microsoft YaHei" charset="-122"/>
              </a:rPr>
              <a:t>sus</a:t>
            </a:r>
            <a:r>
              <a:rPr sz="1100" i="1" dirty="0">
                <a:solidFill>
                  <a:srgbClr val="000000"/>
                </a:solidFill>
                <a:latin typeface="Arial" charset="0"/>
                <a:ea typeface="Microsoft YaHei" charset="-122"/>
              </a:rPr>
              <a:t> </a:t>
            </a:r>
            <a:r>
              <a:rPr sz="1100" i="1" dirty="0" err="1">
                <a:solidFill>
                  <a:srgbClr val="000000"/>
                </a:solidFill>
                <a:latin typeface="Arial" charset="0"/>
                <a:ea typeface="Microsoft YaHei" charset="-122"/>
              </a:rPr>
              <a:t>materiales</a:t>
            </a:r>
            <a:endParaRPr sz="1100" i="1" dirty="0">
              <a:solidFill>
                <a:srgbClr val="000000"/>
              </a:solidFill>
              <a:latin typeface="Arial" charset="0"/>
              <a:ea typeface="Microsoft YaHei" charset="-122"/>
            </a:endParaRPr>
          </a:p>
          <a:p>
            <a:pPr defTabSz="914400" hangingPunct="1">
              <a:lnSpc>
                <a:spcPct val="100000"/>
              </a:lnSpc>
              <a:buClrTx/>
              <a:buSzTx/>
              <a:buFontTx/>
              <a:buNone/>
              <a:defRPr/>
            </a:pPr>
            <a:r>
              <a:rPr sz="1100" i="1" dirty="0">
                <a:solidFill>
                  <a:srgbClr val="000000"/>
                </a:solidFill>
                <a:latin typeface="Arial" charset="0"/>
                <a:ea typeface="Microsoft YaHei" charset="-122"/>
              </a:rPr>
              <a:t>de </a:t>
            </a:r>
            <a:r>
              <a:rPr sz="1100" i="1" dirty="0" err="1">
                <a:solidFill>
                  <a:srgbClr val="000000"/>
                </a:solidFill>
                <a:latin typeface="Arial" charset="0"/>
                <a:ea typeface="Microsoft YaHei" charset="-122"/>
              </a:rPr>
              <a:t>capacitación</a:t>
            </a:r>
            <a:r>
              <a:rPr sz="1100" i="1" dirty="0">
                <a:solidFill>
                  <a:srgbClr val="000000"/>
                </a:solidFill>
                <a:latin typeface="Arial" charset="0"/>
                <a:ea typeface="Microsoft YaHei" charset="-122"/>
              </a:rPr>
              <a:t>.</a:t>
            </a:r>
          </a:p>
        </p:txBody>
      </p:sp>
      <p:pic>
        <p:nvPicPr>
          <p:cNvPr id="1639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875" y="4635500"/>
            <a:ext cx="467995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6094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9"/>
          <p:cNvSpPr>
            <a:spLocks noGrp="1" noChangeArrowheads="1"/>
          </p:cNvSpPr>
          <p:nvPr>
            <p:ph type="title"/>
          </p:nvPr>
        </p:nvSpPr>
        <p:spPr>
          <a:xfrm>
            <a:off x="457200" y="2971800"/>
            <a:ext cx="8229600" cy="1143000"/>
          </a:xfrm>
        </p:spPr>
        <p:txBody>
          <a:bodyPr/>
          <a:lstStyle/>
          <a:p>
            <a:pPr rtl="0" eaLnBrk="1" hangingPunct="1"/>
            <a:r>
              <a:rPr>
                <a:hlinkClick r:id="rId3" action="ppaction://hlinkfile"/>
              </a:rPr>
              <a:t>Bacterias en acción</a:t>
            </a:r>
          </a:p>
        </p:txBody>
      </p:sp>
      <p:pic>
        <p:nvPicPr>
          <p:cNvPr id="5" name="Picture 4"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3684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rtl="0" eaLnBrk="1" hangingPunct="1"/>
            <a:r>
              <a:rPr b="1">
                <a:solidFill>
                  <a:schemeClr val="accent2"/>
                </a:solidFill>
              </a:rPr>
              <a:t>Protozoos</a:t>
            </a:r>
          </a:p>
        </p:txBody>
      </p:sp>
      <p:sp>
        <p:nvSpPr>
          <p:cNvPr id="10245" name="Rectangle 3"/>
          <p:cNvSpPr>
            <a:spLocks noGrp="1" noChangeArrowheads="1"/>
          </p:cNvSpPr>
          <p:nvPr>
            <p:ph type="body" idx="4294967295"/>
          </p:nvPr>
        </p:nvSpPr>
        <p:spPr>
          <a:xfrm>
            <a:off x="2568700" y="1194892"/>
            <a:ext cx="6694438" cy="2449512"/>
          </a:xfrm>
        </p:spPr>
        <p:txBody>
          <a:bodyPr/>
          <a:lstStyle/>
          <a:p>
            <a:pPr rtl="0" eaLnBrk="1" hangingPunct="1"/>
            <a:r>
              <a:rPr sz="2800" dirty="0" err="1"/>
              <a:t>Algunos</a:t>
            </a:r>
            <a:r>
              <a:rPr sz="2800" dirty="0"/>
              <a:t> </a:t>
            </a:r>
            <a:r>
              <a:rPr sz="2800" dirty="0" err="1"/>
              <a:t>necesitan</a:t>
            </a:r>
            <a:r>
              <a:rPr sz="2800" dirty="0"/>
              <a:t> un </a:t>
            </a:r>
            <a:r>
              <a:rPr sz="2800" dirty="0" err="1"/>
              <a:t>huésped</a:t>
            </a:r>
            <a:r>
              <a:rPr sz="2800" dirty="0"/>
              <a:t> para </a:t>
            </a:r>
            <a:r>
              <a:rPr sz="2800" dirty="0" err="1"/>
              <a:t>sobrevivir</a:t>
            </a:r>
            <a:endParaRPr sz="2800" dirty="0"/>
          </a:p>
          <a:p>
            <a:pPr rtl="0" eaLnBrk="1" hangingPunct="1"/>
            <a:r>
              <a:rPr sz="2800" dirty="0"/>
              <a:t>Forman </a:t>
            </a:r>
            <a:r>
              <a:rPr sz="2800" dirty="0" err="1"/>
              <a:t>quistes</a:t>
            </a:r>
            <a:r>
              <a:rPr sz="2800" dirty="0"/>
              <a:t> </a:t>
            </a:r>
            <a:r>
              <a:rPr sz="2800" dirty="0" err="1"/>
              <a:t>resistentes</a:t>
            </a:r>
            <a:r>
              <a:rPr sz="2800" dirty="0"/>
              <a:t> al </a:t>
            </a:r>
            <a:r>
              <a:rPr sz="2800" dirty="0" err="1"/>
              <a:t>cloro</a:t>
            </a:r>
            <a:endParaRPr sz="2800" dirty="0"/>
          </a:p>
          <a:p>
            <a:pPr rtl="0" eaLnBrk="1" hangingPunct="1"/>
            <a:r>
              <a:rPr sz="2800" dirty="0" err="1"/>
              <a:t>Algunos</a:t>
            </a:r>
            <a:r>
              <a:rPr sz="2800" dirty="0"/>
              <a:t> </a:t>
            </a:r>
            <a:r>
              <a:rPr sz="2800" dirty="0" err="1"/>
              <a:t>pueden</a:t>
            </a:r>
            <a:r>
              <a:rPr sz="2800" dirty="0"/>
              <a:t> </a:t>
            </a:r>
            <a:r>
              <a:rPr sz="2800" dirty="0" err="1"/>
              <a:t>mantenerse</a:t>
            </a:r>
            <a:r>
              <a:rPr sz="2800" dirty="0"/>
              <a:t> </a:t>
            </a:r>
            <a:r>
              <a:rPr sz="2800" dirty="0" err="1"/>
              <a:t>vivos</a:t>
            </a:r>
            <a:r>
              <a:rPr sz="2800" dirty="0"/>
              <a:t> </a:t>
            </a:r>
            <a:r>
              <a:rPr sz="2800" dirty="0" err="1"/>
              <a:t>fuera</a:t>
            </a:r>
            <a:r>
              <a:rPr sz="2800" dirty="0"/>
              <a:t> de un </a:t>
            </a:r>
            <a:r>
              <a:rPr sz="2800" dirty="0" err="1"/>
              <a:t>huésped</a:t>
            </a:r>
            <a:endParaRPr sz="2800" dirty="0"/>
          </a:p>
          <a:p>
            <a:pPr rtl="0"/>
            <a:r>
              <a:rPr sz="2800" i="1" dirty="0" err="1"/>
              <a:t>Entamoeba</a:t>
            </a:r>
            <a:r>
              <a:rPr sz="2800" i="1" dirty="0"/>
              <a:t> </a:t>
            </a:r>
            <a:r>
              <a:rPr sz="2800" i="1" dirty="0" err="1"/>
              <a:t>histolytica</a:t>
            </a:r>
            <a:r>
              <a:rPr sz="2800" i="1" dirty="0"/>
              <a:t>, Cryptosporidium, Giardia</a:t>
            </a:r>
          </a:p>
          <a:p>
            <a:pPr marL="0" indent="0">
              <a:buNone/>
            </a:pPr>
            <a:endParaRPr lang="en-CA" altLang="en-US" sz="2800" i="1" dirty="0"/>
          </a:p>
          <a:p>
            <a:pPr eaLnBrk="1" hangingPunct="1"/>
            <a:endParaRPr lang="en-CA" altLang="en-US" sz="2400" dirty="0" smtClean="0"/>
          </a:p>
        </p:txBody>
      </p:sp>
      <p:pic>
        <p:nvPicPr>
          <p:cNvPr id="10246" name="Picture 4" descr="crypto"/>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86732" y="1334286"/>
            <a:ext cx="1967483" cy="1626527"/>
          </a:xfr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0247"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72194" y="3531330"/>
            <a:ext cx="2360502" cy="175014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sp>
        <p:nvSpPr>
          <p:cNvPr id="10248" name="Rectangle 6"/>
          <p:cNvSpPr>
            <a:spLocks noChangeArrowheads="1"/>
          </p:cNvSpPr>
          <p:nvPr/>
        </p:nvSpPr>
        <p:spPr bwMode="auto">
          <a:xfrm>
            <a:off x="395288" y="4508500"/>
            <a:ext cx="4105275" cy="194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endParaRPr lang="en-CA" altLang="en-US" sz="2400" i="1" dirty="0"/>
          </a:p>
        </p:txBody>
      </p:sp>
      <p:sp>
        <p:nvSpPr>
          <p:cNvPr id="2" name="TextBox 1"/>
          <p:cNvSpPr txBox="1"/>
          <p:nvPr/>
        </p:nvSpPr>
        <p:spPr>
          <a:xfrm>
            <a:off x="172194" y="3038134"/>
            <a:ext cx="2396506" cy="338554"/>
          </a:xfrm>
          <a:prstGeom prst="rect">
            <a:avLst/>
          </a:prstGeom>
          <a:noFill/>
        </p:spPr>
        <p:txBody>
          <a:bodyPr wrap="square" rtlCol="0">
            <a:spAutoFit/>
          </a:bodyPr>
          <a:lstStyle/>
          <a:p>
            <a:pPr rtl="0"/>
            <a:r>
              <a:rPr sz="1600" dirty="0" err="1"/>
              <a:t>Quiste</a:t>
            </a:r>
            <a:r>
              <a:rPr sz="1600" dirty="0"/>
              <a:t> del </a:t>
            </a:r>
            <a:r>
              <a:rPr sz="1600" dirty="0" err="1"/>
              <a:t>criptosporidio</a:t>
            </a:r>
            <a:endParaRPr sz="1600" dirty="0"/>
          </a:p>
        </p:txBody>
      </p:sp>
      <p:sp>
        <p:nvSpPr>
          <p:cNvPr id="11" name="TextBox 10"/>
          <p:cNvSpPr txBox="1"/>
          <p:nvPr/>
        </p:nvSpPr>
        <p:spPr>
          <a:xfrm>
            <a:off x="283373" y="5332133"/>
            <a:ext cx="2183506" cy="553998"/>
          </a:xfrm>
          <a:prstGeom prst="rect">
            <a:avLst/>
          </a:prstGeom>
          <a:noFill/>
        </p:spPr>
        <p:txBody>
          <a:bodyPr wrap="square" rtlCol="0">
            <a:spAutoFit/>
          </a:bodyPr>
          <a:lstStyle/>
          <a:p>
            <a:pPr rtl="0"/>
            <a:r>
              <a:rPr sz="1600" dirty="0"/>
              <a:t>Giardia (vista lateral)</a:t>
            </a:r>
          </a:p>
          <a:p>
            <a:pPr rtl="0"/>
            <a:r>
              <a:rPr sz="1400" dirty="0"/>
              <a:t>(Fuente: CDC, 1982)</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0200" y="4581128"/>
            <a:ext cx="2305232" cy="1732218"/>
          </a:xfrm>
          <a:prstGeom prst="rect">
            <a:avLst/>
          </a:prstGeom>
          <a:ln>
            <a:solidFill>
              <a:srgbClr val="000000"/>
            </a:solidFill>
          </a:ln>
        </p:spPr>
      </p:pic>
      <p:sp>
        <p:nvSpPr>
          <p:cNvPr id="13" name="TextBox 12"/>
          <p:cNvSpPr txBox="1"/>
          <p:nvPr/>
        </p:nvSpPr>
        <p:spPr>
          <a:xfrm>
            <a:off x="2927077" y="6309320"/>
            <a:ext cx="2797051" cy="553998"/>
          </a:xfrm>
          <a:prstGeom prst="rect">
            <a:avLst/>
          </a:prstGeom>
          <a:noFill/>
        </p:spPr>
        <p:txBody>
          <a:bodyPr wrap="square" rtlCol="0">
            <a:spAutoFit/>
          </a:bodyPr>
          <a:lstStyle/>
          <a:p>
            <a:pPr rtl="0"/>
            <a:r>
              <a:rPr sz="1600"/>
              <a:t>Giardia (vista superior)</a:t>
            </a:r>
          </a:p>
          <a:p>
            <a:pPr rtl="0"/>
            <a:r>
              <a:rPr sz="1400"/>
              <a:t>(Fuente: Mount Sinai Hospital)</a:t>
            </a: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3275" y="4581128"/>
            <a:ext cx="2160178" cy="1732218"/>
          </a:xfrm>
          <a:prstGeom prst="rect">
            <a:avLst/>
          </a:prstGeom>
          <a:ln>
            <a:solidFill>
              <a:srgbClr val="000000"/>
            </a:solidFill>
          </a:ln>
        </p:spPr>
      </p:pic>
      <p:sp>
        <p:nvSpPr>
          <p:cNvPr id="6" name="Rectangle 5"/>
          <p:cNvSpPr/>
          <p:nvPr/>
        </p:nvSpPr>
        <p:spPr>
          <a:xfrm>
            <a:off x="5915919" y="6317289"/>
            <a:ext cx="2613216" cy="553998"/>
          </a:xfrm>
          <a:prstGeom prst="rect">
            <a:avLst/>
          </a:prstGeom>
        </p:spPr>
        <p:txBody>
          <a:bodyPr wrap="none">
            <a:spAutoFit/>
          </a:bodyPr>
          <a:lstStyle/>
          <a:p>
            <a:pPr rtl="0"/>
            <a:r>
              <a:rPr sz="1600" i="1"/>
              <a:t>Entamoeba histolytica</a:t>
            </a:r>
          </a:p>
          <a:p>
            <a:pPr rtl="0"/>
            <a:r>
              <a:rPr sz="1400"/>
              <a:t>(Fuente: Science Photo Library)</a:t>
            </a:r>
          </a:p>
        </p:txBody>
      </p:sp>
      <p:pic>
        <p:nvPicPr>
          <p:cNvPr id="15" name="Picture 4" descr="CAWST Colour - no text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6706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611" y="3573016"/>
            <a:ext cx="2981399" cy="2002245"/>
          </a:xfrm>
          <a:prstGeom prst="rect">
            <a:avLst/>
          </a:prstGeom>
          <a:ln>
            <a:solidFill>
              <a:srgbClr val="000000"/>
            </a:solidFill>
          </a:ln>
        </p:spPr>
      </p:pic>
      <p:sp>
        <p:nvSpPr>
          <p:cNvPr id="11268" name="Rectangle 2"/>
          <p:cNvSpPr>
            <a:spLocks noGrp="1" noChangeArrowheads="1"/>
          </p:cNvSpPr>
          <p:nvPr>
            <p:ph type="title"/>
          </p:nvPr>
        </p:nvSpPr>
        <p:spPr/>
        <p:txBody>
          <a:bodyPr/>
          <a:lstStyle/>
          <a:p>
            <a:pPr rtl="0" eaLnBrk="1" hangingPunct="1"/>
            <a:r>
              <a:rPr sz="4000" b="1">
                <a:solidFill>
                  <a:schemeClr val="accent2"/>
                </a:solidFill>
              </a:rPr>
              <a:t>Helmintos </a:t>
            </a:r>
          </a:p>
        </p:txBody>
      </p:sp>
      <p:sp>
        <p:nvSpPr>
          <p:cNvPr id="11269" name="Rectangle 3"/>
          <p:cNvSpPr>
            <a:spLocks noGrp="1" noChangeArrowheads="1"/>
          </p:cNvSpPr>
          <p:nvPr>
            <p:ph type="body" idx="4294967295"/>
          </p:nvPr>
        </p:nvSpPr>
        <p:spPr>
          <a:xfrm>
            <a:off x="-39237" y="1045435"/>
            <a:ext cx="5374501" cy="3528703"/>
          </a:xfrm>
        </p:spPr>
        <p:txBody>
          <a:bodyPr/>
          <a:lstStyle/>
          <a:p>
            <a:pPr rtl="0">
              <a:lnSpc>
                <a:spcPct val="90000"/>
              </a:lnSpc>
            </a:pPr>
            <a:r>
              <a:rPr sz="2800" dirty="0"/>
              <a:t>Esquistosomiasis (bilharzia) </a:t>
            </a:r>
          </a:p>
          <a:p>
            <a:pPr rtl="0">
              <a:lnSpc>
                <a:spcPct val="90000"/>
              </a:lnSpc>
            </a:pPr>
            <a:r>
              <a:rPr sz="2800" dirty="0" err="1"/>
              <a:t>Dracunculus</a:t>
            </a:r>
            <a:r>
              <a:rPr sz="2800" dirty="0"/>
              <a:t> </a:t>
            </a:r>
            <a:r>
              <a:rPr sz="2800" dirty="0" err="1"/>
              <a:t>medinensis</a:t>
            </a:r>
            <a:r>
              <a:rPr sz="2800" dirty="0"/>
              <a:t> </a:t>
            </a:r>
            <a:r>
              <a:rPr sz="2800" i="1" dirty="0"/>
              <a:t>(</a:t>
            </a:r>
            <a:r>
              <a:rPr sz="2800" i="1" dirty="0" err="1"/>
              <a:t>gusano</a:t>
            </a:r>
            <a:r>
              <a:rPr sz="2800" i="1" dirty="0"/>
              <a:t> de guinea)</a:t>
            </a:r>
          </a:p>
          <a:p>
            <a:pPr rtl="0">
              <a:lnSpc>
                <a:spcPct val="90000"/>
              </a:lnSpc>
            </a:pPr>
            <a:r>
              <a:rPr sz="2800" dirty="0" err="1"/>
              <a:t>Fasciola</a:t>
            </a:r>
            <a:r>
              <a:rPr sz="2800" dirty="0"/>
              <a:t> </a:t>
            </a:r>
            <a:r>
              <a:rPr sz="2800" i="1" dirty="0"/>
              <a:t>(</a:t>
            </a:r>
            <a:r>
              <a:rPr sz="2800" i="1" dirty="0" err="1"/>
              <a:t>duela</a:t>
            </a:r>
            <a:r>
              <a:rPr sz="2800" i="1" dirty="0"/>
              <a:t> del </a:t>
            </a:r>
            <a:r>
              <a:rPr sz="2800" i="1" dirty="0" err="1"/>
              <a:t>hígado</a:t>
            </a:r>
            <a:r>
              <a:rPr sz="2800" i="1" dirty="0"/>
              <a:t>)</a:t>
            </a:r>
          </a:p>
          <a:p>
            <a:pPr rtl="0" eaLnBrk="1" hangingPunct="1">
              <a:lnSpc>
                <a:spcPct val="90000"/>
              </a:lnSpc>
            </a:pPr>
            <a:r>
              <a:rPr sz="2800" dirty="0" err="1"/>
              <a:t>Lombriz</a:t>
            </a:r>
            <a:r>
              <a:rPr sz="2800" dirty="0"/>
              <a:t> </a:t>
            </a:r>
            <a:r>
              <a:rPr sz="2800" dirty="0" err="1"/>
              <a:t>redonda</a:t>
            </a:r>
            <a:endParaRPr sz="2800" dirty="0"/>
          </a:p>
          <a:p>
            <a:pPr rtl="0" eaLnBrk="1" hangingPunct="1">
              <a:lnSpc>
                <a:spcPct val="90000"/>
              </a:lnSpc>
            </a:pPr>
            <a:r>
              <a:rPr sz="2800" dirty="0" err="1"/>
              <a:t>Lombriz</a:t>
            </a:r>
            <a:r>
              <a:rPr sz="2800" dirty="0"/>
              <a:t> </a:t>
            </a:r>
            <a:r>
              <a:rPr sz="2800" dirty="0" err="1"/>
              <a:t>gancho</a:t>
            </a:r>
            <a:endParaRPr sz="2800" dirty="0"/>
          </a:p>
          <a:p>
            <a:pPr rtl="0" eaLnBrk="1" hangingPunct="1">
              <a:lnSpc>
                <a:spcPct val="90000"/>
              </a:lnSpc>
            </a:pPr>
            <a:r>
              <a:rPr sz="2800" dirty="0" err="1"/>
              <a:t>Lombriz</a:t>
            </a:r>
            <a:r>
              <a:rPr sz="2800" dirty="0"/>
              <a:t> </a:t>
            </a:r>
            <a:r>
              <a:rPr sz="2800" dirty="0" err="1"/>
              <a:t>cinta</a:t>
            </a:r>
            <a:endParaRPr sz="2800" dirty="0"/>
          </a:p>
          <a:p>
            <a:pPr eaLnBrk="1" hangingPunct="1">
              <a:lnSpc>
                <a:spcPct val="90000"/>
              </a:lnSpc>
            </a:pPr>
            <a:endParaRPr lang="en-CA" altLang="en-US" sz="2800" dirty="0" smtClean="0"/>
          </a:p>
          <a:p>
            <a:pPr eaLnBrk="1" hangingPunct="1">
              <a:lnSpc>
                <a:spcPct val="90000"/>
              </a:lnSpc>
            </a:pPr>
            <a:endParaRPr lang="en-CA" altLang="en-US" sz="2800" dirty="0" smtClean="0"/>
          </a:p>
        </p:txBody>
      </p:sp>
      <p:sp>
        <p:nvSpPr>
          <p:cNvPr id="10" name="Rectangle 5"/>
          <p:cNvSpPr>
            <a:spLocks noChangeArrowheads="1"/>
          </p:cNvSpPr>
          <p:nvPr/>
        </p:nvSpPr>
        <p:spPr bwMode="auto">
          <a:xfrm>
            <a:off x="6084168" y="5569765"/>
            <a:ext cx="268453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r>
              <a:rPr sz="1600">
                <a:cs typeface="Arial" charset="0"/>
              </a:rPr>
              <a:t>Gusano de guinea</a:t>
            </a:r>
          </a:p>
        </p:txBody>
      </p:sp>
      <p:sp>
        <p:nvSpPr>
          <p:cNvPr id="3" name="Rectangle 2"/>
          <p:cNvSpPr/>
          <p:nvPr/>
        </p:nvSpPr>
        <p:spPr>
          <a:xfrm>
            <a:off x="2917173" y="5874693"/>
            <a:ext cx="1932806" cy="523220"/>
          </a:xfrm>
          <a:prstGeom prst="rect">
            <a:avLst/>
          </a:prstGeom>
        </p:spPr>
        <p:txBody>
          <a:bodyPr wrap="square">
            <a:spAutoFit/>
          </a:bodyPr>
          <a:lstStyle/>
          <a:p>
            <a:pPr rtl="0"/>
            <a:r>
              <a:rPr sz="1400"/>
              <a:t>(Fuente: Houseman, BIODIDAC)</a:t>
            </a:r>
          </a:p>
        </p:txBody>
      </p:sp>
      <p:sp>
        <p:nvSpPr>
          <p:cNvPr id="5" name="Rectangle 4"/>
          <p:cNvSpPr/>
          <p:nvPr/>
        </p:nvSpPr>
        <p:spPr>
          <a:xfrm>
            <a:off x="6084168" y="5885036"/>
            <a:ext cx="2592288" cy="523220"/>
          </a:xfrm>
          <a:prstGeom prst="rect">
            <a:avLst/>
          </a:prstGeom>
        </p:spPr>
        <p:txBody>
          <a:bodyPr wrap="square">
            <a:spAutoFit/>
          </a:bodyPr>
          <a:lstStyle/>
          <a:p>
            <a:pPr rtl="0"/>
            <a:r>
              <a:rPr sz="1400"/>
              <a:t>(Fuente: Gubb, The Carter Center, Ghana, 2007)</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5343779" y="1903147"/>
            <a:ext cx="4407007" cy="2926229"/>
          </a:xfrm>
          <a:prstGeom prst="rect">
            <a:avLst/>
          </a:prstGeom>
          <a:ln>
            <a:solidFill>
              <a:srgbClr val="000000"/>
            </a:solidFill>
          </a:ln>
        </p:spPr>
      </p:pic>
      <p:sp>
        <p:nvSpPr>
          <p:cNvPr id="15" name="Rectangle 5"/>
          <p:cNvSpPr>
            <a:spLocks noChangeArrowheads="1"/>
          </p:cNvSpPr>
          <p:nvPr/>
        </p:nvSpPr>
        <p:spPr bwMode="auto">
          <a:xfrm>
            <a:off x="2917173" y="5624248"/>
            <a:ext cx="210847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r>
              <a:rPr sz="1600">
                <a:cs typeface="Arial" charset="0"/>
              </a:rPr>
              <a:t>Duela del hígado</a:t>
            </a:r>
          </a:p>
        </p:txBody>
      </p:sp>
      <p:pic>
        <p:nvPicPr>
          <p:cNvPr id="13" name="Picture 4" descr="CAWST Colour - no tex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1224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rtl="0" eaLnBrk="1" hangingPunct="1"/>
            <a:r>
              <a:rPr b="1">
                <a:solidFill>
                  <a:schemeClr val="accent2"/>
                </a:solidFill>
              </a:rPr>
              <a:t>Resumen</a:t>
            </a:r>
          </a:p>
        </p:txBody>
      </p:sp>
      <p:sp>
        <p:nvSpPr>
          <p:cNvPr id="14339" name="Rectangle 3"/>
          <p:cNvSpPr>
            <a:spLocks noGrp="1" noChangeArrowheads="1"/>
          </p:cNvSpPr>
          <p:nvPr>
            <p:ph type="body" idx="1"/>
          </p:nvPr>
        </p:nvSpPr>
        <p:spPr/>
        <p:txBody>
          <a:bodyPr/>
          <a:lstStyle/>
          <a:p>
            <a:pPr marL="514350" indent="-514350" algn="ctr" rtl="0" eaLnBrk="1" hangingPunct="1">
              <a:buFontTx/>
              <a:buAutoNum type="arabicPeriod"/>
            </a:pPr>
            <a:r>
              <a:rPr sz="4400"/>
              <a:t>¿Qué es un patógeno?</a:t>
            </a:r>
          </a:p>
          <a:p>
            <a:pPr marL="514350" indent="-514350" algn="ctr" eaLnBrk="1" hangingPunct="1">
              <a:buFontTx/>
              <a:buNone/>
            </a:pPr>
            <a:endParaRPr lang="en-US" sz="4400" dirty="0" smtClean="0"/>
          </a:p>
          <a:p>
            <a:pPr marL="514350" indent="-514350" algn="ctr" rtl="0" eaLnBrk="1" hangingPunct="1">
              <a:buFontTx/>
              <a:buNone/>
            </a:pPr>
            <a:r>
              <a:rPr sz="4400" i="1"/>
              <a:t>Cualquier organismo vivo que </a:t>
            </a:r>
          </a:p>
          <a:p>
            <a:pPr marL="514350" indent="-514350" algn="ctr" rtl="0" eaLnBrk="1" hangingPunct="1">
              <a:buFontTx/>
              <a:buNone/>
            </a:pPr>
            <a:r>
              <a:rPr sz="4400" i="1"/>
              <a:t>causa enfermedades </a:t>
            </a:r>
          </a:p>
        </p:txBody>
      </p:sp>
      <p:pic>
        <p:nvPicPr>
          <p:cNvPr id="1843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5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33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rtl="0" eaLnBrk="1" hangingPunct="1"/>
            <a:r>
              <a:rPr b="1">
                <a:solidFill>
                  <a:schemeClr val="accent2"/>
                </a:solidFill>
              </a:rPr>
              <a:t>Resumen</a:t>
            </a:r>
          </a:p>
        </p:txBody>
      </p:sp>
      <p:sp>
        <p:nvSpPr>
          <p:cNvPr id="14339" name="Rectangle 3"/>
          <p:cNvSpPr>
            <a:spLocks noGrp="1" noChangeArrowheads="1"/>
          </p:cNvSpPr>
          <p:nvPr>
            <p:ph type="body" idx="1"/>
          </p:nvPr>
        </p:nvSpPr>
        <p:spPr/>
        <p:txBody>
          <a:bodyPr/>
          <a:lstStyle/>
          <a:p>
            <a:pPr algn="ctr" rtl="0" eaLnBrk="1" hangingPunct="1">
              <a:buFontTx/>
              <a:buNone/>
              <a:defRPr/>
            </a:pPr>
            <a:r>
              <a:rPr sz="3600" dirty="0"/>
              <a:t>2. ¿</a:t>
            </a:r>
            <a:r>
              <a:rPr sz="3600" dirty="0" err="1"/>
              <a:t>Cuáles</a:t>
            </a:r>
            <a:r>
              <a:rPr sz="3600" dirty="0"/>
              <a:t> son </a:t>
            </a:r>
            <a:r>
              <a:rPr sz="3600" dirty="0" err="1"/>
              <a:t>los</a:t>
            </a:r>
            <a:r>
              <a:rPr sz="3600" dirty="0"/>
              <a:t> </a:t>
            </a:r>
            <a:r>
              <a:rPr sz="3600" dirty="0" err="1"/>
              <a:t>cuatro</a:t>
            </a:r>
            <a:r>
              <a:rPr sz="3600" dirty="0"/>
              <a:t> </a:t>
            </a:r>
            <a:r>
              <a:rPr sz="3600" dirty="0" err="1"/>
              <a:t>tipos</a:t>
            </a:r>
            <a:r>
              <a:rPr sz="3600" dirty="0"/>
              <a:t> de </a:t>
            </a:r>
            <a:r>
              <a:rPr sz="3600" dirty="0" err="1"/>
              <a:t>patógenos</a:t>
            </a:r>
            <a:r>
              <a:rPr sz="3600" dirty="0"/>
              <a:t> </a:t>
            </a:r>
            <a:r>
              <a:rPr sz="3600" dirty="0" err="1"/>
              <a:t>en</a:t>
            </a:r>
            <a:r>
              <a:rPr sz="3600" dirty="0"/>
              <a:t> </a:t>
            </a:r>
            <a:r>
              <a:rPr sz="3600" dirty="0" err="1"/>
              <a:t>orden</a:t>
            </a:r>
            <a:r>
              <a:rPr sz="3600" dirty="0"/>
              <a:t> de </a:t>
            </a:r>
            <a:r>
              <a:rPr sz="3600" dirty="0" err="1"/>
              <a:t>más</a:t>
            </a:r>
            <a:r>
              <a:rPr sz="3600" dirty="0"/>
              <a:t> </a:t>
            </a:r>
            <a:r>
              <a:rPr sz="3600" dirty="0" err="1"/>
              <a:t>pequeño</a:t>
            </a:r>
            <a:r>
              <a:rPr sz="3600" dirty="0"/>
              <a:t> a </a:t>
            </a:r>
            <a:r>
              <a:rPr sz="3600" dirty="0" err="1"/>
              <a:t>más</a:t>
            </a:r>
            <a:r>
              <a:rPr sz="3600" dirty="0"/>
              <a:t> </a:t>
            </a:r>
            <a:r>
              <a:rPr sz="3600" dirty="0" err="1"/>
              <a:t>grande</a:t>
            </a:r>
            <a:r>
              <a:rPr sz="3600" dirty="0"/>
              <a:t>?</a:t>
            </a:r>
          </a:p>
          <a:p>
            <a:pPr eaLnBrk="1" hangingPunct="1">
              <a:buFontTx/>
              <a:buNone/>
              <a:defRPr/>
            </a:pPr>
            <a:endParaRPr lang="en-US" sz="600" dirty="0" smtClean="0"/>
          </a:p>
          <a:p>
            <a:pPr marL="1314450" lvl="2" indent="-514350" rtl="0" eaLnBrk="1" hangingPunct="1">
              <a:buFont typeface="+mj-lt"/>
              <a:buAutoNum type="arabicPeriod"/>
              <a:defRPr/>
            </a:pPr>
            <a:r>
              <a:rPr sz="3600" i="1" dirty="0"/>
              <a:t>Virus</a:t>
            </a:r>
          </a:p>
          <a:p>
            <a:pPr marL="1314450" lvl="2" indent="-514350" rtl="0" eaLnBrk="1" hangingPunct="1">
              <a:buFont typeface="+mj-lt"/>
              <a:buAutoNum type="arabicPeriod"/>
              <a:defRPr/>
            </a:pPr>
            <a:r>
              <a:rPr sz="3600" i="1" dirty="0" err="1"/>
              <a:t>Bacterias</a:t>
            </a:r>
            <a:endParaRPr sz="3600" i="1" dirty="0"/>
          </a:p>
          <a:p>
            <a:pPr marL="1314450" lvl="2" indent="-514350" rtl="0" eaLnBrk="1" hangingPunct="1">
              <a:buFont typeface="+mj-lt"/>
              <a:buAutoNum type="arabicPeriod"/>
              <a:defRPr/>
            </a:pPr>
            <a:r>
              <a:rPr sz="3600" i="1" dirty="0" err="1"/>
              <a:t>Protozoos</a:t>
            </a:r>
            <a:endParaRPr sz="3600" i="1" dirty="0"/>
          </a:p>
          <a:p>
            <a:pPr marL="1314450" lvl="2" indent="-514350" rtl="0" eaLnBrk="1" hangingPunct="1">
              <a:buFont typeface="+mj-lt"/>
              <a:buAutoNum type="arabicPeriod"/>
              <a:defRPr/>
            </a:pPr>
            <a:r>
              <a:rPr sz="3600" i="1" dirty="0" err="1"/>
              <a:t>Helmintos</a:t>
            </a:r>
            <a:endParaRPr sz="3600" i="1" dirty="0"/>
          </a:p>
        </p:txBody>
      </p:sp>
      <p:pic>
        <p:nvPicPr>
          <p:cNvPr id="19460"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5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339">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4339">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4339">
                                            <p:txEl>
                                              <p:pRg st="0" end="0"/>
                                            </p:txEl>
                                          </p:spTgt>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 calcmode="lin" valueType="num">
                                      <p:cBhvr>
                                        <p:cTn id="13" dur="500" fill="hold"/>
                                        <p:tgtEl>
                                          <p:spTgt spid="14339">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4339">
                                            <p:txEl>
                                              <p:pRg st="2" end="2"/>
                                            </p:txEl>
                                          </p:spTgt>
                                        </p:tgtEl>
                                        <p:attrNameLst>
                                          <p:attrName>ppt_h</p:attrName>
                                        </p:attrNameLst>
                                      </p:cBhvr>
                                      <p:tavLst>
                                        <p:tav tm="0">
                                          <p:val>
                                            <p:fltVal val="0"/>
                                          </p:val>
                                        </p:tav>
                                        <p:tav tm="100000">
                                          <p:val>
                                            <p:strVal val="#ppt_h"/>
                                          </p:val>
                                        </p:tav>
                                      </p:tavLst>
                                    </p:anim>
                                    <p:anim calcmode="lin" valueType="num">
                                      <p:cBhvr>
                                        <p:cTn id="15" dur="500" fill="hold"/>
                                        <p:tgtEl>
                                          <p:spTgt spid="14339">
                                            <p:txEl>
                                              <p:pRg st="2" end="2"/>
                                            </p:txEl>
                                          </p:spTgt>
                                        </p:tgtEl>
                                        <p:attrNameLst>
                                          <p:attrName>style.rotation</p:attrName>
                                        </p:attrNameLst>
                                      </p:cBhvr>
                                      <p:tavLst>
                                        <p:tav tm="0">
                                          <p:val>
                                            <p:fltVal val="360"/>
                                          </p:val>
                                        </p:tav>
                                        <p:tav tm="100000">
                                          <p:val>
                                            <p:fltVal val="0"/>
                                          </p:val>
                                        </p:tav>
                                      </p:tavLst>
                                    </p:anim>
                                    <p:animEffect transition="in" filter="fade">
                                      <p:cBhvr>
                                        <p:cTn id="16" dur="500"/>
                                        <p:tgtEl>
                                          <p:spTgt spid="14339">
                                            <p:txEl>
                                              <p:pRg st="2" end="2"/>
                                            </p:txEl>
                                          </p:spTgt>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anim calcmode="lin" valueType="num">
                                      <p:cBhvr>
                                        <p:cTn id="19" dur="500" fill="hold"/>
                                        <p:tgtEl>
                                          <p:spTgt spid="14339">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4339">
                                            <p:txEl>
                                              <p:pRg st="3" end="3"/>
                                            </p:txEl>
                                          </p:spTgt>
                                        </p:tgtEl>
                                        <p:attrNameLst>
                                          <p:attrName>ppt_h</p:attrName>
                                        </p:attrNameLst>
                                      </p:cBhvr>
                                      <p:tavLst>
                                        <p:tav tm="0">
                                          <p:val>
                                            <p:fltVal val="0"/>
                                          </p:val>
                                        </p:tav>
                                        <p:tav tm="100000">
                                          <p:val>
                                            <p:strVal val="#ppt_h"/>
                                          </p:val>
                                        </p:tav>
                                      </p:tavLst>
                                    </p:anim>
                                    <p:anim calcmode="lin" valueType="num">
                                      <p:cBhvr>
                                        <p:cTn id="21" dur="500" fill="hold"/>
                                        <p:tgtEl>
                                          <p:spTgt spid="14339">
                                            <p:txEl>
                                              <p:pRg st="3" end="3"/>
                                            </p:txEl>
                                          </p:spTgt>
                                        </p:tgtEl>
                                        <p:attrNameLst>
                                          <p:attrName>style.rotation</p:attrName>
                                        </p:attrNameLst>
                                      </p:cBhvr>
                                      <p:tavLst>
                                        <p:tav tm="0">
                                          <p:val>
                                            <p:fltVal val="360"/>
                                          </p:val>
                                        </p:tav>
                                        <p:tav tm="100000">
                                          <p:val>
                                            <p:fltVal val="0"/>
                                          </p:val>
                                        </p:tav>
                                      </p:tavLst>
                                    </p:anim>
                                    <p:animEffect transition="in" filter="fade">
                                      <p:cBhvr>
                                        <p:cTn id="22" dur="500"/>
                                        <p:tgtEl>
                                          <p:spTgt spid="14339">
                                            <p:txEl>
                                              <p:pRg st="3" end="3"/>
                                            </p:txEl>
                                          </p:spTgt>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14339">
                                            <p:txEl>
                                              <p:pRg st="4" end="4"/>
                                            </p:txEl>
                                          </p:spTgt>
                                        </p:tgtEl>
                                        <p:attrNameLst>
                                          <p:attrName>style.visibility</p:attrName>
                                        </p:attrNameLst>
                                      </p:cBhvr>
                                      <p:to>
                                        <p:strVal val="visible"/>
                                      </p:to>
                                    </p:set>
                                    <p:anim calcmode="lin" valueType="num">
                                      <p:cBhvr>
                                        <p:cTn id="25" dur="500" fill="hold"/>
                                        <p:tgtEl>
                                          <p:spTgt spid="14339">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14339">
                                            <p:txEl>
                                              <p:pRg st="4" end="4"/>
                                            </p:txEl>
                                          </p:spTgt>
                                        </p:tgtEl>
                                        <p:attrNameLst>
                                          <p:attrName>ppt_h</p:attrName>
                                        </p:attrNameLst>
                                      </p:cBhvr>
                                      <p:tavLst>
                                        <p:tav tm="0">
                                          <p:val>
                                            <p:fltVal val="0"/>
                                          </p:val>
                                        </p:tav>
                                        <p:tav tm="100000">
                                          <p:val>
                                            <p:strVal val="#ppt_h"/>
                                          </p:val>
                                        </p:tav>
                                      </p:tavLst>
                                    </p:anim>
                                    <p:anim calcmode="lin" valueType="num">
                                      <p:cBhvr>
                                        <p:cTn id="27" dur="500" fill="hold"/>
                                        <p:tgtEl>
                                          <p:spTgt spid="14339">
                                            <p:txEl>
                                              <p:pRg st="4" end="4"/>
                                            </p:txEl>
                                          </p:spTgt>
                                        </p:tgtEl>
                                        <p:attrNameLst>
                                          <p:attrName>style.rotation</p:attrName>
                                        </p:attrNameLst>
                                      </p:cBhvr>
                                      <p:tavLst>
                                        <p:tav tm="0">
                                          <p:val>
                                            <p:fltVal val="360"/>
                                          </p:val>
                                        </p:tav>
                                        <p:tav tm="100000">
                                          <p:val>
                                            <p:fltVal val="0"/>
                                          </p:val>
                                        </p:tav>
                                      </p:tavLst>
                                    </p:anim>
                                    <p:animEffect transition="in" filter="fade">
                                      <p:cBhvr>
                                        <p:cTn id="28" dur="500"/>
                                        <p:tgtEl>
                                          <p:spTgt spid="14339">
                                            <p:txEl>
                                              <p:pRg st="4" end="4"/>
                                            </p:txEl>
                                          </p:spTgt>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14339">
                                            <p:txEl>
                                              <p:pRg st="5" end="5"/>
                                            </p:txEl>
                                          </p:spTgt>
                                        </p:tgtEl>
                                        <p:attrNameLst>
                                          <p:attrName>style.visibility</p:attrName>
                                        </p:attrNameLst>
                                      </p:cBhvr>
                                      <p:to>
                                        <p:strVal val="visible"/>
                                      </p:to>
                                    </p:set>
                                    <p:anim calcmode="lin" valueType="num">
                                      <p:cBhvr>
                                        <p:cTn id="31" dur="500" fill="hold"/>
                                        <p:tgtEl>
                                          <p:spTgt spid="14339">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14339">
                                            <p:txEl>
                                              <p:pRg st="5" end="5"/>
                                            </p:txEl>
                                          </p:spTgt>
                                        </p:tgtEl>
                                        <p:attrNameLst>
                                          <p:attrName>ppt_h</p:attrName>
                                        </p:attrNameLst>
                                      </p:cBhvr>
                                      <p:tavLst>
                                        <p:tav tm="0">
                                          <p:val>
                                            <p:fltVal val="0"/>
                                          </p:val>
                                        </p:tav>
                                        <p:tav tm="100000">
                                          <p:val>
                                            <p:strVal val="#ppt_h"/>
                                          </p:val>
                                        </p:tav>
                                      </p:tavLst>
                                    </p:anim>
                                    <p:anim calcmode="lin" valueType="num">
                                      <p:cBhvr>
                                        <p:cTn id="33" dur="500" fill="hold"/>
                                        <p:tgtEl>
                                          <p:spTgt spid="14339">
                                            <p:txEl>
                                              <p:pRg st="5" end="5"/>
                                            </p:txEl>
                                          </p:spTgt>
                                        </p:tgtEl>
                                        <p:attrNameLst>
                                          <p:attrName>style.rotation</p:attrName>
                                        </p:attrNameLst>
                                      </p:cBhvr>
                                      <p:tavLst>
                                        <p:tav tm="0">
                                          <p:val>
                                            <p:fltVal val="360"/>
                                          </p:val>
                                        </p:tav>
                                        <p:tav tm="100000">
                                          <p:val>
                                            <p:fltVal val="0"/>
                                          </p:val>
                                        </p:tav>
                                      </p:tavLst>
                                    </p:anim>
                                    <p:animEffect transition="in" filter="fade">
                                      <p:cBhvr>
                                        <p:cTn id="34" dur="5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274638"/>
            <a:ext cx="9144000" cy="1143000"/>
          </a:xfrm>
        </p:spPr>
        <p:txBody>
          <a:bodyPr/>
          <a:lstStyle/>
          <a:p>
            <a:pPr rtl="0" eaLnBrk="1" hangingPunct="1"/>
            <a:r>
              <a:rPr b="1">
                <a:solidFill>
                  <a:schemeClr val="accent2"/>
                </a:solidFill>
              </a:rPr>
              <a:t>Enfermedades relacionadas con el saneamiento </a:t>
            </a:r>
          </a:p>
        </p:txBody>
      </p:sp>
      <p:sp>
        <p:nvSpPr>
          <p:cNvPr id="23555" name="Rectangle 3"/>
          <p:cNvSpPr>
            <a:spLocks noGrp="1" noChangeArrowheads="1"/>
          </p:cNvSpPr>
          <p:nvPr>
            <p:ph type="body" idx="1"/>
          </p:nvPr>
        </p:nvSpPr>
        <p:spPr>
          <a:xfrm>
            <a:off x="457200" y="1740048"/>
            <a:ext cx="8229600" cy="4713288"/>
          </a:xfrm>
        </p:spPr>
        <p:txBody>
          <a:bodyPr/>
          <a:lstStyle/>
          <a:p>
            <a:pPr lvl="0" rtl="0"/>
            <a:r>
              <a:rPr sz="2800"/>
              <a:t>Beber agua contaminada con patógenos fecales</a:t>
            </a:r>
          </a:p>
          <a:p>
            <a:pPr lvl="0" rtl="0"/>
            <a:r>
              <a:rPr sz="2800"/>
              <a:t>Lavarse en agua contaminada con patógenos fecales</a:t>
            </a:r>
          </a:p>
          <a:p>
            <a:pPr lvl="0" rtl="0"/>
            <a:r>
              <a:rPr sz="2800"/>
              <a:t>Contacto con el suelo contaminado con patógenos fecales</a:t>
            </a:r>
          </a:p>
        </p:txBody>
      </p:sp>
      <p:pic>
        <p:nvPicPr>
          <p:cNvPr id="2355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16638"/>
            <a:ext cx="118745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rtl="0" eaLnBrk="1" hangingPunct="1"/>
            <a:r>
              <a:rPr sz="3600" b="1" dirty="0" err="1">
                <a:solidFill>
                  <a:schemeClr val="accent2"/>
                </a:solidFill>
              </a:rPr>
              <a:t>Enfermedades</a:t>
            </a:r>
            <a:r>
              <a:rPr sz="3600" b="1" dirty="0">
                <a:solidFill>
                  <a:schemeClr val="accent2"/>
                </a:solidFill>
              </a:rPr>
              <a:t> </a:t>
            </a:r>
            <a:r>
              <a:rPr sz="3600" b="1" dirty="0" err="1">
                <a:solidFill>
                  <a:schemeClr val="accent2"/>
                </a:solidFill>
              </a:rPr>
              <a:t>relacionadas</a:t>
            </a:r>
            <a:r>
              <a:rPr sz="3600" b="1" dirty="0">
                <a:solidFill>
                  <a:schemeClr val="accent2"/>
                </a:solidFill>
              </a:rPr>
              <a:t> con el </a:t>
            </a:r>
            <a:r>
              <a:rPr lang="en-US" sz="3600" b="1" dirty="0" smtClean="0">
                <a:solidFill>
                  <a:schemeClr val="accent2"/>
                </a:solidFill>
              </a:rPr>
              <a:t/>
            </a:r>
            <a:br>
              <a:rPr lang="en-US" sz="3600" b="1" dirty="0" smtClean="0">
                <a:solidFill>
                  <a:schemeClr val="accent2"/>
                </a:solidFill>
              </a:rPr>
            </a:br>
            <a:r>
              <a:rPr sz="3600" b="1" dirty="0" err="1">
                <a:solidFill>
                  <a:schemeClr val="accent2"/>
                </a:solidFill>
              </a:rPr>
              <a:t>saneamiento</a:t>
            </a:r>
            <a:r>
              <a:rPr sz="3600" b="1" dirty="0">
                <a:solidFill>
                  <a:schemeClr val="accent2"/>
                </a:solidFill>
              </a:rPr>
              <a:t> </a:t>
            </a:r>
            <a:r>
              <a:rPr sz="3600" b="1" dirty="0" err="1">
                <a:solidFill>
                  <a:schemeClr val="accent2"/>
                </a:solidFill>
              </a:rPr>
              <a:t>inadecuado</a:t>
            </a:r>
            <a:endParaRPr sz="3600" b="1" dirty="0">
              <a:solidFill>
                <a:schemeClr val="accent2"/>
              </a:solidFill>
            </a:endParaRPr>
          </a:p>
        </p:txBody>
      </p:sp>
      <p:pic>
        <p:nvPicPr>
          <p:cNvPr id="2355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16638"/>
            <a:ext cx="118745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19447" y="2432345"/>
            <a:ext cx="3718783" cy="584775"/>
          </a:xfrm>
          <a:prstGeom prst="rect">
            <a:avLst/>
          </a:prstGeom>
          <a:noFill/>
        </p:spPr>
        <p:txBody>
          <a:bodyPr wrap="square" rtlCol="0">
            <a:spAutoFit/>
          </a:bodyPr>
          <a:lstStyle/>
          <a:p>
            <a:pPr rtl="0"/>
            <a:r>
              <a:rPr sz="3200" b="1"/>
              <a:t>Esquistosomiasis</a:t>
            </a:r>
          </a:p>
        </p:txBody>
      </p:sp>
      <p:sp>
        <p:nvSpPr>
          <p:cNvPr id="6" name="TextBox 5"/>
          <p:cNvSpPr txBox="1"/>
          <p:nvPr/>
        </p:nvSpPr>
        <p:spPr>
          <a:xfrm>
            <a:off x="4759126" y="3844653"/>
            <a:ext cx="2736304" cy="584775"/>
          </a:xfrm>
          <a:prstGeom prst="rect">
            <a:avLst/>
          </a:prstGeom>
          <a:noFill/>
        </p:spPr>
        <p:txBody>
          <a:bodyPr wrap="square" rtlCol="0">
            <a:spAutoFit/>
          </a:bodyPr>
          <a:lstStyle/>
          <a:p>
            <a:pPr rtl="0"/>
            <a:r>
              <a:rPr sz="3200" b="1"/>
              <a:t>Fiebre tifoidea</a:t>
            </a:r>
          </a:p>
        </p:txBody>
      </p:sp>
      <p:sp>
        <p:nvSpPr>
          <p:cNvPr id="7" name="TextBox 6"/>
          <p:cNvSpPr txBox="1"/>
          <p:nvPr/>
        </p:nvSpPr>
        <p:spPr>
          <a:xfrm>
            <a:off x="1084403" y="3613421"/>
            <a:ext cx="2736304" cy="584775"/>
          </a:xfrm>
          <a:prstGeom prst="rect">
            <a:avLst/>
          </a:prstGeom>
          <a:noFill/>
        </p:spPr>
        <p:txBody>
          <a:bodyPr wrap="square" rtlCol="0">
            <a:spAutoFit/>
          </a:bodyPr>
          <a:lstStyle/>
          <a:p>
            <a:pPr rtl="0"/>
            <a:r>
              <a:rPr sz="3200" b="1"/>
              <a:t>Disentería</a:t>
            </a:r>
          </a:p>
        </p:txBody>
      </p:sp>
      <p:sp>
        <p:nvSpPr>
          <p:cNvPr id="8" name="TextBox 7"/>
          <p:cNvSpPr txBox="1"/>
          <p:nvPr/>
        </p:nvSpPr>
        <p:spPr>
          <a:xfrm>
            <a:off x="3635896" y="3093867"/>
            <a:ext cx="2736304" cy="584775"/>
          </a:xfrm>
          <a:prstGeom prst="rect">
            <a:avLst/>
          </a:prstGeom>
          <a:noFill/>
        </p:spPr>
        <p:txBody>
          <a:bodyPr wrap="square" rtlCol="0">
            <a:spAutoFit/>
          </a:bodyPr>
          <a:lstStyle/>
          <a:p>
            <a:pPr rtl="0"/>
            <a:r>
              <a:rPr sz="3200" b="1"/>
              <a:t>Giardiasis</a:t>
            </a:r>
          </a:p>
        </p:txBody>
      </p:sp>
      <p:sp>
        <p:nvSpPr>
          <p:cNvPr id="9" name="TextBox 8"/>
          <p:cNvSpPr txBox="1"/>
          <p:nvPr/>
        </p:nvSpPr>
        <p:spPr>
          <a:xfrm>
            <a:off x="1106934" y="5569343"/>
            <a:ext cx="3672408" cy="584775"/>
          </a:xfrm>
          <a:prstGeom prst="rect">
            <a:avLst/>
          </a:prstGeom>
          <a:noFill/>
        </p:spPr>
        <p:txBody>
          <a:bodyPr wrap="square" rtlCol="0">
            <a:spAutoFit/>
          </a:bodyPr>
          <a:lstStyle/>
          <a:p>
            <a:pPr rtl="0"/>
            <a:r>
              <a:rPr sz="3200" b="1"/>
              <a:t>Criptosporidiosis</a:t>
            </a:r>
          </a:p>
        </p:txBody>
      </p:sp>
      <p:sp>
        <p:nvSpPr>
          <p:cNvPr id="13" name="TextBox 12"/>
          <p:cNvSpPr txBox="1"/>
          <p:nvPr/>
        </p:nvSpPr>
        <p:spPr>
          <a:xfrm>
            <a:off x="5390855" y="4990413"/>
            <a:ext cx="2736304" cy="584775"/>
          </a:xfrm>
          <a:prstGeom prst="rect">
            <a:avLst/>
          </a:prstGeom>
          <a:noFill/>
        </p:spPr>
        <p:txBody>
          <a:bodyPr wrap="square" rtlCol="0">
            <a:spAutoFit/>
          </a:bodyPr>
          <a:lstStyle/>
          <a:p>
            <a:pPr rtl="0"/>
            <a:r>
              <a:rPr sz="3200" b="1"/>
              <a:t>Ascariasis </a:t>
            </a:r>
          </a:p>
        </p:txBody>
      </p:sp>
      <p:sp>
        <p:nvSpPr>
          <p:cNvPr id="14" name="TextBox 13"/>
          <p:cNvSpPr txBox="1"/>
          <p:nvPr/>
        </p:nvSpPr>
        <p:spPr>
          <a:xfrm>
            <a:off x="1970386" y="4494868"/>
            <a:ext cx="2736304" cy="584775"/>
          </a:xfrm>
          <a:prstGeom prst="rect">
            <a:avLst/>
          </a:prstGeom>
          <a:noFill/>
        </p:spPr>
        <p:txBody>
          <a:bodyPr wrap="square" rtlCol="0">
            <a:spAutoFit/>
          </a:bodyPr>
          <a:lstStyle/>
          <a:p>
            <a:pPr rtl="0"/>
            <a:r>
              <a:rPr sz="3200" b="1"/>
              <a:t>Anquilostoma</a:t>
            </a:r>
          </a:p>
        </p:txBody>
      </p:sp>
      <p:sp>
        <p:nvSpPr>
          <p:cNvPr id="16" name="TextBox 15"/>
          <p:cNvSpPr txBox="1"/>
          <p:nvPr/>
        </p:nvSpPr>
        <p:spPr>
          <a:xfrm>
            <a:off x="2784390" y="1731845"/>
            <a:ext cx="2736304" cy="584775"/>
          </a:xfrm>
          <a:prstGeom prst="rect">
            <a:avLst/>
          </a:prstGeom>
          <a:noFill/>
        </p:spPr>
        <p:txBody>
          <a:bodyPr wrap="square" rtlCol="0">
            <a:spAutoFit/>
          </a:bodyPr>
          <a:lstStyle/>
          <a:p>
            <a:pPr rtl="0"/>
            <a:r>
              <a:rPr sz="3200" b="1"/>
              <a:t>Cólera</a:t>
            </a:r>
          </a:p>
        </p:txBody>
      </p:sp>
      <p:sp>
        <p:nvSpPr>
          <p:cNvPr id="20" name="TextBox 19"/>
          <p:cNvSpPr txBox="1"/>
          <p:nvPr/>
        </p:nvSpPr>
        <p:spPr>
          <a:xfrm>
            <a:off x="5520694" y="2130179"/>
            <a:ext cx="2736304" cy="584775"/>
          </a:xfrm>
          <a:prstGeom prst="rect">
            <a:avLst/>
          </a:prstGeom>
          <a:noFill/>
        </p:spPr>
        <p:txBody>
          <a:bodyPr wrap="square" rtlCol="0">
            <a:spAutoFit/>
          </a:bodyPr>
          <a:lstStyle/>
          <a:p>
            <a:pPr rtl="0"/>
            <a:r>
              <a:rPr sz="3200" b="1"/>
              <a:t>Shigelosis</a:t>
            </a:r>
          </a:p>
        </p:txBody>
      </p:sp>
      <p:sp>
        <p:nvSpPr>
          <p:cNvPr id="21" name="TextBox 20"/>
          <p:cNvSpPr txBox="1"/>
          <p:nvPr/>
        </p:nvSpPr>
        <p:spPr>
          <a:xfrm>
            <a:off x="4799139" y="5957734"/>
            <a:ext cx="3919736" cy="584775"/>
          </a:xfrm>
          <a:prstGeom prst="rect">
            <a:avLst/>
          </a:prstGeom>
          <a:noFill/>
        </p:spPr>
        <p:txBody>
          <a:bodyPr wrap="square" rtlCol="0">
            <a:spAutoFit/>
          </a:bodyPr>
          <a:lstStyle/>
          <a:p>
            <a:pPr rtl="0"/>
            <a:r>
              <a:rPr sz="3200" b="1"/>
              <a:t>Hepatitis A y E</a:t>
            </a:r>
          </a:p>
        </p:txBody>
      </p:sp>
      <p:sp>
        <p:nvSpPr>
          <p:cNvPr id="23" name="TextBox 22"/>
          <p:cNvSpPr txBox="1"/>
          <p:nvPr/>
        </p:nvSpPr>
        <p:spPr>
          <a:xfrm>
            <a:off x="6084168" y="3017120"/>
            <a:ext cx="2897106" cy="584775"/>
          </a:xfrm>
          <a:prstGeom prst="rect">
            <a:avLst/>
          </a:prstGeom>
          <a:noFill/>
        </p:spPr>
        <p:txBody>
          <a:bodyPr wrap="square" rtlCol="0">
            <a:spAutoFit/>
          </a:bodyPr>
          <a:lstStyle/>
          <a:p>
            <a:pPr rtl="0"/>
            <a:r>
              <a:rPr sz="3200" b="1"/>
              <a:t>Gusano de guinea</a:t>
            </a:r>
          </a:p>
        </p:txBody>
      </p:sp>
    </p:spTree>
    <p:extLst>
      <p:ext uri="{BB962C8B-B14F-4D97-AF65-F5344CB8AC3E}">
        <p14:creationId xmlns:p14="http://schemas.microsoft.com/office/powerpoint/2010/main" val="110473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3" grpId="0"/>
      <p:bldP spid="14" grpId="0"/>
      <p:bldP spid="16" grpId="0"/>
      <p:bldP spid="20" grpId="0"/>
      <p:bldP spid="21"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rtl="0" eaLnBrk="1" hangingPunct="1"/>
            <a:r>
              <a:rPr b="1">
                <a:solidFill>
                  <a:schemeClr val="accent2"/>
                </a:solidFill>
              </a:rPr>
              <a:t>Preguntas</a:t>
            </a:r>
          </a:p>
        </p:txBody>
      </p:sp>
      <p:sp>
        <p:nvSpPr>
          <p:cNvPr id="24579" name="Rectangle 3"/>
          <p:cNvSpPr>
            <a:spLocks noGrp="1" noChangeArrowheads="1"/>
          </p:cNvSpPr>
          <p:nvPr>
            <p:ph type="body" idx="1"/>
          </p:nvPr>
        </p:nvSpPr>
        <p:spPr/>
        <p:txBody>
          <a:bodyPr/>
          <a:lstStyle/>
          <a:p>
            <a:pPr marL="2171700" lvl="4" indent="-342900" rtl="0">
              <a:lnSpc>
                <a:spcPct val="90000"/>
              </a:lnSpc>
              <a:spcBef>
                <a:spcPts val="800"/>
              </a:spcBef>
              <a:buFontTx/>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sz="4000">
                <a:solidFill>
                  <a:srgbClr val="000000"/>
                </a:solidFill>
              </a:rPr>
              <a:t>¿Síntomas?</a:t>
            </a:r>
          </a:p>
          <a:p>
            <a:pPr marL="2171700" lvl="4" indent="-342900" rtl="0">
              <a:lnSpc>
                <a:spcPct val="90000"/>
              </a:lnSpc>
              <a:spcBef>
                <a:spcPts val="800"/>
              </a:spcBef>
              <a:buFontTx/>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sz="4000">
                <a:solidFill>
                  <a:srgbClr val="000000"/>
                </a:solidFill>
              </a:rPr>
              <a:t>¿Patógeno?</a:t>
            </a:r>
          </a:p>
          <a:p>
            <a:pPr marL="2171700" lvl="4" indent="-342900" rtl="0">
              <a:lnSpc>
                <a:spcPct val="90000"/>
              </a:lnSpc>
              <a:spcBef>
                <a:spcPts val="800"/>
              </a:spcBef>
              <a:buFontTx/>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sz="4000">
                <a:solidFill>
                  <a:srgbClr val="000000"/>
                </a:solidFill>
              </a:rPr>
              <a:t>¿Transmisión?</a:t>
            </a:r>
          </a:p>
          <a:p>
            <a:pPr marL="2171700" lvl="4" indent="-342900" rtl="0">
              <a:lnSpc>
                <a:spcPct val="90000"/>
              </a:lnSpc>
              <a:spcBef>
                <a:spcPts val="800"/>
              </a:spcBef>
              <a:buFontTx/>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sz="4000">
                <a:solidFill>
                  <a:srgbClr val="000000"/>
                </a:solidFill>
              </a:rPr>
              <a:t>¿Prevención?</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4000" dirty="0" smtClean="0"/>
          </a:p>
        </p:txBody>
      </p:sp>
      <p:pic>
        <p:nvPicPr>
          <p:cNvPr id="24580"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rtl="0" eaLnBrk="1" hangingPunct="1"/>
            <a:r>
              <a:rPr b="1">
                <a:solidFill>
                  <a:schemeClr val="accent2"/>
                </a:solidFill>
              </a:rPr>
              <a:t>Cólera</a:t>
            </a:r>
          </a:p>
        </p:txBody>
      </p:sp>
      <p:sp>
        <p:nvSpPr>
          <p:cNvPr id="25603" name="Rectangle 3"/>
          <p:cNvSpPr>
            <a:spLocks noGrp="1" noChangeArrowheads="1"/>
          </p:cNvSpPr>
          <p:nvPr>
            <p:ph type="body" idx="1"/>
          </p:nvPr>
        </p:nvSpPr>
        <p:spPr>
          <a:xfrm>
            <a:off x="457200" y="1600200"/>
            <a:ext cx="4186808" cy="4525963"/>
          </a:xfrm>
        </p:spPr>
        <p:txBody>
          <a:bodyPr/>
          <a:lstStyle/>
          <a:p>
            <a:pPr marL="514350" indent="-514350" rtl="0" eaLnBrk="1" hangingPunct="1">
              <a:buFontTx/>
              <a:buAutoNum type="arabicPeriod"/>
              <a:defRPr/>
            </a:pPr>
            <a:r>
              <a:rPr dirty="0" err="1"/>
              <a:t>Síntomas</a:t>
            </a:r>
            <a:r>
              <a:rPr dirty="0"/>
              <a:t>: </a:t>
            </a:r>
          </a:p>
          <a:p>
            <a:pPr rtl="0" eaLnBrk="1" hangingPunct="1">
              <a:defRPr/>
            </a:pPr>
            <a:r>
              <a:rPr dirty="0" err="1"/>
              <a:t>Diarrea</a:t>
            </a:r>
            <a:r>
              <a:rPr dirty="0"/>
              <a:t> </a:t>
            </a:r>
            <a:r>
              <a:rPr dirty="0" err="1"/>
              <a:t>aguada</a:t>
            </a:r>
            <a:endParaRPr dirty="0"/>
          </a:p>
          <a:p>
            <a:pPr rtl="0" eaLnBrk="1" hangingPunct="1">
              <a:defRPr/>
            </a:pPr>
            <a:r>
              <a:rPr dirty="0" err="1"/>
              <a:t>Náusea</a:t>
            </a:r>
            <a:r>
              <a:rPr dirty="0"/>
              <a:t>, </a:t>
            </a:r>
            <a:r>
              <a:rPr dirty="0" err="1"/>
              <a:t>vómito</a:t>
            </a:r>
            <a:endParaRPr dirty="0"/>
          </a:p>
          <a:p>
            <a:pPr rtl="0" eaLnBrk="1" hangingPunct="1">
              <a:defRPr/>
            </a:pPr>
            <a:r>
              <a:rPr dirty="0" err="1"/>
              <a:t>Puede</a:t>
            </a:r>
            <a:r>
              <a:rPr dirty="0"/>
              <a:t> </a:t>
            </a:r>
            <a:r>
              <a:rPr dirty="0" err="1"/>
              <a:t>llevar</a:t>
            </a:r>
            <a:r>
              <a:rPr dirty="0"/>
              <a:t> a la </a:t>
            </a:r>
            <a:r>
              <a:rPr dirty="0" err="1"/>
              <a:t>muerte</a:t>
            </a:r>
            <a:endParaRPr dirty="0"/>
          </a:p>
          <a:p>
            <a:pPr marL="0" indent="0" eaLnBrk="1" hangingPunct="1">
              <a:buNone/>
              <a:defRPr/>
            </a:pPr>
            <a:endParaRPr lang="en-US" sz="2000" dirty="0" smtClean="0"/>
          </a:p>
          <a:p>
            <a:pPr marL="514350" indent="-514350" rtl="0" eaLnBrk="1" hangingPunct="1">
              <a:buFontTx/>
              <a:buNone/>
              <a:defRPr/>
            </a:pPr>
            <a:r>
              <a:rPr dirty="0"/>
              <a:t>2. </a:t>
            </a:r>
            <a:r>
              <a:rPr dirty="0" err="1"/>
              <a:t>Patógeno</a:t>
            </a:r>
            <a:r>
              <a:rPr dirty="0"/>
              <a:t>: bacteria</a:t>
            </a:r>
            <a:r>
              <a:rPr i="1" dirty="0"/>
              <a:t> (Vibrio </a:t>
            </a:r>
            <a:r>
              <a:rPr i="1" dirty="0" err="1"/>
              <a:t>cholerae</a:t>
            </a:r>
            <a:r>
              <a:rPr i="1" dirty="0"/>
              <a:t>)</a:t>
            </a:r>
          </a:p>
        </p:txBody>
      </p:sp>
      <p:pic>
        <p:nvPicPr>
          <p:cNvPr id="26628"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a112_choler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484784"/>
            <a:ext cx="4477792" cy="293743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9"/>
          <p:cNvSpPr txBox="1">
            <a:spLocks noChangeArrowheads="1"/>
          </p:cNvSpPr>
          <p:nvPr/>
        </p:nvSpPr>
        <p:spPr bwMode="auto">
          <a:xfrm>
            <a:off x="6948264" y="4489362"/>
            <a:ext cx="27012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r>
              <a:rPr sz="1400"/>
              <a:t>(Fuente: Connect.in.com)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rtl="0" eaLnBrk="1" hangingPunct="1"/>
            <a:r>
              <a:rPr b="1">
                <a:solidFill>
                  <a:schemeClr val="accent2"/>
                </a:solidFill>
              </a:rPr>
              <a:t>Cólera</a:t>
            </a:r>
          </a:p>
        </p:txBody>
      </p:sp>
      <p:sp>
        <p:nvSpPr>
          <p:cNvPr id="26627" name="Rectangle 3"/>
          <p:cNvSpPr>
            <a:spLocks noGrp="1" noChangeArrowheads="1"/>
          </p:cNvSpPr>
          <p:nvPr>
            <p:ph type="body" idx="1"/>
          </p:nvPr>
        </p:nvSpPr>
        <p:spPr>
          <a:xfrm>
            <a:off x="484926" y="1340768"/>
            <a:ext cx="8229600" cy="4525963"/>
          </a:xfrm>
        </p:spPr>
        <p:txBody>
          <a:bodyPr/>
          <a:lstStyle/>
          <a:p>
            <a:pPr marL="514350" indent="-514350" rtl="0" eaLnBrk="1" hangingPunct="1">
              <a:buFontTx/>
              <a:buNone/>
              <a:defRPr/>
            </a:pPr>
            <a:r>
              <a:rPr dirty="0"/>
              <a:t>3. </a:t>
            </a:r>
            <a:r>
              <a:rPr dirty="0" err="1"/>
              <a:t>Transmisión</a:t>
            </a:r>
            <a:r>
              <a:rPr dirty="0"/>
              <a:t>: </a:t>
            </a:r>
          </a:p>
          <a:p>
            <a:pPr rtl="0" eaLnBrk="1" hangingPunct="1">
              <a:defRPr/>
            </a:pPr>
            <a:r>
              <a:rPr dirty="0"/>
              <a:t>Agua y </a:t>
            </a:r>
            <a:r>
              <a:rPr dirty="0" err="1"/>
              <a:t>alimentos</a:t>
            </a:r>
            <a:r>
              <a:rPr dirty="0"/>
              <a:t> </a:t>
            </a:r>
            <a:r>
              <a:rPr dirty="0" err="1"/>
              <a:t>contaminados</a:t>
            </a:r>
            <a:r>
              <a:rPr dirty="0"/>
              <a:t> con </a:t>
            </a:r>
            <a:r>
              <a:rPr dirty="0" err="1"/>
              <a:t>heces</a:t>
            </a:r>
            <a:endParaRPr dirty="0"/>
          </a:p>
          <a:p>
            <a:pPr marL="514350" indent="-514350" rtl="0" eaLnBrk="1" hangingPunct="1">
              <a:buFontTx/>
              <a:buNone/>
              <a:defRPr/>
            </a:pPr>
            <a:r>
              <a:rPr dirty="0"/>
              <a:t>4. </a:t>
            </a:r>
            <a:r>
              <a:rPr dirty="0" err="1"/>
              <a:t>Prevención</a:t>
            </a:r>
            <a:r>
              <a:rPr dirty="0"/>
              <a:t>: </a:t>
            </a:r>
          </a:p>
          <a:p>
            <a:pPr rtl="0" eaLnBrk="1" hangingPunct="1">
              <a:defRPr/>
            </a:pPr>
            <a:r>
              <a:rPr dirty="0" err="1"/>
              <a:t>Instalaciones</a:t>
            </a:r>
            <a:r>
              <a:rPr dirty="0"/>
              <a:t> de </a:t>
            </a:r>
            <a:r>
              <a:rPr dirty="0" err="1"/>
              <a:t>saneamiento</a:t>
            </a:r>
            <a:r>
              <a:rPr dirty="0"/>
              <a:t> (</a:t>
            </a:r>
            <a:r>
              <a:rPr dirty="0" err="1"/>
              <a:t>por</a:t>
            </a:r>
            <a:r>
              <a:rPr dirty="0"/>
              <a:t> </a:t>
            </a:r>
            <a:r>
              <a:rPr dirty="0" err="1"/>
              <a:t>ejemplo</a:t>
            </a:r>
            <a:r>
              <a:rPr dirty="0"/>
              <a:t>, </a:t>
            </a:r>
            <a:r>
              <a:rPr dirty="0" err="1"/>
              <a:t>letrinas</a:t>
            </a:r>
            <a:r>
              <a:rPr dirty="0"/>
              <a:t>)</a:t>
            </a:r>
          </a:p>
          <a:p>
            <a:pPr rtl="0" eaLnBrk="1" hangingPunct="1">
              <a:defRPr/>
            </a:pPr>
            <a:r>
              <a:rPr dirty="0" err="1"/>
              <a:t>Prácticas</a:t>
            </a:r>
            <a:r>
              <a:rPr dirty="0"/>
              <a:t> </a:t>
            </a:r>
            <a:r>
              <a:rPr dirty="0" err="1"/>
              <a:t>apropiadas</a:t>
            </a:r>
            <a:r>
              <a:rPr dirty="0"/>
              <a:t> de </a:t>
            </a:r>
            <a:r>
              <a:rPr dirty="0" err="1"/>
              <a:t>higiene</a:t>
            </a:r>
            <a:endParaRPr dirty="0"/>
          </a:p>
          <a:p>
            <a:pPr rtl="0" eaLnBrk="1" hangingPunct="1">
              <a:defRPr/>
            </a:pPr>
            <a:r>
              <a:rPr dirty="0"/>
              <a:t>Agua de </a:t>
            </a:r>
            <a:r>
              <a:rPr dirty="0" err="1"/>
              <a:t>consumo</a:t>
            </a:r>
            <a:r>
              <a:rPr dirty="0"/>
              <a:t> y </a:t>
            </a:r>
            <a:r>
              <a:rPr dirty="0" err="1"/>
              <a:t>alimentos</a:t>
            </a:r>
            <a:r>
              <a:rPr dirty="0"/>
              <a:t> </a:t>
            </a:r>
            <a:r>
              <a:rPr dirty="0" err="1"/>
              <a:t>seguros</a:t>
            </a:r>
            <a:endParaRPr dirty="0"/>
          </a:p>
        </p:txBody>
      </p:sp>
      <p:pic>
        <p:nvPicPr>
          <p:cNvPr id="27652"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1484313"/>
            <a:ext cx="8352928" cy="2751522"/>
          </a:xfrm>
          <a:prstGeom prst="rect">
            <a:avLst/>
          </a:prstGeom>
        </p:spPr>
        <p:txBody>
          <a:bodyPr wrap="square">
            <a:spAutoFit/>
          </a:bodyPr>
          <a:lstStyle/>
          <a:p>
            <a:pPr algn="ctr" rtl="0">
              <a:spcBef>
                <a:spcPct val="20000"/>
              </a:spcBef>
              <a:defRPr/>
            </a:pPr>
            <a:r>
              <a:rPr sz="3200" kern="0">
                <a:solidFill>
                  <a:srgbClr val="000000"/>
                </a:solidFill>
                <a:latin typeface="Arial"/>
                <a:ea typeface="+mn-ea"/>
                <a:cs typeface="Arial"/>
              </a:rPr>
              <a:t>Esta presentación se utiliza con el Plan de lección </a:t>
            </a:r>
            <a:r>
              <a:rPr sz="3200" kern="0">
                <a:latin typeface="Arial"/>
                <a:ea typeface="+mn-ea"/>
                <a:cs typeface="Arial"/>
              </a:rPr>
              <a:t>5</a:t>
            </a:r>
            <a:r>
              <a:rPr sz="3200" kern="0">
                <a:solidFill>
                  <a:srgbClr val="000000"/>
                </a:solidFill>
                <a:latin typeface="Arial"/>
                <a:ea typeface="+mn-ea"/>
                <a:cs typeface="Arial"/>
              </a:rPr>
              <a:t>: Transmisión de enfermedades, del manual del formador para Diseño y construcción de letrinas. </a:t>
            </a:r>
          </a:p>
          <a:p>
            <a:pPr>
              <a:spcBef>
                <a:spcPct val="20000"/>
              </a:spcBef>
              <a:defRPr/>
            </a:pPr>
            <a:endParaRPr lang="en-US" sz="3200" kern="0" dirty="0">
              <a:solidFill>
                <a:srgbClr val="000000"/>
              </a:solidFill>
              <a:latin typeface="Arial"/>
              <a:ea typeface="+mn-ea"/>
              <a:cs typeface="Arial"/>
            </a:endParaRPr>
          </a:p>
          <a:p>
            <a:pPr algn="ctr" rtl="0">
              <a:spcBef>
                <a:spcPct val="20000"/>
              </a:spcBef>
              <a:defRPr/>
            </a:pPr>
            <a:r>
              <a:rPr sz="3200" kern="0">
                <a:solidFill>
                  <a:srgbClr val="000000"/>
                </a:solidFill>
                <a:latin typeface="Arial"/>
                <a:ea typeface="+mn-ea"/>
                <a:cs typeface="Arial"/>
              </a:rPr>
              <a:t>Disponible en </a:t>
            </a:r>
            <a:r>
              <a:rPr sz="3200" kern="0">
                <a:solidFill>
                  <a:srgbClr val="000000"/>
                </a:solidFill>
                <a:latin typeface="Arial"/>
                <a:ea typeface="+mn-ea"/>
                <a:cs typeface="Arial"/>
                <a:hlinkClick r:id="rId2"/>
              </a:rPr>
              <a:t>www.cawst.org/resources</a:t>
            </a:r>
          </a:p>
        </p:txBody>
      </p:sp>
      <p:pic>
        <p:nvPicPr>
          <p:cNvPr id="14339"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2879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rtl="0" eaLnBrk="1" hangingPunct="1"/>
            <a:r>
              <a:rPr b="1">
                <a:solidFill>
                  <a:schemeClr val="accent2"/>
                </a:solidFill>
              </a:rPr>
              <a:t>Esquistosomiasis</a:t>
            </a:r>
          </a:p>
        </p:txBody>
      </p:sp>
      <p:sp>
        <p:nvSpPr>
          <p:cNvPr id="40963" name="Rectangle 3"/>
          <p:cNvSpPr>
            <a:spLocks noGrp="1" noChangeArrowheads="1"/>
          </p:cNvSpPr>
          <p:nvPr>
            <p:ph type="body" idx="1"/>
          </p:nvPr>
        </p:nvSpPr>
        <p:spPr>
          <a:xfrm>
            <a:off x="445012" y="1052736"/>
            <a:ext cx="5378747" cy="4525963"/>
          </a:xfrm>
        </p:spPr>
        <p:txBody>
          <a:bodyPr/>
          <a:lstStyle/>
          <a:p>
            <a:pPr marL="514350" indent="-514350" rtl="0" eaLnBrk="1" hangingPunct="1">
              <a:buFontTx/>
              <a:buAutoNum type="arabicPeriod"/>
              <a:defRPr/>
            </a:pPr>
            <a:r>
              <a:rPr dirty="0" err="1"/>
              <a:t>Síntomas</a:t>
            </a:r>
            <a:r>
              <a:rPr dirty="0"/>
              <a:t>: </a:t>
            </a:r>
          </a:p>
          <a:p>
            <a:pPr rtl="0" eaLnBrk="1" hangingPunct="1">
              <a:defRPr/>
            </a:pPr>
            <a:r>
              <a:rPr dirty="0" err="1"/>
              <a:t>Sarpullidos</a:t>
            </a:r>
            <a:r>
              <a:rPr dirty="0"/>
              <a:t> y </a:t>
            </a:r>
            <a:r>
              <a:rPr dirty="0" err="1"/>
              <a:t>picazón</a:t>
            </a:r>
            <a:r>
              <a:rPr dirty="0"/>
              <a:t> </a:t>
            </a:r>
            <a:r>
              <a:rPr dirty="0" err="1"/>
              <a:t>en</a:t>
            </a:r>
            <a:r>
              <a:rPr dirty="0"/>
              <a:t> la </a:t>
            </a:r>
            <a:r>
              <a:rPr dirty="0" err="1"/>
              <a:t>piel</a:t>
            </a:r>
            <a:r>
              <a:rPr dirty="0"/>
              <a:t> </a:t>
            </a:r>
          </a:p>
          <a:p>
            <a:pPr rtl="0" eaLnBrk="1" hangingPunct="1">
              <a:defRPr/>
            </a:pPr>
            <a:r>
              <a:rPr dirty="0" err="1"/>
              <a:t>Fiebre</a:t>
            </a:r>
            <a:r>
              <a:rPr dirty="0"/>
              <a:t>, </a:t>
            </a:r>
            <a:r>
              <a:rPr dirty="0" err="1"/>
              <a:t>escalofríos</a:t>
            </a:r>
            <a:r>
              <a:rPr dirty="0"/>
              <a:t>, </a:t>
            </a:r>
            <a:r>
              <a:rPr dirty="0" err="1"/>
              <a:t>tos</a:t>
            </a:r>
            <a:r>
              <a:rPr dirty="0"/>
              <a:t>, </a:t>
            </a:r>
            <a:r>
              <a:rPr dirty="0" err="1"/>
              <a:t>dolores</a:t>
            </a:r>
            <a:r>
              <a:rPr dirty="0"/>
              <a:t> </a:t>
            </a:r>
            <a:r>
              <a:rPr dirty="0" err="1"/>
              <a:t>musculares</a:t>
            </a:r>
            <a:endParaRPr dirty="0"/>
          </a:p>
          <a:p>
            <a:pPr rtl="0" eaLnBrk="1" hangingPunct="1">
              <a:defRPr/>
            </a:pPr>
            <a:r>
              <a:rPr dirty="0"/>
              <a:t>Sangre </a:t>
            </a:r>
            <a:r>
              <a:rPr dirty="0" err="1"/>
              <a:t>en</a:t>
            </a:r>
            <a:r>
              <a:rPr dirty="0"/>
              <a:t> la </a:t>
            </a:r>
            <a:r>
              <a:rPr dirty="0" err="1"/>
              <a:t>orina</a:t>
            </a:r>
            <a:r>
              <a:rPr dirty="0"/>
              <a:t> y </a:t>
            </a:r>
            <a:r>
              <a:rPr dirty="0" err="1"/>
              <a:t>heces</a:t>
            </a:r>
            <a:endParaRPr dirty="0"/>
          </a:p>
          <a:p>
            <a:pPr marL="514350" indent="-514350" rtl="0" eaLnBrk="1" hangingPunct="1">
              <a:buFontTx/>
              <a:buNone/>
              <a:defRPr/>
            </a:pPr>
            <a:r>
              <a:rPr dirty="0"/>
              <a:t>2. </a:t>
            </a:r>
            <a:r>
              <a:rPr dirty="0" err="1"/>
              <a:t>Patógeno</a:t>
            </a:r>
            <a:r>
              <a:rPr dirty="0"/>
              <a:t>: </a:t>
            </a:r>
            <a:r>
              <a:rPr dirty="0" err="1">
                <a:solidFill>
                  <a:srgbClr val="000000"/>
                </a:solidFill>
              </a:rPr>
              <a:t>helminto</a:t>
            </a:r>
            <a:r>
              <a:rPr dirty="0">
                <a:solidFill>
                  <a:srgbClr val="000000"/>
                </a:solidFill>
              </a:rPr>
              <a:t> (</a:t>
            </a:r>
            <a:r>
              <a:rPr i="1" dirty="0">
                <a:ea typeface="ＭＳ Ｐゴシック" pitchFamily="-109" charset="-128"/>
              </a:rPr>
              <a:t>Schistosoma </a:t>
            </a:r>
            <a:r>
              <a:rPr i="1" dirty="0" err="1">
                <a:ea typeface="ＭＳ Ｐゴシック" pitchFamily="-109" charset="-128"/>
              </a:rPr>
              <a:t>haematobium</a:t>
            </a:r>
            <a:r>
              <a:rPr i="1" dirty="0">
                <a:ea typeface="ＭＳ Ｐゴシック" pitchFamily="-109" charset="-128"/>
              </a:rPr>
              <a:t>)</a:t>
            </a:r>
          </a:p>
        </p:txBody>
      </p:sp>
      <p:pic>
        <p:nvPicPr>
          <p:cNvPr id="41988"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He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0502" y="1342831"/>
            <a:ext cx="2368486" cy="350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Schistosomiasi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2212" y="4869160"/>
            <a:ext cx="1759948" cy="175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nvSpPr>
        <p:spPr bwMode="auto">
          <a:xfrm>
            <a:off x="6542426" y="4869160"/>
            <a:ext cx="22344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a:r>
              <a:rPr sz="1200"/>
              <a:t>(Fuente: www.path.cam.ac.uk) </a:t>
            </a:r>
          </a:p>
        </p:txBody>
      </p:sp>
      <p:sp>
        <p:nvSpPr>
          <p:cNvPr id="8" name="Rectangle 10"/>
          <p:cNvSpPr>
            <a:spLocks noChangeArrowheads="1"/>
          </p:cNvSpPr>
          <p:nvPr/>
        </p:nvSpPr>
        <p:spPr bwMode="auto">
          <a:xfrm>
            <a:off x="5980510" y="6352109"/>
            <a:ext cx="306846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a:r>
              <a:rPr sz="1200"/>
              <a:t>(Fuente: Natural History Museum, Londres)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rtl="0" eaLnBrk="1" hangingPunct="1"/>
            <a:r>
              <a:rPr b="1">
                <a:solidFill>
                  <a:schemeClr val="accent2"/>
                </a:solidFill>
              </a:rPr>
              <a:t>Esquistosomiasis</a:t>
            </a:r>
          </a:p>
        </p:txBody>
      </p:sp>
      <p:sp>
        <p:nvSpPr>
          <p:cNvPr id="41987" name="Rectangle 3"/>
          <p:cNvSpPr>
            <a:spLocks noGrp="1" noChangeArrowheads="1"/>
          </p:cNvSpPr>
          <p:nvPr>
            <p:ph type="body" idx="1"/>
          </p:nvPr>
        </p:nvSpPr>
        <p:spPr>
          <a:xfrm>
            <a:off x="457200" y="1600200"/>
            <a:ext cx="8579296" cy="4525963"/>
          </a:xfrm>
        </p:spPr>
        <p:txBody>
          <a:bodyPr/>
          <a:lstStyle/>
          <a:p>
            <a:pPr marL="514350" indent="-514350" rtl="0" eaLnBrk="1" hangingPunct="1">
              <a:buFontTx/>
              <a:buNone/>
              <a:defRPr/>
            </a:pPr>
            <a:r>
              <a:rPr/>
              <a:t>3. Transmisión: </a:t>
            </a:r>
          </a:p>
          <a:p>
            <a:pPr rtl="0" eaLnBrk="1" hangingPunct="1">
              <a:defRPr/>
            </a:pPr>
            <a:r>
              <a:rPr>
                <a:ea typeface="ＭＳ Ｐゴシック" pitchFamily="-109" charset="-128"/>
              </a:rPr>
              <a:t>Bañarse o nadar en agua contaminada con heces u orina</a:t>
            </a:r>
          </a:p>
          <a:p>
            <a:pPr marL="514350" indent="-514350" rtl="0" eaLnBrk="1" hangingPunct="1">
              <a:buFontTx/>
              <a:buNone/>
              <a:defRPr/>
            </a:pPr>
            <a:r>
              <a:rPr/>
              <a:t>4. Prevención: </a:t>
            </a:r>
          </a:p>
          <a:p>
            <a:pPr rtl="0" eaLnBrk="1" hangingPunct="1">
              <a:defRPr/>
            </a:pPr>
            <a:r>
              <a:rPr/>
              <a:t>Instalaciones de saneamiento</a:t>
            </a:r>
          </a:p>
          <a:p>
            <a:pPr rtl="0" eaLnBrk="1" hangingPunct="1">
              <a:defRPr/>
            </a:pPr>
            <a:r>
              <a:rPr/>
              <a:t>Educación y prácticas de higiene</a:t>
            </a:r>
          </a:p>
          <a:p>
            <a:pPr rtl="0" eaLnBrk="1" hangingPunct="1">
              <a:defRPr/>
            </a:pPr>
            <a:r>
              <a:rPr/>
              <a:t>Diseño de proyectos de recursos hídricos</a:t>
            </a:r>
          </a:p>
          <a:p>
            <a:pPr eaLnBrk="1" hangingPunct="1">
              <a:defRPr/>
            </a:pPr>
            <a:endParaRPr lang="en-US" dirty="0" smtClean="0"/>
          </a:p>
        </p:txBody>
      </p:sp>
      <p:pic>
        <p:nvPicPr>
          <p:cNvPr id="43012"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b="1">
                <a:solidFill>
                  <a:schemeClr val="accent2"/>
                </a:solidFill>
              </a:rPr>
              <a:t>Ascariasis </a:t>
            </a:r>
          </a:p>
        </p:txBody>
      </p:sp>
      <p:sp>
        <p:nvSpPr>
          <p:cNvPr id="3" name="Content Placeholder 2"/>
          <p:cNvSpPr>
            <a:spLocks noGrp="1"/>
          </p:cNvSpPr>
          <p:nvPr>
            <p:ph idx="1"/>
          </p:nvPr>
        </p:nvSpPr>
        <p:spPr>
          <a:xfrm>
            <a:off x="251520" y="1076075"/>
            <a:ext cx="5040560" cy="4525963"/>
          </a:xfrm>
        </p:spPr>
        <p:txBody>
          <a:bodyPr/>
          <a:lstStyle/>
          <a:p>
            <a:pPr marL="514350" indent="-514350" rtl="0">
              <a:buFont typeface="+mj-lt"/>
              <a:buAutoNum type="arabicPeriod"/>
            </a:pPr>
            <a:r>
              <a:rPr sz="3000" dirty="0" err="1"/>
              <a:t>Síntomas</a:t>
            </a:r>
            <a:r>
              <a:rPr sz="3000" dirty="0"/>
              <a:t>:</a:t>
            </a:r>
          </a:p>
          <a:p>
            <a:pPr rtl="0"/>
            <a:r>
              <a:rPr sz="3000" dirty="0"/>
              <a:t>A menudo no hay </a:t>
            </a:r>
            <a:r>
              <a:rPr sz="3000" dirty="0" err="1"/>
              <a:t>síntomas</a:t>
            </a:r>
            <a:endParaRPr sz="3000" dirty="0"/>
          </a:p>
          <a:p>
            <a:pPr rtl="0"/>
            <a:r>
              <a:rPr sz="3000" dirty="0" err="1"/>
              <a:t>Diarrea</a:t>
            </a:r>
            <a:r>
              <a:rPr sz="3000" dirty="0"/>
              <a:t>, dolor abdominal, </a:t>
            </a:r>
            <a:r>
              <a:rPr sz="3000" dirty="0" err="1"/>
              <a:t>malestar</a:t>
            </a:r>
            <a:r>
              <a:rPr sz="3000" dirty="0"/>
              <a:t> general, </a:t>
            </a:r>
            <a:r>
              <a:rPr sz="3000" dirty="0" err="1"/>
              <a:t>debilidad</a:t>
            </a:r>
            <a:endParaRPr sz="3000" dirty="0"/>
          </a:p>
          <a:p>
            <a:pPr rtl="0"/>
            <a:r>
              <a:rPr sz="3000" dirty="0" err="1"/>
              <a:t>Afecta</a:t>
            </a:r>
            <a:r>
              <a:rPr sz="3000" dirty="0"/>
              <a:t> la </a:t>
            </a:r>
            <a:r>
              <a:rPr sz="3000" dirty="0" err="1"/>
              <a:t>nutrición</a:t>
            </a:r>
            <a:r>
              <a:rPr sz="3000" dirty="0"/>
              <a:t>, el </a:t>
            </a:r>
            <a:r>
              <a:rPr sz="3000" dirty="0" err="1"/>
              <a:t>crecimiento</a:t>
            </a:r>
            <a:r>
              <a:rPr sz="3000" dirty="0"/>
              <a:t>, el </a:t>
            </a:r>
            <a:r>
              <a:rPr sz="3000" dirty="0" err="1"/>
              <a:t>desarrollo</a:t>
            </a:r>
            <a:r>
              <a:rPr sz="3000" dirty="0"/>
              <a:t> </a:t>
            </a:r>
            <a:r>
              <a:rPr sz="3000" dirty="0" err="1"/>
              <a:t>físico</a:t>
            </a:r>
            <a:endParaRPr sz="3000" dirty="0"/>
          </a:p>
        </p:txBody>
      </p:sp>
      <p:pic>
        <p:nvPicPr>
          <p:cNvPr id="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1371787"/>
            <a:ext cx="3168352" cy="3168352"/>
          </a:xfrm>
          <a:prstGeom prst="rect">
            <a:avLst/>
          </a:prstGeom>
          <a:ln>
            <a:solidFill>
              <a:schemeClr val="tx1"/>
            </a:solidFill>
          </a:ln>
        </p:spPr>
      </p:pic>
      <p:sp>
        <p:nvSpPr>
          <p:cNvPr id="6" name="Rectangle 10"/>
          <p:cNvSpPr>
            <a:spLocks noChangeArrowheads="1"/>
          </p:cNvSpPr>
          <p:nvPr/>
        </p:nvSpPr>
        <p:spPr bwMode="auto">
          <a:xfrm>
            <a:off x="5155372" y="4622018"/>
            <a:ext cx="37208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a:r>
              <a:rPr sz="1400"/>
              <a:t>Ascárides hembra adulta</a:t>
            </a:r>
          </a:p>
          <a:p>
            <a:pPr rtl="0"/>
            <a:r>
              <a:rPr sz="1400"/>
              <a:t>(Fuente: CDC Division of Parasitic Diseases) </a:t>
            </a:r>
          </a:p>
        </p:txBody>
      </p:sp>
      <p:sp>
        <p:nvSpPr>
          <p:cNvPr id="8" name="Rectangle 7"/>
          <p:cNvSpPr/>
          <p:nvPr/>
        </p:nvSpPr>
        <p:spPr>
          <a:xfrm>
            <a:off x="251520" y="5405465"/>
            <a:ext cx="9533048" cy="584775"/>
          </a:xfrm>
          <a:prstGeom prst="rect">
            <a:avLst/>
          </a:prstGeom>
        </p:spPr>
        <p:txBody>
          <a:bodyPr wrap="square">
            <a:spAutoFit/>
          </a:bodyPr>
          <a:lstStyle/>
          <a:p>
            <a:pPr marL="0" indent="0" rtl="0">
              <a:buNone/>
            </a:pPr>
            <a:r>
              <a:rPr sz="3200" dirty="0"/>
              <a:t>2. </a:t>
            </a:r>
            <a:r>
              <a:rPr sz="3200" dirty="0" err="1"/>
              <a:t>Patógenos</a:t>
            </a:r>
            <a:r>
              <a:rPr sz="3200" dirty="0"/>
              <a:t>: </a:t>
            </a:r>
            <a:r>
              <a:rPr sz="3200" dirty="0" err="1"/>
              <a:t>ascárides</a:t>
            </a:r>
            <a:r>
              <a:rPr sz="3200" dirty="0"/>
              <a:t> (</a:t>
            </a:r>
            <a:r>
              <a:rPr sz="3200" i="1" dirty="0" err="1"/>
              <a:t>Ascaris</a:t>
            </a:r>
            <a:r>
              <a:rPr sz="3200" i="1" dirty="0"/>
              <a:t> </a:t>
            </a:r>
            <a:r>
              <a:rPr sz="3200" i="1" dirty="0" err="1"/>
              <a:t>lumbricoides</a:t>
            </a:r>
            <a:r>
              <a:rPr sz="3200" i="1" dirty="0"/>
              <a:t>)</a:t>
            </a:r>
          </a:p>
        </p:txBody>
      </p:sp>
    </p:spTree>
    <p:extLst>
      <p:ext uri="{BB962C8B-B14F-4D97-AF65-F5344CB8AC3E}">
        <p14:creationId xmlns:p14="http://schemas.microsoft.com/office/powerpoint/2010/main" val="8897198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b="1">
                <a:solidFill>
                  <a:schemeClr val="accent2"/>
                </a:solidFill>
              </a:rPr>
              <a:t>Ascariasis </a:t>
            </a:r>
          </a:p>
        </p:txBody>
      </p:sp>
      <p:sp>
        <p:nvSpPr>
          <p:cNvPr id="3" name="Content Placeholder 2"/>
          <p:cNvSpPr>
            <a:spLocks noGrp="1"/>
          </p:cNvSpPr>
          <p:nvPr>
            <p:ph idx="1"/>
          </p:nvPr>
        </p:nvSpPr>
        <p:spPr>
          <a:xfrm>
            <a:off x="457200" y="1412776"/>
            <a:ext cx="8229600" cy="4525963"/>
          </a:xfrm>
        </p:spPr>
        <p:txBody>
          <a:bodyPr/>
          <a:lstStyle/>
          <a:p>
            <a:pPr marL="0" indent="0" rtl="0">
              <a:buNone/>
            </a:pPr>
            <a:r>
              <a:rPr sz="2800" dirty="0"/>
              <a:t>3. </a:t>
            </a:r>
            <a:r>
              <a:rPr sz="2800" dirty="0" err="1"/>
              <a:t>Transmisión</a:t>
            </a:r>
            <a:r>
              <a:rPr sz="2800" dirty="0"/>
              <a:t>:</a:t>
            </a:r>
          </a:p>
          <a:p>
            <a:pPr rtl="0"/>
            <a:r>
              <a:rPr sz="2800" dirty="0"/>
              <a:t>Agua o </a:t>
            </a:r>
            <a:r>
              <a:rPr sz="2800" dirty="0" err="1"/>
              <a:t>alimentos</a:t>
            </a:r>
            <a:r>
              <a:rPr sz="2800" dirty="0"/>
              <a:t> </a:t>
            </a:r>
            <a:r>
              <a:rPr sz="2800" dirty="0" err="1"/>
              <a:t>contaminados</a:t>
            </a:r>
            <a:r>
              <a:rPr sz="2800" dirty="0"/>
              <a:t> con </a:t>
            </a:r>
            <a:r>
              <a:rPr sz="2800" dirty="0" err="1"/>
              <a:t>heces</a:t>
            </a:r>
            <a:endParaRPr sz="2800" dirty="0"/>
          </a:p>
          <a:p>
            <a:pPr rtl="0"/>
            <a:r>
              <a:rPr sz="2800" dirty="0"/>
              <a:t>Los </a:t>
            </a:r>
            <a:r>
              <a:rPr sz="2800" dirty="0" err="1"/>
              <a:t>niños</a:t>
            </a:r>
            <a:r>
              <a:rPr sz="2800" dirty="0"/>
              <a:t> que </a:t>
            </a:r>
            <a:r>
              <a:rPr sz="2800" dirty="0" err="1"/>
              <a:t>juegan</a:t>
            </a:r>
            <a:r>
              <a:rPr sz="2800" dirty="0"/>
              <a:t> </a:t>
            </a:r>
            <a:r>
              <a:rPr sz="2800" dirty="0" err="1"/>
              <a:t>en</a:t>
            </a:r>
            <a:r>
              <a:rPr sz="2800" dirty="0"/>
              <a:t> el </a:t>
            </a:r>
            <a:r>
              <a:rPr sz="2800" dirty="0" err="1"/>
              <a:t>suelo</a:t>
            </a:r>
            <a:r>
              <a:rPr sz="2800" dirty="0"/>
              <a:t> </a:t>
            </a:r>
            <a:r>
              <a:rPr sz="2800" dirty="0" err="1"/>
              <a:t>contaminado</a:t>
            </a:r>
            <a:r>
              <a:rPr sz="2800" dirty="0"/>
              <a:t> y </a:t>
            </a:r>
            <a:r>
              <a:rPr sz="2800" dirty="0" err="1"/>
              <a:t>luego</a:t>
            </a:r>
            <a:r>
              <a:rPr sz="2800" dirty="0"/>
              <a:t> se </a:t>
            </a:r>
            <a:r>
              <a:rPr sz="2800" dirty="0" err="1"/>
              <a:t>ponen</a:t>
            </a:r>
            <a:r>
              <a:rPr sz="2800" dirty="0"/>
              <a:t> las </a:t>
            </a:r>
            <a:r>
              <a:rPr sz="2800" dirty="0" err="1"/>
              <a:t>manos</a:t>
            </a:r>
            <a:r>
              <a:rPr sz="2800" dirty="0"/>
              <a:t> </a:t>
            </a:r>
            <a:r>
              <a:rPr sz="2800" dirty="0" err="1"/>
              <a:t>en</a:t>
            </a:r>
            <a:r>
              <a:rPr sz="2800" dirty="0"/>
              <a:t> la </a:t>
            </a:r>
            <a:r>
              <a:rPr sz="2800" dirty="0" err="1"/>
              <a:t>boca</a:t>
            </a:r>
            <a:endParaRPr sz="2800" dirty="0"/>
          </a:p>
          <a:p>
            <a:pPr marL="0" indent="0" rtl="0">
              <a:buNone/>
            </a:pPr>
            <a:r>
              <a:rPr sz="2800" dirty="0"/>
              <a:t>4. </a:t>
            </a:r>
            <a:r>
              <a:rPr sz="2800" dirty="0" err="1"/>
              <a:t>Prevención</a:t>
            </a:r>
            <a:endParaRPr sz="2800" dirty="0"/>
          </a:p>
          <a:p>
            <a:pPr rtl="0"/>
            <a:r>
              <a:rPr sz="2800" dirty="0" err="1"/>
              <a:t>Saneamiento</a:t>
            </a:r>
            <a:r>
              <a:rPr sz="2800" dirty="0"/>
              <a:t> para </a:t>
            </a:r>
            <a:r>
              <a:rPr sz="2800" dirty="0" err="1"/>
              <a:t>reducir</a:t>
            </a:r>
            <a:r>
              <a:rPr sz="2800" dirty="0"/>
              <a:t> la </a:t>
            </a:r>
            <a:r>
              <a:rPr sz="2800" dirty="0" err="1"/>
              <a:t>contaminación</a:t>
            </a:r>
            <a:r>
              <a:rPr sz="2800" dirty="0"/>
              <a:t> del </a:t>
            </a:r>
            <a:r>
              <a:rPr sz="2800" dirty="0" err="1"/>
              <a:t>suelo</a:t>
            </a:r>
            <a:r>
              <a:rPr sz="2800" dirty="0"/>
              <a:t> con </a:t>
            </a:r>
            <a:r>
              <a:rPr sz="2800" dirty="0" err="1"/>
              <a:t>huevos</a:t>
            </a:r>
            <a:r>
              <a:rPr sz="2800" dirty="0"/>
              <a:t> </a:t>
            </a:r>
            <a:r>
              <a:rPr sz="2800" dirty="0" err="1"/>
              <a:t>infectados</a:t>
            </a:r>
            <a:endParaRPr sz="2800" dirty="0"/>
          </a:p>
          <a:p>
            <a:pPr rtl="0"/>
            <a:r>
              <a:rPr sz="2800" dirty="0" err="1"/>
              <a:t>Tratar</a:t>
            </a:r>
            <a:r>
              <a:rPr sz="2800" dirty="0"/>
              <a:t> </a:t>
            </a:r>
            <a:r>
              <a:rPr sz="2800" dirty="0" err="1"/>
              <a:t>los</a:t>
            </a:r>
            <a:r>
              <a:rPr sz="2800" dirty="0"/>
              <a:t> </a:t>
            </a:r>
            <a:r>
              <a:rPr sz="2800" dirty="0" err="1"/>
              <a:t>excrementos</a:t>
            </a:r>
            <a:r>
              <a:rPr sz="2800" dirty="0"/>
              <a:t> antes de </a:t>
            </a:r>
            <a:r>
              <a:rPr sz="2800" dirty="0" err="1"/>
              <a:t>usarlos</a:t>
            </a:r>
            <a:r>
              <a:rPr sz="2800" dirty="0"/>
              <a:t> </a:t>
            </a:r>
            <a:r>
              <a:rPr sz="2800" dirty="0" err="1"/>
              <a:t>como</a:t>
            </a:r>
            <a:r>
              <a:rPr sz="2800" dirty="0"/>
              <a:t> </a:t>
            </a:r>
            <a:r>
              <a:rPr sz="2800" dirty="0" err="1"/>
              <a:t>fertilizante</a:t>
            </a:r>
            <a:endParaRPr sz="2800" dirty="0"/>
          </a:p>
        </p:txBody>
      </p:sp>
      <p:pic>
        <p:nvPicPr>
          <p:cNvPr id="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4256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rtl="0" eaLnBrk="1" hangingPunct="1"/>
            <a:r>
              <a:rPr b="1">
                <a:solidFill>
                  <a:schemeClr val="accent2"/>
                </a:solidFill>
              </a:rPr>
              <a:t>Transmisión de enfermedades</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09350" y="4429524"/>
            <a:ext cx="7140358" cy="2428476"/>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rtl="0" eaLnBrk="1" hangingPunct="1"/>
            <a:r>
              <a:rPr b="1">
                <a:solidFill>
                  <a:schemeClr val="accent2"/>
                </a:solidFill>
              </a:rPr>
              <a:t>Objetivos de aprendizaje</a:t>
            </a:r>
          </a:p>
        </p:txBody>
      </p:sp>
      <p:sp>
        <p:nvSpPr>
          <p:cNvPr id="14339" name="Rectangle 3"/>
          <p:cNvSpPr>
            <a:spLocks noGrp="1" noChangeArrowheads="1"/>
          </p:cNvSpPr>
          <p:nvPr>
            <p:ph type="body" idx="1"/>
          </p:nvPr>
        </p:nvSpPr>
        <p:spPr/>
        <p:txBody>
          <a:bodyPr/>
          <a:lstStyle/>
          <a:p>
            <a:pPr marL="514350" indent="-514350" rtl="0">
              <a:buFontTx/>
              <a:buAutoNum type="arabicPeriod"/>
            </a:pPr>
            <a:r>
              <a:rPr/>
              <a:t>Identificar las diferentes rutas de transmisión de las enfermedades.</a:t>
            </a:r>
          </a:p>
          <a:p>
            <a:pPr marL="514350" indent="-514350" rtl="0">
              <a:buFontTx/>
              <a:buAutoNum type="arabicPeriod"/>
            </a:pPr>
            <a:r>
              <a:rPr/>
              <a:t>Identificar las enfermedades relacionadas con el saneamiento deficiente.</a:t>
            </a:r>
          </a:p>
          <a:p>
            <a:pPr marL="514350" indent="-514350" rtl="0">
              <a:buFontTx/>
              <a:buAutoNum type="arabicPeriod"/>
            </a:pPr>
            <a:r>
              <a:rPr/>
              <a:t>Explicar cómo el saneamiento puede prevenir la transmisión de enfermedades.</a:t>
            </a:r>
          </a:p>
          <a:p>
            <a:pPr marL="514350" indent="-514350">
              <a:buFontTx/>
              <a:buNone/>
            </a:pPr>
            <a:endParaRPr lang="en-US" dirty="0" smtClean="0"/>
          </a:p>
          <a:p>
            <a:pPr marL="514350" indent="-514350" eaLnBrk="1" hangingPunct="1">
              <a:buFontTx/>
              <a:buNone/>
            </a:pPr>
            <a:endParaRPr lang="en-US" dirty="0" smtClean="0"/>
          </a:p>
        </p:txBody>
      </p:sp>
      <p:pic>
        <p:nvPicPr>
          <p:cNvPr id="512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b="1">
                <a:solidFill>
                  <a:schemeClr val="accent2"/>
                </a:solidFill>
              </a:rPr>
              <a:t>¿Qué es un patógeno?</a:t>
            </a:r>
          </a:p>
        </p:txBody>
      </p:sp>
      <p:sp>
        <p:nvSpPr>
          <p:cNvPr id="6" name="Rectangle 3"/>
          <p:cNvSpPr txBox="1">
            <a:spLocks noChangeArrowheads="1"/>
          </p:cNvSpPr>
          <p:nvPr/>
        </p:nvSpPr>
        <p:spPr>
          <a:xfrm>
            <a:off x="457200" y="2348880"/>
            <a:ext cx="8229600" cy="2193107"/>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514350" indent="-514350" algn="ctr" rtl="0">
              <a:buFontTx/>
              <a:buNone/>
            </a:pPr>
            <a:r>
              <a:rPr sz="4400" i="1"/>
              <a:t>Cualquier ser vivo que  </a:t>
            </a:r>
          </a:p>
          <a:p>
            <a:pPr marL="514350" indent="-514350" algn="ctr" rtl="0">
              <a:buFontTx/>
              <a:buNone/>
            </a:pPr>
            <a:r>
              <a:rPr sz="4400" i="1"/>
              <a:t>causa enfermedades </a:t>
            </a:r>
          </a:p>
        </p:txBody>
      </p:sp>
      <p:pic>
        <p:nvPicPr>
          <p:cNvPr id="7"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808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pPr rtl="0" eaLnBrk="1" hangingPunct="1"/>
            <a:r>
              <a:rPr sz="4000" b="1">
                <a:solidFill>
                  <a:schemeClr val="accent2"/>
                </a:solidFill>
              </a:rPr>
              <a:t>Tipos de patógenos</a:t>
            </a:r>
          </a:p>
        </p:txBody>
      </p:sp>
      <p:sp>
        <p:nvSpPr>
          <p:cNvPr id="110595" name="Rectangle 3"/>
          <p:cNvSpPr>
            <a:spLocks noGrp="1" noChangeArrowheads="1"/>
          </p:cNvSpPr>
          <p:nvPr>
            <p:ph type="body" idx="4294967295"/>
          </p:nvPr>
        </p:nvSpPr>
        <p:spPr>
          <a:xfrm>
            <a:off x="469693" y="1220788"/>
            <a:ext cx="8229600" cy="4708525"/>
          </a:xfrm>
        </p:spPr>
        <p:txBody>
          <a:bodyPr/>
          <a:lstStyle/>
          <a:p>
            <a:pPr marL="457200" indent="-457200" rtl="0">
              <a:lnSpc>
                <a:spcPct val="90000"/>
              </a:lnSpc>
              <a:buFont typeface="Wingdings" pitchFamily="2" charset="2"/>
              <a:buAutoNum type="arabicPeriod"/>
            </a:pPr>
            <a:r>
              <a:rPr dirty="0"/>
              <a:t> </a:t>
            </a:r>
            <a:r>
              <a:rPr sz="2800" dirty="0"/>
              <a:t>Virus:</a:t>
            </a:r>
            <a:r>
              <a:rPr b="1" dirty="0">
                <a:solidFill>
                  <a:schemeClr val="accent2"/>
                </a:solidFill>
              </a:rPr>
              <a:t>(0,02 – 0,2 </a:t>
            </a:r>
            <a:r>
              <a:rPr b="1" dirty="0" err="1">
                <a:solidFill>
                  <a:schemeClr val="accent2"/>
                </a:solidFill>
              </a:rPr>
              <a:t>micras</a:t>
            </a:r>
            <a:r>
              <a:rPr b="1" dirty="0">
                <a:solidFill>
                  <a:schemeClr val="accent2"/>
                </a:solidFill>
              </a:rPr>
              <a:t>), </a:t>
            </a:r>
            <a:r>
              <a:rPr b="1" dirty="0" err="1">
                <a:solidFill>
                  <a:schemeClr val="accent2"/>
                </a:solidFill>
              </a:rPr>
              <a:t>incapaces</a:t>
            </a:r>
            <a:r>
              <a:rPr b="1" dirty="0">
                <a:solidFill>
                  <a:schemeClr val="accent2"/>
                </a:solidFill>
              </a:rPr>
              <a:t> de </a:t>
            </a:r>
            <a:r>
              <a:rPr b="1" dirty="0" err="1">
                <a:solidFill>
                  <a:schemeClr val="accent2"/>
                </a:solidFill>
              </a:rPr>
              <a:t>reproducirse</a:t>
            </a:r>
            <a:r>
              <a:rPr b="1" dirty="0">
                <a:solidFill>
                  <a:schemeClr val="accent2"/>
                </a:solidFill>
              </a:rPr>
              <a:t> </a:t>
            </a:r>
            <a:r>
              <a:rPr b="1" dirty="0" err="1">
                <a:solidFill>
                  <a:schemeClr val="accent2"/>
                </a:solidFill>
              </a:rPr>
              <a:t>por</a:t>
            </a:r>
            <a:r>
              <a:rPr b="1" dirty="0">
                <a:solidFill>
                  <a:schemeClr val="accent2"/>
                </a:solidFill>
              </a:rPr>
              <a:t> </a:t>
            </a:r>
            <a:r>
              <a:rPr b="1" dirty="0" err="1">
                <a:solidFill>
                  <a:schemeClr val="accent2"/>
                </a:solidFill>
              </a:rPr>
              <a:t>sí</a:t>
            </a:r>
            <a:r>
              <a:rPr b="1" dirty="0">
                <a:solidFill>
                  <a:schemeClr val="accent2"/>
                </a:solidFill>
              </a:rPr>
              <a:t> </a:t>
            </a:r>
            <a:r>
              <a:rPr b="1" dirty="0" err="1">
                <a:solidFill>
                  <a:schemeClr val="accent2"/>
                </a:solidFill>
              </a:rPr>
              <a:t>mismos</a:t>
            </a:r>
            <a:endParaRPr b="1" dirty="0">
              <a:solidFill>
                <a:schemeClr val="accent2"/>
              </a:solidFill>
            </a:endParaRPr>
          </a:p>
          <a:p>
            <a:pPr marL="457200" indent="-457200" rtl="0">
              <a:lnSpc>
                <a:spcPct val="90000"/>
              </a:lnSpc>
              <a:buFont typeface="Wingdings" pitchFamily="2" charset="2"/>
              <a:buAutoNum type="arabicPeriod"/>
            </a:pPr>
            <a:r>
              <a:rPr dirty="0" err="1"/>
              <a:t>Bacterias</a:t>
            </a:r>
            <a:r>
              <a:rPr dirty="0"/>
              <a:t>:</a:t>
            </a:r>
            <a:r>
              <a:rPr sz="2800" dirty="0"/>
              <a:t> (</a:t>
            </a:r>
            <a:r>
              <a:rPr b="1" dirty="0">
                <a:solidFill>
                  <a:schemeClr val="accent2"/>
                </a:solidFill>
              </a:rPr>
              <a:t>0,2 – 5 </a:t>
            </a:r>
            <a:r>
              <a:rPr b="1" dirty="0" err="1">
                <a:solidFill>
                  <a:schemeClr val="accent2"/>
                </a:solidFill>
              </a:rPr>
              <a:t>micras</a:t>
            </a:r>
            <a:r>
              <a:rPr b="1" dirty="0">
                <a:solidFill>
                  <a:schemeClr val="accent2"/>
                </a:solidFill>
              </a:rPr>
              <a:t>), </a:t>
            </a:r>
            <a:r>
              <a:rPr b="1" dirty="0" err="1">
                <a:solidFill>
                  <a:schemeClr val="accent2"/>
                </a:solidFill>
              </a:rPr>
              <a:t>los</a:t>
            </a:r>
            <a:r>
              <a:rPr b="1" dirty="0">
                <a:solidFill>
                  <a:schemeClr val="accent2"/>
                </a:solidFill>
              </a:rPr>
              <a:t> </a:t>
            </a:r>
            <a:r>
              <a:rPr b="1" dirty="0" err="1">
                <a:solidFill>
                  <a:schemeClr val="accent2"/>
                </a:solidFill>
              </a:rPr>
              <a:t>seres</a:t>
            </a:r>
            <a:r>
              <a:rPr b="1" dirty="0">
                <a:solidFill>
                  <a:schemeClr val="accent2"/>
                </a:solidFill>
              </a:rPr>
              <a:t> </a:t>
            </a:r>
            <a:r>
              <a:rPr b="1" dirty="0" err="1">
                <a:solidFill>
                  <a:schemeClr val="accent2"/>
                </a:solidFill>
              </a:rPr>
              <a:t>vivos</a:t>
            </a:r>
            <a:r>
              <a:rPr b="1" dirty="0">
                <a:solidFill>
                  <a:schemeClr val="accent2"/>
                </a:solidFill>
              </a:rPr>
              <a:t> </a:t>
            </a:r>
            <a:r>
              <a:rPr b="1" dirty="0" err="1">
                <a:solidFill>
                  <a:schemeClr val="accent2"/>
                </a:solidFill>
              </a:rPr>
              <a:t>más</a:t>
            </a:r>
            <a:r>
              <a:rPr b="1" dirty="0">
                <a:solidFill>
                  <a:schemeClr val="accent2"/>
                </a:solidFill>
              </a:rPr>
              <a:t> </a:t>
            </a:r>
            <a:r>
              <a:rPr b="1" dirty="0" err="1">
                <a:solidFill>
                  <a:schemeClr val="accent2"/>
                </a:solidFill>
              </a:rPr>
              <a:t>comunes</a:t>
            </a:r>
            <a:r>
              <a:rPr b="1" dirty="0">
                <a:solidFill>
                  <a:schemeClr val="accent2"/>
                </a:solidFill>
              </a:rPr>
              <a:t> que se </a:t>
            </a:r>
            <a:r>
              <a:rPr b="1" dirty="0" err="1">
                <a:solidFill>
                  <a:schemeClr val="accent2"/>
                </a:solidFill>
              </a:rPr>
              <a:t>encuentran</a:t>
            </a:r>
            <a:r>
              <a:rPr b="1" dirty="0">
                <a:solidFill>
                  <a:schemeClr val="accent2"/>
                </a:solidFill>
              </a:rPr>
              <a:t> </a:t>
            </a:r>
            <a:r>
              <a:rPr b="1" dirty="0" err="1">
                <a:solidFill>
                  <a:schemeClr val="accent2"/>
                </a:solidFill>
              </a:rPr>
              <a:t>en</a:t>
            </a:r>
            <a:r>
              <a:rPr b="1" dirty="0">
                <a:solidFill>
                  <a:schemeClr val="accent2"/>
                </a:solidFill>
              </a:rPr>
              <a:t> las </a:t>
            </a:r>
            <a:r>
              <a:rPr b="1" dirty="0" err="1">
                <a:solidFill>
                  <a:schemeClr val="accent2"/>
                </a:solidFill>
              </a:rPr>
              <a:t>heces</a:t>
            </a:r>
            <a:r>
              <a:rPr b="1" dirty="0">
                <a:solidFill>
                  <a:schemeClr val="accent2"/>
                </a:solidFill>
              </a:rPr>
              <a:t> </a:t>
            </a:r>
            <a:r>
              <a:rPr b="1" dirty="0" err="1">
                <a:solidFill>
                  <a:schemeClr val="accent2"/>
                </a:solidFill>
              </a:rPr>
              <a:t>humanas</a:t>
            </a:r>
            <a:r>
              <a:rPr b="1" dirty="0">
                <a:solidFill>
                  <a:schemeClr val="accent2"/>
                </a:solidFill>
              </a:rPr>
              <a:t> y </a:t>
            </a:r>
            <a:r>
              <a:rPr b="1" dirty="0" err="1">
                <a:solidFill>
                  <a:schemeClr val="accent2"/>
                </a:solidFill>
              </a:rPr>
              <a:t>animales</a:t>
            </a:r>
            <a:endParaRPr b="1" dirty="0">
              <a:solidFill>
                <a:schemeClr val="accent2"/>
              </a:solidFill>
            </a:endParaRPr>
          </a:p>
          <a:p>
            <a:pPr marL="457200" indent="-457200" rtl="0">
              <a:lnSpc>
                <a:spcPct val="90000"/>
              </a:lnSpc>
              <a:buFont typeface="Wingdings" pitchFamily="2" charset="2"/>
              <a:buAutoNum type="arabicPeriod"/>
            </a:pPr>
            <a:r>
              <a:rPr dirty="0"/>
              <a:t> </a:t>
            </a:r>
            <a:r>
              <a:rPr sz="2800" dirty="0" err="1"/>
              <a:t>Protozoos</a:t>
            </a:r>
            <a:r>
              <a:rPr sz="2800" dirty="0"/>
              <a:t>:</a:t>
            </a:r>
            <a:r>
              <a:rPr b="1" dirty="0">
                <a:solidFill>
                  <a:schemeClr val="accent2"/>
                </a:solidFill>
              </a:rPr>
              <a:t>(4 – 20 </a:t>
            </a:r>
            <a:r>
              <a:rPr b="1" dirty="0" err="1">
                <a:solidFill>
                  <a:schemeClr val="accent2"/>
                </a:solidFill>
              </a:rPr>
              <a:t>micras</a:t>
            </a:r>
            <a:r>
              <a:rPr b="1" dirty="0">
                <a:solidFill>
                  <a:schemeClr val="accent2"/>
                </a:solidFill>
              </a:rPr>
              <a:t>), </a:t>
            </a:r>
            <a:r>
              <a:rPr b="1" dirty="0" err="1">
                <a:solidFill>
                  <a:schemeClr val="accent2"/>
                </a:solidFill>
              </a:rPr>
              <a:t>pueden</a:t>
            </a:r>
            <a:r>
              <a:rPr b="1" dirty="0">
                <a:solidFill>
                  <a:schemeClr val="accent2"/>
                </a:solidFill>
              </a:rPr>
              <a:t> </a:t>
            </a:r>
            <a:r>
              <a:rPr b="1" dirty="0" err="1">
                <a:solidFill>
                  <a:schemeClr val="accent2"/>
                </a:solidFill>
              </a:rPr>
              <a:t>formar</a:t>
            </a:r>
            <a:r>
              <a:rPr b="1" dirty="0">
                <a:solidFill>
                  <a:schemeClr val="accent2"/>
                </a:solidFill>
              </a:rPr>
              <a:t> </a:t>
            </a:r>
            <a:r>
              <a:rPr b="1" dirty="0" err="1">
                <a:solidFill>
                  <a:schemeClr val="accent2"/>
                </a:solidFill>
              </a:rPr>
              <a:t>quistes</a:t>
            </a:r>
            <a:endParaRPr b="1" dirty="0">
              <a:solidFill>
                <a:schemeClr val="accent2"/>
              </a:solidFill>
            </a:endParaRPr>
          </a:p>
          <a:p>
            <a:pPr marL="457200" indent="-457200" rtl="0">
              <a:lnSpc>
                <a:spcPct val="90000"/>
              </a:lnSpc>
              <a:buFont typeface="Wingdings" pitchFamily="2" charset="2"/>
              <a:buAutoNum type="arabicPeriod"/>
            </a:pPr>
            <a:r>
              <a:rPr b="1" dirty="0" err="1">
                <a:solidFill>
                  <a:schemeClr val="accent2"/>
                </a:solidFill>
              </a:rPr>
              <a:t>Helmintos</a:t>
            </a:r>
            <a:r>
              <a:rPr b="1" dirty="0">
                <a:solidFill>
                  <a:schemeClr val="accent2"/>
                </a:solidFill>
              </a:rPr>
              <a:t>:</a:t>
            </a:r>
            <a:r>
              <a:rPr sz="2800" dirty="0"/>
              <a:t> (40 – 100 </a:t>
            </a:r>
            <a:r>
              <a:rPr sz="2800" dirty="0" err="1"/>
              <a:t>micras</a:t>
            </a:r>
            <a:r>
              <a:rPr sz="2800" dirty="0"/>
              <a:t>), </a:t>
            </a:r>
            <a:r>
              <a:rPr dirty="0" err="1"/>
              <a:t>g</a:t>
            </a:r>
            <a:r>
              <a:rPr sz="2800" dirty="0" err="1"/>
              <a:t>usanos</a:t>
            </a:r>
            <a:r>
              <a:rPr sz="2800" dirty="0"/>
              <a:t> y </a:t>
            </a:r>
            <a:r>
              <a:rPr sz="2800" dirty="0" err="1"/>
              <a:t>duelas</a:t>
            </a:r>
            <a:r>
              <a:rPr sz="2800" dirty="0"/>
              <a:t>, </a:t>
            </a:r>
            <a:r>
              <a:rPr sz="2800" dirty="0" err="1"/>
              <a:t>necesitan</a:t>
            </a:r>
            <a:r>
              <a:rPr sz="2800" dirty="0"/>
              <a:t> un </a:t>
            </a:r>
            <a:r>
              <a:rPr sz="2800" dirty="0" err="1"/>
              <a:t>huésped</a:t>
            </a:r>
            <a:r>
              <a:rPr sz="2800" dirty="0"/>
              <a:t> y se </a:t>
            </a:r>
            <a:r>
              <a:rPr sz="2800" dirty="0" err="1"/>
              <a:t>transmiten</a:t>
            </a:r>
            <a:r>
              <a:rPr sz="2800" dirty="0"/>
              <a:t> a </a:t>
            </a:r>
            <a:r>
              <a:rPr sz="2800" dirty="0" err="1"/>
              <a:t>través</a:t>
            </a:r>
            <a:r>
              <a:rPr sz="2800" dirty="0"/>
              <a:t> de las </a:t>
            </a:r>
            <a:r>
              <a:rPr sz="2800" dirty="0" err="1"/>
              <a:t>heces</a:t>
            </a:r>
            <a:r>
              <a:rPr sz="2800" dirty="0"/>
              <a:t> </a:t>
            </a:r>
            <a:r>
              <a:rPr sz="2800" dirty="0" err="1"/>
              <a:t>humanas</a:t>
            </a:r>
            <a:r>
              <a:rPr sz="2800" dirty="0"/>
              <a:t> y </a:t>
            </a:r>
            <a:r>
              <a:rPr sz="2800" dirty="0" err="1"/>
              <a:t>animales</a:t>
            </a:r>
            <a:endParaRPr sz="2800" dirty="0"/>
          </a:p>
        </p:txBody>
      </p:sp>
      <p:pic>
        <p:nvPicPr>
          <p:cNvPr id="7"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0494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10595">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10595">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10595">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10595">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449991" y="26756"/>
            <a:ext cx="8229600" cy="1143000"/>
          </a:xfrm>
        </p:spPr>
        <p:txBody>
          <a:bodyPr/>
          <a:lstStyle/>
          <a:p>
            <a:pPr rtl="0" eaLnBrk="1" hangingPunct="1"/>
            <a:r>
              <a:rPr sz="4000" b="1" dirty="0" err="1">
                <a:solidFill>
                  <a:schemeClr val="accent2"/>
                </a:solidFill>
              </a:rPr>
              <a:t>Comparación</a:t>
            </a:r>
            <a:r>
              <a:rPr sz="4000" b="1" dirty="0">
                <a:solidFill>
                  <a:schemeClr val="accent2"/>
                </a:solidFill>
              </a:rPr>
              <a:t> de </a:t>
            </a:r>
            <a:r>
              <a:rPr sz="4000" b="1" dirty="0" err="1">
                <a:solidFill>
                  <a:schemeClr val="accent2"/>
                </a:solidFill>
              </a:rPr>
              <a:t>tamaños</a:t>
            </a:r>
            <a:endParaRPr sz="4000" b="1" dirty="0">
              <a:solidFill>
                <a:schemeClr val="accent2"/>
              </a:solidFill>
            </a:endParaRPr>
          </a:p>
        </p:txBody>
      </p:sp>
      <p:sp>
        <p:nvSpPr>
          <p:cNvPr id="112643" name="Oval 3"/>
          <p:cNvSpPr>
            <a:spLocks noChangeArrowheads="1"/>
          </p:cNvSpPr>
          <p:nvPr/>
        </p:nvSpPr>
        <p:spPr bwMode="auto">
          <a:xfrm>
            <a:off x="4714875" y="1484313"/>
            <a:ext cx="71438"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112644" name="Text Box 4"/>
          <p:cNvSpPr txBox="1">
            <a:spLocks noChangeArrowheads="1"/>
          </p:cNvSpPr>
          <p:nvPr/>
        </p:nvSpPr>
        <p:spPr bwMode="auto">
          <a:xfrm>
            <a:off x="5291138" y="1341438"/>
            <a:ext cx="2879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spcBef>
                <a:spcPct val="50000"/>
              </a:spcBef>
            </a:pPr>
            <a:r>
              <a:rPr>
                <a:cs typeface="Arial" charset="0"/>
              </a:rPr>
              <a:t>Virus (0,02 a 0,2 micras)</a:t>
            </a:r>
          </a:p>
        </p:txBody>
      </p:sp>
      <p:sp>
        <p:nvSpPr>
          <p:cNvPr id="112645" name="Oval 5"/>
          <p:cNvSpPr>
            <a:spLocks noChangeArrowheads="1"/>
          </p:cNvSpPr>
          <p:nvPr/>
        </p:nvSpPr>
        <p:spPr bwMode="auto">
          <a:xfrm>
            <a:off x="4354513" y="1773238"/>
            <a:ext cx="863600" cy="7207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112646" name="Oval 6"/>
          <p:cNvSpPr>
            <a:spLocks noChangeArrowheads="1"/>
          </p:cNvSpPr>
          <p:nvPr/>
        </p:nvSpPr>
        <p:spPr bwMode="auto">
          <a:xfrm>
            <a:off x="754063" y="3357563"/>
            <a:ext cx="8064500" cy="23764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112647" name="Text Box 7"/>
          <p:cNvSpPr txBox="1">
            <a:spLocks noChangeArrowheads="1"/>
          </p:cNvSpPr>
          <p:nvPr/>
        </p:nvSpPr>
        <p:spPr bwMode="auto">
          <a:xfrm>
            <a:off x="6444208" y="4149725"/>
            <a:ext cx="223306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r>
              <a:rPr>
                <a:cs typeface="Arial" charset="0"/>
              </a:rPr>
              <a:t>Helmintos</a:t>
            </a:r>
          </a:p>
          <a:p>
            <a:pPr rtl="0" eaLnBrk="1" hangingPunct="1"/>
            <a:r>
              <a:rPr>
                <a:cs typeface="Arial" charset="0"/>
              </a:rPr>
              <a:t>(40 a 100 micras)</a:t>
            </a:r>
          </a:p>
        </p:txBody>
      </p:sp>
      <p:sp>
        <p:nvSpPr>
          <p:cNvPr id="6156" name="Rectangle 10"/>
          <p:cNvSpPr>
            <a:spLocks noChangeArrowheads="1"/>
          </p:cNvSpPr>
          <p:nvPr/>
        </p:nvSpPr>
        <p:spPr bwMode="auto">
          <a:xfrm>
            <a:off x="-36513" y="765175"/>
            <a:ext cx="1609726"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r>
              <a:rPr sz="2600" b="1" dirty="0" err="1">
                <a:solidFill>
                  <a:srgbClr val="CC3300"/>
                </a:solidFill>
                <a:latin typeface="Tahoma" pitchFamily="34" charset="0"/>
                <a:cs typeface="Arial" charset="0"/>
              </a:rPr>
              <a:t>Más</a:t>
            </a:r>
            <a:r>
              <a:rPr sz="2600" b="1" dirty="0">
                <a:solidFill>
                  <a:srgbClr val="CC3300"/>
                </a:solidFill>
                <a:latin typeface="Tahoma" pitchFamily="34" charset="0"/>
                <a:cs typeface="Arial" charset="0"/>
              </a:rPr>
              <a:t> </a:t>
            </a:r>
            <a:r>
              <a:rPr sz="2600" b="1" dirty="0" err="1">
                <a:solidFill>
                  <a:srgbClr val="CC3300"/>
                </a:solidFill>
                <a:latin typeface="Tahoma" pitchFamily="34" charset="0"/>
                <a:cs typeface="Arial" charset="0"/>
              </a:rPr>
              <a:t>pequeño</a:t>
            </a:r>
            <a:endParaRPr sz="2600" b="1" dirty="0">
              <a:solidFill>
                <a:srgbClr val="CC3300"/>
              </a:solidFill>
              <a:latin typeface="Tahoma" pitchFamily="34" charset="0"/>
              <a:cs typeface="Arial" charset="0"/>
            </a:endParaRPr>
          </a:p>
        </p:txBody>
      </p:sp>
      <p:pic>
        <p:nvPicPr>
          <p:cNvPr id="6157" name="Picture 11" descr="Frex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88" y="1189038"/>
            <a:ext cx="5143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8" name="Rectangle 12"/>
          <p:cNvSpPr>
            <a:spLocks noChangeArrowheads="1"/>
          </p:cNvSpPr>
          <p:nvPr/>
        </p:nvSpPr>
        <p:spPr bwMode="auto">
          <a:xfrm>
            <a:off x="34925" y="2708275"/>
            <a:ext cx="14255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r>
              <a:rPr sz="2600" b="1">
                <a:solidFill>
                  <a:srgbClr val="CC3300"/>
                </a:solidFill>
                <a:latin typeface="Tahoma" pitchFamily="34" charset="0"/>
                <a:cs typeface="Arial" charset="0"/>
              </a:rPr>
              <a:t>Más grande</a:t>
            </a:r>
          </a:p>
        </p:txBody>
      </p:sp>
      <p:sp>
        <p:nvSpPr>
          <p:cNvPr id="6159" name="Rectangle 13"/>
          <p:cNvSpPr>
            <a:spLocks noChangeArrowheads="1"/>
          </p:cNvSpPr>
          <p:nvPr/>
        </p:nvSpPr>
        <p:spPr bwMode="auto">
          <a:xfrm>
            <a:off x="1258888" y="1484313"/>
            <a:ext cx="1238250" cy="211137"/>
          </a:xfrm>
          <a:prstGeom prst="rect">
            <a:avLst/>
          </a:prstGeom>
          <a:solidFill>
            <a:srgbClr val="B5CCFF"/>
          </a:solidFill>
          <a:ln w="9525">
            <a:solidFill>
              <a:srgbClr val="7AA2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a:r>
              <a:rPr b="1">
                <a:solidFill>
                  <a:srgbClr val="001753"/>
                </a:solidFill>
                <a:latin typeface="Tahoma" pitchFamily="34" charset="0"/>
                <a:cs typeface="Arial" charset="0"/>
              </a:rPr>
              <a:t>Virus</a:t>
            </a:r>
          </a:p>
        </p:txBody>
      </p:sp>
      <p:sp>
        <p:nvSpPr>
          <p:cNvPr id="6160" name="Rectangle 14"/>
          <p:cNvSpPr>
            <a:spLocks noChangeArrowheads="1"/>
          </p:cNvSpPr>
          <p:nvPr/>
        </p:nvSpPr>
        <p:spPr bwMode="auto">
          <a:xfrm>
            <a:off x="1258888" y="1785938"/>
            <a:ext cx="1238250" cy="211137"/>
          </a:xfrm>
          <a:prstGeom prst="rect">
            <a:avLst/>
          </a:prstGeom>
          <a:solidFill>
            <a:srgbClr val="B5CCFF"/>
          </a:solidFill>
          <a:ln w="9525">
            <a:solidFill>
              <a:srgbClr val="7AA2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a:r>
              <a:rPr b="1" dirty="0" err="1">
                <a:solidFill>
                  <a:srgbClr val="001753"/>
                </a:solidFill>
                <a:latin typeface="Tahoma" pitchFamily="34" charset="0"/>
                <a:cs typeface="Arial" charset="0"/>
              </a:rPr>
              <a:t>Bacterias</a:t>
            </a:r>
            <a:endParaRPr b="1" dirty="0">
              <a:solidFill>
                <a:srgbClr val="001753"/>
              </a:solidFill>
              <a:latin typeface="Tahoma" pitchFamily="34" charset="0"/>
              <a:cs typeface="Arial" charset="0"/>
            </a:endParaRPr>
          </a:p>
        </p:txBody>
      </p:sp>
      <p:sp>
        <p:nvSpPr>
          <p:cNvPr id="6161" name="Rectangle 15"/>
          <p:cNvSpPr>
            <a:spLocks noChangeArrowheads="1"/>
          </p:cNvSpPr>
          <p:nvPr/>
        </p:nvSpPr>
        <p:spPr bwMode="auto">
          <a:xfrm>
            <a:off x="1258888" y="2089150"/>
            <a:ext cx="1238250" cy="211138"/>
          </a:xfrm>
          <a:prstGeom prst="rect">
            <a:avLst/>
          </a:prstGeom>
          <a:solidFill>
            <a:srgbClr val="B5CCFF"/>
          </a:solidFill>
          <a:ln w="9525">
            <a:solidFill>
              <a:srgbClr val="7AA2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a:r>
              <a:rPr b="1">
                <a:solidFill>
                  <a:srgbClr val="001753"/>
                </a:solidFill>
                <a:latin typeface="Tahoma" pitchFamily="34" charset="0"/>
                <a:cs typeface="Arial" charset="0"/>
              </a:rPr>
              <a:t>Protozoos</a:t>
            </a:r>
          </a:p>
        </p:txBody>
      </p:sp>
      <p:sp>
        <p:nvSpPr>
          <p:cNvPr id="6162" name="Rectangle 16"/>
          <p:cNvSpPr>
            <a:spLocks noChangeArrowheads="1"/>
          </p:cNvSpPr>
          <p:nvPr/>
        </p:nvSpPr>
        <p:spPr bwMode="auto">
          <a:xfrm>
            <a:off x="1258888" y="2392363"/>
            <a:ext cx="1238250" cy="209550"/>
          </a:xfrm>
          <a:prstGeom prst="rect">
            <a:avLst/>
          </a:prstGeom>
          <a:solidFill>
            <a:srgbClr val="B5CCFF"/>
          </a:solidFill>
          <a:ln w="9525">
            <a:solidFill>
              <a:srgbClr val="7AA2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a:r>
              <a:rPr b="1">
                <a:solidFill>
                  <a:srgbClr val="001753"/>
                </a:solidFill>
                <a:latin typeface="Tahoma" pitchFamily="34" charset="0"/>
                <a:cs typeface="Arial" charset="0"/>
              </a:rPr>
              <a:t>Helmintos</a:t>
            </a:r>
          </a:p>
        </p:txBody>
      </p:sp>
      <p:sp>
        <p:nvSpPr>
          <p:cNvPr id="112657" name="Rectangle 17"/>
          <p:cNvSpPr>
            <a:spLocks noChangeArrowheads="1"/>
          </p:cNvSpPr>
          <p:nvPr/>
        </p:nvSpPr>
        <p:spPr bwMode="auto">
          <a:xfrm>
            <a:off x="5291138" y="1917700"/>
            <a:ext cx="286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spcBef>
                <a:spcPct val="50000"/>
              </a:spcBef>
            </a:pPr>
            <a:r>
              <a:rPr>
                <a:cs typeface="Arial" charset="0"/>
              </a:rPr>
              <a:t>Bacteria (0,2 a 5 micras)</a:t>
            </a:r>
          </a:p>
        </p:txBody>
      </p:sp>
      <p:sp>
        <p:nvSpPr>
          <p:cNvPr id="112658" name="Oval 18"/>
          <p:cNvSpPr>
            <a:spLocks noChangeArrowheads="1"/>
          </p:cNvSpPr>
          <p:nvPr/>
        </p:nvSpPr>
        <p:spPr bwMode="auto">
          <a:xfrm>
            <a:off x="2843213" y="2565400"/>
            <a:ext cx="4030662" cy="14398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112659" name="Text Box 19"/>
          <p:cNvSpPr txBox="1">
            <a:spLocks noChangeArrowheads="1"/>
          </p:cNvSpPr>
          <p:nvPr/>
        </p:nvSpPr>
        <p:spPr bwMode="auto">
          <a:xfrm>
            <a:off x="6877050" y="2636838"/>
            <a:ext cx="2089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r>
              <a:rPr>
                <a:cs typeface="Arial" charset="0"/>
              </a:rPr>
              <a:t>Protozoos</a:t>
            </a:r>
          </a:p>
          <a:p>
            <a:pPr rtl="0" eaLnBrk="1" hangingPunct="1"/>
            <a:r>
              <a:rPr>
                <a:cs typeface="Arial" charset="0"/>
              </a:rPr>
              <a:t>(4 a 20 micras)</a:t>
            </a:r>
          </a:p>
        </p:txBody>
      </p:sp>
      <p:pic>
        <p:nvPicPr>
          <p:cNvPr id="22" name="Picture 4"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0422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4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6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265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26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26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animBg="1"/>
      <p:bldP spid="112644" grpId="0"/>
      <p:bldP spid="112645" grpId="0" animBg="1"/>
      <p:bldP spid="112646" grpId="0" animBg="1"/>
      <p:bldP spid="112647" grpId="0"/>
      <p:bldP spid="112657" grpId="0"/>
      <p:bldP spid="112658" grpId="0" animBg="1"/>
      <p:bldP spid="1126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noFill/>
        </p:spPr>
        <p:txBody>
          <a:bodyPr/>
          <a:lstStyle/>
          <a:p>
            <a:pPr rtl="0" eaLnBrk="1" hangingPunct="1"/>
            <a:r>
              <a:rPr b="1">
                <a:solidFill>
                  <a:schemeClr val="accent2"/>
                </a:solidFill>
              </a:rPr>
              <a:t>Virus</a:t>
            </a:r>
          </a:p>
        </p:txBody>
      </p:sp>
      <p:sp>
        <p:nvSpPr>
          <p:cNvPr id="8198" name="Text Box 5"/>
          <p:cNvSpPr txBox="1">
            <a:spLocks noChangeArrowheads="1"/>
          </p:cNvSpPr>
          <p:nvPr/>
        </p:nvSpPr>
        <p:spPr bwMode="auto">
          <a:xfrm>
            <a:off x="6324370" y="3726234"/>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spcBef>
                <a:spcPct val="50000"/>
              </a:spcBef>
            </a:pPr>
            <a:r>
              <a:rPr>
                <a:cs typeface="Arial" charset="0"/>
              </a:rPr>
              <a:t>Hepatitis A</a:t>
            </a:r>
          </a:p>
        </p:txBody>
      </p:sp>
      <p:pic>
        <p:nvPicPr>
          <p:cNvPr id="81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1116" y="1249734"/>
            <a:ext cx="24765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0" name="Rectangle 8"/>
          <p:cNvSpPr>
            <a:spLocks noChangeArrowheads="1"/>
          </p:cNvSpPr>
          <p:nvPr/>
        </p:nvSpPr>
        <p:spPr bwMode="auto">
          <a:xfrm>
            <a:off x="491940" y="1124744"/>
            <a:ext cx="6069583" cy="4918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rtl="0" eaLnBrk="1" hangingPunct="1">
              <a:spcBef>
                <a:spcPct val="20000"/>
              </a:spcBef>
              <a:buFontTx/>
              <a:buChar char="•"/>
            </a:pPr>
            <a:r>
              <a:rPr sz="3200" dirty="0">
                <a:latin typeface="+mn-lt"/>
                <a:cs typeface="Times New Roman" pitchFamily="18" charset="0"/>
              </a:rPr>
              <a:t>Hepatitis A y E </a:t>
            </a:r>
          </a:p>
          <a:p>
            <a:pPr marL="342900" indent="-342900" rtl="0" eaLnBrk="1" hangingPunct="1">
              <a:spcBef>
                <a:spcPct val="20000"/>
              </a:spcBef>
              <a:buFontTx/>
              <a:buChar char="•"/>
            </a:pPr>
            <a:r>
              <a:rPr sz="3200" dirty="0">
                <a:latin typeface="+mn-lt"/>
                <a:cs typeface="Times New Roman" pitchFamily="18" charset="0"/>
              </a:rPr>
              <a:t>No se </a:t>
            </a:r>
            <a:r>
              <a:rPr sz="3200" dirty="0" err="1">
                <a:latin typeface="+mn-lt"/>
                <a:cs typeface="Times New Roman" pitchFamily="18" charset="0"/>
              </a:rPr>
              <a:t>pueden</a:t>
            </a:r>
            <a:r>
              <a:rPr sz="3200" dirty="0">
                <a:latin typeface="+mn-lt"/>
                <a:cs typeface="Times New Roman" pitchFamily="18" charset="0"/>
              </a:rPr>
              <a:t> </a:t>
            </a:r>
            <a:r>
              <a:rPr sz="3200" dirty="0" err="1">
                <a:latin typeface="+mn-lt"/>
                <a:cs typeface="Times New Roman" pitchFamily="18" charset="0"/>
              </a:rPr>
              <a:t>reproducir</a:t>
            </a:r>
            <a:r>
              <a:rPr sz="3200" dirty="0">
                <a:latin typeface="+mn-lt"/>
                <a:cs typeface="Times New Roman" pitchFamily="18" charset="0"/>
              </a:rPr>
              <a:t> </a:t>
            </a:r>
            <a:r>
              <a:rPr sz="3200" dirty="0" err="1">
                <a:latin typeface="+mn-lt"/>
                <a:cs typeface="Times New Roman" pitchFamily="18" charset="0"/>
              </a:rPr>
              <a:t>por</a:t>
            </a:r>
            <a:r>
              <a:rPr sz="3200" dirty="0">
                <a:latin typeface="+mn-lt"/>
                <a:cs typeface="Times New Roman" pitchFamily="18" charset="0"/>
              </a:rPr>
              <a:t> </a:t>
            </a:r>
            <a:r>
              <a:rPr sz="3200" dirty="0" err="1">
                <a:latin typeface="+mn-lt"/>
                <a:cs typeface="Times New Roman" pitchFamily="18" charset="0"/>
              </a:rPr>
              <a:t>sí</a:t>
            </a:r>
            <a:r>
              <a:rPr sz="3200" dirty="0">
                <a:latin typeface="+mn-lt"/>
                <a:cs typeface="Times New Roman" pitchFamily="18" charset="0"/>
              </a:rPr>
              <a:t> </a:t>
            </a:r>
            <a:r>
              <a:rPr sz="3200" dirty="0" err="1">
                <a:latin typeface="+mn-lt"/>
                <a:cs typeface="Times New Roman" pitchFamily="18" charset="0"/>
              </a:rPr>
              <a:t>mismos</a:t>
            </a:r>
            <a:endParaRPr sz="3200" dirty="0">
              <a:latin typeface="+mn-lt"/>
              <a:cs typeface="Times New Roman" pitchFamily="18" charset="0"/>
            </a:endParaRPr>
          </a:p>
          <a:p>
            <a:pPr marL="342900" indent="-342900" rtl="0" eaLnBrk="1" hangingPunct="1">
              <a:spcBef>
                <a:spcPct val="20000"/>
              </a:spcBef>
              <a:buFontTx/>
              <a:buChar char="•"/>
            </a:pPr>
            <a:r>
              <a:rPr sz="3200" dirty="0">
                <a:latin typeface="+mn-lt"/>
                <a:cs typeface="Times New Roman" pitchFamily="18" charset="0"/>
              </a:rPr>
              <a:t>Deben </a:t>
            </a:r>
            <a:r>
              <a:rPr sz="3200" dirty="0" err="1">
                <a:latin typeface="+mn-lt"/>
                <a:cs typeface="Times New Roman" pitchFamily="18" charset="0"/>
              </a:rPr>
              <a:t>usar</a:t>
            </a:r>
            <a:r>
              <a:rPr sz="3200" dirty="0">
                <a:latin typeface="+mn-lt"/>
                <a:cs typeface="Times New Roman" pitchFamily="18" charset="0"/>
              </a:rPr>
              <a:t> </a:t>
            </a:r>
            <a:r>
              <a:rPr sz="3200" dirty="0" err="1">
                <a:latin typeface="+mn-lt"/>
                <a:cs typeface="Times New Roman" pitchFamily="18" charset="0"/>
              </a:rPr>
              <a:t>otro</a:t>
            </a:r>
            <a:r>
              <a:rPr sz="3200" dirty="0">
                <a:latin typeface="+mn-lt"/>
                <a:cs typeface="Times New Roman" pitchFamily="18" charset="0"/>
              </a:rPr>
              <a:t> </a:t>
            </a:r>
            <a:r>
              <a:rPr sz="3200" dirty="0" err="1">
                <a:latin typeface="+mn-lt"/>
                <a:cs typeface="Times New Roman" pitchFamily="18" charset="0"/>
              </a:rPr>
              <a:t>ser</a:t>
            </a:r>
            <a:r>
              <a:rPr sz="3200" dirty="0">
                <a:latin typeface="+mn-lt"/>
                <a:cs typeface="Times New Roman" pitchFamily="18" charset="0"/>
              </a:rPr>
              <a:t> vivo </a:t>
            </a:r>
            <a:r>
              <a:rPr sz="3200" dirty="0" err="1">
                <a:latin typeface="+mn-lt"/>
                <a:cs typeface="Times New Roman" pitchFamily="18" charset="0"/>
              </a:rPr>
              <a:t>llamado</a:t>
            </a:r>
            <a:r>
              <a:rPr sz="3200" dirty="0">
                <a:latin typeface="+mn-lt"/>
                <a:cs typeface="Times New Roman" pitchFamily="18" charset="0"/>
              </a:rPr>
              <a:t> </a:t>
            </a:r>
            <a:r>
              <a:rPr sz="3200" dirty="0" err="1">
                <a:latin typeface="+mn-lt"/>
                <a:cs typeface="Times New Roman" pitchFamily="18" charset="0"/>
              </a:rPr>
              <a:t>huésped</a:t>
            </a:r>
            <a:endParaRPr sz="3200" dirty="0">
              <a:latin typeface="+mn-lt"/>
              <a:cs typeface="Times New Roman" pitchFamily="18" charset="0"/>
            </a:endParaRPr>
          </a:p>
          <a:p>
            <a:pPr lvl="1" rtl="0" eaLnBrk="1" hangingPunct="1">
              <a:spcBef>
                <a:spcPct val="20000"/>
              </a:spcBef>
            </a:pPr>
            <a:r>
              <a:rPr sz="3200" dirty="0">
                <a:latin typeface="+mn-lt"/>
                <a:cs typeface="Times New Roman" pitchFamily="18" charset="0"/>
              </a:rPr>
              <a:t>- </a:t>
            </a:r>
            <a:r>
              <a:rPr sz="3200" dirty="0" err="1">
                <a:latin typeface="+mn-lt"/>
                <a:cs typeface="Times New Roman" pitchFamily="18" charset="0"/>
              </a:rPr>
              <a:t>Microorganismo</a:t>
            </a:r>
            <a:r>
              <a:rPr sz="3200" dirty="0">
                <a:latin typeface="+mn-lt"/>
                <a:cs typeface="Times New Roman" pitchFamily="18" charset="0"/>
              </a:rPr>
              <a:t>, animal, </a:t>
            </a:r>
            <a:r>
              <a:rPr sz="3200" dirty="0" err="1">
                <a:latin typeface="+mn-lt"/>
                <a:cs typeface="Times New Roman" pitchFamily="18" charset="0"/>
              </a:rPr>
              <a:t>humano</a:t>
            </a:r>
            <a:endParaRPr sz="3200" dirty="0">
              <a:latin typeface="+mn-lt"/>
              <a:cs typeface="Times New Roman" pitchFamily="18" charset="0"/>
            </a:endParaRPr>
          </a:p>
          <a:p>
            <a:pPr marL="342900" indent="-342900" rtl="0" eaLnBrk="1" hangingPunct="1">
              <a:spcBef>
                <a:spcPct val="20000"/>
              </a:spcBef>
              <a:buFontTx/>
              <a:buChar char="•"/>
            </a:pPr>
            <a:r>
              <a:rPr sz="3200" dirty="0">
                <a:latin typeface="+mn-lt"/>
                <a:cs typeface="Times New Roman" pitchFamily="18" charset="0"/>
              </a:rPr>
              <a:t>El </a:t>
            </a:r>
            <a:r>
              <a:rPr sz="3200" dirty="0" err="1">
                <a:latin typeface="+mn-lt"/>
                <a:cs typeface="Times New Roman" pitchFamily="18" charset="0"/>
              </a:rPr>
              <a:t>agua</a:t>
            </a:r>
            <a:r>
              <a:rPr sz="3200" dirty="0">
                <a:latin typeface="+mn-lt"/>
                <a:cs typeface="Times New Roman" pitchFamily="18" charset="0"/>
              </a:rPr>
              <a:t> no </a:t>
            </a:r>
            <a:r>
              <a:rPr sz="3200" dirty="0" err="1">
                <a:latin typeface="+mn-lt"/>
                <a:cs typeface="Times New Roman" pitchFamily="18" charset="0"/>
              </a:rPr>
              <a:t>puede</a:t>
            </a:r>
            <a:r>
              <a:rPr sz="3200" dirty="0">
                <a:latin typeface="+mn-lt"/>
                <a:cs typeface="Times New Roman" pitchFamily="18" charset="0"/>
              </a:rPr>
              <a:t> </a:t>
            </a:r>
            <a:r>
              <a:rPr sz="3200" dirty="0" err="1">
                <a:latin typeface="+mn-lt"/>
                <a:cs typeface="Times New Roman" pitchFamily="18" charset="0"/>
              </a:rPr>
              <a:t>propagar</a:t>
            </a:r>
            <a:r>
              <a:rPr sz="3200" dirty="0">
                <a:latin typeface="+mn-lt"/>
                <a:cs typeface="Times New Roman" pitchFamily="18" charset="0"/>
              </a:rPr>
              <a:t> el </a:t>
            </a:r>
            <a:r>
              <a:rPr sz="3200" dirty="0" err="1">
                <a:latin typeface="+mn-lt"/>
                <a:cs typeface="Times New Roman" pitchFamily="18" charset="0"/>
              </a:rPr>
              <a:t>VIH</a:t>
            </a:r>
            <a:r>
              <a:rPr sz="3200" dirty="0">
                <a:latin typeface="+mn-lt"/>
                <a:cs typeface="Times New Roman" pitchFamily="18" charset="0"/>
              </a:rPr>
              <a:t> </a:t>
            </a:r>
            <a:r>
              <a:rPr sz="3200" dirty="0" err="1">
                <a:latin typeface="+mn-lt"/>
                <a:cs typeface="Times New Roman" pitchFamily="18" charset="0"/>
              </a:rPr>
              <a:t>ni</a:t>
            </a:r>
            <a:r>
              <a:rPr sz="3200" dirty="0">
                <a:latin typeface="+mn-lt"/>
                <a:cs typeface="Times New Roman" pitchFamily="18" charset="0"/>
              </a:rPr>
              <a:t> el virus de la gripe</a:t>
            </a:r>
          </a:p>
        </p:txBody>
      </p:sp>
      <p:pic>
        <p:nvPicPr>
          <p:cNvPr id="8" name="Picture 4"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1059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0" y="118774"/>
            <a:ext cx="9144000" cy="838200"/>
          </a:xfrm>
        </p:spPr>
        <p:txBody>
          <a:bodyPr/>
          <a:lstStyle/>
          <a:p>
            <a:pPr rtl="0" eaLnBrk="1" hangingPunct="1"/>
            <a:r>
              <a:rPr b="1">
                <a:solidFill>
                  <a:schemeClr val="accent2"/>
                </a:solidFill>
              </a:rPr>
              <a:t>Bacterias</a:t>
            </a:r>
          </a:p>
        </p:txBody>
      </p:sp>
      <p:sp>
        <p:nvSpPr>
          <p:cNvPr id="9222" name="Text Box 5"/>
          <p:cNvSpPr txBox="1">
            <a:spLocks noChangeArrowheads="1"/>
          </p:cNvSpPr>
          <p:nvPr/>
        </p:nvSpPr>
        <p:spPr bwMode="auto">
          <a:xfrm>
            <a:off x="5328694" y="3717762"/>
            <a:ext cx="13684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rtl="0" eaLnBrk="1" hangingPunct="1">
              <a:spcBef>
                <a:spcPct val="50000"/>
              </a:spcBef>
            </a:pPr>
            <a:r>
              <a:rPr>
                <a:cs typeface="Arial" charset="0"/>
              </a:rPr>
              <a:t>Cólera</a:t>
            </a:r>
          </a:p>
        </p:txBody>
      </p:sp>
      <p:sp>
        <p:nvSpPr>
          <p:cNvPr id="9223" name="Rectangle 6"/>
          <p:cNvSpPr>
            <a:spLocks noChangeArrowheads="1"/>
          </p:cNvSpPr>
          <p:nvPr/>
        </p:nvSpPr>
        <p:spPr bwMode="auto">
          <a:xfrm>
            <a:off x="1341233" y="4437062"/>
            <a:ext cx="7802767" cy="208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rtl="0" eaLnBrk="1" hangingPunct="1">
              <a:lnSpc>
                <a:spcPct val="90000"/>
              </a:lnSpc>
            </a:pPr>
            <a:r>
              <a:rPr sz="2400" dirty="0"/>
              <a:t>Los </a:t>
            </a:r>
            <a:r>
              <a:rPr sz="2400" dirty="0" err="1"/>
              <a:t>seres</a:t>
            </a:r>
            <a:r>
              <a:rPr sz="2400" dirty="0"/>
              <a:t> </a:t>
            </a:r>
            <a:r>
              <a:rPr sz="2400" dirty="0" err="1"/>
              <a:t>vivos</a:t>
            </a:r>
            <a:r>
              <a:rPr sz="2400" dirty="0"/>
              <a:t> </a:t>
            </a:r>
            <a:r>
              <a:rPr sz="2400" dirty="0" err="1"/>
              <a:t>más</a:t>
            </a:r>
            <a:r>
              <a:rPr sz="2400" dirty="0"/>
              <a:t> </a:t>
            </a:r>
            <a:r>
              <a:rPr sz="2400" dirty="0" err="1"/>
              <a:t>comunes</a:t>
            </a:r>
            <a:r>
              <a:rPr sz="2400" dirty="0"/>
              <a:t> que se </a:t>
            </a:r>
            <a:r>
              <a:rPr sz="2400" dirty="0" err="1"/>
              <a:t>hallan</a:t>
            </a:r>
            <a:r>
              <a:rPr sz="2400" dirty="0"/>
              <a:t> </a:t>
            </a:r>
            <a:r>
              <a:rPr sz="2400" dirty="0" err="1"/>
              <a:t>en</a:t>
            </a:r>
            <a:r>
              <a:rPr sz="2400" dirty="0"/>
              <a:t> las </a:t>
            </a:r>
            <a:r>
              <a:rPr sz="2400" dirty="0" err="1"/>
              <a:t>heces</a:t>
            </a:r>
            <a:r>
              <a:rPr sz="2400" dirty="0"/>
              <a:t>       </a:t>
            </a:r>
          </a:p>
          <a:p>
            <a:pPr lvl="1" rtl="0" eaLnBrk="1" hangingPunct="1">
              <a:lnSpc>
                <a:spcPct val="90000"/>
              </a:lnSpc>
            </a:pPr>
            <a:r>
              <a:rPr sz="2000" dirty="0"/>
              <a:t>1 </a:t>
            </a:r>
            <a:r>
              <a:rPr sz="2000" dirty="0" err="1"/>
              <a:t>gramo</a:t>
            </a:r>
            <a:r>
              <a:rPr sz="2000" dirty="0"/>
              <a:t> = miles de </a:t>
            </a:r>
            <a:r>
              <a:rPr sz="2000" dirty="0" err="1"/>
              <a:t>millones</a:t>
            </a:r>
            <a:r>
              <a:rPr sz="2000" dirty="0"/>
              <a:t> de </a:t>
            </a:r>
            <a:r>
              <a:rPr sz="2000" dirty="0" err="1"/>
              <a:t>bacterias</a:t>
            </a:r>
            <a:endParaRPr sz="2000" dirty="0"/>
          </a:p>
          <a:p>
            <a:pPr rtl="0" eaLnBrk="1" hangingPunct="1">
              <a:lnSpc>
                <a:spcPct val="90000"/>
              </a:lnSpc>
            </a:pPr>
            <a:r>
              <a:rPr sz="2400" dirty="0"/>
              <a:t>La </a:t>
            </a:r>
            <a:r>
              <a:rPr sz="2400" dirty="0" err="1"/>
              <a:t>diarrea</a:t>
            </a:r>
            <a:r>
              <a:rPr sz="2400" dirty="0"/>
              <a:t> </a:t>
            </a:r>
            <a:r>
              <a:rPr sz="2400" dirty="0" err="1"/>
              <a:t>es</a:t>
            </a:r>
            <a:r>
              <a:rPr sz="2400" dirty="0"/>
              <a:t> el </a:t>
            </a:r>
            <a:r>
              <a:rPr sz="2400" dirty="0" err="1"/>
              <a:t>síntoma</a:t>
            </a:r>
            <a:r>
              <a:rPr sz="2400" dirty="0"/>
              <a:t> principal de las </a:t>
            </a:r>
            <a:r>
              <a:rPr sz="2400" dirty="0" err="1"/>
              <a:t>enfermedades</a:t>
            </a:r>
            <a:r>
              <a:rPr sz="2400" dirty="0"/>
              <a:t> </a:t>
            </a:r>
            <a:r>
              <a:rPr sz="2400" dirty="0" err="1"/>
              <a:t>relacionadas</a:t>
            </a:r>
            <a:r>
              <a:rPr sz="2400" dirty="0"/>
              <a:t> con el </a:t>
            </a:r>
            <a:r>
              <a:rPr sz="2400" dirty="0" err="1"/>
              <a:t>saneamiento</a:t>
            </a:r>
            <a:endParaRPr sz="2400" dirty="0"/>
          </a:p>
          <a:p>
            <a:pPr lvl="1" rtl="0" eaLnBrk="1" hangingPunct="1">
              <a:lnSpc>
                <a:spcPct val="90000"/>
              </a:lnSpc>
            </a:pPr>
            <a:r>
              <a:rPr sz="2000" dirty="0" err="1"/>
              <a:t>Cólera</a:t>
            </a:r>
            <a:r>
              <a:rPr sz="2000" dirty="0"/>
              <a:t>, </a:t>
            </a:r>
            <a:r>
              <a:rPr sz="2000" dirty="0" err="1"/>
              <a:t>fiebre</a:t>
            </a:r>
            <a:r>
              <a:rPr sz="2000" dirty="0"/>
              <a:t> </a:t>
            </a:r>
            <a:r>
              <a:rPr sz="2000" dirty="0" err="1"/>
              <a:t>tifoidea</a:t>
            </a:r>
            <a:r>
              <a:rPr sz="2000" dirty="0"/>
              <a:t>, </a:t>
            </a:r>
            <a:r>
              <a:rPr sz="2000" dirty="0" err="1"/>
              <a:t>shigelosis</a:t>
            </a:r>
            <a:endParaRPr sz="2000" dirty="0"/>
          </a:p>
        </p:txBody>
      </p:sp>
      <p:pic>
        <p:nvPicPr>
          <p:cNvPr id="92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134036"/>
            <a:ext cx="3313862" cy="25202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1233" y="932488"/>
            <a:ext cx="2504543" cy="3052184"/>
          </a:xfrm>
          <a:prstGeom prst="rect">
            <a:avLst/>
          </a:prstGeom>
          <a:ln>
            <a:solidFill>
              <a:schemeClr val="tx1"/>
            </a:solidFill>
          </a:ln>
        </p:spPr>
      </p:pic>
      <p:sp>
        <p:nvSpPr>
          <p:cNvPr id="12" name="Text Box 5"/>
          <p:cNvSpPr txBox="1">
            <a:spLocks noChangeArrowheads="1"/>
          </p:cNvSpPr>
          <p:nvPr/>
        </p:nvSpPr>
        <p:spPr bwMode="auto">
          <a:xfrm>
            <a:off x="1585392" y="4026201"/>
            <a:ext cx="20162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spcBef>
                <a:spcPct val="50000"/>
              </a:spcBef>
            </a:pPr>
            <a:r>
              <a:rPr i="1">
                <a:cs typeface="Arial" charset="0"/>
              </a:rPr>
              <a:t>Escherichia coli</a:t>
            </a:r>
          </a:p>
        </p:txBody>
      </p:sp>
      <p:pic>
        <p:nvPicPr>
          <p:cNvPr id="10" name="Picture 4" descr="CAWST Colour - no tex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7057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PowerPoint Presentati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Template_PowerPoint Presentation.pot</Template>
  <TotalTime>1290</TotalTime>
  <Words>3407</Words>
  <Application>Microsoft Office PowerPoint</Application>
  <PresentationFormat>On-screen Show (4:3)</PresentationFormat>
  <Paragraphs>350</Paragraphs>
  <Slides>23</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Microsoft YaHei</vt:lpstr>
      <vt:lpstr>ＭＳ Ｐゴシック</vt:lpstr>
      <vt:lpstr>Arial</vt:lpstr>
      <vt:lpstr>Calibri</vt:lpstr>
      <vt:lpstr>Tahoma</vt:lpstr>
      <vt:lpstr>Times New Roman</vt:lpstr>
      <vt:lpstr>Wingdings</vt:lpstr>
      <vt:lpstr>Template_PowerPoint Presentation</vt:lpstr>
      <vt:lpstr>PowerPoint Presentation</vt:lpstr>
      <vt:lpstr>PowerPoint Presentation</vt:lpstr>
      <vt:lpstr>Transmisión de enfermedades</vt:lpstr>
      <vt:lpstr>Objetivos de aprendizaje</vt:lpstr>
      <vt:lpstr>¿Qué es un patógeno?</vt:lpstr>
      <vt:lpstr>Tipos de patógenos</vt:lpstr>
      <vt:lpstr>Comparación de tamaños</vt:lpstr>
      <vt:lpstr>Virus</vt:lpstr>
      <vt:lpstr>Bacterias</vt:lpstr>
      <vt:lpstr>Bacterias en acción</vt:lpstr>
      <vt:lpstr>Protozoos</vt:lpstr>
      <vt:lpstr>Helmintos </vt:lpstr>
      <vt:lpstr>Resumen</vt:lpstr>
      <vt:lpstr>Resumen</vt:lpstr>
      <vt:lpstr>Enfermedades relacionadas con el saneamiento </vt:lpstr>
      <vt:lpstr>Enfermedades relacionadas con el  saneamiento inadecuado</vt:lpstr>
      <vt:lpstr>Preguntas</vt:lpstr>
      <vt:lpstr>Cólera</vt:lpstr>
      <vt:lpstr>Cólera</vt:lpstr>
      <vt:lpstr>Esquistosomiasis</vt:lpstr>
      <vt:lpstr>Esquistosomiasis</vt:lpstr>
      <vt:lpstr>Ascariasis </vt:lpstr>
      <vt:lpstr>Ascariasis </vt:lpstr>
    </vt:vector>
  </TitlesOfParts>
  <Company>CMH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CAWST</dc:creator>
  <cp:lastModifiedBy>Andrea Roach</cp:lastModifiedBy>
  <cp:revision>112</cp:revision>
  <dcterms:created xsi:type="dcterms:W3CDTF">2010-03-20T15:20:53Z</dcterms:created>
  <dcterms:modified xsi:type="dcterms:W3CDTF">2015-07-29T18:16:32Z</dcterms:modified>
</cp:coreProperties>
</file>